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4" r:id="rId7"/>
    <p:sldId id="262" r:id="rId8"/>
    <p:sldId id="265" r:id="rId9"/>
    <p:sldId id="266" r:id="rId10"/>
    <p:sldId id="274" r:id="rId11"/>
    <p:sldId id="275" r:id="rId12"/>
    <p:sldId id="276" r:id="rId13"/>
    <p:sldId id="278" r:id="rId14"/>
    <p:sldId id="277" r:id="rId15"/>
    <p:sldId id="279" r:id="rId16"/>
    <p:sldId id="280" r:id="rId17"/>
    <p:sldId id="281" r:id="rId18"/>
    <p:sldId id="282" r:id="rId19"/>
    <p:sldId id="283" r:id="rId20"/>
    <p:sldId id="284" r:id="rId21"/>
    <p:sldId id="270" r:id="rId22"/>
    <p:sldId id="286" r:id="rId23"/>
    <p:sldId id="287" r:id="rId24"/>
    <p:sldId id="288" r:id="rId25"/>
    <p:sldId id="289" r:id="rId26"/>
    <p:sldId id="291" r:id="rId27"/>
    <p:sldId id="292" r:id="rId28"/>
    <p:sldId id="293" r:id="rId29"/>
    <p:sldId id="285" r:id="rId30"/>
    <p:sldId id="271" r:id="rId31"/>
    <p:sldId id="272" r:id="rId32"/>
    <p:sldId id="273" r:id="rId33"/>
    <p:sldId id="268" r:id="rId34"/>
    <p:sldId id="267" r:id="rId35"/>
    <p:sldId id="26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18BE2CA-E1B6-473D-ABD4-F061D99AA385}" type="datetimeFigureOut">
              <a:rPr lang="ru-RU" smtClean="0"/>
              <a:t>23.09.2022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C9A7C8A-F4F5-49F0-BEF5-0DA5141E0BB9}" type="slidenum">
              <a:rPr lang="ru-RU" smtClean="0"/>
              <a:t>‹#›</a:t>
            </a:fld>
            <a:endParaRPr lang="ru-RU"/>
          </a:p>
        </p:txBody>
      </p:sp>
    </p:spTree>
    <p:extLst>
      <p:ext uri="{BB962C8B-B14F-4D97-AF65-F5344CB8AC3E}">
        <p14:creationId xmlns:p14="http://schemas.microsoft.com/office/powerpoint/2010/main" val="621825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18BE2CA-E1B6-473D-ABD4-F061D99AA385}" type="datetimeFigureOut">
              <a:rPr lang="ru-RU" smtClean="0"/>
              <a:t>23.09.2022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C9A7C8A-F4F5-49F0-BEF5-0DA5141E0BB9}" type="slidenum">
              <a:rPr lang="ru-RU" smtClean="0"/>
              <a:t>‹#›</a:t>
            </a:fld>
            <a:endParaRPr lang="ru-RU"/>
          </a:p>
        </p:txBody>
      </p:sp>
    </p:spTree>
    <p:extLst>
      <p:ext uri="{BB962C8B-B14F-4D97-AF65-F5344CB8AC3E}">
        <p14:creationId xmlns:p14="http://schemas.microsoft.com/office/powerpoint/2010/main" val="162665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18BE2CA-E1B6-473D-ABD4-F061D99AA385}" type="datetimeFigureOut">
              <a:rPr lang="ru-RU" smtClean="0"/>
              <a:t>23.09.2022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C9A7C8A-F4F5-49F0-BEF5-0DA5141E0BB9}" type="slidenum">
              <a:rPr lang="ru-RU" smtClean="0"/>
              <a:t>‹#›</a:t>
            </a:fld>
            <a:endParaRPr lang="ru-RU"/>
          </a:p>
        </p:txBody>
      </p:sp>
    </p:spTree>
    <p:extLst>
      <p:ext uri="{BB962C8B-B14F-4D97-AF65-F5344CB8AC3E}">
        <p14:creationId xmlns:p14="http://schemas.microsoft.com/office/powerpoint/2010/main" val="3544601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18BE2CA-E1B6-473D-ABD4-F061D99AA385}" type="datetimeFigureOut">
              <a:rPr lang="ru-RU" smtClean="0"/>
              <a:t>23.09.2022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C9A7C8A-F4F5-49F0-BEF5-0DA5141E0BB9}" type="slidenum">
              <a:rPr lang="ru-RU" smtClean="0"/>
              <a:t>‹#›</a:t>
            </a:fld>
            <a:endParaRPr lang="ru-RU"/>
          </a:p>
        </p:txBody>
      </p:sp>
    </p:spTree>
    <p:extLst>
      <p:ext uri="{BB962C8B-B14F-4D97-AF65-F5344CB8AC3E}">
        <p14:creationId xmlns:p14="http://schemas.microsoft.com/office/powerpoint/2010/main" val="288376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118BE2CA-E1B6-473D-ABD4-F061D99AA385}" type="datetimeFigureOut">
              <a:rPr lang="ru-RU" smtClean="0"/>
              <a:t>23.09.2022</a:t>
            </a:fld>
            <a:endParaRPr lang="ru-RU"/>
          </a:p>
        </p:txBody>
      </p:sp>
      <p:sp>
        <p:nvSpPr>
          <p:cNvPr id="5" name="Footer Placeholder 4"/>
          <p:cNvSpPr>
            <a:spLocks noGrp="1"/>
          </p:cNvSpPr>
          <p:nvPr>
            <p:ph type="ftr" sz="quarter" idx="11"/>
          </p:nvPr>
        </p:nvSpPr>
        <p:spPr>
          <a:xfrm>
            <a:off x="2182708" y="6272784"/>
            <a:ext cx="6327648" cy="365125"/>
          </a:xfrm>
        </p:spPr>
        <p:txBody>
          <a:bodyPr/>
          <a:lstStyle/>
          <a:p>
            <a:endParaRPr lang="ru-RU"/>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C9A7C8A-F4F5-49F0-BEF5-0DA5141E0BB9}" type="slidenum">
              <a:rPr lang="ru-RU" smtClean="0"/>
              <a:t>‹#›</a:t>
            </a:fld>
            <a:endParaRPr lang="ru-RU"/>
          </a:p>
        </p:txBody>
      </p:sp>
    </p:spTree>
    <p:extLst>
      <p:ext uri="{BB962C8B-B14F-4D97-AF65-F5344CB8AC3E}">
        <p14:creationId xmlns:p14="http://schemas.microsoft.com/office/powerpoint/2010/main" val="180164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18BE2CA-E1B6-473D-ABD4-F061D99AA385}" type="datetimeFigureOut">
              <a:rPr lang="ru-RU" smtClean="0"/>
              <a:t>23.09.2022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C9A7C8A-F4F5-49F0-BEF5-0DA5141E0BB9}" type="slidenum">
              <a:rPr lang="ru-RU" smtClean="0"/>
              <a:t>‹#›</a:t>
            </a:fld>
            <a:endParaRPr lang="ru-RU"/>
          </a:p>
        </p:txBody>
      </p:sp>
    </p:spTree>
    <p:extLst>
      <p:ext uri="{BB962C8B-B14F-4D97-AF65-F5344CB8AC3E}">
        <p14:creationId xmlns:p14="http://schemas.microsoft.com/office/powerpoint/2010/main" val="285636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18BE2CA-E1B6-473D-ABD4-F061D99AA385}" type="datetimeFigureOut">
              <a:rPr lang="ru-RU" smtClean="0"/>
              <a:t>23.09.2022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C9A7C8A-F4F5-49F0-BEF5-0DA5141E0BB9}" type="slidenum">
              <a:rPr lang="ru-RU" smtClean="0"/>
              <a:t>‹#›</a:t>
            </a:fld>
            <a:endParaRPr lang="ru-RU"/>
          </a:p>
        </p:txBody>
      </p:sp>
    </p:spTree>
    <p:extLst>
      <p:ext uri="{BB962C8B-B14F-4D97-AF65-F5344CB8AC3E}">
        <p14:creationId xmlns:p14="http://schemas.microsoft.com/office/powerpoint/2010/main" val="2926770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18BE2CA-E1B6-473D-ABD4-F061D99AA385}" type="datetimeFigureOut">
              <a:rPr lang="ru-RU" smtClean="0"/>
              <a:t>23.09.2022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C9A7C8A-F4F5-49F0-BEF5-0DA5141E0BB9}" type="slidenum">
              <a:rPr lang="ru-RU" smtClean="0"/>
              <a:t>‹#›</a:t>
            </a:fld>
            <a:endParaRPr lang="ru-RU"/>
          </a:p>
        </p:txBody>
      </p:sp>
    </p:spTree>
    <p:extLst>
      <p:ext uri="{BB962C8B-B14F-4D97-AF65-F5344CB8AC3E}">
        <p14:creationId xmlns:p14="http://schemas.microsoft.com/office/powerpoint/2010/main" val="275523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BE2CA-E1B6-473D-ABD4-F061D99AA385}" type="datetimeFigureOut">
              <a:rPr lang="ru-RU" smtClean="0"/>
              <a:t>23.09.2022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C9A7C8A-F4F5-49F0-BEF5-0DA5141E0BB9}" type="slidenum">
              <a:rPr lang="ru-RU" smtClean="0"/>
              <a:t>‹#›</a:t>
            </a:fld>
            <a:endParaRPr lang="ru-RU"/>
          </a:p>
        </p:txBody>
      </p:sp>
    </p:spTree>
    <p:extLst>
      <p:ext uri="{BB962C8B-B14F-4D97-AF65-F5344CB8AC3E}">
        <p14:creationId xmlns:p14="http://schemas.microsoft.com/office/powerpoint/2010/main" val="1685454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18BE2CA-E1B6-473D-ABD4-F061D99AA385}" type="datetimeFigureOut">
              <a:rPr lang="ru-RU" smtClean="0"/>
              <a:t>23.09.2022</a:t>
            </a:fld>
            <a:endParaRPr lang="ru-RU"/>
          </a:p>
        </p:txBody>
      </p:sp>
      <p:sp>
        <p:nvSpPr>
          <p:cNvPr id="6" name="Footer Placeholder 5"/>
          <p:cNvSpPr>
            <a:spLocks noGrp="1"/>
          </p:cNvSpPr>
          <p:nvPr>
            <p:ph type="ftr" sz="quarter" idx="11"/>
          </p:nvPr>
        </p:nvSpPr>
        <p:spPr/>
        <p:txBody>
          <a:bodyPr/>
          <a:lstStyle/>
          <a:p>
            <a:endParaRPr lang="ru-RU"/>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C9A7C8A-F4F5-49F0-BEF5-0DA5141E0BB9}" type="slidenum">
              <a:rPr lang="ru-RU" smtClean="0"/>
              <a:t>‹#›</a:t>
            </a:fld>
            <a:endParaRPr lang="ru-RU"/>
          </a:p>
        </p:txBody>
      </p:sp>
    </p:spTree>
    <p:extLst>
      <p:ext uri="{BB962C8B-B14F-4D97-AF65-F5344CB8AC3E}">
        <p14:creationId xmlns:p14="http://schemas.microsoft.com/office/powerpoint/2010/main" val="195509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18BE2CA-E1B6-473D-ABD4-F061D99AA385}" type="datetimeFigureOut">
              <a:rPr lang="ru-RU" smtClean="0"/>
              <a:t>23.09.2022</a:t>
            </a:fld>
            <a:endParaRPr lang="ru-RU"/>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C9A7C8A-F4F5-49F0-BEF5-0DA5141E0BB9}" type="slidenum">
              <a:rPr lang="ru-RU" smtClean="0"/>
              <a:t>‹#›</a:t>
            </a:fld>
            <a:endParaRPr lang="ru-RU"/>
          </a:p>
        </p:txBody>
      </p:sp>
    </p:spTree>
    <p:extLst>
      <p:ext uri="{BB962C8B-B14F-4D97-AF65-F5344CB8AC3E}">
        <p14:creationId xmlns:p14="http://schemas.microsoft.com/office/powerpoint/2010/main" val="263426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18BE2CA-E1B6-473D-ABD4-F061D99AA385}" type="datetimeFigureOut">
              <a:rPr lang="ru-RU" smtClean="0"/>
              <a:t>23.09.2022</a:t>
            </a:fld>
            <a:endParaRPr lang="ru-RU"/>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ru-RU"/>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C9A7C8A-F4F5-49F0-BEF5-0DA5141E0BB9}" type="slidenum">
              <a:rPr lang="ru-RU" smtClean="0"/>
              <a:t>‹#›</a:t>
            </a:fld>
            <a:endParaRPr lang="ru-RU"/>
          </a:p>
        </p:txBody>
      </p:sp>
    </p:spTree>
    <p:extLst>
      <p:ext uri="{BB962C8B-B14F-4D97-AF65-F5344CB8AC3E}">
        <p14:creationId xmlns:p14="http://schemas.microsoft.com/office/powerpoint/2010/main" val="328251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F67385-D8C7-4588-B9CB-93B2D272725E}"/>
              </a:ext>
            </a:extLst>
          </p:cNvPr>
          <p:cNvSpPr>
            <a:spLocks noGrp="1"/>
          </p:cNvSpPr>
          <p:nvPr>
            <p:ph type="ctrTitle"/>
          </p:nvPr>
        </p:nvSpPr>
        <p:spPr/>
        <p:txBody>
          <a:bodyPr/>
          <a:lstStyle/>
          <a:p>
            <a:r>
              <a:rPr lang="ru-RU" dirty="0"/>
              <a:t>Основы С#</a:t>
            </a:r>
          </a:p>
        </p:txBody>
      </p:sp>
      <p:sp>
        <p:nvSpPr>
          <p:cNvPr id="3" name="Подзаголовок 2">
            <a:extLst>
              <a:ext uri="{FF2B5EF4-FFF2-40B4-BE49-F238E27FC236}">
                <a16:creationId xmlns:a16="http://schemas.microsoft.com/office/drawing/2014/main" id="{E0AC94FB-1B59-41C5-AF6B-923F6113BC82}"/>
              </a:ext>
            </a:extLst>
          </p:cNvPr>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83123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Переменные и константы</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normAutofit/>
          </a:bodyPr>
          <a:lstStyle/>
          <a:p>
            <a:pPr marL="0" indent="0" algn="just">
              <a:lnSpc>
                <a:spcPct val="120000"/>
              </a:lnSpc>
              <a:spcBef>
                <a:spcPts val="0"/>
              </a:spcBef>
              <a:buNone/>
            </a:pPr>
            <a:r>
              <a:rPr lang="ru-RU" b="0" i="0" dirty="0">
                <a:latin typeface="Segoe UI" panose="020B0502040204020203" pitchFamily="34" charset="0"/>
              </a:rPr>
              <a:t>	Для хранения данных в программе применяются переменные. Переменная представляет </a:t>
            </a:r>
            <a:r>
              <a:rPr lang="ru-RU" b="0" i="0" dirty="0" err="1">
                <a:latin typeface="Segoe UI" panose="020B0502040204020203" pitchFamily="34" charset="0"/>
              </a:rPr>
              <a:t>именнованную</a:t>
            </a:r>
            <a:r>
              <a:rPr lang="ru-RU" b="0" i="0" dirty="0">
                <a:latin typeface="Segoe UI" panose="020B0502040204020203" pitchFamily="34" charset="0"/>
              </a:rPr>
              <a:t> область памяти, в которой хранится значение определенного типа. Переменная имеет тип, имя и значение. Тип определяет, какого рода информацию может хранить переменная.</a:t>
            </a:r>
          </a:p>
          <a:p>
            <a:pPr marL="0" indent="457200" algn="ctr">
              <a:lnSpc>
                <a:spcPct val="120000"/>
              </a:lnSpc>
              <a:spcBef>
                <a:spcPts val="0"/>
              </a:spcBef>
              <a:buNone/>
            </a:pPr>
            <a:r>
              <a:rPr lang="ru-RU" b="1" dirty="0">
                <a:effectLst>
                  <a:outerShdw blurRad="38100" dist="38100" dir="2700000" algn="tl">
                    <a:srgbClr val="000000">
                      <a:alpha val="43137"/>
                    </a:srgbClr>
                  </a:outerShdw>
                </a:effectLst>
                <a:latin typeface="Segoe UI" panose="020B0502040204020203" pitchFamily="34" charset="0"/>
              </a:rPr>
              <a:t>тип </a:t>
            </a:r>
            <a:r>
              <a:rPr lang="ru-RU" b="1" dirty="0" err="1">
                <a:effectLst>
                  <a:outerShdw blurRad="38100" dist="38100" dir="2700000" algn="tl">
                    <a:srgbClr val="000000">
                      <a:alpha val="43137"/>
                    </a:srgbClr>
                  </a:outerShdw>
                </a:effectLst>
                <a:latin typeface="Segoe UI" panose="020B0502040204020203" pitchFamily="34" charset="0"/>
              </a:rPr>
              <a:t>имя_переменной</a:t>
            </a:r>
            <a:r>
              <a:rPr lang="ru-RU" b="1" dirty="0">
                <a:effectLst>
                  <a:outerShdw blurRad="38100" dist="38100" dir="2700000" algn="tl">
                    <a:srgbClr val="000000">
                      <a:alpha val="43137"/>
                    </a:srgbClr>
                  </a:outerShdw>
                </a:effectLst>
                <a:latin typeface="Segoe UI" panose="020B0502040204020203" pitchFamily="34" charset="0"/>
              </a:rPr>
              <a:t>;</a:t>
            </a:r>
          </a:p>
          <a:p>
            <a:pPr marL="0" indent="0" algn="just">
              <a:lnSpc>
                <a:spcPct val="120000"/>
              </a:lnSpc>
              <a:spcBef>
                <a:spcPts val="0"/>
              </a:spcBef>
              <a:buNone/>
            </a:pPr>
            <a:r>
              <a:rPr lang="ru-RU" dirty="0">
                <a:latin typeface="Segoe UI" panose="020B0502040204020203" pitchFamily="34" charset="0"/>
              </a:rPr>
              <a:t>	В качестве имени переменной может выступать любое произвольное название, которое удовлетворяет следующим требованиям:</a:t>
            </a:r>
          </a:p>
          <a:p>
            <a:pPr indent="457200" algn="just">
              <a:lnSpc>
                <a:spcPct val="120000"/>
              </a:lnSpc>
              <a:spcBef>
                <a:spcPts val="0"/>
              </a:spcBef>
            </a:pPr>
            <a:r>
              <a:rPr lang="ru-RU" dirty="0">
                <a:latin typeface="Segoe UI" panose="020B0502040204020203" pitchFamily="34" charset="0"/>
              </a:rPr>
              <a:t>имя может содержать любые цифры, буквы и символ подчеркивания, при этом первый символ в имени должен быть буквой или символом подчеркивания</a:t>
            </a:r>
          </a:p>
          <a:p>
            <a:pPr indent="457200" algn="just">
              <a:lnSpc>
                <a:spcPct val="120000"/>
              </a:lnSpc>
              <a:spcBef>
                <a:spcPts val="0"/>
              </a:spcBef>
            </a:pPr>
            <a:r>
              <a:rPr lang="ru-RU" dirty="0">
                <a:latin typeface="Segoe UI" panose="020B0502040204020203" pitchFamily="34" charset="0"/>
              </a:rPr>
              <a:t>в имени не должно быть знаков пунктуации и пробелов</a:t>
            </a:r>
          </a:p>
          <a:p>
            <a:pPr indent="457200" algn="just">
              <a:lnSpc>
                <a:spcPct val="120000"/>
              </a:lnSpc>
              <a:spcBef>
                <a:spcPts val="0"/>
              </a:spcBef>
            </a:pPr>
            <a:r>
              <a:rPr lang="ru-RU" dirty="0">
                <a:latin typeface="Segoe UI" panose="020B0502040204020203" pitchFamily="34" charset="0"/>
              </a:rPr>
              <a:t>имя не может быть ключевым словом языка C#. </a:t>
            </a:r>
          </a:p>
          <a:p>
            <a:pPr indent="0" algn="just">
              <a:lnSpc>
                <a:spcPct val="120000"/>
              </a:lnSpc>
              <a:spcBef>
                <a:spcPts val="0"/>
              </a:spcBef>
              <a:buNone/>
            </a:pPr>
            <a:r>
              <a:rPr lang="ru-RU" dirty="0">
                <a:latin typeface="Segoe UI" panose="020B0502040204020203" pitchFamily="34" charset="0"/>
              </a:rPr>
              <a:t>	Хотя имя переменой может быть любым, но следует давать переменным описательные имена, которые будут говорить об их предназначении.</a:t>
            </a:r>
            <a:endParaRPr lang="ru-RU" dirty="0"/>
          </a:p>
        </p:txBody>
      </p:sp>
    </p:spTree>
    <p:extLst>
      <p:ext uri="{BB962C8B-B14F-4D97-AF65-F5344CB8AC3E}">
        <p14:creationId xmlns:p14="http://schemas.microsoft.com/office/powerpoint/2010/main" val="4092875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Переменные и константы</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normAutofit/>
          </a:bodyPr>
          <a:lstStyle/>
          <a:p>
            <a:pPr marL="0" indent="0" algn="just">
              <a:lnSpc>
                <a:spcPct val="120000"/>
              </a:lnSpc>
              <a:spcBef>
                <a:spcPts val="0"/>
              </a:spcBef>
              <a:buNone/>
            </a:pPr>
            <a:r>
              <a:rPr lang="ru-RU" b="0" i="0" dirty="0">
                <a:latin typeface="Segoe UI" panose="020B0502040204020203" pitchFamily="34" charset="0"/>
              </a:rPr>
              <a:t>	В дальнейшем с помощью имени переменной можно обращаться к той области памяти, в которой хранится ее значение.</a:t>
            </a:r>
          </a:p>
          <a:p>
            <a:pPr marL="0" indent="0" algn="just">
              <a:lnSpc>
                <a:spcPct val="120000"/>
              </a:lnSpc>
              <a:spcBef>
                <a:spcPts val="0"/>
              </a:spcBef>
              <a:buNone/>
            </a:pPr>
            <a:r>
              <a:rPr lang="ru-RU" b="0" i="0" dirty="0">
                <a:latin typeface="Segoe UI" panose="020B0502040204020203" pitchFamily="34" charset="0"/>
              </a:rPr>
              <a:t>	Также можно сразу при определении присвоить переменной значение. Данный прием называется инициализацией:</a:t>
            </a:r>
          </a:p>
          <a:p>
            <a:pPr marL="0" indent="0" algn="ctr">
              <a:lnSpc>
                <a:spcPct val="120000"/>
              </a:lnSpc>
              <a:spcBef>
                <a:spcPts val="0"/>
              </a:spcBef>
              <a:buNone/>
            </a:pPr>
            <a:r>
              <a:rPr lang="en-US" sz="2000" dirty="0">
                <a:solidFill>
                  <a:srgbClr val="000000"/>
                </a:solidFill>
                <a:latin typeface="Consolas" panose="020B0609020204030204" pitchFamily="49" charset="0"/>
              </a:rPr>
              <a:t>string name = </a:t>
            </a:r>
            <a:r>
              <a:rPr lang="en-US" sz="2000" dirty="0">
                <a:solidFill>
                  <a:srgbClr val="A31515"/>
                </a:solidFill>
                <a:latin typeface="Consolas" panose="020B0609020204030204" pitchFamily="49" charset="0"/>
              </a:rPr>
              <a:t>"Kate"</a:t>
            </a:r>
            <a:r>
              <a:rPr lang="en-US" sz="2000" dirty="0">
                <a:solidFill>
                  <a:srgbClr val="000000"/>
                </a:solidFill>
                <a:latin typeface="Consolas" panose="020B0609020204030204" pitchFamily="49" charset="0"/>
              </a:rPr>
              <a:t>;</a:t>
            </a:r>
            <a:endParaRPr lang="ru-RU" b="0" i="0" dirty="0">
              <a:latin typeface="Segoe UI" panose="020B0502040204020203" pitchFamily="34" charset="0"/>
            </a:endParaRPr>
          </a:p>
          <a:p>
            <a:pPr marL="0" indent="0" algn="just">
              <a:lnSpc>
                <a:spcPct val="120000"/>
              </a:lnSpc>
              <a:spcBef>
                <a:spcPts val="0"/>
              </a:spcBef>
              <a:buNone/>
            </a:pPr>
            <a:r>
              <a:rPr lang="ru-RU" dirty="0">
                <a:latin typeface="Segoe UI" panose="020B0502040204020203" pitchFamily="34" charset="0"/>
              </a:rPr>
              <a:t>	Отличительной чертой переменных является то, что в программе можно многократно менять их значение. Например</a:t>
            </a:r>
            <a:r>
              <a:rPr lang="en-US" dirty="0">
                <a:latin typeface="Segoe UI" panose="020B0502040204020203" pitchFamily="34" charset="0"/>
              </a:rPr>
              <a:t>:</a:t>
            </a:r>
          </a:p>
          <a:p>
            <a:pPr marL="0" indent="0">
              <a:buNone/>
            </a:pPr>
            <a:r>
              <a:rPr lang="ru-RU" sz="2000" dirty="0" err="1">
                <a:solidFill>
                  <a:srgbClr val="000000"/>
                </a:solidFill>
                <a:latin typeface="Consolas" panose="020B0609020204030204" pitchFamily="49" charset="0"/>
              </a:rPr>
              <a:t>string</a:t>
            </a:r>
            <a:r>
              <a:rPr lang="ru-RU" sz="2000" dirty="0">
                <a:solidFill>
                  <a:srgbClr val="000000"/>
                </a:solidFill>
                <a:latin typeface="Consolas" panose="020B0609020204030204" pitchFamily="49" charset="0"/>
              </a:rPr>
              <a:t> </a:t>
            </a:r>
            <a:r>
              <a:rPr lang="ru-RU" sz="2000" dirty="0" err="1">
                <a:solidFill>
                  <a:srgbClr val="000000"/>
                </a:solidFill>
                <a:latin typeface="Consolas" panose="020B0609020204030204" pitchFamily="49" charset="0"/>
              </a:rPr>
              <a:t>name</a:t>
            </a:r>
            <a:r>
              <a:rPr lang="ru-RU" sz="2000" dirty="0">
                <a:solidFill>
                  <a:srgbClr val="000000"/>
                </a:solidFill>
                <a:latin typeface="Consolas" panose="020B0609020204030204" pitchFamily="49" charset="0"/>
              </a:rPr>
              <a:t> = </a:t>
            </a:r>
            <a:r>
              <a:rPr lang="ru-RU" sz="2000" dirty="0">
                <a:solidFill>
                  <a:srgbClr val="A31515"/>
                </a:solidFill>
                <a:latin typeface="Consolas" panose="020B0609020204030204" pitchFamily="49" charset="0"/>
              </a:rPr>
              <a:t>"</a:t>
            </a:r>
            <a:r>
              <a:rPr lang="ru-RU" sz="2000" dirty="0" err="1">
                <a:solidFill>
                  <a:srgbClr val="A31515"/>
                </a:solidFill>
                <a:latin typeface="Consolas" panose="020B0609020204030204" pitchFamily="49" charset="0"/>
              </a:rPr>
              <a:t>Kate</a:t>
            </a:r>
            <a:r>
              <a:rPr lang="ru-RU" sz="2000" dirty="0">
                <a:solidFill>
                  <a:srgbClr val="A31515"/>
                </a:solidFill>
                <a:latin typeface="Consolas" panose="020B0609020204030204" pitchFamily="49" charset="0"/>
              </a:rPr>
              <a:t>"</a:t>
            </a:r>
            <a:r>
              <a:rPr lang="ru-RU" sz="2000" dirty="0">
                <a:solidFill>
                  <a:srgbClr val="000000"/>
                </a:solidFill>
                <a:latin typeface="Consolas" panose="020B0609020204030204" pitchFamily="49" charset="0"/>
              </a:rPr>
              <a:t>;  </a:t>
            </a:r>
            <a:r>
              <a:rPr lang="ru-RU" sz="2000" dirty="0">
                <a:solidFill>
                  <a:srgbClr val="008000"/>
                </a:solidFill>
                <a:latin typeface="Consolas" panose="020B0609020204030204" pitchFamily="49" charset="0"/>
              </a:rPr>
              <a:t>// определяем переменную и инициализируем ее</a:t>
            </a:r>
            <a:endParaRPr lang="ru-RU"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Console.WriteLine(name);    </a:t>
            </a:r>
            <a:r>
              <a:rPr lang="en-US" sz="2000" dirty="0">
                <a:solidFill>
                  <a:srgbClr val="008000"/>
                </a:solidFill>
                <a:latin typeface="Consolas" panose="020B0609020204030204" pitchFamily="49" charset="0"/>
              </a:rPr>
              <a:t>// Kate</a:t>
            </a:r>
            <a:endParaRPr lang="en-US" sz="2000" dirty="0">
              <a:solidFill>
                <a:srgbClr val="000000"/>
              </a:solidFill>
              <a:latin typeface="Consolas" panose="020B0609020204030204" pitchFamily="49" charset="0"/>
            </a:endParaRPr>
          </a:p>
          <a:p>
            <a:pPr marL="0" indent="0">
              <a:buNone/>
            </a:pPr>
            <a:r>
              <a:rPr lang="ru-RU" sz="2000" dirty="0" err="1">
                <a:solidFill>
                  <a:srgbClr val="000000"/>
                </a:solidFill>
                <a:latin typeface="Consolas" panose="020B0609020204030204" pitchFamily="49" charset="0"/>
              </a:rPr>
              <a:t>name</a:t>
            </a:r>
            <a:r>
              <a:rPr lang="ru-RU" sz="2000" dirty="0">
                <a:solidFill>
                  <a:srgbClr val="000000"/>
                </a:solidFill>
                <a:latin typeface="Consolas" panose="020B0609020204030204" pitchFamily="49" charset="0"/>
              </a:rPr>
              <a:t> = </a:t>
            </a:r>
            <a:r>
              <a:rPr lang="ru-RU" sz="2000" dirty="0">
                <a:solidFill>
                  <a:srgbClr val="A31515"/>
                </a:solidFill>
                <a:latin typeface="Consolas" panose="020B0609020204030204" pitchFamily="49" charset="0"/>
              </a:rPr>
              <a:t>"</a:t>
            </a:r>
            <a:r>
              <a:rPr lang="ru-RU" sz="2000" dirty="0" err="1">
                <a:solidFill>
                  <a:srgbClr val="A31515"/>
                </a:solidFill>
                <a:latin typeface="Consolas" panose="020B0609020204030204" pitchFamily="49" charset="0"/>
              </a:rPr>
              <a:t>Tom</a:t>
            </a:r>
            <a:r>
              <a:rPr lang="ru-RU" sz="2000" dirty="0">
                <a:solidFill>
                  <a:srgbClr val="A31515"/>
                </a:solidFill>
                <a:latin typeface="Consolas" panose="020B0609020204030204" pitchFamily="49" charset="0"/>
              </a:rPr>
              <a:t>"</a:t>
            </a:r>
            <a:r>
              <a:rPr lang="ru-RU" sz="2000" dirty="0">
                <a:solidFill>
                  <a:srgbClr val="000000"/>
                </a:solidFill>
                <a:latin typeface="Consolas" panose="020B0609020204030204" pitchFamily="49" charset="0"/>
              </a:rPr>
              <a:t>;       </a:t>
            </a:r>
            <a:r>
              <a:rPr lang="ru-RU" sz="2000" dirty="0">
                <a:solidFill>
                  <a:srgbClr val="008000"/>
                </a:solidFill>
                <a:latin typeface="Consolas" panose="020B0609020204030204" pitchFamily="49" charset="0"/>
              </a:rPr>
              <a:t>// меняем значение переменной</a:t>
            </a:r>
            <a:endParaRPr lang="ru-RU"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Console.WriteLine(name);    </a:t>
            </a:r>
            <a:r>
              <a:rPr lang="en-US" sz="2000" dirty="0">
                <a:solidFill>
                  <a:srgbClr val="008000"/>
                </a:solidFill>
                <a:latin typeface="Consolas" panose="020B0609020204030204" pitchFamily="49" charset="0"/>
              </a:rPr>
              <a:t>// Tom</a:t>
            </a:r>
            <a:endParaRPr lang="en-US" dirty="0">
              <a:latin typeface="Segoe UI" panose="020B0502040204020203" pitchFamily="34" charset="0"/>
            </a:endParaRPr>
          </a:p>
          <a:p>
            <a:pPr marL="0" indent="0" algn="just">
              <a:lnSpc>
                <a:spcPct val="120000"/>
              </a:lnSpc>
              <a:spcBef>
                <a:spcPts val="0"/>
              </a:spcBef>
              <a:buNone/>
            </a:pPr>
            <a:endParaRPr lang="ru-RU" dirty="0"/>
          </a:p>
        </p:txBody>
      </p:sp>
    </p:spTree>
    <p:extLst>
      <p:ext uri="{BB962C8B-B14F-4D97-AF65-F5344CB8AC3E}">
        <p14:creationId xmlns:p14="http://schemas.microsoft.com/office/powerpoint/2010/main" val="1557603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Переменные и константы</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normAutofit lnSpcReduction="10000"/>
          </a:bodyPr>
          <a:lstStyle/>
          <a:p>
            <a:pPr marL="0" indent="0" algn="just">
              <a:lnSpc>
                <a:spcPct val="120000"/>
              </a:lnSpc>
              <a:spcBef>
                <a:spcPts val="0"/>
              </a:spcBef>
              <a:buNone/>
            </a:pPr>
            <a:r>
              <a:rPr lang="ru-RU" b="0" i="0" dirty="0">
                <a:latin typeface="Segoe UI" panose="020B0502040204020203" pitchFamily="34" charset="0"/>
              </a:rPr>
              <a:t>	Константа должна быть обязательно инициализирована при определении, и после определения значение константы не может быть изменено</a:t>
            </a:r>
          </a:p>
          <a:p>
            <a:pPr marL="0" indent="0" algn="just">
              <a:lnSpc>
                <a:spcPct val="120000"/>
              </a:lnSpc>
              <a:spcBef>
                <a:spcPts val="0"/>
              </a:spcBef>
              <a:buNone/>
            </a:pPr>
            <a:r>
              <a:rPr lang="en-US" b="0" i="0" dirty="0">
                <a:latin typeface="Segoe UI" panose="020B0502040204020203" pitchFamily="34" charset="0"/>
              </a:rPr>
              <a:t>	</a:t>
            </a:r>
            <a:r>
              <a:rPr lang="ru-RU" b="0" i="0" dirty="0">
                <a:latin typeface="Segoe UI" panose="020B0502040204020203" pitchFamily="34" charset="0"/>
              </a:rPr>
              <a:t>Константы предназначены для описания таких значений, которые не должны изменяться в программе. Для определения констант используется ключевое слово </a:t>
            </a:r>
            <a:r>
              <a:rPr lang="ru-RU" b="1" i="0" dirty="0" err="1">
                <a:effectLst>
                  <a:outerShdw blurRad="38100" dist="38100" dir="2700000" algn="tl">
                    <a:srgbClr val="000000">
                      <a:alpha val="43137"/>
                    </a:srgbClr>
                  </a:outerShdw>
                </a:effectLst>
                <a:latin typeface="Segoe UI" panose="020B0502040204020203" pitchFamily="34" charset="0"/>
              </a:rPr>
              <a:t>const</a:t>
            </a:r>
            <a:r>
              <a:rPr lang="ru-RU" b="0" i="0" dirty="0">
                <a:latin typeface="Segoe UI" panose="020B0502040204020203" pitchFamily="34" charset="0"/>
              </a:rPr>
              <a:t>, которое указывается перед типом константы:</a:t>
            </a:r>
            <a:endParaRPr lang="en-US" b="0" i="0" dirty="0">
              <a:latin typeface="Segoe UI" panose="020B0502040204020203" pitchFamily="34" charset="0"/>
            </a:endParaRPr>
          </a:p>
          <a:p>
            <a:pPr marL="0" indent="0" algn="just">
              <a:lnSpc>
                <a:spcPct val="120000"/>
              </a:lnSpc>
              <a:spcBef>
                <a:spcPts val="0"/>
              </a:spcBef>
              <a:buNone/>
            </a:pPr>
            <a:endParaRPr lang="en-US" b="0" i="0" dirty="0">
              <a:latin typeface="Segoe UI" panose="020B0502040204020203" pitchFamily="34" charset="0"/>
            </a:endParaRPr>
          </a:p>
          <a:p>
            <a:pPr marL="0" indent="0" algn="ctr">
              <a:lnSpc>
                <a:spcPct val="120000"/>
              </a:lnSpc>
              <a:spcBef>
                <a:spcPts val="0"/>
              </a:spcBef>
              <a:buNone/>
            </a:pPr>
            <a:r>
              <a:rPr lang="en-US" sz="2000" dirty="0">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string NAME = </a:t>
            </a:r>
            <a:r>
              <a:rPr lang="en-US" sz="2000" dirty="0">
                <a:solidFill>
                  <a:srgbClr val="A31515"/>
                </a:solidFill>
                <a:latin typeface="Consolas" panose="020B0609020204030204" pitchFamily="49" charset="0"/>
              </a:rPr>
              <a:t>"Kate"</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t>
            </a:r>
            <a:r>
              <a:rPr lang="ru-RU" sz="2000" dirty="0">
                <a:solidFill>
                  <a:srgbClr val="008000"/>
                </a:solidFill>
                <a:latin typeface="Consolas" panose="020B0609020204030204" pitchFamily="49" charset="0"/>
              </a:rPr>
              <a:t>определяем константу</a:t>
            </a:r>
            <a:endParaRPr lang="en-US" sz="2000" dirty="0">
              <a:solidFill>
                <a:srgbClr val="008000"/>
              </a:solidFill>
              <a:latin typeface="Consolas" panose="020B0609020204030204" pitchFamily="49" charset="0"/>
            </a:endParaRPr>
          </a:p>
          <a:p>
            <a:pPr marL="0" indent="0" algn="ctr">
              <a:lnSpc>
                <a:spcPct val="120000"/>
              </a:lnSpc>
              <a:spcBef>
                <a:spcPts val="0"/>
              </a:spcBef>
              <a:buNone/>
            </a:pPr>
            <a:endParaRPr lang="en-US" sz="2000" dirty="0">
              <a:solidFill>
                <a:srgbClr val="008000"/>
              </a:solidFill>
              <a:latin typeface="Consolas" panose="020B0609020204030204" pitchFamily="49" charset="0"/>
            </a:endParaRPr>
          </a:p>
          <a:p>
            <a:pPr marL="0" indent="0" algn="just">
              <a:lnSpc>
                <a:spcPct val="120000"/>
              </a:lnSpc>
              <a:spcBef>
                <a:spcPts val="0"/>
              </a:spcBef>
              <a:buNone/>
            </a:pPr>
            <a:r>
              <a:rPr lang="en-US" dirty="0">
                <a:latin typeface="Segoe UI" panose="020B0502040204020203" pitchFamily="34" charset="0"/>
              </a:rPr>
              <a:t>	</a:t>
            </a:r>
            <a:r>
              <a:rPr lang="ru-RU" dirty="0">
                <a:latin typeface="Segoe UI" panose="020B0502040204020203" pitchFamily="34" charset="0"/>
              </a:rPr>
              <a:t>Нередко для название констант используется верхний регистр, но это не более чем условность.</a:t>
            </a:r>
          </a:p>
          <a:p>
            <a:pPr marL="0" indent="0" algn="just">
              <a:lnSpc>
                <a:spcPct val="120000"/>
              </a:lnSpc>
              <a:spcBef>
                <a:spcPts val="0"/>
              </a:spcBef>
              <a:buNone/>
            </a:pPr>
            <a:r>
              <a:rPr lang="en-US" dirty="0">
                <a:latin typeface="Segoe UI" panose="020B0502040204020203" pitchFamily="34" charset="0"/>
              </a:rPr>
              <a:t>	</a:t>
            </a:r>
            <a:r>
              <a:rPr lang="ru-RU" dirty="0">
                <a:latin typeface="Segoe UI" panose="020B0502040204020203" pitchFamily="34" charset="0"/>
              </a:rPr>
              <a:t>При использовании констант надо помнить, что объявить мы их можем только один раз и что к моменту компиляции они должны быть определены. </a:t>
            </a:r>
            <a:endParaRPr lang="en-US" dirty="0">
              <a:latin typeface="Segoe UI" panose="020B0502040204020203" pitchFamily="34" charset="0"/>
            </a:endParaRPr>
          </a:p>
          <a:p>
            <a:pPr marL="0" indent="0" algn="just">
              <a:lnSpc>
                <a:spcPct val="120000"/>
              </a:lnSpc>
              <a:spcBef>
                <a:spcPts val="0"/>
              </a:spcBef>
              <a:buNone/>
            </a:pPr>
            <a:endParaRPr lang="en-US" dirty="0">
              <a:latin typeface="Segoe UI" panose="020B0502040204020203" pitchFamily="34" charset="0"/>
            </a:endParaRPr>
          </a:p>
          <a:p>
            <a:pPr marL="0" indent="0" algn="ctr">
              <a:lnSpc>
                <a:spcPct val="120000"/>
              </a:lnSpc>
              <a:spcBef>
                <a:spcPts val="0"/>
              </a:spcBef>
              <a:buNone/>
            </a:pP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string</a:t>
            </a:r>
            <a:r>
              <a:rPr lang="ru-RU" dirty="0">
                <a:solidFill>
                  <a:srgbClr val="000000"/>
                </a:solidFill>
                <a:latin typeface="Consolas" panose="020B0609020204030204" pitchFamily="49" charset="0"/>
              </a:rPr>
              <a:t> NAME;  </a:t>
            </a:r>
            <a:r>
              <a:rPr lang="ru-RU" dirty="0">
                <a:solidFill>
                  <a:srgbClr val="008000"/>
                </a:solidFill>
                <a:latin typeface="Consolas" panose="020B0609020204030204" pitchFamily="49" charset="0"/>
              </a:rPr>
              <a:t>// ! Ошибка - константа NAME не инициализирована</a:t>
            </a:r>
            <a:endParaRPr lang="ru-RU" dirty="0">
              <a:latin typeface="Segoe UI" panose="020B0502040204020203" pitchFamily="34" charset="0"/>
            </a:endParaRPr>
          </a:p>
        </p:txBody>
      </p:sp>
    </p:spTree>
    <p:extLst>
      <p:ext uri="{BB962C8B-B14F-4D97-AF65-F5344CB8AC3E}">
        <p14:creationId xmlns:p14="http://schemas.microsoft.com/office/powerpoint/2010/main" val="3131030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Типы данных</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normAutofit/>
          </a:bodyPr>
          <a:lstStyle/>
          <a:p>
            <a:pPr marL="0" indent="0" algn="just">
              <a:lnSpc>
                <a:spcPct val="120000"/>
              </a:lnSpc>
              <a:spcBef>
                <a:spcPts val="0"/>
              </a:spcBef>
              <a:buNone/>
            </a:pPr>
            <a:r>
              <a:rPr lang="ru-RU" b="0" i="0" dirty="0">
                <a:latin typeface="Segoe UI" panose="020B0502040204020203" pitchFamily="34" charset="0"/>
              </a:rPr>
              <a:t>	В языке C# есть следующие базовые типы данных:</a:t>
            </a:r>
            <a:endParaRPr lang="en-US" b="0" i="0" dirty="0">
              <a:latin typeface="Segoe UI" panose="020B0502040204020203" pitchFamily="34" charset="0"/>
            </a:endParaRPr>
          </a:p>
          <a:p>
            <a:pPr marL="0" indent="0" algn="just">
              <a:lnSpc>
                <a:spcPct val="120000"/>
              </a:lnSpc>
              <a:spcBef>
                <a:spcPts val="0"/>
              </a:spcBef>
              <a:buNone/>
            </a:pPr>
            <a:endParaRPr lang="ru-RU" dirty="0">
              <a:latin typeface="Segoe UI" panose="020B0502040204020203" pitchFamily="34" charset="0"/>
            </a:endParaRPr>
          </a:p>
        </p:txBody>
      </p:sp>
      <p:graphicFrame>
        <p:nvGraphicFramePr>
          <p:cNvPr id="4" name="Таблица 4">
            <a:extLst>
              <a:ext uri="{FF2B5EF4-FFF2-40B4-BE49-F238E27FC236}">
                <a16:creationId xmlns:a16="http://schemas.microsoft.com/office/drawing/2014/main" id="{1B1B110C-FB6F-4DBA-B7DE-885EE0F5C3D1}"/>
              </a:ext>
            </a:extLst>
          </p:cNvPr>
          <p:cNvGraphicFramePr>
            <a:graphicFrameLocks noGrp="1"/>
          </p:cNvGraphicFramePr>
          <p:nvPr>
            <p:extLst>
              <p:ext uri="{D42A27DB-BD31-4B8C-83A1-F6EECF244321}">
                <p14:modId xmlns:p14="http://schemas.microsoft.com/office/powerpoint/2010/main" val="2198208431"/>
              </p:ext>
            </p:extLst>
          </p:nvPr>
        </p:nvGraphicFramePr>
        <p:xfrm>
          <a:off x="581892" y="1478684"/>
          <a:ext cx="11279170" cy="5126990"/>
        </p:xfrm>
        <a:graphic>
          <a:graphicData uri="http://schemas.openxmlformats.org/drawingml/2006/table">
            <a:tbl>
              <a:tblPr firstRow="1" bandRow="1">
                <a:tableStyleId>{5C22544A-7EE6-4342-B048-85BDC9FD1C3A}</a:tableStyleId>
              </a:tblPr>
              <a:tblGrid>
                <a:gridCol w="2008074">
                  <a:extLst>
                    <a:ext uri="{9D8B030D-6E8A-4147-A177-3AD203B41FA5}">
                      <a16:colId xmlns:a16="http://schemas.microsoft.com/office/drawing/2014/main" val="1892452595"/>
                    </a:ext>
                  </a:extLst>
                </a:gridCol>
                <a:gridCol w="9271096">
                  <a:extLst>
                    <a:ext uri="{9D8B030D-6E8A-4147-A177-3AD203B41FA5}">
                      <a16:colId xmlns:a16="http://schemas.microsoft.com/office/drawing/2014/main" val="2070154261"/>
                    </a:ext>
                  </a:extLst>
                </a:gridCol>
              </a:tblGrid>
              <a:tr h="372110">
                <a:tc>
                  <a:txBody>
                    <a:bodyPr/>
                    <a:lstStyle/>
                    <a:p>
                      <a:endParaRPr lang="ru-RU" dirty="0"/>
                    </a:p>
                  </a:txBody>
                  <a:tcPr/>
                </a:tc>
                <a:tc>
                  <a:txBody>
                    <a:bodyPr/>
                    <a:lstStyle/>
                    <a:p>
                      <a:pPr algn="just"/>
                      <a:endParaRPr lang="ru-RU" dirty="0"/>
                    </a:p>
                  </a:txBody>
                  <a:tcPr/>
                </a:tc>
                <a:extLst>
                  <a:ext uri="{0D108BD9-81ED-4DB2-BD59-A6C34878D82A}">
                    <a16:rowId xmlns:a16="http://schemas.microsoft.com/office/drawing/2014/main" val="2437571657"/>
                  </a:ext>
                </a:extLst>
              </a:tr>
              <a:tr h="372110">
                <a:tc>
                  <a:txBody>
                    <a:bodyPr/>
                    <a:lstStyle/>
                    <a:p>
                      <a:r>
                        <a:rPr lang="en-US" sz="1800" b="1" i="0" kern="1200" dirty="0">
                          <a:solidFill>
                            <a:schemeClr val="dk1"/>
                          </a:solidFill>
                          <a:effectLst/>
                          <a:latin typeface="+mn-lt"/>
                          <a:ea typeface="+mn-ea"/>
                          <a:cs typeface="+mn-cs"/>
                        </a:rPr>
                        <a:t>bool</a:t>
                      </a:r>
                      <a:endParaRPr lang="ru-RU" dirty="0"/>
                    </a:p>
                  </a:txBody>
                  <a:tcPr/>
                </a:tc>
                <a:tc>
                  <a:txBody>
                    <a:bodyPr/>
                    <a:lstStyle/>
                    <a:p>
                      <a:pPr algn="just"/>
                      <a:r>
                        <a:rPr lang="ru-RU" sz="1800" b="0" i="0" kern="1200" dirty="0">
                          <a:solidFill>
                            <a:schemeClr val="dk1"/>
                          </a:solidFill>
                          <a:effectLst/>
                          <a:latin typeface="+mn-lt"/>
                          <a:ea typeface="+mn-ea"/>
                          <a:cs typeface="+mn-cs"/>
                        </a:rPr>
                        <a:t>хранит значение </a:t>
                      </a:r>
                      <a:r>
                        <a:rPr lang="ru-RU" dirty="0" err="1"/>
                        <a:t>true</a:t>
                      </a:r>
                      <a:r>
                        <a:rPr lang="ru-RU" sz="1800" b="0" i="0" kern="1200" dirty="0">
                          <a:solidFill>
                            <a:schemeClr val="dk1"/>
                          </a:solidFill>
                          <a:effectLst/>
                          <a:latin typeface="+mn-lt"/>
                          <a:ea typeface="+mn-ea"/>
                          <a:cs typeface="+mn-cs"/>
                        </a:rPr>
                        <a:t> или </a:t>
                      </a:r>
                      <a:r>
                        <a:rPr lang="ru-RU" dirty="0" err="1"/>
                        <a:t>false</a:t>
                      </a:r>
                      <a:r>
                        <a:rPr lang="ru-RU" sz="1800" b="0" i="0" kern="1200" dirty="0">
                          <a:solidFill>
                            <a:schemeClr val="dk1"/>
                          </a:solidFill>
                          <a:effectLst/>
                          <a:latin typeface="+mn-lt"/>
                          <a:ea typeface="+mn-ea"/>
                          <a:cs typeface="+mn-cs"/>
                        </a:rPr>
                        <a:t> (логические литералы). Представлен системным типом </a:t>
                      </a:r>
                      <a:r>
                        <a:rPr lang="ru-RU" dirty="0" err="1"/>
                        <a:t>System.Boolean</a:t>
                      </a:r>
                      <a:endParaRPr lang="ru-RU" dirty="0"/>
                    </a:p>
                  </a:txBody>
                  <a:tcPr/>
                </a:tc>
                <a:extLst>
                  <a:ext uri="{0D108BD9-81ED-4DB2-BD59-A6C34878D82A}">
                    <a16:rowId xmlns:a16="http://schemas.microsoft.com/office/drawing/2014/main" val="1476932915"/>
                  </a:ext>
                </a:extLst>
              </a:tr>
              <a:tr h="372110">
                <a:tc>
                  <a:txBody>
                    <a:bodyPr/>
                    <a:lstStyle/>
                    <a:p>
                      <a:r>
                        <a:rPr lang="en-US" sz="1800" b="1" i="0" kern="1200" dirty="0">
                          <a:solidFill>
                            <a:schemeClr val="dk1"/>
                          </a:solidFill>
                          <a:effectLst/>
                          <a:latin typeface="+mn-lt"/>
                          <a:ea typeface="+mn-ea"/>
                          <a:cs typeface="+mn-cs"/>
                        </a:rPr>
                        <a:t>byte</a:t>
                      </a:r>
                      <a:endParaRPr lang="ru-RU" dirty="0"/>
                    </a:p>
                  </a:txBody>
                  <a:tcPr/>
                </a:tc>
                <a:tc>
                  <a:txBody>
                    <a:bodyPr/>
                    <a:lstStyle/>
                    <a:p>
                      <a:pPr algn="just"/>
                      <a:r>
                        <a:rPr lang="ru-RU" sz="1800" b="0" i="0" kern="1200" dirty="0">
                          <a:solidFill>
                            <a:schemeClr val="dk1"/>
                          </a:solidFill>
                          <a:effectLst/>
                          <a:latin typeface="+mn-lt"/>
                          <a:ea typeface="+mn-ea"/>
                          <a:cs typeface="+mn-cs"/>
                        </a:rPr>
                        <a:t>хранит целое число от </a:t>
                      </a:r>
                      <a:r>
                        <a:rPr lang="ru-RU" dirty="0"/>
                        <a:t>0</a:t>
                      </a:r>
                      <a:r>
                        <a:rPr lang="ru-RU" sz="1800" b="0" i="0" kern="1200" dirty="0">
                          <a:solidFill>
                            <a:schemeClr val="dk1"/>
                          </a:solidFill>
                          <a:effectLst/>
                          <a:latin typeface="+mn-lt"/>
                          <a:ea typeface="+mn-ea"/>
                          <a:cs typeface="+mn-cs"/>
                        </a:rPr>
                        <a:t> до </a:t>
                      </a:r>
                      <a:r>
                        <a:rPr lang="ru-RU" dirty="0"/>
                        <a:t>255</a:t>
                      </a:r>
                      <a:r>
                        <a:rPr lang="ru-RU" sz="1800" b="0" i="0" kern="1200" dirty="0">
                          <a:solidFill>
                            <a:schemeClr val="dk1"/>
                          </a:solidFill>
                          <a:effectLst/>
                          <a:latin typeface="+mn-lt"/>
                          <a:ea typeface="+mn-ea"/>
                          <a:cs typeface="+mn-cs"/>
                        </a:rPr>
                        <a:t> и занимает 1 байт. Представлен системным типом </a:t>
                      </a:r>
                      <a:r>
                        <a:rPr lang="ru-RU" dirty="0" err="1"/>
                        <a:t>System.Byte</a:t>
                      </a:r>
                      <a:endParaRPr lang="ru-RU" dirty="0"/>
                    </a:p>
                  </a:txBody>
                  <a:tcPr/>
                </a:tc>
                <a:extLst>
                  <a:ext uri="{0D108BD9-81ED-4DB2-BD59-A6C34878D82A}">
                    <a16:rowId xmlns:a16="http://schemas.microsoft.com/office/drawing/2014/main" val="2175204641"/>
                  </a:ext>
                </a:extLst>
              </a:tr>
              <a:tr h="372110">
                <a:tc>
                  <a:txBody>
                    <a:bodyPr/>
                    <a:lstStyle/>
                    <a:p>
                      <a:r>
                        <a:rPr lang="en-US" sz="1800" b="1" i="0" kern="1200" dirty="0" err="1">
                          <a:solidFill>
                            <a:schemeClr val="dk1"/>
                          </a:solidFill>
                          <a:effectLst/>
                          <a:latin typeface="+mn-lt"/>
                          <a:ea typeface="+mn-ea"/>
                          <a:cs typeface="+mn-cs"/>
                        </a:rPr>
                        <a:t>sbyte</a:t>
                      </a:r>
                      <a:endParaRPr lang="ru-RU" dirty="0"/>
                    </a:p>
                  </a:txBody>
                  <a:tcPr/>
                </a:tc>
                <a:tc>
                  <a:txBody>
                    <a:bodyPr/>
                    <a:lstStyle/>
                    <a:p>
                      <a:pPr algn="just"/>
                      <a:r>
                        <a:rPr lang="ru-RU" sz="1800" b="0" i="0" kern="1200" dirty="0">
                          <a:solidFill>
                            <a:schemeClr val="dk1"/>
                          </a:solidFill>
                          <a:effectLst/>
                          <a:latin typeface="+mn-lt"/>
                          <a:ea typeface="+mn-ea"/>
                          <a:cs typeface="+mn-cs"/>
                        </a:rPr>
                        <a:t>хранит целое число от </a:t>
                      </a:r>
                      <a:r>
                        <a:rPr lang="ru-RU" dirty="0"/>
                        <a:t>-128</a:t>
                      </a:r>
                      <a:r>
                        <a:rPr lang="ru-RU" sz="1800" b="0" i="0" kern="1200" dirty="0">
                          <a:solidFill>
                            <a:schemeClr val="dk1"/>
                          </a:solidFill>
                          <a:effectLst/>
                          <a:latin typeface="+mn-lt"/>
                          <a:ea typeface="+mn-ea"/>
                          <a:cs typeface="+mn-cs"/>
                        </a:rPr>
                        <a:t> до </a:t>
                      </a:r>
                      <a:r>
                        <a:rPr lang="ru-RU" dirty="0"/>
                        <a:t>127</a:t>
                      </a:r>
                      <a:r>
                        <a:rPr lang="ru-RU" sz="1800" b="0" i="0" kern="1200" dirty="0">
                          <a:solidFill>
                            <a:schemeClr val="dk1"/>
                          </a:solidFill>
                          <a:effectLst/>
                          <a:latin typeface="+mn-lt"/>
                          <a:ea typeface="+mn-ea"/>
                          <a:cs typeface="+mn-cs"/>
                        </a:rPr>
                        <a:t> и занимает 1 байт. Представлен системным типом </a:t>
                      </a:r>
                      <a:r>
                        <a:rPr lang="ru-RU" dirty="0" err="1"/>
                        <a:t>System.SByte</a:t>
                      </a:r>
                      <a:endParaRPr lang="ru-RU" dirty="0"/>
                    </a:p>
                  </a:txBody>
                  <a:tcPr/>
                </a:tc>
                <a:extLst>
                  <a:ext uri="{0D108BD9-81ED-4DB2-BD59-A6C34878D82A}">
                    <a16:rowId xmlns:a16="http://schemas.microsoft.com/office/drawing/2014/main" val="1981794754"/>
                  </a:ext>
                </a:extLst>
              </a:tr>
              <a:tr h="372110">
                <a:tc>
                  <a:txBody>
                    <a:bodyPr/>
                    <a:lstStyle/>
                    <a:p>
                      <a:r>
                        <a:rPr lang="en-US" sz="1800" b="1" i="0" kern="1200" dirty="0">
                          <a:solidFill>
                            <a:schemeClr val="dk1"/>
                          </a:solidFill>
                          <a:effectLst/>
                          <a:latin typeface="+mn-lt"/>
                          <a:ea typeface="+mn-ea"/>
                          <a:cs typeface="+mn-cs"/>
                        </a:rPr>
                        <a:t>short</a:t>
                      </a:r>
                      <a:endParaRPr lang="ru-RU" dirty="0"/>
                    </a:p>
                  </a:txBody>
                  <a:tcPr/>
                </a:tc>
                <a:tc>
                  <a:txBody>
                    <a:bodyPr/>
                    <a:lstStyle/>
                    <a:p>
                      <a:pPr algn="just"/>
                      <a:r>
                        <a:rPr lang="ru-RU" sz="1800" b="0" i="0" kern="1200" dirty="0">
                          <a:solidFill>
                            <a:schemeClr val="dk1"/>
                          </a:solidFill>
                          <a:effectLst/>
                          <a:latin typeface="+mn-lt"/>
                          <a:ea typeface="+mn-ea"/>
                          <a:cs typeface="+mn-cs"/>
                        </a:rPr>
                        <a:t>хранит целое число от </a:t>
                      </a:r>
                      <a:r>
                        <a:rPr lang="ru-RU" dirty="0"/>
                        <a:t>-32768</a:t>
                      </a:r>
                      <a:r>
                        <a:rPr lang="ru-RU" sz="1800" b="0" i="0" kern="1200" dirty="0">
                          <a:solidFill>
                            <a:schemeClr val="dk1"/>
                          </a:solidFill>
                          <a:effectLst/>
                          <a:latin typeface="+mn-lt"/>
                          <a:ea typeface="+mn-ea"/>
                          <a:cs typeface="+mn-cs"/>
                        </a:rPr>
                        <a:t> до </a:t>
                      </a:r>
                      <a:r>
                        <a:rPr lang="ru-RU" dirty="0"/>
                        <a:t>32767</a:t>
                      </a:r>
                      <a:r>
                        <a:rPr lang="ru-RU" sz="1800" b="0" i="0" kern="1200" dirty="0">
                          <a:solidFill>
                            <a:schemeClr val="dk1"/>
                          </a:solidFill>
                          <a:effectLst/>
                          <a:latin typeface="+mn-lt"/>
                          <a:ea typeface="+mn-ea"/>
                          <a:cs typeface="+mn-cs"/>
                        </a:rPr>
                        <a:t> и занимает 2 байта. Представлен системным типом </a:t>
                      </a:r>
                      <a:r>
                        <a:rPr lang="ru-RU" dirty="0"/>
                        <a:t>System.Int16</a:t>
                      </a:r>
                    </a:p>
                  </a:txBody>
                  <a:tcPr/>
                </a:tc>
                <a:extLst>
                  <a:ext uri="{0D108BD9-81ED-4DB2-BD59-A6C34878D82A}">
                    <a16:rowId xmlns:a16="http://schemas.microsoft.com/office/drawing/2014/main" val="222535542"/>
                  </a:ext>
                </a:extLst>
              </a:tr>
              <a:tr h="372110">
                <a:tc>
                  <a:txBody>
                    <a:bodyPr/>
                    <a:lstStyle/>
                    <a:p>
                      <a:r>
                        <a:rPr lang="en-US" sz="1800" b="1" i="0" kern="1200" dirty="0" err="1">
                          <a:solidFill>
                            <a:schemeClr val="dk1"/>
                          </a:solidFill>
                          <a:effectLst/>
                          <a:latin typeface="+mn-lt"/>
                          <a:ea typeface="+mn-ea"/>
                          <a:cs typeface="+mn-cs"/>
                        </a:rPr>
                        <a:t>ushort</a:t>
                      </a:r>
                      <a:endParaRPr lang="ru-RU" dirty="0"/>
                    </a:p>
                  </a:txBody>
                  <a:tcPr/>
                </a:tc>
                <a:tc>
                  <a:txBody>
                    <a:bodyPr/>
                    <a:lstStyle/>
                    <a:p>
                      <a:pPr algn="just"/>
                      <a:r>
                        <a:rPr lang="ru-RU" sz="1800" b="0" i="0" kern="1200" dirty="0">
                          <a:solidFill>
                            <a:schemeClr val="dk1"/>
                          </a:solidFill>
                          <a:effectLst/>
                          <a:latin typeface="+mn-lt"/>
                          <a:ea typeface="+mn-ea"/>
                          <a:cs typeface="+mn-cs"/>
                        </a:rPr>
                        <a:t>хранит целое число от </a:t>
                      </a:r>
                      <a:r>
                        <a:rPr lang="ru-RU" dirty="0"/>
                        <a:t>0</a:t>
                      </a:r>
                      <a:r>
                        <a:rPr lang="ru-RU" sz="1800" b="0" i="0" kern="1200" dirty="0">
                          <a:solidFill>
                            <a:schemeClr val="dk1"/>
                          </a:solidFill>
                          <a:effectLst/>
                          <a:latin typeface="+mn-lt"/>
                          <a:ea typeface="+mn-ea"/>
                          <a:cs typeface="+mn-cs"/>
                        </a:rPr>
                        <a:t> до </a:t>
                      </a:r>
                      <a:r>
                        <a:rPr lang="ru-RU" dirty="0"/>
                        <a:t>65535</a:t>
                      </a:r>
                      <a:r>
                        <a:rPr lang="ru-RU" sz="1800" b="0" i="0" kern="1200" dirty="0">
                          <a:solidFill>
                            <a:schemeClr val="dk1"/>
                          </a:solidFill>
                          <a:effectLst/>
                          <a:latin typeface="+mn-lt"/>
                          <a:ea typeface="+mn-ea"/>
                          <a:cs typeface="+mn-cs"/>
                        </a:rPr>
                        <a:t> и занимает 2 байта. Представлен системным типом </a:t>
                      </a:r>
                      <a:r>
                        <a:rPr lang="ru-RU" dirty="0"/>
                        <a:t>System.UInt16</a:t>
                      </a:r>
                    </a:p>
                  </a:txBody>
                  <a:tcPr/>
                </a:tc>
                <a:extLst>
                  <a:ext uri="{0D108BD9-81ED-4DB2-BD59-A6C34878D82A}">
                    <a16:rowId xmlns:a16="http://schemas.microsoft.com/office/drawing/2014/main" val="3648491081"/>
                  </a:ext>
                </a:extLst>
              </a:tr>
              <a:tr h="372110">
                <a:tc>
                  <a:txBody>
                    <a:bodyPr/>
                    <a:lstStyle/>
                    <a:p>
                      <a:r>
                        <a:rPr lang="en-US" sz="1800" b="1" i="0" kern="1200" dirty="0">
                          <a:solidFill>
                            <a:schemeClr val="dk1"/>
                          </a:solidFill>
                          <a:effectLst/>
                          <a:latin typeface="+mn-lt"/>
                          <a:ea typeface="+mn-ea"/>
                          <a:cs typeface="+mn-cs"/>
                        </a:rPr>
                        <a:t>int</a:t>
                      </a:r>
                      <a:endParaRPr lang="ru-RU" dirty="0"/>
                    </a:p>
                  </a:txBody>
                  <a:tcPr/>
                </a:tc>
                <a:tc>
                  <a:txBody>
                    <a:bodyPr/>
                    <a:lstStyle/>
                    <a:p>
                      <a:pPr algn="just"/>
                      <a:r>
                        <a:rPr lang="ru-RU" sz="1800" b="0" i="0" kern="1200" dirty="0">
                          <a:solidFill>
                            <a:schemeClr val="dk1"/>
                          </a:solidFill>
                          <a:effectLst/>
                          <a:latin typeface="+mn-lt"/>
                          <a:ea typeface="+mn-ea"/>
                          <a:cs typeface="+mn-cs"/>
                        </a:rPr>
                        <a:t>хранит целое число от </a:t>
                      </a:r>
                      <a:r>
                        <a:rPr lang="ru-RU" dirty="0"/>
                        <a:t>-2147483648</a:t>
                      </a:r>
                      <a:r>
                        <a:rPr lang="ru-RU" sz="1800" b="0" i="0" kern="1200" dirty="0">
                          <a:solidFill>
                            <a:schemeClr val="dk1"/>
                          </a:solidFill>
                          <a:effectLst/>
                          <a:latin typeface="+mn-lt"/>
                          <a:ea typeface="+mn-ea"/>
                          <a:cs typeface="+mn-cs"/>
                        </a:rPr>
                        <a:t> до </a:t>
                      </a:r>
                      <a:r>
                        <a:rPr lang="ru-RU" dirty="0"/>
                        <a:t>2147483647</a:t>
                      </a:r>
                      <a:r>
                        <a:rPr lang="ru-RU" sz="1800" b="0" i="0" kern="1200" dirty="0">
                          <a:solidFill>
                            <a:schemeClr val="dk1"/>
                          </a:solidFill>
                          <a:effectLst/>
                          <a:latin typeface="+mn-lt"/>
                          <a:ea typeface="+mn-ea"/>
                          <a:cs typeface="+mn-cs"/>
                        </a:rPr>
                        <a:t> и занимает 4 байта. Представлен системным типом </a:t>
                      </a:r>
                      <a:r>
                        <a:rPr lang="ru-RU" dirty="0"/>
                        <a:t>System.Int32</a:t>
                      </a:r>
                      <a:r>
                        <a:rPr lang="ru-RU" sz="1800" b="0" i="0" kern="1200" dirty="0">
                          <a:solidFill>
                            <a:schemeClr val="dk1"/>
                          </a:solidFill>
                          <a:effectLst/>
                          <a:latin typeface="+mn-lt"/>
                          <a:ea typeface="+mn-ea"/>
                          <a:cs typeface="+mn-cs"/>
                        </a:rPr>
                        <a:t>. Все целочисленные литералы по умолчанию представляют значения типа </a:t>
                      </a:r>
                      <a:r>
                        <a:rPr lang="ru-RU" sz="1800" b="0" i="0" kern="1200" dirty="0" err="1">
                          <a:solidFill>
                            <a:schemeClr val="dk1"/>
                          </a:solidFill>
                          <a:effectLst/>
                          <a:latin typeface="+mn-lt"/>
                          <a:ea typeface="+mn-ea"/>
                          <a:cs typeface="+mn-cs"/>
                        </a:rPr>
                        <a:t>int</a:t>
                      </a:r>
                      <a:r>
                        <a:rPr lang="ru-RU" sz="1800" b="0" i="0" kern="1200" dirty="0">
                          <a:solidFill>
                            <a:schemeClr val="dk1"/>
                          </a:solidFill>
                          <a:effectLst/>
                          <a:latin typeface="+mn-lt"/>
                          <a:ea typeface="+mn-ea"/>
                          <a:cs typeface="+mn-cs"/>
                        </a:rPr>
                        <a:t>:</a:t>
                      </a:r>
                      <a:endParaRPr lang="ru-RU" dirty="0"/>
                    </a:p>
                  </a:txBody>
                  <a:tcPr/>
                </a:tc>
                <a:extLst>
                  <a:ext uri="{0D108BD9-81ED-4DB2-BD59-A6C34878D82A}">
                    <a16:rowId xmlns:a16="http://schemas.microsoft.com/office/drawing/2014/main" val="587093451"/>
                  </a:ext>
                </a:extLst>
              </a:tr>
              <a:tr h="372110">
                <a:tc>
                  <a:txBody>
                    <a:bodyPr/>
                    <a:lstStyle/>
                    <a:p>
                      <a:r>
                        <a:rPr lang="en-US" sz="1800" b="1" i="0" kern="1200" dirty="0" err="1">
                          <a:solidFill>
                            <a:schemeClr val="dk1"/>
                          </a:solidFill>
                          <a:effectLst/>
                          <a:latin typeface="+mn-lt"/>
                          <a:ea typeface="+mn-ea"/>
                          <a:cs typeface="+mn-cs"/>
                        </a:rPr>
                        <a:t>uint</a:t>
                      </a:r>
                      <a:endParaRPr lang="ru-RU" dirty="0"/>
                    </a:p>
                  </a:txBody>
                  <a:tcPr/>
                </a:tc>
                <a:tc>
                  <a:txBody>
                    <a:bodyPr/>
                    <a:lstStyle/>
                    <a:p>
                      <a:pPr algn="just"/>
                      <a:r>
                        <a:rPr lang="ru-RU" sz="1800" b="0" i="0" kern="1200" dirty="0">
                          <a:solidFill>
                            <a:schemeClr val="dk1"/>
                          </a:solidFill>
                          <a:effectLst/>
                          <a:latin typeface="+mn-lt"/>
                          <a:ea typeface="+mn-ea"/>
                          <a:cs typeface="+mn-cs"/>
                        </a:rPr>
                        <a:t>хранит целое число от </a:t>
                      </a:r>
                      <a:r>
                        <a:rPr lang="ru-RU" dirty="0"/>
                        <a:t>0</a:t>
                      </a:r>
                      <a:r>
                        <a:rPr lang="ru-RU" sz="1800" b="0" i="0" kern="1200" dirty="0">
                          <a:solidFill>
                            <a:schemeClr val="dk1"/>
                          </a:solidFill>
                          <a:effectLst/>
                          <a:latin typeface="+mn-lt"/>
                          <a:ea typeface="+mn-ea"/>
                          <a:cs typeface="+mn-cs"/>
                        </a:rPr>
                        <a:t> до </a:t>
                      </a:r>
                      <a:r>
                        <a:rPr lang="ru-RU" dirty="0"/>
                        <a:t>4294967295</a:t>
                      </a:r>
                      <a:r>
                        <a:rPr lang="ru-RU" sz="1800" b="0" i="0" kern="1200" dirty="0">
                          <a:solidFill>
                            <a:schemeClr val="dk1"/>
                          </a:solidFill>
                          <a:effectLst/>
                          <a:latin typeface="+mn-lt"/>
                          <a:ea typeface="+mn-ea"/>
                          <a:cs typeface="+mn-cs"/>
                        </a:rPr>
                        <a:t> и занимает 4 байта. Представлен системным типом </a:t>
                      </a:r>
                      <a:r>
                        <a:rPr lang="ru-RU" dirty="0"/>
                        <a:t>System.UInt32</a:t>
                      </a:r>
                    </a:p>
                  </a:txBody>
                  <a:tcPr/>
                </a:tc>
                <a:extLst>
                  <a:ext uri="{0D108BD9-81ED-4DB2-BD59-A6C34878D82A}">
                    <a16:rowId xmlns:a16="http://schemas.microsoft.com/office/drawing/2014/main" val="4168314206"/>
                  </a:ext>
                </a:extLst>
              </a:tr>
            </a:tbl>
          </a:graphicData>
        </a:graphic>
      </p:graphicFrame>
    </p:spTree>
    <p:extLst>
      <p:ext uri="{BB962C8B-B14F-4D97-AF65-F5344CB8AC3E}">
        <p14:creationId xmlns:p14="http://schemas.microsoft.com/office/powerpoint/2010/main" val="2197278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Типы данных</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normAutofit/>
          </a:bodyPr>
          <a:lstStyle/>
          <a:p>
            <a:pPr marL="0" indent="0" algn="just">
              <a:lnSpc>
                <a:spcPct val="120000"/>
              </a:lnSpc>
              <a:spcBef>
                <a:spcPts val="0"/>
              </a:spcBef>
              <a:buNone/>
            </a:pPr>
            <a:r>
              <a:rPr lang="ru-RU" b="0" i="0" dirty="0">
                <a:latin typeface="Segoe UI" panose="020B0502040204020203" pitchFamily="34" charset="0"/>
              </a:rPr>
              <a:t>	В языке C# есть следующие базовые типы данных:</a:t>
            </a:r>
            <a:endParaRPr lang="en-US" b="0" i="0" dirty="0">
              <a:latin typeface="Segoe UI" panose="020B0502040204020203" pitchFamily="34" charset="0"/>
            </a:endParaRPr>
          </a:p>
          <a:p>
            <a:pPr marL="0" indent="0" algn="just">
              <a:lnSpc>
                <a:spcPct val="120000"/>
              </a:lnSpc>
              <a:spcBef>
                <a:spcPts val="0"/>
              </a:spcBef>
              <a:buNone/>
            </a:pPr>
            <a:endParaRPr lang="ru-RU" dirty="0">
              <a:latin typeface="Segoe UI" panose="020B0502040204020203" pitchFamily="34" charset="0"/>
            </a:endParaRPr>
          </a:p>
        </p:txBody>
      </p:sp>
      <p:graphicFrame>
        <p:nvGraphicFramePr>
          <p:cNvPr id="4" name="Таблица 4">
            <a:extLst>
              <a:ext uri="{FF2B5EF4-FFF2-40B4-BE49-F238E27FC236}">
                <a16:creationId xmlns:a16="http://schemas.microsoft.com/office/drawing/2014/main" id="{1B1B110C-FB6F-4DBA-B7DE-885EE0F5C3D1}"/>
              </a:ext>
            </a:extLst>
          </p:cNvPr>
          <p:cNvGraphicFramePr>
            <a:graphicFrameLocks noGrp="1"/>
          </p:cNvGraphicFramePr>
          <p:nvPr>
            <p:extLst>
              <p:ext uri="{D42A27DB-BD31-4B8C-83A1-F6EECF244321}">
                <p14:modId xmlns:p14="http://schemas.microsoft.com/office/powerpoint/2010/main" val="348422588"/>
              </p:ext>
            </p:extLst>
          </p:nvPr>
        </p:nvGraphicFramePr>
        <p:xfrm>
          <a:off x="508001" y="584746"/>
          <a:ext cx="11360727" cy="6130091"/>
        </p:xfrm>
        <a:graphic>
          <a:graphicData uri="http://schemas.openxmlformats.org/drawingml/2006/table">
            <a:tbl>
              <a:tblPr firstRow="1" bandRow="1">
                <a:tableStyleId>{5C22544A-7EE6-4342-B048-85BDC9FD1C3A}</a:tableStyleId>
              </a:tblPr>
              <a:tblGrid>
                <a:gridCol w="2022594">
                  <a:extLst>
                    <a:ext uri="{9D8B030D-6E8A-4147-A177-3AD203B41FA5}">
                      <a16:colId xmlns:a16="http://schemas.microsoft.com/office/drawing/2014/main" val="1892452595"/>
                    </a:ext>
                  </a:extLst>
                </a:gridCol>
                <a:gridCol w="9338133">
                  <a:extLst>
                    <a:ext uri="{9D8B030D-6E8A-4147-A177-3AD203B41FA5}">
                      <a16:colId xmlns:a16="http://schemas.microsoft.com/office/drawing/2014/main" val="2070154261"/>
                    </a:ext>
                  </a:extLst>
                </a:gridCol>
              </a:tblGrid>
              <a:tr h="377573">
                <a:tc>
                  <a:txBody>
                    <a:bodyPr/>
                    <a:lstStyle/>
                    <a:p>
                      <a:endParaRPr lang="ru-RU" dirty="0"/>
                    </a:p>
                  </a:txBody>
                  <a:tcPr/>
                </a:tc>
                <a:tc>
                  <a:txBody>
                    <a:bodyPr/>
                    <a:lstStyle/>
                    <a:p>
                      <a:pPr algn="just"/>
                      <a:endParaRPr lang="ru-RU" dirty="0"/>
                    </a:p>
                  </a:txBody>
                  <a:tcPr/>
                </a:tc>
                <a:extLst>
                  <a:ext uri="{0D108BD9-81ED-4DB2-BD59-A6C34878D82A}">
                    <a16:rowId xmlns:a16="http://schemas.microsoft.com/office/drawing/2014/main" val="2437571657"/>
                  </a:ext>
                </a:extLst>
              </a:tr>
              <a:tr h="649478">
                <a:tc>
                  <a:txBody>
                    <a:bodyPr/>
                    <a:lstStyle/>
                    <a:p>
                      <a:r>
                        <a:rPr lang="en-US" sz="1800" b="1" i="0" kern="1200" dirty="0">
                          <a:solidFill>
                            <a:schemeClr val="dk1"/>
                          </a:solidFill>
                          <a:effectLst/>
                          <a:latin typeface="+mn-lt"/>
                          <a:ea typeface="+mn-ea"/>
                          <a:cs typeface="+mn-cs"/>
                        </a:rPr>
                        <a:t>long</a:t>
                      </a:r>
                      <a:endParaRPr lang="ru-RU" dirty="0"/>
                    </a:p>
                  </a:txBody>
                  <a:tcPr/>
                </a:tc>
                <a:tc>
                  <a:txBody>
                    <a:bodyPr/>
                    <a:lstStyle/>
                    <a:p>
                      <a:pPr algn="just"/>
                      <a:r>
                        <a:rPr lang="ru-RU" sz="1800" b="0" i="0" kern="1200" dirty="0">
                          <a:solidFill>
                            <a:schemeClr val="dk1"/>
                          </a:solidFill>
                          <a:effectLst/>
                          <a:latin typeface="+mn-lt"/>
                          <a:ea typeface="+mn-ea"/>
                          <a:cs typeface="+mn-cs"/>
                        </a:rPr>
                        <a:t>хранит целое число от </a:t>
                      </a:r>
                      <a:r>
                        <a:rPr lang="ru-RU" dirty="0"/>
                        <a:t>–9 223 372 036 854 775 808</a:t>
                      </a:r>
                      <a:r>
                        <a:rPr lang="ru-RU" sz="1800" b="0" i="0" kern="1200" dirty="0">
                          <a:solidFill>
                            <a:schemeClr val="dk1"/>
                          </a:solidFill>
                          <a:effectLst/>
                          <a:latin typeface="+mn-lt"/>
                          <a:ea typeface="+mn-ea"/>
                          <a:cs typeface="+mn-cs"/>
                        </a:rPr>
                        <a:t> до </a:t>
                      </a:r>
                      <a:r>
                        <a:rPr lang="ru-RU" dirty="0"/>
                        <a:t>9 223 372 036 854 775 807</a:t>
                      </a:r>
                      <a:r>
                        <a:rPr lang="ru-RU" sz="1800" b="0" i="0" kern="1200" dirty="0">
                          <a:solidFill>
                            <a:schemeClr val="dk1"/>
                          </a:solidFill>
                          <a:effectLst/>
                          <a:latin typeface="+mn-lt"/>
                          <a:ea typeface="+mn-ea"/>
                          <a:cs typeface="+mn-cs"/>
                        </a:rPr>
                        <a:t> и занимает 8 байт. Представлен системным типом </a:t>
                      </a:r>
                      <a:r>
                        <a:rPr lang="ru-RU" dirty="0"/>
                        <a:t>System.Int64</a:t>
                      </a:r>
                    </a:p>
                  </a:txBody>
                  <a:tcPr/>
                </a:tc>
                <a:extLst>
                  <a:ext uri="{0D108BD9-81ED-4DB2-BD59-A6C34878D82A}">
                    <a16:rowId xmlns:a16="http://schemas.microsoft.com/office/drawing/2014/main" val="168708686"/>
                  </a:ext>
                </a:extLst>
              </a:tr>
              <a:tr h="649478">
                <a:tc>
                  <a:txBody>
                    <a:bodyPr/>
                    <a:lstStyle/>
                    <a:p>
                      <a:r>
                        <a:rPr lang="en-US" sz="1800" b="1" i="0" kern="1200" dirty="0" err="1">
                          <a:solidFill>
                            <a:schemeClr val="dk1"/>
                          </a:solidFill>
                          <a:effectLst/>
                          <a:latin typeface="+mn-lt"/>
                          <a:ea typeface="+mn-ea"/>
                          <a:cs typeface="+mn-cs"/>
                        </a:rPr>
                        <a:t>ulong</a:t>
                      </a:r>
                      <a:endParaRPr lang="ru-RU" dirty="0"/>
                    </a:p>
                  </a:txBody>
                  <a:tcPr/>
                </a:tc>
                <a:tc>
                  <a:txBody>
                    <a:bodyPr/>
                    <a:lstStyle/>
                    <a:p>
                      <a:pPr algn="just"/>
                      <a:r>
                        <a:rPr lang="ru-RU" sz="1800" b="0" i="0" kern="1200" dirty="0">
                          <a:solidFill>
                            <a:schemeClr val="dk1"/>
                          </a:solidFill>
                          <a:effectLst/>
                          <a:latin typeface="+mn-lt"/>
                          <a:ea typeface="+mn-ea"/>
                          <a:cs typeface="+mn-cs"/>
                        </a:rPr>
                        <a:t>хранит целое число от </a:t>
                      </a:r>
                      <a:r>
                        <a:rPr lang="ru-RU" dirty="0"/>
                        <a:t>0</a:t>
                      </a:r>
                      <a:r>
                        <a:rPr lang="ru-RU" sz="1800" b="0" i="0" kern="1200" dirty="0">
                          <a:solidFill>
                            <a:schemeClr val="dk1"/>
                          </a:solidFill>
                          <a:effectLst/>
                          <a:latin typeface="+mn-lt"/>
                          <a:ea typeface="+mn-ea"/>
                          <a:cs typeface="+mn-cs"/>
                        </a:rPr>
                        <a:t> до </a:t>
                      </a:r>
                      <a:r>
                        <a:rPr lang="ru-RU" dirty="0"/>
                        <a:t>18 446 744 073 709 551 615</a:t>
                      </a:r>
                      <a:r>
                        <a:rPr lang="ru-RU" sz="1800" b="0" i="0" kern="1200" dirty="0">
                          <a:solidFill>
                            <a:schemeClr val="dk1"/>
                          </a:solidFill>
                          <a:effectLst/>
                          <a:latin typeface="+mn-lt"/>
                          <a:ea typeface="+mn-ea"/>
                          <a:cs typeface="+mn-cs"/>
                        </a:rPr>
                        <a:t> и занимает 8 байт. Представлен системным типом </a:t>
                      </a:r>
                      <a:r>
                        <a:rPr lang="ru-RU" dirty="0"/>
                        <a:t>System.UInt64</a:t>
                      </a:r>
                    </a:p>
                  </a:txBody>
                  <a:tcPr/>
                </a:tc>
                <a:extLst>
                  <a:ext uri="{0D108BD9-81ED-4DB2-BD59-A6C34878D82A}">
                    <a16:rowId xmlns:a16="http://schemas.microsoft.com/office/drawing/2014/main" val="4267862472"/>
                  </a:ext>
                </a:extLst>
              </a:tr>
              <a:tr h="649478">
                <a:tc>
                  <a:txBody>
                    <a:bodyPr/>
                    <a:lstStyle/>
                    <a:p>
                      <a:r>
                        <a:rPr lang="en-US" sz="1800" b="1" i="0" kern="1200" dirty="0">
                          <a:solidFill>
                            <a:schemeClr val="dk1"/>
                          </a:solidFill>
                          <a:effectLst/>
                          <a:latin typeface="+mn-lt"/>
                          <a:ea typeface="+mn-ea"/>
                          <a:cs typeface="+mn-cs"/>
                        </a:rPr>
                        <a:t>float</a:t>
                      </a:r>
                      <a:endParaRPr lang="ru-RU" dirty="0"/>
                    </a:p>
                  </a:txBody>
                  <a:tcPr/>
                </a:tc>
                <a:tc>
                  <a:txBody>
                    <a:bodyPr/>
                    <a:lstStyle/>
                    <a:p>
                      <a:pPr algn="just"/>
                      <a:r>
                        <a:rPr lang="ru-RU" sz="1800" b="0" i="0" kern="1200" dirty="0">
                          <a:solidFill>
                            <a:schemeClr val="dk1"/>
                          </a:solidFill>
                          <a:effectLst/>
                          <a:latin typeface="+mn-lt"/>
                          <a:ea typeface="+mn-ea"/>
                          <a:cs typeface="+mn-cs"/>
                        </a:rPr>
                        <a:t>хранит число с плавающей точкой от </a:t>
                      </a:r>
                      <a:r>
                        <a:rPr lang="ru-RU" dirty="0"/>
                        <a:t>-3.4*10</a:t>
                      </a:r>
                      <a:r>
                        <a:rPr lang="ru-RU" baseline="30000" dirty="0"/>
                        <a:t>38</a:t>
                      </a:r>
                      <a:r>
                        <a:rPr lang="ru-RU" sz="1800" b="0" i="0" kern="1200" dirty="0">
                          <a:solidFill>
                            <a:schemeClr val="dk1"/>
                          </a:solidFill>
                          <a:effectLst/>
                          <a:latin typeface="+mn-lt"/>
                          <a:ea typeface="+mn-ea"/>
                          <a:cs typeface="+mn-cs"/>
                        </a:rPr>
                        <a:t> до </a:t>
                      </a:r>
                      <a:r>
                        <a:rPr lang="ru-RU" dirty="0"/>
                        <a:t>3.4*10</a:t>
                      </a:r>
                      <a:r>
                        <a:rPr lang="ru-RU" baseline="30000" dirty="0"/>
                        <a:t>38</a:t>
                      </a:r>
                      <a:r>
                        <a:rPr lang="ru-RU" sz="1800" b="0" i="0" kern="1200" dirty="0">
                          <a:solidFill>
                            <a:schemeClr val="dk1"/>
                          </a:solidFill>
                          <a:effectLst/>
                          <a:latin typeface="+mn-lt"/>
                          <a:ea typeface="+mn-ea"/>
                          <a:cs typeface="+mn-cs"/>
                        </a:rPr>
                        <a:t> и занимает 4 байта. Представлен системным типом </a:t>
                      </a:r>
                      <a:r>
                        <a:rPr lang="ru-RU" dirty="0" err="1"/>
                        <a:t>System.Single</a:t>
                      </a:r>
                      <a:endParaRPr lang="ru-RU" dirty="0"/>
                    </a:p>
                  </a:txBody>
                  <a:tcPr/>
                </a:tc>
                <a:extLst>
                  <a:ext uri="{0D108BD9-81ED-4DB2-BD59-A6C34878D82A}">
                    <a16:rowId xmlns:a16="http://schemas.microsoft.com/office/drawing/2014/main" val="1657777232"/>
                  </a:ext>
                </a:extLst>
              </a:tr>
              <a:tr h="649478">
                <a:tc>
                  <a:txBody>
                    <a:bodyPr/>
                    <a:lstStyle/>
                    <a:p>
                      <a:r>
                        <a:rPr lang="en-US" sz="1800" b="1" i="0" kern="1200" dirty="0">
                          <a:solidFill>
                            <a:schemeClr val="dk1"/>
                          </a:solidFill>
                          <a:effectLst/>
                          <a:latin typeface="+mn-lt"/>
                          <a:ea typeface="+mn-ea"/>
                          <a:cs typeface="+mn-cs"/>
                        </a:rPr>
                        <a:t>double</a:t>
                      </a:r>
                      <a:endParaRPr lang="ru-RU" dirty="0"/>
                    </a:p>
                  </a:txBody>
                  <a:tcPr/>
                </a:tc>
                <a:tc>
                  <a:txBody>
                    <a:bodyPr/>
                    <a:lstStyle/>
                    <a:p>
                      <a:pPr algn="just"/>
                      <a:r>
                        <a:rPr lang="ru-RU" sz="1800" b="0" i="0" kern="1200" dirty="0">
                          <a:solidFill>
                            <a:schemeClr val="dk1"/>
                          </a:solidFill>
                          <a:effectLst/>
                          <a:latin typeface="+mn-lt"/>
                          <a:ea typeface="+mn-ea"/>
                          <a:cs typeface="+mn-cs"/>
                        </a:rPr>
                        <a:t>хранит число с плавающей точкой от </a:t>
                      </a:r>
                      <a:r>
                        <a:rPr lang="ru-RU" dirty="0"/>
                        <a:t>±5.0*10</a:t>
                      </a:r>
                      <a:r>
                        <a:rPr lang="ru-RU" baseline="30000" dirty="0"/>
                        <a:t>-324</a:t>
                      </a:r>
                      <a:r>
                        <a:rPr lang="ru-RU" sz="1800" b="0" i="0" kern="1200" dirty="0">
                          <a:solidFill>
                            <a:schemeClr val="dk1"/>
                          </a:solidFill>
                          <a:effectLst/>
                          <a:latin typeface="+mn-lt"/>
                          <a:ea typeface="+mn-ea"/>
                          <a:cs typeface="+mn-cs"/>
                        </a:rPr>
                        <a:t> до </a:t>
                      </a:r>
                      <a:r>
                        <a:rPr lang="ru-RU" dirty="0"/>
                        <a:t>±1.7*10</a:t>
                      </a:r>
                      <a:r>
                        <a:rPr lang="ru-RU" baseline="30000" dirty="0"/>
                        <a:t>308</a:t>
                      </a:r>
                      <a:r>
                        <a:rPr lang="ru-RU" sz="1800" b="0" i="0" kern="1200" dirty="0">
                          <a:solidFill>
                            <a:schemeClr val="dk1"/>
                          </a:solidFill>
                          <a:effectLst/>
                          <a:latin typeface="+mn-lt"/>
                          <a:ea typeface="+mn-ea"/>
                          <a:cs typeface="+mn-cs"/>
                        </a:rPr>
                        <a:t> и занимает 8 байта. Представлен системным типом </a:t>
                      </a:r>
                      <a:r>
                        <a:rPr lang="ru-RU" dirty="0" err="1"/>
                        <a:t>System.Double</a:t>
                      </a:r>
                      <a:endParaRPr lang="ru-RU" dirty="0"/>
                    </a:p>
                  </a:txBody>
                  <a:tcPr/>
                </a:tc>
                <a:extLst>
                  <a:ext uri="{0D108BD9-81ED-4DB2-BD59-A6C34878D82A}">
                    <a16:rowId xmlns:a16="http://schemas.microsoft.com/office/drawing/2014/main" val="719460160"/>
                  </a:ext>
                </a:extLst>
              </a:tr>
              <a:tr h="927825">
                <a:tc>
                  <a:txBody>
                    <a:bodyPr/>
                    <a:lstStyle/>
                    <a:p>
                      <a:r>
                        <a:rPr lang="en-US" sz="1800" b="1" i="0" kern="1200" dirty="0">
                          <a:solidFill>
                            <a:schemeClr val="dk1"/>
                          </a:solidFill>
                          <a:effectLst/>
                          <a:latin typeface="+mn-lt"/>
                          <a:ea typeface="+mn-ea"/>
                          <a:cs typeface="+mn-cs"/>
                        </a:rPr>
                        <a:t>decimal</a:t>
                      </a:r>
                      <a:endParaRPr lang="ru-RU" dirty="0"/>
                    </a:p>
                  </a:txBody>
                  <a:tcPr/>
                </a:tc>
                <a:tc>
                  <a:txBody>
                    <a:bodyPr/>
                    <a:lstStyle/>
                    <a:p>
                      <a:pPr algn="just"/>
                      <a:r>
                        <a:rPr lang="ru-RU" sz="1800" b="0" i="0" kern="1200" dirty="0">
                          <a:solidFill>
                            <a:schemeClr val="dk1"/>
                          </a:solidFill>
                          <a:effectLst/>
                          <a:latin typeface="+mn-lt"/>
                          <a:ea typeface="+mn-ea"/>
                          <a:cs typeface="+mn-cs"/>
                        </a:rPr>
                        <a:t>хранит десятичное дробное число. Если употребляется без десятичной запятой, имеет значение от ±1.0*10</a:t>
                      </a:r>
                      <a:r>
                        <a:rPr lang="ru-RU" sz="1800" b="0" i="0" kern="1200" baseline="30000" dirty="0">
                          <a:solidFill>
                            <a:schemeClr val="dk1"/>
                          </a:solidFill>
                          <a:effectLst/>
                          <a:latin typeface="+mn-lt"/>
                          <a:ea typeface="+mn-ea"/>
                          <a:cs typeface="+mn-cs"/>
                        </a:rPr>
                        <a:t>-28</a:t>
                      </a:r>
                      <a:r>
                        <a:rPr lang="ru-RU" sz="1800" b="0" i="0" kern="1200" dirty="0">
                          <a:solidFill>
                            <a:schemeClr val="dk1"/>
                          </a:solidFill>
                          <a:effectLst/>
                          <a:latin typeface="+mn-lt"/>
                          <a:ea typeface="+mn-ea"/>
                          <a:cs typeface="+mn-cs"/>
                        </a:rPr>
                        <a:t> до ±7.9228*10</a:t>
                      </a:r>
                      <a:r>
                        <a:rPr lang="ru-RU" sz="1800" b="0" i="0" kern="1200" baseline="30000" dirty="0">
                          <a:solidFill>
                            <a:schemeClr val="dk1"/>
                          </a:solidFill>
                          <a:effectLst/>
                          <a:latin typeface="+mn-lt"/>
                          <a:ea typeface="+mn-ea"/>
                          <a:cs typeface="+mn-cs"/>
                        </a:rPr>
                        <a:t>28</a:t>
                      </a:r>
                      <a:r>
                        <a:rPr lang="ru-RU" sz="1800" b="0" i="0" kern="1200" dirty="0">
                          <a:solidFill>
                            <a:schemeClr val="dk1"/>
                          </a:solidFill>
                          <a:effectLst/>
                          <a:latin typeface="+mn-lt"/>
                          <a:ea typeface="+mn-ea"/>
                          <a:cs typeface="+mn-cs"/>
                        </a:rPr>
                        <a:t>, может хранить 28 знаков после запятой и занимает 16 байт. Представлен системным типом </a:t>
                      </a:r>
                      <a:r>
                        <a:rPr lang="ru-RU" dirty="0" err="1"/>
                        <a:t>System.Decimal</a:t>
                      </a:r>
                      <a:endParaRPr lang="ru-RU" dirty="0"/>
                    </a:p>
                  </a:txBody>
                  <a:tcPr/>
                </a:tc>
                <a:extLst>
                  <a:ext uri="{0D108BD9-81ED-4DB2-BD59-A6C34878D82A}">
                    <a16:rowId xmlns:a16="http://schemas.microsoft.com/office/drawing/2014/main" val="2576792925"/>
                  </a:ext>
                </a:extLst>
              </a:tr>
              <a:tr h="649478">
                <a:tc>
                  <a:txBody>
                    <a:bodyPr/>
                    <a:lstStyle/>
                    <a:p>
                      <a:r>
                        <a:rPr lang="en-US" sz="1800" b="1" i="0" kern="1200" dirty="0">
                          <a:solidFill>
                            <a:schemeClr val="dk1"/>
                          </a:solidFill>
                          <a:effectLst/>
                          <a:latin typeface="+mn-lt"/>
                          <a:ea typeface="+mn-ea"/>
                          <a:cs typeface="+mn-cs"/>
                        </a:rPr>
                        <a:t>char</a:t>
                      </a:r>
                      <a:endParaRPr lang="ru-RU" dirty="0"/>
                    </a:p>
                  </a:txBody>
                  <a:tcPr/>
                </a:tc>
                <a:tc>
                  <a:txBody>
                    <a:bodyPr/>
                    <a:lstStyle/>
                    <a:p>
                      <a:pPr algn="just"/>
                      <a:r>
                        <a:rPr lang="ru-RU" sz="1800" b="0" i="0" kern="1200" dirty="0">
                          <a:solidFill>
                            <a:schemeClr val="dk1"/>
                          </a:solidFill>
                          <a:effectLst/>
                          <a:latin typeface="+mn-lt"/>
                          <a:ea typeface="+mn-ea"/>
                          <a:cs typeface="+mn-cs"/>
                        </a:rPr>
                        <a:t>хранит одиночный символ в кодировке </a:t>
                      </a:r>
                      <a:r>
                        <a:rPr lang="ru-RU" sz="1800" b="0" i="0" kern="1200" dirty="0" err="1">
                          <a:solidFill>
                            <a:schemeClr val="dk1"/>
                          </a:solidFill>
                          <a:effectLst/>
                          <a:latin typeface="+mn-lt"/>
                          <a:ea typeface="+mn-ea"/>
                          <a:cs typeface="+mn-cs"/>
                        </a:rPr>
                        <a:t>Unicode</a:t>
                      </a:r>
                      <a:r>
                        <a:rPr lang="ru-RU" sz="1800" b="0" i="0" kern="1200" dirty="0">
                          <a:solidFill>
                            <a:schemeClr val="dk1"/>
                          </a:solidFill>
                          <a:effectLst/>
                          <a:latin typeface="+mn-lt"/>
                          <a:ea typeface="+mn-ea"/>
                          <a:cs typeface="+mn-cs"/>
                        </a:rPr>
                        <a:t> и занимает 2 байта. Представлен системным типом </a:t>
                      </a:r>
                      <a:r>
                        <a:rPr lang="ru-RU" dirty="0" err="1"/>
                        <a:t>System.Char</a:t>
                      </a:r>
                      <a:r>
                        <a:rPr lang="ru-RU" sz="1800" b="0" i="0" kern="1200" dirty="0">
                          <a:solidFill>
                            <a:schemeClr val="dk1"/>
                          </a:solidFill>
                          <a:effectLst/>
                          <a:latin typeface="+mn-lt"/>
                          <a:ea typeface="+mn-ea"/>
                          <a:cs typeface="+mn-cs"/>
                        </a:rPr>
                        <a:t>. Этому типу соответствуют символьные литералы:</a:t>
                      </a:r>
                      <a:endParaRPr lang="ru-RU" dirty="0"/>
                    </a:p>
                  </a:txBody>
                  <a:tcPr/>
                </a:tc>
                <a:extLst>
                  <a:ext uri="{0D108BD9-81ED-4DB2-BD59-A6C34878D82A}">
                    <a16:rowId xmlns:a16="http://schemas.microsoft.com/office/drawing/2014/main" val="127503187"/>
                  </a:ext>
                </a:extLst>
              </a:tr>
              <a:tr h="649478">
                <a:tc>
                  <a:txBody>
                    <a:bodyPr/>
                    <a:lstStyle/>
                    <a:p>
                      <a:r>
                        <a:rPr lang="en-US" sz="1800" b="1" i="0" kern="1200" dirty="0">
                          <a:solidFill>
                            <a:schemeClr val="dk1"/>
                          </a:solidFill>
                          <a:effectLst/>
                          <a:latin typeface="+mn-lt"/>
                          <a:ea typeface="+mn-ea"/>
                          <a:cs typeface="+mn-cs"/>
                        </a:rPr>
                        <a:t>string</a:t>
                      </a:r>
                      <a:endParaRPr lang="ru-RU" dirty="0"/>
                    </a:p>
                  </a:txBody>
                  <a:tcPr/>
                </a:tc>
                <a:tc>
                  <a:txBody>
                    <a:bodyPr/>
                    <a:lstStyle/>
                    <a:p>
                      <a:pPr algn="just"/>
                      <a:r>
                        <a:rPr lang="ru-RU" sz="1800" b="0" i="0" kern="1200" dirty="0">
                          <a:solidFill>
                            <a:schemeClr val="dk1"/>
                          </a:solidFill>
                          <a:effectLst/>
                          <a:latin typeface="+mn-lt"/>
                          <a:ea typeface="+mn-ea"/>
                          <a:cs typeface="+mn-cs"/>
                        </a:rPr>
                        <a:t>хранит набор символов </a:t>
                      </a:r>
                      <a:r>
                        <a:rPr lang="ru-RU" sz="1800" b="0" i="0" kern="1200" dirty="0" err="1">
                          <a:solidFill>
                            <a:schemeClr val="dk1"/>
                          </a:solidFill>
                          <a:effectLst/>
                          <a:latin typeface="+mn-lt"/>
                          <a:ea typeface="+mn-ea"/>
                          <a:cs typeface="+mn-cs"/>
                        </a:rPr>
                        <a:t>Unicode</a:t>
                      </a:r>
                      <a:r>
                        <a:rPr lang="ru-RU" sz="1800" b="0" i="0" kern="1200" dirty="0">
                          <a:solidFill>
                            <a:schemeClr val="dk1"/>
                          </a:solidFill>
                          <a:effectLst/>
                          <a:latin typeface="+mn-lt"/>
                          <a:ea typeface="+mn-ea"/>
                          <a:cs typeface="+mn-cs"/>
                        </a:rPr>
                        <a:t>. Представлен системным типом </a:t>
                      </a:r>
                      <a:r>
                        <a:rPr lang="ru-RU" dirty="0" err="1"/>
                        <a:t>System.String</a:t>
                      </a:r>
                      <a:r>
                        <a:rPr lang="ru-RU" sz="1800" b="0" i="0" kern="1200" dirty="0">
                          <a:solidFill>
                            <a:schemeClr val="dk1"/>
                          </a:solidFill>
                          <a:effectLst/>
                          <a:latin typeface="+mn-lt"/>
                          <a:ea typeface="+mn-ea"/>
                          <a:cs typeface="+mn-cs"/>
                        </a:rPr>
                        <a:t>. Этому типу соответствуют строковые литералы.</a:t>
                      </a:r>
                      <a:endParaRPr lang="ru-RU" dirty="0"/>
                    </a:p>
                  </a:txBody>
                  <a:tcPr/>
                </a:tc>
                <a:extLst>
                  <a:ext uri="{0D108BD9-81ED-4DB2-BD59-A6C34878D82A}">
                    <a16:rowId xmlns:a16="http://schemas.microsoft.com/office/drawing/2014/main" val="2507721094"/>
                  </a:ext>
                </a:extLst>
              </a:tr>
              <a:tr h="927825">
                <a:tc>
                  <a:txBody>
                    <a:bodyPr/>
                    <a:lstStyle/>
                    <a:p>
                      <a:r>
                        <a:rPr lang="en-US" sz="1800" b="1" i="0" kern="1200" dirty="0">
                          <a:solidFill>
                            <a:schemeClr val="dk1"/>
                          </a:solidFill>
                          <a:effectLst/>
                          <a:latin typeface="+mn-lt"/>
                          <a:ea typeface="+mn-ea"/>
                          <a:cs typeface="+mn-cs"/>
                        </a:rPr>
                        <a:t>object</a:t>
                      </a:r>
                      <a:endParaRPr lang="ru-RU" dirty="0"/>
                    </a:p>
                  </a:txBody>
                  <a:tcPr/>
                </a:tc>
                <a:tc>
                  <a:txBody>
                    <a:bodyPr/>
                    <a:lstStyle/>
                    <a:p>
                      <a:pPr algn="just"/>
                      <a:r>
                        <a:rPr lang="ru-RU" sz="1800" b="0" i="0" kern="1200" dirty="0">
                          <a:solidFill>
                            <a:schemeClr val="dk1"/>
                          </a:solidFill>
                          <a:effectLst/>
                          <a:latin typeface="+mn-lt"/>
                          <a:ea typeface="+mn-ea"/>
                          <a:cs typeface="+mn-cs"/>
                        </a:rPr>
                        <a:t>может хранить значение любого типа данных и занимает 4 байта на 32-разрядной платформе и 8 байт на 64-разрядной платформе. Представлен системным типом </a:t>
                      </a:r>
                      <a:r>
                        <a:rPr lang="ru-RU" dirty="0" err="1"/>
                        <a:t>System.Object</a:t>
                      </a:r>
                      <a:r>
                        <a:rPr lang="ru-RU" sz="1800" b="0" i="0" kern="1200" dirty="0">
                          <a:solidFill>
                            <a:schemeClr val="dk1"/>
                          </a:solidFill>
                          <a:effectLst/>
                          <a:latin typeface="+mn-lt"/>
                          <a:ea typeface="+mn-ea"/>
                          <a:cs typeface="+mn-cs"/>
                        </a:rPr>
                        <a:t>, который является базовым для всех других типов и классов .NET.</a:t>
                      </a:r>
                      <a:endParaRPr lang="ru-RU" dirty="0"/>
                    </a:p>
                  </a:txBody>
                  <a:tcPr/>
                </a:tc>
                <a:extLst>
                  <a:ext uri="{0D108BD9-81ED-4DB2-BD59-A6C34878D82A}">
                    <a16:rowId xmlns:a16="http://schemas.microsoft.com/office/drawing/2014/main" val="36346285"/>
                  </a:ext>
                </a:extLst>
              </a:tr>
            </a:tbl>
          </a:graphicData>
        </a:graphic>
      </p:graphicFrame>
    </p:spTree>
    <p:extLst>
      <p:ext uri="{BB962C8B-B14F-4D97-AF65-F5344CB8AC3E}">
        <p14:creationId xmlns:p14="http://schemas.microsoft.com/office/powerpoint/2010/main" val="3847380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Типы данных</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normAutofit/>
          </a:bodyPr>
          <a:lstStyle/>
          <a:p>
            <a:pPr marL="0" indent="0" algn="just">
              <a:lnSpc>
                <a:spcPct val="120000"/>
              </a:lnSpc>
              <a:spcBef>
                <a:spcPts val="0"/>
              </a:spcBef>
              <a:buNone/>
            </a:pPr>
            <a:r>
              <a:rPr lang="ru-RU" b="0" i="0" dirty="0">
                <a:latin typeface="Segoe UI" panose="020B0502040204020203" pitchFamily="34" charset="0"/>
              </a:rPr>
              <a:t>	Для неявной типизации вместо названия типа данных используется ключевое слово </a:t>
            </a:r>
            <a:r>
              <a:rPr lang="ru-RU" b="0" i="0" dirty="0" err="1">
                <a:latin typeface="Segoe UI" panose="020B0502040204020203" pitchFamily="34" charset="0"/>
              </a:rPr>
              <a:t>var</a:t>
            </a:r>
            <a:r>
              <a:rPr lang="ru-RU" b="0" i="0" dirty="0">
                <a:latin typeface="Segoe UI" panose="020B0502040204020203" pitchFamily="34" charset="0"/>
              </a:rPr>
              <a:t>. Затем уже при компиляции компилятор сам выводит тип данных исходя из присвоенного значения. </a:t>
            </a:r>
          </a:p>
          <a:p>
            <a:pPr marL="0" indent="0" algn="just">
              <a:lnSpc>
                <a:spcPct val="120000"/>
              </a:lnSpc>
              <a:spcBef>
                <a:spcPts val="0"/>
              </a:spcBef>
              <a:buNone/>
            </a:pPr>
            <a:r>
              <a:rPr lang="en-US" b="0" i="0" dirty="0">
                <a:latin typeface="Segoe UI" panose="020B0502040204020203" pitchFamily="34" charset="0"/>
              </a:rPr>
              <a:t>	</a:t>
            </a:r>
            <a:r>
              <a:rPr lang="ru-RU" b="0" i="0" dirty="0">
                <a:latin typeface="Segoe UI" panose="020B0502040204020203" pitchFamily="34" charset="0"/>
              </a:rPr>
              <a:t>Эти переменные подобны обычным, однако они имеют некоторые ограничения.</a:t>
            </a:r>
          </a:p>
          <a:p>
            <a:pPr marL="0" indent="0" algn="just">
              <a:lnSpc>
                <a:spcPct val="120000"/>
              </a:lnSpc>
              <a:spcBef>
                <a:spcPts val="0"/>
              </a:spcBef>
              <a:buNone/>
            </a:pPr>
            <a:r>
              <a:rPr lang="en-US" b="0" i="0" dirty="0">
                <a:latin typeface="Segoe UI" panose="020B0502040204020203" pitchFamily="34" charset="0"/>
              </a:rPr>
              <a:t>	</a:t>
            </a:r>
            <a:r>
              <a:rPr lang="ru-RU" b="0" i="0" dirty="0">
                <a:latin typeface="Segoe UI" panose="020B0502040204020203" pitchFamily="34" charset="0"/>
              </a:rPr>
              <a:t>Во-первых, мы не можем сначала объявить неявно типизируемую переменную, а затем инициализировать:</a:t>
            </a:r>
            <a:endParaRPr lang="en-US" b="0" i="0" dirty="0">
              <a:latin typeface="Segoe UI" panose="020B0502040204020203" pitchFamily="34" charset="0"/>
            </a:endParaRPr>
          </a:p>
          <a:p>
            <a:pPr marL="0" indent="0">
              <a:lnSpc>
                <a:spcPct val="110000"/>
              </a:lnSpc>
              <a:spcBef>
                <a:spcPts val="0"/>
              </a:spcBef>
              <a:buNone/>
            </a:pPr>
            <a:r>
              <a:rPr lang="ru-RU" sz="1800" dirty="0">
                <a:solidFill>
                  <a:srgbClr val="008000"/>
                </a:solidFill>
                <a:latin typeface="Consolas" panose="020B0609020204030204" pitchFamily="49" charset="0"/>
              </a:rPr>
              <a:t>// этот код работает</a:t>
            </a:r>
            <a:endParaRPr lang="ru-RU" sz="1800" dirty="0">
              <a:solidFill>
                <a:srgbClr val="000000"/>
              </a:solidFill>
              <a:latin typeface="Consolas" panose="020B0609020204030204" pitchFamily="49" charset="0"/>
            </a:endParaRPr>
          </a:p>
          <a:p>
            <a:pPr marL="0" indent="0">
              <a:lnSpc>
                <a:spcPct val="110000"/>
              </a:lnSpc>
              <a:spcBef>
                <a:spcPts val="0"/>
              </a:spcBef>
              <a:buNone/>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a:t>
            </a:r>
          </a:p>
          <a:p>
            <a:pPr marL="0" indent="0">
              <a:lnSpc>
                <a:spcPct val="110000"/>
              </a:lnSpc>
              <a:spcBef>
                <a:spcPts val="0"/>
              </a:spcBef>
              <a:buNone/>
            </a:pPr>
            <a:r>
              <a:rPr lang="en-US" sz="1800" dirty="0">
                <a:solidFill>
                  <a:srgbClr val="000000"/>
                </a:solidFill>
                <a:latin typeface="Consolas" panose="020B0609020204030204" pitchFamily="49" charset="0"/>
              </a:rPr>
              <a:t>a = 20;</a:t>
            </a:r>
          </a:p>
          <a:p>
            <a:pPr marL="0" indent="0">
              <a:lnSpc>
                <a:spcPct val="110000"/>
              </a:lnSpc>
              <a:spcBef>
                <a:spcPts val="0"/>
              </a:spcBef>
              <a:buNone/>
            </a:pPr>
            <a:r>
              <a:rPr lang="ru-RU" sz="1800" dirty="0">
                <a:solidFill>
                  <a:srgbClr val="008000"/>
                </a:solidFill>
                <a:latin typeface="Consolas" panose="020B0609020204030204" pitchFamily="49" charset="0"/>
              </a:rPr>
              <a:t>// этот код не работает</a:t>
            </a:r>
            <a:endParaRPr lang="ru-RU" sz="1800" dirty="0">
              <a:solidFill>
                <a:srgbClr val="000000"/>
              </a:solidFill>
              <a:latin typeface="Consolas" panose="020B0609020204030204" pitchFamily="49" charset="0"/>
            </a:endParaRPr>
          </a:p>
          <a:p>
            <a:pPr marL="0" indent="0">
              <a:lnSpc>
                <a:spcPct val="110000"/>
              </a:lnSpc>
              <a:spcBef>
                <a:spcPts val="0"/>
              </a:spcBef>
              <a:buNone/>
            </a:pPr>
            <a:r>
              <a:rPr lang="en-US" sz="1800" dirty="0">
                <a:solidFill>
                  <a:srgbClr val="000000"/>
                </a:solidFill>
                <a:latin typeface="Consolas" panose="020B0609020204030204" pitchFamily="49" charset="0"/>
              </a:rPr>
              <a:t>var c;</a:t>
            </a:r>
          </a:p>
          <a:p>
            <a:pPr marL="0" indent="0">
              <a:lnSpc>
                <a:spcPct val="110000"/>
              </a:lnSpc>
              <a:spcBef>
                <a:spcPts val="0"/>
              </a:spcBef>
              <a:buNone/>
            </a:pPr>
            <a:r>
              <a:rPr lang="en-US" sz="1800" dirty="0">
                <a:solidFill>
                  <a:srgbClr val="000000"/>
                </a:solidFill>
                <a:latin typeface="Consolas" panose="020B0609020204030204" pitchFamily="49" charset="0"/>
              </a:rPr>
              <a:t>c = 20;</a:t>
            </a:r>
          </a:p>
          <a:p>
            <a:pPr marL="0" indent="0" algn="just">
              <a:lnSpc>
                <a:spcPct val="110000"/>
              </a:lnSpc>
              <a:spcBef>
                <a:spcPts val="0"/>
              </a:spcBef>
              <a:buNone/>
            </a:pPr>
            <a:r>
              <a:rPr lang="en-US" dirty="0">
                <a:latin typeface="Segoe UI" panose="020B0502040204020203" pitchFamily="34" charset="0"/>
              </a:rPr>
              <a:t>	</a:t>
            </a:r>
            <a:r>
              <a:rPr lang="ru-RU" dirty="0">
                <a:latin typeface="Segoe UI" panose="020B0502040204020203" pitchFamily="34" charset="0"/>
              </a:rPr>
              <a:t>Во-вторых, мы не можем указать в качестве значения неявно типизируемой переменной </a:t>
            </a:r>
            <a:r>
              <a:rPr lang="ru-RU" dirty="0" err="1">
                <a:latin typeface="Segoe UI" panose="020B0502040204020203" pitchFamily="34" charset="0"/>
              </a:rPr>
              <a:t>null</a:t>
            </a:r>
            <a:r>
              <a:rPr lang="ru-RU" dirty="0">
                <a:latin typeface="Segoe UI" panose="020B0502040204020203" pitchFamily="34" charset="0"/>
              </a:rPr>
              <a:t>:</a:t>
            </a:r>
          </a:p>
        </p:txBody>
      </p:sp>
    </p:spTree>
    <p:extLst>
      <p:ext uri="{BB962C8B-B14F-4D97-AF65-F5344CB8AC3E}">
        <p14:creationId xmlns:p14="http://schemas.microsoft.com/office/powerpoint/2010/main" val="3058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Консольный вывод</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normAutofit/>
          </a:bodyPr>
          <a:lstStyle/>
          <a:p>
            <a:pPr marL="0" indent="0" algn="just">
              <a:lnSpc>
                <a:spcPct val="120000"/>
              </a:lnSpc>
              <a:spcBef>
                <a:spcPts val="0"/>
              </a:spcBef>
              <a:buNone/>
            </a:pPr>
            <a:r>
              <a:rPr lang="ru-RU" b="0" i="0" dirty="0">
                <a:latin typeface="Segoe UI" panose="020B0502040204020203" pitchFamily="34" charset="0"/>
              </a:rPr>
              <a:t>	Для вывода информации на консоль мы уже использовали встроенный метод </a:t>
            </a:r>
            <a:r>
              <a:rPr lang="ru-RU" b="1" i="0" dirty="0" err="1">
                <a:solidFill>
                  <a:srgbClr val="0070C0"/>
                </a:solidFill>
                <a:effectLst>
                  <a:outerShdw blurRad="38100" dist="38100" dir="2700000" algn="tl">
                    <a:srgbClr val="000000">
                      <a:alpha val="43137"/>
                    </a:srgbClr>
                  </a:outerShdw>
                </a:effectLst>
                <a:latin typeface="Segoe UI" panose="020B0502040204020203" pitchFamily="34" charset="0"/>
              </a:rPr>
              <a:t>Console.WriteLine</a:t>
            </a:r>
            <a:r>
              <a:rPr lang="ru-RU" b="0" i="0" dirty="0">
                <a:latin typeface="Segoe UI" panose="020B0502040204020203" pitchFamily="34" charset="0"/>
              </a:rPr>
              <a:t>. То есть, если мы хотим вывести некоторую информацию на консоль, то нам надо передать ее в метод </a:t>
            </a:r>
            <a:r>
              <a:rPr lang="ru-RU" b="0" i="0" dirty="0" err="1">
                <a:latin typeface="Segoe UI" panose="020B0502040204020203" pitchFamily="34" charset="0"/>
              </a:rPr>
              <a:t>Console.WriteLine</a:t>
            </a:r>
            <a:r>
              <a:rPr lang="ru-RU" b="0" i="0" dirty="0">
                <a:latin typeface="Segoe UI" panose="020B0502040204020203" pitchFamily="34" charset="0"/>
              </a:rPr>
              <a:t>:</a:t>
            </a:r>
          </a:p>
          <a:p>
            <a:pPr marL="0" indent="0">
              <a:buNone/>
            </a:pPr>
            <a:endParaRPr lang="ru-RU"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string hello = </a:t>
            </a:r>
            <a:r>
              <a:rPr lang="en-US" sz="2000" dirty="0">
                <a:solidFill>
                  <a:srgbClr val="A31515"/>
                </a:solidFill>
                <a:latin typeface="Consolas" panose="020B0609020204030204" pitchFamily="49" charset="0"/>
              </a:rPr>
              <a:t>"</a:t>
            </a:r>
            <a:r>
              <a:rPr lang="ru-RU" sz="2000" dirty="0">
                <a:solidFill>
                  <a:srgbClr val="A31515"/>
                </a:solidFill>
                <a:latin typeface="Consolas" panose="020B0609020204030204" pitchFamily="49" charset="0"/>
              </a:rPr>
              <a:t>Привет мир"</a:t>
            </a:r>
            <a:r>
              <a:rPr lang="ru-RU" sz="2000" dirty="0">
                <a:solidFill>
                  <a:srgbClr val="000000"/>
                </a:solidFill>
                <a:latin typeface="Consolas" panose="020B0609020204030204" pitchFamily="49" charset="0"/>
              </a:rPr>
              <a:t>;</a:t>
            </a:r>
          </a:p>
          <a:p>
            <a:pPr marL="0" indent="0">
              <a:buNone/>
            </a:pPr>
            <a:r>
              <a:rPr lang="en-US" sz="2000" dirty="0" err="1">
                <a:solidFill>
                  <a:srgbClr val="000000"/>
                </a:solidFill>
                <a:latin typeface="Consolas" panose="020B0609020204030204" pitchFamily="49" charset="0"/>
              </a:rPr>
              <a:t>Console.WriteLine</a:t>
            </a:r>
            <a:r>
              <a:rPr lang="en-US" sz="2000" dirty="0">
                <a:solidFill>
                  <a:srgbClr val="000000"/>
                </a:solidFill>
                <a:latin typeface="Consolas" panose="020B0609020204030204" pitchFamily="49" charset="0"/>
              </a:rPr>
              <a:t>(hello);</a:t>
            </a:r>
          </a:p>
          <a:p>
            <a:pPr marL="0" indent="0">
              <a:buNone/>
            </a:pPr>
            <a:r>
              <a:rPr lang="ru-RU" sz="2000" dirty="0" err="1">
                <a:solidFill>
                  <a:srgbClr val="000000"/>
                </a:solidFill>
                <a:latin typeface="Consolas" panose="020B0609020204030204" pitchFamily="49" charset="0"/>
              </a:rPr>
              <a:t>Console.WriteLine</a:t>
            </a:r>
            <a:r>
              <a:rPr lang="ru-RU" sz="2000" dirty="0">
                <a:solidFill>
                  <a:srgbClr val="000000"/>
                </a:solidFill>
                <a:latin typeface="Consolas" panose="020B0609020204030204" pitchFamily="49" charset="0"/>
              </a:rPr>
              <a:t>(</a:t>
            </a:r>
            <a:r>
              <a:rPr lang="ru-RU" sz="2000" dirty="0">
                <a:solidFill>
                  <a:srgbClr val="A31515"/>
                </a:solidFill>
                <a:latin typeface="Consolas" panose="020B0609020204030204" pitchFamily="49" charset="0"/>
              </a:rPr>
              <a:t>"Добро пожаловать в C#!"</a:t>
            </a:r>
            <a:r>
              <a:rPr lang="ru-RU" sz="2000" dirty="0">
                <a:solidFill>
                  <a:srgbClr val="000000"/>
                </a:solidFill>
                <a:latin typeface="Consolas" panose="020B0609020204030204" pitchFamily="49" charset="0"/>
              </a:rPr>
              <a:t>);</a:t>
            </a:r>
          </a:p>
          <a:p>
            <a:pPr marL="0" indent="0">
              <a:buNone/>
            </a:pPr>
            <a:r>
              <a:rPr lang="en-US" sz="2000" dirty="0" err="1">
                <a:solidFill>
                  <a:srgbClr val="000000"/>
                </a:solidFill>
                <a:latin typeface="Consolas" panose="020B0609020204030204" pitchFamily="49" charset="0"/>
              </a:rPr>
              <a:t>Console.WriteLine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t>
            </a:r>
            <a:r>
              <a:rPr lang="ru-RU" sz="2000" dirty="0">
                <a:solidFill>
                  <a:srgbClr val="A31515"/>
                </a:solidFill>
                <a:latin typeface="Consolas" panose="020B0609020204030204" pitchFamily="49" charset="0"/>
              </a:rPr>
              <a:t>Пока мир..."</a:t>
            </a:r>
            <a:r>
              <a:rPr lang="ru-RU" sz="2000" dirty="0">
                <a:solidFill>
                  <a:srgbClr val="000000"/>
                </a:solidFill>
                <a:latin typeface="Consolas" panose="020B0609020204030204" pitchFamily="49" charset="0"/>
              </a:rPr>
              <a:t>);</a:t>
            </a:r>
          </a:p>
          <a:p>
            <a:pPr marL="0" indent="0">
              <a:buNone/>
            </a:pPr>
            <a:r>
              <a:rPr lang="en-US" sz="2000" dirty="0" err="1">
                <a:solidFill>
                  <a:srgbClr val="000000"/>
                </a:solidFill>
                <a:latin typeface="Consolas" panose="020B0609020204030204" pitchFamily="49" charset="0"/>
              </a:rPr>
              <a:t>Console.WriteLine</a:t>
            </a:r>
            <a:r>
              <a:rPr lang="en-US" sz="2000" dirty="0">
                <a:solidFill>
                  <a:srgbClr val="000000"/>
                </a:solidFill>
                <a:latin typeface="Consolas" panose="020B0609020204030204" pitchFamily="49" charset="0"/>
              </a:rPr>
              <a:t>(24.5);</a:t>
            </a:r>
            <a:endParaRPr lang="ru-RU" b="0" i="0" dirty="0">
              <a:latin typeface="Segoe UI" panose="020B0502040204020203" pitchFamily="34" charset="0"/>
            </a:endParaRPr>
          </a:p>
          <a:p>
            <a:pPr marL="0" indent="0" algn="just">
              <a:lnSpc>
                <a:spcPct val="120000"/>
              </a:lnSpc>
              <a:spcBef>
                <a:spcPts val="0"/>
              </a:spcBef>
              <a:buNone/>
            </a:pPr>
            <a:endParaRPr lang="ru-RU" b="0" i="0" dirty="0">
              <a:latin typeface="Segoe UI" panose="020B0502040204020203" pitchFamily="34" charset="0"/>
            </a:endParaRPr>
          </a:p>
        </p:txBody>
      </p:sp>
    </p:spTree>
    <p:extLst>
      <p:ext uri="{BB962C8B-B14F-4D97-AF65-F5344CB8AC3E}">
        <p14:creationId xmlns:p14="http://schemas.microsoft.com/office/powerpoint/2010/main" val="379240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Консольный вывод</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459391"/>
          </a:xfrm>
        </p:spPr>
        <p:txBody>
          <a:bodyPr>
            <a:normAutofit fontScale="92500" lnSpcReduction="20000"/>
          </a:bodyPr>
          <a:lstStyle/>
          <a:p>
            <a:pPr marL="0" indent="0" algn="just">
              <a:lnSpc>
                <a:spcPct val="120000"/>
              </a:lnSpc>
              <a:spcBef>
                <a:spcPts val="0"/>
              </a:spcBef>
              <a:buNone/>
            </a:pPr>
            <a:r>
              <a:rPr lang="ru-RU" b="0" i="0" dirty="0">
                <a:latin typeface="Segoe UI" panose="020B0502040204020203" pitchFamily="34" charset="0"/>
              </a:rPr>
              <a:t>	Нередко возникает необходимость вывести на консоль в одной строке значения сразу нескольких переменных. В этом случае мы можем использовать прием, который называется интерполяцией:</a:t>
            </a:r>
            <a:endParaRPr lang="en-US" b="0" i="0" dirty="0">
              <a:latin typeface="Segoe UI" panose="020B0502040204020203" pitchFamily="34" charset="0"/>
            </a:endParaRPr>
          </a:p>
          <a:p>
            <a:pPr marL="0" indent="0" algn="just">
              <a:lnSpc>
                <a:spcPct val="120000"/>
              </a:lnSpc>
              <a:spcBef>
                <a:spcPts val="0"/>
              </a:spcBef>
              <a:buNone/>
            </a:pPr>
            <a:endParaRPr lang="en-US" b="0" i="0" dirty="0">
              <a:latin typeface="Segoe UI" panose="020B0502040204020203" pitchFamily="34" charset="0"/>
            </a:endParaRPr>
          </a:p>
          <a:p>
            <a:pPr marL="0" indent="0">
              <a:buNone/>
            </a:pPr>
            <a:r>
              <a:rPr lang="en-US" sz="2000" dirty="0">
                <a:solidFill>
                  <a:srgbClr val="000000"/>
                </a:solidFill>
                <a:latin typeface="Consolas" panose="020B0609020204030204" pitchFamily="49" charset="0"/>
              </a:rPr>
              <a:t>string name = </a:t>
            </a:r>
            <a:r>
              <a:rPr lang="en-US" sz="2000" dirty="0">
                <a:solidFill>
                  <a:srgbClr val="A31515"/>
                </a:solidFill>
                <a:latin typeface="Consolas" panose="020B0609020204030204" pitchFamily="49" charset="0"/>
              </a:rPr>
              <a:t>" Kate"</a:t>
            </a:r>
            <a:r>
              <a:rPr lang="en-US" sz="2000" dirty="0">
                <a:solidFill>
                  <a:srgbClr val="000000"/>
                </a:solidFill>
                <a:latin typeface="Consolas" panose="020B0609020204030204" pitchFamily="49" charset="0"/>
              </a:rPr>
              <a:t>;</a:t>
            </a:r>
          </a:p>
          <a:p>
            <a:pPr marL="0" indent="0">
              <a:buNone/>
            </a:pP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age = 41;</a:t>
            </a:r>
          </a:p>
          <a:p>
            <a:pPr marL="0" indent="0">
              <a:buNone/>
            </a:pPr>
            <a:r>
              <a:rPr lang="en-US" sz="2000" dirty="0">
                <a:solidFill>
                  <a:srgbClr val="0000FF"/>
                </a:solidFill>
                <a:latin typeface="Consolas" panose="020B0609020204030204" pitchFamily="49" charset="0"/>
              </a:rPr>
              <a:t>double</a:t>
            </a:r>
            <a:r>
              <a:rPr lang="en-US" sz="2000" dirty="0">
                <a:solidFill>
                  <a:srgbClr val="000000"/>
                </a:solidFill>
                <a:latin typeface="Consolas" panose="020B0609020204030204" pitchFamily="49" charset="0"/>
              </a:rPr>
              <a:t> height = 1.6;</a:t>
            </a:r>
          </a:p>
          <a:p>
            <a:pPr marL="0" indent="0">
              <a:buNone/>
            </a:pPr>
            <a:r>
              <a:rPr lang="en-US" sz="2000" dirty="0" err="1">
                <a:solidFill>
                  <a:srgbClr val="000000"/>
                </a:solidFill>
                <a:latin typeface="Consolas" panose="020B0609020204030204" pitchFamily="49" charset="0"/>
              </a:rPr>
              <a:t>Console.WriteLine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t>
            </a:r>
            <a:r>
              <a:rPr lang="ru-RU" sz="2000" dirty="0">
                <a:solidFill>
                  <a:srgbClr val="A31515"/>
                </a:solidFill>
                <a:latin typeface="Consolas" panose="020B0609020204030204" pitchFamily="49" charset="0"/>
              </a:rPr>
              <a:t>Имя: {</a:t>
            </a:r>
            <a:r>
              <a:rPr lang="en-US" sz="2000" dirty="0">
                <a:solidFill>
                  <a:srgbClr val="A31515"/>
                </a:solidFill>
                <a:latin typeface="Consolas" panose="020B0609020204030204" pitchFamily="49" charset="0"/>
              </a:rPr>
              <a:t>name}  </a:t>
            </a:r>
            <a:r>
              <a:rPr lang="ru-RU" sz="2000" dirty="0">
                <a:solidFill>
                  <a:srgbClr val="A31515"/>
                </a:solidFill>
                <a:latin typeface="Consolas" panose="020B0609020204030204" pitchFamily="49" charset="0"/>
              </a:rPr>
              <a:t>Возраст: {</a:t>
            </a:r>
            <a:r>
              <a:rPr lang="en-US" sz="2000" dirty="0">
                <a:solidFill>
                  <a:srgbClr val="A31515"/>
                </a:solidFill>
                <a:latin typeface="Consolas" panose="020B0609020204030204" pitchFamily="49" charset="0"/>
              </a:rPr>
              <a:t>age}  </a:t>
            </a:r>
            <a:r>
              <a:rPr lang="ru-RU" sz="2000" dirty="0">
                <a:solidFill>
                  <a:srgbClr val="A31515"/>
                </a:solidFill>
                <a:latin typeface="Consolas" panose="020B0609020204030204" pitchFamily="49" charset="0"/>
              </a:rPr>
              <a:t>Рост: {</a:t>
            </a:r>
            <a:r>
              <a:rPr lang="en-US" sz="2000" dirty="0">
                <a:solidFill>
                  <a:srgbClr val="A31515"/>
                </a:solidFill>
                <a:latin typeface="Consolas" panose="020B0609020204030204" pitchFamily="49" charset="0"/>
              </a:rPr>
              <a:t>height}</a:t>
            </a:r>
            <a:r>
              <a:rPr lang="ru-RU" sz="2000" dirty="0">
                <a:solidFill>
                  <a:srgbClr val="A31515"/>
                </a:solidFill>
                <a:latin typeface="Consolas" panose="020B0609020204030204" pitchFamily="49" charset="0"/>
              </a:rPr>
              <a:t>м"</a:t>
            </a:r>
            <a:r>
              <a:rPr lang="ru-RU" sz="2000" dirty="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marL="0" indent="0">
              <a:buNone/>
            </a:pP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Есть другой способ вывода на консоль сразу нескольких значений:</a:t>
            </a:r>
            <a:endParaRPr lang="en-US" sz="2000" dirty="0">
              <a:solidFill>
                <a:srgbClr val="000000"/>
              </a:solidFill>
              <a:latin typeface="Consolas" panose="020B0609020204030204" pitchFamily="49" charset="0"/>
            </a:endParaRPr>
          </a:p>
          <a:p>
            <a:pPr marL="0" indent="0">
              <a:buNone/>
            </a:pP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string name = </a:t>
            </a:r>
            <a:r>
              <a:rPr lang="en-US" sz="2000" dirty="0">
                <a:solidFill>
                  <a:srgbClr val="A31515"/>
                </a:solidFill>
                <a:latin typeface="Consolas" panose="020B0609020204030204" pitchFamily="49" charset="0"/>
              </a:rPr>
              <a:t>" Kate"</a:t>
            </a:r>
            <a:r>
              <a:rPr lang="en-US" sz="2000" dirty="0">
                <a:solidFill>
                  <a:srgbClr val="000000"/>
                </a:solidFill>
                <a:latin typeface="Consolas" panose="020B0609020204030204" pitchFamily="49" charset="0"/>
              </a:rPr>
              <a:t>;</a:t>
            </a:r>
          </a:p>
          <a:p>
            <a:pPr marL="0" indent="0">
              <a:buNone/>
            </a:pP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age = 41;</a:t>
            </a:r>
          </a:p>
          <a:p>
            <a:pPr marL="0" indent="0">
              <a:buNone/>
            </a:pPr>
            <a:r>
              <a:rPr lang="en-US" sz="2000" dirty="0">
                <a:solidFill>
                  <a:srgbClr val="0000FF"/>
                </a:solidFill>
                <a:latin typeface="Consolas" panose="020B0609020204030204" pitchFamily="49" charset="0"/>
              </a:rPr>
              <a:t>double</a:t>
            </a:r>
            <a:r>
              <a:rPr lang="en-US" sz="2000" dirty="0">
                <a:solidFill>
                  <a:srgbClr val="000000"/>
                </a:solidFill>
                <a:latin typeface="Consolas" panose="020B0609020204030204" pitchFamily="49" charset="0"/>
              </a:rPr>
              <a:t> height = 1.6;</a:t>
            </a:r>
          </a:p>
          <a:p>
            <a:pPr marL="0" indent="0">
              <a:buNone/>
            </a:pPr>
            <a:r>
              <a:rPr lang="en-US" sz="2000" dirty="0" err="1">
                <a:solidFill>
                  <a:srgbClr val="000000"/>
                </a:solidFill>
                <a:latin typeface="Consolas" panose="020B0609020204030204" pitchFamily="49" charset="0"/>
              </a:rPr>
              <a:t>Console.WriteLine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t>
            </a:r>
            <a:r>
              <a:rPr lang="ru-RU" sz="2000" dirty="0">
                <a:solidFill>
                  <a:srgbClr val="A31515"/>
                </a:solidFill>
                <a:latin typeface="Consolas" panose="020B0609020204030204" pitchFamily="49" charset="0"/>
              </a:rPr>
              <a:t>Имя: {0}  Возраст: {1}  Рост: {2}м"</a:t>
            </a:r>
            <a:r>
              <a:rPr lang="ru-RU"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name,age,height</a:t>
            </a:r>
            <a:r>
              <a:rPr lang="en-US" sz="2000" dirty="0">
                <a:solidFill>
                  <a:srgbClr val="000000"/>
                </a:solidFill>
                <a:latin typeface="Consolas" panose="020B0609020204030204" pitchFamily="49" charset="0"/>
              </a:rPr>
              <a:t>);</a:t>
            </a:r>
            <a:endParaRPr lang="ru-RU" sz="2000" dirty="0">
              <a:solidFill>
                <a:srgbClr val="000000"/>
              </a:solidFill>
              <a:latin typeface="Consolas" panose="020B0609020204030204" pitchFamily="49" charset="0"/>
            </a:endParaRPr>
          </a:p>
          <a:p>
            <a:pPr marL="0" indent="0" algn="just">
              <a:lnSpc>
                <a:spcPct val="120000"/>
              </a:lnSpc>
              <a:spcBef>
                <a:spcPts val="0"/>
              </a:spcBef>
              <a:buNone/>
            </a:pPr>
            <a:endParaRPr lang="ru-RU" sz="2000" dirty="0">
              <a:solidFill>
                <a:srgbClr val="000000"/>
              </a:solidFill>
              <a:latin typeface="Consolas" panose="020B0609020204030204" pitchFamily="49" charset="0"/>
            </a:endParaRPr>
          </a:p>
          <a:p>
            <a:pPr marL="0" indent="0" algn="just">
              <a:lnSpc>
                <a:spcPct val="120000"/>
              </a:lnSpc>
              <a:spcBef>
                <a:spcPts val="0"/>
              </a:spcBef>
              <a:buNone/>
            </a:pPr>
            <a:endParaRPr lang="ru-RU" b="0" i="0" dirty="0">
              <a:latin typeface="Segoe UI" panose="020B0502040204020203" pitchFamily="34" charset="0"/>
            </a:endParaRPr>
          </a:p>
        </p:txBody>
      </p:sp>
    </p:spTree>
    <p:extLst>
      <p:ext uri="{BB962C8B-B14F-4D97-AF65-F5344CB8AC3E}">
        <p14:creationId xmlns:p14="http://schemas.microsoft.com/office/powerpoint/2010/main" val="166665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Консольный вывод</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459391"/>
          </a:xfrm>
        </p:spPr>
        <p:txBody>
          <a:bodyPr>
            <a:normAutofit/>
          </a:bodyPr>
          <a:lstStyle/>
          <a:p>
            <a:pPr marL="0" indent="0" algn="just">
              <a:lnSpc>
                <a:spcPct val="120000"/>
              </a:lnSpc>
              <a:spcBef>
                <a:spcPts val="0"/>
              </a:spcBef>
              <a:buNone/>
            </a:pPr>
            <a:r>
              <a:rPr lang="ru-RU" b="0" i="0" dirty="0">
                <a:latin typeface="Segoe UI" panose="020B0502040204020203" pitchFamily="34" charset="0"/>
              </a:rPr>
              <a:t>	Кроме </a:t>
            </a:r>
            <a:r>
              <a:rPr lang="ru-RU" b="0" i="0" dirty="0" err="1">
                <a:latin typeface="Segoe UI" panose="020B0502040204020203" pitchFamily="34" charset="0"/>
              </a:rPr>
              <a:t>Console.WriteLine</a:t>
            </a:r>
            <a:r>
              <a:rPr lang="ru-RU" b="0" i="0" dirty="0">
                <a:latin typeface="Segoe UI" panose="020B0502040204020203" pitchFamily="34" charset="0"/>
              </a:rPr>
              <a:t>() можно также использовать метод </a:t>
            </a:r>
            <a:r>
              <a:rPr lang="ru-RU" b="0" i="0" dirty="0" err="1">
                <a:latin typeface="Segoe UI" panose="020B0502040204020203" pitchFamily="34" charset="0"/>
              </a:rPr>
              <a:t>Console.Write</a:t>
            </a:r>
            <a:r>
              <a:rPr lang="ru-RU" b="0" i="0" dirty="0">
                <a:latin typeface="Segoe UI" panose="020B0502040204020203" pitchFamily="34" charset="0"/>
              </a:rPr>
              <a:t>(), он работает точно так же за тем исключением, что не добавляет переход на следующую строку, то есть последующий консольный вывод будет выводиться на той же строке.</a:t>
            </a:r>
            <a:endParaRPr lang="en-US" b="0" i="0" dirty="0">
              <a:latin typeface="Segoe UI" panose="020B0502040204020203" pitchFamily="34" charset="0"/>
            </a:endParaRPr>
          </a:p>
          <a:p>
            <a:pPr marL="0" indent="0" algn="just">
              <a:lnSpc>
                <a:spcPct val="120000"/>
              </a:lnSpc>
              <a:spcBef>
                <a:spcPts val="0"/>
              </a:spcBef>
              <a:buNone/>
            </a:pPr>
            <a:endParaRPr lang="en-US" dirty="0">
              <a:latin typeface="Segoe UI" panose="020B0502040204020203" pitchFamily="34" charset="0"/>
            </a:endParaRPr>
          </a:p>
          <a:p>
            <a:pPr marL="0" marR="0" lvl="0" indent="0" algn="l"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None/>
              <a:tabLst/>
              <a:defRPr/>
            </a:pPr>
            <a:r>
              <a:rPr kumimoji="0" lang="en-US" sz="19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string name = </a:t>
            </a:r>
            <a:r>
              <a:rPr kumimoji="0" lang="en-US" sz="19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 Kate"</a:t>
            </a:r>
            <a:r>
              <a:rPr kumimoji="0" lang="en-US" sz="19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None/>
              <a:tabLst/>
              <a:defRPr/>
            </a:pPr>
            <a:r>
              <a:rPr kumimoji="0" lang="en-US" sz="19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US" sz="19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age = 41;</a:t>
            </a:r>
          </a:p>
          <a:p>
            <a:pPr marL="0" marR="0" lvl="0" indent="0" algn="l"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None/>
              <a:tabLst/>
              <a:defRPr/>
            </a:pPr>
            <a:r>
              <a:rPr kumimoji="0" lang="en-US" sz="19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double</a:t>
            </a:r>
            <a:r>
              <a:rPr kumimoji="0" lang="en-US" sz="19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height = 1.6;</a:t>
            </a:r>
          </a:p>
          <a:p>
            <a:pPr marL="0" marR="0" lvl="0" indent="0" algn="l"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None/>
              <a:tabLst/>
              <a:defRPr/>
            </a:pPr>
            <a:r>
              <a:rPr kumimoji="0" lang="en-US" sz="19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Console.Write</a:t>
            </a:r>
            <a:r>
              <a:rPr kumimoji="0" lang="en-US" sz="19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9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ru-RU" sz="19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Имя: {0}  Возраст: {1}  Рост: {2}м"</a:t>
            </a:r>
            <a:r>
              <a:rPr kumimoji="0" lang="ru-RU" sz="19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9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name,age,height</a:t>
            </a:r>
            <a:r>
              <a:rPr kumimoji="0" lang="en-US" sz="19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lang="en-US" b="0" i="0" dirty="0">
              <a:latin typeface="Segoe UI" panose="020B0502040204020203" pitchFamily="34" charset="0"/>
            </a:endParaRPr>
          </a:p>
          <a:p>
            <a:pPr marL="0" indent="0" algn="just">
              <a:lnSpc>
                <a:spcPct val="120000"/>
              </a:lnSpc>
              <a:spcBef>
                <a:spcPts val="0"/>
              </a:spcBef>
              <a:buNone/>
            </a:pPr>
            <a:endParaRPr lang="ru-RU" b="0" i="0" dirty="0">
              <a:latin typeface="Segoe UI" panose="020B0502040204020203" pitchFamily="34" charset="0"/>
            </a:endParaRPr>
          </a:p>
        </p:txBody>
      </p:sp>
    </p:spTree>
    <p:extLst>
      <p:ext uri="{BB962C8B-B14F-4D97-AF65-F5344CB8AC3E}">
        <p14:creationId xmlns:p14="http://schemas.microsoft.com/office/powerpoint/2010/main" val="352517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Консольный ввод</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459391"/>
          </a:xfrm>
        </p:spPr>
        <p:txBody>
          <a:bodyPr>
            <a:normAutofit/>
          </a:bodyPr>
          <a:lstStyle/>
          <a:p>
            <a:pPr marL="0" indent="0" algn="just">
              <a:lnSpc>
                <a:spcPct val="120000"/>
              </a:lnSpc>
              <a:spcBef>
                <a:spcPts val="0"/>
              </a:spcBef>
              <a:buNone/>
            </a:pPr>
            <a:r>
              <a:rPr lang="ru-RU" b="0" i="0" dirty="0">
                <a:latin typeface="Segoe UI" panose="020B0502040204020203" pitchFamily="34" charset="0"/>
              </a:rPr>
              <a:t>	Кроме вывода информации на консоль мы можем получать информацию с консоли. Для этого предназначен метод </a:t>
            </a:r>
            <a:r>
              <a:rPr lang="ru-RU" b="0" i="0" dirty="0" err="1">
                <a:latin typeface="Segoe UI" panose="020B0502040204020203" pitchFamily="34" charset="0"/>
              </a:rPr>
              <a:t>Console.ReadLine</a:t>
            </a:r>
            <a:r>
              <a:rPr lang="ru-RU" b="0" i="0" dirty="0">
                <a:latin typeface="Segoe UI" panose="020B0502040204020203" pitchFamily="34" charset="0"/>
              </a:rPr>
              <a:t>(). Он позволяет получить введенную строку.</a:t>
            </a:r>
            <a:endParaRPr lang="en-US" dirty="0">
              <a:latin typeface="Segoe UI" panose="020B0502040204020203" pitchFamily="34" charset="0"/>
            </a:endParaRPr>
          </a:p>
          <a:p>
            <a:pPr marL="0" indent="0">
              <a:buNone/>
            </a:pPr>
            <a:r>
              <a:rPr lang="ru-RU" sz="2000" dirty="0" err="1">
                <a:solidFill>
                  <a:srgbClr val="000000"/>
                </a:solidFill>
                <a:latin typeface="Consolas" panose="020B0609020204030204" pitchFamily="49" charset="0"/>
              </a:rPr>
              <a:t>Console.Write</a:t>
            </a:r>
            <a:r>
              <a:rPr lang="ru-RU" sz="2000" dirty="0">
                <a:solidFill>
                  <a:srgbClr val="000000"/>
                </a:solidFill>
                <a:latin typeface="Consolas" panose="020B0609020204030204" pitchFamily="49" charset="0"/>
              </a:rPr>
              <a:t>(</a:t>
            </a:r>
            <a:r>
              <a:rPr lang="ru-RU" sz="2000" dirty="0">
                <a:solidFill>
                  <a:srgbClr val="A31515"/>
                </a:solidFill>
                <a:latin typeface="Consolas" panose="020B0609020204030204" pitchFamily="49" charset="0"/>
              </a:rPr>
              <a:t>"Введите свое имя: "</a:t>
            </a:r>
            <a:r>
              <a:rPr lang="ru-RU"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string ? name = </a:t>
            </a:r>
            <a:r>
              <a:rPr lang="en-US" sz="2000" dirty="0" err="1">
                <a:solidFill>
                  <a:srgbClr val="000000"/>
                </a:solidFill>
                <a:latin typeface="Consolas" panose="020B0609020204030204" pitchFamily="49" charset="0"/>
              </a:rPr>
              <a:t>Console.ReadLine</a:t>
            </a:r>
            <a:r>
              <a:rPr lang="en-US" sz="2000" dirty="0">
                <a:solidFill>
                  <a:srgbClr val="000000"/>
                </a:solidFill>
                <a:latin typeface="Consolas" panose="020B0609020204030204" pitchFamily="49" charset="0"/>
              </a:rPr>
              <a:t>();</a:t>
            </a:r>
          </a:p>
          <a:p>
            <a:pPr marL="0" indent="0">
              <a:buNone/>
            </a:pPr>
            <a:r>
              <a:rPr lang="en-US" sz="2000" dirty="0" err="1">
                <a:solidFill>
                  <a:srgbClr val="000000"/>
                </a:solidFill>
                <a:latin typeface="Consolas" panose="020B0609020204030204" pitchFamily="49" charset="0"/>
              </a:rPr>
              <a:t>Console.WriteLine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t>
            </a:r>
            <a:r>
              <a:rPr lang="ru-RU" sz="2000" dirty="0">
                <a:solidFill>
                  <a:srgbClr val="A31515"/>
                </a:solidFill>
                <a:latin typeface="Consolas" panose="020B0609020204030204" pitchFamily="49" charset="0"/>
              </a:rPr>
              <a:t>Привет {</a:t>
            </a:r>
            <a:r>
              <a:rPr lang="en-US" sz="2000" dirty="0">
                <a:solidFill>
                  <a:srgbClr val="A31515"/>
                </a:solidFill>
                <a:latin typeface="Consolas" panose="020B0609020204030204" pitchFamily="49" charset="0"/>
              </a:rPr>
              <a:t>name}"</a:t>
            </a:r>
            <a:r>
              <a:rPr lang="en-US" sz="2000" dirty="0">
                <a:solidFill>
                  <a:srgbClr val="000000"/>
                </a:solidFill>
                <a:latin typeface="Consolas" panose="020B0609020204030204" pitchFamily="49" charset="0"/>
              </a:rPr>
              <a:t>);</a:t>
            </a:r>
            <a:endParaRPr lang="en-US" b="0" i="0" dirty="0">
              <a:solidFill>
                <a:srgbClr val="000000"/>
              </a:solidFill>
              <a:latin typeface="Consolas" panose="020B0609020204030204" pitchFamily="49" charset="0"/>
            </a:endParaRPr>
          </a:p>
          <a:p>
            <a:pPr marL="0" indent="0" algn="just">
              <a:lnSpc>
                <a:spcPct val="130000"/>
              </a:lnSpc>
              <a:spcBef>
                <a:spcPts val="0"/>
              </a:spcBef>
              <a:buNone/>
            </a:pPr>
            <a:r>
              <a:rPr lang="en-US" dirty="0">
                <a:latin typeface="Segoe UI" panose="020B0502040204020203" pitchFamily="34" charset="0"/>
              </a:rPr>
              <a:t>	</a:t>
            </a:r>
            <a:r>
              <a:rPr lang="ru-RU" dirty="0">
                <a:latin typeface="Segoe UI" panose="020B0502040204020203" pitchFamily="34" charset="0"/>
              </a:rPr>
              <a:t>Особенностью метода </a:t>
            </a:r>
            <a:r>
              <a:rPr lang="ru-RU" dirty="0" err="1">
                <a:latin typeface="Segoe UI" panose="020B0502040204020203" pitchFamily="34" charset="0"/>
              </a:rPr>
              <a:t>Console.ReadLine</a:t>
            </a:r>
            <a:r>
              <a:rPr lang="ru-RU" dirty="0">
                <a:latin typeface="Segoe UI" panose="020B0502040204020203" pitchFamily="34" charset="0"/>
              </a:rPr>
              <a:t>() является то, что он может считать информацию с консоли только в виде строки. Когда ему нечего считывать, он возвращает значение </a:t>
            </a:r>
            <a:r>
              <a:rPr lang="ru-RU" dirty="0" err="1">
                <a:latin typeface="Segoe UI" panose="020B0502040204020203" pitchFamily="34" charset="0"/>
              </a:rPr>
              <a:t>null</a:t>
            </a:r>
            <a:r>
              <a:rPr lang="ru-RU" dirty="0">
                <a:latin typeface="Segoe UI" panose="020B0502040204020203" pitchFamily="34" charset="0"/>
              </a:rPr>
              <a:t>, фактически отсутствие значения. Чтобы отразить эту ситуацию мы определяем переменную </a:t>
            </a:r>
            <a:r>
              <a:rPr lang="ru-RU" dirty="0" err="1">
                <a:latin typeface="Segoe UI" panose="020B0502040204020203" pitchFamily="34" charset="0"/>
              </a:rPr>
              <a:t>name</a:t>
            </a:r>
            <a:r>
              <a:rPr lang="ru-RU" dirty="0">
                <a:latin typeface="Segoe UI" panose="020B0502040204020203" pitchFamily="34" charset="0"/>
              </a:rPr>
              <a:t>, в которую получаем ввод с консоли, как переменную типа </a:t>
            </a:r>
            <a:r>
              <a:rPr lang="ru-RU" dirty="0" err="1">
                <a:latin typeface="Segoe UI" panose="020B0502040204020203" pitchFamily="34" charset="0"/>
              </a:rPr>
              <a:t>string</a:t>
            </a:r>
            <a:r>
              <a:rPr lang="ru-RU" dirty="0">
                <a:latin typeface="Segoe UI" panose="020B0502040204020203" pitchFamily="34" charset="0"/>
              </a:rPr>
              <a:t>?. Здесь </a:t>
            </a:r>
            <a:r>
              <a:rPr lang="ru-RU" dirty="0" err="1">
                <a:latin typeface="Segoe UI" panose="020B0502040204020203" pitchFamily="34" charset="0"/>
              </a:rPr>
              <a:t>string</a:t>
            </a:r>
            <a:r>
              <a:rPr lang="ru-RU" dirty="0">
                <a:latin typeface="Segoe UI" panose="020B0502040204020203" pitchFamily="34" charset="0"/>
              </a:rPr>
              <a:t> указывает, что переменная может хранить значения типа </a:t>
            </a:r>
            <a:r>
              <a:rPr lang="ru-RU" dirty="0" err="1">
                <a:latin typeface="Segoe UI" panose="020B0502040204020203" pitchFamily="34" charset="0"/>
              </a:rPr>
              <a:t>string</a:t>
            </a:r>
            <a:r>
              <a:rPr lang="ru-RU" dirty="0">
                <a:latin typeface="Segoe UI" panose="020B0502040204020203" pitchFamily="34" charset="0"/>
              </a:rPr>
              <a:t>, то есть строки. А знак вопроса ? указывает, что переменная также может хранить значение </a:t>
            </a:r>
            <a:r>
              <a:rPr lang="ru-RU" dirty="0" err="1">
                <a:latin typeface="Segoe UI" panose="020B0502040204020203" pitchFamily="34" charset="0"/>
              </a:rPr>
              <a:t>null</a:t>
            </a:r>
            <a:r>
              <a:rPr lang="ru-RU" dirty="0">
                <a:latin typeface="Segoe UI" panose="020B0502040204020203" pitchFamily="34" charset="0"/>
              </a:rPr>
              <a:t>.</a:t>
            </a:r>
          </a:p>
        </p:txBody>
      </p:sp>
    </p:spTree>
    <p:extLst>
      <p:ext uri="{BB962C8B-B14F-4D97-AF65-F5344CB8AC3E}">
        <p14:creationId xmlns:p14="http://schemas.microsoft.com/office/powerpoint/2010/main" val="346932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Стоит ли учить С</a:t>
            </a:r>
            <a:r>
              <a:rPr lang="en-US" sz="4000" dirty="0"/>
              <a:t># ?</a:t>
            </a:r>
            <a:endParaRPr lang="ru-RU" sz="4000" dirty="0"/>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4308354" y="1038686"/>
            <a:ext cx="6819893" cy="5133513"/>
          </a:xfrm>
        </p:spPr>
        <p:txBody>
          <a:bodyPr/>
          <a:lstStyle/>
          <a:p>
            <a:pPr algn="just">
              <a:lnSpc>
                <a:spcPct val="150000"/>
              </a:lnSpc>
              <a:spcBef>
                <a:spcPts val="0"/>
              </a:spcBef>
            </a:pPr>
            <a:endParaRPr lang="ru-RU" b="0" i="0" dirty="0">
              <a:solidFill>
                <a:srgbClr val="0070C0"/>
              </a:solidFill>
              <a:effectLst>
                <a:outerShdw blurRad="38100" dist="38100" dir="2700000" algn="tl">
                  <a:srgbClr val="000000">
                    <a:alpha val="43137"/>
                  </a:srgbClr>
                </a:outerShdw>
              </a:effectLst>
              <a:latin typeface="Segoe UI" panose="020B0502040204020203" pitchFamily="34" charset="0"/>
            </a:endParaRPr>
          </a:p>
          <a:p>
            <a:pPr algn="just">
              <a:lnSpc>
                <a:spcPct val="150000"/>
              </a:lnSpc>
              <a:spcBef>
                <a:spcPts val="0"/>
              </a:spcBef>
            </a:pPr>
            <a:r>
              <a:rPr lang="ru-RU" b="0" i="0" dirty="0">
                <a:solidFill>
                  <a:srgbClr val="0070C0"/>
                </a:solidFill>
                <a:effectLst>
                  <a:outerShdw blurRad="38100" dist="38100" dir="2700000" algn="tl">
                    <a:srgbClr val="000000">
                      <a:alpha val="43137"/>
                    </a:srgbClr>
                  </a:outerShdw>
                </a:effectLst>
                <a:latin typeface="Segoe UI" panose="020B0502040204020203" pitchFamily="34" charset="0"/>
              </a:rPr>
              <a:t>C# </a:t>
            </a:r>
            <a:r>
              <a:rPr lang="ru-RU" b="0" i="0" dirty="0">
                <a:latin typeface="Segoe UI" panose="020B0502040204020203" pitchFamily="34" charset="0"/>
              </a:rPr>
              <a:t>уже не молодой язык и как и вся платформа .NET уже прошел большой путь. Первая версия языка вышла вместе с релизом </a:t>
            </a:r>
            <a:r>
              <a:rPr lang="ru-RU" b="0" i="0" dirty="0" err="1">
                <a:latin typeface="Segoe UI" panose="020B0502040204020203" pitchFamily="34" charset="0"/>
              </a:rPr>
              <a:t>Microsoft</a:t>
            </a:r>
            <a:r>
              <a:rPr lang="ru-RU" b="0" i="0" dirty="0">
                <a:latin typeface="Segoe UI" panose="020B0502040204020203" pitchFamily="34" charset="0"/>
              </a:rPr>
              <a:t> </a:t>
            </a:r>
            <a:r>
              <a:rPr lang="ru-RU" b="0" i="0" dirty="0" err="1">
                <a:latin typeface="Segoe UI" panose="020B0502040204020203" pitchFamily="34" charset="0"/>
              </a:rPr>
              <a:t>Visual</a:t>
            </a:r>
            <a:r>
              <a:rPr lang="ru-RU" b="0" i="0" dirty="0">
                <a:latin typeface="Segoe UI" panose="020B0502040204020203" pitchFamily="34" charset="0"/>
              </a:rPr>
              <a:t> </a:t>
            </a:r>
            <a:r>
              <a:rPr lang="ru-RU" b="0" i="0" dirty="0" err="1">
                <a:latin typeface="Segoe UI" panose="020B0502040204020203" pitchFamily="34" charset="0"/>
              </a:rPr>
              <a:t>Studio</a:t>
            </a:r>
            <a:r>
              <a:rPr lang="ru-RU" b="0" i="0" dirty="0">
                <a:latin typeface="Segoe UI" panose="020B0502040204020203" pitchFamily="34" charset="0"/>
              </a:rPr>
              <a:t> .NET в феврале 2002 года. Текущей версией языка является версия C# 10.0, которая вышла 8 ноября 2021 года вместе с релизом .NET 6</a:t>
            </a:r>
            <a:r>
              <a:rPr lang="en-US" b="0" i="0" dirty="0">
                <a:latin typeface="Segoe UI" panose="020B0502040204020203" pitchFamily="34" charset="0"/>
              </a:rPr>
              <a:t>.</a:t>
            </a:r>
          </a:p>
          <a:p>
            <a:pPr algn="just">
              <a:lnSpc>
                <a:spcPct val="150000"/>
              </a:lnSpc>
              <a:spcBef>
                <a:spcPts val="0"/>
              </a:spcBef>
            </a:pPr>
            <a:endParaRPr lang="ru-RU" dirty="0"/>
          </a:p>
        </p:txBody>
      </p:sp>
      <p:pic>
        <p:nvPicPr>
          <p:cNvPr id="1030" name="Picture 6" descr="C# | Викии Вики | Fandom">
            <a:extLst>
              <a:ext uri="{FF2B5EF4-FFF2-40B4-BE49-F238E27FC236}">
                <a16:creationId xmlns:a16="http://schemas.microsoft.com/office/drawing/2014/main" id="{40BB61C0-CAD6-40B2-A334-81C427877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012" y="1262848"/>
            <a:ext cx="3244603" cy="3244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510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Консольный ввод</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657678"/>
          </a:xfrm>
        </p:spPr>
        <p:txBody>
          <a:bodyPr>
            <a:normAutofit fontScale="92500" lnSpcReduction="10000"/>
          </a:bodyPr>
          <a:lstStyle/>
          <a:p>
            <a:pPr marL="0" indent="0" algn="just">
              <a:lnSpc>
                <a:spcPct val="120000"/>
              </a:lnSpc>
              <a:spcBef>
                <a:spcPts val="0"/>
              </a:spcBef>
              <a:buNone/>
            </a:pPr>
            <a:r>
              <a:rPr lang="ru-RU" b="0" i="0" dirty="0">
                <a:latin typeface="Segoe UI" panose="020B0502040204020203" pitchFamily="34" charset="0"/>
              </a:rPr>
              <a:t>	Для того чтобы получить числовое значение необходимо воспользоваться преобразованием данных. </a:t>
            </a:r>
          </a:p>
          <a:p>
            <a:pPr marL="0" indent="0">
              <a:buNone/>
            </a:pPr>
            <a:r>
              <a:rPr lang="en-US" sz="2000" dirty="0">
                <a:solidFill>
                  <a:srgbClr val="000000"/>
                </a:solidFill>
                <a:latin typeface="Consolas" panose="020B0609020204030204" pitchFamily="49" charset="0"/>
              </a:rPr>
              <a:t>string s = </a:t>
            </a:r>
            <a:r>
              <a:rPr lang="en-US" sz="2000" dirty="0" err="1">
                <a:solidFill>
                  <a:srgbClr val="000000"/>
                </a:solidFill>
                <a:latin typeface="Consolas" panose="020B0609020204030204" pitchFamily="49" charset="0"/>
              </a:rPr>
              <a:t>Console.ReadLine</a:t>
            </a:r>
            <a:r>
              <a:rPr lang="en-US" sz="2000" dirty="0">
                <a:solidFill>
                  <a:srgbClr val="000000"/>
                </a:solidFill>
                <a:latin typeface="Consolas" panose="020B0609020204030204" pitchFamily="49" charset="0"/>
              </a:rPr>
              <a:t>();</a:t>
            </a:r>
          </a:p>
          <a:p>
            <a:pPr marL="0" indent="0">
              <a:buNone/>
            </a:pPr>
            <a:r>
              <a:rPr lang="ru-RU" sz="2000" dirty="0" err="1">
                <a:solidFill>
                  <a:srgbClr val="0000FF"/>
                </a:solidFill>
                <a:latin typeface="Consolas" panose="020B0609020204030204" pitchFamily="49" charset="0"/>
              </a:rPr>
              <a:t>int</a:t>
            </a:r>
            <a:r>
              <a:rPr lang="ru-RU" sz="2000" dirty="0">
                <a:solidFill>
                  <a:srgbClr val="000000"/>
                </a:solidFill>
                <a:latin typeface="Consolas" panose="020B0609020204030204" pitchFamily="49" charset="0"/>
              </a:rPr>
              <a:t> x = </a:t>
            </a:r>
            <a:r>
              <a:rPr lang="ru-RU" sz="2000" dirty="0" err="1">
                <a:solidFill>
                  <a:srgbClr val="0000FF"/>
                </a:solidFill>
                <a:latin typeface="Consolas" panose="020B0609020204030204" pitchFamily="49" charset="0"/>
              </a:rPr>
              <a:t>int</a:t>
            </a:r>
            <a:r>
              <a:rPr lang="ru-RU" sz="2000" dirty="0" err="1">
                <a:solidFill>
                  <a:srgbClr val="000000"/>
                </a:solidFill>
                <a:latin typeface="Consolas" panose="020B0609020204030204" pitchFamily="49" charset="0"/>
              </a:rPr>
              <a:t>.Parse</a:t>
            </a:r>
            <a:r>
              <a:rPr lang="ru-RU" sz="2000" dirty="0">
                <a:solidFill>
                  <a:srgbClr val="000000"/>
                </a:solidFill>
                <a:latin typeface="Consolas" panose="020B0609020204030204" pitchFamily="49" charset="0"/>
              </a:rPr>
              <a:t>(s); </a:t>
            </a:r>
            <a:r>
              <a:rPr lang="ru-RU" sz="2000" dirty="0">
                <a:solidFill>
                  <a:srgbClr val="008000"/>
                </a:solidFill>
                <a:latin typeface="Consolas" panose="020B0609020204030204" pitchFamily="49" charset="0"/>
              </a:rPr>
              <a:t>//преобразование строки в число</a:t>
            </a:r>
            <a:endParaRPr lang="ru-RU" sz="2000" dirty="0">
              <a:solidFill>
                <a:srgbClr val="000000"/>
              </a:solidFill>
              <a:latin typeface="Consolas" panose="020B0609020204030204" pitchFamily="49" charset="0"/>
            </a:endParaRPr>
          </a:p>
          <a:p>
            <a:pPr marL="0" indent="0">
              <a:buNone/>
            </a:pPr>
            <a:r>
              <a:rPr lang="ru-RU" b="0" i="0" dirty="0">
                <a:latin typeface="Segoe UI" panose="020B0502040204020203" pitchFamily="34" charset="0"/>
              </a:rPr>
              <a:t>Или сокращенный вариант:</a:t>
            </a:r>
          </a:p>
          <a:p>
            <a:pPr marL="0" indent="0">
              <a:buNone/>
            </a:pPr>
            <a:r>
              <a:rPr lang="ru-RU" sz="2000" dirty="0">
                <a:solidFill>
                  <a:srgbClr val="008000"/>
                </a:solidFill>
                <a:latin typeface="Consolas" panose="020B0609020204030204" pitchFamily="49" charset="0"/>
              </a:rPr>
              <a:t>//преобразование введенной строки в число</a:t>
            </a:r>
            <a:endParaRPr lang="ru-RU"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x = </a:t>
            </a:r>
            <a:r>
              <a:rPr lang="en-US" sz="2000" dirty="0" err="1">
                <a:solidFill>
                  <a:srgbClr val="0000FF"/>
                </a:solidFill>
                <a:latin typeface="Consolas" panose="020B0609020204030204" pitchFamily="49" charset="0"/>
              </a:rPr>
              <a:t>int</a:t>
            </a:r>
            <a:r>
              <a:rPr lang="en-US" sz="2000" dirty="0" err="1">
                <a:solidFill>
                  <a:srgbClr val="000000"/>
                </a:solidFill>
                <a:latin typeface="Consolas" panose="020B0609020204030204" pitchFamily="49" charset="0"/>
              </a:rPr>
              <a:t>.Parse</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Console.ReadLine</a:t>
            </a:r>
            <a:r>
              <a:rPr lang="en-US" sz="2000" dirty="0">
                <a:solidFill>
                  <a:srgbClr val="000000"/>
                </a:solidFill>
                <a:latin typeface="Consolas" panose="020B0609020204030204" pitchFamily="49" charset="0"/>
              </a:rPr>
              <a:t>());</a:t>
            </a:r>
          </a:p>
          <a:p>
            <a:pPr marL="0" indent="0" algn="just">
              <a:lnSpc>
                <a:spcPct val="160000"/>
              </a:lnSpc>
              <a:spcBef>
                <a:spcPts val="0"/>
              </a:spcBef>
              <a:buNone/>
            </a:pPr>
            <a:r>
              <a:rPr lang="ru-RU" dirty="0">
                <a:latin typeface="Segoe UI" panose="020B0502040204020203" pitchFamily="34" charset="0"/>
              </a:rPr>
              <a:t>	Для преобразования строкового представления целого числа в тип </a:t>
            </a:r>
            <a:r>
              <a:rPr lang="ru-RU" dirty="0" err="1">
                <a:latin typeface="Segoe UI" panose="020B0502040204020203" pitchFamily="34" charset="0"/>
              </a:rPr>
              <a:t>int</a:t>
            </a:r>
            <a:r>
              <a:rPr lang="ru-RU" dirty="0">
                <a:latin typeface="Segoe UI" panose="020B0502040204020203" pitchFamily="34" charset="0"/>
              </a:rPr>
              <a:t> мы используем метод </a:t>
            </a:r>
            <a:r>
              <a:rPr lang="ru-RU" dirty="0" err="1">
                <a:latin typeface="Segoe UI" panose="020B0502040204020203" pitchFamily="34" charset="0"/>
              </a:rPr>
              <a:t>int.Parse</a:t>
            </a:r>
            <a:r>
              <a:rPr lang="ru-RU" dirty="0">
                <a:latin typeface="Segoe UI" panose="020B0502040204020203" pitchFamily="34" charset="0"/>
              </a:rPr>
              <a:t>(), который реализован для всех числовых типов данных. Таким образом, если нам потребуется преобразовать строковое представление в вещественное, мы можем воспользоваться методом </a:t>
            </a:r>
            <a:r>
              <a:rPr lang="ru-RU" dirty="0" err="1">
                <a:latin typeface="Segoe UI" panose="020B0502040204020203" pitchFamily="34" charset="0"/>
              </a:rPr>
              <a:t>float.Parse</a:t>
            </a:r>
            <a:r>
              <a:rPr lang="ru-RU" dirty="0">
                <a:latin typeface="Segoe UI" panose="020B0502040204020203" pitchFamily="34" charset="0"/>
              </a:rPr>
              <a:t>() или </a:t>
            </a:r>
            <a:r>
              <a:rPr lang="ru-RU" dirty="0" err="1">
                <a:latin typeface="Segoe UI" panose="020B0502040204020203" pitchFamily="34" charset="0"/>
              </a:rPr>
              <a:t>double.Parse</a:t>
            </a:r>
            <a:r>
              <a:rPr lang="ru-RU" dirty="0">
                <a:latin typeface="Segoe UI" panose="020B0502040204020203" pitchFamily="34" charset="0"/>
              </a:rPr>
              <a:t>(). В случае, если соответствующее преобразование выполнить невозможно, то выполнение программы прерывается и генерируется исключение </a:t>
            </a:r>
            <a:r>
              <a:rPr lang="ru-RU" dirty="0" err="1">
                <a:latin typeface="Segoe UI" panose="020B0502040204020203" pitchFamily="34" charset="0"/>
              </a:rPr>
              <a:t>System.FormatExeption</a:t>
            </a:r>
            <a:r>
              <a:rPr lang="ru-RU" dirty="0">
                <a:latin typeface="Segoe UI" panose="020B0502040204020203" pitchFamily="34" charset="0"/>
              </a:rPr>
              <a:t> (входная строка имела неверный формат).</a:t>
            </a:r>
          </a:p>
        </p:txBody>
      </p:sp>
    </p:spTree>
    <p:extLst>
      <p:ext uri="{BB962C8B-B14F-4D97-AF65-F5344CB8AC3E}">
        <p14:creationId xmlns:p14="http://schemas.microsoft.com/office/powerpoint/2010/main" val="413236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7" y="484632"/>
            <a:ext cx="10675309" cy="554055"/>
          </a:xfrm>
        </p:spPr>
        <p:txBody>
          <a:bodyPr>
            <a:normAutofit fontScale="90000"/>
          </a:bodyPr>
          <a:lstStyle/>
          <a:p>
            <a:r>
              <a:rPr lang="ru-RU" sz="4000" dirty="0"/>
              <a:t>Арифметические операции языка </a:t>
            </a:r>
            <a:r>
              <a:rPr lang="en-US" sz="4000" dirty="0"/>
              <a:t>C#</a:t>
            </a:r>
            <a:endParaRPr lang="ru-RU" sz="4000" dirty="0"/>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lstStyle/>
          <a:p>
            <a:pPr marL="0" indent="0" algn="just">
              <a:lnSpc>
                <a:spcPct val="150000"/>
              </a:lnSpc>
              <a:spcBef>
                <a:spcPts val="0"/>
              </a:spcBef>
              <a:buNone/>
            </a:pPr>
            <a:r>
              <a:rPr lang="ru-RU" dirty="0">
                <a:latin typeface="Segoe UI" panose="020B0502040204020203" pitchFamily="34" charset="0"/>
              </a:rPr>
              <a:t>	</a:t>
            </a:r>
            <a:endParaRPr lang="en-US" dirty="0">
              <a:latin typeface="Segoe UI" panose="020B0502040204020203" pitchFamily="34" charset="0"/>
            </a:endParaRPr>
          </a:p>
          <a:p>
            <a:pPr marL="0" indent="0" algn="just">
              <a:lnSpc>
                <a:spcPct val="150000"/>
              </a:lnSpc>
              <a:spcBef>
                <a:spcPts val="0"/>
              </a:spcBef>
              <a:buNone/>
            </a:pPr>
            <a:endParaRPr lang="ru-RU" dirty="0"/>
          </a:p>
        </p:txBody>
      </p:sp>
      <p:graphicFrame>
        <p:nvGraphicFramePr>
          <p:cNvPr id="4" name="Таблица 4">
            <a:extLst>
              <a:ext uri="{FF2B5EF4-FFF2-40B4-BE49-F238E27FC236}">
                <a16:creationId xmlns:a16="http://schemas.microsoft.com/office/drawing/2014/main" id="{022D8B6E-2213-45E3-AB73-4A10A105E008}"/>
              </a:ext>
            </a:extLst>
          </p:cNvPr>
          <p:cNvGraphicFramePr>
            <a:graphicFrameLocks noGrp="1"/>
          </p:cNvGraphicFramePr>
          <p:nvPr>
            <p:extLst>
              <p:ext uri="{D42A27DB-BD31-4B8C-83A1-F6EECF244321}">
                <p14:modId xmlns:p14="http://schemas.microsoft.com/office/powerpoint/2010/main" val="4225225006"/>
              </p:ext>
            </p:extLst>
          </p:nvPr>
        </p:nvGraphicFramePr>
        <p:xfrm>
          <a:off x="0" y="1108364"/>
          <a:ext cx="12192000" cy="5749633"/>
        </p:xfrm>
        <a:graphic>
          <a:graphicData uri="http://schemas.openxmlformats.org/drawingml/2006/table">
            <a:tbl>
              <a:tblPr firstRow="1" bandRow="1">
                <a:tableStyleId>{5C22544A-7EE6-4342-B048-85BDC9FD1C3A}</a:tableStyleId>
              </a:tblPr>
              <a:tblGrid>
                <a:gridCol w="1293091">
                  <a:extLst>
                    <a:ext uri="{9D8B030D-6E8A-4147-A177-3AD203B41FA5}">
                      <a16:colId xmlns:a16="http://schemas.microsoft.com/office/drawing/2014/main" val="3414464892"/>
                    </a:ext>
                  </a:extLst>
                </a:gridCol>
                <a:gridCol w="5430982">
                  <a:extLst>
                    <a:ext uri="{9D8B030D-6E8A-4147-A177-3AD203B41FA5}">
                      <a16:colId xmlns:a16="http://schemas.microsoft.com/office/drawing/2014/main" val="3877878793"/>
                    </a:ext>
                  </a:extLst>
                </a:gridCol>
                <a:gridCol w="5467927">
                  <a:extLst>
                    <a:ext uri="{9D8B030D-6E8A-4147-A177-3AD203B41FA5}">
                      <a16:colId xmlns:a16="http://schemas.microsoft.com/office/drawing/2014/main" val="759722517"/>
                    </a:ext>
                  </a:extLst>
                </a:gridCol>
              </a:tblGrid>
              <a:tr h="409733">
                <a:tc gridSpan="3">
                  <a:txBody>
                    <a:bodyPr/>
                    <a:lstStyle/>
                    <a:p>
                      <a:pPr algn="ctr"/>
                      <a:r>
                        <a:rPr lang="ru-RU" dirty="0"/>
                        <a:t>бинарные</a:t>
                      </a:r>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23374629"/>
                  </a:ext>
                </a:extLst>
              </a:tr>
              <a:tr h="705270">
                <a:tc>
                  <a:txBody>
                    <a:bodyPr/>
                    <a:lstStyle/>
                    <a:p>
                      <a:r>
                        <a:rPr lang="ru-RU" sz="1800" b="1" i="0" kern="1200" dirty="0">
                          <a:solidFill>
                            <a:schemeClr val="dk1"/>
                          </a:solidFill>
                          <a:effectLst/>
                          <a:latin typeface="+mn-lt"/>
                          <a:ea typeface="+mn-ea"/>
                          <a:cs typeface="+mn-cs"/>
                        </a:rPr>
                        <a:t>+</a:t>
                      </a:r>
                      <a:endParaRPr lang="ru-RU" dirty="0"/>
                    </a:p>
                  </a:txBody>
                  <a:tcPr/>
                </a:tc>
                <a:tc>
                  <a:txBody>
                    <a:bodyPr/>
                    <a:lstStyle/>
                    <a:p>
                      <a:r>
                        <a:rPr lang="ru-RU" dirty="0"/>
                        <a:t>Операция сложения двух чисел</a:t>
                      </a:r>
                    </a:p>
                  </a:txBody>
                  <a:tcPr/>
                </a:tc>
                <a:tc>
                  <a:txBody>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 = 10;</a:t>
                      </a:r>
                    </a:p>
                    <a:p>
                      <a:r>
                        <a:rPr lang="pl-PL" sz="1800" dirty="0">
                          <a:solidFill>
                            <a:srgbClr val="0000FF"/>
                          </a:solidFill>
                          <a:latin typeface="Consolas" panose="020B0609020204030204" pitchFamily="49" charset="0"/>
                        </a:rPr>
                        <a:t>int</a:t>
                      </a:r>
                      <a:r>
                        <a:rPr lang="pl-PL" sz="1800" dirty="0">
                          <a:solidFill>
                            <a:srgbClr val="000000"/>
                          </a:solidFill>
                          <a:latin typeface="Consolas" panose="020B0609020204030204" pitchFamily="49" charset="0"/>
                        </a:rPr>
                        <a:t> z = x + 12; </a:t>
                      </a:r>
                      <a:r>
                        <a:rPr lang="pl-PL" sz="1800" dirty="0">
                          <a:solidFill>
                            <a:srgbClr val="008000"/>
                          </a:solidFill>
                          <a:latin typeface="Consolas" panose="020B0609020204030204" pitchFamily="49" charset="0"/>
                        </a:rPr>
                        <a:t>// 22</a:t>
                      </a:r>
                      <a:endParaRPr lang="ru-RU" dirty="0"/>
                    </a:p>
                  </a:txBody>
                  <a:tcPr/>
                </a:tc>
                <a:extLst>
                  <a:ext uri="{0D108BD9-81ED-4DB2-BD59-A6C34878D82A}">
                    <a16:rowId xmlns:a16="http://schemas.microsoft.com/office/drawing/2014/main" val="2261307782"/>
                  </a:ext>
                </a:extLst>
              </a:tr>
              <a:tr h="705270">
                <a:tc>
                  <a:txBody>
                    <a:bodyPr/>
                    <a:lstStyle/>
                    <a:p>
                      <a:r>
                        <a:rPr lang="ru-RU" sz="1800" b="1" i="0" kern="1200" dirty="0">
                          <a:solidFill>
                            <a:schemeClr val="dk1"/>
                          </a:solidFill>
                          <a:effectLst/>
                          <a:latin typeface="+mn-lt"/>
                          <a:ea typeface="+mn-ea"/>
                          <a:cs typeface="+mn-cs"/>
                        </a:rPr>
                        <a:t>-</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Операция вычитания двух чисел</a:t>
                      </a:r>
                    </a:p>
                  </a:txBody>
                  <a:tcPr/>
                </a:tc>
                <a:tc>
                  <a:txBody>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 = </a:t>
                      </a:r>
                      <a:r>
                        <a:rPr lang="ru-RU" sz="1800" dirty="0">
                          <a:solidFill>
                            <a:srgbClr val="000000"/>
                          </a:solidFill>
                          <a:latin typeface="Consolas" panose="020B0609020204030204" pitchFamily="49" charset="0"/>
                        </a:rPr>
                        <a:t>18</a:t>
                      </a:r>
                      <a:r>
                        <a:rPr lang="en-US" sz="1800" dirty="0">
                          <a:solidFill>
                            <a:srgbClr val="000000"/>
                          </a:solidFill>
                          <a:latin typeface="Consolas" panose="020B0609020204030204" pitchFamily="49" charset="0"/>
                        </a:rPr>
                        <a:t>;</a:t>
                      </a:r>
                    </a:p>
                    <a:p>
                      <a:r>
                        <a:rPr lang="pl-PL" sz="1800" dirty="0">
                          <a:solidFill>
                            <a:srgbClr val="0000FF"/>
                          </a:solidFill>
                          <a:latin typeface="Consolas" panose="020B0609020204030204" pitchFamily="49" charset="0"/>
                        </a:rPr>
                        <a:t>int</a:t>
                      </a:r>
                      <a:r>
                        <a:rPr lang="pl-PL" sz="1800" dirty="0">
                          <a:solidFill>
                            <a:srgbClr val="000000"/>
                          </a:solidFill>
                          <a:latin typeface="Consolas" panose="020B0609020204030204" pitchFamily="49" charset="0"/>
                        </a:rPr>
                        <a:t> z = x </a:t>
                      </a:r>
                      <a:r>
                        <a:rPr lang="ru-RU" sz="1800" dirty="0">
                          <a:solidFill>
                            <a:srgbClr val="000000"/>
                          </a:solidFill>
                          <a:latin typeface="Consolas" panose="020B0609020204030204" pitchFamily="49" charset="0"/>
                        </a:rPr>
                        <a:t>-</a:t>
                      </a:r>
                      <a:r>
                        <a:rPr lang="pl-PL" sz="1800" dirty="0">
                          <a:solidFill>
                            <a:srgbClr val="000000"/>
                          </a:solidFill>
                          <a:latin typeface="Consolas" panose="020B0609020204030204" pitchFamily="49" charset="0"/>
                        </a:rPr>
                        <a:t> 12; </a:t>
                      </a:r>
                      <a:r>
                        <a:rPr lang="pl-PL" sz="1800" dirty="0">
                          <a:solidFill>
                            <a:srgbClr val="008000"/>
                          </a:solidFill>
                          <a:latin typeface="Consolas" panose="020B0609020204030204" pitchFamily="49" charset="0"/>
                        </a:rPr>
                        <a:t>// </a:t>
                      </a:r>
                      <a:r>
                        <a:rPr lang="ru-RU" sz="1800" dirty="0">
                          <a:solidFill>
                            <a:srgbClr val="008000"/>
                          </a:solidFill>
                          <a:latin typeface="Consolas" panose="020B0609020204030204" pitchFamily="49" charset="0"/>
                        </a:rPr>
                        <a:t>6</a:t>
                      </a:r>
                      <a:endParaRPr lang="ru-RU" dirty="0"/>
                    </a:p>
                  </a:txBody>
                  <a:tcPr/>
                </a:tc>
                <a:extLst>
                  <a:ext uri="{0D108BD9-81ED-4DB2-BD59-A6C34878D82A}">
                    <a16:rowId xmlns:a16="http://schemas.microsoft.com/office/drawing/2014/main" val="2125458882"/>
                  </a:ext>
                </a:extLst>
              </a:tr>
              <a:tr h="705270">
                <a:tc>
                  <a:txBody>
                    <a:bodyPr/>
                    <a:lstStyle/>
                    <a:p>
                      <a:r>
                        <a:rPr lang="ru-RU" sz="1800" b="1" i="0" kern="1200" dirty="0">
                          <a:solidFill>
                            <a:schemeClr val="dk1"/>
                          </a:solidFill>
                          <a:effectLst/>
                          <a:latin typeface="+mn-lt"/>
                          <a:ea typeface="+mn-ea"/>
                          <a:cs typeface="+mn-cs"/>
                        </a:rPr>
                        <a:t>*</a:t>
                      </a:r>
                      <a:endParaRPr lang="ru-RU" dirty="0"/>
                    </a:p>
                  </a:txBody>
                  <a:tcPr/>
                </a:tc>
                <a:tc>
                  <a:txBody>
                    <a:bodyPr/>
                    <a:lstStyle/>
                    <a:p>
                      <a:r>
                        <a:rPr lang="ru-RU" sz="1800" b="0" i="0" kern="1200" dirty="0">
                          <a:solidFill>
                            <a:schemeClr val="dk1"/>
                          </a:solidFill>
                          <a:effectLst/>
                          <a:latin typeface="+mn-lt"/>
                          <a:ea typeface="+mn-ea"/>
                          <a:cs typeface="+mn-cs"/>
                        </a:rPr>
                        <a:t>Операция умножения двух чисел</a:t>
                      </a:r>
                      <a:endParaRPr lang="ru-RU" dirty="0"/>
                    </a:p>
                  </a:txBody>
                  <a:tcPr/>
                </a:tc>
                <a:tc>
                  <a:txBody>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 = 10;</a:t>
                      </a:r>
                    </a:p>
                    <a:p>
                      <a:r>
                        <a:rPr lang="pl-PL" sz="1800" dirty="0">
                          <a:solidFill>
                            <a:srgbClr val="0000FF"/>
                          </a:solidFill>
                          <a:latin typeface="Consolas" panose="020B0609020204030204" pitchFamily="49" charset="0"/>
                        </a:rPr>
                        <a:t>int</a:t>
                      </a:r>
                      <a:r>
                        <a:rPr lang="pl-PL" sz="1800" dirty="0">
                          <a:solidFill>
                            <a:srgbClr val="000000"/>
                          </a:solidFill>
                          <a:latin typeface="Consolas" panose="020B0609020204030204" pitchFamily="49" charset="0"/>
                        </a:rPr>
                        <a:t> z = x * 5; </a:t>
                      </a:r>
                      <a:r>
                        <a:rPr lang="pl-PL" sz="1800" dirty="0">
                          <a:solidFill>
                            <a:srgbClr val="008000"/>
                          </a:solidFill>
                          <a:latin typeface="Consolas" panose="020B0609020204030204" pitchFamily="49" charset="0"/>
                        </a:rPr>
                        <a:t>// 50</a:t>
                      </a:r>
                      <a:endParaRPr lang="ru-RU" dirty="0"/>
                    </a:p>
                  </a:txBody>
                  <a:tcPr/>
                </a:tc>
                <a:extLst>
                  <a:ext uri="{0D108BD9-81ED-4DB2-BD59-A6C34878D82A}">
                    <a16:rowId xmlns:a16="http://schemas.microsoft.com/office/drawing/2014/main" val="3032670149"/>
                  </a:ext>
                </a:extLst>
              </a:tr>
              <a:tr h="2518820">
                <a:tc>
                  <a:txBody>
                    <a:bodyPr/>
                    <a:lstStyle/>
                    <a:p>
                      <a:r>
                        <a:rPr lang="ru-RU" sz="1800" b="1" i="0" kern="1200" dirty="0">
                          <a:solidFill>
                            <a:schemeClr val="dk1"/>
                          </a:solidFill>
                          <a:effectLst/>
                          <a:latin typeface="+mn-lt"/>
                          <a:ea typeface="+mn-ea"/>
                          <a:cs typeface="+mn-cs"/>
                        </a:rPr>
                        <a:t>/</a:t>
                      </a:r>
                      <a:endParaRPr lang="ru-RU" dirty="0"/>
                    </a:p>
                  </a:txBody>
                  <a:tcPr/>
                </a:tc>
                <a:tc>
                  <a:txBody>
                    <a:bodyPr/>
                    <a:lstStyle/>
                    <a:p>
                      <a:r>
                        <a:rPr lang="ru-RU" dirty="0"/>
                        <a:t>Операция деления двух чисел</a:t>
                      </a:r>
                    </a:p>
                  </a:txBody>
                  <a:tcPr/>
                </a:tc>
                <a:tc>
                  <a:txBody>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 = 10;</a:t>
                      </a:r>
                    </a:p>
                    <a:p>
                      <a:r>
                        <a:rPr lang="pl-PL" sz="1800" dirty="0">
                          <a:solidFill>
                            <a:srgbClr val="0000FF"/>
                          </a:solidFill>
                          <a:latin typeface="Consolas" panose="020B0609020204030204" pitchFamily="49" charset="0"/>
                        </a:rPr>
                        <a:t>int</a:t>
                      </a:r>
                      <a:r>
                        <a:rPr lang="pl-PL" sz="1800" dirty="0">
                          <a:solidFill>
                            <a:srgbClr val="000000"/>
                          </a:solidFill>
                          <a:latin typeface="Consolas" panose="020B0609020204030204" pitchFamily="49" charset="0"/>
                        </a:rPr>
                        <a:t> z = x / 5; </a:t>
                      </a:r>
                      <a:r>
                        <a:rPr lang="pl-PL" sz="1800" dirty="0">
                          <a:solidFill>
                            <a:srgbClr val="008000"/>
                          </a:solidFill>
                          <a:latin typeface="Consolas" panose="020B0609020204030204" pitchFamily="49" charset="0"/>
                        </a:rPr>
                        <a:t>// 2</a:t>
                      </a:r>
                      <a:endParaRPr lang="pl-PL"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a = 10;</a:t>
                      </a:r>
                    </a:p>
                    <a:p>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b = 3;</a:t>
                      </a:r>
                    </a:p>
                    <a:p>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c = a / b; </a:t>
                      </a:r>
                      <a:r>
                        <a:rPr lang="en-US" sz="1800" dirty="0">
                          <a:solidFill>
                            <a:srgbClr val="008000"/>
                          </a:solidFill>
                          <a:latin typeface="Consolas" panose="020B0609020204030204" pitchFamily="49" charset="0"/>
                        </a:rPr>
                        <a:t>// 3.33333333</a:t>
                      </a:r>
                      <a:endParaRPr lang="en-US"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r>
                        <a:rPr lang="ru-RU" sz="1800" dirty="0" err="1">
                          <a:solidFill>
                            <a:srgbClr val="0000FF"/>
                          </a:solidFill>
                          <a:latin typeface="Consolas" panose="020B0609020204030204" pitchFamily="49" charset="0"/>
                        </a:rPr>
                        <a:t>double</a:t>
                      </a:r>
                      <a:r>
                        <a:rPr lang="ru-RU" sz="1800" dirty="0">
                          <a:solidFill>
                            <a:srgbClr val="000000"/>
                          </a:solidFill>
                          <a:latin typeface="Consolas" panose="020B0609020204030204" pitchFamily="49" charset="0"/>
                        </a:rPr>
                        <a:t> z = 10 / 4; </a:t>
                      </a:r>
                      <a:r>
                        <a:rPr lang="ru-RU" sz="1800" dirty="0">
                          <a:solidFill>
                            <a:srgbClr val="008000"/>
                          </a:solidFill>
                          <a:latin typeface="Consolas" panose="020B0609020204030204" pitchFamily="49" charset="0"/>
                        </a:rPr>
                        <a:t>//результат равен 2</a:t>
                      </a:r>
                      <a:endParaRPr lang="ru-RU" dirty="0"/>
                    </a:p>
                  </a:txBody>
                  <a:tcPr/>
                </a:tc>
                <a:extLst>
                  <a:ext uri="{0D108BD9-81ED-4DB2-BD59-A6C34878D82A}">
                    <a16:rowId xmlns:a16="http://schemas.microsoft.com/office/drawing/2014/main" val="916856906"/>
                  </a:ext>
                </a:extLst>
              </a:tr>
              <a:tr h="705270">
                <a:tc>
                  <a:txBody>
                    <a:bodyPr/>
                    <a:lstStyle/>
                    <a:p>
                      <a:r>
                        <a:rPr lang="ru-RU" dirty="0"/>
                        <a:t>%</a:t>
                      </a:r>
                    </a:p>
                  </a:txBody>
                  <a:tcPr/>
                </a:tc>
                <a:tc>
                  <a:txBody>
                    <a:bodyPr/>
                    <a:lstStyle/>
                    <a:p>
                      <a:r>
                        <a:rPr lang="ru-RU" dirty="0"/>
                        <a:t>Операция получение остатка от целочисленного деления двух чисел</a:t>
                      </a:r>
                    </a:p>
                  </a:txBody>
                  <a:tcPr/>
                </a:tc>
                <a:tc>
                  <a:txBody>
                    <a:bodyPr/>
                    <a:lstStyle/>
                    <a:p>
                      <a:r>
                        <a:rPr lang="en-US" sz="1800" dirty="0">
                          <a:solidFill>
                            <a:srgbClr val="0000FF"/>
                          </a:solidFill>
                          <a:latin typeface="Consolas" panose="020B0609020204030204" pitchFamily="49" charset="0"/>
                        </a:rPr>
                        <a:t>double</a:t>
                      </a:r>
                      <a:r>
                        <a:rPr lang="en-US" sz="1800" dirty="0">
                          <a:solidFill>
                            <a:srgbClr val="000000"/>
                          </a:solidFill>
                          <a:latin typeface="Consolas" panose="020B0609020204030204" pitchFamily="49" charset="0"/>
                        </a:rPr>
                        <a:t> x = 10.0;</a:t>
                      </a:r>
                    </a:p>
                    <a:p>
                      <a:r>
                        <a:rPr lang="ru-RU" sz="1800" dirty="0" err="1">
                          <a:solidFill>
                            <a:srgbClr val="0000FF"/>
                          </a:solidFill>
                          <a:latin typeface="Consolas" panose="020B0609020204030204" pitchFamily="49" charset="0"/>
                        </a:rPr>
                        <a:t>double</a:t>
                      </a:r>
                      <a:r>
                        <a:rPr lang="ru-RU" sz="1800" dirty="0">
                          <a:solidFill>
                            <a:srgbClr val="000000"/>
                          </a:solidFill>
                          <a:latin typeface="Consolas" panose="020B0609020204030204" pitchFamily="49" charset="0"/>
                        </a:rPr>
                        <a:t> z = x % 4.0; </a:t>
                      </a:r>
                      <a:r>
                        <a:rPr lang="ru-RU" sz="1800" dirty="0">
                          <a:solidFill>
                            <a:srgbClr val="008000"/>
                          </a:solidFill>
                          <a:latin typeface="Consolas" panose="020B0609020204030204" pitchFamily="49" charset="0"/>
                        </a:rPr>
                        <a:t>//результат равен 2</a:t>
                      </a:r>
                      <a:endParaRPr lang="ru-RU" dirty="0"/>
                    </a:p>
                  </a:txBody>
                  <a:tcPr/>
                </a:tc>
                <a:extLst>
                  <a:ext uri="{0D108BD9-81ED-4DB2-BD59-A6C34878D82A}">
                    <a16:rowId xmlns:a16="http://schemas.microsoft.com/office/drawing/2014/main" val="771912890"/>
                  </a:ext>
                </a:extLst>
              </a:tr>
            </a:tbl>
          </a:graphicData>
        </a:graphic>
      </p:graphicFrame>
    </p:spTree>
    <p:extLst>
      <p:ext uri="{BB962C8B-B14F-4D97-AF65-F5344CB8AC3E}">
        <p14:creationId xmlns:p14="http://schemas.microsoft.com/office/powerpoint/2010/main" val="464553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7" y="484632"/>
            <a:ext cx="10675309" cy="554055"/>
          </a:xfrm>
        </p:spPr>
        <p:txBody>
          <a:bodyPr>
            <a:normAutofit fontScale="90000"/>
          </a:bodyPr>
          <a:lstStyle/>
          <a:p>
            <a:r>
              <a:rPr lang="ru-RU" sz="4000" dirty="0"/>
              <a:t>Арифметические операции языка </a:t>
            </a:r>
            <a:r>
              <a:rPr lang="en-US" sz="4000" dirty="0"/>
              <a:t>C#</a:t>
            </a:r>
            <a:endParaRPr lang="ru-RU" sz="4000" dirty="0"/>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lstStyle/>
          <a:p>
            <a:pPr marL="0" indent="0" algn="just">
              <a:lnSpc>
                <a:spcPct val="150000"/>
              </a:lnSpc>
              <a:spcBef>
                <a:spcPts val="0"/>
              </a:spcBef>
              <a:buNone/>
            </a:pPr>
            <a:r>
              <a:rPr lang="ru-RU" dirty="0">
                <a:latin typeface="Segoe UI" panose="020B0502040204020203" pitchFamily="34" charset="0"/>
              </a:rPr>
              <a:t>	</a:t>
            </a:r>
            <a:endParaRPr lang="en-US" dirty="0">
              <a:latin typeface="Segoe UI" panose="020B0502040204020203" pitchFamily="34" charset="0"/>
            </a:endParaRPr>
          </a:p>
          <a:p>
            <a:pPr marL="0" indent="0" algn="just">
              <a:lnSpc>
                <a:spcPct val="150000"/>
              </a:lnSpc>
              <a:spcBef>
                <a:spcPts val="0"/>
              </a:spcBef>
              <a:buNone/>
            </a:pPr>
            <a:endParaRPr lang="ru-RU" dirty="0"/>
          </a:p>
        </p:txBody>
      </p:sp>
      <p:graphicFrame>
        <p:nvGraphicFramePr>
          <p:cNvPr id="4" name="Таблица 4">
            <a:extLst>
              <a:ext uri="{FF2B5EF4-FFF2-40B4-BE49-F238E27FC236}">
                <a16:creationId xmlns:a16="http://schemas.microsoft.com/office/drawing/2014/main" id="{022D8B6E-2213-45E3-AB73-4A10A105E008}"/>
              </a:ext>
            </a:extLst>
          </p:cNvPr>
          <p:cNvGraphicFramePr>
            <a:graphicFrameLocks noGrp="1"/>
          </p:cNvGraphicFramePr>
          <p:nvPr>
            <p:extLst>
              <p:ext uri="{D42A27DB-BD31-4B8C-83A1-F6EECF244321}">
                <p14:modId xmlns:p14="http://schemas.microsoft.com/office/powerpoint/2010/main" val="4214546364"/>
              </p:ext>
            </p:extLst>
          </p:nvPr>
        </p:nvGraphicFramePr>
        <p:xfrm>
          <a:off x="0" y="1108364"/>
          <a:ext cx="12192000" cy="4981733"/>
        </p:xfrm>
        <a:graphic>
          <a:graphicData uri="http://schemas.openxmlformats.org/drawingml/2006/table">
            <a:tbl>
              <a:tblPr firstRow="1" bandRow="1">
                <a:tableStyleId>{5C22544A-7EE6-4342-B048-85BDC9FD1C3A}</a:tableStyleId>
              </a:tblPr>
              <a:tblGrid>
                <a:gridCol w="895927">
                  <a:extLst>
                    <a:ext uri="{9D8B030D-6E8A-4147-A177-3AD203B41FA5}">
                      <a16:colId xmlns:a16="http://schemas.microsoft.com/office/drawing/2014/main" val="3414464892"/>
                    </a:ext>
                  </a:extLst>
                </a:gridCol>
                <a:gridCol w="6659418">
                  <a:extLst>
                    <a:ext uri="{9D8B030D-6E8A-4147-A177-3AD203B41FA5}">
                      <a16:colId xmlns:a16="http://schemas.microsoft.com/office/drawing/2014/main" val="3877878793"/>
                    </a:ext>
                  </a:extLst>
                </a:gridCol>
                <a:gridCol w="4636655">
                  <a:extLst>
                    <a:ext uri="{9D8B030D-6E8A-4147-A177-3AD203B41FA5}">
                      <a16:colId xmlns:a16="http://schemas.microsoft.com/office/drawing/2014/main" val="759722517"/>
                    </a:ext>
                  </a:extLst>
                </a:gridCol>
              </a:tblGrid>
              <a:tr h="409733">
                <a:tc gridSpan="3">
                  <a:txBody>
                    <a:bodyPr/>
                    <a:lstStyle/>
                    <a:p>
                      <a:pPr algn="ctr"/>
                      <a:r>
                        <a:rPr lang="ru-RU" dirty="0"/>
                        <a:t>унарные</a:t>
                      </a:r>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23374629"/>
                  </a:ext>
                </a:extLst>
              </a:tr>
              <a:tr h="705270">
                <a:tc>
                  <a:txBody>
                    <a:bodyPr/>
                    <a:lstStyle/>
                    <a:p>
                      <a:r>
                        <a:rPr lang="ru-RU" sz="1800" b="1" i="0" kern="1200" dirty="0">
                          <a:solidFill>
                            <a:schemeClr val="dk1"/>
                          </a:solidFill>
                          <a:effectLst/>
                          <a:latin typeface="+mn-lt"/>
                          <a:ea typeface="+mn-ea"/>
                          <a:cs typeface="+mn-cs"/>
                        </a:rPr>
                        <a:t>++</a:t>
                      </a:r>
                      <a:endParaRPr lang="ru-RU" dirty="0"/>
                    </a:p>
                  </a:txBody>
                  <a:tcPr/>
                </a:tc>
                <a:tc>
                  <a:txBody>
                    <a:bodyPr/>
                    <a:lstStyle/>
                    <a:p>
                      <a:pPr algn="just"/>
                      <a:r>
                        <a:rPr lang="ru-RU" dirty="0"/>
                        <a:t>Операция инкремента</a:t>
                      </a:r>
                    </a:p>
                    <a:p>
                      <a:pPr algn="just"/>
                      <a:endParaRPr lang="ru-RU" dirty="0"/>
                    </a:p>
                    <a:p>
                      <a:pPr algn="just"/>
                      <a:r>
                        <a:rPr lang="ru-RU" dirty="0"/>
                        <a:t>Инкремент бывает префиксным: ++x - сначала значение переменной x увеличивается на 1, а потом ее значение возвращается в качестве результата операции.</a:t>
                      </a:r>
                    </a:p>
                    <a:p>
                      <a:pPr algn="just"/>
                      <a:endParaRPr lang="ru-RU" dirty="0"/>
                    </a:p>
                    <a:p>
                      <a:pPr algn="just"/>
                      <a:r>
                        <a:rPr lang="ru-RU" dirty="0"/>
                        <a:t>Инкремент </a:t>
                      </a:r>
                      <a:r>
                        <a:rPr lang="ru-RU"/>
                        <a:t>бывает постфиксным: </a:t>
                      </a:r>
                      <a:r>
                        <a:rPr lang="ru-RU" dirty="0"/>
                        <a:t>x++ - сначала значение переменной x возвращается в качестве результата операции, а затем к нему прибавляется 1.</a:t>
                      </a:r>
                    </a:p>
                  </a:txBody>
                  <a:tcPr/>
                </a:tc>
                <a:tc>
                  <a:txBody>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x1 = 5;</a:t>
                      </a:r>
                    </a:p>
                    <a:p>
                      <a:r>
                        <a:rPr lang="pl-PL" sz="1800" dirty="0">
                          <a:solidFill>
                            <a:srgbClr val="0000FF"/>
                          </a:solidFill>
                          <a:latin typeface="Consolas" panose="020B0609020204030204" pitchFamily="49" charset="0"/>
                        </a:rPr>
                        <a:t>int</a:t>
                      </a:r>
                      <a:r>
                        <a:rPr lang="pl-PL" sz="1800" dirty="0">
                          <a:solidFill>
                            <a:srgbClr val="000000"/>
                          </a:solidFill>
                          <a:latin typeface="Consolas" panose="020B0609020204030204" pitchFamily="49" charset="0"/>
                        </a:rPr>
                        <a:t> z1 = ++x1; </a:t>
                      </a:r>
                      <a:r>
                        <a:rPr lang="pl-PL" sz="1800" dirty="0">
                          <a:solidFill>
                            <a:srgbClr val="008000"/>
                          </a:solidFill>
                          <a:latin typeface="Consolas" panose="020B0609020204030204" pitchFamily="49" charset="0"/>
                        </a:rPr>
                        <a:t>// z1=6; x1=6</a:t>
                      </a:r>
                      <a:endParaRPr lang="pl-PL"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"{x1} - {z1}"</a:t>
                      </a:r>
                      <a:r>
                        <a:rPr lang="en-US" sz="1800" dirty="0">
                          <a:solidFill>
                            <a:srgbClr val="000000"/>
                          </a:solidFill>
                          <a:latin typeface="Consolas" panose="020B0609020204030204" pitchFamily="49" charset="0"/>
                        </a:rPr>
                        <a:t>);</a:t>
                      </a: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x2 = 5;</a:t>
                      </a:r>
                    </a:p>
                    <a:p>
                      <a:r>
                        <a:rPr lang="pl-PL" sz="1800" dirty="0">
                          <a:solidFill>
                            <a:srgbClr val="0000FF"/>
                          </a:solidFill>
                          <a:latin typeface="Consolas" panose="020B0609020204030204" pitchFamily="49" charset="0"/>
                        </a:rPr>
                        <a:t>int</a:t>
                      </a:r>
                      <a:r>
                        <a:rPr lang="pl-PL" sz="1800" dirty="0">
                          <a:solidFill>
                            <a:srgbClr val="000000"/>
                          </a:solidFill>
                          <a:latin typeface="Consolas" panose="020B0609020204030204" pitchFamily="49" charset="0"/>
                        </a:rPr>
                        <a:t> z2 = x2++; </a:t>
                      </a:r>
                      <a:r>
                        <a:rPr lang="pl-PL" sz="1800" dirty="0">
                          <a:solidFill>
                            <a:srgbClr val="008000"/>
                          </a:solidFill>
                          <a:latin typeface="Consolas" panose="020B0609020204030204" pitchFamily="49" charset="0"/>
                        </a:rPr>
                        <a:t>// z2=5; x2=6</a:t>
                      </a:r>
                      <a:endParaRPr lang="pl-PL"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"{x2} - {z2}"</a:t>
                      </a:r>
                      <a:r>
                        <a:rPr lang="en-US" sz="1800" dirty="0">
                          <a:solidFill>
                            <a:srgbClr val="000000"/>
                          </a:solidFill>
                          <a:latin typeface="Consolas" panose="020B0609020204030204" pitchFamily="49" charset="0"/>
                        </a:rPr>
                        <a:t>);</a:t>
                      </a:r>
                      <a:endParaRPr lang="ru-RU" dirty="0"/>
                    </a:p>
                  </a:txBody>
                  <a:tcPr/>
                </a:tc>
                <a:extLst>
                  <a:ext uri="{0D108BD9-81ED-4DB2-BD59-A6C34878D82A}">
                    <a16:rowId xmlns:a16="http://schemas.microsoft.com/office/drawing/2014/main" val="2261307782"/>
                  </a:ext>
                </a:extLst>
              </a:tr>
              <a:tr h="705270">
                <a:tc>
                  <a:txBody>
                    <a:bodyPr/>
                    <a:lstStyle/>
                    <a:p>
                      <a:r>
                        <a:rPr lang="ru-RU" sz="1800" b="1" i="0" kern="1200" dirty="0">
                          <a:solidFill>
                            <a:schemeClr val="dk1"/>
                          </a:solidFill>
                          <a:effectLst/>
                          <a:latin typeface="+mn-lt"/>
                          <a:ea typeface="+mn-ea"/>
                          <a:cs typeface="+mn-cs"/>
                        </a:rPr>
                        <a:t>--</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Операция декремента</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algn="just"/>
                      <a:r>
                        <a:rPr lang="ru-RU" dirty="0"/>
                        <a:t>Декремент бывает префиксным: --x и постфиксным т: x--</a:t>
                      </a:r>
                    </a:p>
                  </a:txBody>
                  <a:tcPr/>
                </a:tc>
                <a:tc>
                  <a:txBody>
                    <a:bodyPr/>
                    <a:lstStyle/>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x1 = 5;</a:t>
                      </a:r>
                    </a:p>
                    <a:p>
                      <a:r>
                        <a:rPr lang="pl-PL" sz="1800" dirty="0">
                          <a:solidFill>
                            <a:srgbClr val="0000FF"/>
                          </a:solidFill>
                          <a:latin typeface="Consolas" panose="020B0609020204030204" pitchFamily="49" charset="0"/>
                        </a:rPr>
                        <a:t>int</a:t>
                      </a:r>
                      <a:r>
                        <a:rPr lang="pl-PL" sz="1800" dirty="0">
                          <a:solidFill>
                            <a:srgbClr val="000000"/>
                          </a:solidFill>
                          <a:latin typeface="Consolas" panose="020B0609020204030204" pitchFamily="49" charset="0"/>
                        </a:rPr>
                        <a:t> z1 = --x1; </a:t>
                      </a:r>
                      <a:r>
                        <a:rPr lang="pl-PL" sz="1800" dirty="0">
                          <a:solidFill>
                            <a:srgbClr val="008000"/>
                          </a:solidFill>
                          <a:latin typeface="Consolas" panose="020B0609020204030204" pitchFamily="49" charset="0"/>
                        </a:rPr>
                        <a:t>// z1=4; x1=4</a:t>
                      </a:r>
                      <a:endParaRPr lang="pl-PL"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"{x1} - {z1}"</a:t>
                      </a:r>
                      <a:r>
                        <a:rPr lang="en-US" sz="1800" dirty="0">
                          <a:solidFill>
                            <a:srgbClr val="000000"/>
                          </a:solidFill>
                          <a:latin typeface="Consolas" panose="020B0609020204030204" pitchFamily="49" charset="0"/>
                        </a:rPr>
                        <a:t>);</a:t>
                      </a: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x2 = 5;</a:t>
                      </a:r>
                    </a:p>
                    <a:p>
                      <a:r>
                        <a:rPr lang="pl-PL" sz="1800" dirty="0">
                          <a:solidFill>
                            <a:srgbClr val="0000FF"/>
                          </a:solidFill>
                          <a:latin typeface="Consolas" panose="020B0609020204030204" pitchFamily="49" charset="0"/>
                        </a:rPr>
                        <a:t>int</a:t>
                      </a:r>
                      <a:r>
                        <a:rPr lang="pl-PL" sz="1800" dirty="0">
                          <a:solidFill>
                            <a:srgbClr val="000000"/>
                          </a:solidFill>
                          <a:latin typeface="Consolas" panose="020B0609020204030204" pitchFamily="49" charset="0"/>
                        </a:rPr>
                        <a:t> z2 = x2--; </a:t>
                      </a:r>
                      <a:r>
                        <a:rPr lang="pl-PL" sz="1800" dirty="0">
                          <a:solidFill>
                            <a:srgbClr val="008000"/>
                          </a:solidFill>
                          <a:latin typeface="Consolas" panose="020B0609020204030204" pitchFamily="49" charset="0"/>
                        </a:rPr>
                        <a:t>// z2=5; x2=4</a:t>
                      </a:r>
                      <a:endParaRPr lang="pl-PL"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"{x2} - {z2}"</a:t>
                      </a:r>
                      <a:r>
                        <a:rPr lang="en-US" sz="1800" dirty="0">
                          <a:solidFill>
                            <a:srgbClr val="000000"/>
                          </a:solidFill>
                          <a:latin typeface="Consolas" panose="020B0609020204030204" pitchFamily="49" charset="0"/>
                        </a:rPr>
                        <a:t>);</a:t>
                      </a:r>
                      <a:endParaRPr lang="ru-RU" dirty="0"/>
                    </a:p>
                  </a:txBody>
                  <a:tcPr/>
                </a:tc>
                <a:extLst>
                  <a:ext uri="{0D108BD9-81ED-4DB2-BD59-A6C34878D82A}">
                    <a16:rowId xmlns:a16="http://schemas.microsoft.com/office/drawing/2014/main" val="2125458882"/>
                  </a:ext>
                </a:extLst>
              </a:tr>
            </a:tbl>
          </a:graphicData>
        </a:graphic>
      </p:graphicFrame>
    </p:spTree>
    <p:extLst>
      <p:ext uri="{BB962C8B-B14F-4D97-AF65-F5344CB8AC3E}">
        <p14:creationId xmlns:p14="http://schemas.microsoft.com/office/powerpoint/2010/main" val="1321218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Арифметические операции языка </a:t>
            </a:r>
            <a:r>
              <a:rPr lang="en-US" sz="4000" dirty="0"/>
              <a:t>C#</a:t>
            </a:r>
            <a:endParaRPr lang="ru-RU" sz="4000" dirty="0"/>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657678"/>
          </a:xfrm>
        </p:spPr>
        <p:txBody>
          <a:bodyPr>
            <a:normAutofit fontScale="92500" lnSpcReduction="10000"/>
          </a:bodyPr>
          <a:lstStyle/>
          <a:p>
            <a:pPr marL="0" indent="0" algn="just">
              <a:lnSpc>
                <a:spcPct val="150000"/>
              </a:lnSpc>
              <a:spcBef>
                <a:spcPts val="0"/>
              </a:spcBef>
              <a:buNone/>
            </a:pPr>
            <a:r>
              <a:rPr lang="ru-RU" b="0" i="0" dirty="0">
                <a:latin typeface="Segoe UI" panose="020B0502040204020203" pitchFamily="34" charset="0"/>
              </a:rPr>
              <a:t>	При выполнении сразу нескольких арифметических операций следует учитывать порядок их выполнения. Приоритет операций от наивысшего к низшему:</a:t>
            </a:r>
          </a:p>
          <a:p>
            <a:pPr marL="457200" indent="-457200" algn="just">
              <a:lnSpc>
                <a:spcPct val="150000"/>
              </a:lnSpc>
              <a:spcBef>
                <a:spcPts val="0"/>
              </a:spcBef>
              <a:buFont typeface="+mj-lt"/>
              <a:buAutoNum type="arabicPeriod"/>
            </a:pPr>
            <a:r>
              <a:rPr lang="ru-RU" b="0" i="0" dirty="0">
                <a:latin typeface="Segoe UI" panose="020B0502040204020203" pitchFamily="34" charset="0"/>
              </a:rPr>
              <a:t>Инкремент, декремент</a:t>
            </a:r>
          </a:p>
          <a:p>
            <a:pPr marL="457200" indent="-457200" algn="just">
              <a:lnSpc>
                <a:spcPct val="150000"/>
              </a:lnSpc>
              <a:spcBef>
                <a:spcPts val="0"/>
              </a:spcBef>
              <a:buFont typeface="+mj-lt"/>
              <a:buAutoNum type="arabicPeriod"/>
            </a:pPr>
            <a:endParaRPr lang="ru-RU" b="0" i="0" dirty="0">
              <a:latin typeface="Segoe UI" panose="020B0502040204020203" pitchFamily="34" charset="0"/>
            </a:endParaRPr>
          </a:p>
          <a:p>
            <a:pPr marL="457200" indent="-457200" algn="just">
              <a:lnSpc>
                <a:spcPct val="150000"/>
              </a:lnSpc>
              <a:spcBef>
                <a:spcPts val="0"/>
              </a:spcBef>
              <a:buFont typeface="+mj-lt"/>
              <a:buAutoNum type="arabicPeriod"/>
            </a:pPr>
            <a:r>
              <a:rPr lang="ru-RU" b="0" i="0" dirty="0">
                <a:latin typeface="Segoe UI" panose="020B0502040204020203" pitchFamily="34" charset="0"/>
              </a:rPr>
              <a:t>Умножение, деление, получение остатка</a:t>
            </a:r>
          </a:p>
          <a:p>
            <a:pPr marL="457200" indent="-457200" algn="just">
              <a:lnSpc>
                <a:spcPct val="150000"/>
              </a:lnSpc>
              <a:spcBef>
                <a:spcPts val="0"/>
              </a:spcBef>
              <a:buFont typeface="+mj-lt"/>
              <a:buAutoNum type="arabicPeriod"/>
            </a:pPr>
            <a:endParaRPr lang="ru-RU" b="0" i="0" dirty="0">
              <a:latin typeface="Segoe UI" panose="020B0502040204020203" pitchFamily="34" charset="0"/>
            </a:endParaRPr>
          </a:p>
          <a:p>
            <a:pPr marL="457200" indent="-457200" algn="just">
              <a:lnSpc>
                <a:spcPct val="150000"/>
              </a:lnSpc>
              <a:spcBef>
                <a:spcPts val="0"/>
              </a:spcBef>
              <a:buFont typeface="+mj-lt"/>
              <a:buAutoNum type="arabicPeriod"/>
            </a:pPr>
            <a:r>
              <a:rPr lang="ru-RU" b="0" i="0" dirty="0">
                <a:latin typeface="Segoe UI" panose="020B0502040204020203" pitchFamily="34" charset="0"/>
              </a:rPr>
              <a:t>Сложение, вычитание</a:t>
            </a:r>
          </a:p>
          <a:p>
            <a:pPr marL="0" indent="0" algn="just">
              <a:lnSpc>
                <a:spcPct val="150000"/>
              </a:lnSpc>
              <a:spcBef>
                <a:spcPts val="0"/>
              </a:spcBef>
              <a:buNone/>
            </a:pPr>
            <a:endParaRPr lang="ru-RU" b="0" i="0" dirty="0">
              <a:latin typeface="Segoe UI" panose="020B0502040204020203" pitchFamily="34" charset="0"/>
            </a:endParaRPr>
          </a:p>
          <a:p>
            <a:pPr marL="0" indent="0" algn="just">
              <a:lnSpc>
                <a:spcPct val="150000"/>
              </a:lnSpc>
              <a:spcBef>
                <a:spcPts val="0"/>
              </a:spcBef>
              <a:buNone/>
            </a:pPr>
            <a:r>
              <a:rPr lang="ru-RU" b="0" i="0" dirty="0">
                <a:latin typeface="Segoe UI" panose="020B0502040204020203" pitchFamily="34" charset="0"/>
              </a:rPr>
              <a:t>	Для изменения порядка следования операций применяются скобки.</a:t>
            </a:r>
          </a:p>
          <a:p>
            <a:pPr marL="0" indent="0" algn="just">
              <a:lnSpc>
                <a:spcPct val="150000"/>
              </a:lnSpc>
              <a:spcBef>
                <a:spcPts val="0"/>
              </a:spcBef>
              <a:buNone/>
            </a:pPr>
            <a:r>
              <a:rPr lang="ru-RU" dirty="0">
                <a:latin typeface="Segoe UI" panose="020B0502040204020203" pitchFamily="34" charset="0"/>
              </a:rPr>
              <a:t>Когда операции имеют один и тот же приоритет, порядок вычисления определяется ассоциативностью операторов. </a:t>
            </a:r>
          </a:p>
          <a:p>
            <a:pPr marL="0" indent="0" algn="just">
              <a:lnSpc>
                <a:spcPct val="150000"/>
              </a:lnSpc>
              <a:spcBef>
                <a:spcPts val="0"/>
              </a:spcBef>
              <a:buNone/>
            </a:pPr>
            <a:r>
              <a:rPr lang="ru-RU" dirty="0">
                <a:latin typeface="Segoe UI" panose="020B0502040204020203" pitchFamily="34" charset="0"/>
              </a:rPr>
              <a:t>	Все арифметические операторы являются </a:t>
            </a:r>
            <a:r>
              <a:rPr lang="ru-RU" dirty="0" err="1">
                <a:latin typeface="Segoe UI" panose="020B0502040204020203" pitchFamily="34" charset="0"/>
              </a:rPr>
              <a:t>левоассоциативными</a:t>
            </a:r>
            <a:r>
              <a:rPr lang="ru-RU" dirty="0">
                <a:latin typeface="Segoe UI" panose="020B0502040204020203" pitchFamily="34" charset="0"/>
              </a:rPr>
              <a:t>, то есть выполняются слева направо. </a:t>
            </a:r>
          </a:p>
        </p:txBody>
      </p:sp>
    </p:spTree>
    <p:extLst>
      <p:ext uri="{BB962C8B-B14F-4D97-AF65-F5344CB8AC3E}">
        <p14:creationId xmlns:p14="http://schemas.microsoft.com/office/powerpoint/2010/main" val="2490798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Операции присваивания</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657678"/>
          </a:xfrm>
        </p:spPr>
        <p:txBody>
          <a:bodyPr>
            <a:normAutofit/>
          </a:bodyPr>
          <a:lstStyle/>
          <a:p>
            <a:pPr marL="0" indent="0" algn="just">
              <a:lnSpc>
                <a:spcPct val="150000"/>
              </a:lnSpc>
              <a:spcBef>
                <a:spcPts val="0"/>
              </a:spcBef>
              <a:buNone/>
            </a:pPr>
            <a:r>
              <a:rPr lang="ru-RU" b="0" i="0" dirty="0">
                <a:latin typeface="Segoe UI" panose="020B0502040204020203" pitchFamily="34" charset="0"/>
              </a:rPr>
              <a:t>	Операции присвоения устанавливают значение. В операциях присвоения участвуют два операнда, причем левый операнд может представлять только модифицируемое именованное выражение, например, переменную.</a:t>
            </a:r>
          </a:p>
          <a:p>
            <a:pPr marL="0" indent="0" algn="just">
              <a:lnSpc>
                <a:spcPct val="150000"/>
              </a:lnSpc>
              <a:spcBef>
                <a:spcPts val="0"/>
              </a:spcBef>
              <a:buNone/>
            </a:pPr>
            <a:r>
              <a:rPr lang="ru-RU" b="0" i="0" dirty="0">
                <a:latin typeface="Segoe UI" panose="020B0502040204020203" pitchFamily="34" charset="0"/>
              </a:rPr>
              <a:t>	Как и во многих других языках программирования, в C# имеется базовая операция присваивания =, которая присваивает значение правого операнда левому операнду:</a:t>
            </a:r>
          </a:p>
          <a:p>
            <a:pPr marL="0" indent="0" algn="just">
              <a:lnSpc>
                <a:spcPct val="150000"/>
              </a:lnSpc>
              <a:spcBef>
                <a:spcPts val="0"/>
              </a:spcBef>
              <a:buNone/>
            </a:pP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number = 23;</a:t>
            </a:r>
            <a:endParaRPr lang="ru-RU" sz="2000" dirty="0">
              <a:solidFill>
                <a:srgbClr val="000000"/>
              </a:solidFill>
              <a:latin typeface="Consolas" panose="020B0609020204030204" pitchFamily="49" charset="0"/>
            </a:endParaRPr>
          </a:p>
          <a:p>
            <a:pPr marL="0" indent="0" algn="just">
              <a:lnSpc>
                <a:spcPct val="150000"/>
              </a:lnSpc>
              <a:spcBef>
                <a:spcPts val="0"/>
              </a:spcBef>
              <a:buNone/>
            </a:pPr>
            <a:r>
              <a:rPr lang="ru-RU" dirty="0">
                <a:latin typeface="Segoe UI" panose="020B0502040204020203" pitchFamily="34" charset="0"/>
              </a:rPr>
              <a:t>	Операции присвоения имеют низкий приоритет. И вначале будет вычисляться значение правого операнда и только потом будет идти присвоение этого значения левому операнду.</a:t>
            </a:r>
          </a:p>
        </p:txBody>
      </p:sp>
    </p:spTree>
    <p:extLst>
      <p:ext uri="{BB962C8B-B14F-4D97-AF65-F5344CB8AC3E}">
        <p14:creationId xmlns:p14="http://schemas.microsoft.com/office/powerpoint/2010/main" val="1039506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Операции присваивания</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657678"/>
          </a:xfrm>
        </p:spPr>
        <p:txBody>
          <a:bodyPr>
            <a:normAutofit fontScale="92500" lnSpcReduction="10000"/>
          </a:bodyPr>
          <a:lstStyle/>
          <a:p>
            <a:pPr marL="0" indent="0" algn="just">
              <a:lnSpc>
                <a:spcPct val="170000"/>
              </a:lnSpc>
              <a:spcBef>
                <a:spcPts val="0"/>
              </a:spcBef>
              <a:buNone/>
            </a:pPr>
            <a:r>
              <a:rPr lang="ru-RU" b="0" i="0" dirty="0">
                <a:latin typeface="Segoe UI" panose="020B0502040204020203" pitchFamily="34" charset="0"/>
              </a:rPr>
              <a:t>	Кроме базовой операции присвоения в C# есть еще ряд операций:</a:t>
            </a:r>
          </a:p>
          <a:p>
            <a:pPr marL="0" indent="0" algn="just">
              <a:lnSpc>
                <a:spcPct val="170000"/>
              </a:lnSpc>
              <a:spcBef>
                <a:spcPts val="0"/>
              </a:spcBef>
              <a:buNone/>
            </a:pPr>
            <a:r>
              <a:rPr lang="ru-RU" b="0" i="0" dirty="0">
                <a:latin typeface="Segoe UI" panose="020B0502040204020203" pitchFamily="34" charset="0"/>
              </a:rPr>
              <a:t>+=: присваивание после сложения. Присваивает левому операнду сумму левого и правого операндов: выражение A += B равнозначно выражению A = A + B</a:t>
            </a:r>
          </a:p>
          <a:p>
            <a:pPr marL="0" indent="0" algn="just">
              <a:lnSpc>
                <a:spcPct val="170000"/>
              </a:lnSpc>
              <a:spcBef>
                <a:spcPts val="0"/>
              </a:spcBef>
              <a:buNone/>
            </a:pPr>
            <a:r>
              <a:rPr lang="ru-RU" b="0" i="0" dirty="0">
                <a:latin typeface="Segoe UI" panose="020B0502040204020203" pitchFamily="34" charset="0"/>
              </a:rPr>
              <a:t>-=: присваивание после вычитания. Присваивает левому операнду разность левого и правого операндов: A -= B эквивалентно A = A - B</a:t>
            </a:r>
          </a:p>
          <a:p>
            <a:pPr marL="0" indent="0" algn="just">
              <a:lnSpc>
                <a:spcPct val="170000"/>
              </a:lnSpc>
              <a:spcBef>
                <a:spcPts val="0"/>
              </a:spcBef>
              <a:buNone/>
            </a:pPr>
            <a:r>
              <a:rPr lang="ru-RU" b="0" i="0" dirty="0">
                <a:latin typeface="Segoe UI" panose="020B0502040204020203" pitchFamily="34" charset="0"/>
              </a:rPr>
              <a:t>*=: присваивание после умножения. Присваивает левому операнду произведение левого и правого операндов: A *= B эквивалентно A = A * B</a:t>
            </a:r>
          </a:p>
          <a:p>
            <a:pPr marL="0" indent="0" algn="just">
              <a:lnSpc>
                <a:spcPct val="170000"/>
              </a:lnSpc>
              <a:spcBef>
                <a:spcPts val="0"/>
              </a:spcBef>
              <a:buNone/>
            </a:pPr>
            <a:r>
              <a:rPr lang="ru-RU" b="0" i="0" dirty="0">
                <a:latin typeface="Segoe UI" panose="020B0502040204020203" pitchFamily="34" charset="0"/>
              </a:rPr>
              <a:t>/=: присваивание после деления. Присваивает левому операнду частное левого и правого операндов: A /= B эквивалентно A = A / B</a:t>
            </a:r>
          </a:p>
          <a:p>
            <a:pPr marL="0" indent="0" algn="just">
              <a:lnSpc>
                <a:spcPct val="170000"/>
              </a:lnSpc>
              <a:spcBef>
                <a:spcPts val="0"/>
              </a:spcBef>
              <a:buNone/>
            </a:pPr>
            <a:r>
              <a:rPr lang="ru-RU" b="0" i="0" dirty="0">
                <a:latin typeface="Segoe UI" panose="020B0502040204020203" pitchFamily="34" charset="0"/>
              </a:rPr>
              <a:t>%=: присваивание после деления по модулю. Присваивает левому операнду остаток от целочисленного деления левого операнда на правый: A %= B эквивалентно A = A % B</a:t>
            </a:r>
          </a:p>
          <a:p>
            <a:pPr marL="0" indent="0" algn="just">
              <a:lnSpc>
                <a:spcPct val="170000"/>
              </a:lnSpc>
              <a:spcBef>
                <a:spcPts val="0"/>
              </a:spcBef>
              <a:buNone/>
            </a:pPr>
            <a:r>
              <a:rPr lang="ru-RU" dirty="0">
                <a:latin typeface="Segoe UI" panose="020B0502040204020203" pitchFamily="34" charset="0"/>
              </a:rPr>
              <a:t>…</a:t>
            </a:r>
            <a:endParaRPr lang="ru-RU" b="0" i="0" dirty="0">
              <a:latin typeface="Segoe UI" panose="020B0502040204020203" pitchFamily="34" charset="0"/>
            </a:endParaRPr>
          </a:p>
          <a:p>
            <a:pPr marL="0" indent="0" algn="just">
              <a:lnSpc>
                <a:spcPct val="170000"/>
              </a:lnSpc>
              <a:spcBef>
                <a:spcPts val="0"/>
              </a:spcBef>
              <a:buNone/>
            </a:pPr>
            <a:endParaRPr lang="ru-RU" b="0" i="0" dirty="0">
              <a:latin typeface="Segoe UI" panose="020B0502040204020203" pitchFamily="34" charset="0"/>
            </a:endParaRPr>
          </a:p>
        </p:txBody>
      </p:sp>
    </p:spTree>
    <p:extLst>
      <p:ext uri="{BB962C8B-B14F-4D97-AF65-F5344CB8AC3E}">
        <p14:creationId xmlns:p14="http://schemas.microsoft.com/office/powerpoint/2010/main" val="3936318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Операции присваивания</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657678"/>
          </a:xfrm>
        </p:spPr>
        <p:txBody>
          <a:bodyPr>
            <a:normAutofit/>
          </a:bodyPr>
          <a:lstStyle/>
          <a:p>
            <a:pPr marL="0" indent="0">
              <a:buNone/>
            </a:pP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 = 10;</a:t>
            </a:r>
          </a:p>
          <a:p>
            <a:pPr marL="0" indent="0">
              <a:buNone/>
            </a:pPr>
            <a:r>
              <a:rPr lang="en-US" sz="2000" dirty="0">
                <a:solidFill>
                  <a:srgbClr val="000000"/>
                </a:solidFill>
                <a:latin typeface="Consolas" panose="020B0609020204030204" pitchFamily="49" charset="0"/>
              </a:rPr>
              <a:t>a += 10;        </a:t>
            </a:r>
            <a:r>
              <a:rPr lang="en-US" sz="2000" dirty="0">
                <a:solidFill>
                  <a:srgbClr val="008000"/>
                </a:solidFill>
                <a:latin typeface="Consolas" panose="020B0609020204030204" pitchFamily="49" charset="0"/>
              </a:rPr>
              <a:t>// 20</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a -= 4;         </a:t>
            </a:r>
            <a:r>
              <a:rPr lang="en-US" sz="2000" dirty="0">
                <a:solidFill>
                  <a:srgbClr val="008000"/>
                </a:solidFill>
                <a:latin typeface="Consolas" panose="020B0609020204030204" pitchFamily="49" charset="0"/>
              </a:rPr>
              <a:t>// 16</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a *= 2;         </a:t>
            </a:r>
            <a:r>
              <a:rPr lang="en-US" sz="2000" dirty="0">
                <a:solidFill>
                  <a:srgbClr val="008000"/>
                </a:solidFill>
                <a:latin typeface="Consolas" panose="020B0609020204030204" pitchFamily="49" charset="0"/>
              </a:rPr>
              <a:t>// 32</a:t>
            </a:r>
            <a:endParaRPr lang="en-US" sz="20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a /= 8;         </a:t>
            </a:r>
            <a:r>
              <a:rPr lang="en-US" sz="2000" dirty="0">
                <a:solidFill>
                  <a:srgbClr val="008000"/>
                </a:solidFill>
                <a:latin typeface="Consolas" panose="020B0609020204030204" pitchFamily="49" charset="0"/>
              </a:rPr>
              <a:t>// 4</a:t>
            </a:r>
            <a:r>
              <a:rPr lang="ru-RU" dirty="0">
                <a:latin typeface="Segoe UI" panose="020B0502040204020203" pitchFamily="34" charset="0"/>
              </a:rPr>
              <a:t>…</a:t>
            </a:r>
            <a:endParaRPr lang="ru-RU" b="0" i="0" dirty="0">
              <a:latin typeface="Segoe UI" panose="020B0502040204020203" pitchFamily="34" charset="0"/>
            </a:endParaRPr>
          </a:p>
          <a:p>
            <a:pPr marL="0" indent="0" algn="just">
              <a:lnSpc>
                <a:spcPct val="170000"/>
              </a:lnSpc>
              <a:spcBef>
                <a:spcPts val="0"/>
              </a:spcBef>
              <a:buNone/>
            </a:pPr>
            <a:endParaRPr lang="ru-RU" b="0" i="0" dirty="0">
              <a:latin typeface="Segoe UI" panose="020B0502040204020203" pitchFamily="34" charset="0"/>
            </a:endParaRPr>
          </a:p>
          <a:p>
            <a:pPr marL="0" indent="0" algn="just">
              <a:lnSpc>
                <a:spcPct val="170000"/>
              </a:lnSpc>
              <a:spcBef>
                <a:spcPts val="0"/>
              </a:spcBef>
              <a:buNone/>
            </a:pPr>
            <a:r>
              <a:rPr lang="ru-RU" b="0" i="0" dirty="0">
                <a:latin typeface="Segoe UI" panose="020B0502040204020203" pitchFamily="34" charset="0"/>
              </a:rPr>
              <a:t>Операции присвоения являются </a:t>
            </a:r>
            <a:r>
              <a:rPr lang="ru-RU" b="0" i="0" dirty="0" err="1">
                <a:latin typeface="Segoe UI" panose="020B0502040204020203" pitchFamily="34" charset="0"/>
              </a:rPr>
              <a:t>правоассоциативными</a:t>
            </a:r>
            <a:r>
              <a:rPr lang="ru-RU" b="0" i="0" dirty="0">
                <a:latin typeface="Segoe UI" panose="020B0502040204020203" pitchFamily="34" charset="0"/>
              </a:rPr>
              <a:t>, то есть выполняются справа налево.</a:t>
            </a:r>
          </a:p>
          <a:p>
            <a:pPr marL="0" indent="0">
              <a:buNone/>
            </a:pP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 = 8;</a:t>
            </a:r>
          </a:p>
          <a:p>
            <a:pPr marL="0" indent="0">
              <a:buNone/>
            </a:pP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b = 6;</a:t>
            </a:r>
          </a:p>
          <a:p>
            <a:pPr marL="0" indent="0">
              <a:buNone/>
            </a:pP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c = a += b -= 5;    </a:t>
            </a:r>
            <a:r>
              <a:rPr lang="en-US" sz="2000" dirty="0">
                <a:solidFill>
                  <a:srgbClr val="008000"/>
                </a:solidFill>
                <a:latin typeface="Consolas" panose="020B0609020204030204" pitchFamily="49" charset="0"/>
              </a:rPr>
              <a:t>// 9</a:t>
            </a:r>
            <a:endParaRPr lang="ru-RU" sz="2000" dirty="0">
              <a:solidFill>
                <a:srgbClr val="008000"/>
              </a:solidFill>
              <a:latin typeface="Consolas" panose="020B0609020204030204" pitchFamily="49" charset="0"/>
            </a:endParaRPr>
          </a:p>
          <a:p>
            <a:pPr marL="0" indent="0">
              <a:buNone/>
            </a:pPr>
            <a:endParaRPr lang="ru-RU" b="0" i="0" dirty="0">
              <a:latin typeface="Segoe UI" panose="020B0502040204020203" pitchFamily="34" charset="0"/>
            </a:endParaRPr>
          </a:p>
          <a:p>
            <a:pPr marL="0" indent="0" algn="just">
              <a:lnSpc>
                <a:spcPct val="170000"/>
              </a:lnSpc>
              <a:spcBef>
                <a:spcPts val="0"/>
              </a:spcBef>
              <a:buNone/>
            </a:pPr>
            <a:endParaRPr lang="ru-RU" b="0" i="0" dirty="0">
              <a:latin typeface="Segoe UI" panose="020B0502040204020203" pitchFamily="34" charset="0"/>
            </a:endParaRPr>
          </a:p>
        </p:txBody>
      </p:sp>
    </p:spTree>
    <p:extLst>
      <p:ext uri="{BB962C8B-B14F-4D97-AF65-F5344CB8AC3E}">
        <p14:creationId xmlns:p14="http://schemas.microsoft.com/office/powerpoint/2010/main" val="2829116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Преобразования типов</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9" y="1038686"/>
            <a:ext cx="5783534" cy="5657678"/>
          </a:xfrm>
        </p:spPr>
        <p:txBody>
          <a:bodyPr>
            <a:normAutofit/>
          </a:bodyPr>
          <a:lstStyle/>
          <a:p>
            <a:pPr marL="0" indent="0" algn="just">
              <a:lnSpc>
                <a:spcPct val="150000"/>
              </a:lnSpc>
              <a:spcBef>
                <a:spcPts val="0"/>
              </a:spcBef>
              <a:buNone/>
            </a:pPr>
            <a:r>
              <a:rPr lang="ru-RU" dirty="0">
                <a:latin typeface="Segoe UI" panose="020B0502040204020203" pitchFamily="34" charset="0"/>
              </a:rPr>
              <a:t>	В выражение могут входить операнды различных типов. Если операнды имеют одинаковый тип, то результат операции будет иметь тот же тип. Если операнды разного типа, то перед вычислениями выполняются преобразования более коротких типов в более длинные для сохранения значимости и точности. </a:t>
            </a:r>
          </a:p>
          <a:p>
            <a:pPr marL="0" indent="0" algn="just">
              <a:lnSpc>
                <a:spcPct val="170000"/>
              </a:lnSpc>
              <a:spcBef>
                <a:spcPts val="0"/>
              </a:spcBef>
              <a:buNone/>
            </a:pPr>
            <a:endParaRPr lang="ru-RU" b="0" i="0" dirty="0">
              <a:latin typeface="Segoe UI" panose="020B0502040204020203" pitchFamily="34" charset="0"/>
            </a:endParaRPr>
          </a:p>
        </p:txBody>
      </p:sp>
      <p:pic>
        <p:nvPicPr>
          <p:cNvPr id="4" name="Рисунок 3">
            <a:extLst>
              <a:ext uri="{FF2B5EF4-FFF2-40B4-BE49-F238E27FC236}">
                <a16:creationId xmlns:a16="http://schemas.microsoft.com/office/drawing/2014/main" id="{1D2802AB-3FB8-4D23-AB99-BF227376264F}"/>
              </a:ext>
            </a:extLst>
          </p:cNvPr>
          <p:cNvPicPr>
            <a:picLocks noChangeAspect="1"/>
          </p:cNvPicPr>
          <p:nvPr/>
        </p:nvPicPr>
        <p:blipFill>
          <a:blip r:embed="rId2"/>
          <a:stretch>
            <a:fillRect/>
          </a:stretch>
        </p:blipFill>
        <p:spPr>
          <a:xfrm>
            <a:off x="6945367" y="635721"/>
            <a:ext cx="5246633" cy="5395625"/>
          </a:xfrm>
          <a:prstGeom prst="rect">
            <a:avLst/>
          </a:prstGeom>
        </p:spPr>
      </p:pic>
    </p:spTree>
    <p:extLst>
      <p:ext uri="{BB962C8B-B14F-4D97-AF65-F5344CB8AC3E}">
        <p14:creationId xmlns:p14="http://schemas.microsoft.com/office/powerpoint/2010/main" val="1381488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Преобразования типов</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9" y="1038686"/>
            <a:ext cx="10374006" cy="5657678"/>
          </a:xfrm>
        </p:spPr>
        <p:txBody>
          <a:bodyPr>
            <a:normAutofit/>
          </a:bodyPr>
          <a:lstStyle/>
          <a:p>
            <a:pPr marL="0" indent="0" algn="just">
              <a:lnSpc>
                <a:spcPct val="150000"/>
              </a:lnSpc>
              <a:spcBef>
                <a:spcPts val="0"/>
              </a:spcBef>
              <a:buNone/>
            </a:pPr>
            <a:r>
              <a:rPr lang="ru-RU" dirty="0">
                <a:latin typeface="Segoe UI" panose="020B0502040204020203" pitchFamily="34" charset="0"/>
              </a:rPr>
              <a:t>	Преобразование типов в выражениях происходит неявно (без участия программистов) следующим образом: Если одни из операндов имеет тип, изображенный на более низком уровне, чем другой, то он приводится к типу второго операнда при наличии пути между ними. Если пути нет, то возникает ошибка компиляции (чтобы ее избежать, необходимо воспользоваться операцией явного преобразования). Если путей преобразования несколько, то выбирается наиболее короткий,.</a:t>
            </a:r>
            <a:endParaRPr lang="ru-RU" b="0" i="0" dirty="0">
              <a:latin typeface="Segoe UI" panose="020B0502040204020203" pitchFamily="34" charset="0"/>
            </a:endParaRPr>
          </a:p>
        </p:txBody>
      </p:sp>
    </p:spTree>
    <p:extLst>
      <p:ext uri="{BB962C8B-B14F-4D97-AF65-F5344CB8AC3E}">
        <p14:creationId xmlns:p14="http://schemas.microsoft.com/office/powerpoint/2010/main" val="3486470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7" y="484632"/>
            <a:ext cx="10675309" cy="554055"/>
          </a:xfrm>
        </p:spPr>
        <p:txBody>
          <a:bodyPr>
            <a:normAutofit fontScale="90000"/>
          </a:bodyPr>
          <a:lstStyle/>
          <a:p>
            <a:r>
              <a:rPr lang="ru-RU" sz="4000" dirty="0"/>
              <a:t>Условные выражения</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lstStyle/>
          <a:p>
            <a:pPr marL="0" indent="0" algn="just">
              <a:lnSpc>
                <a:spcPct val="150000"/>
              </a:lnSpc>
              <a:spcBef>
                <a:spcPts val="0"/>
              </a:spcBef>
              <a:buNone/>
            </a:pPr>
            <a:r>
              <a:rPr lang="ru-RU" dirty="0">
                <a:latin typeface="Segoe UI" panose="020B0502040204020203" pitchFamily="34" charset="0"/>
              </a:rPr>
              <a:t>	У</a:t>
            </a:r>
            <a:r>
              <a:rPr lang="ru-RU" b="0" i="0" dirty="0">
                <a:latin typeface="Segoe UI" panose="020B0502040204020203" pitchFamily="34" charset="0"/>
              </a:rPr>
              <a:t>словные выражения возвращают логическое значение, то есть значение типа </a:t>
            </a:r>
            <a:r>
              <a:rPr lang="ru-RU" b="1" i="0" dirty="0" err="1">
                <a:effectLst>
                  <a:outerShdw blurRad="38100" dist="38100" dir="2700000" algn="tl">
                    <a:srgbClr val="000000">
                      <a:alpha val="43137"/>
                    </a:srgbClr>
                  </a:outerShdw>
                </a:effectLst>
                <a:latin typeface="Segoe UI" panose="020B0502040204020203" pitchFamily="34" charset="0"/>
              </a:rPr>
              <a:t>bool</a:t>
            </a:r>
            <a:r>
              <a:rPr lang="ru-RU" b="1" i="0" dirty="0">
                <a:effectLst>
                  <a:outerShdw blurRad="38100" dist="38100" dir="2700000" algn="tl">
                    <a:srgbClr val="000000">
                      <a:alpha val="43137"/>
                    </a:srgbClr>
                  </a:outerShdw>
                </a:effectLst>
                <a:latin typeface="Segoe UI" panose="020B0502040204020203" pitchFamily="34" charset="0"/>
              </a:rPr>
              <a:t>:</a:t>
            </a:r>
            <a:r>
              <a:rPr lang="ru-RU" b="0" i="0" dirty="0">
                <a:latin typeface="Segoe UI" panose="020B0502040204020203" pitchFamily="34" charset="0"/>
              </a:rPr>
              <a:t> </a:t>
            </a:r>
          </a:p>
          <a:p>
            <a:pPr algn="just">
              <a:lnSpc>
                <a:spcPct val="150000"/>
              </a:lnSpc>
              <a:spcBef>
                <a:spcPts val="0"/>
              </a:spcBef>
            </a:pPr>
            <a:r>
              <a:rPr lang="ru-RU" b="0" i="0" dirty="0" err="1">
                <a:latin typeface="Segoe UI" panose="020B0502040204020203" pitchFamily="34" charset="0"/>
              </a:rPr>
              <a:t>true</a:t>
            </a:r>
            <a:r>
              <a:rPr lang="ru-RU" b="0" i="0" dirty="0">
                <a:latin typeface="Segoe UI" panose="020B0502040204020203" pitchFamily="34" charset="0"/>
              </a:rPr>
              <a:t>, если выражение истинно</a:t>
            </a:r>
          </a:p>
          <a:p>
            <a:pPr algn="just">
              <a:lnSpc>
                <a:spcPct val="150000"/>
              </a:lnSpc>
              <a:spcBef>
                <a:spcPts val="0"/>
              </a:spcBef>
            </a:pPr>
            <a:r>
              <a:rPr lang="ru-RU" b="0" i="0" dirty="0" err="1">
                <a:latin typeface="Segoe UI" panose="020B0502040204020203" pitchFamily="34" charset="0"/>
              </a:rPr>
              <a:t>false</a:t>
            </a:r>
            <a:r>
              <a:rPr lang="ru-RU" b="0" i="0" dirty="0">
                <a:latin typeface="Segoe UI" panose="020B0502040204020203" pitchFamily="34" charset="0"/>
              </a:rPr>
              <a:t>, если выражение ложно. </a:t>
            </a:r>
          </a:p>
          <a:p>
            <a:pPr marL="0" indent="0" algn="just">
              <a:lnSpc>
                <a:spcPct val="150000"/>
              </a:lnSpc>
              <a:spcBef>
                <a:spcPts val="0"/>
              </a:spcBef>
              <a:buNone/>
            </a:pPr>
            <a:r>
              <a:rPr lang="ru-RU" b="0" i="0" dirty="0">
                <a:latin typeface="Segoe UI" panose="020B0502040204020203" pitchFamily="34" charset="0"/>
              </a:rPr>
              <a:t>	К подобным операциям относятся операции сравнения и логические операции.</a:t>
            </a:r>
            <a:endParaRPr lang="en-US" b="0" i="0" dirty="0">
              <a:latin typeface="Segoe UI" panose="020B0502040204020203" pitchFamily="34" charset="0"/>
            </a:endParaRPr>
          </a:p>
          <a:p>
            <a:pPr marL="0" indent="0" algn="just">
              <a:lnSpc>
                <a:spcPct val="150000"/>
              </a:lnSpc>
              <a:spcBef>
                <a:spcPts val="0"/>
              </a:spcBef>
              <a:buNone/>
            </a:pPr>
            <a:endParaRPr lang="en-US" dirty="0">
              <a:latin typeface="Segoe UI" panose="020B0502040204020203" pitchFamily="34" charset="0"/>
            </a:endParaRPr>
          </a:p>
          <a:p>
            <a:pPr marL="0" indent="0" algn="just">
              <a:lnSpc>
                <a:spcPct val="150000"/>
              </a:lnSpc>
              <a:spcBef>
                <a:spcPts val="0"/>
              </a:spcBef>
              <a:buNone/>
            </a:pPr>
            <a:endParaRPr lang="ru-RU" dirty="0"/>
          </a:p>
        </p:txBody>
      </p:sp>
    </p:spTree>
    <p:extLst>
      <p:ext uri="{BB962C8B-B14F-4D97-AF65-F5344CB8AC3E}">
        <p14:creationId xmlns:p14="http://schemas.microsoft.com/office/powerpoint/2010/main" val="108598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Стоит ли учить С</a:t>
            </a:r>
            <a:r>
              <a:rPr lang="en-US" sz="4000" dirty="0"/>
              <a:t># ?</a:t>
            </a:r>
            <a:endParaRPr lang="ru-RU" sz="4000" dirty="0"/>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lstStyle/>
          <a:p>
            <a:pPr marL="0" indent="0" algn="just">
              <a:lnSpc>
                <a:spcPct val="150000"/>
              </a:lnSpc>
              <a:spcBef>
                <a:spcPts val="0"/>
              </a:spcBef>
              <a:buNone/>
            </a:pPr>
            <a:endParaRPr lang="ru-RU" dirty="0"/>
          </a:p>
        </p:txBody>
      </p:sp>
      <p:pic>
        <p:nvPicPr>
          <p:cNvPr id="5" name="Рисунок 4">
            <a:extLst>
              <a:ext uri="{FF2B5EF4-FFF2-40B4-BE49-F238E27FC236}">
                <a16:creationId xmlns:a16="http://schemas.microsoft.com/office/drawing/2014/main" id="{C0304FF3-AD07-4288-A4C9-B8B4D1D00FB1}"/>
              </a:ext>
            </a:extLst>
          </p:cNvPr>
          <p:cNvPicPr>
            <a:picLocks noChangeAspect="1"/>
          </p:cNvPicPr>
          <p:nvPr/>
        </p:nvPicPr>
        <p:blipFill rotWithShape="1">
          <a:blip r:embed="rId2">
            <a:extLst>
              <a:ext uri="{28A0092B-C50C-407E-A947-70E740481C1C}">
                <a14:useLocalDpi xmlns:a14="http://schemas.microsoft.com/office/drawing/2010/main" val="0"/>
              </a:ext>
            </a:extLst>
          </a:blip>
          <a:srcRect l="1456"/>
          <a:stretch/>
        </p:blipFill>
        <p:spPr>
          <a:xfrm>
            <a:off x="1063752" y="1038685"/>
            <a:ext cx="10479270" cy="5133513"/>
          </a:xfrm>
          <a:prstGeom prst="rect">
            <a:avLst/>
          </a:prstGeom>
        </p:spPr>
      </p:pic>
    </p:spTree>
    <p:extLst>
      <p:ext uri="{BB962C8B-B14F-4D97-AF65-F5344CB8AC3E}">
        <p14:creationId xmlns:p14="http://schemas.microsoft.com/office/powerpoint/2010/main" val="1051004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lstStyle/>
          <a:p>
            <a:pPr marL="0" indent="0" algn="just">
              <a:lnSpc>
                <a:spcPct val="150000"/>
              </a:lnSpc>
              <a:spcBef>
                <a:spcPts val="0"/>
              </a:spcBef>
              <a:buNone/>
            </a:pPr>
            <a:endParaRPr lang="en-US" dirty="0">
              <a:latin typeface="Segoe UI" panose="020B0502040204020203" pitchFamily="34" charset="0"/>
            </a:endParaRPr>
          </a:p>
          <a:p>
            <a:pPr marL="0" indent="0" algn="just">
              <a:lnSpc>
                <a:spcPct val="150000"/>
              </a:lnSpc>
              <a:spcBef>
                <a:spcPts val="0"/>
              </a:spcBef>
              <a:buNone/>
            </a:pPr>
            <a:endParaRPr lang="ru-RU" dirty="0"/>
          </a:p>
        </p:txBody>
      </p:sp>
      <p:graphicFrame>
        <p:nvGraphicFramePr>
          <p:cNvPr id="4" name="Таблица 4">
            <a:extLst>
              <a:ext uri="{FF2B5EF4-FFF2-40B4-BE49-F238E27FC236}">
                <a16:creationId xmlns:a16="http://schemas.microsoft.com/office/drawing/2014/main" id="{FD16DFF6-1C98-439B-88FF-C128576D1156}"/>
              </a:ext>
            </a:extLst>
          </p:cNvPr>
          <p:cNvGraphicFramePr>
            <a:graphicFrameLocks noGrp="1"/>
          </p:cNvGraphicFramePr>
          <p:nvPr>
            <p:extLst>
              <p:ext uri="{D42A27DB-BD31-4B8C-83A1-F6EECF244321}">
                <p14:modId xmlns:p14="http://schemas.microsoft.com/office/powerpoint/2010/main" val="3781079376"/>
              </p:ext>
            </p:extLst>
          </p:nvPr>
        </p:nvGraphicFramePr>
        <p:xfrm>
          <a:off x="0" y="-9236"/>
          <a:ext cx="12192000" cy="6867237"/>
        </p:xfrm>
        <a:graphic>
          <a:graphicData uri="http://schemas.openxmlformats.org/drawingml/2006/table">
            <a:tbl>
              <a:tblPr firstRow="1" bandRow="1">
                <a:tableStyleId>{5C22544A-7EE6-4342-B048-85BDC9FD1C3A}</a:tableStyleId>
              </a:tblPr>
              <a:tblGrid>
                <a:gridCol w="869256">
                  <a:extLst>
                    <a:ext uri="{9D8B030D-6E8A-4147-A177-3AD203B41FA5}">
                      <a16:colId xmlns:a16="http://schemas.microsoft.com/office/drawing/2014/main" val="4144081154"/>
                    </a:ext>
                  </a:extLst>
                </a:gridCol>
                <a:gridCol w="6445944">
                  <a:extLst>
                    <a:ext uri="{9D8B030D-6E8A-4147-A177-3AD203B41FA5}">
                      <a16:colId xmlns:a16="http://schemas.microsoft.com/office/drawing/2014/main" val="1693994680"/>
                    </a:ext>
                  </a:extLst>
                </a:gridCol>
                <a:gridCol w="4876800">
                  <a:extLst>
                    <a:ext uri="{9D8B030D-6E8A-4147-A177-3AD203B41FA5}">
                      <a16:colId xmlns:a16="http://schemas.microsoft.com/office/drawing/2014/main" val="1399278932"/>
                    </a:ext>
                  </a:extLst>
                </a:gridCol>
              </a:tblGrid>
              <a:tr h="374390">
                <a:tc gridSpan="3">
                  <a:txBody>
                    <a:bodyPr/>
                    <a:lstStyle/>
                    <a:p>
                      <a:pPr algn="ctr"/>
                      <a:r>
                        <a:rPr lang="ru-RU" dirty="0"/>
                        <a:t>Операции сравнения</a:t>
                      </a:r>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2810435975"/>
                  </a:ext>
                </a:extLst>
              </a:tr>
              <a:tr h="1015469">
                <a:tc>
                  <a:txBody>
                    <a:bodyPr/>
                    <a:lstStyle/>
                    <a:p>
                      <a:r>
                        <a:rPr lang="ru-RU" sz="2000" b="1" i="0" kern="1200" dirty="0">
                          <a:solidFill>
                            <a:schemeClr val="dk1"/>
                          </a:solidFill>
                          <a:effectLst/>
                          <a:latin typeface="+mn-lt"/>
                          <a:ea typeface="+mn-ea"/>
                          <a:cs typeface="+mn-cs"/>
                        </a:rPr>
                        <a:t>==</a:t>
                      </a:r>
                      <a:endParaRPr lang="ru-RU" sz="2000" dirty="0"/>
                    </a:p>
                  </a:txBody>
                  <a:tcPr/>
                </a:tc>
                <a:tc>
                  <a:txBody>
                    <a:bodyPr/>
                    <a:lstStyle/>
                    <a:p>
                      <a:r>
                        <a:rPr lang="ru-RU" sz="2000" b="0" i="0" kern="1200" dirty="0">
                          <a:solidFill>
                            <a:schemeClr val="dk1"/>
                          </a:solidFill>
                          <a:effectLst/>
                          <a:latin typeface="+mn-lt"/>
                          <a:ea typeface="+mn-ea"/>
                          <a:cs typeface="+mn-cs"/>
                        </a:rPr>
                        <a:t>Сравнивает два операнда на равенство. Если они равны, то операция возвращает </a:t>
                      </a:r>
                      <a:r>
                        <a:rPr lang="ru-RU" sz="2000" b="1" i="0" kern="1200" dirty="0" err="1">
                          <a:solidFill>
                            <a:schemeClr val="dk1"/>
                          </a:solidFill>
                          <a:effectLst/>
                          <a:latin typeface="+mn-lt"/>
                          <a:ea typeface="+mn-ea"/>
                          <a:cs typeface="+mn-cs"/>
                        </a:rPr>
                        <a:t>true</a:t>
                      </a:r>
                      <a:r>
                        <a:rPr lang="ru-RU" sz="2000" b="0" i="0" kern="1200" dirty="0">
                          <a:solidFill>
                            <a:schemeClr val="dk1"/>
                          </a:solidFill>
                          <a:effectLst/>
                          <a:latin typeface="+mn-lt"/>
                          <a:ea typeface="+mn-ea"/>
                          <a:cs typeface="+mn-cs"/>
                        </a:rPr>
                        <a:t>, если не равны, то возвращается </a:t>
                      </a:r>
                      <a:r>
                        <a:rPr lang="ru-RU" sz="2000" b="1" i="0" kern="1200" dirty="0" err="1">
                          <a:solidFill>
                            <a:schemeClr val="dk1"/>
                          </a:solidFill>
                          <a:effectLst/>
                          <a:latin typeface="+mn-lt"/>
                          <a:ea typeface="+mn-ea"/>
                          <a:cs typeface="+mn-cs"/>
                        </a:rPr>
                        <a:t>false</a:t>
                      </a:r>
                      <a:r>
                        <a:rPr lang="ru-RU" sz="2000" b="0" i="0" kern="1200" dirty="0">
                          <a:solidFill>
                            <a:schemeClr val="dk1"/>
                          </a:solidFill>
                          <a:effectLst/>
                          <a:latin typeface="+mn-lt"/>
                          <a:ea typeface="+mn-ea"/>
                          <a:cs typeface="+mn-cs"/>
                        </a:rPr>
                        <a:t>:</a:t>
                      </a:r>
                      <a:endParaRPr lang="ru-RU" sz="2000" dirty="0"/>
                    </a:p>
                  </a:txBody>
                  <a:tcPr/>
                </a:tc>
                <a:tc>
                  <a:txBody>
                    <a:bodyPr/>
                    <a:lstStyle/>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 = 10;</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b = 4;</a:t>
                      </a:r>
                    </a:p>
                    <a:p>
                      <a:r>
                        <a:rPr lang="en-US" sz="2000" dirty="0">
                          <a:solidFill>
                            <a:srgbClr val="0000FF"/>
                          </a:solidFill>
                          <a:latin typeface="Consolas" panose="020B0609020204030204" pitchFamily="49" charset="0"/>
                        </a:rPr>
                        <a:t>bool</a:t>
                      </a:r>
                      <a:r>
                        <a:rPr lang="en-US" sz="2000" dirty="0">
                          <a:solidFill>
                            <a:srgbClr val="000000"/>
                          </a:solidFill>
                          <a:latin typeface="Consolas" panose="020B0609020204030204" pitchFamily="49" charset="0"/>
                        </a:rPr>
                        <a:t> c = a == b; </a:t>
                      </a:r>
                      <a:r>
                        <a:rPr lang="en-US" sz="2000" dirty="0">
                          <a:solidFill>
                            <a:srgbClr val="008000"/>
                          </a:solidFill>
                          <a:latin typeface="Consolas" panose="020B0609020204030204" pitchFamily="49" charset="0"/>
                        </a:rPr>
                        <a:t>// false</a:t>
                      </a:r>
                      <a:endParaRPr lang="ru-RU" sz="2000" dirty="0"/>
                    </a:p>
                  </a:txBody>
                  <a:tcPr/>
                </a:tc>
                <a:extLst>
                  <a:ext uri="{0D108BD9-81ED-4DB2-BD59-A6C34878D82A}">
                    <a16:rowId xmlns:a16="http://schemas.microsoft.com/office/drawing/2014/main" val="4084523229"/>
                  </a:ext>
                </a:extLst>
              </a:tr>
              <a:tr h="1015469">
                <a:tc>
                  <a:txBody>
                    <a:bodyPr/>
                    <a:lstStyle/>
                    <a:p>
                      <a:r>
                        <a:rPr lang="ru-RU" sz="2000" b="1" i="0" kern="1200" dirty="0">
                          <a:solidFill>
                            <a:schemeClr val="dk1"/>
                          </a:solidFill>
                          <a:effectLst/>
                          <a:latin typeface="+mn-lt"/>
                          <a:ea typeface="+mn-ea"/>
                          <a:cs typeface="+mn-cs"/>
                        </a:rPr>
                        <a:t>!=</a:t>
                      </a:r>
                      <a:endParaRPr lang="ru-RU" sz="2000" dirty="0"/>
                    </a:p>
                  </a:txBody>
                  <a:tcPr/>
                </a:tc>
                <a:tc>
                  <a:txBody>
                    <a:bodyPr/>
                    <a:lstStyle/>
                    <a:p>
                      <a:r>
                        <a:rPr lang="ru-RU" sz="2000" b="0" i="0" kern="1200" dirty="0">
                          <a:solidFill>
                            <a:schemeClr val="dk1"/>
                          </a:solidFill>
                          <a:effectLst/>
                          <a:latin typeface="+mn-lt"/>
                          <a:ea typeface="+mn-ea"/>
                          <a:cs typeface="+mn-cs"/>
                        </a:rPr>
                        <a:t>Сравнивает два операнда и возвращает </a:t>
                      </a:r>
                      <a:r>
                        <a:rPr lang="ru-RU" sz="2000" b="0" i="0" kern="1200" dirty="0" err="1">
                          <a:solidFill>
                            <a:schemeClr val="dk1"/>
                          </a:solidFill>
                          <a:effectLst/>
                          <a:latin typeface="+mn-lt"/>
                          <a:ea typeface="+mn-ea"/>
                          <a:cs typeface="+mn-cs"/>
                        </a:rPr>
                        <a:t>true</a:t>
                      </a:r>
                      <a:r>
                        <a:rPr lang="ru-RU" sz="2000" b="0" i="0" kern="1200" dirty="0">
                          <a:solidFill>
                            <a:schemeClr val="dk1"/>
                          </a:solidFill>
                          <a:effectLst/>
                          <a:latin typeface="+mn-lt"/>
                          <a:ea typeface="+mn-ea"/>
                          <a:cs typeface="+mn-cs"/>
                        </a:rPr>
                        <a:t>, если операнды не равны, и </a:t>
                      </a:r>
                      <a:r>
                        <a:rPr lang="ru-RU" sz="2000" b="0" i="0" kern="1200" dirty="0" err="1">
                          <a:solidFill>
                            <a:schemeClr val="dk1"/>
                          </a:solidFill>
                          <a:effectLst/>
                          <a:latin typeface="+mn-lt"/>
                          <a:ea typeface="+mn-ea"/>
                          <a:cs typeface="+mn-cs"/>
                        </a:rPr>
                        <a:t>false</a:t>
                      </a:r>
                      <a:r>
                        <a:rPr lang="ru-RU" sz="2000" b="0" i="0" kern="1200" dirty="0">
                          <a:solidFill>
                            <a:schemeClr val="dk1"/>
                          </a:solidFill>
                          <a:effectLst/>
                          <a:latin typeface="+mn-lt"/>
                          <a:ea typeface="+mn-ea"/>
                          <a:cs typeface="+mn-cs"/>
                        </a:rPr>
                        <a:t>, если они равны.</a:t>
                      </a:r>
                      <a:endParaRPr lang="ru-RU" sz="2000" dirty="0"/>
                    </a:p>
                  </a:txBody>
                  <a:tcPr/>
                </a:tc>
                <a:tc>
                  <a:txBody>
                    <a:bodyPr/>
                    <a:lstStyle/>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 = 10;</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b = 4;</a:t>
                      </a:r>
                    </a:p>
                    <a:p>
                      <a:r>
                        <a:rPr lang="en-US" sz="2000" dirty="0">
                          <a:solidFill>
                            <a:srgbClr val="0000FF"/>
                          </a:solidFill>
                          <a:latin typeface="Consolas" panose="020B0609020204030204" pitchFamily="49" charset="0"/>
                        </a:rPr>
                        <a:t>bool</a:t>
                      </a:r>
                      <a:r>
                        <a:rPr lang="en-US" sz="2000" dirty="0">
                          <a:solidFill>
                            <a:srgbClr val="000000"/>
                          </a:solidFill>
                          <a:latin typeface="Consolas" panose="020B0609020204030204" pitchFamily="49" charset="0"/>
                        </a:rPr>
                        <a:t> c = a != b;    </a:t>
                      </a:r>
                      <a:r>
                        <a:rPr lang="en-US" sz="2000" dirty="0">
                          <a:solidFill>
                            <a:srgbClr val="008000"/>
                          </a:solidFill>
                          <a:latin typeface="Consolas" panose="020B0609020204030204" pitchFamily="49" charset="0"/>
                        </a:rPr>
                        <a:t>// true</a:t>
                      </a:r>
                      <a:endParaRPr lang="en-US" sz="2000" dirty="0">
                        <a:solidFill>
                          <a:srgbClr val="000000"/>
                        </a:solidFill>
                        <a:latin typeface="Consolas" panose="020B0609020204030204" pitchFamily="49" charset="0"/>
                      </a:endParaRPr>
                    </a:p>
                  </a:txBody>
                  <a:tcPr/>
                </a:tc>
                <a:extLst>
                  <a:ext uri="{0D108BD9-81ED-4DB2-BD59-A6C34878D82A}">
                    <a16:rowId xmlns:a16="http://schemas.microsoft.com/office/drawing/2014/main" val="1571788111"/>
                  </a:ext>
                </a:extLst>
              </a:tr>
              <a:tr h="1015469">
                <a:tc>
                  <a:txBody>
                    <a:bodyPr/>
                    <a:lstStyle/>
                    <a:p>
                      <a:r>
                        <a:rPr lang="ru-RU" sz="2000" b="1" i="0" kern="1200" dirty="0">
                          <a:solidFill>
                            <a:schemeClr val="dk1"/>
                          </a:solidFill>
                          <a:effectLst/>
                          <a:latin typeface="+mn-lt"/>
                          <a:ea typeface="+mn-ea"/>
                          <a:cs typeface="+mn-cs"/>
                        </a:rPr>
                        <a:t>&lt;</a:t>
                      </a:r>
                      <a:endParaRPr lang="ru-RU" sz="2000" dirty="0"/>
                    </a:p>
                  </a:txBody>
                  <a:tcPr/>
                </a:tc>
                <a:tc>
                  <a:txBody>
                    <a:bodyPr/>
                    <a:lstStyle/>
                    <a:p>
                      <a:r>
                        <a:rPr lang="ru-RU" sz="2000" b="0" i="0" kern="1200" dirty="0">
                          <a:solidFill>
                            <a:schemeClr val="dk1"/>
                          </a:solidFill>
                          <a:effectLst/>
                          <a:latin typeface="+mn-lt"/>
                          <a:ea typeface="+mn-ea"/>
                          <a:cs typeface="+mn-cs"/>
                        </a:rPr>
                        <a:t>Операция "меньше чем". Возвращает </a:t>
                      </a:r>
                      <a:r>
                        <a:rPr lang="ru-RU" sz="2000" b="0" i="0" kern="1200" dirty="0" err="1">
                          <a:solidFill>
                            <a:schemeClr val="dk1"/>
                          </a:solidFill>
                          <a:effectLst/>
                          <a:latin typeface="+mn-lt"/>
                          <a:ea typeface="+mn-ea"/>
                          <a:cs typeface="+mn-cs"/>
                        </a:rPr>
                        <a:t>true</a:t>
                      </a:r>
                      <a:r>
                        <a:rPr lang="ru-RU" sz="2000" b="0" i="0" kern="1200" dirty="0">
                          <a:solidFill>
                            <a:schemeClr val="dk1"/>
                          </a:solidFill>
                          <a:effectLst/>
                          <a:latin typeface="+mn-lt"/>
                          <a:ea typeface="+mn-ea"/>
                          <a:cs typeface="+mn-cs"/>
                        </a:rPr>
                        <a:t>, если первый операнд меньше второго, и </a:t>
                      </a:r>
                      <a:r>
                        <a:rPr lang="ru-RU" sz="2000" b="0" i="0" kern="1200" dirty="0" err="1">
                          <a:solidFill>
                            <a:schemeClr val="dk1"/>
                          </a:solidFill>
                          <a:effectLst/>
                          <a:latin typeface="+mn-lt"/>
                          <a:ea typeface="+mn-ea"/>
                          <a:cs typeface="+mn-cs"/>
                        </a:rPr>
                        <a:t>false</a:t>
                      </a:r>
                      <a:r>
                        <a:rPr lang="ru-RU" sz="2000" b="0" i="0" kern="1200" dirty="0">
                          <a:solidFill>
                            <a:schemeClr val="dk1"/>
                          </a:solidFill>
                          <a:effectLst/>
                          <a:latin typeface="+mn-lt"/>
                          <a:ea typeface="+mn-ea"/>
                          <a:cs typeface="+mn-cs"/>
                        </a:rPr>
                        <a:t>, если первый операнд больше второго:</a:t>
                      </a:r>
                      <a:endParaRPr lang="ru-RU" sz="2000" dirty="0"/>
                    </a:p>
                  </a:txBody>
                  <a:tcPr/>
                </a:tc>
                <a:tc>
                  <a:txBody>
                    <a:bodyPr/>
                    <a:lstStyle/>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 = 10;</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b = 4;</a:t>
                      </a:r>
                    </a:p>
                    <a:p>
                      <a:r>
                        <a:rPr lang="en-US" sz="2000" dirty="0">
                          <a:solidFill>
                            <a:srgbClr val="0000FF"/>
                          </a:solidFill>
                          <a:latin typeface="Consolas" panose="020B0609020204030204" pitchFamily="49" charset="0"/>
                        </a:rPr>
                        <a:t>bool</a:t>
                      </a:r>
                      <a:r>
                        <a:rPr lang="en-US" sz="2000" dirty="0">
                          <a:solidFill>
                            <a:srgbClr val="000000"/>
                          </a:solidFill>
                          <a:latin typeface="Consolas" panose="020B0609020204030204" pitchFamily="49" charset="0"/>
                        </a:rPr>
                        <a:t> c = a &lt; b; </a:t>
                      </a:r>
                      <a:r>
                        <a:rPr lang="en-US" sz="2000" dirty="0">
                          <a:solidFill>
                            <a:srgbClr val="008000"/>
                          </a:solidFill>
                          <a:latin typeface="Consolas" panose="020B0609020204030204" pitchFamily="49" charset="0"/>
                        </a:rPr>
                        <a:t>// false</a:t>
                      </a:r>
                      <a:endParaRPr lang="ru-RU" sz="2000" dirty="0"/>
                    </a:p>
                  </a:txBody>
                  <a:tcPr/>
                </a:tc>
                <a:extLst>
                  <a:ext uri="{0D108BD9-81ED-4DB2-BD59-A6C34878D82A}">
                    <a16:rowId xmlns:a16="http://schemas.microsoft.com/office/drawing/2014/main" val="3329560102"/>
                  </a:ext>
                </a:extLst>
              </a:tr>
              <a:tr h="1015469">
                <a:tc>
                  <a:txBody>
                    <a:bodyPr/>
                    <a:lstStyle/>
                    <a:p>
                      <a:r>
                        <a:rPr lang="ru-RU" sz="2000" b="1" i="0" kern="1200" dirty="0">
                          <a:solidFill>
                            <a:schemeClr val="dk1"/>
                          </a:solidFill>
                          <a:effectLst/>
                          <a:latin typeface="+mn-lt"/>
                          <a:ea typeface="+mn-ea"/>
                          <a:cs typeface="+mn-cs"/>
                        </a:rPr>
                        <a:t>&gt;</a:t>
                      </a:r>
                      <a:endParaRPr lang="ru-RU" sz="2000" dirty="0"/>
                    </a:p>
                  </a:txBody>
                  <a:tcPr/>
                </a:tc>
                <a:tc>
                  <a:txBody>
                    <a:bodyPr/>
                    <a:lstStyle/>
                    <a:p>
                      <a:r>
                        <a:rPr lang="ru-RU" sz="2000" b="0" i="0" kern="1200" dirty="0">
                          <a:solidFill>
                            <a:schemeClr val="dk1"/>
                          </a:solidFill>
                          <a:effectLst/>
                          <a:latin typeface="+mn-lt"/>
                          <a:ea typeface="+mn-ea"/>
                          <a:cs typeface="+mn-cs"/>
                        </a:rPr>
                        <a:t>Операция "больше чем". Сравнивает два операнда и возвращает </a:t>
                      </a:r>
                      <a:r>
                        <a:rPr lang="ru-RU" sz="2000" b="0" i="0" kern="1200" dirty="0" err="1">
                          <a:solidFill>
                            <a:schemeClr val="dk1"/>
                          </a:solidFill>
                          <a:effectLst/>
                          <a:latin typeface="+mn-lt"/>
                          <a:ea typeface="+mn-ea"/>
                          <a:cs typeface="+mn-cs"/>
                        </a:rPr>
                        <a:t>true</a:t>
                      </a:r>
                      <a:r>
                        <a:rPr lang="ru-RU" sz="2000" b="0" i="0" kern="1200" dirty="0">
                          <a:solidFill>
                            <a:schemeClr val="dk1"/>
                          </a:solidFill>
                          <a:effectLst/>
                          <a:latin typeface="+mn-lt"/>
                          <a:ea typeface="+mn-ea"/>
                          <a:cs typeface="+mn-cs"/>
                        </a:rPr>
                        <a:t>, если первый операнд больше второго, иначе возвращает </a:t>
                      </a:r>
                      <a:r>
                        <a:rPr lang="ru-RU" sz="2000" b="0" i="0" kern="1200" dirty="0" err="1">
                          <a:solidFill>
                            <a:schemeClr val="dk1"/>
                          </a:solidFill>
                          <a:effectLst/>
                          <a:latin typeface="+mn-lt"/>
                          <a:ea typeface="+mn-ea"/>
                          <a:cs typeface="+mn-cs"/>
                        </a:rPr>
                        <a:t>false</a:t>
                      </a:r>
                      <a:r>
                        <a:rPr lang="ru-RU" sz="2000" b="0" i="0" kern="1200" dirty="0">
                          <a:solidFill>
                            <a:schemeClr val="dk1"/>
                          </a:solidFill>
                          <a:effectLst/>
                          <a:latin typeface="+mn-lt"/>
                          <a:ea typeface="+mn-ea"/>
                          <a:cs typeface="+mn-cs"/>
                        </a:rPr>
                        <a:t>:</a:t>
                      </a:r>
                      <a:endParaRPr lang="ru-RU" sz="2000" dirty="0"/>
                    </a:p>
                  </a:txBody>
                  <a:tcPr/>
                </a:tc>
                <a:tc>
                  <a:txBody>
                    <a:bodyPr/>
                    <a:lstStyle/>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 = 10;</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b = 4;</a:t>
                      </a:r>
                    </a:p>
                    <a:p>
                      <a:r>
                        <a:rPr lang="en-US" sz="2000" dirty="0">
                          <a:solidFill>
                            <a:srgbClr val="0000FF"/>
                          </a:solidFill>
                          <a:latin typeface="Consolas" panose="020B0609020204030204" pitchFamily="49" charset="0"/>
                        </a:rPr>
                        <a:t>bool</a:t>
                      </a:r>
                      <a:r>
                        <a:rPr lang="en-US" sz="2000" dirty="0">
                          <a:solidFill>
                            <a:srgbClr val="000000"/>
                          </a:solidFill>
                          <a:latin typeface="Consolas" panose="020B0609020204030204" pitchFamily="49" charset="0"/>
                        </a:rPr>
                        <a:t> c = a &gt; b;     </a:t>
                      </a:r>
                      <a:r>
                        <a:rPr lang="en-US" sz="2000" dirty="0">
                          <a:solidFill>
                            <a:srgbClr val="008000"/>
                          </a:solidFill>
                          <a:latin typeface="Consolas" panose="020B0609020204030204" pitchFamily="49" charset="0"/>
                        </a:rPr>
                        <a:t>// true</a:t>
                      </a:r>
                      <a:endParaRPr lang="en-US" sz="2000" dirty="0">
                        <a:solidFill>
                          <a:srgbClr val="000000"/>
                        </a:solidFill>
                        <a:latin typeface="Consolas" panose="020B0609020204030204" pitchFamily="49" charset="0"/>
                      </a:endParaRPr>
                    </a:p>
                  </a:txBody>
                  <a:tcPr/>
                </a:tc>
                <a:extLst>
                  <a:ext uri="{0D108BD9-81ED-4DB2-BD59-A6C34878D82A}">
                    <a16:rowId xmlns:a16="http://schemas.microsoft.com/office/drawing/2014/main" val="1722455218"/>
                  </a:ext>
                </a:extLst>
              </a:tr>
              <a:tr h="1015469">
                <a:tc>
                  <a:txBody>
                    <a:bodyPr/>
                    <a:lstStyle/>
                    <a:p>
                      <a:r>
                        <a:rPr lang="ru-RU" sz="2000" b="1" i="0" kern="1200" dirty="0">
                          <a:solidFill>
                            <a:schemeClr val="dk1"/>
                          </a:solidFill>
                          <a:effectLst/>
                          <a:latin typeface="+mn-lt"/>
                          <a:ea typeface="+mn-ea"/>
                          <a:cs typeface="+mn-cs"/>
                        </a:rPr>
                        <a:t>&lt;=</a:t>
                      </a:r>
                      <a:endParaRPr lang="ru-RU" sz="2000" dirty="0"/>
                    </a:p>
                  </a:txBody>
                  <a:tcPr/>
                </a:tc>
                <a:tc>
                  <a:txBody>
                    <a:bodyPr/>
                    <a:lstStyle/>
                    <a:p>
                      <a:r>
                        <a:rPr lang="ru-RU" sz="2000" b="0" i="0" kern="1200" dirty="0">
                          <a:solidFill>
                            <a:schemeClr val="dk1"/>
                          </a:solidFill>
                          <a:effectLst/>
                          <a:latin typeface="+mn-lt"/>
                          <a:ea typeface="+mn-ea"/>
                          <a:cs typeface="+mn-cs"/>
                        </a:rPr>
                        <a:t>Операция "меньше или равно". Сравнивает два операнда и возвращает </a:t>
                      </a:r>
                      <a:r>
                        <a:rPr lang="ru-RU" sz="2000" b="0" i="0" kern="1200" dirty="0" err="1">
                          <a:solidFill>
                            <a:schemeClr val="dk1"/>
                          </a:solidFill>
                          <a:effectLst/>
                          <a:latin typeface="+mn-lt"/>
                          <a:ea typeface="+mn-ea"/>
                          <a:cs typeface="+mn-cs"/>
                        </a:rPr>
                        <a:t>true</a:t>
                      </a:r>
                      <a:r>
                        <a:rPr lang="ru-RU" sz="2000" b="0" i="0" kern="1200" dirty="0">
                          <a:solidFill>
                            <a:schemeClr val="dk1"/>
                          </a:solidFill>
                          <a:effectLst/>
                          <a:latin typeface="+mn-lt"/>
                          <a:ea typeface="+mn-ea"/>
                          <a:cs typeface="+mn-cs"/>
                        </a:rPr>
                        <a:t>, если первый операнд меньше или равен второму. Иначе возвращает </a:t>
                      </a:r>
                      <a:r>
                        <a:rPr lang="ru-RU" sz="2000" b="0" i="0" kern="1200" dirty="0" err="1">
                          <a:solidFill>
                            <a:schemeClr val="dk1"/>
                          </a:solidFill>
                          <a:effectLst/>
                          <a:latin typeface="+mn-lt"/>
                          <a:ea typeface="+mn-ea"/>
                          <a:cs typeface="+mn-cs"/>
                        </a:rPr>
                        <a:t>false</a:t>
                      </a:r>
                      <a:r>
                        <a:rPr lang="ru-RU" sz="2000" b="0" i="0" kern="1200" dirty="0">
                          <a:solidFill>
                            <a:schemeClr val="dk1"/>
                          </a:solidFill>
                          <a:effectLst/>
                          <a:latin typeface="+mn-lt"/>
                          <a:ea typeface="+mn-ea"/>
                          <a:cs typeface="+mn-cs"/>
                        </a:rPr>
                        <a:t>.</a:t>
                      </a:r>
                      <a:endParaRPr lang="ru-RU" sz="2000" dirty="0"/>
                    </a:p>
                  </a:txBody>
                  <a:tcPr/>
                </a:tc>
                <a:tc>
                  <a:txBody>
                    <a:bodyPr/>
                    <a:lstStyle/>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 = 10;</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b = 4;</a:t>
                      </a:r>
                    </a:p>
                    <a:p>
                      <a:r>
                        <a:rPr lang="en-US" sz="2000" dirty="0">
                          <a:solidFill>
                            <a:srgbClr val="0000FF"/>
                          </a:solidFill>
                          <a:latin typeface="Consolas" panose="020B0609020204030204" pitchFamily="49" charset="0"/>
                        </a:rPr>
                        <a:t>bool</a:t>
                      </a:r>
                      <a:r>
                        <a:rPr lang="en-US" sz="2000" dirty="0">
                          <a:solidFill>
                            <a:srgbClr val="000000"/>
                          </a:solidFill>
                          <a:latin typeface="Consolas" panose="020B0609020204030204" pitchFamily="49" charset="0"/>
                        </a:rPr>
                        <a:t> c = a &lt;= b;     </a:t>
                      </a:r>
                      <a:r>
                        <a:rPr lang="en-US" sz="2000" dirty="0">
                          <a:solidFill>
                            <a:srgbClr val="008000"/>
                          </a:solidFill>
                          <a:latin typeface="Consolas" panose="020B0609020204030204" pitchFamily="49" charset="0"/>
                        </a:rPr>
                        <a:t>// false</a:t>
                      </a:r>
                      <a:endParaRPr lang="en-US" sz="2000" dirty="0">
                        <a:solidFill>
                          <a:srgbClr val="000000"/>
                        </a:solidFill>
                        <a:latin typeface="Consolas" panose="020B0609020204030204" pitchFamily="49" charset="0"/>
                      </a:endParaRPr>
                    </a:p>
                  </a:txBody>
                  <a:tcPr/>
                </a:tc>
                <a:extLst>
                  <a:ext uri="{0D108BD9-81ED-4DB2-BD59-A6C34878D82A}">
                    <a16:rowId xmlns:a16="http://schemas.microsoft.com/office/drawing/2014/main" val="538940691"/>
                  </a:ext>
                </a:extLst>
              </a:tr>
              <a:tr h="1015469">
                <a:tc>
                  <a:txBody>
                    <a:bodyPr/>
                    <a:lstStyle/>
                    <a:p>
                      <a:r>
                        <a:rPr lang="ru-RU" sz="2000" b="1" i="0" kern="1200" dirty="0">
                          <a:solidFill>
                            <a:schemeClr val="dk1"/>
                          </a:solidFill>
                          <a:effectLst/>
                          <a:latin typeface="+mn-lt"/>
                          <a:ea typeface="+mn-ea"/>
                          <a:cs typeface="+mn-cs"/>
                        </a:rPr>
                        <a:t>&gt;=</a:t>
                      </a:r>
                      <a:endParaRPr lang="ru-RU" sz="2000" dirty="0"/>
                    </a:p>
                  </a:txBody>
                  <a:tcPr/>
                </a:tc>
                <a:tc>
                  <a:txBody>
                    <a:bodyPr/>
                    <a:lstStyle/>
                    <a:p>
                      <a:r>
                        <a:rPr lang="ru-RU" sz="2000" b="0" i="0" kern="1200" dirty="0">
                          <a:solidFill>
                            <a:schemeClr val="dk1"/>
                          </a:solidFill>
                          <a:effectLst/>
                          <a:latin typeface="+mn-lt"/>
                          <a:ea typeface="+mn-ea"/>
                          <a:cs typeface="+mn-cs"/>
                        </a:rPr>
                        <a:t>Операция "больше или равно". Сравнивает два операнда и возвращает </a:t>
                      </a:r>
                      <a:r>
                        <a:rPr lang="ru-RU" sz="2000" b="0" i="0" kern="1200" dirty="0" err="1">
                          <a:solidFill>
                            <a:schemeClr val="dk1"/>
                          </a:solidFill>
                          <a:effectLst/>
                          <a:latin typeface="+mn-lt"/>
                          <a:ea typeface="+mn-ea"/>
                          <a:cs typeface="+mn-cs"/>
                        </a:rPr>
                        <a:t>true</a:t>
                      </a:r>
                      <a:r>
                        <a:rPr lang="ru-RU" sz="2000" b="0" i="0" kern="1200" dirty="0">
                          <a:solidFill>
                            <a:schemeClr val="dk1"/>
                          </a:solidFill>
                          <a:effectLst/>
                          <a:latin typeface="+mn-lt"/>
                          <a:ea typeface="+mn-ea"/>
                          <a:cs typeface="+mn-cs"/>
                        </a:rPr>
                        <a:t>, если первый операнд больше или равен второму, иначе возвращается </a:t>
                      </a:r>
                      <a:r>
                        <a:rPr lang="ru-RU" sz="2000" b="0" i="0" kern="1200" dirty="0" err="1">
                          <a:solidFill>
                            <a:schemeClr val="dk1"/>
                          </a:solidFill>
                          <a:effectLst/>
                          <a:latin typeface="+mn-lt"/>
                          <a:ea typeface="+mn-ea"/>
                          <a:cs typeface="+mn-cs"/>
                        </a:rPr>
                        <a:t>false</a:t>
                      </a:r>
                      <a:r>
                        <a:rPr lang="ru-RU" sz="2000" b="0" i="0" kern="1200" dirty="0">
                          <a:solidFill>
                            <a:schemeClr val="dk1"/>
                          </a:solidFill>
                          <a:effectLst/>
                          <a:latin typeface="+mn-lt"/>
                          <a:ea typeface="+mn-ea"/>
                          <a:cs typeface="+mn-cs"/>
                        </a:rPr>
                        <a:t>:</a:t>
                      </a:r>
                      <a:endParaRPr lang="ru-RU" sz="2000" dirty="0"/>
                    </a:p>
                  </a:txBody>
                  <a:tcPr/>
                </a:tc>
                <a:tc>
                  <a:txBody>
                    <a:bodyPr/>
                    <a:lstStyle/>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 = 10;</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b = 4;</a:t>
                      </a:r>
                    </a:p>
                    <a:p>
                      <a:r>
                        <a:rPr lang="en-US" sz="2000" dirty="0">
                          <a:solidFill>
                            <a:srgbClr val="0000FF"/>
                          </a:solidFill>
                          <a:latin typeface="Consolas" panose="020B0609020204030204" pitchFamily="49" charset="0"/>
                        </a:rPr>
                        <a:t>bool</a:t>
                      </a:r>
                      <a:r>
                        <a:rPr lang="en-US" sz="2000" dirty="0">
                          <a:solidFill>
                            <a:srgbClr val="000000"/>
                          </a:solidFill>
                          <a:latin typeface="Consolas" panose="020B0609020204030204" pitchFamily="49" charset="0"/>
                        </a:rPr>
                        <a:t> c = a &gt;= b;     </a:t>
                      </a:r>
                      <a:r>
                        <a:rPr lang="en-US" sz="2000" dirty="0">
                          <a:solidFill>
                            <a:srgbClr val="008000"/>
                          </a:solidFill>
                          <a:latin typeface="Consolas" panose="020B0609020204030204" pitchFamily="49" charset="0"/>
                        </a:rPr>
                        <a:t>// true</a:t>
                      </a:r>
                      <a:endParaRPr lang="en-US" sz="2000" dirty="0">
                        <a:solidFill>
                          <a:srgbClr val="000000"/>
                        </a:solidFill>
                        <a:latin typeface="Consolas" panose="020B0609020204030204" pitchFamily="49" charset="0"/>
                      </a:endParaRPr>
                    </a:p>
                  </a:txBody>
                  <a:tcPr/>
                </a:tc>
                <a:extLst>
                  <a:ext uri="{0D108BD9-81ED-4DB2-BD59-A6C34878D82A}">
                    <a16:rowId xmlns:a16="http://schemas.microsoft.com/office/drawing/2014/main" val="3856230111"/>
                  </a:ext>
                </a:extLst>
              </a:tr>
              <a:tr h="400033">
                <a:tc gridSpan="3">
                  <a:txBody>
                    <a:bodyPr/>
                    <a:lstStyle/>
                    <a:p>
                      <a:pPr algn="ctr"/>
                      <a:r>
                        <a:rPr lang="ru-RU" sz="2000" b="0" i="0" kern="1200" dirty="0">
                          <a:solidFill>
                            <a:schemeClr val="dk1"/>
                          </a:solidFill>
                          <a:effectLst/>
                          <a:latin typeface="+mn-lt"/>
                          <a:ea typeface="+mn-ea"/>
                          <a:cs typeface="+mn-cs"/>
                        </a:rPr>
                        <a:t>Операции &lt;, &gt; &lt;=, &gt;= имеют больший приоритет, чем == и !=</a:t>
                      </a:r>
                      <a:endParaRPr lang="ru-RU" sz="2000" dirty="0"/>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547697305"/>
                  </a:ext>
                </a:extLst>
              </a:tr>
            </a:tbl>
          </a:graphicData>
        </a:graphic>
      </p:graphicFrame>
    </p:spTree>
    <p:extLst>
      <p:ext uri="{BB962C8B-B14F-4D97-AF65-F5344CB8AC3E}">
        <p14:creationId xmlns:p14="http://schemas.microsoft.com/office/powerpoint/2010/main" val="1562385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lstStyle/>
          <a:p>
            <a:pPr marL="0" indent="0" algn="just">
              <a:lnSpc>
                <a:spcPct val="150000"/>
              </a:lnSpc>
              <a:spcBef>
                <a:spcPts val="0"/>
              </a:spcBef>
              <a:buNone/>
            </a:pPr>
            <a:endParaRPr lang="en-US" dirty="0">
              <a:latin typeface="Segoe UI" panose="020B0502040204020203" pitchFamily="34" charset="0"/>
            </a:endParaRPr>
          </a:p>
          <a:p>
            <a:pPr marL="0" indent="0" algn="just">
              <a:lnSpc>
                <a:spcPct val="150000"/>
              </a:lnSpc>
              <a:spcBef>
                <a:spcPts val="0"/>
              </a:spcBef>
              <a:buNone/>
            </a:pPr>
            <a:endParaRPr lang="ru-RU" dirty="0"/>
          </a:p>
        </p:txBody>
      </p:sp>
      <p:graphicFrame>
        <p:nvGraphicFramePr>
          <p:cNvPr id="4" name="Таблица 4">
            <a:extLst>
              <a:ext uri="{FF2B5EF4-FFF2-40B4-BE49-F238E27FC236}">
                <a16:creationId xmlns:a16="http://schemas.microsoft.com/office/drawing/2014/main" id="{FD16DFF6-1C98-439B-88FF-C128576D1156}"/>
              </a:ext>
            </a:extLst>
          </p:cNvPr>
          <p:cNvGraphicFramePr>
            <a:graphicFrameLocks noGrp="1"/>
          </p:cNvGraphicFramePr>
          <p:nvPr>
            <p:extLst>
              <p:ext uri="{D42A27DB-BD31-4B8C-83A1-F6EECF244321}">
                <p14:modId xmlns:p14="http://schemas.microsoft.com/office/powerpoint/2010/main" val="1980567892"/>
              </p:ext>
            </p:extLst>
          </p:nvPr>
        </p:nvGraphicFramePr>
        <p:xfrm>
          <a:off x="0" y="-9236"/>
          <a:ext cx="12192000" cy="6927590"/>
        </p:xfrm>
        <a:graphic>
          <a:graphicData uri="http://schemas.openxmlformats.org/drawingml/2006/table">
            <a:tbl>
              <a:tblPr firstRow="1" bandRow="1">
                <a:tableStyleId>{5C22544A-7EE6-4342-B048-85BDC9FD1C3A}</a:tableStyleId>
              </a:tblPr>
              <a:tblGrid>
                <a:gridCol w="563418">
                  <a:extLst>
                    <a:ext uri="{9D8B030D-6E8A-4147-A177-3AD203B41FA5}">
                      <a16:colId xmlns:a16="http://schemas.microsoft.com/office/drawing/2014/main" val="4144081154"/>
                    </a:ext>
                  </a:extLst>
                </a:gridCol>
                <a:gridCol w="4802909">
                  <a:extLst>
                    <a:ext uri="{9D8B030D-6E8A-4147-A177-3AD203B41FA5}">
                      <a16:colId xmlns:a16="http://schemas.microsoft.com/office/drawing/2014/main" val="1693994680"/>
                    </a:ext>
                  </a:extLst>
                </a:gridCol>
                <a:gridCol w="6825673">
                  <a:extLst>
                    <a:ext uri="{9D8B030D-6E8A-4147-A177-3AD203B41FA5}">
                      <a16:colId xmlns:a16="http://schemas.microsoft.com/office/drawing/2014/main" val="1399278932"/>
                    </a:ext>
                  </a:extLst>
                </a:gridCol>
              </a:tblGrid>
              <a:tr h="374390">
                <a:tc gridSpan="3">
                  <a:txBody>
                    <a:bodyPr/>
                    <a:lstStyle/>
                    <a:p>
                      <a:pPr algn="ctr"/>
                      <a:r>
                        <a:rPr lang="ru-RU" sz="1800" b="1" i="0" kern="1200" dirty="0">
                          <a:solidFill>
                            <a:schemeClr val="lt1"/>
                          </a:solidFill>
                          <a:effectLst/>
                          <a:latin typeface="+mn-lt"/>
                          <a:ea typeface="+mn-ea"/>
                          <a:cs typeface="+mn-cs"/>
                        </a:rPr>
                        <a:t>Логические операции</a:t>
                      </a:r>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2810435975"/>
                  </a:ext>
                </a:extLst>
              </a:tr>
              <a:tr h="1015469">
                <a:tc>
                  <a:txBody>
                    <a:bodyPr/>
                    <a:lstStyle/>
                    <a:p>
                      <a:r>
                        <a:rPr lang="ru-RU" sz="2000" dirty="0"/>
                        <a:t>|</a:t>
                      </a:r>
                    </a:p>
                  </a:txBody>
                  <a:tcPr/>
                </a:tc>
                <a:tc>
                  <a:txBody>
                    <a:bodyPr/>
                    <a:lstStyle/>
                    <a:p>
                      <a:r>
                        <a:rPr lang="ru-RU" sz="2000" b="0" i="0" kern="1200" dirty="0">
                          <a:solidFill>
                            <a:schemeClr val="dk1"/>
                          </a:solidFill>
                          <a:effectLst/>
                          <a:latin typeface="+mn-lt"/>
                          <a:ea typeface="+mn-ea"/>
                          <a:cs typeface="+mn-cs"/>
                        </a:rPr>
                        <a:t>Операция логического сложения или логическое ИЛИ. Возвращает </a:t>
                      </a:r>
                      <a:r>
                        <a:rPr lang="ru-RU" sz="2000" b="0" i="0" kern="1200" dirty="0" err="1">
                          <a:solidFill>
                            <a:schemeClr val="dk1"/>
                          </a:solidFill>
                          <a:effectLst/>
                          <a:latin typeface="+mn-lt"/>
                          <a:ea typeface="+mn-ea"/>
                          <a:cs typeface="+mn-cs"/>
                        </a:rPr>
                        <a:t>true</a:t>
                      </a:r>
                      <a:r>
                        <a:rPr lang="ru-RU" sz="2000" b="0" i="0" kern="1200" dirty="0">
                          <a:solidFill>
                            <a:schemeClr val="dk1"/>
                          </a:solidFill>
                          <a:effectLst/>
                          <a:latin typeface="+mn-lt"/>
                          <a:ea typeface="+mn-ea"/>
                          <a:cs typeface="+mn-cs"/>
                        </a:rPr>
                        <a:t>, если хотя бы один из операндов возвращает </a:t>
                      </a:r>
                      <a:r>
                        <a:rPr lang="ru-RU" sz="2000" b="0" i="0" kern="1200" dirty="0" err="1">
                          <a:solidFill>
                            <a:schemeClr val="dk1"/>
                          </a:solidFill>
                          <a:effectLst/>
                          <a:latin typeface="+mn-lt"/>
                          <a:ea typeface="+mn-ea"/>
                          <a:cs typeface="+mn-cs"/>
                        </a:rPr>
                        <a:t>true</a:t>
                      </a:r>
                      <a:r>
                        <a:rPr lang="ru-RU" sz="2000" b="0" i="0" kern="1200" dirty="0">
                          <a:solidFill>
                            <a:schemeClr val="dk1"/>
                          </a:solidFill>
                          <a:effectLst/>
                          <a:latin typeface="+mn-lt"/>
                          <a:ea typeface="+mn-ea"/>
                          <a:cs typeface="+mn-cs"/>
                        </a:rPr>
                        <a:t>.</a:t>
                      </a:r>
                      <a:endParaRPr lang="ru-RU" sz="2000" dirty="0"/>
                    </a:p>
                  </a:txBody>
                  <a:tcPr/>
                </a:tc>
                <a:tc>
                  <a:txBody>
                    <a:bodyPr/>
                    <a:lstStyle/>
                    <a:p>
                      <a:r>
                        <a:rPr lang="ru-RU" sz="2000" dirty="0" err="1">
                          <a:solidFill>
                            <a:srgbClr val="0000FF"/>
                          </a:solidFill>
                          <a:latin typeface="Consolas" panose="020B0609020204030204" pitchFamily="49" charset="0"/>
                        </a:rPr>
                        <a:t>bool</a:t>
                      </a:r>
                      <a:r>
                        <a:rPr lang="ru-RU" sz="2000" dirty="0">
                          <a:solidFill>
                            <a:srgbClr val="000000"/>
                          </a:solidFill>
                          <a:latin typeface="Consolas" panose="020B0609020204030204" pitchFamily="49" charset="0"/>
                        </a:rPr>
                        <a:t> x1 = (5 &gt; 6) | (4 &lt; 6); </a:t>
                      </a:r>
                      <a:r>
                        <a:rPr lang="ru-RU" sz="2000" dirty="0">
                          <a:solidFill>
                            <a:srgbClr val="008000"/>
                          </a:solidFill>
                          <a:latin typeface="Consolas" panose="020B0609020204030204" pitchFamily="49" charset="0"/>
                        </a:rPr>
                        <a:t>// 5 &gt; 6 - </a:t>
                      </a:r>
                      <a:r>
                        <a:rPr lang="ru-RU" sz="2000" dirty="0" err="1">
                          <a:solidFill>
                            <a:srgbClr val="008000"/>
                          </a:solidFill>
                          <a:latin typeface="Consolas" panose="020B0609020204030204" pitchFamily="49" charset="0"/>
                        </a:rPr>
                        <a:t>false</a:t>
                      </a:r>
                      <a:r>
                        <a:rPr lang="ru-RU" sz="2000" dirty="0">
                          <a:solidFill>
                            <a:srgbClr val="008000"/>
                          </a:solidFill>
                          <a:latin typeface="Consolas" panose="020B0609020204030204" pitchFamily="49" charset="0"/>
                        </a:rPr>
                        <a:t>, 4 &lt; 6 - </a:t>
                      </a:r>
                      <a:r>
                        <a:rPr lang="ru-RU" sz="2000" dirty="0" err="1">
                          <a:solidFill>
                            <a:srgbClr val="008000"/>
                          </a:solidFill>
                          <a:latin typeface="Consolas" panose="020B0609020204030204" pitchFamily="49" charset="0"/>
                        </a:rPr>
                        <a:t>true</a:t>
                      </a:r>
                      <a:r>
                        <a:rPr lang="ru-RU" sz="2000" dirty="0">
                          <a:solidFill>
                            <a:srgbClr val="008000"/>
                          </a:solidFill>
                          <a:latin typeface="Consolas" panose="020B0609020204030204" pitchFamily="49" charset="0"/>
                        </a:rPr>
                        <a:t>, поэтому возвращается </a:t>
                      </a:r>
                      <a:r>
                        <a:rPr lang="ru-RU" sz="2000" dirty="0" err="1">
                          <a:solidFill>
                            <a:srgbClr val="008000"/>
                          </a:solidFill>
                          <a:latin typeface="Consolas" panose="020B0609020204030204" pitchFamily="49" charset="0"/>
                        </a:rPr>
                        <a:t>true</a:t>
                      </a:r>
                      <a:endParaRPr lang="ru-RU" sz="2000" dirty="0">
                        <a:solidFill>
                          <a:srgbClr val="000000"/>
                        </a:solidFill>
                        <a:latin typeface="Consolas" panose="020B0609020204030204" pitchFamily="49" charset="0"/>
                      </a:endParaRPr>
                    </a:p>
                    <a:p>
                      <a:r>
                        <a:rPr lang="ru-RU" sz="2000" dirty="0" err="1">
                          <a:solidFill>
                            <a:srgbClr val="0000FF"/>
                          </a:solidFill>
                          <a:latin typeface="Consolas" panose="020B0609020204030204" pitchFamily="49" charset="0"/>
                        </a:rPr>
                        <a:t>bool</a:t>
                      </a:r>
                      <a:r>
                        <a:rPr lang="ru-RU" sz="2000" dirty="0">
                          <a:solidFill>
                            <a:srgbClr val="000000"/>
                          </a:solidFill>
                          <a:latin typeface="Consolas" panose="020B0609020204030204" pitchFamily="49" charset="0"/>
                        </a:rPr>
                        <a:t> x2 = (5 &gt; 6) | (4 &gt; 6); </a:t>
                      </a:r>
                      <a:r>
                        <a:rPr lang="ru-RU" sz="2000" dirty="0">
                          <a:solidFill>
                            <a:srgbClr val="008000"/>
                          </a:solidFill>
                          <a:latin typeface="Consolas" panose="020B0609020204030204" pitchFamily="49" charset="0"/>
                        </a:rPr>
                        <a:t>// 5 &gt; 6 - </a:t>
                      </a:r>
                      <a:r>
                        <a:rPr lang="ru-RU" sz="2000" dirty="0" err="1">
                          <a:solidFill>
                            <a:srgbClr val="008000"/>
                          </a:solidFill>
                          <a:latin typeface="Consolas" panose="020B0609020204030204" pitchFamily="49" charset="0"/>
                        </a:rPr>
                        <a:t>false</a:t>
                      </a:r>
                      <a:r>
                        <a:rPr lang="ru-RU" sz="2000" dirty="0">
                          <a:solidFill>
                            <a:srgbClr val="008000"/>
                          </a:solidFill>
                          <a:latin typeface="Consolas" panose="020B0609020204030204" pitchFamily="49" charset="0"/>
                        </a:rPr>
                        <a:t>, 4 &gt; 6 - </a:t>
                      </a:r>
                      <a:r>
                        <a:rPr lang="ru-RU" sz="2000" dirty="0" err="1">
                          <a:solidFill>
                            <a:srgbClr val="008000"/>
                          </a:solidFill>
                          <a:latin typeface="Consolas" panose="020B0609020204030204" pitchFamily="49" charset="0"/>
                        </a:rPr>
                        <a:t>false</a:t>
                      </a:r>
                      <a:r>
                        <a:rPr lang="ru-RU" sz="2000" dirty="0">
                          <a:solidFill>
                            <a:srgbClr val="008000"/>
                          </a:solidFill>
                          <a:latin typeface="Consolas" panose="020B0609020204030204" pitchFamily="49" charset="0"/>
                        </a:rPr>
                        <a:t>, поэтому возвращается </a:t>
                      </a:r>
                      <a:r>
                        <a:rPr lang="ru-RU" sz="2000" dirty="0" err="1">
                          <a:solidFill>
                            <a:srgbClr val="008000"/>
                          </a:solidFill>
                          <a:latin typeface="Consolas" panose="020B0609020204030204" pitchFamily="49" charset="0"/>
                        </a:rPr>
                        <a:t>false</a:t>
                      </a:r>
                      <a:endParaRPr lang="ru-RU" sz="2000" dirty="0"/>
                    </a:p>
                  </a:txBody>
                  <a:tcPr/>
                </a:tc>
                <a:extLst>
                  <a:ext uri="{0D108BD9-81ED-4DB2-BD59-A6C34878D82A}">
                    <a16:rowId xmlns:a16="http://schemas.microsoft.com/office/drawing/2014/main" val="4084523229"/>
                  </a:ext>
                </a:extLst>
              </a:tr>
              <a:tr h="1015469">
                <a:tc>
                  <a:txBody>
                    <a:bodyPr/>
                    <a:lstStyle/>
                    <a:p>
                      <a:r>
                        <a:rPr lang="ru-RU" sz="2000" dirty="0"/>
                        <a:t>&amp;</a:t>
                      </a:r>
                    </a:p>
                  </a:txBody>
                  <a:tcPr/>
                </a:tc>
                <a:tc>
                  <a:txBody>
                    <a:bodyPr/>
                    <a:lstStyle/>
                    <a:p>
                      <a:r>
                        <a:rPr lang="ru-RU" sz="2000" dirty="0"/>
                        <a:t>Операция логического умножения или логическое И. Возвращает </a:t>
                      </a:r>
                      <a:r>
                        <a:rPr lang="ru-RU" sz="2000" dirty="0" err="1"/>
                        <a:t>true</a:t>
                      </a:r>
                      <a:r>
                        <a:rPr lang="ru-RU" sz="2000" dirty="0"/>
                        <a:t>, если оба операнда одновременно равны </a:t>
                      </a:r>
                      <a:r>
                        <a:rPr lang="ru-RU" sz="2000" dirty="0" err="1"/>
                        <a:t>true</a:t>
                      </a:r>
                      <a:r>
                        <a:rPr lang="ru-RU" sz="2000" dirty="0"/>
                        <a:t>.</a:t>
                      </a:r>
                    </a:p>
                  </a:txBody>
                  <a:tcPr/>
                </a:tc>
                <a:tc>
                  <a:txBody>
                    <a:bodyPr/>
                    <a:lstStyle/>
                    <a:p>
                      <a:r>
                        <a:rPr lang="ru-RU" sz="2000" dirty="0" err="1">
                          <a:solidFill>
                            <a:srgbClr val="0000FF"/>
                          </a:solidFill>
                          <a:latin typeface="Consolas" panose="020B0609020204030204" pitchFamily="49" charset="0"/>
                        </a:rPr>
                        <a:t>bool</a:t>
                      </a:r>
                      <a:r>
                        <a:rPr lang="ru-RU" sz="2000" dirty="0">
                          <a:solidFill>
                            <a:srgbClr val="000000"/>
                          </a:solidFill>
                          <a:latin typeface="Consolas" panose="020B0609020204030204" pitchFamily="49" charset="0"/>
                        </a:rPr>
                        <a:t> x1 = (5 &gt; 6) &amp; (4 &lt; 6); </a:t>
                      </a:r>
                      <a:r>
                        <a:rPr lang="ru-RU" sz="2000" dirty="0">
                          <a:solidFill>
                            <a:srgbClr val="008000"/>
                          </a:solidFill>
                          <a:latin typeface="Consolas" panose="020B0609020204030204" pitchFamily="49" charset="0"/>
                        </a:rPr>
                        <a:t>// 5 &gt; 6 - </a:t>
                      </a:r>
                      <a:r>
                        <a:rPr lang="ru-RU" sz="2000" dirty="0" err="1">
                          <a:solidFill>
                            <a:srgbClr val="008000"/>
                          </a:solidFill>
                          <a:latin typeface="Consolas" panose="020B0609020204030204" pitchFamily="49" charset="0"/>
                        </a:rPr>
                        <a:t>false</a:t>
                      </a:r>
                      <a:r>
                        <a:rPr lang="ru-RU" sz="2000" dirty="0">
                          <a:solidFill>
                            <a:srgbClr val="008000"/>
                          </a:solidFill>
                          <a:latin typeface="Consolas" panose="020B0609020204030204" pitchFamily="49" charset="0"/>
                        </a:rPr>
                        <a:t>, 4 &lt; 6 - </a:t>
                      </a:r>
                      <a:r>
                        <a:rPr lang="ru-RU" sz="2000" dirty="0" err="1">
                          <a:solidFill>
                            <a:srgbClr val="008000"/>
                          </a:solidFill>
                          <a:latin typeface="Consolas" panose="020B0609020204030204" pitchFamily="49" charset="0"/>
                        </a:rPr>
                        <a:t>true</a:t>
                      </a:r>
                      <a:r>
                        <a:rPr lang="ru-RU" sz="2000" dirty="0">
                          <a:solidFill>
                            <a:srgbClr val="008000"/>
                          </a:solidFill>
                          <a:latin typeface="Consolas" panose="020B0609020204030204" pitchFamily="49" charset="0"/>
                        </a:rPr>
                        <a:t>, поэтому возвращается </a:t>
                      </a:r>
                      <a:r>
                        <a:rPr lang="ru-RU" sz="2000" dirty="0" err="1">
                          <a:solidFill>
                            <a:srgbClr val="008000"/>
                          </a:solidFill>
                          <a:latin typeface="Consolas" panose="020B0609020204030204" pitchFamily="49" charset="0"/>
                        </a:rPr>
                        <a:t>false</a:t>
                      </a:r>
                      <a:endParaRPr lang="ru-RU" sz="2000" dirty="0">
                        <a:solidFill>
                          <a:srgbClr val="000000"/>
                        </a:solidFill>
                        <a:latin typeface="Consolas" panose="020B0609020204030204" pitchFamily="49" charset="0"/>
                      </a:endParaRPr>
                    </a:p>
                    <a:p>
                      <a:r>
                        <a:rPr lang="ru-RU" sz="2000" dirty="0" err="1">
                          <a:solidFill>
                            <a:srgbClr val="0000FF"/>
                          </a:solidFill>
                          <a:latin typeface="Consolas" panose="020B0609020204030204" pitchFamily="49" charset="0"/>
                        </a:rPr>
                        <a:t>bool</a:t>
                      </a:r>
                      <a:r>
                        <a:rPr lang="ru-RU" sz="2000" dirty="0">
                          <a:solidFill>
                            <a:srgbClr val="000000"/>
                          </a:solidFill>
                          <a:latin typeface="Consolas" panose="020B0609020204030204" pitchFamily="49" charset="0"/>
                        </a:rPr>
                        <a:t> x2 = (5 &lt; 6) &amp; (4 &lt; 6); </a:t>
                      </a:r>
                      <a:r>
                        <a:rPr lang="ru-RU" sz="2000" dirty="0">
                          <a:solidFill>
                            <a:srgbClr val="008000"/>
                          </a:solidFill>
                          <a:latin typeface="Consolas" panose="020B0609020204030204" pitchFamily="49" charset="0"/>
                        </a:rPr>
                        <a:t>// 5 &lt; 6 - </a:t>
                      </a:r>
                      <a:r>
                        <a:rPr lang="ru-RU" sz="2000" dirty="0" err="1">
                          <a:solidFill>
                            <a:srgbClr val="008000"/>
                          </a:solidFill>
                          <a:latin typeface="Consolas" panose="020B0609020204030204" pitchFamily="49" charset="0"/>
                        </a:rPr>
                        <a:t>true</a:t>
                      </a:r>
                      <a:r>
                        <a:rPr lang="ru-RU" sz="2000" dirty="0">
                          <a:solidFill>
                            <a:srgbClr val="008000"/>
                          </a:solidFill>
                          <a:latin typeface="Consolas" panose="020B0609020204030204" pitchFamily="49" charset="0"/>
                        </a:rPr>
                        <a:t>, 4 &lt; 6 - </a:t>
                      </a:r>
                      <a:r>
                        <a:rPr lang="ru-RU" sz="2000" dirty="0" err="1">
                          <a:solidFill>
                            <a:srgbClr val="008000"/>
                          </a:solidFill>
                          <a:latin typeface="Consolas" panose="020B0609020204030204" pitchFamily="49" charset="0"/>
                        </a:rPr>
                        <a:t>true</a:t>
                      </a:r>
                      <a:r>
                        <a:rPr lang="ru-RU" sz="2000" dirty="0">
                          <a:solidFill>
                            <a:srgbClr val="008000"/>
                          </a:solidFill>
                          <a:latin typeface="Consolas" panose="020B0609020204030204" pitchFamily="49" charset="0"/>
                        </a:rPr>
                        <a:t>, поэтому возвращается </a:t>
                      </a:r>
                      <a:r>
                        <a:rPr lang="ru-RU" sz="2000" dirty="0" err="1">
                          <a:solidFill>
                            <a:srgbClr val="008000"/>
                          </a:solidFill>
                          <a:latin typeface="Consolas" panose="020B0609020204030204" pitchFamily="49" charset="0"/>
                        </a:rPr>
                        <a:t>true</a:t>
                      </a:r>
                      <a:endParaRPr lang="en-US" sz="2000" dirty="0">
                        <a:solidFill>
                          <a:srgbClr val="000000"/>
                        </a:solidFill>
                        <a:latin typeface="Consolas" panose="020B0609020204030204" pitchFamily="49" charset="0"/>
                      </a:endParaRPr>
                    </a:p>
                  </a:txBody>
                  <a:tcPr/>
                </a:tc>
                <a:extLst>
                  <a:ext uri="{0D108BD9-81ED-4DB2-BD59-A6C34878D82A}">
                    <a16:rowId xmlns:a16="http://schemas.microsoft.com/office/drawing/2014/main" val="1571788111"/>
                  </a:ext>
                </a:extLst>
              </a:tr>
              <a:tr h="1015469">
                <a:tc>
                  <a:txBody>
                    <a:bodyPr/>
                    <a:lstStyle/>
                    <a:p>
                      <a:r>
                        <a:rPr lang="ru-RU" sz="2000" dirty="0"/>
                        <a:t>||</a:t>
                      </a:r>
                    </a:p>
                  </a:txBody>
                  <a:tcPr/>
                </a:tc>
                <a:tc>
                  <a:txBody>
                    <a:bodyPr/>
                    <a:lstStyle/>
                    <a:p>
                      <a:r>
                        <a:rPr lang="ru-RU" sz="2000" dirty="0"/>
                        <a:t>Операция логического сложения. Возвращает </a:t>
                      </a:r>
                      <a:r>
                        <a:rPr lang="ru-RU" sz="2000" dirty="0" err="1"/>
                        <a:t>true</a:t>
                      </a:r>
                      <a:r>
                        <a:rPr lang="ru-RU" sz="2000" dirty="0"/>
                        <a:t>, если хотя бы один из операндов возвращает </a:t>
                      </a:r>
                      <a:r>
                        <a:rPr lang="ru-RU" sz="2000" dirty="0" err="1"/>
                        <a:t>true</a:t>
                      </a:r>
                      <a:r>
                        <a:rPr lang="ru-RU" sz="2000" dirty="0"/>
                        <a:t>.</a:t>
                      </a:r>
                    </a:p>
                  </a:txBody>
                  <a:tcPr/>
                </a:tc>
                <a:tc>
                  <a:txBody>
                    <a:bodyPr/>
                    <a:lstStyle/>
                    <a:p>
                      <a:r>
                        <a:rPr lang="ru-RU" sz="2000" dirty="0" err="1">
                          <a:solidFill>
                            <a:srgbClr val="0000FF"/>
                          </a:solidFill>
                          <a:latin typeface="Consolas" panose="020B0609020204030204" pitchFamily="49" charset="0"/>
                        </a:rPr>
                        <a:t>bool</a:t>
                      </a:r>
                      <a:r>
                        <a:rPr lang="ru-RU" sz="2000" dirty="0">
                          <a:solidFill>
                            <a:srgbClr val="000000"/>
                          </a:solidFill>
                          <a:latin typeface="Consolas" panose="020B0609020204030204" pitchFamily="49" charset="0"/>
                        </a:rPr>
                        <a:t> x1 = (5 &gt; 6) || (4 &lt; 6); </a:t>
                      </a:r>
                      <a:r>
                        <a:rPr lang="ru-RU" sz="2000" dirty="0">
                          <a:solidFill>
                            <a:srgbClr val="008000"/>
                          </a:solidFill>
                          <a:latin typeface="Consolas" panose="020B0609020204030204" pitchFamily="49" charset="0"/>
                        </a:rPr>
                        <a:t>// 5 &gt; 6 - </a:t>
                      </a:r>
                      <a:r>
                        <a:rPr lang="ru-RU" sz="2000" dirty="0" err="1">
                          <a:solidFill>
                            <a:srgbClr val="008000"/>
                          </a:solidFill>
                          <a:latin typeface="Consolas" panose="020B0609020204030204" pitchFamily="49" charset="0"/>
                        </a:rPr>
                        <a:t>false</a:t>
                      </a:r>
                      <a:r>
                        <a:rPr lang="ru-RU" sz="2000" dirty="0">
                          <a:solidFill>
                            <a:srgbClr val="008000"/>
                          </a:solidFill>
                          <a:latin typeface="Consolas" panose="020B0609020204030204" pitchFamily="49" charset="0"/>
                        </a:rPr>
                        <a:t>, 4 &lt; 6 - </a:t>
                      </a:r>
                      <a:r>
                        <a:rPr lang="ru-RU" sz="2000" dirty="0" err="1">
                          <a:solidFill>
                            <a:srgbClr val="008000"/>
                          </a:solidFill>
                          <a:latin typeface="Consolas" panose="020B0609020204030204" pitchFamily="49" charset="0"/>
                        </a:rPr>
                        <a:t>true</a:t>
                      </a:r>
                      <a:r>
                        <a:rPr lang="ru-RU" sz="2000" dirty="0">
                          <a:solidFill>
                            <a:srgbClr val="008000"/>
                          </a:solidFill>
                          <a:latin typeface="Consolas" panose="020B0609020204030204" pitchFamily="49" charset="0"/>
                        </a:rPr>
                        <a:t>, поэтому возвращается </a:t>
                      </a:r>
                      <a:r>
                        <a:rPr lang="ru-RU" sz="2000" dirty="0" err="1">
                          <a:solidFill>
                            <a:srgbClr val="008000"/>
                          </a:solidFill>
                          <a:latin typeface="Consolas" panose="020B0609020204030204" pitchFamily="49" charset="0"/>
                        </a:rPr>
                        <a:t>true</a:t>
                      </a:r>
                      <a:endParaRPr lang="ru-RU" sz="2000" dirty="0">
                        <a:solidFill>
                          <a:srgbClr val="000000"/>
                        </a:solidFill>
                        <a:latin typeface="Consolas" panose="020B0609020204030204" pitchFamily="49" charset="0"/>
                      </a:endParaRPr>
                    </a:p>
                    <a:p>
                      <a:r>
                        <a:rPr lang="ru-RU" sz="2000" dirty="0" err="1">
                          <a:solidFill>
                            <a:srgbClr val="0000FF"/>
                          </a:solidFill>
                          <a:latin typeface="Consolas" panose="020B0609020204030204" pitchFamily="49" charset="0"/>
                        </a:rPr>
                        <a:t>bool</a:t>
                      </a:r>
                      <a:r>
                        <a:rPr lang="ru-RU" sz="2000" dirty="0">
                          <a:solidFill>
                            <a:srgbClr val="000000"/>
                          </a:solidFill>
                          <a:latin typeface="Consolas" panose="020B0609020204030204" pitchFamily="49" charset="0"/>
                        </a:rPr>
                        <a:t> x2 = (5 &gt; 6) || (4 &gt; 6); </a:t>
                      </a:r>
                      <a:r>
                        <a:rPr lang="ru-RU" sz="2000" dirty="0">
                          <a:solidFill>
                            <a:srgbClr val="008000"/>
                          </a:solidFill>
                          <a:latin typeface="Consolas" panose="020B0609020204030204" pitchFamily="49" charset="0"/>
                        </a:rPr>
                        <a:t>// 5 &gt; 6 - </a:t>
                      </a:r>
                      <a:r>
                        <a:rPr lang="ru-RU" sz="2000" dirty="0" err="1">
                          <a:solidFill>
                            <a:srgbClr val="008000"/>
                          </a:solidFill>
                          <a:latin typeface="Consolas" panose="020B0609020204030204" pitchFamily="49" charset="0"/>
                        </a:rPr>
                        <a:t>false</a:t>
                      </a:r>
                      <a:r>
                        <a:rPr lang="ru-RU" sz="2000" dirty="0">
                          <a:solidFill>
                            <a:srgbClr val="008000"/>
                          </a:solidFill>
                          <a:latin typeface="Consolas" panose="020B0609020204030204" pitchFamily="49" charset="0"/>
                        </a:rPr>
                        <a:t>, 4 &gt; 6 - </a:t>
                      </a:r>
                      <a:r>
                        <a:rPr lang="ru-RU" sz="2000" dirty="0" err="1">
                          <a:solidFill>
                            <a:srgbClr val="008000"/>
                          </a:solidFill>
                          <a:latin typeface="Consolas" panose="020B0609020204030204" pitchFamily="49" charset="0"/>
                        </a:rPr>
                        <a:t>false</a:t>
                      </a:r>
                      <a:r>
                        <a:rPr lang="ru-RU" sz="2000" dirty="0">
                          <a:solidFill>
                            <a:srgbClr val="008000"/>
                          </a:solidFill>
                          <a:latin typeface="Consolas" panose="020B0609020204030204" pitchFamily="49" charset="0"/>
                        </a:rPr>
                        <a:t>, поэтому возвращается </a:t>
                      </a:r>
                      <a:r>
                        <a:rPr lang="ru-RU" sz="2000" dirty="0" err="1">
                          <a:solidFill>
                            <a:srgbClr val="008000"/>
                          </a:solidFill>
                          <a:latin typeface="Consolas" panose="020B0609020204030204" pitchFamily="49" charset="0"/>
                        </a:rPr>
                        <a:t>false</a:t>
                      </a:r>
                      <a:endParaRPr lang="ru-RU" sz="2000" dirty="0"/>
                    </a:p>
                  </a:txBody>
                  <a:tcPr/>
                </a:tc>
                <a:extLst>
                  <a:ext uri="{0D108BD9-81ED-4DB2-BD59-A6C34878D82A}">
                    <a16:rowId xmlns:a16="http://schemas.microsoft.com/office/drawing/2014/main" val="3329560102"/>
                  </a:ext>
                </a:extLst>
              </a:tr>
              <a:tr h="1015469">
                <a:tc>
                  <a:txBody>
                    <a:bodyPr/>
                    <a:lstStyle/>
                    <a:p>
                      <a:r>
                        <a:rPr lang="ru-RU" sz="2000" dirty="0"/>
                        <a:t>&amp;&amp;</a:t>
                      </a:r>
                    </a:p>
                  </a:txBody>
                  <a:tcPr/>
                </a:tc>
                <a:tc>
                  <a:txBody>
                    <a:bodyPr/>
                    <a:lstStyle/>
                    <a:p>
                      <a:r>
                        <a:rPr lang="ru-RU" sz="2000" dirty="0"/>
                        <a:t>Операция логического умножения. Возвращает </a:t>
                      </a:r>
                      <a:r>
                        <a:rPr lang="ru-RU" sz="2000" dirty="0" err="1"/>
                        <a:t>true</a:t>
                      </a:r>
                      <a:r>
                        <a:rPr lang="ru-RU" sz="2000" dirty="0"/>
                        <a:t>, если оба операнда одновременно равны </a:t>
                      </a:r>
                      <a:r>
                        <a:rPr lang="ru-RU" sz="2000" dirty="0" err="1"/>
                        <a:t>true</a:t>
                      </a:r>
                      <a:r>
                        <a:rPr lang="ru-RU" sz="2000" dirty="0"/>
                        <a:t>.</a:t>
                      </a:r>
                    </a:p>
                  </a:txBody>
                  <a:tcPr/>
                </a:tc>
                <a:tc>
                  <a:txBody>
                    <a:bodyPr/>
                    <a:lstStyle/>
                    <a:p>
                      <a:r>
                        <a:rPr lang="ru-RU" sz="2000" dirty="0" err="1">
                          <a:solidFill>
                            <a:srgbClr val="0000FF"/>
                          </a:solidFill>
                          <a:latin typeface="Consolas" panose="020B0609020204030204" pitchFamily="49" charset="0"/>
                        </a:rPr>
                        <a:t>bool</a:t>
                      </a:r>
                      <a:r>
                        <a:rPr lang="ru-RU" sz="2000" dirty="0">
                          <a:solidFill>
                            <a:srgbClr val="000000"/>
                          </a:solidFill>
                          <a:latin typeface="Consolas" panose="020B0609020204030204" pitchFamily="49" charset="0"/>
                        </a:rPr>
                        <a:t> x1 = (5 &gt; 6) &amp;&amp; (4 &lt; 6); </a:t>
                      </a:r>
                      <a:r>
                        <a:rPr lang="ru-RU" sz="2000" dirty="0">
                          <a:solidFill>
                            <a:srgbClr val="008000"/>
                          </a:solidFill>
                          <a:latin typeface="Consolas" panose="020B0609020204030204" pitchFamily="49" charset="0"/>
                        </a:rPr>
                        <a:t>// 5 &gt; 6 - </a:t>
                      </a:r>
                      <a:r>
                        <a:rPr lang="ru-RU" sz="2000" dirty="0" err="1">
                          <a:solidFill>
                            <a:srgbClr val="008000"/>
                          </a:solidFill>
                          <a:latin typeface="Consolas" panose="020B0609020204030204" pitchFamily="49" charset="0"/>
                        </a:rPr>
                        <a:t>false</a:t>
                      </a:r>
                      <a:r>
                        <a:rPr lang="ru-RU" sz="2000" dirty="0">
                          <a:solidFill>
                            <a:srgbClr val="008000"/>
                          </a:solidFill>
                          <a:latin typeface="Consolas" panose="020B0609020204030204" pitchFamily="49" charset="0"/>
                        </a:rPr>
                        <a:t>, 4 &lt; 6 - </a:t>
                      </a:r>
                      <a:r>
                        <a:rPr lang="ru-RU" sz="2000" dirty="0" err="1">
                          <a:solidFill>
                            <a:srgbClr val="008000"/>
                          </a:solidFill>
                          <a:latin typeface="Consolas" panose="020B0609020204030204" pitchFamily="49" charset="0"/>
                        </a:rPr>
                        <a:t>true</a:t>
                      </a:r>
                      <a:r>
                        <a:rPr lang="ru-RU" sz="2000" dirty="0">
                          <a:solidFill>
                            <a:srgbClr val="008000"/>
                          </a:solidFill>
                          <a:latin typeface="Consolas" panose="020B0609020204030204" pitchFamily="49" charset="0"/>
                        </a:rPr>
                        <a:t>, поэтому возвращается </a:t>
                      </a:r>
                      <a:r>
                        <a:rPr lang="ru-RU" sz="2000" dirty="0" err="1">
                          <a:solidFill>
                            <a:srgbClr val="008000"/>
                          </a:solidFill>
                          <a:latin typeface="Consolas" panose="020B0609020204030204" pitchFamily="49" charset="0"/>
                        </a:rPr>
                        <a:t>false</a:t>
                      </a:r>
                      <a:endParaRPr lang="ru-RU" sz="2000" dirty="0">
                        <a:solidFill>
                          <a:srgbClr val="000000"/>
                        </a:solidFill>
                        <a:latin typeface="Consolas" panose="020B0609020204030204" pitchFamily="49" charset="0"/>
                      </a:endParaRPr>
                    </a:p>
                    <a:p>
                      <a:r>
                        <a:rPr lang="ru-RU" sz="2000" dirty="0" err="1">
                          <a:solidFill>
                            <a:srgbClr val="0000FF"/>
                          </a:solidFill>
                          <a:latin typeface="Consolas" panose="020B0609020204030204" pitchFamily="49" charset="0"/>
                        </a:rPr>
                        <a:t>bool</a:t>
                      </a:r>
                      <a:r>
                        <a:rPr lang="ru-RU" sz="2000" dirty="0">
                          <a:solidFill>
                            <a:srgbClr val="000000"/>
                          </a:solidFill>
                          <a:latin typeface="Consolas" panose="020B0609020204030204" pitchFamily="49" charset="0"/>
                        </a:rPr>
                        <a:t> x2 = (5 &lt; 6) &amp;&amp; (4 &lt; 6); </a:t>
                      </a:r>
                      <a:r>
                        <a:rPr lang="ru-RU" sz="2000" dirty="0">
                          <a:solidFill>
                            <a:srgbClr val="008000"/>
                          </a:solidFill>
                          <a:latin typeface="Consolas" panose="020B0609020204030204" pitchFamily="49" charset="0"/>
                        </a:rPr>
                        <a:t>// 5 &lt; 6 - </a:t>
                      </a:r>
                      <a:r>
                        <a:rPr lang="ru-RU" sz="2000" dirty="0" err="1">
                          <a:solidFill>
                            <a:srgbClr val="008000"/>
                          </a:solidFill>
                          <a:latin typeface="Consolas" panose="020B0609020204030204" pitchFamily="49" charset="0"/>
                        </a:rPr>
                        <a:t>true</a:t>
                      </a:r>
                      <a:r>
                        <a:rPr lang="ru-RU" sz="2000" dirty="0">
                          <a:solidFill>
                            <a:srgbClr val="008000"/>
                          </a:solidFill>
                          <a:latin typeface="Consolas" panose="020B0609020204030204" pitchFamily="49" charset="0"/>
                        </a:rPr>
                        <a:t>, 4 &lt; 6 - </a:t>
                      </a:r>
                      <a:r>
                        <a:rPr lang="ru-RU" sz="2000" dirty="0" err="1">
                          <a:solidFill>
                            <a:srgbClr val="008000"/>
                          </a:solidFill>
                          <a:latin typeface="Consolas" panose="020B0609020204030204" pitchFamily="49" charset="0"/>
                        </a:rPr>
                        <a:t>true</a:t>
                      </a:r>
                      <a:r>
                        <a:rPr lang="ru-RU" sz="2000" dirty="0">
                          <a:solidFill>
                            <a:srgbClr val="008000"/>
                          </a:solidFill>
                          <a:latin typeface="Consolas" panose="020B0609020204030204" pitchFamily="49" charset="0"/>
                        </a:rPr>
                        <a:t>, поэтому возвращается </a:t>
                      </a:r>
                      <a:r>
                        <a:rPr lang="ru-RU" sz="2000" dirty="0" err="1">
                          <a:solidFill>
                            <a:srgbClr val="008000"/>
                          </a:solidFill>
                          <a:latin typeface="Consolas" panose="020B0609020204030204" pitchFamily="49" charset="0"/>
                        </a:rPr>
                        <a:t>true</a:t>
                      </a:r>
                      <a:endParaRPr lang="en-US" sz="2000" dirty="0">
                        <a:solidFill>
                          <a:srgbClr val="000000"/>
                        </a:solidFill>
                        <a:latin typeface="Consolas" panose="020B0609020204030204" pitchFamily="49" charset="0"/>
                      </a:endParaRPr>
                    </a:p>
                  </a:txBody>
                  <a:tcPr/>
                </a:tc>
                <a:extLst>
                  <a:ext uri="{0D108BD9-81ED-4DB2-BD59-A6C34878D82A}">
                    <a16:rowId xmlns:a16="http://schemas.microsoft.com/office/drawing/2014/main" val="1722455218"/>
                  </a:ext>
                </a:extLst>
              </a:tr>
              <a:tr h="1015469">
                <a:tc>
                  <a:txBody>
                    <a:bodyPr/>
                    <a:lstStyle/>
                    <a:p>
                      <a:r>
                        <a:rPr lang="ru-RU" sz="2000" dirty="0"/>
                        <a:t>!</a:t>
                      </a:r>
                    </a:p>
                  </a:txBody>
                  <a:tcPr/>
                </a:tc>
                <a:tc>
                  <a:txBody>
                    <a:bodyPr/>
                    <a:lstStyle/>
                    <a:p>
                      <a:r>
                        <a:rPr lang="ru-RU" sz="2000" dirty="0"/>
                        <a:t>Операция логического отрицания. Производится над одним операндом и возвращает </a:t>
                      </a:r>
                      <a:r>
                        <a:rPr lang="ru-RU" sz="2000" dirty="0" err="1"/>
                        <a:t>true</a:t>
                      </a:r>
                      <a:r>
                        <a:rPr lang="ru-RU" sz="2000" dirty="0"/>
                        <a:t>, если операнд равен </a:t>
                      </a:r>
                      <a:r>
                        <a:rPr lang="ru-RU" sz="2000" dirty="0" err="1"/>
                        <a:t>false</a:t>
                      </a:r>
                      <a:r>
                        <a:rPr lang="ru-RU" sz="2000" dirty="0"/>
                        <a:t> и </a:t>
                      </a:r>
                      <a:r>
                        <a:rPr lang="ru-RU" sz="2000" dirty="0" err="1"/>
                        <a:t>false</a:t>
                      </a:r>
                      <a:r>
                        <a:rPr lang="ru-RU" sz="2000" dirty="0"/>
                        <a:t> если операнд равен </a:t>
                      </a:r>
                      <a:r>
                        <a:rPr lang="ru-RU" sz="2000" dirty="0" err="1"/>
                        <a:t>true</a:t>
                      </a:r>
                      <a:r>
                        <a:rPr lang="ru-RU" sz="2000" dirty="0"/>
                        <a:t>:</a:t>
                      </a:r>
                    </a:p>
                  </a:txBody>
                  <a:tcPr/>
                </a:tc>
                <a:tc>
                  <a:txBody>
                    <a:bodyPr/>
                    <a:lstStyle/>
                    <a:p>
                      <a:r>
                        <a:rPr lang="en-US" sz="2000" dirty="0">
                          <a:solidFill>
                            <a:srgbClr val="0000FF"/>
                          </a:solidFill>
                          <a:latin typeface="Consolas" panose="020B0609020204030204" pitchFamily="49" charset="0"/>
                        </a:rPr>
                        <a:t>bool</a:t>
                      </a:r>
                      <a:r>
                        <a:rPr lang="en-US" sz="2000" dirty="0">
                          <a:solidFill>
                            <a:srgbClr val="000000"/>
                          </a:solidFill>
                          <a:latin typeface="Consolas" panose="020B0609020204030204" pitchFamily="49" charset="0"/>
                        </a:rPr>
                        <a:t> a = </a:t>
                      </a:r>
                      <a:r>
                        <a:rPr lang="en-US" sz="2000" dirty="0">
                          <a:solidFill>
                            <a:srgbClr val="0000FF"/>
                          </a:solidFill>
                          <a:latin typeface="Consolas" panose="020B0609020204030204" pitchFamily="49" charset="0"/>
                        </a:rPr>
                        <a:t>true</a:t>
                      </a:r>
                      <a:r>
                        <a:rPr lang="en-US" sz="2000" dirty="0">
                          <a:solidFill>
                            <a:srgbClr val="000000"/>
                          </a:solidFill>
                          <a:latin typeface="Consolas" panose="020B0609020204030204" pitchFamily="49" charset="0"/>
                        </a:rPr>
                        <a:t>;</a:t>
                      </a:r>
                    </a:p>
                    <a:p>
                      <a:r>
                        <a:rPr lang="en-US" sz="2000" dirty="0">
                          <a:solidFill>
                            <a:srgbClr val="0000FF"/>
                          </a:solidFill>
                          <a:latin typeface="Consolas" panose="020B0609020204030204" pitchFamily="49" charset="0"/>
                        </a:rPr>
                        <a:t>bool</a:t>
                      </a:r>
                      <a:r>
                        <a:rPr lang="en-US" sz="2000" dirty="0">
                          <a:solidFill>
                            <a:srgbClr val="000000"/>
                          </a:solidFill>
                          <a:latin typeface="Consolas" panose="020B0609020204030204" pitchFamily="49" charset="0"/>
                        </a:rPr>
                        <a:t> b = !a;    </a:t>
                      </a:r>
                      <a:r>
                        <a:rPr lang="en-US" sz="2000" dirty="0">
                          <a:solidFill>
                            <a:srgbClr val="008000"/>
                          </a:solidFill>
                          <a:latin typeface="Consolas" panose="020B0609020204030204" pitchFamily="49" charset="0"/>
                        </a:rPr>
                        <a:t>// false</a:t>
                      </a:r>
                      <a:endParaRPr lang="en-US"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a:txBody>
                  <a:tcPr/>
                </a:tc>
                <a:extLst>
                  <a:ext uri="{0D108BD9-81ED-4DB2-BD59-A6C34878D82A}">
                    <a16:rowId xmlns:a16="http://schemas.microsoft.com/office/drawing/2014/main" val="538940691"/>
                  </a:ext>
                </a:extLst>
              </a:tr>
            </a:tbl>
          </a:graphicData>
        </a:graphic>
      </p:graphicFrame>
    </p:spTree>
    <p:extLst>
      <p:ext uri="{BB962C8B-B14F-4D97-AF65-F5344CB8AC3E}">
        <p14:creationId xmlns:p14="http://schemas.microsoft.com/office/powerpoint/2010/main" val="3747480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lstStyle/>
          <a:p>
            <a:pPr marL="0" indent="0" algn="just">
              <a:lnSpc>
                <a:spcPct val="150000"/>
              </a:lnSpc>
              <a:spcBef>
                <a:spcPts val="0"/>
              </a:spcBef>
              <a:buNone/>
            </a:pPr>
            <a:endParaRPr lang="en-US" dirty="0">
              <a:latin typeface="Segoe UI" panose="020B0502040204020203" pitchFamily="34" charset="0"/>
            </a:endParaRPr>
          </a:p>
          <a:p>
            <a:pPr marL="0" indent="0" algn="just">
              <a:lnSpc>
                <a:spcPct val="150000"/>
              </a:lnSpc>
              <a:spcBef>
                <a:spcPts val="0"/>
              </a:spcBef>
              <a:buNone/>
            </a:pPr>
            <a:endParaRPr lang="ru-RU" dirty="0"/>
          </a:p>
        </p:txBody>
      </p:sp>
      <p:graphicFrame>
        <p:nvGraphicFramePr>
          <p:cNvPr id="4" name="Таблица 4">
            <a:extLst>
              <a:ext uri="{FF2B5EF4-FFF2-40B4-BE49-F238E27FC236}">
                <a16:creationId xmlns:a16="http://schemas.microsoft.com/office/drawing/2014/main" id="{FD16DFF6-1C98-439B-88FF-C128576D1156}"/>
              </a:ext>
            </a:extLst>
          </p:cNvPr>
          <p:cNvGraphicFramePr>
            <a:graphicFrameLocks noGrp="1"/>
          </p:cNvGraphicFramePr>
          <p:nvPr>
            <p:extLst>
              <p:ext uri="{D42A27DB-BD31-4B8C-83A1-F6EECF244321}">
                <p14:modId xmlns:p14="http://schemas.microsoft.com/office/powerpoint/2010/main" val="2556961582"/>
              </p:ext>
            </p:extLst>
          </p:nvPr>
        </p:nvGraphicFramePr>
        <p:xfrm>
          <a:off x="0" y="-9236"/>
          <a:ext cx="12192000" cy="1989830"/>
        </p:xfrm>
        <a:graphic>
          <a:graphicData uri="http://schemas.openxmlformats.org/drawingml/2006/table">
            <a:tbl>
              <a:tblPr firstRow="1" bandRow="1">
                <a:tableStyleId>{5C22544A-7EE6-4342-B048-85BDC9FD1C3A}</a:tableStyleId>
              </a:tblPr>
              <a:tblGrid>
                <a:gridCol w="869256">
                  <a:extLst>
                    <a:ext uri="{9D8B030D-6E8A-4147-A177-3AD203B41FA5}">
                      <a16:colId xmlns:a16="http://schemas.microsoft.com/office/drawing/2014/main" val="4144081154"/>
                    </a:ext>
                  </a:extLst>
                </a:gridCol>
                <a:gridCol w="4497071">
                  <a:extLst>
                    <a:ext uri="{9D8B030D-6E8A-4147-A177-3AD203B41FA5}">
                      <a16:colId xmlns:a16="http://schemas.microsoft.com/office/drawing/2014/main" val="1693994680"/>
                    </a:ext>
                  </a:extLst>
                </a:gridCol>
                <a:gridCol w="6825673">
                  <a:extLst>
                    <a:ext uri="{9D8B030D-6E8A-4147-A177-3AD203B41FA5}">
                      <a16:colId xmlns:a16="http://schemas.microsoft.com/office/drawing/2014/main" val="1399278932"/>
                    </a:ext>
                  </a:extLst>
                </a:gridCol>
              </a:tblGrid>
              <a:tr h="374390">
                <a:tc gridSpan="3">
                  <a:txBody>
                    <a:bodyPr/>
                    <a:lstStyle/>
                    <a:p>
                      <a:pPr algn="ctr"/>
                      <a:r>
                        <a:rPr lang="ru-RU" sz="1800" b="1" i="0" kern="1200" dirty="0">
                          <a:solidFill>
                            <a:schemeClr val="lt1"/>
                          </a:solidFill>
                          <a:effectLst/>
                          <a:latin typeface="+mn-lt"/>
                          <a:ea typeface="+mn-ea"/>
                          <a:cs typeface="+mn-cs"/>
                        </a:rPr>
                        <a:t>Логические операции</a:t>
                      </a:r>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2810435975"/>
                  </a:ext>
                </a:extLst>
              </a:tr>
              <a:tr h="1015469">
                <a:tc>
                  <a:txBody>
                    <a:bodyPr/>
                    <a:lstStyle/>
                    <a:p>
                      <a:r>
                        <a:rPr lang="ru-RU" sz="2000" dirty="0"/>
                        <a:t>^</a:t>
                      </a:r>
                    </a:p>
                  </a:txBody>
                  <a:tcPr/>
                </a:tc>
                <a:tc>
                  <a:txBody>
                    <a:bodyPr/>
                    <a:lstStyle/>
                    <a:p>
                      <a:r>
                        <a:rPr lang="ru-RU" sz="2000" dirty="0"/>
                        <a:t>Операция исключающего ИЛИ. Возвращает </a:t>
                      </a:r>
                      <a:r>
                        <a:rPr lang="ru-RU" sz="2000" dirty="0" err="1"/>
                        <a:t>true</a:t>
                      </a:r>
                      <a:r>
                        <a:rPr lang="ru-RU" sz="2000" dirty="0"/>
                        <a:t>, если либо первый, либо второй операнд (но не одновременно) равны </a:t>
                      </a:r>
                      <a:r>
                        <a:rPr lang="ru-RU" sz="2000" dirty="0" err="1"/>
                        <a:t>true</a:t>
                      </a:r>
                      <a:r>
                        <a:rPr lang="ru-RU" sz="2000" dirty="0"/>
                        <a:t>, иначе возвращает </a:t>
                      </a:r>
                      <a:r>
                        <a:rPr lang="ru-RU" sz="2000" dirty="0" err="1"/>
                        <a:t>false</a:t>
                      </a:r>
                      <a:endParaRPr lang="ru-RU" sz="2000" dirty="0"/>
                    </a:p>
                  </a:txBody>
                  <a:tcPr/>
                </a:tc>
                <a:tc>
                  <a:txBody>
                    <a:bodyPr/>
                    <a:lstStyle/>
                    <a:p>
                      <a:r>
                        <a:rPr lang="ru-RU" sz="2000" dirty="0" err="1">
                          <a:solidFill>
                            <a:srgbClr val="0000FF"/>
                          </a:solidFill>
                          <a:latin typeface="Consolas" panose="020B0609020204030204" pitchFamily="49" charset="0"/>
                        </a:rPr>
                        <a:t>bool</a:t>
                      </a:r>
                      <a:r>
                        <a:rPr lang="ru-RU" sz="2000" dirty="0">
                          <a:solidFill>
                            <a:srgbClr val="000000"/>
                          </a:solidFill>
                          <a:latin typeface="Consolas" panose="020B0609020204030204" pitchFamily="49" charset="0"/>
                        </a:rPr>
                        <a:t> x5 = (5 &gt; 6) ^ (4 &lt; 6); </a:t>
                      </a:r>
                      <a:r>
                        <a:rPr lang="ru-RU" sz="2000" dirty="0">
                          <a:solidFill>
                            <a:srgbClr val="008000"/>
                          </a:solidFill>
                          <a:latin typeface="Consolas" panose="020B0609020204030204" pitchFamily="49" charset="0"/>
                        </a:rPr>
                        <a:t>// 5 &gt; 6 - </a:t>
                      </a:r>
                      <a:r>
                        <a:rPr lang="ru-RU" sz="2000" dirty="0" err="1">
                          <a:solidFill>
                            <a:srgbClr val="008000"/>
                          </a:solidFill>
                          <a:latin typeface="Consolas" panose="020B0609020204030204" pitchFamily="49" charset="0"/>
                        </a:rPr>
                        <a:t>false</a:t>
                      </a:r>
                      <a:r>
                        <a:rPr lang="ru-RU" sz="2000" dirty="0">
                          <a:solidFill>
                            <a:srgbClr val="008000"/>
                          </a:solidFill>
                          <a:latin typeface="Consolas" panose="020B0609020204030204" pitchFamily="49" charset="0"/>
                        </a:rPr>
                        <a:t>, 4 &lt; 6 - </a:t>
                      </a:r>
                      <a:r>
                        <a:rPr lang="ru-RU" sz="2000" dirty="0" err="1">
                          <a:solidFill>
                            <a:srgbClr val="008000"/>
                          </a:solidFill>
                          <a:latin typeface="Consolas" panose="020B0609020204030204" pitchFamily="49" charset="0"/>
                        </a:rPr>
                        <a:t>true</a:t>
                      </a:r>
                      <a:r>
                        <a:rPr lang="ru-RU" sz="2000" dirty="0">
                          <a:solidFill>
                            <a:srgbClr val="008000"/>
                          </a:solidFill>
                          <a:latin typeface="Consolas" panose="020B0609020204030204" pitchFamily="49" charset="0"/>
                        </a:rPr>
                        <a:t>, поэтому возвращается </a:t>
                      </a:r>
                      <a:r>
                        <a:rPr lang="ru-RU" sz="2000" dirty="0" err="1">
                          <a:solidFill>
                            <a:srgbClr val="008000"/>
                          </a:solidFill>
                          <a:latin typeface="Consolas" panose="020B0609020204030204" pitchFamily="49" charset="0"/>
                        </a:rPr>
                        <a:t>true</a:t>
                      </a:r>
                      <a:endParaRPr lang="ru-RU" sz="2000" dirty="0">
                        <a:solidFill>
                          <a:srgbClr val="000000"/>
                        </a:solidFill>
                        <a:latin typeface="Consolas" panose="020B0609020204030204" pitchFamily="49" charset="0"/>
                      </a:endParaRPr>
                    </a:p>
                    <a:p>
                      <a:r>
                        <a:rPr lang="ru-RU" sz="2000" dirty="0" err="1">
                          <a:solidFill>
                            <a:srgbClr val="0000FF"/>
                          </a:solidFill>
                          <a:latin typeface="Consolas" panose="020B0609020204030204" pitchFamily="49" charset="0"/>
                        </a:rPr>
                        <a:t>bool</a:t>
                      </a:r>
                      <a:r>
                        <a:rPr lang="ru-RU" sz="2000" dirty="0">
                          <a:solidFill>
                            <a:srgbClr val="000000"/>
                          </a:solidFill>
                          <a:latin typeface="Consolas" panose="020B0609020204030204" pitchFamily="49" charset="0"/>
                        </a:rPr>
                        <a:t> x6 = (50 &gt; 6) ^ (4 / 2 &lt; 3); </a:t>
                      </a:r>
                      <a:r>
                        <a:rPr lang="ru-RU" sz="2000" dirty="0">
                          <a:solidFill>
                            <a:srgbClr val="008000"/>
                          </a:solidFill>
                          <a:latin typeface="Consolas" panose="020B0609020204030204" pitchFamily="49" charset="0"/>
                        </a:rPr>
                        <a:t>// 50 &gt; 6 - </a:t>
                      </a:r>
                      <a:r>
                        <a:rPr lang="ru-RU" sz="2000" dirty="0" err="1">
                          <a:solidFill>
                            <a:srgbClr val="008000"/>
                          </a:solidFill>
                          <a:latin typeface="Consolas" panose="020B0609020204030204" pitchFamily="49" charset="0"/>
                        </a:rPr>
                        <a:t>true</a:t>
                      </a:r>
                      <a:r>
                        <a:rPr lang="ru-RU" sz="2000" dirty="0">
                          <a:solidFill>
                            <a:srgbClr val="008000"/>
                          </a:solidFill>
                          <a:latin typeface="Consolas" panose="020B0609020204030204" pitchFamily="49" charset="0"/>
                        </a:rPr>
                        <a:t>, 4/2 &lt; 3 - </a:t>
                      </a:r>
                      <a:r>
                        <a:rPr lang="ru-RU" sz="2000" dirty="0" err="1">
                          <a:solidFill>
                            <a:srgbClr val="008000"/>
                          </a:solidFill>
                          <a:latin typeface="Consolas" panose="020B0609020204030204" pitchFamily="49" charset="0"/>
                        </a:rPr>
                        <a:t>true</a:t>
                      </a:r>
                      <a:r>
                        <a:rPr lang="ru-RU" sz="2000" dirty="0">
                          <a:solidFill>
                            <a:srgbClr val="008000"/>
                          </a:solidFill>
                          <a:latin typeface="Consolas" panose="020B0609020204030204" pitchFamily="49" charset="0"/>
                        </a:rPr>
                        <a:t>, поэтому возвращается </a:t>
                      </a:r>
                      <a:r>
                        <a:rPr lang="ru-RU" sz="2000" dirty="0" err="1">
                          <a:solidFill>
                            <a:srgbClr val="008000"/>
                          </a:solidFill>
                          <a:latin typeface="Consolas" panose="020B0609020204030204" pitchFamily="49" charset="0"/>
                        </a:rPr>
                        <a:t>false</a:t>
                      </a:r>
                      <a:endParaRPr lang="en-US" sz="2000" dirty="0">
                        <a:solidFill>
                          <a:srgbClr val="000000"/>
                        </a:solidFill>
                        <a:latin typeface="Consolas" panose="020B0609020204030204" pitchFamily="49" charset="0"/>
                      </a:endParaRPr>
                    </a:p>
                  </a:txBody>
                  <a:tcPr/>
                </a:tc>
                <a:extLst>
                  <a:ext uri="{0D108BD9-81ED-4DB2-BD59-A6C34878D82A}">
                    <a16:rowId xmlns:a16="http://schemas.microsoft.com/office/drawing/2014/main" val="3856230111"/>
                  </a:ext>
                </a:extLst>
              </a:tr>
            </a:tbl>
          </a:graphicData>
        </a:graphic>
      </p:graphicFrame>
      <p:sp>
        <p:nvSpPr>
          <p:cNvPr id="5" name="TextBox 4">
            <a:extLst>
              <a:ext uri="{FF2B5EF4-FFF2-40B4-BE49-F238E27FC236}">
                <a16:creationId xmlns:a16="http://schemas.microsoft.com/office/drawing/2014/main" id="{687CDD92-B8B8-4F91-8870-BFFD61A7BA34}"/>
              </a:ext>
            </a:extLst>
          </p:cNvPr>
          <p:cNvSpPr txBox="1"/>
          <p:nvPr/>
        </p:nvSpPr>
        <p:spPr>
          <a:xfrm>
            <a:off x="785091" y="2120175"/>
            <a:ext cx="10991273" cy="1292662"/>
          </a:xfrm>
          <a:prstGeom prst="rect">
            <a:avLst/>
          </a:prstGeom>
          <a:noFill/>
        </p:spPr>
        <p:txBody>
          <a:bodyPr wrap="square">
            <a:spAutoFit/>
          </a:bodyPr>
          <a:lstStyle/>
          <a:p>
            <a:pPr algn="just"/>
            <a:r>
              <a:rPr lang="ru-RU" sz="2000" dirty="0"/>
              <a:t>Операции || и &amp;&amp; более удобны в вычислениях, так как позволяют сократить время на вычисление значения выражения, и тем самым повышают производительность. А операции | и &amp; больше подходят для выполнения поразрядных операций над числами.</a:t>
            </a:r>
          </a:p>
          <a:p>
            <a:pPr algn="just"/>
            <a:endParaRPr lang="ru-RU" dirty="0"/>
          </a:p>
        </p:txBody>
      </p:sp>
    </p:spTree>
    <p:extLst>
      <p:ext uri="{BB962C8B-B14F-4D97-AF65-F5344CB8AC3E}">
        <p14:creationId xmlns:p14="http://schemas.microsoft.com/office/powerpoint/2010/main" val="3843638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7" y="484632"/>
            <a:ext cx="10675309" cy="554055"/>
          </a:xfrm>
        </p:spPr>
        <p:txBody>
          <a:bodyPr>
            <a:normAutofit fontScale="90000"/>
          </a:bodyPr>
          <a:lstStyle/>
          <a:p>
            <a:r>
              <a:rPr lang="ru-RU" sz="4000" dirty="0"/>
              <a:t>Конструкция </a:t>
            </a:r>
            <a:r>
              <a:rPr lang="ru-RU" sz="4000" dirty="0" err="1"/>
              <a:t>if</a:t>
            </a:r>
            <a:r>
              <a:rPr lang="ru-RU" sz="4000" dirty="0"/>
              <a:t>..</a:t>
            </a:r>
            <a:r>
              <a:rPr lang="ru-RU" sz="4000" dirty="0" err="1"/>
              <a:t>else</a:t>
            </a:r>
            <a:r>
              <a:rPr lang="ru-RU" sz="4000" dirty="0"/>
              <a:t> и тернарная операция</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lstStyle/>
          <a:p>
            <a:pPr algn="just">
              <a:lnSpc>
                <a:spcPct val="150000"/>
              </a:lnSpc>
              <a:spcBef>
                <a:spcPts val="0"/>
              </a:spcBef>
            </a:pPr>
            <a:r>
              <a:rPr lang="ru-RU" b="0" i="0" dirty="0">
                <a:latin typeface="Segoe UI" panose="020B0502040204020203" pitchFamily="34" charset="0"/>
              </a:rPr>
              <a:t>Условные конструкции - один из базовых компонентов многих языков программирования, которые направляют работу программы по одному из путей в зависимости от определенных условий. Одной из таких конструкций в языке программирования C# является конструкция </a:t>
            </a:r>
            <a:r>
              <a:rPr lang="ru-RU" b="0" i="0" dirty="0" err="1">
                <a:latin typeface="Segoe UI" panose="020B0502040204020203" pitchFamily="34" charset="0"/>
              </a:rPr>
              <a:t>if</a:t>
            </a:r>
            <a:r>
              <a:rPr lang="ru-RU" b="0" i="0" dirty="0">
                <a:latin typeface="Segoe UI" panose="020B0502040204020203" pitchFamily="34" charset="0"/>
              </a:rPr>
              <a:t>..</a:t>
            </a:r>
            <a:r>
              <a:rPr lang="ru-RU" b="0" i="0" dirty="0" err="1">
                <a:latin typeface="Segoe UI" panose="020B0502040204020203" pitchFamily="34" charset="0"/>
              </a:rPr>
              <a:t>else</a:t>
            </a:r>
            <a:endParaRPr lang="en-US" b="0" i="0" dirty="0">
              <a:latin typeface="Segoe UI" panose="020B0502040204020203" pitchFamily="34" charset="0"/>
            </a:endParaRPr>
          </a:p>
          <a:p>
            <a:pPr algn="just">
              <a:lnSpc>
                <a:spcPct val="150000"/>
              </a:lnSpc>
              <a:spcBef>
                <a:spcPts val="0"/>
              </a:spcBef>
            </a:pPr>
            <a:endParaRPr lang="en-US" dirty="0">
              <a:latin typeface="Segoe UI" panose="020B0502040204020203" pitchFamily="34" charset="0"/>
            </a:endParaRPr>
          </a:p>
          <a:p>
            <a:pPr marL="0" indent="0" algn="just">
              <a:lnSpc>
                <a:spcPct val="150000"/>
              </a:lnSpc>
              <a:spcBef>
                <a:spcPts val="0"/>
              </a:spcBef>
              <a:buNone/>
            </a:pPr>
            <a:endParaRPr lang="ru-RU" dirty="0"/>
          </a:p>
        </p:txBody>
      </p:sp>
      <p:pic>
        <p:nvPicPr>
          <p:cNvPr id="9" name="Picture 4" descr="D:\МОЯ\картинки\с энциклопедии\Untitled-Scanned-29.jpg">
            <a:extLst>
              <a:ext uri="{FF2B5EF4-FFF2-40B4-BE49-F238E27FC236}">
                <a16:creationId xmlns:a16="http://schemas.microsoft.com/office/drawing/2014/main" id="{F52B09D7-C845-4E51-A952-B4E9EFC5705B}"/>
              </a:ext>
            </a:extLst>
          </p:cNvPr>
          <p:cNvPicPr>
            <a:picLocks noChangeAspect="1" noChangeArrowheads="1"/>
          </p:cNvPicPr>
          <p:nvPr/>
        </p:nvPicPr>
        <p:blipFill rotWithShape="1">
          <a:blip r:embed="rId2">
            <a:lum bright="40000"/>
            <a:extLst>
              <a:ext uri="{28A0092B-C50C-407E-A947-70E740481C1C}">
                <a14:useLocalDpi xmlns:a14="http://schemas.microsoft.com/office/drawing/2010/main" val="0"/>
              </a:ext>
            </a:extLst>
          </a:blip>
          <a:srcRect t="3618" b="6831"/>
          <a:stretch/>
        </p:blipFill>
        <p:spPr bwMode="auto">
          <a:xfrm>
            <a:off x="3228297" y="2911876"/>
            <a:ext cx="5242487" cy="366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3686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7" y="484632"/>
            <a:ext cx="10675309" cy="554055"/>
          </a:xfrm>
        </p:spPr>
        <p:txBody>
          <a:bodyPr>
            <a:normAutofit fontScale="90000"/>
          </a:bodyPr>
          <a:lstStyle/>
          <a:p>
            <a:r>
              <a:rPr lang="ru-RU" sz="4000" dirty="0"/>
              <a:t>Конструкция </a:t>
            </a:r>
            <a:r>
              <a:rPr lang="ru-RU" sz="4000" dirty="0" err="1"/>
              <a:t>if</a:t>
            </a:r>
            <a:r>
              <a:rPr lang="ru-RU" sz="4000" dirty="0"/>
              <a:t>..</a:t>
            </a:r>
            <a:r>
              <a:rPr lang="ru-RU" sz="4000" dirty="0" err="1"/>
              <a:t>else</a:t>
            </a:r>
            <a:r>
              <a:rPr lang="ru-RU" sz="4000" dirty="0"/>
              <a:t> и тернарная операция</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3821748" cy="5133513"/>
          </a:xfrm>
        </p:spPr>
        <p:txBody>
          <a:bodyPr/>
          <a:lstStyle/>
          <a:p>
            <a:pPr marL="0" indent="0" algn="just">
              <a:lnSpc>
                <a:spcPct val="100000"/>
              </a:lnSpc>
              <a:spcBef>
                <a:spcPts val="0"/>
              </a:spcBef>
              <a:buNone/>
            </a:pPr>
            <a:r>
              <a:rPr lang="en-US" b="0" i="0" dirty="0">
                <a:latin typeface="Segoe UI" panose="020B0502040204020203" pitchFamily="34" charset="0"/>
              </a:rPr>
              <a:t>if(</a:t>
            </a:r>
            <a:r>
              <a:rPr lang="ru-RU" b="0" i="0" dirty="0">
                <a:latin typeface="Segoe UI" panose="020B0502040204020203" pitchFamily="34" charset="0"/>
              </a:rPr>
              <a:t>условие)</a:t>
            </a:r>
          </a:p>
          <a:p>
            <a:pPr marL="0" indent="0" algn="just">
              <a:lnSpc>
                <a:spcPct val="100000"/>
              </a:lnSpc>
              <a:spcBef>
                <a:spcPts val="0"/>
              </a:spcBef>
              <a:buNone/>
            </a:pPr>
            <a:r>
              <a:rPr lang="ru-RU" b="0" i="0" dirty="0">
                <a:latin typeface="Segoe UI" panose="020B0502040204020203" pitchFamily="34" charset="0"/>
              </a:rPr>
              <a:t>{</a:t>
            </a:r>
            <a:endParaRPr lang="en-US" b="0" i="0" dirty="0">
              <a:latin typeface="Segoe UI" panose="020B0502040204020203" pitchFamily="34" charset="0"/>
            </a:endParaRPr>
          </a:p>
          <a:p>
            <a:pPr marL="0" indent="0" algn="just">
              <a:lnSpc>
                <a:spcPct val="100000"/>
              </a:lnSpc>
              <a:spcBef>
                <a:spcPts val="0"/>
              </a:spcBef>
              <a:buNone/>
            </a:pPr>
            <a:r>
              <a:rPr lang="ru-RU" b="0" i="0" dirty="0">
                <a:latin typeface="Segoe UI" panose="020B0502040204020203" pitchFamily="34" charset="0"/>
              </a:rPr>
              <a:t>    выполняемые инструкции</a:t>
            </a:r>
          </a:p>
          <a:p>
            <a:pPr marL="0" indent="0" algn="just">
              <a:lnSpc>
                <a:spcPct val="100000"/>
              </a:lnSpc>
              <a:spcBef>
                <a:spcPts val="0"/>
              </a:spcBef>
              <a:buNone/>
            </a:pPr>
            <a:r>
              <a:rPr lang="ru-RU" b="0" i="0" dirty="0">
                <a:latin typeface="Segoe UI" panose="020B0502040204020203" pitchFamily="34" charset="0"/>
              </a:rPr>
              <a:t>}</a:t>
            </a:r>
          </a:p>
          <a:p>
            <a:pPr algn="just">
              <a:lnSpc>
                <a:spcPct val="150000"/>
              </a:lnSpc>
              <a:spcBef>
                <a:spcPts val="0"/>
              </a:spcBef>
            </a:pPr>
            <a:endParaRPr lang="ru-RU" dirty="0"/>
          </a:p>
        </p:txBody>
      </p:sp>
      <p:pic>
        <p:nvPicPr>
          <p:cNvPr id="8" name="Рисунок 7">
            <a:extLst>
              <a:ext uri="{FF2B5EF4-FFF2-40B4-BE49-F238E27FC236}">
                <a16:creationId xmlns:a16="http://schemas.microsoft.com/office/drawing/2014/main" id="{BB9550B7-3EB3-4D96-B4C5-4B1DCB343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504" y="3115833"/>
            <a:ext cx="3113495" cy="3257535"/>
          </a:xfrm>
          <a:prstGeom prst="rect">
            <a:avLst/>
          </a:prstGeom>
        </p:spPr>
      </p:pic>
      <p:sp>
        <p:nvSpPr>
          <p:cNvPr id="9" name="Объект 2">
            <a:extLst>
              <a:ext uri="{FF2B5EF4-FFF2-40B4-BE49-F238E27FC236}">
                <a16:creationId xmlns:a16="http://schemas.microsoft.com/office/drawing/2014/main" id="{18EACC63-FC48-4FEA-BD5E-BFD4F92372D1}"/>
              </a:ext>
            </a:extLst>
          </p:cNvPr>
          <p:cNvSpPr txBox="1">
            <a:spLocks/>
          </p:cNvSpPr>
          <p:nvPr/>
        </p:nvSpPr>
        <p:spPr>
          <a:xfrm>
            <a:off x="7300404" y="1038685"/>
            <a:ext cx="4444752" cy="513351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00000"/>
              </a:lnSpc>
              <a:spcBef>
                <a:spcPts val="0"/>
              </a:spcBef>
              <a:buFont typeface="Wingdings" pitchFamily="2" charset="2"/>
              <a:buNone/>
            </a:pPr>
            <a:r>
              <a:rPr lang="en-US" dirty="0">
                <a:latin typeface="Segoe UI" panose="020B0502040204020203" pitchFamily="34" charset="0"/>
              </a:rPr>
              <a:t>if(</a:t>
            </a:r>
            <a:r>
              <a:rPr lang="ru-RU" dirty="0">
                <a:latin typeface="Segoe UI" panose="020B0502040204020203" pitchFamily="34" charset="0"/>
              </a:rPr>
              <a:t>условие)</a:t>
            </a:r>
          </a:p>
          <a:p>
            <a:pPr marL="0" indent="0" algn="just">
              <a:lnSpc>
                <a:spcPct val="100000"/>
              </a:lnSpc>
              <a:spcBef>
                <a:spcPts val="0"/>
              </a:spcBef>
              <a:buFont typeface="Wingdings" pitchFamily="2" charset="2"/>
              <a:buNone/>
            </a:pPr>
            <a:r>
              <a:rPr lang="ru-RU" dirty="0">
                <a:latin typeface="Segoe UI" panose="020B0502040204020203" pitchFamily="34" charset="0"/>
              </a:rPr>
              <a:t>{</a:t>
            </a:r>
          </a:p>
          <a:p>
            <a:pPr marL="0" indent="0" algn="just">
              <a:lnSpc>
                <a:spcPct val="100000"/>
              </a:lnSpc>
              <a:spcBef>
                <a:spcPts val="0"/>
              </a:spcBef>
              <a:buFont typeface="Wingdings" pitchFamily="2" charset="2"/>
              <a:buNone/>
            </a:pPr>
            <a:r>
              <a:rPr lang="ru-RU" dirty="0">
                <a:latin typeface="Segoe UI" panose="020B0502040204020203" pitchFamily="34" charset="0"/>
              </a:rPr>
              <a:t>    выполняемые инструкции 1</a:t>
            </a:r>
          </a:p>
          <a:p>
            <a:pPr marL="0" indent="0" algn="just">
              <a:lnSpc>
                <a:spcPct val="100000"/>
              </a:lnSpc>
              <a:spcBef>
                <a:spcPts val="0"/>
              </a:spcBef>
              <a:buFont typeface="Wingdings" pitchFamily="2" charset="2"/>
              <a:buNone/>
            </a:pPr>
            <a:r>
              <a:rPr lang="ru-RU" dirty="0">
                <a:latin typeface="Segoe UI" panose="020B0502040204020203" pitchFamily="34" charset="0"/>
              </a:rPr>
              <a:t>}</a:t>
            </a:r>
          </a:p>
          <a:p>
            <a:pPr marL="0" indent="0" algn="just">
              <a:lnSpc>
                <a:spcPct val="100000"/>
              </a:lnSpc>
              <a:spcBef>
                <a:spcPts val="0"/>
              </a:spcBef>
              <a:buFont typeface="Wingdings" pitchFamily="2" charset="2"/>
              <a:buNone/>
            </a:pPr>
            <a:r>
              <a:rPr lang="ru-RU" dirty="0">
                <a:latin typeface="Segoe UI" panose="020B0502040204020203" pitchFamily="34" charset="0"/>
              </a:rPr>
              <a:t>  </a:t>
            </a:r>
            <a:r>
              <a:rPr lang="en-US" dirty="0">
                <a:latin typeface="Segoe UI" panose="020B0502040204020203" pitchFamily="34" charset="0"/>
              </a:rPr>
              <a:t>else</a:t>
            </a:r>
          </a:p>
          <a:p>
            <a:pPr marL="0" indent="0" algn="just">
              <a:lnSpc>
                <a:spcPct val="100000"/>
              </a:lnSpc>
              <a:spcBef>
                <a:spcPts val="0"/>
              </a:spcBef>
              <a:buFont typeface="Wingdings" pitchFamily="2" charset="2"/>
              <a:buNone/>
            </a:pPr>
            <a:r>
              <a:rPr lang="ru-RU" dirty="0">
                <a:latin typeface="Segoe UI" panose="020B0502040204020203" pitchFamily="34" charset="0"/>
              </a:rPr>
              <a:t>{</a:t>
            </a:r>
          </a:p>
          <a:p>
            <a:pPr marL="0" indent="0" algn="just">
              <a:lnSpc>
                <a:spcPct val="100000"/>
              </a:lnSpc>
              <a:spcBef>
                <a:spcPts val="0"/>
              </a:spcBef>
              <a:buFont typeface="Wingdings" pitchFamily="2" charset="2"/>
              <a:buNone/>
            </a:pPr>
            <a:r>
              <a:rPr lang="ru-RU" dirty="0">
                <a:latin typeface="Segoe UI" panose="020B0502040204020203" pitchFamily="34" charset="0"/>
              </a:rPr>
              <a:t>    выполняемые инструкции </a:t>
            </a:r>
            <a:r>
              <a:rPr lang="en-US" dirty="0">
                <a:latin typeface="Segoe UI" panose="020B0502040204020203" pitchFamily="34" charset="0"/>
              </a:rPr>
              <a:t>2</a:t>
            </a:r>
            <a:endParaRPr lang="ru-RU" dirty="0">
              <a:latin typeface="Segoe UI" panose="020B0502040204020203" pitchFamily="34" charset="0"/>
            </a:endParaRPr>
          </a:p>
          <a:p>
            <a:pPr marL="0" indent="0" algn="just">
              <a:lnSpc>
                <a:spcPct val="100000"/>
              </a:lnSpc>
              <a:spcBef>
                <a:spcPts val="0"/>
              </a:spcBef>
              <a:buFont typeface="Wingdings" pitchFamily="2" charset="2"/>
              <a:buNone/>
            </a:pPr>
            <a:r>
              <a:rPr lang="ru-RU" dirty="0">
                <a:latin typeface="Segoe UI" panose="020B0502040204020203" pitchFamily="34" charset="0"/>
              </a:rPr>
              <a:t>}</a:t>
            </a:r>
          </a:p>
          <a:p>
            <a:pPr marL="0" indent="0" algn="just">
              <a:lnSpc>
                <a:spcPct val="150000"/>
              </a:lnSpc>
              <a:spcBef>
                <a:spcPts val="0"/>
              </a:spcBef>
              <a:buFont typeface="Wingdings" pitchFamily="2" charset="2"/>
              <a:buNone/>
            </a:pPr>
            <a:endParaRPr lang="en-US" dirty="0">
              <a:latin typeface="Segoe UI" panose="020B0502040204020203" pitchFamily="34" charset="0"/>
            </a:endParaRPr>
          </a:p>
          <a:p>
            <a:pPr marL="0" indent="0" algn="just">
              <a:lnSpc>
                <a:spcPct val="150000"/>
              </a:lnSpc>
              <a:spcBef>
                <a:spcPts val="0"/>
              </a:spcBef>
              <a:buFont typeface="Wingdings" pitchFamily="2" charset="2"/>
              <a:buNone/>
            </a:pPr>
            <a:endParaRPr lang="ru-RU" dirty="0">
              <a:latin typeface="Segoe UI" panose="020B0502040204020203" pitchFamily="34" charset="0"/>
            </a:endParaRPr>
          </a:p>
          <a:p>
            <a:pPr algn="just">
              <a:lnSpc>
                <a:spcPct val="150000"/>
              </a:lnSpc>
              <a:spcBef>
                <a:spcPts val="0"/>
              </a:spcBef>
            </a:pPr>
            <a:endParaRPr lang="ru-RU" dirty="0"/>
          </a:p>
        </p:txBody>
      </p:sp>
      <p:pic>
        <p:nvPicPr>
          <p:cNvPr id="10" name="Рисунок 9">
            <a:extLst>
              <a:ext uri="{FF2B5EF4-FFF2-40B4-BE49-F238E27FC236}">
                <a16:creationId xmlns:a16="http://schemas.microsoft.com/office/drawing/2014/main" id="{32A3AE04-10BB-4463-BAF5-B93652488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1151" y="3485665"/>
            <a:ext cx="3058686" cy="2887703"/>
          </a:xfrm>
          <a:prstGeom prst="rect">
            <a:avLst/>
          </a:prstGeom>
        </p:spPr>
      </p:pic>
    </p:spTree>
    <p:extLst>
      <p:ext uri="{BB962C8B-B14F-4D97-AF65-F5344CB8AC3E}">
        <p14:creationId xmlns:p14="http://schemas.microsoft.com/office/powerpoint/2010/main" val="2163321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7" y="484632"/>
            <a:ext cx="10524389" cy="554055"/>
          </a:xfrm>
        </p:spPr>
        <p:txBody>
          <a:bodyPr>
            <a:normAutofit fontScale="90000"/>
          </a:bodyPr>
          <a:lstStyle/>
          <a:p>
            <a:r>
              <a:rPr lang="ru-RU" sz="4000" dirty="0"/>
              <a:t>Конструкция </a:t>
            </a:r>
            <a:r>
              <a:rPr lang="ru-RU" sz="4000" dirty="0" err="1"/>
              <a:t>if</a:t>
            </a:r>
            <a:r>
              <a:rPr lang="ru-RU" sz="4000" dirty="0"/>
              <a:t>..</a:t>
            </a:r>
            <a:r>
              <a:rPr lang="ru-RU" sz="4000" dirty="0" err="1"/>
              <a:t>else</a:t>
            </a:r>
            <a:r>
              <a:rPr lang="ru-RU" sz="4000" dirty="0"/>
              <a:t> и тернарная операция</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normAutofit lnSpcReduction="10000"/>
          </a:bodyPr>
          <a:lstStyle/>
          <a:p>
            <a:pPr marL="0" indent="0" algn="just">
              <a:lnSpc>
                <a:spcPct val="150000"/>
              </a:lnSpc>
              <a:spcBef>
                <a:spcPts val="0"/>
              </a:spcBef>
              <a:buNone/>
            </a:pPr>
            <a:r>
              <a:rPr lang="ru-RU" b="0" i="0" dirty="0">
                <a:latin typeface="Segoe UI" panose="020B0502040204020203" pitchFamily="34" charset="0"/>
              </a:rPr>
              <a:t>Тернарн</a:t>
            </a:r>
            <a:r>
              <a:rPr lang="ru-RU" dirty="0">
                <a:latin typeface="Segoe UI" panose="020B0502040204020203" pitchFamily="34" charset="0"/>
              </a:rPr>
              <a:t>ая</a:t>
            </a:r>
            <a:r>
              <a:rPr lang="ru-RU" b="0" i="0" dirty="0">
                <a:latin typeface="Segoe UI" panose="020B0502040204020203" pitchFamily="34" charset="0"/>
              </a:rPr>
              <a:t> операция также позволяет проверить некоторое условие и в зависимости от его истинности выполнить некоторые действия. Она имеет следующий синтаксис:</a:t>
            </a:r>
          </a:p>
          <a:p>
            <a:pPr marL="0" indent="0" algn="ctr">
              <a:lnSpc>
                <a:spcPct val="150000"/>
              </a:lnSpc>
              <a:spcBef>
                <a:spcPts val="0"/>
              </a:spcBef>
              <a:buNone/>
            </a:pPr>
            <a:r>
              <a:rPr lang="ru-RU" b="1" i="0" dirty="0">
                <a:effectLst>
                  <a:outerShdw blurRad="38100" dist="38100" dir="2700000" algn="tl">
                    <a:srgbClr val="000000">
                      <a:alpha val="43137"/>
                    </a:srgbClr>
                  </a:outerShdw>
                </a:effectLst>
                <a:latin typeface="Segoe UI" panose="020B0502040204020203" pitchFamily="34" charset="0"/>
              </a:rPr>
              <a:t>[первый операнд - условие] ? [второй операнд] : [третий операнд]</a:t>
            </a:r>
          </a:p>
          <a:p>
            <a:pPr marL="0" indent="0" algn="just">
              <a:lnSpc>
                <a:spcPct val="150000"/>
              </a:lnSpc>
              <a:spcBef>
                <a:spcPts val="0"/>
              </a:spcBef>
              <a:buNone/>
            </a:pPr>
            <a:r>
              <a:rPr lang="ru-RU" b="0" i="0" dirty="0">
                <a:latin typeface="Segoe UI" panose="020B0502040204020203" pitchFamily="34" charset="0"/>
              </a:rPr>
              <a:t>Здесь сразу три операнда. В зависимости от условия тернарная операция возвращает второй или третий операнд: если условие равно </a:t>
            </a:r>
            <a:r>
              <a:rPr lang="ru-RU" b="0" i="0" dirty="0" err="1">
                <a:latin typeface="Segoe UI" panose="020B0502040204020203" pitchFamily="34" charset="0"/>
              </a:rPr>
              <a:t>true</a:t>
            </a:r>
            <a:r>
              <a:rPr lang="ru-RU" b="0" i="0" dirty="0">
                <a:latin typeface="Segoe UI" panose="020B0502040204020203" pitchFamily="34" charset="0"/>
              </a:rPr>
              <a:t>, то возвращается второй операнд; если условие равно </a:t>
            </a:r>
            <a:r>
              <a:rPr lang="ru-RU" b="0" i="0" dirty="0" err="1">
                <a:latin typeface="Segoe UI" panose="020B0502040204020203" pitchFamily="34" charset="0"/>
              </a:rPr>
              <a:t>false</a:t>
            </a:r>
            <a:r>
              <a:rPr lang="ru-RU" b="0" i="0" dirty="0">
                <a:latin typeface="Segoe UI" panose="020B0502040204020203" pitchFamily="34" charset="0"/>
              </a:rPr>
              <a:t>, то третий.</a:t>
            </a:r>
            <a:endParaRPr lang="en-US" b="0" i="0" dirty="0">
              <a:latin typeface="Segoe UI" panose="020B0502040204020203" pitchFamily="34" charset="0"/>
            </a:endParaRPr>
          </a:p>
          <a:p>
            <a:pPr marL="0" indent="0">
              <a:buNone/>
            </a:pPr>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x = 5;</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y = 6;</a:t>
            </a:r>
          </a:p>
          <a:p>
            <a:pPr marL="0" indent="0">
              <a:buNone/>
            </a:pPr>
            <a:endParaRPr lang="ru-RU" sz="1800" dirty="0">
              <a:solidFill>
                <a:srgbClr val="000000"/>
              </a:solidFill>
              <a:latin typeface="Consolas" panose="020B0609020204030204" pitchFamily="49" charset="0"/>
            </a:endParaRPr>
          </a:p>
          <a:p>
            <a:pPr marL="0" indent="0">
              <a:buNone/>
            </a:pPr>
            <a:r>
              <a:rPr lang="es-ES" sz="1800" dirty="0">
                <a:solidFill>
                  <a:srgbClr val="000000"/>
                </a:solidFill>
                <a:latin typeface="Consolas" panose="020B0609020204030204" pitchFamily="49" charset="0"/>
              </a:rPr>
              <a:t>            </a:t>
            </a:r>
            <a:r>
              <a:rPr lang="es-ES" sz="1800" dirty="0">
                <a:solidFill>
                  <a:srgbClr val="0000FF"/>
                </a:solidFill>
                <a:latin typeface="Consolas" panose="020B0609020204030204" pitchFamily="49" charset="0"/>
              </a:rPr>
              <a:t>int</a:t>
            </a:r>
            <a:r>
              <a:rPr lang="es-ES" sz="1800" dirty="0">
                <a:solidFill>
                  <a:srgbClr val="000000"/>
                </a:solidFill>
                <a:latin typeface="Consolas" panose="020B0609020204030204" pitchFamily="49" charset="0"/>
              </a:rPr>
              <a:t> rez = x &lt; y ? (x + y) : (x - y);</a:t>
            </a:r>
          </a:p>
          <a:p>
            <a:pPr marL="0" indent="0">
              <a:buNone/>
            </a:pPr>
            <a:r>
              <a:rPr lang="en-US" sz="1800" dirty="0">
                <a:solidFill>
                  <a:srgbClr val="000000"/>
                </a:solidFill>
                <a:latin typeface="Consolas" panose="020B0609020204030204" pitchFamily="49" charset="0"/>
              </a:rPr>
              <a:t>            Console.WriteLine(</a:t>
            </a:r>
            <a:r>
              <a:rPr lang="en-US" sz="1800" dirty="0" err="1">
                <a:solidFill>
                  <a:srgbClr val="000000"/>
                </a:solidFill>
                <a:latin typeface="Consolas" panose="020B0609020204030204" pitchFamily="49" charset="0"/>
              </a:rPr>
              <a:t>rez</a:t>
            </a:r>
            <a:r>
              <a:rPr lang="en-US" sz="1800" dirty="0">
                <a:solidFill>
                  <a:srgbClr val="000000"/>
                </a:solidFill>
                <a:latin typeface="Consolas" panose="020B0609020204030204" pitchFamily="49" charset="0"/>
              </a:rPr>
              <a:t>); </a:t>
            </a:r>
            <a:endParaRPr lang="ru-RU" dirty="0"/>
          </a:p>
        </p:txBody>
      </p:sp>
    </p:spTree>
    <p:extLst>
      <p:ext uri="{BB962C8B-B14F-4D97-AF65-F5344CB8AC3E}">
        <p14:creationId xmlns:p14="http://schemas.microsoft.com/office/powerpoint/2010/main" val="92623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С</a:t>
            </a:r>
            <a:r>
              <a:rPr lang="en-US" sz="4000" dirty="0"/>
              <a:t># </a:t>
            </a:r>
            <a:r>
              <a:rPr lang="ru-RU" sz="4000" dirty="0"/>
              <a:t>и </a:t>
            </a:r>
            <a:r>
              <a:rPr lang="en-US" sz="4000" dirty="0"/>
              <a:t>.NET</a:t>
            </a:r>
            <a:r>
              <a:rPr lang="ru-RU" sz="1400" b="0" i="0" dirty="0">
                <a:solidFill>
                  <a:srgbClr val="0070C0"/>
                </a:solidFill>
                <a:effectLst>
                  <a:outerShdw blurRad="38100" dist="38100" dir="2700000" algn="tl">
                    <a:srgbClr val="000000">
                      <a:alpha val="43137"/>
                    </a:srgbClr>
                  </a:outerShdw>
                </a:effectLst>
                <a:latin typeface="Segoe UI" panose="020B0502040204020203" pitchFamily="34" charset="0"/>
              </a:rPr>
              <a:t>.</a:t>
            </a:r>
            <a:endParaRPr lang="ru-RU" sz="4000" dirty="0"/>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lstStyle/>
          <a:p>
            <a:pPr algn="just">
              <a:lnSpc>
                <a:spcPct val="150000"/>
              </a:lnSpc>
              <a:spcBef>
                <a:spcPts val="0"/>
              </a:spcBef>
            </a:pPr>
            <a:endParaRPr lang="ru-RU" b="0" i="0" dirty="0">
              <a:solidFill>
                <a:srgbClr val="0070C0"/>
              </a:solidFill>
              <a:effectLst>
                <a:outerShdw blurRad="38100" dist="38100" dir="2700000" algn="tl">
                  <a:srgbClr val="000000">
                    <a:alpha val="43137"/>
                  </a:srgbClr>
                </a:outerShdw>
              </a:effectLst>
              <a:latin typeface="Segoe UI" panose="020B0502040204020203" pitchFamily="34" charset="0"/>
            </a:endParaRPr>
          </a:p>
          <a:p>
            <a:pPr algn="just">
              <a:lnSpc>
                <a:spcPct val="150000"/>
              </a:lnSpc>
              <a:spcBef>
                <a:spcPts val="0"/>
              </a:spcBef>
            </a:pPr>
            <a:r>
              <a:rPr lang="ru-RU" b="0" i="0" dirty="0">
                <a:solidFill>
                  <a:srgbClr val="0070C0"/>
                </a:solidFill>
                <a:effectLst>
                  <a:outerShdw blurRad="38100" dist="38100" dir="2700000" algn="tl">
                    <a:srgbClr val="000000">
                      <a:alpha val="43137"/>
                    </a:srgbClr>
                  </a:outerShdw>
                </a:effectLst>
                <a:latin typeface="Segoe UI" panose="020B0502040204020203" pitchFamily="34" charset="0"/>
              </a:rPr>
              <a:t>C#</a:t>
            </a:r>
            <a:r>
              <a:rPr lang="ru-RU" b="0" i="0" dirty="0">
                <a:solidFill>
                  <a:srgbClr val="171717"/>
                </a:solidFill>
                <a:effectLst/>
                <a:latin typeface="Segoe UI" panose="020B0502040204020203" pitchFamily="34" charset="0"/>
              </a:rPr>
              <a:t> (произносится как "си </a:t>
            </a:r>
            <a:r>
              <a:rPr lang="ru-RU" b="0" i="0" dirty="0" err="1">
                <a:solidFill>
                  <a:srgbClr val="171717"/>
                </a:solidFill>
                <a:effectLst/>
                <a:latin typeface="Segoe UI" panose="020B0502040204020203" pitchFamily="34" charset="0"/>
              </a:rPr>
              <a:t>шарп</a:t>
            </a:r>
            <a:r>
              <a:rPr lang="ru-RU" b="0" i="0" dirty="0">
                <a:solidFill>
                  <a:srgbClr val="171717"/>
                </a:solidFill>
                <a:effectLst/>
                <a:latin typeface="Segoe UI" panose="020B0502040204020203" pitchFamily="34" charset="0"/>
              </a:rPr>
              <a:t>")-современный объектно-ориентированный и </a:t>
            </a:r>
            <a:r>
              <a:rPr lang="ru-RU" b="0" i="0" dirty="0" err="1">
                <a:solidFill>
                  <a:srgbClr val="171717"/>
                </a:solidFill>
                <a:effectLst/>
                <a:latin typeface="Segoe UI" panose="020B0502040204020203" pitchFamily="34" charset="0"/>
              </a:rPr>
              <a:t>типобезопасный</a:t>
            </a:r>
            <a:r>
              <a:rPr lang="ru-RU" b="0" i="0" dirty="0">
                <a:solidFill>
                  <a:srgbClr val="171717"/>
                </a:solidFill>
                <a:effectLst/>
                <a:latin typeface="Segoe UI" panose="020B0502040204020203" pitchFamily="34" charset="0"/>
              </a:rPr>
              <a:t> язык программирования.</a:t>
            </a:r>
          </a:p>
          <a:p>
            <a:pPr algn="just">
              <a:lnSpc>
                <a:spcPct val="150000"/>
              </a:lnSpc>
              <a:spcBef>
                <a:spcPts val="0"/>
              </a:spcBef>
            </a:pPr>
            <a:endParaRPr lang="ru-RU" b="0" i="0" dirty="0">
              <a:solidFill>
                <a:srgbClr val="171717"/>
              </a:solidFill>
              <a:effectLst/>
              <a:latin typeface="Segoe UI" panose="020B0502040204020203" pitchFamily="34" charset="0"/>
            </a:endParaRPr>
          </a:p>
          <a:p>
            <a:pPr algn="just">
              <a:lnSpc>
                <a:spcPct val="150000"/>
              </a:lnSpc>
              <a:spcBef>
                <a:spcPts val="0"/>
              </a:spcBef>
            </a:pPr>
            <a:r>
              <a:rPr lang="ru-RU" b="0" i="0" dirty="0">
                <a:solidFill>
                  <a:srgbClr val="171717"/>
                </a:solidFill>
                <a:effectLst/>
                <a:latin typeface="Segoe UI" panose="020B0502040204020203" pitchFamily="34" charset="0"/>
              </a:rPr>
              <a:t>Программы C# выполняются в </a:t>
            </a:r>
            <a:r>
              <a:rPr lang="ru-RU" b="0" i="0" dirty="0">
                <a:solidFill>
                  <a:srgbClr val="0070C0"/>
                </a:solidFill>
                <a:effectLst>
                  <a:outerShdw blurRad="38100" dist="38100" dir="2700000" algn="tl">
                    <a:srgbClr val="000000">
                      <a:alpha val="43137"/>
                    </a:srgbClr>
                  </a:outerShdw>
                </a:effectLst>
                <a:latin typeface="Segoe UI" panose="020B0502040204020203" pitchFamily="34" charset="0"/>
              </a:rPr>
              <a:t>.NET</a:t>
            </a:r>
            <a:r>
              <a:rPr lang="ru-RU" b="0" i="0" dirty="0">
                <a:solidFill>
                  <a:srgbClr val="171717"/>
                </a:solidFill>
                <a:effectLst/>
                <a:latin typeface="Segoe UI" panose="020B0502040204020203" pitchFamily="34" charset="0"/>
              </a:rPr>
              <a:t>, виртуальной системе выполнения, вызывающей общеязыковую среду выполнения (CLR) и набор библиотек классов. Среда CLR - это реализация общеязыковой инфраструктуры языка (CLI), являющейся международным стандартом, от корпорации Майкрософт. CLI является основой для создания сред выполнения и разработки, в которых языки и библиотеки прозрачно работают друг с другом.</a:t>
            </a:r>
            <a:endParaRPr lang="ru-RU" dirty="0"/>
          </a:p>
          <a:p>
            <a:pPr marL="0" indent="0" algn="just">
              <a:lnSpc>
                <a:spcPct val="150000"/>
              </a:lnSpc>
              <a:spcBef>
                <a:spcPts val="0"/>
              </a:spcBef>
              <a:buNone/>
            </a:pPr>
            <a:endParaRPr lang="ru-RU" dirty="0"/>
          </a:p>
        </p:txBody>
      </p:sp>
    </p:spTree>
    <p:extLst>
      <p:ext uri="{BB962C8B-B14F-4D97-AF65-F5344CB8AC3E}">
        <p14:creationId xmlns:p14="http://schemas.microsoft.com/office/powerpoint/2010/main" val="162820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Структура программы</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lstStyle/>
          <a:p>
            <a:pPr algn="just">
              <a:lnSpc>
                <a:spcPct val="150000"/>
              </a:lnSpc>
              <a:spcBef>
                <a:spcPts val="0"/>
              </a:spcBef>
            </a:pPr>
            <a:endParaRPr lang="ru-RU" b="0" i="0" dirty="0">
              <a:solidFill>
                <a:srgbClr val="0070C0"/>
              </a:solidFill>
              <a:effectLst>
                <a:outerShdw blurRad="38100" dist="38100" dir="2700000" algn="tl">
                  <a:srgbClr val="000000">
                    <a:alpha val="43137"/>
                  </a:srgbClr>
                </a:outerShdw>
              </a:effectLst>
              <a:latin typeface="Segoe UI" panose="020B0502040204020203" pitchFamily="34" charset="0"/>
            </a:endParaRPr>
          </a:p>
          <a:p>
            <a:pPr algn="just">
              <a:lnSpc>
                <a:spcPct val="150000"/>
              </a:lnSpc>
              <a:spcBef>
                <a:spcPts val="0"/>
              </a:spcBef>
            </a:pPr>
            <a:r>
              <a:rPr lang="ru-RU" b="0" i="0" dirty="0">
                <a:latin typeface="Segoe UI" panose="020B0502040204020203" pitchFamily="34" charset="0"/>
              </a:rPr>
              <a:t>Весь код программы на языке C# помещается в файлы с расширением .</a:t>
            </a:r>
            <a:r>
              <a:rPr lang="ru-RU" b="0" i="0" dirty="0" err="1">
                <a:latin typeface="Segoe UI" panose="020B0502040204020203" pitchFamily="34" charset="0"/>
              </a:rPr>
              <a:t>cs</a:t>
            </a:r>
            <a:r>
              <a:rPr lang="ru-RU" b="0" i="0" dirty="0">
                <a:latin typeface="Segoe UI" panose="020B0502040204020203" pitchFamily="34" charset="0"/>
              </a:rPr>
              <a:t>. По умолчанию в проекте, который создается в </a:t>
            </a:r>
            <a:r>
              <a:rPr lang="ru-RU" b="0" i="0" dirty="0" err="1">
                <a:latin typeface="Segoe UI" panose="020B0502040204020203" pitchFamily="34" charset="0"/>
              </a:rPr>
              <a:t>Visual</a:t>
            </a:r>
            <a:r>
              <a:rPr lang="ru-RU" b="0" i="0" dirty="0">
                <a:latin typeface="Segoe UI" panose="020B0502040204020203" pitchFamily="34" charset="0"/>
              </a:rPr>
              <a:t> </a:t>
            </a:r>
            <a:r>
              <a:rPr lang="ru-RU" b="0" i="0" dirty="0" err="1">
                <a:latin typeface="Segoe UI" panose="020B0502040204020203" pitchFamily="34" charset="0"/>
              </a:rPr>
              <a:t>Studio</a:t>
            </a:r>
            <a:r>
              <a:rPr lang="ru-RU" b="0" i="0" dirty="0">
                <a:latin typeface="Segoe UI" panose="020B0502040204020203" pitchFamily="34" charset="0"/>
              </a:rPr>
              <a:t> (а также при использовании .NET CLI) уже есть один файл с кодом C# - файл </a:t>
            </a:r>
            <a:r>
              <a:rPr lang="ru-RU" b="0" i="0" dirty="0" err="1">
                <a:latin typeface="Segoe UI" panose="020B0502040204020203" pitchFamily="34" charset="0"/>
              </a:rPr>
              <a:t>Program.cs</a:t>
            </a:r>
            <a:r>
              <a:rPr lang="ru-RU" b="0" i="0" dirty="0">
                <a:latin typeface="Segoe UI" panose="020B0502040204020203" pitchFamily="34" charset="0"/>
              </a:rPr>
              <a:t> со следующим содержимым:</a:t>
            </a:r>
          </a:p>
          <a:p>
            <a:pPr marL="0" indent="0" algn="just">
              <a:lnSpc>
                <a:spcPct val="150000"/>
              </a:lnSpc>
              <a:spcBef>
                <a:spcPts val="0"/>
              </a:spcBef>
              <a:buNone/>
            </a:pPr>
            <a:endParaRPr lang="ru-RU" dirty="0"/>
          </a:p>
        </p:txBody>
      </p:sp>
      <p:pic>
        <p:nvPicPr>
          <p:cNvPr id="5" name="Рисунок 4">
            <a:extLst>
              <a:ext uri="{FF2B5EF4-FFF2-40B4-BE49-F238E27FC236}">
                <a16:creationId xmlns:a16="http://schemas.microsoft.com/office/drawing/2014/main" id="{124D2885-D757-48E8-8847-388667EB4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233" y="3429000"/>
            <a:ext cx="6177534" cy="3078332"/>
          </a:xfrm>
          <a:prstGeom prst="rect">
            <a:avLst/>
          </a:prstGeom>
        </p:spPr>
      </p:pic>
    </p:spTree>
    <p:extLst>
      <p:ext uri="{BB962C8B-B14F-4D97-AF65-F5344CB8AC3E}">
        <p14:creationId xmlns:p14="http://schemas.microsoft.com/office/powerpoint/2010/main" val="226683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Структура программы</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5188909" cy="5133513"/>
          </a:xfrm>
        </p:spPr>
        <p:txBody>
          <a:bodyPr/>
          <a:lstStyle/>
          <a:p>
            <a:pPr algn="just">
              <a:lnSpc>
                <a:spcPct val="150000"/>
              </a:lnSpc>
              <a:spcBef>
                <a:spcPts val="0"/>
              </a:spcBef>
            </a:pPr>
            <a:endParaRPr lang="ru-RU" b="0" i="0" dirty="0">
              <a:solidFill>
                <a:srgbClr val="0070C0"/>
              </a:solidFill>
              <a:effectLst>
                <a:outerShdw blurRad="38100" dist="38100" dir="2700000" algn="tl">
                  <a:srgbClr val="000000">
                    <a:alpha val="43137"/>
                  </a:srgbClr>
                </a:outerShdw>
              </a:effectLst>
              <a:latin typeface="Segoe UI" panose="020B0502040204020203" pitchFamily="34" charset="0"/>
            </a:endParaRPr>
          </a:p>
          <a:p>
            <a:pPr algn="just">
              <a:lnSpc>
                <a:spcPct val="150000"/>
              </a:lnSpc>
              <a:spcBef>
                <a:spcPts val="0"/>
              </a:spcBef>
            </a:pPr>
            <a:r>
              <a:rPr lang="ru-RU" b="0" i="0" dirty="0">
                <a:latin typeface="Segoe UI" panose="020B0502040204020203" pitchFamily="34" charset="0"/>
              </a:rPr>
              <a:t>Программа на языке C# состоит из одного или нескольких файлов. Каждый файл может содержать или не содержать пространства имен. Пространство имен может содержать типы, такие как классы, структуры, интерфейсы, перечисления и делегаты или другие пространства имен. Приведен пример структуры программы на C#, содержащей все эти элементы.</a:t>
            </a:r>
            <a:endParaRPr lang="ru-RU" dirty="0"/>
          </a:p>
        </p:txBody>
      </p:sp>
      <p:pic>
        <p:nvPicPr>
          <p:cNvPr id="7" name="Рисунок 6">
            <a:extLst>
              <a:ext uri="{FF2B5EF4-FFF2-40B4-BE49-F238E27FC236}">
                <a16:creationId xmlns:a16="http://schemas.microsoft.com/office/drawing/2014/main" id="{BE64959E-F4BE-4E32-A7B3-C1D423AC5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562" y="253627"/>
            <a:ext cx="4369382" cy="6350746"/>
          </a:xfrm>
          <a:prstGeom prst="rect">
            <a:avLst/>
          </a:prstGeom>
        </p:spPr>
      </p:pic>
    </p:spTree>
    <p:extLst>
      <p:ext uri="{BB962C8B-B14F-4D97-AF65-F5344CB8AC3E}">
        <p14:creationId xmlns:p14="http://schemas.microsoft.com/office/powerpoint/2010/main" val="92730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Инструкции</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lstStyle/>
          <a:p>
            <a:pPr algn="just">
              <a:lnSpc>
                <a:spcPct val="150000"/>
              </a:lnSpc>
              <a:spcBef>
                <a:spcPts val="0"/>
              </a:spcBef>
            </a:pPr>
            <a:endParaRPr lang="ru-RU" b="0" i="0" dirty="0">
              <a:solidFill>
                <a:srgbClr val="0070C0"/>
              </a:solidFill>
              <a:effectLst>
                <a:outerShdw blurRad="38100" dist="38100" dir="2700000" algn="tl">
                  <a:srgbClr val="000000">
                    <a:alpha val="43137"/>
                  </a:srgbClr>
                </a:outerShdw>
              </a:effectLst>
              <a:latin typeface="Segoe UI" panose="020B0502040204020203" pitchFamily="34" charset="0"/>
            </a:endParaRPr>
          </a:p>
          <a:p>
            <a:pPr algn="just">
              <a:lnSpc>
                <a:spcPct val="150000"/>
              </a:lnSpc>
              <a:spcBef>
                <a:spcPts val="0"/>
              </a:spcBef>
            </a:pPr>
            <a:r>
              <a:rPr lang="ru-RU" b="0" i="0" dirty="0">
                <a:latin typeface="Segoe UI" panose="020B0502040204020203" pitchFamily="34" charset="0"/>
              </a:rPr>
              <a:t>Базовым строительным блоком программы являются инструкции (</a:t>
            </a:r>
            <a:r>
              <a:rPr lang="ru-RU" b="0" i="0" dirty="0" err="1">
                <a:latin typeface="Segoe UI" panose="020B0502040204020203" pitchFamily="34" charset="0"/>
              </a:rPr>
              <a:t>statement</a:t>
            </a:r>
            <a:r>
              <a:rPr lang="ru-RU" b="0" i="0" dirty="0">
                <a:latin typeface="Segoe UI" panose="020B0502040204020203" pitchFamily="34" charset="0"/>
              </a:rPr>
              <a:t>). Инструкция представляет некоторое действие, например, арифметическую операцию, вызов метода, объявление переменной и присвоение ей значения. В конце каждой инструкции в C# ставится точка с запятой </a:t>
            </a:r>
            <a:r>
              <a:rPr lang="ru-RU" b="0" i="0" dirty="0">
                <a:solidFill>
                  <a:srgbClr val="C00000"/>
                </a:solidFill>
                <a:effectLst>
                  <a:outerShdw blurRad="38100" dist="38100" dir="2700000" algn="tl">
                    <a:srgbClr val="000000">
                      <a:alpha val="43137"/>
                    </a:srgbClr>
                  </a:outerShdw>
                </a:effectLst>
                <a:latin typeface="Segoe UI" panose="020B0502040204020203" pitchFamily="34" charset="0"/>
              </a:rPr>
              <a:t>(;)</a:t>
            </a:r>
            <a:r>
              <a:rPr lang="ru-RU" b="0" i="0" dirty="0">
                <a:latin typeface="Segoe UI" panose="020B0502040204020203" pitchFamily="34" charset="0"/>
              </a:rPr>
              <a:t>. Данный знак указывает компилятору на конец инструкции. </a:t>
            </a:r>
            <a:endParaRPr lang="ru-RU" dirty="0"/>
          </a:p>
        </p:txBody>
      </p:sp>
      <p:pic>
        <p:nvPicPr>
          <p:cNvPr id="6" name="Рисунок 5">
            <a:extLst>
              <a:ext uri="{FF2B5EF4-FFF2-40B4-BE49-F238E27FC236}">
                <a16:creationId xmlns:a16="http://schemas.microsoft.com/office/drawing/2014/main" id="{63B8CA53-D715-4CF3-BEFF-F5A585204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233" y="3779668"/>
            <a:ext cx="6177534" cy="3078332"/>
          </a:xfrm>
          <a:prstGeom prst="rect">
            <a:avLst/>
          </a:prstGeom>
        </p:spPr>
      </p:pic>
      <p:sp>
        <p:nvSpPr>
          <p:cNvPr id="4" name="Овал 3">
            <a:extLst>
              <a:ext uri="{FF2B5EF4-FFF2-40B4-BE49-F238E27FC236}">
                <a16:creationId xmlns:a16="http://schemas.microsoft.com/office/drawing/2014/main" id="{40BCD37F-9DDD-444E-8F7B-92C9440CC894}"/>
              </a:ext>
            </a:extLst>
          </p:cNvPr>
          <p:cNvSpPr/>
          <p:nvPr/>
        </p:nvSpPr>
        <p:spPr>
          <a:xfrm>
            <a:off x="5007006" y="5819314"/>
            <a:ext cx="3755254" cy="46607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91678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Комментарии</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lstStyle/>
          <a:p>
            <a:pPr algn="just">
              <a:lnSpc>
                <a:spcPct val="150000"/>
              </a:lnSpc>
              <a:spcBef>
                <a:spcPts val="0"/>
              </a:spcBef>
            </a:pPr>
            <a:r>
              <a:rPr lang="ru-RU" b="0" i="0" dirty="0">
                <a:latin typeface="Segoe UI" panose="020B0502040204020203" pitchFamily="34" charset="0"/>
              </a:rPr>
              <a:t>Важной частью программного кода являются комментарии. Они не являются собственно частью программы, при компиляции они игнорируются. Тем не менее комментарии делают код программы более понятным, помогая понять те или иные его части.</a:t>
            </a:r>
          </a:p>
          <a:p>
            <a:pPr algn="just">
              <a:lnSpc>
                <a:spcPct val="150000"/>
              </a:lnSpc>
              <a:spcBef>
                <a:spcPts val="0"/>
              </a:spcBef>
            </a:pPr>
            <a:r>
              <a:rPr lang="ru-RU" dirty="0">
                <a:latin typeface="Segoe UI" panose="020B0502040204020203" pitchFamily="34" charset="0"/>
              </a:rPr>
              <a:t>Е</a:t>
            </a:r>
            <a:r>
              <a:rPr lang="ru-RU" b="0" i="0" dirty="0">
                <a:latin typeface="Segoe UI" panose="020B0502040204020203" pitchFamily="34" charset="0"/>
              </a:rPr>
              <a:t>сть два типа комментариев: однострочный и многострочный. Однострочный комментарий размещается на одной строке после двойного слеша //. А многострочный комментарий заключается между символами /* текст комментария */. Он может размещаться на нескольких строках. </a:t>
            </a:r>
            <a:endParaRPr lang="ru-RU" dirty="0"/>
          </a:p>
        </p:txBody>
      </p:sp>
    </p:spTree>
    <p:extLst>
      <p:ext uri="{BB962C8B-B14F-4D97-AF65-F5344CB8AC3E}">
        <p14:creationId xmlns:p14="http://schemas.microsoft.com/office/powerpoint/2010/main" val="29274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76EF79-34FC-4773-944B-5396E20A25CB}"/>
              </a:ext>
            </a:extLst>
          </p:cNvPr>
          <p:cNvSpPr>
            <a:spLocks noGrp="1"/>
          </p:cNvSpPr>
          <p:nvPr>
            <p:ph type="title"/>
          </p:nvPr>
        </p:nvSpPr>
        <p:spPr>
          <a:xfrm>
            <a:off x="1069848" y="484632"/>
            <a:ext cx="10058400" cy="554055"/>
          </a:xfrm>
        </p:spPr>
        <p:txBody>
          <a:bodyPr>
            <a:normAutofit fontScale="90000"/>
          </a:bodyPr>
          <a:lstStyle/>
          <a:p>
            <a:r>
              <a:rPr lang="ru-RU" sz="4000" dirty="0"/>
              <a:t>Комментарии</a:t>
            </a:r>
          </a:p>
        </p:txBody>
      </p:sp>
      <p:sp>
        <p:nvSpPr>
          <p:cNvPr id="3" name="Объект 2">
            <a:extLst>
              <a:ext uri="{FF2B5EF4-FFF2-40B4-BE49-F238E27FC236}">
                <a16:creationId xmlns:a16="http://schemas.microsoft.com/office/drawing/2014/main" id="{71FAEAED-9D93-4AC0-AAFD-2400A4757647}"/>
              </a:ext>
            </a:extLst>
          </p:cNvPr>
          <p:cNvSpPr>
            <a:spLocks noGrp="1"/>
          </p:cNvSpPr>
          <p:nvPr>
            <p:ph idx="1"/>
          </p:nvPr>
        </p:nvSpPr>
        <p:spPr>
          <a:xfrm>
            <a:off x="1069848" y="1038686"/>
            <a:ext cx="10058400" cy="5133513"/>
          </a:xfrm>
        </p:spPr>
        <p:txBody>
          <a:bodyPr/>
          <a:lstStyle/>
          <a:p>
            <a:pPr algn="just">
              <a:lnSpc>
                <a:spcPct val="150000"/>
              </a:lnSpc>
              <a:spcBef>
                <a:spcPts val="0"/>
              </a:spcBef>
            </a:pPr>
            <a:r>
              <a:rPr lang="ru-RU" b="0" i="0" dirty="0">
                <a:latin typeface="Segoe UI" panose="020B0502040204020203" pitchFamily="34" charset="0"/>
              </a:rPr>
              <a:t>Например:</a:t>
            </a:r>
          </a:p>
          <a:p>
            <a:pPr algn="just">
              <a:lnSpc>
                <a:spcPct val="150000"/>
              </a:lnSpc>
              <a:spcBef>
                <a:spcPts val="0"/>
              </a:spcBef>
            </a:pPr>
            <a:endParaRPr lang="ru-RU" dirty="0"/>
          </a:p>
        </p:txBody>
      </p:sp>
      <p:pic>
        <p:nvPicPr>
          <p:cNvPr id="5" name="Рисунок 4">
            <a:extLst>
              <a:ext uri="{FF2B5EF4-FFF2-40B4-BE49-F238E27FC236}">
                <a16:creationId xmlns:a16="http://schemas.microsoft.com/office/drawing/2014/main" id="{08180D55-BA33-42E1-9B9E-8D0B58B88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752" y="1661596"/>
            <a:ext cx="10851880" cy="3895825"/>
          </a:xfrm>
          <a:prstGeom prst="rect">
            <a:avLst/>
          </a:prstGeom>
        </p:spPr>
      </p:pic>
    </p:spTree>
    <p:extLst>
      <p:ext uri="{BB962C8B-B14F-4D97-AF65-F5344CB8AC3E}">
        <p14:creationId xmlns:p14="http://schemas.microsoft.com/office/powerpoint/2010/main" val="2532230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Дерево">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Дерево">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Дерево">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Дерево</Template>
  <TotalTime>5679</TotalTime>
  <Words>3562</Words>
  <Application>Microsoft Office PowerPoint</Application>
  <PresentationFormat>Широкоэкранный</PresentationFormat>
  <Paragraphs>324</Paragraphs>
  <Slides>35</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35</vt:i4>
      </vt:variant>
    </vt:vector>
  </HeadingPairs>
  <TitlesOfParts>
    <vt:vector size="43" baseType="lpstr">
      <vt:lpstr>Arial</vt:lpstr>
      <vt:lpstr>Cambria</vt:lpstr>
      <vt:lpstr>Consolas</vt:lpstr>
      <vt:lpstr>Rockwell</vt:lpstr>
      <vt:lpstr>Rockwell Condensed</vt:lpstr>
      <vt:lpstr>Segoe UI</vt:lpstr>
      <vt:lpstr>Wingdings</vt:lpstr>
      <vt:lpstr>Дерево</vt:lpstr>
      <vt:lpstr>Основы С#</vt:lpstr>
      <vt:lpstr>Стоит ли учить С# ?</vt:lpstr>
      <vt:lpstr>Стоит ли учить С# ?</vt:lpstr>
      <vt:lpstr>С# и .NET.</vt:lpstr>
      <vt:lpstr>Структура программы</vt:lpstr>
      <vt:lpstr>Структура программы</vt:lpstr>
      <vt:lpstr>Инструкции</vt:lpstr>
      <vt:lpstr>Комментарии</vt:lpstr>
      <vt:lpstr>Комментарии</vt:lpstr>
      <vt:lpstr>Переменные и константы</vt:lpstr>
      <vt:lpstr>Переменные и константы</vt:lpstr>
      <vt:lpstr>Переменные и константы</vt:lpstr>
      <vt:lpstr>Типы данных</vt:lpstr>
      <vt:lpstr>Типы данных</vt:lpstr>
      <vt:lpstr>Типы данных</vt:lpstr>
      <vt:lpstr>Консольный вывод</vt:lpstr>
      <vt:lpstr>Консольный вывод</vt:lpstr>
      <vt:lpstr>Консольный вывод</vt:lpstr>
      <vt:lpstr>Консольный ввод</vt:lpstr>
      <vt:lpstr>Консольный ввод</vt:lpstr>
      <vt:lpstr>Арифметические операции языка C#</vt:lpstr>
      <vt:lpstr>Арифметические операции языка C#</vt:lpstr>
      <vt:lpstr>Арифметические операции языка C#</vt:lpstr>
      <vt:lpstr>Операции присваивания</vt:lpstr>
      <vt:lpstr>Операции присваивания</vt:lpstr>
      <vt:lpstr>Операции присваивания</vt:lpstr>
      <vt:lpstr>Преобразования типов</vt:lpstr>
      <vt:lpstr>Преобразования типов</vt:lpstr>
      <vt:lpstr>Условные выражения</vt:lpstr>
      <vt:lpstr>Презентация PowerPoint</vt:lpstr>
      <vt:lpstr>Презентация PowerPoint</vt:lpstr>
      <vt:lpstr>Презентация PowerPoint</vt:lpstr>
      <vt:lpstr>Конструкция if..else и тернарная операция</vt:lpstr>
      <vt:lpstr>Конструкция if..else и тернарная операция</vt:lpstr>
      <vt:lpstr>Конструкция if..else и тернарная операция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Екатерина Сивашова</dc:creator>
  <cp:lastModifiedBy>Екатерина Сивашова</cp:lastModifiedBy>
  <cp:revision>12</cp:revision>
  <dcterms:created xsi:type="dcterms:W3CDTF">2022-09-19T10:59:50Z</dcterms:created>
  <dcterms:modified xsi:type="dcterms:W3CDTF">2022-09-23T14:08:53Z</dcterms:modified>
</cp:coreProperties>
</file>