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74"/>
  </p:normalViewPr>
  <p:slideViewPr>
    <p:cSldViewPr snapToGrid="0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C24FF-58DB-734C-8F00-00BDB434691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2D7BC2E6-FCBE-CA4A-8989-41EEAC8236CF}">
      <dgm:prSet phldrT="[Text]" phldr="1"/>
      <dgm:spPr/>
      <dgm:t>
        <a:bodyPr/>
        <a:lstStyle/>
        <a:p>
          <a:endParaRPr lang="en-GB" dirty="0"/>
        </a:p>
      </dgm:t>
    </dgm:pt>
    <dgm:pt modelId="{D52CAE76-534C-7949-BD2E-47592B94BDB6}" type="parTrans" cxnId="{7939FCA2-EADE-E648-A519-9964C47191BE}">
      <dgm:prSet/>
      <dgm:spPr/>
      <dgm:t>
        <a:bodyPr/>
        <a:lstStyle/>
        <a:p>
          <a:endParaRPr lang="en-GB"/>
        </a:p>
      </dgm:t>
    </dgm:pt>
    <dgm:pt modelId="{A71BA6AB-9592-FF49-8863-4B46AAC6F8D6}" type="sibTrans" cxnId="{7939FCA2-EADE-E648-A519-9964C47191BE}">
      <dgm:prSet/>
      <dgm:spPr/>
      <dgm:t>
        <a:bodyPr/>
        <a:lstStyle/>
        <a:p>
          <a:endParaRPr lang="en-GB"/>
        </a:p>
      </dgm:t>
    </dgm:pt>
    <dgm:pt modelId="{689501E6-9E6F-4E4F-AC5A-44266B634E9B}">
      <dgm:prSet phldrT="[Text]" phldr="1"/>
      <dgm:spPr/>
      <dgm:t>
        <a:bodyPr/>
        <a:lstStyle/>
        <a:p>
          <a:endParaRPr lang="en-GB"/>
        </a:p>
      </dgm:t>
    </dgm:pt>
    <dgm:pt modelId="{D9523C68-DBD7-6E4D-9E0D-4DD06F64007C}" type="parTrans" cxnId="{4B3E1DF6-CC08-FE4E-95F5-F8BD49C74E1B}">
      <dgm:prSet/>
      <dgm:spPr/>
      <dgm:t>
        <a:bodyPr/>
        <a:lstStyle/>
        <a:p>
          <a:endParaRPr lang="en-GB"/>
        </a:p>
      </dgm:t>
    </dgm:pt>
    <dgm:pt modelId="{8DAC480C-0A86-1745-97E6-B08B96C3D695}" type="sibTrans" cxnId="{4B3E1DF6-CC08-FE4E-95F5-F8BD49C74E1B}">
      <dgm:prSet/>
      <dgm:spPr/>
      <dgm:t>
        <a:bodyPr/>
        <a:lstStyle/>
        <a:p>
          <a:endParaRPr lang="en-GB"/>
        </a:p>
      </dgm:t>
    </dgm:pt>
    <dgm:pt modelId="{315140FB-E085-B846-A7DF-C86ECEE3B0EA}">
      <dgm:prSet phldrT="[Text]" phldr="1"/>
      <dgm:spPr/>
      <dgm:t>
        <a:bodyPr/>
        <a:lstStyle/>
        <a:p>
          <a:endParaRPr lang="en-GB"/>
        </a:p>
      </dgm:t>
    </dgm:pt>
    <dgm:pt modelId="{935CD342-3BE6-6340-BDD5-7D58C9E3E716}" type="parTrans" cxnId="{E7A111E5-8A87-234D-A063-83B103E353A9}">
      <dgm:prSet/>
      <dgm:spPr/>
      <dgm:t>
        <a:bodyPr/>
        <a:lstStyle/>
        <a:p>
          <a:endParaRPr lang="en-GB"/>
        </a:p>
      </dgm:t>
    </dgm:pt>
    <dgm:pt modelId="{5C36806B-A241-2247-A0C8-0E9E30DCDA9E}" type="sibTrans" cxnId="{E7A111E5-8A87-234D-A063-83B103E353A9}">
      <dgm:prSet/>
      <dgm:spPr/>
      <dgm:t>
        <a:bodyPr/>
        <a:lstStyle/>
        <a:p>
          <a:endParaRPr lang="en-GB"/>
        </a:p>
      </dgm:t>
    </dgm:pt>
    <dgm:pt modelId="{2C46B143-7183-F641-973E-FDE7F9141706}" type="pres">
      <dgm:prSet presAssocID="{388C24FF-58DB-734C-8F00-00BDB4346918}" presName="Name0" presStyleCnt="0">
        <dgm:presLayoutVars>
          <dgm:dir/>
          <dgm:resizeHandles val="exact"/>
        </dgm:presLayoutVars>
      </dgm:prSet>
      <dgm:spPr/>
    </dgm:pt>
    <dgm:pt modelId="{C7030158-C1A6-0140-AD40-34A12F10F8FE}" type="pres">
      <dgm:prSet presAssocID="{2D7BC2E6-FCBE-CA4A-8989-41EEAC8236CF}" presName="node" presStyleLbl="node1" presStyleIdx="0" presStyleCnt="3">
        <dgm:presLayoutVars>
          <dgm:bulletEnabled val="1"/>
        </dgm:presLayoutVars>
      </dgm:prSet>
      <dgm:spPr/>
    </dgm:pt>
    <dgm:pt modelId="{82DA74C1-1399-5248-A5D2-072B834128D5}" type="pres">
      <dgm:prSet presAssocID="{A71BA6AB-9592-FF49-8863-4B46AAC6F8D6}" presName="sibTrans" presStyleLbl="sibTrans2D1" presStyleIdx="0" presStyleCnt="2"/>
      <dgm:spPr/>
    </dgm:pt>
    <dgm:pt modelId="{092A828F-026D-C942-8545-574E16631D9E}" type="pres">
      <dgm:prSet presAssocID="{A71BA6AB-9592-FF49-8863-4B46AAC6F8D6}" presName="connectorText" presStyleLbl="sibTrans2D1" presStyleIdx="0" presStyleCnt="2"/>
      <dgm:spPr/>
    </dgm:pt>
    <dgm:pt modelId="{D820CDA1-8972-B549-84DB-064BAB67DAD4}" type="pres">
      <dgm:prSet presAssocID="{689501E6-9E6F-4E4F-AC5A-44266B634E9B}" presName="node" presStyleLbl="node1" presStyleIdx="1" presStyleCnt="3">
        <dgm:presLayoutVars>
          <dgm:bulletEnabled val="1"/>
        </dgm:presLayoutVars>
      </dgm:prSet>
      <dgm:spPr/>
    </dgm:pt>
    <dgm:pt modelId="{37C4A067-A221-584E-8958-CD0D5A15E691}" type="pres">
      <dgm:prSet presAssocID="{8DAC480C-0A86-1745-97E6-B08B96C3D695}" presName="sibTrans" presStyleLbl="sibTrans2D1" presStyleIdx="1" presStyleCnt="2"/>
      <dgm:spPr/>
    </dgm:pt>
    <dgm:pt modelId="{013FD362-A21F-7648-8479-94620C0766DC}" type="pres">
      <dgm:prSet presAssocID="{8DAC480C-0A86-1745-97E6-B08B96C3D695}" presName="connectorText" presStyleLbl="sibTrans2D1" presStyleIdx="1" presStyleCnt="2"/>
      <dgm:spPr/>
    </dgm:pt>
    <dgm:pt modelId="{3BD11DDF-0EA3-6B41-A082-DBE7C9E9DF94}" type="pres">
      <dgm:prSet presAssocID="{315140FB-E085-B846-A7DF-C86ECEE3B0EA}" presName="node" presStyleLbl="node1" presStyleIdx="2" presStyleCnt="3">
        <dgm:presLayoutVars>
          <dgm:bulletEnabled val="1"/>
        </dgm:presLayoutVars>
      </dgm:prSet>
      <dgm:spPr/>
    </dgm:pt>
  </dgm:ptLst>
  <dgm:cxnLst>
    <dgm:cxn modelId="{D9C2691B-B87E-5B47-AC39-0CA341EACEA5}" type="presOf" srcId="{8DAC480C-0A86-1745-97E6-B08B96C3D695}" destId="{37C4A067-A221-584E-8958-CD0D5A15E691}" srcOrd="0" destOrd="0" presId="urn:microsoft.com/office/officeart/2005/8/layout/process1"/>
    <dgm:cxn modelId="{9A28275E-41BE-B340-8D10-A70DDC7FFEE6}" type="presOf" srcId="{2D7BC2E6-FCBE-CA4A-8989-41EEAC8236CF}" destId="{C7030158-C1A6-0140-AD40-34A12F10F8FE}" srcOrd="0" destOrd="0" presId="urn:microsoft.com/office/officeart/2005/8/layout/process1"/>
    <dgm:cxn modelId="{01356B8F-18BB-0F47-AFDF-F3BC02223F51}" type="presOf" srcId="{A71BA6AB-9592-FF49-8863-4B46AAC6F8D6}" destId="{82DA74C1-1399-5248-A5D2-072B834128D5}" srcOrd="0" destOrd="0" presId="urn:microsoft.com/office/officeart/2005/8/layout/process1"/>
    <dgm:cxn modelId="{7939FCA2-EADE-E648-A519-9964C47191BE}" srcId="{388C24FF-58DB-734C-8F00-00BDB4346918}" destId="{2D7BC2E6-FCBE-CA4A-8989-41EEAC8236CF}" srcOrd="0" destOrd="0" parTransId="{D52CAE76-534C-7949-BD2E-47592B94BDB6}" sibTransId="{A71BA6AB-9592-FF49-8863-4B46AAC6F8D6}"/>
    <dgm:cxn modelId="{E4E8D0AD-ED57-514D-BE8E-5ABD367611AB}" type="presOf" srcId="{388C24FF-58DB-734C-8F00-00BDB4346918}" destId="{2C46B143-7183-F641-973E-FDE7F9141706}" srcOrd="0" destOrd="0" presId="urn:microsoft.com/office/officeart/2005/8/layout/process1"/>
    <dgm:cxn modelId="{9A270DBD-6CA7-9D4C-A9C5-5FD2AD0B290C}" type="presOf" srcId="{689501E6-9E6F-4E4F-AC5A-44266B634E9B}" destId="{D820CDA1-8972-B549-84DB-064BAB67DAD4}" srcOrd="0" destOrd="0" presId="urn:microsoft.com/office/officeart/2005/8/layout/process1"/>
    <dgm:cxn modelId="{5C0262D5-3A6B-CC47-88EE-2105117514FE}" type="presOf" srcId="{A71BA6AB-9592-FF49-8863-4B46AAC6F8D6}" destId="{092A828F-026D-C942-8545-574E16631D9E}" srcOrd="1" destOrd="0" presId="urn:microsoft.com/office/officeart/2005/8/layout/process1"/>
    <dgm:cxn modelId="{467291DC-6159-E64D-A1FC-2B8E323DBF45}" type="presOf" srcId="{8DAC480C-0A86-1745-97E6-B08B96C3D695}" destId="{013FD362-A21F-7648-8479-94620C0766DC}" srcOrd="1" destOrd="0" presId="urn:microsoft.com/office/officeart/2005/8/layout/process1"/>
    <dgm:cxn modelId="{E7A111E5-8A87-234D-A063-83B103E353A9}" srcId="{388C24FF-58DB-734C-8F00-00BDB4346918}" destId="{315140FB-E085-B846-A7DF-C86ECEE3B0EA}" srcOrd="2" destOrd="0" parTransId="{935CD342-3BE6-6340-BDD5-7D58C9E3E716}" sibTransId="{5C36806B-A241-2247-A0C8-0E9E30DCDA9E}"/>
    <dgm:cxn modelId="{946908F6-9AA9-6749-A964-4968C8033F5A}" type="presOf" srcId="{315140FB-E085-B846-A7DF-C86ECEE3B0EA}" destId="{3BD11DDF-0EA3-6B41-A082-DBE7C9E9DF94}" srcOrd="0" destOrd="0" presId="urn:microsoft.com/office/officeart/2005/8/layout/process1"/>
    <dgm:cxn modelId="{4B3E1DF6-CC08-FE4E-95F5-F8BD49C74E1B}" srcId="{388C24FF-58DB-734C-8F00-00BDB4346918}" destId="{689501E6-9E6F-4E4F-AC5A-44266B634E9B}" srcOrd="1" destOrd="0" parTransId="{D9523C68-DBD7-6E4D-9E0D-4DD06F64007C}" sibTransId="{8DAC480C-0A86-1745-97E6-B08B96C3D695}"/>
    <dgm:cxn modelId="{4E250186-8933-C946-97AB-32497B91409B}" type="presParOf" srcId="{2C46B143-7183-F641-973E-FDE7F9141706}" destId="{C7030158-C1A6-0140-AD40-34A12F10F8FE}" srcOrd="0" destOrd="0" presId="urn:microsoft.com/office/officeart/2005/8/layout/process1"/>
    <dgm:cxn modelId="{83804C72-2C6D-6B4B-88BF-347AFA2AF99E}" type="presParOf" srcId="{2C46B143-7183-F641-973E-FDE7F9141706}" destId="{82DA74C1-1399-5248-A5D2-072B834128D5}" srcOrd="1" destOrd="0" presId="urn:microsoft.com/office/officeart/2005/8/layout/process1"/>
    <dgm:cxn modelId="{C8B72380-8D43-384D-BB18-EF0A3188226D}" type="presParOf" srcId="{82DA74C1-1399-5248-A5D2-072B834128D5}" destId="{092A828F-026D-C942-8545-574E16631D9E}" srcOrd="0" destOrd="0" presId="urn:microsoft.com/office/officeart/2005/8/layout/process1"/>
    <dgm:cxn modelId="{283FA2B6-1EE4-5D41-B3AF-FC3FD3E0D57E}" type="presParOf" srcId="{2C46B143-7183-F641-973E-FDE7F9141706}" destId="{D820CDA1-8972-B549-84DB-064BAB67DAD4}" srcOrd="2" destOrd="0" presId="urn:microsoft.com/office/officeart/2005/8/layout/process1"/>
    <dgm:cxn modelId="{1150A3AD-43EA-D44A-8F0D-3ED8BC317BFB}" type="presParOf" srcId="{2C46B143-7183-F641-973E-FDE7F9141706}" destId="{37C4A067-A221-584E-8958-CD0D5A15E691}" srcOrd="3" destOrd="0" presId="urn:microsoft.com/office/officeart/2005/8/layout/process1"/>
    <dgm:cxn modelId="{36F9F2A5-A310-B64D-8427-F448E7733767}" type="presParOf" srcId="{37C4A067-A221-584E-8958-CD0D5A15E691}" destId="{013FD362-A21F-7648-8479-94620C0766DC}" srcOrd="0" destOrd="0" presId="urn:microsoft.com/office/officeart/2005/8/layout/process1"/>
    <dgm:cxn modelId="{BF41DD95-4995-0444-9558-9EE1DE1A5AB1}" type="presParOf" srcId="{2C46B143-7183-F641-973E-FDE7F9141706}" destId="{3BD11DDF-0EA3-6B41-A082-DBE7C9E9DF9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30158-C1A6-0140-AD40-34A12F10F8FE}">
      <dsp:nvSpPr>
        <dsp:cNvPr id="0" name=""/>
        <dsp:cNvSpPr/>
      </dsp:nvSpPr>
      <dsp:spPr>
        <a:xfrm>
          <a:off x="6794" y="941708"/>
          <a:ext cx="2030930" cy="121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900" kern="1200"/>
        </a:p>
      </dsp:txBody>
      <dsp:txXfrm>
        <a:off x="42484" y="977398"/>
        <a:ext cx="1959550" cy="1147178"/>
      </dsp:txXfrm>
    </dsp:sp>
    <dsp:sp modelId="{82DA74C1-1399-5248-A5D2-072B834128D5}">
      <dsp:nvSpPr>
        <dsp:cNvPr id="0" name=""/>
        <dsp:cNvSpPr/>
      </dsp:nvSpPr>
      <dsp:spPr>
        <a:xfrm>
          <a:off x="2240818" y="1299152"/>
          <a:ext cx="430557" cy="503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2240818" y="1399886"/>
        <a:ext cx="301390" cy="302202"/>
      </dsp:txXfrm>
    </dsp:sp>
    <dsp:sp modelId="{D820CDA1-8972-B549-84DB-064BAB67DAD4}">
      <dsp:nvSpPr>
        <dsp:cNvPr id="0" name=""/>
        <dsp:cNvSpPr/>
      </dsp:nvSpPr>
      <dsp:spPr>
        <a:xfrm>
          <a:off x="2850097" y="941708"/>
          <a:ext cx="2030930" cy="121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900" kern="1200"/>
        </a:p>
      </dsp:txBody>
      <dsp:txXfrm>
        <a:off x="2885787" y="977398"/>
        <a:ext cx="1959550" cy="1147178"/>
      </dsp:txXfrm>
    </dsp:sp>
    <dsp:sp modelId="{37C4A067-A221-584E-8958-CD0D5A15E691}">
      <dsp:nvSpPr>
        <dsp:cNvPr id="0" name=""/>
        <dsp:cNvSpPr/>
      </dsp:nvSpPr>
      <dsp:spPr>
        <a:xfrm>
          <a:off x="5084120" y="1299152"/>
          <a:ext cx="430557" cy="503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5084120" y="1399886"/>
        <a:ext cx="301390" cy="302202"/>
      </dsp:txXfrm>
    </dsp:sp>
    <dsp:sp modelId="{3BD11DDF-0EA3-6B41-A082-DBE7C9E9DF94}">
      <dsp:nvSpPr>
        <dsp:cNvPr id="0" name=""/>
        <dsp:cNvSpPr/>
      </dsp:nvSpPr>
      <dsp:spPr>
        <a:xfrm>
          <a:off x="5693399" y="941708"/>
          <a:ext cx="2030930" cy="121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900" kern="1200"/>
        </a:p>
      </dsp:txBody>
      <dsp:txXfrm>
        <a:off x="5729089" y="977398"/>
        <a:ext cx="1959550" cy="1147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744-BB73-C342-8635-CBF65A5788F5}" type="datetimeFigureOut">
              <a:rPr lang="en-US" smtClean="0"/>
              <a:t>5/13/23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1896-729A-BD4F-B4F1-14633FB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95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744-BB73-C342-8635-CBF65A5788F5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1896-729A-BD4F-B4F1-14633FB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9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744-BB73-C342-8635-CBF65A5788F5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1896-729A-BD4F-B4F1-14633FB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4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744-BB73-C342-8635-CBF65A5788F5}" type="datetimeFigureOut">
              <a:rPr lang="en-US" smtClean="0"/>
              <a:t>5/13/23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1896-729A-BD4F-B4F1-14633FB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744-BB73-C342-8635-CBF65A5788F5}" type="datetimeFigureOut">
              <a:rPr lang="en-US" smtClean="0"/>
              <a:t>5/13/23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1896-729A-BD4F-B4F1-14633FB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51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744-BB73-C342-8635-CBF65A5788F5}" type="datetimeFigureOut">
              <a:rPr lang="en-US" smtClean="0"/>
              <a:t>5/13/23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1896-729A-BD4F-B4F1-14633FB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0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744-BB73-C342-8635-CBF65A5788F5}" type="datetimeFigureOut">
              <a:rPr lang="en-US" smtClean="0"/>
              <a:t>5/13/23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1896-729A-BD4F-B4F1-14633FBA63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7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744-BB73-C342-8635-CBF65A5788F5}" type="datetimeFigureOut">
              <a:rPr lang="en-US" smtClean="0"/>
              <a:t>5/13/23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1896-729A-BD4F-B4F1-14633FB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744-BB73-C342-8635-CBF65A5788F5}" type="datetimeFigureOut">
              <a:rPr lang="en-US" smtClean="0"/>
              <a:t>5/13/23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1896-729A-BD4F-B4F1-14633FB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744-BB73-C342-8635-CBF65A5788F5}" type="datetimeFigureOut">
              <a:rPr lang="en-US" smtClean="0"/>
              <a:t>5/13/23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1896-729A-BD4F-B4F1-14633FB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4FA3744-BB73-C342-8635-CBF65A5788F5}" type="datetimeFigureOut">
              <a:rPr lang="en-US" smtClean="0"/>
              <a:t>5/13/23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1896-729A-BD4F-B4F1-14633FB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A3744-BB73-C342-8635-CBF65A5788F5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6251896-729A-BD4F-B4F1-14633FB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6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A08BE-118B-F7F3-0616-13D4F6957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Chemical Reaction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30EEE-BA46-F2BB-88D5-9839C757C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9807" y="1930256"/>
            <a:ext cx="5607050" cy="1022132"/>
          </a:xfrm>
        </p:spPr>
        <p:txBody>
          <a:bodyPr>
            <a:normAutofit/>
          </a:bodyPr>
          <a:lstStyle/>
          <a:p>
            <a:pPr defTabSz="749808">
              <a:spcBef>
                <a:spcPts val="820"/>
              </a:spcBef>
            </a:pPr>
            <a:r>
              <a:rPr lang="en-US" sz="2624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Code Demonstration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798BE-7C5C-705B-2E99-B5A609CBF3F9}"/>
              </a:ext>
            </a:extLst>
          </p:cNvPr>
          <p:cNvSpPr txBox="1"/>
          <p:nvPr/>
        </p:nvSpPr>
        <p:spPr>
          <a:xfrm>
            <a:off x="6236968" y="3131739"/>
            <a:ext cx="4989832" cy="2090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315" indent="-234315" defTabSz="3749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Adil Imran Pintoo  (2021BB11203)</a:t>
            </a:r>
          </a:p>
          <a:p>
            <a:pPr marL="234315" indent="-234315" defTabSz="3749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Ritik Bajaj (2021CH70450)</a:t>
            </a:r>
          </a:p>
          <a:p>
            <a:pPr marL="234315" indent="-234315" defTabSz="3749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Snehal  (2021BB10367)</a:t>
            </a:r>
          </a:p>
          <a:p>
            <a:pPr marL="234315" indent="-234315" defTabSz="3749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Soumya Sahu (2021BB10357)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33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4FB9-7CC1-794C-5014-D1DAE22F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72E25-406F-3154-3A44-9A23348C28D0}"/>
              </a:ext>
            </a:extLst>
          </p:cNvPr>
          <p:cNvSpPr txBox="1"/>
          <p:nvPr/>
        </p:nvSpPr>
        <p:spPr>
          <a:xfrm>
            <a:off x="5312229" y="34398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MatLab and Azure: A Match Made in Performance Heaven">
            <a:extLst>
              <a:ext uri="{FF2B5EF4-FFF2-40B4-BE49-F238E27FC236}">
                <a16:creationId xmlns:a16="http://schemas.microsoft.com/office/drawing/2014/main" id="{6BD6B72A-86F8-7CE4-0DAB-9349DEDB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034" y="1967592"/>
            <a:ext cx="7588830" cy="42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2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6E2A-E065-2EF2-8970-89F7D3B8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C2BA-639B-18AF-339C-5B82143E9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Calculate Volume of CSTR and Plot Concentration Vs Rate Law</a:t>
            </a:r>
          </a:p>
          <a:p>
            <a:r>
              <a:rPr lang="en-US" sz="2400" dirty="0"/>
              <a:t>Calculated and Plotted RTD</a:t>
            </a:r>
          </a:p>
          <a:p>
            <a:r>
              <a:rPr lang="en-US" sz="2400" dirty="0"/>
              <a:t>Calculated  Mean time,  Variance and Cumulative Distribution under given time </a:t>
            </a:r>
          </a:p>
          <a:p>
            <a:r>
              <a:rPr lang="en-US" sz="2400" dirty="0"/>
              <a:t>Find Conversion Time</a:t>
            </a:r>
          </a:p>
        </p:txBody>
      </p:sp>
    </p:spTree>
    <p:extLst>
      <p:ext uri="{BB962C8B-B14F-4D97-AF65-F5344CB8AC3E}">
        <p14:creationId xmlns:p14="http://schemas.microsoft.com/office/powerpoint/2010/main" val="409014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65E2-4E83-DF75-E544-A833721C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402" y="300813"/>
            <a:ext cx="7729728" cy="1188720"/>
          </a:xfrm>
        </p:spPr>
        <p:txBody>
          <a:bodyPr/>
          <a:lstStyle/>
          <a:p>
            <a:r>
              <a:rPr lang="en-US" dirty="0"/>
              <a:t>Formulae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EBC2-2AF4-2556-BDD6-E9BD3FCF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407" y="1773748"/>
            <a:ext cx="9029763" cy="5084252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Design equation of CSTR:</a:t>
            </a:r>
          </a:p>
          <a:p>
            <a:pPr marL="0" indent="0">
              <a:buNone/>
            </a:pP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             V = (F</a:t>
            </a:r>
            <a:r>
              <a:rPr lang="en-US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A0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* X</a:t>
            </a:r>
            <a:r>
              <a:rPr lang="en-US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A 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 / -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100" baseline="-25000" dirty="0">
                <a:latin typeface="Arial" panose="020B0604020202020204" pitchFamily="34" charset="0"/>
                <a:cs typeface="Arial" panose="020B0604020202020204" pitchFamily="34" charset="0"/>
              </a:rPr>
              <a:t>RTD function for CSTR:</a:t>
            </a:r>
          </a:p>
          <a:p>
            <a:pPr marL="0" indent="0">
              <a:buNone/>
            </a:pPr>
            <a:r>
              <a:rPr lang="en-US" sz="31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E(t) = e</a:t>
            </a:r>
            <a:r>
              <a:rPr lang="en-US" sz="3100" baseline="30000" dirty="0">
                <a:latin typeface="Arial" panose="020B0604020202020204" pitchFamily="34" charset="0"/>
                <a:cs typeface="Arial" panose="020B0604020202020204" pitchFamily="34" charset="0"/>
              </a:rPr>
              <a:t>-t / </a:t>
            </a:r>
            <a:r>
              <a:rPr lang="en-IN" sz="3100" b="0" i="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𝜏 </a:t>
            </a:r>
            <a:r>
              <a:rPr lang="en-IN" sz="3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𝜏</a:t>
            </a:r>
          </a:p>
          <a:p>
            <a:pPr marL="0" indent="0">
              <a:buNone/>
            </a:pPr>
            <a:endParaRPr lang="en-IN" sz="31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9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distribution function</a:t>
            </a:r>
          </a:p>
          <a:p>
            <a:pPr marL="228600" lvl="1" indent="0">
              <a:buNone/>
            </a:pPr>
            <a:r>
              <a:rPr lang="en-IN" sz="31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F(t) = ⎰E(t)dt</a:t>
            </a:r>
          </a:p>
          <a:p>
            <a:pPr lvl="1"/>
            <a:r>
              <a:rPr lang="en-IN" sz="31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time:</a:t>
            </a:r>
          </a:p>
          <a:p>
            <a:pPr marL="228600" lvl="1" indent="0">
              <a:buNone/>
            </a:pPr>
            <a:r>
              <a:rPr lang="en-IN" sz="31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T</a:t>
            </a:r>
            <a:r>
              <a:rPr lang="en-IN" sz="31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IN" sz="31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⎰t E(t) dt</a:t>
            </a:r>
          </a:p>
          <a:p>
            <a:pPr lvl="1"/>
            <a:r>
              <a:rPr lang="en-IN" sz="31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Variance:</a:t>
            </a:r>
          </a:p>
          <a:p>
            <a:pPr marL="228600" lvl="1" indent="0">
              <a:buNone/>
            </a:pPr>
            <a: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l-GR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l-GR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l-GR" sz="2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23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3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⎰(t-t</a:t>
            </a:r>
            <a:r>
              <a:rPr lang="en-US" sz="230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3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30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3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E(t) dt</a:t>
            </a:r>
            <a:endParaRPr lang="en-US" sz="310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endParaRPr lang="en-IN" sz="31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r>
              <a:rPr lang="en-IN" sz="2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</a:p>
          <a:p>
            <a:pPr marL="228600" lvl="1" indent="0">
              <a:buNone/>
            </a:pPr>
            <a:endParaRPr lang="en-IN" sz="28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3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D24C-5B2E-2A84-30E0-C704352A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78" y="3576"/>
            <a:ext cx="7729728" cy="1188720"/>
          </a:xfrm>
        </p:spPr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ui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80210D-08EC-1652-A67B-5B62FC2B1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818055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screenshot of a menu&#10;&#10;Description automatically generated with medium confidence">
            <a:extLst>
              <a:ext uri="{FF2B5EF4-FFF2-40B4-BE49-F238E27FC236}">
                <a16:creationId xmlns:a16="http://schemas.microsoft.com/office/drawing/2014/main" id="{5E991D4E-5EE0-E150-C449-A4ACFB837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277" y="3333976"/>
            <a:ext cx="2082800" cy="1651000"/>
          </a:xfrm>
          <a:prstGeom prst="rect">
            <a:avLst/>
          </a:prstGeom>
        </p:spPr>
      </p:pic>
      <p:pic>
        <p:nvPicPr>
          <p:cNvPr id="10" name="Picture 9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93FD573-56D4-26E5-566A-DD68F5F9B1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3923" y="1838779"/>
            <a:ext cx="2146300" cy="42545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F68EB978-8116-25FE-CDD6-1CCF1375F5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6752" y="1540071"/>
            <a:ext cx="2378496" cy="52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6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A25E-3661-7E62-F8E9-DD159883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014" y="370332"/>
            <a:ext cx="7729728" cy="1188720"/>
          </a:xfrm>
        </p:spPr>
        <p:txBody>
          <a:bodyPr/>
          <a:lstStyle/>
          <a:p>
            <a:r>
              <a:rPr lang="en-US" dirty="0"/>
              <a:t>OUTPUT plots</a:t>
            </a:r>
          </a:p>
        </p:txBody>
      </p:sp>
      <p:pic>
        <p:nvPicPr>
          <p:cNvPr id="7" name="Picture 6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84250CA6-410D-A9C6-15C2-6024D5CA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29" y="1894539"/>
            <a:ext cx="4795249" cy="4320044"/>
          </a:xfrm>
          <a:prstGeom prst="rect">
            <a:avLst/>
          </a:prstGeom>
        </p:spPr>
      </p:pic>
      <p:pic>
        <p:nvPicPr>
          <p:cNvPr id="11" name="Content Placeholder 10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97921A26-6F6A-DFE9-1F42-22EDC1947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39791" y="1894539"/>
            <a:ext cx="4487492" cy="3998769"/>
          </a:xfrm>
        </p:spPr>
      </p:pic>
    </p:spTree>
    <p:extLst>
      <p:ext uri="{BB962C8B-B14F-4D97-AF65-F5344CB8AC3E}">
        <p14:creationId xmlns:p14="http://schemas.microsoft.com/office/powerpoint/2010/main" val="37473018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{F42E5E86-1E3A-2A4E-B2D8-CDA972617032}tf10001120</Template>
  <TotalTime>53</TotalTime>
  <Words>145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Chemical Reaction Engineering</vt:lpstr>
      <vt:lpstr>Software used</vt:lpstr>
      <vt:lpstr>What we have done?</vt:lpstr>
      <vt:lpstr>Formulae used</vt:lpstr>
      <vt:lpstr>Application ui</vt:lpstr>
      <vt:lpstr>OUTPUT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Reaction Engineering</dc:title>
  <dc:creator>Adil Imran Pintoo</dc:creator>
  <cp:lastModifiedBy>Adil Imran Pintoo</cp:lastModifiedBy>
  <cp:revision>1</cp:revision>
  <dcterms:created xsi:type="dcterms:W3CDTF">2023-05-13T06:23:08Z</dcterms:created>
  <dcterms:modified xsi:type="dcterms:W3CDTF">2023-05-13T07:16:58Z</dcterms:modified>
</cp:coreProperties>
</file>