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1.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handoutMasterIdLst>
    <p:handoutMasterId r:id="rId27"/>
  </p:handoutMasterIdLst>
  <p:sldIdLst>
    <p:sldId id="312" r:id="rId2"/>
    <p:sldId id="286" r:id="rId3"/>
    <p:sldId id="313" r:id="rId4"/>
    <p:sldId id="288" r:id="rId5"/>
    <p:sldId id="285" r:id="rId6"/>
    <p:sldId id="279" r:id="rId7"/>
    <p:sldId id="280" r:id="rId8"/>
    <p:sldId id="281" r:id="rId9"/>
    <p:sldId id="270" r:id="rId10"/>
    <p:sldId id="271" r:id="rId11"/>
    <p:sldId id="278" r:id="rId12"/>
    <p:sldId id="282" r:id="rId13"/>
    <p:sldId id="284" r:id="rId14"/>
    <p:sldId id="310" r:id="rId15"/>
    <p:sldId id="291" r:id="rId16"/>
    <p:sldId id="311" r:id="rId17"/>
    <p:sldId id="296" r:id="rId18"/>
    <p:sldId id="299" r:id="rId19"/>
    <p:sldId id="300" r:id="rId20"/>
    <p:sldId id="301" r:id="rId21"/>
    <p:sldId id="303" r:id="rId22"/>
    <p:sldId id="305" r:id="rId23"/>
    <p:sldId id="308" r:id="rId24"/>
    <p:sldId id="309" r:id="rId25"/>
  </p:sldIdLst>
  <p:sldSz cx="12188825" cy="6858000"/>
  <p:notesSz cx="6797675" cy="9872663"/>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p:cViewPr varScale="1">
        <p:scale>
          <a:sx n="59" d="100"/>
          <a:sy n="59" d="100"/>
        </p:scale>
        <p:origin x="888" y="5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90" d="100"/>
          <a:sy n="90" d="100"/>
        </p:scale>
        <p:origin x="3774" y="102"/>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Weiterbildung\DSI\Abschlussprojekt\Rohdateien\geschlecht_online_offline_auswertung.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Weiterbildung\DSI\Abschlussprojekt\Rohdateien\beste_schlechteste_produkte_auswertung.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Weiterbildung\DSI\Abschlussprojekt\Rohdateien\beste_schlechteste_produkte_auswertung.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Weiterbildung\DSI\Abschlussprojekt\Rohdateien\analysen_uebersicht4.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D:\Weiterbildung\DSI\Abschlussprojekt\Rohdateien\analysen_uebersicht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Weiterbildung\DSI\Abschlussprojekt\Rohdateien\analysen_uebersicht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Weiterbildung\DSI\Abschlussprojekt\Rohdateien\analysen_uebersicht4.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Weiterbildung\DSI\Abschlussprojekt\Rohdateien\analysen_uebersicht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Weiterbildung\DSI\Abschlussprojekt\Rohdateien\analysen_uebersicht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Weiterbildung\DSI\Abschlussprojekt\Rohdateien\analysen_uebersicht4.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Weiterbildung\DSI\Abschlussprojekt\Rohdateien\beste_schlechteste_produkte_auswertung.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Weiterbildung\DSI\Abschlussprojekt\Rohdateien\beste_schlechteste_produkte_auswertung.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t>Kanalpräferenz pro Geschlecht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Sheet1!$A$2</c:f>
              <c:strCache>
                <c:ptCount val="1"/>
                <c:pt idx="0">
                  <c:v>Männlich</c:v>
                </c:pt>
              </c:strCache>
            </c:strRef>
          </c:tx>
          <c:spPr>
            <a:solidFill>
              <a:schemeClr val="accent1"/>
            </a:solidFill>
            <a:ln>
              <a:noFill/>
            </a:ln>
            <a:effectLst/>
          </c:spPr>
          <c:invertIfNegative val="0"/>
          <c:cat>
            <c:strRef>
              <c:f>Sheet1!$B$1:$D$1</c:f>
              <c:strCache>
                <c:ptCount val="3"/>
                <c:pt idx="0">
                  <c:v>Online_App</c:v>
                </c:pt>
                <c:pt idx="1">
                  <c:v>Online_Desktop</c:v>
                </c:pt>
                <c:pt idx="2">
                  <c:v>Store</c:v>
                </c:pt>
              </c:strCache>
            </c:strRef>
          </c:cat>
          <c:val>
            <c:numRef>
              <c:f>Sheet1!$B$2:$D$2</c:f>
              <c:numCache>
                <c:formatCode>General</c:formatCode>
                <c:ptCount val="3"/>
                <c:pt idx="0">
                  <c:v>5774</c:v>
                </c:pt>
                <c:pt idx="1">
                  <c:v>3722</c:v>
                </c:pt>
                <c:pt idx="2">
                  <c:v>7645</c:v>
                </c:pt>
              </c:numCache>
            </c:numRef>
          </c:val>
          <c:extLst>
            <c:ext xmlns:c16="http://schemas.microsoft.com/office/drawing/2014/chart" uri="{C3380CC4-5D6E-409C-BE32-E72D297353CC}">
              <c16:uniqueId val="{00000000-00A8-4E24-B45E-87650D3DCE33}"/>
            </c:ext>
          </c:extLst>
        </c:ser>
        <c:ser>
          <c:idx val="1"/>
          <c:order val="1"/>
          <c:tx>
            <c:strRef>
              <c:f>Sheet1!$A$3</c:f>
              <c:strCache>
                <c:ptCount val="1"/>
                <c:pt idx="0">
                  <c:v>Weiblich</c:v>
                </c:pt>
              </c:strCache>
            </c:strRef>
          </c:tx>
          <c:spPr>
            <a:solidFill>
              <a:schemeClr val="accent2"/>
            </a:solidFill>
            <a:ln>
              <a:noFill/>
            </a:ln>
            <a:effectLst/>
          </c:spPr>
          <c:invertIfNegative val="0"/>
          <c:cat>
            <c:strRef>
              <c:f>Sheet1!$B$1:$D$1</c:f>
              <c:strCache>
                <c:ptCount val="3"/>
                <c:pt idx="0">
                  <c:v>Online_App</c:v>
                </c:pt>
                <c:pt idx="1">
                  <c:v>Online_Desktop</c:v>
                </c:pt>
                <c:pt idx="2">
                  <c:v>Store</c:v>
                </c:pt>
              </c:strCache>
            </c:strRef>
          </c:cat>
          <c:val>
            <c:numRef>
              <c:f>Sheet1!$B$3:$D$3</c:f>
              <c:numCache>
                <c:formatCode>General</c:formatCode>
                <c:ptCount val="3"/>
                <c:pt idx="0">
                  <c:v>5895</c:v>
                </c:pt>
                <c:pt idx="1">
                  <c:v>3746</c:v>
                </c:pt>
                <c:pt idx="2">
                  <c:v>7597</c:v>
                </c:pt>
              </c:numCache>
            </c:numRef>
          </c:val>
          <c:extLst>
            <c:ext xmlns:c16="http://schemas.microsoft.com/office/drawing/2014/chart" uri="{C3380CC4-5D6E-409C-BE32-E72D297353CC}">
              <c16:uniqueId val="{00000001-00A8-4E24-B45E-87650D3DCE33}"/>
            </c:ext>
          </c:extLst>
        </c:ser>
        <c:dLbls>
          <c:showLegendKey val="0"/>
          <c:showVal val="0"/>
          <c:showCatName val="0"/>
          <c:showSerName val="0"/>
          <c:showPercent val="0"/>
          <c:showBubbleSize val="0"/>
        </c:dLbls>
        <c:gapWidth val="219"/>
        <c:overlap val="-27"/>
        <c:axId val="366918376"/>
        <c:axId val="366915856"/>
      </c:barChart>
      <c:catAx>
        <c:axId val="366918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366915856"/>
        <c:crosses val="autoZero"/>
        <c:auto val="1"/>
        <c:lblAlgn val="ctr"/>
        <c:lblOffset val="100"/>
        <c:noMultiLvlLbl val="0"/>
      </c:catAx>
      <c:valAx>
        <c:axId val="366915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3669183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t>Bottom 10 nach Anzahl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'Bottom 10 Anzahl'!$B$1</c:f>
              <c:strCache>
                <c:ptCount val="1"/>
                <c:pt idx="0">
                  <c:v>Anzahl_total</c:v>
                </c:pt>
              </c:strCache>
            </c:strRef>
          </c:tx>
          <c:spPr>
            <a:solidFill>
              <a:schemeClr val="accent1"/>
            </a:solidFill>
            <a:ln>
              <a:noFill/>
            </a:ln>
            <a:effectLst/>
          </c:spPr>
          <c:invertIfNegative val="0"/>
          <c:cat>
            <c:strRef>
              <c:f>'Bottom 10 Anzahl'!$A$2:$A$11</c:f>
              <c:strCache>
                <c:ptCount val="10"/>
                <c:pt idx="0">
                  <c:v>Kabel</c:v>
                </c:pt>
                <c:pt idx="1">
                  <c:v>Toaster</c:v>
                </c:pt>
                <c:pt idx="2">
                  <c:v>Batterien</c:v>
                </c:pt>
                <c:pt idx="3">
                  <c:v>Rasierer</c:v>
                </c:pt>
                <c:pt idx="4">
                  <c:v>Convertible Laptop</c:v>
                </c:pt>
                <c:pt idx="5">
                  <c:v>WLAN-Router</c:v>
                </c:pt>
                <c:pt idx="6">
                  <c:v>Gaming-Laptop</c:v>
                </c:pt>
                <c:pt idx="7">
                  <c:v>Heimkino System</c:v>
                </c:pt>
                <c:pt idx="8">
                  <c:v>Business-Laptop</c:v>
                </c:pt>
                <c:pt idx="9">
                  <c:v>Kaffeevollautomat</c:v>
                </c:pt>
              </c:strCache>
            </c:strRef>
          </c:cat>
          <c:val>
            <c:numRef>
              <c:f>'Bottom 10 Anzahl'!$B$2:$B$11</c:f>
              <c:numCache>
                <c:formatCode>General</c:formatCode>
                <c:ptCount val="10"/>
                <c:pt idx="0">
                  <c:v>512</c:v>
                </c:pt>
                <c:pt idx="1">
                  <c:v>689</c:v>
                </c:pt>
                <c:pt idx="2">
                  <c:v>767</c:v>
                </c:pt>
                <c:pt idx="3">
                  <c:v>882</c:v>
                </c:pt>
                <c:pt idx="4">
                  <c:v>884</c:v>
                </c:pt>
                <c:pt idx="5">
                  <c:v>884</c:v>
                </c:pt>
                <c:pt idx="6">
                  <c:v>894</c:v>
                </c:pt>
                <c:pt idx="7">
                  <c:v>907</c:v>
                </c:pt>
                <c:pt idx="8">
                  <c:v>911</c:v>
                </c:pt>
                <c:pt idx="9">
                  <c:v>929</c:v>
                </c:pt>
              </c:numCache>
            </c:numRef>
          </c:val>
          <c:extLst>
            <c:ext xmlns:c16="http://schemas.microsoft.com/office/drawing/2014/chart" uri="{C3380CC4-5D6E-409C-BE32-E72D297353CC}">
              <c16:uniqueId val="{00000000-3C32-45DB-A1DB-338858E290D7}"/>
            </c:ext>
          </c:extLst>
        </c:ser>
        <c:dLbls>
          <c:showLegendKey val="0"/>
          <c:showVal val="0"/>
          <c:showCatName val="0"/>
          <c:showSerName val="0"/>
          <c:showPercent val="0"/>
          <c:showBubbleSize val="0"/>
        </c:dLbls>
        <c:gapWidth val="219"/>
        <c:overlap val="-27"/>
        <c:axId val="699221904"/>
        <c:axId val="721147192"/>
      </c:barChart>
      <c:lineChart>
        <c:grouping val="standard"/>
        <c:varyColors val="0"/>
        <c:ser>
          <c:idx val="1"/>
          <c:order val="1"/>
          <c:tx>
            <c:strRef>
              <c:f>'Bottom 10 Anzahl'!$C$1</c:f>
              <c:strCache>
                <c:ptCount val="1"/>
                <c:pt idx="0">
                  <c:v>Umsatz_total</c:v>
                </c:pt>
              </c:strCache>
            </c:strRef>
          </c:tx>
          <c:spPr>
            <a:ln w="28575" cap="rnd">
              <a:solidFill>
                <a:schemeClr val="accent2"/>
              </a:solidFill>
              <a:round/>
            </a:ln>
            <a:effectLst/>
          </c:spPr>
          <c:marker>
            <c:symbol val="none"/>
          </c:marker>
          <c:cat>
            <c:strRef>
              <c:f>'Bottom 10 Anzahl'!$A$2:$A$11</c:f>
              <c:strCache>
                <c:ptCount val="10"/>
                <c:pt idx="0">
                  <c:v>Kabel</c:v>
                </c:pt>
                <c:pt idx="1">
                  <c:v>Toaster</c:v>
                </c:pt>
                <c:pt idx="2">
                  <c:v>Batterien</c:v>
                </c:pt>
                <c:pt idx="3">
                  <c:v>Rasierer</c:v>
                </c:pt>
                <c:pt idx="4">
                  <c:v>Convertible Laptop</c:v>
                </c:pt>
                <c:pt idx="5">
                  <c:v>WLAN-Router</c:v>
                </c:pt>
                <c:pt idx="6">
                  <c:v>Gaming-Laptop</c:v>
                </c:pt>
                <c:pt idx="7">
                  <c:v>Heimkino System</c:v>
                </c:pt>
                <c:pt idx="8">
                  <c:v>Business-Laptop</c:v>
                </c:pt>
                <c:pt idx="9">
                  <c:v>Kaffeevollautomat</c:v>
                </c:pt>
              </c:strCache>
            </c:strRef>
          </c:cat>
          <c:val>
            <c:numRef>
              <c:f>'Bottom 10 Anzahl'!$C$2:$C$11</c:f>
              <c:numCache>
                <c:formatCode>_-* #,##0\ "€"_-;\-* #,##0\ "€"_-;_-* "-"??\ "€"_-;_-@_-</c:formatCode>
                <c:ptCount val="10"/>
                <c:pt idx="0">
                  <c:v>35895.230000000003</c:v>
                </c:pt>
                <c:pt idx="1">
                  <c:v>35841.81</c:v>
                </c:pt>
                <c:pt idx="2">
                  <c:v>14332.41</c:v>
                </c:pt>
                <c:pt idx="3">
                  <c:v>155616.78</c:v>
                </c:pt>
                <c:pt idx="4">
                  <c:v>921621.31</c:v>
                </c:pt>
                <c:pt idx="5">
                  <c:v>355883.68</c:v>
                </c:pt>
                <c:pt idx="6">
                  <c:v>1349186.77</c:v>
                </c:pt>
                <c:pt idx="7">
                  <c:v>1342997.15</c:v>
                </c:pt>
                <c:pt idx="8">
                  <c:v>1532133.61</c:v>
                </c:pt>
                <c:pt idx="9">
                  <c:v>1594394</c:v>
                </c:pt>
              </c:numCache>
            </c:numRef>
          </c:val>
          <c:smooth val="0"/>
          <c:extLst>
            <c:ext xmlns:c16="http://schemas.microsoft.com/office/drawing/2014/chart" uri="{C3380CC4-5D6E-409C-BE32-E72D297353CC}">
              <c16:uniqueId val="{00000001-3C32-45DB-A1DB-338858E290D7}"/>
            </c:ext>
          </c:extLst>
        </c:ser>
        <c:dLbls>
          <c:showLegendKey val="0"/>
          <c:showVal val="0"/>
          <c:showCatName val="0"/>
          <c:showSerName val="0"/>
          <c:showPercent val="0"/>
          <c:showBubbleSize val="0"/>
        </c:dLbls>
        <c:marker val="1"/>
        <c:smooth val="0"/>
        <c:axId val="717004184"/>
        <c:axId val="717003104"/>
      </c:lineChart>
      <c:catAx>
        <c:axId val="717004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17003104"/>
        <c:crosses val="autoZero"/>
        <c:auto val="1"/>
        <c:lblAlgn val="ctr"/>
        <c:lblOffset val="100"/>
        <c:noMultiLvlLbl val="0"/>
      </c:catAx>
      <c:valAx>
        <c:axId val="717003104"/>
        <c:scaling>
          <c:orientation val="minMax"/>
        </c:scaling>
        <c:delete val="0"/>
        <c:axPos val="l"/>
        <c:majorGridlines>
          <c:spPr>
            <a:ln w="9525" cap="flat" cmpd="sng" algn="ctr">
              <a:solidFill>
                <a:schemeClr val="tx1">
                  <a:lumMod val="15000"/>
                  <a:lumOff val="85000"/>
                </a:schemeClr>
              </a:solidFill>
              <a:round/>
            </a:ln>
            <a:effectLst/>
          </c:spPr>
        </c:majorGridlines>
        <c:numFmt formatCode="_-* #,##0\ &quot;€&quot;_-;\-* #,##0\ &quot;€&quot;_-;_-* &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17004184"/>
        <c:crosses val="autoZero"/>
        <c:crossBetween val="between"/>
      </c:valAx>
      <c:valAx>
        <c:axId val="72114719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99221904"/>
        <c:crosses val="max"/>
        <c:crossBetween val="between"/>
      </c:valAx>
      <c:catAx>
        <c:axId val="699221904"/>
        <c:scaling>
          <c:orientation val="minMax"/>
        </c:scaling>
        <c:delete val="1"/>
        <c:axPos val="b"/>
        <c:numFmt formatCode="General" sourceLinked="1"/>
        <c:majorTickMark val="out"/>
        <c:minorTickMark val="none"/>
        <c:tickLblPos val="nextTo"/>
        <c:crossAx val="72114719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t>Bottom 10 nach Umsatz</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'Bottom 10 Umsatz'!$B$1</c:f>
              <c:strCache>
                <c:ptCount val="1"/>
                <c:pt idx="0">
                  <c:v>Anzahl_total</c:v>
                </c:pt>
              </c:strCache>
            </c:strRef>
          </c:tx>
          <c:spPr>
            <a:solidFill>
              <a:schemeClr val="accent1"/>
            </a:solidFill>
            <a:ln>
              <a:noFill/>
            </a:ln>
            <a:effectLst/>
          </c:spPr>
          <c:invertIfNegative val="0"/>
          <c:cat>
            <c:strRef>
              <c:f>'Bottom 10 Umsatz'!$A$2:$A$11</c:f>
              <c:strCache>
                <c:ptCount val="10"/>
                <c:pt idx="0">
                  <c:v>Batterien</c:v>
                </c:pt>
                <c:pt idx="1">
                  <c:v>Toaster</c:v>
                </c:pt>
                <c:pt idx="2">
                  <c:v>Kabel</c:v>
                </c:pt>
                <c:pt idx="3">
                  <c:v>USB-Stick</c:v>
                </c:pt>
                <c:pt idx="4">
                  <c:v>PC-Spiel</c:v>
                </c:pt>
                <c:pt idx="5">
                  <c:v>Film-DVD</c:v>
                </c:pt>
                <c:pt idx="6">
                  <c:v>Elektrische Zahnbürste</c:v>
                </c:pt>
                <c:pt idx="7">
                  <c:v>In-Ear Kopfhörer</c:v>
                </c:pt>
                <c:pt idx="8">
                  <c:v>Wasserkocher</c:v>
                </c:pt>
                <c:pt idx="9">
                  <c:v>Drucker</c:v>
                </c:pt>
              </c:strCache>
            </c:strRef>
          </c:cat>
          <c:val>
            <c:numRef>
              <c:f>'Bottom 10 Umsatz'!$B$2:$B$11</c:f>
              <c:numCache>
                <c:formatCode>General</c:formatCode>
                <c:ptCount val="10"/>
                <c:pt idx="0">
                  <c:v>767</c:v>
                </c:pt>
                <c:pt idx="1">
                  <c:v>689</c:v>
                </c:pt>
                <c:pt idx="2">
                  <c:v>512</c:v>
                </c:pt>
                <c:pt idx="3">
                  <c:v>995</c:v>
                </c:pt>
                <c:pt idx="4">
                  <c:v>1258</c:v>
                </c:pt>
                <c:pt idx="5">
                  <c:v>1242</c:v>
                </c:pt>
                <c:pt idx="6">
                  <c:v>941</c:v>
                </c:pt>
                <c:pt idx="7">
                  <c:v>968</c:v>
                </c:pt>
                <c:pt idx="8">
                  <c:v>1477</c:v>
                </c:pt>
                <c:pt idx="9">
                  <c:v>976</c:v>
                </c:pt>
              </c:numCache>
            </c:numRef>
          </c:val>
          <c:extLst>
            <c:ext xmlns:c16="http://schemas.microsoft.com/office/drawing/2014/chart" uri="{C3380CC4-5D6E-409C-BE32-E72D297353CC}">
              <c16:uniqueId val="{00000000-4580-41EF-AEA4-862A2F54A63F}"/>
            </c:ext>
          </c:extLst>
        </c:ser>
        <c:dLbls>
          <c:showLegendKey val="0"/>
          <c:showVal val="0"/>
          <c:showCatName val="0"/>
          <c:showSerName val="0"/>
          <c:showPercent val="0"/>
          <c:showBubbleSize val="0"/>
        </c:dLbls>
        <c:gapWidth val="219"/>
        <c:overlap val="-27"/>
        <c:axId val="631968488"/>
        <c:axId val="720826976"/>
      </c:barChart>
      <c:lineChart>
        <c:grouping val="standard"/>
        <c:varyColors val="0"/>
        <c:ser>
          <c:idx val="1"/>
          <c:order val="1"/>
          <c:tx>
            <c:strRef>
              <c:f>'Bottom 10 Umsatz'!$C$1</c:f>
              <c:strCache>
                <c:ptCount val="1"/>
                <c:pt idx="0">
                  <c:v>Umsatz_total</c:v>
                </c:pt>
              </c:strCache>
            </c:strRef>
          </c:tx>
          <c:spPr>
            <a:ln w="28575" cap="rnd">
              <a:solidFill>
                <a:schemeClr val="accent2"/>
              </a:solidFill>
              <a:round/>
            </a:ln>
            <a:effectLst/>
          </c:spPr>
          <c:marker>
            <c:symbol val="none"/>
          </c:marker>
          <c:cat>
            <c:strRef>
              <c:f>'Bottom 10 Umsatz'!$A$2:$A$11</c:f>
              <c:strCache>
                <c:ptCount val="10"/>
                <c:pt idx="0">
                  <c:v>Batterien</c:v>
                </c:pt>
                <c:pt idx="1">
                  <c:v>Toaster</c:v>
                </c:pt>
                <c:pt idx="2">
                  <c:v>Kabel</c:v>
                </c:pt>
                <c:pt idx="3">
                  <c:v>USB-Stick</c:v>
                </c:pt>
                <c:pt idx="4">
                  <c:v>PC-Spiel</c:v>
                </c:pt>
                <c:pt idx="5">
                  <c:v>Film-DVD</c:v>
                </c:pt>
                <c:pt idx="6">
                  <c:v>Elektrische Zahnbürste</c:v>
                </c:pt>
                <c:pt idx="7">
                  <c:v>In-Ear Kopfhörer</c:v>
                </c:pt>
                <c:pt idx="8">
                  <c:v>Wasserkocher</c:v>
                </c:pt>
                <c:pt idx="9">
                  <c:v>Drucker</c:v>
                </c:pt>
              </c:strCache>
            </c:strRef>
          </c:cat>
          <c:val>
            <c:numRef>
              <c:f>'Bottom 10 Umsatz'!$C$2:$C$11</c:f>
              <c:numCache>
                <c:formatCode>_-* #,##0\ "€"_-;\-* #,##0\ "€"_-;_-* "-"??\ "€"_-;_-@_-</c:formatCode>
                <c:ptCount val="10"/>
                <c:pt idx="0">
                  <c:v>14332.41</c:v>
                </c:pt>
                <c:pt idx="1">
                  <c:v>35841.81</c:v>
                </c:pt>
                <c:pt idx="2">
                  <c:v>35895.230000000003</c:v>
                </c:pt>
                <c:pt idx="3">
                  <c:v>36061.75</c:v>
                </c:pt>
                <c:pt idx="4">
                  <c:v>37831.269999999997</c:v>
                </c:pt>
                <c:pt idx="5">
                  <c:v>41956.13</c:v>
                </c:pt>
                <c:pt idx="6">
                  <c:v>66193.89</c:v>
                </c:pt>
                <c:pt idx="7">
                  <c:v>79867.02</c:v>
                </c:pt>
                <c:pt idx="8">
                  <c:v>86477.930000000008</c:v>
                </c:pt>
                <c:pt idx="9">
                  <c:v>128495.48</c:v>
                </c:pt>
              </c:numCache>
            </c:numRef>
          </c:val>
          <c:smooth val="0"/>
          <c:extLst>
            <c:ext xmlns:c16="http://schemas.microsoft.com/office/drawing/2014/chart" uri="{C3380CC4-5D6E-409C-BE32-E72D297353CC}">
              <c16:uniqueId val="{00000001-4580-41EF-AEA4-862A2F54A63F}"/>
            </c:ext>
          </c:extLst>
        </c:ser>
        <c:dLbls>
          <c:showLegendKey val="0"/>
          <c:showVal val="0"/>
          <c:showCatName val="0"/>
          <c:showSerName val="0"/>
          <c:showPercent val="0"/>
          <c:showBubbleSize val="0"/>
        </c:dLbls>
        <c:marker val="1"/>
        <c:smooth val="0"/>
        <c:axId val="631135472"/>
        <c:axId val="631135832"/>
      </c:lineChart>
      <c:catAx>
        <c:axId val="631135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31135832"/>
        <c:crosses val="autoZero"/>
        <c:auto val="1"/>
        <c:lblAlgn val="ctr"/>
        <c:lblOffset val="100"/>
        <c:noMultiLvlLbl val="0"/>
      </c:catAx>
      <c:valAx>
        <c:axId val="631135832"/>
        <c:scaling>
          <c:orientation val="minMax"/>
        </c:scaling>
        <c:delete val="0"/>
        <c:axPos val="l"/>
        <c:majorGridlines>
          <c:spPr>
            <a:ln w="9525" cap="flat" cmpd="sng" algn="ctr">
              <a:solidFill>
                <a:schemeClr val="tx1">
                  <a:lumMod val="15000"/>
                  <a:lumOff val="85000"/>
                </a:schemeClr>
              </a:solidFill>
              <a:round/>
            </a:ln>
            <a:effectLst/>
          </c:spPr>
        </c:majorGridlines>
        <c:numFmt formatCode="_-* #,##0\ &quot;€&quot;_-;\-* #,##0\ &quot;€&quot;_-;_-* &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31135472"/>
        <c:crosses val="autoZero"/>
        <c:crossBetween val="between"/>
      </c:valAx>
      <c:valAx>
        <c:axId val="72082697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31968488"/>
        <c:crosses val="max"/>
        <c:crossBetween val="between"/>
      </c:valAx>
      <c:catAx>
        <c:axId val="631968488"/>
        <c:scaling>
          <c:orientation val="minMax"/>
        </c:scaling>
        <c:delete val="1"/>
        <c:axPos val="b"/>
        <c:numFmt formatCode="General" sourceLinked="1"/>
        <c:majorTickMark val="out"/>
        <c:minorTickMark val="none"/>
        <c:tickLblPos val="nextTo"/>
        <c:crossAx val="72082697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t>Wiederkehrende</a:t>
            </a:r>
            <a:r>
              <a:rPr lang="de-DE" baseline="0"/>
              <a:t> Kunden</a:t>
            </a:r>
            <a:endParaRPr lang="de-DE"/>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scatterChart>
        <c:scatterStyle val="lineMarker"/>
        <c:varyColors val="0"/>
        <c:ser>
          <c:idx val="0"/>
          <c:order val="0"/>
          <c:tx>
            <c:strRef>
              <c:f>'10_Kunden_Kaufhäufigkeit'!$B$1</c:f>
              <c:strCache>
                <c:ptCount val="1"/>
                <c:pt idx="0">
                  <c:v>Anzahl Kunden</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'10_Kunden_Kaufhäufigkeit'!$A$2:$A$9</c:f>
              <c:numCache>
                <c:formatCode>General</c:formatCode>
                <c:ptCount val="8"/>
                <c:pt idx="0">
                  <c:v>1</c:v>
                </c:pt>
                <c:pt idx="1">
                  <c:v>2</c:v>
                </c:pt>
                <c:pt idx="2">
                  <c:v>3</c:v>
                </c:pt>
                <c:pt idx="3">
                  <c:v>4</c:v>
                </c:pt>
                <c:pt idx="4">
                  <c:v>5</c:v>
                </c:pt>
                <c:pt idx="5">
                  <c:v>6</c:v>
                </c:pt>
                <c:pt idx="6">
                  <c:v>7</c:v>
                </c:pt>
                <c:pt idx="7">
                  <c:v>8</c:v>
                </c:pt>
              </c:numCache>
            </c:numRef>
          </c:xVal>
          <c:yVal>
            <c:numRef>
              <c:f>'10_Kunden_Kaufhäufigkeit'!$B$2:$B$9</c:f>
              <c:numCache>
                <c:formatCode>General</c:formatCode>
                <c:ptCount val="8"/>
                <c:pt idx="0">
                  <c:v>3643</c:v>
                </c:pt>
                <c:pt idx="1">
                  <c:v>2152</c:v>
                </c:pt>
                <c:pt idx="2">
                  <c:v>1073</c:v>
                </c:pt>
                <c:pt idx="3">
                  <c:v>525</c:v>
                </c:pt>
                <c:pt idx="4">
                  <c:v>239</c:v>
                </c:pt>
                <c:pt idx="5">
                  <c:v>63</c:v>
                </c:pt>
                <c:pt idx="6">
                  <c:v>24</c:v>
                </c:pt>
                <c:pt idx="7">
                  <c:v>8</c:v>
                </c:pt>
              </c:numCache>
            </c:numRef>
          </c:yVal>
          <c:smooth val="0"/>
          <c:extLst>
            <c:ext xmlns:c16="http://schemas.microsoft.com/office/drawing/2014/chart" uri="{C3380CC4-5D6E-409C-BE32-E72D297353CC}">
              <c16:uniqueId val="{00000000-FCA7-4607-B81E-9890835EDA99}"/>
            </c:ext>
          </c:extLst>
        </c:ser>
        <c:dLbls>
          <c:showLegendKey val="0"/>
          <c:showVal val="0"/>
          <c:showCatName val="0"/>
          <c:showSerName val="0"/>
          <c:showPercent val="0"/>
          <c:showBubbleSize val="0"/>
        </c:dLbls>
        <c:axId val="547581136"/>
        <c:axId val="547588696"/>
      </c:scatterChart>
      <c:valAx>
        <c:axId val="5475811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47588696"/>
        <c:crosses val="autoZero"/>
        <c:crossBetween val="midCat"/>
      </c:valAx>
      <c:valAx>
        <c:axId val="547588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4758113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t>Kanalpräferenz - Altersgruppen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'7_Altersverteilung_Kanäle'!$M$2</c:f>
              <c:strCache>
                <c:ptCount val="1"/>
                <c:pt idx="0">
                  <c:v>App</c:v>
                </c:pt>
              </c:strCache>
            </c:strRef>
          </c:tx>
          <c:spPr>
            <a:solidFill>
              <a:schemeClr val="accent1"/>
            </a:solidFill>
            <a:ln>
              <a:noFill/>
            </a:ln>
            <a:effectLst/>
          </c:spPr>
          <c:invertIfNegative val="0"/>
          <c:cat>
            <c:strRef>
              <c:f>'7_Altersverteilung_Kanäle'!$L$3:$L$8</c:f>
              <c:strCache>
                <c:ptCount val="6"/>
                <c:pt idx="0">
                  <c:v>18-25</c:v>
                </c:pt>
                <c:pt idx="1">
                  <c:v>26-35</c:v>
                </c:pt>
                <c:pt idx="2">
                  <c:v>36-45</c:v>
                </c:pt>
                <c:pt idx="3">
                  <c:v>46-55</c:v>
                </c:pt>
                <c:pt idx="4">
                  <c:v>56-65</c:v>
                </c:pt>
                <c:pt idx="5">
                  <c:v>66+</c:v>
                </c:pt>
              </c:strCache>
            </c:strRef>
          </c:cat>
          <c:val>
            <c:numRef>
              <c:f>'7_Altersverteilung_Kanäle'!$M$3:$M$8</c:f>
              <c:numCache>
                <c:formatCode>General</c:formatCode>
                <c:ptCount val="6"/>
                <c:pt idx="0">
                  <c:v>2199</c:v>
                </c:pt>
                <c:pt idx="1">
                  <c:v>2847</c:v>
                </c:pt>
                <c:pt idx="2">
                  <c:v>2691</c:v>
                </c:pt>
                <c:pt idx="3">
                  <c:v>2547</c:v>
                </c:pt>
                <c:pt idx="4">
                  <c:v>2130</c:v>
                </c:pt>
                <c:pt idx="5">
                  <c:v>572</c:v>
                </c:pt>
              </c:numCache>
            </c:numRef>
          </c:val>
          <c:extLst>
            <c:ext xmlns:c16="http://schemas.microsoft.com/office/drawing/2014/chart" uri="{C3380CC4-5D6E-409C-BE32-E72D297353CC}">
              <c16:uniqueId val="{00000000-09E6-4647-A95E-744C3042288D}"/>
            </c:ext>
          </c:extLst>
        </c:ser>
        <c:ser>
          <c:idx val="1"/>
          <c:order val="1"/>
          <c:tx>
            <c:strRef>
              <c:f>'7_Altersverteilung_Kanäle'!$N$2</c:f>
              <c:strCache>
                <c:ptCount val="1"/>
                <c:pt idx="0">
                  <c:v>Website</c:v>
                </c:pt>
              </c:strCache>
            </c:strRef>
          </c:tx>
          <c:spPr>
            <a:solidFill>
              <a:schemeClr val="accent2"/>
            </a:solidFill>
            <a:ln>
              <a:noFill/>
            </a:ln>
            <a:effectLst/>
          </c:spPr>
          <c:invertIfNegative val="0"/>
          <c:cat>
            <c:strRef>
              <c:f>'7_Altersverteilung_Kanäle'!$L$3:$L$8</c:f>
              <c:strCache>
                <c:ptCount val="6"/>
                <c:pt idx="0">
                  <c:v>18-25</c:v>
                </c:pt>
                <c:pt idx="1">
                  <c:v>26-35</c:v>
                </c:pt>
                <c:pt idx="2">
                  <c:v>36-45</c:v>
                </c:pt>
                <c:pt idx="3">
                  <c:v>46-55</c:v>
                </c:pt>
                <c:pt idx="4">
                  <c:v>56-65</c:v>
                </c:pt>
                <c:pt idx="5">
                  <c:v>66+</c:v>
                </c:pt>
              </c:strCache>
            </c:strRef>
          </c:cat>
          <c:val>
            <c:numRef>
              <c:f>'7_Altersverteilung_Kanäle'!$N$3:$N$8</c:f>
              <c:numCache>
                <c:formatCode>General</c:formatCode>
                <c:ptCount val="6"/>
                <c:pt idx="0">
                  <c:v>1070</c:v>
                </c:pt>
                <c:pt idx="1">
                  <c:v>1708</c:v>
                </c:pt>
                <c:pt idx="2">
                  <c:v>1347</c:v>
                </c:pt>
                <c:pt idx="3">
                  <c:v>1594</c:v>
                </c:pt>
                <c:pt idx="4">
                  <c:v>1334</c:v>
                </c:pt>
                <c:pt idx="5">
                  <c:v>492</c:v>
                </c:pt>
              </c:numCache>
            </c:numRef>
          </c:val>
          <c:extLst>
            <c:ext xmlns:c16="http://schemas.microsoft.com/office/drawing/2014/chart" uri="{C3380CC4-5D6E-409C-BE32-E72D297353CC}">
              <c16:uniqueId val="{00000001-09E6-4647-A95E-744C3042288D}"/>
            </c:ext>
          </c:extLst>
        </c:ser>
        <c:ser>
          <c:idx val="2"/>
          <c:order val="2"/>
          <c:tx>
            <c:strRef>
              <c:f>'7_Altersverteilung_Kanäle'!$O$2</c:f>
              <c:strCache>
                <c:ptCount val="1"/>
                <c:pt idx="0">
                  <c:v>Store</c:v>
                </c:pt>
              </c:strCache>
            </c:strRef>
          </c:tx>
          <c:spPr>
            <a:solidFill>
              <a:schemeClr val="accent3"/>
            </a:solidFill>
            <a:ln>
              <a:noFill/>
            </a:ln>
            <a:effectLst/>
          </c:spPr>
          <c:invertIfNegative val="0"/>
          <c:cat>
            <c:strRef>
              <c:f>'7_Altersverteilung_Kanäle'!$L$3:$L$8</c:f>
              <c:strCache>
                <c:ptCount val="6"/>
                <c:pt idx="0">
                  <c:v>18-25</c:v>
                </c:pt>
                <c:pt idx="1">
                  <c:v>26-35</c:v>
                </c:pt>
                <c:pt idx="2">
                  <c:v>36-45</c:v>
                </c:pt>
                <c:pt idx="3">
                  <c:v>46-55</c:v>
                </c:pt>
                <c:pt idx="4">
                  <c:v>56-65</c:v>
                </c:pt>
                <c:pt idx="5">
                  <c:v>66+</c:v>
                </c:pt>
              </c:strCache>
            </c:strRef>
          </c:cat>
          <c:val>
            <c:numRef>
              <c:f>'7_Altersverteilung_Kanäle'!$O$3:$O$8</c:f>
              <c:numCache>
                <c:formatCode>General</c:formatCode>
                <c:ptCount val="6"/>
                <c:pt idx="0">
                  <c:v>1625</c:v>
                </c:pt>
                <c:pt idx="1">
                  <c:v>2228</c:v>
                </c:pt>
                <c:pt idx="2">
                  <c:v>2436</c:v>
                </c:pt>
                <c:pt idx="3">
                  <c:v>2778</c:v>
                </c:pt>
                <c:pt idx="4">
                  <c:v>2578</c:v>
                </c:pt>
                <c:pt idx="5">
                  <c:v>841</c:v>
                </c:pt>
              </c:numCache>
            </c:numRef>
          </c:val>
          <c:extLst>
            <c:ext xmlns:c16="http://schemas.microsoft.com/office/drawing/2014/chart" uri="{C3380CC4-5D6E-409C-BE32-E72D297353CC}">
              <c16:uniqueId val="{00000002-09E6-4647-A95E-744C3042288D}"/>
            </c:ext>
          </c:extLst>
        </c:ser>
        <c:dLbls>
          <c:showLegendKey val="0"/>
          <c:showVal val="0"/>
          <c:showCatName val="0"/>
          <c:showSerName val="0"/>
          <c:showPercent val="0"/>
          <c:showBubbleSize val="0"/>
        </c:dLbls>
        <c:gapWidth val="219"/>
        <c:overlap val="-27"/>
        <c:axId val="690797720"/>
        <c:axId val="690795920"/>
      </c:barChart>
      <c:catAx>
        <c:axId val="690797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90795920"/>
        <c:crosses val="autoZero"/>
        <c:auto val="1"/>
        <c:lblAlgn val="ctr"/>
        <c:lblOffset val="100"/>
        <c:noMultiLvlLbl val="0"/>
      </c:catAx>
      <c:valAx>
        <c:axId val="690795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90797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t>Kanalpräferenz - Alter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lineChart>
        <c:grouping val="standard"/>
        <c:varyColors val="0"/>
        <c:ser>
          <c:idx val="0"/>
          <c:order val="0"/>
          <c:tx>
            <c:strRef>
              <c:f>'7_Altersverteilung_Kanäle'!$B$1</c:f>
              <c:strCache>
                <c:ptCount val="1"/>
                <c:pt idx="0">
                  <c:v>App</c:v>
                </c:pt>
              </c:strCache>
            </c:strRef>
          </c:tx>
          <c:spPr>
            <a:ln w="28575" cap="rnd">
              <a:solidFill>
                <a:schemeClr val="accent1"/>
              </a:solidFill>
              <a:round/>
            </a:ln>
            <a:effectLst/>
          </c:spPr>
          <c:marker>
            <c:symbol val="none"/>
          </c:marker>
          <c:cat>
            <c:numRef>
              <c:f>'7_Altersverteilung_Kanäle'!$A$6:$A$57</c:f>
              <c:numCache>
                <c:formatCode>General</c:formatCode>
                <c:ptCount val="52"/>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pt idx="48">
                  <c:v>66</c:v>
                </c:pt>
                <c:pt idx="49">
                  <c:v>67</c:v>
                </c:pt>
                <c:pt idx="50">
                  <c:v>68</c:v>
                </c:pt>
                <c:pt idx="51">
                  <c:v>69</c:v>
                </c:pt>
              </c:numCache>
            </c:numRef>
          </c:cat>
          <c:val>
            <c:numRef>
              <c:f>'7_Altersverteilung_Kanäle'!$B$6:$B$57</c:f>
              <c:numCache>
                <c:formatCode>General</c:formatCode>
                <c:ptCount val="52"/>
                <c:pt idx="0">
                  <c:v>273</c:v>
                </c:pt>
                <c:pt idx="1">
                  <c:v>212</c:v>
                </c:pt>
                <c:pt idx="2">
                  <c:v>254</c:v>
                </c:pt>
                <c:pt idx="3">
                  <c:v>243</c:v>
                </c:pt>
                <c:pt idx="4">
                  <c:v>289</c:v>
                </c:pt>
                <c:pt idx="5">
                  <c:v>351</c:v>
                </c:pt>
                <c:pt idx="6">
                  <c:v>341</c:v>
                </c:pt>
                <c:pt idx="7">
                  <c:v>236</c:v>
                </c:pt>
                <c:pt idx="8">
                  <c:v>285</c:v>
                </c:pt>
                <c:pt idx="9">
                  <c:v>250</c:v>
                </c:pt>
                <c:pt idx="10">
                  <c:v>314</c:v>
                </c:pt>
                <c:pt idx="11">
                  <c:v>263</c:v>
                </c:pt>
                <c:pt idx="12">
                  <c:v>294</c:v>
                </c:pt>
                <c:pt idx="13">
                  <c:v>322</c:v>
                </c:pt>
                <c:pt idx="14">
                  <c:v>248</c:v>
                </c:pt>
                <c:pt idx="15">
                  <c:v>315</c:v>
                </c:pt>
                <c:pt idx="16">
                  <c:v>269</c:v>
                </c:pt>
                <c:pt idx="17">
                  <c:v>287</c:v>
                </c:pt>
                <c:pt idx="18">
                  <c:v>323</c:v>
                </c:pt>
                <c:pt idx="19">
                  <c:v>321</c:v>
                </c:pt>
                <c:pt idx="20">
                  <c:v>234</c:v>
                </c:pt>
                <c:pt idx="21">
                  <c:v>246</c:v>
                </c:pt>
                <c:pt idx="22">
                  <c:v>253</c:v>
                </c:pt>
                <c:pt idx="23">
                  <c:v>272</c:v>
                </c:pt>
                <c:pt idx="24">
                  <c:v>231</c:v>
                </c:pt>
                <c:pt idx="25">
                  <c:v>240</c:v>
                </c:pt>
                <c:pt idx="26">
                  <c:v>347</c:v>
                </c:pt>
                <c:pt idx="27">
                  <c:v>224</c:v>
                </c:pt>
                <c:pt idx="28">
                  <c:v>271</c:v>
                </c:pt>
                <c:pt idx="29">
                  <c:v>241</c:v>
                </c:pt>
                <c:pt idx="30">
                  <c:v>180</c:v>
                </c:pt>
                <c:pt idx="31">
                  <c:v>209</c:v>
                </c:pt>
                <c:pt idx="32">
                  <c:v>294</c:v>
                </c:pt>
                <c:pt idx="33">
                  <c:v>311</c:v>
                </c:pt>
                <c:pt idx="34">
                  <c:v>265</c:v>
                </c:pt>
                <c:pt idx="35">
                  <c:v>254</c:v>
                </c:pt>
                <c:pt idx="36">
                  <c:v>293</c:v>
                </c:pt>
                <c:pt idx="37">
                  <c:v>229</c:v>
                </c:pt>
                <c:pt idx="38">
                  <c:v>308</c:v>
                </c:pt>
                <c:pt idx="39">
                  <c:v>281</c:v>
                </c:pt>
                <c:pt idx="40">
                  <c:v>264</c:v>
                </c:pt>
                <c:pt idx="41">
                  <c:v>264</c:v>
                </c:pt>
                <c:pt idx="42">
                  <c:v>204</c:v>
                </c:pt>
                <c:pt idx="43">
                  <c:v>155</c:v>
                </c:pt>
                <c:pt idx="44">
                  <c:v>147</c:v>
                </c:pt>
                <c:pt idx="45">
                  <c:v>153</c:v>
                </c:pt>
                <c:pt idx="46">
                  <c:v>203</c:v>
                </c:pt>
                <c:pt idx="47">
                  <c:v>151</c:v>
                </c:pt>
                <c:pt idx="48">
                  <c:v>134</c:v>
                </c:pt>
                <c:pt idx="49">
                  <c:v>173</c:v>
                </c:pt>
                <c:pt idx="50">
                  <c:v>129</c:v>
                </c:pt>
                <c:pt idx="51">
                  <c:v>136</c:v>
                </c:pt>
              </c:numCache>
            </c:numRef>
          </c:val>
          <c:smooth val="0"/>
          <c:extLst>
            <c:ext xmlns:c16="http://schemas.microsoft.com/office/drawing/2014/chart" uri="{C3380CC4-5D6E-409C-BE32-E72D297353CC}">
              <c16:uniqueId val="{00000000-F762-4C86-8720-7A4F748C7246}"/>
            </c:ext>
          </c:extLst>
        </c:ser>
        <c:ser>
          <c:idx val="1"/>
          <c:order val="1"/>
          <c:tx>
            <c:strRef>
              <c:f>'7_Altersverteilung_Kanäle'!$C$1</c:f>
              <c:strCache>
                <c:ptCount val="1"/>
                <c:pt idx="0">
                  <c:v>Website</c:v>
                </c:pt>
              </c:strCache>
            </c:strRef>
          </c:tx>
          <c:spPr>
            <a:ln w="28575" cap="rnd">
              <a:solidFill>
                <a:schemeClr val="accent2"/>
              </a:solidFill>
              <a:round/>
            </a:ln>
            <a:effectLst/>
          </c:spPr>
          <c:marker>
            <c:symbol val="none"/>
          </c:marker>
          <c:cat>
            <c:numRef>
              <c:f>'7_Altersverteilung_Kanäle'!$A$6:$A$57</c:f>
              <c:numCache>
                <c:formatCode>General</c:formatCode>
                <c:ptCount val="52"/>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pt idx="48">
                  <c:v>66</c:v>
                </c:pt>
                <c:pt idx="49">
                  <c:v>67</c:v>
                </c:pt>
                <c:pt idx="50">
                  <c:v>68</c:v>
                </c:pt>
                <c:pt idx="51">
                  <c:v>69</c:v>
                </c:pt>
              </c:numCache>
            </c:numRef>
          </c:cat>
          <c:val>
            <c:numRef>
              <c:f>'7_Altersverteilung_Kanäle'!$C$6:$C$57</c:f>
              <c:numCache>
                <c:formatCode>General</c:formatCode>
                <c:ptCount val="52"/>
                <c:pt idx="0">
                  <c:v>130</c:v>
                </c:pt>
                <c:pt idx="1">
                  <c:v>86</c:v>
                </c:pt>
                <c:pt idx="2">
                  <c:v>142</c:v>
                </c:pt>
                <c:pt idx="3">
                  <c:v>138</c:v>
                </c:pt>
                <c:pt idx="4">
                  <c:v>164</c:v>
                </c:pt>
                <c:pt idx="5">
                  <c:v>148</c:v>
                </c:pt>
                <c:pt idx="6">
                  <c:v>158</c:v>
                </c:pt>
                <c:pt idx="7">
                  <c:v>104</c:v>
                </c:pt>
                <c:pt idx="8">
                  <c:v>151</c:v>
                </c:pt>
                <c:pt idx="9">
                  <c:v>159</c:v>
                </c:pt>
                <c:pt idx="10">
                  <c:v>164</c:v>
                </c:pt>
                <c:pt idx="11">
                  <c:v>183</c:v>
                </c:pt>
                <c:pt idx="12">
                  <c:v>150</c:v>
                </c:pt>
                <c:pt idx="13">
                  <c:v>167</c:v>
                </c:pt>
                <c:pt idx="14">
                  <c:v>152</c:v>
                </c:pt>
                <c:pt idx="15">
                  <c:v>144</c:v>
                </c:pt>
                <c:pt idx="16">
                  <c:v>263</c:v>
                </c:pt>
                <c:pt idx="17">
                  <c:v>175</c:v>
                </c:pt>
                <c:pt idx="18">
                  <c:v>164</c:v>
                </c:pt>
                <c:pt idx="19">
                  <c:v>137</c:v>
                </c:pt>
                <c:pt idx="20">
                  <c:v>111</c:v>
                </c:pt>
                <c:pt idx="21">
                  <c:v>143</c:v>
                </c:pt>
                <c:pt idx="22">
                  <c:v>121</c:v>
                </c:pt>
                <c:pt idx="23">
                  <c:v>148</c:v>
                </c:pt>
                <c:pt idx="24">
                  <c:v>116</c:v>
                </c:pt>
                <c:pt idx="25">
                  <c:v>124</c:v>
                </c:pt>
                <c:pt idx="26">
                  <c:v>141</c:v>
                </c:pt>
                <c:pt idx="27">
                  <c:v>142</c:v>
                </c:pt>
                <c:pt idx="28">
                  <c:v>144</c:v>
                </c:pt>
                <c:pt idx="29">
                  <c:v>151</c:v>
                </c:pt>
                <c:pt idx="30">
                  <c:v>139</c:v>
                </c:pt>
                <c:pt idx="31">
                  <c:v>139</c:v>
                </c:pt>
                <c:pt idx="32">
                  <c:v>177</c:v>
                </c:pt>
                <c:pt idx="33">
                  <c:v>175</c:v>
                </c:pt>
                <c:pt idx="34">
                  <c:v>168</c:v>
                </c:pt>
                <c:pt idx="35">
                  <c:v>163</c:v>
                </c:pt>
                <c:pt idx="36">
                  <c:v>204</c:v>
                </c:pt>
                <c:pt idx="37">
                  <c:v>134</c:v>
                </c:pt>
                <c:pt idx="38">
                  <c:v>159</c:v>
                </c:pt>
                <c:pt idx="39">
                  <c:v>166</c:v>
                </c:pt>
                <c:pt idx="40">
                  <c:v>180</c:v>
                </c:pt>
                <c:pt idx="41">
                  <c:v>187</c:v>
                </c:pt>
                <c:pt idx="42">
                  <c:v>121</c:v>
                </c:pt>
                <c:pt idx="43">
                  <c:v>91</c:v>
                </c:pt>
                <c:pt idx="44">
                  <c:v>120</c:v>
                </c:pt>
                <c:pt idx="45">
                  <c:v>82</c:v>
                </c:pt>
                <c:pt idx="46">
                  <c:v>118</c:v>
                </c:pt>
                <c:pt idx="47">
                  <c:v>110</c:v>
                </c:pt>
                <c:pt idx="48">
                  <c:v>136</c:v>
                </c:pt>
                <c:pt idx="49">
                  <c:v>148</c:v>
                </c:pt>
                <c:pt idx="50">
                  <c:v>109</c:v>
                </c:pt>
                <c:pt idx="51">
                  <c:v>99</c:v>
                </c:pt>
              </c:numCache>
            </c:numRef>
          </c:val>
          <c:smooth val="0"/>
          <c:extLst>
            <c:ext xmlns:c16="http://schemas.microsoft.com/office/drawing/2014/chart" uri="{C3380CC4-5D6E-409C-BE32-E72D297353CC}">
              <c16:uniqueId val="{00000001-F762-4C86-8720-7A4F748C7246}"/>
            </c:ext>
          </c:extLst>
        </c:ser>
        <c:ser>
          <c:idx val="2"/>
          <c:order val="2"/>
          <c:tx>
            <c:strRef>
              <c:f>'7_Altersverteilung_Kanäle'!$D$1</c:f>
              <c:strCache>
                <c:ptCount val="1"/>
                <c:pt idx="0">
                  <c:v>Store</c:v>
                </c:pt>
              </c:strCache>
            </c:strRef>
          </c:tx>
          <c:spPr>
            <a:ln w="28575" cap="rnd">
              <a:solidFill>
                <a:schemeClr val="accent3"/>
              </a:solidFill>
              <a:round/>
            </a:ln>
            <a:effectLst/>
          </c:spPr>
          <c:marker>
            <c:symbol val="none"/>
          </c:marker>
          <c:cat>
            <c:numRef>
              <c:f>'7_Altersverteilung_Kanäle'!$A$6:$A$57</c:f>
              <c:numCache>
                <c:formatCode>General</c:formatCode>
                <c:ptCount val="52"/>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pt idx="48">
                  <c:v>66</c:v>
                </c:pt>
                <c:pt idx="49">
                  <c:v>67</c:v>
                </c:pt>
                <c:pt idx="50">
                  <c:v>68</c:v>
                </c:pt>
                <c:pt idx="51">
                  <c:v>69</c:v>
                </c:pt>
              </c:numCache>
            </c:numRef>
          </c:cat>
          <c:val>
            <c:numRef>
              <c:f>'7_Altersverteilung_Kanäle'!$D$6:$D$57</c:f>
              <c:numCache>
                <c:formatCode>General</c:formatCode>
                <c:ptCount val="52"/>
                <c:pt idx="0">
                  <c:v>184</c:v>
                </c:pt>
                <c:pt idx="1">
                  <c:v>178</c:v>
                </c:pt>
                <c:pt idx="2">
                  <c:v>200</c:v>
                </c:pt>
                <c:pt idx="3">
                  <c:v>202</c:v>
                </c:pt>
                <c:pt idx="4">
                  <c:v>194</c:v>
                </c:pt>
                <c:pt idx="5">
                  <c:v>232</c:v>
                </c:pt>
                <c:pt idx="6">
                  <c:v>233</c:v>
                </c:pt>
                <c:pt idx="7">
                  <c:v>202</c:v>
                </c:pt>
                <c:pt idx="8">
                  <c:v>219</c:v>
                </c:pt>
                <c:pt idx="9">
                  <c:v>191</c:v>
                </c:pt>
                <c:pt idx="10">
                  <c:v>216</c:v>
                </c:pt>
                <c:pt idx="11">
                  <c:v>243</c:v>
                </c:pt>
                <c:pt idx="12">
                  <c:v>205</c:v>
                </c:pt>
                <c:pt idx="13">
                  <c:v>232</c:v>
                </c:pt>
                <c:pt idx="14">
                  <c:v>192</c:v>
                </c:pt>
                <c:pt idx="15">
                  <c:v>268</c:v>
                </c:pt>
                <c:pt idx="16">
                  <c:v>213</c:v>
                </c:pt>
                <c:pt idx="17">
                  <c:v>249</c:v>
                </c:pt>
                <c:pt idx="18">
                  <c:v>259</c:v>
                </c:pt>
                <c:pt idx="19">
                  <c:v>266</c:v>
                </c:pt>
                <c:pt idx="20">
                  <c:v>229</c:v>
                </c:pt>
                <c:pt idx="21">
                  <c:v>238</c:v>
                </c:pt>
                <c:pt idx="22">
                  <c:v>240</c:v>
                </c:pt>
                <c:pt idx="23">
                  <c:v>238</c:v>
                </c:pt>
                <c:pt idx="24">
                  <c:v>210</c:v>
                </c:pt>
                <c:pt idx="25">
                  <c:v>236</c:v>
                </c:pt>
                <c:pt idx="26">
                  <c:v>307</c:v>
                </c:pt>
                <c:pt idx="27">
                  <c:v>213</c:v>
                </c:pt>
                <c:pt idx="28">
                  <c:v>288</c:v>
                </c:pt>
                <c:pt idx="29">
                  <c:v>252</c:v>
                </c:pt>
                <c:pt idx="30">
                  <c:v>246</c:v>
                </c:pt>
                <c:pt idx="31">
                  <c:v>234</c:v>
                </c:pt>
                <c:pt idx="32">
                  <c:v>341</c:v>
                </c:pt>
                <c:pt idx="33">
                  <c:v>315</c:v>
                </c:pt>
                <c:pt idx="34">
                  <c:v>258</c:v>
                </c:pt>
                <c:pt idx="35">
                  <c:v>307</c:v>
                </c:pt>
                <c:pt idx="36">
                  <c:v>253</c:v>
                </c:pt>
                <c:pt idx="37">
                  <c:v>284</c:v>
                </c:pt>
                <c:pt idx="38">
                  <c:v>260</c:v>
                </c:pt>
                <c:pt idx="39">
                  <c:v>362</c:v>
                </c:pt>
                <c:pt idx="40">
                  <c:v>359</c:v>
                </c:pt>
                <c:pt idx="41">
                  <c:v>337</c:v>
                </c:pt>
                <c:pt idx="42">
                  <c:v>254</c:v>
                </c:pt>
                <c:pt idx="43">
                  <c:v>154</c:v>
                </c:pt>
                <c:pt idx="44">
                  <c:v>216</c:v>
                </c:pt>
                <c:pt idx="45">
                  <c:v>176</c:v>
                </c:pt>
                <c:pt idx="46">
                  <c:v>231</c:v>
                </c:pt>
                <c:pt idx="47">
                  <c:v>229</c:v>
                </c:pt>
                <c:pt idx="48">
                  <c:v>201</c:v>
                </c:pt>
                <c:pt idx="49">
                  <c:v>236</c:v>
                </c:pt>
                <c:pt idx="50">
                  <c:v>222</c:v>
                </c:pt>
                <c:pt idx="51">
                  <c:v>182</c:v>
                </c:pt>
              </c:numCache>
            </c:numRef>
          </c:val>
          <c:smooth val="0"/>
          <c:extLst>
            <c:ext xmlns:c16="http://schemas.microsoft.com/office/drawing/2014/chart" uri="{C3380CC4-5D6E-409C-BE32-E72D297353CC}">
              <c16:uniqueId val="{00000002-F762-4C86-8720-7A4F748C7246}"/>
            </c:ext>
          </c:extLst>
        </c:ser>
        <c:dLbls>
          <c:showLegendKey val="0"/>
          <c:showVal val="0"/>
          <c:showCatName val="0"/>
          <c:showSerName val="0"/>
          <c:showPercent val="0"/>
          <c:showBubbleSize val="0"/>
        </c:dLbls>
        <c:smooth val="0"/>
        <c:axId val="539228240"/>
        <c:axId val="728238800"/>
      </c:lineChart>
      <c:catAx>
        <c:axId val="539228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28238800"/>
        <c:crosses val="autoZero"/>
        <c:auto val="1"/>
        <c:lblAlgn val="ctr"/>
        <c:lblOffset val="100"/>
        <c:noMultiLvlLbl val="0"/>
      </c:catAx>
      <c:valAx>
        <c:axId val="728238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392282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t>% - Verteilung der Altersgruppen</a:t>
            </a:r>
            <a:r>
              <a:rPr lang="de-DE" baseline="0"/>
              <a:t> je Kanal</a:t>
            </a:r>
            <a:endParaRPr lang="de-DE"/>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'7_Altersverteilung_Kanäle'!$L$13</c:f>
              <c:strCache>
                <c:ptCount val="1"/>
                <c:pt idx="0">
                  <c:v>18-25</c:v>
                </c:pt>
              </c:strCache>
            </c:strRef>
          </c:tx>
          <c:spPr>
            <a:solidFill>
              <a:schemeClr val="accent1"/>
            </a:solidFill>
            <a:ln>
              <a:noFill/>
            </a:ln>
            <a:effectLst/>
          </c:spPr>
          <c:invertIfNegative val="0"/>
          <c:cat>
            <c:strRef>
              <c:f>'7_Altersverteilung_Kanäle'!$M$12:$O$12</c:f>
              <c:strCache>
                <c:ptCount val="3"/>
                <c:pt idx="0">
                  <c:v>App</c:v>
                </c:pt>
                <c:pt idx="1">
                  <c:v>Website</c:v>
                </c:pt>
                <c:pt idx="2">
                  <c:v>Store</c:v>
                </c:pt>
              </c:strCache>
            </c:strRef>
          </c:cat>
          <c:val>
            <c:numRef>
              <c:f>'7_Altersverteilung_Kanäle'!$M$13:$O$13</c:f>
              <c:numCache>
                <c:formatCode>0%</c:formatCode>
                <c:ptCount val="3"/>
                <c:pt idx="0">
                  <c:v>0.1693362082242415</c:v>
                </c:pt>
                <c:pt idx="1">
                  <c:v>0.14181577203445991</c:v>
                </c:pt>
                <c:pt idx="2">
                  <c:v>0.13014576325484542</c:v>
                </c:pt>
              </c:numCache>
            </c:numRef>
          </c:val>
          <c:extLst>
            <c:ext xmlns:c16="http://schemas.microsoft.com/office/drawing/2014/chart" uri="{C3380CC4-5D6E-409C-BE32-E72D297353CC}">
              <c16:uniqueId val="{00000000-62F1-4031-8AB0-98B06039097C}"/>
            </c:ext>
          </c:extLst>
        </c:ser>
        <c:ser>
          <c:idx val="1"/>
          <c:order val="1"/>
          <c:tx>
            <c:strRef>
              <c:f>'7_Altersverteilung_Kanäle'!$L$14</c:f>
              <c:strCache>
                <c:ptCount val="1"/>
                <c:pt idx="0">
                  <c:v>26-35</c:v>
                </c:pt>
              </c:strCache>
            </c:strRef>
          </c:tx>
          <c:spPr>
            <a:solidFill>
              <a:schemeClr val="accent2"/>
            </a:solidFill>
            <a:ln>
              <a:noFill/>
            </a:ln>
            <a:effectLst/>
          </c:spPr>
          <c:invertIfNegative val="0"/>
          <c:cat>
            <c:strRef>
              <c:f>'7_Altersverteilung_Kanäle'!$M$12:$O$12</c:f>
              <c:strCache>
                <c:ptCount val="3"/>
                <c:pt idx="0">
                  <c:v>App</c:v>
                </c:pt>
                <c:pt idx="1">
                  <c:v>Website</c:v>
                </c:pt>
                <c:pt idx="2">
                  <c:v>Store</c:v>
                </c:pt>
              </c:strCache>
            </c:strRef>
          </c:cat>
          <c:val>
            <c:numRef>
              <c:f>'7_Altersverteilung_Kanäle'!$M$14:$O$14</c:f>
              <c:numCache>
                <c:formatCode>0%</c:formatCode>
                <c:ptCount val="3"/>
                <c:pt idx="0">
                  <c:v>0.21923610041583244</c:v>
                </c:pt>
                <c:pt idx="1">
                  <c:v>0.22637508283631544</c:v>
                </c:pt>
                <c:pt idx="2">
                  <c:v>0.17843985263495116</c:v>
                </c:pt>
              </c:numCache>
            </c:numRef>
          </c:val>
          <c:extLst>
            <c:ext xmlns:c16="http://schemas.microsoft.com/office/drawing/2014/chart" uri="{C3380CC4-5D6E-409C-BE32-E72D297353CC}">
              <c16:uniqueId val="{00000001-62F1-4031-8AB0-98B06039097C}"/>
            </c:ext>
          </c:extLst>
        </c:ser>
        <c:ser>
          <c:idx val="2"/>
          <c:order val="2"/>
          <c:tx>
            <c:strRef>
              <c:f>'7_Altersverteilung_Kanäle'!$L$15</c:f>
              <c:strCache>
                <c:ptCount val="1"/>
                <c:pt idx="0">
                  <c:v>36-45</c:v>
                </c:pt>
              </c:strCache>
            </c:strRef>
          </c:tx>
          <c:spPr>
            <a:solidFill>
              <a:schemeClr val="accent3"/>
            </a:solidFill>
            <a:ln>
              <a:noFill/>
            </a:ln>
            <a:effectLst/>
          </c:spPr>
          <c:invertIfNegative val="0"/>
          <c:cat>
            <c:strRef>
              <c:f>'7_Altersverteilung_Kanäle'!$M$12:$O$12</c:f>
              <c:strCache>
                <c:ptCount val="3"/>
                <c:pt idx="0">
                  <c:v>App</c:v>
                </c:pt>
                <c:pt idx="1">
                  <c:v>Website</c:v>
                </c:pt>
                <c:pt idx="2">
                  <c:v>Store</c:v>
                </c:pt>
              </c:strCache>
            </c:strRef>
          </c:cat>
          <c:val>
            <c:numRef>
              <c:f>'7_Altersverteilung_Kanäle'!$M$15:$O$15</c:f>
              <c:numCache>
                <c:formatCode>0%</c:formatCode>
                <c:ptCount val="3"/>
                <c:pt idx="0">
                  <c:v>0.20722316340674574</c:v>
                </c:pt>
                <c:pt idx="1">
                  <c:v>0.17852882703777337</c:v>
                </c:pt>
                <c:pt idx="2">
                  <c:v>0.19509851033157136</c:v>
                </c:pt>
              </c:numCache>
            </c:numRef>
          </c:val>
          <c:extLst>
            <c:ext xmlns:c16="http://schemas.microsoft.com/office/drawing/2014/chart" uri="{C3380CC4-5D6E-409C-BE32-E72D297353CC}">
              <c16:uniqueId val="{00000002-62F1-4031-8AB0-98B06039097C}"/>
            </c:ext>
          </c:extLst>
        </c:ser>
        <c:ser>
          <c:idx val="3"/>
          <c:order val="3"/>
          <c:tx>
            <c:strRef>
              <c:f>'7_Altersverteilung_Kanäle'!$L$16</c:f>
              <c:strCache>
                <c:ptCount val="1"/>
                <c:pt idx="0">
                  <c:v>46-55</c:v>
                </c:pt>
              </c:strCache>
            </c:strRef>
          </c:tx>
          <c:spPr>
            <a:solidFill>
              <a:schemeClr val="accent4"/>
            </a:solidFill>
            <a:ln>
              <a:noFill/>
            </a:ln>
            <a:effectLst/>
          </c:spPr>
          <c:invertIfNegative val="0"/>
          <c:cat>
            <c:strRef>
              <c:f>'7_Altersverteilung_Kanäle'!$M$12:$O$12</c:f>
              <c:strCache>
                <c:ptCount val="3"/>
                <c:pt idx="0">
                  <c:v>App</c:v>
                </c:pt>
                <c:pt idx="1">
                  <c:v>Website</c:v>
                </c:pt>
                <c:pt idx="2">
                  <c:v>Store</c:v>
                </c:pt>
              </c:strCache>
            </c:strRef>
          </c:cat>
          <c:val>
            <c:numRef>
              <c:f>'7_Altersverteilung_Kanäle'!$M$16:$O$16</c:f>
              <c:numCache>
                <c:formatCode>0%</c:formatCode>
                <c:ptCount val="3"/>
                <c:pt idx="0">
                  <c:v>0.19613429847528108</c:v>
                </c:pt>
                <c:pt idx="1">
                  <c:v>0.21126573889993372</c:v>
                </c:pt>
                <c:pt idx="2">
                  <c:v>0.22248918789043728</c:v>
                </c:pt>
              </c:numCache>
            </c:numRef>
          </c:val>
          <c:extLst>
            <c:ext xmlns:c16="http://schemas.microsoft.com/office/drawing/2014/chart" uri="{C3380CC4-5D6E-409C-BE32-E72D297353CC}">
              <c16:uniqueId val="{00000003-62F1-4031-8AB0-98B06039097C}"/>
            </c:ext>
          </c:extLst>
        </c:ser>
        <c:ser>
          <c:idx val="4"/>
          <c:order val="4"/>
          <c:tx>
            <c:strRef>
              <c:f>'7_Altersverteilung_Kanäle'!$L$17</c:f>
              <c:strCache>
                <c:ptCount val="1"/>
                <c:pt idx="0">
                  <c:v>56-65</c:v>
                </c:pt>
              </c:strCache>
            </c:strRef>
          </c:tx>
          <c:spPr>
            <a:solidFill>
              <a:schemeClr val="accent5"/>
            </a:solidFill>
            <a:ln>
              <a:noFill/>
            </a:ln>
            <a:effectLst/>
          </c:spPr>
          <c:invertIfNegative val="0"/>
          <c:cat>
            <c:strRef>
              <c:f>'7_Altersverteilung_Kanäle'!$M$12:$O$12</c:f>
              <c:strCache>
                <c:ptCount val="3"/>
                <c:pt idx="0">
                  <c:v>App</c:v>
                </c:pt>
                <c:pt idx="1">
                  <c:v>Website</c:v>
                </c:pt>
                <c:pt idx="2">
                  <c:v>Store</c:v>
                </c:pt>
              </c:strCache>
            </c:strRef>
          </c:cat>
          <c:val>
            <c:numRef>
              <c:f>'7_Altersverteilung_Kanäle'!$M$17:$O$17</c:f>
              <c:numCache>
                <c:formatCode>0%</c:formatCode>
                <c:ptCount val="3"/>
                <c:pt idx="0">
                  <c:v>0.16402279377791468</c:v>
                </c:pt>
                <c:pt idx="1">
                  <c:v>0.17680583167660702</c:v>
                </c:pt>
                <c:pt idx="2">
                  <c:v>0.20647124779753323</c:v>
                </c:pt>
              </c:numCache>
            </c:numRef>
          </c:val>
          <c:extLst>
            <c:ext xmlns:c16="http://schemas.microsoft.com/office/drawing/2014/chart" uri="{C3380CC4-5D6E-409C-BE32-E72D297353CC}">
              <c16:uniqueId val="{00000004-62F1-4031-8AB0-98B06039097C}"/>
            </c:ext>
          </c:extLst>
        </c:ser>
        <c:ser>
          <c:idx val="5"/>
          <c:order val="5"/>
          <c:tx>
            <c:strRef>
              <c:f>'7_Altersverteilung_Kanäle'!$L$18</c:f>
              <c:strCache>
                <c:ptCount val="1"/>
                <c:pt idx="0">
                  <c:v>66+</c:v>
                </c:pt>
              </c:strCache>
            </c:strRef>
          </c:tx>
          <c:spPr>
            <a:solidFill>
              <a:schemeClr val="accent6"/>
            </a:solidFill>
            <a:ln>
              <a:noFill/>
            </a:ln>
            <a:effectLst/>
          </c:spPr>
          <c:invertIfNegative val="0"/>
          <c:cat>
            <c:strRef>
              <c:f>'7_Altersverteilung_Kanäle'!$M$12:$O$12</c:f>
              <c:strCache>
                <c:ptCount val="3"/>
                <c:pt idx="0">
                  <c:v>App</c:v>
                </c:pt>
                <c:pt idx="1">
                  <c:v>Website</c:v>
                </c:pt>
                <c:pt idx="2">
                  <c:v>Store</c:v>
                </c:pt>
              </c:strCache>
            </c:strRef>
          </c:cat>
          <c:val>
            <c:numRef>
              <c:f>'7_Altersverteilung_Kanäle'!$M$18:$O$18</c:f>
              <c:numCache>
                <c:formatCode>0%</c:formatCode>
                <c:ptCount val="3"/>
                <c:pt idx="0">
                  <c:v>4.4047435699984601E-2</c:v>
                </c:pt>
                <c:pt idx="1">
                  <c:v>6.5208747514910542E-2</c:v>
                </c:pt>
                <c:pt idx="2">
                  <c:v>6.7355438090661537E-2</c:v>
                </c:pt>
              </c:numCache>
            </c:numRef>
          </c:val>
          <c:extLst>
            <c:ext xmlns:c16="http://schemas.microsoft.com/office/drawing/2014/chart" uri="{C3380CC4-5D6E-409C-BE32-E72D297353CC}">
              <c16:uniqueId val="{00000005-62F1-4031-8AB0-98B06039097C}"/>
            </c:ext>
          </c:extLst>
        </c:ser>
        <c:dLbls>
          <c:showLegendKey val="0"/>
          <c:showVal val="0"/>
          <c:showCatName val="0"/>
          <c:showSerName val="0"/>
          <c:showPercent val="0"/>
          <c:showBubbleSize val="0"/>
        </c:dLbls>
        <c:gapWidth val="219"/>
        <c:overlap val="-27"/>
        <c:axId val="721378200"/>
        <c:axId val="721385040"/>
      </c:barChart>
      <c:catAx>
        <c:axId val="721378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21385040"/>
        <c:crosses val="autoZero"/>
        <c:auto val="1"/>
        <c:lblAlgn val="ctr"/>
        <c:lblOffset val="100"/>
        <c:noMultiLvlLbl val="0"/>
      </c:catAx>
      <c:valAx>
        <c:axId val="7213850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21378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sz="1400" b="0" i="0" u="none" strike="noStrike" kern="1200" spc="0" baseline="0">
                <a:solidFill>
                  <a:sysClr val="windowText" lastClr="000000">
                    <a:lumMod val="65000"/>
                    <a:lumOff val="35000"/>
                  </a:sysClr>
                </a:solidFill>
              </a:rPr>
              <a:t>% - Verteilung der Kanäle je Altersgruppen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'7_Altersverteilung_Kanäle'!$M$21</c:f>
              <c:strCache>
                <c:ptCount val="1"/>
                <c:pt idx="0">
                  <c:v>App</c:v>
                </c:pt>
              </c:strCache>
            </c:strRef>
          </c:tx>
          <c:spPr>
            <a:solidFill>
              <a:schemeClr val="accent1"/>
            </a:solidFill>
            <a:ln>
              <a:noFill/>
            </a:ln>
            <a:effectLst/>
          </c:spPr>
          <c:invertIfNegative val="0"/>
          <c:cat>
            <c:strRef>
              <c:f>'7_Altersverteilung_Kanäle'!$L$22:$L$27</c:f>
              <c:strCache>
                <c:ptCount val="6"/>
                <c:pt idx="0">
                  <c:v>18-25</c:v>
                </c:pt>
                <c:pt idx="1">
                  <c:v>26-35</c:v>
                </c:pt>
                <c:pt idx="2">
                  <c:v>36-45</c:v>
                </c:pt>
                <c:pt idx="3">
                  <c:v>46-55</c:v>
                </c:pt>
                <c:pt idx="4">
                  <c:v>56-65</c:v>
                </c:pt>
                <c:pt idx="5">
                  <c:v>66+</c:v>
                </c:pt>
              </c:strCache>
            </c:strRef>
          </c:cat>
          <c:val>
            <c:numRef>
              <c:f>'7_Altersverteilung_Kanäle'!$M$22:$M$27</c:f>
              <c:numCache>
                <c:formatCode>0%</c:formatCode>
                <c:ptCount val="6"/>
                <c:pt idx="0">
                  <c:v>0.44932570494483043</c:v>
                </c:pt>
                <c:pt idx="1">
                  <c:v>0.41972578505086244</c:v>
                </c:pt>
                <c:pt idx="2">
                  <c:v>0.41566265060240964</c:v>
                </c:pt>
                <c:pt idx="3">
                  <c:v>0.36811677988148578</c:v>
                </c:pt>
                <c:pt idx="4">
                  <c:v>0.35253227408143001</c:v>
                </c:pt>
                <c:pt idx="5">
                  <c:v>0.30026246719160105</c:v>
                </c:pt>
              </c:numCache>
            </c:numRef>
          </c:val>
          <c:extLst>
            <c:ext xmlns:c16="http://schemas.microsoft.com/office/drawing/2014/chart" uri="{C3380CC4-5D6E-409C-BE32-E72D297353CC}">
              <c16:uniqueId val="{00000000-E668-48F3-B021-5F0435B645AD}"/>
            </c:ext>
          </c:extLst>
        </c:ser>
        <c:ser>
          <c:idx val="1"/>
          <c:order val="1"/>
          <c:tx>
            <c:strRef>
              <c:f>'7_Altersverteilung_Kanäle'!$N$21</c:f>
              <c:strCache>
                <c:ptCount val="1"/>
                <c:pt idx="0">
                  <c:v>Website</c:v>
                </c:pt>
              </c:strCache>
            </c:strRef>
          </c:tx>
          <c:spPr>
            <a:solidFill>
              <a:schemeClr val="accent2"/>
            </a:solidFill>
            <a:ln>
              <a:noFill/>
            </a:ln>
            <a:effectLst/>
          </c:spPr>
          <c:invertIfNegative val="0"/>
          <c:cat>
            <c:strRef>
              <c:f>'7_Altersverteilung_Kanäle'!$L$22:$L$27</c:f>
              <c:strCache>
                <c:ptCount val="6"/>
                <c:pt idx="0">
                  <c:v>18-25</c:v>
                </c:pt>
                <c:pt idx="1">
                  <c:v>26-35</c:v>
                </c:pt>
                <c:pt idx="2">
                  <c:v>36-45</c:v>
                </c:pt>
                <c:pt idx="3">
                  <c:v>46-55</c:v>
                </c:pt>
                <c:pt idx="4">
                  <c:v>56-65</c:v>
                </c:pt>
                <c:pt idx="5">
                  <c:v>66+</c:v>
                </c:pt>
              </c:strCache>
            </c:strRef>
          </c:cat>
          <c:val>
            <c:numRef>
              <c:f>'7_Altersverteilung_Kanäle'!$N$22:$N$27</c:f>
              <c:numCache>
                <c:formatCode>0%</c:formatCode>
                <c:ptCount val="6"/>
                <c:pt idx="0">
                  <c:v>0.21863506334286881</c:v>
                </c:pt>
                <c:pt idx="1">
                  <c:v>0.25180598555211559</c:v>
                </c:pt>
                <c:pt idx="2">
                  <c:v>0.20806302131603335</c:v>
                </c:pt>
                <c:pt idx="3">
                  <c:v>0.23038011273305392</c:v>
                </c:pt>
                <c:pt idx="4">
                  <c:v>0.22078781860311156</c:v>
                </c:pt>
                <c:pt idx="5">
                  <c:v>0.25826771653543307</c:v>
                </c:pt>
              </c:numCache>
            </c:numRef>
          </c:val>
          <c:extLst>
            <c:ext xmlns:c16="http://schemas.microsoft.com/office/drawing/2014/chart" uri="{C3380CC4-5D6E-409C-BE32-E72D297353CC}">
              <c16:uniqueId val="{00000001-E668-48F3-B021-5F0435B645AD}"/>
            </c:ext>
          </c:extLst>
        </c:ser>
        <c:ser>
          <c:idx val="2"/>
          <c:order val="2"/>
          <c:tx>
            <c:strRef>
              <c:f>'7_Altersverteilung_Kanäle'!$O$21</c:f>
              <c:strCache>
                <c:ptCount val="1"/>
                <c:pt idx="0">
                  <c:v>Store</c:v>
                </c:pt>
              </c:strCache>
            </c:strRef>
          </c:tx>
          <c:spPr>
            <a:solidFill>
              <a:schemeClr val="accent3"/>
            </a:solidFill>
            <a:ln>
              <a:noFill/>
            </a:ln>
            <a:effectLst/>
          </c:spPr>
          <c:invertIfNegative val="0"/>
          <c:cat>
            <c:strRef>
              <c:f>'7_Altersverteilung_Kanäle'!$L$22:$L$27</c:f>
              <c:strCache>
                <c:ptCount val="6"/>
                <c:pt idx="0">
                  <c:v>18-25</c:v>
                </c:pt>
                <c:pt idx="1">
                  <c:v>26-35</c:v>
                </c:pt>
                <c:pt idx="2">
                  <c:v>36-45</c:v>
                </c:pt>
                <c:pt idx="3">
                  <c:v>46-55</c:v>
                </c:pt>
                <c:pt idx="4">
                  <c:v>56-65</c:v>
                </c:pt>
                <c:pt idx="5">
                  <c:v>66+</c:v>
                </c:pt>
              </c:strCache>
            </c:strRef>
          </c:cat>
          <c:val>
            <c:numRef>
              <c:f>'7_Altersverteilung_Kanäle'!$O$22:$O$27</c:f>
              <c:numCache>
                <c:formatCode>0%</c:formatCode>
                <c:ptCount val="6"/>
                <c:pt idx="0">
                  <c:v>0.33203923171230076</c:v>
                </c:pt>
                <c:pt idx="1">
                  <c:v>0.32846822939702197</c:v>
                </c:pt>
                <c:pt idx="2">
                  <c:v>0.37627432808155697</c:v>
                </c:pt>
                <c:pt idx="3">
                  <c:v>0.4015031073854603</c:v>
                </c:pt>
                <c:pt idx="4">
                  <c:v>0.42667990731545846</c:v>
                </c:pt>
                <c:pt idx="5">
                  <c:v>0.44146981627296589</c:v>
                </c:pt>
              </c:numCache>
            </c:numRef>
          </c:val>
          <c:extLst>
            <c:ext xmlns:c16="http://schemas.microsoft.com/office/drawing/2014/chart" uri="{C3380CC4-5D6E-409C-BE32-E72D297353CC}">
              <c16:uniqueId val="{00000002-E668-48F3-B021-5F0435B645AD}"/>
            </c:ext>
          </c:extLst>
        </c:ser>
        <c:dLbls>
          <c:showLegendKey val="0"/>
          <c:showVal val="0"/>
          <c:showCatName val="0"/>
          <c:showSerName val="0"/>
          <c:showPercent val="0"/>
          <c:showBubbleSize val="0"/>
        </c:dLbls>
        <c:gapWidth val="219"/>
        <c:overlap val="-27"/>
        <c:axId val="729396344"/>
        <c:axId val="729395624"/>
      </c:barChart>
      <c:catAx>
        <c:axId val="729396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29395624"/>
        <c:crosses val="autoZero"/>
        <c:auto val="1"/>
        <c:lblAlgn val="ctr"/>
        <c:lblOffset val="100"/>
        <c:noMultiLvlLbl val="0"/>
      </c:catAx>
      <c:valAx>
        <c:axId val="7293956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29396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a:t>Umsatz nach Altersgruppe</a:t>
            </a: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de-DE"/>
        </a:p>
      </c:txPr>
    </c:title>
    <c:autoTitleDeleted val="0"/>
    <c:plotArea>
      <c:layout/>
      <c:pieChart>
        <c:varyColors val="1"/>
        <c:ser>
          <c:idx val="0"/>
          <c:order val="0"/>
          <c:tx>
            <c:strRef>
              <c:f>'8_Umsatz_Alter'!$F$1</c:f>
              <c:strCache>
                <c:ptCount val="1"/>
                <c:pt idx="0">
                  <c:v>Umsatz nach Alter</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66F-46B8-ADC0-6357AEA24D3C}"/>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66F-46B8-ADC0-6357AEA24D3C}"/>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66F-46B8-ADC0-6357AEA24D3C}"/>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866F-46B8-ADC0-6357AEA24D3C}"/>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866F-46B8-ADC0-6357AEA24D3C}"/>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866F-46B8-ADC0-6357AEA24D3C}"/>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de-DE"/>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'8_Umsatz_Alter'!$E$2:$E$7</c:f>
              <c:strCache>
                <c:ptCount val="6"/>
                <c:pt idx="0">
                  <c:v>18-25</c:v>
                </c:pt>
                <c:pt idx="1">
                  <c:v>26-35</c:v>
                </c:pt>
                <c:pt idx="2">
                  <c:v>36-45</c:v>
                </c:pt>
                <c:pt idx="3">
                  <c:v>46-55</c:v>
                </c:pt>
                <c:pt idx="4">
                  <c:v>56-65</c:v>
                </c:pt>
                <c:pt idx="5">
                  <c:v>66+</c:v>
                </c:pt>
              </c:strCache>
            </c:strRef>
          </c:cat>
          <c:val>
            <c:numRef>
              <c:f>'8_Umsatz_Alter'!$F$2:$F$7</c:f>
              <c:numCache>
                <c:formatCode>_-* #,##0\ "€"_-;\-* #,##0\ "€"_-;_-* "-"??\ "€"_-;_-@_-</c:formatCode>
                <c:ptCount val="6"/>
                <c:pt idx="0">
                  <c:v>3212298.43</c:v>
                </c:pt>
                <c:pt idx="1">
                  <c:v>3495584.92</c:v>
                </c:pt>
                <c:pt idx="2">
                  <c:v>3375712.45</c:v>
                </c:pt>
                <c:pt idx="3">
                  <c:v>3625164.6399999997</c:v>
                </c:pt>
                <c:pt idx="4">
                  <c:v>3775696.5300000003</c:v>
                </c:pt>
                <c:pt idx="5">
                  <c:v>1166322.6500000001</c:v>
                </c:pt>
              </c:numCache>
            </c:numRef>
          </c:val>
          <c:extLst>
            <c:ext xmlns:c16="http://schemas.microsoft.com/office/drawing/2014/chart" uri="{C3380CC4-5D6E-409C-BE32-E72D297353CC}">
              <c16:uniqueId val="{0000000C-866F-46B8-ADC0-6357AEA24D3C}"/>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t>Rabattnutzungen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'1a_Rabattnutzungen_Monat'!$B$1</c:f>
              <c:strCache>
                <c:ptCount val="1"/>
                <c:pt idx="0">
                  <c:v>Rabattnutzungen</c:v>
                </c:pt>
              </c:strCache>
            </c:strRef>
          </c:tx>
          <c:spPr>
            <a:solidFill>
              <a:schemeClr val="accent1"/>
            </a:solidFill>
            <a:ln>
              <a:noFill/>
            </a:ln>
            <a:effectLst/>
          </c:spPr>
          <c:invertIfNegative val="0"/>
          <c:cat>
            <c:strRef>
              <c:f>'1a_Rabattnutzungen_Monat'!$A$2:$A$13</c:f>
              <c:strCache>
                <c:ptCount val="12"/>
                <c:pt idx="0">
                  <c:v>Januar</c:v>
                </c:pt>
                <c:pt idx="1">
                  <c:v>Februar</c:v>
                </c:pt>
                <c:pt idx="2">
                  <c:v>März</c:v>
                </c:pt>
                <c:pt idx="3">
                  <c:v>April</c:v>
                </c:pt>
                <c:pt idx="4">
                  <c:v>Mai</c:v>
                </c:pt>
                <c:pt idx="5">
                  <c:v>Juni</c:v>
                </c:pt>
                <c:pt idx="6">
                  <c:v>Juli</c:v>
                </c:pt>
                <c:pt idx="7">
                  <c:v>August</c:v>
                </c:pt>
                <c:pt idx="8">
                  <c:v>September</c:v>
                </c:pt>
                <c:pt idx="9">
                  <c:v>Oktober</c:v>
                </c:pt>
                <c:pt idx="10">
                  <c:v>November</c:v>
                </c:pt>
                <c:pt idx="11">
                  <c:v>Dezember</c:v>
                </c:pt>
              </c:strCache>
            </c:strRef>
          </c:cat>
          <c:val>
            <c:numRef>
              <c:f>'1a_Rabattnutzungen_Monat'!$B$2:$B$13</c:f>
              <c:numCache>
                <c:formatCode>General</c:formatCode>
                <c:ptCount val="12"/>
                <c:pt idx="0">
                  <c:v>990</c:v>
                </c:pt>
                <c:pt idx="1">
                  <c:v>1063</c:v>
                </c:pt>
                <c:pt idx="2">
                  <c:v>1045</c:v>
                </c:pt>
                <c:pt idx="3">
                  <c:v>1222</c:v>
                </c:pt>
                <c:pt idx="4">
                  <c:v>945</c:v>
                </c:pt>
                <c:pt idx="5">
                  <c:v>1021</c:v>
                </c:pt>
                <c:pt idx="6">
                  <c:v>1211</c:v>
                </c:pt>
                <c:pt idx="7">
                  <c:v>1344</c:v>
                </c:pt>
                <c:pt idx="8">
                  <c:v>909</c:v>
                </c:pt>
                <c:pt idx="9">
                  <c:v>888</c:v>
                </c:pt>
                <c:pt idx="10">
                  <c:v>1179</c:v>
                </c:pt>
                <c:pt idx="11">
                  <c:v>2207</c:v>
                </c:pt>
              </c:numCache>
            </c:numRef>
          </c:val>
          <c:extLst>
            <c:ext xmlns:c16="http://schemas.microsoft.com/office/drawing/2014/chart" uri="{C3380CC4-5D6E-409C-BE32-E72D297353CC}">
              <c16:uniqueId val="{00000000-61CF-4851-99BA-5FB5CC48789F}"/>
            </c:ext>
          </c:extLst>
        </c:ser>
        <c:dLbls>
          <c:showLegendKey val="0"/>
          <c:showVal val="0"/>
          <c:showCatName val="0"/>
          <c:showSerName val="0"/>
          <c:showPercent val="0"/>
          <c:showBubbleSize val="0"/>
        </c:dLbls>
        <c:gapWidth val="150"/>
        <c:axId val="626906592"/>
        <c:axId val="626910192"/>
      </c:barChart>
      <c:lineChart>
        <c:grouping val="standard"/>
        <c:varyColors val="0"/>
        <c:ser>
          <c:idx val="1"/>
          <c:order val="1"/>
          <c:tx>
            <c:strRef>
              <c:f>'1a_Rabattnutzungen_Monat'!$C$1</c:f>
              <c:strCache>
                <c:ptCount val="1"/>
                <c:pt idx="0">
                  <c:v>Rabattnutzungen (%)</c:v>
                </c:pt>
              </c:strCache>
            </c:strRef>
          </c:tx>
          <c:spPr>
            <a:ln w="28575" cap="rnd">
              <a:solidFill>
                <a:schemeClr val="accent2"/>
              </a:solidFill>
              <a:round/>
            </a:ln>
            <a:effectLst/>
          </c:spPr>
          <c:marker>
            <c:symbol val="none"/>
          </c:marker>
          <c:cat>
            <c:strRef>
              <c:f>'1a_Rabattnutzungen_Monat'!$A$2:$A$13</c:f>
              <c:strCache>
                <c:ptCount val="12"/>
                <c:pt idx="0">
                  <c:v>Januar</c:v>
                </c:pt>
                <c:pt idx="1">
                  <c:v>Februar</c:v>
                </c:pt>
                <c:pt idx="2">
                  <c:v>März</c:v>
                </c:pt>
                <c:pt idx="3">
                  <c:v>April</c:v>
                </c:pt>
                <c:pt idx="4">
                  <c:v>Mai</c:v>
                </c:pt>
                <c:pt idx="5">
                  <c:v>Juni</c:v>
                </c:pt>
                <c:pt idx="6">
                  <c:v>Juli</c:v>
                </c:pt>
                <c:pt idx="7">
                  <c:v>August</c:v>
                </c:pt>
                <c:pt idx="8">
                  <c:v>September</c:v>
                </c:pt>
                <c:pt idx="9">
                  <c:v>Oktober</c:v>
                </c:pt>
                <c:pt idx="10">
                  <c:v>November</c:v>
                </c:pt>
                <c:pt idx="11">
                  <c:v>Dezember</c:v>
                </c:pt>
              </c:strCache>
            </c:strRef>
          </c:cat>
          <c:val>
            <c:numRef>
              <c:f>'1a_Rabattnutzungen_Monat'!$C$2:$C$13</c:f>
              <c:numCache>
                <c:formatCode>General</c:formatCode>
                <c:ptCount val="12"/>
                <c:pt idx="0">
                  <c:v>7.0593268682258987</c:v>
                </c:pt>
                <c:pt idx="1">
                  <c:v>7.5798630918425554</c:v>
                </c:pt>
                <c:pt idx="2">
                  <c:v>7.4515116942384481</c:v>
                </c:pt>
                <c:pt idx="3">
                  <c:v>8.713633770678836</c:v>
                </c:pt>
                <c:pt idx="4">
                  <c:v>6.73844837421563</c:v>
                </c:pt>
                <c:pt idx="5">
                  <c:v>7.2803764974329717</c:v>
                </c:pt>
                <c:pt idx="6">
                  <c:v>8.6351968054763262</c:v>
                </c:pt>
                <c:pt idx="7">
                  <c:v>9.5835710211066747</c:v>
                </c:pt>
                <c:pt idx="8">
                  <c:v>6.4817455790074154</c:v>
                </c:pt>
                <c:pt idx="9">
                  <c:v>6.3320022818026249</c:v>
                </c:pt>
                <c:pt idx="10">
                  <c:v>8.4070165430690249</c:v>
                </c:pt>
                <c:pt idx="11">
                  <c:v>15.73730747290359</c:v>
                </c:pt>
              </c:numCache>
            </c:numRef>
          </c:val>
          <c:smooth val="0"/>
          <c:extLst>
            <c:ext xmlns:c16="http://schemas.microsoft.com/office/drawing/2014/chart" uri="{C3380CC4-5D6E-409C-BE32-E72D297353CC}">
              <c16:uniqueId val="{00000001-61CF-4851-99BA-5FB5CC48789F}"/>
            </c:ext>
          </c:extLst>
        </c:ser>
        <c:dLbls>
          <c:showLegendKey val="0"/>
          <c:showVal val="0"/>
          <c:showCatName val="0"/>
          <c:showSerName val="0"/>
          <c:showPercent val="0"/>
          <c:showBubbleSize val="0"/>
        </c:dLbls>
        <c:marker val="1"/>
        <c:smooth val="0"/>
        <c:axId val="546873208"/>
        <c:axId val="546875008"/>
      </c:lineChart>
      <c:catAx>
        <c:axId val="546873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46875008"/>
        <c:crosses val="autoZero"/>
        <c:auto val="1"/>
        <c:lblAlgn val="ctr"/>
        <c:lblOffset val="100"/>
        <c:noMultiLvlLbl val="0"/>
      </c:catAx>
      <c:valAx>
        <c:axId val="546875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ln>
                  <a:noFill/>
                </a:ln>
                <a:solidFill>
                  <a:schemeClr val="accent2"/>
                </a:solidFill>
                <a:latin typeface="+mn-lt"/>
                <a:ea typeface="+mn-ea"/>
                <a:cs typeface="+mn-cs"/>
              </a:defRPr>
            </a:pPr>
            <a:endParaRPr lang="de-DE"/>
          </a:p>
        </c:txPr>
        <c:crossAx val="546873208"/>
        <c:crosses val="autoZero"/>
        <c:crossBetween val="between"/>
      </c:valAx>
      <c:valAx>
        <c:axId val="62691019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26906592"/>
        <c:crosses val="max"/>
        <c:crossBetween val="between"/>
      </c:valAx>
      <c:catAx>
        <c:axId val="626906592"/>
        <c:scaling>
          <c:orientation val="minMax"/>
        </c:scaling>
        <c:delete val="1"/>
        <c:axPos val="b"/>
        <c:numFmt formatCode="General" sourceLinked="1"/>
        <c:majorTickMark val="out"/>
        <c:minorTickMark val="none"/>
        <c:tickLblPos val="nextTo"/>
        <c:crossAx val="62691019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t>Top 10 nach Anzahl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'Top 10 Anzahl'!$B$1</c:f>
              <c:strCache>
                <c:ptCount val="1"/>
                <c:pt idx="0">
                  <c:v>Anzahl_total</c:v>
                </c:pt>
              </c:strCache>
            </c:strRef>
          </c:tx>
          <c:spPr>
            <a:solidFill>
              <a:schemeClr val="accent1"/>
            </a:solidFill>
            <a:ln>
              <a:noFill/>
            </a:ln>
            <a:effectLst/>
          </c:spPr>
          <c:invertIfNegative val="0"/>
          <c:cat>
            <c:strRef>
              <c:f>'Top 10 Anzahl'!$A$2:$A$11</c:f>
              <c:strCache>
                <c:ptCount val="10"/>
                <c:pt idx="0">
                  <c:v>Tablet</c:v>
                </c:pt>
                <c:pt idx="1">
                  <c:v>Staubsauger</c:v>
                </c:pt>
                <c:pt idx="2">
                  <c:v>Digitalkamera</c:v>
                </c:pt>
                <c:pt idx="3">
                  <c:v>Spielkonsole</c:v>
                </c:pt>
                <c:pt idx="4">
                  <c:v>Smartphone</c:v>
                </c:pt>
                <c:pt idx="5">
                  <c:v>Wasserkocher</c:v>
                </c:pt>
                <c:pt idx="6">
                  <c:v>Mikrowelle</c:v>
                </c:pt>
                <c:pt idx="7">
                  <c:v>PC-Spiel</c:v>
                </c:pt>
                <c:pt idx="8">
                  <c:v>Film-DVD</c:v>
                </c:pt>
                <c:pt idx="9">
                  <c:v>Massagegerät</c:v>
                </c:pt>
              </c:strCache>
            </c:strRef>
          </c:cat>
          <c:val>
            <c:numRef>
              <c:f>'Top 10 Anzahl'!$B$2:$B$11</c:f>
              <c:numCache>
                <c:formatCode>General</c:formatCode>
                <c:ptCount val="10"/>
                <c:pt idx="0">
                  <c:v>2822</c:v>
                </c:pt>
                <c:pt idx="1">
                  <c:v>1948</c:v>
                </c:pt>
                <c:pt idx="2">
                  <c:v>1864</c:v>
                </c:pt>
                <c:pt idx="3">
                  <c:v>1566</c:v>
                </c:pt>
                <c:pt idx="4">
                  <c:v>1477</c:v>
                </c:pt>
                <c:pt idx="5">
                  <c:v>1477</c:v>
                </c:pt>
                <c:pt idx="6">
                  <c:v>1405</c:v>
                </c:pt>
                <c:pt idx="7">
                  <c:v>1258</c:v>
                </c:pt>
                <c:pt idx="8">
                  <c:v>1242</c:v>
                </c:pt>
                <c:pt idx="9">
                  <c:v>1180</c:v>
                </c:pt>
              </c:numCache>
            </c:numRef>
          </c:val>
          <c:extLst>
            <c:ext xmlns:c16="http://schemas.microsoft.com/office/drawing/2014/chart" uri="{C3380CC4-5D6E-409C-BE32-E72D297353CC}">
              <c16:uniqueId val="{00000000-AA6A-4DFF-8862-06887E0BC1F7}"/>
            </c:ext>
          </c:extLst>
        </c:ser>
        <c:dLbls>
          <c:showLegendKey val="0"/>
          <c:showVal val="0"/>
          <c:showCatName val="0"/>
          <c:showSerName val="0"/>
          <c:showPercent val="0"/>
          <c:showBubbleSize val="0"/>
        </c:dLbls>
        <c:gapWidth val="219"/>
        <c:overlap val="-27"/>
        <c:axId val="690691792"/>
        <c:axId val="690690712"/>
      </c:barChart>
      <c:lineChart>
        <c:grouping val="standard"/>
        <c:varyColors val="0"/>
        <c:ser>
          <c:idx val="1"/>
          <c:order val="1"/>
          <c:tx>
            <c:strRef>
              <c:f>'Top 10 Anzahl'!$C$1</c:f>
              <c:strCache>
                <c:ptCount val="1"/>
                <c:pt idx="0">
                  <c:v>Umsatz_total</c:v>
                </c:pt>
              </c:strCache>
            </c:strRef>
          </c:tx>
          <c:spPr>
            <a:ln w="28575" cap="rnd">
              <a:solidFill>
                <a:schemeClr val="accent2"/>
              </a:solidFill>
              <a:round/>
            </a:ln>
            <a:effectLst/>
          </c:spPr>
          <c:marker>
            <c:symbol val="none"/>
          </c:marker>
          <c:cat>
            <c:strRef>
              <c:f>'Top 10 Anzahl'!$A$2:$A$11</c:f>
              <c:strCache>
                <c:ptCount val="10"/>
                <c:pt idx="0">
                  <c:v>Tablet</c:v>
                </c:pt>
                <c:pt idx="1">
                  <c:v>Staubsauger</c:v>
                </c:pt>
                <c:pt idx="2">
                  <c:v>Digitalkamera</c:v>
                </c:pt>
                <c:pt idx="3">
                  <c:v>Spielkonsole</c:v>
                </c:pt>
                <c:pt idx="4">
                  <c:v>Smartphone</c:v>
                </c:pt>
                <c:pt idx="5">
                  <c:v>Wasserkocher</c:v>
                </c:pt>
                <c:pt idx="6">
                  <c:v>Mikrowelle</c:v>
                </c:pt>
                <c:pt idx="7">
                  <c:v>PC-Spiel</c:v>
                </c:pt>
                <c:pt idx="8">
                  <c:v>Film-DVD</c:v>
                </c:pt>
                <c:pt idx="9">
                  <c:v>Massagegerät</c:v>
                </c:pt>
              </c:strCache>
            </c:strRef>
          </c:cat>
          <c:val>
            <c:numRef>
              <c:f>'Top 10 Anzahl'!$C$2:$C$11</c:f>
              <c:numCache>
                <c:formatCode>_-* #,##0\ "€"_-;\-* #,##0\ "€"_-;_-* "-"??\ "€"_-;_-@_-</c:formatCode>
                <c:ptCount val="10"/>
                <c:pt idx="0">
                  <c:v>1087538.1100000001</c:v>
                </c:pt>
                <c:pt idx="1">
                  <c:v>455279.32</c:v>
                </c:pt>
                <c:pt idx="2">
                  <c:v>1019947.66</c:v>
                </c:pt>
                <c:pt idx="3">
                  <c:v>786850.15</c:v>
                </c:pt>
                <c:pt idx="4">
                  <c:v>1600735.73</c:v>
                </c:pt>
                <c:pt idx="5">
                  <c:v>86477.930000000008</c:v>
                </c:pt>
                <c:pt idx="6">
                  <c:v>521654.05</c:v>
                </c:pt>
                <c:pt idx="7">
                  <c:v>37831.269999999997</c:v>
                </c:pt>
                <c:pt idx="8">
                  <c:v>41956.13</c:v>
                </c:pt>
                <c:pt idx="9">
                  <c:v>1992007.72</c:v>
                </c:pt>
              </c:numCache>
            </c:numRef>
          </c:val>
          <c:smooth val="0"/>
          <c:extLst>
            <c:ext xmlns:c16="http://schemas.microsoft.com/office/drawing/2014/chart" uri="{C3380CC4-5D6E-409C-BE32-E72D297353CC}">
              <c16:uniqueId val="{00000001-AA6A-4DFF-8862-06887E0BC1F7}"/>
            </c:ext>
          </c:extLst>
        </c:ser>
        <c:dLbls>
          <c:showLegendKey val="0"/>
          <c:showVal val="0"/>
          <c:showCatName val="0"/>
          <c:showSerName val="0"/>
          <c:showPercent val="0"/>
          <c:showBubbleSize val="0"/>
        </c:dLbls>
        <c:marker val="1"/>
        <c:smooth val="0"/>
        <c:axId val="599425840"/>
        <c:axId val="599426560"/>
      </c:lineChart>
      <c:catAx>
        <c:axId val="599425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99426560"/>
        <c:crosses val="autoZero"/>
        <c:auto val="1"/>
        <c:lblAlgn val="ctr"/>
        <c:lblOffset val="100"/>
        <c:noMultiLvlLbl val="0"/>
      </c:catAx>
      <c:valAx>
        <c:axId val="599426560"/>
        <c:scaling>
          <c:orientation val="minMax"/>
        </c:scaling>
        <c:delete val="0"/>
        <c:axPos val="l"/>
        <c:majorGridlines>
          <c:spPr>
            <a:ln w="9525" cap="flat" cmpd="sng" algn="ctr">
              <a:solidFill>
                <a:schemeClr val="tx1">
                  <a:lumMod val="15000"/>
                  <a:lumOff val="85000"/>
                </a:schemeClr>
              </a:solidFill>
              <a:round/>
            </a:ln>
            <a:effectLst/>
          </c:spPr>
        </c:majorGridlines>
        <c:numFmt formatCode="_-* #,##0\ &quot;€&quot;_-;\-* #,##0\ &quot;€&quot;_-;_-* &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599425840"/>
        <c:crosses val="autoZero"/>
        <c:crossBetween val="between"/>
      </c:valAx>
      <c:valAx>
        <c:axId val="69069071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690691792"/>
        <c:crosses val="max"/>
        <c:crossBetween val="between"/>
      </c:valAx>
      <c:catAx>
        <c:axId val="690691792"/>
        <c:scaling>
          <c:orientation val="minMax"/>
        </c:scaling>
        <c:delete val="1"/>
        <c:axPos val="b"/>
        <c:numFmt formatCode="General" sourceLinked="1"/>
        <c:majorTickMark val="out"/>
        <c:minorTickMark val="none"/>
        <c:tickLblPos val="nextTo"/>
        <c:crossAx val="69069071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t>Top 10 nach Umsatz</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'Top 10 Umsatz'!$B$1</c:f>
              <c:strCache>
                <c:ptCount val="1"/>
                <c:pt idx="0">
                  <c:v>Anzahl_total</c:v>
                </c:pt>
              </c:strCache>
            </c:strRef>
          </c:tx>
          <c:spPr>
            <a:solidFill>
              <a:schemeClr val="accent1"/>
            </a:solidFill>
            <a:ln>
              <a:noFill/>
            </a:ln>
            <a:effectLst/>
          </c:spPr>
          <c:invertIfNegative val="0"/>
          <c:cat>
            <c:strRef>
              <c:f>'Top 10 Umsatz'!$A$2:$A$11</c:f>
              <c:strCache>
                <c:ptCount val="10"/>
                <c:pt idx="0">
                  <c:v>Smart-TV</c:v>
                </c:pt>
                <c:pt idx="1">
                  <c:v>Massagegerät</c:v>
                </c:pt>
                <c:pt idx="2">
                  <c:v>Smartphone</c:v>
                </c:pt>
                <c:pt idx="3">
                  <c:v>Kaffeevollautomat</c:v>
                </c:pt>
                <c:pt idx="4">
                  <c:v>Business-Laptop</c:v>
                </c:pt>
                <c:pt idx="5">
                  <c:v>Gaming-Laptop</c:v>
                </c:pt>
                <c:pt idx="6">
                  <c:v>Heimkino System</c:v>
                </c:pt>
                <c:pt idx="7">
                  <c:v>Tablet</c:v>
                </c:pt>
                <c:pt idx="8">
                  <c:v>Digitalkamera</c:v>
                </c:pt>
                <c:pt idx="9">
                  <c:v>Spiegelreflexkamera</c:v>
                </c:pt>
              </c:strCache>
            </c:strRef>
          </c:cat>
          <c:val>
            <c:numRef>
              <c:f>'Top 10 Umsatz'!$B$2:$B$11</c:f>
              <c:numCache>
                <c:formatCode>General</c:formatCode>
                <c:ptCount val="10"/>
                <c:pt idx="0">
                  <c:v>1161</c:v>
                </c:pt>
                <c:pt idx="1">
                  <c:v>1180</c:v>
                </c:pt>
                <c:pt idx="2">
                  <c:v>1477</c:v>
                </c:pt>
                <c:pt idx="3">
                  <c:v>929</c:v>
                </c:pt>
                <c:pt idx="4">
                  <c:v>911</c:v>
                </c:pt>
                <c:pt idx="5">
                  <c:v>894</c:v>
                </c:pt>
                <c:pt idx="6">
                  <c:v>907</c:v>
                </c:pt>
                <c:pt idx="7">
                  <c:v>2822</c:v>
                </c:pt>
                <c:pt idx="8">
                  <c:v>1864</c:v>
                </c:pt>
                <c:pt idx="9">
                  <c:v>958</c:v>
                </c:pt>
              </c:numCache>
            </c:numRef>
          </c:val>
          <c:extLst>
            <c:ext xmlns:c16="http://schemas.microsoft.com/office/drawing/2014/chart" uri="{C3380CC4-5D6E-409C-BE32-E72D297353CC}">
              <c16:uniqueId val="{00000000-04B5-44F2-A85B-57A465875912}"/>
            </c:ext>
          </c:extLst>
        </c:ser>
        <c:dLbls>
          <c:showLegendKey val="0"/>
          <c:showVal val="0"/>
          <c:showCatName val="0"/>
          <c:showSerName val="0"/>
          <c:showPercent val="0"/>
          <c:showBubbleSize val="0"/>
        </c:dLbls>
        <c:gapWidth val="219"/>
        <c:overlap val="-27"/>
        <c:axId val="730221848"/>
        <c:axId val="694570368"/>
      </c:barChart>
      <c:lineChart>
        <c:grouping val="standard"/>
        <c:varyColors val="0"/>
        <c:ser>
          <c:idx val="1"/>
          <c:order val="1"/>
          <c:tx>
            <c:strRef>
              <c:f>'Top 10 Umsatz'!$C$1</c:f>
              <c:strCache>
                <c:ptCount val="1"/>
                <c:pt idx="0">
                  <c:v>Umsatz_total</c:v>
                </c:pt>
              </c:strCache>
            </c:strRef>
          </c:tx>
          <c:spPr>
            <a:ln w="28575" cap="rnd">
              <a:solidFill>
                <a:schemeClr val="accent2"/>
              </a:solidFill>
              <a:round/>
            </a:ln>
            <a:effectLst/>
          </c:spPr>
          <c:marker>
            <c:symbol val="none"/>
          </c:marker>
          <c:cat>
            <c:strRef>
              <c:f>'Top 10 Umsatz'!$A$2:$A$11</c:f>
              <c:strCache>
                <c:ptCount val="10"/>
                <c:pt idx="0">
                  <c:v>Smart-TV</c:v>
                </c:pt>
                <c:pt idx="1">
                  <c:v>Massagegerät</c:v>
                </c:pt>
                <c:pt idx="2">
                  <c:v>Smartphone</c:v>
                </c:pt>
                <c:pt idx="3">
                  <c:v>Kaffeevollautomat</c:v>
                </c:pt>
                <c:pt idx="4">
                  <c:v>Business-Laptop</c:v>
                </c:pt>
                <c:pt idx="5">
                  <c:v>Gaming-Laptop</c:v>
                </c:pt>
                <c:pt idx="6">
                  <c:v>Heimkino System</c:v>
                </c:pt>
                <c:pt idx="7">
                  <c:v>Tablet</c:v>
                </c:pt>
                <c:pt idx="8">
                  <c:v>Digitalkamera</c:v>
                </c:pt>
                <c:pt idx="9">
                  <c:v>Spiegelreflexkamera</c:v>
                </c:pt>
              </c:strCache>
            </c:strRef>
          </c:cat>
          <c:val>
            <c:numRef>
              <c:f>'Top 10 Umsatz'!$C$2:$C$11</c:f>
              <c:numCache>
                <c:formatCode>_-* #,##0\ "€"_-;\-* #,##0\ "€"_-;_-* "-"??\ "€"_-;_-@_-</c:formatCode>
                <c:ptCount val="10"/>
                <c:pt idx="0">
                  <c:v>2891490.83</c:v>
                </c:pt>
                <c:pt idx="1">
                  <c:v>1992007.72</c:v>
                </c:pt>
                <c:pt idx="2">
                  <c:v>1600735.73</c:v>
                </c:pt>
                <c:pt idx="3">
                  <c:v>1594394</c:v>
                </c:pt>
                <c:pt idx="4">
                  <c:v>1532133.61</c:v>
                </c:pt>
                <c:pt idx="5">
                  <c:v>1349186.77</c:v>
                </c:pt>
                <c:pt idx="6">
                  <c:v>1342997.15</c:v>
                </c:pt>
                <c:pt idx="7">
                  <c:v>1087538.1100000001</c:v>
                </c:pt>
                <c:pt idx="8">
                  <c:v>1019947.66</c:v>
                </c:pt>
                <c:pt idx="9">
                  <c:v>1009403.4</c:v>
                </c:pt>
              </c:numCache>
            </c:numRef>
          </c:val>
          <c:smooth val="0"/>
          <c:extLst>
            <c:ext xmlns:c16="http://schemas.microsoft.com/office/drawing/2014/chart" uri="{C3380CC4-5D6E-409C-BE32-E72D297353CC}">
              <c16:uniqueId val="{00000001-04B5-44F2-A85B-57A465875912}"/>
            </c:ext>
          </c:extLst>
        </c:ser>
        <c:dLbls>
          <c:showLegendKey val="0"/>
          <c:showVal val="0"/>
          <c:showCatName val="0"/>
          <c:showSerName val="0"/>
          <c:showPercent val="0"/>
          <c:showBubbleSize val="0"/>
        </c:dLbls>
        <c:marker val="1"/>
        <c:smooth val="0"/>
        <c:axId val="720080064"/>
        <c:axId val="720081504"/>
      </c:lineChart>
      <c:catAx>
        <c:axId val="72008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20081504"/>
        <c:crosses val="autoZero"/>
        <c:auto val="1"/>
        <c:lblAlgn val="ctr"/>
        <c:lblOffset val="100"/>
        <c:noMultiLvlLbl val="0"/>
      </c:catAx>
      <c:valAx>
        <c:axId val="720081504"/>
        <c:scaling>
          <c:orientation val="minMax"/>
        </c:scaling>
        <c:delete val="0"/>
        <c:axPos val="l"/>
        <c:majorGridlines>
          <c:spPr>
            <a:ln w="9525" cap="flat" cmpd="sng" algn="ctr">
              <a:solidFill>
                <a:schemeClr val="tx1">
                  <a:lumMod val="15000"/>
                  <a:lumOff val="85000"/>
                </a:schemeClr>
              </a:solidFill>
              <a:round/>
            </a:ln>
            <a:effectLst/>
          </c:spPr>
        </c:majorGridlines>
        <c:numFmt formatCode="_-* #,##0\ &quot;€&quot;_-;\-* #,##0\ &quot;€&quot;_-;_-* &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20080064"/>
        <c:crosses val="autoZero"/>
        <c:crossBetween val="between"/>
      </c:valAx>
      <c:valAx>
        <c:axId val="69457036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730221848"/>
        <c:crosses val="max"/>
        <c:crossBetween val="between"/>
      </c:valAx>
      <c:catAx>
        <c:axId val="730221848"/>
        <c:scaling>
          <c:orientation val="minMax"/>
        </c:scaling>
        <c:delete val="1"/>
        <c:axPos val="b"/>
        <c:numFmt formatCode="General" sourceLinked="1"/>
        <c:majorTickMark val="out"/>
        <c:minorTickMark val="none"/>
        <c:tickLblPos val="nextTo"/>
        <c:crossAx val="6945703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sz="quarter" idx="1"/>
          </p:nvPr>
        </p:nvSpPr>
        <p:spPr>
          <a:xfrm>
            <a:off x="3850443" y="0"/>
            <a:ext cx="2945659" cy="493633"/>
          </a:xfrm>
          <a:prstGeom prst="rect">
            <a:avLst/>
          </a:prstGeom>
        </p:spPr>
        <p:txBody>
          <a:bodyPr vert="horz" lIns="91440" tIns="45720" rIns="91440" bIns="45720" rtlCol="0"/>
          <a:lstStyle>
            <a:lvl1pPr algn="r">
              <a:defRPr sz="1200"/>
            </a:lvl1pPr>
          </a:lstStyle>
          <a:p>
            <a:pPr rtl="0"/>
            <a:fld id="{2028371C-35E5-47C5-A113-E71F99E38885}" type="datetime1">
              <a:rPr lang="de-DE" smtClean="0"/>
              <a:t>03.12.2024</a:t>
            </a:fld>
            <a:endParaRPr lang="de-DE" dirty="0"/>
          </a:p>
        </p:txBody>
      </p:sp>
      <p:sp>
        <p:nvSpPr>
          <p:cNvPr id="4" name="Fußzeilenplatzhalter 3"/>
          <p:cNvSpPr>
            <a:spLocks noGrp="1"/>
          </p:cNvSpPr>
          <p:nvPr>
            <p:ph type="ftr" sz="quarter" idx="2"/>
          </p:nvPr>
        </p:nvSpPr>
        <p:spPr>
          <a:xfrm>
            <a:off x="0" y="9377316"/>
            <a:ext cx="2945659" cy="493633"/>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p:cNvSpPr>
            <a:spLocks noGrp="1"/>
          </p:cNvSpPr>
          <p:nvPr>
            <p:ph type="sldNum" sz="quarter" idx="3"/>
          </p:nvPr>
        </p:nvSpPr>
        <p:spPr>
          <a:xfrm>
            <a:off x="3850443" y="9377316"/>
            <a:ext cx="2945659" cy="493633"/>
          </a:xfrm>
          <a:prstGeom prst="rect">
            <a:avLst/>
          </a:prstGeom>
        </p:spPr>
        <p:txBody>
          <a:bodyPr vert="horz" lIns="91440" tIns="45720" rIns="91440" bIns="45720" rtlCol="0" anchor="b"/>
          <a:lstStyle>
            <a:lvl1pPr algn="r">
              <a:defRPr sz="1200"/>
            </a:lvl1pPr>
          </a:lstStyle>
          <a:p>
            <a:pPr rtl="0"/>
            <a:fld id="{A446DCAE-1661-43FF-8A44-43DAFDC1FD90}" type="slidenum">
              <a:rPr lang="de-DE"/>
              <a:t>‹Nr.›</a:t>
            </a:fld>
            <a:endParaRPr lang="de-DE" dirty="0"/>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3633"/>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50443" y="0"/>
            <a:ext cx="2945659" cy="493633"/>
          </a:xfrm>
          <a:prstGeom prst="rect">
            <a:avLst/>
          </a:prstGeom>
        </p:spPr>
        <p:txBody>
          <a:bodyPr vert="horz" lIns="91440" tIns="45720" rIns="91440" bIns="45720" rtlCol="0"/>
          <a:lstStyle>
            <a:lvl1pPr algn="r">
              <a:defRPr sz="1200"/>
            </a:lvl1pPr>
          </a:lstStyle>
          <a:p>
            <a:pPr rtl="0"/>
            <a:fld id="{46EAAB35-0E14-4B61-8A11-102E1980F79E}" type="datetime1">
              <a:rPr lang="de-DE" noProof="0" smtClean="0"/>
              <a:t>03.12.2024</a:t>
            </a:fld>
            <a:endParaRPr lang="de-DE" noProof="0" dirty="0"/>
          </a:p>
        </p:txBody>
      </p:sp>
      <p:sp>
        <p:nvSpPr>
          <p:cNvPr id="4" name="Folienbildplatzhalter 3"/>
          <p:cNvSpPr>
            <a:spLocks noGrp="1" noRot="1" noChangeAspect="1"/>
          </p:cNvSpPr>
          <p:nvPr>
            <p:ph type="sldImg" idx="2"/>
          </p:nvPr>
        </p:nvSpPr>
        <p:spPr>
          <a:xfrm>
            <a:off x="107950" y="739775"/>
            <a:ext cx="6581775" cy="3703638"/>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79768" y="4689515"/>
            <a:ext cx="5438140" cy="4442698"/>
          </a:xfrm>
          <a:prstGeom prst="rect">
            <a:avLst/>
          </a:prstGeom>
        </p:spPr>
        <p:txBody>
          <a:bodyPr vert="horz" lIns="91440" tIns="45720" rIns="91440" bIns="45720" rtlCol="0"/>
          <a:lstStyle/>
          <a:p>
            <a:pPr lvl="0" rtl="0"/>
            <a:r>
              <a:rPr lang="de-DE" noProof="0" dirty="0"/>
              <a:t>Formatvorlagen des Textmasters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9377316"/>
            <a:ext cx="2945659" cy="493633"/>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50443" y="9377316"/>
            <a:ext cx="2945659" cy="493633"/>
          </a:xfrm>
          <a:prstGeom prst="rect">
            <a:avLst/>
          </a:prstGeom>
        </p:spPr>
        <p:txBody>
          <a:bodyPr vert="horz" lIns="91440" tIns="45720" rIns="91440" bIns="45720" rtlCol="0" anchor="b"/>
          <a:lstStyle>
            <a:lvl1pPr algn="r">
              <a:defRPr sz="1200"/>
            </a:lvl1pPr>
          </a:lstStyle>
          <a:p>
            <a:pPr rtl="0"/>
            <a:fld id="{69C971FF-EF28-4195-A575-329446EFAA55}" type="slidenum">
              <a:rPr lang="de-DE" noProof="0"/>
              <a:t>‹Nr.›</a:t>
            </a:fld>
            <a:endParaRPr lang="de-DE" noProof="0" dirty="0"/>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rtl="0"/>
            <a:fld id="{69C971FF-EF28-4195-A575-329446EFAA55}" type="slidenum">
              <a:rPr lang="de-DE" smtClean="0"/>
              <a:t>1</a:t>
            </a:fld>
            <a:endParaRPr lang="de-DE" dirty="0"/>
          </a:p>
        </p:txBody>
      </p:sp>
    </p:spTree>
    <p:extLst>
      <p:ext uri="{BB962C8B-B14F-4D97-AF65-F5344CB8AC3E}">
        <p14:creationId xmlns:p14="http://schemas.microsoft.com/office/powerpoint/2010/main" val="2976524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t>Fügen Sie ein Bild einiger der geografischen Merkmale Ihres Landes ein.</a:t>
            </a:r>
          </a:p>
          <a:p>
            <a:pPr rtl="0"/>
            <a:endParaRPr lang="de-DE" dirty="0"/>
          </a:p>
        </p:txBody>
      </p:sp>
      <p:sp>
        <p:nvSpPr>
          <p:cNvPr id="4" name="Foliennummernplatzhalter 3"/>
          <p:cNvSpPr>
            <a:spLocks noGrp="1"/>
          </p:cNvSpPr>
          <p:nvPr>
            <p:ph type="sldNum" sz="quarter" idx="10"/>
          </p:nvPr>
        </p:nvSpPr>
        <p:spPr/>
        <p:txBody>
          <a:bodyPr rtlCol="0"/>
          <a:lstStyle/>
          <a:p>
            <a:pPr rtl="0"/>
            <a:fld id="{69C971FF-EF28-4195-A575-329446EFAA55}" type="slidenum">
              <a:rPr lang="de-DE" smtClean="0"/>
              <a:t>10</a:t>
            </a:fld>
            <a:endParaRPr lang="de-DE" dirty="0"/>
          </a:p>
        </p:txBody>
      </p:sp>
    </p:spTree>
    <p:extLst>
      <p:ext uri="{BB962C8B-B14F-4D97-AF65-F5344CB8AC3E}">
        <p14:creationId xmlns:p14="http://schemas.microsoft.com/office/powerpoint/2010/main" val="552792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7DB36-7C98-1689-CED2-A78782663F5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6970D94-F60F-C97A-DC97-A178FEA3412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0EAE12C-DA37-1BD0-FCE1-359BC5DA4BBC}"/>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t>Fügen Sie ein Bild einiger der geografischen Merkmale Ihres Landes ein.</a:t>
            </a:r>
          </a:p>
          <a:p>
            <a:pPr rtl="0"/>
            <a:endParaRPr lang="de-DE" dirty="0"/>
          </a:p>
        </p:txBody>
      </p:sp>
      <p:sp>
        <p:nvSpPr>
          <p:cNvPr id="4" name="Foliennummernplatzhalter 3">
            <a:extLst>
              <a:ext uri="{FF2B5EF4-FFF2-40B4-BE49-F238E27FC236}">
                <a16:creationId xmlns:a16="http://schemas.microsoft.com/office/drawing/2014/main" id="{746D0535-F8D7-1208-7A76-095DF4732FA6}"/>
              </a:ext>
            </a:extLst>
          </p:cNvPr>
          <p:cNvSpPr>
            <a:spLocks noGrp="1"/>
          </p:cNvSpPr>
          <p:nvPr>
            <p:ph type="sldNum" sz="quarter" idx="10"/>
          </p:nvPr>
        </p:nvSpPr>
        <p:spPr/>
        <p:txBody>
          <a:bodyPr rtlCol="0"/>
          <a:lstStyle/>
          <a:p>
            <a:pPr rtl="0"/>
            <a:fld id="{69C971FF-EF28-4195-A575-329446EFAA55}" type="slidenum">
              <a:rPr lang="de-DE" smtClean="0"/>
              <a:t>11</a:t>
            </a:fld>
            <a:endParaRPr lang="de-DE" dirty="0"/>
          </a:p>
        </p:txBody>
      </p:sp>
    </p:spTree>
    <p:extLst>
      <p:ext uri="{BB962C8B-B14F-4D97-AF65-F5344CB8AC3E}">
        <p14:creationId xmlns:p14="http://schemas.microsoft.com/office/powerpoint/2010/main" val="180836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52EF7-7CB8-D358-18BD-172E4A1DDA6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148A101-0DEC-ED72-3F47-7E430201806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ED502BD-526C-20E9-2CCC-DDD0C907C688}"/>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t>Fügen Sie ein Bild einiger der geografischen Merkmale Ihres Landes ein.</a:t>
            </a:r>
          </a:p>
          <a:p>
            <a:pPr rtl="0"/>
            <a:endParaRPr lang="de-DE" dirty="0"/>
          </a:p>
        </p:txBody>
      </p:sp>
      <p:sp>
        <p:nvSpPr>
          <p:cNvPr id="4" name="Foliennummernplatzhalter 3">
            <a:extLst>
              <a:ext uri="{FF2B5EF4-FFF2-40B4-BE49-F238E27FC236}">
                <a16:creationId xmlns:a16="http://schemas.microsoft.com/office/drawing/2014/main" id="{79E1C74F-E503-428A-F269-C4CA80A2C8A4}"/>
              </a:ext>
            </a:extLst>
          </p:cNvPr>
          <p:cNvSpPr>
            <a:spLocks noGrp="1"/>
          </p:cNvSpPr>
          <p:nvPr>
            <p:ph type="sldNum" sz="quarter" idx="10"/>
          </p:nvPr>
        </p:nvSpPr>
        <p:spPr/>
        <p:txBody>
          <a:bodyPr rtlCol="0"/>
          <a:lstStyle/>
          <a:p>
            <a:pPr rtl="0"/>
            <a:fld id="{69C971FF-EF28-4195-A575-329446EFAA55}" type="slidenum">
              <a:rPr lang="de-DE" smtClean="0"/>
              <a:t>12</a:t>
            </a:fld>
            <a:endParaRPr lang="de-DE" dirty="0"/>
          </a:p>
        </p:txBody>
      </p:sp>
    </p:spTree>
    <p:extLst>
      <p:ext uri="{BB962C8B-B14F-4D97-AF65-F5344CB8AC3E}">
        <p14:creationId xmlns:p14="http://schemas.microsoft.com/office/powerpoint/2010/main" val="3915984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4C1ED-CE51-F309-4338-A1D8A1EE6CA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70050DB-FFAE-68CD-865B-C32C32BB598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B6196D4-7387-A31A-A432-E24A7304F894}"/>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t>Fügen Sie ein Bild einiger der geografischen Merkmale Ihres Landes ein.</a:t>
            </a:r>
          </a:p>
          <a:p>
            <a:pPr rtl="0"/>
            <a:endParaRPr lang="de-DE" dirty="0"/>
          </a:p>
        </p:txBody>
      </p:sp>
      <p:sp>
        <p:nvSpPr>
          <p:cNvPr id="4" name="Foliennummernplatzhalter 3">
            <a:extLst>
              <a:ext uri="{FF2B5EF4-FFF2-40B4-BE49-F238E27FC236}">
                <a16:creationId xmlns:a16="http://schemas.microsoft.com/office/drawing/2014/main" id="{66AC659D-38AD-A57E-7663-52781EBA55D4}"/>
              </a:ext>
            </a:extLst>
          </p:cNvPr>
          <p:cNvSpPr>
            <a:spLocks noGrp="1"/>
          </p:cNvSpPr>
          <p:nvPr>
            <p:ph type="sldNum" sz="quarter" idx="10"/>
          </p:nvPr>
        </p:nvSpPr>
        <p:spPr/>
        <p:txBody>
          <a:bodyPr rtlCol="0"/>
          <a:lstStyle/>
          <a:p>
            <a:pPr rtl="0"/>
            <a:fld id="{69C971FF-EF28-4195-A575-329446EFAA55}" type="slidenum">
              <a:rPr lang="de-DE" smtClean="0"/>
              <a:t>13</a:t>
            </a:fld>
            <a:endParaRPr lang="de-DE" dirty="0"/>
          </a:p>
        </p:txBody>
      </p:sp>
    </p:spTree>
    <p:extLst>
      <p:ext uri="{BB962C8B-B14F-4D97-AF65-F5344CB8AC3E}">
        <p14:creationId xmlns:p14="http://schemas.microsoft.com/office/powerpoint/2010/main" val="2814377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69C971FF-EF28-4195-A575-329446EFAA55}" type="slidenum">
              <a:rPr lang="de-DE" noProof="0" smtClean="0"/>
              <a:t>16</a:t>
            </a:fld>
            <a:endParaRPr lang="de-DE" noProof="0" dirty="0"/>
          </a:p>
        </p:txBody>
      </p:sp>
    </p:spTree>
    <p:extLst>
      <p:ext uri="{BB962C8B-B14F-4D97-AF65-F5344CB8AC3E}">
        <p14:creationId xmlns:p14="http://schemas.microsoft.com/office/powerpoint/2010/main" val="1567341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69C971FF-EF28-4195-A575-329446EFAA55}" type="slidenum">
              <a:rPr lang="de-DE" noProof="0" smtClean="0"/>
              <a:t>18</a:t>
            </a:fld>
            <a:endParaRPr lang="de-DE" noProof="0" dirty="0"/>
          </a:p>
        </p:txBody>
      </p:sp>
    </p:spTree>
    <p:extLst>
      <p:ext uri="{BB962C8B-B14F-4D97-AF65-F5344CB8AC3E}">
        <p14:creationId xmlns:p14="http://schemas.microsoft.com/office/powerpoint/2010/main" val="254657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44564-DF01-4419-B2FD-B559BB6B3B8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7326CCF-55F4-C5DC-6CA2-0D257B0B521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D98A2F1-F0EA-0243-E836-A72CB42071AC}"/>
              </a:ext>
            </a:extLst>
          </p:cNvPr>
          <p:cNvSpPr>
            <a:spLocks noGrp="1"/>
          </p:cNvSpPr>
          <p:nvPr>
            <p:ph type="body" idx="1"/>
          </p:nvPr>
        </p:nvSpPr>
        <p:spPr/>
        <p:txBody>
          <a:bodyPr rtlCol="0"/>
          <a:lstStyle/>
          <a:p>
            <a:pPr rtl="0"/>
            <a:r>
              <a:rPr lang="de-DE" dirty="0"/>
              <a:t>Kundensegmentierung ist ein zentrales Werkzeug, um den individuellen Wert und die Bedürfnisse verschiedener Kundengruppen zu verstehen. Sie ermöglicht eine präzisere und effektivere Kundenansprache, verbessert das Verständnis der Kaufmotive und optimiert die Ressourcenzuweisung im Marketing. Segmentierung hilft, den Kundenstamm zu analysieren, gezielte Kampagnen zu entwickeln und die Effizienz von Marketingmaßnahmen zu steigern. Dadurch wird nicht nur die Kundenbindung, sondern auch die Rentabilität langfristig erhöht. Ein besonders wirksames Verfahren zur Kundensegmentierung ist die RFM-Analyse, die drei Schlüsselmerkmale betrachtet: </a:t>
            </a:r>
            <a:r>
              <a:rPr lang="de-DE" b="1" dirty="0" err="1"/>
              <a:t>Recency</a:t>
            </a:r>
            <a:r>
              <a:rPr lang="de-DE" dirty="0"/>
              <a:t> (letzter Kaufzeitpunkt), </a:t>
            </a:r>
            <a:r>
              <a:rPr lang="de-DE" b="1" dirty="0" err="1"/>
              <a:t>Frequency</a:t>
            </a:r>
            <a:r>
              <a:rPr lang="de-DE" dirty="0"/>
              <a:t> (Kaufhäufigkeit) und </a:t>
            </a:r>
            <a:r>
              <a:rPr lang="de-DE" b="1" dirty="0" err="1"/>
              <a:t>Monetary</a:t>
            </a:r>
            <a:r>
              <a:rPr lang="de-DE" dirty="0"/>
              <a:t> (Kaufvolumen).</a:t>
            </a:r>
          </a:p>
        </p:txBody>
      </p:sp>
      <p:sp>
        <p:nvSpPr>
          <p:cNvPr id="4" name="Foliennummernplatzhalter 3">
            <a:extLst>
              <a:ext uri="{FF2B5EF4-FFF2-40B4-BE49-F238E27FC236}">
                <a16:creationId xmlns:a16="http://schemas.microsoft.com/office/drawing/2014/main" id="{C7E09586-C577-9D02-9945-3853752DD5F0}"/>
              </a:ext>
            </a:extLst>
          </p:cNvPr>
          <p:cNvSpPr>
            <a:spLocks noGrp="1"/>
          </p:cNvSpPr>
          <p:nvPr>
            <p:ph type="sldNum" sz="quarter" idx="10"/>
          </p:nvPr>
        </p:nvSpPr>
        <p:spPr/>
        <p:txBody>
          <a:bodyPr rtlCol="0"/>
          <a:lstStyle/>
          <a:p>
            <a:pPr rtl="0"/>
            <a:fld id="{69C971FF-EF28-4195-A575-329446EFAA55}" type="slidenum">
              <a:rPr lang="de-DE" smtClean="0"/>
              <a:t>2</a:t>
            </a:fld>
            <a:endParaRPr lang="de-DE" dirty="0"/>
          </a:p>
        </p:txBody>
      </p:sp>
    </p:spTree>
    <p:extLst>
      <p:ext uri="{BB962C8B-B14F-4D97-AF65-F5344CB8AC3E}">
        <p14:creationId xmlns:p14="http://schemas.microsoft.com/office/powerpoint/2010/main" val="916349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77D4F-4336-75E3-795A-BDDA83B246A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73026DC-97F7-748D-5D4B-245FFBFBC23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1746E08-6F7B-007B-C2CE-AAAA8ECA4A10}"/>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t>Fügen Sie ein Bild einiger der geografischen Merkmale Ihres Landes ein.</a:t>
            </a:r>
          </a:p>
          <a:p>
            <a:pPr rtl="0"/>
            <a:endParaRPr lang="de-DE" dirty="0"/>
          </a:p>
        </p:txBody>
      </p:sp>
      <p:sp>
        <p:nvSpPr>
          <p:cNvPr id="4" name="Foliennummernplatzhalter 3">
            <a:extLst>
              <a:ext uri="{FF2B5EF4-FFF2-40B4-BE49-F238E27FC236}">
                <a16:creationId xmlns:a16="http://schemas.microsoft.com/office/drawing/2014/main" id="{73C3D32E-BB98-8388-1E15-893A955AB763}"/>
              </a:ext>
            </a:extLst>
          </p:cNvPr>
          <p:cNvSpPr>
            <a:spLocks noGrp="1"/>
          </p:cNvSpPr>
          <p:nvPr>
            <p:ph type="sldNum" sz="quarter" idx="10"/>
          </p:nvPr>
        </p:nvSpPr>
        <p:spPr/>
        <p:txBody>
          <a:bodyPr rtlCol="0"/>
          <a:lstStyle/>
          <a:p>
            <a:pPr rtl="0"/>
            <a:fld id="{69C971FF-EF28-4195-A575-329446EFAA55}" type="slidenum">
              <a:rPr lang="de-DE" smtClean="0"/>
              <a:t>3</a:t>
            </a:fld>
            <a:endParaRPr lang="de-DE" dirty="0"/>
          </a:p>
        </p:txBody>
      </p:sp>
    </p:spTree>
    <p:extLst>
      <p:ext uri="{BB962C8B-B14F-4D97-AF65-F5344CB8AC3E}">
        <p14:creationId xmlns:p14="http://schemas.microsoft.com/office/powerpoint/2010/main" val="2474003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68006-C8A6-94D7-790E-AF45716C801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BFCC39F-DBF4-A450-B218-EEFE567FB44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577DD46-05EC-9E9A-85A0-F069952BFDE1}"/>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t>Fügen Sie ein Bild einiger der geografischen Merkmale Ihres Landes ein.</a:t>
            </a:r>
          </a:p>
          <a:p>
            <a:pPr rtl="0"/>
            <a:endParaRPr lang="de-DE" dirty="0"/>
          </a:p>
        </p:txBody>
      </p:sp>
      <p:sp>
        <p:nvSpPr>
          <p:cNvPr id="4" name="Foliennummernplatzhalter 3">
            <a:extLst>
              <a:ext uri="{FF2B5EF4-FFF2-40B4-BE49-F238E27FC236}">
                <a16:creationId xmlns:a16="http://schemas.microsoft.com/office/drawing/2014/main" id="{5AA610F9-9256-492E-CD2C-6CF15D07D04F}"/>
              </a:ext>
            </a:extLst>
          </p:cNvPr>
          <p:cNvSpPr>
            <a:spLocks noGrp="1"/>
          </p:cNvSpPr>
          <p:nvPr>
            <p:ph type="sldNum" sz="quarter" idx="10"/>
          </p:nvPr>
        </p:nvSpPr>
        <p:spPr/>
        <p:txBody>
          <a:bodyPr rtlCol="0"/>
          <a:lstStyle/>
          <a:p>
            <a:pPr rtl="0"/>
            <a:fld id="{69C971FF-EF28-4195-A575-329446EFAA55}" type="slidenum">
              <a:rPr lang="de-DE" smtClean="0"/>
              <a:t>4</a:t>
            </a:fld>
            <a:endParaRPr lang="de-DE" dirty="0"/>
          </a:p>
        </p:txBody>
      </p:sp>
    </p:spTree>
    <p:extLst>
      <p:ext uri="{BB962C8B-B14F-4D97-AF65-F5344CB8AC3E}">
        <p14:creationId xmlns:p14="http://schemas.microsoft.com/office/powerpoint/2010/main" val="3567605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D4D85-81A2-A6AD-EF42-A331B934709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DDDAE75-B589-1399-DB8E-B69C20CEBB3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60579F2-6F2F-8D44-6149-07B757CDDB1A}"/>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t>Fügen Sie eine Karte Ihres Landes/Ihrer Region ein.</a:t>
            </a:r>
          </a:p>
          <a:p>
            <a:pPr rtl="0"/>
            <a:endParaRPr lang="de-DE" dirty="0"/>
          </a:p>
        </p:txBody>
      </p:sp>
      <p:sp>
        <p:nvSpPr>
          <p:cNvPr id="4" name="Foliennummernplatzhalter 3">
            <a:extLst>
              <a:ext uri="{FF2B5EF4-FFF2-40B4-BE49-F238E27FC236}">
                <a16:creationId xmlns:a16="http://schemas.microsoft.com/office/drawing/2014/main" id="{537F7F8B-E9DC-23EE-ADC8-4CD4B36EEAC8}"/>
              </a:ext>
            </a:extLst>
          </p:cNvPr>
          <p:cNvSpPr>
            <a:spLocks noGrp="1"/>
          </p:cNvSpPr>
          <p:nvPr>
            <p:ph type="sldNum" sz="quarter" idx="10"/>
          </p:nvPr>
        </p:nvSpPr>
        <p:spPr/>
        <p:txBody>
          <a:bodyPr rtlCol="0"/>
          <a:lstStyle/>
          <a:p>
            <a:pPr rtl="0"/>
            <a:fld id="{69C971FF-EF28-4195-A575-329446EFAA55}" type="slidenum">
              <a:rPr lang="de-DE" smtClean="0"/>
              <a:t>5</a:t>
            </a:fld>
            <a:endParaRPr lang="de-DE" dirty="0"/>
          </a:p>
        </p:txBody>
      </p:sp>
    </p:spTree>
    <p:extLst>
      <p:ext uri="{BB962C8B-B14F-4D97-AF65-F5344CB8AC3E}">
        <p14:creationId xmlns:p14="http://schemas.microsoft.com/office/powerpoint/2010/main" val="889592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00010-F409-EA12-0BB2-235819EBD2C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A8215B9-BB39-8198-A6E8-D9238354A12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DECF256-65E9-9A08-ADD1-2BE452BDA98B}"/>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t>Fügen Sie ein Bild einiger der geografischen Merkmale Ihres Landes ein.</a:t>
            </a:r>
          </a:p>
          <a:p>
            <a:pPr rtl="0"/>
            <a:endParaRPr lang="de-DE" dirty="0"/>
          </a:p>
        </p:txBody>
      </p:sp>
      <p:sp>
        <p:nvSpPr>
          <p:cNvPr id="4" name="Foliennummernplatzhalter 3">
            <a:extLst>
              <a:ext uri="{FF2B5EF4-FFF2-40B4-BE49-F238E27FC236}">
                <a16:creationId xmlns:a16="http://schemas.microsoft.com/office/drawing/2014/main" id="{66A763E4-1322-1FCC-96EB-B9FEA30C6DE5}"/>
              </a:ext>
            </a:extLst>
          </p:cNvPr>
          <p:cNvSpPr>
            <a:spLocks noGrp="1"/>
          </p:cNvSpPr>
          <p:nvPr>
            <p:ph type="sldNum" sz="quarter" idx="10"/>
          </p:nvPr>
        </p:nvSpPr>
        <p:spPr/>
        <p:txBody>
          <a:bodyPr rtlCol="0"/>
          <a:lstStyle/>
          <a:p>
            <a:pPr rtl="0"/>
            <a:fld id="{69C971FF-EF28-4195-A575-329446EFAA55}" type="slidenum">
              <a:rPr lang="de-DE" smtClean="0"/>
              <a:t>6</a:t>
            </a:fld>
            <a:endParaRPr lang="de-DE" dirty="0"/>
          </a:p>
        </p:txBody>
      </p:sp>
    </p:spTree>
    <p:extLst>
      <p:ext uri="{BB962C8B-B14F-4D97-AF65-F5344CB8AC3E}">
        <p14:creationId xmlns:p14="http://schemas.microsoft.com/office/powerpoint/2010/main" val="4114786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7B61D-68DE-02B5-6AD0-C2FCF636930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CAA4AA4-7F4D-B3F2-8408-1F465618ADB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A1ECE48-9EAC-2FC6-F6FC-4158999CA2EA}"/>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t>Fügen Sie ein Bild einiger der geografischen Merkmale Ihres Landes ein.</a:t>
            </a:r>
          </a:p>
          <a:p>
            <a:pPr rtl="0"/>
            <a:endParaRPr lang="de-DE" dirty="0"/>
          </a:p>
        </p:txBody>
      </p:sp>
      <p:sp>
        <p:nvSpPr>
          <p:cNvPr id="4" name="Foliennummernplatzhalter 3">
            <a:extLst>
              <a:ext uri="{FF2B5EF4-FFF2-40B4-BE49-F238E27FC236}">
                <a16:creationId xmlns:a16="http://schemas.microsoft.com/office/drawing/2014/main" id="{B3859CBF-6ADF-623B-4875-8D936A8701D5}"/>
              </a:ext>
            </a:extLst>
          </p:cNvPr>
          <p:cNvSpPr>
            <a:spLocks noGrp="1"/>
          </p:cNvSpPr>
          <p:nvPr>
            <p:ph type="sldNum" sz="quarter" idx="10"/>
          </p:nvPr>
        </p:nvSpPr>
        <p:spPr/>
        <p:txBody>
          <a:bodyPr rtlCol="0"/>
          <a:lstStyle/>
          <a:p>
            <a:pPr rtl="0"/>
            <a:fld id="{69C971FF-EF28-4195-A575-329446EFAA55}" type="slidenum">
              <a:rPr lang="de-DE" smtClean="0"/>
              <a:t>7</a:t>
            </a:fld>
            <a:endParaRPr lang="de-DE" dirty="0"/>
          </a:p>
        </p:txBody>
      </p:sp>
    </p:spTree>
    <p:extLst>
      <p:ext uri="{BB962C8B-B14F-4D97-AF65-F5344CB8AC3E}">
        <p14:creationId xmlns:p14="http://schemas.microsoft.com/office/powerpoint/2010/main" val="3986267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38896-972E-9ABD-2F0D-20FCC091D96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5668B22-C452-26B4-6901-5F0C2534C92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715160F-EAE8-1C41-2CE6-D2CE6CC480C9}"/>
              </a:ext>
            </a:extLst>
          </p:cNvPr>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t>Fügen Sie ein Bild einiger der geografischen Merkmale Ihres Landes ein.</a:t>
            </a:r>
          </a:p>
          <a:p>
            <a:pPr rtl="0"/>
            <a:endParaRPr lang="de-DE" dirty="0"/>
          </a:p>
        </p:txBody>
      </p:sp>
      <p:sp>
        <p:nvSpPr>
          <p:cNvPr id="4" name="Foliennummernplatzhalter 3">
            <a:extLst>
              <a:ext uri="{FF2B5EF4-FFF2-40B4-BE49-F238E27FC236}">
                <a16:creationId xmlns:a16="http://schemas.microsoft.com/office/drawing/2014/main" id="{539A27B2-189C-B4F3-CDC5-C1D039BAFD08}"/>
              </a:ext>
            </a:extLst>
          </p:cNvPr>
          <p:cNvSpPr>
            <a:spLocks noGrp="1"/>
          </p:cNvSpPr>
          <p:nvPr>
            <p:ph type="sldNum" sz="quarter" idx="10"/>
          </p:nvPr>
        </p:nvSpPr>
        <p:spPr/>
        <p:txBody>
          <a:bodyPr rtlCol="0"/>
          <a:lstStyle/>
          <a:p>
            <a:pPr rtl="0"/>
            <a:fld id="{69C971FF-EF28-4195-A575-329446EFAA55}" type="slidenum">
              <a:rPr lang="de-DE" smtClean="0"/>
              <a:t>8</a:t>
            </a:fld>
            <a:endParaRPr lang="de-DE" dirty="0"/>
          </a:p>
        </p:txBody>
      </p:sp>
    </p:spTree>
    <p:extLst>
      <p:ext uri="{BB962C8B-B14F-4D97-AF65-F5344CB8AC3E}">
        <p14:creationId xmlns:p14="http://schemas.microsoft.com/office/powerpoint/2010/main" val="2434308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t>Fügen Sie eine Karte Ihres Landes/Ihrer Region ein.</a:t>
            </a:r>
          </a:p>
          <a:p>
            <a:pPr rtl="0"/>
            <a:endParaRPr lang="de-DE" dirty="0"/>
          </a:p>
        </p:txBody>
      </p:sp>
      <p:sp>
        <p:nvSpPr>
          <p:cNvPr id="4" name="Foliennummernplatzhalter 3"/>
          <p:cNvSpPr>
            <a:spLocks noGrp="1"/>
          </p:cNvSpPr>
          <p:nvPr>
            <p:ph type="sldNum" sz="quarter" idx="10"/>
          </p:nvPr>
        </p:nvSpPr>
        <p:spPr/>
        <p:txBody>
          <a:bodyPr rtlCol="0"/>
          <a:lstStyle/>
          <a:p>
            <a:pPr rtl="0"/>
            <a:fld id="{69C971FF-EF28-4195-A575-329446EFAA55}" type="slidenum">
              <a:rPr lang="de-DE" smtClean="0"/>
              <a:t>9</a:t>
            </a:fld>
            <a:endParaRPr lang="de-DE" dirty="0"/>
          </a:p>
        </p:txBody>
      </p:sp>
    </p:spTree>
    <p:extLst>
      <p:ext uri="{BB962C8B-B14F-4D97-AF65-F5344CB8AC3E}">
        <p14:creationId xmlns:p14="http://schemas.microsoft.com/office/powerpoint/2010/main" val="2401524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6" name="Freihand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lvl="0" rtl="0"/>
            <a:endParaRPr lang="de-DE" dirty="0">
              <a:solidFill>
                <a:schemeClr val="lt1"/>
              </a:solidFill>
            </a:endParaRPr>
          </a:p>
        </p:txBody>
      </p:sp>
      <p:sp>
        <p:nvSpPr>
          <p:cNvPr id="2" name="Titel 1"/>
          <p:cNvSpPr>
            <a:spLocks noGrp="1"/>
          </p:cNvSpPr>
          <p:nvPr>
            <p:ph type="ctrTitle" hasCustomPrompt="1"/>
          </p:nvPr>
        </p:nvSpPr>
        <p:spPr>
          <a:xfrm>
            <a:off x="1217613" y="1828799"/>
            <a:ext cx="9753600" cy="3048001"/>
          </a:xfrm>
        </p:spPr>
        <p:txBody>
          <a:bodyPr rtlCol="0">
            <a:normAutofit/>
          </a:bodyPr>
          <a:lstStyle>
            <a:lvl1pPr>
              <a:defRPr sz="4400"/>
            </a:lvl1pPr>
          </a:lstStyle>
          <a:p>
            <a:pPr rtl="0"/>
            <a:r>
              <a:rPr lang="de-DE" dirty="0"/>
              <a:t>Titelmasterformat durch Klicken bearbeiten</a:t>
            </a:r>
          </a:p>
        </p:txBody>
      </p:sp>
      <p:sp>
        <p:nvSpPr>
          <p:cNvPr id="3" name="Untertitel 2"/>
          <p:cNvSpPr>
            <a:spLocks noGrp="1"/>
          </p:cNvSpPr>
          <p:nvPr>
            <p:ph type="subTitle" idx="1" hasCustomPrompt="1"/>
          </p:nvPr>
        </p:nvSpPr>
        <p:spPr>
          <a:xfrm>
            <a:off x="1217614" y="5029200"/>
            <a:ext cx="7848600" cy="1143000"/>
          </a:xfrm>
        </p:spPr>
        <p:txBody>
          <a:bodyPr rtlCol="0">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de-DE" dirty="0"/>
              <a:t>Formatvorlage des Untertitelmasters durch Klicken bearbeiten</a:t>
            </a:r>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4" name="Datumsplatzhalter 3"/>
          <p:cNvSpPr>
            <a:spLocks noGrp="1"/>
          </p:cNvSpPr>
          <p:nvPr>
            <p:ph type="dt" sz="half" idx="10"/>
          </p:nvPr>
        </p:nvSpPr>
        <p:spPr/>
        <p:txBody>
          <a:bodyPr rtlCol="0"/>
          <a:lstStyle/>
          <a:p>
            <a:pPr rtl="0"/>
            <a:fld id="{3D20ED55-E21A-4643-82CC-044C35ACBCDA}" type="datetime1">
              <a:rPr lang="de-DE" smtClean="0"/>
              <a:t>03.12.2024</a:t>
            </a:fld>
            <a:endParaRPr lang="de-DE" dirty="0"/>
          </a:p>
        </p:txBody>
      </p:sp>
      <p:sp>
        <p:nvSpPr>
          <p:cNvPr id="7" name="Foliennummernplatzhalter 6"/>
          <p:cNvSpPr>
            <a:spLocks noGrp="1"/>
          </p:cNvSpPr>
          <p:nvPr>
            <p:ph type="sldNum" sz="quarter" idx="12"/>
          </p:nvPr>
        </p:nvSpPr>
        <p:spPr/>
        <p:txBody>
          <a:bodyPr rtlCol="0"/>
          <a:lstStyle/>
          <a:p>
            <a:pPr rtl="0"/>
            <a:fld id="{F36C87F6-986D-49E6-AF40-1B3A1EE8064D}" type="slidenum">
              <a:rPr lang="de-DE" smtClean="0"/>
              <a:pPr/>
              <a:t>‹Nr.›</a:t>
            </a:fld>
            <a:endParaRPr lang="de-DE" dirty="0"/>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dirty="0"/>
              <a:t>Titelmasterformat durch Klicken bearbeiten</a:t>
            </a:r>
          </a:p>
        </p:txBody>
      </p:sp>
      <p:sp>
        <p:nvSpPr>
          <p:cNvPr id="3" name="Vertikaler Textplatzhalter 2"/>
          <p:cNvSpPr>
            <a:spLocks noGrp="1"/>
          </p:cNvSpPr>
          <p:nvPr>
            <p:ph type="body" orient="vert" idx="1"/>
          </p:nvPr>
        </p:nvSpPr>
        <p:spPr/>
        <p:txBody>
          <a:bodyPr vert="eaVert" rtlCol="0"/>
          <a:lstStyle>
            <a:lvl1pPr rtl="0">
              <a:defRPr/>
            </a:lvl1pPr>
            <a:lvl5pPr>
              <a:defRPr/>
            </a:lvl5pPr>
            <a:lvl6pPr>
              <a:defRPr/>
            </a:lvl6pPr>
            <a:lvl7pPr>
              <a:defRPr baseline="0"/>
            </a:lvl7pPr>
            <a:lvl8pPr>
              <a:defRPr baseline="0"/>
            </a:lvl8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4" name="Datumsplatzhalter 3"/>
          <p:cNvSpPr>
            <a:spLocks noGrp="1"/>
          </p:cNvSpPr>
          <p:nvPr>
            <p:ph type="dt" sz="half" idx="10"/>
          </p:nvPr>
        </p:nvSpPr>
        <p:spPr/>
        <p:txBody>
          <a:bodyPr rtlCol="0"/>
          <a:lstStyle/>
          <a:p>
            <a:pPr rtl="0"/>
            <a:fld id="{223AF10E-F208-4C59-ADF6-F55ED05C34BE}" type="datetime1">
              <a:rPr lang="de-DE" smtClean="0"/>
              <a:t>03.12.2024</a:t>
            </a:fld>
            <a:endParaRPr lang="de-DE" dirty="0"/>
          </a:p>
        </p:txBody>
      </p:sp>
      <p:sp>
        <p:nvSpPr>
          <p:cNvPr id="6" name="Foliennummernplatzhalter 5"/>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hasCustomPrompt="1"/>
          </p:nvPr>
        </p:nvSpPr>
        <p:spPr>
          <a:xfrm>
            <a:off x="8836898" y="685800"/>
            <a:ext cx="2134315" cy="5486400"/>
          </a:xfrm>
        </p:spPr>
        <p:txBody>
          <a:bodyPr vert="eaVert" rtlCol="0"/>
          <a:lstStyle/>
          <a:p>
            <a:pPr rtl="0"/>
            <a:r>
              <a:rPr lang="de-DE" dirty="0"/>
              <a:t>Titelmasterformat durch Klicken bearbeiten</a:t>
            </a:r>
          </a:p>
        </p:txBody>
      </p:sp>
      <p:sp>
        <p:nvSpPr>
          <p:cNvPr id="3" name="Vertikaler Textplatzhalter 2"/>
          <p:cNvSpPr>
            <a:spLocks noGrp="1"/>
          </p:cNvSpPr>
          <p:nvPr>
            <p:ph type="body" orient="vert" idx="1"/>
          </p:nvPr>
        </p:nvSpPr>
        <p:spPr>
          <a:xfrm>
            <a:off x="1217613" y="685800"/>
            <a:ext cx="7416138" cy="5486400"/>
          </a:xfrm>
        </p:spPr>
        <p:txBody>
          <a:bodyPr vert="eaVert" rtlCol="0"/>
          <a:lstStyle>
            <a:lvl1pPr rtl="0">
              <a:defRPr/>
            </a:lvl1pPr>
            <a:lvl5pPr>
              <a:defRPr/>
            </a:lvl5pPr>
            <a:lvl6pPr>
              <a:defRPr/>
            </a:lvl6pPr>
            <a:lvl7pPr>
              <a:defRPr/>
            </a:lvl7pPr>
            <a:lvl8pPr>
              <a:defRPr/>
            </a:lvl8pPr>
            <a:lvl9pPr>
              <a:defRPr/>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4" name="Datumsplatzhalter 3"/>
          <p:cNvSpPr>
            <a:spLocks noGrp="1"/>
          </p:cNvSpPr>
          <p:nvPr>
            <p:ph type="dt" sz="half" idx="10"/>
          </p:nvPr>
        </p:nvSpPr>
        <p:spPr/>
        <p:txBody>
          <a:bodyPr rtlCol="0"/>
          <a:lstStyle/>
          <a:p>
            <a:pPr rtl="0"/>
            <a:fld id="{84367B70-752A-4FD7-AF00-228AEDFDB486}" type="datetime1">
              <a:rPr lang="de-DE" smtClean="0"/>
              <a:t>03.12.2024</a:t>
            </a:fld>
            <a:endParaRPr lang="de-DE" dirty="0"/>
          </a:p>
        </p:txBody>
      </p:sp>
      <p:sp>
        <p:nvSpPr>
          <p:cNvPr id="6" name="Foliennummernplatzhalter 5"/>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dirty="0"/>
              <a:t>Titelmasterformat durch Klicken bearbeiten</a:t>
            </a:r>
          </a:p>
        </p:txBody>
      </p:sp>
      <p:sp>
        <p:nvSpPr>
          <p:cNvPr id="3" name="Inhaltsplatzhalter 2"/>
          <p:cNvSpPr>
            <a:spLocks noGrp="1"/>
          </p:cNvSpPr>
          <p:nvPr>
            <p:ph idx="1"/>
          </p:nvPr>
        </p:nvSpPr>
        <p:spPr/>
        <p:txBody>
          <a:bodyPr rtlCol="0"/>
          <a:lstStyle>
            <a:lvl1pPr rtl="0">
              <a:defRPr/>
            </a:lvl1pPr>
            <a:lvl5pPr>
              <a:defRPr/>
            </a:lvl5pPr>
            <a:lvl6pPr>
              <a:defRPr/>
            </a:lvl6pPr>
            <a:lvl7pPr>
              <a:defRPr baseline="0"/>
            </a:lvl7pPr>
            <a:lvl8pPr>
              <a:defRPr baseline="0"/>
            </a:lvl8pPr>
            <a:lvl9pPr>
              <a:defRPr baseline="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4" name="Datumsplatzhalter 3"/>
          <p:cNvSpPr>
            <a:spLocks noGrp="1"/>
          </p:cNvSpPr>
          <p:nvPr>
            <p:ph type="dt" sz="half" idx="10"/>
          </p:nvPr>
        </p:nvSpPr>
        <p:spPr/>
        <p:txBody>
          <a:bodyPr rtlCol="0"/>
          <a:lstStyle/>
          <a:p>
            <a:pPr rtl="0"/>
            <a:fld id="{B8A13846-DED3-4EB2-BDC5-288B7DA3E0CE}" type="datetime1">
              <a:rPr lang="de-DE" smtClean="0"/>
              <a:t>03.12.2024</a:t>
            </a:fld>
            <a:endParaRPr lang="de-DE" dirty="0"/>
          </a:p>
        </p:txBody>
      </p:sp>
      <p:sp>
        <p:nvSpPr>
          <p:cNvPr id="6" name="Foliennummernplatzhalter 5"/>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217614" y="3429000"/>
            <a:ext cx="9753600" cy="2362199"/>
          </a:xfrm>
        </p:spPr>
        <p:txBody>
          <a:bodyPr rtlCol="0" anchor="b">
            <a:normAutofit/>
          </a:bodyPr>
          <a:lstStyle>
            <a:lvl1pPr algn="l">
              <a:defRPr sz="4400" b="0" cap="all"/>
            </a:lvl1pPr>
          </a:lstStyle>
          <a:p>
            <a:pPr rtl="0"/>
            <a:r>
              <a:rPr lang="de-DE" dirty="0"/>
              <a:t>Titelmasterformat durch Klicken bearbeiten</a:t>
            </a:r>
          </a:p>
        </p:txBody>
      </p:sp>
      <p:sp>
        <p:nvSpPr>
          <p:cNvPr id="3" name="Textplatzhalter 2"/>
          <p:cNvSpPr>
            <a:spLocks noGrp="1"/>
          </p:cNvSpPr>
          <p:nvPr>
            <p:ph type="body" idx="1"/>
          </p:nvPr>
        </p:nvSpPr>
        <p:spPr>
          <a:xfrm>
            <a:off x="1213150" y="685801"/>
            <a:ext cx="7853063" cy="1142999"/>
          </a:xfrm>
        </p:spPr>
        <p:txBody>
          <a:bodyPr rtlCol="0" anchor="t"/>
          <a:lstStyle>
            <a:lvl1pPr marL="0" indent="0" rtl="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de-DE"/>
              <a:t>Mastertextformat bearbeiten</a:t>
            </a:r>
          </a:p>
        </p:txBody>
      </p:sp>
      <p:sp>
        <p:nvSpPr>
          <p:cNvPr id="5" name="Fußzeilenplatzhalter 4"/>
          <p:cNvSpPr>
            <a:spLocks noGrp="1"/>
          </p:cNvSpPr>
          <p:nvPr>
            <p:ph type="ftr" sz="quarter" idx="11"/>
          </p:nvPr>
        </p:nvSpPr>
        <p:spPr/>
        <p:txBody>
          <a:bodyPr rtlCol="0"/>
          <a:lstStyle/>
          <a:p>
            <a:pPr rtl="0"/>
            <a:r>
              <a:rPr lang="de-DE" dirty="0"/>
              <a:t>Fußzeile hinzufügen</a:t>
            </a:r>
          </a:p>
        </p:txBody>
      </p:sp>
      <p:sp>
        <p:nvSpPr>
          <p:cNvPr id="4" name="Datumsplatzhalter 3"/>
          <p:cNvSpPr>
            <a:spLocks noGrp="1"/>
          </p:cNvSpPr>
          <p:nvPr>
            <p:ph type="dt" sz="half" idx="10"/>
          </p:nvPr>
        </p:nvSpPr>
        <p:spPr/>
        <p:txBody>
          <a:bodyPr rtlCol="0"/>
          <a:lstStyle/>
          <a:p>
            <a:pPr rtl="0"/>
            <a:fld id="{25FF5693-6F80-4F9A-A423-039AF0F2E741}" type="datetime1">
              <a:rPr lang="de-DE" smtClean="0"/>
              <a:t>03.12.2024</a:t>
            </a:fld>
            <a:endParaRPr lang="de-DE" dirty="0"/>
          </a:p>
        </p:txBody>
      </p:sp>
      <p:sp>
        <p:nvSpPr>
          <p:cNvPr id="6" name="Foliennummernplatzhalter 5"/>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dirty="0"/>
              <a:t>Titelmasterformat durch Klicken bearbeiten</a:t>
            </a:r>
          </a:p>
        </p:txBody>
      </p:sp>
      <p:sp>
        <p:nvSpPr>
          <p:cNvPr id="3" name="Inhaltsplatzhalter 2"/>
          <p:cNvSpPr>
            <a:spLocks noGrp="1"/>
          </p:cNvSpPr>
          <p:nvPr>
            <p:ph sz="half" idx="1"/>
          </p:nvPr>
        </p:nvSpPr>
        <p:spPr>
          <a:xfrm>
            <a:off x="1233279" y="1828800"/>
            <a:ext cx="4708734" cy="43434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Inhaltsplatzhalter 3"/>
          <p:cNvSpPr>
            <a:spLocks noGrp="1"/>
          </p:cNvSpPr>
          <p:nvPr>
            <p:ph sz="half" idx="2"/>
          </p:nvPr>
        </p:nvSpPr>
        <p:spPr>
          <a:xfrm>
            <a:off x="6262479" y="1828800"/>
            <a:ext cx="4708734" cy="43434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5" name="Datumsplatzhalter 4"/>
          <p:cNvSpPr>
            <a:spLocks noGrp="1"/>
          </p:cNvSpPr>
          <p:nvPr>
            <p:ph type="dt" sz="half" idx="10"/>
          </p:nvPr>
        </p:nvSpPr>
        <p:spPr/>
        <p:txBody>
          <a:bodyPr rtlCol="0"/>
          <a:lstStyle/>
          <a:p>
            <a:pPr rtl="0"/>
            <a:fld id="{128B9EA1-0FB8-43AB-9075-D3CB54DAB1F1}" type="datetime1">
              <a:rPr lang="de-DE" smtClean="0"/>
              <a:t>03.12.2024</a:t>
            </a:fld>
            <a:endParaRPr lang="de-DE" dirty="0"/>
          </a:p>
        </p:txBody>
      </p:sp>
      <p:sp>
        <p:nvSpPr>
          <p:cNvPr id="7" name="Foliennummernplatzhalter 6"/>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217614" y="274638"/>
            <a:ext cx="9753600" cy="1325562"/>
          </a:xfrm>
        </p:spPr>
        <p:txBody>
          <a:bodyPr rtlCol="0"/>
          <a:lstStyle>
            <a:lvl1pPr>
              <a:defRPr/>
            </a:lvl1pPr>
          </a:lstStyle>
          <a:p>
            <a:pPr rtl="0"/>
            <a:r>
              <a:rPr lang="de-DE" dirty="0"/>
              <a:t>Titelmasterformat durch Klicken bearbeiten</a:t>
            </a:r>
          </a:p>
        </p:txBody>
      </p:sp>
      <p:sp>
        <p:nvSpPr>
          <p:cNvPr id="3" name="Textplatzhalter 2"/>
          <p:cNvSpPr>
            <a:spLocks noGrp="1"/>
          </p:cNvSpPr>
          <p:nvPr>
            <p:ph type="body" idx="1"/>
          </p:nvPr>
        </p:nvSpPr>
        <p:spPr>
          <a:xfrm>
            <a:off x="1217614" y="1828799"/>
            <a:ext cx="4709160" cy="838201"/>
          </a:xfrm>
        </p:spPr>
        <p:txBody>
          <a:bodyPr rtlCol="0" anchor="ctr"/>
          <a:lstStyle>
            <a:lvl1pPr marL="0" indent="0" rtl="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4" name="Inhaltsplatzhalter 3"/>
          <p:cNvSpPr>
            <a:spLocks noGrp="1"/>
          </p:cNvSpPr>
          <p:nvPr>
            <p:ph sz="half" idx="2"/>
          </p:nvPr>
        </p:nvSpPr>
        <p:spPr>
          <a:xfrm>
            <a:off x="1217614" y="2743200"/>
            <a:ext cx="4709160" cy="3428999"/>
          </a:xfrm>
        </p:spPr>
        <p:txBody>
          <a:bodyPr rtlCol="0">
            <a:normAutofit/>
          </a:bodyPr>
          <a:lstStyle>
            <a:lvl1pPr rtl="0">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5" name="Textplatzhalter 4"/>
          <p:cNvSpPr>
            <a:spLocks noGrp="1"/>
          </p:cNvSpPr>
          <p:nvPr>
            <p:ph type="body" sz="quarter" idx="3"/>
          </p:nvPr>
        </p:nvSpPr>
        <p:spPr>
          <a:xfrm>
            <a:off x="6262054" y="1828799"/>
            <a:ext cx="4709160" cy="838201"/>
          </a:xfrm>
        </p:spPr>
        <p:txBody>
          <a:bodyPr rtlCol="0" anchor="ctr"/>
          <a:lstStyle>
            <a:lvl1pPr marL="0" indent="0" rtl="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a:t>Mastertextformat bearbeiten</a:t>
            </a:r>
          </a:p>
        </p:txBody>
      </p:sp>
      <p:sp>
        <p:nvSpPr>
          <p:cNvPr id="6" name="Inhaltsplatzhalter 5"/>
          <p:cNvSpPr>
            <a:spLocks noGrp="1"/>
          </p:cNvSpPr>
          <p:nvPr>
            <p:ph sz="quarter" idx="4"/>
          </p:nvPr>
        </p:nvSpPr>
        <p:spPr>
          <a:xfrm>
            <a:off x="6262054" y="2743200"/>
            <a:ext cx="4709160" cy="3428999"/>
          </a:xfrm>
        </p:spPr>
        <p:txBody>
          <a:bodyPr rtlCol="0">
            <a:normAutofit/>
          </a:bodyPr>
          <a:lstStyle>
            <a:lvl1pPr rtl="0">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8" name="Fußzeilenplatzhalter 7"/>
          <p:cNvSpPr>
            <a:spLocks noGrp="1"/>
          </p:cNvSpPr>
          <p:nvPr>
            <p:ph type="ftr" sz="quarter" idx="11"/>
          </p:nvPr>
        </p:nvSpPr>
        <p:spPr/>
        <p:txBody>
          <a:bodyPr rtlCol="0"/>
          <a:lstStyle/>
          <a:p>
            <a:pPr rtl="0"/>
            <a:r>
              <a:rPr lang="de-DE" dirty="0"/>
              <a:t>Fußzeile hinzufügen</a:t>
            </a:r>
          </a:p>
        </p:txBody>
      </p:sp>
      <p:sp>
        <p:nvSpPr>
          <p:cNvPr id="7" name="Datumsplatzhalter 6"/>
          <p:cNvSpPr>
            <a:spLocks noGrp="1"/>
          </p:cNvSpPr>
          <p:nvPr>
            <p:ph type="dt" sz="half" idx="10"/>
          </p:nvPr>
        </p:nvSpPr>
        <p:spPr/>
        <p:txBody>
          <a:bodyPr rtlCol="0"/>
          <a:lstStyle/>
          <a:p>
            <a:pPr rtl="0"/>
            <a:fld id="{755EC014-25D3-40EA-A4F8-8B951B1777EB}" type="datetime1">
              <a:rPr lang="de-DE" smtClean="0"/>
              <a:t>03.12.2024</a:t>
            </a:fld>
            <a:endParaRPr lang="de-DE" dirty="0"/>
          </a:p>
        </p:txBody>
      </p:sp>
      <p:sp>
        <p:nvSpPr>
          <p:cNvPr id="9" name="Foliennummernplatzhalter 8"/>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rtlCol="0"/>
          <a:lstStyle/>
          <a:p>
            <a:pPr rtl="0"/>
            <a:r>
              <a:rPr lang="de-DE" dirty="0"/>
              <a:t>Titelmasterformat durch Klicken bearbeiten</a:t>
            </a:r>
          </a:p>
        </p:txBody>
      </p:sp>
      <p:sp>
        <p:nvSpPr>
          <p:cNvPr id="4" name="Fußzeilenplatzhalter 3"/>
          <p:cNvSpPr>
            <a:spLocks noGrp="1"/>
          </p:cNvSpPr>
          <p:nvPr>
            <p:ph type="ftr" sz="quarter" idx="11"/>
          </p:nvPr>
        </p:nvSpPr>
        <p:spPr/>
        <p:txBody>
          <a:bodyPr rtlCol="0"/>
          <a:lstStyle/>
          <a:p>
            <a:pPr rtl="0"/>
            <a:r>
              <a:rPr lang="de-DE" dirty="0"/>
              <a:t>Fußzeile hinzufügen</a:t>
            </a:r>
          </a:p>
        </p:txBody>
      </p:sp>
      <p:sp>
        <p:nvSpPr>
          <p:cNvPr id="3" name="Datumsplatzhalter 2"/>
          <p:cNvSpPr>
            <a:spLocks noGrp="1"/>
          </p:cNvSpPr>
          <p:nvPr>
            <p:ph type="dt" sz="half" idx="10"/>
          </p:nvPr>
        </p:nvSpPr>
        <p:spPr/>
        <p:txBody>
          <a:bodyPr rtlCol="0"/>
          <a:lstStyle/>
          <a:p>
            <a:pPr rtl="0"/>
            <a:fld id="{070007F4-B884-4EE2-9821-47F47A707D09}" type="datetime1">
              <a:rPr lang="de-DE" smtClean="0"/>
              <a:t>03.12.2024</a:t>
            </a:fld>
            <a:endParaRPr lang="de-DE" dirty="0"/>
          </a:p>
        </p:txBody>
      </p:sp>
      <p:sp>
        <p:nvSpPr>
          <p:cNvPr id="5" name="Foliennummernplatzhalter 4"/>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rtlCol="0"/>
          <a:lstStyle/>
          <a:p>
            <a:pPr rtl="0"/>
            <a:r>
              <a:rPr lang="de-DE" dirty="0"/>
              <a:t>Fußzeile hinzufügen</a:t>
            </a:r>
          </a:p>
        </p:txBody>
      </p:sp>
      <p:sp>
        <p:nvSpPr>
          <p:cNvPr id="2" name="Datumsplatzhalter 1"/>
          <p:cNvSpPr>
            <a:spLocks noGrp="1"/>
          </p:cNvSpPr>
          <p:nvPr>
            <p:ph type="dt" sz="half" idx="10"/>
          </p:nvPr>
        </p:nvSpPr>
        <p:spPr/>
        <p:txBody>
          <a:bodyPr rtlCol="0"/>
          <a:lstStyle/>
          <a:p>
            <a:pPr rtl="0"/>
            <a:fld id="{B78CEEE3-9169-4151-AD1A-13A0377F3712}" type="datetime1">
              <a:rPr lang="de-DE" smtClean="0"/>
              <a:t>03.12.2024</a:t>
            </a:fld>
            <a:endParaRPr lang="de-DE" dirty="0"/>
          </a:p>
        </p:txBody>
      </p:sp>
      <p:sp>
        <p:nvSpPr>
          <p:cNvPr id="4" name="Foliennummernplatzhalter 3"/>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bg>
      <p:bgPr>
        <a:solidFill>
          <a:schemeClr val="bg1"/>
        </a:solidFill>
        <a:effectLst/>
      </p:bgPr>
    </p:bg>
    <p:spTree>
      <p:nvGrpSpPr>
        <p:cNvPr id="1" name=""/>
        <p:cNvGrpSpPr/>
        <p:nvPr/>
      </p:nvGrpSpPr>
      <p:grpSpPr>
        <a:xfrm>
          <a:off x="0" y="0"/>
          <a:ext cx="0" cy="0"/>
          <a:chOff x="0" y="0"/>
          <a:chExt cx="0" cy="0"/>
        </a:xfrm>
      </p:grpSpPr>
      <p:sp>
        <p:nvSpPr>
          <p:cNvPr id="8" name="Rechteck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2" name="Titel 1"/>
          <p:cNvSpPr>
            <a:spLocks noGrp="1"/>
          </p:cNvSpPr>
          <p:nvPr>
            <p:ph type="title" hasCustomPrompt="1"/>
          </p:nvPr>
        </p:nvSpPr>
        <p:spPr>
          <a:xfrm>
            <a:off x="684213" y="685800"/>
            <a:ext cx="3886200" cy="4038600"/>
          </a:xfrm>
        </p:spPr>
        <p:txBody>
          <a:bodyPr rtlCol="0" anchor="b">
            <a:noAutofit/>
          </a:bodyPr>
          <a:lstStyle>
            <a:lvl1pPr algn="l">
              <a:defRPr sz="4000" b="0"/>
            </a:lvl1pPr>
          </a:lstStyle>
          <a:p>
            <a:pPr rtl="0"/>
            <a:r>
              <a:rPr lang="de-DE" dirty="0"/>
              <a:t>Titelmaster-format durch Klicken bearbeiten</a:t>
            </a:r>
          </a:p>
        </p:txBody>
      </p:sp>
      <p:sp>
        <p:nvSpPr>
          <p:cNvPr id="3" name="Inhaltsplatzhalter 2"/>
          <p:cNvSpPr>
            <a:spLocks noGrp="1"/>
          </p:cNvSpPr>
          <p:nvPr>
            <p:ph idx="1"/>
          </p:nvPr>
        </p:nvSpPr>
        <p:spPr>
          <a:xfrm>
            <a:off x="5865814" y="685800"/>
            <a:ext cx="5638800" cy="54864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de-DE"/>
              <a:t>Mastertextformat bearbeiten</a:t>
            </a:r>
          </a:p>
          <a:p>
            <a:pPr lvl="1" rtl="0"/>
            <a:r>
              <a:rPr lang="de-DE"/>
              <a:t>Zweite Ebene</a:t>
            </a:r>
          </a:p>
          <a:p>
            <a:pPr lvl="2" rtl="0"/>
            <a:r>
              <a:rPr lang="de-DE"/>
              <a:t>Dritte Ebene</a:t>
            </a:r>
          </a:p>
          <a:p>
            <a:pPr lvl="3" rtl="0"/>
            <a:r>
              <a:rPr lang="de-DE"/>
              <a:t>Vierte Ebene</a:t>
            </a:r>
          </a:p>
          <a:p>
            <a:pPr lvl="4" rtl="0"/>
            <a:r>
              <a:rPr lang="de-DE"/>
              <a:t>Fünfte Ebene</a:t>
            </a:r>
            <a:endParaRPr lang="de-DE" dirty="0"/>
          </a:p>
        </p:txBody>
      </p:sp>
      <p:sp>
        <p:nvSpPr>
          <p:cNvPr id="4" name="Textplatzhalter 3"/>
          <p:cNvSpPr>
            <a:spLocks noGrp="1"/>
          </p:cNvSpPr>
          <p:nvPr>
            <p:ph type="body" sz="half" idx="2"/>
          </p:nvPr>
        </p:nvSpPr>
        <p:spPr>
          <a:xfrm>
            <a:off x="684213" y="4876800"/>
            <a:ext cx="3886200" cy="1295400"/>
          </a:xfrm>
        </p:spPr>
        <p:txBody>
          <a:bodyPr rtlCol="0">
            <a:normAutofit/>
          </a:bodyPr>
          <a:lstStyle>
            <a:lvl1pPr marL="0" indent="0" rtl="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5" name="Datumsplatzhalter 4"/>
          <p:cNvSpPr>
            <a:spLocks noGrp="1"/>
          </p:cNvSpPr>
          <p:nvPr>
            <p:ph type="dt" sz="half" idx="10"/>
          </p:nvPr>
        </p:nvSpPr>
        <p:spPr/>
        <p:txBody>
          <a:bodyPr rtlCol="0"/>
          <a:lstStyle/>
          <a:p>
            <a:pPr rtl="0"/>
            <a:fld id="{A836B7C7-8086-4674-82C1-24E74904C8A2}" type="datetime1">
              <a:rPr lang="de-DE" smtClean="0"/>
              <a:t>03.12.2024</a:t>
            </a:fld>
            <a:endParaRPr lang="de-DE" dirty="0"/>
          </a:p>
        </p:txBody>
      </p:sp>
      <p:sp>
        <p:nvSpPr>
          <p:cNvPr id="7" name="Foliennummernplatzhalter 6"/>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bg>
      <p:bgPr>
        <a:solidFill>
          <a:schemeClr val="bg1"/>
        </a:solidFill>
        <a:effectLst/>
      </p:bgPr>
    </p:bg>
    <p:spTree>
      <p:nvGrpSpPr>
        <p:cNvPr id="1" name=""/>
        <p:cNvGrpSpPr/>
        <p:nvPr/>
      </p:nvGrpSpPr>
      <p:grpSpPr>
        <a:xfrm>
          <a:off x="0" y="0"/>
          <a:ext cx="0" cy="0"/>
          <a:chOff x="0" y="0"/>
          <a:chExt cx="0" cy="0"/>
        </a:xfrm>
      </p:grpSpPr>
      <p:sp>
        <p:nvSpPr>
          <p:cNvPr id="8" name="Rechteck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de-DE" dirty="0"/>
          </a:p>
        </p:txBody>
      </p:sp>
      <p:sp>
        <p:nvSpPr>
          <p:cNvPr id="2" name="Titel 1"/>
          <p:cNvSpPr>
            <a:spLocks noGrp="1"/>
          </p:cNvSpPr>
          <p:nvPr>
            <p:ph type="title" hasCustomPrompt="1"/>
          </p:nvPr>
        </p:nvSpPr>
        <p:spPr>
          <a:xfrm>
            <a:off x="684213" y="685800"/>
            <a:ext cx="3886200" cy="4038600"/>
          </a:xfrm>
        </p:spPr>
        <p:txBody>
          <a:bodyPr rtlCol="0" anchor="b">
            <a:noAutofit/>
          </a:bodyPr>
          <a:lstStyle>
            <a:lvl1pPr algn="l">
              <a:defRPr sz="4000" b="0"/>
            </a:lvl1pPr>
          </a:lstStyle>
          <a:p>
            <a:pPr rtl="0"/>
            <a:r>
              <a:rPr lang="de-DE" dirty="0"/>
              <a:t>Titelmaster-format durch Klicken bearbeiten</a:t>
            </a:r>
          </a:p>
        </p:txBody>
      </p:sp>
      <p:sp>
        <p:nvSpPr>
          <p:cNvPr id="3" name="Bildplatzhalter 2" descr="Leerer Platzhalter zum Hinzufügen eines Bilds. Klicken Sie auf den Platzhalter, und wählen Sie das hinzuzufügende Bild aus."/>
          <p:cNvSpPr>
            <a:spLocks noGrp="1"/>
          </p:cNvSpPr>
          <p:nvPr>
            <p:ph type="pic" idx="1" hasCustomPrompt="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dirty="0"/>
              <a:t>Klicken Sie, um ein Bild hinzuzufügen.</a:t>
            </a:r>
          </a:p>
        </p:txBody>
      </p:sp>
      <p:sp>
        <p:nvSpPr>
          <p:cNvPr id="4" name="Textplatzhalter 3"/>
          <p:cNvSpPr>
            <a:spLocks noGrp="1"/>
          </p:cNvSpPr>
          <p:nvPr>
            <p:ph type="body" sz="half" idx="2"/>
          </p:nvPr>
        </p:nvSpPr>
        <p:spPr>
          <a:xfrm>
            <a:off x="684213" y="4876800"/>
            <a:ext cx="3886200" cy="1295400"/>
          </a:xfrm>
        </p:spPr>
        <p:txBody>
          <a:bodyPr rtlCol="0">
            <a:normAutofit/>
          </a:bodyPr>
          <a:lstStyle>
            <a:lvl1pPr marL="0" indent="0" rtl="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de-DE"/>
              <a:t>Mastertextformat bearbeiten</a:t>
            </a:r>
          </a:p>
        </p:txBody>
      </p:sp>
      <p:sp>
        <p:nvSpPr>
          <p:cNvPr id="6" name="Fußzeilenplatzhalter 5"/>
          <p:cNvSpPr>
            <a:spLocks noGrp="1"/>
          </p:cNvSpPr>
          <p:nvPr>
            <p:ph type="ftr" sz="quarter" idx="11"/>
          </p:nvPr>
        </p:nvSpPr>
        <p:spPr/>
        <p:txBody>
          <a:bodyPr rtlCol="0"/>
          <a:lstStyle/>
          <a:p>
            <a:pPr rtl="0"/>
            <a:r>
              <a:rPr lang="de-DE" dirty="0"/>
              <a:t>Fußzeile hinzufügen</a:t>
            </a:r>
          </a:p>
        </p:txBody>
      </p:sp>
      <p:sp>
        <p:nvSpPr>
          <p:cNvPr id="5" name="Datumsplatzhalter 4"/>
          <p:cNvSpPr>
            <a:spLocks noGrp="1"/>
          </p:cNvSpPr>
          <p:nvPr>
            <p:ph type="dt" sz="half" idx="10"/>
          </p:nvPr>
        </p:nvSpPr>
        <p:spPr/>
        <p:txBody>
          <a:bodyPr rtlCol="0"/>
          <a:lstStyle/>
          <a:p>
            <a:pPr rtl="0"/>
            <a:fld id="{BE16DE40-C1A2-4A88-8CED-B49E4CD983AC}" type="datetime1">
              <a:rPr lang="de-DE" smtClean="0"/>
              <a:t>03.12.2024</a:t>
            </a:fld>
            <a:endParaRPr lang="de-DE" dirty="0"/>
          </a:p>
        </p:txBody>
      </p:sp>
      <p:sp>
        <p:nvSpPr>
          <p:cNvPr id="7" name="Foliennummernplatzhalter 6"/>
          <p:cNvSpPr>
            <a:spLocks noGrp="1"/>
          </p:cNvSpPr>
          <p:nvPr>
            <p:ph type="sldNum" sz="quarter" idx="12"/>
          </p:nvPr>
        </p:nvSpPr>
        <p:spPr/>
        <p:txBody>
          <a:bodyPr rtlCol="0"/>
          <a:lstStyle/>
          <a:p>
            <a:pPr rtl="0"/>
            <a:fld id="{F36C87F6-986D-49E6-AF40-1B3A1EE8064D}" type="slidenum">
              <a:rPr lang="de-DE" smtClean="0"/>
              <a:t>‹Nr.›</a:t>
            </a:fld>
            <a:endParaRPr lang="de-DE" dirty="0"/>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hteck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rtl="0"/>
            <a:endParaRPr lang="de-DE" sz="2400" dirty="0"/>
          </a:p>
        </p:txBody>
      </p:sp>
      <p:sp>
        <p:nvSpPr>
          <p:cNvPr id="2" name="Titelplatzhalt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pPr rtl="0"/>
            <a:r>
              <a:rPr lang="de-DE" dirty="0"/>
              <a:t>Titelmasterformat durch Klicken bearbeiten</a:t>
            </a:r>
          </a:p>
        </p:txBody>
      </p:sp>
      <p:sp>
        <p:nvSpPr>
          <p:cNvPr id="3" name="Textplatzhalt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rtl="0"/>
            <a:r>
              <a:rPr lang="de-DE" dirty="0"/>
              <a:t>Formatvorlagen des Textmasters bearbeiten</a:t>
            </a:r>
          </a:p>
          <a:p>
            <a:pPr lvl="1" rtl="0"/>
            <a:r>
              <a:rPr lang="de-DE" dirty="0"/>
              <a:t>Zweite Ebene</a:t>
            </a:r>
          </a:p>
          <a:p>
            <a:pPr lvl="2" rtl="0"/>
            <a:r>
              <a:rPr lang="de-DE" dirty="0"/>
              <a:t>Dritte Ebene</a:t>
            </a:r>
          </a:p>
          <a:p>
            <a:pPr lvl="3" rtl="0"/>
            <a:r>
              <a:rPr lang="de-DE" dirty="0"/>
              <a:t>Vierte Ebene</a:t>
            </a:r>
          </a:p>
          <a:p>
            <a:pPr lvl="4" rtl="0"/>
            <a:r>
              <a:rPr lang="de-DE" dirty="0"/>
              <a:t>Fünfte Ebene</a:t>
            </a:r>
          </a:p>
        </p:txBody>
      </p:sp>
      <p:sp>
        <p:nvSpPr>
          <p:cNvPr id="5" name="Fußzeilenplatzhalt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pPr rtl="0"/>
            <a:r>
              <a:rPr lang="de-DE" dirty="0"/>
              <a:t>Fußzeile hinzufügen</a:t>
            </a:r>
          </a:p>
        </p:txBody>
      </p:sp>
      <p:sp>
        <p:nvSpPr>
          <p:cNvPr id="4" name="Datumsplatzhalt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pPr rtl="0"/>
            <a:fld id="{A55DF4F4-17F1-41DB-9852-461DCBA8BF92}" type="datetime1">
              <a:rPr lang="de-DE" smtClean="0"/>
              <a:t>03.12.2024</a:t>
            </a:fld>
            <a:endParaRPr lang="de-DE" dirty="0"/>
          </a:p>
        </p:txBody>
      </p:sp>
      <p:sp>
        <p:nvSpPr>
          <p:cNvPr id="6" name="Foliennummernplatzhalt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pPr rtl="0"/>
            <a:fld id="{F36C87F6-986D-49E6-AF40-1B3A1EE8064D}" type="slidenum">
              <a:rPr lang="de-DE" smtClean="0"/>
              <a:pPr/>
              <a:t>‹Nr.›</a:t>
            </a:fld>
            <a:endParaRPr lang="de-DE" dirty="0"/>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chart" Target="../charts/chart11.xml"/></Relationships>
</file>

<file path=ppt/slides/_rels/slide1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rtlCol="0"/>
          <a:lstStyle/>
          <a:p>
            <a:pPr rtl="0"/>
            <a:r>
              <a:rPr lang="de-DE" dirty="0"/>
              <a:t>Kundensegmentierung im Elektronikhandel mithilfe der RFM-Analyse</a:t>
            </a:r>
          </a:p>
        </p:txBody>
      </p:sp>
    </p:spTree>
    <p:extLst>
      <p:ext uri="{BB962C8B-B14F-4D97-AF65-F5344CB8AC3E}">
        <p14:creationId xmlns:p14="http://schemas.microsoft.com/office/powerpoint/2010/main" val="77666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rtlCol="0"/>
          <a:lstStyle/>
          <a:p>
            <a:pPr algn="ctr" rtl="0"/>
            <a:r>
              <a:rPr lang="de-DE" dirty="0"/>
              <a:t>Bestverkauften Produkte</a:t>
            </a:r>
          </a:p>
        </p:txBody>
      </p:sp>
      <p:sp>
        <p:nvSpPr>
          <p:cNvPr id="2" name="Inhaltsplatzhalter 1"/>
          <p:cNvSpPr>
            <a:spLocks noGrp="1"/>
          </p:cNvSpPr>
          <p:nvPr>
            <p:ph sz="half" idx="1"/>
          </p:nvPr>
        </p:nvSpPr>
        <p:spPr>
          <a:xfrm>
            <a:off x="1233278" y="1828800"/>
            <a:ext cx="10549765" cy="4343400"/>
          </a:xfrm>
        </p:spPr>
        <p:txBody>
          <a:bodyPr rtlCol="0">
            <a:normAutofit/>
          </a:bodyPr>
          <a:lstStyle/>
          <a:p>
            <a:pPr rtl="0"/>
            <a:r>
              <a:rPr lang="de-DE" dirty="0"/>
              <a:t>Produkte, die nach Anzahl und Umsatz am ertragreichsten sind.</a:t>
            </a:r>
          </a:p>
        </p:txBody>
      </p:sp>
      <p:graphicFrame>
        <p:nvGraphicFramePr>
          <p:cNvPr id="6" name="Diagramm 5">
            <a:extLst>
              <a:ext uri="{FF2B5EF4-FFF2-40B4-BE49-F238E27FC236}">
                <a16:creationId xmlns:a16="http://schemas.microsoft.com/office/drawing/2014/main" id="{D13B3254-7645-8AEE-9C5B-4D8BA0886516}"/>
              </a:ext>
            </a:extLst>
          </p:cNvPr>
          <p:cNvGraphicFramePr>
            <a:graphicFrameLocks/>
          </p:cNvGraphicFramePr>
          <p:nvPr>
            <p:extLst>
              <p:ext uri="{D42A27DB-BD31-4B8C-83A1-F6EECF244321}">
                <p14:modId xmlns:p14="http://schemas.microsoft.com/office/powerpoint/2010/main" val="2032708970"/>
              </p:ext>
            </p:extLst>
          </p:nvPr>
        </p:nvGraphicFramePr>
        <p:xfrm>
          <a:off x="261764" y="2348880"/>
          <a:ext cx="5769025" cy="34614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Diagramm 6">
            <a:extLst>
              <a:ext uri="{FF2B5EF4-FFF2-40B4-BE49-F238E27FC236}">
                <a16:creationId xmlns:a16="http://schemas.microsoft.com/office/drawing/2014/main" id="{7C631A61-1366-CC0E-7411-E4BCD0EA90E8}"/>
              </a:ext>
            </a:extLst>
          </p:cNvPr>
          <p:cNvGraphicFramePr>
            <a:graphicFrameLocks/>
          </p:cNvGraphicFramePr>
          <p:nvPr>
            <p:extLst>
              <p:ext uri="{D42A27DB-BD31-4B8C-83A1-F6EECF244321}">
                <p14:modId xmlns:p14="http://schemas.microsoft.com/office/powerpoint/2010/main" val="1617703605"/>
              </p:ext>
            </p:extLst>
          </p:nvPr>
        </p:nvGraphicFramePr>
        <p:xfrm>
          <a:off x="6094412" y="2348881"/>
          <a:ext cx="5769023" cy="346141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9CC96-277A-B335-E6EF-B90C7796332F}"/>
            </a:ext>
          </a:extLst>
        </p:cNvPr>
        <p:cNvGrpSpPr/>
        <p:nvPr/>
      </p:nvGrpSpPr>
      <p:grpSpPr>
        <a:xfrm>
          <a:off x="0" y="0"/>
          <a:ext cx="0" cy="0"/>
          <a:chOff x="0" y="0"/>
          <a:chExt cx="0" cy="0"/>
        </a:xfrm>
      </p:grpSpPr>
      <p:sp>
        <p:nvSpPr>
          <p:cNvPr id="3" name="Titel 2">
            <a:extLst>
              <a:ext uri="{FF2B5EF4-FFF2-40B4-BE49-F238E27FC236}">
                <a16:creationId xmlns:a16="http://schemas.microsoft.com/office/drawing/2014/main" id="{6C43C184-5E25-95B0-5E4F-FF0EF0097196}"/>
              </a:ext>
            </a:extLst>
          </p:cNvPr>
          <p:cNvSpPr>
            <a:spLocks noGrp="1"/>
          </p:cNvSpPr>
          <p:nvPr>
            <p:ph type="title"/>
          </p:nvPr>
        </p:nvSpPr>
        <p:spPr/>
        <p:txBody>
          <a:bodyPr rtlCol="0"/>
          <a:lstStyle/>
          <a:p>
            <a:pPr algn="ctr" rtl="0"/>
            <a:r>
              <a:rPr lang="de-DE" dirty="0"/>
              <a:t>Schlecht laufende Produkte</a:t>
            </a:r>
          </a:p>
        </p:txBody>
      </p:sp>
      <p:sp>
        <p:nvSpPr>
          <p:cNvPr id="2" name="Inhaltsplatzhalter 1">
            <a:extLst>
              <a:ext uri="{FF2B5EF4-FFF2-40B4-BE49-F238E27FC236}">
                <a16:creationId xmlns:a16="http://schemas.microsoft.com/office/drawing/2014/main" id="{83BE89BF-4E0A-0026-BC49-017D4FAB57D9}"/>
              </a:ext>
            </a:extLst>
          </p:cNvPr>
          <p:cNvSpPr>
            <a:spLocks noGrp="1"/>
          </p:cNvSpPr>
          <p:nvPr>
            <p:ph sz="half" idx="1"/>
          </p:nvPr>
        </p:nvSpPr>
        <p:spPr>
          <a:xfrm>
            <a:off x="1233278" y="1828800"/>
            <a:ext cx="10693783" cy="4343400"/>
          </a:xfrm>
        </p:spPr>
        <p:txBody>
          <a:bodyPr rtlCol="0">
            <a:normAutofit/>
          </a:bodyPr>
          <a:lstStyle/>
          <a:p>
            <a:pPr rtl="0"/>
            <a:r>
              <a:rPr lang="de-DE" dirty="0"/>
              <a:t>Produkte, die nach Anzahl und Umsatz am wenigsten erwirtschaften.</a:t>
            </a:r>
          </a:p>
          <a:p>
            <a:pPr marL="45720" indent="0" rtl="0">
              <a:buNone/>
            </a:pPr>
            <a:endParaRPr lang="de-DE" dirty="0"/>
          </a:p>
        </p:txBody>
      </p:sp>
      <p:graphicFrame>
        <p:nvGraphicFramePr>
          <p:cNvPr id="4" name="Diagramm 3">
            <a:extLst>
              <a:ext uri="{FF2B5EF4-FFF2-40B4-BE49-F238E27FC236}">
                <a16:creationId xmlns:a16="http://schemas.microsoft.com/office/drawing/2014/main" id="{8142C4C6-9E74-D4CB-C3A2-4EE0C848A572}"/>
              </a:ext>
            </a:extLst>
          </p:cNvPr>
          <p:cNvGraphicFramePr>
            <a:graphicFrameLocks/>
          </p:cNvGraphicFramePr>
          <p:nvPr>
            <p:extLst>
              <p:ext uri="{D42A27DB-BD31-4B8C-83A1-F6EECF244321}">
                <p14:modId xmlns:p14="http://schemas.microsoft.com/office/powerpoint/2010/main" val="3709961068"/>
              </p:ext>
            </p:extLst>
          </p:nvPr>
        </p:nvGraphicFramePr>
        <p:xfrm>
          <a:off x="261763" y="2343849"/>
          <a:ext cx="5680249" cy="346141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Diagramm 4">
            <a:extLst>
              <a:ext uri="{FF2B5EF4-FFF2-40B4-BE49-F238E27FC236}">
                <a16:creationId xmlns:a16="http://schemas.microsoft.com/office/drawing/2014/main" id="{26FE5089-5151-8FA3-3FB4-8229FEED7DA0}"/>
              </a:ext>
            </a:extLst>
          </p:cNvPr>
          <p:cNvGraphicFramePr>
            <a:graphicFrameLocks/>
          </p:cNvGraphicFramePr>
          <p:nvPr>
            <p:extLst>
              <p:ext uri="{D42A27DB-BD31-4B8C-83A1-F6EECF244321}">
                <p14:modId xmlns:p14="http://schemas.microsoft.com/office/powerpoint/2010/main" val="746111171"/>
              </p:ext>
            </p:extLst>
          </p:nvPr>
        </p:nvGraphicFramePr>
        <p:xfrm>
          <a:off x="6030787" y="2343849"/>
          <a:ext cx="5824266" cy="346141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5098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0399E-4A8D-FA03-D72B-E603AA199776}"/>
            </a:ext>
          </a:extLst>
        </p:cNvPr>
        <p:cNvGrpSpPr/>
        <p:nvPr/>
      </p:nvGrpSpPr>
      <p:grpSpPr>
        <a:xfrm>
          <a:off x="0" y="0"/>
          <a:ext cx="0" cy="0"/>
          <a:chOff x="0" y="0"/>
          <a:chExt cx="0" cy="0"/>
        </a:xfrm>
      </p:grpSpPr>
      <p:sp>
        <p:nvSpPr>
          <p:cNvPr id="3" name="Titel 2">
            <a:extLst>
              <a:ext uri="{FF2B5EF4-FFF2-40B4-BE49-F238E27FC236}">
                <a16:creationId xmlns:a16="http://schemas.microsoft.com/office/drawing/2014/main" id="{ADF0F889-C6A3-A241-D88C-3D7843AFAB80}"/>
              </a:ext>
            </a:extLst>
          </p:cNvPr>
          <p:cNvSpPr>
            <a:spLocks noGrp="1"/>
          </p:cNvSpPr>
          <p:nvPr>
            <p:ph type="title"/>
          </p:nvPr>
        </p:nvSpPr>
        <p:spPr/>
        <p:txBody>
          <a:bodyPr rtlCol="0"/>
          <a:lstStyle/>
          <a:p>
            <a:pPr algn="ctr" rtl="0"/>
            <a:r>
              <a:rPr lang="de-DE" dirty="0"/>
              <a:t>Kaufverhalten</a:t>
            </a:r>
            <a:br>
              <a:rPr lang="de-DE" dirty="0"/>
            </a:br>
            <a:r>
              <a:rPr lang="de-DE" dirty="0"/>
              <a:t>Wiederkehrende Kunden</a:t>
            </a:r>
          </a:p>
        </p:txBody>
      </p:sp>
      <p:sp>
        <p:nvSpPr>
          <p:cNvPr id="2" name="Inhaltsplatzhalter 1">
            <a:extLst>
              <a:ext uri="{FF2B5EF4-FFF2-40B4-BE49-F238E27FC236}">
                <a16:creationId xmlns:a16="http://schemas.microsoft.com/office/drawing/2014/main" id="{1B28E855-E2BB-8436-25DB-64379EE738EB}"/>
              </a:ext>
            </a:extLst>
          </p:cNvPr>
          <p:cNvSpPr>
            <a:spLocks noGrp="1"/>
          </p:cNvSpPr>
          <p:nvPr>
            <p:ph sz="half" idx="1"/>
          </p:nvPr>
        </p:nvSpPr>
        <p:spPr>
          <a:xfrm>
            <a:off x="1233278" y="1828800"/>
            <a:ext cx="10693783" cy="4343400"/>
          </a:xfrm>
        </p:spPr>
        <p:txBody>
          <a:bodyPr rtlCol="0">
            <a:normAutofit/>
          </a:bodyPr>
          <a:lstStyle/>
          <a:p>
            <a:pPr rtl="0"/>
            <a:r>
              <a:rPr lang="de-DE" dirty="0"/>
              <a:t>Anzahl der Kunden, die 1 oder mehrfach wiederholt an unterschiedlichen Tagen gekauft haben in 1 Jahr.</a:t>
            </a:r>
          </a:p>
          <a:p>
            <a:pPr rtl="0"/>
            <a:r>
              <a:rPr lang="de-DE" dirty="0"/>
              <a:t>Die Kunden, die am häufigsten wiederholt gekauft haben.</a:t>
            </a:r>
          </a:p>
          <a:p>
            <a:pPr marL="45720" indent="0" rtl="0">
              <a:buNone/>
            </a:pPr>
            <a:endParaRPr lang="de-DE" dirty="0"/>
          </a:p>
        </p:txBody>
      </p:sp>
      <p:graphicFrame>
        <p:nvGraphicFramePr>
          <p:cNvPr id="8" name="Tabelle 7">
            <a:extLst>
              <a:ext uri="{FF2B5EF4-FFF2-40B4-BE49-F238E27FC236}">
                <a16:creationId xmlns:a16="http://schemas.microsoft.com/office/drawing/2014/main" id="{D113809E-18BA-DA92-31EF-60DDD190362D}"/>
              </a:ext>
            </a:extLst>
          </p:cNvPr>
          <p:cNvGraphicFramePr>
            <a:graphicFrameLocks noGrp="1"/>
          </p:cNvGraphicFramePr>
          <p:nvPr>
            <p:extLst>
              <p:ext uri="{D42A27DB-BD31-4B8C-83A1-F6EECF244321}">
                <p14:modId xmlns:p14="http://schemas.microsoft.com/office/powerpoint/2010/main" val="2867670893"/>
              </p:ext>
            </p:extLst>
          </p:nvPr>
        </p:nvGraphicFramePr>
        <p:xfrm>
          <a:off x="6166420" y="3140968"/>
          <a:ext cx="2298700" cy="2036445"/>
        </p:xfrm>
        <a:graphic>
          <a:graphicData uri="http://schemas.openxmlformats.org/drawingml/2006/table">
            <a:tbl>
              <a:tblPr>
                <a:tableStyleId>{3B4B98B0-60AC-42C2-AFA5-B58CD77FA1E5}</a:tableStyleId>
              </a:tblPr>
              <a:tblGrid>
                <a:gridCol w="1055817">
                  <a:extLst>
                    <a:ext uri="{9D8B030D-6E8A-4147-A177-3AD203B41FA5}">
                      <a16:colId xmlns:a16="http://schemas.microsoft.com/office/drawing/2014/main" val="1345694111"/>
                    </a:ext>
                  </a:extLst>
                </a:gridCol>
                <a:gridCol w="1242883">
                  <a:extLst>
                    <a:ext uri="{9D8B030D-6E8A-4147-A177-3AD203B41FA5}">
                      <a16:colId xmlns:a16="http://schemas.microsoft.com/office/drawing/2014/main" val="402043925"/>
                    </a:ext>
                  </a:extLst>
                </a:gridCol>
              </a:tblGrid>
              <a:tr h="190500">
                <a:tc>
                  <a:txBody>
                    <a:bodyPr/>
                    <a:lstStyle/>
                    <a:p>
                      <a:pPr algn="ctr" fontAlgn="t"/>
                      <a:r>
                        <a:rPr lang="de-DE" sz="1100" u="none" strike="noStrike" dirty="0" err="1">
                          <a:effectLst/>
                        </a:rPr>
                        <a:t>Kunden_ID</a:t>
                      </a:r>
                      <a:endParaRPr lang="de-DE" sz="11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de-DE" sz="1100" u="none" strike="noStrike" dirty="0">
                          <a:effectLst/>
                        </a:rPr>
                        <a:t>Anzahl der unterschiedlichen Tage</a:t>
                      </a:r>
                      <a:endParaRPr lang="de-DE" sz="11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943777122"/>
                  </a:ext>
                </a:extLst>
              </a:tr>
              <a:tr h="190500">
                <a:tc>
                  <a:txBody>
                    <a:bodyPr/>
                    <a:lstStyle/>
                    <a:p>
                      <a:pPr algn="ctr" fontAlgn="t"/>
                      <a:r>
                        <a:rPr lang="de-DE" sz="1100" u="none" strike="noStrike" dirty="0">
                          <a:effectLst/>
                        </a:rPr>
                        <a:t>1576</a:t>
                      </a:r>
                      <a:endParaRPr lang="de-DE" sz="11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b"/>
                      <a:r>
                        <a:rPr lang="de-DE" sz="1100" u="none" strike="noStrike">
                          <a:effectLst/>
                        </a:rPr>
                        <a:t>8</a:t>
                      </a:r>
                      <a:endParaRPr lang="de-D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094664"/>
                  </a:ext>
                </a:extLst>
              </a:tr>
              <a:tr h="190500">
                <a:tc>
                  <a:txBody>
                    <a:bodyPr/>
                    <a:lstStyle/>
                    <a:p>
                      <a:pPr algn="ctr" fontAlgn="t"/>
                      <a:r>
                        <a:rPr lang="de-DE" sz="1100" u="none" strike="noStrike">
                          <a:effectLst/>
                        </a:rPr>
                        <a:t>2672</a:t>
                      </a:r>
                      <a:endParaRPr lang="de-DE"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de-DE" sz="1100" u="none" strike="noStrike">
                          <a:effectLst/>
                        </a:rPr>
                        <a:t>8</a:t>
                      </a:r>
                      <a:endParaRPr lang="de-D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7246347"/>
                  </a:ext>
                </a:extLst>
              </a:tr>
              <a:tr h="190500">
                <a:tc>
                  <a:txBody>
                    <a:bodyPr/>
                    <a:lstStyle/>
                    <a:p>
                      <a:pPr algn="ctr" fontAlgn="t"/>
                      <a:r>
                        <a:rPr lang="de-DE" sz="1100" u="none" strike="noStrike">
                          <a:effectLst/>
                        </a:rPr>
                        <a:t>3101</a:t>
                      </a:r>
                      <a:endParaRPr lang="de-DE"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de-DE" sz="1100" u="none" strike="noStrike">
                          <a:effectLst/>
                        </a:rPr>
                        <a:t>8</a:t>
                      </a:r>
                      <a:endParaRPr lang="de-D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0198266"/>
                  </a:ext>
                </a:extLst>
              </a:tr>
              <a:tr h="190500">
                <a:tc>
                  <a:txBody>
                    <a:bodyPr/>
                    <a:lstStyle/>
                    <a:p>
                      <a:pPr algn="ctr" fontAlgn="t"/>
                      <a:r>
                        <a:rPr lang="de-DE" sz="1100" u="none" strike="noStrike">
                          <a:effectLst/>
                        </a:rPr>
                        <a:t>3746</a:t>
                      </a:r>
                      <a:endParaRPr lang="de-DE"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de-DE" sz="1100" u="none" strike="noStrike">
                          <a:effectLst/>
                        </a:rPr>
                        <a:t>8</a:t>
                      </a:r>
                      <a:endParaRPr lang="de-D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2250265"/>
                  </a:ext>
                </a:extLst>
              </a:tr>
              <a:tr h="190500">
                <a:tc>
                  <a:txBody>
                    <a:bodyPr/>
                    <a:lstStyle/>
                    <a:p>
                      <a:pPr algn="ctr" fontAlgn="t"/>
                      <a:r>
                        <a:rPr lang="de-DE" sz="1100" u="none" strike="noStrike">
                          <a:effectLst/>
                        </a:rPr>
                        <a:t>4697</a:t>
                      </a:r>
                      <a:endParaRPr lang="de-DE"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de-DE" sz="1100" u="none" strike="noStrike">
                          <a:effectLst/>
                        </a:rPr>
                        <a:t>8</a:t>
                      </a:r>
                      <a:endParaRPr lang="de-D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1167045"/>
                  </a:ext>
                </a:extLst>
              </a:tr>
              <a:tr h="190500">
                <a:tc>
                  <a:txBody>
                    <a:bodyPr/>
                    <a:lstStyle/>
                    <a:p>
                      <a:pPr algn="ctr" fontAlgn="t"/>
                      <a:r>
                        <a:rPr lang="de-DE" sz="1100" u="none" strike="noStrike">
                          <a:effectLst/>
                        </a:rPr>
                        <a:t>7782</a:t>
                      </a:r>
                      <a:endParaRPr lang="de-DE"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de-DE" sz="1100" u="none" strike="noStrike">
                          <a:effectLst/>
                        </a:rPr>
                        <a:t>8</a:t>
                      </a:r>
                      <a:endParaRPr lang="de-D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3895654"/>
                  </a:ext>
                </a:extLst>
              </a:tr>
              <a:tr h="190500">
                <a:tc>
                  <a:txBody>
                    <a:bodyPr/>
                    <a:lstStyle/>
                    <a:p>
                      <a:pPr algn="ctr" fontAlgn="t"/>
                      <a:r>
                        <a:rPr lang="de-DE" sz="1100" u="none" strike="noStrike">
                          <a:effectLst/>
                        </a:rPr>
                        <a:t>8447</a:t>
                      </a:r>
                      <a:endParaRPr lang="de-DE" sz="11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de-DE" sz="1100" u="none" strike="noStrike">
                          <a:effectLst/>
                        </a:rPr>
                        <a:t>8</a:t>
                      </a:r>
                      <a:endParaRPr lang="de-DE"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4393840"/>
                  </a:ext>
                </a:extLst>
              </a:tr>
              <a:tr h="190500">
                <a:tc>
                  <a:txBody>
                    <a:bodyPr/>
                    <a:lstStyle/>
                    <a:p>
                      <a:pPr algn="ctr" fontAlgn="t"/>
                      <a:r>
                        <a:rPr lang="de-DE" sz="1100" u="none" strike="noStrike" dirty="0">
                          <a:effectLst/>
                        </a:rPr>
                        <a:t>9684</a:t>
                      </a:r>
                      <a:endParaRPr lang="de-DE" sz="1100" b="1" i="0" u="none" strike="noStrike" dirty="0">
                        <a:solidFill>
                          <a:srgbClr val="000000"/>
                        </a:solidFill>
                        <a:effectLst/>
                        <a:latin typeface="Calibri" panose="020F0502020204030204" pitchFamily="34" charset="0"/>
                      </a:endParaRPr>
                    </a:p>
                  </a:txBody>
                  <a:tcPr marL="9525" marR="9525" marT="9525" marB="0"/>
                </a:tc>
                <a:tc>
                  <a:txBody>
                    <a:bodyPr/>
                    <a:lstStyle/>
                    <a:p>
                      <a:pPr algn="r" fontAlgn="b"/>
                      <a:r>
                        <a:rPr lang="de-DE" sz="1100" u="none" strike="noStrike" dirty="0">
                          <a:effectLst/>
                        </a:rPr>
                        <a:t>8</a:t>
                      </a:r>
                      <a:endParaRPr lang="de-DE"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9046285"/>
                  </a:ext>
                </a:extLst>
              </a:tr>
            </a:tbl>
          </a:graphicData>
        </a:graphic>
      </p:graphicFrame>
      <p:sp>
        <p:nvSpPr>
          <p:cNvPr id="9" name="Inhaltsplatzhalter 1">
            <a:extLst>
              <a:ext uri="{FF2B5EF4-FFF2-40B4-BE49-F238E27FC236}">
                <a16:creationId xmlns:a16="http://schemas.microsoft.com/office/drawing/2014/main" id="{26FC289A-7737-6246-632B-B43B01B4A2E4}"/>
              </a:ext>
            </a:extLst>
          </p:cNvPr>
          <p:cNvSpPr txBox="1">
            <a:spLocks/>
          </p:cNvSpPr>
          <p:nvPr/>
        </p:nvSpPr>
        <p:spPr>
          <a:xfrm>
            <a:off x="8650101" y="3140968"/>
            <a:ext cx="4357079" cy="1224136"/>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r>
              <a:rPr lang="de-DE" sz="1600" dirty="0"/>
              <a:t>Diesen Kunden kann man</a:t>
            </a:r>
            <a:br>
              <a:rPr lang="de-DE" sz="1600" dirty="0"/>
            </a:br>
            <a:r>
              <a:rPr lang="de-DE" sz="1600" dirty="0"/>
              <a:t>einen Gutschein als </a:t>
            </a:r>
            <a:br>
              <a:rPr lang="de-DE" sz="1600" dirty="0"/>
            </a:br>
            <a:r>
              <a:rPr lang="de-DE" sz="1600" dirty="0"/>
              <a:t>Dankeschön für die Treue </a:t>
            </a:r>
            <a:br>
              <a:rPr lang="de-DE" sz="1600" dirty="0"/>
            </a:br>
            <a:r>
              <a:rPr lang="de-DE" sz="1600" dirty="0"/>
              <a:t>schicken</a:t>
            </a:r>
          </a:p>
        </p:txBody>
      </p:sp>
      <p:graphicFrame>
        <p:nvGraphicFramePr>
          <p:cNvPr id="4" name="Diagramm 3">
            <a:extLst>
              <a:ext uri="{FF2B5EF4-FFF2-40B4-BE49-F238E27FC236}">
                <a16:creationId xmlns:a16="http://schemas.microsoft.com/office/drawing/2014/main" id="{2D1D559A-8FAA-2685-9535-BEA7340205F3}"/>
              </a:ext>
            </a:extLst>
          </p:cNvPr>
          <p:cNvGraphicFramePr>
            <a:graphicFrameLocks/>
          </p:cNvGraphicFramePr>
          <p:nvPr>
            <p:extLst>
              <p:ext uri="{D42A27DB-BD31-4B8C-83A1-F6EECF244321}">
                <p14:modId xmlns:p14="http://schemas.microsoft.com/office/powerpoint/2010/main" val="3428465613"/>
              </p:ext>
            </p:extLst>
          </p:nvPr>
        </p:nvGraphicFramePr>
        <p:xfrm>
          <a:off x="1125860" y="3068960"/>
          <a:ext cx="4680520" cy="28083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elle 4">
            <a:extLst>
              <a:ext uri="{FF2B5EF4-FFF2-40B4-BE49-F238E27FC236}">
                <a16:creationId xmlns:a16="http://schemas.microsoft.com/office/drawing/2014/main" id="{8A5C702D-B77B-0747-57CC-75163674AC7C}"/>
              </a:ext>
            </a:extLst>
          </p:cNvPr>
          <p:cNvGraphicFramePr>
            <a:graphicFrameLocks noGrp="1"/>
          </p:cNvGraphicFramePr>
          <p:nvPr>
            <p:extLst>
              <p:ext uri="{D42A27DB-BD31-4B8C-83A1-F6EECF244321}">
                <p14:modId xmlns:p14="http://schemas.microsoft.com/office/powerpoint/2010/main" val="2209508097"/>
              </p:ext>
            </p:extLst>
          </p:nvPr>
        </p:nvGraphicFramePr>
        <p:xfrm>
          <a:off x="7282543" y="5527237"/>
          <a:ext cx="3168354" cy="949368"/>
        </p:xfrm>
        <a:graphic>
          <a:graphicData uri="http://schemas.openxmlformats.org/drawingml/2006/table">
            <a:tbl>
              <a:tblPr firstRow="1" bandRow="1">
                <a:tableStyleId>{3B4B98B0-60AC-42C2-AFA5-B58CD77FA1E5}</a:tableStyleId>
              </a:tblPr>
              <a:tblGrid>
                <a:gridCol w="1584177">
                  <a:extLst>
                    <a:ext uri="{9D8B030D-6E8A-4147-A177-3AD203B41FA5}">
                      <a16:colId xmlns:a16="http://schemas.microsoft.com/office/drawing/2014/main" val="2444378811"/>
                    </a:ext>
                  </a:extLst>
                </a:gridCol>
                <a:gridCol w="1584177">
                  <a:extLst>
                    <a:ext uri="{9D8B030D-6E8A-4147-A177-3AD203B41FA5}">
                      <a16:colId xmlns:a16="http://schemas.microsoft.com/office/drawing/2014/main" val="1185861210"/>
                    </a:ext>
                  </a:extLst>
                </a:gridCol>
              </a:tblGrid>
              <a:tr h="402421">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de-DE" sz="1100" b="0" u="none" strike="noStrike" kern="1200" dirty="0">
                          <a:solidFill>
                            <a:schemeClr val="tx1"/>
                          </a:solidFill>
                          <a:effectLst/>
                          <a:latin typeface="+mn-lt"/>
                          <a:ea typeface="+mn-ea"/>
                          <a:cs typeface="+mn-cs"/>
                        </a:rPr>
                        <a:t>⌀ - Warenkorbwert</a:t>
                      </a:r>
                    </a:p>
                    <a:p>
                      <a:pPr marL="0" marR="0" lvl="0" indent="0" algn="ctr" defTabSz="914400" rtl="0" eaLnBrk="1" fontAlgn="t" latinLnBrk="0" hangingPunct="1">
                        <a:lnSpc>
                          <a:spcPct val="100000"/>
                        </a:lnSpc>
                        <a:spcBef>
                          <a:spcPts val="0"/>
                        </a:spcBef>
                        <a:spcAft>
                          <a:spcPts val="0"/>
                        </a:spcAft>
                        <a:buClrTx/>
                        <a:buSzTx/>
                        <a:buFontTx/>
                        <a:buNone/>
                        <a:tabLst/>
                        <a:defRPr/>
                      </a:pPr>
                      <a:endParaRPr lang="de-DE" sz="1100" b="0" u="none" strike="noStrike" kern="1200" dirty="0">
                        <a:solidFill>
                          <a:schemeClr val="tx1"/>
                        </a:solidFill>
                        <a:effectLst/>
                        <a:latin typeface="+mn-lt"/>
                        <a:ea typeface="+mn-ea"/>
                        <a:cs typeface="+mn-cs"/>
                      </a:endParaRPr>
                    </a:p>
                  </a:txBody>
                  <a:tcPr marL="86064" marR="86064" marT="43032" marB="43032"/>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de-DE" sz="1100" b="0" u="none" strike="noStrike" kern="1200" dirty="0">
                          <a:solidFill>
                            <a:schemeClr val="tx1"/>
                          </a:solidFill>
                          <a:effectLst/>
                          <a:latin typeface="+mn-lt"/>
                          <a:ea typeface="+mn-ea"/>
                          <a:cs typeface="+mn-cs"/>
                        </a:rPr>
                        <a:t>⌀ - Produkte pro Kauf</a:t>
                      </a:r>
                    </a:p>
                    <a:p>
                      <a:pPr marL="0" marR="0" lvl="0" indent="0" algn="ctr" defTabSz="914400" rtl="0" eaLnBrk="1" fontAlgn="t" latinLnBrk="0" hangingPunct="1">
                        <a:lnSpc>
                          <a:spcPct val="100000"/>
                        </a:lnSpc>
                        <a:spcBef>
                          <a:spcPts val="0"/>
                        </a:spcBef>
                        <a:spcAft>
                          <a:spcPts val="0"/>
                        </a:spcAft>
                        <a:buClrTx/>
                        <a:buSzTx/>
                        <a:buFontTx/>
                        <a:buNone/>
                        <a:tabLst/>
                        <a:defRPr/>
                      </a:pPr>
                      <a:endParaRPr lang="de-DE" sz="1100" b="0" u="none" strike="noStrike" kern="1200" dirty="0">
                        <a:solidFill>
                          <a:schemeClr val="tx1"/>
                        </a:solidFill>
                        <a:effectLst/>
                        <a:latin typeface="+mn-lt"/>
                        <a:ea typeface="+mn-ea"/>
                        <a:cs typeface="+mn-cs"/>
                      </a:endParaRPr>
                    </a:p>
                  </a:txBody>
                  <a:tcPr marL="86064" marR="86064" marT="43032" marB="43032"/>
                </a:tc>
                <a:extLst>
                  <a:ext uri="{0D108BD9-81ED-4DB2-BD59-A6C34878D82A}">
                    <a16:rowId xmlns:a16="http://schemas.microsoft.com/office/drawing/2014/main" val="2043687229"/>
                  </a:ext>
                </a:extLst>
              </a:tr>
              <a:tr h="5043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u="none" strike="noStrike" dirty="0">
                          <a:effectLst/>
                          <a:latin typeface="+mn-lt"/>
                        </a:rPr>
                        <a:t>1458 €</a:t>
                      </a:r>
                      <a:endParaRPr lang="de-DE" sz="1200" b="1" i="0" u="none" strike="noStrike" dirty="0">
                        <a:solidFill>
                          <a:srgbClr val="000000"/>
                        </a:solidFill>
                        <a:effectLst/>
                        <a:latin typeface="+mn-lt"/>
                      </a:endParaRPr>
                    </a:p>
                    <a:p>
                      <a:endParaRPr lang="de-DE" sz="1700" dirty="0"/>
                    </a:p>
                  </a:txBody>
                  <a:tcPr marL="86064" marR="86064" marT="43032" marB="43032">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u="none" strike="noStrike" kern="1200" dirty="0">
                          <a:solidFill>
                            <a:schemeClr val="tx1"/>
                          </a:solidFill>
                          <a:effectLst/>
                          <a:latin typeface="+mn-lt"/>
                          <a:ea typeface="+mn-ea"/>
                          <a:cs typeface="+mn-cs"/>
                        </a:rPr>
                        <a:t>2,5</a:t>
                      </a:r>
                    </a:p>
                  </a:txBody>
                  <a:tcPr marL="86064" marR="86064" marT="43032" marB="43032">
                    <a:noFill/>
                  </a:tcPr>
                </a:tc>
                <a:extLst>
                  <a:ext uri="{0D108BD9-81ED-4DB2-BD59-A6C34878D82A}">
                    <a16:rowId xmlns:a16="http://schemas.microsoft.com/office/drawing/2014/main" val="2083264659"/>
                  </a:ext>
                </a:extLst>
              </a:tr>
            </a:tbl>
          </a:graphicData>
        </a:graphic>
      </p:graphicFrame>
    </p:spTree>
    <p:extLst>
      <p:ext uri="{BB962C8B-B14F-4D97-AF65-F5344CB8AC3E}">
        <p14:creationId xmlns:p14="http://schemas.microsoft.com/office/powerpoint/2010/main" val="427708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6B6FE-9604-EC8C-8825-5B3BC1554C1B}"/>
            </a:ext>
          </a:extLst>
        </p:cNvPr>
        <p:cNvGrpSpPr/>
        <p:nvPr/>
      </p:nvGrpSpPr>
      <p:grpSpPr>
        <a:xfrm>
          <a:off x="0" y="0"/>
          <a:ext cx="0" cy="0"/>
          <a:chOff x="0" y="0"/>
          <a:chExt cx="0" cy="0"/>
        </a:xfrm>
      </p:grpSpPr>
      <p:sp>
        <p:nvSpPr>
          <p:cNvPr id="3" name="Titel 2">
            <a:extLst>
              <a:ext uri="{FF2B5EF4-FFF2-40B4-BE49-F238E27FC236}">
                <a16:creationId xmlns:a16="http://schemas.microsoft.com/office/drawing/2014/main" id="{62B1A523-879B-540A-606B-988DA0898B95}"/>
              </a:ext>
            </a:extLst>
          </p:cNvPr>
          <p:cNvSpPr>
            <a:spLocks noGrp="1"/>
          </p:cNvSpPr>
          <p:nvPr>
            <p:ph type="title"/>
          </p:nvPr>
        </p:nvSpPr>
        <p:spPr/>
        <p:txBody>
          <a:bodyPr rtlCol="0"/>
          <a:lstStyle/>
          <a:p>
            <a:pPr algn="ctr" rtl="0"/>
            <a:r>
              <a:rPr lang="de-DE" dirty="0"/>
              <a:t>Empfehlungen</a:t>
            </a:r>
          </a:p>
        </p:txBody>
      </p:sp>
      <p:sp>
        <p:nvSpPr>
          <p:cNvPr id="2" name="Inhaltsplatzhalter 1">
            <a:extLst>
              <a:ext uri="{FF2B5EF4-FFF2-40B4-BE49-F238E27FC236}">
                <a16:creationId xmlns:a16="http://schemas.microsoft.com/office/drawing/2014/main" id="{407FBAC7-252B-3727-2BCA-4EC9B3269FE5}"/>
              </a:ext>
            </a:extLst>
          </p:cNvPr>
          <p:cNvSpPr>
            <a:spLocks noGrp="1"/>
          </p:cNvSpPr>
          <p:nvPr>
            <p:ph sz="half" idx="1"/>
          </p:nvPr>
        </p:nvSpPr>
        <p:spPr>
          <a:xfrm>
            <a:off x="1233278" y="1828800"/>
            <a:ext cx="10693783" cy="4343400"/>
          </a:xfrm>
        </p:spPr>
        <p:txBody>
          <a:bodyPr rtlCol="0">
            <a:normAutofit/>
          </a:bodyPr>
          <a:lstStyle/>
          <a:p>
            <a:r>
              <a:rPr lang="de-DE" dirty="0"/>
              <a:t>Online-Marketingmaßnahmen auf ganz Deutschland schalten</a:t>
            </a:r>
          </a:p>
          <a:p>
            <a:r>
              <a:rPr lang="de-DE" dirty="0"/>
              <a:t>Die UX der App und Website optimieren</a:t>
            </a:r>
          </a:p>
          <a:p>
            <a:r>
              <a:rPr lang="de-DE" dirty="0"/>
              <a:t>(Rabatt-)Gutscheine für gute Kunden und für Unentschlossene (App)</a:t>
            </a:r>
          </a:p>
          <a:p>
            <a:r>
              <a:rPr lang="de-DE" dirty="0"/>
              <a:t>Saisonale Budgetverteilung</a:t>
            </a:r>
          </a:p>
          <a:p>
            <a:r>
              <a:rPr lang="de-DE" dirty="0"/>
              <a:t>Lead-Generierung mit Newslettern unterstützen</a:t>
            </a:r>
          </a:p>
          <a:p>
            <a:r>
              <a:rPr lang="de-DE" dirty="0"/>
              <a:t>Werbeanzeigen den Altersgruppen anpassen</a:t>
            </a:r>
          </a:p>
          <a:p>
            <a:r>
              <a:rPr lang="de-DE" dirty="0"/>
              <a:t>Schlechtlaufende Produkte aus dem Sortiment nehmen</a:t>
            </a:r>
          </a:p>
          <a:p>
            <a:endParaRPr lang="de-DE" dirty="0"/>
          </a:p>
        </p:txBody>
      </p:sp>
    </p:spTree>
    <p:extLst>
      <p:ext uri="{BB962C8B-B14F-4D97-AF65-F5344CB8AC3E}">
        <p14:creationId xmlns:p14="http://schemas.microsoft.com/office/powerpoint/2010/main" val="169275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F9466B-DA10-9891-09E5-74A2EAF4C03E}"/>
              </a:ext>
            </a:extLst>
          </p:cNvPr>
          <p:cNvSpPr>
            <a:spLocks noGrp="1"/>
          </p:cNvSpPr>
          <p:nvPr>
            <p:ph type="title"/>
          </p:nvPr>
        </p:nvSpPr>
        <p:spPr/>
        <p:txBody>
          <a:bodyPr>
            <a:normAutofit fontScale="90000"/>
          </a:bodyPr>
          <a:lstStyle/>
          <a:p>
            <a:pPr algn="ctr"/>
            <a:r>
              <a:rPr lang="de-DE" dirty="0" err="1"/>
              <a:t>KundenSegmentierung</a:t>
            </a:r>
            <a:r>
              <a:rPr lang="de-DE" dirty="0"/>
              <a:t> nach Kaufverhaltensrelevanten Merkmalen</a:t>
            </a:r>
          </a:p>
        </p:txBody>
      </p:sp>
      <p:sp>
        <p:nvSpPr>
          <p:cNvPr id="3" name="Inhaltsplatzhalter 2">
            <a:extLst>
              <a:ext uri="{FF2B5EF4-FFF2-40B4-BE49-F238E27FC236}">
                <a16:creationId xmlns:a16="http://schemas.microsoft.com/office/drawing/2014/main" id="{5E8E053D-EEC6-338B-81C0-EDC9E33DED04}"/>
              </a:ext>
            </a:extLst>
          </p:cNvPr>
          <p:cNvSpPr>
            <a:spLocks noGrp="1"/>
          </p:cNvSpPr>
          <p:nvPr>
            <p:ph idx="1"/>
          </p:nvPr>
        </p:nvSpPr>
        <p:spPr/>
        <p:txBody>
          <a:bodyPr>
            <a:normAutofit lnSpcReduction="10000"/>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entury Gothic" panose="020B0502020202020204"/>
                <a:ea typeface="+mn-ea"/>
                <a:cs typeface="+mn-cs"/>
              </a:rPr>
              <a:t>Schritt 1: </a:t>
            </a:r>
            <a:r>
              <a:rPr kumimoji="0" lang="de-DE" sz="2400" b="0" i="0" u="none" strike="noStrike" kern="1200" cap="none" spc="0" normalizeH="0" baseline="0" noProof="0" dirty="0">
                <a:ln>
                  <a:noFill/>
                </a:ln>
                <a:solidFill>
                  <a:prstClr val="black"/>
                </a:solidFill>
                <a:effectLst/>
                <a:uLnTx/>
                <a:uFillTx/>
                <a:latin typeface="Century Gothic" panose="020B0502020202020204"/>
                <a:ea typeface="+mn-ea"/>
                <a:cs typeface="+mn-cs"/>
              </a:rPr>
              <a:t>	Segmentierung nach Kriterien aus der </a:t>
            </a:r>
            <a:r>
              <a:rPr kumimoji="0" lang="de-DE" sz="2400" b="1" i="0" u="none" strike="noStrike" kern="1200" cap="none" spc="0" normalizeH="0" baseline="0" noProof="0" dirty="0">
                <a:ln>
                  <a:noFill/>
                </a:ln>
                <a:solidFill>
                  <a:prstClr val="black"/>
                </a:solidFill>
                <a:effectLst/>
                <a:uLnTx/>
                <a:uFillTx/>
                <a:latin typeface="Century Gothic" panose="020B0502020202020204"/>
                <a:ea typeface="+mn-ea"/>
                <a:cs typeface="+mn-cs"/>
              </a:rPr>
              <a:t>RFM-Analyse</a:t>
            </a:r>
            <a:r>
              <a:rPr kumimoji="0" lang="de-DE" sz="2400" b="0" i="0" u="none" strike="noStrike" kern="1200" cap="none" spc="0" normalizeH="0" baseline="0" noProof="0" dirty="0">
                <a:ln>
                  <a:noFill/>
                </a:ln>
                <a:solidFill>
                  <a:prstClr val="black"/>
                </a:solidFill>
                <a:effectLst/>
                <a:uLnTx/>
                <a:uFillTx/>
                <a:latin typeface="Century Gothic" panose="020B0502020202020204"/>
                <a:ea typeface="+mn-ea"/>
                <a:cs typeface="+mn-cs"/>
              </a:rPr>
              <a:t> 		über den </a:t>
            </a:r>
            <a:r>
              <a:rPr kumimoji="0" lang="de-DE" sz="2400" b="0" i="0" u="none" strike="noStrike" kern="1200" cap="none" spc="0" normalizeH="0" baseline="0" noProof="0" dirty="0" err="1">
                <a:ln>
                  <a:noFill/>
                </a:ln>
                <a:solidFill>
                  <a:prstClr val="black"/>
                </a:solidFill>
                <a:effectLst/>
                <a:uLnTx/>
                <a:uFillTx/>
                <a:latin typeface="Century Gothic" panose="020B0502020202020204"/>
                <a:ea typeface="+mn-ea"/>
                <a:cs typeface="+mn-cs"/>
              </a:rPr>
              <a:t>KMeans</a:t>
            </a:r>
            <a:r>
              <a:rPr kumimoji="0" lang="de-DE" sz="2400" b="0" i="0" u="none" strike="noStrike" kern="1200" cap="none" spc="0" normalizeH="0" baseline="0" noProof="0" dirty="0">
                <a:ln>
                  <a:noFill/>
                </a:ln>
                <a:solidFill>
                  <a:prstClr val="black"/>
                </a:solidFill>
                <a:effectLst/>
                <a:uLnTx/>
                <a:uFillTx/>
                <a:latin typeface="Century Gothic" panose="020B0502020202020204"/>
                <a:ea typeface="+mn-ea"/>
                <a:cs typeface="+mn-cs"/>
              </a:rPr>
              <a:t> Algorithmus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de-DE" sz="24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de-DE" sz="24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de-DE" sz="2400" b="1" i="0" u="none" strike="noStrike" kern="1200" cap="none" spc="0" normalizeH="0" baseline="0" noProof="0" dirty="0">
                <a:ln>
                  <a:noFill/>
                </a:ln>
                <a:solidFill>
                  <a:prstClr val="black"/>
                </a:solidFill>
                <a:effectLst/>
                <a:uLnTx/>
                <a:uFillTx/>
                <a:latin typeface="Century Gothic" panose="020B0502020202020204"/>
                <a:ea typeface="+mn-ea"/>
                <a:cs typeface="+mn-cs"/>
              </a:rPr>
              <a:t>R</a:t>
            </a:r>
            <a:r>
              <a:rPr kumimoji="0" lang="de-DE" sz="24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de-DE" sz="2400" b="0" i="0" u="none" strike="noStrike" kern="1200" cap="none" spc="0" normalizeH="0" baseline="0" noProof="0" dirty="0" err="1">
                <a:ln>
                  <a:noFill/>
                </a:ln>
                <a:solidFill>
                  <a:prstClr val="black"/>
                </a:solidFill>
                <a:effectLst/>
                <a:uLnTx/>
                <a:uFillTx/>
                <a:latin typeface="Century Gothic" panose="020B0502020202020204"/>
                <a:ea typeface="+mn-ea"/>
                <a:cs typeface="+mn-cs"/>
              </a:rPr>
              <a:t>Recency</a:t>
            </a:r>
            <a:r>
              <a:rPr kumimoji="0" lang="de-DE" sz="2400" b="0" i="0" u="none" strike="noStrike" kern="1200" cap="none" spc="0" normalizeH="0" baseline="0" noProof="0" dirty="0">
                <a:ln>
                  <a:noFill/>
                </a:ln>
                <a:solidFill>
                  <a:prstClr val="black"/>
                </a:solidFill>
                <a:effectLst/>
                <a:uLnTx/>
                <a:uFillTx/>
                <a:latin typeface="Century Gothic" panose="020B0502020202020204"/>
                <a:ea typeface="+mn-ea"/>
                <a:cs typeface="+mn-cs"/>
              </a:rPr>
              <a:t> [Aktualität]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de-DE" sz="24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de-DE" sz="2400" b="1" i="0" u="none" strike="noStrike" kern="1200" cap="none" spc="0" normalizeH="0" baseline="0" noProof="0" dirty="0">
                <a:ln>
                  <a:noFill/>
                </a:ln>
                <a:solidFill>
                  <a:prstClr val="black"/>
                </a:solidFill>
                <a:effectLst/>
                <a:uLnTx/>
                <a:uFillTx/>
                <a:latin typeface="Century Gothic" panose="020B0502020202020204"/>
                <a:ea typeface="+mn-ea"/>
                <a:cs typeface="+mn-cs"/>
              </a:rPr>
              <a:t>F</a:t>
            </a:r>
            <a:r>
              <a:rPr kumimoji="0" lang="de-DE" sz="24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de-DE" sz="2400" b="0" i="0" u="none" strike="noStrike" kern="1200" cap="none" spc="0" normalizeH="0" baseline="0" noProof="0" dirty="0" err="1">
                <a:ln>
                  <a:noFill/>
                </a:ln>
                <a:solidFill>
                  <a:prstClr val="black"/>
                </a:solidFill>
                <a:effectLst/>
                <a:uLnTx/>
                <a:uFillTx/>
                <a:latin typeface="Century Gothic" panose="020B0502020202020204"/>
                <a:ea typeface="+mn-ea"/>
                <a:cs typeface="+mn-cs"/>
              </a:rPr>
              <a:t>Frequency</a:t>
            </a:r>
            <a:r>
              <a:rPr kumimoji="0" lang="de-DE" sz="2400" b="0" i="0" u="none" strike="noStrike" kern="1200" cap="none" spc="0" normalizeH="0" baseline="0" noProof="0" dirty="0">
                <a:ln>
                  <a:noFill/>
                </a:ln>
                <a:solidFill>
                  <a:prstClr val="black"/>
                </a:solidFill>
                <a:effectLst/>
                <a:uLnTx/>
                <a:uFillTx/>
                <a:latin typeface="Century Gothic" panose="020B0502020202020204"/>
                <a:ea typeface="+mn-ea"/>
                <a:cs typeface="+mn-cs"/>
              </a:rPr>
              <a:t> [Häufigkeit]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de-DE" sz="24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de-DE" sz="2400" b="1" i="0" u="none" strike="noStrike" kern="1200" cap="none" spc="0" normalizeH="0" baseline="0" noProof="0" dirty="0">
                <a:ln>
                  <a:noFill/>
                </a:ln>
                <a:solidFill>
                  <a:prstClr val="black"/>
                </a:solidFill>
                <a:effectLst/>
                <a:uLnTx/>
                <a:uFillTx/>
                <a:latin typeface="Century Gothic" panose="020B0502020202020204"/>
                <a:ea typeface="+mn-ea"/>
                <a:cs typeface="+mn-cs"/>
              </a:rPr>
              <a:t>M</a:t>
            </a:r>
            <a:r>
              <a:rPr kumimoji="0" lang="de-DE" sz="24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de-DE" sz="2400" b="0" i="0" u="none" strike="noStrike" kern="1200" cap="none" spc="0" normalizeH="0" baseline="0" noProof="0" dirty="0" err="1">
                <a:ln>
                  <a:noFill/>
                </a:ln>
                <a:solidFill>
                  <a:prstClr val="black"/>
                </a:solidFill>
                <a:effectLst/>
                <a:uLnTx/>
                <a:uFillTx/>
                <a:latin typeface="Century Gothic" panose="020B0502020202020204"/>
                <a:ea typeface="+mn-ea"/>
                <a:cs typeface="+mn-cs"/>
              </a:rPr>
              <a:t>Moneatary</a:t>
            </a:r>
            <a:r>
              <a:rPr kumimoji="0" lang="de-DE" sz="2400" b="0" i="0" u="none" strike="noStrike" kern="1200" cap="none" spc="0" normalizeH="0" baseline="0" noProof="0" dirty="0">
                <a:ln>
                  <a:noFill/>
                </a:ln>
                <a:solidFill>
                  <a:prstClr val="black"/>
                </a:solidFill>
                <a:effectLst/>
                <a:uLnTx/>
                <a:uFillTx/>
                <a:latin typeface="Century Gothic" panose="020B0502020202020204"/>
                <a:ea typeface="+mn-ea"/>
                <a:cs typeface="+mn-cs"/>
              </a:rPr>
              <a:t> Value [Monetärer Wert]</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de-DE" sz="24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entury Gothic" panose="020B0502020202020204"/>
                <a:ea typeface="+mn-ea"/>
                <a:cs typeface="+mn-cs"/>
              </a:rPr>
              <a:t>Schritt 2:	</a:t>
            </a:r>
            <a:r>
              <a:rPr kumimoji="0" lang="de-DE" sz="2400" b="0" i="0" u="none" strike="noStrike" kern="1200" cap="none" spc="0" normalizeH="0" baseline="0" noProof="0" dirty="0">
                <a:ln>
                  <a:noFill/>
                </a:ln>
                <a:solidFill>
                  <a:prstClr val="black"/>
                </a:solidFill>
                <a:effectLst/>
                <a:uLnTx/>
                <a:uFillTx/>
                <a:latin typeface="Century Gothic" panose="020B0502020202020204"/>
                <a:ea typeface="+mn-ea"/>
                <a:cs typeface="+mn-cs"/>
              </a:rPr>
              <a:t>Weitere Segmentierung innerhalb erhaltener Cluster 		aus der RFM-Analyse</a:t>
            </a:r>
            <a:r>
              <a:rPr kumimoji="0" lang="de-DE" sz="2400" b="1"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de-DE" sz="2400" b="0" i="0" u="none" strike="noStrike" kern="1200" cap="none" spc="0" normalizeH="0" baseline="0" noProof="0" dirty="0">
                <a:ln>
                  <a:noFill/>
                </a:ln>
                <a:solidFill>
                  <a:prstClr val="black"/>
                </a:solidFill>
                <a:effectLst/>
                <a:uLnTx/>
                <a:uFillTx/>
                <a:latin typeface="Century Gothic" panose="020B0502020202020204"/>
                <a:ea typeface="+mn-ea"/>
                <a:cs typeface="+mn-cs"/>
              </a:rPr>
              <a:t>nach </a:t>
            </a:r>
            <a:r>
              <a:rPr kumimoji="0" lang="de-DE" sz="2400" b="1" i="0" u="none" strike="noStrike" kern="1200" cap="none" spc="0" normalizeH="0" baseline="0" noProof="0" dirty="0">
                <a:ln>
                  <a:noFill/>
                </a:ln>
                <a:solidFill>
                  <a:prstClr val="black"/>
                </a:solidFill>
                <a:effectLst/>
                <a:uLnTx/>
                <a:uFillTx/>
                <a:latin typeface="Century Gothic" panose="020B0502020202020204"/>
                <a:ea typeface="+mn-ea"/>
                <a:cs typeface="+mn-cs"/>
              </a:rPr>
              <a:t>psychografischen</a:t>
            </a:r>
            <a:r>
              <a:rPr kumimoji="0" lang="de-DE" sz="24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de-DE" sz="2400" b="1" i="0" u="none" strike="noStrike" kern="1200" cap="none" spc="0" normalizeH="0" baseline="0" noProof="0" dirty="0">
                <a:ln>
                  <a:noFill/>
                </a:ln>
                <a:solidFill>
                  <a:prstClr val="black"/>
                </a:solidFill>
                <a:effectLst/>
                <a:uLnTx/>
                <a:uFillTx/>
                <a:latin typeface="Century Gothic" panose="020B0502020202020204"/>
                <a:ea typeface="+mn-ea"/>
                <a:cs typeface="+mn-cs"/>
              </a:rPr>
              <a:t>Kriterien</a:t>
            </a:r>
            <a:r>
              <a:rPr kumimoji="0" lang="de-DE" sz="24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entury Gothic" panose="020B0502020202020204"/>
                <a:ea typeface="+mn-ea"/>
                <a:cs typeface="+mn-cs"/>
              </a:rPr>
              <a:t>		Kanalpräferenzen</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de-DE" sz="2400" b="1" i="0" u="none" strike="noStrike" kern="1200" cap="none" spc="0" normalizeH="0" baseline="0" noProof="0" dirty="0">
                <a:ln>
                  <a:noFill/>
                </a:ln>
                <a:solidFill>
                  <a:prstClr val="black"/>
                </a:solidFill>
                <a:effectLst/>
                <a:uLnTx/>
                <a:uFillTx/>
                <a:latin typeface="Century Gothic" panose="020B0502020202020204"/>
                <a:ea typeface="+mn-ea"/>
                <a:cs typeface="+mn-cs"/>
              </a:rPr>
              <a:t>		Rabattnutzungen</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de-DE" sz="2400" b="1"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de-DE" sz="2400" b="1" i="0" u="none" strike="noStrike" kern="1200" cap="none" spc="0" normalizeH="0" baseline="0" noProof="0" dirty="0">
              <a:ln>
                <a:noFill/>
              </a:ln>
              <a:solidFill>
                <a:prstClr val="black"/>
              </a:solidFill>
              <a:effectLst/>
              <a:uLnTx/>
              <a:uFillTx/>
              <a:latin typeface="Century Gothic" panose="020B0502020202020204"/>
              <a:ea typeface="+mn-ea"/>
              <a:cs typeface="+mn-cs"/>
            </a:endParaRPr>
          </a:p>
          <a:p>
            <a:endParaRPr lang="de-DE" dirty="0"/>
          </a:p>
        </p:txBody>
      </p:sp>
    </p:spTree>
    <p:extLst>
      <p:ext uri="{BB962C8B-B14F-4D97-AF65-F5344CB8AC3E}">
        <p14:creationId xmlns:p14="http://schemas.microsoft.com/office/powerpoint/2010/main" val="211319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305A3C-EE45-3912-2559-F37B22D4EA22}"/>
              </a:ext>
            </a:extLst>
          </p:cNvPr>
          <p:cNvSpPr>
            <a:spLocks noGrp="1"/>
          </p:cNvSpPr>
          <p:nvPr>
            <p:ph type="title"/>
          </p:nvPr>
        </p:nvSpPr>
        <p:spPr/>
        <p:txBody>
          <a:bodyPr/>
          <a:lstStyle/>
          <a:p>
            <a:pPr algn="ctr"/>
            <a:r>
              <a:rPr lang="de-DE" dirty="0"/>
              <a:t>Vorbereitungen für Segmentierungen</a:t>
            </a:r>
          </a:p>
        </p:txBody>
      </p:sp>
      <p:sp>
        <p:nvSpPr>
          <p:cNvPr id="3" name="Inhaltsplatzhalter 2">
            <a:extLst>
              <a:ext uri="{FF2B5EF4-FFF2-40B4-BE49-F238E27FC236}">
                <a16:creationId xmlns:a16="http://schemas.microsoft.com/office/drawing/2014/main" id="{3A654F86-8DE4-073D-97BD-69697CB69E7A}"/>
              </a:ext>
            </a:extLst>
          </p:cNvPr>
          <p:cNvSpPr>
            <a:spLocks noGrp="1"/>
          </p:cNvSpPr>
          <p:nvPr>
            <p:ph idx="1"/>
          </p:nvPr>
        </p:nvSpPr>
        <p:spPr/>
        <p:txBody>
          <a:bodyPr/>
          <a:lstStyle/>
          <a:p>
            <a:r>
              <a:rPr lang="de-DE" sz="2600" dirty="0"/>
              <a:t>Datensatz über den Elektronikhandel mit:</a:t>
            </a:r>
          </a:p>
          <a:p>
            <a:pPr lvl="1"/>
            <a:r>
              <a:rPr lang="de-DE" sz="2200" b="1" dirty="0"/>
              <a:t>34379</a:t>
            </a:r>
            <a:r>
              <a:rPr lang="de-DE" sz="2200" dirty="0"/>
              <a:t> Einträgen</a:t>
            </a:r>
          </a:p>
          <a:p>
            <a:pPr lvl="1"/>
            <a:r>
              <a:rPr lang="de-DE" sz="2200" b="1" dirty="0"/>
              <a:t>7727</a:t>
            </a:r>
            <a:r>
              <a:rPr lang="de-DE" sz="2200" dirty="0"/>
              <a:t> Kund*innen</a:t>
            </a:r>
          </a:p>
          <a:p>
            <a:pPr marL="274320" lvl="1" indent="0">
              <a:buNone/>
            </a:pPr>
            <a:endParaRPr lang="de-DE" dirty="0"/>
          </a:p>
          <a:p>
            <a:r>
              <a:rPr lang="de-DE" sz="2600" b="1" dirty="0"/>
              <a:t>Feature Engineering</a:t>
            </a:r>
            <a:r>
              <a:rPr lang="de-DE" sz="2600" dirty="0"/>
              <a:t>:</a:t>
            </a:r>
          </a:p>
          <a:p>
            <a:pPr lvl="1"/>
            <a:r>
              <a:rPr lang="de-DE" sz="2200" dirty="0"/>
              <a:t>Features </a:t>
            </a:r>
            <a:r>
              <a:rPr lang="de-DE" sz="2200" b="1" dirty="0"/>
              <a:t>R</a:t>
            </a:r>
            <a:r>
              <a:rPr lang="de-DE" sz="2200" dirty="0"/>
              <a:t>, </a:t>
            </a:r>
            <a:r>
              <a:rPr lang="de-DE" sz="2200" b="1" dirty="0"/>
              <a:t>F</a:t>
            </a:r>
            <a:r>
              <a:rPr lang="de-DE" sz="2200" dirty="0"/>
              <a:t> und </a:t>
            </a:r>
            <a:r>
              <a:rPr lang="de-DE" sz="2200" b="1" dirty="0"/>
              <a:t>M</a:t>
            </a:r>
            <a:r>
              <a:rPr lang="de-DE" sz="2200" dirty="0"/>
              <a:t> werden gebildet und zu einem neuen Dataframe zusammen gefügt</a:t>
            </a:r>
          </a:p>
          <a:p>
            <a:pPr lvl="1"/>
            <a:endParaRPr lang="de-DE" dirty="0"/>
          </a:p>
          <a:p>
            <a:r>
              <a:rPr lang="de-DE" sz="2600" dirty="0"/>
              <a:t>Bevor über </a:t>
            </a:r>
            <a:r>
              <a:rPr lang="de-DE" sz="2600" b="1" dirty="0" err="1"/>
              <a:t>KMeans</a:t>
            </a:r>
            <a:r>
              <a:rPr lang="de-DE" sz="2600" dirty="0"/>
              <a:t> geclustert werden kann, wird der Dataframe mit </a:t>
            </a:r>
            <a:r>
              <a:rPr lang="de-DE" sz="2600" b="1" dirty="0"/>
              <a:t>R</a:t>
            </a:r>
            <a:r>
              <a:rPr lang="de-DE" sz="2600" dirty="0"/>
              <a:t>,</a:t>
            </a:r>
            <a:r>
              <a:rPr lang="de-DE" sz="2600" b="1" dirty="0"/>
              <a:t>F</a:t>
            </a:r>
            <a:r>
              <a:rPr lang="de-DE" sz="2600" dirty="0"/>
              <a:t> und </a:t>
            </a:r>
            <a:r>
              <a:rPr lang="de-DE" sz="2600" b="1" dirty="0"/>
              <a:t>M</a:t>
            </a:r>
            <a:r>
              <a:rPr lang="de-DE" sz="2600" dirty="0"/>
              <a:t> auf </a:t>
            </a:r>
            <a:r>
              <a:rPr lang="de-DE" sz="2600" b="1" dirty="0"/>
              <a:t>Ausreißer</a:t>
            </a:r>
            <a:r>
              <a:rPr lang="de-DE" sz="2600" dirty="0"/>
              <a:t> untersucht.</a:t>
            </a:r>
          </a:p>
        </p:txBody>
      </p:sp>
    </p:spTree>
    <p:extLst>
      <p:ext uri="{BB962C8B-B14F-4D97-AF65-F5344CB8AC3E}">
        <p14:creationId xmlns:p14="http://schemas.microsoft.com/office/powerpoint/2010/main" val="803374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a:extLst>
              <a:ext uri="{FF2B5EF4-FFF2-40B4-BE49-F238E27FC236}">
                <a16:creationId xmlns:a16="http://schemas.microsoft.com/office/drawing/2014/main" id="{1F0829DE-B6AE-1B7B-38E0-782B9D48186C}"/>
              </a:ext>
            </a:extLst>
          </p:cNvPr>
          <p:cNvSpPr>
            <a:spLocks noGrp="1"/>
          </p:cNvSpPr>
          <p:nvPr>
            <p:ph sz="half" idx="1"/>
          </p:nvPr>
        </p:nvSpPr>
        <p:spPr>
          <a:xfrm>
            <a:off x="892147" y="836712"/>
            <a:ext cx="5049866" cy="5335488"/>
          </a:xfrm>
        </p:spPr>
        <p:txBody>
          <a:bodyPr/>
          <a:lstStyle/>
          <a:p>
            <a:r>
              <a:rPr lang="de-DE" sz="2800" dirty="0"/>
              <a:t>Ausreißer wurden mittels der Interquartilsabstands- Methode (</a:t>
            </a:r>
            <a:r>
              <a:rPr lang="de-DE" sz="2800" b="1" dirty="0"/>
              <a:t>IQR</a:t>
            </a:r>
            <a:r>
              <a:rPr lang="de-DE" sz="2800" dirty="0"/>
              <a:t>) gefunden:</a:t>
            </a:r>
          </a:p>
          <a:p>
            <a:pPr marL="45720" indent="0">
              <a:buNone/>
            </a:pPr>
            <a:endParaRPr lang="de-DE" sz="2800" dirty="0"/>
          </a:p>
          <a:p>
            <a:pPr lvl="1"/>
            <a:r>
              <a:rPr lang="de-DE" sz="2400" b="1" dirty="0"/>
              <a:t>M</a:t>
            </a:r>
            <a:r>
              <a:rPr lang="de-DE" sz="2400" dirty="0"/>
              <a:t> [</a:t>
            </a:r>
            <a:r>
              <a:rPr lang="de-DE" sz="2400" dirty="0" err="1"/>
              <a:t>Monetary</a:t>
            </a:r>
            <a:r>
              <a:rPr lang="de-DE" sz="2400" dirty="0"/>
              <a:t> Value]: </a:t>
            </a:r>
            <a:r>
              <a:rPr lang="de-DE" sz="2400" b="1" dirty="0"/>
              <a:t>252</a:t>
            </a:r>
          </a:p>
          <a:p>
            <a:pPr lvl="1"/>
            <a:r>
              <a:rPr lang="de-DE" sz="2400" b="1" dirty="0"/>
              <a:t>F </a:t>
            </a:r>
            <a:r>
              <a:rPr lang="de-DE" sz="2400" dirty="0"/>
              <a:t>[</a:t>
            </a:r>
            <a:r>
              <a:rPr lang="de-DE" sz="2400" dirty="0" err="1"/>
              <a:t>Frequency</a:t>
            </a:r>
            <a:r>
              <a:rPr lang="de-DE" sz="2400" dirty="0"/>
              <a:t>]: </a:t>
            </a:r>
            <a:r>
              <a:rPr lang="de-DE" sz="2400" b="1" dirty="0"/>
              <a:t>27</a:t>
            </a:r>
            <a:endParaRPr lang="de-DE" dirty="0"/>
          </a:p>
          <a:p>
            <a:pPr marL="274320" lvl="1" indent="0">
              <a:buNone/>
            </a:pPr>
            <a:endParaRPr lang="de-DE" dirty="0"/>
          </a:p>
          <a:p>
            <a:pPr marL="274320" lvl="1" indent="0">
              <a:buNone/>
            </a:pPr>
            <a:endParaRPr lang="de-DE" dirty="0"/>
          </a:p>
          <a:p>
            <a:r>
              <a:rPr lang="de-DE" sz="2800" dirty="0"/>
              <a:t>Diese Ausreißer werden beim Clustering über den </a:t>
            </a:r>
            <a:r>
              <a:rPr lang="de-DE" sz="2800" dirty="0" err="1"/>
              <a:t>KMeans</a:t>
            </a:r>
            <a:r>
              <a:rPr lang="de-DE" sz="2800" dirty="0"/>
              <a:t> Algorithmus nicht berücksichtigt</a:t>
            </a:r>
          </a:p>
          <a:p>
            <a:endParaRPr lang="en-US" dirty="0"/>
          </a:p>
        </p:txBody>
      </p:sp>
      <p:pic>
        <p:nvPicPr>
          <p:cNvPr id="14" name="Bildplatzhalter 13" descr="Ein Bild, das Text, Screenshot, Diagramm, Design enthält.">
            <a:extLst>
              <a:ext uri="{FF2B5EF4-FFF2-40B4-BE49-F238E27FC236}">
                <a16:creationId xmlns:a16="http://schemas.microsoft.com/office/drawing/2014/main" id="{3F2CC187-F396-33B7-156A-3A9D2E335A7D}"/>
              </a:ext>
            </a:extLst>
          </p:cNvPr>
          <p:cNvPicPr>
            <a:picLocks noGrp="1" noChangeAspect="1"/>
          </p:cNvPicPr>
          <p:nvPr>
            <p:ph sz="half" idx="2"/>
          </p:nvPr>
        </p:nvPicPr>
        <p:blipFill>
          <a:blip r:embed="rId3"/>
          <a:stretch>
            <a:fillRect/>
          </a:stretch>
        </p:blipFill>
        <p:spPr>
          <a:xfrm>
            <a:off x="6094412" y="908720"/>
            <a:ext cx="5400600" cy="5263480"/>
          </a:xfrm>
          <a:noFill/>
        </p:spPr>
      </p:pic>
    </p:spTree>
    <p:extLst>
      <p:ext uri="{BB962C8B-B14F-4D97-AF65-F5344CB8AC3E}">
        <p14:creationId xmlns:p14="http://schemas.microsoft.com/office/powerpoint/2010/main" val="142574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5B8643-B216-9C1D-8DC5-A10939DA84A8}"/>
              </a:ext>
            </a:extLst>
          </p:cNvPr>
          <p:cNvSpPr>
            <a:spLocks noGrp="1"/>
          </p:cNvSpPr>
          <p:nvPr>
            <p:ph type="title"/>
          </p:nvPr>
        </p:nvSpPr>
        <p:spPr>
          <a:xfrm>
            <a:off x="1217611" y="116632"/>
            <a:ext cx="9753600" cy="778098"/>
          </a:xfrm>
        </p:spPr>
        <p:txBody>
          <a:bodyPr anchor="b">
            <a:normAutofit/>
          </a:bodyPr>
          <a:lstStyle/>
          <a:p>
            <a:r>
              <a:rPr lang="de-DE" dirty="0"/>
              <a:t>Elbow Methode &amp; Silhouette-Score</a:t>
            </a:r>
          </a:p>
        </p:txBody>
      </p:sp>
      <p:pic>
        <p:nvPicPr>
          <p:cNvPr id="6" name="Grafik 5" descr="Ein Bild, das Reihe, Diagramm, Text, Zahl enthält.">
            <a:extLst>
              <a:ext uri="{FF2B5EF4-FFF2-40B4-BE49-F238E27FC236}">
                <a16:creationId xmlns:a16="http://schemas.microsoft.com/office/drawing/2014/main" id="{31ED17BB-14B9-ECCE-0543-BB475B46C210}"/>
              </a:ext>
            </a:extLst>
          </p:cNvPr>
          <p:cNvPicPr>
            <a:picLocks noChangeAspect="1"/>
          </p:cNvPicPr>
          <p:nvPr/>
        </p:nvPicPr>
        <p:blipFill>
          <a:blip r:embed="rId2"/>
          <a:stretch>
            <a:fillRect/>
          </a:stretch>
        </p:blipFill>
        <p:spPr>
          <a:xfrm>
            <a:off x="729739" y="1052736"/>
            <a:ext cx="10729343" cy="4586794"/>
          </a:xfrm>
          <a:prstGeom prst="rect">
            <a:avLst/>
          </a:prstGeom>
          <a:noFill/>
        </p:spPr>
      </p:pic>
      <p:sp>
        <p:nvSpPr>
          <p:cNvPr id="3" name="Textfeld 2">
            <a:extLst>
              <a:ext uri="{FF2B5EF4-FFF2-40B4-BE49-F238E27FC236}">
                <a16:creationId xmlns:a16="http://schemas.microsoft.com/office/drawing/2014/main" id="{6D09C502-7D66-5FF7-09B6-45E2EE121D2B}"/>
              </a:ext>
            </a:extLst>
          </p:cNvPr>
          <p:cNvSpPr txBox="1"/>
          <p:nvPr/>
        </p:nvSpPr>
        <p:spPr>
          <a:xfrm>
            <a:off x="729739" y="5877272"/>
            <a:ext cx="10729343" cy="1089529"/>
          </a:xfrm>
          <a:prstGeom prst="rect">
            <a:avLst/>
          </a:prstGeom>
          <a:noFill/>
          <a:ln>
            <a:solidFill>
              <a:schemeClr val="bg2"/>
            </a:solidFill>
          </a:ln>
        </p:spPr>
        <p:txBody>
          <a:bodyPr wrap="square" rtlCol="0">
            <a:spAutoFit/>
          </a:bodyPr>
          <a:lstStyle/>
          <a:p>
            <a:pPr>
              <a:lnSpc>
                <a:spcPct val="90000"/>
              </a:lnSpc>
            </a:pPr>
            <a:r>
              <a:rPr lang="de-DE" sz="2400" dirty="0"/>
              <a:t>Anhand der Elbow Methode und dem Silhouette-Score erhalten wir als </a:t>
            </a:r>
            <a:r>
              <a:rPr lang="de-DE" sz="2400" b="1" dirty="0"/>
              <a:t>optimale Anzahl</a:t>
            </a:r>
            <a:r>
              <a:rPr lang="de-DE" sz="2400" dirty="0"/>
              <a:t> für die Anzahl an Cluster, </a:t>
            </a:r>
            <a:r>
              <a:rPr lang="de-DE" sz="2400" b="1" dirty="0"/>
              <a:t>k=4</a:t>
            </a:r>
          </a:p>
          <a:p>
            <a:pPr>
              <a:lnSpc>
                <a:spcPct val="90000"/>
              </a:lnSpc>
            </a:pPr>
            <a:endParaRPr lang="de-DE" sz="2400" dirty="0" err="1"/>
          </a:p>
        </p:txBody>
      </p:sp>
    </p:spTree>
    <p:extLst>
      <p:ext uri="{BB962C8B-B14F-4D97-AF65-F5344CB8AC3E}">
        <p14:creationId xmlns:p14="http://schemas.microsoft.com/office/powerpoint/2010/main" val="1886712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D0330-072E-DF35-3C63-7008E5039E1B}"/>
              </a:ext>
            </a:extLst>
          </p:cNvPr>
          <p:cNvSpPr>
            <a:spLocks noGrp="1"/>
          </p:cNvSpPr>
          <p:nvPr>
            <p:ph type="title"/>
          </p:nvPr>
        </p:nvSpPr>
        <p:spPr/>
        <p:txBody>
          <a:bodyPr/>
          <a:lstStyle/>
          <a:p>
            <a:pPr algn="ctr"/>
            <a:r>
              <a:rPr lang="de-DE" dirty="0"/>
              <a:t>Ergebnisse des </a:t>
            </a:r>
            <a:r>
              <a:rPr lang="de-DE" dirty="0" err="1"/>
              <a:t>clustering</a:t>
            </a:r>
            <a:r>
              <a:rPr lang="de-DE" dirty="0"/>
              <a:t> über den </a:t>
            </a:r>
            <a:r>
              <a:rPr lang="de-DE" dirty="0" err="1"/>
              <a:t>kmeans</a:t>
            </a:r>
            <a:r>
              <a:rPr lang="de-DE" dirty="0"/>
              <a:t>-algorithmus</a:t>
            </a:r>
          </a:p>
        </p:txBody>
      </p:sp>
      <p:sp>
        <p:nvSpPr>
          <p:cNvPr id="3" name="Inhaltsplatzhalter 2">
            <a:extLst>
              <a:ext uri="{FF2B5EF4-FFF2-40B4-BE49-F238E27FC236}">
                <a16:creationId xmlns:a16="http://schemas.microsoft.com/office/drawing/2014/main" id="{A1693B4D-307C-C2CF-24B2-CBCCF4786B5C}"/>
              </a:ext>
            </a:extLst>
          </p:cNvPr>
          <p:cNvSpPr>
            <a:spLocks noGrp="1"/>
          </p:cNvSpPr>
          <p:nvPr>
            <p:ph sz="half" idx="1"/>
          </p:nvPr>
        </p:nvSpPr>
        <p:spPr/>
        <p:txBody>
          <a:bodyPr>
            <a:normAutofit fontScale="92500" lnSpcReduction="20000"/>
          </a:bodyPr>
          <a:lstStyle/>
          <a:p>
            <a:endParaRPr lang="de-DE" b="1" dirty="0"/>
          </a:p>
          <a:p>
            <a:r>
              <a:rPr lang="de-DE" sz="2800" b="1" dirty="0"/>
              <a:t>Cluster </a:t>
            </a:r>
            <a:r>
              <a:rPr lang="de-DE" sz="2800" b="1" dirty="0">
                <a:solidFill>
                  <a:srgbClr val="0070C0"/>
                </a:solidFill>
              </a:rPr>
              <a:t>Blau</a:t>
            </a:r>
            <a:r>
              <a:rPr lang="de-DE" sz="2800" b="1" dirty="0"/>
              <a:t> [0]:</a:t>
            </a:r>
          </a:p>
          <a:p>
            <a:pPr lvl="1"/>
            <a:r>
              <a:rPr lang="de-DE" sz="2400" b="1" dirty="0"/>
              <a:t>R</a:t>
            </a:r>
            <a:r>
              <a:rPr lang="de-DE" sz="2400" dirty="0"/>
              <a:t>:	niedrig - mittel</a:t>
            </a:r>
          </a:p>
          <a:p>
            <a:pPr lvl="1"/>
            <a:r>
              <a:rPr lang="de-DE" sz="2400" b="1" dirty="0"/>
              <a:t>F</a:t>
            </a:r>
            <a:r>
              <a:rPr lang="de-DE" sz="2400" dirty="0"/>
              <a:t>:	niedrig - mittel</a:t>
            </a:r>
          </a:p>
          <a:p>
            <a:pPr lvl="1"/>
            <a:r>
              <a:rPr lang="de-DE" sz="2400" b="1" dirty="0"/>
              <a:t>M</a:t>
            </a:r>
            <a:r>
              <a:rPr lang="de-DE" sz="2400" dirty="0"/>
              <a:t>:	niedrig - mittel</a:t>
            </a:r>
          </a:p>
          <a:p>
            <a:pPr lvl="1"/>
            <a:r>
              <a:rPr lang="de-DE" sz="2400" i="1" dirty="0"/>
              <a:t>Anzahl</a:t>
            </a:r>
            <a:r>
              <a:rPr lang="de-DE" sz="2400" dirty="0"/>
              <a:t>: </a:t>
            </a:r>
            <a:r>
              <a:rPr lang="de-DE" sz="2400" b="1" dirty="0"/>
              <a:t>2500</a:t>
            </a:r>
          </a:p>
          <a:p>
            <a:pPr lvl="1"/>
            <a:endParaRPr lang="de-DE" dirty="0"/>
          </a:p>
          <a:p>
            <a:r>
              <a:rPr lang="de-DE" sz="2800" b="1" dirty="0"/>
              <a:t>Cluster </a:t>
            </a:r>
            <a:r>
              <a:rPr lang="de-DE" sz="2800" b="1" dirty="0">
                <a:solidFill>
                  <a:srgbClr val="00B050"/>
                </a:solidFill>
              </a:rPr>
              <a:t>Grün</a:t>
            </a:r>
            <a:r>
              <a:rPr lang="de-DE" sz="2800" b="1" dirty="0"/>
              <a:t> [2]:</a:t>
            </a:r>
          </a:p>
          <a:p>
            <a:pPr lvl="1"/>
            <a:r>
              <a:rPr lang="de-DE" sz="2400" b="1" dirty="0"/>
              <a:t>R</a:t>
            </a:r>
            <a:r>
              <a:rPr lang="de-DE" sz="2400" dirty="0"/>
              <a:t>:	niedrig - mittel</a:t>
            </a:r>
          </a:p>
          <a:p>
            <a:pPr lvl="1"/>
            <a:r>
              <a:rPr lang="de-DE" sz="2400" b="1" dirty="0"/>
              <a:t>F</a:t>
            </a:r>
            <a:r>
              <a:rPr lang="de-DE" sz="2400" dirty="0"/>
              <a:t>:	hoch</a:t>
            </a:r>
          </a:p>
          <a:p>
            <a:pPr lvl="1"/>
            <a:r>
              <a:rPr lang="de-DE" sz="2400" b="1" dirty="0"/>
              <a:t>M</a:t>
            </a:r>
            <a:r>
              <a:rPr lang="de-DE" sz="2400" dirty="0"/>
              <a:t>:	mittel - hoch</a:t>
            </a:r>
          </a:p>
          <a:p>
            <a:pPr lvl="1"/>
            <a:r>
              <a:rPr lang="de-DE" sz="2400" i="1" dirty="0"/>
              <a:t>Anzahl</a:t>
            </a:r>
            <a:r>
              <a:rPr lang="de-DE" sz="2400" dirty="0"/>
              <a:t>: </a:t>
            </a:r>
            <a:r>
              <a:rPr lang="de-DE" sz="2400" b="1" dirty="0"/>
              <a:t>1430</a:t>
            </a:r>
          </a:p>
          <a:p>
            <a:endParaRPr lang="de-DE" dirty="0"/>
          </a:p>
          <a:p>
            <a:endParaRPr lang="de-DE" dirty="0"/>
          </a:p>
        </p:txBody>
      </p:sp>
      <p:sp>
        <p:nvSpPr>
          <p:cNvPr id="4" name="Inhaltsplatzhalter 3">
            <a:extLst>
              <a:ext uri="{FF2B5EF4-FFF2-40B4-BE49-F238E27FC236}">
                <a16:creationId xmlns:a16="http://schemas.microsoft.com/office/drawing/2014/main" id="{A1F6F7E9-BD4F-FB71-8E81-6519CC22B330}"/>
              </a:ext>
            </a:extLst>
          </p:cNvPr>
          <p:cNvSpPr>
            <a:spLocks noGrp="1"/>
          </p:cNvSpPr>
          <p:nvPr>
            <p:ph sz="half" idx="2"/>
          </p:nvPr>
        </p:nvSpPr>
        <p:spPr/>
        <p:txBody>
          <a:bodyPr>
            <a:normAutofit fontScale="92500" lnSpcReduction="20000"/>
          </a:bodyPr>
          <a:lstStyle/>
          <a:p>
            <a:endParaRPr lang="de-DE" b="1" dirty="0"/>
          </a:p>
          <a:p>
            <a:r>
              <a:rPr lang="de-DE" sz="2800" b="1" dirty="0"/>
              <a:t>Cluster </a:t>
            </a:r>
            <a:r>
              <a:rPr lang="de-DE" sz="2800" b="1" dirty="0">
                <a:solidFill>
                  <a:srgbClr val="FFC000"/>
                </a:solidFill>
              </a:rPr>
              <a:t>Orange</a:t>
            </a:r>
            <a:r>
              <a:rPr lang="de-DE" sz="2800" b="1" dirty="0"/>
              <a:t> [1]:</a:t>
            </a:r>
          </a:p>
          <a:p>
            <a:pPr lvl="1"/>
            <a:r>
              <a:rPr lang="de-DE" sz="2400" b="1" dirty="0"/>
              <a:t>R</a:t>
            </a:r>
            <a:r>
              <a:rPr lang="de-DE" sz="2400" dirty="0"/>
              <a:t>:	mittel</a:t>
            </a:r>
          </a:p>
          <a:p>
            <a:pPr lvl="1"/>
            <a:r>
              <a:rPr lang="de-DE" sz="2400" b="1" dirty="0"/>
              <a:t>F</a:t>
            </a:r>
            <a:r>
              <a:rPr lang="de-DE" sz="2400" dirty="0"/>
              <a:t>:	niedrig</a:t>
            </a:r>
          </a:p>
          <a:p>
            <a:pPr lvl="1"/>
            <a:r>
              <a:rPr lang="de-DE" sz="2400" b="1" dirty="0"/>
              <a:t>M</a:t>
            </a:r>
            <a:r>
              <a:rPr lang="de-DE" sz="2400" dirty="0"/>
              <a:t>:	hoch</a:t>
            </a:r>
          </a:p>
          <a:p>
            <a:pPr lvl="1"/>
            <a:r>
              <a:rPr lang="de-DE" sz="2400" i="1" dirty="0"/>
              <a:t>Anzahl</a:t>
            </a:r>
            <a:r>
              <a:rPr lang="de-DE" sz="2400" dirty="0"/>
              <a:t>: </a:t>
            </a:r>
            <a:r>
              <a:rPr lang="de-DE" sz="2400" b="1" dirty="0"/>
              <a:t>1323</a:t>
            </a:r>
          </a:p>
          <a:p>
            <a:pPr lvl="1"/>
            <a:endParaRPr lang="de-DE" dirty="0"/>
          </a:p>
          <a:p>
            <a:r>
              <a:rPr lang="de-DE" sz="2800" b="1" dirty="0"/>
              <a:t>Cluster </a:t>
            </a:r>
            <a:r>
              <a:rPr lang="de-DE" sz="2800" b="1" dirty="0">
                <a:solidFill>
                  <a:srgbClr val="FF0000"/>
                </a:solidFill>
              </a:rPr>
              <a:t>Rot</a:t>
            </a:r>
            <a:r>
              <a:rPr lang="de-DE" sz="2800" b="1" dirty="0"/>
              <a:t> [3]:</a:t>
            </a:r>
          </a:p>
          <a:p>
            <a:pPr lvl="1"/>
            <a:r>
              <a:rPr lang="de-DE" sz="2400" b="1" dirty="0"/>
              <a:t>R</a:t>
            </a:r>
            <a:r>
              <a:rPr lang="de-DE" sz="2400" dirty="0"/>
              <a:t>:	hoch</a:t>
            </a:r>
          </a:p>
          <a:p>
            <a:pPr lvl="1"/>
            <a:r>
              <a:rPr lang="de-DE" sz="2400" b="1" dirty="0"/>
              <a:t>F</a:t>
            </a:r>
            <a:r>
              <a:rPr lang="de-DE" sz="2400" dirty="0"/>
              <a:t>:	niedrig</a:t>
            </a:r>
          </a:p>
          <a:p>
            <a:pPr lvl="1"/>
            <a:r>
              <a:rPr lang="de-DE" sz="2400" b="1" dirty="0"/>
              <a:t>M</a:t>
            </a:r>
            <a:r>
              <a:rPr lang="de-DE" sz="2400" dirty="0"/>
              <a:t>:	niedrig - mittel</a:t>
            </a:r>
          </a:p>
          <a:p>
            <a:pPr lvl="1"/>
            <a:r>
              <a:rPr lang="de-DE" sz="2400" i="1" dirty="0"/>
              <a:t>Anzahl</a:t>
            </a:r>
            <a:r>
              <a:rPr lang="de-DE" sz="2400" dirty="0"/>
              <a:t>: </a:t>
            </a:r>
            <a:r>
              <a:rPr lang="de-DE" sz="2400" b="1" dirty="0"/>
              <a:t>2195</a:t>
            </a:r>
          </a:p>
          <a:p>
            <a:endParaRPr lang="de-DE" dirty="0"/>
          </a:p>
          <a:p>
            <a:endParaRPr lang="de-DE" dirty="0"/>
          </a:p>
        </p:txBody>
      </p:sp>
    </p:spTree>
    <p:extLst>
      <p:ext uri="{BB962C8B-B14F-4D97-AF65-F5344CB8AC3E}">
        <p14:creationId xmlns:p14="http://schemas.microsoft.com/office/powerpoint/2010/main" val="344206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rafik 19" descr="Ein Bild, das Text, Diagramm, Screenshot, Design enthält.&#10;&#10;Automatisch generierte Beschreibung">
            <a:extLst>
              <a:ext uri="{FF2B5EF4-FFF2-40B4-BE49-F238E27FC236}">
                <a16:creationId xmlns:a16="http://schemas.microsoft.com/office/drawing/2014/main" id="{058EAB2E-A37F-E156-3B6F-A73EF6FA99B2}"/>
              </a:ext>
            </a:extLst>
          </p:cNvPr>
          <p:cNvPicPr>
            <a:picLocks noChangeAspect="1"/>
          </p:cNvPicPr>
          <p:nvPr/>
        </p:nvPicPr>
        <p:blipFill>
          <a:blip r:embed="rId2"/>
          <a:stretch>
            <a:fillRect/>
          </a:stretch>
        </p:blipFill>
        <p:spPr>
          <a:xfrm>
            <a:off x="2665412" y="0"/>
            <a:ext cx="6858000" cy="6858000"/>
          </a:xfrm>
          <a:prstGeom prst="rect">
            <a:avLst/>
          </a:prstGeom>
        </p:spPr>
      </p:pic>
    </p:spTree>
    <p:extLst>
      <p:ext uri="{BB962C8B-B14F-4D97-AF65-F5344CB8AC3E}">
        <p14:creationId xmlns:p14="http://schemas.microsoft.com/office/powerpoint/2010/main" val="115297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DA7ED-764C-6C19-6882-6DA8392FD535}"/>
            </a:ext>
          </a:extLst>
        </p:cNvPr>
        <p:cNvGrpSpPr/>
        <p:nvPr/>
      </p:nvGrpSpPr>
      <p:grpSpPr>
        <a:xfrm>
          <a:off x="0" y="0"/>
          <a:ext cx="0" cy="0"/>
          <a:chOff x="0" y="0"/>
          <a:chExt cx="0" cy="0"/>
        </a:xfrm>
      </p:grpSpPr>
      <p:sp>
        <p:nvSpPr>
          <p:cNvPr id="3" name="Titel 2">
            <a:extLst>
              <a:ext uri="{FF2B5EF4-FFF2-40B4-BE49-F238E27FC236}">
                <a16:creationId xmlns:a16="http://schemas.microsoft.com/office/drawing/2014/main" id="{722D7B04-E650-1903-B5AB-460E9AEA2D26}"/>
              </a:ext>
            </a:extLst>
          </p:cNvPr>
          <p:cNvSpPr>
            <a:spLocks noGrp="1"/>
          </p:cNvSpPr>
          <p:nvPr>
            <p:ph type="title"/>
          </p:nvPr>
        </p:nvSpPr>
        <p:spPr/>
        <p:txBody>
          <a:bodyPr rtlCol="0"/>
          <a:lstStyle/>
          <a:p>
            <a:pPr algn="ctr" rtl="0"/>
            <a:r>
              <a:rPr lang="de-DE" dirty="0"/>
              <a:t>Wofür gibt es eine  Kundensegmentierung?</a:t>
            </a:r>
          </a:p>
        </p:txBody>
      </p:sp>
      <p:sp>
        <p:nvSpPr>
          <p:cNvPr id="5" name="Inhaltsplatzhalter 1">
            <a:extLst>
              <a:ext uri="{FF2B5EF4-FFF2-40B4-BE49-F238E27FC236}">
                <a16:creationId xmlns:a16="http://schemas.microsoft.com/office/drawing/2014/main" id="{3CABCF46-E3A5-B190-AFDA-951A9AFC1227}"/>
              </a:ext>
            </a:extLst>
          </p:cNvPr>
          <p:cNvSpPr txBox="1">
            <a:spLocks/>
          </p:cNvSpPr>
          <p:nvPr/>
        </p:nvSpPr>
        <p:spPr>
          <a:xfrm>
            <a:off x="477788" y="1772816"/>
            <a:ext cx="11233248" cy="4680520"/>
          </a:xfrm>
          <a:prstGeom prst="rect">
            <a:avLst/>
          </a:prstGeom>
        </p:spPr>
        <p:txBody>
          <a:bodyPr vert="horz" lIns="91440" tIns="45720" rIns="91440" bIns="45720" rtlCol="0">
            <a:normAutofit fontScale="92500" lnSpcReduction="20000"/>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r>
              <a:rPr lang="de-DE" sz="2200" b="1" dirty="0"/>
              <a:t>Effektivere Kundenansprache:</a:t>
            </a:r>
            <a:r>
              <a:rPr lang="de-DE" sz="2200" dirty="0"/>
              <a:t> </a:t>
            </a:r>
            <a:br>
              <a:rPr lang="de-DE" sz="2200" dirty="0"/>
            </a:br>
            <a:r>
              <a:rPr lang="de-DE" sz="2200" dirty="0"/>
              <a:t>Marketingmaßnahmen können präziser an Kundenbedürfnisse angepasst werden.</a:t>
            </a:r>
          </a:p>
          <a:p>
            <a:r>
              <a:rPr lang="de-DE" sz="2200" b="1" dirty="0"/>
              <a:t>Kundenbindung stärken:</a:t>
            </a:r>
            <a:r>
              <a:rPr lang="de-DE" sz="2200" dirty="0"/>
              <a:t> </a:t>
            </a:r>
            <a:br>
              <a:rPr lang="de-DE" sz="2200" dirty="0"/>
            </a:br>
            <a:r>
              <a:rPr lang="de-DE" sz="2200" dirty="0"/>
              <a:t>Indem man besser auf Kundenbedürfnisse eingeht, erhöht sich die Zufriedenheit und Loyalität.</a:t>
            </a:r>
          </a:p>
          <a:p>
            <a:r>
              <a:rPr lang="de-DE" sz="2200" b="1" dirty="0"/>
              <a:t>Budgetoptimierung:</a:t>
            </a:r>
            <a:r>
              <a:rPr lang="de-DE" sz="2200" dirty="0"/>
              <a:t> </a:t>
            </a:r>
            <a:br>
              <a:rPr lang="de-DE" sz="2200" dirty="0"/>
            </a:br>
            <a:r>
              <a:rPr lang="de-DE" sz="2200" dirty="0"/>
              <a:t>Marketingressourcen gezielter einsetzen und Streuverluste reduzieren.</a:t>
            </a:r>
          </a:p>
          <a:p>
            <a:r>
              <a:rPr lang="de-DE" sz="2200" b="1" dirty="0"/>
              <a:t>Markenloyalität fördern:</a:t>
            </a:r>
            <a:r>
              <a:rPr lang="de-DE" sz="2200" dirty="0"/>
              <a:t> </a:t>
            </a:r>
            <a:br>
              <a:rPr lang="de-DE" sz="2200" dirty="0"/>
            </a:br>
            <a:r>
              <a:rPr lang="de-DE" sz="2200" dirty="0"/>
              <a:t>Durch gezielte Ansprache wird die Bindung zur Marke vertieft.</a:t>
            </a:r>
          </a:p>
          <a:p>
            <a:r>
              <a:rPr lang="de-DE" sz="2200" b="1" dirty="0"/>
              <a:t>Verbesserte Entscheidungsgrundlage:</a:t>
            </a:r>
            <a:r>
              <a:rPr lang="de-DE" sz="2200" dirty="0"/>
              <a:t> </a:t>
            </a:r>
            <a:br>
              <a:rPr lang="de-DE" sz="2200" dirty="0"/>
            </a:br>
            <a:r>
              <a:rPr lang="de-DE" sz="2200" dirty="0"/>
              <a:t>Analyse der Kundensegmente für fundierte, datenbasierte Entscheidungen.</a:t>
            </a:r>
          </a:p>
          <a:p>
            <a:r>
              <a:rPr lang="de-DE" sz="2200" b="1" dirty="0"/>
              <a:t>Umsatzsteigerung:</a:t>
            </a:r>
            <a:r>
              <a:rPr lang="de-DE" sz="2200" dirty="0"/>
              <a:t> </a:t>
            </a:r>
            <a:br>
              <a:rPr lang="de-DE" sz="2200" dirty="0"/>
            </a:br>
            <a:r>
              <a:rPr lang="de-DE" sz="2200" dirty="0"/>
              <a:t>Durch individuelle Angebote und Kundenpflege wird der Umsatz nachhaltig gesteigert.</a:t>
            </a:r>
          </a:p>
          <a:p>
            <a:r>
              <a:rPr lang="de-DE" sz="2200" b="1" dirty="0"/>
              <a:t>RFM-Analyse</a:t>
            </a:r>
            <a:r>
              <a:rPr lang="de-DE" sz="2200" dirty="0"/>
              <a:t>: </a:t>
            </a:r>
            <a:br>
              <a:rPr lang="de-DE" sz="2200" dirty="0"/>
            </a:br>
            <a:r>
              <a:rPr lang="de-DE" sz="2200" dirty="0"/>
              <a:t>Einblick in Kundenwert und Verhalten</a:t>
            </a:r>
          </a:p>
          <a:p>
            <a:endParaRPr lang="de-DE" dirty="0"/>
          </a:p>
        </p:txBody>
      </p:sp>
    </p:spTree>
    <p:extLst>
      <p:ext uri="{BB962C8B-B14F-4D97-AF65-F5344CB8AC3E}">
        <p14:creationId xmlns:p14="http://schemas.microsoft.com/office/powerpoint/2010/main" val="27904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9191F2-7A68-E12B-2DF7-25E3FA90102B}"/>
              </a:ext>
            </a:extLst>
          </p:cNvPr>
          <p:cNvSpPr>
            <a:spLocks noGrp="1"/>
          </p:cNvSpPr>
          <p:nvPr>
            <p:ph type="title"/>
          </p:nvPr>
        </p:nvSpPr>
        <p:spPr/>
        <p:txBody>
          <a:bodyPr>
            <a:normAutofit fontScale="90000"/>
          </a:bodyPr>
          <a:lstStyle/>
          <a:p>
            <a:pPr algn="ctr"/>
            <a:r>
              <a:rPr lang="de-DE" dirty="0"/>
              <a:t>Weitere Segmentierungen nach </a:t>
            </a:r>
            <a:r>
              <a:rPr lang="de-DE" dirty="0" err="1"/>
              <a:t>kanalpräferenzen</a:t>
            </a:r>
            <a:r>
              <a:rPr lang="de-DE" dirty="0"/>
              <a:t> &amp; Rabattnutzungen:</a:t>
            </a:r>
            <a:br>
              <a:rPr lang="de-DE" dirty="0"/>
            </a:br>
            <a:r>
              <a:rPr lang="de-DE" dirty="0"/>
              <a:t>Gewichtungen</a:t>
            </a:r>
          </a:p>
        </p:txBody>
      </p:sp>
      <p:sp>
        <p:nvSpPr>
          <p:cNvPr id="3" name="Inhaltsplatzhalter 2">
            <a:extLst>
              <a:ext uri="{FF2B5EF4-FFF2-40B4-BE49-F238E27FC236}">
                <a16:creationId xmlns:a16="http://schemas.microsoft.com/office/drawing/2014/main" id="{1383A327-67A7-EE6A-57AE-DCBDB3BBA84B}"/>
              </a:ext>
            </a:extLst>
          </p:cNvPr>
          <p:cNvSpPr>
            <a:spLocks noGrp="1"/>
          </p:cNvSpPr>
          <p:nvPr>
            <p:ph sz="half" idx="1"/>
          </p:nvPr>
        </p:nvSpPr>
        <p:spPr>
          <a:xfrm>
            <a:off x="1125860" y="1828800"/>
            <a:ext cx="4816153" cy="4336504"/>
          </a:xfrm>
        </p:spPr>
        <p:txBody>
          <a:bodyPr>
            <a:normAutofit/>
          </a:bodyPr>
          <a:lstStyle/>
          <a:p>
            <a:r>
              <a:rPr lang="de-DE" sz="2800" b="1" dirty="0"/>
              <a:t>Kanalpräferenz</a:t>
            </a:r>
            <a:r>
              <a:rPr lang="de-DE" dirty="0"/>
              <a:t>:</a:t>
            </a:r>
          </a:p>
          <a:p>
            <a:pPr lvl="1"/>
            <a:endParaRPr lang="de-DE" dirty="0"/>
          </a:p>
          <a:p>
            <a:pPr lvl="1"/>
            <a:r>
              <a:rPr lang="de-DE" b="1" i="1" dirty="0"/>
              <a:t>Ein Anteil &gt; 50%</a:t>
            </a:r>
            <a:r>
              <a:rPr lang="de-DE" dirty="0"/>
              <a:t>:</a:t>
            </a:r>
          </a:p>
          <a:p>
            <a:pPr lvl="1"/>
            <a:r>
              <a:rPr lang="de-DE" b="1" dirty="0"/>
              <a:t>0 : </a:t>
            </a:r>
            <a:r>
              <a:rPr lang="de-DE" b="1" dirty="0" err="1"/>
              <a:t>Online_App</a:t>
            </a:r>
            <a:endParaRPr lang="de-DE" b="1" dirty="0"/>
          </a:p>
          <a:p>
            <a:pPr lvl="1"/>
            <a:r>
              <a:rPr lang="de-DE" b="1" dirty="0"/>
              <a:t>1 : </a:t>
            </a:r>
            <a:r>
              <a:rPr lang="de-DE" b="1" dirty="0" err="1"/>
              <a:t>Online_Desktop</a:t>
            </a:r>
            <a:endParaRPr lang="de-DE" b="1" dirty="0"/>
          </a:p>
          <a:p>
            <a:pPr lvl="1"/>
            <a:r>
              <a:rPr lang="de-DE" b="1" dirty="0"/>
              <a:t>2 : Store</a:t>
            </a:r>
          </a:p>
          <a:p>
            <a:pPr marL="274320" lvl="1" indent="0">
              <a:buNone/>
            </a:pPr>
            <a:endParaRPr lang="de-DE" b="1" dirty="0"/>
          </a:p>
          <a:p>
            <a:pPr lvl="1"/>
            <a:r>
              <a:rPr lang="de-DE" b="1" i="1" dirty="0"/>
              <a:t>Alle Anteile jeweils &lt; 50%</a:t>
            </a:r>
            <a:r>
              <a:rPr lang="de-DE" b="1" dirty="0"/>
              <a:t>:</a:t>
            </a:r>
          </a:p>
          <a:p>
            <a:pPr lvl="1"/>
            <a:r>
              <a:rPr lang="de-DE" b="1" dirty="0"/>
              <a:t>3 : </a:t>
            </a:r>
            <a:r>
              <a:rPr lang="de-DE" b="1" dirty="0" err="1"/>
              <a:t>Multichannel</a:t>
            </a:r>
            <a:endParaRPr lang="de-DE" b="1" dirty="0"/>
          </a:p>
        </p:txBody>
      </p:sp>
      <p:sp>
        <p:nvSpPr>
          <p:cNvPr id="4" name="Inhaltsplatzhalter 3">
            <a:extLst>
              <a:ext uri="{FF2B5EF4-FFF2-40B4-BE49-F238E27FC236}">
                <a16:creationId xmlns:a16="http://schemas.microsoft.com/office/drawing/2014/main" id="{9D89F687-E12D-720D-ED8C-9D47061A98A3}"/>
              </a:ext>
            </a:extLst>
          </p:cNvPr>
          <p:cNvSpPr>
            <a:spLocks noGrp="1"/>
          </p:cNvSpPr>
          <p:nvPr>
            <p:ph sz="half" idx="2"/>
          </p:nvPr>
        </p:nvSpPr>
        <p:spPr>
          <a:xfrm>
            <a:off x="6262479" y="1828800"/>
            <a:ext cx="4816153" cy="4336504"/>
          </a:xfrm>
        </p:spPr>
        <p:txBody>
          <a:bodyPr>
            <a:normAutofit/>
          </a:bodyPr>
          <a:lstStyle/>
          <a:p>
            <a:r>
              <a:rPr lang="de-DE" sz="2800" b="1" dirty="0"/>
              <a:t>Rabattnutzung</a:t>
            </a:r>
            <a:r>
              <a:rPr lang="de-DE" dirty="0"/>
              <a:t>:</a:t>
            </a:r>
          </a:p>
          <a:p>
            <a:pPr lvl="1"/>
            <a:endParaRPr lang="de-DE" dirty="0"/>
          </a:p>
          <a:p>
            <a:pPr lvl="1"/>
            <a:r>
              <a:rPr lang="de-DE" b="1" i="1" dirty="0"/>
              <a:t>Anteil &lt; 20%</a:t>
            </a:r>
            <a:r>
              <a:rPr lang="de-DE" dirty="0"/>
              <a:t>:</a:t>
            </a:r>
          </a:p>
          <a:p>
            <a:pPr lvl="1"/>
            <a:r>
              <a:rPr lang="de-DE" b="1" dirty="0"/>
              <a:t>0 : gering</a:t>
            </a:r>
          </a:p>
          <a:p>
            <a:pPr lvl="1"/>
            <a:endParaRPr lang="de-DE" b="1" dirty="0"/>
          </a:p>
          <a:p>
            <a:pPr lvl="1"/>
            <a:r>
              <a:rPr lang="de-DE" b="1" i="1" dirty="0"/>
              <a:t>Anteil zwischen 20% und 50%</a:t>
            </a:r>
            <a:r>
              <a:rPr lang="de-DE" b="1" dirty="0"/>
              <a:t>:</a:t>
            </a:r>
          </a:p>
          <a:p>
            <a:pPr lvl="1"/>
            <a:r>
              <a:rPr lang="de-DE" b="1" dirty="0"/>
              <a:t>1 : mäßig</a:t>
            </a:r>
          </a:p>
          <a:p>
            <a:pPr lvl="1"/>
            <a:endParaRPr lang="de-DE" b="1" dirty="0"/>
          </a:p>
          <a:p>
            <a:pPr lvl="1"/>
            <a:r>
              <a:rPr lang="de-DE" b="1" i="1" dirty="0"/>
              <a:t>Anteil &gt; 50%</a:t>
            </a:r>
            <a:r>
              <a:rPr lang="de-DE" b="1" dirty="0"/>
              <a:t>:</a:t>
            </a:r>
          </a:p>
          <a:p>
            <a:pPr lvl="1"/>
            <a:r>
              <a:rPr lang="de-DE" b="1" dirty="0"/>
              <a:t>2 : hoch</a:t>
            </a:r>
          </a:p>
          <a:p>
            <a:pPr marL="274320" lvl="1" indent="0">
              <a:buNone/>
            </a:pPr>
            <a:endParaRPr lang="de-DE" b="1" dirty="0"/>
          </a:p>
        </p:txBody>
      </p:sp>
    </p:spTree>
    <p:extLst>
      <p:ext uri="{BB962C8B-B14F-4D97-AF65-F5344CB8AC3E}">
        <p14:creationId xmlns:p14="http://schemas.microsoft.com/office/powerpoint/2010/main" val="329129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8ACFA1-944E-D7F0-823D-126491A74917}"/>
              </a:ext>
            </a:extLst>
          </p:cNvPr>
          <p:cNvSpPr>
            <a:spLocks noGrp="1"/>
          </p:cNvSpPr>
          <p:nvPr>
            <p:ph type="title"/>
          </p:nvPr>
        </p:nvSpPr>
        <p:spPr>
          <a:xfrm>
            <a:off x="1217614" y="274638"/>
            <a:ext cx="9753600" cy="778098"/>
          </a:xfrm>
        </p:spPr>
        <p:txBody>
          <a:bodyPr/>
          <a:lstStyle/>
          <a:p>
            <a:pPr algn="ctr"/>
            <a:r>
              <a:rPr lang="de-DE" dirty="0"/>
              <a:t>Ergebnisse und </a:t>
            </a:r>
            <a:r>
              <a:rPr lang="de-DE" dirty="0" err="1"/>
              <a:t>interpretation</a:t>
            </a:r>
            <a:endParaRPr lang="de-DE" dirty="0"/>
          </a:p>
        </p:txBody>
      </p:sp>
      <p:sp>
        <p:nvSpPr>
          <p:cNvPr id="3" name="Inhaltsplatzhalter 2">
            <a:extLst>
              <a:ext uri="{FF2B5EF4-FFF2-40B4-BE49-F238E27FC236}">
                <a16:creationId xmlns:a16="http://schemas.microsoft.com/office/drawing/2014/main" id="{812BD6E1-0F25-D6ED-1C59-97FF8C7E900E}"/>
              </a:ext>
            </a:extLst>
          </p:cNvPr>
          <p:cNvSpPr>
            <a:spLocks noGrp="1"/>
          </p:cNvSpPr>
          <p:nvPr>
            <p:ph idx="1"/>
          </p:nvPr>
        </p:nvSpPr>
        <p:spPr>
          <a:xfrm>
            <a:off x="1217614" y="1124744"/>
            <a:ext cx="9753600" cy="5047456"/>
          </a:xfrm>
        </p:spPr>
        <p:txBody>
          <a:bodyPr/>
          <a:lstStyle/>
          <a:p>
            <a:pPr lvl="1"/>
            <a:r>
              <a:rPr lang="de-DE" sz="2400" b="1" dirty="0">
                <a:latin typeface="+mj-lt"/>
              </a:rPr>
              <a:t>Cluster </a:t>
            </a:r>
            <a:r>
              <a:rPr lang="de-DE" sz="2400" b="1" dirty="0">
                <a:solidFill>
                  <a:srgbClr val="FFC000"/>
                </a:solidFill>
                <a:latin typeface="+mj-lt"/>
              </a:rPr>
              <a:t>Orange</a:t>
            </a:r>
            <a:r>
              <a:rPr lang="de-DE" sz="2400" b="1" dirty="0">
                <a:latin typeface="+mj-lt"/>
              </a:rPr>
              <a:t> [1] : </a:t>
            </a:r>
            <a:r>
              <a:rPr lang="de-DE" sz="2400" b="1" i="0" dirty="0">
                <a:solidFill>
                  <a:srgbClr val="040C28"/>
                </a:solidFill>
                <a:effectLst/>
                <a:latin typeface="+mj-lt"/>
              </a:rPr>
              <a:t>Ø</a:t>
            </a:r>
            <a:r>
              <a:rPr lang="de-DE" b="1" i="0" dirty="0">
                <a:solidFill>
                  <a:srgbClr val="040C28"/>
                </a:solidFill>
                <a:effectLst/>
                <a:latin typeface="+mj-lt"/>
              </a:rPr>
              <a:t>-</a:t>
            </a:r>
            <a:r>
              <a:rPr lang="de-DE" sz="2400" b="1" dirty="0">
                <a:latin typeface="+mj-lt"/>
              </a:rPr>
              <a:t>M-Wert: 4950 € ; </a:t>
            </a:r>
            <a:r>
              <a:rPr lang="de-DE" sz="2400" b="1" i="0" dirty="0">
                <a:solidFill>
                  <a:srgbClr val="040C28"/>
                </a:solidFill>
                <a:effectLst/>
                <a:latin typeface="+mj-lt"/>
              </a:rPr>
              <a:t>Ø-F-Wert: 1,75</a:t>
            </a:r>
          </a:p>
          <a:p>
            <a:pPr lvl="2"/>
            <a:endParaRPr lang="de-DE" sz="2200" b="1" dirty="0">
              <a:solidFill>
                <a:srgbClr val="040C28"/>
              </a:solidFill>
              <a:latin typeface="+mj-lt"/>
            </a:endParaRPr>
          </a:p>
          <a:p>
            <a:pPr lvl="2"/>
            <a:r>
              <a:rPr lang="de-DE" sz="2200" b="1" dirty="0">
                <a:solidFill>
                  <a:srgbClr val="040C28"/>
                </a:solidFill>
                <a:latin typeface="+mj-lt"/>
              </a:rPr>
              <a:t>Bevorzugte Produkte</a:t>
            </a:r>
            <a:r>
              <a:rPr lang="de-DE" sz="2200" dirty="0">
                <a:solidFill>
                  <a:srgbClr val="040C28"/>
                </a:solidFill>
                <a:latin typeface="+mj-lt"/>
              </a:rPr>
              <a:t>: Smart-TV, Smartphone, Tablet</a:t>
            </a:r>
            <a:endParaRPr lang="de-DE" sz="2200" i="0" dirty="0">
              <a:solidFill>
                <a:srgbClr val="040C28"/>
              </a:solidFill>
              <a:effectLst/>
              <a:latin typeface="+mj-lt"/>
            </a:endParaRPr>
          </a:p>
          <a:p>
            <a:pPr lvl="1"/>
            <a:endParaRPr lang="de-DE" sz="2400" b="1" dirty="0">
              <a:solidFill>
                <a:srgbClr val="040C28"/>
              </a:solidFill>
              <a:latin typeface="+mj-lt"/>
            </a:endParaRPr>
          </a:p>
          <a:p>
            <a:pPr lvl="2"/>
            <a:r>
              <a:rPr lang="de-DE" sz="2200" b="1" dirty="0">
                <a:solidFill>
                  <a:srgbClr val="040C28"/>
                </a:solidFill>
                <a:latin typeface="+mj-lt"/>
              </a:rPr>
              <a:t>ZIEL</a:t>
            </a:r>
            <a:r>
              <a:rPr lang="de-DE" sz="2200" dirty="0">
                <a:solidFill>
                  <a:srgbClr val="040C28"/>
                </a:solidFill>
                <a:latin typeface="+mj-lt"/>
              </a:rPr>
              <a:t>:</a:t>
            </a:r>
          </a:p>
          <a:p>
            <a:pPr lvl="3"/>
            <a:r>
              <a:rPr lang="de-DE" sz="2000" dirty="0">
                <a:solidFill>
                  <a:srgbClr val="040C28"/>
                </a:solidFill>
                <a:latin typeface="+mj-lt"/>
              </a:rPr>
              <a:t>Potenzial zu Steigerungen von </a:t>
            </a:r>
            <a:r>
              <a:rPr lang="de-DE" sz="2000" b="1" dirty="0" err="1">
                <a:solidFill>
                  <a:srgbClr val="040C28"/>
                </a:solidFill>
                <a:latin typeface="+mj-lt"/>
              </a:rPr>
              <a:t>Frequency</a:t>
            </a:r>
            <a:r>
              <a:rPr lang="de-DE" sz="2000" dirty="0">
                <a:solidFill>
                  <a:srgbClr val="040C28"/>
                </a:solidFill>
                <a:latin typeface="+mj-lt"/>
              </a:rPr>
              <a:t> durch Zubehörangebote, Kund*innen könnten durch passende Kauferweiterungen ihren Nutzen für bereits getätigte Ausgaben in hochwertige langlebige Güter erhöhen</a:t>
            </a:r>
          </a:p>
          <a:p>
            <a:pPr marL="731520" lvl="3" indent="0">
              <a:buNone/>
            </a:pPr>
            <a:endParaRPr lang="de-DE" sz="2000" dirty="0">
              <a:solidFill>
                <a:srgbClr val="040C28"/>
              </a:solidFill>
              <a:latin typeface="+mj-lt"/>
            </a:endParaRPr>
          </a:p>
          <a:p>
            <a:pPr lvl="2"/>
            <a:r>
              <a:rPr lang="de-DE" sz="2200" dirty="0">
                <a:solidFill>
                  <a:srgbClr val="040C28"/>
                </a:solidFill>
                <a:latin typeface="+mj-lt"/>
              </a:rPr>
              <a:t> </a:t>
            </a:r>
            <a:r>
              <a:rPr lang="de-DE" sz="2200" b="1" dirty="0">
                <a:solidFill>
                  <a:srgbClr val="040C28"/>
                </a:solidFill>
                <a:latin typeface="+mj-lt"/>
              </a:rPr>
              <a:t>Marketingempfehlungen</a:t>
            </a:r>
            <a:r>
              <a:rPr lang="de-DE" sz="2200" dirty="0">
                <a:solidFill>
                  <a:srgbClr val="040C28"/>
                </a:solidFill>
                <a:latin typeface="+mj-lt"/>
              </a:rPr>
              <a:t>:</a:t>
            </a:r>
          </a:p>
          <a:p>
            <a:pPr lvl="3"/>
            <a:r>
              <a:rPr lang="de-DE" sz="2000" dirty="0">
                <a:solidFill>
                  <a:srgbClr val="040C28"/>
                </a:solidFill>
                <a:latin typeface="+mj-lt"/>
              </a:rPr>
              <a:t>gezielte Cross-Selling Aktionen</a:t>
            </a:r>
          </a:p>
          <a:p>
            <a:pPr lvl="3"/>
            <a:r>
              <a:rPr lang="de-DE" sz="2000" dirty="0">
                <a:solidFill>
                  <a:srgbClr val="040C28"/>
                </a:solidFill>
                <a:latin typeface="+mj-lt"/>
              </a:rPr>
              <a:t>Erweiterung des Serviceangebots (Garantien, Wartungen,…)</a:t>
            </a:r>
          </a:p>
          <a:p>
            <a:pPr lvl="3"/>
            <a:r>
              <a:rPr lang="de-DE" sz="2000" dirty="0">
                <a:solidFill>
                  <a:srgbClr val="040C28"/>
                </a:solidFill>
                <a:latin typeface="+mj-lt"/>
              </a:rPr>
              <a:t>Premium- und Markenfokus</a:t>
            </a:r>
          </a:p>
          <a:p>
            <a:pPr lvl="3"/>
            <a:endParaRPr lang="de-DE" sz="2000" dirty="0">
              <a:latin typeface="+mj-lt"/>
            </a:endParaRPr>
          </a:p>
          <a:p>
            <a:endParaRPr lang="de-DE" dirty="0">
              <a:latin typeface="+mj-lt"/>
            </a:endParaRPr>
          </a:p>
          <a:p>
            <a:endParaRPr lang="de-DE" dirty="0">
              <a:latin typeface="+mj-lt"/>
            </a:endParaRPr>
          </a:p>
        </p:txBody>
      </p:sp>
    </p:spTree>
    <p:extLst>
      <p:ext uri="{BB962C8B-B14F-4D97-AF65-F5344CB8AC3E}">
        <p14:creationId xmlns:p14="http://schemas.microsoft.com/office/powerpoint/2010/main" val="402382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CA26D18A-905C-BD80-3923-D06EAA6426F3}"/>
              </a:ext>
            </a:extLst>
          </p:cNvPr>
          <p:cNvSpPr>
            <a:spLocks noGrp="1"/>
          </p:cNvSpPr>
          <p:nvPr>
            <p:ph idx="1"/>
          </p:nvPr>
        </p:nvSpPr>
        <p:spPr>
          <a:xfrm>
            <a:off x="1217614" y="836712"/>
            <a:ext cx="9753600" cy="5335488"/>
          </a:xfrm>
        </p:spPr>
        <p:txBody>
          <a:bodyPr/>
          <a:lstStyle/>
          <a:p>
            <a:r>
              <a:rPr lang="de-DE" sz="2400" b="1" dirty="0">
                <a:latin typeface="+mj-lt"/>
              </a:rPr>
              <a:t>Cluster </a:t>
            </a:r>
            <a:r>
              <a:rPr lang="de-DE" sz="2400" b="1" dirty="0">
                <a:solidFill>
                  <a:srgbClr val="00B050"/>
                </a:solidFill>
                <a:latin typeface="+mj-lt"/>
              </a:rPr>
              <a:t>Grün</a:t>
            </a:r>
            <a:r>
              <a:rPr lang="de-DE" sz="2400" b="1" dirty="0">
                <a:latin typeface="+mj-lt"/>
              </a:rPr>
              <a:t> [2] : </a:t>
            </a:r>
            <a:r>
              <a:rPr lang="de-DE" sz="2400" b="1" i="0" dirty="0">
                <a:solidFill>
                  <a:srgbClr val="040C28"/>
                </a:solidFill>
                <a:effectLst/>
                <a:latin typeface="+mj-lt"/>
              </a:rPr>
              <a:t>Ø</a:t>
            </a:r>
            <a:r>
              <a:rPr lang="de-DE" b="1" i="0" dirty="0">
                <a:solidFill>
                  <a:srgbClr val="040C28"/>
                </a:solidFill>
                <a:effectLst/>
                <a:latin typeface="+mj-lt"/>
              </a:rPr>
              <a:t>-</a:t>
            </a:r>
            <a:r>
              <a:rPr lang="de-DE" sz="2400" b="1" dirty="0">
                <a:latin typeface="+mj-lt"/>
              </a:rPr>
              <a:t>M-Wert: 3420 € ; </a:t>
            </a:r>
            <a:r>
              <a:rPr lang="de-DE" sz="2400" b="1" i="0" dirty="0">
                <a:solidFill>
                  <a:srgbClr val="040C28"/>
                </a:solidFill>
                <a:effectLst/>
                <a:latin typeface="+mj-lt"/>
              </a:rPr>
              <a:t>Ø-F-Wert: 3,7</a:t>
            </a:r>
          </a:p>
          <a:p>
            <a:pPr lvl="1"/>
            <a:endParaRPr lang="de-DE" b="1" dirty="0">
              <a:solidFill>
                <a:srgbClr val="040C28"/>
              </a:solidFill>
              <a:latin typeface="+mj-lt"/>
            </a:endParaRPr>
          </a:p>
          <a:p>
            <a:pPr lvl="1"/>
            <a:r>
              <a:rPr lang="de-DE" sz="2200" b="1" dirty="0">
                <a:solidFill>
                  <a:srgbClr val="040C28"/>
                </a:solidFill>
                <a:latin typeface="+mj-lt"/>
              </a:rPr>
              <a:t>Bevorzugte Produkte</a:t>
            </a:r>
            <a:r>
              <a:rPr lang="de-DE" sz="2200" dirty="0">
                <a:solidFill>
                  <a:srgbClr val="040C28"/>
                </a:solidFill>
                <a:latin typeface="+mj-lt"/>
              </a:rPr>
              <a:t>: Tablet, Digitalkamera, Staubsauger</a:t>
            </a:r>
          </a:p>
          <a:p>
            <a:pPr lvl="1"/>
            <a:endParaRPr lang="de-DE" sz="2200" i="0" dirty="0">
              <a:solidFill>
                <a:srgbClr val="040C28"/>
              </a:solidFill>
              <a:effectLst/>
              <a:latin typeface="+mj-lt"/>
            </a:endParaRPr>
          </a:p>
          <a:p>
            <a:pPr lvl="1"/>
            <a:r>
              <a:rPr lang="de-DE" sz="2200" b="1" dirty="0">
                <a:solidFill>
                  <a:srgbClr val="040C28"/>
                </a:solidFill>
                <a:latin typeface="+mj-lt"/>
              </a:rPr>
              <a:t>ZIEL</a:t>
            </a:r>
            <a:r>
              <a:rPr lang="de-DE" sz="2200" dirty="0">
                <a:solidFill>
                  <a:srgbClr val="040C28"/>
                </a:solidFill>
                <a:latin typeface="+mj-lt"/>
              </a:rPr>
              <a:t>:</a:t>
            </a:r>
          </a:p>
          <a:p>
            <a:pPr lvl="2"/>
            <a:r>
              <a:rPr lang="de-DE" sz="2000" i="0" dirty="0">
                <a:solidFill>
                  <a:srgbClr val="040C28"/>
                </a:solidFill>
                <a:effectLst/>
                <a:latin typeface="+mj-lt"/>
              </a:rPr>
              <a:t>Förderung des Kauf</a:t>
            </a:r>
            <a:r>
              <a:rPr lang="de-DE" sz="2000" dirty="0">
                <a:solidFill>
                  <a:srgbClr val="040C28"/>
                </a:solidFill>
                <a:latin typeface="+mj-lt"/>
              </a:rPr>
              <a:t>s weiterer langlebiger Güter</a:t>
            </a:r>
          </a:p>
          <a:p>
            <a:pPr marL="502920" lvl="2" indent="0">
              <a:buNone/>
            </a:pPr>
            <a:endParaRPr lang="de-DE" sz="2000" dirty="0">
              <a:solidFill>
                <a:srgbClr val="040C28"/>
              </a:solidFill>
              <a:latin typeface="+mj-lt"/>
            </a:endParaRPr>
          </a:p>
          <a:p>
            <a:pPr lvl="1"/>
            <a:r>
              <a:rPr lang="de-DE" sz="2200" b="1" i="0" dirty="0">
                <a:solidFill>
                  <a:srgbClr val="040C28"/>
                </a:solidFill>
                <a:effectLst/>
                <a:latin typeface="+mj-lt"/>
              </a:rPr>
              <a:t>Marketingempfehlungen</a:t>
            </a:r>
            <a:r>
              <a:rPr lang="de-DE" sz="2200" i="0" dirty="0">
                <a:solidFill>
                  <a:srgbClr val="040C28"/>
                </a:solidFill>
                <a:effectLst/>
                <a:latin typeface="+mj-lt"/>
              </a:rPr>
              <a:t>:</a:t>
            </a:r>
          </a:p>
          <a:p>
            <a:pPr lvl="2"/>
            <a:r>
              <a:rPr lang="de-DE" sz="2000" dirty="0">
                <a:solidFill>
                  <a:srgbClr val="040C28"/>
                </a:solidFill>
                <a:latin typeface="+mj-lt"/>
              </a:rPr>
              <a:t>regelmäßige Aktionsangebote durch Einsatz unterschiedlicher Rabatte, da in diesem Segment eine erhöhte Kaufhäufigkeit vorliegt</a:t>
            </a:r>
          </a:p>
          <a:p>
            <a:pPr lvl="2"/>
            <a:r>
              <a:rPr lang="de-DE" sz="2000" i="0" dirty="0">
                <a:solidFill>
                  <a:srgbClr val="040C28"/>
                </a:solidFill>
                <a:effectLst/>
                <a:latin typeface="+mj-lt"/>
              </a:rPr>
              <a:t>Loyale Kund*innen belohnen durch Treueprogramme</a:t>
            </a:r>
          </a:p>
          <a:p>
            <a:pPr lvl="2"/>
            <a:r>
              <a:rPr lang="de-DE" sz="2000" dirty="0">
                <a:solidFill>
                  <a:srgbClr val="040C28"/>
                </a:solidFill>
                <a:latin typeface="+mj-lt"/>
              </a:rPr>
              <a:t>Angebote von Bundles und Paketen (Empfänglichkeit für Produktbündel, gleichzeitiger Kauf von langlebigen Gütern und passendem Zubehör</a:t>
            </a:r>
            <a:endParaRPr lang="de-DE" sz="2000" i="0" dirty="0">
              <a:solidFill>
                <a:srgbClr val="040C28"/>
              </a:solidFill>
              <a:effectLst/>
              <a:latin typeface="+mj-lt"/>
            </a:endParaRPr>
          </a:p>
          <a:p>
            <a:pPr lvl="1"/>
            <a:endParaRPr lang="de-DE" b="1" i="0" dirty="0">
              <a:solidFill>
                <a:srgbClr val="040C28"/>
              </a:solidFill>
              <a:effectLst/>
              <a:latin typeface="+mj-lt"/>
            </a:endParaRPr>
          </a:p>
          <a:p>
            <a:endParaRPr lang="de-DE" dirty="0">
              <a:latin typeface="+mj-lt"/>
            </a:endParaRPr>
          </a:p>
        </p:txBody>
      </p:sp>
    </p:spTree>
    <p:extLst>
      <p:ext uri="{BB962C8B-B14F-4D97-AF65-F5344CB8AC3E}">
        <p14:creationId xmlns:p14="http://schemas.microsoft.com/office/powerpoint/2010/main" val="370386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F16DBC93-97FD-09B3-782B-44015AC0F83A}"/>
              </a:ext>
            </a:extLst>
          </p:cNvPr>
          <p:cNvSpPr>
            <a:spLocks noGrp="1"/>
          </p:cNvSpPr>
          <p:nvPr>
            <p:ph idx="1"/>
          </p:nvPr>
        </p:nvSpPr>
        <p:spPr>
          <a:xfrm>
            <a:off x="1217614" y="332656"/>
            <a:ext cx="9753600" cy="6264696"/>
          </a:xfrm>
        </p:spPr>
        <p:txBody>
          <a:bodyPr>
            <a:normAutofit lnSpcReduction="10000"/>
          </a:bodyPr>
          <a:lstStyle/>
          <a:p>
            <a:r>
              <a:rPr lang="de-DE" b="1" dirty="0" err="1">
                <a:latin typeface="+mj-lt"/>
              </a:rPr>
              <a:t>Ausreißersegment</a:t>
            </a:r>
            <a:r>
              <a:rPr lang="de-DE" b="1" dirty="0">
                <a:latin typeface="+mj-lt"/>
              </a:rPr>
              <a:t> [</a:t>
            </a:r>
            <a:r>
              <a:rPr lang="de-DE" b="1" dirty="0" err="1">
                <a:latin typeface="+mj-lt"/>
              </a:rPr>
              <a:t>Monetary</a:t>
            </a:r>
            <a:r>
              <a:rPr lang="de-DE" b="1" dirty="0">
                <a:latin typeface="+mj-lt"/>
              </a:rPr>
              <a:t> Value] : </a:t>
            </a:r>
            <a:r>
              <a:rPr lang="de-DE" sz="2200" b="1" i="0" dirty="0">
                <a:solidFill>
                  <a:srgbClr val="040C28"/>
                </a:solidFill>
                <a:effectLst/>
                <a:latin typeface="+mj-lt"/>
              </a:rPr>
              <a:t>Ø-</a:t>
            </a:r>
            <a:r>
              <a:rPr lang="de-DE" sz="2200" b="1" dirty="0">
                <a:latin typeface="+mj-lt"/>
              </a:rPr>
              <a:t>M-Wert: 11200 € ;                    					                </a:t>
            </a:r>
            <a:r>
              <a:rPr lang="de-DE" sz="2200" b="1" i="0" dirty="0">
                <a:solidFill>
                  <a:srgbClr val="040C28"/>
                </a:solidFill>
                <a:effectLst/>
                <a:latin typeface="+mj-lt"/>
              </a:rPr>
              <a:t>Ø-F-Wert: 1,35 ; Anzahl 						                von Kund*innen: 252</a:t>
            </a:r>
          </a:p>
          <a:p>
            <a:pPr lvl="1"/>
            <a:endParaRPr lang="de-DE" b="1" dirty="0">
              <a:solidFill>
                <a:srgbClr val="040C28"/>
              </a:solidFill>
              <a:latin typeface="+mj-lt"/>
            </a:endParaRPr>
          </a:p>
          <a:p>
            <a:pPr lvl="1"/>
            <a:r>
              <a:rPr lang="de-DE" sz="2200" b="1" dirty="0">
                <a:solidFill>
                  <a:srgbClr val="040C28"/>
                </a:solidFill>
                <a:latin typeface="+mj-lt"/>
              </a:rPr>
              <a:t>Bevorzugte Produkte</a:t>
            </a:r>
            <a:r>
              <a:rPr lang="de-DE" sz="2400" dirty="0">
                <a:solidFill>
                  <a:srgbClr val="040C28"/>
                </a:solidFill>
                <a:latin typeface="+mj-lt"/>
              </a:rPr>
              <a:t>: </a:t>
            </a:r>
            <a:r>
              <a:rPr lang="de-DE" sz="2200" dirty="0">
                <a:solidFill>
                  <a:srgbClr val="040C28"/>
                </a:solidFill>
                <a:latin typeface="+mj-lt"/>
              </a:rPr>
              <a:t>Smart-TV, Massagegerät, Tablet, 					         Kaffeevollautomat</a:t>
            </a:r>
          </a:p>
          <a:p>
            <a:pPr lvl="1"/>
            <a:endParaRPr lang="de-DE" sz="2200" i="0" dirty="0">
              <a:solidFill>
                <a:srgbClr val="040C28"/>
              </a:solidFill>
              <a:effectLst/>
              <a:latin typeface="+mj-lt"/>
            </a:endParaRPr>
          </a:p>
          <a:p>
            <a:pPr lvl="1"/>
            <a:r>
              <a:rPr lang="de-DE" sz="2200" b="1" dirty="0">
                <a:solidFill>
                  <a:srgbClr val="040C28"/>
                </a:solidFill>
                <a:latin typeface="+mj-lt"/>
              </a:rPr>
              <a:t>ZIEL</a:t>
            </a:r>
            <a:r>
              <a:rPr lang="de-DE" sz="2400" dirty="0">
                <a:solidFill>
                  <a:srgbClr val="040C28"/>
                </a:solidFill>
                <a:latin typeface="+mj-lt"/>
              </a:rPr>
              <a:t>:</a:t>
            </a:r>
          </a:p>
          <a:p>
            <a:pPr lvl="2"/>
            <a:r>
              <a:rPr lang="de-DE" sz="2000" i="0" dirty="0">
                <a:solidFill>
                  <a:srgbClr val="040C28"/>
                </a:solidFill>
                <a:effectLst/>
                <a:latin typeface="+mj-lt"/>
              </a:rPr>
              <a:t>Kundenbindung weiterhin dauerhaft stärken, zur Sicherung langfristiger Loyalität durch effektive Maßnahmen, wie </a:t>
            </a:r>
            <a:r>
              <a:rPr lang="de-DE" sz="2000" b="1" i="0" dirty="0">
                <a:solidFill>
                  <a:srgbClr val="040C28"/>
                </a:solidFill>
                <a:effectLst/>
                <a:latin typeface="+mj-lt"/>
              </a:rPr>
              <a:t>Exklusivität</a:t>
            </a:r>
            <a:r>
              <a:rPr lang="de-DE" sz="2000" i="0" dirty="0">
                <a:solidFill>
                  <a:srgbClr val="040C28"/>
                </a:solidFill>
                <a:effectLst/>
                <a:latin typeface="+mj-lt"/>
              </a:rPr>
              <a:t>, </a:t>
            </a:r>
            <a:r>
              <a:rPr lang="de-DE" sz="2000" b="1" i="0" dirty="0">
                <a:solidFill>
                  <a:srgbClr val="040C28"/>
                </a:solidFill>
                <a:effectLst/>
                <a:latin typeface="+mj-lt"/>
              </a:rPr>
              <a:t>Servicequalität</a:t>
            </a:r>
            <a:r>
              <a:rPr lang="de-DE" sz="2000" i="0" dirty="0">
                <a:solidFill>
                  <a:srgbClr val="040C28"/>
                </a:solidFill>
                <a:effectLst/>
                <a:latin typeface="+mj-lt"/>
              </a:rPr>
              <a:t> und </a:t>
            </a:r>
            <a:r>
              <a:rPr lang="de-DE" sz="2000" b="1" i="0" dirty="0">
                <a:solidFill>
                  <a:srgbClr val="040C28"/>
                </a:solidFill>
                <a:effectLst/>
                <a:latin typeface="+mj-lt"/>
              </a:rPr>
              <a:t>personalisierte Kommunikation</a:t>
            </a:r>
            <a:r>
              <a:rPr lang="de-DE" sz="2000" i="0" dirty="0">
                <a:solidFill>
                  <a:srgbClr val="040C28"/>
                </a:solidFill>
                <a:effectLst/>
                <a:latin typeface="+mj-lt"/>
              </a:rPr>
              <a:t>. Es ist kosteneffizienter, bestehende Kund*innen zu halten, als neue Kund*innen zu gewinnen.</a:t>
            </a:r>
            <a:r>
              <a:rPr lang="de-DE" sz="2200" i="0" dirty="0">
                <a:solidFill>
                  <a:srgbClr val="040C28"/>
                </a:solidFill>
                <a:effectLst/>
                <a:latin typeface="+mj-lt"/>
              </a:rPr>
              <a:t> </a:t>
            </a:r>
            <a:endParaRPr lang="de-DE" sz="2200" dirty="0">
              <a:solidFill>
                <a:srgbClr val="040C28"/>
              </a:solidFill>
              <a:latin typeface="+mj-lt"/>
            </a:endParaRPr>
          </a:p>
          <a:p>
            <a:pPr marL="502920" lvl="2" indent="0">
              <a:buNone/>
            </a:pPr>
            <a:endParaRPr lang="de-DE" sz="2000" dirty="0">
              <a:solidFill>
                <a:srgbClr val="040C28"/>
              </a:solidFill>
              <a:latin typeface="+mj-lt"/>
            </a:endParaRPr>
          </a:p>
          <a:p>
            <a:pPr lvl="1"/>
            <a:r>
              <a:rPr lang="de-DE" sz="2200" b="1" i="0" dirty="0">
                <a:solidFill>
                  <a:srgbClr val="040C28"/>
                </a:solidFill>
                <a:effectLst/>
                <a:latin typeface="+mj-lt"/>
              </a:rPr>
              <a:t>Marketingempfehlungen</a:t>
            </a:r>
            <a:r>
              <a:rPr lang="de-DE" sz="2200" i="0" dirty="0">
                <a:solidFill>
                  <a:srgbClr val="040C28"/>
                </a:solidFill>
                <a:effectLst/>
                <a:latin typeface="+mj-lt"/>
              </a:rPr>
              <a:t>:</a:t>
            </a:r>
          </a:p>
          <a:p>
            <a:pPr lvl="2"/>
            <a:r>
              <a:rPr lang="de-DE" sz="2000" dirty="0">
                <a:solidFill>
                  <a:srgbClr val="040C28"/>
                </a:solidFill>
                <a:latin typeface="+mj-lt"/>
              </a:rPr>
              <a:t>Cross-Selling Strategien und/oder Upgrades</a:t>
            </a:r>
          </a:p>
          <a:p>
            <a:pPr lvl="2"/>
            <a:r>
              <a:rPr lang="de-DE" sz="2000" i="0" dirty="0">
                <a:solidFill>
                  <a:srgbClr val="040C28"/>
                </a:solidFill>
                <a:effectLst/>
                <a:latin typeface="+mj-lt"/>
              </a:rPr>
              <a:t>Premium-Loyalitätsprogramm für High-Value Kund*innen </a:t>
            </a:r>
          </a:p>
          <a:p>
            <a:pPr lvl="2"/>
            <a:r>
              <a:rPr lang="de-DE" sz="2000" kern="100" dirty="0">
                <a:effectLst/>
                <a:latin typeface="+mj-lt"/>
                <a:ea typeface="Aptos" panose="020B0004020202020204" pitchFamily="34" charset="0"/>
                <a:cs typeface="Times New Roman" panose="02020603050405020304" pitchFamily="18" charset="0"/>
              </a:rPr>
              <a:t>Markenbindungen stärken durch spezielle Partnerschaften mit Marken, welche von Kund*innen bevorzugt werden</a:t>
            </a:r>
          </a:p>
          <a:p>
            <a:pPr lvl="2"/>
            <a:r>
              <a:rPr lang="de-DE" sz="2000" dirty="0">
                <a:solidFill>
                  <a:srgbClr val="040C28"/>
                </a:solidFill>
                <a:latin typeface="+mj-lt"/>
              </a:rPr>
              <a:t>Exklusiver Zugang zu Neuprodukterscheinungen</a:t>
            </a:r>
          </a:p>
          <a:p>
            <a:pPr lvl="2"/>
            <a:endParaRPr lang="de-DE" sz="2000" i="0" dirty="0">
              <a:solidFill>
                <a:srgbClr val="040C28"/>
              </a:solidFill>
              <a:effectLst/>
              <a:latin typeface="+mj-lt"/>
            </a:endParaRPr>
          </a:p>
          <a:p>
            <a:pPr lvl="1"/>
            <a:endParaRPr lang="de-DE" b="1" i="0" dirty="0">
              <a:solidFill>
                <a:srgbClr val="040C28"/>
              </a:solidFill>
              <a:effectLst/>
              <a:latin typeface="+mj-lt"/>
            </a:endParaRPr>
          </a:p>
          <a:p>
            <a:endParaRPr lang="de-DE" dirty="0">
              <a:latin typeface="+mj-lt"/>
            </a:endParaRPr>
          </a:p>
          <a:p>
            <a:endParaRPr lang="de-DE" dirty="0">
              <a:latin typeface="+mj-lt"/>
            </a:endParaRPr>
          </a:p>
          <a:p>
            <a:endParaRPr lang="de-DE" dirty="0">
              <a:latin typeface="+mj-lt"/>
            </a:endParaRPr>
          </a:p>
        </p:txBody>
      </p:sp>
    </p:spTree>
    <p:extLst>
      <p:ext uri="{BB962C8B-B14F-4D97-AF65-F5344CB8AC3E}">
        <p14:creationId xmlns:p14="http://schemas.microsoft.com/office/powerpoint/2010/main" val="1781757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F4FA7E-0E73-FFC7-BC15-717940EA3578}"/>
              </a:ext>
            </a:extLst>
          </p:cNvPr>
          <p:cNvSpPr>
            <a:spLocks noGrp="1"/>
          </p:cNvSpPr>
          <p:nvPr>
            <p:ph type="title"/>
          </p:nvPr>
        </p:nvSpPr>
        <p:spPr>
          <a:xfrm>
            <a:off x="1217614" y="274638"/>
            <a:ext cx="9753600" cy="706090"/>
          </a:xfrm>
        </p:spPr>
        <p:txBody>
          <a:bodyPr/>
          <a:lstStyle/>
          <a:p>
            <a:pPr algn="ctr"/>
            <a:r>
              <a:rPr lang="de-DE" dirty="0"/>
              <a:t>Ausblick und Abschluss</a:t>
            </a:r>
          </a:p>
        </p:txBody>
      </p:sp>
      <p:sp>
        <p:nvSpPr>
          <p:cNvPr id="3" name="Inhaltsplatzhalter 2">
            <a:extLst>
              <a:ext uri="{FF2B5EF4-FFF2-40B4-BE49-F238E27FC236}">
                <a16:creationId xmlns:a16="http://schemas.microsoft.com/office/drawing/2014/main" id="{71324E8D-BC08-4582-D991-A9F7DBF2695C}"/>
              </a:ext>
            </a:extLst>
          </p:cNvPr>
          <p:cNvSpPr>
            <a:spLocks noGrp="1"/>
          </p:cNvSpPr>
          <p:nvPr>
            <p:ph idx="1"/>
          </p:nvPr>
        </p:nvSpPr>
        <p:spPr>
          <a:xfrm>
            <a:off x="1217614" y="980728"/>
            <a:ext cx="9753600" cy="5760640"/>
          </a:xfrm>
        </p:spPr>
        <p:txBody>
          <a:bodyPr>
            <a:normAutofit fontScale="92500" lnSpcReduction="10000"/>
          </a:bodyPr>
          <a:lstStyle/>
          <a:p>
            <a:r>
              <a:rPr lang="de-DE" dirty="0"/>
              <a:t>Zur Generierung weiterer nützlicher Erkenntnisse, könnten folgende weitere Analysen durch geführt werden:</a:t>
            </a:r>
          </a:p>
          <a:p>
            <a:pPr lvl="1"/>
            <a:endParaRPr lang="de-DE" dirty="0"/>
          </a:p>
          <a:p>
            <a:pPr lvl="1"/>
            <a:r>
              <a:rPr lang="de-DE" b="1" dirty="0"/>
              <a:t>Integration von Customer Lifetime Value (CLV):</a:t>
            </a:r>
          </a:p>
          <a:p>
            <a:pPr lvl="2"/>
            <a:r>
              <a:rPr lang="de-DE" dirty="0"/>
              <a:t>Analyse langfristiger Kundenprofitabilität über mehrere Geschäftsjahre hinweg, mit dem </a:t>
            </a:r>
            <a:r>
              <a:rPr lang="de-DE" b="1" dirty="0"/>
              <a:t>Ziel</a:t>
            </a:r>
            <a:r>
              <a:rPr lang="de-DE" dirty="0"/>
              <a:t> wertvolle Kund*innen noch gezielter ansprechen zu können</a:t>
            </a:r>
          </a:p>
          <a:p>
            <a:pPr lvl="2"/>
            <a:endParaRPr lang="de-DE" dirty="0"/>
          </a:p>
          <a:p>
            <a:pPr lvl="1"/>
            <a:r>
              <a:rPr lang="de-DE" b="1" dirty="0"/>
              <a:t>Sentiment-Analyse zur Beschreibung der emotionalen Kundenbindung</a:t>
            </a:r>
            <a:r>
              <a:rPr lang="de-DE" dirty="0"/>
              <a:t>:</a:t>
            </a:r>
          </a:p>
          <a:p>
            <a:pPr lvl="2"/>
            <a:r>
              <a:rPr lang="de-DE" dirty="0"/>
              <a:t>Analyse von Kundenfeedback zur Identifikation emotionaler Bindung, mit dem </a:t>
            </a:r>
            <a:r>
              <a:rPr lang="de-DE" b="1" dirty="0"/>
              <a:t>Ziel</a:t>
            </a:r>
            <a:r>
              <a:rPr lang="de-DE" dirty="0"/>
              <a:t> das </a:t>
            </a:r>
            <a:r>
              <a:rPr lang="de-DE" b="1" dirty="0"/>
              <a:t>Kundenerlebnis</a:t>
            </a:r>
            <a:r>
              <a:rPr lang="de-DE" dirty="0"/>
              <a:t> (</a:t>
            </a:r>
            <a:r>
              <a:rPr lang="de-DE" b="1" dirty="0"/>
              <a:t>Customer Experience</a:t>
            </a:r>
            <a:r>
              <a:rPr lang="de-DE" dirty="0"/>
              <a:t>) durch gezielte Maßnahmen zu verbessern</a:t>
            </a:r>
          </a:p>
          <a:p>
            <a:pPr lvl="2"/>
            <a:endParaRPr lang="de-DE" dirty="0"/>
          </a:p>
          <a:p>
            <a:pPr lvl="1"/>
            <a:r>
              <a:rPr lang="de-DE" b="1" dirty="0"/>
              <a:t>Kundenabwanderungsanalyse (</a:t>
            </a:r>
            <a:r>
              <a:rPr lang="de-DE" b="1" dirty="0" err="1"/>
              <a:t>Churn</a:t>
            </a:r>
            <a:r>
              <a:rPr lang="de-DE" b="1" dirty="0"/>
              <a:t> </a:t>
            </a:r>
            <a:r>
              <a:rPr lang="de-DE" b="1" dirty="0" err="1"/>
              <a:t>Prediction</a:t>
            </a:r>
            <a:r>
              <a:rPr lang="de-DE" b="1" dirty="0"/>
              <a:t>):</a:t>
            </a:r>
          </a:p>
          <a:p>
            <a:pPr lvl="2"/>
            <a:r>
              <a:rPr lang="de-DE" dirty="0"/>
              <a:t>Kundensegmentierung kann als Basis dienen, mit Hilfe von ML-</a:t>
            </a:r>
            <a:r>
              <a:rPr lang="de-DE" dirty="0" err="1"/>
              <a:t>Churn</a:t>
            </a:r>
            <a:r>
              <a:rPr lang="de-DE" dirty="0"/>
              <a:t> </a:t>
            </a:r>
            <a:r>
              <a:rPr lang="de-DE" dirty="0" err="1"/>
              <a:t>Prediction</a:t>
            </a:r>
            <a:r>
              <a:rPr lang="de-DE" dirty="0"/>
              <a:t> Modellen abwanderungswillige Kund*innen zu identifizieren. Daraufhin könnten proaktive Maßnahmen zur Kundenbindung entwickelt werden, bevor Kund*innen endgültig verloren gehen.</a:t>
            </a:r>
          </a:p>
          <a:p>
            <a:pPr lvl="1"/>
            <a:r>
              <a:rPr lang="de-DE" b="1" dirty="0"/>
              <a:t>Schlusssatz</a:t>
            </a:r>
            <a:r>
              <a:rPr lang="de-DE" dirty="0"/>
              <a:t>:</a:t>
            </a:r>
          </a:p>
          <a:p>
            <a:pPr lvl="2"/>
            <a:r>
              <a:rPr lang="de-DE" b="1" dirty="0"/>
              <a:t>„Unser Ziel ist ein erstklassiges Kundenerlebnis, das durch datenbasierte Entscheidungen und individuelle Maßnahmen die Kundenbindung stärkt und die Loyalität fördert.“</a:t>
            </a:r>
          </a:p>
        </p:txBody>
      </p:sp>
    </p:spTree>
    <p:extLst>
      <p:ext uri="{BB962C8B-B14F-4D97-AF65-F5344CB8AC3E}">
        <p14:creationId xmlns:p14="http://schemas.microsoft.com/office/powerpoint/2010/main" val="274605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84873-F7A7-19F6-E782-F8DF753A7DDC}"/>
            </a:ext>
          </a:extLst>
        </p:cNvPr>
        <p:cNvGrpSpPr/>
        <p:nvPr/>
      </p:nvGrpSpPr>
      <p:grpSpPr>
        <a:xfrm>
          <a:off x="0" y="0"/>
          <a:ext cx="0" cy="0"/>
          <a:chOff x="0" y="0"/>
          <a:chExt cx="0" cy="0"/>
        </a:xfrm>
      </p:grpSpPr>
      <p:sp>
        <p:nvSpPr>
          <p:cNvPr id="3" name="Titel 2">
            <a:extLst>
              <a:ext uri="{FF2B5EF4-FFF2-40B4-BE49-F238E27FC236}">
                <a16:creationId xmlns:a16="http://schemas.microsoft.com/office/drawing/2014/main" id="{D09ABC5B-B75E-75E8-0086-957A8B8489C1}"/>
              </a:ext>
            </a:extLst>
          </p:cNvPr>
          <p:cNvSpPr>
            <a:spLocks noGrp="1"/>
          </p:cNvSpPr>
          <p:nvPr>
            <p:ph type="title"/>
          </p:nvPr>
        </p:nvSpPr>
        <p:spPr/>
        <p:txBody>
          <a:bodyPr rtlCol="0"/>
          <a:lstStyle/>
          <a:p>
            <a:pPr algn="ctr" rtl="0"/>
            <a:r>
              <a:rPr lang="de-DE" dirty="0"/>
              <a:t>Ist-Case im Beispiel</a:t>
            </a:r>
            <a:br>
              <a:rPr lang="de-DE" dirty="0"/>
            </a:br>
            <a:r>
              <a:rPr lang="de-DE" dirty="0"/>
              <a:t>Elektronikhandel</a:t>
            </a:r>
          </a:p>
        </p:txBody>
      </p:sp>
      <p:sp>
        <p:nvSpPr>
          <p:cNvPr id="2" name="Inhaltsplatzhalter 1">
            <a:extLst>
              <a:ext uri="{FF2B5EF4-FFF2-40B4-BE49-F238E27FC236}">
                <a16:creationId xmlns:a16="http://schemas.microsoft.com/office/drawing/2014/main" id="{A6767928-0B32-F6CC-FF4F-5253D6EB10DB}"/>
              </a:ext>
            </a:extLst>
          </p:cNvPr>
          <p:cNvSpPr>
            <a:spLocks noGrp="1"/>
          </p:cNvSpPr>
          <p:nvPr>
            <p:ph sz="half" idx="1"/>
          </p:nvPr>
        </p:nvSpPr>
        <p:spPr>
          <a:xfrm>
            <a:off x="837828" y="2109936"/>
            <a:ext cx="10693783" cy="4343400"/>
          </a:xfrm>
        </p:spPr>
        <p:txBody>
          <a:bodyPr rtlCol="0">
            <a:normAutofit/>
          </a:bodyPr>
          <a:lstStyle/>
          <a:p>
            <a:r>
              <a:rPr lang="de-DE" dirty="0"/>
              <a:t>Lokaler Handel mit Online Shop</a:t>
            </a:r>
          </a:p>
          <a:p>
            <a:pPr lvl="1"/>
            <a:r>
              <a:rPr lang="de-DE" dirty="0"/>
              <a:t>Webseite</a:t>
            </a:r>
          </a:p>
          <a:p>
            <a:pPr lvl="1"/>
            <a:r>
              <a:rPr lang="de-DE" dirty="0"/>
              <a:t>App</a:t>
            </a:r>
          </a:p>
          <a:p>
            <a:r>
              <a:rPr lang="de-DE" dirty="0"/>
              <a:t>Datenbank:</a:t>
            </a:r>
          </a:p>
          <a:p>
            <a:pPr lvl="1"/>
            <a:r>
              <a:rPr lang="de-DE" dirty="0"/>
              <a:t>selbst kreiert mit ChatGPT</a:t>
            </a:r>
          </a:p>
          <a:p>
            <a:pPr lvl="1"/>
            <a:r>
              <a:rPr lang="de-DE" dirty="0"/>
              <a:t>basiert auf einem Jahr</a:t>
            </a:r>
          </a:p>
          <a:p>
            <a:pPr lvl="1"/>
            <a:r>
              <a:rPr lang="de-DE" dirty="0"/>
              <a:t>Auswertung mit Python, Excel</a:t>
            </a:r>
          </a:p>
          <a:p>
            <a:r>
              <a:rPr lang="de-DE" dirty="0"/>
              <a:t>Daten beinhalten registrierte Käufe mit </a:t>
            </a:r>
            <a:r>
              <a:rPr lang="de-DE" dirty="0" err="1"/>
              <a:t>Kunden_ID</a:t>
            </a:r>
            <a:r>
              <a:rPr lang="de-DE" dirty="0"/>
              <a:t> (anonyme Käufe sind nicht enthalten)</a:t>
            </a:r>
          </a:p>
        </p:txBody>
      </p:sp>
    </p:spTree>
    <p:extLst>
      <p:ext uri="{BB962C8B-B14F-4D97-AF65-F5344CB8AC3E}">
        <p14:creationId xmlns:p14="http://schemas.microsoft.com/office/powerpoint/2010/main" val="414681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B50A3-27CD-3AD6-94FD-B2C47AA790AB}"/>
            </a:ext>
          </a:extLst>
        </p:cNvPr>
        <p:cNvGrpSpPr/>
        <p:nvPr/>
      </p:nvGrpSpPr>
      <p:grpSpPr>
        <a:xfrm>
          <a:off x="0" y="0"/>
          <a:ext cx="0" cy="0"/>
          <a:chOff x="0" y="0"/>
          <a:chExt cx="0" cy="0"/>
        </a:xfrm>
      </p:grpSpPr>
      <p:pic>
        <p:nvPicPr>
          <p:cNvPr id="7" name="Inhaltsplatzhalter 6">
            <a:extLst>
              <a:ext uri="{FF2B5EF4-FFF2-40B4-BE49-F238E27FC236}">
                <a16:creationId xmlns:a16="http://schemas.microsoft.com/office/drawing/2014/main" id="{B9750210-4D88-03C2-DAB3-C98671FF9AF4}"/>
              </a:ext>
            </a:extLst>
          </p:cNvPr>
          <p:cNvPicPr>
            <a:picLocks noGrp="1" noChangeAspect="1"/>
          </p:cNvPicPr>
          <p:nvPr>
            <p:ph sz="half" idx="1"/>
          </p:nvPr>
        </p:nvPicPr>
        <p:blipFill>
          <a:blip r:embed="rId3"/>
          <a:stretch>
            <a:fillRect/>
          </a:stretch>
        </p:blipFill>
        <p:spPr>
          <a:xfrm>
            <a:off x="3790156" y="837240"/>
            <a:ext cx="4248472" cy="5904128"/>
          </a:xfrm>
        </p:spPr>
      </p:pic>
      <p:sp>
        <p:nvSpPr>
          <p:cNvPr id="3" name="Titel 2">
            <a:extLst>
              <a:ext uri="{FF2B5EF4-FFF2-40B4-BE49-F238E27FC236}">
                <a16:creationId xmlns:a16="http://schemas.microsoft.com/office/drawing/2014/main" id="{D9FB5789-5B97-D28C-8661-FBC72A920AA7}"/>
              </a:ext>
            </a:extLst>
          </p:cNvPr>
          <p:cNvSpPr>
            <a:spLocks noGrp="1"/>
          </p:cNvSpPr>
          <p:nvPr>
            <p:ph type="title"/>
          </p:nvPr>
        </p:nvSpPr>
        <p:spPr/>
        <p:txBody>
          <a:bodyPr rtlCol="0"/>
          <a:lstStyle/>
          <a:p>
            <a:pPr algn="ctr" rtl="0"/>
            <a:r>
              <a:rPr lang="de-DE" dirty="0"/>
              <a:t>Geographische Verteilung –</a:t>
            </a:r>
            <a:br>
              <a:rPr lang="de-DE" dirty="0"/>
            </a:br>
            <a:r>
              <a:rPr lang="de-DE" dirty="0"/>
              <a:t>Kunden mit Umsatz</a:t>
            </a:r>
          </a:p>
        </p:txBody>
      </p:sp>
      <p:sp>
        <p:nvSpPr>
          <p:cNvPr id="2" name="Inhaltsplatzhalter 1">
            <a:extLst>
              <a:ext uri="{FF2B5EF4-FFF2-40B4-BE49-F238E27FC236}">
                <a16:creationId xmlns:a16="http://schemas.microsoft.com/office/drawing/2014/main" id="{04781147-189A-43D0-D835-E3FD411CC1FE}"/>
              </a:ext>
            </a:extLst>
          </p:cNvPr>
          <p:cNvSpPr txBox="1">
            <a:spLocks/>
          </p:cNvSpPr>
          <p:nvPr/>
        </p:nvSpPr>
        <p:spPr>
          <a:xfrm>
            <a:off x="693812" y="1828800"/>
            <a:ext cx="2880320" cy="43434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r>
              <a:rPr lang="de-DE" dirty="0"/>
              <a:t>Lokaler Handel</a:t>
            </a:r>
          </a:p>
          <a:p>
            <a:r>
              <a:rPr lang="de-DE" dirty="0"/>
              <a:t>Umsatz über den Online-Shop nur durch lokale Kunden</a:t>
            </a:r>
          </a:p>
        </p:txBody>
      </p:sp>
      <p:sp>
        <p:nvSpPr>
          <p:cNvPr id="4" name="Inhaltsplatzhalter 1">
            <a:extLst>
              <a:ext uri="{FF2B5EF4-FFF2-40B4-BE49-F238E27FC236}">
                <a16:creationId xmlns:a16="http://schemas.microsoft.com/office/drawing/2014/main" id="{93DB14E0-D286-93E5-6241-AAE12D2826B4}"/>
              </a:ext>
            </a:extLst>
          </p:cNvPr>
          <p:cNvSpPr txBox="1">
            <a:spLocks/>
          </p:cNvSpPr>
          <p:nvPr/>
        </p:nvSpPr>
        <p:spPr>
          <a:xfrm>
            <a:off x="8022744" y="1828800"/>
            <a:ext cx="3544276" cy="43434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a:lstStyle>
          <a:p>
            <a:r>
              <a:rPr lang="de-DE" dirty="0"/>
              <a:t>Online-Ads sollten Deutschlandweit geschaltet werden</a:t>
            </a:r>
          </a:p>
          <a:p>
            <a:r>
              <a:rPr lang="de-DE" dirty="0" err="1"/>
              <a:t>Remarketing</a:t>
            </a:r>
            <a:br>
              <a:rPr lang="de-DE" dirty="0"/>
            </a:br>
            <a:r>
              <a:rPr lang="de-DE" dirty="0"/>
              <a:t>- Email Adressen</a:t>
            </a:r>
            <a:br>
              <a:rPr lang="de-DE" dirty="0"/>
            </a:br>
            <a:r>
              <a:rPr lang="de-DE" dirty="0"/>
              <a:t>- Geogr. Ausrichtung</a:t>
            </a:r>
            <a:br>
              <a:rPr lang="de-DE" dirty="0"/>
            </a:br>
            <a:r>
              <a:rPr lang="de-DE" dirty="0"/>
              <a:t>etc.</a:t>
            </a:r>
          </a:p>
        </p:txBody>
      </p:sp>
    </p:spTree>
    <p:extLst>
      <p:ext uri="{BB962C8B-B14F-4D97-AF65-F5344CB8AC3E}">
        <p14:creationId xmlns:p14="http://schemas.microsoft.com/office/powerpoint/2010/main" val="2547120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a:extLst>
            <a:ext uri="{FF2B5EF4-FFF2-40B4-BE49-F238E27FC236}">
              <a16:creationId xmlns:a16="http://schemas.microsoft.com/office/drawing/2014/main" id="{3C657C87-E0AA-5ECE-C21F-D84A29A57611}"/>
            </a:ext>
          </a:extLst>
        </p:cNvPr>
        <p:cNvGrpSpPr/>
        <p:nvPr/>
      </p:nvGrpSpPr>
      <p:grpSpPr>
        <a:xfrm>
          <a:off x="0" y="0"/>
          <a:ext cx="0" cy="0"/>
          <a:chOff x="0" y="0"/>
          <a:chExt cx="0" cy="0"/>
        </a:xfrm>
      </p:grpSpPr>
      <p:sp>
        <p:nvSpPr>
          <p:cNvPr id="3" name="Titel 2">
            <a:extLst>
              <a:ext uri="{FF2B5EF4-FFF2-40B4-BE49-F238E27FC236}">
                <a16:creationId xmlns:a16="http://schemas.microsoft.com/office/drawing/2014/main" id="{93BE2688-CB55-2FCA-B229-E8BE335F076A}"/>
              </a:ext>
            </a:extLst>
          </p:cNvPr>
          <p:cNvSpPr>
            <a:spLocks noGrp="1"/>
          </p:cNvSpPr>
          <p:nvPr>
            <p:ph type="title"/>
          </p:nvPr>
        </p:nvSpPr>
        <p:spPr/>
        <p:txBody>
          <a:bodyPr rtlCol="0"/>
          <a:lstStyle/>
          <a:p>
            <a:pPr algn="ctr" rtl="0"/>
            <a:r>
              <a:rPr lang="de-DE" dirty="0"/>
              <a:t>Kanalpräferenz</a:t>
            </a:r>
            <a:br>
              <a:rPr lang="de-DE" dirty="0"/>
            </a:br>
            <a:r>
              <a:rPr lang="de-DE" dirty="0"/>
              <a:t>Unterteilt nach Geschlecht</a:t>
            </a:r>
          </a:p>
        </p:txBody>
      </p:sp>
      <p:graphicFrame>
        <p:nvGraphicFramePr>
          <p:cNvPr id="8" name="Diagramm 7">
            <a:extLst>
              <a:ext uri="{FF2B5EF4-FFF2-40B4-BE49-F238E27FC236}">
                <a16:creationId xmlns:a16="http://schemas.microsoft.com/office/drawing/2014/main" id="{357857CE-A86F-21B6-906B-60C88490F0C6}"/>
              </a:ext>
            </a:extLst>
          </p:cNvPr>
          <p:cNvGraphicFramePr>
            <a:graphicFrameLocks/>
          </p:cNvGraphicFramePr>
          <p:nvPr>
            <p:extLst>
              <p:ext uri="{D42A27DB-BD31-4B8C-83A1-F6EECF244321}">
                <p14:modId xmlns:p14="http://schemas.microsoft.com/office/powerpoint/2010/main" val="2786554356"/>
              </p:ext>
            </p:extLst>
          </p:nvPr>
        </p:nvGraphicFramePr>
        <p:xfrm>
          <a:off x="3574132" y="2996952"/>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 name="Inhaltsplatzhalter 1">
            <a:extLst>
              <a:ext uri="{FF2B5EF4-FFF2-40B4-BE49-F238E27FC236}">
                <a16:creationId xmlns:a16="http://schemas.microsoft.com/office/drawing/2014/main" id="{4F227D2A-F967-89C2-5853-F4BFA273B2AC}"/>
              </a:ext>
            </a:extLst>
          </p:cNvPr>
          <p:cNvSpPr>
            <a:spLocks noGrp="1"/>
          </p:cNvSpPr>
          <p:nvPr>
            <p:ph idx="1"/>
          </p:nvPr>
        </p:nvSpPr>
        <p:spPr>
          <a:xfrm>
            <a:off x="1217614" y="1828800"/>
            <a:ext cx="9753600" cy="4343400"/>
          </a:xfrm>
        </p:spPr>
        <p:txBody>
          <a:bodyPr rtlCol="0"/>
          <a:lstStyle/>
          <a:p>
            <a:pPr rtl="0"/>
            <a:r>
              <a:rPr lang="de-DE" dirty="0"/>
              <a:t>Um zu verstehen, wie das Marketing gestaltet werden sollte, ist es wichtig zu wissen, wie die Geschlechterverteilung auf den jeweiligen Kanälen ist.</a:t>
            </a:r>
          </a:p>
          <a:p>
            <a:pPr rtl="0"/>
            <a:endParaRPr lang="de-DE" dirty="0"/>
          </a:p>
        </p:txBody>
      </p:sp>
    </p:spTree>
    <p:extLst>
      <p:ext uri="{BB962C8B-B14F-4D97-AF65-F5344CB8AC3E}">
        <p14:creationId xmlns:p14="http://schemas.microsoft.com/office/powerpoint/2010/main" val="179380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FDC69-5BF5-0974-F574-C21FD32A63EE}"/>
            </a:ext>
          </a:extLst>
        </p:cNvPr>
        <p:cNvGrpSpPr/>
        <p:nvPr/>
      </p:nvGrpSpPr>
      <p:grpSpPr>
        <a:xfrm>
          <a:off x="0" y="0"/>
          <a:ext cx="0" cy="0"/>
          <a:chOff x="0" y="0"/>
          <a:chExt cx="0" cy="0"/>
        </a:xfrm>
      </p:grpSpPr>
      <p:sp>
        <p:nvSpPr>
          <p:cNvPr id="3" name="Titel 2">
            <a:extLst>
              <a:ext uri="{FF2B5EF4-FFF2-40B4-BE49-F238E27FC236}">
                <a16:creationId xmlns:a16="http://schemas.microsoft.com/office/drawing/2014/main" id="{2F69F94C-0660-8B53-C7D4-E9593C344EEC}"/>
              </a:ext>
            </a:extLst>
          </p:cNvPr>
          <p:cNvSpPr>
            <a:spLocks noGrp="1"/>
          </p:cNvSpPr>
          <p:nvPr>
            <p:ph type="title"/>
          </p:nvPr>
        </p:nvSpPr>
        <p:spPr/>
        <p:txBody>
          <a:bodyPr rtlCol="0"/>
          <a:lstStyle/>
          <a:p>
            <a:pPr algn="ctr" rtl="0"/>
            <a:r>
              <a:rPr lang="de-DE" dirty="0"/>
              <a:t>Kanalpräferenz</a:t>
            </a:r>
            <a:br>
              <a:rPr lang="de-DE" dirty="0"/>
            </a:br>
            <a:r>
              <a:rPr lang="de-DE" dirty="0"/>
              <a:t>Website, App oder Store</a:t>
            </a:r>
          </a:p>
        </p:txBody>
      </p:sp>
      <p:sp>
        <p:nvSpPr>
          <p:cNvPr id="2" name="Inhaltsplatzhalter 1">
            <a:extLst>
              <a:ext uri="{FF2B5EF4-FFF2-40B4-BE49-F238E27FC236}">
                <a16:creationId xmlns:a16="http://schemas.microsoft.com/office/drawing/2014/main" id="{ABAA3429-44FD-8BE0-E021-B9EDA08B30DB}"/>
              </a:ext>
            </a:extLst>
          </p:cNvPr>
          <p:cNvSpPr>
            <a:spLocks noGrp="1"/>
          </p:cNvSpPr>
          <p:nvPr>
            <p:ph sz="half" idx="1"/>
          </p:nvPr>
        </p:nvSpPr>
        <p:spPr>
          <a:xfrm>
            <a:off x="1233278" y="1828800"/>
            <a:ext cx="10693783" cy="4343400"/>
          </a:xfrm>
        </p:spPr>
        <p:txBody>
          <a:bodyPr rtlCol="0">
            <a:normAutofit/>
          </a:bodyPr>
          <a:lstStyle/>
          <a:p>
            <a:pPr rtl="0"/>
            <a:r>
              <a:rPr lang="de-DE" dirty="0"/>
              <a:t>Wie werden die Käufe je Altersgruppe generiert?</a:t>
            </a:r>
          </a:p>
          <a:p>
            <a:pPr rtl="0"/>
            <a:r>
              <a:rPr lang="de-DE" dirty="0"/>
              <a:t>Hilfreich bei Online-Werbemaßnahmen aber auch der UX</a:t>
            </a:r>
          </a:p>
          <a:p>
            <a:pPr marL="45720" indent="0" rtl="0">
              <a:buNone/>
            </a:pPr>
            <a:endParaRPr lang="de-DE" dirty="0"/>
          </a:p>
        </p:txBody>
      </p:sp>
      <p:graphicFrame>
        <p:nvGraphicFramePr>
          <p:cNvPr id="4" name="Diagramm 3">
            <a:extLst>
              <a:ext uri="{FF2B5EF4-FFF2-40B4-BE49-F238E27FC236}">
                <a16:creationId xmlns:a16="http://schemas.microsoft.com/office/drawing/2014/main" id="{C83076C5-92A6-466D-02B3-A40EC23642B7}"/>
              </a:ext>
            </a:extLst>
          </p:cNvPr>
          <p:cNvGraphicFramePr>
            <a:graphicFrameLocks/>
          </p:cNvGraphicFramePr>
          <p:nvPr>
            <p:extLst>
              <p:ext uri="{D42A27DB-BD31-4B8C-83A1-F6EECF244321}">
                <p14:modId xmlns:p14="http://schemas.microsoft.com/office/powerpoint/2010/main" val="171293583"/>
              </p:ext>
            </p:extLst>
          </p:nvPr>
        </p:nvGraphicFramePr>
        <p:xfrm>
          <a:off x="6238428" y="3062064"/>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Diagramm 4">
            <a:extLst>
              <a:ext uri="{FF2B5EF4-FFF2-40B4-BE49-F238E27FC236}">
                <a16:creationId xmlns:a16="http://schemas.microsoft.com/office/drawing/2014/main" id="{9F11C71B-8D6A-1271-962E-B42B1EEEE492}"/>
              </a:ext>
            </a:extLst>
          </p:cNvPr>
          <p:cNvGraphicFramePr>
            <a:graphicFrameLocks/>
          </p:cNvGraphicFramePr>
          <p:nvPr>
            <p:extLst>
              <p:ext uri="{D42A27DB-BD31-4B8C-83A1-F6EECF244321}">
                <p14:modId xmlns:p14="http://schemas.microsoft.com/office/powerpoint/2010/main" val="3422748854"/>
              </p:ext>
            </p:extLst>
          </p:nvPr>
        </p:nvGraphicFramePr>
        <p:xfrm>
          <a:off x="909836" y="3062064"/>
          <a:ext cx="457200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2801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C4109-F40C-856A-26FA-83DCC63CE599}"/>
            </a:ext>
          </a:extLst>
        </p:cNvPr>
        <p:cNvGrpSpPr/>
        <p:nvPr/>
      </p:nvGrpSpPr>
      <p:grpSpPr>
        <a:xfrm>
          <a:off x="0" y="0"/>
          <a:ext cx="0" cy="0"/>
          <a:chOff x="0" y="0"/>
          <a:chExt cx="0" cy="0"/>
        </a:xfrm>
      </p:grpSpPr>
      <p:sp>
        <p:nvSpPr>
          <p:cNvPr id="3" name="Titel 2">
            <a:extLst>
              <a:ext uri="{FF2B5EF4-FFF2-40B4-BE49-F238E27FC236}">
                <a16:creationId xmlns:a16="http://schemas.microsoft.com/office/drawing/2014/main" id="{25C890CC-FE6A-D1EF-6EB6-94E666965837}"/>
              </a:ext>
            </a:extLst>
          </p:cNvPr>
          <p:cNvSpPr>
            <a:spLocks noGrp="1"/>
          </p:cNvSpPr>
          <p:nvPr>
            <p:ph type="title"/>
          </p:nvPr>
        </p:nvSpPr>
        <p:spPr/>
        <p:txBody>
          <a:bodyPr rtlCol="0"/>
          <a:lstStyle/>
          <a:p>
            <a:pPr algn="ctr" rtl="0"/>
            <a:r>
              <a:rPr lang="de-DE" dirty="0"/>
              <a:t>Kanalpräferenz</a:t>
            </a:r>
            <a:br>
              <a:rPr lang="de-DE" dirty="0"/>
            </a:br>
            <a:r>
              <a:rPr lang="de-DE" dirty="0"/>
              <a:t>Website, App oder Store</a:t>
            </a:r>
          </a:p>
        </p:txBody>
      </p:sp>
      <p:sp>
        <p:nvSpPr>
          <p:cNvPr id="2" name="Inhaltsplatzhalter 1">
            <a:extLst>
              <a:ext uri="{FF2B5EF4-FFF2-40B4-BE49-F238E27FC236}">
                <a16:creationId xmlns:a16="http://schemas.microsoft.com/office/drawing/2014/main" id="{B95F0F99-1EDB-CF01-CEF1-C9B38D8BF14E}"/>
              </a:ext>
            </a:extLst>
          </p:cNvPr>
          <p:cNvSpPr>
            <a:spLocks noGrp="1"/>
          </p:cNvSpPr>
          <p:nvPr>
            <p:ph sz="half" idx="1"/>
          </p:nvPr>
        </p:nvSpPr>
        <p:spPr>
          <a:xfrm>
            <a:off x="1233278" y="1828800"/>
            <a:ext cx="10693783" cy="4343400"/>
          </a:xfrm>
        </p:spPr>
        <p:txBody>
          <a:bodyPr rtlCol="0">
            <a:normAutofit/>
          </a:bodyPr>
          <a:lstStyle/>
          <a:p>
            <a:pPr rtl="0"/>
            <a:r>
              <a:rPr lang="de-DE" dirty="0"/>
              <a:t>Prozentuale Verteilung der Altersgruppen</a:t>
            </a:r>
          </a:p>
          <a:p>
            <a:pPr marL="45720" indent="0" rtl="0">
              <a:buNone/>
            </a:pPr>
            <a:endParaRPr lang="de-DE" dirty="0"/>
          </a:p>
        </p:txBody>
      </p:sp>
      <p:graphicFrame>
        <p:nvGraphicFramePr>
          <p:cNvPr id="6" name="Diagramm 5">
            <a:extLst>
              <a:ext uri="{FF2B5EF4-FFF2-40B4-BE49-F238E27FC236}">
                <a16:creationId xmlns:a16="http://schemas.microsoft.com/office/drawing/2014/main" id="{BF9E5FBB-0E73-A159-79CE-CF6434A30B9D}"/>
              </a:ext>
            </a:extLst>
          </p:cNvPr>
          <p:cNvGraphicFramePr>
            <a:graphicFrameLocks/>
          </p:cNvGraphicFramePr>
          <p:nvPr>
            <p:extLst>
              <p:ext uri="{D42A27DB-BD31-4B8C-83A1-F6EECF244321}">
                <p14:modId xmlns:p14="http://schemas.microsoft.com/office/powerpoint/2010/main" val="1096385449"/>
              </p:ext>
            </p:extLst>
          </p:nvPr>
        </p:nvGraphicFramePr>
        <p:xfrm>
          <a:off x="850337" y="2702024"/>
          <a:ext cx="4812027" cy="28872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Diagramm 6">
            <a:extLst>
              <a:ext uri="{FF2B5EF4-FFF2-40B4-BE49-F238E27FC236}">
                <a16:creationId xmlns:a16="http://schemas.microsoft.com/office/drawing/2014/main" id="{93B2E6DF-4581-24B7-4CCA-222976EBF8B3}"/>
              </a:ext>
            </a:extLst>
          </p:cNvPr>
          <p:cNvGraphicFramePr>
            <a:graphicFrameLocks/>
          </p:cNvGraphicFramePr>
          <p:nvPr>
            <p:extLst>
              <p:ext uri="{D42A27DB-BD31-4B8C-83A1-F6EECF244321}">
                <p14:modId xmlns:p14="http://schemas.microsoft.com/office/powerpoint/2010/main" val="277188258"/>
              </p:ext>
            </p:extLst>
          </p:nvPr>
        </p:nvGraphicFramePr>
        <p:xfrm>
          <a:off x="6034913" y="2702024"/>
          <a:ext cx="4812027" cy="288721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2031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562CE-604F-EB33-A500-48DF451758D2}"/>
            </a:ext>
          </a:extLst>
        </p:cNvPr>
        <p:cNvGrpSpPr/>
        <p:nvPr/>
      </p:nvGrpSpPr>
      <p:grpSpPr>
        <a:xfrm>
          <a:off x="0" y="0"/>
          <a:ext cx="0" cy="0"/>
          <a:chOff x="0" y="0"/>
          <a:chExt cx="0" cy="0"/>
        </a:xfrm>
      </p:grpSpPr>
      <p:sp>
        <p:nvSpPr>
          <p:cNvPr id="3" name="Titel 2">
            <a:extLst>
              <a:ext uri="{FF2B5EF4-FFF2-40B4-BE49-F238E27FC236}">
                <a16:creationId xmlns:a16="http://schemas.microsoft.com/office/drawing/2014/main" id="{15FD37D7-EB2E-B433-8377-577150066A91}"/>
              </a:ext>
            </a:extLst>
          </p:cNvPr>
          <p:cNvSpPr>
            <a:spLocks noGrp="1"/>
          </p:cNvSpPr>
          <p:nvPr>
            <p:ph type="title"/>
          </p:nvPr>
        </p:nvSpPr>
        <p:spPr/>
        <p:txBody>
          <a:bodyPr rtlCol="0"/>
          <a:lstStyle/>
          <a:p>
            <a:pPr algn="ctr" rtl="0"/>
            <a:r>
              <a:rPr lang="de-DE" dirty="0"/>
              <a:t>Altersgruppen</a:t>
            </a:r>
            <a:br>
              <a:rPr lang="de-DE" dirty="0"/>
            </a:br>
            <a:r>
              <a:rPr lang="de-DE" dirty="0"/>
              <a:t>Umsatz</a:t>
            </a:r>
          </a:p>
        </p:txBody>
      </p:sp>
      <p:sp>
        <p:nvSpPr>
          <p:cNvPr id="2" name="Inhaltsplatzhalter 1">
            <a:extLst>
              <a:ext uri="{FF2B5EF4-FFF2-40B4-BE49-F238E27FC236}">
                <a16:creationId xmlns:a16="http://schemas.microsoft.com/office/drawing/2014/main" id="{1B7374B1-13E8-B45E-D290-F467156BF244}"/>
              </a:ext>
            </a:extLst>
          </p:cNvPr>
          <p:cNvSpPr>
            <a:spLocks noGrp="1"/>
          </p:cNvSpPr>
          <p:nvPr>
            <p:ph sz="half" idx="1"/>
          </p:nvPr>
        </p:nvSpPr>
        <p:spPr>
          <a:xfrm>
            <a:off x="1233278" y="1828800"/>
            <a:ext cx="10693783" cy="4343400"/>
          </a:xfrm>
        </p:spPr>
        <p:txBody>
          <a:bodyPr rtlCol="0">
            <a:normAutofit/>
          </a:bodyPr>
          <a:lstStyle/>
          <a:p>
            <a:pPr rtl="0"/>
            <a:r>
              <a:rPr lang="de-DE" dirty="0"/>
              <a:t>Prozentuale Verteilung des Umsatzes je Altersgruppen</a:t>
            </a:r>
          </a:p>
          <a:p>
            <a:pPr marL="45720" indent="0" rtl="0">
              <a:buNone/>
            </a:pPr>
            <a:endParaRPr lang="de-DE" dirty="0"/>
          </a:p>
        </p:txBody>
      </p:sp>
      <p:graphicFrame>
        <p:nvGraphicFramePr>
          <p:cNvPr id="4" name="Diagramm 3">
            <a:extLst>
              <a:ext uri="{FF2B5EF4-FFF2-40B4-BE49-F238E27FC236}">
                <a16:creationId xmlns:a16="http://schemas.microsoft.com/office/drawing/2014/main" id="{CBD63951-38F4-627F-198F-0CB209E68F2C}"/>
              </a:ext>
            </a:extLst>
          </p:cNvPr>
          <p:cNvGraphicFramePr>
            <a:graphicFrameLocks/>
          </p:cNvGraphicFramePr>
          <p:nvPr>
            <p:extLst>
              <p:ext uri="{D42A27DB-BD31-4B8C-83A1-F6EECF244321}">
                <p14:modId xmlns:p14="http://schemas.microsoft.com/office/powerpoint/2010/main" val="1279885409"/>
              </p:ext>
            </p:extLst>
          </p:nvPr>
        </p:nvGraphicFramePr>
        <p:xfrm>
          <a:off x="3538636" y="2774032"/>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8024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el 2"/>
          <p:cNvSpPr>
            <a:spLocks noGrp="1"/>
          </p:cNvSpPr>
          <p:nvPr>
            <p:ph type="title"/>
          </p:nvPr>
        </p:nvSpPr>
        <p:spPr/>
        <p:txBody>
          <a:bodyPr rtlCol="0"/>
          <a:lstStyle/>
          <a:p>
            <a:pPr algn="ctr" rtl="0"/>
            <a:r>
              <a:rPr lang="de-DE" dirty="0"/>
              <a:t>Rabattnutzung der Kunden</a:t>
            </a:r>
            <a:br>
              <a:rPr lang="de-DE" dirty="0"/>
            </a:br>
            <a:r>
              <a:rPr lang="de-DE" dirty="0"/>
              <a:t>verteilt über das Jahr</a:t>
            </a:r>
          </a:p>
        </p:txBody>
      </p:sp>
      <p:sp>
        <p:nvSpPr>
          <p:cNvPr id="2" name="Inhaltsplatzhalter 1"/>
          <p:cNvSpPr>
            <a:spLocks noGrp="1"/>
          </p:cNvSpPr>
          <p:nvPr>
            <p:ph idx="1"/>
          </p:nvPr>
        </p:nvSpPr>
        <p:spPr/>
        <p:txBody>
          <a:bodyPr rtlCol="0"/>
          <a:lstStyle/>
          <a:p>
            <a:pPr rtl="0"/>
            <a:r>
              <a:rPr lang="de-DE" dirty="0"/>
              <a:t>Die Übersicht der Rabattnutzung dient u.a. dazu, zu erkennen, wie intensiv ein Rabatt in Anspruch genommen wird und zu welcher Jahreszeit. Dies hilft auch der Budgetverteilung der Marketingausgaben.</a:t>
            </a:r>
          </a:p>
          <a:p>
            <a:pPr rtl="0"/>
            <a:endParaRPr lang="de-DE" dirty="0"/>
          </a:p>
        </p:txBody>
      </p:sp>
      <p:graphicFrame>
        <p:nvGraphicFramePr>
          <p:cNvPr id="4" name="Diagramm 3">
            <a:extLst>
              <a:ext uri="{FF2B5EF4-FFF2-40B4-BE49-F238E27FC236}">
                <a16:creationId xmlns:a16="http://schemas.microsoft.com/office/drawing/2014/main" id="{65A3A01A-AC97-BD9C-305B-ACE2F1EBCDD9}"/>
              </a:ext>
            </a:extLst>
          </p:cNvPr>
          <p:cNvGraphicFramePr>
            <a:graphicFrameLocks/>
          </p:cNvGraphicFramePr>
          <p:nvPr>
            <p:extLst>
              <p:ext uri="{D42A27DB-BD31-4B8C-83A1-F6EECF244321}">
                <p14:modId xmlns:p14="http://schemas.microsoft.com/office/powerpoint/2010/main" val="370426352"/>
              </p:ext>
            </p:extLst>
          </p:nvPr>
        </p:nvGraphicFramePr>
        <p:xfrm>
          <a:off x="3646140" y="3278088"/>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ichtspräsentation der Länder der Wel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Office_16308888_TF03460629" id="{60B39389-A153-4708-B5DA-6074C878885F}" vid="{CEB77F73-4CCB-45D9-ACA7-7A6B67CFFED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Berichtspräsentation der Länder der Welt</Template>
  <TotalTime>0</TotalTime>
  <Words>1493</Words>
  <Application>Microsoft Office PowerPoint</Application>
  <PresentationFormat>Benutzerdefiniert</PresentationFormat>
  <Paragraphs>238</Paragraphs>
  <Slides>24</Slides>
  <Notes>15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24</vt:i4>
      </vt:variant>
    </vt:vector>
  </HeadingPairs>
  <TitlesOfParts>
    <vt:vector size="28" baseType="lpstr">
      <vt:lpstr>Arial</vt:lpstr>
      <vt:lpstr>Calibri</vt:lpstr>
      <vt:lpstr>Century Gothic</vt:lpstr>
      <vt:lpstr>Berichtspräsentation der Länder der Welt</vt:lpstr>
      <vt:lpstr>Kundensegmentierung im Elektronikhandel mithilfe der RFM-Analyse</vt:lpstr>
      <vt:lpstr>Wofür gibt es eine  Kundensegmentierung?</vt:lpstr>
      <vt:lpstr>Ist-Case im Beispiel Elektronikhandel</vt:lpstr>
      <vt:lpstr>Geographische Verteilung – Kunden mit Umsatz</vt:lpstr>
      <vt:lpstr>Kanalpräferenz Unterteilt nach Geschlecht</vt:lpstr>
      <vt:lpstr>Kanalpräferenz Website, App oder Store</vt:lpstr>
      <vt:lpstr>Kanalpräferenz Website, App oder Store</vt:lpstr>
      <vt:lpstr>Altersgruppen Umsatz</vt:lpstr>
      <vt:lpstr>Rabattnutzung der Kunden verteilt über das Jahr</vt:lpstr>
      <vt:lpstr>Bestverkauften Produkte</vt:lpstr>
      <vt:lpstr>Schlecht laufende Produkte</vt:lpstr>
      <vt:lpstr>Kaufverhalten Wiederkehrende Kunden</vt:lpstr>
      <vt:lpstr>Empfehlungen</vt:lpstr>
      <vt:lpstr>KundenSegmentierung nach Kaufverhaltensrelevanten Merkmalen</vt:lpstr>
      <vt:lpstr>Vorbereitungen für Segmentierungen</vt:lpstr>
      <vt:lpstr>PowerPoint-Präsentation</vt:lpstr>
      <vt:lpstr>Elbow Methode &amp; Silhouette-Score</vt:lpstr>
      <vt:lpstr>Ergebnisse des clustering über den kmeans-algorithmus</vt:lpstr>
      <vt:lpstr>PowerPoint-Präsentation</vt:lpstr>
      <vt:lpstr>Weitere Segmentierungen nach kanalpräferenzen &amp; Rabattnutzungen: Gewichtungen</vt:lpstr>
      <vt:lpstr>Ergebnisse und interpretation</vt:lpstr>
      <vt:lpstr>PowerPoint-Präsentation</vt:lpstr>
      <vt:lpstr>PowerPoint-Präsentation</vt:lpstr>
      <vt:lpstr>Ausblick und Abschluss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Alexander Georgi</dc:creator>
  <cp:lastModifiedBy>Emrah Özdemir</cp:lastModifiedBy>
  <cp:revision>62</cp:revision>
  <cp:lastPrinted>2024-11-21T12:27:48Z</cp:lastPrinted>
  <dcterms:created xsi:type="dcterms:W3CDTF">2024-11-07T10:45:53Z</dcterms:created>
  <dcterms:modified xsi:type="dcterms:W3CDTF">2024-12-03T10:49:17Z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