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63" r:id="rId13"/>
    <p:sldId id="260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2EDB8D0-98ED-4B86-9D5F-E61ADC70144D}" type="datetimeFigureOut">
              <a:rPr lang="en-US" smtClean="0"/>
              <a:t>13-Jun-20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360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3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82EDB8D0-98ED-4B86-9D5F-E61ADC70144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08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9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292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7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7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9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6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1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82EDB8D0-98ED-4B86-9D5F-E61ADC70144D}" type="datetimeFigureOut">
              <a:rPr lang="en-US" smtClean="0"/>
              <a:pPr/>
              <a:t>13-Jun-20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76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D84F85-49F3-4681-93F4-EEDF30F9C8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08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F88F65-4898-4563-9CF0-0DAB8950A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" y="3233794"/>
            <a:ext cx="4023360" cy="2802219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 err="1"/>
              <a:t>SignalR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8D3F6-F50C-444A-9CB9-B104C3E55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52581" y="6036013"/>
            <a:ext cx="4023359" cy="120814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Real-Time Communication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D5F34-EC81-4225-93C9-515F25E640F6}"/>
              </a:ext>
            </a:extLst>
          </p:cNvPr>
          <p:cNvSpPr txBox="1"/>
          <p:nvPr/>
        </p:nvSpPr>
        <p:spPr>
          <a:xfrm>
            <a:off x="10402764" y="286327"/>
            <a:ext cx="14121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Emrah Okic</a:t>
            </a:r>
          </a:p>
          <a:p>
            <a:pPr algn="ctr"/>
            <a:r>
              <a:rPr lang="en-US" sz="2000" dirty="0"/>
              <a:t>IB150132</a:t>
            </a:r>
          </a:p>
        </p:txBody>
      </p:sp>
    </p:spTree>
    <p:extLst>
      <p:ext uri="{BB962C8B-B14F-4D97-AF65-F5344CB8AC3E}">
        <p14:creationId xmlns:p14="http://schemas.microsoft.com/office/powerpoint/2010/main" val="3912360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Server">
            <a:extLst>
              <a:ext uri="{FF2B5EF4-FFF2-40B4-BE49-F238E27FC236}">
                <a16:creationId xmlns:a16="http://schemas.microsoft.com/office/drawing/2014/main" id="{F1468ED2-49E8-4F2C-8BA7-CDB24A12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2184" y="2263628"/>
            <a:ext cx="1467631" cy="1467631"/>
          </a:xfrm>
          <a:prstGeom prst="rect">
            <a:avLst/>
          </a:prstGeom>
        </p:spPr>
      </p:pic>
      <p:pic>
        <p:nvPicPr>
          <p:cNvPr id="14" name="Graphic 13" descr="Group of people">
            <a:extLst>
              <a:ext uri="{FF2B5EF4-FFF2-40B4-BE49-F238E27FC236}">
                <a16:creationId xmlns:a16="http://schemas.microsoft.com/office/drawing/2014/main" id="{557812E1-B837-47BC-A38F-220D333F6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44262" y="900112"/>
            <a:ext cx="1142805" cy="1142805"/>
          </a:xfrm>
          <a:prstGeom prst="rect">
            <a:avLst/>
          </a:prstGeom>
        </p:spPr>
      </p:pic>
      <p:pic>
        <p:nvPicPr>
          <p:cNvPr id="16" name="Graphic 15" descr="Man">
            <a:extLst>
              <a:ext uri="{FF2B5EF4-FFF2-40B4-BE49-F238E27FC236}">
                <a16:creationId xmlns:a16="http://schemas.microsoft.com/office/drawing/2014/main" id="{3DDB5FFF-574A-4EF4-9966-2121858635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72665" y="3348429"/>
            <a:ext cx="1142805" cy="1142805"/>
          </a:xfrm>
          <a:prstGeom prst="rect">
            <a:avLst/>
          </a:prstGeom>
        </p:spPr>
      </p:pic>
      <p:pic>
        <p:nvPicPr>
          <p:cNvPr id="18" name="Graphic 17" descr="Woman">
            <a:extLst>
              <a:ext uri="{FF2B5EF4-FFF2-40B4-BE49-F238E27FC236}">
                <a16:creationId xmlns:a16="http://schemas.microsoft.com/office/drawing/2014/main" id="{721E7614-D2BE-4681-83F7-7569E487BC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87119" y="3159857"/>
            <a:ext cx="1142805" cy="1142805"/>
          </a:xfrm>
          <a:prstGeom prst="rect">
            <a:avLst/>
          </a:prstGeom>
        </p:spPr>
      </p:pic>
      <p:pic>
        <p:nvPicPr>
          <p:cNvPr id="19" name="Graphic 18" descr="Group of people">
            <a:extLst>
              <a:ext uri="{FF2B5EF4-FFF2-40B4-BE49-F238E27FC236}">
                <a16:creationId xmlns:a16="http://schemas.microsoft.com/office/drawing/2014/main" id="{727ED59F-5FE8-4C3A-AFCC-4F178AB32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88313" y="900111"/>
            <a:ext cx="1142805" cy="1142805"/>
          </a:xfrm>
          <a:prstGeom prst="rect">
            <a:avLst/>
          </a:prstGeom>
        </p:spPr>
      </p:pic>
      <p:pic>
        <p:nvPicPr>
          <p:cNvPr id="20" name="Graphic 19" descr="Man">
            <a:extLst>
              <a:ext uri="{FF2B5EF4-FFF2-40B4-BE49-F238E27FC236}">
                <a16:creationId xmlns:a16="http://schemas.microsoft.com/office/drawing/2014/main" id="{C173E2D4-CC25-441E-9E2D-6D050336D7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24596" y="4491234"/>
            <a:ext cx="1142805" cy="1142805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030F44-B3F3-4B03-A5C7-BDAB8B32B653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515470" y="3567544"/>
            <a:ext cx="900740" cy="3522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E0AB5A-3016-4FBF-93FB-4A42470DA779}"/>
              </a:ext>
            </a:extLst>
          </p:cNvPr>
          <p:cNvCxnSpPr>
            <a:cxnSpLocks/>
          </p:cNvCxnSpPr>
          <p:nvPr/>
        </p:nvCxnSpPr>
        <p:spPr>
          <a:xfrm flipV="1">
            <a:off x="6910582" y="2543742"/>
            <a:ext cx="790229" cy="6161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F9F6750-087D-4AE5-AA68-EEE044A17FAB}"/>
              </a:ext>
            </a:extLst>
          </p:cNvPr>
          <p:cNvSpPr txBox="1"/>
          <p:nvPr/>
        </p:nvSpPr>
        <p:spPr>
          <a:xfrm>
            <a:off x="5780847" y="356754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7D4218-038C-44E8-A39F-0464BF4B8604}"/>
              </a:ext>
            </a:extLst>
          </p:cNvPr>
          <p:cNvSpPr txBox="1"/>
          <p:nvPr/>
        </p:nvSpPr>
        <p:spPr>
          <a:xfrm>
            <a:off x="3450438" y="4630418"/>
            <a:ext cx="9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8707E3-0E37-4B35-8857-0B3343AEC1CC}"/>
              </a:ext>
            </a:extLst>
          </p:cNvPr>
          <p:cNvSpPr txBox="1"/>
          <p:nvPr/>
        </p:nvSpPr>
        <p:spPr>
          <a:xfrm>
            <a:off x="5602368" y="5648523"/>
            <a:ext cx="100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A98BAE-F738-4CAF-A8B8-199DDCDDE440}"/>
              </a:ext>
            </a:extLst>
          </p:cNvPr>
          <p:cNvSpPr txBox="1"/>
          <p:nvPr/>
        </p:nvSpPr>
        <p:spPr>
          <a:xfrm>
            <a:off x="7764892" y="4441186"/>
            <a:ext cx="9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053588-5D2D-4CE4-8E71-8AA39C9E6ABE}"/>
              </a:ext>
            </a:extLst>
          </p:cNvPr>
          <p:cNvSpPr txBox="1"/>
          <p:nvPr/>
        </p:nvSpPr>
        <p:spPr>
          <a:xfrm>
            <a:off x="7566086" y="2078962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“B”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B9C08C-9C89-4632-BDF8-56FC0EF7155F}"/>
              </a:ext>
            </a:extLst>
          </p:cNvPr>
          <p:cNvSpPr txBox="1"/>
          <p:nvPr/>
        </p:nvSpPr>
        <p:spPr>
          <a:xfrm>
            <a:off x="3722035" y="2110667"/>
            <a:ext cx="111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“A”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24E8FD-F26F-4880-849A-B98A51435BD6}"/>
              </a:ext>
            </a:extLst>
          </p:cNvPr>
          <p:cNvCxnSpPr>
            <a:cxnSpLocks/>
          </p:cNvCxnSpPr>
          <p:nvPr/>
        </p:nvCxnSpPr>
        <p:spPr>
          <a:xfrm>
            <a:off x="6793294" y="3778188"/>
            <a:ext cx="1009710" cy="333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D1ABB6-2909-4E5F-B280-ECC6F127200F}"/>
              </a:ext>
            </a:extLst>
          </p:cNvPr>
          <p:cNvCxnSpPr>
            <a:cxnSpLocks/>
          </p:cNvCxnSpPr>
          <p:nvPr/>
        </p:nvCxnSpPr>
        <p:spPr>
          <a:xfrm>
            <a:off x="6411148" y="4009193"/>
            <a:ext cx="0" cy="5869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08DA28-5271-4B34-B842-EAC44D0ACBAC}"/>
              </a:ext>
            </a:extLst>
          </p:cNvPr>
          <p:cNvCxnSpPr>
            <a:cxnSpLocks/>
          </p:cNvCxnSpPr>
          <p:nvPr/>
        </p:nvCxnSpPr>
        <p:spPr>
          <a:xfrm flipH="1" flipV="1">
            <a:off x="5061912" y="1767223"/>
            <a:ext cx="708596" cy="3902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A2D445B-F3E3-4F9B-A71F-EC6C2233E558}"/>
              </a:ext>
            </a:extLst>
          </p:cNvPr>
          <p:cNvSpPr/>
          <p:nvPr/>
        </p:nvSpPr>
        <p:spPr>
          <a:xfrm>
            <a:off x="105316" y="5392749"/>
            <a:ext cx="54192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Clients.All.SendAsync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eventName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BDFB805-E8A0-450D-82E4-0EC5B77ADB0F}"/>
              </a:ext>
            </a:extLst>
          </p:cNvPr>
          <p:cNvCxnSpPr>
            <a:cxnSpLocks/>
          </p:cNvCxnSpPr>
          <p:nvPr/>
        </p:nvCxnSpPr>
        <p:spPr>
          <a:xfrm flipH="1">
            <a:off x="4436159" y="3428360"/>
            <a:ext cx="926021" cy="3727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>
            <a:extLst>
              <a:ext uri="{FF2B5EF4-FFF2-40B4-BE49-F238E27FC236}">
                <a16:creationId xmlns:a16="http://schemas.microsoft.com/office/drawing/2014/main" id="{43A00208-1296-4222-9911-FD81FA7B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87" y="174450"/>
            <a:ext cx="11504645" cy="657911"/>
          </a:xfrm>
        </p:spPr>
        <p:txBody>
          <a:bodyPr>
            <a:normAutofit fontScale="90000"/>
          </a:bodyPr>
          <a:lstStyle/>
          <a:p>
            <a:r>
              <a:rPr lang="en-US" dirty="0"/>
              <a:t>CLIENT TARGETINGWITH SIGNALR</a:t>
            </a:r>
          </a:p>
        </p:txBody>
      </p:sp>
    </p:spTree>
    <p:extLst>
      <p:ext uri="{BB962C8B-B14F-4D97-AF65-F5344CB8AC3E}">
        <p14:creationId xmlns:p14="http://schemas.microsoft.com/office/powerpoint/2010/main" val="3493555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Server">
            <a:extLst>
              <a:ext uri="{FF2B5EF4-FFF2-40B4-BE49-F238E27FC236}">
                <a16:creationId xmlns:a16="http://schemas.microsoft.com/office/drawing/2014/main" id="{F1468ED2-49E8-4F2C-8BA7-CDB24A12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2184" y="2263628"/>
            <a:ext cx="1467631" cy="1467631"/>
          </a:xfrm>
          <a:prstGeom prst="rect">
            <a:avLst/>
          </a:prstGeom>
        </p:spPr>
      </p:pic>
      <p:pic>
        <p:nvPicPr>
          <p:cNvPr id="14" name="Graphic 13" descr="Group of people">
            <a:extLst>
              <a:ext uri="{FF2B5EF4-FFF2-40B4-BE49-F238E27FC236}">
                <a16:creationId xmlns:a16="http://schemas.microsoft.com/office/drawing/2014/main" id="{557812E1-B837-47BC-A38F-220D333F6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44262" y="900112"/>
            <a:ext cx="1142805" cy="1142805"/>
          </a:xfrm>
          <a:prstGeom prst="rect">
            <a:avLst/>
          </a:prstGeom>
        </p:spPr>
      </p:pic>
      <p:pic>
        <p:nvPicPr>
          <p:cNvPr id="16" name="Graphic 15" descr="Man">
            <a:extLst>
              <a:ext uri="{FF2B5EF4-FFF2-40B4-BE49-F238E27FC236}">
                <a16:creationId xmlns:a16="http://schemas.microsoft.com/office/drawing/2014/main" id="{3DDB5FFF-574A-4EF4-9966-2121858635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72665" y="3348429"/>
            <a:ext cx="1142805" cy="1142805"/>
          </a:xfrm>
          <a:prstGeom prst="rect">
            <a:avLst/>
          </a:prstGeom>
        </p:spPr>
      </p:pic>
      <p:pic>
        <p:nvPicPr>
          <p:cNvPr id="18" name="Graphic 17" descr="Woman">
            <a:extLst>
              <a:ext uri="{FF2B5EF4-FFF2-40B4-BE49-F238E27FC236}">
                <a16:creationId xmlns:a16="http://schemas.microsoft.com/office/drawing/2014/main" id="{721E7614-D2BE-4681-83F7-7569E487BC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87119" y="3159857"/>
            <a:ext cx="1142805" cy="1142805"/>
          </a:xfrm>
          <a:prstGeom prst="rect">
            <a:avLst/>
          </a:prstGeom>
        </p:spPr>
      </p:pic>
      <p:pic>
        <p:nvPicPr>
          <p:cNvPr id="19" name="Graphic 18" descr="Group of people">
            <a:extLst>
              <a:ext uri="{FF2B5EF4-FFF2-40B4-BE49-F238E27FC236}">
                <a16:creationId xmlns:a16="http://schemas.microsoft.com/office/drawing/2014/main" id="{727ED59F-5FE8-4C3A-AFCC-4F178AB32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88313" y="900111"/>
            <a:ext cx="1142805" cy="1142805"/>
          </a:xfrm>
          <a:prstGeom prst="rect">
            <a:avLst/>
          </a:prstGeom>
        </p:spPr>
      </p:pic>
      <p:pic>
        <p:nvPicPr>
          <p:cNvPr id="20" name="Graphic 19" descr="Man">
            <a:extLst>
              <a:ext uri="{FF2B5EF4-FFF2-40B4-BE49-F238E27FC236}">
                <a16:creationId xmlns:a16="http://schemas.microsoft.com/office/drawing/2014/main" id="{C173E2D4-CC25-441E-9E2D-6D050336D7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55344" y="4550924"/>
            <a:ext cx="1142805" cy="1142805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030F44-B3F3-4B03-A5C7-BDAB8B32B653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515470" y="3567544"/>
            <a:ext cx="900740" cy="3522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E0AB5A-3016-4FBF-93FB-4A42470DA779}"/>
              </a:ext>
            </a:extLst>
          </p:cNvPr>
          <p:cNvCxnSpPr>
            <a:cxnSpLocks/>
          </p:cNvCxnSpPr>
          <p:nvPr/>
        </p:nvCxnSpPr>
        <p:spPr>
          <a:xfrm flipV="1">
            <a:off x="6910582" y="2543742"/>
            <a:ext cx="790229" cy="6161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F9F6750-087D-4AE5-AA68-EEE044A17FAB}"/>
              </a:ext>
            </a:extLst>
          </p:cNvPr>
          <p:cNvSpPr txBox="1"/>
          <p:nvPr/>
        </p:nvSpPr>
        <p:spPr>
          <a:xfrm>
            <a:off x="5780847" y="356754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7D4218-038C-44E8-A39F-0464BF4B8604}"/>
              </a:ext>
            </a:extLst>
          </p:cNvPr>
          <p:cNvSpPr txBox="1"/>
          <p:nvPr/>
        </p:nvSpPr>
        <p:spPr>
          <a:xfrm>
            <a:off x="3450438" y="4630418"/>
            <a:ext cx="9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8707E3-0E37-4B35-8857-0B3343AEC1CC}"/>
              </a:ext>
            </a:extLst>
          </p:cNvPr>
          <p:cNvSpPr txBox="1"/>
          <p:nvPr/>
        </p:nvSpPr>
        <p:spPr>
          <a:xfrm>
            <a:off x="6225904" y="5701609"/>
            <a:ext cx="100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A98BAE-F738-4CAF-A8B8-199DDCDDE440}"/>
              </a:ext>
            </a:extLst>
          </p:cNvPr>
          <p:cNvSpPr txBox="1"/>
          <p:nvPr/>
        </p:nvSpPr>
        <p:spPr>
          <a:xfrm>
            <a:off x="7764892" y="4441186"/>
            <a:ext cx="9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053588-5D2D-4CE4-8E71-8AA39C9E6ABE}"/>
              </a:ext>
            </a:extLst>
          </p:cNvPr>
          <p:cNvSpPr txBox="1"/>
          <p:nvPr/>
        </p:nvSpPr>
        <p:spPr>
          <a:xfrm>
            <a:off x="7566086" y="2078962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“B”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B9C08C-9C89-4632-BDF8-56FC0EF7155F}"/>
              </a:ext>
            </a:extLst>
          </p:cNvPr>
          <p:cNvSpPr txBox="1"/>
          <p:nvPr/>
        </p:nvSpPr>
        <p:spPr>
          <a:xfrm>
            <a:off x="3722035" y="2110667"/>
            <a:ext cx="111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“A”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24E8FD-F26F-4880-849A-B98A51435BD6}"/>
              </a:ext>
            </a:extLst>
          </p:cNvPr>
          <p:cNvCxnSpPr>
            <a:cxnSpLocks/>
          </p:cNvCxnSpPr>
          <p:nvPr/>
        </p:nvCxnSpPr>
        <p:spPr>
          <a:xfrm>
            <a:off x="6793294" y="3778188"/>
            <a:ext cx="1009710" cy="333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D1ABB6-2909-4E5F-B280-ECC6F127200F}"/>
              </a:ext>
            </a:extLst>
          </p:cNvPr>
          <p:cNvCxnSpPr>
            <a:cxnSpLocks/>
          </p:cNvCxnSpPr>
          <p:nvPr/>
        </p:nvCxnSpPr>
        <p:spPr>
          <a:xfrm>
            <a:off x="6411148" y="4009193"/>
            <a:ext cx="0" cy="5869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08DA28-5271-4B34-B842-EAC44D0ACBAC}"/>
              </a:ext>
            </a:extLst>
          </p:cNvPr>
          <p:cNvCxnSpPr>
            <a:cxnSpLocks/>
          </p:cNvCxnSpPr>
          <p:nvPr/>
        </p:nvCxnSpPr>
        <p:spPr>
          <a:xfrm flipH="1" flipV="1">
            <a:off x="5061912" y="1767223"/>
            <a:ext cx="708596" cy="3902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A2D445B-F3E3-4F9B-A71F-EC6C2233E558}"/>
              </a:ext>
            </a:extLst>
          </p:cNvPr>
          <p:cNvSpPr/>
          <p:nvPr/>
        </p:nvSpPr>
        <p:spPr>
          <a:xfrm>
            <a:off x="114841" y="5456615"/>
            <a:ext cx="574478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Clients.Others.SendAsync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eventName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A0E7BCE-7F14-4635-876B-2306DA3A9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87" y="174450"/>
            <a:ext cx="11504645" cy="657911"/>
          </a:xfrm>
        </p:spPr>
        <p:txBody>
          <a:bodyPr>
            <a:normAutofit fontScale="90000"/>
          </a:bodyPr>
          <a:lstStyle/>
          <a:p>
            <a:r>
              <a:rPr lang="en-US" dirty="0"/>
              <a:t>CLIENT TARGETINGWITH SIGNALR</a:t>
            </a:r>
          </a:p>
        </p:txBody>
      </p:sp>
    </p:spTree>
    <p:extLst>
      <p:ext uri="{BB962C8B-B14F-4D97-AF65-F5344CB8AC3E}">
        <p14:creationId xmlns:p14="http://schemas.microsoft.com/office/powerpoint/2010/main" val="1870758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865333E-6BF7-40FE-AC7D-EB8A0900A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EC1DA-AEA0-422D-94D5-7034A7EB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126" y="2678464"/>
            <a:ext cx="8832898" cy="3798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8000" cap="all" dirty="0" err="1">
                <a:solidFill>
                  <a:schemeClr val="tx2"/>
                </a:solidFill>
              </a:rPr>
              <a:t>DeMO</a:t>
            </a:r>
            <a:endParaRPr lang="en-US" sz="8000" cap="all" dirty="0">
              <a:solidFill>
                <a:schemeClr val="tx2"/>
              </a:solidFill>
            </a:endParaRP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C971C6CD-6DA8-4FDD-A89B-4B681DEA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1457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D3CBB7D-B825-489C-9789-70D05A25C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65120" y="2519131"/>
            <a:ext cx="932688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0430A43-67BF-4969-AAAB-F13B23362B25}"/>
              </a:ext>
            </a:extLst>
          </p:cNvPr>
          <p:cNvSpPr/>
          <p:nvPr/>
        </p:nvSpPr>
        <p:spPr>
          <a:xfrm>
            <a:off x="3829994" y="5918492"/>
            <a:ext cx="4732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https://github.com/emrahokic/SignalR_Demo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BD888FB-A438-420B-9229-350FC8AB7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5671" y="5795269"/>
            <a:ext cx="615778" cy="61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22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84F78-4CE8-44D6-822B-0D0C4D5A8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WHY SIGNALR?</a:t>
            </a:r>
            <a:br>
              <a:rPr lang="en-US" sz="3200" dirty="0">
                <a:solidFill>
                  <a:schemeClr val="tx2"/>
                </a:solidFill>
              </a:rPr>
            </a:br>
            <a:br>
              <a:rPr lang="en-US" sz="3200" dirty="0">
                <a:solidFill>
                  <a:schemeClr val="tx2"/>
                </a:solidFill>
              </a:rPr>
            </a:b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71DF2F-A18A-4D8C-902C-0F056FBCC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2" y="1944852"/>
            <a:ext cx="6770912" cy="296829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4000"/>
              </a:lnSpc>
            </a:pPr>
            <a:r>
              <a:rPr lang="en-US" sz="3200" dirty="0">
                <a:solidFill>
                  <a:schemeClr val="tx2"/>
                </a:solidFill>
              </a:rPr>
              <a:t>Multi language support  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(Hub protocol specification)</a:t>
            </a:r>
          </a:p>
          <a:p>
            <a:pPr>
              <a:lnSpc>
                <a:spcPct val="114000"/>
              </a:lnSpc>
            </a:pPr>
            <a:r>
              <a:rPr lang="en-US" sz="3200" dirty="0">
                <a:solidFill>
                  <a:schemeClr val="tx2"/>
                </a:solidFill>
              </a:rPr>
              <a:t>Ease of implementation</a:t>
            </a:r>
          </a:p>
          <a:p>
            <a:pPr>
              <a:lnSpc>
                <a:spcPct val="114000"/>
              </a:lnSpc>
            </a:pPr>
            <a:r>
              <a:rPr lang="en-US" sz="3200" dirty="0">
                <a:solidFill>
                  <a:schemeClr val="tx2"/>
                </a:solidFill>
              </a:rPr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2617945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 6">
            <a:extLst>
              <a:ext uri="{FF2B5EF4-FFF2-40B4-BE49-F238E27FC236}">
                <a16:creationId xmlns:a16="http://schemas.microsoft.com/office/drawing/2014/main" id="{F09D282A-F5A8-44DF-A035-882D6338C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5F290F9-7434-4EE1-AE59-4773C03B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21 great questions for facilitators - Part 2 - RosemaryShapiroLiu ...">
            <a:extLst>
              <a:ext uri="{FF2B5EF4-FFF2-40B4-BE49-F238E27FC236}">
                <a16:creationId xmlns:a16="http://schemas.microsoft.com/office/drawing/2014/main" id="{50532B6B-5708-4036-AFEF-7EF607CE5F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6" b="424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Freeform 6">
            <a:extLst>
              <a:ext uri="{FF2B5EF4-FFF2-40B4-BE49-F238E27FC236}">
                <a16:creationId xmlns:a16="http://schemas.microsoft.com/office/drawing/2014/main" id="{1E005EBC-DE0B-4A80-B5C3-DEC636455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48006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47862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7865333E-6BF7-40FE-AC7D-EB8A0900A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C7BE7-7F41-440C-968C-CF7C85D62B43}"/>
              </a:ext>
            </a:extLst>
          </p:cNvPr>
          <p:cNvSpPr txBox="1"/>
          <p:nvPr/>
        </p:nvSpPr>
        <p:spPr>
          <a:xfrm>
            <a:off x="2797126" y="2678464"/>
            <a:ext cx="8832898" cy="3798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i="1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For  Your Attention</a:t>
            </a:r>
          </a:p>
        </p:txBody>
      </p:sp>
      <p:sp>
        <p:nvSpPr>
          <p:cNvPr id="91" name="Freeform 6">
            <a:extLst>
              <a:ext uri="{FF2B5EF4-FFF2-40B4-BE49-F238E27FC236}">
                <a16:creationId xmlns:a16="http://schemas.microsoft.com/office/drawing/2014/main" id="{C971C6CD-6DA8-4FDD-A89B-4B681DEA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1457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D3CBB7D-B825-489C-9789-70D05A25C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65120" y="2519131"/>
            <a:ext cx="932688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517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BDE69-66DB-4036-9864-851DD06984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5400" cap="all" dirty="0">
                <a:solidFill>
                  <a:schemeClr val="tx2"/>
                </a:solidFill>
              </a:rPr>
              <a:t>What is </a:t>
            </a:r>
            <a:r>
              <a:rPr lang="en-US" sz="5400" cap="all" dirty="0" err="1">
                <a:solidFill>
                  <a:schemeClr val="tx2"/>
                </a:solidFill>
              </a:rPr>
              <a:t>signalR</a:t>
            </a:r>
            <a:r>
              <a:rPr lang="en-US" sz="5400" cap="all" dirty="0">
                <a:solidFill>
                  <a:schemeClr val="tx2"/>
                </a:solidFill>
              </a:rPr>
              <a:t>?</a:t>
            </a:r>
            <a:endParaRPr lang="en-US" sz="5400" dirty="0"/>
          </a:p>
        </p:txBody>
      </p:sp>
      <p:pic>
        <p:nvPicPr>
          <p:cNvPr id="1028" name="Picture 4" descr="SignalR | Microsoft Docs">
            <a:extLst>
              <a:ext uri="{FF2B5EF4-FFF2-40B4-BE49-F238E27FC236}">
                <a16:creationId xmlns:a16="http://schemas.microsoft.com/office/drawing/2014/main" id="{BCB03EEE-0FAE-4D22-9B81-C98D4BF14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17" y="2865925"/>
            <a:ext cx="8357929" cy="292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t Core Logo Png, Transparent Png , Transparent Png Image - PNGitem">
            <a:extLst>
              <a:ext uri="{FF2B5EF4-FFF2-40B4-BE49-F238E27FC236}">
                <a16:creationId xmlns:a16="http://schemas.microsoft.com/office/drawing/2014/main" id="{761E3653-4BD2-4E42-AEBC-EC564728F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85" y="4556407"/>
            <a:ext cx="1098684" cy="114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619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8EF8-FE68-4BB2-8934-BCBDA58A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 (Body)"/>
              </a:rPr>
              <a:t>TRANSPORT PROTOCOL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974E-E58C-4265-A1C9-FBF339F67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2" y="2339540"/>
            <a:ext cx="6248398" cy="2178919"/>
          </a:xfrm>
        </p:spPr>
        <p:txBody>
          <a:bodyPr>
            <a:normAutofit/>
          </a:bodyPr>
          <a:lstStyle/>
          <a:p>
            <a:r>
              <a:rPr lang="en-US" sz="3200" dirty="0" err="1"/>
              <a:t>WebSockets</a:t>
            </a:r>
            <a:endParaRPr lang="en-US" sz="3200" dirty="0"/>
          </a:p>
          <a:p>
            <a:r>
              <a:rPr lang="en-US" sz="3200" dirty="0" err="1"/>
              <a:t>ServerSentEvents</a:t>
            </a:r>
            <a:endParaRPr lang="en-US" sz="3200" dirty="0"/>
          </a:p>
          <a:p>
            <a:r>
              <a:rPr lang="en-US" sz="3200" dirty="0" err="1"/>
              <a:t>LongPolling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97312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ublish web socket in the experience layer | Mule Blog">
            <a:extLst>
              <a:ext uri="{FF2B5EF4-FFF2-40B4-BE49-F238E27FC236}">
                <a16:creationId xmlns:a16="http://schemas.microsoft.com/office/drawing/2014/main" id="{6F02789C-8357-4D2C-930A-858DF6AFA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424" y="1686078"/>
            <a:ext cx="6357152" cy="414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BDE69-66DB-4036-9864-851DD0698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7672" y="553500"/>
            <a:ext cx="8401429" cy="819150"/>
          </a:xfrm>
        </p:spPr>
        <p:txBody>
          <a:bodyPr>
            <a:normAutofit fontScale="92500" lnSpcReduction="20000"/>
          </a:bodyPr>
          <a:lstStyle/>
          <a:p>
            <a:r>
              <a:rPr lang="en-US" sz="5400" cap="all" dirty="0">
                <a:solidFill>
                  <a:schemeClr val="tx2"/>
                </a:solidFill>
              </a:rPr>
              <a:t>What are </a:t>
            </a:r>
            <a:r>
              <a:rPr lang="en-US" sz="5400" cap="all" dirty="0" err="1">
                <a:solidFill>
                  <a:schemeClr val="tx2"/>
                </a:solidFill>
              </a:rPr>
              <a:t>Websockets</a:t>
            </a:r>
            <a:r>
              <a:rPr lang="en-US" sz="5400" cap="all" dirty="0">
                <a:solidFill>
                  <a:schemeClr val="tx2"/>
                </a:solidFill>
              </a:rPr>
              <a:t>?</a:t>
            </a:r>
            <a:endParaRPr lang="en-US" sz="5400" dirty="0"/>
          </a:p>
        </p:txBody>
      </p:sp>
      <p:pic>
        <p:nvPicPr>
          <p:cNvPr id="2050" name="Picture 2" descr="WebSocket Security Issues">
            <a:extLst>
              <a:ext uri="{FF2B5EF4-FFF2-40B4-BE49-F238E27FC236}">
                <a16:creationId xmlns:a16="http://schemas.microsoft.com/office/drawing/2014/main" id="{71C70BD5-A778-4EB8-AF77-A91016211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386" y="3757943"/>
            <a:ext cx="1302000" cy="80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828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8EF8-FE68-4BB2-8934-BCBDA58A0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7159" y="467328"/>
            <a:ext cx="11504645" cy="4952492"/>
          </a:xfrm>
        </p:spPr>
        <p:txBody>
          <a:bodyPr>
            <a:normAutofit/>
          </a:bodyPr>
          <a:lstStyle/>
          <a:p>
            <a:r>
              <a:rPr lang="en-US" dirty="0"/>
              <a:t>EASE OF IMPLEMENTATION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A7FD25-644C-4AA7-9DF8-718EE6335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99" y="2583213"/>
            <a:ext cx="6043123" cy="3321799"/>
          </a:xfrm>
        </p:spPr>
        <p:txBody>
          <a:bodyPr>
            <a:normAutofit/>
          </a:bodyPr>
          <a:lstStyle/>
          <a:p>
            <a:r>
              <a:rPr lang="en-US" sz="3200" dirty="0"/>
              <a:t>Configuring SignalR</a:t>
            </a:r>
          </a:p>
          <a:p>
            <a:r>
              <a:rPr lang="en-US" sz="3200" dirty="0"/>
              <a:t>Configuring Endpoint</a:t>
            </a:r>
          </a:p>
          <a:p>
            <a:r>
              <a:rPr lang="en-US" sz="3200" dirty="0"/>
              <a:t>Creating SignalR hub class</a:t>
            </a:r>
          </a:p>
          <a:p>
            <a:r>
              <a:rPr lang="en-US" sz="3200" dirty="0"/>
              <a:t>Overriding function </a:t>
            </a:r>
            <a:r>
              <a:rPr lang="en-US" sz="3200" dirty="0" err="1"/>
              <a:t>onConnect</a:t>
            </a:r>
            <a:r>
              <a:rPr lang="en-US" sz="3200" dirty="0"/>
              <a:t> 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9B5F4-9CBE-4405-A5C3-B1F842023E45}"/>
              </a:ext>
            </a:extLst>
          </p:cNvPr>
          <p:cNvSpPr txBox="1"/>
          <p:nvPr/>
        </p:nvSpPr>
        <p:spPr>
          <a:xfrm>
            <a:off x="394999" y="1805633"/>
            <a:ext cx="3191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SERVER: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C82A06-81C3-4F36-8AE7-3600119F4F08}"/>
              </a:ext>
            </a:extLst>
          </p:cNvPr>
          <p:cNvSpPr txBox="1"/>
          <p:nvPr/>
        </p:nvSpPr>
        <p:spPr>
          <a:xfrm>
            <a:off x="7324530" y="1805633"/>
            <a:ext cx="3191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CLIENT: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FD0B5AA-8F2E-485F-AE0F-8CDE20ECB3B3}"/>
              </a:ext>
            </a:extLst>
          </p:cNvPr>
          <p:cNvSpPr txBox="1">
            <a:spLocks/>
          </p:cNvSpPr>
          <p:nvPr/>
        </p:nvSpPr>
        <p:spPr>
          <a:xfrm>
            <a:off x="7324530" y="2583212"/>
            <a:ext cx="6043123" cy="3321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Import SignalR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87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Server">
            <a:extLst>
              <a:ext uri="{FF2B5EF4-FFF2-40B4-BE49-F238E27FC236}">
                <a16:creationId xmlns:a16="http://schemas.microsoft.com/office/drawing/2014/main" id="{F1468ED2-49E8-4F2C-8BA7-CDB24A12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2184" y="2263628"/>
            <a:ext cx="1467631" cy="1467631"/>
          </a:xfrm>
          <a:prstGeom prst="rect">
            <a:avLst/>
          </a:prstGeom>
        </p:spPr>
      </p:pic>
      <p:pic>
        <p:nvPicPr>
          <p:cNvPr id="14" name="Graphic 13" descr="Group of people">
            <a:extLst>
              <a:ext uri="{FF2B5EF4-FFF2-40B4-BE49-F238E27FC236}">
                <a16:creationId xmlns:a16="http://schemas.microsoft.com/office/drawing/2014/main" id="{557812E1-B837-47BC-A38F-220D333F6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44262" y="900112"/>
            <a:ext cx="1142805" cy="1142805"/>
          </a:xfrm>
          <a:prstGeom prst="rect">
            <a:avLst/>
          </a:prstGeom>
        </p:spPr>
      </p:pic>
      <p:pic>
        <p:nvPicPr>
          <p:cNvPr id="16" name="Graphic 15" descr="Man">
            <a:extLst>
              <a:ext uri="{FF2B5EF4-FFF2-40B4-BE49-F238E27FC236}">
                <a16:creationId xmlns:a16="http://schemas.microsoft.com/office/drawing/2014/main" id="{3DDB5FFF-574A-4EF4-9966-2121858635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72665" y="3348429"/>
            <a:ext cx="1142805" cy="1142805"/>
          </a:xfrm>
          <a:prstGeom prst="rect">
            <a:avLst/>
          </a:prstGeom>
        </p:spPr>
      </p:pic>
      <p:pic>
        <p:nvPicPr>
          <p:cNvPr id="18" name="Graphic 17" descr="Woman">
            <a:extLst>
              <a:ext uri="{FF2B5EF4-FFF2-40B4-BE49-F238E27FC236}">
                <a16:creationId xmlns:a16="http://schemas.microsoft.com/office/drawing/2014/main" id="{721E7614-D2BE-4681-83F7-7569E487BC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87119" y="3159857"/>
            <a:ext cx="1142805" cy="1142805"/>
          </a:xfrm>
          <a:prstGeom prst="rect">
            <a:avLst/>
          </a:prstGeom>
        </p:spPr>
      </p:pic>
      <p:pic>
        <p:nvPicPr>
          <p:cNvPr id="19" name="Graphic 18" descr="Group of people">
            <a:extLst>
              <a:ext uri="{FF2B5EF4-FFF2-40B4-BE49-F238E27FC236}">
                <a16:creationId xmlns:a16="http://schemas.microsoft.com/office/drawing/2014/main" id="{727ED59F-5FE8-4C3A-AFCC-4F178AB32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88313" y="900111"/>
            <a:ext cx="1142805" cy="1142805"/>
          </a:xfrm>
          <a:prstGeom prst="rect">
            <a:avLst/>
          </a:prstGeom>
        </p:spPr>
      </p:pic>
      <p:pic>
        <p:nvPicPr>
          <p:cNvPr id="20" name="Graphic 19" descr="Man">
            <a:extLst>
              <a:ext uri="{FF2B5EF4-FFF2-40B4-BE49-F238E27FC236}">
                <a16:creationId xmlns:a16="http://schemas.microsoft.com/office/drawing/2014/main" id="{C173E2D4-CC25-441E-9E2D-6D050336D7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07492" y="4313810"/>
            <a:ext cx="1142805" cy="1142805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030F44-B3F3-4B03-A5C7-BDAB8B32B653}"/>
              </a:ext>
            </a:extLst>
          </p:cNvPr>
          <p:cNvCxnSpPr>
            <a:cxnSpLocks/>
          </p:cNvCxnSpPr>
          <p:nvPr/>
        </p:nvCxnSpPr>
        <p:spPr>
          <a:xfrm flipV="1">
            <a:off x="4540369" y="3317421"/>
            <a:ext cx="736529" cy="4347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E0AB5A-3016-4FBF-93FB-4A42470DA779}"/>
              </a:ext>
            </a:extLst>
          </p:cNvPr>
          <p:cNvCxnSpPr>
            <a:cxnSpLocks/>
          </p:cNvCxnSpPr>
          <p:nvPr/>
        </p:nvCxnSpPr>
        <p:spPr>
          <a:xfrm flipH="1">
            <a:off x="4590166" y="3444684"/>
            <a:ext cx="702247" cy="4395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F9F6750-087D-4AE5-AA68-EEE044A17FAB}"/>
              </a:ext>
            </a:extLst>
          </p:cNvPr>
          <p:cNvSpPr txBox="1"/>
          <p:nvPr/>
        </p:nvSpPr>
        <p:spPr>
          <a:xfrm>
            <a:off x="5780847" y="356754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7D4218-038C-44E8-A39F-0464BF4B8604}"/>
              </a:ext>
            </a:extLst>
          </p:cNvPr>
          <p:cNvSpPr txBox="1"/>
          <p:nvPr/>
        </p:nvSpPr>
        <p:spPr>
          <a:xfrm>
            <a:off x="3450438" y="4630418"/>
            <a:ext cx="9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8707E3-0E37-4B35-8857-0B3343AEC1CC}"/>
              </a:ext>
            </a:extLst>
          </p:cNvPr>
          <p:cNvSpPr txBox="1"/>
          <p:nvPr/>
        </p:nvSpPr>
        <p:spPr>
          <a:xfrm>
            <a:off x="6210127" y="5523359"/>
            <a:ext cx="100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A98BAE-F738-4CAF-A8B8-199DDCDDE440}"/>
              </a:ext>
            </a:extLst>
          </p:cNvPr>
          <p:cNvSpPr txBox="1"/>
          <p:nvPr/>
        </p:nvSpPr>
        <p:spPr>
          <a:xfrm>
            <a:off x="7764892" y="4441186"/>
            <a:ext cx="9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053588-5D2D-4CE4-8E71-8AA39C9E6ABE}"/>
              </a:ext>
            </a:extLst>
          </p:cNvPr>
          <p:cNvSpPr txBox="1"/>
          <p:nvPr/>
        </p:nvSpPr>
        <p:spPr>
          <a:xfrm>
            <a:off x="7566086" y="2078962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“B”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B9C08C-9C89-4632-BDF8-56FC0EF7155F}"/>
              </a:ext>
            </a:extLst>
          </p:cNvPr>
          <p:cNvSpPr txBox="1"/>
          <p:nvPr/>
        </p:nvSpPr>
        <p:spPr>
          <a:xfrm>
            <a:off x="3722035" y="2110667"/>
            <a:ext cx="111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“A”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39F6E359-FC82-4DD6-BE62-3B882C362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87" y="174450"/>
            <a:ext cx="11504645" cy="657911"/>
          </a:xfrm>
        </p:spPr>
        <p:txBody>
          <a:bodyPr>
            <a:normAutofit fontScale="90000"/>
          </a:bodyPr>
          <a:lstStyle/>
          <a:p>
            <a:r>
              <a:rPr lang="en-US" dirty="0"/>
              <a:t>CLIENT TARGETING WITH SIGNALR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4A1111-0129-4E6C-B6D7-6A813CC47980}"/>
              </a:ext>
            </a:extLst>
          </p:cNvPr>
          <p:cNvSpPr/>
          <p:nvPr/>
        </p:nvSpPr>
        <p:spPr>
          <a:xfrm>
            <a:off x="114841" y="5456615"/>
            <a:ext cx="548752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Clients.Caller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eventName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8C8AE4B-2C52-4DB2-AB12-769127931866}"/>
              </a:ext>
            </a:extLst>
          </p:cNvPr>
          <p:cNvSpPr/>
          <p:nvPr/>
        </p:nvSpPr>
        <p:spPr>
          <a:xfrm>
            <a:off x="114840" y="5043516"/>
            <a:ext cx="548752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connection.invoke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functionName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7D42D7-4E57-449C-AA91-933173A145FA}"/>
              </a:ext>
            </a:extLst>
          </p:cNvPr>
          <p:cNvSpPr/>
          <p:nvPr/>
        </p:nvSpPr>
        <p:spPr>
          <a:xfrm>
            <a:off x="114839" y="5869714"/>
            <a:ext cx="548752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connection.on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eventName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54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Server">
            <a:extLst>
              <a:ext uri="{FF2B5EF4-FFF2-40B4-BE49-F238E27FC236}">
                <a16:creationId xmlns:a16="http://schemas.microsoft.com/office/drawing/2014/main" id="{F1468ED2-49E8-4F2C-8BA7-CDB24A12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2184" y="2263628"/>
            <a:ext cx="1467631" cy="1467631"/>
          </a:xfrm>
          <a:prstGeom prst="rect">
            <a:avLst/>
          </a:prstGeom>
        </p:spPr>
      </p:pic>
      <p:pic>
        <p:nvPicPr>
          <p:cNvPr id="14" name="Graphic 13" descr="Group of people">
            <a:extLst>
              <a:ext uri="{FF2B5EF4-FFF2-40B4-BE49-F238E27FC236}">
                <a16:creationId xmlns:a16="http://schemas.microsoft.com/office/drawing/2014/main" id="{557812E1-B837-47BC-A38F-220D333F6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44262" y="900112"/>
            <a:ext cx="1142805" cy="1142805"/>
          </a:xfrm>
          <a:prstGeom prst="rect">
            <a:avLst/>
          </a:prstGeom>
        </p:spPr>
      </p:pic>
      <p:pic>
        <p:nvPicPr>
          <p:cNvPr id="16" name="Graphic 15" descr="Man">
            <a:extLst>
              <a:ext uri="{FF2B5EF4-FFF2-40B4-BE49-F238E27FC236}">
                <a16:creationId xmlns:a16="http://schemas.microsoft.com/office/drawing/2014/main" id="{3DDB5FFF-574A-4EF4-9966-2121858635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72665" y="3348429"/>
            <a:ext cx="1142805" cy="1142805"/>
          </a:xfrm>
          <a:prstGeom prst="rect">
            <a:avLst/>
          </a:prstGeom>
        </p:spPr>
      </p:pic>
      <p:pic>
        <p:nvPicPr>
          <p:cNvPr id="18" name="Graphic 17" descr="Woman">
            <a:extLst>
              <a:ext uri="{FF2B5EF4-FFF2-40B4-BE49-F238E27FC236}">
                <a16:creationId xmlns:a16="http://schemas.microsoft.com/office/drawing/2014/main" id="{721E7614-D2BE-4681-83F7-7569E487BC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87119" y="3159857"/>
            <a:ext cx="1142805" cy="1142805"/>
          </a:xfrm>
          <a:prstGeom prst="rect">
            <a:avLst/>
          </a:prstGeom>
        </p:spPr>
      </p:pic>
      <p:pic>
        <p:nvPicPr>
          <p:cNvPr id="19" name="Graphic 18" descr="Group of people">
            <a:extLst>
              <a:ext uri="{FF2B5EF4-FFF2-40B4-BE49-F238E27FC236}">
                <a16:creationId xmlns:a16="http://schemas.microsoft.com/office/drawing/2014/main" id="{727ED59F-5FE8-4C3A-AFCC-4F178AB32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88313" y="900111"/>
            <a:ext cx="1142805" cy="1142805"/>
          </a:xfrm>
          <a:prstGeom prst="rect">
            <a:avLst/>
          </a:prstGeom>
        </p:spPr>
      </p:pic>
      <p:pic>
        <p:nvPicPr>
          <p:cNvPr id="20" name="Graphic 19" descr="Man">
            <a:extLst>
              <a:ext uri="{FF2B5EF4-FFF2-40B4-BE49-F238E27FC236}">
                <a16:creationId xmlns:a16="http://schemas.microsoft.com/office/drawing/2014/main" id="{C173E2D4-CC25-441E-9E2D-6D050336D7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67031" y="4005452"/>
            <a:ext cx="1142805" cy="1142805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030F44-B3F3-4B03-A5C7-BDAB8B32B653}"/>
              </a:ext>
            </a:extLst>
          </p:cNvPr>
          <p:cNvCxnSpPr>
            <a:cxnSpLocks/>
          </p:cNvCxnSpPr>
          <p:nvPr/>
        </p:nvCxnSpPr>
        <p:spPr>
          <a:xfrm flipV="1">
            <a:off x="4540369" y="3317421"/>
            <a:ext cx="736529" cy="4347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E0AB5A-3016-4FBF-93FB-4A42470DA779}"/>
              </a:ext>
            </a:extLst>
          </p:cNvPr>
          <p:cNvCxnSpPr>
            <a:cxnSpLocks/>
          </p:cNvCxnSpPr>
          <p:nvPr/>
        </p:nvCxnSpPr>
        <p:spPr>
          <a:xfrm>
            <a:off x="6888186" y="3672780"/>
            <a:ext cx="720583" cy="528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F9F6750-087D-4AE5-AA68-EEE044A17FAB}"/>
              </a:ext>
            </a:extLst>
          </p:cNvPr>
          <p:cNvSpPr txBox="1"/>
          <p:nvPr/>
        </p:nvSpPr>
        <p:spPr>
          <a:xfrm>
            <a:off x="5780847" y="356754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7D4218-038C-44E8-A39F-0464BF4B8604}"/>
              </a:ext>
            </a:extLst>
          </p:cNvPr>
          <p:cNvSpPr txBox="1"/>
          <p:nvPr/>
        </p:nvSpPr>
        <p:spPr>
          <a:xfrm>
            <a:off x="3450438" y="4630418"/>
            <a:ext cx="9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8707E3-0E37-4B35-8857-0B3343AEC1CC}"/>
              </a:ext>
            </a:extLst>
          </p:cNvPr>
          <p:cNvSpPr txBox="1"/>
          <p:nvPr/>
        </p:nvSpPr>
        <p:spPr>
          <a:xfrm>
            <a:off x="5780847" y="5154988"/>
            <a:ext cx="100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A98BAE-F738-4CAF-A8B8-199DDCDDE440}"/>
              </a:ext>
            </a:extLst>
          </p:cNvPr>
          <p:cNvSpPr txBox="1"/>
          <p:nvPr/>
        </p:nvSpPr>
        <p:spPr>
          <a:xfrm>
            <a:off x="7764892" y="4441186"/>
            <a:ext cx="9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053588-5D2D-4CE4-8E71-8AA39C9E6ABE}"/>
              </a:ext>
            </a:extLst>
          </p:cNvPr>
          <p:cNvSpPr txBox="1"/>
          <p:nvPr/>
        </p:nvSpPr>
        <p:spPr>
          <a:xfrm>
            <a:off x="7566086" y="2078962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“B”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B9C08C-9C89-4632-BDF8-56FC0EF7155F}"/>
              </a:ext>
            </a:extLst>
          </p:cNvPr>
          <p:cNvSpPr txBox="1"/>
          <p:nvPr/>
        </p:nvSpPr>
        <p:spPr>
          <a:xfrm>
            <a:off x="3722035" y="2110667"/>
            <a:ext cx="111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“A”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A2811D-0800-4E27-A0A0-059E4AC4CE44}"/>
              </a:ext>
            </a:extLst>
          </p:cNvPr>
          <p:cNvSpPr/>
          <p:nvPr/>
        </p:nvSpPr>
        <p:spPr>
          <a:xfrm>
            <a:off x="191240" y="5646167"/>
            <a:ext cx="825296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Clients.Client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person.ConnectionID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SendAsync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eventName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1611F78-8BB1-4A11-B57A-8F6A2DF8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87" y="174450"/>
            <a:ext cx="11504645" cy="657911"/>
          </a:xfrm>
        </p:spPr>
        <p:txBody>
          <a:bodyPr>
            <a:normAutofit fontScale="90000"/>
          </a:bodyPr>
          <a:lstStyle/>
          <a:p>
            <a:r>
              <a:rPr lang="en-US" dirty="0"/>
              <a:t>CLIENT TARGETINGWITH SIGNALR</a:t>
            </a:r>
          </a:p>
        </p:txBody>
      </p:sp>
    </p:spTree>
    <p:extLst>
      <p:ext uri="{BB962C8B-B14F-4D97-AF65-F5344CB8AC3E}">
        <p14:creationId xmlns:p14="http://schemas.microsoft.com/office/powerpoint/2010/main" val="731548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Server">
            <a:extLst>
              <a:ext uri="{FF2B5EF4-FFF2-40B4-BE49-F238E27FC236}">
                <a16:creationId xmlns:a16="http://schemas.microsoft.com/office/drawing/2014/main" id="{F1468ED2-49E8-4F2C-8BA7-CDB24A12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2184" y="2263628"/>
            <a:ext cx="1467631" cy="1467631"/>
          </a:xfrm>
          <a:prstGeom prst="rect">
            <a:avLst/>
          </a:prstGeom>
        </p:spPr>
      </p:pic>
      <p:pic>
        <p:nvPicPr>
          <p:cNvPr id="14" name="Graphic 13" descr="Group of people">
            <a:extLst>
              <a:ext uri="{FF2B5EF4-FFF2-40B4-BE49-F238E27FC236}">
                <a16:creationId xmlns:a16="http://schemas.microsoft.com/office/drawing/2014/main" id="{557812E1-B837-47BC-A38F-220D333F6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44262" y="900112"/>
            <a:ext cx="1142805" cy="1142805"/>
          </a:xfrm>
          <a:prstGeom prst="rect">
            <a:avLst/>
          </a:prstGeom>
        </p:spPr>
      </p:pic>
      <p:pic>
        <p:nvPicPr>
          <p:cNvPr id="16" name="Graphic 15" descr="Man">
            <a:extLst>
              <a:ext uri="{FF2B5EF4-FFF2-40B4-BE49-F238E27FC236}">
                <a16:creationId xmlns:a16="http://schemas.microsoft.com/office/drawing/2014/main" id="{3DDB5FFF-574A-4EF4-9966-2121858635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72665" y="3348429"/>
            <a:ext cx="1142805" cy="1142805"/>
          </a:xfrm>
          <a:prstGeom prst="rect">
            <a:avLst/>
          </a:prstGeom>
        </p:spPr>
      </p:pic>
      <p:pic>
        <p:nvPicPr>
          <p:cNvPr id="18" name="Graphic 17" descr="Woman">
            <a:extLst>
              <a:ext uri="{FF2B5EF4-FFF2-40B4-BE49-F238E27FC236}">
                <a16:creationId xmlns:a16="http://schemas.microsoft.com/office/drawing/2014/main" id="{721E7614-D2BE-4681-83F7-7569E487BC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87119" y="3159857"/>
            <a:ext cx="1142805" cy="1142805"/>
          </a:xfrm>
          <a:prstGeom prst="rect">
            <a:avLst/>
          </a:prstGeom>
        </p:spPr>
      </p:pic>
      <p:pic>
        <p:nvPicPr>
          <p:cNvPr id="19" name="Graphic 18" descr="Group of people">
            <a:extLst>
              <a:ext uri="{FF2B5EF4-FFF2-40B4-BE49-F238E27FC236}">
                <a16:creationId xmlns:a16="http://schemas.microsoft.com/office/drawing/2014/main" id="{727ED59F-5FE8-4C3A-AFCC-4F178AB32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88313" y="900111"/>
            <a:ext cx="1142805" cy="1142805"/>
          </a:xfrm>
          <a:prstGeom prst="rect">
            <a:avLst/>
          </a:prstGeom>
        </p:spPr>
      </p:pic>
      <p:pic>
        <p:nvPicPr>
          <p:cNvPr id="20" name="Graphic 19" descr="Man">
            <a:extLst>
              <a:ext uri="{FF2B5EF4-FFF2-40B4-BE49-F238E27FC236}">
                <a16:creationId xmlns:a16="http://schemas.microsoft.com/office/drawing/2014/main" id="{C173E2D4-CC25-441E-9E2D-6D050336D7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91441" y="4015680"/>
            <a:ext cx="1142805" cy="1142805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030F44-B3F3-4B03-A5C7-BDAB8B32B653}"/>
              </a:ext>
            </a:extLst>
          </p:cNvPr>
          <p:cNvCxnSpPr>
            <a:cxnSpLocks/>
          </p:cNvCxnSpPr>
          <p:nvPr/>
        </p:nvCxnSpPr>
        <p:spPr>
          <a:xfrm flipV="1">
            <a:off x="4540369" y="3317421"/>
            <a:ext cx="736529" cy="4347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E0AB5A-3016-4FBF-93FB-4A42470DA779}"/>
              </a:ext>
            </a:extLst>
          </p:cNvPr>
          <p:cNvCxnSpPr>
            <a:cxnSpLocks/>
          </p:cNvCxnSpPr>
          <p:nvPr/>
        </p:nvCxnSpPr>
        <p:spPr>
          <a:xfrm flipV="1">
            <a:off x="7005042" y="2543742"/>
            <a:ext cx="695769" cy="7551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F9F6750-087D-4AE5-AA68-EEE044A17FAB}"/>
              </a:ext>
            </a:extLst>
          </p:cNvPr>
          <p:cNvSpPr txBox="1"/>
          <p:nvPr/>
        </p:nvSpPr>
        <p:spPr>
          <a:xfrm>
            <a:off x="5780847" y="356754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7D4218-038C-44E8-A39F-0464BF4B8604}"/>
              </a:ext>
            </a:extLst>
          </p:cNvPr>
          <p:cNvSpPr txBox="1"/>
          <p:nvPr/>
        </p:nvSpPr>
        <p:spPr>
          <a:xfrm>
            <a:off x="3450438" y="4630418"/>
            <a:ext cx="9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8707E3-0E37-4B35-8857-0B3343AEC1CC}"/>
              </a:ext>
            </a:extLst>
          </p:cNvPr>
          <p:cNvSpPr txBox="1"/>
          <p:nvPr/>
        </p:nvSpPr>
        <p:spPr>
          <a:xfrm>
            <a:off x="5847043" y="5122785"/>
            <a:ext cx="100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A98BAE-F738-4CAF-A8B8-199DDCDDE440}"/>
              </a:ext>
            </a:extLst>
          </p:cNvPr>
          <p:cNvSpPr txBox="1"/>
          <p:nvPr/>
        </p:nvSpPr>
        <p:spPr>
          <a:xfrm>
            <a:off x="7764892" y="4441186"/>
            <a:ext cx="9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053588-5D2D-4CE4-8E71-8AA39C9E6ABE}"/>
              </a:ext>
            </a:extLst>
          </p:cNvPr>
          <p:cNvSpPr txBox="1"/>
          <p:nvPr/>
        </p:nvSpPr>
        <p:spPr>
          <a:xfrm>
            <a:off x="7566086" y="2078962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“B”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B9C08C-9C89-4632-BDF8-56FC0EF7155F}"/>
              </a:ext>
            </a:extLst>
          </p:cNvPr>
          <p:cNvSpPr txBox="1"/>
          <p:nvPr/>
        </p:nvSpPr>
        <p:spPr>
          <a:xfrm>
            <a:off x="3722035" y="2110667"/>
            <a:ext cx="111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“A”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BE5AF3-FAD6-4B4A-AC9E-C8F1B249476A}"/>
              </a:ext>
            </a:extLst>
          </p:cNvPr>
          <p:cNvSpPr/>
          <p:nvPr/>
        </p:nvSpPr>
        <p:spPr>
          <a:xfrm>
            <a:off x="118790" y="5615151"/>
            <a:ext cx="656192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Clients.Group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.(“B”).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SendAsync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eventName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F3CAB26-B421-483E-948B-B93616D7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87" y="174450"/>
            <a:ext cx="11504645" cy="657911"/>
          </a:xfrm>
        </p:spPr>
        <p:txBody>
          <a:bodyPr>
            <a:normAutofit fontScale="90000"/>
          </a:bodyPr>
          <a:lstStyle/>
          <a:p>
            <a:r>
              <a:rPr lang="en-US" dirty="0"/>
              <a:t>CLIENT TARGETINGWITH SIGNALR</a:t>
            </a:r>
          </a:p>
        </p:txBody>
      </p:sp>
    </p:spTree>
    <p:extLst>
      <p:ext uri="{BB962C8B-B14F-4D97-AF65-F5344CB8AC3E}">
        <p14:creationId xmlns:p14="http://schemas.microsoft.com/office/powerpoint/2010/main" val="2851375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Server">
            <a:extLst>
              <a:ext uri="{FF2B5EF4-FFF2-40B4-BE49-F238E27FC236}">
                <a16:creationId xmlns:a16="http://schemas.microsoft.com/office/drawing/2014/main" id="{F1468ED2-49E8-4F2C-8BA7-CDB24A12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2184" y="2263628"/>
            <a:ext cx="1467631" cy="1467631"/>
          </a:xfrm>
          <a:prstGeom prst="rect">
            <a:avLst/>
          </a:prstGeom>
        </p:spPr>
      </p:pic>
      <p:pic>
        <p:nvPicPr>
          <p:cNvPr id="14" name="Graphic 13" descr="Group of people">
            <a:extLst>
              <a:ext uri="{FF2B5EF4-FFF2-40B4-BE49-F238E27FC236}">
                <a16:creationId xmlns:a16="http://schemas.microsoft.com/office/drawing/2014/main" id="{557812E1-B837-47BC-A38F-220D333F6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44262" y="900112"/>
            <a:ext cx="1142805" cy="1142805"/>
          </a:xfrm>
          <a:prstGeom prst="rect">
            <a:avLst/>
          </a:prstGeom>
        </p:spPr>
      </p:pic>
      <p:pic>
        <p:nvPicPr>
          <p:cNvPr id="16" name="Graphic 15" descr="Man">
            <a:extLst>
              <a:ext uri="{FF2B5EF4-FFF2-40B4-BE49-F238E27FC236}">
                <a16:creationId xmlns:a16="http://schemas.microsoft.com/office/drawing/2014/main" id="{3DDB5FFF-574A-4EF4-9966-2121858635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72665" y="3348429"/>
            <a:ext cx="1142805" cy="1142805"/>
          </a:xfrm>
          <a:prstGeom prst="rect">
            <a:avLst/>
          </a:prstGeom>
        </p:spPr>
      </p:pic>
      <p:pic>
        <p:nvPicPr>
          <p:cNvPr id="18" name="Graphic 17" descr="Woman">
            <a:extLst>
              <a:ext uri="{FF2B5EF4-FFF2-40B4-BE49-F238E27FC236}">
                <a16:creationId xmlns:a16="http://schemas.microsoft.com/office/drawing/2014/main" id="{721E7614-D2BE-4681-83F7-7569E487BC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87119" y="3159857"/>
            <a:ext cx="1142805" cy="1142805"/>
          </a:xfrm>
          <a:prstGeom prst="rect">
            <a:avLst/>
          </a:prstGeom>
        </p:spPr>
      </p:pic>
      <p:pic>
        <p:nvPicPr>
          <p:cNvPr id="19" name="Graphic 18" descr="Group of people">
            <a:extLst>
              <a:ext uri="{FF2B5EF4-FFF2-40B4-BE49-F238E27FC236}">
                <a16:creationId xmlns:a16="http://schemas.microsoft.com/office/drawing/2014/main" id="{727ED59F-5FE8-4C3A-AFCC-4F178AB32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88313" y="900111"/>
            <a:ext cx="1142805" cy="1142805"/>
          </a:xfrm>
          <a:prstGeom prst="rect">
            <a:avLst/>
          </a:prstGeom>
        </p:spPr>
      </p:pic>
      <p:pic>
        <p:nvPicPr>
          <p:cNvPr id="20" name="Graphic 19" descr="Man">
            <a:extLst>
              <a:ext uri="{FF2B5EF4-FFF2-40B4-BE49-F238E27FC236}">
                <a16:creationId xmlns:a16="http://schemas.microsoft.com/office/drawing/2014/main" id="{C173E2D4-CC25-441E-9E2D-6D050336D7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06328" y="4047700"/>
            <a:ext cx="1142805" cy="1142805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030F44-B3F3-4B03-A5C7-BDAB8B32B653}"/>
              </a:ext>
            </a:extLst>
          </p:cNvPr>
          <p:cNvCxnSpPr>
            <a:cxnSpLocks/>
          </p:cNvCxnSpPr>
          <p:nvPr/>
        </p:nvCxnSpPr>
        <p:spPr>
          <a:xfrm flipV="1">
            <a:off x="4515212" y="3567543"/>
            <a:ext cx="894083" cy="402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E0AB5A-3016-4FBF-93FB-4A42470DA779}"/>
              </a:ext>
            </a:extLst>
          </p:cNvPr>
          <p:cNvCxnSpPr>
            <a:cxnSpLocks/>
          </p:cNvCxnSpPr>
          <p:nvPr/>
        </p:nvCxnSpPr>
        <p:spPr>
          <a:xfrm flipV="1">
            <a:off x="6910582" y="2543742"/>
            <a:ext cx="790229" cy="6161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F9F6750-087D-4AE5-AA68-EEE044A17FAB}"/>
              </a:ext>
            </a:extLst>
          </p:cNvPr>
          <p:cNvSpPr txBox="1"/>
          <p:nvPr/>
        </p:nvSpPr>
        <p:spPr>
          <a:xfrm>
            <a:off x="5780847" y="356754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7D4218-038C-44E8-A39F-0464BF4B8604}"/>
              </a:ext>
            </a:extLst>
          </p:cNvPr>
          <p:cNvSpPr txBox="1"/>
          <p:nvPr/>
        </p:nvSpPr>
        <p:spPr>
          <a:xfrm>
            <a:off x="3450438" y="4630418"/>
            <a:ext cx="9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8707E3-0E37-4B35-8857-0B3343AEC1CC}"/>
              </a:ext>
            </a:extLst>
          </p:cNvPr>
          <p:cNvSpPr txBox="1"/>
          <p:nvPr/>
        </p:nvSpPr>
        <p:spPr>
          <a:xfrm>
            <a:off x="5976888" y="5116664"/>
            <a:ext cx="100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A98BAE-F738-4CAF-A8B8-199DDCDDE440}"/>
              </a:ext>
            </a:extLst>
          </p:cNvPr>
          <p:cNvSpPr txBox="1"/>
          <p:nvPr/>
        </p:nvSpPr>
        <p:spPr>
          <a:xfrm>
            <a:off x="7764892" y="4441186"/>
            <a:ext cx="9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053588-5D2D-4CE4-8E71-8AA39C9E6ABE}"/>
              </a:ext>
            </a:extLst>
          </p:cNvPr>
          <p:cNvSpPr txBox="1"/>
          <p:nvPr/>
        </p:nvSpPr>
        <p:spPr>
          <a:xfrm>
            <a:off x="7566086" y="2078962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“B”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B9C08C-9C89-4632-BDF8-56FC0EF7155F}"/>
              </a:ext>
            </a:extLst>
          </p:cNvPr>
          <p:cNvSpPr txBox="1"/>
          <p:nvPr/>
        </p:nvSpPr>
        <p:spPr>
          <a:xfrm>
            <a:off x="3722035" y="2110667"/>
            <a:ext cx="111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“A”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24E8FD-F26F-4880-849A-B98A51435BD6}"/>
              </a:ext>
            </a:extLst>
          </p:cNvPr>
          <p:cNvCxnSpPr>
            <a:cxnSpLocks/>
          </p:cNvCxnSpPr>
          <p:nvPr/>
        </p:nvCxnSpPr>
        <p:spPr>
          <a:xfrm flipH="1" flipV="1">
            <a:off x="4625913" y="2557446"/>
            <a:ext cx="783382" cy="4763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2C962B8-28D8-4AC3-B1E4-5722E71811A0}"/>
              </a:ext>
            </a:extLst>
          </p:cNvPr>
          <p:cNvSpPr/>
          <p:nvPr/>
        </p:nvSpPr>
        <p:spPr>
          <a:xfrm>
            <a:off x="118790" y="5615151"/>
            <a:ext cx="968692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Clients.Groups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List&lt;String&gt; {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SendAsync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eventName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255657BA-B743-4DA0-A423-CF2FFFB3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87" y="174450"/>
            <a:ext cx="11504645" cy="657911"/>
          </a:xfrm>
        </p:spPr>
        <p:txBody>
          <a:bodyPr>
            <a:normAutofit fontScale="90000"/>
          </a:bodyPr>
          <a:lstStyle/>
          <a:p>
            <a:r>
              <a:rPr lang="en-US" dirty="0"/>
              <a:t>CLIENT TARGETINGWITH SIGNALR</a:t>
            </a:r>
          </a:p>
        </p:txBody>
      </p:sp>
    </p:spTree>
    <p:extLst>
      <p:ext uri="{BB962C8B-B14F-4D97-AF65-F5344CB8AC3E}">
        <p14:creationId xmlns:p14="http://schemas.microsoft.com/office/powerpoint/2010/main" val="3036552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eadlines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281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Schoolbook</vt:lpstr>
      <vt:lpstr>Consolas</vt:lpstr>
      <vt:lpstr>Corbel</vt:lpstr>
      <vt:lpstr>Corbel (Body)</vt:lpstr>
      <vt:lpstr>Headlines</vt:lpstr>
      <vt:lpstr>SignalR</vt:lpstr>
      <vt:lpstr>PowerPoint Presentation</vt:lpstr>
      <vt:lpstr>TRANSPORT PROTOCOL</vt:lpstr>
      <vt:lpstr>PowerPoint Presentation</vt:lpstr>
      <vt:lpstr>EASE OF IMPLEMENTATION</vt:lpstr>
      <vt:lpstr>CLIENT TARGETING WITH SIGNALR</vt:lpstr>
      <vt:lpstr>CLIENT TARGETINGWITH SIGNALR</vt:lpstr>
      <vt:lpstr>CLIENT TARGETINGWITH SIGNALR</vt:lpstr>
      <vt:lpstr>CLIENT TARGETINGWITH SIGNALR</vt:lpstr>
      <vt:lpstr>CLIENT TARGETINGWITH SIGNALR</vt:lpstr>
      <vt:lpstr>CLIENT TARGETINGWITH SIGNALR</vt:lpstr>
      <vt:lpstr>DeMO</vt:lpstr>
      <vt:lpstr>WHY SIGNALR?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SignalR</dc:title>
  <dc:creator>Emrah Okic</dc:creator>
  <cp:lastModifiedBy>Emrah Okic</cp:lastModifiedBy>
  <cp:revision>5</cp:revision>
  <dcterms:created xsi:type="dcterms:W3CDTF">2020-06-13T13:04:21Z</dcterms:created>
  <dcterms:modified xsi:type="dcterms:W3CDTF">2020-06-13T14:57:31Z</dcterms:modified>
</cp:coreProperties>
</file>