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8" r:id="rId3"/>
    <p:sldId id="259"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F42D853-E874-4B1F-A607-50558B8E4CF8}"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812F2F-BC4D-419F-AECD-03633020D2F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9525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2D853-E874-4B1F-A607-50558B8E4CF8}"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812F2F-BC4D-419F-AECD-03633020D2FE}" type="slidenum">
              <a:rPr lang="en-US" smtClean="0"/>
              <a:t>‹#›</a:t>
            </a:fld>
            <a:endParaRPr lang="en-US"/>
          </a:p>
        </p:txBody>
      </p:sp>
    </p:spTree>
    <p:extLst>
      <p:ext uri="{BB962C8B-B14F-4D97-AF65-F5344CB8AC3E}">
        <p14:creationId xmlns:p14="http://schemas.microsoft.com/office/powerpoint/2010/main" val="2254681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2D853-E874-4B1F-A607-50558B8E4CF8}"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812F2F-BC4D-419F-AECD-03633020D2FE}" type="slidenum">
              <a:rPr lang="en-US" smtClean="0"/>
              <a:t>‹#›</a:t>
            </a:fld>
            <a:endParaRPr lang="en-US"/>
          </a:p>
        </p:txBody>
      </p:sp>
    </p:spTree>
    <p:extLst>
      <p:ext uri="{BB962C8B-B14F-4D97-AF65-F5344CB8AC3E}">
        <p14:creationId xmlns:p14="http://schemas.microsoft.com/office/powerpoint/2010/main" val="3411039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2D853-E874-4B1F-A607-50558B8E4CF8}"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812F2F-BC4D-419F-AECD-03633020D2FE}" type="slidenum">
              <a:rPr lang="en-US" smtClean="0"/>
              <a:t>‹#›</a:t>
            </a:fld>
            <a:endParaRPr lang="en-US"/>
          </a:p>
        </p:txBody>
      </p:sp>
    </p:spTree>
    <p:extLst>
      <p:ext uri="{BB962C8B-B14F-4D97-AF65-F5344CB8AC3E}">
        <p14:creationId xmlns:p14="http://schemas.microsoft.com/office/powerpoint/2010/main" val="939643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F42D853-E874-4B1F-A607-50558B8E4CF8}"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812F2F-BC4D-419F-AECD-03633020D2F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1780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F42D853-E874-4B1F-A607-50558B8E4CF8}" type="datetimeFigureOut">
              <a:rPr lang="en-US" smtClean="0"/>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812F2F-BC4D-419F-AECD-03633020D2FE}" type="slidenum">
              <a:rPr lang="en-US" smtClean="0"/>
              <a:t>‹#›</a:t>
            </a:fld>
            <a:endParaRPr lang="en-US"/>
          </a:p>
        </p:txBody>
      </p:sp>
    </p:spTree>
    <p:extLst>
      <p:ext uri="{BB962C8B-B14F-4D97-AF65-F5344CB8AC3E}">
        <p14:creationId xmlns:p14="http://schemas.microsoft.com/office/powerpoint/2010/main" val="3672161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42D853-E874-4B1F-A607-50558B8E4CF8}" type="datetimeFigureOut">
              <a:rPr lang="en-US" smtClean="0"/>
              <a:t>6/5/2022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812F2F-BC4D-419F-AECD-03633020D2FE}" type="slidenum">
              <a:rPr lang="en-US" smtClean="0"/>
              <a:t>‹#›</a:t>
            </a:fld>
            <a:endParaRPr lang="en-US"/>
          </a:p>
        </p:txBody>
      </p:sp>
    </p:spTree>
    <p:extLst>
      <p:ext uri="{BB962C8B-B14F-4D97-AF65-F5344CB8AC3E}">
        <p14:creationId xmlns:p14="http://schemas.microsoft.com/office/powerpoint/2010/main" val="446937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F42D853-E874-4B1F-A607-50558B8E4CF8}" type="datetimeFigureOut">
              <a:rPr lang="en-US" smtClean="0"/>
              <a:t>6/5/2022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812F2F-BC4D-419F-AECD-03633020D2FE}" type="slidenum">
              <a:rPr lang="en-US" smtClean="0"/>
              <a:t>‹#›</a:t>
            </a:fld>
            <a:endParaRPr lang="en-US"/>
          </a:p>
        </p:txBody>
      </p:sp>
    </p:spTree>
    <p:extLst>
      <p:ext uri="{BB962C8B-B14F-4D97-AF65-F5344CB8AC3E}">
        <p14:creationId xmlns:p14="http://schemas.microsoft.com/office/powerpoint/2010/main" val="1699121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F42D853-E874-4B1F-A607-50558B8E4CF8}" type="datetimeFigureOut">
              <a:rPr lang="en-US" smtClean="0"/>
              <a:t>6/5/2022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C812F2F-BC4D-419F-AECD-03633020D2FE}" type="slidenum">
              <a:rPr lang="en-US" smtClean="0"/>
              <a:t>‹#›</a:t>
            </a:fld>
            <a:endParaRPr lang="en-US"/>
          </a:p>
        </p:txBody>
      </p:sp>
    </p:spTree>
    <p:extLst>
      <p:ext uri="{BB962C8B-B14F-4D97-AF65-F5344CB8AC3E}">
        <p14:creationId xmlns:p14="http://schemas.microsoft.com/office/powerpoint/2010/main" val="3853233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F42D853-E874-4B1F-A607-50558B8E4CF8}" type="datetimeFigureOut">
              <a:rPr lang="en-US" smtClean="0"/>
              <a:t>6/5/2022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C812F2F-BC4D-419F-AECD-03633020D2FE}" type="slidenum">
              <a:rPr lang="en-US" smtClean="0"/>
              <a:t>‹#›</a:t>
            </a:fld>
            <a:endParaRPr lang="en-US"/>
          </a:p>
        </p:txBody>
      </p:sp>
    </p:spTree>
    <p:extLst>
      <p:ext uri="{BB962C8B-B14F-4D97-AF65-F5344CB8AC3E}">
        <p14:creationId xmlns:p14="http://schemas.microsoft.com/office/powerpoint/2010/main" val="1087743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F42D853-E874-4B1F-A607-50558B8E4CF8}" type="datetimeFigureOut">
              <a:rPr lang="en-US" smtClean="0"/>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812F2F-BC4D-419F-AECD-03633020D2FE}" type="slidenum">
              <a:rPr lang="en-US" smtClean="0"/>
              <a:t>‹#›</a:t>
            </a:fld>
            <a:endParaRPr lang="en-US"/>
          </a:p>
        </p:txBody>
      </p:sp>
    </p:spTree>
    <p:extLst>
      <p:ext uri="{BB962C8B-B14F-4D97-AF65-F5344CB8AC3E}">
        <p14:creationId xmlns:p14="http://schemas.microsoft.com/office/powerpoint/2010/main" val="3169627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F42D853-E874-4B1F-A607-50558B8E4CF8}" type="datetimeFigureOut">
              <a:rPr lang="en-US" smtClean="0"/>
              <a:t>6/5/2022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C812F2F-BC4D-419F-AECD-03633020D2F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193863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7185" y="1110765"/>
            <a:ext cx="12191999" cy="1631216"/>
          </a:xfrm>
          <a:prstGeom prst="rect">
            <a:avLst/>
          </a:prstGeom>
          <a:noFill/>
        </p:spPr>
        <p:txBody>
          <a:bodyPr wrap="square" rtlCol="0">
            <a:spAutoFit/>
          </a:bodyPr>
          <a:lstStyle/>
          <a:p>
            <a:pPr algn="ctr"/>
            <a:r>
              <a:rPr lang="en-US" sz="5000" b="1" dirty="0" smtClean="0">
                <a:effectLst/>
              </a:rPr>
              <a:t>EFFECT OF CONVECTION</a:t>
            </a:r>
          </a:p>
          <a:p>
            <a:pPr algn="ctr"/>
            <a:r>
              <a:rPr lang="en-US" sz="5000" b="1" dirty="0" smtClean="0">
                <a:effectLst/>
              </a:rPr>
              <a:t> ON CLIMATE</a:t>
            </a:r>
            <a:endParaRPr lang="en-US" sz="5000" b="1" dirty="0" smtClean="0"/>
          </a:p>
        </p:txBody>
      </p:sp>
      <p:graphicFrame>
        <p:nvGraphicFramePr>
          <p:cNvPr id="7" name="Table 6"/>
          <p:cNvGraphicFramePr>
            <a:graphicFrameLocks noGrp="1"/>
          </p:cNvGraphicFramePr>
          <p:nvPr>
            <p:extLst>
              <p:ext uri="{D42A27DB-BD31-4B8C-83A1-F6EECF244321}">
                <p14:modId xmlns:p14="http://schemas.microsoft.com/office/powerpoint/2010/main" val="2318378575"/>
              </p:ext>
            </p:extLst>
          </p:nvPr>
        </p:nvGraphicFramePr>
        <p:xfrm>
          <a:off x="1161798" y="3662728"/>
          <a:ext cx="10214967" cy="1865028"/>
        </p:xfrm>
        <a:graphic>
          <a:graphicData uri="http://schemas.openxmlformats.org/drawingml/2006/table">
            <a:tbl>
              <a:tblPr firstRow="1" firstCol="1" bandRow="1">
                <a:tableStyleId>{2D5ABB26-0587-4C30-8999-92F81FD0307C}</a:tableStyleId>
              </a:tblPr>
              <a:tblGrid>
                <a:gridCol w="1489989">
                  <a:extLst>
                    <a:ext uri="{9D8B030D-6E8A-4147-A177-3AD203B41FA5}">
                      <a16:colId xmlns:a16="http://schemas.microsoft.com/office/drawing/2014/main" val="364914056"/>
                    </a:ext>
                  </a:extLst>
                </a:gridCol>
                <a:gridCol w="463781">
                  <a:extLst>
                    <a:ext uri="{9D8B030D-6E8A-4147-A177-3AD203B41FA5}">
                      <a16:colId xmlns:a16="http://schemas.microsoft.com/office/drawing/2014/main" val="4019667050"/>
                    </a:ext>
                  </a:extLst>
                </a:gridCol>
                <a:gridCol w="8261197">
                  <a:extLst>
                    <a:ext uri="{9D8B030D-6E8A-4147-A177-3AD203B41FA5}">
                      <a16:colId xmlns:a16="http://schemas.microsoft.com/office/drawing/2014/main" val="4240832269"/>
                    </a:ext>
                  </a:extLst>
                </a:gridCol>
              </a:tblGrid>
              <a:tr h="371500">
                <a:tc gridSpan="3">
                  <a:txBody>
                    <a:bodyPr/>
                    <a:lstStyle/>
                    <a:p>
                      <a:pPr marL="0" marR="0">
                        <a:spcBef>
                          <a:spcPts val="0"/>
                        </a:spcBef>
                        <a:spcAft>
                          <a:spcPts val="0"/>
                        </a:spcAft>
                      </a:pPr>
                      <a:r>
                        <a:rPr lang="en-US" sz="2400" b="1" dirty="0" smtClean="0">
                          <a:effectLst/>
                        </a:rPr>
                        <a:t>Name</a:t>
                      </a:r>
                      <a:r>
                        <a:rPr lang="en-US" sz="2400" b="1" baseline="0" dirty="0" smtClean="0">
                          <a:effectLst/>
                        </a:rPr>
                        <a:t>           :      </a:t>
                      </a:r>
                      <a:r>
                        <a:rPr lang="en-US" sz="2400" b="1" dirty="0" smtClean="0">
                          <a:effectLst/>
                        </a:rPr>
                        <a:t>MD.EMRAN </a:t>
                      </a:r>
                      <a:r>
                        <a:rPr lang="en-US" sz="2400" b="1" dirty="0">
                          <a:effectLst/>
                        </a:rPr>
                        <a:t>ALAM</a:t>
                      </a:r>
                      <a:endParaRPr lang="en-US" sz="2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26786" marR="126786"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27873325"/>
                  </a:ext>
                </a:extLst>
              </a:tr>
              <a:tr h="371500">
                <a:tc>
                  <a:txBody>
                    <a:bodyPr/>
                    <a:lstStyle/>
                    <a:p>
                      <a:pPr marL="0" marR="0">
                        <a:spcBef>
                          <a:spcPts val="0"/>
                        </a:spcBef>
                        <a:spcAft>
                          <a:spcPts val="0"/>
                        </a:spcAft>
                      </a:pPr>
                      <a:r>
                        <a:rPr lang="en-US" sz="2400" b="1">
                          <a:effectLst/>
                        </a:rPr>
                        <a:t>ID No :</a:t>
                      </a:r>
                      <a:endParaRPr lang="en-US" sz="20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26786" marR="126786" marT="0" marB="0"/>
                </a:tc>
                <a:tc>
                  <a:txBody>
                    <a:bodyPr/>
                    <a:lstStyle/>
                    <a:p>
                      <a:pPr marL="0" marR="0">
                        <a:spcBef>
                          <a:spcPts val="0"/>
                        </a:spcBef>
                        <a:spcAft>
                          <a:spcPts val="0"/>
                        </a:spcAft>
                      </a:pPr>
                      <a:r>
                        <a:rPr lang="en-US" sz="2400" b="1">
                          <a:effectLst/>
                        </a:rPr>
                        <a:t>:</a:t>
                      </a:r>
                      <a:endParaRPr lang="en-US" sz="20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26786" marR="126786" marT="0" marB="0"/>
                </a:tc>
                <a:tc>
                  <a:txBody>
                    <a:bodyPr/>
                    <a:lstStyle/>
                    <a:p>
                      <a:pPr marL="0" marR="0">
                        <a:spcBef>
                          <a:spcPts val="0"/>
                        </a:spcBef>
                        <a:spcAft>
                          <a:spcPts val="0"/>
                        </a:spcAft>
                      </a:pPr>
                      <a:r>
                        <a:rPr lang="en-US" sz="2400" b="1" dirty="0">
                          <a:effectLst/>
                        </a:rPr>
                        <a:t>221-115-110</a:t>
                      </a:r>
                      <a:endParaRPr lang="en-US" sz="2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26786" marR="126786" marT="0" marB="0"/>
                </a:tc>
                <a:extLst>
                  <a:ext uri="{0D108BD9-81ED-4DB2-BD59-A6C34878D82A}">
                    <a16:rowId xmlns:a16="http://schemas.microsoft.com/office/drawing/2014/main" val="2054565820"/>
                  </a:ext>
                </a:extLst>
              </a:tr>
              <a:tr h="384768">
                <a:tc>
                  <a:txBody>
                    <a:bodyPr/>
                    <a:lstStyle/>
                    <a:p>
                      <a:pPr marL="0" marR="0">
                        <a:spcBef>
                          <a:spcPts val="0"/>
                        </a:spcBef>
                        <a:spcAft>
                          <a:spcPts val="0"/>
                        </a:spcAft>
                      </a:pPr>
                      <a:r>
                        <a:rPr lang="en-US" sz="2400" b="1">
                          <a:effectLst/>
                        </a:rPr>
                        <a:t>Batch  </a:t>
                      </a:r>
                      <a:endParaRPr lang="en-US" sz="20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26786" marR="126786" marT="0" marB="0"/>
                </a:tc>
                <a:tc>
                  <a:txBody>
                    <a:bodyPr/>
                    <a:lstStyle/>
                    <a:p>
                      <a:pPr marL="0" marR="0">
                        <a:spcBef>
                          <a:spcPts val="0"/>
                        </a:spcBef>
                        <a:spcAft>
                          <a:spcPts val="0"/>
                        </a:spcAft>
                      </a:pPr>
                      <a:r>
                        <a:rPr lang="en-US" sz="2400" b="1">
                          <a:effectLst/>
                        </a:rPr>
                        <a:t>:</a:t>
                      </a:r>
                      <a:endParaRPr lang="en-US" sz="20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26786" marR="126786" marT="0" marB="0"/>
                </a:tc>
                <a:tc>
                  <a:txBody>
                    <a:bodyPr/>
                    <a:lstStyle/>
                    <a:p>
                      <a:pPr marL="0" marR="0">
                        <a:spcBef>
                          <a:spcPts val="0"/>
                        </a:spcBef>
                        <a:spcAft>
                          <a:spcPts val="0"/>
                        </a:spcAft>
                      </a:pPr>
                      <a:r>
                        <a:rPr lang="en-US" sz="2400" dirty="0">
                          <a:effectLst/>
                        </a:rPr>
                        <a:t>56</a:t>
                      </a:r>
                      <a:r>
                        <a:rPr lang="en-US" sz="2400" baseline="30000" dirty="0">
                          <a:effectLst/>
                        </a:rPr>
                        <a:t>th</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26786" marR="126786" marT="0" marB="0"/>
                </a:tc>
                <a:extLst>
                  <a:ext uri="{0D108BD9-81ED-4DB2-BD59-A6C34878D82A}">
                    <a16:rowId xmlns:a16="http://schemas.microsoft.com/office/drawing/2014/main" val="3710583240"/>
                  </a:ext>
                </a:extLst>
              </a:tr>
              <a:tr h="345908">
                <a:tc>
                  <a:txBody>
                    <a:bodyPr/>
                    <a:lstStyle/>
                    <a:p>
                      <a:pPr marL="0" marR="0">
                        <a:spcBef>
                          <a:spcPts val="0"/>
                        </a:spcBef>
                        <a:spcAft>
                          <a:spcPts val="0"/>
                        </a:spcAft>
                      </a:pPr>
                      <a:r>
                        <a:rPr lang="en-US" sz="2400" b="1" dirty="0">
                          <a:effectLst/>
                        </a:rPr>
                        <a:t>Section </a:t>
                      </a:r>
                      <a:endParaRPr lang="en-US" sz="2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26786" marR="126786" marT="0" marB="0"/>
                </a:tc>
                <a:tc>
                  <a:txBody>
                    <a:bodyPr/>
                    <a:lstStyle/>
                    <a:p>
                      <a:pPr marL="0" marR="0">
                        <a:spcBef>
                          <a:spcPts val="0"/>
                        </a:spcBef>
                        <a:spcAft>
                          <a:spcPts val="0"/>
                        </a:spcAft>
                      </a:pPr>
                      <a:r>
                        <a:rPr lang="en-US" sz="2400" b="1" dirty="0">
                          <a:effectLst/>
                        </a:rPr>
                        <a:t>:</a:t>
                      </a:r>
                      <a:endParaRPr lang="en-US" sz="2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26786" marR="126786" marT="0" marB="0"/>
                </a:tc>
                <a:tc>
                  <a:txBody>
                    <a:bodyPr/>
                    <a:lstStyle/>
                    <a:p>
                      <a:pPr marL="0" marR="0">
                        <a:spcBef>
                          <a:spcPts val="0"/>
                        </a:spcBef>
                        <a:spcAft>
                          <a:spcPts val="0"/>
                        </a:spcAft>
                      </a:pPr>
                      <a:r>
                        <a:rPr lang="en-US" sz="2400" dirty="0">
                          <a:effectLst/>
                        </a:rPr>
                        <a:t>C</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26786" marR="126786" marT="0" marB="0"/>
                </a:tc>
                <a:extLst>
                  <a:ext uri="{0D108BD9-81ED-4DB2-BD59-A6C34878D82A}">
                    <a16:rowId xmlns:a16="http://schemas.microsoft.com/office/drawing/2014/main" val="237458420"/>
                  </a:ext>
                </a:extLst>
              </a:tr>
              <a:tr h="371500">
                <a:tc gridSpan="3">
                  <a:txBody>
                    <a:bodyPr/>
                    <a:lstStyle/>
                    <a:p>
                      <a:pPr marL="0" marR="0">
                        <a:spcBef>
                          <a:spcPts val="0"/>
                        </a:spcBef>
                        <a:spcAft>
                          <a:spcPts val="0"/>
                        </a:spcAft>
                      </a:pPr>
                      <a:r>
                        <a:rPr lang="en-US" sz="2400" b="1" dirty="0">
                          <a:effectLst/>
                        </a:rPr>
                        <a:t>Dept. of Computer Science &amp; Engineering, MU</a:t>
                      </a:r>
                      <a:endParaRPr lang="en-US" sz="2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26786" marR="126786"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40463253"/>
                  </a:ext>
                </a:extLst>
              </a:tr>
            </a:tbl>
          </a:graphicData>
        </a:graphic>
      </p:graphicFrame>
      <p:sp>
        <p:nvSpPr>
          <p:cNvPr id="8" name="TextBox 7"/>
          <p:cNvSpPr txBox="1"/>
          <p:nvPr/>
        </p:nvSpPr>
        <p:spPr>
          <a:xfrm>
            <a:off x="11376765" y="6385004"/>
            <a:ext cx="495649" cy="461665"/>
          </a:xfrm>
          <a:prstGeom prst="rect">
            <a:avLst/>
          </a:prstGeom>
          <a:noFill/>
        </p:spPr>
        <p:txBody>
          <a:bodyPr wrap="none" rtlCol="0">
            <a:spAutoFit/>
          </a:bodyPr>
          <a:lstStyle/>
          <a:p>
            <a:r>
              <a:rPr lang="en-US" sz="2400" dirty="0" smtClean="0"/>
              <a:t>01</a:t>
            </a:r>
            <a:endParaRPr lang="en-US" sz="2400" dirty="0"/>
          </a:p>
        </p:txBody>
      </p:sp>
      <p:cxnSp>
        <p:nvCxnSpPr>
          <p:cNvPr id="5" name="Straight Connector 4"/>
          <p:cNvCxnSpPr/>
          <p:nvPr/>
        </p:nvCxnSpPr>
        <p:spPr>
          <a:xfrm>
            <a:off x="1161798" y="3302000"/>
            <a:ext cx="9849102" cy="0"/>
          </a:xfrm>
          <a:prstGeom prst="line">
            <a:avLst/>
          </a:prstGeom>
          <a:ln w="19050"/>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2402196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76765" y="6372304"/>
            <a:ext cx="495649" cy="461665"/>
          </a:xfrm>
          <a:prstGeom prst="rect">
            <a:avLst/>
          </a:prstGeom>
          <a:noFill/>
        </p:spPr>
        <p:txBody>
          <a:bodyPr wrap="none" rtlCol="0">
            <a:spAutoFit/>
          </a:bodyPr>
          <a:lstStyle/>
          <a:p>
            <a:r>
              <a:rPr lang="en-US" sz="2400" dirty="0" smtClean="0"/>
              <a:t>02</a:t>
            </a:r>
            <a:endParaRPr lang="en-US" sz="2400" dirty="0"/>
          </a:p>
        </p:txBody>
      </p:sp>
      <p:sp>
        <p:nvSpPr>
          <p:cNvPr id="5" name="TextBox 4"/>
          <p:cNvSpPr txBox="1"/>
          <p:nvPr/>
        </p:nvSpPr>
        <p:spPr>
          <a:xfrm>
            <a:off x="369605" y="396284"/>
            <a:ext cx="11502803" cy="523220"/>
          </a:xfrm>
          <a:prstGeom prst="rect">
            <a:avLst/>
          </a:prstGeom>
          <a:noFill/>
        </p:spPr>
        <p:txBody>
          <a:bodyPr wrap="square" rtlCol="0">
            <a:spAutoFit/>
          </a:bodyPr>
          <a:lstStyle/>
          <a:p>
            <a:r>
              <a:rPr lang="en-US" sz="2800" b="1" dirty="0"/>
              <a:t>What is convection? </a:t>
            </a:r>
          </a:p>
        </p:txBody>
      </p:sp>
      <p:sp>
        <p:nvSpPr>
          <p:cNvPr id="7" name="TextBox 6"/>
          <p:cNvSpPr txBox="1"/>
          <p:nvPr/>
        </p:nvSpPr>
        <p:spPr>
          <a:xfrm>
            <a:off x="369605" y="1085762"/>
            <a:ext cx="11502803" cy="461665"/>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Convection is the movement within a liquid or gas driven by differences in temperature.</a:t>
            </a:r>
          </a:p>
        </p:txBody>
      </p:sp>
      <p:sp>
        <p:nvSpPr>
          <p:cNvPr id="8" name="Rectangle 7"/>
          <p:cNvSpPr/>
          <p:nvPr/>
        </p:nvSpPr>
        <p:spPr>
          <a:xfrm>
            <a:off x="369605" y="2547112"/>
            <a:ext cx="11502802" cy="523220"/>
          </a:xfrm>
          <a:prstGeom prst="rect">
            <a:avLst/>
          </a:prstGeom>
        </p:spPr>
        <p:txBody>
          <a:bodyPr wrap="square">
            <a:spAutoFit/>
          </a:bodyPr>
          <a:lstStyle/>
          <a:p>
            <a:r>
              <a:rPr lang="en-US" sz="2800" b="1" dirty="0"/>
              <a:t>Why does convection occur</a:t>
            </a:r>
            <a:r>
              <a:rPr lang="en-US" sz="2800" b="1" dirty="0" smtClean="0"/>
              <a:t>?</a:t>
            </a:r>
            <a:endParaRPr lang="en-US" sz="2800" b="1" dirty="0"/>
          </a:p>
        </p:txBody>
      </p:sp>
      <p:sp>
        <p:nvSpPr>
          <p:cNvPr id="9" name="Rectangle 8"/>
          <p:cNvSpPr/>
          <p:nvPr/>
        </p:nvSpPr>
        <p:spPr>
          <a:xfrm>
            <a:off x="369605" y="3470589"/>
            <a:ext cx="6375753" cy="1938992"/>
          </a:xfrm>
          <a:prstGeom prst="rect">
            <a:avLst/>
          </a:prstGeom>
        </p:spPr>
        <p:txBody>
          <a:bodyPr wrap="square">
            <a:spAutoFit/>
          </a:bodyPr>
          <a:lstStyle/>
          <a:p>
            <a:pPr marL="285750" indent="-285750">
              <a:buFont typeface="Arial" panose="020B0604020202020204" pitchFamily="34" charset="0"/>
              <a:buChar char="•"/>
            </a:pPr>
            <a:r>
              <a:rPr lang="en-US" sz="2400" dirty="0" smtClean="0"/>
              <a:t>Without </a:t>
            </a:r>
            <a:r>
              <a:rPr lang="en-US" sz="2400" dirty="0"/>
              <a:t>convection simple tasks such as boiling water in a kettle would be much slower as only the water directly in contact with the heat ring at the bottom of the kettle would be able to be heated, with the water at the top staying cool.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8050" y="2783201"/>
            <a:ext cx="4762500" cy="2876550"/>
          </a:xfrm>
          <a:prstGeom prst="rect">
            <a:avLst/>
          </a:prstGeom>
        </p:spPr>
      </p:pic>
    </p:spTree>
    <p:extLst>
      <p:ext uri="{BB962C8B-B14F-4D97-AF65-F5344CB8AC3E}">
        <p14:creationId xmlns:p14="http://schemas.microsoft.com/office/powerpoint/2010/main" val="539700314"/>
      </p:ext>
    </p:extLst>
  </p:cSld>
  <p:clrMapOvr>
    <a:masterClrMapping/>
  </p:clrMapOvr>
  <mc:AlternateContent xmlns:mc="http://schemas.openxmlformats.org/markup-compatibility/2006" xmlns:p15="http://schemas.microsoft.com/office/powerpoint/2012/main">
    <mc:Choice Requires="p15">
      <p:transition spd="slow">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1+#ppt_w/2"/>
                                          </p:val>
                                        </p:tav>
                                        <p:tav tm="100000">
                                          <p:val>
                                            <p:strVal val="#ppt_x"/>
                                          </p:val>
                                        </p:tav>
                                      </p:tavLst>
                                    </p:anim>
                                    <p:anim calcmode="lin" valueType="num">
                                      <p:cBhvr additive="base">
                                        <p:cTn id="2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arn(inVertical)">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376765" y="6372304"/>
            <a:ext cx="495649" cy="461665"/>
          </a:xfrm>
          <a:prstGeom prst="rect">
            <a:avLst/>
          </a:prstGeom>
          <a:noFill/>
        </p:spPr>
        <p:txBody>
          <a:bodyPr wrap="none" rtlCol="0">
            <a:spAutoFit/>
          </a:bodyPr>
          <a:lstStyle/>
          <a:p>
            <a:r>
              <a:rPr lang="en-US" sz="2400" dirty="0" smtClean="0"/>
              <a:t>03</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8643" y="3752424"/>
            <a:ext cx="3232771" cy="2405975"/>
          </a:xfrm>
          <a:prstGeom prst="rect">
            <a:avLst/>
          </a:prstGeom>
        </p:spPr>
      </p:pic>
      <p:sp>
        <p:nvSpPr>
          <p:cNvPr id="5" name="TextBox 4"/>
          <p:cNvSpPr txBox="1"/>
          <p:nvPr/>
        </p:nvSpPr>
        <p:spPr>
          <a:xfrm>
            <a:off x="560034" y="3752424"/>
            <a:ext cx="7165616" cy="2274149"/>
          </a:xfrm>
          <a:prstGeom prst="rect">
            <a:avLst/>
          </a:prstGeom>
          <a:noFill/>
        </p:spPr>
        <p:txBody>
          <a:bodyPr wrap="none" rtlCol="0">
            <a:spAutoFit/>
          </a:bodyPr>
          <a:lstStyle/>
          <a:p>
            <a:pPr>
              <a:lnSpc>
                <a:spcPct val="150000"/>
              </a:lnSpc>
            </a:pPr>
            <a:r>
              <a:rPr lang="en-US" sz="2500" b="1" dirty="0" smtClean="0"/>
              <a:t>Three Atmospheric convection areas (Climate Zones)</a:t>
            </a:r>
          </a:p>
          <a:p>
            <a:pPr marL="342900" indent="-342900">
              <a:lnSpc>
                <a:spcPct val="150000"/>
              </a:lnSpc>
              <a:buFont typeface="Arial" panose="020B0604020202020204" pitchFamily="34" charset="0"/>
              <a:buChar char="•"/>
            </a:pPr>
            <a:r>
              <a:rPr lang="en-US" sz="2400" dirty="0" smtClean="0"/>
              <a:t>The Tropical Region</a:t>
            </a:r>
          </a:p>
          <a:p>
            <a:pPr marL="342900" indent="-342900">
              <a:lnSpc>
                <a:spcPct val="150000"/>
              </a:lnSpc>
              <a:buFont typeface="Arial" panose="020B0604020202020204" pitchFamily="34" charset="0"/>
              <a:buChar char="•"/>
            </a:pPr>
            <a:r>
              <a:rPr lang="en-US" sz="2400" dirty="0" smtClean="0"/>
              <a:t>The Temperate Region</a:t>
            </a:r>
          </a:p>
          <a:p>
            <a:pPr marL="342900" indent="-342900">
              <a:lnSpc>
                <a:spcPct val="150000"/>
              </a:lnSpc>
              <a:buFont typeface="Arial" panose="020B0604020202020204" pitchFamily="34" charset="0"/>
              <a:buChar char="•"/>
            </a:pPr>
            <a:r>
              <a:rPr lang="en-US" sz="2400" dirty="0" smtClean="0"/>
              <a:t>The Polar Region</a:t>
            </a:r>
            <a:endParaRPr lang="en-US" sz="24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0135" y="170438"/>
            <a:ext cx="4633379" cy="3475034"/>
          </a:xfrm>
          <a:prstGeom prst="rect">
            <a:avLst/>
          </a:prstGeom>
        </p:spPr>
      </p:pic>
      <p:sp>
        <p:nvSpPr>
          <p:cNvPr id="10" name="TextBox 9"/>
          <p:cNvSpPr txBox="1"/>
          <p:nvPr/>
        </p:nvSpPr>
        <p:spPr>
          <a:xfrm>
            <a:off x="661711" y="1123125"/>
            <a:ext cx="4481789" cy="1569660"/>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t>Warm air near earth's surface rises and then cools as it goes up, a convection current is set up in the atmosphere.</a:t>
            </a:r>
            <a:endParaRPr lang="en-US" sz="2400" dirty="0"/>
          </a:p>
        </p:txBody>
      </p:sp>
    </p:spTree>
    <p:extLst>
      <p:ext uri="{BB962C8B-B14F-4D97-AF65-F5344CB8AC3E}">
        <p14:creationId xmlns:p14="http://schemas.microsoft.com/office/powerpoint/2010/main" val="1593548870"/>
      </p:ext>
    </p:extLst>
  </p:cSld>
  <p:clrMapOvr>
    <a:masterClrMapping/>
  </p:clrMapOvr>
  <mc:AlternateContent xmlns:mc="http://schemas.openxmlformats.org/markup-compatibility/2006" xmlns:p15="http://schemas.microsoft.com/office/powerpoint/2012/main">
    <mc:Choice Requires="p15">
      <p:transition spd="slow">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wipe(left)">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wipe(left)">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wipe(left)">
                                      <p:cBhvr>
                                        <p:cTn id="3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
  <TotalTime>62</TotalTime>
  <Words>146</Words>
  <Application>Microsoft Office PowerPoint</Application>
  <PresentationFormat>Widescreen</PresentationFormat>
  <Paragraphs>25</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Times New Roman</vt:lpstr>
      <vt:lpstr>Retrospect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emran alam</dc:creator>
  <cp:lastModifiedBy>emran alam</cp:lastModifiedBy>
  <cp:revision>34</cp:revision>
  <dcterms:created xsi:type="dcterms:W3CDTF">2022-06-03T06:00:54Z</dcterms:created>
  <dcterms:modified xsi:type="dcterms:W3CDTF">2022-06-05T14:44:36Z</dcterms:modified>
</cp:coreProperties>
</file>