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9" r:id="rId1"/>
    <p:sldMasterId id="2147483957" r:id="rId2"/>
  </p:sldMasterIdLst>
  <p:notesMasterIdLst>
    <p:notesMasterId r:id="rId22"/>
  </p:notesMasterIdLst>
  <p:sldIdLst>
    <p:sldId id="271" r:id="rId3"/>
    <p:sldId id="257" r:id="rId4"/>
    <p:sldId id="258" r:id="rId5"/>
    <p:sldId id="259" r:id="rId6"/>
    <p:sldId id="279" r:id="rId7"/>
    <p:sldId id="260" r:id="rId8"/>
    <p:sldId id="261" r:id="rId9"/>
    <p:sldId id="263" r:id="rId10"/>
    <p:sldId id="264" r:id="rId11"/>
    <p:sldId id="278" r:id="rId12"/>
    <p:sldId id="276" r:id="rId13"/>
    <p:sldId id="277" r:id="rId14"/>
    <p:sldId id="269" r:id="rId15"/>
    <p:sldId id="274" r:id="rId16"/>
    <p:sldId id="262" r:id="rId17"/>
    <p:sldId id="265" r:id="rId18"/>
    <p:sldId id="272" r:id="rId19"/>
    <p:sldId id="266" r:id="rId20"/>
    <p:sldId id="27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444" autoAdjust="0"/>
  </p:normalViewPr>
  <p:slideViewPr>
    <p:cSldViewPr snapToGrid="0">
      <p:cViewPr varScale="1">
        <p:scale>
          <a:sx n="69" d="100"/>
          <a:sy n="69" d="100"/>
        </p:scale>
        <p:origin x="540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14B3F8-EDF9-454F-BD1E-E31D32D7CED1}" type="datetimeFigureOut">
              <a:rPr lang="en-US" smtClean="0"/>
              <a:t>24-May-22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5B49D-74F1-4C56-AB09-583C180FE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09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D68C-607D-40EC-A1D8-6529AC31B72D}" type="datetimeFigureOut">
              <a:rPr lang="en-US" smtClean="0"/>
              <a:t>24-May-22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9C44-B4BD-4186-832C-DA8A97B75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7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D68C-607D-40EC-A1D8-6529AC31B72D}" type="datetimeFigureOut">
              <a:rPr lang="en-US" smtClean="0"/>
              <a:t>24-May-22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9C44-B4BD-4186-832C-DA8A97B75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43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D68C-607D-40EC-A1D8-6529AC31B72D}" type="datetimeFigureOut">
              <a:rPr lang="en-US" smtClean="0"/>
              <a:t>24-May-22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9C44-B4BD-4186-832C-DA8A97B75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55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D68C-607D-40EC-A1D8-6529AC31B72D}" type="datetimeFigureOut">
              <a:rPr lang="en-US" smtClean="0"/>
              <a:t>24-May-22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9C44-B4BD-4186-832C-DA8A97B750B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9701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D68C-607D-40EC-A1D8-6529AC31B72D}" type="datetimeFigureOut">
              <a:rPr lang="en-US" smtClean="0"/>
              <a:t>24-May-22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9C44-B4BD-4186-832C-DA8A97B75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11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D68C-607D-40EC-A1D8-6529AC31B72D}" type="datetimeFigureOut">
              <a:rPr lang="en-US" smtClean="0"/>
              <a:t>24-May-22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9C44-B4BD-4186-832C-DA8A97B75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589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D68C-607D-40EC-A1D8-6529AC31B72D}" type="datetimeFigureOut">
              <a:rPr lang="en-US" smtClean="0"/>
              <a:t>24-May-22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9C44-B4BD-4186-832C-DA8A97B75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55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D68C-607D-40EC-A1D8-6529AC31B72D}" type="datetimeFigureOut">
              <a:rPr lang="en-US" smtClean="0"/>
              <a:t>24-May-22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9C44-B4BD-4186-832C-DA8A97B75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15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D68C-607D-40EC-A1D8-6529AC31B72D}" type="datetimeFigureOut">
              <a:rPr lang="en-US" smtClean="0"/>
              <a:t>24-May-22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9C44-B4BD-4186-832C-DA8A97B75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823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D68C-607D-40EC-A1D8-6529AC31B72D}" type="datetimeFigureOut">
              <a:rPr lang="en-US" smtClean="0"/>
              <a:t>24-May-22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9C44-B4BD-4186-832C-DA8A97B75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9337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D68C-607D-40EC-A1D8-6529AC31B72D}" type="datetimeFigureOut">
              <a:rPr lang="en-US" smtClean="0"/>
              <a:t>24-May-22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9C44-B4BD-4186-832C-DA8A97B75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43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D68C-607D-40EC-A1D8-6529AC31B72D}" type="datetimeFigureOut">
              <a:rPr lang="en-US" smtClean="0"/>
              <a:t>24-May-22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9C44-B4BD-4186-832C-DA8A97B75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5791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D68C-607D-40EC-A1D8-6529AC31B72D}" type="datetimeFigureOut">
              <a:rPr lang="en-US" smtClean="0"/>
              <a:t>24-May-22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9C44-B4BD-4186-832C-DA8A97B75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2282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D68C-607D-40EC-A1D8-6529AC31B72D}" type="datetimeFigureOut">
              <a:rPr lang="en-US" smtClean="0"/>
              <a:t>24-May-22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9C44-B4BD-4186-832C-DA8A97B75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8962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D68C-607D-40EC-A1D8-6529AC31B72D}" type="datetimeFigureOut">
              <a:rPr lang="en-US" smtClean="0"/>
              <a:t>24-May-22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9C44-B4BD-4186-832C-DA8A97B75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067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D68C-607D-40EC-A1D8-6529AC31B72D}" type="datetimeFigureOut">
              <a:rPr lang="en-US" smtClean="0"/>
              <a:t>24-May-22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9C44-B4BD-4186-832C-DA8A97B75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920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D68C-607D-40EC-A1D8-6529AC31B72D}" type="datetimeFigureOut">
              <a:rPr lang="en-US" smtClean="0"/>
              <a:t>24-May-22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9C44-B4BD-4186-832C-DA8A97B75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8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D68C-607D-40EC-A1D8-6529AC31B72D}" type="datetimeFigureOut">
              <a:rPr lang="en-US" smtClean="0"/>
              <a:t>24-May-22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9C44-B4BD-4186-832C-DA8A97B75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496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D68C-607D-40EC-A1D8-6529AC31B72D}" type="datetimeFigureOut">
              <a:rPr lang="en-US" smtClean="0"/>
              <a:t>24-May-22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9C44-B4BD-4186-832C-DA8A97B75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29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D68C-607D-40EC-A1D8-6529AC31B72D}" type="datetimeFigureOut">
              <a:rPr lang="en-US" smtClean="0"/>
              <a:t>24-May-22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9C44-B4BD-4186-832C-DA8A97B75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245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D68C-607D-40EC-A1D8-6529AC31B72D}" type="datetimeFigureOut">
              <a:rPr lang="en-US" smtClean="0"/>
              <a:t>24-May-22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9C44-B4BD-4186-832C-DA8A97B75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29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D68C-607D-40EC-A1D8-6529AC31B72D}" type="datetimeFigureOut">
              <a:rPr lang="en-US" smtClean="0"/>
              <a:t>24-May-22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9C44-B4BD-4186-832C-DA8A97B75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93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D68C-607D-40EC-A1D8-6529AC31B72D}" type="datetimeFigureOut">
              <a:rPr lang="en-US" smtClean="0"/>
              <a:t>24-May-22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9C44-B4BD-4186-832C-DA8A97B75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95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D68C-607D-40EC-A1D8-6529AC31B72D}" type="datetimeFigureOut">
              <a:rPr lang="en-US" smtClean="0"/>
              <a:t>24-May-22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9C44-B4BD-4186-832C-DA8A97B75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36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D68C-607D-40EC-A1D8-6529AC31B72D}" type="datetimeFigureOut">
              <a:rPr lang="en-US" smtClean="0"/>
              <a:t>24-May-22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9C44-B4BD-4186-832C-DA8A97B75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77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D68C-607D-40EC-A1D8-6529AC31B72D}" type="datetimeFigureOut">
              <a:rPr lang="en-US" smtClean="0"/>
              <a:t>24-May-22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9C44-B4BD-4186-832C-DA8A97B75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94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D68C-607D-40EC-A1D8-6529AC31B72D}" type="datetimeFigureOut">
              <a:rPr lang="en-US" smtClean="0"/>
              <a:t>24-May-22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9C44-B4BD-4186-832C-DA8A97B75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470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D68C-607D-40EC-A1D8-6529AC31B72D}" type="datetimeFigureOut">
              <a:rPr lang="en-US" smtClean="0"/>
              <a:t>24-May-22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9C44-B4BD-4186-832C-DA8A97B75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07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B35D68C-607D-40EC-A1D8-6529AC31B72D}" type="datetimeFigureOut">
              <a:rPr lang="en-US" smtClean="0"/>
              <a:t>24-May-22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99C44-B4BD-4186-832C-DA8A97B75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241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  <p:sldLayoutId id="2147483951" r:id="rId12"/>
    <p:sldLayoutId id="2147483952" r:id="rId13"/>
    <p:sldLayoutId id="2147483953" r:id="rId14"/>
    <p:sldLayoutId id="2147483954" r:id="rId15"/>
    <p:sldLayoutId id="2147483955" r:id="rId16"/>
    <p:sldLayoutId id="214748395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5D68C-607D-40EC-A1D8-6529AC31B72D}" type="datetimeFigureOut">
              <a:rPr lang="en-US" smtClean="0"/>
              <a:t>24-May-22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99C44-B4BD-4186-832C-DA8A97B75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1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62" r:id="rId5"/>
    <p:sldLayoutId id="2147483963" r:id="rId6"/>
    <p:sldLayoutId id="2147483964" r:id="rId7"/>
    <p:sldLayoutId id="2147483965" r:id="rId8"/>
    <p:sldLayoutId id="2147483966" r:id="rId9"/>
    <p:sldLayoutId id="2147483967" r:id="rId10"/>
    <p:sldLayoutId id="21474839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2" t="17495" r="2103" b="13671"/>
          <a:stretch/>
        </p:blipFill>
        <p:spPr>
          <a:xfrm>
            <a:off x="-6350" y="0"/>
            <a:ext cx="122047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233" y="775266"/>
            <a:ext cx="6439535" cy="530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77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838200" y="447013"/>
            <a:ext cx="10515600" cy="535627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Example – </a:t>
            </a:r>
            <a:r>
              <a:rPr lang="en-US" b="1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3 </a:t>
            </a:r>
            <a:r>
              <a:rPr lang="en-US" sz="3200" b="1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:</a:t>
            </a:r>
            <a:endParaRPr lang="en-US" sz="3200" b="1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5799515" y="3444694"/>
            <a:ext cx="592969" cy="46990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4" y="1409615"/>
            <a:ext cx="3984625" cy="45400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2032" r="1"/>
          <a:stretch/>
        </p:blipFill>
        <p:spPr>
          <a:xfrm>
            <a:off x="7505700" y="2827589"/>
            <a:ext cx="3060700" cy="170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6333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fallOver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83251" y="1591455"/>
            <a:ext cx="3337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If </a:t>
            </a:r>
            <a:r>
              <a:rPr lang="en-US" sz="2800" dirty="0" smtClean="0"/>
              <a:t>body</a:t>
            </a:r>
            <a:r>
              <a:rPr lang="en-US" sz="2800" b="1" dirty="0" smtClean="0"/>
              <a:t> </a:t>
            </a:r>
            <a:r>
              <a:rPr lang="en-US" sz="2800" dirty="0" smtClean="0"/>
              <a:t>inside </a:t>
            </a:r>
            <a:r>
              <a:rPr lang="en-US" sz="2800" b="1" dirty="0" smtClean="0"/>
              <a:t>if</a:t>
            </a:r>
            <a:r>
              <a:rPr lang="en-US" sz="2800" dirty="0" smtClean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5880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Nested if.. </a:t>
            </a:r>
            <a:r>
              <a:rPr lang="en-US" sz="4800" b="1" dirty="0"/>
              <a:t>e</a:t>
            </a:r>
            <a:r>
              <a:rPr lang="en-US" sz="4800" b="1" dirty="0" smtClean="0"/>
              <a:t>lse..</a:t>
            </a:r>
            <a:endParaRPr lang="en-US" sz="4800" b="1" dirty="0"/>
          </a:p>
        </p:txBody>
      </p:sp>
      <p:sp>
        <p:nvSpPr>
          <p:cNvPr id="10" name="Rectangle 9"/>
          <p:cNvSpPr/>
          <p:nvPr/>
        </p:nvSpPr>
        <p:spPr>
          <a:xfrm>
            <a:off x="1626151" y="2506336"/>
            <a:ext cx="3847549" cy="3742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/>
              <a:t>If ( condition 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	</a:t>
            </a:r>
            <a:r>
              <a:rPr lang="en-US" sz="2000" dirty="0"/>
              <a:t> If ( condition )</a:t>
            </a:r>
          </a:p>
          <a:p>
            <a:pPr lvl="2"/>
            <a:r>
              <a:rPr lang="en-US" sz="2000" dirty="0" smtClean="0"/>
              <a:t>{</a:t>
            </a:r>
          </a:p>
          <a:p>
            <a:pPr lvl="2"/>
            <a:r>
              <a:rPr lang="en-US" sz="2000" dirty="0" smtClean="0"/>
              <a:t>    //statement1</a:t>
            </a:r>
            <a:endParaRPr lang="en-US" sz="2000" dirty="0"/>
          </a:p>
          <a:p>
            <a:pPr lvl="2"/>
            <a:r>
              <a:rPr lang="en-US" sz="2000" dirty="0" smtClean="0"/>
              <a:t>}</a:t>
            </a:r>
            <a:r>
              <a:rPr lang="en-US" sz="2000" dirty="0"/>
              <a:t> </a:t>
            </a:r>
            <a:r>
              <a:rPr lang="en-US" sz="2000" dirty="0" smtClean="0"/>
              <a:t>else</a:t>
            </a:r>
          </a:p>
          <a:p>
            <a:pPr lvl="2"/>
            <a:r>
              <a:rPr lang="en-US" sz="2000" dirty="0" smtClean="0"/>
              <a:t>{</a:t>
            </a:r>
            <a:endParaRPr lang="en-US" sz="2000" dirty="0"/>
          </a:p>
          <a:p>
            <a:pPr lvl="2"/>
            <a:r>
              <a:rPr lang="en-US" sz="2000" dirty="0" smtClean="0"/>
              <a:t>    //statement2</a:t>
            </a:r>
            <a:endParaRPr lang="en-US" sz="2000" dirty="0"/>
          </a:p>
          <a:p>
            <a:pPr lvl="2"/>
            <a:r>
              <a:rPr lang="en-US" sz="2000" dirty="0" smtClean="0"/>
              <a:t>}</a:t>
            </a:r>
          </a:p>
          <a:p>
            <a:r>
              <a:rPr lang="en-US" sz="2000" dirty="0" smtClean="0"/>
              <a:t>} else{</a:t>
            </a:r>
          </a:p>
          <a:p>
            <a:r>
              <a:rPr lang="en-US" sz="2000" dirty="0" smtClean="0"/>
              <a:t>	//statement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1751725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1768474"/>
            <a:ext cx="4768889" cy="432752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87400" y="441325"/>
            <a:ext cx="10515600" cy="574675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</a:rPr>
              <a:t>Example 1 :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5664200" y="3748086"/>
            <a:ext cx="457200" cy="36830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261100" y="3424236"/>
            <a:ext cx="1397000" cy="1016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  <a:r>
              <a:rPr lang="en-US" sz="2800" dirty="0" smtClean="0"/>
              <a:t>=5</a:t>
            </a:r>
          </a:p>
          <a:p>
            <a:pPr algn="ctr"/>
            <a:r>
              <a:rPr lang="en-US" sz="2800" dirty="0"/>
              <a:t>b</a:t>
            </a:r>
            <a:r>
              <a:rPr lang="en-US" sz="2800" dirty="0" smtClean="0"/>
              <a:t>=5</a:t>
            </a:r>
            <a:endParaRPr lang="en-US" sz="2800" dirty="0"/>
          </a:p>
        </p:txBody>
      </p:sp>
      <p:sp>
        <p:nvSpPr>
          <p:cNvPr id="35" name="Right Arrow 34"/>
          <p:cNvSpPr/>
          <p:nvPr/>
        </p:nvSpPr>
        <p:spPr>
          <a:xfrm>
            <a:off x="7823200" y="3748086"/>
            <a:ext cx="457200" cy="36830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7400" y="2994024"/>
            <a:ext cx="3227451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82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doors dir="ver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3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0" y="530225"/>
            <a:ext cx="12192000" cy="625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/>
              <a:t>Short Hand If...Else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2550" y="1687951"/>
            <a:ext cx="674075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Expression1 ? Expression2 : Expression3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If else type.</a:t>
            </a: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Expression1 = condition</a:t>
            </a: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Expression2 = if true then what should print?</a:t>
            </a: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Expression3 = else then what should print? 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9800" y="4185969"/>
            <a:ext cx="1423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Example :</a:t>
            </a:r>
            <a:endParaRPr lang="en-US" sz="2400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2197794" y="4732634"/>
            <a:ext cx="8082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en-US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&lt; 0 )   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? 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printf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("True") 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:    </a:t>
            </a:r>
            <a:r>
              <a:rPr lang="en-US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printf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("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False”)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89647" y="5986742"/>
            <a:ext cx="1372608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True Value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356491" y="5986742"/>
            <a:ext cx="1327550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Condition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883306" y="5986742"/>
            <a:ext cx="1705194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False Value</a:t>
            </a:r>
            <a:endParaRPr lang="en-US" b="1" dirty="0"/>
          </a:p>
        </p:txBody>
      </p:sp>
      <p:sp>
        <p:nvSpPr>
          <p:cNvPr id="9" name="Left Brace 8"/>
          <p:cNvSpPr/>
          <p:nvPr/>
        </p:nvSpPr>
        <p:spPr>
          <a:xfrm rot="16200000">
            <a:off x="2762944" y="4939193"/>
            <a:ext cx="471288" cy="1370906"/>
          </a:xfrm>
          <a:prstGeom prst="leftBrac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/>
          <p:cNvSpPr/>
          <p:nvPr/>
        </p:nvSpPr>
        <p:spPr>
          <a:xfrm rot="16200000">
            <a:off x="5346569" y="4303283"/>
            <a:ext cx="278537" cy="2642725"/>
          </a:xfrm>
          <a:prstGeom prst="leftBrac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 rot="16200000">
            <a:off x="8665436" y="4342529"/>
            <a:ext cx="221695" cy="2564232"/>
          </a:xfrm>
          <a:prstGeom prst="leftBrac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17652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8" dur="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9" dur="46" fill="hold">
                                          <p:stCondLst>
                                            <p:cond delay="4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" decel="50000" autoRev="1" fill="hold">
                                          <p:stCondLst>
                                            <p:cond delay="4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4" fill="hold">
                                          <p:stCondLst>
                                            <p:cond delay="8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2" grpId="0" animBg="1"/>
      <p:bldP spid="13" grpId="0" animBg="1"/>
      <p:bldP spid="9" grpId="0" animBg="1"/>
      <p:bldP spid="11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074" y="1038224"/>
            <a:ext cx="5013883" cy="2225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3312" y="1449385"/>
            <a:ext cx="2459638" cy="1403352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7187684" y="1973261"/>
            <a:ext cx="469900" cy="35560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074" y="3746500"/>
            <a:ext cx="5295251" cy="23241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7187684" y="4730750"/>
            <a:ext cx="469900" cy="35560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3312" y="4198771"/>
            <a:ext cx="2236473" cy="141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188719"/>
      </p:ext>
    </p:extLst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6472" y="339285"/>
            <a:ext cx="1041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SWITCH </a:t>
            </a:r>
            <a:endParaRPr lang="en-US" sz="4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88047" y="1398499"/>
            <a:ext cx="989084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 If is good for choosing between two </a:t>
            </a:r>
            <a:r>
              <a:rPr lang="en-US" sz="2400" dirty="0" smtClean="0"/>
              <a:t>alternatives.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smtClean="0"/>
              <a:t> Instead </a:t>
            </a:r>
            <a:r>
              <a:rPr lang="en-US" sz="2400" dirty="0"/>
              <a:t>of writing many </a:t>
            </a:r>
            <a:r>
              <a:rPr lang="en-US" sz="2400" dirty="0" err="1"/>
              <a:t>if..else</a:t>
            </a:r>
            <a:r>
              <a:rPr lang="en-US" sz="2400" dirty="0"/>
              <a:t> statements, you can use the </a:t>
            </a:r>
            <a:r>
              <a:rPr lang="en-US" sz="2400" dirty="0" smtClean="0"/>
              <a:t>switch</a:t>
            </a:r>
          </a:p>
          <a:p>
            <a:r>
              <a:rPr lang="en-US" sz="2400" dirty="0" smtClean="0"/>
              <a:t>    </a:t>
            </a:r>
            <a:r>
              <a:rPr lang="en-US" sz="2400" dirty="0"/>
              <a:t>statement</a:t>
            </a:r>
            <a:r>
              <a:rPr lang="en-US" sz="24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When several alternatives are needed we should use</a:t>
            </a:r>
          </a:p>
          <a:p>
            <a:r>
              <a:rPr lang="en-US" sz="2400" dirty="0" smtClean="0"/>
              <a:t>    switch </a:t>
            </a:r>
            <a:r>
              <a:rPr lang="en-US" sz="2400" dirty="0"/>
              <a:t>statement.</a:t>
            </a:r>
            <a:endParaRPr lang="en-US" sz="2400" dirty="0" smtClean="0"/>
          </a:p>
        </p:txBody>
      </p:sp>
      <p:sp>
        <p:nvSpPr>
          <p:cNvPr id="23" name="Rectangle 22"/>
          <p:cNvSpPr/>
          <p:nvPr/>
        </p:nvSpPr>
        <p:spPr>
          <a:xfrm>
            <a:off x="8902095" y="3051462"/>
            <a:ext cx="2881257" cy="309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/>
              <a:t>switch (n){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case1:</a:t>
            </a:r>
          </a:p>
          <a:p>
            <a:r>
              <a:rPr lang="en-US" sz="2000" dirty="0"/>
              <a:t>	//</a:t>
            </a:r>
            <a:r>
              <a:rPr lang="en-US" sz="2000" dirty="0" smtClean="0"/>
              <a:t>statement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break;</a:t>
            </a:r>
          </a:p>
          <a:p>
            <a:r>
              <a:rPr lang="en-US" sz="2000" dirty="0" smtClean="0"/>
              <a:t>	case 2:</a:t>
            </a:r>
          </a:p>
          <a:p>
            <a:r>
              <a:rPr lang="en-US" sz="2000" dirty="0"/>
              <a:t>	//</a:t>
            </a:r>
            <a:r>
              <a:rPr lang="en-US" sz="2000" dirty="0" smtClean="0"/>
              <a:t>statement</a:t>
            </a:r>
          </a:p>
          <a:p>
            <a:r>
              <a:rPr lang="en-US" sz="2000" dirty="0" smtClean="0"/>
              <a:t>	break;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default: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//statement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435100" y="3346910"/>
            <a:ext cx="1828800" cy="1145754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n</a:t>
            </a:r>
            <a:r>
              <a:rPr lang="en-US" sz="2000" b="1" dirty="0" smtClean="0"/>
              <a:t> is </a:t>
            </a:r>
            <a:r>
              <a:rPr lang="en-US" sz="2000" b="1" dirty="0"/>
              <a:t>taking from the user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891721" y="3576828"/>
            <a:ext cx="1094831" cy="68591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n = 1</a:t>
            </a:r>
            <a:endParaRPr lang="en-US" sz="2000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5639773" y="3346910"/>
            <a:ext cx="1828800" cy="11457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Case 1 will be execute.</a:t>
            </a:r>
            <a:endParaRPr lang="en-US" sz="2000" b="1" dirty="0"/>
          </a:p>
        </p:txBody>
      </p:sp>
      <p:sp>
        <p:nvSpPr>
          <p:cNvPr id="16" name="Right Arrow 15"/>
          <p:cNvSpPr/>
          <p:nvPr/>
        </p:nvSpPr>
        <p:spPr>
          <a:xfrm>
            <a:off x="3414773" y="3767387"/>
            <a:ext cx="33172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5143078" y="3868987"/>
            <a:ext cx="33172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84773" y="5229942"/>
            <a:ext cx="79523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If </a:t>
            </a:r>
            <a:r>
              <a:rPr lang="en-US" sz="2000" dirty="0"/>
              <a:t>character</a:t>
            </a:r>
            <a:r>
              <a:rPr lang="en-US" sz="2000" dirty="0" smtClean="0"/>
              <a:t> case(case ‘a’:) used then input should be character.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If character case </a:t>
            </a:r>
            <a:r>
              <a:rPr lang="en-US" sz="2000" dirty="0"/>
              <a:t>capital</a:t>
            </a:r>
            <a:r>
              <a:rPr lang="en-US" sz="2000" dirty="0" smtClean="0"/>
              <a:t> letter then input should be capital.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400829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3" grpId="0" animBg="1"/>
      <p:bldP spid="24" grpId="0" animBg="1"/>
      <p:bldP spid="25" grpId="0" animBg="1"/>
      <p:bldP spid="16" grpId="0" animBg="1"/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808037"/>
            <a:ext cx="4413250" cy="5265175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5613400" y="3256474"/>
            <a:ext cx="457200" cy="36830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7950200" y="3256474"/>
            <a:ext cx="457200" cy="36830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324600" y="2927423"/>
            <a:ext cx="1358900" cy="102640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n=1</a:t>
            </a:r>
            <a:endParaRPr lang="en-US" sz="36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200" y="2383919"/>
            <a:ext cx="2794000" cy="211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740127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" y="777874"/>
            <a:ext cx="4640263" cy="5218533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>
            <a:off x="5626100" y="3124910"/>
            <a:ext cx="482600" cy="5244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6286500" y="2891840"/>
            <a:ext cx="13970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a</a:t>
            </a:r>
            <a:r>
              <a:rPr lang="en-US" sz="4000" dirty="0" smtClean="0"/>
              <a:t>=A</a:t>
            </a:r>
            <a:endParaRPr lang="en-US" sz="4000" dirty="0"/>
          </a:p>
        </p:txBody>
      </p:sp>
      <p:sp>
        <p:nvSpPr>
          <p:cNvPr id="18" name="Right Arrow 17"/>
          <p:cNvSpPr/>
          <p:nvPr/>
        </p:nvSpPr>
        <p:spPr>
          <a:xfrm>
            <a:off x="7924800" y="3124910"/>
            <a:ext cx="482600" cy="5244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/>
          <a:srcRect r="54301"/>
          <a:stretch/>
        </p:blipFill>
        <p:spPr>
          <a:xfrm>
            <a:off x="8940800" y="2105467"/>
            <a:ext cx="2324100" cy="256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2307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16000" y="292358"/>
            <a:ext cx="11112500" cy="808732"/>
          </a:xfrm>
        </p:spPr>
        <p:txBody>
          <a:bodyPr>
            <a:noAutofit/>
          </a:bodyPr>
          <a:lstStyle/>
          <a:p>
            <a:r>
              <a:rPr lang="en-US" sz="4000" b="1" dirty="0"/>
              <a:t>Nested </a:t>
            </a:r>
            <a:r>
              <a:rPr lang="en-US" sz="4000" b="1" dirty="0" smtClean="0"/>
              <a:t>switch</a:t>
            </a:r>
            <a:endParaRPr lang="en-US" sz="4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1101090"/>
            <a:ext cx="4738688" cy="556629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6311900" y="1828800"/>
            <a:ext cx="2933700" cy="2235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Same to same like nested if…else..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7570933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7778629" y="3742624"/>
            <a:ext cx="2541017" cy="2783699"/>
            <a:chOff x="7420134" y="1054098"/>
            <a:chExt cx="2667752" cy="292253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9102" y="1054098"/>
              <a:ext cx="1783080" cy="184758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7420134" y="2910316"/>
              <a:ext cx="2667752" cy="1066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 smtClean="0"/>
                <a:t>Mahbuba</a:t>
              </a:r>
              <a:r>
                <a:rPr lang="en-US" sz="2000" b="1" dirty="0" smtClean="0"/>
                <a:t> </a:t>
              </a:r>
              <a:r>
                <a:rPr lang="en-US" sz="2000" b="1" dirty="0" err="1" smtClean="0"/>
                <a:t>Akther</a:t>
              </a:r>
              <a:r>
                <a:rPr lang="en-US" sz="2000" b="1" dirty="0" smtClean="0"/>
                <a:t> Liza</a:t>
              </a:r>
            </a:p>
            <a:p>
              <a:pPr algn="ctr"/>
              <a:r>
                <a:rPr lang="en-US" sz="2000" b="1" dirty="0"/>
                <a:t>ID : </a:t>
              </a:r>
              <a:r>
                <a:rPr lang="en-US" sz="2000" b="1" dirty="0" smtClean="0"/>
                <a:t>221-115-120</a:t>
              </a:r>
              <a:endParaRPr lang="en-US" sz="2000" b="1" dirty="0"/>
            </a:p>
            <a:p>
              <a:pPr algn="ctr"/>
              <a:r>
                <a:rPr lang="en-US" sz="2000" b="1" dirty="0"/>
                <a:t>STUDY IN </a:t>
              </a:r>
              <a:r>
                <a:rPr lang="en-US" sz="2000" b="1" dirty="0" smtClean="0"/>
                <a:t>C.S.E</a:t>
              </a:r>
              <a:endParaRPr lang="en-US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938097" y="259681"/>
            <a:ext cx="2222080" cy="3189437"/>
            <a:chOff x="8878554" y="475788"/>
            <a:chExt cx="2280717" cy="3273600"/>
          </a:xfrm>
        </p:grpSpPr>
        <p:sp>
          <p:nvSpPr>
            <p:cNvPr id="5" name="TextBox 4"/>
            <p:cNvSpPr txBox="1"/>
            <p:nvPr/>
          </p:nvSpPr>
          <p:spPr>
            <a:xfrm>
              <a:off x="9054577" y="2706924"/>
              <a:ext cx="2045508" cy="1042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 smtClean="0"/>
                <a:t>MD.Emran</a:t>
              </a:r>
              <a:r>
                <a:rPr lang="en-US" sz="2000" b="1" dirty="0" smtClean="0"/>
                <a:t> Alam</a:t>
              </a:r>
            </a:p>
            <a:p>
              <a:pPr algn="ctr"/>
              <a:r>
                <a:rPr lang="en-US" sz="2000" b="1" dirty="0"/>
                <a:t>ID : </a:t>
              </a:r>
              <a:r>
                <a:rPr lang="en-US" sz="2000" b="1" dirty="0" smtClean="0"/>
                <a:t>221-115-110</a:t>
              </a:r>
              <a:endParaRPr lang="en-US" sz="2000" b="1" dirty="0"/>
            </a:p>
            <a:p>
              <a:pPr algn="ctr"/>
              <a:r>
                <a:rPr lang="en-US" sz="2000" b="1" dirty="0"/>
                <a:t>STUDY IN </a:t>
              </a:r>
              <a:r>
                <a:rPr lang="en-US" sz="2000" b="1" dirty="0" smtClean="0"/>
                <a:t>C.S.E</a:t>
              </a:r>
              <a:endParaRPr lang="en-US" sz="2000" b="1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8554" y="475788"/>
              <a:ext cx="2280717" cy="2231136"/>
            </a:xfrm>
            <a:prstGeom prst="rect">
              <a:avLst/>
            </a:prstGeom>
          </p:spPr>
        </p:pic>
      </p:grpSp>
      <p:sp>
        <p:nvSpPr>
          <p:cNvPr id="19" name="TextBox 18"/>
          <p:cNvSpPr txBox="1"/>
          <p:nvPr/>
        </p:nvSpPr>
        <p:spPr>
          <a:xfrm>
            <a:off x="4222821" y="2683475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20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3068078" y="3509044"/>
            <a:ext cx="2494209" cy="3017279"/>
            <a:chOff x="3068078" y="3509044"/>
            <a:chExt cx="2494209" cy="3017279"/>
          </a:xfrm>
        </p:grpSpPr>
        <p:sp>
          <p:nvSpPr>
            <p:cNvPr id="16" name="TextBox 15"/>
            <p:cNvSpPr txBox="1"/>
            <p:nvPr/>
          </p:nvSpPr>
          <p:spPr>
            <a:xfrm>
              <a:off x="3068078" y="5510660"/>
              <a:ext cx="249420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err="1" smtClean="0"/>
                <a:t>Anamika</a:t>
              </a:r>
              <a:r>
                <a:rPr lang="en-US" sz="2000" b="1" dirty="0"/>
                <a:t> </a:t>
              </a:r>
              <a:r>
                <a:rPr lang="en-US" sz="2000" b="1" dirty="0" smtClean="0"/>
                <a:t>Chowdhury</a:t>
              </a:r>
            </a:p>
            <a:p>
              <a:pPr algn="ctr"/>
              <a:r>
                <a:rPr lang="en-US" sz="2000" b="1" dirty="0" smtClean="0"/>
                <a:t>ID </a:t>
              </a:r>
              <a:r>
                <a:rPr lang="en-US" sz="2000" b="1" dirty="0"/>
                <a:t>: </a:t>
              </a:r>
              <a:r>
                <a:rPr lang="en-US" sz="2000" b="1" dirty="0" smtClean="0"/>
                <a:t>221-115-100</a:t>
              </a:r>
              <a:endParaRPr lang="en-US" sz="2000" b="1" dirty="0"/>
            </a:p>
            <a:p>
              <a:pPr algn="ctr"/>
              <a:r>
                <a:rPr lang="en-US" sz="2000" b="1" dirty="0"/>
                <a:t>STUDY IN C.S.E</a:t>
              </a: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32" r="10371" b="22413"/>
            <a:stretch/>
          </p:blipFill>
          <p:spPr>
            <a:xfrm>
              <a:off x="3488563" y="3509044"/>
              <a:ext cx="1653238" cy="1764792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3323500" y="282627"/>
            <a:ext cx="1983364" cy="3103861"/>
            <a:chOff x="3231139" y="155627"/>
            <a:chExt cx="1983364" cy="3103861"/>
          </a:xfrm>
        </p:grpSpPr>
        <p:sp>
          <p:nvSpPr>
            <p:cNvPr id="20" name="TextBox 19"/>
            <p:cNvSpPr txBox="1"/>
            <p:nvPr/>
          </p:nvSpPr>
          <p:spPr>
            <a:xfrm>
              <a:off x="3231139" y="2243826"/>
              <a:ext cx="1983364" cy="1015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err="1"/>
                <a:t>Halimatus</a:t>
              </a:r>
              <a:r>
                <a:rPr lang="en-US" sz="2000" b="1" dirty="0"/>
                <a:t> </a:t>
              </a:r>
              <a:r>
                <a:rPr lang="en-US" sz="2000" b="1" dirty="0" smtClean="0"/>
                <a:t>Sadia</a:t>
              </a:r>
            </a:p>
            <a:p>
              <a:pPr algn="ctr"/>
              <a:r>
                <a:rPr lang="en-US" sz="2000" b="1" dirty="0" smtClean="0"/>
                <a:t>ID : 221-115-090</a:t>
              </a:r>
            </a:p>
            <a:p>
              <a:pPr algn="ctr"/>
              <a:r>
                <a:rPr lang="en-US" sz="2000" b="1" dirty="0" smtClean="0"/>
                <a:t>STUDY </a:t>
              </a:r>
              <a:r>
                <a:rPr lang="en-US" sz="2000" b="1" dirty="0"/>
                <a:t>IN </a:t>
              </a:r>
              <a:r>
                <a:rPr lang="en-US" sz="2000" b="1" dirty="0" smtClean="0"/>
                <a:t>C.S.E</a:t>
              </a:r>
              <a:endParaRPr lang="en-US" sz="2000" b="1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500" r="11666" b="31482"/>
            <a:stretch/>
          </p:blipFill>
          <p:spPr>
            <a:xfrm>
              <a:off x="3378187" y="155627"/>
              <a:ext cx="1689269" cy="17647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9774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6021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SELECTION OPERATOR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498600" y="1794038"/>
            <a:ext cx="8372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There </a:t>
            </a:r>
            <a:r>
              <a:rPr lang="en-US" sz="3600" dirty="0"/>
              <a:t>i</a:t>
            </a:r>
            <a:r>
              <a:rPr lang="en-US" sz="3600" dirty="0" smtClean="0"/>
              <a:t>s three types of selection operator :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701800" y="3202752"/>
            <a:ext cx="695094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 if…… else…..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 Conditional </a:t>
            </a:r>
            <a:r>
              <a:rPr lang="en-US" sz="3600" dirty="0"/>
              <a:t>operator statement/</a:t>
            </a:r>
          </a:p>
          <a:p>
            <a:r>
              <a:rPr lang="en-US" sz="3600" dirty="0"/>
              <a:t>   Short Hand If...</a:t>
            </a:r>
            <a:r>
              <a:rPr lang="en-US" sz="3600" dirty="0" smtClean="0"/>
              <a:t>Else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 Switch</a:t>
            </a:r>
          </a:p>
        </p:txBody>
      </p:sp>
    </p:spTree>
    <p:extLst>
      <p:ext uri="{BB962C8B-B14F-4D97-AF65-F5344CB8AC3E}">
        <p14:creationId xmlns:p14="http://schemas.microsoft.com/office/powerpoint/2010/main" val="55787381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51861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About if</a:t>
            </a:r>
            <a:endParaRPr lang="en-US" sz="4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37230" y="1715687"/>
            <a:ext cx="1059193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The </a:t>
            </a:r>
            <a:r>
              <a:rPr lang="en-US" sz="2800" dirty="0"/>
              <a:t>if statement allows our program to conditionally execute </a:t>
            </a:r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    a </a:t>
            </a:r>
            <a:r>
              <a:rPr lang="en-US" sz="2800" dirty="0"/>
              <a:t>statement.</a:t>
            </a:r>
            <a:endParaRPr lang="en-US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Use </a:t>
            </a:r>
            <a:r>
              <a:rPr lang="en-US" sz="2800" dirty="0"/>
              <a:t>the </a:t>
            </a:r>
            <a:r>
              <a:rPr lang="en-US" sz="2800" b="1" dirty="0"/>
              <a:t>if</a:t>
            </a:r>
            <a:r>
              <a:rPr lang="en-US" sz="2800" dirty="0"/>
              <a:t> statement to specify a block of C code to be executed if a </a:t>
            </a:r>
            <a:endParaRPr lang="en-US" sz="2800" dirty="0" smtClean="0"/>
          </a:p>
          <a:p>
            <a:r>
              <a:rPr lang="en-US" sz="2800" dirty="0" smtClean="0"/>
              <a:t>    condition </a:t>
            </a:r>
            <a:r>
              <a:rPr lang="en-US" sz="2800" dirty="0"/>
              <a:t>is </a:t>
            </a:r>
            <a:r>
              <a:rPr lang="en-US" sz="2800" b="1" dirty="0">
                <a:solidFill>
                  <a:srgbClr val="00B050"/>
                </a:solidFill>
              </a:rPr>
              <a:t>true</a:t>
            </a:r>
            <a:r>
              <a:rPr lang="en-US" sz="2800" dirty="0" smtClean="0"/>
              <a:t>.</a:t>
            </a:r>
          </a:p>
          <a:p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1511300" y="3962456"/>
            <a:ext cx="3848100" cy="2489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smtClean="0"/>
              <a:t>If ( condition )</a:t>
            </a:r>
          </a:p>
          <a:p>
            <a:r>
              <a:rPr lang="en-US" sz="2800" dirty="0" smtClean="0"/>
              <a:t>{</a:t>
            </a:r>
          </a:p>
          <a:p>
            <a:r>
              <a:rPr lang="en-US" sz="2800" dirty="0" smtClean="0"/>
              <a:t>	//statement</a:t>
            </a:r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83508204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0" y="518612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/>
              <a:t>If….</a:t>
            </a:r>
            <a:endParaRPr lang="en-US" sz="5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55700" y="1511300"/>
            <a:ext cx="47933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Single line statement :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1155700" y="3834825"/>
            <a:ext cx="5190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Multiple line statement :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935" y="4457700"/>
            <a:ext cx="2610130" cy="2242876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4746379" y="6281401"/>
            <a:ext cx="387842" cy="387842"/>
          </a:xfrm>
          <a:prstGeom prst="ellips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759079" y="4743755"/>
            <a:ext cx="387842" cy="387842"/>
          </a:xfrm>
          <a:prstGeom prst="ellips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940300" y="5239130"/>
            <a:ext cx="0" cy="8928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9029700" y="3302075"/>
            <a:ext cx="2451100" cy="193705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Condition:</a:t>
            </a:r>
          </a:p>
          <a:p>
            <a:pPr algn="ctr"/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Relational </a:t>
            </a:r>
          </a:p>
          <a:p>
            <a:pPr algn="ctr"/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&amp; </a:t>
            </a:r>
          </a:p>
          <a:p>
            <a:pPr algn="ctr"/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Logical operator.</a:t>
            </a:r>
            <a:endParaRPr lang="en-US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b="6506"/>
          <a:stretch/>
        </p:blipFill>
        <p:spPr>
          <a:xfrm>
            <a:off x="4643935" y="2154353"/>
            <a:ext cx="3001465" cy="165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624486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" grpId="0"/>
      <p:bldP spid="19" grpId="0"/>
      <p:bldP spid="8" grpId="0" animBg="1"/>
      <p:bldP spid="23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1835150" y="492126"/>
            <a:ext cx="8648700" cy="1235074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smtClean="0"/>
              <a:t>RELATIONAL &amp; LOGICAL OPERATORS EXAMPLE</a:t>
            </a:r>
            <a:endParaRPr lang="en-US" sz="40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41350" y="2080260"/>
          <a:ext cx="11036300" cy="4015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4999">
                  <a:extLst>
                    <a:ext uri="{9D8B030D-6E8A-4147-A177-3AD203B41FA5}">
                      <a16:colId xmlns:a16="http://schemas.microsoft.com/office/drawing/2014/main" val="1338837517"/>
                    </a:ext>
                  </a:extLst>
                </a:gridCol>
                <a:gridCol w="3149600">
                  <a:extLst>
                    <a:ext uri="{9D8B030D-6E8A-4147-A177-3AD203B41FA5}">
                      <a16:colId xmlns:a16="http://schemas.microsoft.com/office/drawing/2014/main" val="2133649126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1249593998"/>
                    </a:ext>
                  </a:extLst>
                </a:gridCol>
                <a:gridCol w="4483101">
                  <a:extLst>
                    <a:ext uri="{9D8B030D-6E8A-4147-A177-3AD203B41FA5}">
                      <a16:colId xmlns:a16="http://schemas.microsoft.com/office/drawing/2014/main" val="1385832607"/>
                    </a:ext>
                  </a:extLst>
                </a:gridCol>
              </a:tblGrid>
              <a:tr h="43144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Operator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Example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Description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08288"/>
                  </a:ext>
                </a:extLst>
              </a:tr>
              <a:tr h="43144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==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Equal</a:t>
                      </a:r>
                      <a:r>
                        <a:rPr lang="en-US" sz="2000" baseline="0" dirty="0" smtClean="0"/>
                        <a:t> Operator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 == B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True</a:t>
                      </a:r>
                      <a:r>
                        <a:rPr lang="en-US" sz="2000" baseline="0" dirty="0" smtClean="0"/>
                        <a:t> If A equal B else False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195815"/>
                  </a:ext>
                </a:extLst>
              </a:tr>
              <a:tr h="76332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!=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Not</a:t>
                      </a:r>
                      <a:r>
                        <a:rPr lang="en-US" sz="2000" baseline="0" dirty="0" smtClean="0"/>
                        <a:t> Equal Operator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 != B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True</a:t>
                      </a:r>
                      <a:r>
                        <a:rPr lang="en-US" sz="2000" baseline="0" dirty="0" smtClean="0"/>
                        <a:t> If A does not equal B else False</a:t>
                      </a:r>
                      <a:endParaRPr lang="en-US" sz="2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536967"/>
                  </a:ext>
                </a:extLst>
              </a:tr>
              <a:tr h="43144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&lt;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Less Than Operator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r>
                        <a:rPr lang="en-US" sz="2000" baseline="0" dirty="0" smtClean="0"/>
                        <a:t> &lt; B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True</a:t>
                      </a:r>
                      <a:r>
                        <a:rPr lang="en-US" sz="2000" baseline="0" dirty="0" smtClean="0"/>
                        <a:t> If A less than B else False</a:t>
                      </a:r>
                      <a:endParaRPr lang="en-US" sz="2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131250"/>
                  </a:ext>
                </a:extLst>
              </a:tr>
              <a:tr h="43144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&gt;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Greater</a:t>
                      </a:r>
                      <a:r>
                        <a:rPr lang="en-US" sz="2000" baseline="0" dirty="0" smtClean="0"/>
                        <a:t> Than Operator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 &gt; B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True</a:t>
                      </a:r>
                      <a:r>
                        <a:rPr lang="en-US" sz="2000" baseline="0" dirty="0" smtClean="0"/>
                        <a:t> If A greater than B else False</a:t>
                      </a:r>
                      <a:endParaRPr lang="en-US" sz="2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104869"/>
                  </a:ext>
                </a:extLst>
              </a:tr>
              <a:tr h="76332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&lt;=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Less Than or Equal Operator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 &lt;= B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True</a:t>
                      </a:r>
                      <a:r>
                        <a:rPr lang="en-US" sz="2000" baseline="0" dirty="0" smtClean="0"/>
                        <a:t> If A is less than or equal B else False</a:t>
                      </a:r>
                      <a:endParaRPr lang="en-US" sz="2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757999"/>
                  </a:ext>
                </a:extLst>
              </a:tr>
              <a:tr h="76332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&gt;=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Greater</a:t>
                      </a:r>
                      <a:r>
                        <a:rPr lang="en-US" sz="2000" baseline="0" dirty="0" smtClean="0"/>
                        <a:t> Than or Equal Operator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 &gt;= B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True</a:t>
                      </a:r>
                      <a:r>
                        <a:rPr lang="en-US" sz="2000" baseline="0" dirty="0" smtClean="0"/>
                        <a:t> If A is greater than or equal B else False</a:t>
                      </a:r>
                      <a:endParaRPr lang="en-US" sz="2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132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90290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restige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482600" y="447013"/>
            <a:ext cx="10871200" cy="535627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Example – </a:t>
            </a:r>
            <a:r>
              <a:rPr lang="en-US" b="1" dirty="0">
                <a:solidFill>
                  <a:schemeClr val="tx1"/>
                </a:solidFill>
                <a:latin typeface="Book Antiqua" panose="02040602050305030304" pitchFamily="18" charset="0"/>
              </a:rPr>
              <a:t>1</a:t>
            </a:r>
            <a:r>
              <a:rPr lang="en-US" sz="3200" b="1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 :</a:t>
            </a:r>
            <a:endParaRPr lang="en-US" sz="3200" b="1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9375"/>
            <a:ext cx="4110567" cy="3082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149" y="1973262"/>
            <a:ext cx="3042437" cy="1341438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>
            <a:off x="6337300" y="2490787"/>
            <a:ext cx="622300" cy="53688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229323" y="5180966"/>
            <a:ext cx="1034038" cy="673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a&lt;b</a:t>
            </a:r>
            <a:endParaRPr lang="en-US" sz="2400" dirty="0"/>
          </a:p>
        </p:txBody>
      </p:sp>
      <p:sp>
        <p:nvSpPr>
          <p:cNvPr id="16" name="Right Arrow 15"/>
          <p:cNvSpPr/>
          <p:nvPr/>
        </p:nvSpPr>
        <p:spPr>
          <a:xfrm>
            <a:off x="2950432" y="5278753"/>
            <a:ext cx="553497" cy="47752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/>
          <a:srcRect l="1606"/>
          <a:stretch/>
        </p:blipFill>
        <p:spPr>
          <a:xfrm>
            <a:off x="4546600" y="4865701"/>
            <a:ext cx="2795979" cy="1303632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9271000" y="4140200"/>
            <a:ext cx="1422400" cy="72550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Nothing!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766439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eelOff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838200" y="447013"/>
            <a:ext cx="10515600" cy="716555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About else</a:t>
            </a:r>
            <a:endParaRPr lang="en-US" sz="4800" b="1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200" y="1548732"/>
            <a:ext cx="114313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Use </a:t>
            </a:r>
            <a:r>
              <a:rPr lang="en-US" sz="2400" dirty="0"/>
              <a:t>the </a:t>
            </a:r>
            <a:r>
              <a:rPr lang="en-US" sz="2400" b="1" dirty="0" smtClean="0">
                <a:solidFill>
                  <a:srgbClr val="FF0000"/>
                </a:solidFill>
              </a:rPr>
              <a:t>else</a:t>
            </a:r>
            <a:r>
              <a:rPr lang="en-US" sz="2400" dirty="0" smtClean="0"/>
              <a:t> </a:t>
            </a:r>
            <a:r>
              <a:rPr lang="en-US" sz="2400" dirty="0"/>
              <a:t>statement to specify a block of C code to be executed if a </a:t>
            </a:r>
            <a:endParaRPr lang="en-US" sz="2400" dirty="0" smtClean="0"/>
          </a:p>
          <a:p>
            <a:r>
              <a:rPr lang="en-US" sz="2400" dirty="0" smtClean="0"/>
              <a:t>    condition </a:t>
            </a:r>
            <a:r>
              <a:rPr lang="en-US" sz="2400" dirty="0"/>
              <a:t>is </a:t>
            </a:r>
            <a:r>
              <a:rPr lang="en-US" sz="2400" b="1" dirty="0" smtClean="0">
                <a:solidFill>
                  <a:srgbClr val="FF0000"/>
                </a:solidFill>
              </a:rPr>
              <a:t>false</a:t>
            </a:r>
            <a:r>
              <a:rPr lang="en-US" sz="2400" dirty="0" smtClean="0"/>
              <a:t>.</a:t>
            </a:r>
          </a:p>
          <a:p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8305800" y="2971188"/>
            <a:ext cx="3162300" cy="20455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/>
              <a:t>If ( condition 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	//statement</a:t>
            </a:r>
          </a:p>
          <a:p>
            <a:r>
              <a:rPr lang="en-US" sz="2000" dirty="0" smtClean="0"/>
              <a:t>}else {</a:t>
            </a:r>
          </a:p>
          <a:p>
            <a:r>
              <a:rPr lang="en-US" sz="2000" dirty="0" smtClean="0"/>
              <a:t>	//statement</a:t>
            </a:r>
            <a:endParaRPr lang="en-US" sz="2000" dirty="0"/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838200" y="2827192"/>
            <a:ext cx="3712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Single line statement :</a:t>
            </a:r>
            <a:endParaRPr lang="en-US" sz="2400" dirty="0"/>
          </a:p>
        </p:txBody>
      </p:sp>
      <p:sp>
        <p:nvSpPr>
          <p:cNvPr id="19" name="Rounded Rectangle 18"/>
          <p:cNvSpPr/>
          <p:nvPr/>
        </p:nvSpPr>
        <p:spPr>
          <a:xfrm>
            <a:off x="3631251" y="3404149"/>
            <a:ext cx="2261549" cy="102721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else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statement;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838200" y="4546653"/>
            <a:ext cx="5190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Multiple line statement :</a:t>
            </a:r>
            <a:endParaRPr lang="en-US" sz="3200" dirty="0"/>
          </a:p>
        </p:txBody>
      </p:sp>
      <p:sp>
        <p:nvSpPr>
          <p:cNvPr id="21" name="Rounded Rectangle 20"/>
          <p:cNvSpPr/>
          <p:nvPr/>
        </p:nvSpPr>
        <p:spPr>
          <a:xfrm>
            <a:off x="4367851" y="5246720"/>
            <a:ext cx="2464749" cy="125779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else{</a:t>
            </a:r>
          </a:p>
          <a:p>
            <a:r>
              <a:rPr lang="en-US" sz="2400" dirty="0" smtClean="0"/>
              <a:t>    statement;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313733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 animBg="1"/>
      <p:bldP spid="18" grpId="0"/>
      <p:bldP spid="19" grpId="0" animBg="1"/>
      <p:bldP spid="20" grpId="0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838200" y="447013"/>
            <a:ext cx="10515600" cy="535627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Example – </a:t>
            </a:r>
            <a:r>
              <a:rPr lang="en-US" b="1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2 </a:t>
            </a:r>
            <a:r>
              <a:rPr lang="en-US" sz="3200" b="1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:</a:t>
            </a:r>
            <a:endParaRPr lang="en-US" sz="3200" b="1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54174"/>
            <a:ext cx="3891139" cy="3502025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5715000" y="3098800"/>
            <a:ext cx="592969" cy="46990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0137" y="2531424"/>
            <a:ext cx="2430463" cy="174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6899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fallOver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993502" y="558800"/>
            <a:ext cx="42049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About else if..</a:t>
            </a:r>
            <a:endParaRPr lang="en-US" sz="4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19730" y="1715687"/>
            <a:ext cx="112181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The </a:t>
            </a:r>
            <a:r>
              <a:rPr lang="en-US" sz="2400" b="1" dirty="0" smtClean="0"/>
              <a:t>else if</a:t>
            </a:r>
            <a:r>
              <a:rPr lang="en-US" sz="2400" dirty="0" smtClean="0"/>
              <a:t> statement allows our program to use multiple condition.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Use </a:t>
            </a:r>
            <a:r>
              <a:rPr lang="en-US" sz="2400" dirty="0"/>
              <a:t>the </a:t>
            </a:r>
            <a:r>
              <a:rPr lang="en-US" sz="2400" b="1" dirty="0">
                <a:solidFill>
                  <a:srgbClr val="FF0000"/>
                </a:solidFill>
              </a:rPr>
              <a:t>else if </a:t>
            </a:r>
            <a:r>
              <a:rPr lang="en-US" sz="2400" dirty="0"/>
              <a:t>statement to specify a new condition if the first </a:t>
            </a:r>
            <a:r>
              <a:rPr lang="en-US" sz="2400" dirty="0" smtClean="0"/>
              <a:t>condition</a:t>
            </a:r>
          </a:p>
          <a:p>
            <a:r>
              <a:rPr lang="en-US" sz="2400" dirty="0" smtClean="0"/>
              <a:t>     </a:t>
            </a:r>
            <a:r>
              <a:rPr lang="en-US" sz="2400" dirty="0"/>
              <a:t>is </a:t>
            </a:r>
            <a:r>
              <a:rPr lang="en-US" sz="2400" dirty="0">
                <a:solidFill>
                  <a:srgbClr val="FF0000"/>
                </a:solidFill>
              </a:rPr>
              <a:t>false</a:t>
            </a:r>
            <a:r>
              <a:rPr lang="en-US" sz="2400" dirty="0"/>
              <a:t>.</a:t>
            </a:r>
            <a:endParaRPr lang="en-US" sz="2400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7683500" y="3700137"/>
            <a:ext cx="3848100" cy="2489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/>
              <a:t>If ( condition 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	//statement</a:t>
            </a:r>
          </a:p>
          <a:p>
            <a:r>
              <a:rPr lang="en-US" sz="2000" dirty="0" smtClean="0"/>
              <a:t>}else if ( condition ) {</a:t>
            </a:r>
          </a:p>
          <a:p>
            <a:r>
              <a:rPr lang="en-US" sz="2000" dirty="0" smtClean="0"/>
              <a:t>	//statement</a:t>
            </a:r>
            <a:endParaRPr lang="en-US" sz="2000" dirty="0"/>
          </a:p>
          <a:p>
            <a:r>
              <a:rPr lang="en-US" sz="2000" dirty="0" smtClean="0"/>
              <a:t>}else{</a:t>
            </a:r>
          </a:p>
          <a:p>
            <a:r>
              <a:rPr lang="en-US" sz="2000" dirty="0" smtClean="0"/>
              <a:t>	//statement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719730" y="3469304"/>
            <a:ext cx="3712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Single line statement :</a:t>
            </a:r>
            <a:endParaRPr lang="en-US" sz="2400" dirty="0"/>
          </a:p>
        </p:txBody>
      </p:sp>
      <p:sp>
        <p:nvSpPr>
          <p:cNvPr id="21" name="Rounded Rectangle 20"/>
          <p:cNvSpPr/>
          <p:nvPr/>
        </p:nvSpPr>
        <p:spPr>
          <a:xfrm>
            <a:off x="4575734" y="3451565"/>
            <a:ext cx="2536266" cy="93213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e</a:t>
            </a:r>
            <a:r>
              <a:rPr lang="en-US" sz="2000" dirty="0" smtClean="0"/>
              <a:t>lse if ( condition )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statement;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719730" y="4498087"/>
            <a:ext cx="4009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Multiple line statement :</a:t>
            </a:r>
            <a:endParaRPr lang="en-US" sz="2400" dirty="0"/>
          </a:p>
        </p:txBody>
      </p:sp>
      <p:sp>
        <p:nvSpPr>
          <p:cNvPr id="23" name="Rounded Rectangle 22"/>
          <p:cNvSpPr/>
          <p:nvPr/>
        </p:nvSpPr>
        <p:spPr>
          <a:xfrm>
            <a:off x="4575734" y="5059582"/>
            <a:ext cx="2637866" cy="11297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e</a:t>
            </a:r>
            <a:r>
              <a:rPr lang="en-US" sz="2000" dirty="0" smtClean="0"/>
              <a:t>lse if( condition ){</a:t>
            </a:r>
          </a:p>
          <a:p>
            <a:r>
              <a:rPr lang="en-US" sz="2000" dirty="0" smtClean="0"/>
              <a:t>    statement;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6030453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/>
      <p:bldP spid="21" grpId="0" animBg="1"/>
      <p:bldP spid="22" grpId="0"/>
      <p:bldP spid="2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2_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518</TotalTime>
  <Words>524</Words>
  <Application>Microsoft Office PowerPoint</Application>
  <PresentationFormat>Widescreen</PresentationFormat>
  <Paragraphs>156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Book Antiqua</vt:lpstr>
      <vt:lpstr>Calibri</vt:lpstr>
      <vt:lpstr>Calibri Light</vt:lpstr>
      <vt:lpstr>Century Gothic</vt:lpstr>
      <vt:lpstr>Wingdings</vt:lpstr>
      <vt:lpstr>Wingdings 3</vt:lpstr>
      <vt:lpstr>2_Ion</vt:lpstr>
      <vt:lpstr>Office Theme</vt:lpstr>
      <vt:lpstr>PowerPoint Presentation</vt:lpstr>
      <vt:lpstr>PowerPoint Presentation</vt:lpstr>
      <vt:lpstr>PowerPoint Presentation</vt:lpstr>
      <vt:lpstr>PowerPoint Presentation</vt:lpstr>
      <vt:lpstr>RELATIONAL &amp; LOGICAL OPERATORS EXAMPLE</vt:lpstr>
      <vt:lpstr>Example – 1 :</vt:lpstr>
      <vt:lpstr>About else</vt:lpstr>
      <vt:lpstr>Example – 2 :</vt:lpstr>
      <vt:lpstr>PowerPoint Presentation</vt:lpstr>
      <vt:lpstr>Example – 3 :</vt:lpstr>
      <vt:lpstr>PowerPoint Presentation</vt:lpstr>
      <vt:lpstr>Example 1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Nested switch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emran alam</dc:creator>
  <cp:lastModifiedBy>TC</cp:lastModifiedBy>
  <cp:revision>725</cp:revision>
  <dcterms:created xsi:type="dcterms:W3CDTF">2022-03-23T10:41:50Z</dcterms:created>
  <dcterms:modified xsi:type="dcterms:W3CDTF">2022-05-24T08:34:18Z</dcterms:modified>
</cp:coreProperties>
</file>