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1" autoAdjust="0"/>
    <p:restoredTop sz="94660"/>
  </p:normalViewPr>
  <p:slideViewPr>
    <p:cSldViewPr snapToGrid="0">
      <p:cViewPr>
        <p:scale>
          <a:sx n="75" d="100"/>
          <a:sy n="75" d="100"/>
        </p:scale>
        <p:origin x="1788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F049E-B66F-47EF-B4E8-34F47D8D3DC0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F6DF7-1481-4906-8A36-F72AA519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94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B77DE-EFFA-4557-8FB8-253F22AEA761}" type="datetime1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D530-B9E0-4354-AD45-D406AB89913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706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AC51-BD66-4C35-ADAD-0A3FA605BFFA}" type="datetime1">
              <a:rPr lang="en-US" smtClean="0"/>
              <a:t>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D530-B9E0-4354-AD45-D406AB899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87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BA67-64AB-4FF4-BAD5-40F355F5B322}" type="datetime1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D530-B9E0-4354-AD45-D406AB899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82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D33FC-4670-4284-87AA-9D9D78E1EF4F}" type="datetime1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D530-B9E0-4354-AD45-D406AB89913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4871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AACAB-D22A-401C-976C-D0EA2FD11114}" type="datetime1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D530-B9E0-4354-AD45-D406AB899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40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2BD96-DC84-4498-BCC4-7386EE3F84A2}" type="datetime1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D530-B9E0-4354-AD45-D406AB89913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0352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892B2-FCDD-43F6-B32E-7EA4C0E73E98}" type="datetime1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D530-B9E0-4354-AD45-D406AB899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99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468A-3F90-48BD-AB6E-4A554814B5EE}" type="datetime1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D530-B9E0-4354-AD45-D406AB899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308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9363D-58D4-4E71-BCC6-B41D3BA6EF5D}" type="datetime1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D530-B9E0-4354-AD45-D406AB899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15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9579A-A31E-456C-BC86-EDEBDDAEF028}" type="datetime1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D530-B9E0-4354-AD45-D406AB8991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816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2297E-CAA7-4AF1-B4CC-952E4BFB1240}" type="datetime1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D530-B9E0-4354-AD45-D406AB899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4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311A2-F131-4F7F-A8D5-2ABF4AA6DC6A}" type="datetime1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D530-B9E0-4354-AD45-D406AB899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60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FC32-D523-4DB2-807F-EB6B67E2E606}" type="datetime1">
              <a:rPr lang="en-US" smtClean="0"/>
              <a:t>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D530-B9E0-4354-AD45-D406AB899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86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FA5C-712B-4B79-B9CE-A04DDC8C2317}" type="datetime1">
              <a:rPr lang="en-US" smtClean="0"/>
              <a:t>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D530-B9E0-4354-AD45-D406AB899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80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1E22-BA1D-49FB-A818-A7772C320C16}" type="datetime1">
              <a:rPr lang="en-US" smtClean="0"/>
              <a:t>2/6/2021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D530-B9E0-4354-AD45-D406AB899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54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BB9F0-797E-4366-A5D1-B07EC641E884}" type="datetime1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D530-B9E0-4354-AD45-D406AB899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28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6D72B-532E-4B3F-AA48-4EE9F5A53BFD}" type="datetime1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D530-B9E0-4354-AD45-D406AB899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07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4AF0953-9C0F-445C-BA7F-4EACB4E7A119}" type="datetime1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C26D530-B9E0-4354-AD45-D406AB899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04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173" y="481588"/>
            <a:ext cx="57583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a-IR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cs typeface="B Nazanin" panose="00000400000000000000" pitchFamily="2" charset="-78"/>
              </a:rPr>
              <a:t>بسم الله الرحمن الرحیم</a:t>
            </a:r>
            <a:endParaRPr lang="en-US" sz="5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cs typeface="B Nazani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6067" y="1993312"/>
            <a:ext cx="829906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a-IR" sz="40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طراحی بستر مشترک ذخیره‌سازی محلی داده</a:t>
            </a:r>
          </a:p>
          <a:p>
            <a:pPr algn="ctr"/>
            <a:r>
              <a:rPr lang="fa-IR" sz="40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در اینترنت اشیاء</a:t>
            </a:r>
            <a:endParaRPr lang="en-US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cs typeface="B Nazanin" panose="00000400000000000000" pitchFamily="2" charset="-78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40" y="5476286"/>
            <a:ext cx="1112837" cy="111501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35440" y="3796354"/>
            <a:ext cx="501611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rtl="1"/>
            <a:r>
              <a:rPr lang="fa-IR" sz="2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ارائه دهنده: عمران باتمان غلیچ</a:t>
            </a:r>
          </a:p>
          <a:p>
            <a:pPr rtl="1"/>
            <a:r>
              <a:rPr lang="fa-IR" sz="2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استاد راهنما: دکتر علی‌محمدافشین همت‌یار</a:t>
            </a:r>
          </a:p>
          <a:p>
            <a:pPr rtl="1"/>
            <a:r>
              <a:rPr lang="fa-IR" sz="2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استاد ممتحن: دکتر جعفر حبیبی</a:t>
            </a:r>
            <a:endParaRPr lang="en-US" sz="2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67128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51010" y="249535"/>
            <a:ext cx="94307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 rtl="1"/>
            <a:r>
              <a:rPr lang="fa-IR" sz="5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cs typeface="B Nazanin" panose="00000400000000000000" pitchFamily="2" charset="-78"/>
              </a:rPr>
              <a:t>تست عملی کار با تکنولوژی‌های مرتبط</a:t>
            </a:r>
          </a:p>
        </p:txBody>
      </p:sp>
      <p:sp>
        <p:nvSpPr>
          <p:cNvPr id="5" name="Rectangle 4"/>
          <p:cNvSpPr/>
          <p:nvPr/>
        </p:nvSpPr>
        <p:spPr>
          <a:xfrm>
            <a:off x="368300" y="1376065"/>
            <a:ext cx="111371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 algn="r" rtl="1">
              <a:buFont typeface="Arial" panose="020B0604020202020204" pitchFamily="34" charset="0"/>
              <a:buChar char="•"/>
            </a:pPr>
            <a:r>
              <a:rPr lang="fa-IR" sz="3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شبیه‌سازی خواندن / نوشتن داده در ساعت هوشمند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D530-B9E0-4354-AD45-D406AB899135}" type="slidenum">
              <a:rPr lang="en-US" smtClean="0"/>
              <a:t>10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945" y="2373148"/>
            <a:ext cx="3967555" cy="279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74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85499" y="249535"/>
            <a:ext cx="16962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 rtl="1"/>
            <a:r>
              <a:rPr lang="fa-IR" sz="5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cs typeface="B Nazanin" panose="00000400000000000000" pitchFamily="2" charset="-78"/>
              </a:rPr>
              <a:t>مراجع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cs typeface="B Nazani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300" y="1376065"/>
            <a:ext cx="1168362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>
              <a:buFont typeface="+mj-lt"/>
              <a:buAutoNum type="arabicPeriod"/>
            </a:pPr>
            <a:r>
              <a:rPr lang="en-US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Suárez-Albela</a:t>
            </a:r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, M.; </a:t>
            </a:r>
            <a:r>
              <a:rPr lang="en-US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Fraga</a:t>
            </a:r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-Lamas, P.; </a:t>
            </a:r>
            <a:r>
              <a:rPr lang="en-US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Fernández-Caramés</a:t>
            </a:r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, T.M. A Practical Evaluation on RSA and ECC-Based Cipher Suites for </a:t>
            </a:r>
            <a:r>
              <a:rPr lang="en-US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IoT</a:t>
            </a:r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 High-Security Energy-Efficient Fog and Mist Computing Devices. Sensors 2018, 18, 3868</a:t>
            </a:r>
            <a:endParaRPr lang="fa-IR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D530-B9E0-4354-AD45-D406AB89913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75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08007" y="249535"/>
            <a:ext cx="37737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 rtl="1"/>
            <a:r>
              <a:rPr lang="fa-IR" sz="5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cs typeface="B Nazanin" panose="00000400000000000000" pitchFamily="2" charset="-78"/>
              </a:rPr>
              <a:t>سرفصل مطالب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cs typeface="B Nazani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61321" y="1430635"/>
            <a:ext cx="6914072" cy="35394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r" rtl="1">
              <a:buFont typeface="Arial" panose="020B0604020202020204" pitchFamily="34" charset="0"/>
              <a:buChar char="•"/>
            </a:pPr>
            <a:r>
              <a:rPr lang="fa-IR" sz="3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مقدمه</a:t>
            </a:r>
          </a:p>
          <a:p>
            <a:pPr marL="685800" indent="-685800" algn="r" rtl="1">
              <a:buFont typeface="Arial" panose="020B0604020202020204" pitchFamily="34" charset="0"/>
              <a:buChar char="•"/>
            </a:pPr>
            <a:r>
              <a:rPr lang="fa-IR" sz="3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پیشینه و کارهای مرتبط</a:t>
            </a:r>
          </a:p>
          <a:p>
            <a:pPr marL="685800" indent="-685800" algn="r" rtl="1">
              <a:buFont typeface="Arial" panose="020B0604020202020204" pitchFamily="34" charset="0"/>
              <a:buChar char="•"/>
            </a:pPr>
            <a:r>
              <a:rPr lang="fa-IR" sz="32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تکنولوژی‌های مرتبط</a:t>
            </a:r>
          </a:p>
          <a:p>
            <a:pPr marL="685800" indent="-685800" algn="r" rtl="1">
              <a:buFont typeface="Arial" panose="020B0604020202020204" pitchFamily="34" charset="0"/>
              <a:buChar char="•"/>
            </a:pPr>
            <a:r>
              <a:rPr lang="fa-IR" sz="3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تست عملی کار با تکنولوژی‌های مرتبط</a:t>
            </a:r>
          </a:p>
          <a:p>
            <a:pPr marL="685800" indent="-685800" algn="r" rtl="1">
              <a:buFont typeface="Arial" panose="020B0604020202020204" pitchFamily="34" charset="0"/>
              <a:buChar char="•"/>
            </a:pPr>
            <a:r>
              <a:rPr lang="fa-IR" sz="32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طرح اولیۀ بستر ذخیره‌سازی مشترک داده</a:t>
            </a:r>
          </a:p>
          <a:p>
            <a:pPr marL="685800" indent="-685800" algn="r" rtl="1">
              <a:buFont typeface="Arial" panose="020B0604020202020204" pitchFamily="34" charset="0"/>
              <a:buChar char="•"/>
            </a:pPr>
            <a:r>
              <a:rPr lang="fa-IR" sz="3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نقاط ضعف و ادامۀ کار</a:t>
            </a:r>
          </a:p>
          <a:p>
            <a:pPr marL="685800" indent="-685800" algn="r" rtl="1">
              <a:buFont typeface="Arial" panose="020B0604020202020204" pitchFamily="34" charset="0"/>
              <a:buChar char="•"/>
            </a:pPr>
            <a:r>
              <a:rPr lang="fa-IR" sz="32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مراجع</a:t>
            </a:r>
            <a:endParaRPr lang="en-US" sz="32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D530-B9E0-4354-AD45-D406AB89913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47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03132" y="249535"/>
            <a:ext cx="16786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 rtl="1"/>
            <a:r>
              <a:rPr lang="fa-IR" sz="5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cs typeface="B Nazanin" panose="00000400000000000000" pitchFamily="2" charset="-78"/>
              </a:rPr>
              <a:t>مقدمه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cs typeface="B Nazani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54878" y="1430635"/>
            <a:ext cx="352051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r" rtl="1">
              <a:buFont typeface="Arial" panose="020B0604020202020204" pitchFamily="34" charset="0"/>
              <a:buChar char="•"/>
            </a:pPr>
            <a:r>
              <a:rPr lang="fa-IR" sz="3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مشکلات اولیه</a:t>
            </a:r>
          </a:p>
          <a:p>
            <a:pPr marL="1143000" lvl="1" indent="-685800" algn="r" rtl="1">
              <a:buFont typeface="Arial" panose="020B0604020202020204" pitchFamily="34" charset="0"/>
              <a:buChar char="•"/>
            </a:pPr>
            <a:r>
              <a:rPr lang="fa-IR" sz="32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داده‌های حجیم</a:t>
            </a:r>
          </a:p>
          <a:p>
            <a:pPr marL="1143000" lvl="1" indent="-685800" algn="r" rtl="1">
              <a:buFont typeface="Arial" panose="020B0604020202020204" pitchFamily="34" charset="0"/>
              <a:buChar char="•"/>
            </a:pPr>
            <a:r>
              <a:rPr lang="fa-IR" sz="3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قدرت پردازش</a:t>
            </a:r>
            <a:endParaRPr lang="en-US" sz="32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D530-B9E0-4354-AD45-D406AB899135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 flipH="1">
            <a:off x="5359400" y="1580465"/>
            <a:ext cx="1143000" cy="635000"/>
          </a:xfrm>
          <a:prstGeom prst="rightArrow">
            <a:avLst>
              <a:gd name="adj1" fmla="val 62000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loud 2"/>
          <p:cNvSpPr/>
          <p:nvPr/>
        </p:nvSpPr>
        <p:spPr>
          <a:xfrm>
            <a:off x="1219200" y="1139060"/>
            <a:ext cx="3467100" cy="18542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800" dirty="0" smtClean="0">
                <a:cs typeface="B Nazanin" panose="00000400000000000000" pitchFamily="2" charset="-78"/>
              </a:rPr>
              <a:t>محاسبات ابری</a:t>
            </a:r>
            <a:endParaRPr lang="en-US" sz="2800" dirty="0">
              <a:cs typeface="B Nazanin" panose="00000400000000000000" pitchFamily="2" charset="-78"/>
            </a:endParaRPr>
          </a:p>
        </p:txBody>
      </p:sp>
      <p:sp>
        <p:nvSpPr>
          <p:cNvPr id="8" name="Right Arrow 7"/>
          <p:cNvSpPr/>
          <p:nvPr/>
        </p:nvSpPr>
        <p:spPr>
          <a:xfrm rot="16200000" flipH="1">
            <a:off x="2381250" y="3408790"/>
            <a:ext cx="1143000" cy="635000"/>
          </a:xfrm>
          <a:prstGeom prst="rightArrow">
            <a:avLst>
              <a:gd name="adj1" fmla="val 62000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46548" y="4303455"/>
            <a:ext cx="3539752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r" rtl="1">
              <a:buFont typeface="Arial" panose="020B0604020202020204" pitchFamily="34" charset="0"/>
              <a:buChar char="•"/>
            </a:pPr>
            <a:r>
              <a:rPr lang="fa-IR" sz="3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مشکلات جدید</a:t>
            </a:r>
          </a:p>
          <a:p>
            <a:pPr marL="1143000" lvl="1" indent="-685800" algn="r" rtl="1">
              <a:buFont typeface="Arial" panose="020B0604020202020204" pitchFamily="34" charset="0"/>
              <a:buChar char="•"/>
            </a:pPr>
            <a:r>
              <a:rPr lang="fa-IR" sz="32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دسترس پذیری</a:t>
            </a:r>
          </a:p>
          <a:p>
            <a:pPr marL="1143000" lvl="1" indent="-685800" algn="r" rtl="1">
              <a:buFont typeface="Arial" panose="020B0604020202020204" pitchFamily="34" charset="0"/>
              <a:buChar char="•"/>
            </a:pPr>
            <a:r>
              <a:rPr lang="fa-IR" sz="3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کارایی</a:t>
            </a:r>
          </a:p>
          <a:p>
            <a:pPr marL="1143000" lvl="1" indent="-685800" algn="r" rtl="1">
              <a:buFont typeface="Arial" panose="020B0604020202020204" pitchFamily="34" charset="0"/>
              <a:buChar char="•"/>
            </a:pPr>
            <a:r>
              <a:rPr lang="fa-IR" sz="3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امنیت</a:t>
            </a:r>
          </a:p>
          <a:p>
            <a:pPr marL="1143000" lvl="1" indent="-685800" algn="r" rtl="1">
              <a:buFont typeface="Arial" panose="020B0604020202020204" pitchFamily="34" charset="0"/>
              <a:buChar char="•"/>
            </a:pPr>
            <a:r>
              <a:rPr lang="fa-IR" sz="32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...</a:t>
            </a:r>
            <a:endParaRPr lang="en-US" sz="32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0845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22809" y="249535"/>
            <a:ext cx="35589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 rtl="1"/>
            <a:r>
              <a:rPr lang="fa-IR" sz="5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cs typeface="B Nazanin" panose="00000400000000000000" pitchFamily="2" charset="-78"/>
              </a:rPr>
              <a:t>کارهای مرتبط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cs typeface="B Nazani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82495" y="1376065"/>
            <a:ext cx="656942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r" rtl="1">
              <a:buFont typeface="Arial" panose="020B0604020202020204" pitchFamily="34" charset="0"/>
              <a:buChar char="•"/>
            </a:pPr>
            <a:r>
              <a:rPr lang="fa-IR" sz="3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راه حل مشکلات جدید</a:t>
            </a:r>
          </a:p>
          <a:p>
            <a:pPr marL="1143000" lvl="1" indent="-685800" algn="r" rtl="1">
              <a:buFont typeface="Arial" panose="020B0604020202020204" pitchFamily="34" charset="0"/>
              <a:buChar char="•"/>
            </a:pPr>
            <a:r>
              <a:rPr lang="fa-IR" sz="3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ترکیب ابر و مه</a:t>
            </a:r>
          </a:p>
          <a:p>
            <a:pPr marL="1600200" lvl="2" indent="-685800" algn="r" rtl="1">
              <a:buFont typeface="Arial" panose="020B0604020202020204" pitchFamily="34" charset="0"/>
              <a:buChar char="•"/>
            </a:pPr>
            <a:r>
              <a:rPr lang="fa-IR" sz="3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ایجاد حافظه نهان در ارتباط با ابر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D530-B9E0-4354-AD45-D406AB899135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09" y="1172865"/>
            <a:ext cx="4587951" cy="389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55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22809" y="249535"/>
            <a:ext cx="35589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 rtl="1"/>
            <a:r>
              <a:rPr lang="fa-IR" sz="5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cs typeface="B Nazanin" panose="00000400000000000000" pitchFamily="2" charset="-78"/>
              </a:rPr>
              <a:t>کارهای مرتبط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cs typeface="B Nazani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300" y="1376065"/>
            <a:ext cx="11683622" cy="20621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 algn="r" rtl="1">
              <a:buFont typeface="Arial" panose="020B0604020202020204" pitchFamily="34" charset="0"/>
              <a:buChar char="•"/>
            </a:pPr>
            <a:r>
              <a:rPr lang="fa-IR" sz="3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اجزاء کلی معماری ترکیبی ابر و مه</a:t>
            </a:r>
          </a:p>
          <a:p>
            <a:pPr marL="1143000" lvl="1" indent="-685800" algn="r" rtl="1">
              <a:buFont typeface="Arial" panose="020B0604020202020204" pitchFamily="34" charset="0"/>
              <a:buChar char="•"/>
            </a:pPr>
            <a:r>
              <a:rPr lang="fa-IR" sz="3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قسمت محلی (شامل دستگاه‌ها و اجزای لبه و اصطلاحاً </a:t>
            </a:r>
            <a:r>
              <a:rPr lang="en-US" sz="3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Mist Node </a:t>
            </a:r>
            <a:r>
              <a:rPr lang="fa-IR" sz="3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ها و ارتباطشان با سرورهای مه)</a:t>
            </a:r>
          </a:p>
          <a:p>
            <a:pPr marL="1143000" lvl="1" indent="-685800" algn="r" rtl="1">
              <a:buFont typeface="Arial" panose="020B0604020202020204" pitchFamily="34" charset="0"/>
              <a:buChar char="•"/>
            </a:pPr>
            <a:r>
              <a:rPr lang="fa-IR" sz="3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قسمت عمومی (ارتباط سرورهای مه با سرورهای ابری)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D530-B9E0-4354-AD45-D406AB89913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0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22809" y="249535"/>
            <a:ext cx="35589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 rtl="1"/>
            <a:r>
              <a:rPr lang="fa-IR" sz="5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cs typeface="B Nazanin" panose="00000400000000000000" pitchFamily="2" charset="-78"/>
              </a:rPr>
              <a:t>کارهای مرتبط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D530-B9E0-4354-AD45-D406AB899135}" type="slidenum">
              <a:rPr lang="en-US" smtClean="0"/>
              <a:t>6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825500"/>
            <a:ext cx="9753600" cy="48768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60520" y="6079123"/>
            <a:ext cx="621356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https://www.omnisci.com/technical-glossary/fog-computing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117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22809" y="249535"/>
            <a:ext cx="35589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 rtl="1"/>
            <a:r>
              <a:rPr lang="fa-IR" sz="5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cs typeface="B Nazanin" panose="00000400000000000000" pitchFamily="2" charset="-78"/>
              </a:rPr>
              <a:t>کارهای مرتبط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cs typeface="B Nazani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300" y="1376065"/>
            <a:ext cx="11137145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 algn="r" rtl="1">
              <a:buFont typeface="Arial" panose="020B0604020202020204" pitchFamily="34" charset="0"/>
              <a:buChar char="•"/>
            </a:pPr>
            <a:r>
              <a:rPr lang="fa-IR" sz="3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حوزه کاربرد پروژه کنونی (بستر ذخیره‌سازی مشترک)</a:t>
            </a:r>
          </a:p>
          <a:p>
            <a:pPr marL="1143000" lvl="1" indent="-685800" algn="r" rtl="1">
              <a:buFont typeface="Arial" panose="020B0604020202020204" pitchFamily="34" charset="0"/>
              <a:buChar char="•"/>
            </a:pPr>
            <a:r>
              <a:rPr lang="fa-IR" sz="3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دستگاه های محلی</a:t>
            </a:r>
            <a:r>
              <a:rPr lang="fa-IR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 </a:t>
            </a:r>
            <a:endParaRPr lang="fa-IR" sz="32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D530-B9E0-4354-AD45-D406AB89913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38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45456" y="249535"/>
            <a:ext cx="51363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 rtl="1"/>
            <a:r>
              <a:rPr lang="fa-IR" sz="5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cs typeface="B Nazanin" panose="00000400000000000000" pitchFamily="2" charset="-78"/>
              </a:rPr>
              <a:t>تکنولوژی‌های مرتبط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cs typeface="B Nazani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300" y="1376065"/>
            <a:ext cx="11137145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 algn="r" rtl="1">
              <a:buFont typeface="Arial" panose="020B0604020202020204" pitchFamily="34" charset="0"/>
              <a:buChar char="•"/>
            </a:pPr>
            <a:r>
              <a:rPr lang="fa-IR" sz="3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قطعات پایه و اولیه مورد کاربرد در اینترنت اشیاء</a:t>
            </a:r>
          </a:p>
          <a:p>
            <a:pPr marL="1143000" lvl="1" indent="-685800" algn="r" rtl="1">
              <a:buFont typeface="Arial" panose="020B0604020202020204" pitchFamily="34" charset="0"/>
              <a:buChar char="•"/>
            </a:pPr>
            <a:r>
              <a:rPr lang="fa-IR" sz="3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بورد آردویینو</a:t>
            </a:r>
          </a:p>
          <a:p>
            <a:pPr marL="1143000" lvl="1" indent="-685800" algn="r" rtl="1">
              <a:buFont typeface="Arial" panose="020B0604020202020204" pitchFamily="34" charset="0"/>
              <a:buChar char="•"/>
            </a:pPr>
            <a:r>
              <a:rPr lang="fa-IR" sz="3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پردازنده اتمگا 32</a:t>
            </a:r>
          </a:p>
          <a:p>
            <a:pPr marL="1143000" lvl="1" indent="-685800" algn="r" rtl="1">
              <a:buFont typeface="Arial" panose="020B0604020202020204" pitchFamily="34" charset="0"/>
              <a:buChar char="•"/>
            </a:pPr>
            <a:r>
              <a:rPr lang="fa-IR" sz="3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ماژول وای‌فای </a:t>
            </a:r>
            <a:r>
              <a:rPr lang="en-US" sz="3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ESP8266</a:t>
            </a:r>
            <a:endParaRPr lang="fa-IR" sz="32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cs typeface="B Nazanin" panose="00000400000000000000" pitchFamily="2" charset="-78"/>
            </a:endParaRPr>
          </a:p>
          <a:p>
            <a:pPr marL="1143000" lvl="1" indent="-685800" algn="r" rtl="1">
              <a:buFont typeface="Arial" panose="020B0604020202020204" pitchFamily="34" charset="0"/>
              <a:buChar char="•"/>
            </a:pPr>
            <a:r>
              <a:rPr lang="fa-IR" sz="3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ماژول رطوبت‌سنج</a:t>
            </a:r>
          </a:p>
          <a:p>
            <a:pPr marL="1143000" lvl="1" indent="-685800" algn="r" rtl="1">
              <a:buFont typeface="Arial" panose="020B0604020202020204" pitchFamily="34" charset="0"/>
              <a:buChar char="•"/>
            </a:pPr>
            <a:r>
              <a:rPr lang="fa-IR" sz="3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...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D530-B9E0-4354-AD45-D406AB899135}" type="slidenum">
              <a:rPr lang="en-US" smtClean="0"/>
              <a:t>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" y="3026833"/>
            <a:ext cx="3787141" cy="210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66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45456" y="249535"/>
            <a:ext cx="51363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 rtl="1"/>
            <a:r>
              <a:rPr lang="fa-IR" sz="5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cs typeface="B Nazanin" panose="00000400000000000000" pitchFamily="2" charset="-78"/>
              </a:rPr>
              <a:t>تکنولوژی‌های مرتبط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cs typeface="B Nazani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80300" y="1376065"/>
            <a:ext cx="4025145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 algn="r" rtl="1">
              <a:buFont typeface="Arial" panose="020B0604020202020204" pitchFamily="34" charset="0"/>
              <a:buChar char="•"/>
            </a:pPr>
            <a:r>
              <a:rPr lang="fa-IR" sz="3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دستگاه‌های هوشمند</a:t>
            </a:r>
          </a:p>
          <a:p>
            <a:pPr marL="1143000" lvl="1" indent="-685800" algn="r" rtl="1">
              <a:buFont typeface="Arial" panose="020B0604020202020204" pitchFamily="34" charset="0"/>
              <a:buChar char="•"/>
            </a:pPr>
            <a:r>
              <a:rPr lang="fa-IR" sz="3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ساعت</a:t>
            </a:r>
          </a:p>
          <a:p>
            <a:pPr marL="1143000" lvl="1" indent="-685800" algn="r" rtl="1">
              <a:buFont typeface="Arial" panose="020B0604020202020204" pitchFamily="34" charset="0"/>
              <a:buChar char="•"/>
            </a:pPr>
            <a:r>
              <a:rPr lang="fa-IR" sz="3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تلویزیون</a:t>
            </a:r>
          </a:p>
          <a:p>
            <a:pPr marL="1143000" lvl="1" indent="-685800" algn="r" rtl="1">
              <a:buFont typeface="Arial" panose="020B0604020202020204" pitchFamily="34" charset="0"/>
              <a:buChar char="•"/>
            </a:pPr>
            <a:r>
              <a:rPr lang="fa-IR" sz="3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موبایل</a:t>
            </a:r>
          </a:p>
          <a:p>
            <a:pPr marL="1143000" lvl="1" indent="-685800" algn="r" rtl="1">
              <a:buFont typeface="Arial" panose="020B0604020202020204" pitchFamily="34" charset="0"/>
              <a:buChar char="•"/>
            </a:pPr>
            <a:r>
              <a:rPr lang="fa-IR" sz="3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...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D530-B9E0-4354-AD45-D406AB899135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 flipH="1">
            <a:off x="6294606" y="2171700"/>
            <a:ext cx="901700" cy="635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27200" y="1950591"/>
            <a:ext cx="4025145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fa-IR" sz="3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پیاده‌سازی و ارزیابی بستر مشترک ذخیره‌سازی داده</a:t>
            </a:r>
          </a:p>
        </p:txBody>
      </p:sp>
    </p:spTree>
    <p:extLst>
      <p:ext uri="{BB962C8B-B14F-4D97-AF65-F5344CB8AC3E}">
        <p14:creationId xmlns:p14="http://schemas.microsoft.com/office/powerpoint/2010/main" val="133045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177</TotalTime>
  <Words>247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 Nazanin</vt:lpstr>
      <vt:lpstr>Calibri</vt:lpstr>
      <vt:lpstr>Century Gothic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abdoli</dc:creator>
  <cp:lastModifiedBy>abdoli</cp:lastModifiedBy>
  <cp:revision>21</cp:revision>
  <dcterms:created xsi:type="dcterms:W3CDTF">2021-02-06T17:08:26Z</dcterms:created>
  <dcterms:modified xsi:type="dcterms:W3CDTF">2021-02-06T20:05:29Z</dcterms:modified>
</cp:coreProperties>
</file>