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2" r:id="rId15"/>
    <p:sldId id="271" r:id="rId16"/>
    <p:sldId id="273" r:id="rId17"/>
    <p:sldId id="274" r:id="rId18"/>
    <p:sldId id="26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049E-B66F-47EF-B4E8-34F47D8D3DC0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F6DF7-1481-4906-8A36-F72AA519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77DE-EFFA-4557-8FB8-253F22AEA761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AC51-BD66-4C35-ADAD-0A3FA605BFFA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A67-64AB-4FF4-BAD5-40F355F5B32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3FC-4670-4284-87AA-9D9D78E1EF4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87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ACAB-D22A-401C-976C-D0EA2FD11114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4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D96-DC84-4498-BCC4-7386EE3F84A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35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92B2-FCDD-43F6-B32E-7EA4C0E73E98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468A-3F90-48BD-AB6E-4A554814B5E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63D-58D4-4E71-BCC6-B41D3BA6EF5D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579A-A31E-456C-BC86-EDEBDDAEF028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97E-CAA7-4AF1-B4CC-952E4BFB124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11A2-F131-4F7F-A8D5-2ABF4AA6DC6A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C32-D523-4DB2-807F-EB6B67E2E606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A5C-712B-4B79-B9CE-A04DDC8C2317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1E22-BA1D-49FB-A818-A7772C320C16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9F0-797E-4366-A5D1-B07EC641E884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D72B-532E-4B3F-AA48-4EE9F5A53BFD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AF0953-9C0F-445C-BA7F-4EACB4E7A119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173" y="481588"/>
            <a:ext cx="575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بسم الله الرحمن الرحیم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067" y="1993312"/>
            <a:ext cx="82990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طراحی بستر مشترک ذخیره‌سازی محلی داده</a:t>
            </a:r>
          </a:p>
          <a:p>
            <a:pPr algn="ctr"/>
            <a:r>
              <a:rPr lang="fa-I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در اینترنت اشیاء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0" y="5476286"/>
            <a:ext cx="1112837" cy="11150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440" y="3796354"/>
            <a:ext cx="501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ارائه دهنده: عمران باتمان غلیچ</a:t>
            </a:r>
          </a:p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استاد راهنما: دکتر علی‌محمدافشین همت‌یار</a:t>
            </a:r>
          </a:p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استاد ممتحن: دکتر جعفر حبیبی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71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1010" y="249535"/>
            <a:ext cx="9430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تست عملی کار با تکنولوژی‌های مرتبط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شبیه‌سازی خواندن / نوشتن داده در ساعت هوشمند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45" y="2373148"/>
            <a:ext cx="3967555" cy="2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7523" y="249535"/>
            <a:ext cx="10224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طرح اولیۀ بستر ذخیره‌سازی مشترک داده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1" y="1417560"/>
            <a:ext cx="7534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7298" y="249535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نمودار توالی</a:t>
            </a:r>
            <a:endParaRPr lang="fa-I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32" y="1261507"/>
            <a:ext cx="7629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7963" y="249535"/>
            <a:ext cx="7213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یک مثال از درخواست نوشتن</a:t>
            </a:r>
            <a:endParaRPr lang="fa-I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81" y="2200090"/>
            <a:ext cx="5667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6477" y="249535"/>
            <a:ext cx="6085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لایۀ انتزاعی ذخیره‌سازی</a:t>
            </a:r>
            <a:endParaRPr lang="fa-I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5950" y="1313896"/>
            <a:ext cx="2281561" cy="1198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Device1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080551" y="2614474"/>
            <a:ext cx="284085" cy="4705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3466730" y="2565646"/>
            <a:ext cx="284085" cy="4705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51751" y="3187082"/>
            <a:ext cx="8034292" cy="26277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Shared Storage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828800" y="4145872"/>
            <a:ext cx="1322773" cy="12606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75354" y="4265720"/>
            <a:ext cx="2543453" cy="102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80698" y="4265720"/>
            <a:ext cx="2543453" cy="102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75354" y="2697609"/>
            <a:ext cx="6607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9796" y="2697609"/>
            <a:ext cx="6607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0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1436" y="249535"/>
            <a:ext cx="6000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افزایش نرخ ذخیره‌سازی</a:t>
            </a:r>
            <a:endParaRPr lang="fa-I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1" y="1417560"/>
            <a:ext cx="7534275" cy="459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88420" y="3444536"/>
            <a:ext cx="621437" cy="17756"/>
          </a:xfrm>
          <a:prstGeom prst="line">
            <a:avLst/>
          </a:prstGeom>
          <a:ln w="76200">
            <a:solidFill>
              <a:srgbClr val="C6232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071674" y="3836634"/>
            <a:ext cx="269242" cy="335871"/>
          </a:xfrm>
          <a:prstGeom prst="line">
            <a:avLst/>
          </a:prstGeom>
          <a:ln w="76200">
            <a:solidFill>
              <a:srgbClr val="C6232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49794" y="2530135"/>
            <a:ext cx="0" cy="541538"/>
          </a:xfrm>
          <a:prstGeom prst="line">
            <a:avLst/>
          </a:prstGeom>
          <a:ln w="76200">
            <a:solidFill>
              <a:srgbClr val="C6232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5327" y="249535"/>
            <a:ext cx="349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مسیر پیش رو</a:t>
            </a:r>
            <a:endParaRPr lang="fa-I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99" y="1491474"/>
            <a:ext cx="10768599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مدیریت کلیدهای ذخیره‌سازی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مدیریت فضای ذخیره‌سازی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تصمیم‌گیری در مورد محلی بودن / نبون داده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تنظیم حد آستانه تکمیل ظرفیت محلی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تنظیم تعداد و حجم تسهیم فضا در ذخیره‌سازی موازی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بررسی استانداردهای کنونی مانند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RAID</a:t>
            </a: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شخصی‌سازی پروتکل کشف سرویس در راستای نیازمندی‌های مرتبط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مانند تعیین میزان فضای مورد نیاز در سرویس‌های تحت جستجو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در نظر گرفتن ملاحظات امنیتی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9" y="506027"/>
            <a:ext cx="2415666" cy="25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5499" y="249535"/>
            <a:ext cx="1696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مراجع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68362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1] B.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Donassolo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I.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Fajjari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A. Legrand and P.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Mertikopoulos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"Fog Based Framework for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Service Provisioning," 16th IEEE Annual Consumer Communications &amp; Networking Conference (CCNC), pp. 1-6, 2019.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2] T. Wang, J. Zhou, A. Liu, M. Z. A.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Bhuiyan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G. Wang and W.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Jia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"Fog-Based Computing and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Storage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Offloading for Data Synchronization in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," IEEE Internet of Things Journal, pp. 4272-4282, 2018.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3] F.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Karatas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and I.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Korpeoglu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"Fog-Based Data Distribution Service (F-DAD) for Internet of Things (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) applications," Future Generation Computer Systems, vol. 93, pp. 156-169, 2019.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4] F. Y. Okay and S.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Ozdemir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"Routing in Fog-Enabled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Platforms: A Survey and an SDN-Based Solution," IEEE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Intenet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of Things Journal, vol. 5, pp. 4871-4889, 2018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</a:t>
            </a: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[5] R. Mahmud, F. L. Koch and R.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Buyya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"Cloud-Fog Interoperability in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-enabled Healthcare Solutions,"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19th</a:t>
            </a:r>
            <a:endParaRPr lang="fa-IR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5499" y="249535"/>
            <a:ext cx="1696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مراجع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683622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6] P. Patel and D.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Cassou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"Enabling high-level application development for the Internet of Things," Journal of Systems and Software, vol. 103, pp. 62-84, 2015.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7] W. Jackson,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SmartWatch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Design Fundamentals, Berkeley: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Apress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2019.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8] S.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Mastorakis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and A.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Mtibaa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"Towards Service Discovery and Invocation in Data-Centric Edge Networks," IEEE 27th International Conference on Network Protocols (ICNP), pp. 1-6, 2019.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9] I. I., R. A. P.M. and V.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Bhaskar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"Encrypted token based authentication with adapted SAML technology for cloud web services," Journal of Network and Computer Applications, vol. 99, pp. 131-145, 2017. </a:t>
            </a:r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endParaRPr lang="en-US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[10]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Suárez-Albela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M.;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Fraga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-Lamas, P.;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Fernández-Caramés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T.M. A Practical Evaluation on RSA and ECC-Based Cipher Suites for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High-Security Energy-Efficient Fog and Mist Computing Devices. Sensors 2018, 18, 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3868</a:t>
            </a:r>
            <a:endParaRPr lang="fa-IR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0727" y="2859570"/>
            <a:ext cx="4745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سپاس از توجه شما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8007" y="249535"/>
            <a:ext cx="3773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سرفصل مطالب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1321" y="1430635"/>
            <a:ext cx="6914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مقدمه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پیشینه و کارهای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تکنولوژی‌های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تست عملی کار با تکنولوژی‌های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طرح اولیۀ بستر ذخیره‌سازی مشترک داده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نقاط ضعف و ادامۀ کار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مراجع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3132" y="249535"/>
            <a:ext cx="1678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مقدمه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4878" y="1430635"/>
            <a:ext cx="35205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مشکلات اولیه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داده‌های حجیم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قدرت پردازش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flipH="1">
            <a:off x="5359400" y="1580465"/>
            <a:ext cx="1143000" cy="635000"/>
          </a:xfrm>
          <a:prstGeom prst="rightArrow">
            <a:avLst>
              <a:gd name="adj1" fmla="val 62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1219200" y="1139060"/>
            <a:ext cx="3467100" cy="1854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محاسبات ابری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8" name="Right Arrow 7"/>
          <p:cNvSpPr/>
          <p:nvPr/>
        </p:nvSpPr>
        <p:spPr>
          <a:xfrm rot="16200000" flipH="1">
            <a:off x="2381250" y="3408790"/>
            <a:ext cx="1143000" cy="635000"/>
          </a:xfrm>
          <a:prstGeom prst="rightArrow">
            <a:avLst>
              <a:gd name="adj1" fmla="val 62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6548" y="4303455"/>
            <a:ext cx="353975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مشکلات جدید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دسترس پذیری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کارایی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امنیت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4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2495" y="1376065"/>
            <a:ext cx="65694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راه حل مشکلات جدید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ترکیب ابر و مه</a:t>
            </a:r>
          </a:p>
          <a:p>
            <a:pPr marL="1600200" lvl="2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ایجاد حافظه نهان در ارتباط با ابر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9" y="1172865"/>
            <a:ext cx="4587951" cy="38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68362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اجزاء کلی معماری ترکیبی ابر و مه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قسمت محلی (شامل دستگاه‌ها و اجزای لبه و اصطلاحاً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Mist Node </a:t>
            </a: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ها و ارتباطشان با سرورهای مه)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قسمت عمومی (ارتباط سرورهای مه با سرورهای ابری)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25500"/>
            <a:ext cx="9753600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0520" y="6079123"/>
            <a:ext cx="62135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https://www.omnisci.com/technical-glossary/fog-computing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حوزه کاربرد پروژه کنونی (بستر ذخیره‌سازی مشترک)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دستگاه های محلی</a:t>
            </a:r>
            <a:r>
              <a:rPr lang="fa-IR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5456" y="249535"/>
            <a:ext cx="513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تکنولوژی‌های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قطعات پایه و اولیه مورد کاربرد در اینترنت اشیاء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بورد آردویینو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پردازنده اتمگا 32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ماژول وای‌فای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ESP8266</a:t>
            </a: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ماژول رطوبت‌سنج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26833"/>
            <a:ext cx="3787141" cy="21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5456" y="249535"/>
            <a:ext cx="513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تکنولوژی‌های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0300" y="1376065"/>
            <a:ext cx="40251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دستگاه‌های هوشمند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ساعت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تلویزیون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موبایل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flipH="1">
            <a:off x="6294606" y="2171700"/>
            <a:ext cx="9017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7200" y="1950591"/>
            <a:ext cx="4025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پیاده‌سازی و ارزیابی بستر مشترک ذخیره‌سازی داده</a:t>
            </a:r>
          </a:p>
        </p:txBody>
      </p:sp>
    </p:spTree>
    <p:extLst>
      <p:ext uri="{BB962C8B-B14F-4D97-AF65-F5344CB8AC3E}">
        <p14:creationId xmlns:p14="http://schemas.microsoft.com/office/powerpoint/2010/main" val="1330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708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 Nazanin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</dc:creator>
  <cp:lastModifiedBy>abdoli</cp:lastModifiedBy>
  <cp:revision>36</cp:revision>
  <dcterms:created xsi:type="dcterms:W3CDTF">2021-02-06T17:08:26Z</dcterms:created>
  <dcterms:modified xsi:type="dcterms:W3CDTF">2021-02-07T20:14:15Z</dcterms:modified>
</cp:coreProperties>
</file>