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8" r:id="rId3"/>
    <p:sldId id="272" r:id="rId4"/>
    <p:sldId id="285" r:id="rId5"/>
    <p:sldId id="286" r:id="rId6"/>
    <p:sldId id="267" r:id="rId7"/>
    <p:sldId id="287" r:id="rId8"/>
    <p:sldId id="278" r:id="rId9"/>
    <p:sldId id="279" r:id="rId10"/>
    <p:sldId id="280"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601166-8B8F-4CDD-9224-F5ECB37389F0}" type="datetimeFigureOut">
              <a:rPr lang="en-US" smtClean="0"/>
              <a:t>6/26/2019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84F92C-A658-4B2B-87B3-5648DF50F4C4}" type="slidenum">
              <a:rPr lang="en-US" smtClean="0"/>
              <a:t>‹#›</a:t>
            </a:fld>
            <a:endParaRPr lang="en-US"/>
          </a:p>
        </p:txBody>
      </p:sp>
    </p:spTree>
    <p:extLst>
      <p:ext uri="{BB962C8B-B14F-4D97-AF65-F5344CB8AC3E}">
        <p14:creationId xmlns:p14="http://schemas.microsoft.com/office/powerpoint/2010/main" val="32154684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22B279-49C2-4F49-907B-5CF17596B1F0}" type="datetimeFigureOut">
              <a:rPr lang="en-US" smtClean="0"/>
              <a:t>6/26/2019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C54B02-D7F2-4FD9-9116-B90EC0287367}" type="slidenum">
              <a:rPr lang="en-US" smtClean="0"/>
              <a:t>‹#›</a:t>
            </a:fld>
            <a:endParaRPr lang="en-US"/>
          </a:p>
        </p:txBody>
      </p:sp>
    </p:spTree>
    <p:extLst>
      <p:ext uri="{BB962C8B-B14F-4D97-AF65-F5344CB8AC3E}">
        <p14:creationId xmlns:p14="http://schemas.microsoft.com/office/powerpoint/2010/main" val="31548926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C54B02-D7F2-4FD9-9116-B90EC0287367}" type="slidenum">
              <a:rPr lang="en-US" smtClean="0"/>
              <a:t>1</a:t>
            </a:fld>
            <a:endParaRPr lang="en-US"/>
          </a:p>
        </p:txBody>
      </p:sp>
    </p:spTree>
    <p:extLst>
      <p:ext uri="{BB962C8B-B14F-4D97-AF65-F5344CB8AC3E}">
        <p14:creationId xmlns:p14="http://schemas.microsoft.com/office/powerpoint/2010/main" val="1573294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Classification</a:t>
            </a:r>
            <a:r>
              <a:rPr lang="en-US" sz="1200" b="0" i="0" kern="1200" dirty="0" smtClean="0">
                <a:solidFill>
                  <a:schemeClr val="tx1"/>
                </a:solidFill>
                <a:effectLst/>
                <a:latin typeface="+mn-lt"/>
                <a:ea typeface="+mn-ea"/>
                <a:cs typeface="+mn-cs"/>
              </a:rPr>
              <a:t> And Regression Tree (</a:t>
            </a:r>
            <a:r>
              <a:rPr lang="en-US" sz="1200" b="1" i="0" kern="1200" dirty="0" smtClean="0">
                <a:solidFill>
                  <a:schemeClr val="tx1"/>
                </a:solidFill>
                <a:effectLst/>
                <a:latin typeface="+mn-lt"/>
                <a:ea typeface="+mn-ea"/>
                <a:cs typeface="+mn-cs"/>
              </a:rPr>
              <a:t>CART</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9C54B02-D7F2-4FD9-9116-B90EC0287367}" type="slidenum">
              <a:rPr lang="en-US" smtClean="0"/>
              <a:t>4</a:t>
            </a:fld>
            <a:endParaRPr lang="en-US"/>
          </a:p>
        </p:txBody>
      </p:sp>
    </p:spTree>
    <p:extLst>
      <p:ext uri="{BB962C8B-B14F-4D97-AF65-F5344CB8AC3E}">
        <p14:creationId xmlns:p14="http://schemas.microsoft.com/office/powerpoint/2010/main" val="1741259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Classification</a:t>
            </a:r>
            <a:r>
              <a:rPr lang="en-US" sz="1200" b="0" i="0" kern="1200" dirty="0" smtClean="0">
                <a:solidFill>
                  <a:schemeClr val="tx1"/>
                </a:solidFill>
                <a:effectLst/>
                <a:latin typeface="+mn-lt"/>
                <a:ea typeface="+mn-ea"/>
                <a:cs typeface="+mn-cs"/>
              </a:rPr>
              <a:t> And Regression Tree (</a:t>
            </a:r>
            <a:r>
              <a:rPr lang="en-US" sz="1200" b="1" i="0" kern="1200" dirty="0" smtClean="0">
                <a:solidFill>
                  <a:schemeClr val="tx1"/>
                </a:solidFill>
                <a:effectLst/>
                <a:latin typeface="+mn-lt"/>
                <a:ea typeface="+mn-ea"/>
                <a:cs typeface="+mn-cs"/>
              </a:rPr>
              <a:t>CART</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9C54B02-D7F2-4FD9-9116-B90EC0287367}" type="slidenum">
              <a:rPr lang="en-US" smtClean="0"/>
              <a:t>5</a:t>
            </a:fld>
            <a:endParaRPr lang="en-US"/>
          </a:p>
        </p:txBody>
      </p:sp>
    </p:spTree>
    <p:extLst>
      <p:ext uri="{BB962C8B-B14F-4D97-AF65-F5344CB8AC3E}">
        <p14:creationId xmlns:p14="http://schemas.microsoft.com/office/powerpoint/2010/main" val="2445584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8EF439-9D7D-44EB-A893-FA3740FB0E47}" type="datetime4">
              <a:rPr lang="en-US" smtClean="0"/>
              <a:t>June 26, 2019</a:t>
            </a:fld>
            <a:endParaRPr lang="en-US"/>
          </a:p>
        </p:txBody>
      </p:sp>
      <p:sp>
        <p:nvSpPr>
          <p:cNvPr id="5" name="Footer Placeholder 4"/>
          <p:cNvSpPr>
            <a:spLocks noGrp="1"/>
          </p:cNvSpPr>
          <p:nvPr>
            <p:ph type="ftr" sz="quarter" idx="11"/>
          </p:nvPr>
        </p:nvSpPr>
        <p:spPr/>
        <p:txBody>
          <a:bodyPr/>
          <a:lstStyle/>
          <a:p>
            <a:r>
              <a:rPr lang="en-US" smtClean="0"/>
              <a:t>Damage Detection &amp; Classification of Fruit Using Image Processing Technique</a:t>
            </a:r>
            <a:endParaRPr lang="en-US"/>
          </a:p>
        </p:txBody>
      </p:sp>
      <p:sp>
        <p:nvSpPr>
          <p:cNvPr id="6" name="Slide Number Placeholder 5"/>
          <p:cNvSpPr>
            <a:spLocks noGrp="1"/>
          </p:cNvSpPr>
          <p:nvPr>
            <p:ph type="sldNum" sz="quarter" idx="12"/>
          </p:nvPr>
        </p:nvSpPr>
        <p:spPr/>
        <p:txBody>
          <a:bodyPr/>
          <a:lstStyle/>
          <a:p>
            <a:fld id="{48D3C9E1-E7E2-44AB-A76D-2773891EFE35}" type="slidenum">
              <a:rPr lang="en-US" smtClean="0"/>
              <a:t>‹#›</a:t>
            </a:fld>
            <a:endParaRPr lang="en-US"/>
          </a:p>
        </p:txBody>
      </p:sp>
    </p:spTree>
    <p:extLst>
      <p:ext uri="{BB962C8B-B14F-4D97-AF65-F5344CB8AC3E}">
        <p14:creationId xmlns:p14="http://schemas.microsoft.com/office/powerpoint/2010/main" val="3358633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7AE7CB-31F7-4721-9612-A32876FFE1A5}" type="datetime4">
              <a:rPr lang="en-US" smtClean="0"/>
              <a:t>June 26, 2019</a:t>
            </a:fld>
            <a:endParaRPr lang="en-US"/>
          </a:p>
        </p:txBody>
      </p:sp>
      <p:sp>
        <p:nvSpPr>
          <p:cNvPr id="5" name="Footer Placeholder 4"/>
          <p:cNvSpPr>
            <a:spLocks noGrp="1"/>
          </p:cNvSpPr>
          <p:nvPr>
            <p:ph type="ftr" sz="quarter" idx="11"/>
          </p:nvPr>
        </p:nvSpPr>
        <p:spPr/>
        <p:txBody>
          <a:bodyPr/>
          <a:lstStyle/>
          <a:p>
            <a:r>
              <a:rPr lang="en-US" smtClean="0"/>
              <a:t>Damage Detection &amp; Classification of Fruit Using Image Processing Technique</a:t>
            </a:r>
            <a:endParaRPr lang="en-US"/>
          </a:p>
        </p:txBody>
      </p:sp>
      <p:sp>
        <p:nvSpPr>
          <p:cNvPr id="6" name="Slide Number Placeholder 5"/>
          <p:cNvSpPr>
            <a:spLocks noGrp="1"/>
          </p:cNvSpPr>
          <p:nvPr>
            <p:ph type="sldNum" sz="quarter" idx="12"/>
          </p:nvPr>
        </p:nvSpPr>
        <p:spPr/>
        <p:txBody>
          <a:bodyPr/>
          <a:lstStyle/>
          <a:p>
            <a:fld id="{48D3C9E1-E7E2-44AB-A76D-2773891EFE35}" type="slidenum">
              <a:rPr lang="en-US" smtClean="0"/>
              <a:t>‹#›</a:t>
            </a:fld>
            <a:endParaRPr lang="en-US"/>
          </a:p>
        </p:txBody>
      </p:sp>
    </p:spTree>
    <p:extLst>
      <p:ext uri="{BB962C8B-B14F-4D97-AF65-F5344CB8AC3E}">
        <p14:creationId xmlns:p14="http://schemas.microsoft.com/office/powerpoint/2010/main" val="3902471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5B4DF4-38DA-422C-B731-58D582CF2498}" type="datetime4">
              <a:rPr lang="en-US" smtClean="0"/>
              <a:t>June 26, 2019</a:t>
            </a:fld>
            <a:endParaRPr lang="en-US"/>
          </a:p>
        </p:txBody>
      </p:sp>
      <p:sp>
        <p:nvSpPr>
          <p:cNvPr id="5" name="Footer Placeholder 4"/>
          <p:cNvSpPr>
            <a:spLocks noGrp="1"/>
          </p:cNvSpPr>
          <p:nvPr>
            <p:ph type="ftr" sz="quarter" idx="11"/>
          </p:nvPr>
        </p:nvSpPr>
        <p:spPr/>
        <p:txBody>
          <a:bodyPr/>
          <a:lstStyle/>
          <a:p>
            <a:r>
              <a:rPr lang="en-US" smtClean="0"/>
              <a:t>Damage Detection &amp; Classification of Fruit Using Image Processing Technique</a:t>
            </a:r>
            <a:endParaRPr lang="en-US"/>
          </a:p>
        </p:txBody>
      </p:sp>
      <p:sp>
        <p:nvSpPr>
          <p:cNvPr id="6" name="Slide Number Placeholder 5"/>
          <p:cNvSpPr>
            <a:spLocks noGrp="1"/>
          </p:cNvSpPr>
          <p:nvPr>
            <p:ph type="sldNum" sz="quarter" idx="12"/>
          </p:nvPr>
        </p:nvSpPr>
        <p:spPr/>
        <p:txBody>
          <a:bodyPr/>
          <a:lstStyle/>
          <a:p>
            <a:fld id="{48D3C9E1-E7E2-44AB-A76D-2773891EFE35}" type="slidenum">
              <a:rPr lang="en-US" smtClean="0"/>
              <a:t>‹#›</a:t>
            </a:fld>
            <a:endParaRPr lang="en-US"/>
          </a:p>
        </p:txBody>
      </p:sp>
    </p:spTree>
    <p:extLst>
      <p:ext uri="{BB962C8B-B14F-4D97-AF65-F5344CB8AC3E}">
        <p14:creationId xmlns:p14="http://schemas.microsoft.com/office/powerpoint/2010/main" val="66744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95A231-D3E6-49A3-9740-9F6B18CD6661}" type="datetime4">
              <a:rPr lang="en-US" smtClean="0"/>
              <a:t>June 26, 2019</a:t>
            </a:fld>
            <a:endParaRPr lang="en-US"/>
          </a:p>
        </p:txBody>
      </p:sp>
      <p:sp>
        <p:nvSpPr>
          <p:cNvPr id="5" name="Footer Placeholder 4"/>
          <p:cNvSpPr>
            <a:spLocks noGrp="1"/>
          </p:cNvSpPr>
          <p:nvPr>
            <p:ph type="ftr" sz="quarter" idx="11"/>
          </p:nvPr>
        </p:nvSpPr>
        <p:spPr/>
        <p:txBody>
          <a:bodyPr/>
          <a:lstStyle/>
          <a:p>
            <a:r>
              <a:rPr lang="en-US" smtClean="0"/>
              <a:t>Damage Detection &amp; Classification of Fruit Using Image Processing Technique</a:t>
            </a:r>
            <a:endParaRPr lang="en-US"/>
          </a:p>
        </p:txBody>
      </p:sp>
      <p:sp>
        <p:nvSpPr>
          <p:cNvPr id="6" name="Slide Number Placeholder 5"/>
          <p:cNvSpPr>
            <a:spLocks noGrp="1"/>
          </p:cNvSpPr>
          <p:nvPr>
            <p:ph type="sldNum" sz="quarter" idx="12"/>
          </p:nvPr>
        </p:nvSpPr>
        <p:spPr/>
        <p:txBody>
          <a:bodyPr/>
          <a:lstStyle/>
          <a:p>
            <a:fld id="{48D3C9E1-E7E2-44AB-A76D-2773891EFE35}" type="slidenum">
              <a:rPr lang="en-US" smtClean="0"/>
              <a:t>‹#›</a:t>
            </a:fld>
            <a:endParaRPr lang="en-US"/>
          </a:p>
        </p:txBody>
      </p:sp>
    </p:spTree>
    <p:extLst>
      <p:ext uri="{BB962C8B-B14F-4D97-AF65-F5344CB8AC3E}">
        <p14:creationId xmlns:p14="http://schemas.microsoft.com/office/powerpoint/2010/main" val="1953709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D617CE-7F99-4431-ADA8-FC10E10E2FC0}" type="datetime4">
              <a:rPr lang="en-US" smtClean="0"/>
              <a:t>June 26, 2019</a:t>
            </a:fld>
            <a:endParaRPr lang="en-US"/>
          </a:p>
        </p:txBody>
      </p:sp>
      <p:sp>
        <p:nvSpPr>
          <p:cNvPr id="5" name="Footer Placeholder 4"/>
          <p:cNvSpPr>
            <a:spLocks noGrp="1"/>
          </p:cNvSpPr>
          <p:nvPr>
            <p:ph type="ftr" sz="quarter" idx="11"/>
          </p:nvPr>
        </p:nvSpPr>
        <p:spPr/>
        <p:txBody>
          <a:bodyPr/>
          <a:lstStyle/>
          <a:p>
            <a:r>
              <a:rPr lang="en-US" smtClean="0"/>
              <a:t>Damage Detection &amp; Classification of Fruit Using Image Processing Technique</a:t>
            </a:r>
            <a:endParaRPr lang="en-US"/>
          </a:p>
        </p:txBody>
      </p:sp>
      <p:sp>
        <p:nvSpPr>
          <p:cNvPr id="6" name="Slide Number Placeholder 5"/>
          <p:cNvSpPr>
            <a:spLocks noGrp="1"/>
          </p:cNvSpPr>
          <p:nvPr>
            <p:ph type="sldNum" sz="quarter" idx="12"/>
          </p:nvPr>
        </p:nvSpPr>
        <p:spPr/>
        <p:txBody>
          <a:bodyPr/>
          <a:lstStyle/>
          <a:p>
            <a:fld id="{48D3C9E1-E7E2-44AB-A76D-2773891EFE35}" type="slidenum">
              <a:rPr lang="en-US" smtClean="0"/>
              <a:t>‹#›</a:t>
            </a:fld>
            <a:endParaRPr lang="en-US"/>
          </a:p>
        </p:txBody>
      </p:sp>
    </p:spTree>
    <p:extLst>
      <p:ext uri="{BB962C8B-B14F-4D97-AF65-F5344CB8AC3E}">
        <p14:creationId xmlns:p14="http://schemas.microsoft.com/office/powerpoint/2010/main" val="939207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77408A-1BA1-4B85-B3DC-FF814D96EAAF}" type="datetime4">
              <a:rPr lang="en-US" smtClean="0"/>
              <a:t>June 26, 2019</a:t>
            </a:fld>
            <a:endParaRPr lang="en-US"/>
          </a:p>
        </p:txBody>
      </p:sp>
      <p:sp>
        <p:nvSpPr>
          <p:cNvPr id="6" name="Footer Placeholder 5"/>
          <p:cNvSpPr>
            <a:spLocks noGrp="1"/>
          </p:cNvSpPr>
          <p:nvPr>
            <p:ph type="ftr" sz="quarter" idx="11"/>
          </p:nvPr>
        </p:nvSpPr>
        <p:spPr/>
        <p:txBody>
          <a:bodyPr/>
          <a:lstStyle/>
          <a:p>
            <a:r>
              <a:rPr lang="en-US" smtClean="0"/>
              <a:t>Damage Detection &amp; Classification of Fruit Using Image Processing Technique</a:t>
            </a:r>
            <a:endParaRPr lang="en-US"/>
          </a:p>
        </p:txBody>
      </p:sp>
      <p:sp>
        <p:nvSpPr>
          <p:cNvPr id="7" name="Slide Number Placeholder 6"/>
          <p:cNvSpPr>
            <a:spLocks noGrp="1"/>
          </p:cNvSpPr>
          <p:nvPr>
            <p:ph type="sldNum" sz="quarter" idx="12"/>
          </p:nvPr>
        </p:nvSpPr>
        <p:spPr/>
        <p:txBody>
          <a:bodyPr/>
          <a:lstStyle/>
          <a:p>
            <a:fld id="{48D3C9E1-E7E2-44AB-A76D-2773891EFE35}" type="slidenum">
              <a:rPr lang="en-US" smtClean="0"/>
              <a:t>‹#›</a:t>
            </a:fld>
            <a:endParaRPr lang="en-US"/>
          </a:p>
        </p:txBody>
      </p:sp>
    </p:spTree>
    <p:extLst>
      <p:ext uri="{BB962C8B-B14F-4D97-AF65-F5344CB8AC3E}">
        <p14:creationId xmlns:p14="http://schemas.microsoft.com/office/powerpoint/2010/main" val="570072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4AE94B-BA3F-4C3C-A4AD-EC6CBF392004}" type="datetime4">
              <a:rPr lang="en-US" smtClean="0"/>
              <a:t>June 26, 2019</a:t>
            </a:fld>
            <a:endParaRPr lang="en-US"/>
          </a:p>
        </p:txBody>
      </p:sp>
      <p:sp>
        <p:nvSpPr>
          <p:cNvPr id="8" name="Footer Placeholder 7"/>
          <p:cNvSpPr>
            <a:spLocks noGrp="1"/>
          </p:cNvSpPr>
          <p:nvPr>
            <p:ph type="ftr" sz="quarter" idx="11"/>
          </p:nvPr>
        </p:nvSpPr>
        <p:spPr/>
        <p:txBody>
          <a:bodyPr/>
          <a:lstStyle/>
          <a:p>
            <a:r>
              <a:rPr lang="en-US" smtClean="0"/>
              <a:t>Damage Detection &amp; Classification of Fruit Using Image Processing Technique</a:t>
            </a:r>
            <a:endParaRPr lang="en-US"/>
          </a:p>
        </p:txBody>
      </p:sp>
      <p:sp>
        <p:nvSpPr>
          <p:cNvPr id="9" name="Slide Number Placeholder 8"/>
          <p:cNvSpPr>
            <a:spLocks noGrp="1"/>
          </p:cNvSpPr>
          <p:nvPr>
            <p:ph type="sldNum" sz="quarter" idx="12"/>
          </p:nvPr>
        </p:nvSpPr>
        <p:spPr/>
        <p:txBody>
          <a:bodyPr/>
          <a:lstStyle/>
          <a:p>
            <a:fld id="{48D3C9E1-E7E2-44AB-A76D-2773891EFE35}" type="slidenum">
              <a:rPr lang="en-US" smtClean="0"/>
              <a:t>‹#›</a:t>
            </a:fld>
            <a:endParaRPr lang="en-US"/>
          </a:p>
        </p:txBody>
      </p:sp>
    </p:spTree>
    <p:extLst>
      <p:ext uri="{BB962C8B-B14F-4D97-AF65-F5344CB8AC3E}">
        <p14:creationId xmlns:p14="http://schemas.microsoft.com/office/powerpoint/2010/main" val="2732928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17F970-4EE3-45B7-9072-10F53B4A1C5A}" type="datetime4">
              <a:rPr lang="en-US" smtClean="0"/>
              <a:t>June 26, 2019</a:t>
            </a:fld>
            <a:endParaRPr lang="en-US"/>
          </a:p>
        </p:txBody>
      </p:sp>
      <p:sp>
        <p:nvSpPr>
          <p:cNvPr id="4" name="Footer Placeholder 3"/>
          <p:cNvSpPr>
            <a:spLocks noGrp="1"/>
          </p:cNvSpPr>
          <p:nvPr>
            <p:ph type="ftr" sz="quarter" idx="11"/>
          </p:nvPr>
        </p:nvSpPr>
        <p:spPr/>
        <p:txBody>
          <a:bodyPr/>
          <a:lstStyle/>
          <a:p>
            <a:r>
              <a:rPr lang="en-US" smtClean="0"/>
              <a:t>Damage Detection &amp; Classification of Fruit Using Image Processing Technique</a:t>
            </a:r>
            <a:endParaRPr lang="en-US"/>
          </a:p>
        </p:txBody>
      </p:sp>
      <p:sp>
        <p:nvSpPr>
          <p:cNvPr id="5" name="Slide Number Placeholder 4"/>
          <p:cNvSpPr>
            <a:spLocks noGrp="1"/>
          </p:cNvSpPr>
          <p:nvPr>
            <p:ph type="sldNum" sz="quarter" idx="12"/>
          </p:nvPr>
        </p:nvSpPr>
        <p:spPr/>
        <p:txBody>
          <a:bodyPr/>
          <a:lstStyle/>
          <a:p>
            <a:fld id="{48D3C9E1-E7E2-44AB-A76D-2773891EFE35}" type="slidenum">
              <a:rPr lang="en-US" smtClean="0"/>
              <a:t>‹#›</a:t>
            </a:fld>
            <a:endParaRPr lang="en-US"/>
          </a:p>
        </p:txBody>
      </p:sp>
    </p:spTree>
    <p:extLst>
      <p:ext uri="{BB962C8B-B14F-4D97-AF65-F5344CB8AC3E}">
        <p14:creationId xmlns:p14="http://schemas.microsoft.com/office/powerpoint/2010/main" val="300563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F758EE-9B3D-45A1-A7FD-CB92AD643907}" type="datetime4">
              <a:rPr lang="en-US" smtClean="0"/>
              <a:t>June 26, 2019</a:t>
            </a:fld>
            <a:endParaRPr lang="en-US"/>
          </a:p>
        </p:txBody>
      </p:sp>
      <p:sp>
        <p:nvSpPr>
          <p:cNvPr id="3" name="Footer Placeholder 2"/>
          <p:cNvSpPr>
            <a:spLocks noGrp="1"/>
          </p:cNvSpPr>
          <p:nvPr>
            <p:ph type="ftr" sz="quarter" idx="11"/>
          </p:nvPr>
        </p:nvSpPr>
        <p:spPr/>
        <p:txBody>
          <a:bodyPr/>
          <a:lstStyle/>
          <a:p>
            <a:r>
              <a:rPr lang="en-US" smtClean="0"/>
              <a:t>Damage Detection &amp; Classification of Fruit Using Image Processing Technique</a:t>
            </a:r>
            <a:endParaRPr lang="en-US"/>
          </a:p>
        </p:txBody>
      </p:sp>
      <p:sp>
        <p:nvSpPr>
          <p:cNvPr id="4" name="Slide Number Placeholder 3"/>
          <p:cNvSpPr>
            <a:spLocks noGrp="1"/>
          </p:cNvSpPr>
          <p:nvPr>
            <p:ph type="sldNum" sz="quarter" idx="12"/>
          </p:nvPr>
        </p:nvSpPr>
        <p:spPr/>
        <p:txBody>
          <a:bodyPr/>
          <a:lstStyle/>
          <a:p>
            <a:fld id="{48D3C9E1-E7E2-44AB-A76D-2773891EFE35}" type="slidenum">
              <a:rPr lang="en-US" smtClean="0"/>
              <a:t>‹#›</a:t>
            </a:fld>
            <a:endParaRPr lang="en-US"/>
          </a:p>
        </p:txBody>
      </p:sp>
    </p:spTree>
    <p:extLst>
      <p:ext uri="{BB962C8B-B14F-4D97-AF65-F5344CB8AC3E}">
        <p14:creationId xmlns:p14="http://schemas.microsoft.com/office/powerpoint/2010/main" val="2662733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C1F4D8-EE30-477B-8AC0-CE2DB40332A0}" type="datetime4">
              <a:rPr lang="en-US" smtClean="0"/>
              <a:t>June 26, 2019</a:t>
            </a:fld>
            <a:endParaRPr lang="en-US"/>
          </a:p>
        </p:txBody>
      </p:sp>
      <p:sp>
        <p:nvSpPr>
          <p:cNvPr id="6" name="Footer Placeholder 5"/>
          <p:cNvSpPr>
            <a:spLocks noGrp="1"/>
          </p:cNvSpPr>
          <p:nvPr>
            <p:ph type="ftr" sz="quarter" idx="11"/>
          </p:nvPr>
        </p:nvSpPr>
        <p:spPr/>
        <p:txBody>
          <a:bodyPr/>
          <a:lstStyle/>
          <a:p>
            <a:r>
              <a:rPr lang="en-US" smtClean="0"/>
              <a:t>Damage Detection &amp; Classification of Fruit Using Image Processing Technique</a:t>
            </a:r>
            <a:endParaRPr lang="en-US"/>
          </a:p>
        </p:txBody>
      </p:sp>
      <p:sp>
        <p:nvSpPr>
          <p:cNvPr id="7" name="Slide Number Placeholder 6"/>
          <p:cNvSpPr>
            <a:spLocks noGrp="1"/>
          </p:cNvSpPr>
          <p:nvPr>
            <p:ph type="sldNum" sz="quarter" idx="12"/>
          </p:nvPr>
        </p:nvSpPr>
        <p:spPr/>
        <p:txBody>
          <a:bodyPr/>
          <a:lstStyle/>
          <a:p>
            <a:fld id="{48D3C9E1-E7E2-44AB-A76D-2773891EFE35}" type="slidenum">
              <a:rPr lang="en-US" smtClean="0"/>
              <a:t>‹#›</a:t>
            </a:fld>
            <a:endParaRPr lang="en-US"/>
          </a:p>
        </p:txBody>
      </p:sp>
    </p:spTree>
    <p:extLst>
      <p:ext uri="{BB962C8B-B14F-4D97-AF65-F5344CB8AC3E}">
        <p14:creationId xmlns:p14="http://schemas.microsoft.com/office/powerpoint/2010/main" val="2436076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1D5A67-0326-47EC-9F55-C7DCE456124F}" type="datetime4">
              <a:rPr lang="en-US" smtClean="0"/>
              <a:t>June 26, 2019</a:t>
            </a:fld>
            <a:endParaRPr lang="en-US"/>
          </a:p>
        </p:txBody>
      </p:sp>
      <p:sp>
        <p:nvSpPr>
          <p:cNvPr id="6" name="Footer Placeholder 5"/>
          <p:cNvSpPr>
            <a:spLocks noGrp="1"/>
          </p:cNvSpPr>
          <p:nvPr>
            <p:ph type="ftr" sz="quarter" idx="11"/>
          </p:nvPr>
        </p:nvSpPr>
        <p:spPr/>
        <p:txBody>
          <a:bodyPr/>
          <a:lstStyle/>
          <a:p>
            <a:r>
              <a:rPr lang="en-US" smtClean="0"/>
              <a:t>Damage Detection &amp; Classification of Fruit Using Image Processing Technique</a:t>
            </a:r>
            <a:endParaRPr lang="en-US"/>
          </a:p>
        </p:txBody>
      </p:sp>
      <p:sp>
        <p:nvSpPr>
          <p:cNvPr id="7" name="Slide Number Placeholder 6"/>
          <p:cNvSpPr>
            <a:spLocks noGrp="1"/>
          </p:cNvSpPr>
          <p:nvPr>
            <p:ph type="sldNum" sz="quarter" idx="12"/>
          </p:nvPr>
        </p:nvSpPr>
        <p:spPr/>
        <p:txBody>
          <a:bodyPr/>
          <a:lstStyle/>
          <a:p>
            <a:fld id="{48D3C9E1-E7E2-44AB-A76D-2773891EFE35}" type="slidenum">
              <a:rPr lang="en-US" smtClean="0"/>
              <a:t>‹#›</a:t>
            </a:fld>
            <a:endParaRPr lang="en-US"/>
          </a:p>
        </p:txBody>
      </p:sp>
    </p:spTree>
    <p:extLst>
      <p:ext uri="{BB962C8B-B14F-4D97-AF65-F5344CB8AC3E}">
        <p14:creationId xmlns:p14="http://schemas.microsoft.com/office/powerpoint/2010/main" val="393837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AB5FD0-3A34-40FC-85D8-DFE17F6109E6}" type="datetime4">
              <a:rPr lang="en-US" smtClean="0"/>
              <a:t>June 26, 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Damage Detection &amp; Classification of Fruit Using Image Processing Technique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3C9E1-E7E2-44AB-A76D-2773891EFE35}" type="slidenum">
              <a:rPr lang="en-US" smtClean="0"/>
              <a:t>‹#›</a:t>
            </a:fld>
            <a:endParaRPr lang="en-US"/>
          </a:p>
        </p:txBody>
      </p:sp>
    </p:spTree>
    <p:extLst>
      <p:ext uri="{BB962C8B-B14F-4D97-AF65-F5344CB8AC3E}">
        <p14:creationId xmlns:p14="http://schemas.microsoft.com/office/powerpoint/2010/main" val="3827780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www.pi4i.com/ideas%20E/PreparationOutline.aspx"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577" y="422031"/>
            <a:ext cx="1176279" cy="800100"/>
          </a:xfrm>
          <a:prstGeom prst="rect">
            <a:avLst/>
          </a:prstGeom>
        </p:spPr>
      </p:pic>
      <p:sp>
        <p:nvSpPr>
          <p:cNvPr id="6" name="Rectangle 5"/>
          <p:cNvSpPr/>
          <p:nvPr/>
        </p:nvSpPr>
        <p:spPr>
          <a:xfrm>
            <a:off x="2238503" y="1532733"/>
            <a:ext cx="7523213" cy="1200329"/>
          </a:xfrm>
          <a:prstGeom prst="rect">
            <a:avLst/>
          </a:prstGeom>
          <a:noFill/>
        </p:spPr>
        <p:txBody>
          <a:bodyPr wrap="none" lIns="91440" tIns="45720" rIns="91440" bIns="45720">
            <a:spAutoFit/>
          </a:bodyPr>
          <a:lstStyle/>
          <a:p>
            <a:pPr algn="ctr"/>
            <a:r>
              <a:rPr lang="en-US" sz="3600" b="1" dirty="0" smtClean="0">
                <a:latin typeface="Agency FB" panose="020B0503020202020204" pitchFamily="34" charset="0"/>
              </a:rPr>
              <a:t>Damage </a:t>
            </a:r>
            <a:r>
              <a:rPr lang="en-US" sz="3600" b="1" dirty="0" smtClean="0">
                <a:latin typeface="Agency FB" panose="020B0503020202020204" pitchFamily="34" charset="0"/>
              </a:rPr>
              <a:t>Detection &amp; Classification </a:t>
            </a:r>
          </a:p>
          <a:p>
            <a:pPr algn="ctr"/>
            <a:r>
              <a:rPr lang="en-US" sz="3600" b="1" dirty="0" smtClean="0">
                <a:latin typeface="Agency FB" panose="020B0503020202020204" pitchFamily="34" charset="0"/>
              </a:rPr>
              <a:t>     of Fruits Using Image Processing Technique</a:t>
            </a:r>
            <a:endParaRPr lang="en-US" sz="3600" b="1" dirty="0">
              <a:latin typeface="Agency FB" panose="020B0503020202020204" pitchFamily="34" charset="0"/>
            </a:endParaRPr>
          </a:p>
        </p:txBody>
      </p:sp>
      <p:cxnSp>
        <p:nvCxnSpPr>
          <p:cNvPr id="10" name="Straight Connector 9"/>
          <p:cNvCxnSpPr/>
          <p:nvPr/>
        </p:nvCxnSpPr>
        <p:spPr>
          <a:xfrm>
            <a:off x="2007126" y="2755270"/>
            <a:ext cx="8395854" cy="0"/>
          </a:xfrm>
          <a:prstGeom prst="line">
            <a:avLst/>
          </a:prstGeom>
          <a:ln/>
        </p:spPr>
        <p:style>
          <a:lnRef idx="1">
            <a:schemeClr val="accent5"/>
          </a:lnRef>
          <a:fillRef idx="0">
            <a:schemeClr val="accent5"/>
          </a:fillRef>
          <a:effectRef idx="0">
            <a:schemeClr val="accent5"/>
          </a:effectRef>
          <a:fontRef idx="minor">
            <a:schemeClr val="tx1"/>
          </a:fontRef>
        </p:style>
      </p:cxnSp>
      <p:sp>
        <p:nvSpPr>
          <p:cNvPr id="11" name="Footer Placeholder 10"/>
          <p:cNvSpPr>
            <a:spLocks noGrp="1"/>
          </p:cNvSpPr>
          <p:nvPr>
            <p:ph type="ftr" sz="quarter" idx="11"/>
          </p:nvPr>
        </p:nvSpPr>
        <p:spPr>
          <a:xfrm>
            <a:off x="3909291" y="6492875"/>
            <a:ext cx="4114800" cy="365125"/>
          </a:xfrm>
        </p:spPr>
        <p:txBody>
          <a:bodyPr/>
          <a:lstStyle/>
          <a:p>
            <a:r>
              <a:rPr lang="en-US" smtClean="0"/>
              <a:t>Damage Detection &amp; Classification of Fruit Using Image Processing Technique</a:t>
            </a:r>
            <a:endParaRPr lang="en-US" dirty="0"/>
          </a:p>
        </p:txBody>
      </p:sp>
      <p:sp>
        <p:nvSpPr>
          <p:cNvPr id="12" name="Slide Number Placeholder 11"/>
          <p:cNvSpPr>
            <a:spLocks noGrp="1"/>
          </p:cNvSpPr>
          <p:nvPr>
            <p:ph type="sldNum" sz="quarter" idx="12"/>
          </p:nvPr>
        </p:nvSpPr>
        <p:spPr>
          <a:xfrm>
            <a:off x="8712200" y="6492874"/>
            <a:ext cx="2743200" cy="365125"/>
          </a:xfrm>
        </p:spPr>
        <p:txBody>
          <a:bodyPr/>
          <a:lstStyle/>
          <a:p>
            <a:fld id="{48D3C9E1-E7E2-44AB-A76D-2773891EFE35}" type="slidenum">
              <a:rPr lang="en-US" smtClean="0"/>
              <a:t>1</a:t>
            </a:fld>
            <a:endParaRPr lang="en-US" dirty="0"/>
          </a:p>
        </p:txBody>
      </p:sp>
      <p:sp>
        <p:nvSpPr>
          <p:cNvPr id="13" name="Date Placeholder 12"/>
          <p:cNvSpPr>
            <a:spLocks noGrp="1"/>
          </p:cNvSpPr>
          <p:nvPr>
            <p:ph type="dt" sz="half" idx="10"/>
          </p:nvPr>
        </p:nvSpPr>
        <p:spPr>
          <a:xfrm>
            <a:off x="822037" y="6492873"/>
            <a:ext cx="2743200" cy="365125"/>
          </a:xfrm>
        </p:spPr>
        <p:txBody>
          <a:bodyPr/>
          <a:lstStyle/>
          <a:p>
            <a:fld id="{83AF8478-C86F-4973-A266-33A66FE23ACC}" type="datetime4">
              <a:rPr lang="en-US" smtClean="0"/>
              <a:t>June 26, 2019</a:t>
            </a:fld>
            <a:endParaRPr lang="en-US" dirty="0"/>
          </a:p>
        </p:txBody>
      </p:sp>
      <p:sp>
        <p:nvSpPr>
          <p:cNvPr id="3" name="Rectangle 2"/>
          <p:cNvSpPr/>
          <p:nvPr/>
        </p:nvSpPr>
        <p:spPr>
          <a:xfrm>
            <a:off x="1000695" y="3008566"/>
            <a:ext cx="6096000" cy="1415772"/>
          </a:xfrm>
          <a:prstGeom prst="rect">
            <a:avLst/>
          </a:prstGeom>
        </p:spPr>
        <p:txBody>
          <a:bodyPr>
            <a:spAutoFit/>
          </a:bodyPr>
          <a:lstStyle/>
          <a:p>
            <a:r>
              <a:rPr lang="en-US" sz="2000" b="1" dirty="0">
                <a:latin typeface="Times New Roman" panose="02020603050405020304" pitchFamily="18" charset="0"/>
                <a:cs typeface="Times New Roman" panose="02020603050405020304" pitchFamily="18" charset="0"/>
              </a:rPr>
              <a:t>Supervised </a:t>
            </a:r>
            <a:r>
              <a:rPr lang="en-US" sz="2000" b="1" dirty="0" smtClean="0">
                <a:latin typeface="Times New Roman" panose="02020603050405020304" pitchFamily="18" charset="0"/>
                <a:cs typeface="Times New Roman" panose="02020603050405020304" pitchFamily="18" charset="0"/>
              </a:rPr>
              <a:t>by</a:t>
            </a:r>
          </a:p>
          <a:p>
            <a:endParaRPr lang="en-US" sz="1050" b="1"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Sadia Jahan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Lecturer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Department </a:t>
            </a:r>
            <a:r>
              <a:rPr lang="en-US" dirty="0">
                <a:latin typeface="Times New Roman" panose="02020603050405020304" pitchFamily="18" charset="0"/>
                <a:cs typeface="Times New Roman" panose="02020603050405020304" pitchFamily="18" charset="0"/>
              </a:rPr>
              <a:t>of CSE, City University </a:t>
            </a:r>
            <a:endParaRPr lang="en-US" dirty="0"/>
          </a:p>
        </p:txBody>
      </p:sp>
      <p:sp>
        <p:nvSpPr>
          <p:cNvPr id="4" name="Rectangle 3"/>
          <p:cNvSpPr/>
          <p:nvPr/>
        </p:nvSpPr>
        <p:spPr>
          <a:xfrm>
            <a:off x="5406501" y="4236184"/>
            <a:ext cx="1597104"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Presented by</a:t>
            </a:r>
          </a:p>
        </p:txBody>
      </p:sp>
      <p:graphicFrame>
        <p:nvGraphicFramePr>
          <p:cNvPr id="7" name="Table 6"/>
          <p:cNvGraphicFramePr>
            <a:graphicFrameLocks noGrp="1"/>
          </p:cNvGraphicFramePr>
          <p:nvPr>
            <p:extLst>
              <p:ext uri="{D42A27DB-BD31-4B8C-83A1-F6EECF244321}">
                <p14:modId xmlns:p14="http://schemas.microsoft.com/office/powerpoint/2010/main" val="2535835096"/>
              </p:ext>
            </p:extLst>
          </p:nvPr>
        </p:nvGraphicFramePr>
        <p:xfrm>
          <a:off x="5480728" y="4751393"/>
          <a:ext cx="6389055" cy="1112520"/>
        </p:xfrm>
        <a:graphic>
          <a:graphicData uri="http://schemas.openxmlformats.org/drawingml/2006/table">
            <a:tbl>
              <a:tblPr firstRow="1" bandRow="1">
                <a:tableStyleId>{5C22544A-7EE6-4342-B048-85BDC9FD1C3A}</a:tableStyleId>
              </a:tblPr>
              <a:tblGrid>
                <a:gridCol w="963615"/>
                <a:gridCol w="1924594"/>
                <a:gridCol w="1436914"/>
                <a:gridCol w="984069"/>
                <a:gridCol w="1079863"/>
              </a:tblGrid>
              <a:tr h="370840">
                <a:tc>
                  <a:txBody>
                    <a:bodyPr/>
                    <a:lstStyle/>
                    <a:p>
                      <a:pPr algn="ctr"/>
                      <a:r>
                        <a:rPr lang="en-US" dirty="0" smtClean="0"/>
                        <a:t>SL. NO.</a:t>
                      </a:r>
                      <a:endParaRPr lang="en-US" dirty="0"/>
                    </a:p>
                  </a:txBody>
                  <a:tcPr/>
                </a:tc>
                <a:tc>
                  <a:txBody>
                    <a:bodyPr/>
                    <a:lstStyle/>
                    <a:p>
                      <a:pPr algn="ctr"/>
                      <a:r>
                        <a:rPr lang="en-US" dirty="0" smtClean="0"/>
                        <a:t>NAME</a:t>
                      </a:r>
                      <a:endParaRPr lang="en-US" dirty="0"/>
                    </a:p>
                  </a:txBody>
                  <a:tcPr/>
                </a:tc>
                <a:tc>
                  <a:txBody>
                    <a:bodyPr/>
                    <a:lstStyle/>
                    <a:p>
                      <a:pPr algn="ctr"/>
                      <a:r>
                        <a:rPr lang="en-US" dirty="0" smtClean="0"/>
                        <a:t>ID</a:t>
                      </a:r>
                      <a:endParaRPr lang="en-US" dirty="0"/>
                    </a:p>
                  </a:txBody>
                  <a:tcPr/>
                </a:tc>
                <a:tc>
                  <a:txBody>
                    <a:bodyPr/>
                    <a:lstStyle/>
                    <a:p>
                      <a:pPr algn="ctr"/>
                      <a:r>
                        <a:rPr lang="en-US" dirty="0" smtClean="0"/>
                        <a:t>BATCH</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DEPT.</a:t>
                      </a:r>
                      <a:endParaRPr lang="en-US" dirty="0"/>
                    </a:p>
                  </a:txBody>
                  <a:tcPr>
                    <a:lnT w="12700" cap="flat" cmpd="sng" algn="ctr">
                      <a:solidFill>
                        <a:schemeClr val="tx1"/>
                      </a:solidFill>
                      <a:prstDash val="solid"/>
                      <a:round/>
                      <a:headEnd type="none" w="med" len="med"/>
                      <a:tailEnd type="none" w="med" len="med"/>
                    </a:lnT>
                  </a:tcPr>
                </a:tc>
              </a:tr>
              <a:tr h="370840">
                <a:tc>
                  <a:txBody>
                    <a:bodyPr/>
                    <a:lstStyle/>
                    <a:p>
                      <a:pPr algn="ctr"/>
                      <a:r>
                        <a:rPr lang="en-US" dirty="0" smtClean="0"/>
                        <a:t>01</a:t>
                      </a:r>
                      <a:endParaRPr lang="en-US" dirty="0"/>
                    </a:p>
                  </a:txBody>
                  <a:tcPr/>
                </a:tc>
                <a:tc>
                  <a:txBody>
                    <a:bodyPr/>
                    <a:lstStyle/>
                    <a:p>
                      <a:pPr algn="ctr"/>
                      <a:r>
                        <a:rPr lang="en-US" dirty="0" smtClean="0"/>
                        <a:t>Md. </a:t>
                      </a:r>
                      <a:r>
                        <a:rPr lang="en-US" dirty="0" err="1" smtClean="0"/>
                        <a:t>Emran</a:t>
                      </a:r>
                      <a:r>
                        <a:rPr lang="en-US" dirty="0" smtClean="0"/>
                        <a:t> Hasan</a:t>
                      </a:r>
                      <a:endParaRPr lang="en-US" dirty="0"/>
                    </a:p>
                  </a:txBody>
                  <a:tcPr/>
                </a:tc>
                <a:tc>
                  <a:txBody>
                    <a:bodyPr/>
                    <a:lstStyle/>
                    <a:p>
                      <a:pPr algn="ctr"/>
                      <a:r>
                        <a:rPr lang="en-US" dirty="0" smtClean="0"/>
                        <a:t>152392002</a:t>
                      </a:r>
                      <a:endParaRPr lang="en-US" dirty="0"/>
                    </a:p>
                  </a:txBody>
                  <a:tcPr/>
                </a:tc>
                <a:tc>
                  <a:txBody>
                    <a:bodyPr/>
                    <a:lstStyle/>
                    <a:p>
                      <a:pPr algn="ctr"/>
                      <a:r>
                        <a:rPr lang="en-US" dirty="0" smtClean="0"/>
                        <a:t>39</a:t>
                      </a:r>
                      <a:r>
                        <a:rPr lang="en-US" baseline="30000" dirty="0" smtClean="0"/>
                        <a:t>th</a:t>
                      </a:r>
                      <a:endParaRPr lang="en-US" dirty="0" smtClean="0"/>
                    </a:p>
                  </a:txBody>
                  <a:tcPr/>
                </a:tc>
                <a:tc>
                  <a:txBody>
                    <a:bodyPr/>
                    <a:lstStyle/>
                    <a:p>
                      <a:pPr algn="ctr"/>
                      <a:r>
                        <a:rPr lang="en-US" dirty="0" smtClean="0"/>
                        <a:t>CSE</a:t>
                      </a:r>
                      <a:endParaRPr lang="en-US" dirty="0"/>
                    </a:p>
                  </a:txBody>
                  <a:tcPr/>
                </a:tc>
              </a:tr>
              <a:tr h="370840">
                <a:tc>
                  <a:txBody>
                    <a:bodyPr/>
                    <a:lstStyle/>
                    <a:p>
                      <a:pPr algn="ctr"/>
                      <a:r>
                        <a:rPr lang="en-US" dirty="0" smtClean="0"/>
                        <a:t>02</a:t>
                      </a:r>
                      <a:endParaRPr lang="en-US" dirty="0"/>
                    </a:p>
                  </a:txBody>
                  <a:tcPr/>
                </a:tc>
                <a:tc>
                  <a:txBody>
                    <a:bodyPr/>
                    <a:lstStyle/>
                    <a:p>
                      <a:pPr algn="ctr"/>
                      <a:r>
                        <a:rPr lang="en-US" dirty="0" err="1" smtClean="0"/>
                        <a:t>Saiful</a:t>
                      </a:r>
                      <a:r>
                        <a:rPr lang="en-US" dirty="0" smtClean="0"/>
                        <a:t> Islam </a:t>
                      </a:r>
                      <a:r>
                        <a:rPr lang="en-US" dirty="0" err="1" smtClean="0"/>
                        <a:t>Sajon</a:t>
                      </a:r>
                      <a:endParaRPr lang="en-US" dirty="0"/>
                    </a:p>
                  </a:txBody>
                  <a:tcPr/>
                </a:tc>
                <a:tc>
                  <a:txBody>
                    <a:bodyPr/>
                    <a:lstStyle/>
                    <a:p>
                      <a:pPr algn="ctr"/>
                      <a:r>
                        <a:rPr lang="en-US" dirty="0" smtClean="0"/>
                        <a:t>152392317</a:t>
                      </a:r>
                      <a:endParaRPr lang="en-US" dirty="0"/>
                    </a:p>
                  </a:txBody>
                  <a:tcPr/>
                </a:tc>
                <a:tc>
                  <a:txBody>
                    <a:bodyPr/>
                    <a:lstStyle/>
                    <a:p>
                      <a:pPr algn="ctr"/>
                      <a:r>
                        <a:rPr lang="en-US" dirty="0" smtClean="0"/>
                        <a:t>39</a:t>
                      </a:r>
                      <a:r>
                        <a:rPr lang="en-US" baseline="30000" dirty="0" smtClean="0"/>
                        <a:t>th</a:t>
                      </a:r>
                      <a:endParaRPr lang="en-US" dirty="0" smtClean="0"/>
                    </a:p>
                  </a:txBody>
                  <a:tcPr/>
                </a:tc>
                <a:tc>
                  <a:txBody>
                    <a:bodyPr/>
                    <a:lstStyle/>
                    <a:p>
                      <a:pPr algn="ctr"/>
                      <a:r>
                        <a:rPr lang="en-US" dirty="0" smtClean="0"/>
                        <a:t>CSE</a:t>
                      </a:r>
                      <a:endParaRPr lang="en-US" dirty="0"/>
                    </a:p>
                  </a:txBody>
                  <a:tcPr/>
                </a:tc>
              </a:tr>
            </a:tbl>
          </a:graphicData>
        </a:graphic>
      </p:graphicFrame>
    </p:spTree>
    <p:extLst>
      <p:ext uri="{BB962C8B-B14F-4D97-AF65-F5344CB8AC3E}">
        <p14:creationId xmlns:p14="http://schemas.microsoft.com/office/powerpoint/2010/main" val="313043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577" y="422031"/>
            <a:ext cx="1176279" cy="800100"/>
          </a:xfrm>
          <a:prstGeom prst="rect">
            <a:avLst/>
          </a:prstGeom>
        </p:spPr>
      </p:pic>
      <p:sp>
        <p:nvSpPr>
          <p:cNvPr id="6" name="Rectangle 5"/>
          <p:cNvSpPr/>
          <p:nvPr/>
        </p:nvSpPr>
        <p:spPr>
          <a:xfrm>
            <a:off x="5004996" y="975991"/>
            <a:ext cx="2182008" cy="70788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lIns="91440" tIns="45720" rIns="91440" bIns="45720">
            <a:spAutoFit/>
          </a:bodyPr>
          <a:lstStyle/>
          <a:p>
            <a:r>
              <a:rPr lang="en-US" sz="4000" b="1" dirty="0" smtClean="0">
                <a:solidFill>
                  <a:schemeClr val="tx1"/>
                </a:solidFill>
                <a:latin typeface="Agency FB" panose="020B0503020202020204" pitchFamily="34" charset="0"/>
              </a:rPr>
              <a:t>References</a:t>
            </a:r>
            <a:endParaRPr lang="en-US" sz="4000" b="1" dirty="0">
              <a:solidFill>
                <a:schemeClr val="tx1"/>
              </a:solidFill>
              <a:latin typeface="Agency FB" panose="020B0503020202020204" pitchFamily="34" charset="0"/>
            </a:endParaRPr>
          </a:p>
        </p:txBody>
      </p:sp>
      <p:sp>
        <p:nvSpPr>
          <p:cNvPr id="11" name="Footer Placeholder 10"/>
          <p:cNvSpPr>
            <a:spLocks noGrp="1"/>
          </p:cNvSpPr>
          <p:nvPr>
            <p:ph type="ftr" sz="quarter" idx="11"/>
          </p:nvPr>
        </p:nvSpPr>
        <p:spPr>
          <a:xfrm>
            <a:off x="3909291" y="6492875"/>
            <a:ext cx="4114800" cy="365125"/>
          </a:xfrm>
        </p:spPr>
        <p:txBody>
          <a:bodyPr/>
          <a:lstStyle/>
          <a:p>
            <a:r>
              <a:rPr lang="en-US" smtClean="0"/>
              <a:t>Damage Detection &amp; Classification of Fruit Using Image Processing Technique</a:t>
            </a:r>
            <a:endParaRPr lang="en-US" dirty="0"/>
          </a:p>
        </p:txBody>
      </p:sp>
      <p:sp>
        <p:nvSpPr>
          <p:cNvPr id="12" name="Slide Number Placeholder 11"/>
          <p:cNvSpPr>
            <a:spLocks noGrp="1"/>
          </p:cNvSpPr>
          <p:nvPr>
            <p:ph type="sldNum" sz="quarter" idx="12"/>
          </p:nvPr>
        </p:nvSpPr>
        <p:spPr>
          <a:xfrm>
            <a:off x="8712200" y="6492874"/>
            <a:ext cx="2743200" cy="365125"/>
          </a:xfrm>
        </p:spPr>
        <p:txBody>
          <a:bodyPr/>
          <a:lstStyle/>
          <a:p>
            <a:fld id="{48D3C9E1-E7E2-44AB-A76D-2773891EFE35}" type="slidenum">
              <a:rPr lang="en-US" smtClean="0"/>
              <a:t>10</a:t>
            </a:fld>
            <a:endParaRPr lang="en-US" dirty="0"/>
          </a:p>
        </p:txBody>
      </p:sp>
      <p:sp>
        <p:nvSpPr>
          <p:cNvPr id="13" name="Date Placeholder 12"/>
          <p:cNvSpPr>
            <a:spLocks noGrp="1"/>
          </p:cNvSpPr>
          <p:nvPr>
            <p:ph type="dt" sz="half" idx="10"/>
          </p:nvPr>
        </p:nvSpPr>
        <p:spPr>
          <a:xfrm>
            <a:off x="822037" y="6492873"/>
            <a:ext cx="2743200" cy="365125"/>
          </a:xfrm>
        </p:spPr>
        <p:txBody>
          <a:bodyPr/>
          <a:lstStyle/>
          <a:p>
            <a:fld id="{C0DE8B64-0AF0-4761-AAEA-53C19C155B72}" type="datetime4">
              <a:rPr lang="en-US" smtClean="0"/>
              <a:t>June 26, 2019</a:t>
            </a:fld>
            <a:endParaRPr lang="en-US" dirty="0"/>
          </a:p>
        </p:txBody>
      </p:sp>
      <p:sp>
        <p:nvSpPr>
          <p:cNvPr id="7" name="Rectangle 6"/>
          <p:cNvSpPr/>
          <p:nvPr/>
        </p:nvSpPr>
        <p:spPr>
          <a:xfrm>
            <a:off x="7195128" y="2872509"/>
            <a:ext cx="332509" cy="1847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192655" y="2466109"/>
            <a:ext cx="350981" cy="40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847345" y="2145623"/>
            <a:ext cx="10497310" cy="4799006"/>
          </a:xfrm>
          <a:prstGeom prst="rect">
            <a:avLst/>
          </a:prstGeom>
        </p:spPr>
        <p:txBody>
          <a:bodyPr wrap="square">
            <a:spAutoFit/>
          </a:bodyPr>
          <a:lstStyle/>
          <a:p>
            <a:pPr marL="342900" indent="-342900" algn="just">
              <a:lnSpc>
                <a:spcPct val="107000"/>
              </a:lnSpc>
              <a:spcAft>
                <a:spcPts val="800"/>
              </a:spcAft>
              <a:buFont typeface="+mj-lt"/>
              <a:buAutoNum type="arabicPeriod"/>
            </a:pPr>
            <a:r>
              <a:rPr lang="en-US" sz="2000" dirty="0" err="1"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Mureşan</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Horea</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and Mihai </a:t>
            </a:r>
            <a:r>
              <a:rPr lang="en-US" sz="20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Oltean</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"Fruit recognition from images using deep </a:t>
            </a:r>
            <a:r>
              <a:rPr lang="en-US"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learning</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Acta</a:t>
            </a:r>
            <a:r>
              <a:rPr lang="en-US" sz="2000" i="1"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Universitatis</a:t>
            </a:r>
            <a:r>
              <a:rPr lang="en-US" sz="2000" i="1"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Sapientiae</a:t>
            </a:r>
            <a:r>
              <a:rPr lang="en-US" sz="2000" i="1"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Informatica</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10, no. 1 (2018): 26-42</a:t>
            </a:r>
            <a:r>
              <a:rPr lang="en-US"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lnSpc>
                <a:spcPct val="107000"/>
              </a:lnSpc>
              <a:spcAft>
                <a:spcPts val="800"/>
              </a:spcAft>
              <a:buFont typeface="+mj-lt"/>
              <a:buAutoNum type="arabicPeriod"/>
            </a:pPr>
            <a:endParaRPr lang="en-US" sz="8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US" sz="20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Bhange</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Manisha, and H. A. </a:t>
            </a:r>
            <a:r>
              <a:rPr lang="en-US" sz="20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Hingoliwala</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"Smart farming: Pomegranate disease detection using image processing." </a:t>
            </a:r>
            <a:r>
              <a:rPr lang="en-US" sz="2000" i="1"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Procedia Computer Science</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58 (2015): </a:t>
            </a:r>
            <a:r>
              <a:rPr lang="en-US"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280-288.</a:t>
            </a:r>
          </a:p>
          <a:p>
            <a:pPr marL="342900" indent="-342900" algn="just">
              <a:lnSpc>
                <a:spcPct val="107000"/>
              </a:lnSpc>
              <a:spcAft>
                <a:spcPts val="800"/>
              </a:spcAft>
              <a:buFont typeface="+mj-lt"/>
              <a:buAutoNum type="arabicPeriod"/>
            </a:pPr>
            <a:endParaRPr lang="en-US" sz="8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US" sz="2000" dirty="0" err="1"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Awate</a:t>
            </a:r>
            <a:r>
              <a:rPr lang="en-US"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Ashwini, </a:t>
            </a:r>
            <a:r>
              <a:rPr lang="en-US" sz="2000" dirty="0" err="1"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Damini</a:t>
            </a:r>
            <a:r>
              <a:rPr lang="en-US"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Deshmankar</a:t>
            </a:r>
            <a:r>
              <a:rPr lang="en-US"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Gayatri</a:t>
            </a:r>
            <a:r>
              <a:rPr lang="en-US"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Amrutkar</a:t>
            </a:r>
            <a:r>
              <a:rPr lang="en-US"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Utkarsha</a:t>
            </a:r>
            <a:r>
              <a:rPr lang="en-US"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Bagul</a:t>
            </a:r>
            <a:r>
              <a:rPr lang="en-US"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and </a:t>
            </a:r>
            <a:r>
              <a:rPr lang="en-US" sz="2000" dirty="0" err="1"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Samadhan</a:t>
            </a:r>
            <a:r>
              <a:rPr lang="en-US"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Sonavane</a:t>
            </a:r>
            <a:r>
              <a:rPr lang="en-US"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"Fruit disease detection using color, texture analysis and ANN." In </a:t>
            </a:r>
            <a:r>
              <a:rPr lang="en-US" sz="2000" i="1"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2015 International Conference on Green Computing and Internet of Things (</a:t>
            </a:r>
            <a:r>
              <a:rPr lang="en-US" sz="2000" i="1" dirty="0" err="1"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ICGCIoT</a:t>
            </a:r>
            <a:r>
              <a:rPr lang="en-US" sz="2000" i="1"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pp. 970-975. IEEE, 2015.</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endParaRPr lang="en-US"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4792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2"/>
            </a:gs>
          </a:gsLst>
          <a:lin ang="5400000" scaled="1"/>
          <a:tileRect/>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577" y="422031"/>
            <a:ext cx="1176279" cy="800100"/>
          </a:xfrm>
          <a:prstGeom prst="rect">
            <a:avLst/>
          </a:prstGeom>
        </p:spPr>
      </p:pic>
      <p:sp>
        <p:nvSpPr>
          <p:cNvPr id="6" name="Rectangle 5"/>
          <p:cNvSpPr/>
          <p:nvPr/>
        </p:nvSpPr>
        <p:spPr>
          <a:xfrm>
            <a:off x="3425021" y="2836108"/>
            <a:ext cx="4722768" cy="83099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lIns="91440" tIns="45720" rIns="91440" bIns="45720">
            <a:spAutoFit/>
          </a:bodyPr>
          <a:lstStyle/>
          <a:p>
            <a:r>
              <a:rPr lang="en-US" sz="4800" b="1" dirty="0">
                <a:solidFill>
                  <a:schemeClr val="tx1"/>
                </a:solidFill>
                <a:latin typeface="Agency FB" panose="020B0503020202020204" pitchFamily="34" charset="0"/>
              </a:rPr>
              <a:t>Thank you , everyone!</a:t>
            </a:r>
          </a:p>
        </p:txBody>
      </p:sp>
      <p:sp>
        <p:nvSpPr>
          <p:cNvPr id="11" name="Footer Placeholder 10"/>
          <p:cNvSpPr>
            <a:spLocks noGrp="1"/>
          </p:cNvSpPr>
          <p:nvPr>
            <p:ph type="ftr" sz="quarter" idx="11"/>
          </p:nvPr>
        </p:nvSpPr>
        <p:spPr>
          <a:xfrm>
            <a:off x="3909291" y="6492875"/>
            <a:ext cx="4114800" cy="365125"/>
          </a:xfrm>
        </p:spPr>
        <p:txBody>
          <a:bodyPr/>
          <a:lstStyle/>
          <a:p>
            <a:r>
              <a:rPr lang="en-US" smtClean="0"/>
              <a:t>Damage Detection &amp; Classification of Fruit Using Image Processing Technique</a:t>
            </a:r>
            <a:endParaRPr lang="en-US" dirty="0"/>
          </a:p>
        </p:txBody>
      </p:sp>
      <p:sp>
        <p:nvSpPr>
          <p:cNvPr id="12" name="Slide Number Placeholder 11"/>
          <p:cNvSpPr>
            <a:spLocks noGrp="1"/>
          </p:cNvSpPr>
          <p:nvPr>
            <p:ph type="sldNum" sz="quarter" idx="12"/>
          </p:nvPr>
        </p:nvSpPr>
        <p:spPr>
          <a:xfrm>
            <a:off x="8712200" y="6492874"/>
            <a:ext cx="2743200" cy="365125"/>
          </a:xfrm>
        </p:spPr>
        <p:txBody>
          <a:bodyPr/>
          <a:lstStyle/>
          <a:p>
            <a:fld id="{48D3C9E1-E7E2-44AB-A76D-2773891EFE35}" type="slidenum">
              <a:rPr lang="en-US" smtClean="0"/>
              <a:t>11</a:t>
            </a:fld>
            <a:endParaRPr lang="en-US" dirty="0"/>
          </a:p>
        </p:txBody>
      </p:sp>
      <p:sp>
        <p:nvSpPr>
          <p:cNvPr id="13" name="Date Placeholder 12"/>
          <p:cNvSpPr>
            <a:spLocks noGrp="1"/>
          </p:cNvSpPr>
          <p:nvPr>
            <p:ph type="dt" sz="half" idx="10"/>
          </p:nvPr>
        </p:nvSpPr>
        <p:spPr>
          <a:xfrm>
            <a:off x="822037" y="6492873"/>
            <a:ext cx="2743200" cy="365125"/>
          </a:xfrm>
        </p:spPr>
        <p:txBody>
          <a:bodyPr/>
          <a:lstStyle/>
          <a:p>
            <a:fld id="{8D637280-9E5A-4AB3-A33A-C71297BD813B}" type="datetime4">
              <a:rPr lang="en-US" smtClean="0"/>
              <a:t>June 26, 2019</a:t>
            </a:fld>
            <a:endParaRPr lang="en-US" dirty="0"/>
          </a:p>
        </p:txBody>
      </p:sp>
    </p:spTree>
    <p:extLst>
      <p:ext uri="{BB962C8B-B14F-4D97-AF65-F5344CB8AC3E}">
        <p14:creationId xmlns:p14="http://schemas.microsoft.com/office/powerpoint/2010/main" val="3626309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gs>
          </a:gsLst>
          <a:lin ang="54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577" y="422031"/>
            <a:ext cx="1176279" cy="800100"/>
          </a:xfrm>
          <a:prstGeom prst="rect">
            <a:avLst/>
          </a:prstGeom>
        </p:spPr>
      </p:pic>
      <p:sp>
        <p:nvSpPr>
          <p:cNvPr id="6" name="Rectangle 5"/>
          <p:cNvSpPr/>
          <p:nvPr/>
        </p:nvSpPr>
        <p:spPr>
          <a:xfrm>
            <a:off x="4220326" y="996892"/>
            <a:ext cx="3751348" cy="70788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lIns="91440" tIns="45720" rIns="91440" bIns="45720">
            <a:spAutoFit/>
          </a:bodyPr>
          <a:lstStyle/>
          <a:p>
            <a:r>
              <a:rPr lang="en-US" sz="4000" b="1" dirty="0">
                <a:latin typeface="Agency FB" panose="020B0503020202020204" pitchFamily="34" charset="0"/>
              </a:rPr>
              <a:t>Presentation Outline</a:t>
            </a:r>
          </a:p>
        </p:txBody>
      </p:sp>
      <p:sp>
        <p:nvSpPr>
          <p:cNvPr id="11" name="Footer Placeholder 10"/>
          <p:cNvSpPr>
            <a:spLocks noGrp="1"/>
          </p:cNvSpPr>
          <p:nvPr>
            <p:ph type="ftr" sz="quarter" idx="11"/>
          </p:nvPr>
        </p:nvSpPr>
        <p:spPr>
          <a:xfrm>
            <a:off x="3909291" y="6492875"/>
            <a:ext cx="4114800" cy="365125"/>
          </a:xfrm>
        </p:spPr>
        <p:txBody>
          <a:bodyPr/>
          <a:lstStyle/>
          <a:p>
            <a:r>
              <a:rPr lang="en-US" smtClean="0"/>
              <a:t>Damage Detection &amp; Classification of Fruit Using Image Processing Technique</a:t>
            </a:r>
            <a:endParaRPr lang="en-US" dirty="0"/>
          </a:p>
        </p:txBody>
      </p:sp>
      <p:sp>
        <p:nvSpPr>
          <p:cNvPr id="12" name="Slide Number Placeholder 11"/>
          <p:cNvSpPr>
            <a:spLocks noGrp="1"/>
          </p:cNvSpPr>
          <p:nvPr>
            <p:ph type="sldNum" sz="quarter" idx="12"/>
          </p:nvPr>
        </p:nvSpPr>
        <p:spPr>
          <a:xfrm>
            <a:off x="8712200" y="6492874"/>
            <a:ext cx="2743200" cy="365125"/>
          </a:xfrm>
        </p:spPr>
        <p:txBody>
          <a:bodyPr/>
          <a:lstStyle/>
          <a:p>
            <a:fld id="{48D3C9E1-E7E2-44AB-A76D-2773891EFE35}" type="slidenum">
              <a:rPr lang="en-US" smtClean="0"/>
              <a:t>2</a:t>
            </a:fld>
            <a:endParaRPr lang="en-US" dirty="0"/>
          </a:p>
        </p:txBody>
      </p:sp>
      <p:sp>
        <p:nvSpPr>
          <p:cNvPr id="13" name="Date Placeholder 12"/>
          <p:cNvSpPr>
            <a:spLocks noGrp="1"/>
          </p:cNvSpPr>
          <p:nvPr>
            <p:ph type="dt" sz="half" idx="10"/>
          </p:nvPr>
        </p:nvSpPr>
        <p:spPr>
          <a:xfrm>
            <a:off x="822037" y="6492873"/>
            <a:ext cx="2743200" cy="365125"/>
          </a:xfrm>
        </p:spPr>
        <p:txBody>
          <a:bodyPr/>
          <a:lstStyle/>
          <a:p>
            <a:fld id="{1760BE08-043F-481E-AD73-D8ADE7E8022E}" type="datetime4">
              <a:rPr lang="en-US" smtClean="0"/>
              <a:t>June 26, 2019</a:t>
            </a:fld>
            <a:endParaRPr lang="en-US" dirty="0"/>
          </a:p>
        </p:txBody>
      </p:sp>
      <p:sp>
        <p:nvSpPr>
          <p:cNvPr id="7" name="Rectangle 6"/>
          <p:cNvSpPr/>
          <p:nvPr/>
        </p:nvSpPr>
        <p:spPr>
          <a:xfrm>
            <a:off x="2039324" y="2279929"/>
            <a:ext cx="6973454" cy="3477875"/>
          </a:xfrm>
          <a:prstGeom prst="rect">
            <a:avLst/>
          </a:prstGeom>
        </p:spPr>
        <p:txBody>
          <a:bodyPr wrap="square">
            <a:spAutoFit/>
          </a:bodyPr>
          <a:lstStyle/>
          <a:p>
            <a:pPr marL="457200" indent="-457200">
              <a:buAutoNum type="arabicPeriod"/>
            </a:pPr>
            <a:r>
              <a:rPr lang="en-US" sz="2000" dirty="0" smtClean="0">
                <a:latin typeface="Times New Roman" panose="02020603050405020304" pitchFamily="18" charset="0"/>
                <a:cs typeface="Times New Roman" panose="02020603050405020304" pitchFamily="18" charset="0"/>
              </a:rPr>
              <a:t>Abstract</a:t>
            </a:r>
          </a:p>
          <a:p>
            <a:pPr marL="457200" indent="-457200">
              <a:buAutoNum type="arabicPeriod"/>
            </a:pPr>
            <a:r>
              <a:rPr lang="en-US" sz="2000" dirty="0" smtClean="0">
                <a:latin typeface="Times New Roman" panose="02020603050405020304" pitchFamily="18" charset="0"/>
                <a:cs typeface="Times New Roman" panose="02020603050405020304" pitchFamily="18" charset="0"/>
              </a:rPr>
              <a:t>Introduction</a:t>
            </a:r>
          </a:p>
          <a:p>
            <a:pPr marL="457200" indent="-457200">
              <a:buAutoNum type="arabicPeriod"/>
            </a:pPr>
            <a:r>
              <a:rPr lang="en-US" sz="2000" dirty="0" smtClean="0">
                <a:latin typeface="Times New Roman" panose="02020603050405020304" pitchFamily="18" charset="0"/>
                <a:cs typeface="Times New Roman" panose="02020603050405020304" pitchFamily="18" charset="0"/>
              </a:rPr>
              <a:t>Motivation</a:t>
            </a:r>
          </a:p>
          <a:p>
            <a:pPr marL="457200" indent="-457200">
              <a:buAutoNum type="arabicPeriod"/>
            </a:pPr>
            <a:r>
              <a:rPr lang="en-US" sz="2000" dirty="0" smtClean="0">
                <a:latin typeface="Times New Roman" panose="02020603050405020304" pitchFamily="18" charset="0"/>
                <a:cs typeface="Times New Roman" panose="02020603050405020304" pitchFamily="18" charset="0"/>
              </a:rPr>
              <a:t>Objectives</a:t>
            </a:r>
            <a:endParaRPr lang="en-US" sz="2000" dirty="0">
              <a:latin typeface="Times New Roman" panose="02020603050405020304" pitchFamily="18" charset="0"/>
              <a:cs typeface="Times New Roman" panose="02020603050405020304" pitchFamily="18" charset="0"/>
            </a:endParaRPr>
          </a:p>
          <a:p>
            <a:pPr marL="457200" indent="-457200">
              <a:buAutoNum type="arabicPeriod"/>
            </a:pPr>
            <a:r>
              <a:rPr lang="en-US" sz="2000" dirty="0" smtClean="0">
                <a:latin typeface="Times New Roman" panose="02020603050405020304" pitchFamily="18" charset="0"/>
                <a:cs typeface="Times New Roman" panose="02020603050405020304" pitchFamily="18" charset="0"/>
              </a:rPr>
              <a:t>Applications</a:t>
            </a:r>
            <a:endParaRPr lang="en-US" sz="2000" dirty="0">
              <a:latin typeface="Times New Roman" panose="02020603050405020304" pitchFamily="18" charset="0"/>
              <a:cs typeface="Times New Roman" panose="02020603050405020304" pitchFamily="18" charset="0"/>
            </a:endParaRPr>
          </a:p>
          <a:p>
            <a:pPr marL="457200" indent="-457200">
              <a:buAutoNum type="arabicPeriod"/>
            </a:pPr>
            <a:r>
              <a:rPr lang="en-US" sz="2000" dirty="0" smtClean="0">
                <a:latin typeface="Times New Roman" panose="02020603050405020304" pitchFamily="18" charset="0"/>
                <a:cs typeface="Times New Roman" panose="02020603050405020304" pitchFamily="18" charset="0"/>
              </a:rPr>
              <a:t>Contribution</a:t>
            </a:r>
            <a:endParaRPr lang="en-US" sz="2000" dirty="0">
              <a:latin typeface="Times New Roman" panose="02020603050405020304" pitchFamily="18" charset="0"/>
              <a:cs typeface="Times New Roman" panose="02020603050405020304" pitchFamily="18" charset="0"/>
            </a:endParaRPr>
          </a:p>
          <a:p>
            <a:pPr marL="457200" indent="-457200">
              <a:buAutoNum type="arabicPeriod"/>
            </a:pPr>
            <a:r>
              <a:rPr lang="en-US" sz="2000" dirty="0" smtClean="0">
                <a:latin typeface="Times New Roman" panose="02020603050405020304" pitchFamily="18" charset="0"/>
                <a:cs typeface="Times New Roman" panose="02020603050405020304" pitchFamily="18" charset="0"/>
              </a:rPr>
              <a:t>Related works</a:t>
            </a:r>
          </a:p>
          <a:p>
            <a:pPr marL="457200" indent="-457200">
              <a:buAutoNum type="arabicPeriod"/>
            </a:pPr>
            <a:r>
              <a:rPr lang="en-US" sz="2000" dirty="0" smtClean="0">
                <a:latin typeface="Times New Roman" panose="02020603050405020304" pitchFamily="18" charset="0"/>
                <a:cs typeface="Times New Roman" panose="02020603050405020304" pitchFamily="18" charset="0"/>
              </a:rPr>
              <a:t>Proposed framework</a:t>
            </a:r>
          </a:p>
          <a:p>
            <a:pPr marL="457200" indent="-457200">
              <a:buAutoNum type="arabicPeriod"/>
            </a:pPr>
            <a:r>
              <a:rPr lang="en-US" sz="2000" dirty="0" smtClean="0">
                <a:latin typeface="Times New Roman" panose="02020603050405020304" pitchFamily="18" charset="0"/>
                <a:cs typeface="Times New Roman" panose="02020603050405020304" pitchFamily="18" charset="0"/>
              </a:rPr>
              <a:t>Future work</a:t>
            </a:r>
          </a:p>
          <a:p>
            <a:pPr marL="457200" indent="-457200">
              <a:buAutoNum type="arabicPeriod"/>
            </a:pPr>
            <a:r>
              <a:rPr lang="en-US" sz="2000" dirty="0" smtClean="0">
                <a:latin typeface="Times New Roman" panose="02020603050405020304" pitchFamily="18" charset="0"/>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pPr marL="457200" indent="-457200">
              <a:buAutoNum type="arabicPeriod"/>
            </a:pPr>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8691" y="2054286"/>
            <a:ext cx="3215783" cy="3260725"/>
          </a:xfrm>
          <a:prstGeom prst="rect">
            <a:avLst/>
          </a:prstGeom>
        </p:spPr>
      </p:pic>
      <p:sp>
        <p:nvSpPr>
          <p:cNvPr id="3" name="Rectangle 2"/>
          <p:cNvSpPr/>
          <p:nvPr/>
        </p:nvSpPr>
        <p:spPr>
          <a:xfrm>
            <a:off x="8231441" y="5191194"/>
            <a:ext cx="3223959" cy="276999"/>
          </a:xfrm>
          <a:prstGeom prst="rect">
            <a:avLst/>
          </a:prstGeom>
        </p:spPr>
        <p:txBody>
          <a:bodyPr wrap="none">
            <a:spAutoFit/>
          </a:bodyPr>
          <a:lstStyle/>
          <a:p>
            <a:pPr algn="r"/>
            <a:r>
              <a:rPr lang="en-US" sz="1200" dirty="0">
                <a:latin typeface="Times New Roman" pitchFamily="18" charset="0"/>
                <a:cs typeface="Times New Roman" pitchFamily="18" charset="0"/>
              </a:rPr>
              <a:t>Picture courtesy: Preparation    Outline, Pi4i.com</a:t>
            </a:r>
            <a:endParaRPr lang="en-US" sz="1200" u="sng" dirty="0">
              <a:latin typeface="Times New Roman" pitchFamily="18" charset="0"/>
              <a:cs typeface="Times New Roman" pitchFamily="18" charset="0"/>
              <a:hlinkClick r:id="rId4"/>
            </a:endParaRPr>
          </a:p>
        </p:txBody>
      </p:sp>
    </p:spTree>
    <p:extLst>
      <p:ext uri="{BB962C8B-B14F-4D97-AF65-F5344CB8AC3E}">
        <p14:creationId xmlns:p14="http://schemas.microsoft.com/office/powerpoint/2010/main" val="10110955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92035">
              <a:schemeClr val="bg1"/>
            </a:gs>
            <a:gs pos="100000">
              <a:schemeClr val="bg2"/>
            </a:gs>
            <a:gs pos="100000">
              <a:schemeClr val="bg2">
                <a:lumMod val="90000"/>
              </a:schemeClr>
            </a:gs>
          </a:gsLst>
          <a:lin ang="81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577" y="422031"/>
            <a:ext cx="1176279" cy="800100"/>
          </a:xfrm>
          <a:prstGeom prst="rect">
            <a:avLst/>
          </a:prstGeom>
        </p:spPr>
      </p:pic>
      <p:sp>
        <p:nvSpPr>
          <p:cNvPr id="6" name="Rectangle 5"/>
          <p:cNvSpPr/>
          <p:nvPr/>
        </p:nvSpPr>
        <p:spPr>
          <a:xfrm>
            <a:off x="4931258" y="868188"/>
            <a:ext cx="1707519" cy="707886"/>
          </a:xfrm>
          <a:prstGeom prst="rect">
            <a:avLst/>
          </a:prstGeom>
          <a:noFill/>
        </p:spPr>
        <p:txBody>
          <a:bodyPr wrap="none" lIns="91440" tIns="45720" rIns="91440" bIns="45720">
            <a:spAutoFit/>
          </a:bodyPr>
          <a:lstStyle/>
          <a:p>
            <a:r>
              <a:rPr lang="en-US" sz="4000" b="1" dirty="0">
                <a:latin typeface="Agency FB" panose="020B0503020202020204" pitchFamily="34" charset="0"/>
              </a:rPr>
              <a:t>Abstract</a:t>
            </a:r>
          </a:p>
        </p:txBody>
      </p:sp>
      <p:cxnSp>
        <p:nvCxnSpPr>
          <p:cNvPr id="10" name="Straight Connector 9"/>
          <p:cNvCxnSpPr/>
          <p:nvPr/>
        </p:nvCxnSpPr>
        <p:spPr>
          <a:xfrm>
            <a:off x="1898073" y="1638665"/>
            <a:ext cx="8395854" cy="0"/>
          </a:xfrm>
          <a:prstGeom prst="line">
            <a:avLst/>
          </a:prstGeom>
          <a:ln/>
        </p:spPr>
        <p:style>
          <a:lnRef idx="1">
            <a:schemeClr val="accent5"/>
          </a:lnRef>
          <a:fillRef idx="0">
            <a:schemeClr val="accent5"/>
          </a:fillRef>
          <a:effectRef idx="0">
            <a:schemeClr val="accent5"/>
          </a:effectRef>
          <a:fontRef idx="minor">
            <a:schemeClr val="tx1"/>
          </a:fontRef>
        </p:style>
      </p:cxnSp>
      <p:sp>
        <p:nvSpPr>
          <p:cNvPr id="11" name="Footer Placeholder 10"/>
          <p:cNvSpPr>
            <a:spLocks noGrp="1"/>
          </p:cNvSpPr>
          <p:nvPr>
            <p:ph type="ftr" sz="quarter" idx="11"/>
          </p:nvPr>
        </p:nvSpPr>
        <p:spPr>
          <a:xfrm>
            <a:off x="3909291" y="6492875"/>
            <a:ext cx="4114800" cy="365125"/>
          </a:xfrm>
        </p:spPr>
        <p:txBody>
          <a:bodyPr/>
          <a:lstStyle/>
          <a:p>
            <a:r>
              <a:rPr lang="en-US" smtClean="0"/>
              <a:t>Damage Detection &amp; Classification of Fruit Using Image Processing Technique</a:t>
            </a:r>
            <a:endParaRPr lang="en-US" dirty="0"/>
          </a:p>
        </p:txBody>
      </p:sp>
      <p:sp>
        <p:nvSpPr>
          <p:cNvPr id="12" name="Slide Number Placeholder 11"/>
          <p:cNvSpPr>
            <a:spLocks noGrp="1"/>
          </p:cNvSpPr>
          <p:nvPr>
            <p:ph type="sldNum" sz="quarter" idx="12"/>
          </p:nvPr>
        </p:nvSpPr>
        <p:spPr>
          <a:xfrm>
            <a:off x="8712200" y="6492874"/>
            <a:ext cx="2743200" cy="365125"/>
          </a:xfrm>
        </p:spPr>
        <p:txBody>
          <a:bodyPr/>
          <a:lstStyle/>
          <a:p>
            <a:fld id="{48D3C9E1-E7E2-44AB-A76D-2773891EFE35}" type="slidenum">
              <a:rPr lang="en-US" smtClean="0"/>
              <a:t>3</a:t>
            </a:fld>
            <a:endParaRPr lang="en-US" dirty="0"/>
          </a:p>
        </p:txBody>
      </p:sp>
      <p:sp>
        <p:nvSpPr>
          <p:cNvPr id="13" name="Date Placeholder 12"/>
          <p:cNvSpPr>
            <a:spLocks noGrp="1"/>
          </p:cNvSpPr>
          <p:nvPr>
            <p:ph type="dt" sz="half" idx="10"/>
          </p:nvPr>
        </p:nvSpPr>
        <p:spPr>
          <a:xfrm>
            <a:off x="822037" y="6492873"/>
            <a:ext cx="2743200" cy="365125"/>
          </a:xfrm>
        </p:spPr>
        <p:txBody>
          <a:bodyPr/>
          <a:lstStyle/>
          <a:p>
            <a:fld id="{60E30FED-B59D-4CC7-BC05-A65DCB70A8FB}" type="datetime4">
              <a:rPr lang="en-US" smtClean="0"/>
              <a:t>June 26, 2019</a:t>
            </a:fld>
            <a:endParaRPr lang="en-US" dirty="0"/>
          </a:p>
        </p:txBody>
      </p:sp>
      <p:sp>
        <p:nvSpPr>
          <p:cNvPr id="14" name="Rectangle 13"/>
          <p:cNvSpPr/>
          <p:nvPr/>
        </p:nvSpPr>
        <p:spPr>
          <a:xfrm>
            <a:off x="1066726" y="2629460"/>
            <a:ext cx="10388674" cy="1631216"/>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food processing industry have been working with different kind of fruits. Most of the industries who are classifying the classes and the damages of fruit by manual. As a result of manual classification it will become a challenging task for human being. So, in this research work we are going to </a:t>
            </a:r>
            <a:r>
              <a:rPr lang="en-US" sz="2000" dirty="0" smtClean="0">
                <a:latin typeface="Times New Roman" panose="02020603050405020304" pitchFamily="18" charset="0"/>
                <a:cs typeface="Times New Roman" panose="02020603050405020304" pitchFamily="18" charset="0"/>
              </a:rPr>
              <a:t>introduce </a:t>
            </a:r>
            <a:r>
              <a:rPr lang="en-US" sz="2000" dirty="0">
                <a:latin typeface="Times New Roman" panose="02020603050405020304" pitchFamily="18" charset="0"/>
                <a:cs typeface="Times New Roman" panose="02020603050405020304" pitchFamily="18" charset="0"/>
              </a:rPr>
              <a:t>a </a:t>
            </a:r>
            <a:r>
              <a:rPr lang="en-US" sz="2000" dirty="0" smtClean="0">
                <a:latin typeface="Times New Roman" panose="02020603050405020304" pitchFamily="18" charset="0"/>
                <a:cs typeface="Times New Roman" panose="02020603050405020304" pitchFamily="18" charset="0"/>
              </a:rPr>
              <a:t>method </a:t>
            </a:r>
            <a:r>
              <a:rPr lang="en-US" sz="2000" dirty="0">
                <a:latin typeface="Times New Roman" panose="02020603050405020304" pitchFamily="18" charset="0"/>
                <a:cs typeface="Times New Roman" panose="02020603050405020304" pitchFamily="18" charset="0"/>
              </a:rPr>
              <a:t>for automatic fruit identification and damage detection based on Machine learning and Image processing technique. </a:t>
            </a:r>
          </a:p>
        </p:txBody>
      </p:sp>
    </p:spTree>
    <p:extLst>
      <p:ext uri="{BB962C8B-B14F-4D97-AF65-F5344CB8AC3E}">
        <p14:creationId xmlns:p14="http://schemas.microsoft.com/office/powerpoint/2010/main" val="772462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92035">
              <a:schemeClr val="bg1"/>
            </a:gs>
            <a:gs pos="100000">
              <a:schemeClr val="bg2"/>
            </a:gs>
            <a:gs pos="100000">
              <a:schemeClr val="bg2">
                <a:lumMod val="90000"/>
              </a:schemeClr>
            </a:gs>
          </a:gsLst>
          <a:lin ang="81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577" y="422031"/>
            <a:ext cx="1176279" cy="800100"/>
          </a:xfrm>
          <a:prstGeom prst="rect">
            <a:avLst/>
          </a:prstGeom>
        </p:spPr>
      </p:pic>
      <p:sp>
        <p:nvSpPr>
          <p:cNvPr id="6" name="Rectangle 5"/>
          <p:cNvSpPr/>
          <p:nvPr/>
        </p:nvSpPr>
        <p:spPr>
          <a:xfrm>
            <a:off x="4931258" y="868188"/>
            <a:ext cx="3142207" cy="707886"/>
          </a:xfrm>
          <a:prstGeom prst="rect">
            <a:avLst/>
          </a:prstGeom>
          <a:noFill/>
        </p:spPr>
        <p:txBody>
          <a:bodyPr wrap="none" lIns="91440" tIns="45720" rIns="91440" bIns="45720">
            <a:spAutoFit/>
          </a:bodyPr>
          <a:lstStyle/>
          <a:p>
            <a:r>
              <a:rPr lang="en-US" sz="4000" b="1" dirty="0">
                <a:latin typeface="Agency FB" panose="020B0503020202020204" pitchFamily="34" charset="0"/>
              </a:rPr>
              <a:t>Machine learning</a:t>
            </a:r>
            <a:endParaRPr lang="en-US" sz="4000" b="1" dirty="0">
              <a:latin typeface="Agency FB" panose="020B0503020202020204" pitchFamily="34" charset="0"/>
            </a:endParaRPr>
          </a:p>
        </p:txBody>
      </p:sp>
      <p:cxnSp>
        <p:nvCxnSpPr>
          <p:cNvPr id="10" name="Straight Connector 9"/>
          <p:cNvCxnSpPr/>
          <p:nvPr/>
        </p:nvCxnSpPr>
        <p:spPr>
          <a:xfrm>
            <a:off x="1898073" y="1638665"/>
            <a:ext cx="8395854" cy="0"/>
          </a:xfrm>
          <a:prstGeom prst="line">
            <a:avLst/>
          </a:prstGeom>
          <a:ln/>
        </p:spPr>
        <p:style>
          <a:lnRef idx="1">
            <a:schemeClr val="accent5"/>
          </a:lnRef>
          <a:fillRef idx="0">
            <a:schemeClr val="accent5"/>
          </a:fillRef>
          <a:effectRef idx="0">
            <a:schemeClr val="accent5"/>
          </a:effectRef>
          <a:fontRef idx="minor">
            <a:schemeClr val="tx1"/>
          </a:fontRef>
        </p:style>
      </p:cxnSp>
      <p:sp>
        <p:nvSpPr>
          <p:cNvPr id="11" name="Footer Placeholder 10"/>
          <p:cNvSpPr>
            <a:spLocks noGrp="1"/>
          </p:cNvSpPr>
          <p:nvPr>
            <p:ph type="ftr" sz="quarter" idx="11"/>
          </p:nvPr>
        </p:nvSpPr>
        <p:spPr>
          <a:xfrm>
            <a:off x="3909291" y="6492875"/>
            <a:ext cx="4114800" cy="365125"/>
          </a:xfrm>
        </p:spPr>
        <p:txBody>
          <a:bodyPr/>
          <a:lstStyle/>
          <a:p>
            <a:r>
              <a:rPr lang="en-US" smtClean="0"/>
              <a:t>Damage Detection &amp; Classification of Fruit Using Image Processing Technique</a:t>
            </a:r>
            <a:endParaRPr lang="en-US" dirty="0"/>
          </a:p>
        </p:txBody>
      </p:sp>
      <p:sp>
        <p:nvSpPr>
          <p:cNvPr id="12" name="Slide Number Placeholder 11"/>
          <p:cNvSpPr>
            <a:spLocks noGrp="1"/>
          </p:cNvSpPr>
          <p:nvPr>
            <p:ph type="sldNum" sz="quarter" idx="12"/>
          </p:nvPr>
        </p:nvSpPr>
        <p:spPr>
          <a:xfrm>
            <a:off x="8712200" y="6492874"/>
            <a:ext cx="2743200" cy="365125"/>
          </a:xfrm>
        </p:spPr>
        <p:txBody>
          <a:bodyPr/>
          <a:lstStyle/>
          <a:p>
            <a:fld id="{48D3C9E1-E7E2-44AB-A76D-2773891EFE35}" type="slidenum">
              <a:rPr lang="en-US" smtClean="0"/>
              <a:t>4</a:t>
            </a:fld>
            <a:endParaRPr lang="en-US" dirty="0"/>
          </a:p>
        </p:txBody>
      </p:sp>
      <p:sp>
        <p:nvSpPr>
          <p:cNvPr id="13" name="Date Placeholder 12"/>
          <p:cNvSpPr>
            <a:spLocks noGrp="1"/>
          </p:cNvSpPr>
          <p:nvPr>
            <p:ph type="dt" sz="half" idx="10"/>
          </p:nvPr>
        </p:nvSpPr>
        <p:spPr>
          <a:xfrm>
            <a:off x="822037" y="6492873"/>
            <a:ext cx="2743200" cy="365125"/>
          </a:xfrm>
        </p:spPr>
        <p:txBody>
          <a:bodyPr/>
          <a:lstStyle/>
          <a:p>
            <a:fld id="{60E30FED-B59D-4CC7-BC05-A65DCB70A8FB}" type="datetime4">
              <a:rPr lang="en-US" smtClean="0"/>
              <a:t>June 26, 2019</a:t>
            </a:fld>
            <a:endParaRPr lang="en-US" dirty="0"/>
          </a:p>
        </p:txBody>
      </p:sp>
      <p:sp>
        <p:nvSpPr>
          <p:cNvPr id="14" name="Rectangle 13"/>
          <p:cNvSpPr/>
          <p:nvPr/>
        </p:nvSpPr>
        <p:spPr>
          <a:xfrm>
            <a:off x="671212" y="2141780"/>
            <a:ext cx="10597152" cy="3785652"/>
          </a:xfrm>
          <a:prstGeom prst="rect">
            <a:avLst/>
          </a:prstGeom>
        </p:spPr>
        <p:txBody>
          <a:bodyPr wrap="square">
            <a:spAutoFit/>
          </a:bodyPr>
          <a:lstStyle/>
          <a:p>
            <a:pPr algn="just"/>
            <a:r>
              <a:rPr lang="en-US" sz="2000" dirty="0" smtClean="0">
                <a:latin typeface="Times New Roman" panose="02020603050405020304" pitchFamily="18" charset="0"/>
                <a:cs typeface="Times New Roman" pitchFamily="18" charset="0"/>
              </a:rPr>
              <a:t>Machine </a:t>
            </a:r>
            <a:r>
              <a:rPr lang="en-US" sz="2000" dirty="0">
                <a:latin typeface="Times New Roman" pitchFamily="18" charset="0"/>
                <a:cs typeface="Times New Roman" pitchFamily="18" charset="0"/>
              </a:rPr>
              <a:t>learning (ML) is a category of algorithm that allows software applications to become more accurate in predicting outcomes without being explicitly programmed. The basic premise of machine learning is to build algorithms that can receive input data and use statistical analysis to predict an output while updating outputs as new data becomes available.</a:t>
            </a:r>
          </a:p>
          <a:p>
            <a:pPr algn="just"/>
            <a:endParaRPr lang="en-US" sz="2000" dirty="0">
              <a:latin typeface="Times New Roman" pitchFamily="18" charset="0"/>
              <a:cs typeface="Times New Roman" pitchFamily="18" charset="0"/>
            </a:endParaRPr>
          </a:p>
          <a:p>
            <a:pPr marL="342900" indent="-342900" algn="just">
              <a:buFont typeface="Wingdings" pitchFamily="2" charset="2"/>
              <a:buChar char="Ø"/>
            </a:pPr>
            <a:r>
              <a:rPr lang="en-US" sz="2000" dirty="0">
                <a:latin typeface="Times New Roman" pitchFamily="18" charset="0"/>
                <a:cs typeface="Times New Roman" pitchFamily="18" charset="0"/>
              </a:rPr>
              <a:t>Logistic Regression (LR)</a:t>
            </a:r>
          </a:p>
          <a:p>
            <a:pPr marL="342900" indent="-342900" algn="just">
              <a:buFont typeface="Wingdings" pitchFamily="2" charset="2"/>
              <a:buChar char="Ø"/>
            </a:pPr>
            <a:r>
              <a:rPr lang="en-US" sz="2000" dirty="0">
                <a:latin typeface="Times New Roman" pitchFamily="18" charset="0"/>
                <a:cs typeface="Times New Roman" pitchFamily="18" charset="0"/>
              </a:rPr>
              <a:t>Linear Discriminant Analysis (LDA)</a:t>
            </a:r>
          </a:p>
          <a:p>
            <a:pPr marL="342900" indent="-342900" algn="just">
              <a:buFont typeface="Wingdings" pitchFamily="2" charset="2"/>
              <a:buChar char="Ø"/>
            </a:pPr>
            <a:r>
              <a:rPr lang="en-US" sz="2000" dirty="0">
                <a:latin typeface="Times New Roman" pitchFamily="18" charset="0"/>
                <a:cs typeface="Times New Roman" pitchFamily="18" charset="0"/>
              </a:rPr>
              <a:t>K-nearest neighbor (KNN)</a:t>
            </a:r>
          </a:p>
          <a:p>
            <a:pPr marL="342900" indent="-342900" algn="just">
              <a:buFont typeface="Wingdings" pitchFamily="2" charset="2"/>
              <a:buChar char="Ø"/>
            </a:pPr>
            <a:r>
              <a:rPr lang="en-US" sz="2000" dirty="0">
                <a:latin typeface="Times New Roman" pitchFamily="18" charset="0"/>
                <a:cs typeface="Times New Roman" pitchFamily="18" charset="0"/>
              </a:rPr>
              <a:t>Decision Tree Classifier (CART)</a:t>
            </a:r>
          </a:p>
          <a:p>
            <a:pPr marL="342900" indent="-342900" algn="just">
              <a:buFont typeface="Wingdings" pitchFamily="2" charset="2"/>
              <a:buChar char="Ø"/>
            </a:pPr>
            <a:r>
              <a:rPr lang="en-US" sz="2000" dirty="0">
                <a:latin typeface="Times New Roman" pitchFamily="18" charset="0"/>
                <a:cs typeface="Times New Roman" pitchFamily="18" charset="0"/>
              </a:rPr>
              <a:t>Random Forest Classifier (RF)</a:t>
            </a:r>
          </a:p>
          <a:p>
            <a:pPr marL="342900" indent="-342900" algn="just">
              <a:buFont typeface="Wingdings" pitchFamily="2" charset="2"/>
              <a:buChar char="Ø"/>
            </a:pPr>
            <a:r>
              <a:rPr lang="en-US" sz="2000" dirty="0">
                <a:latin typeface="Times New Roman" pitchFamily="18" charset="0"/>
                <a:cs typeface="Times New Roman" pitchFamily="18" charset="0"/>
              </a:rPr>
              <a:t>Gaussian Naive Bayes (NB)</a:t>
            </a:r>
          </a:p>
          <a:p>
            <a:pPr marL="342900" indent="-342900" algn="just">
              <a:buFont typeface="Wingdings" pitchFamily="2" charset="2"/>
              <a:buChar char="Ø"/>
            </a:pPr>
            <a:r>
              <a:rPr lang="en-US" sz="2000" dirty="0">
                <a:latin typeface="Times New Roman" pitchFamily="18" charset="0"/>
                <a:cs typeface="Times New Roman" pitchFamily="18" charset="0"/>
              </a:rPr>
              <a:t>Support Vector Machine (SVM)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6896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92035">
              <a:schemeClr val="bg1"/>
            </a:gs>
            <a:gs pos="100000">
              <a:schemeClr val="bg2"/>
            </a:gs>
            <a:gs pos="100000">
              <a:schemeClr val="bg2">
                <a:lumMod val="90000"/>
              </a:schemeClr>
            </a:gs>
          </a:gsLst>
          <a:lin ang="81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577" y="422031"/>
            <a:ext cx="1176279" cy="800100"/>
          </a:xfrm>
          <a:prstGeom prst="rect">
            <a:avLst/>
          </a:prstGeom>
        </p:spPr>
      </p:pic>
      <p:sp>
        <p:nvSpPr>
          <p:cNvPr id="6" name="Rectangle 5"/>
          <p:cNvSpPr/>
          <p:nvPr/>
        </p:nvSpPr>
        <p:spPr>
          <a:xfrm>
            <a:off x="4931258" y="868188"/>
            <a:ext cx="3831498" cy="707886"/>
          </a:xfrm>
          <a:prstGeom prst="rect">
            <a:avLst/>
          </a:prstGeom>
          <a:noFill/>
        </p:spPr>
        <p:txBody>
          <a:bodyPr wrap="none" lIns="91440" tIns="45720" rIns="91440" bIns="45720">
            <a:spAutoFit/>
          </a:bodyPr>
          <a:lstStyle/>
          <a:p>
            <a:r>
              <a:rPr lang="en-US" sz="4000" b="1" dirty="0">
                <a:latin typeface="Agency FB" panose="020B0503020202020204" pitchFamily="34" charset="0"/>
              </a:rPr>
              <a:t>Research Challenges</a:t>
            </a:r>
            <a:endParaRPr lang="en-US" sz="4000" b="1" dirty="0">
              <a:latin typeface="Agency FB" panose="020B0503020202020204" pitchFamily="34" charset="0"/>
            </a:endParaRPr>
          </a:p>
        </p:txBody>
      </p:sp>
      <p:cxnSp>
        <p:nvCxnSpPr>
          <p:cNvPr id="10" name="Straight Connector 9"/>
          <p:cNvCxnSpPr/>
          <p:nvPr/>
        </p:nvCxnSpPr>
        <p:spPr>
          <a:xfrm>
            <a:off x="1898073" y="1638665"/>
            <a:ext cx="8395854" cy="0"/>
          </a:xfrm>
          <a:prstGeom prst="line">
            <a:avLst/>
          </a:prstGeom>
          <a:ln/>
        </p:spPr>
        <p:style>
          <a:lnRef idx="1">
            <a:schemeClr val="accent5"/>
          </a:lnRef>
          <a:fillRef idx="0">
            <a:schemeClr val="accent5"/>
          </a:fillRef>
          <a:effectRef idx="0">
            <a:schemeClr val="accent5"/>
          </a:effectRef>
          <a:fontRef idx="minor">
            <a:schemeClr val="tx1"/>
          </a:fontRef>
        </p:style>
      </p:cxnSp>
      <p:sp>
        <p:nvSpPr>
          <p:cNvPr id="11" name="Footer Placeholder 10"/>
          <p:cNvSpPr>
            <a:spLocks noGrp="1"/>
          </p:cNvSpPr>
          <p:nvPr>
            <p:ph type="ftr" sz="quarter" idx="11"/>
          </p:nvPr>
        </p:nvSpPr>
        <p:spPr>
          <a:xfrm>
            <a:off x="3909291" y="6492875"/>
            <a:ext cx="4114800" cy="365125"/>
          </a:xfrm>
        </p:spPr>
        <p:txBody>
          <a:bodyPr/>
          <a:lstStyle/>
          <a:p>
            <a:r>
              <a:rPr lang="en-US" smtClean="0"/>
              <a:t>Damage Detection &amp; Classification of Fruit Using Image Processing Technique</a:t>
            </a:r>
            <a:endParaRPr lang="en-US" dirty="0"/>
          </a:p>
        </p:txBody>
      </p:sp>
      <p:sp>
        <p:nvSpPr>
          <p:cNvPr id="12" name="Slide Number Placeholder 11"/>
          <p:cNvSpPr>
            <a:spLocks noGrp="1"/>
          </p:cNvSpPr>
          <p:nvPr>
            <p:ph type="sldNum" sz="quarter" idx="12"/>
          </p:nvPr>
        </p:nvSpPr>
        <p:spPr>
          <a:xfrm>
            <a:off x="8712200" y="6492874"/>
            <a:ext cx="2743200" cy="365125"/>
          </a:xfrm>
        </p:spPr>
        <p:txBody>
          <a:bodyPr/>
          <a:lstStyle/>
          <a:p>
            <a:fld id="{48D3C9E1-E7E2-44AB-A76D-2773891EFE35}" type="slidenum">
              <a:rPr lang="en-US" smtClean="0"/>
              <a:t>5</a:t>
            </a:fld>
            <a:endParaRPr lang="en-US" dirty="0"/>
          </a:p>
        </p:txBody>
      </p:sp>
      <p:sp>
        <p:nvSpPr>
          <p:cNvPr id="13" name="Date Placeholder 12"/>
          <p:cNvSpPr>
            <a:spLocks noGrp="1"/>
          </p:cNvSpPr>
          <p:nvPr>
            <p:ph type="dt" sz="half" idx="10"/>
          </p:nvPr>
        </p:nvSpPr>
        <p:spPr>
          <a:xfrm>
            <a:off x="822037" y="6492873"/>
            <a:ext cx="2743200" cy="365125"/>
          </a:xfrm>
        </p:spPr>
        <p:txBody>
          <a:bodyPr/>
          <a:lstStyle/>
          <a:p>
            <a:fld id="{60E30FED-B59D-4CC7-BC05-A65DCB70A8FB}" type="datetime4">
              <a:rPr lang="en-US" smtClean="0"/>
              <a:t>June 26, 2019</a:t>
            </a:fld>
            <a:endParaRPr lang="en-US" dirty="0"/>
          </a:p>
        </p:txBody>
      </p:sp>
      <p:sp>
        <p:nvSpPr>
          <p:cNvPr id="14" name="Rectangle 13"/>
          <p:cNvSpPr/>
          <p:nvPr/>
        </p:nvSpPr>
        <p:spPr>
          <a:xfrm>
            <a:off x="671212" y="2141780"/>
            <a:ext cx="10597152" cy="1015663"/>
          </a:xfrm>
          <a:prstGeom prst="rect">
            <a:avLst/>
          </a:prstGeom>
        </p:spPr>
        <p:txBody>
          <a:bodyPr wrap="square">
            <a:spAutoFit/>
          </a:bodyPr>
          <a:lstStyle/>
          <a:p>
            <a:pPr algn="just"/>
            <a:endParaRPr lang="en-US" sz="2000" dirty="0">
              <a:latin typeface="Times New Roman" pitchFamily="18" charset="0"/>
              <a:cs typeface="Times New Roman" pitchFamily="18" charset="0"/>
            </a:endParaRPr>
          </a:p>
          <a:p>
            <a:pPr marL="342900" indent="-342900" algn="just">
              <a:buFont typeface="Wingdings" pitchFamily="2" charset="2"/>
              <a:buChar char="Ø"/>
            </a:pPr>
            <a:r>
              <a:rPr lang="en-US" sz="2000" dirty="0">
                <a:latin typeface="Times New Roman" pitchFamily="18" charset="0"/>
                <a:cs typeface="Times New Roman" pitchFamily="18" charset="0"/>
              </a:rPr>
              <a:t>Logistic Regression (</a:t>
            </a:r>
            <a:r>
              <a:rPr lang="en-US" sz="2000" dirty="0" smtClean="0">
                <a:latin typeface="Times New Roman" pitchFamily="18" charset="0"/>
                <a:cs typeface="Times New Roman" pitchFamily="18" charset="0"/>
              </a:rPr>
              <a:t>LR)</a:t>
            </a:r>
          </a:p>
          <a:p>
            <a:pPr marL="342900" indent="-342900" algn="just">
              <a:buFont typeface="Wingdings" pitchFamily="2" charset="2"/>
              <a:buChar char="Ø"/>
            </a:pPr>
            <a:r>
              <a:rPr lang="en-US" sz="2000" dirty="0" smtClean="0">
                <a:latin typeface="Times New Roman" pitchFamily="18" charset="0"/>
                <a:cs typeface="Times New Roman" pitchFamily="18" charset="0"/>
              </a:rPr>
              <a:t>Selecting </a:t>
            </a:r>
            <a:r>
              <a:rPr lang="en-US" sz="2000" dirty="0">
                <a:latin typeface="Times New Roman" pitchFamily="18" charset="0"/>
                <a:cs typeface="Times New Roman" pitchFamily="18" charset="0"/>
              </a:rPr>
              <a:t>Training and Testing dataset.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601818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577" y="422031"/>
            <a:ext cx="1176279" cy="800100"/>
          </a:xfrm>
          <a:prstGeom prst="rect">
            <a:avLst/>
          </a:prstGeom>
        </p:spPr>
      </p:pic>
      <p:sp>
        <p:nvSpPr>
          <p:cNvPr id="6" name="Rectangle 5"/>
          <p:cNvSpPr/>
          <p:nvPr/>
        </p:nvSpPr>
        <p:spPr>
          <a:xfrm>
            <a:off x="4436732" y="869536"/>
            <a:ext cx="3318537" cy="70788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lIns="91440" tIns="45720" rIns="91440" bIns="45720">
            <a:spAutoFit/>
          </a:bodyPr>
          <a:lstStyle/>
          <a:p>
            <a:r>
              <a:rPr lang="en-US" sz="4000" b="1" dirty="0">
                <a:solidFill>
                  <a:schemeClr val="tx1"/>
                </a:solidFill>
                <a:latin typeface="Agency FB" panose="020B0503020202020204" pitchFamily="34" charset="0"/>
              </a:rPr>
              <a:t> Proposed </a:t>
            </a:r>
            <a:r>
              <a:rPr lang="en-US" sz="4000" b="1" dirty="0" smtClean="0">
                <a:solidFill>
                  <a:schemeClr val="tx1"/>
                </a:solidFill>
                <a:latin typeface="Agency FB" panose="020B0503020202020204" pitchFamily="34" charset="0"/>
              </a:rPr>
              <a:t>Method</a:t>
            </a:r>
            <a:endParaRPr lang="en-US" sz="4000" b="1" dirty="0">
              <a:solidFill>
                <a:schemeClr val="tx1"/>
              </a:solidFill>
              <a:latin typeface="Agency FB" panose="020B0503020202020204" pitchFamily="34" charset="0"/>
            </a:endParaRPr>
          </a:p>
        </p:txBody>
      </p:sp>
      <p:sp>
        <p:nvSpPr>
          <p:cNvPr id="11" name="Footer Placeholder 10"/>
          <p:cNvSpPr>
            <a:spLocks noGrp="1"/>
          </p:cNvSpPr>
          <p:nvPr>
            <p:ph type="ftr" sz="quarter" idx="11"/>
          </p:nvPr>
        </p:nvSpPr>
        <p:spPr>
          <a:xfrm>
            <a:off x="3909291" y="6492875"/>
            <a:ext cx="4114800" cy="365125"/>
          </a:xfrm>
        </p:spPr>
        <p:txBody>
          <a:bodyPr/>
          <a:lstStyle/>
          <a:p>
            <a:r>
              <a:rPr lang="en-US" smtClean="0"/>
              <a:t>Damage Detection &amp; Classification of Fruit Using Image Processing Technique</a:t>
            </a:r>
            <a:endParaRPr lang="en-US" dirty="0"/>
          </a:p>
        </p:txBody>
      </p:sp>
      <p:sp>
        <p:nvSpPr>
          <p:cNvPr id="12" name="Slide Number Placeholder 11"/>
          <p:cNvSpPr>
            <a:spLocks noGrp="1"/>
          </p:cNvSpPr>
          <p:nvPr>
            <p:ph type="sldNum" sz="quarter" idx="12"/>
          </p:nvPr>
        </p:nvSpPr>
        <p:spPr>
          <a:xfrm>
            <a:off x="8712200" y="6492874"/>
            <a:ext cx="2743200" cy="365125"/>
          </a:xfrm>
        </p:spPr>
        <p:txBody>
          <a:bodyPr/>
          <a:lstStyle/>
          <a:p>
            <a:fld id="{48D3C9E1-E7E2-44AB-A76D-2773891EFE35}" type="slidenum">
              <a:rPr lang="en-US" smtClean="0"/>
              <a:t>6</a:t>
            </a:fld>
            <a:endParaRPr lang="en-US" dirty="0"/>
          </a:p>
        </p:txBody>
      </p:sp>
      <p:sp>
        <p:nvSpPr>
          <p:cNvPr id="13" name="Date Placeholder 12"/>
          <p:cNvSpPr>
            <a:spLocks noGrp="1"/>
          </p:cNvSpPr>
          <p:nvPr>
            <p:ph type="dt" sz="half" idx="10"/>
          </p:nvPr>
        </p:nvSpPr>
        <p:spPr>
          <a:xfrm>
            <a:off x="822037" y="6492873"/>
            <a:ext cx="2743200" cy="365125"/>
          </a:xfrm>
        </p:spPr>
        <p:txBody>
          <a:bodyPr/>
          <a:lstStyle/>
          <a:p>
            <a:fld id="{C0DE8B64-0AF0-4761-AAEA-53C19C155B72}" type="datetime4">
              <a:rPr lang="en-US" smtClean="0"/>
              <a:t>June 26, 2019</a:t>
            </a:fld>
            <a:endParaRPr lang="en-US" dirty="0"/>
          </a:p>
        </p:txBody>
      </p:sp>
      <p:cxnSp>
        <p:nvCxnSpPr>
          <p:cNvPr id="10" name="Straight Connector 9"/>
          <p:cNvCxnSpPr/>
          <p:nvPr/>
        </p:nvCxnSpPr>
        <p:spPr>
          <a:xfrm>
            <a:off x="1898073" y="1638665"/>
            <a:ext cx="8395854" cy="0"/>
          </a:xfrm>
          <a:prstGeom prst="line">
            <a:avLst/>
          </a:prstGeom>
          <a:ln/>
        </p:spPr>
        <p:style>
          <a:lnRef idx="1">
            <a:schemeClr val="accent5"/>
          </a:lnRef>
          <a:fillRef idx="0">
            <a:schemeClr val="accent5"/>
          </a:fillRef>
          <a:effectRef idx="0">
            <a:schemeClr val="accent5"/>
          </a:effectRef>
          <a:fontRef idx="minor">
            <a:schemeClr val="tx1"/>
          </a:fontRef>
        </p:style>
      </p:cxnSp>
      <p:grpSp>
        <p:nvGrpSpPr>
          <p:cNvPr id="48" name="Group 47"/>
          <p:cNvGrpSpPr/>
          <p:nvPr/>
        </p:nvGrpSpPr>
        <p:grpSpPr>
          <a:xfrm>
            <a:off x="1890482" y="1860297"/>
            <a:ext cx="8403445" cy="4120326"/>
            <a:chOff x="1890482" y="1860297"/>
            <a:chExt cx="8403445" cy="4120326"/>
          </a:xfrm>
        </p:grpSpPr>
        <p:sp>
          <p:nvSpPr>
            <p:cNvPr id="7" name="Rectangle 6"/>
            <p:cNvSpPr/>
            <p:nvPr/>
          </p:nvSpPr>
          <p:spPr>
            <a:xfrm>
              <a:off x="9000795" y="2875040"/>
              <a:ext cx="332509" cy="1847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1890482" y="2767012"/>
              <a:ext cx="2597928" cy="6270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Train Fruit Images</a:t>
              </a:r>
              <a:endParaRPr lang="en-US" dirty="0"/>
            </a:p>
          </p:txBody>
        </p:sp>
        <p:sp>
          <p:nvSpPr>
            <p:cNvPr id="14" name="Rounded Rectangle 13"/>
            <p:cNvSpPr/>
            <p:nvPr/>
          </p:nvSpPr>
          <p:spPr>
            <a:xfrm>
              <a:off x="7605576" y="2713132"/>
              <a:ext cx="2688351" cy="6270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Test Fruit Images</a:t>
              </a:r>
              <a:endParaRPr lang="en-US" dirty="0"/>
            </a:p>
          </p:txBody>
        </p:sp>
        <p:sp>
          <p:nvSpPr>
            <p:cNvPr id="4" name="Rectangle 3"/>
            <p:cNvSpPr/>
            <p:nvPr/>
          </p:nvSpPr>
          <p:spPr>
            <a:xfrm>
              <a:off x="1890482" y="3581906"/>
              <a:ext cx="2694269" cy="23987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ounded Rectangle 14"/>
            <p:cNvSpPr/>
            <p:nvPr/>
          </p:nvSpPr>
          <p:spPr>
            <a:xfrm>
              <a:off x="1940003" y="3746348"/>
              <a:ext cx="2534194" cy="5560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Feature Extraction</a:t>
              </a:r>
              <a:endParaRPr lang="en-US" dirty="0"/>
            </a:p>
          </p:txBody>
        </p:sp>
        <p:sp>
          <p:nvSpPr>
            <p:cNvPr id="17" name="Rounded Rectangle 16"/>
            <p:cNvSpPr/>
            <p:nvPr/>
          </p:nvSpPr>
          <p:spPr>
            <a:xfrm>
              <a:off x="1922348" y="4450026"/>
              <a:ext cx="2534194" cy="6270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 with SVM, LR, LDA, KNN, CART, RF, </a:t>
              </a:r>
              <a:r>
                <a:rPr lang="en-US" dirty="0" smtClean="0"/>
                <a:t>NB</a:t>
              </a:r>
              <a:endParaRPr lang="en-US" dirty="0"/>
            </a:p>
          </p:txBody>
        </p:sp>
        <p:sp>
          <p:nvSpPr>
            <p:cNvPr id="18" name="Rounded Rectangle 17"/>
            <p:cNvSpPr/>
            <p:nvPr/>
          </p:nvSpPr>
          <p:spPr>
            <a:xfrm>
              <a:off x="1922348" y="5272905"/>
              <a:ext cx="2534194" cy="6270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Fit Training Data to the model</a:t>
              </a:r>
              <a:endParaRPr lang="en-US" dirty="0"/>
            </a:p>
          </p:txBody>
        </p:sp>
        <p:sp>
          <p:nvSpPr>
            <p:cNvPr id="19" name="Rectangle 18"/>
            <p:cNvSpPr/>
            <p:nvPr/>
          </p:nvSpPr>
          <p:spPr>
            <a:xfrm>
              <a:off x="7611688" y="3531115"/>
              <a:ext cx="2682239" cy="24495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ounded Rectangle 19"/>
            <p:cNvSpPr/>
            <p:nvPr/>
          </p:nvSpPr>
          <p:spPr>
            <a:xfrm>
              <a:off x="7713639" y="3637801"/>
              <a:ext cx="2534194" cy="6270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Feature Extraction</a:t>
              </a:r>
              <a:endParaRPr lang="en-US" dirty="0"/>
            </a:p>
          </p:txBody>
        </p:sp>
        <p:sp>
          <p:nvSpPr>
            <p:cNvPr id="21" name="Rounded Rectangle 20"/>
            <p:cNvSpPr/>
            <p:nvPr/>
          </p:nvSpPr>
          <p:spPr>
            <a:xfrm>
              <a:off x="7713639" y="5276315"/>
              <a:ext cx="2534194" cy="6270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Prediction</a:t>
              </a:r>
              <a:endParaRPr lang="en-US" dirty="0"/>
            </a:p>
          </p:txBody>
        </p:sp>
        <p:cxnSp>
          <p:nvCxnSpPr>
            <p:cNvPr id="8" name="Straight Arrow Connector 7"/>
            <p:cNvCxnSpPr/>
            <p:nvPr/>
          </p:nvCxnSpPr>
          <p:spPr>
            <a:xfrm>
              <a:off x="3057757" y="3405983"/>
              <a:ext cx="8707" cy="27113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3" name="Straight Arrow Connector 22"/>
            <p:cNvCxnSpPr>
              <a:endCxn id="20" idx="0"/>
            </p:cNvCxnSpPr>
            <p:nvPr/>
          </p:nvCxnSpPr>
          <p:spPr>
            <a:xfrm>
              <a:off x="8980736" y="3347031"/>
              <a:ext cx="0" cy="29077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4" name="Straight Arrow Connector 23"/>
            <p:cNvCxnSpPr/>
            <p:nvPr/>
          </p:nvCxnSpPr>
          <p:spPr>
            <a:xfrm>
              <a:off x="3057757" y="4317625"/>
              <a:ext cx="1" cy="15648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p:cNvCxnSpPr>
              <a:stCxn id="20" idx="2"/>
              <a:endCxn id="21" idx="0"/>
            </p:cNvCxnSpPr>
            <p:nvPr/>
          </p:nvCxnSpPr>
          <p:spPr>
            <a:xfrm>
              <a:off x="8980736" y="4264818"/>
              <a:ext cx="0" cy="101149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8" name="Straight Arrow Connector 27"/>
            <p:cNvCxnSpPr/>
            <p:nvPr/>
          </p:nvCxnSpPr>
          <p:spPr>
            <a:xfrm>
              <a:off x="3062110" y="5086754"/>
              <a:ext cx="8709" cy="18236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p:cNvCxnSpPr>
              <a:stCxn id="21" idx="1"/>
              <a:endCxn id="18" idx="3"/>
            </p:cNvCxnSpPr>
            <p:nvPr/>
          </p:nvCxnSpPr>
          <p:spPr>
            <a:xfrm flipH="1" flipV="1">
              <a:off x="4456542" y="5586414"/>
              <a:ext cx="3257097" cy="3410"/>
            </a:xfrm>
            <a:prstGeom prst="straightConnector1">
              <a:avLst/>
            </a:prstGeom>
            <a:ln>
              <a:headEnd type="triangl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55" name="Rounded Rectangle 54"/>
            <p:cNvSpPr/>
            <p:nvPr/>
          </p:nvSpPr>
          <p:spPr>
            <a:xfrm>
              <a:off x="1922347" y="1860297"/>
              <a:ext cx="8325485" cy="6216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Load Fruit Image Test/Train Dataset</a:t>
              </a:r>
              <a:endParaRPr lang="en-US" dirty="0"/>
            </a:p>
          </p:txBody>
        </p:sp>
        <p:cxnSp>
          <p:nvCxnSpPr>
            <p:cNvPr id="56" name="Straight Arrow Connector 55"/>
            <p:cNvCxnSpPr/>
            <p:nvPr/>
          </p:nvCxnSpPr>
          <p:spPr>
            <a:xfrm>
              <a:off x="3057757" y="2481943"/>
              <a:ext cx="1" cy="2960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2" name="Straight Arrow Connector 61"/>
            <p:cNvCxnSpPr/>
            <p:nvPr/>
          </p:nvCxnSpPr>
          <p:spPr>
            <a:xfrm>
              <a:off x="8973573" y="2473925"/>
              <a:ext cx="0" cy="26433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nvGrpSpPr>
            <p:cNvPr id="35" name="Group 34"/>
            <p:cNvGrpSpPr/>
            <p:nvPr/>
          </p:nvGrpSpPr>
          <p:grpSpPr>
            <a:xfrm>
              <a:off x="4794437" y="3102134"/>
              <a:ext cx="2597927" cy="1698350"/>
              <a:chOff x="4724636" y="3388405"/>
              <a:chExt cx="2597927" cy="1698350"/>
            </a:xfrm>
          </p:grpSpPr>
          <p:sp>
            <p:nvSpPr>
              <p:cNvPr id="29" name="Rectangle 28"/>
              <p:cNvSpPr/>
              <p:nvPr/>
            </p:nvSpPr>
            <p:spPr>
              <a:xfrm>
                <a:off x="4724636" y="3388405"/>
                <a:ext cx="2597927" cy="1698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ounded Rectangle 29"/>
              <p:cNvSpPr/>
              <p:nvPr/>
            </p:nvSpPr>
            <p:spPr>
              <a:xfrm>
                <a:off x="4890052" y="3485167"/>
                <a:ext cx="2292626" cy="6270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Apply Image descriptor</a:t>
                </a:r>
                <a:endParaRPr lang="en-US" dirty="0"/>
              </a:p>
            </p:txBody>
          </p:sp>
          <p:sp>
            <p:nvSpPr>
              <p:cNvPr id="31" name="Rounded Rectangle 30"/>
              <p:cNvSpPr/>
              <p:nvPr/>
            </p:nvSpPr>
            <p:spPr>
              <a:xfrm>
                <a:off x="4942893" y="4343334"/>
                <a:ext cx="2292626" cy="6270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Return Feature Vector</a:t>
                </a:r>
                <a:endParaRPr lang="en-US" dirty="0"/>
              </a:p>
            </p:txBody>
          </p:sp>
        </p:grpSp>
        <p:cxnSp>
          <p:nvCxnSpPr>
            <p:cNvPr id="40" name="Straight Arrow Connector 39"/>
            <p:cNvCxnSpPr/>
            <p:nvPr/>
          </p:nvCxnSpPr>
          <p:spPr>
            <a:xfrm>
              <a:off x="4474665" y="4057063"/>
              <a:ext cx="302403" cy="0"/>
            </a:xfrm>
            <a:prstGeom prst="straightConnector1">
              <a:avLst/>
            </a:prstGeom>
            <a:ln>
              <a:headEnd type="arrow" w="med" len="med"/>
              <a:tailEnd type="arrow" w="med" len="med"/>
            </a:ln>
          </p:spPr>
          <p:style>
            <a:lnRef idx="1">
              <a:schemeClr val="accent6"/>
            </a:lnRef>
            <a:fillRef idx="0">
              <a:schemeClr val="accent6"/>
            </a:fillRef>
            <a:effectRef idx="0">
              <a:schemeClr val="accent6"/>
            </a:effectRef>
            <a:fontRef idx="minor">
              <a:schemeClr val="tx1"/>
            </a:fontRef>
          </p:style>
        </p:cxnSp>
        <p:cxnSp>
          <p:nvCxnSpPr>
            <p:cNvPr id="42" name="Straight Arrow Connector 41"/>
            <p:cNvCxnSpPr>
              <a:stCxn id="29" idx="3"/>
              <a:endCxn id="20" idx="1"/>
            </p:cNvCxnSpPr>
            <p:nvPr/>
          </p:nvCxnSpPr>
          <p:spPr>
            <a:xfrm>
              <a:off x="7392364" y="3951309"/>
              <a:ext cx="321275" cy="1"/>
            </a:xfrm>
            <a:prstGeom prst="straightConnector1">
              <a:avLst/>
            </a:prstGeom>
            <a:ln>
              <a:headEnd type="arrow" w="med" len="med"/>
              <a:tailEnd type="arrow" w="med" len="med"/>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63532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577" y="422031"/>
            <a:ext cx="1176279" cy="800100"/>
          </a:xfrm>
          <a:prstGeom prst="rect">
            <a:avLst/>
          </a:prstGeom>
        </p:spPr>
      </p:pic>
      <p:sp>
        <p:nvSpPr>
          <p:cNvPr id="6" name="Rectangle 5"/>
          <p:cNvSpPr/>
          <p:nvPr/>
        </p:nvSpPr>
        <p:spPr>
          <a:xfrm>
            <a:off x="4436732" y="869536"/>
            <a:ext cx="4022255" cy="70788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lIns="91440" tIns="45720" rIns="91440" bIns="45720">
            <a:spAutoFit/>
          </a:bodyPr>
          <a:lstStyle/>
          <a:p>
            <a:r>
              <a:rPr lang="en-US" sz="4000" b="1" dirty="0">
                <a:solidFill>
                  <a:schemeClr val="tx1"/>
                </a:solidFill>
                <a:latin typeface="Agency FB" panose="020B0503020202020204" pitchFamily="34" charset="0"/>
              </a:rPr>
              <a:t>Experimental </a:t>
            </a:r>
            <a:r>
              <a:rPr lang="en-US" sz="4000" b="1" dirty="0" smtClean="0">
                <a:solidFill>
                  <a:schemeClr val="tx1"/>
                </a:solidFill>
                <a:latin typeface="Agency FB" panose="020B0503020202020204" pitchFamily="34" charset="0"/>
              </a:rPr>
              <a:t>Analysis</a:t>
            </a:r>
            <a:endParaRPr lang="en-US" sz="4000" b="1" dirty="0">
              <a:solidFill>
                <a:schemeClr val="tx1"/>
              </a:solidFill>
              <a:latin typeface="Agency FB" panose="020B0503020202020204" pitchFamily="34" charset="0"/>
            </a:endParaRPr>
          </a:p>
        </p:txBody>
      </p:sp>
      <p:sp>
        <p:nvSpPr>
          <p:cNvPr id="11" name="Footer Placeholder 10"/>
          <p:cNvSpPr>
            <a:spLocks noGrp="1"/>
          </p:cNvSpPr>
          <p:nvPr>
            <p:ph type="ftr" sz="quarter" idx="11"/>
          </p:nvPr>
        </p:nvSpPr>
        <p:spPr>
          <a:xfrm>
            <a:off x="3909291" y="6492875"/>
            <a:ext cx="4114800" cy="365125"/>
          </a:xfrm>
        </p:spPr>
        <p:txBody>
          <a:bodyPr/>
          <a:lstStyle/>
          <a:p>
            <a:r>
              <a:rPr lang="en-US" smtClean="0"/>
              <a:t>Damage Detection &amp; Classification of Fruit Using Image Processing Technique</a:t>
            </a:r>
            <a:endParaRPr lang="en-US" dirty="0"/>
          </a:p>
        </p:txBody>
      </p:sp>
      <p:sp>
        <p:nvSpPr>
          <p:cNvPr id="12" name="Slide Number Placeholder 11"/>
          <p:cNvSpPr>
            <a:spLocks noGrp="1"/>
          </p:cNvSpPr>
          <p:nvPr>
            <p:ph type="sldNum" sz="quarter" idx="12"/>
          </p:nvPr>
        </p:nvSpPr>
        <p:spPr>
          <a:xfrm>
            <a:off x="8712200" y="6492874"/>
            <a:ext cx="2743200" cy="365125"/>
          </a:xfrm>
        </p:spPr>
        <p:txBody>
          <a:bodyPr/>
          <a:lstStyle/>
          <a:p>
            <a:fld id="{48D3C9E1-E7E2-44AB-A76D-2773891EFE35}" type="slidenum">
              <a:rPr lang="en-US" smtClean="0"/>
              <a:t>7</a:t>
            </a:fld>
            <a:endParaRPr lang="en-US" dirty="0"/>
          </a:p>
        </p:txBody>
      </p:sp>
      <p:sp>
        <p:nvSpPr>
          <p:cNvPr id="13" name="Date Placeholder 12"/>
          <p:cNvSpPr>
            <a:spLocks noGrp="1"/>
          </p:cNvSpPr>
          <p:nvPr>
            <p:ph type="dt" sz="half" idx="10"/>
          </p:nvPr>
        </p:nvSpPr>
        <p:spPr>
          <a:xfrm>
            <a:off x="822037" y="6492873"/>
            <a:ext cx="2743200" cy="365125"/>
          </a:xfrm>
        </p:spPr>
        <p:txBody>
          <a:bodyPr/>
          <a:lstStyle/>
          <a:p>
            <a:fld id="{C0DE8B64-0AF0-4761-AAEA-53C19C155B72}" type="datetime4">
              <a:rPr lang="en-US" smtClean="0"/>
              <a:t>June 26, 2019</a:t>
            </a:fld>
            <a:endParaRPr lang="en-US" dirty="0"/>
          </a:p>
        </p:txBody>
      </p:sp>
      <p:cxnSp>
        <p:nvCxnSpPr>
          <p:cNvPr id="10" name="Straight Connector 9"/>
          <p:cNvCxnSpPr/>
          <p:nvPr/>
        </p:nvCxnSpPr>
        <p:spPr>
          <a:xfrm>
            <a:off x="1898073" y="1638665"/>
            <a:ext cx="8395854" cy="0"/>
          </a:xfrm>
          <a:prstGeom prst="line">
            <a:avLst/>
          </a:prstGeom>
          <a:ln/>
        </p:spPr>
        <p:style>
          <a:lnRef idx="1">
            <a:schemeClr val="accent5"/>
          </a:lnRef>
          <a:fillRef idx="0">
            <a:schemeClr val="accent5"/>
          </a:fillRef>
          <a:effectRef idx="0">
            <a:schemeClr val="accent5"/>
          </a:effectRef>
          <a:fontRef idx="minor">
            <a:schemeClr val="tx1"/>
          </a:fontRef>
        </p:style>
      </p:cxnSp>
      <p:sp>
        <p:nvSpPr>
          <p:cNvPr id="5" name="Rectangle 4"/>
          <p:cNvSpPr/>
          <p:nvPr/>
        </p:nvSpPr>
        <p:spPr>
          <a:xfrm>
            <a:off x="1122254" y="1972882"/>
            <a:ext cx="2181559" cy="369332"/>
          </a:xfrm>
          <a:prstGeom prst="rect">
            <a:avLst/>
          </a:prstGeom>
        </p:spPr>
        <p:txBody>
          <a:bodyPr wrap="none">
            <a:spAutoFit/>
          </a:bodyPr>
          <a:lstStyle/>
          <a:p>
            <a:r>
              <a:rPr lang="en-US" b="1" dirty="0"/>
              <a:t>Dataset Description: </a:t>
            </a:r>
          </a:p>
        </p:txBody>
      </p:sp>
      <p:sp>
        <p:nvSpPr>
          <p:cNvPr id="9" name="Rectangle 8"/>
          <p:cNvSpPr/>
          <p:nvPr/>
        </p:nvSpPr>
        <p:spPr>
          <a:xfrm>
            <a:off x="1297576" y="2446634"/>
            <a:ext cx="9405257" cy="646331"/>
          </a:xfrm>
          <a:prstGeom prst="rect">
            <a:avLst/>
          </a:prstGeom>
        </p:spPr>
        <p:txBody>
          <a:bodyPr wrap="square">
            <a:spAutoFit/>
          </a:bodyPr>
          <a:lstStyle/>
          <a:p>
            <a:pPr marL="285750" indent="-285750">
              <a:buFont typeface="Wingdings" panose="05000000000000000000" pitchFamily="2" charset="2"/>
              <a:buChar char="Ø"/>
            </a:pPr>
            <a:r>
              <a:rPr lang="en-US" dirty="0">
                <a:latin typeface="URWPalladioL-Roma"/>
              </a:rPr>
              <a:t>The resulted dataset has 55244 images of fruits </a:t>
            </a:r>
            <a:r>
              <a:rPr lang="en-US" dirty="0" smtClean="0">
                <a:latin typeface="URWPalladioL-Roma"/>
              </a:rPr>
              <a:t>spread across </a:t>
            </a:r>
            <a:r>
              <a:rPr lang="en-US" dirty="0">
                <a:latin typeface="URWPalladioL-Roma"/>
              </a:rPr>
              <a:t>81 labels</a:t>
            </a:r>
            <a:r>
              <a:rPr lang="en-US" dirty="0" smtClean="0">
                <a:latin typeface="URWPalladioL-Roma"/>
              </a:rPr>
              <a:t>.</a:t>
            </a:r>
          </a:p>
          <a:p>
            <a:pPr marL="285750" indent="-285750">
              <a:buFont typeface="Wingdings" panose="05000000000000000000" pitchFamily="2" charset="2"/>
              <a:buChar char="Ø"/>
            </a:pPr>
            <a:r>
              <a:rPr lang="en-US" dirty="0"/>
              <a:t>The data set is available on </a:t>
            </a:r>
            <a:r>
              <a:rPr lang="en-US" dirty="0" smtClean="0"/>
              <a:t>GitHub and </a:t>
            </a:r>
            <a:r>
              <a:rPr lang="en-US" dirty="0" err="1" smtClean="0"/>
              <a:t>Kaggle</a:t>
            </a:r>
            <a:r>
              <a:rPr lang="en-US" dirty="0" smtClean="0"/>
              <a:t>.</a:t>
            </a:r>
            <a:endParaRPr lang="en-US" dirty="0"/>
          </a:p>
        </p:txBody>
      </p:sp>
    </p:spTree>
    <p:extLst>
      <p:ext uri="{BB962C8B-B14F-4D97-AF65-F5344CB8AC3E}">
        <p14:creationId xmlns:p14="http://schemas.microsoft.com/office/powerpoint/2010/main" val="3459035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577" y="422031"/>
            <a:ext cx="1176279" cy="800100"/>
          </a:xfrm>
          <a:prstGeom prst="rect">
            <a:avLst/>
          </a:prstGeom>
        </p:spPr>
      </p:pic>
      <p:sp>
        <p:nvSpPr>
          <p:cNvPr id="6" name="Rectangle 5"/>
          <p:cNvSpPr/>
          <p:nvPr/>
        </p:nvSpPr>
        <p:spPr>
          <a:xfrm>
            <a:off x="4816643" y="930779"/>
            <a:ext cx="2558714" cy="70788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lIns="91440" tIns="45720" rIns="91440" bIns="45720">
            <a:spAutoFit/>
          </a:bodyPr>
          <a:lstStyle/>
          <a:p>
            <a:r>
              <a:rPr lang="en-US" sz="4000" b="1" dirty="0">
                <a:solidFill>
                  <a:schemeClr val="tx1"/>
                </a:solidFill>
                <a:latin typeface="Agency FB" panose="020B0503020202020204" pitchFamily="34" charset="0"/>
              </a:rPr>
              <a:t>Future Works</a:t>
            </a:r>
          </a:p>
        </p:txBody>
      </p:sp>
      <p:sp>
        <p:nvSpPr>
          <p:cNvPr id="11" name="Footer Placeholder 10"/>
          <p:cNvSpPr>
            <a:spLocks noGrp="1"/>
          </p:cNvSpPr>
          <p:nvPr>
            <p:ph type="ftr" sz="quarter" idx="11"/>
          </p:nvPr>
        </p:nvSpPr>
        <p:spPr>
          <a:xfrm>
            <a:off x="3909291" y="6492875"/>
            <a:ext cx="4114800" cy="365125"/>
          </a:xfrm>
        </p:spPr>
        <p:txBody>
          <a:bodyPr/>
          <a:lstStyle/>
          <a:p>
            <a:r>
              <a:rPr lang="en-US" smtClean="0"/>
              <a:t>Damage Detection &amp; Classification of Fruit Using Image Processing Technique</a:t>
            </a:r>
            <a:endParaRPr lang="en-US" dirty="0"/>
          </a:p>
        </p:txBody>
      </p:sp>
      <p:sp>
        <p:nvSpPr>
          <p:cNvPr id="12" name="Slide Number Placeholder 11"/>
          <p:cNvSpPr>
            <a:spLocks noGrp="1"/>
          </p:cNvSpPr>
          <p:nvPr>
            <p:ph type="sldNum" sz="quarter" idx="12"/>
          </p:nvPr>
        </p:nvSpPr>
        <p:spPr>
          <a:xfrm>
            <a:off x="8712200" y="6492874"/>
            <a:ext cx="2743200" cy="365125"/>
          </a:xfrm>
        </p:spPr>
        <p:txBody>
          <a:bodyPr/>
          <a:lstStyle/>
          <a:p>
            <a:fld id="{48D3C9E1-E7E2-44AB-A76D-2773891EFE35}" type="slidenum">
              <a:rPr lang="en-US" smtClean="0"/>
              <a:t>8</a:t>
            </a:fld>
            <a:endParaRPr lang="en-US" dirty="0"/>
          </a:p>
        </p:txBody>
      </p:sp>
      <p:sp>
        <p:nvSpPr>
          <p:cNvPr id="13" name="Date Placeholder 12"/>
          <p:cNvSpPr>
            <a:spLocks noGrp="1"/>
          </p:cNvSpPr>
          <p:nvPr>
            <p:ph type="dt" sz="half" idx="10"/>
          </p:nvPr>
        </p:nvSpPr>
        <p:spPr>
          <a:xfrm>
            <a:off x="822037" y="6492873"/>
            <a:ext cx="2743200" cy="365125"/>
          </a:xfrm>
        </p:spPr>
        <p:txBody>
          <a:bodyPr/>
          <a:lstStyle/>
          <a:p>
            <a:fld id="{C0DE8B64-0AF0-4761-AAEA-53C19C155B72}" type="datetime4">
              <a:rPr lang="en-US" smtClean="0"/>
              <a:t>June 26, 2019</a:t>
            </a:fld>
            <a:endParaRPr lang="en-US" dirty="0"/>
          </a:p>
        </p:txBody>
      </p:sp>
      <p:sp>
        <p:nvSpPr>
          <p:cNvPr id="9" name="Rectangle 8"/>
          <p:cNvSpPr/>
          <p:nvPr/>
        </p:nvSpPr>
        <p:spPr>
          <a:xfrm>
            <a:off x="8192655" y="2466109"/>
            <a:ext cx="350981" cy="40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659856" y="2207644"/>
            <a:ext cx="6096000" cy="2400657"/>
          </a:xfrm>
          <a:prstGeom prst="rect">
            <a:avLst/>
          </a:prstGeom>
        </p:spPr>
        <p:txBody>
          <a:bodyPr>
            <a:spAutoFit/>
          </a:bodyPr>
          <a:lstStyle/>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Collecting data set and extract them</a:t>
            </a:r>
            <a:r>
              <a:rPr lang="en-US" sz="2000" dirty="0" smtClean="0">
                <a:latin typeface="Times New Roman" panose="02020603050405020304" pitchFamily="18" charset="0"/>
                <a:cs typeface="Times New Roman" panose="02020603050405020304" pitchFamily="18" charset="0"/>
              </a:rPr>
              <a:t>.</a:t>
            </a:r>
          </a:p>
          <a:p>
            <a:pPr marL="342900" indent="-3429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Disease will be detected</a:t>
            </a:r>
          </a:p>
          <a:p>
            <a:pPr marL="342900" indent="-3429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Deep Learning will be applied</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Implement the proposed methods.</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Acquire a better accuracy rate.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7637" y="2195396"/>
            <a:ext cx="3344429" cy="2838205"/>
          </a:xfrm>
          <a:prstGeom prst="rect">
            <a:avLst/>
          </a:prstGeom>
          <a:ln>
            <a:noFill/>
          </a:ln>
          <a:effectLst>
            <a:softEdge rad="112500"/>
          </a:effectLst>
        </p:spPr>
      </p:pic>
      <p:sp>
        <p:nvSpPr>
          <p:cNvPr id="10" name="Rectangle 9"/>
          <p:cNvSpPr/>
          <p:nvPr/>
        </p:nvSpPr>
        <p:spPr>
          <a:xfrm>
            <a:off x="7977067" y="5165814"/>
            <a:ext cx="2812821" cy="276999"/>
          </a:xfrm>
          <a:prstGeom prst="rect">
            <a:avLst/>
          </a:prstGeom>
        </p:spPr>
        <p:txBody>
          <a:bodyPr wrap="none">
            <a:spAutoFit/>
          </a:bodyPr>
          <a:lstStyle/>
          <a:p>
            <a:r>
              <a:rPr lang="en-US" sz="1200" dirty="0">
                <a:latin typeface="Times New Roman" pitchFamily="18" charset="0"/>
                <a:cs typeface="Times New Roman" pitchFamily="18" charset="0"/>
              </a:rPr>
              <a:t>Picture courtesy: </a:t>
            </a:r>
            <a:r>
              <a:rPr lang="en-US" sz="1200" dirty="0" smtClean="0"/>
              <a:t>http</a:t>
            </a:r>
            <a:r>
              <a:rPr lang="en-US" sz="1200" dirty="0"/>
              <a:t>://www.sclance.com</a:t>
            </a:r>
          </a:p>
        </p:txBody>
      </p:sp>
      <p:cxnSp>
        <p:nvCxnSpPr>
          <p:cNvPr id="14" name="Straight Connector 13"/>
          <p:cNvCxnSpPr/>
          <p:nvPr/>
        </p:nvCxnSpPr>
        <p:spPr>
          <a:xfrm>
            <a:off x="1898073" y="1638665"/>
            <a:ext cx="8395854" cy="0"/>
          </a:xfrm>
          <a:prstGeom prst="line">
            <a:avLst/>
          </a:prstGeom>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784681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577" y="422031"/>
            <a:ext cx="1176279" cy="800100"/>
          </a:xfrm>
          <a:prstGeom prst="rect">
            <a:avLst/>
          </a:prstGeom>
        </p:spPr>
      </p:pic>
      <p:sp>
        <p:nvSpPr>
          <p:cNvPr id="6" name="Rectangle 5"/>
          <p:cNvSpPr/>
          <p:nvPr/>
        </p:nvSpPr>
        <p:spPr>
          <a:xfrm>
            <a:off x="5057895" y="879831"/>
            <a:ext cx="2076209" cy="70788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lIns="91440" tIns="45720" rIns="91440" bIns="45720">
            <a:spAutoFit/>
          </a:bodyPr>
          <a:lstStyle/>
          <a:p>
            <a:r>
              <a:rPr lang="en-US" sz="4000" b="1" dirty="0">
                <a:solidFill>
                  <a:schemeClr val="tx1"/>
                </a:solidFill>
                <a:latin typeface="Agency FB" panose="020B0503020202020204" pitchFamily="34" charset="0"/>
              </a:rPr>
              <a:t>Conclusion</a:t>
            </a:r>
          </a:p>
        </p:txBody>
      </p:sp>
      <p:sp>
        <p:nvSpPr>
          <p:cNvPr id="11" name="Footer Placeholder 10"/>
          <p:cNvSpPr>
            <a:spLocks noGrp="1"/>
          </p:cNvSpPr>
          <p:nvPr>
            <p:ph type="ftr" sz="quarter" idx="11"/>
          </p:nvPr>
        </p:nvSpPr>
        <p:spPr>
          <a:xfrm>
            <a:off x="3909291" y="6492875"/>
            <a:ext cx="4114800" cy="365125"/>
          </a:xfrm>
        </p:spPr>
        <p:txBody>
          <a:bodyPr/>
          <a:lstStyle/>
          <a:p>
            <a:r>
              <a:rPr lang="en-US" smtClean="0"/>
              <a:t>Damage Detection &amp; Classification of Fruit Using Image Processing Technique</a:t>
            </a:r>
            <a:endParaRPr lang="en-US" dirty="0"/>
          </a:p>
        </p:txBody>
      </p:sp>
      <p:sp>
        <p:nvSpPr>
          <p:cNvPr id="12" name="Slide Number Placeholder 11"/>
          <p:cNvSpPr>
            <a:spLocks noGrp="1"/>
          </p:cNvSpPr>
          <p:nvPr>
            <p:ph type="sldNum" sz="quarter" idx="12"/>
          </p:nvPr>
        </p:nvSpPr>
        <p:spPr>
          <a:xfrm>
            <a:off x="8712200" y="6492874"/>
            <a:ext cx="2743200" cy="365125"/>
          </a:xfrm>
        </p:spPr>
        <p:txBody>
          <a:bodyPr/>
          <a:lstStyle/>
          <a:p>
            <a:fld id="{48D3C9E1-E7E2-44AB-A76D-2773891EFE35}" type="slidenum">
              <a:rPr lang="en-US" smtClean="0"/>
              <a:t>9</a:t>
            </a:fld>
            <a:endParaRPr lang="en-US" dirty="0"/>
          </a:p>
        </p:txBody>
      </p:sp>
      <p:sp>
        <p:nvSpPr>
          <p:cNvPr id="13" name="Date Placeholder 12"/>
          <p:cNvSpPr>
            <a:spLocks noGrp="1"/>
          </p:cNvSpPr>
          <p:nvPr>
            <p:ph type="dt" sz="half" idx="10"/>
          </p:nvPr>
        </p:nvSpPr>
        <p:spPr>
          <a:xfrm>
            <a:off x="822037" y="6492873"/>
            <a:ext cx="2743200" cy="365125"/>
          </a:xfrm>
        </p:spPr>
        <p:txBody>
          <a:bodyPr/>
          <a:lstStyle/>
          <a:p>
            <a:fld id="{C0DE8B64-0AF0-4761-AAEA-53C19C155B72}" type="datetime4">
              <a:rPr lang="en-US" smtClean="0"/>
              <a:t>June 26, 2019</a:t>
            </a:fld>
            <a:endParaRPr lang="en-US" dirty="0"/>
          </a:p>
        </p:txBody>
      </p:sp>
      <p:sp>
        <p:nvSpPr>
          <p:cNvPr id="7" name="Rectangle 6"/>
          <p:cNvSpPr/>
          <p:nvPr/>
        </p:nvSpPr>
        <p:spPr>
          <a:xfrm>
            <a:off x="7195128" y="2872509"/>
            <a:ext cx="332509" cy="1847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192655" y="2466109"/>
            <a:ext cx="350981" cy="40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191789" y="2454008"/>
            <a:ext cx="10171050" cy="2806987"/>
          </a:xfrm>
          <a:prstGeom prst="rect">
            <a:avLst/>
          </a:prstGeom>
        </p:spPr>
        <p:txBody>
          <a:bodyPr wrap="square">
            <a:spAutoFit/>
          </a:bodyPr>
          <a:lstStyle/>
          <a:p>
            <a:pPr marL="342900" indent="-3429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Machine </a:t>
            </a:r>
            <a:r>
              <a:rPr lang="en-US" sz="2000" dirty="0" smtClean="0">
                <a:latin typeface="Times New Roman" panose="02020603050405020304" pitchFamily="18" charset="0"/>
                <a:cs typeface="Times New Roman" panose="02020603050405020304" pitchFamily="18" charset="0"/>
              </a:rPr>
              <a:t>learning and image processing </a:t>
            </a:r>
            <a:r>
              <a:rPr lang="en-US" sz="2000" dirty="0">
                <a:latin typeface="Times New Roman" panose="02020603050405020304" pitchFamily="18" charset="0"/>
                <a:cs typeface="Times New Roman" panose="02020603050405020304" pitchFamily="18" charset="0"/>
              </a:rPr>
              <a:t>techniques will be very effective </a:t>
            </a:r>
            <a:r>
              <a:rPr lang="en-US" sz="2000" dirty="0" smtClean="0">
                <a:latin typeface="Times New Roman" panose="02020603050405020304" pitchFamily="18" charset="0"/>
                <a:cs typeface="Times New Roman" panose="02020603050405020304" pitchFamily="18" charset="0"/>
              </a:rPr>
              <a:t>to classify and detect of fruit damage.</a:t>
            </a:r>
          </a:p>
          <a:p>
            <a:pPr marL="342900" indent="-342900" algn="just">
              <a:lnSpc>
                <a:spcPct val="150000"/>
              </a:lnSpc>
              <a:buFont typeface="+mj-lt"/>
              <a:buAutoNum type="arabicPeriod"/>
            </a:pPr>
            <a:r>
              <a:rPr lang="en-US" sz="2000" dirty="0" smtClean="0"/>
              <a:t>Our system will </a:t>
            </a:r>
            <a:r>
              <a:rPr lang="en-US" sz="2000" dirty="0"/>
              <a:t>helps </a:t>
            </a:r>
            <a:r>
              <a:rPr lang="en-US" sz="2000" dirty="0" smtClean="0"/>
              <a:t>farmers </a:t>
            </a:r>
            <a:r>
              <a:rPr lang="en-US" sz="2000" dirty="0"/>
              <a:t>to increase their productivity and yield with the help of automating tasks in garden/farm</a:t>
            </a:r>
            <a:r>
              <a:rPr lang="en-US" sz="2000" dirty="0" smtClean="0"/>
              <a:t>.</a:t>
            </a:r>
          </a:p>
          <a:p>
            <a:pPr marL="342900" indent="-342900" algn="just">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The more using of a large dataset will give better accuracy.</a:t>
            </a:r>
          </a:p>
          <a:p>
            <a:pPr marL="342900" indent="-342900" algn="just">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1898073" y="1638665"/>
            <a:ext cx="8395854" cy="0"/>
          </a:xfrm>
          <a:prstGeom prst="line">
            <a:avLst/>
          </a:prstGeom>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683367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1124</TotalTime>
  <Words>491</Words>
  <Application>Microsoft Office PowerPoint</Application>
  <PresentationFormat>Widescreen</PresentationFormat>
  <Paragraphs>125</Paragraphs>
  <Slides>11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Agency FB</vt:lpstr>
      <vt:lpstr>Arial</vt:lpstr>
      <vt:lpstr>Calibri</vt:lpstr>
      <vt:lpstr>Calibri Light</vt:lpstr>
      <vt:lpstr>Times New Roman</vt:lpstr>
      <vt:lpstr>URWPalladioL-Roma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emran hasan</dc:creator>
  <cp:lastModifiedBy>Emran-PC</cp:lastModifiedBy>
  <cp:revision>187</cp:revision>
  <dcterms:created xsi:type="dcterms:W3CDTF">2018-02-23T16:12:46Z</dcterms:created>
  <dcterms:modified xsi:type="dcterms:W3CDTF">2019-06-26T14:51:45Z</dcterms:modified>
</cp:coreProperties>
</file>