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notesMasterIdLst>
    <p:notesMasterId r:id="rId19"/>
  </p:notesMasterIdLst>
  <p:sldIdLst>
    <p:sldId id="257" r:id="rId2"/>
    <p:sldId id="258" r:id="rId3"/>
    <p:sldId id="259" r:id="rId4"/>
    <p:sldId id="262" r:id="rId5"/>
    <p:sldId id="264" r:id="rId6"/>
    <p:sldId id="277" r:id="rId7"/>
    <p:sldId id="265" r:id="rId8"/>
    <p:sldId id="270" r:id="rId9"/>
    <p:sldId id="273" r:id="rId10"/>
    <p:sldId id="276" r:id="rId11"/>
    <p:sldId id="263" r:id="rId12"/>
    <p:sldId id="272" r:id="rId13"/>
    <p:sldId id="274" r:id="rId14"/>
    <p:sldId id="266" r:id="rId15"/>
    <p:sldId id="267" r:id="rId16"/>
    <p:sldId id="269"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0C28ED-5362-400D-A252-01ABBDEA7F1D}" type="datetimeFigureOut">
              <a:rPr lang="en-US" smtClean="0"/>
              <a:t>21-Nov-19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DC1E25-E4C8-45B4-961A-A11D9D44908F}" type="slidenum">
              <a:rPr lang="en-US" smtClean="0"/>
              <a:t>‹#›</a:t>
            </a:fld>
            <a:endParaRPr lang="en-US"/>
          </a:p>
        </p:txBody>
      </p:sp>
    </p:spTree>
    <p:extLst>
      <p:ext uri="{BB962C8B-B14F-4D97-AF65-F5344CB8AC3E}">
        <p14:creationId xmlns:p14="http://schemas.microsoft.com/office/powerpoint/2010/main" val="1550685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C1E25-E4C8-45B4-961A-A11D9D44908F}" type="slidenum">
              <a:rPr lang="en-US" smtClean="0"/>
              <a:t>1</a:t>
            </a:fld>
            <a:endParaRPr lang="en-US"/>
          </a:p>
        </p:txBody>
      </p:sp>
    </p:spTree>
    <p:extLst>
      <p:ext uri="{BB962C8B-B14F-4D97-AF65-F5344CB8AC3E}">
        <p14:creationId xmlns:p14="http://schemas.microsoft.com/office/powerpoint/2010/main" val="1665472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DC1E25-E4C8-45B4-961A-A11D9D44908F}" type="slidenum">
              <a:rPr lang="en-US" smtClean="0"/>
              <a:t>3</a:t>
            </a:fld>
            <a:endParaRPr lang="en-US"/>
          </a:p>
        </p:txBody>
      </p:sp>
    </p:spTree>
    <p:extLst>
      <p:ext uri="{BB962C8B-B14F-4D97-AF65-F5344CB8AC3E}">
        <p14:creationId xmlns:p14="http://schemas.microsoft.com/office/powerpoint/2010/main" val="211145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DC1E25-E4C8-45B4-961A-A11D9D44908F}" type="slidenum">
              <a:rPr lang="en-US" smtClean="0"/>
              <a:t>14</a:t>
            </a:fld>
            <a:endParaRPr lang="en-US"/>
          </a:p>
        </p:txBody>
      </p:sp>
    </p:spTree>
    <p:extLst>
      <p:ext uri="{BB962C8B-B14F-4D97-AF65-F5344CB8AC3E}">
        <p14:creationId xmlns:p14="http://schemas.microsoft.com/office/powerpoint/2010/main" val="1921353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C1E25-E4C8-45B4-961A-A11D9D44908F}" type="slidenum">
              <a:rPr lang="en-US" smtClean="0"/>
              <a:t>16</a:t>
            </a:fld>
            <a:endParaRPr lang="en-US"/>
          </a:p>
        </p:txBody>
      </p:sp>
    </p:spTree>
    <p:extLst>
      <p:ext uri="{BB962C8B-B14F-4D97-AF65-F5344CB8AC3E}">
        <p14:creationId xmlns:p14="http://schemas.microsoft.com/office/powerpoint/2010/main" val="4165013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15/10/2019</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4E4C9-05F0-42B0-A974-4A4AB8A329EE}" type="slidenum">
              <a:rPr lang="en-US" smtClean="0"/>
              <a:t>‹#›</a:t>
            </a:fld>
            <a:endParaRPr lang="en-US"/>
          </a:p>
        </p:txBody>
      </p:sp>
    </p:spTree>
    <p:extLst>
      <p:ext uri="{BB962C8B-B14F-4D97-AF65-F5344CB8AC3E}">
        <p14:creationId xmlns:p14="http://schemas.microsoft.com/office/powerpoint/2010/main" val="647636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15/10/2019</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4E4C9-05F0-42B0-A974-4A4AB8A329EE}" type="slidenum">
              <a:rPr lang="en-US" smtClean="0"/>
              <a:t>‹#›</a:t>
            </a:fld>
            <a:endParaRPr lang="en-US"/>
          </a:p>
        </p:txBody>
      </p:sp>
    </p:spTree>
    <p:extLst>
      <p:ext uri="{BB962C8B-B14F-4D97-AF65-F5344CB8AC3E}">
        <p14:creationId xmlns:p14="http://schemas.microsoft.com/office/powerpoint/2010/main" val="3844048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15/10/2019</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4E4C9-05F0-42B0-A974-4A4AB8A329EE}" type="slidenum">
              <a:rPr lang="en-US" smtClean="0"/>
              <a:t>‹#›</a:t>
            </a:fld>
            <a:endParaRPr lang="en-US"/>
          </a:p>
        </p:txBody>
      </p:sp>
    </p:spTree>
    <p:extLst>
      <p:ext uri="{BB962C8B-B14F-4D97-AF65-F5344CB8AC3E}">
        <p14:creationId xmlns:p14="http://schemas.microsoft.com/office/powerpoint/2010/main" val="124655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15/10/2019</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4E4C9-05F0-42B0-A974-4A4AB8A329EE}" type="slidenum">
              <a:rPr lang="en-US" smtClean="0"/>
              <a:t>‹#›</a:t>
            </a:fld>
            <a:endParaRPr lang="en-US"/>
          </a:p>
        </p:txBody>
      </p:sp>
    </p:spTree>
    <p:extLst>
      <p:ext uri="{BB962C8B-B14F-4D97-AF65-F5344CB8AC3E}">
        <p14:creationId xmlns:p14="http://schemas.microsoft.com/office/powerpoint/2010/main" val="710757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15/10/2019</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4E4C9-05F0-42B0-A974-4A4AB8A329EE}" type="slidenum">
              <a:rPr lang="en-US" smtClean="0"/>
              <a:t>‹#›</a:t>
            </a:fld>
            <a:endParaRPr lang="en-US"/>
          </a:p>
        </p:txBody>
      </p:sp>
    </p:spTree>
    <p:extLst>
      <p:ext uri="{BB962C8B-B14F-4D97-AF65-F5344CB8AC3E}">
        <p14:creationId xmlns:p14="http://schemas.microsoft.com/office/powerpoint/2010/main" val="2493507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15/10/2019</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44E4C9-05F0-42B0-A974-4A4AB8A329EE}" type="slidenum">
              <a:rPr lang="en-US" smtClean="0"/>
              <a:t>‹#›</a:t>
            </a:fld>
            <a:endParaRPr lang="en-US"/>
          </a:p>
        </p:txBody>
      </p:sp>
    </p:spTree>
    <p:extLst>
      <p:ext uri="{BB962C8B-B14F-4D97-AF65-F5344CB8AC3E}">
        <p14:creationId xmlns:p14="http://schemas.microsoft.com/office/powerpoint/2010/main" val="1904727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15/10/2019</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44E4C9-05F0-42B0-A974-4A4AB8A329EE}" type="slidenum">
              <a:rPr lang="en-US" smtClean="0"/>
              <a:t>‹#›</a:t>
            </a:fld>
            <a:endParaRPr lang="en-US"/>
          </a:p>
        </p:txBody>
      </p:sp>
    </p:spTree>
    <p:extLst>
      <p:ext uri="{BB962C8B-B14F-4D97-AF65-F5344CB8AC3E}">
        <p14:creationId xmlns:p14="http://schemas.microsoft.com/office/powerpoint/2010/main" val="710432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15/10/2019</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44E4C9-05F0-42B0-A974-4A4AB8A329EE}" type="slidenum">
              <a:rPr lang="en-US" smtClean="0"/>
              <a:t>‹#›</a:t>
            </a:fld>
            <a:endParaRPr lang="en-US"/>
          </a:p>
        </p:txBody>
      </p:sp>
    </p:spTree>
    <p:extLst>
      <p:ext uri="{BB962C8B-B14F-4D97-AF65-F5344CB8AC3E}">
        <p14:creationId xmlns:p14="http://schemas.microsoft.com/office/powerpoint/2010/main" val="1307782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15/10/2019</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44E4C9-05F0-42B0-A974-4A4AB8A329EE}" type="slidenum">
              <a:rPr lang="en-US" smtClean="0"/>
              <a:t>‹#›</a:t>
            </a:fld>
            <a:endParaRPr lang="en-US"/>
          </a:p>
        </p:txBody>
      </p:sp>
    </p:spTree>
    <p:extLst>
      <p:ext uri="{BB962C8B-B14F-4D97-AF65-F5344CB8AC3E}">
        <p14:creationId xmlns:p14="http://schemas.microsoft.com/office/powerpoint/2010/main" val="1873422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15/10/2019</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44E4C9-05F0-42B0-A974-4A4AB8A329EE}" type="slidenum">
              <a:rPr lang="en-US" smtClean="0"/>
              <a:t>‹#›</a:t>
            </a:fld>
            <a:endParaRPr lang="en-US"/>
          </a:p>
        </p:txBody>
      </p:sp>
    </p:spTree>
    <p:extLst>
      <p:ext uri="{BB962C8B-B14F-4D97-AF65-F5344CB8AC3E}">
        <p14:creationId xmlns:p14="http://schemas.microsoft.com/office/powerpoint/2010/main" val="417135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15/10/2019</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44E4C9-05F0-42B0-A974-4A4AB8A329EE}" type="slidenum">
              <a:rPr lang="en-US" smtClean="0"/>
              <a:t>‹#›</a:t>
            </a:fld>
            <a:endParaRPr lang="en-US"/>
          </a:p>
        </p:txBody>
      </p:sp>
    </p:spTree>
    <p:extLst>
      <p:ext uri="{BB962C8B-B14F-4D97-AF65-F5344CB8AC3E}">
        <p14:creationId xmlns:p14="http://schemas.microsoft.com/office/powerpoint/2010/main" val="2461529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15/10/2019</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44E4C9-05F0-42B0-A974-4A4AB8A329EE}" type="slidenum">
              <a:rPr lang="en-US" smtClean="0"/>
              <a:t>‹#›</a:t>
            </a:fld>
            <a:endParaRPr lang="en-US"/>
          </a:p>
        </p:txBody>
      </p:sp>
    </p:spTree>
    <p:extLst>
      <p:ext uri="{BB962C8B-B14F-4D97-AF65-F5344CB8AC3E}">
        <p14:creationId xmlns:p14="http://schemas.microsoft.com/office/powerpoint/2010/main" val="1471150040"/>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40182" y="1570669"/>
            <a:ext cx="6096000" cy="400110"/>
          </a:xfrm>
          <a:prstGeom prst="rect">
            <a:avLst/>
          </a:prstGeom>
        </p:spPr>
        <p:txBody>
          <a:bodyPr>
            <a:spAutoFit/>
          </a:bodyPr>
          <a:lstStyle/>
          <a:p>
            <a:pPr algn="ctr"/>
            <a:r>
              <a:rPr lang="en-US" sz="2000" dirty="0" smtClean="0">
                <a:latin typeface="Times New Roman" panose="02020603050405020304" pitchFamily="18" charset="0"/>
                <a:cs typeface="Times New Roman" panose="02020603050405020304" pitchFamily="18" charset="0"/>
              </a:rPr>
              <a:t>Dept</a:t>
            </a:r>
            <a:r>
              <a:rPr lang="en-US" sz="2000" dirty="0">
                <a:latin typeface="Times New Roman" panose="02020603050405020304" pitchFamily="18" charset="0"/>
                <a:cs typeface="Times New Roman" panose="02020603050405020304" pitchFamily="18" charset="0"/>
              </a:rPr>
              <a:t>. of Computer Science &amp; Engineering</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4848" y="161145"/>
            <a:ext cx="2666667" cy="1409524"/>
          </a:xfrm>
          <a:prstGeom prst="rect">
            <a:avLst/>
          </a:prstGeom>
        </p:spPr>
      </p:pic>
      <p:sp>
        <p:nvSpPr>
          <p:cNvPr id="6" name="TextBox 5"/>
          <p:cNvSpPr txBox="1"/>
          <p:nvPr/>
        </p:nvSpPr>
        <p:spPr>
          <a:xfrm>
            <a:off x="559558" y="2155018"/>
            <a:ext cx="10730307" cy="954107"/>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Project Title:Arduino Based Autonomous Smart Floor Mopping Robot</a:t>
            </a:r>
            <a:endParaRPr lang="en-US" sz="28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177636" y="3380510"/>
            <a:ext cx="3640024" cy="1754326"/>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Presented by</a:t>
            </a:r>
          </a:p>
          <a:p>
            <a:pPr marL="285750" indent="-285750">
              <a:buFont typeface="Wingdings" panose="05000000000000000000" pitchFamily="2" charset="2"/>
              <a:buChar char="Ø"/>
            </a:pPr>
            <a:r>
              <a:rPr lang="en-US" dirty="0"/>
              <a:t>	</a:t>
            </a:r>
            <a:r>
              <a:rPr lang="en-US" b="1" dirty="0" smtClean="0">
                <a:latin typeface="Times New Roman" panose="02020603050405020304" pitchFamily="18" charset="0"/>
                <a:cs typeface="Times New Roman" panose="02020603050405020304" pitchFamily="18" charset="0"/>
              </a:rPr>
              <a:t>Kamrul </a:t>
            </a:r>
            <a:r>
              <a:rPr lang="en-US" b="1" dirty="0">
                <a:latin typeface="Times New Roman" panose="02020603050405020304" pitchFamily="18" charset="0"/>
                <a:cs typeface="Times New Roman" panose="02020603050405020304" pitchFamily="18" charset="0"/>
              </a:rPr>
              <a:t>H</a:t>
            </a:r>
            <a:r>
              <a:rPr lang="en-US" b="1" dirty="0" smtClean="0">
                <a:latin typeface="Times New Roman" panose="02020603050405020304" pitchFamily="18" charset="0"/>
                <a:cs typeface="Times New Roman" panose="02020603050405020304" pitchFamily="18" charset="0"/>
              </a:rPr>
              <a:t>asan</a:t>
            </a:r>
          </a:p>
          <a:p>
            <a:r>
              <a:rPr lang="en-US" dirty="0"/>
              <a:t>	</a:t>
            </a:r>
            <a:r>
              <a:rPr lang="en-US" dirty="0" smtClean="0">
                <a:latin typeface="Times New Roman" panose="02020603050405020304" pitchFamily="18" charset="0"/>
                <a:cs typeface="Times New Roman" panose="02020603050405020304" pitchFamily="18" charset="0"/>
              </a:rPr>
              <a:t>Id: 151382010</a:t>
            </a:r>
          </a:p>
          <a:p>
            <a:pPr marL="285750" indent="-285750">
              <a:buFont typeface="Wingdings" panose="05000000000000000000" pitchFamily="2" charset="2"/>
              <a:buChar char="Ø"/>
            </a:pPr>
            <a:r>
              <a:rPr lang="en-US" b="1" dirty="0"/>
              <a:t> </a:t>
            </a:r>
            <a:r>
              <a:rPr lang="en-US" b="1" dirty="0" smtClean="0"/>
              <a:t>  </a:t>
            </a:r>
            <a:r>
              <a:rPr lang="en-US" b="1" dirty="0" smtClean="0">
                <a:latin typeface="Times New Roman" panose="02020603050405020304" pitchFamily="18" charset="0"/>
                <a:cs typeface="Times New Roman" panose="02020603050405020304" pitchFamily="18" charset="0"/>
              </a:rPr>
              <a:t>Md.Saidul Islam Bhuiyan </a:t>
            </a:r>
            <a:endParaRPr lang="en-US" b="1" dirty="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Id: 151382047</a:t>
            </a:r>
          </a:p>
          <a:p>
            <a:endParaRPr lang="en-US" dirty="0"/>
          </a:p>
        </p:txBody>
      </p:sp>
      <p:sp>
        <p:nvSpPr>
          <p:cNvPr id="8" name="TextBox 7"/>
          <p:cNvSpPr txBox="1"/>
          <p:nvPr/>
        </p:nvSpPr>
        <p:spPr>
          <a:xfrm>
            <a:off x="7424382" y="3380303"/>
            <a:ext cx="3865483" cy="1477328"/>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Supervised by</a:t>
            </a:r>
          </a:p>
          <a:p>
            <a:r>
              <a:rPr lang="en-US" b="1" dirty="0" smtClean="0"/>
              <a:t>	</a:t>
            </a:r>
            <a:r>
              <a:rPr lang="en-US" b="1" dirty="0" smtClean="0">
                <a:latin typeface="Times New Roman" panose="02020603050405020304" pitchFamily="18" charset="0"/>
                <a:cs typeface="Times New Roman" panose="02020603050405020304" pitchFamily="18" charset="0"/>
              </a:rPr>
              <a:t>Sifatul</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Mostafi</a:t>
            </a:r>
          </a:p>
          <a:p>
            <a:r>
              <a:rPr lang="en-US" dirty="0" smtClean="0"/>
              <a:t>	</a:t>
            </a:r>
            <a:r>
              <a:rPr lang="en-US" dirty="0" smtClean="0">
                <a:latin typeface="Times New Roman" panose="02020603050405020304" pitchFamily="18" charset="0"/>
                <a:cs typeface="Times New Roman" panose="02020603050405020304" pitchFamily="18" charset="0"/>
              </a:rPr>
              <a:t>Lecturer,</a:t>
            </a:r>
          </a:p>
          <a:p>
            <a:r>
              <a:rPr lang="en-US" dirty="0" smtClean="0">
                <a:latin typeface="Times New Roman" panose="02020603050405020304" pitchFamily="18" charset="0"/>
                <a:cs typeface="Times New Roman" panose="02020603050405020304" pitchFamily="18" charset="0"/>
              </a:rPr>
              <a:t>	Department of CSE</a:t>
            </a:r>
          </a:p>
          <a:p>
            <a:r>
              <a:rPr lang="en-US" dirty="0" smtClean="0">
                <a:latin typeface="Times New Roman" panose="02020603050405020304" pitchFamily="18" charset="0"/>
                <a:cs typeface="Times New Roman" panose="02020603050405020304" pitchFamily="18" charset="0"/>
              </a:rPr>
              <a:t>	City University</a:t>
            </a:r>
            <a:endParaRPr lang="en-US" dirty="0">
              <a:latin typeface="Times New Roman" panose="02020603050405020304" pitchFamily="18" charset="0"/>
              <a:cs typeface="Times New Roman" panose="02020603050405020304" pitchFamily="18" charset="0"/>
            </a:endParaRPr>
          </a:p>
        </p:txBody>
      </p:sp>
      <p:sp>
        <p:nvSpPr>
          <p:cNvPr id="10" name="Date Placeholder 9"/>
          <p:cNvSpPr>
            <a:spLocks noGrp="1"/>
          </p:cNvSpPr>
          <p:nvPr>
            <p:ph type="dt" sz="half" idx="10"/>
          </p:nvPr>
        </p:nvSpPr>
        <p:spPr>
          <a:xfrm>
            <a:off x="0" y="6418695"/>
            <a:ext cx="1177636" cy="365125"/>
          </a:xfrm>
        </p:spPr>
        <p:txBody>
          <a:bodyPr/>
          <a:lstStyle/>
          <a:p>
            <a:r>
              <a:rPr lang="en-US" dirty="0" smtClean="0"/>
              <a:t>21/11/2019</a:t>
            </a:r>
            <a:endParaRPr lang="en-US" dirty="0"/>
          </a:p>
        </p:txBody>
      </p:sp>
      <p:sp>
        <p:nvSpPr>
          <p:cNvPr id="2" name="Slide Number Placeholder 1"/>
          <p:cNvSpPr>
            <a:spLocks noGrp="1"/>
          </p:cNvSpPr>
          <p:nvPr>
            <p:ph type="sldNum" sz="quarter" idx="12"/>
          </p:nvPr>
        </p:nvSpPr>
        <p:spPr>
          <a:xfrm>
            <a:off x="11427785" y="6492875"/>
            <a:ext cx="764215" cy="365125"/>
          </a:xfrm>
        </p:spPr>
        <p:txBody>
          <a:bodyPr/>
          <a:lstStyle/>
          <a:p>
            <a:fld id="{1B44E4C9-05F0-42B0-A974-4A4AB8A329EE}" type="slidenum">
              <a:rPr lang="en-US" smtClean="0"/>
              <a:t>1</a:t>
            </a:fld>
            <a:endParaRPr lang="en-US" dirty="0"/>
          </a:p>
        </p:txBody>
      </p:sp>
    </p:spTree>
    <p:extLst>
      <p:ext uri="{BB962C8B-B14F-4D97-AF65-F5344CB8AC3E}">
        <p14:creationId xmlns:p14="http://schemas.microsoft.com/office/powerpoint/2010/main" val="3701259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11470" y="6438486"/>
            <a:ext cx="1280160" cy="365125"/>
          </a:xfrm>
        </p:spPr>
        <p:txBody>
          <a:bodyPr/>
          <a:lstStyle/>
          <a:p>
            <a:r>
              <a:rPr lang="en-US" dirty="0" smtClean="0"/>
              <a:t>21/11/2019</a:t>
            </a:r>
            <a:endParaRPr lang="en-US" dirty="0"/>
          </a:p>
        </p:txBody>
      </p:sp>
      <p:sp>
        <p:nvSpPr>
          <p:cNvPr id="3" name="Slide Number Placeholder 2"/>
          <p:cNvSpPr>
            <a:spLocks noGrp="1"/>
          </p:cNvSpPr>
          <p:nvPr>
            <p:ph type="sldNum" sz="quarter" idx="12"/>
          </p:nvPr>
        </p:nvSpPr>
        <p:spPr>
          <a:xfrm>
            <a:off x="11214655" y="6438487"/>
            <a:ext cx="764215" cy="365125"/>
          </a:xfrm>
        </p:spPr>
        <p:txBody>
          <a:bodyPr/>
          <a:lstStyle/>
          <a:p>
            <a:fld id="{1B44E4C9-05F0-42B0-A974-4A4AB8A329EE}" type="slidenum">
              <a:rPr lang="en-US" smtClean="0"/>
              <a:t>10</a:t>
            </a:fld>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23504" y="1377536"/>
            <a:ext cx="2496888" cy="3959381"/>
          </a:xfrm>
          <a:prstGeom prst="rect">
            <a:avLst/>
          </a:prstGeom>
        </p:spPr>
      </p:pic>
      <p:sp>
        <p:nvSpPr>
          <p:cNvPr id="5" name="Rectangle 4"/>
          <p:cNvSpPr/>
          <p:nvPr/>
        </p:nvSpPr>
        <p:spPr>
          <a:xfrm>
            <a:off x="1842051" y="5679276"/>
            <a:ext cx="8309113" cy="369332"/>
          </a:xfrm>
          <a:prstGeom prst="rect">
            <a:avLst/>
          </a:prstGeom>
        </p:spPr>
        <p:txBody>
          <a:bodyPr wrap="square">
            <a:spAutoFit/>
          </a:bodyPr>
          <a:lstStyle/>
          <a:p>
            <a:r>
              <a:rPr lang="en-US" dirty="0" smtClean="0">
                <a:ln w="0"/>
                <a:latin typeface="Times New Roman" panose="02020603050405020304" pitchFamily="18" charset="0"/>
                <a:cs typeface="Times New Roman" panose="02020603050405020304" pitchFamily="18" charset="0"/>
              </a:rPr>
              <a:t>Figure 4: </a:t>
            </a:r>
            <a:r>
              <a:rPr lang="en-US" dirty="0">
                <a:ln w="0"/>
                <a:latin typeface="Times New Roman" panose="02020603050405020304" pitchFamily="18" charset="0"/>
                <a:cs typeface="Times New Roman" panose="02020603050405020304" pitchFamily="18" charset="0"/>
              </a:rPr>
              <a:t>Application view of </a:t>
            </a:r>
            <a:r>
              <a:rPr lang="en-US" dirty="0" smtClean="0">
                <a:ln w="0"/>
                <a:latin typeface="Times New Roman" panose="02020603050405020304" pitchFamily="18" charset="0"/>
                <a:cs typeface="Times New Roman" panose="02020603050405020304" pitchFamily="18" charset="0"/>
              </a:rPr>
              <a:t>Arduino Based Autonomous </a:t>
            </a:r>
            <a:r>
              <a:rPr lang="en-US" dirty="0" smtClean="0">
                <a:ln w="0"/>
                <a:latin typeface="Times New Roman" panose="02020603050405020304" pitchFamily="18" charset="0"/>
                <a:cs typeface="Times New Roman" panose="02020603050405020304" pitchFamily="18" charset="0"/>
              </a:rPr>
              <a:t>Smart </a:t>
            </a:r>
            <a:r>
              <a:rPr lang="en-US" dirty="0">
                <a:ln w="0"/>
                <a:latin typeface="Times New Roman" panose="02020603050405020304" pitchFamily="18" charset="0"/>
                <a:cs typeface="Times New Roman" panose="02020603050405020304" pitchFamily="18" charset="0"/>
              </a:rPr>
              <a:t>Floor Moping Robot</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4333438" y="520095"/>
            <a:ext cx="2686954" cy="461665"/>
          </a:xfrm>
          <a:prstGeom prst="rect">
            <a:avLst/>
          </a:prstGeom>
        </p:spPr>
        <p:txBody>
          <a:bodyPr wrap="none">
            <a:spAutoFit/>
          </a:bodyPr>
          <a:lstStyle/>
          <a:p>
            <a:pPr algn="ctr"/>
            <a:r>
              <a:rPr lang="en-US" sz="2400" b="1" dirty="0">
                <a:latin typeface="Times New Roman" panose="02020603050405020304" pitchFamily="18" charset="0"/>
                <a:cs typeface="Times New Roman" panose="02020603050405020304" pitchFamily="18" charset="0"/>
              </a:rPr>
              <a:t>Methodology  cont</a:t>
            </a:r>
            <a:r>
              <a:rPr lang="en-US" b="1" dirty="0">
                <a:latin typeface="Times New Roman" panose="02020603050405020304" pitchFamily="18" charset="0"/>
                <a:cs typeface="Times New Roman" panose="02020603050405020304" pitchFamily="18" charset="0"/>
              </a:rPr>
              <a: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0755" y="46166"/>
            <a:ext cx="2666667" cy="1409524"/>
          </a:xfrm>
          <a:prstGeom prst="rect">
            <a:avLst/>
          </a:prstGeom>
        </p:spPr>
      </p:pic>
      <p:sp>
        <p:nvSpPr>
          <p:cNvPr id="8" name="Rectangle 7"/>
          <p:cNvSpPr/>
          <p:nvPr/>
        </p:nvSpPr>
        <p:spPr>
          <a:xfrm>
            <a:off x="3518505" y="6396213"/>
            <a:ext cx="5346335" cy="369332"/>
          </a:xfrm>
          <a:prstGeom prst="rect">
            <a:avLst/>
          </a:prstGeom>
        </p:spPr>
        <p:txBody>
          <a:bodyPr wrap="none">
            <a:spAutoFit/>
          </a:bodyPr>
          <a:lstStyle/>
          <a:p>
            <a:r>
              <a:rPr lang="en-US" dirty="0" smtClean="0">
                <a:ln w="0"/>
                <a:latin typeface="Times New Roman" panose="02020603050405020304" pitchFamily="18" charset="0"/>
                <a:cs typeface="Times New Roman" panose="02020603050405020304" pitchFamily="18" charset="0"/>
              </a:rPr>
              <a:t>Arduino Based Autonomous </a:t>
            </a:r>
            <a:r>
              <a:rPr lang="en-US" dirty="0">
                <a:ln w="0"/>
                <a:latin typeface="Times New Roman" panose="02020603050405020304" pitchFamily="18" charset="0"/>
                <a:cs typeface="Times New Roman" panose="02020603050405020304" pitchFamily="18" charset="0"/>
              </a:rPr>
              <a:t>Smart Floor Moping Robot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023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138547" y="6477365"/>
            <a:ext cx="1062456" cy="365125"/>
          </a:xfrm>
        </p:spPr>
        <p:txBody>
          <a:bodyPr/>
          <a:lstStyle/>
          <a:p>
            <a:r>
              <a:rPr lang="en-US" dirty="0" smtClean="0"/>
              <a:t>21/11/2019</a:t>
            </a:r>
            <a:endParaRPr lang="en-US" dirty="0"/>
          </a:p>
        </p:txBody>
      </p:sp>
      <p:sp>
        <p:nvSpPr>
          <p:cNvPr id="2" name="Slide Number Placeholder 1"/>
          <p:cNvSpPr>
            <a:spLocks noGrp="1"/>
          </p:cNvSpPr>
          <p:nvPr>
            <p:ph type="sldNum" sz="quarter" idx="12"/>
          </p:nvPr>
        </p:nvSpPr>
        <p:spPr>
          <a:xfrm>
            <a:off x="11427785" y="6492875"/>
            <a:ext cx="764215" cy="365125"/>
          </a:xfrm>
        </p:spPr>
        <p:txBody>
          <a:bodyPr/>
          <a:lstStyle/>
          <a:p>
            <a:fld id="{1B44E4C9-05F0-42B0-A974-4A4AB8A329EE}" type="slidenum">
              <a:rPr lang="en-US" smtClean="0"/>
              <a:t>11</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5123" y="109182"/>
            <a:ext cx="2666667" cy="1409524"/>
          </a:xfrm>
          <a:prstGeom prst="rect">
            <a:avLst/>
          </a:prstGeom>
        </p:spPr>
      </p:pic>
      <p:sp>
        <p:nvSpPr>
          <p:cNvPr id="9" name="Rectangle 8"/>
          <p:cNvSpPr/>
          <p:nvPr/>
        </p:nvSpPr>
        <p:spPr>
          <a:xfrm>
            <a:off x="3956157" y="809543"/>
            <a:ext cx="3420539" cy="523220"/>
          </a:xfrm>
          <a:prstGeom prst="rect">
            <a:avLst/>
          </a:prstGeom>
        </p:spPr>
        <p:txBody>
          <a:bodyPr wrap="square">
            <a:spAutoFit/>
          </a:bodyPr>
          <a:lstStyle/>
          <a:p>
            <a:pPr algn="ctr"/>
            <a:r>
              <a:rPr lang="en-US" sz="2800" b="1" dirty="0">
                <a:latin typeface="Times New Roman" panose="02020603050405020304" pitchFamily="18" charset="0"/>
                <a:cs typeface="Times New Roman" panose="02020603050405020304" pitchFamily="18" charset="0"/>
              </a:rPr>
              <a:t>Advantage</a:t>
            </a:r>
          </a:p>
        </p:txBody>
      </p:sp>
      <p:sp>
        <p:nvSpPr>
          <p:cNvPr id="11" name="Rectangle 10"/>
          <p:cNvSpPr/>
          <p:nvPr/>
        </p:nvSpPr>
        <p:spPr>
          <a:xfrm>
            <a:off x="1501254" y="1837857"/>
            <a:ext cx="8330347" cy="3416320"/>
          </a:xfrm>
          <a:prstGeom prst="rect">
            <a:avLst/>
          </a:prstGeom>
        </p:spPr>
        <p:txBody>
          <a:bodyPr wrap="square">
            <a:spAutoFit/>
          </a:bodyPr>
          <a:lstStyle/>
          <a:p>
            <a:pPr marL="285750" lvl="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This machine size small and portable.</a:t>
            </a:r>
          </a:p>
          <a:p>
            <a:pPr marL="285750" lvl="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This project can used by anyone without previous experience. And interesting as he controls the car remotely. And it’s uses automatically and manually.</a:t>
            </a:r>
          </a:p>
          <a:p>
            <a:pPr marL="285750" lvl="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Controlled by Mobile apps </a:t>
            </a:r>
          </a:p>
          <a:p>
            <a:pPr marL="285750" lvl="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Mostly gather electronic power to </a:t>
            </a:r>
            <a:r>
              <a:rPr lang="en-US" sz="2400" dirty="0" smtClean="0">
                <a:latin typeface="Times New Roman" panose="02020603050405020304" pitchFamily="18" charset="0"/>
                <a:cs typeface="Times New Roman" panose="02020603050405020304" pitchFamily="18" charset="0"/>
              </a:rPr>
              <a:t>Battery, That’s why </a:t>
            </a:r>
            <a:r>
              <a:rPr lang="en-US" sz="2400" dirty="0">
                <a:latin typeface="Times New Roman" panose="02020603050405020304" pitchFamily="18" charset="0"/>
                <a:cs typeface="Times New Roman" panose="02020603050405020304" pitchFamily="18" charset="0"/>
              </a:rPr>
              <a:t>it’s needed to charge directly from electric. </a:t>
            </a:r>
            <a:endParaRPr lang="en-US" sz="2400" dirty="0" smtClean="0">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No fuel needed. </a:t>
            </a:r>
            <a:endParaRPr lang="en-US" sz="2400" dirty="0">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No </a:t>
            </a:r>
            <a:r>
              <a:rPr lang="en-US" sz="2400" dirty="0">
                <a:latin typeface="Times New Roman" panose="02020603050405020304" pitchFamily="18" charset="0"/>
                <a:cs typeface="Times New Roman" panose="02020603050405020304" pitchFamily="18" charset="0"/>
              </a:rPr>
              <a:t>pollution</a:t>
            </a:r>
            <a:r>
              <a:rPr lang="en-US" sz="2000" dirty="0">
                <a:latin typeface="Times New Roman" panose="02020603050405020304" pitchFamily="18" charset="0"/>
                <a:cs typeface="Times New Roman" panose="02020603050405020304" pitchFamily="18" charset="0"/>
              </a:rPr>
              <a:t>.</a:t>
            </a:r>
          </a:p>
        </p:txBody>
      </p:sp>
      <p:sp>
        <p:nvSpPr>
          <p:cNvPr id="10" name="Rectangle 9"/>
          <p:cNvSpPr/>
          <p:nvPr/>
        </p:nvSpPr>
        <p:spPr>
          <a:xfrm>
            <a:off x="3670853" y="6264365"/>
            <a:ext cx="5744270" cy="369332"/>
          </a:xfrm>
          <a:prstGeom prst="rect">
            <a:avLst/>
          </a:prstGeom>
        </p:spPr>
        <p:txBody>
          <a:bodyPr wrap="square">
            <a:spAutoFit/>
          </a:bodyPr>
          <a:lstStyle/>
          <a:p>
            <a:r>
              <a:rPr lang="en-US" dirty="0" smtClean="0">
                <a:ln w="0"/>
                <a:latin typeface="Times New Roman" panose="02020603050405020304" pitchFamily="18" charset="0"/>
                <a:cs typeface="Times New Roman" panose="02020603050405020304" pitchFamily="18" charset="0"/>
              </a:rPr>
              <a:t>Arduino Based Autonomous </a:t>
            </a:r>
            <a:r>
              <a:rPr lang="en-US" dirty="0">
                <a:ln w="0"/>
                <a:latin typeface="Times New Roman" panose="02020603050405020304" pitchFamily="18" charset="0"/>
                <a:cs typeface="Times New Roman" panose="02020603050405020304" pitchFamily="18" charset="0"/>
              </a:rPr>
              <a:t>Smart Floor Moping Robot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160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1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1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1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1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1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1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1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1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1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1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 calcmode="lin" valueType="num">
                                      <p:cBhvr additive="base">
                                        <p:cTn id="37" dur="1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8" dur="1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138546" y="6477365"/>
            <a:ext cx="1103399" cy="365125"/>
          </a:xfrm>
        </p:spPr>
        <p:txBody>
          <a:bodyPr/>
          <a:lstStyle/>
          <a:p>
            <a:r>
              <a:rPr lang="en-US" dirty="0" smtClean="0"/>
              <a:t>21/11/2019</a:t>
            </a:r>
            <a:endParaRPr lang="en-US" dirty="0"/>
          </a:p>
        </p:txBody>
      </p:sp>
      <p:sp>
        <p:nvSpPr>
          <p:cNvPr id="2" name="Slide Number Placeholder 1"/>
          <p:cNvSpPr>
            <a:spLocks noGrp="1"/>
          </p:cNvSpPr>
          <p:nvPr>
            <p:ph type="sldNum" sz="quarter" idx="12"/>
          </p:nvPr>
        </p:nvSpPr>
        <p:spPr>
          <a:xfrm>
            <a:off x="11427785" y="6492875"/>
            <a:ext cx="764215" cy="365125"/>
          </a:xfrm>
        </p:spPr>
        <p:txBody>
          <a:bodyPr/>
          <a:lstStyle/>
          <a:p>
            <a:fld id="{1B44E4C9-05F0-42B0-A974-4A4AB8A329EE}" type="slidenum">
              <a:rPr lang="en-US" smtClean="0"/>
              <a:t>12</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5123" y="109182"/>
            <a:ext cx="2666667" cy="1409524"/>
          </a:xfrm>
          <a:prstGeom prst="rect">
            <a:avLst/>
          </a:prstGeom>
        </p:spPr>
      </p:pic>
      <p:sp>
        <p:nvSpPr>
          <p:cNvPr id="9" name="Rectangle 8"/>
          <p:cNvSpPr/>
          <p:nvPr/>
        </p:nvSpPr>
        <p:spPr>
          <a:xfrm>
            <a:off x="4324152" y="947859"/>
            <a:ext cx="3420539" cy="523220"/>
          </a:xfrm>
          <a:prstGeom prst="rect">
            <a:avLst/>
          </a:prstGeom>
        </p:spPr>
        <p:txBody>
          <a:bodyPr wrap="square">
            <a:spAutoFit/>
          </a:bodyPr>
          <a:lstStyle/>
          <a:p>
            <a:pPr algn="ctr"/>
            <a:r>
              <a:rPr lang="en-US" sz="2800" b="1" dirty="0" smtClean="0">
                <a:latin typeface="Times New Roman" panose="02020603050405020304" pitchFamily="18" charset="0"/>
                <a:cs typeface="Times New Roman" panose="02020603050405020304" pitchFamily="18" charset="0"/>
              </a:rPr>
              <a:t>Risk Factor</a:t>
            </a:r>
            <a:endParaRPr lang="en-US" sz="2800" b="1" dirty="0">
              <a:latin typeface="Times New Roman" panose="02020603050405020304" pitchFamily="18" charset="0"/>
              <a:cs typeface="Times New Roman" panose="02020603050405020304" pitchFamily="18" charset="0"/>
            </a:endParaRPr>
          </a:p>
        </p:txBody>
      </p:sp>
      <p:sp>
        <p:nvSpPr>
          <p:cNvPr id="11" name="Rectangle 10"/>
          <p:cNvSpPr/>
          <p:nvPr/>
        </p:nvSpPr>
        <p:spPr>
          <a:xfrm>
            <a:off x="3773814" y="2354083"/>
            <a:ext cx="6317880" cy="1938992"/>
          </a:xfrm>
          <a:prstGeom prst="rect">
            <a:avLst/>
          </a:prstGeom>
        </p:spPr>
        <p:txBody>
          <a:bodyPr wrap="square">
            <a:spAutoFit/>
          </a:bodyPr>
          <a:lstStyle/>
          <a:p>
            <a:pPr marL="342900" lvl="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Failure of the proposed circuit.</a:t>
            </a:r>
          </a:p>
          <a:p>
            <a:pPr marL="342900" lvl="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Faulty system components.</a:t>
            </a:r>
          </a:p>
          <a:p>
            <a:pPr marL="342900" lvl="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Failure of synchronization between the working circuit and mechanical structure.</a:t>
            </a:r>
          </a:p>
          <a:p>
            <a:pPr marL="342900" lvl="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Failure of power supply</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10" name="Rectangle 9"/>
          <p:cNvSpPr/>
          <p:nvPr/>
        </p:nvSpPr>
        <p:spPr>
          <a:xfrm>
            <a:off x="3538330" y="6108033"/>
            <a:ext cx="5605670" cy="369332"/>
          </a:xfrm>
          <a:prstGeom prst="rect">
            <a:avLst/>
          </a:prstGeom>
        </p:spPr>
        <p:txBody>
          <a:bodyPr wrap="square">
            <a:spAutoFit/>
          </a:bodyPr>
          <a:lstStyle/>
          <a:p>
            <a:r>
              <a:rPr lang="en-US" dirty="0" smtClean="0">
                <a:ln w="0"/>
                <a:latin typeface="Times New Roman" panose="02020603050405020304" pitchFamily="18" charset="0"/>
                <a:cs typeface="Times New Roman" panose="02020603050405020304" pitchFamily="18" charset="0"/>
              </a:rPr>
              <a:t>Arduino Based Autonomous </a:t>
            </a:r>
            <a:r>
              <a:rPr lang="en-US" dirty="0">
                <a:ln w="0"/>
                <a:latin typeface="Times New Roman" panose="02020603050405020304" pitchFamily="18" charset="0"/>
                <a:cs typeface="Times New Roman" panose="02020603050405020304" pitchFamily="18" charset="0"/>
              </a:rPr>
              <a:t>Smart Floor Moping Robot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3149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175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175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175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175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175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175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175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175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138546" y="6477365"/>
            <a:ext cx="1553775" cy="365125"/>
          </a:xfrm>
        </p:spPr>
        <p:txBody>
          <a:bodyPr/>
          <a:lstStyle/>
          <a:p>
            <a:r>
              <a:rPr lang="en-US" dirty="0" smtClean="0"/>
              <a:t>21/11/2019</a:t>
            </a:r>
            <a:endParaRPr lang="en-US" dirty="0"/>
          </a:p>
        </p:txBody>
      </p:sp>
      <p:sp>
        <p:nvSpPr>
          <p:cNvPr id="2" name="Slide Number Placeholder 1"/>
          <p:cNvSpPr>
            <a:spLocks noGrp="1"/>
          </p:cNvSpPr>
          <p:nvPr>
            <p:ph type="sldNum" sz="quarter" idx="12"/>
          </p:nvPr>
        </p:nvSpPr>
        <p:spPr>
          <a:xfrm>
            <a:off x="11427785" y="6492875"/>
            <a:ext cx="764215" cy="365125"/>
          </a:xfrm>
        </p:spPr>
        <p:txBody>
          <a:bodyPr/>
          <a:lstStyle/>
          <a:p>
            <a:fld id="{1B44E4C9-05F0-42B0-A974-4A4AB8A329EE}" type="slidenum">
              <a:rPr lang="en-US" smtClean="0"/>
              <a:t>13</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5123" y="109182"/>
            <a:ext cx="2666667" cy="1409524"/>
          </a:xfrm>
          <a:prstGeom prst="rect">
            <a:avLst/>
          </a:prstGeom>
        </p:spPr>
      </p:pic>
      <p:sp>
        <p:nvSpPr>
          <p:cNvPr id="9" name="Rectangle 8"/>
          <p:cNvSpPr/>
          <p:nvPr/>
        </p:nvSpPr>
        <p:spPr>
          <a:xfrm>
            <a:off x="4174026" y="1057041"/>
            <a:ext cx="3420539" cy="523220"/>
          </a:xfrm>
          <a:prstGeom prst="rect">
            <a:avLst/>
          </a:prstGeom>
        </p:spPr>
        <p:txBody>
          <a:bodyPr wrap="square">
            <a:spAutoFit/>
          </a:bodyPr>
          <a:lstStyle/>
          <a:p>
            <a:pPr algn="ctr"/>
            <a:r>
              <a:rPr lang="en-US" sz="2800" b="1" dirty="0" smtClean="0">
                <a:latin typeface="Times New Roman" panose="02020603050405020304" pitchFamily="18" charset="0"/>
                <a:cs typeface="Times New Roman" panose="02020603050405020304" pitchFamily="18" charset="0"/>
              </a:rPr>
              <a:t>Future work</a:t>
            </a:r>
          </a:p>
        </p:txBody>
      </p:sp>
      <p:sp>
        <p:nvSpPr>
          <p:cNvPr id="11" name="Rectangle 10"/>
          <p:cNvSpPr/>
          <p:nvPr/>
        </p:nvSpPr>
        <p:spPr>
          <a:xfrm>
            <a:off x="3466531" y="2391547"/>
            <a:ext cx="5653718" cy="1938992"/>
          </a:xfrm>
          <a:prstGeom prst="rect">
            <a:avLst/>
          </a:prstGeom>
        </p:spPr>
        <p:txBody>
          <a:bodyPr wrap="square">
            <a:spAutoFit/>
          </a:bodyPr>
          <a:lstStyle/>
          <a:p>
            <a:pPr marL="342900" indent="-342900"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LED </a:t>
            </a:r>
            <a:r>
              <a:rPr lang="en-US" sz="2400" dirty="0">
                <a:latin typeface="Times New Roman" panose="02020603050405020304" pitchFamily="18" charset="0"/>
                <a:cs typeface="Times New Roman" panose="02020603050405020304" pitchFamily="18" charset="0"/>
              </a:rPr>
              <a:t>light Can be Used </a:t>
            </a:r>
            <a:r>
              <a:rPr lang="en-US" sz="2400" dirty="0" smtClean="0">
                <a:latin typeface="Times New Roman" panose="02020603050405020304" pitchFamily="18" charset="0"/>
                <a:cs typeface="Times New Roman" panose="02020603050405020304" pitchFamily="18" charset="0"/>
              </a:rPr>
              <a:t>for Night Vision</a:t>
            </a:r>
            <a:r>
              <a:rPr lang="en-US" sz="2000"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Automatic Moisture </a:t>
            </a:r>
            <a:r>
              <a:rPr lang="en-US" sz="2400" dirty="0">
                <a:latin typeface="Times New Roman" panose="02020603050405020304" pitchFamily="18" charset="0"/>
                <a:cs typeface="Times New Roman" panose="02020603050405020304" pitchFamily="18" charset="0"/>
              </a:rPr>
              <a:t>D</a:t>
            </a:r>
            <a:r>
              <a:rPr lang="en-US" sz="2400" dirty="0" smtClean="0">
                <a:latin typeface="Times New Roman" panose="02020603050405020304" pitchFamily="18" charset="0"/>
                <a:cs typeface="Times New Roman" panose="02020603050405020304" pitchFamily="18" charset="0"/>
              </a:rPr>
              <a:t>etection that is Displayed on the LED Display.</a:t>
            </a:r>
          </a:p>
          <a:p>
            <a:pPr marL="342900" indent="-342900"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Automatic Alart System for </a:t>
            </a:r>
            <a:r>
              <a:rPr lang="en-US" sz="2400" smtClean="0">
                <a:latin typeface="Times New Roman" panose="02020603050405020304" pitchFamily="18" charset="0"/>
                <a:cs typeface="Times New Roman" panose="02020603050405020304" pitchFamily="18" charset="0"/>
              </a:rPr>
              <a:t>Moving Obstacles.</a:t>
            </a:r>
            <a:endParaRPr lang="en-US" sz="2400" dirty="0">
              <a:latin typeface="Times New Roman" panose="02020603050405020304" pitchFamily="18" charset="0"/>
              <a:cs typeface="Times New Roman" panose="02020603050405020304" pitchFamily="18" charset="0"/>
            </a:endParaRPr>
          </a:p>
        </p:txBody>
      </p:sp>
      <p:sp>
        <p:nvSpPr>
          <p:cNvPr id="10" name="Rectangle 9"/>
          <p:cNvSpPr/>
          <p:nvPr/>
        </p:nvSpPr>
        <p:spPr>
          <a:xfrm>
            <a:off x="3466531" y="6292699"/>
            <a:ext cx="5554639" cy="369332"/>
          </a:xfrm>
          <a:prstGeom prst="rect">
            <a:avLst/>
          </a:prstGeom>
        </p:spPr>
        <p:txBody>
          <a:bodyPr wrap="square">
            <a:spAutoFit/>
          </a:bodyPr>
          <a:lstStyle/>
          <a:p>
            <a:r>
              <a:rPr lang="en-US" dirty="0" smtClean="0">
                <a:ln w="0"/>
                <a:latin typeface="Times New Roman" panose="02020603050405020304" pitchFamily="18" charset="0"/>
                <a:cs typeface="Times New Roman" panose="02020603050405020304" pitchFamily="18" charset="0"/>
              </a:rPr>
              <a:t>Arduino Based Autonomous </a:t>
            </a:r>
            <a:r>
              <a:rPr lang="en-US" dirty="0">
                <a:ln w="0"/>
                <a:latin typeface="Times New Roman" panose="02020603050405020304" pitchFamily="18" charset="0"/>
                <a:cs typeface="Times New Roman" panose="02020603050405020304" pitchFamily="18" charset="0"/>
              </a:rPr>
              <a:t>Smart Floor Moping Robot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07053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1" y="6492875"/>
            <a:ext cx="945427" cy="365125"/>
          </a:xfrm>
        </p:spPr>
        <p:txBody>
          <a:bodyPr/>
          <a:lstStyle/>
          <a:p>
            <a:r>
              <a:rPr lang="en-US" dirty="0" smtClean="0"/>
              <a:t>21/11/2019</a:t>
            </a:r>
            <a:endParaRPr lang="en-US" dirty="0"/>
          </a:p>
        </p:txBody>
      </p:sp>
      <p:sp>
        <p:nvSpPr>
          <p:cNvPr id="2" name="Slide Number Placeholder 1"/>
          <p:cNvSpPr>
            <a:spLocks noGrp="1"/>
          </p:cNvSpPr>
          <p:nvPr>
            <p:ph type="sldNum" sz="quarter" idx="12"/>
          </p:nvPr>
        </p:nvSpPr>
        <p:spPr>
          <a:xfrm>
            <a:off x="11423176" y="6492875"/>
            <a:ext cx="764215" cy="365125"/>
          </a:xfrm>
        </p:spPr>
        <p:txBody>
          <a:bodyPr/>
          <a:lstStyle/>
          <a:p>
            <a:fld id="{1B44E4C9-05F0-42B0-A974-4A4AB8A329EE}" type="slidenum">
              <a:rPr lang="en-US" smtClean="0"/>
              <a:t>14</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5123" y="109183"/>
            <a:ext cx="2666667" cy="1409524"/>
          </a:xfrm>
          <a:prstGeom prst="rect">
            <a:avLst/>
          </a:prstGeom>
        </p:spPr>
      </p:pic>
      <p:sp>
        <p:nvSpPr>
          <p:cNvPr id="8" name="Rectangle 7"/>
          <p:cNvSpPr/>
          <p:nvPr/>
        </p:nvSpPr>
        <p:spPr>
          <a:xfrm>
            <a:off x="5179893" y="1409524"/>
            <a:ext cx="1901483" cy="523220"/>
          </a:xfrm>
          <a:prstGeom prst="rect">
            <a:avLst/>
          </a:prstGeom>
        </p:spPr>
        <p:txBody>
          <a:bodyPr wrap="none">
            <a:spAutoFit/>
          </a:bodyPr>
          <a:lstStyle/>
          <a:p>
            <a:pPr algn="ctr"/>
            <a:r>
              <a:rPr lang="en-US" sz="2800" b="1" dirty="0">
                <a:latin typeface="Times New Roman" panose="02020603050405020304" pitchFamily="18" charset="0"/>
                <a:cs typeface="Times New Roman" panose="02020603050405020304" pitchFamily="18" charset="0"/>
              </a:rPr>
              <a:t>Conclusion</a:t>
            </a:r>
          </a:p>
        </p:txBody>
      </p:sp>
      <p:sp>
        <p:nvSpPr>
          <p:cNvPr id="9" name="Rectangle 8"/>
          <p:cNvSpPr/>
          <p:nvPr/>
        </p:nvSpPr>
        <p:spPr>
          <a:xfrm>
            <a:off x="1637731" y="2259416"/>
            <a:ext cx="9785445" cy="1938992"/>
          </a:xfrm>
          <a:prstGeom prst="rect">
            <a:avLst/>
          </a:prstGeom>
        </p:spPr>
        <p:txBody>
          <a:bodyPr wrap="square">
            <a:spAutoFit/>
          </a:bodyPr>
          <a:lstStyle/>
          <a:p>
            <a:pPr marL="285750" indent="-28575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Our </a:t>
            </a:r>
            <a:r>
              <a:rPr lang="en-US" sz="2400" dirty="0">
                <a:latin typeface="Times New Roman" panose="02020603050405020304" pitchFamily="18" charset="0"/>
                <a:cs typeface="Times New Roman" panose="02020603050405020304" pitchFamily="18" charset="0"/>
              </a:rPr>
              <a:t>project is more appropriate for a common man as it is having much more advantages.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provides more physical work escape to the people and can be easily handled. This system is having ability of charging battery from electricity.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Robot can be operated in night time also</a:t>
            </a:r>
          </a:p>
        </p:txBody>
      </p:sp>
      <p:sp>
        <p:nvSpPr>
          <p:cNvPr id="10" name="Rectangle 9"/>
          <p:cNvSpPr/>
          <p:nvPr/>
        </p:nvSpPr>
        <p:spPr>
          <a:xfrm>
            <a:off x="3538331" y="6306105"/>
            <a:ext cx="5414600" cy="369332"/>
          </a:xfrm>
          <a:prstGeom prst="rect">
            <a:avLst/>
          </a:prstGeom>
        </p:spPr>
        <p:txBody>
          <a:bodyPr wrap="square">
            <a:spAutoFit/>
          </a:bodyPr>
          <a:lstStyle/>
          <a:p>
            <a:r>
              <a:rPr lang="en-US" dirty="0" smtClean="0">
                <a:ln w="0"/>
                <a:latin typeface="Times New Roman" panose="02020603050405020304" pitchFamily="18" charset="0"/>
                <a:cs typeface="Times New Roman" panose="02020603050405020304" pitchFamily="18" charset="0"/>
              </a:rPr>
              <a:t>Arduino Based Autonomous </a:t>
            </a:r>
            <a:r>
              <a:rPr lang="en-US" dirty="0">
                <a:ln w="0"/>
                <a:latin typeface="Times New Roman" panose="02020603050405020304" pitchFamily="18" charset="0"/>
                <a:cs typeface="Times New Roman" panose="02020603050405020304" pitchFamily="18" charset="0"/>
              </a:rPr>
              <a:t>Smart Floor Moping Robot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523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1" y="6492875"/>
            <a:ext cx="1092821" cy="365125"/>
          </a:xfrm>
        </p:spPr>
        <p:txBody>
          <a:bodyPr/>
          <a:lstStyle/>
          <a:p>
            <a:r>
              <a:rPr lang="en-US" dirty="0" smtClean="0"/>
              <a:t>21/11/2019</a:t>
            </a:r>
            <a:endParaRPr lang="en-US" dirty="0"/>
          </a:p>
        </p:txBody>
      </p:sp>
      <p:sp>
        <p:nvSpPr>
          <p:cNvPr id="3" name="Slide Number Placeholder 2"/>
          <p:cNvSpPr>
            <a:spLocks noGrp="1"/>
          </p:cNvSpPr>
          <p:nvPr>
            <p:ph type="sldNum" sz="quarter" idx="12"/>
          </p:nvPr>
        </p:nvSpPr>
        <p:spPr>
          <a:xfrm>
            <a:off x="11427785" y="6522285"/>
            <a:ext cx="764215" cy="365125"/>
          </a:xfrm>
        </p:spPr>
        <p:txBody>
          <a:bodyPr/>
          <a:lstStyle/>
          <a:p>
            <a:fld id="{1B44E4C9-05F0-42B0-A974-4A4AB8A329EE}" type="slidenum">
              <a:rPr lang="en-US" smtClean="0"/>
              <a:t>15</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9660" y="95534"/>
            <a:ext cx="2666667" cy="1409524"/>
          </a:xfrm>
          <a:prstGeom prst="rect">
            <a:avLst/>
          </a:prstGeom>
        </p:spPr>
      </p:pic>
      <p:sp>
        <p:nvSpPr>
          <p:cNvPr id="7" name="Rectangle 6"/>
          <p:cNvSpPr/>
          <p:nvPr/>
        </p:nvSpPr>
        <p:spPr>
          <a:xfrm>
            <a:off x="4789493" y="930625"/>
            <a:ext cx="1927066" cy="523220"/>
          </a:xfrm>
          <a:prstGeom prst="rect">
            <a:avLst/>
          </a:prstGeom>
        </p:spPr>
        <p:txBody>
          <a:bodyPr wrap="none">
            <a:spAutoFit/>
          </a:bodyPr>
          <a:lstStyle/>
          <a:p>
            <a:pPr algn="ctr"/>
            <a:r>
              <a:rPr lang="en-US" sz="2800" b="1" dirty="0" smtClean="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387924" y="1505058"/>
            <a:ext cx="9653115" cy="480131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[1] IEEE Standard for User Interface Elements in Power Control of Electronic Devices employed in Office/Consumer Environments, IEEE Standard 1621,2004(R2009).</a:t>
            </a:r>
          </a:p>
          <a:p>
            <a:r>
              <a:rPr lang="en-US" sz="2400" dirty="0">
                <a:latin typeface="Times New Roman" panose="02020603050405020304" pitchFamily="18" charset="0"/>
                <a:cs typeface="Times New Roman" panose="02020603050405020304" pitchFamily="18" charset="0"/>
              </a:rPr>
              <a:t> [2] Harvey Koselka, Bret A. Wallach, David Gollaher,“Autonomous floor mopping apparatus,” U.S. Patent 6741054 B2, May 25, 2004. </a:t>
            </a:r>
          </a:p>
          <a:p>
            <a:r>
              <a:rPr lang="en-US" sz="2400" dirty="0">
                <a:latin typeface="Times New Roman" panose="02020603050405020304" pitchFamily="18" charset="0"/>
                <a:cs typeface="Times New Roman" panose="02020603050405020304" pitchFamily="18" charset="0"/>
              </a:rPr>
              <a:t>[3] Joseph L. Jones, Newton E. Mack, David M. Nugent, Paul E. Sandin, “Autonomous floor-cleaning robot,” U.S. Patent 6883201 B2, April 6, 2005. </a:t>
            </a:r>
          </a:p>
          <a:p>
            <a:r>
              <a:rPr lang="en-US" sz="2400" dirty="0">
                <a:latin typeface="Times New Roman" panose="02020603050405020304" pitchFamily="18" charset="0"/>
                <a:cs typeface="Times New Roman" panose="02020603050405020304" pitchFamily="18" charset="0"/>
              </a:rPr>
              <a:t>[4] Andrew Ziegler, Duane Gilbert, Christopher John Morse, Scott Pratt, Paul Sandin, Nancy Dussault, Andrew Jones, “Autonomous surface cleaning robot for wet and dry cleaning,” U.S. Patent 7389156 B2, June 17, 2008. </a:t>
            </a:r>
          </a:p>
          <a:p>
            <a:r>
              <a:rPr lang="en-US" sz="2400" dirty="0">
                <a:latin typeface="Times New Roman" panose="02020603050405020304" pitchFamily="18" charset="0"/>
                <a:cs typeface="Times New Roman" panose="02020603050405020304" pitchFamily="18" charset="0"/>
              </a:rPr>
              <a:t>[5] Shih-Che HUNG, Yao-Shih Leng, “Cleaning robot and control method thereof,” U.S. Patent 20130231819 A1, September 5, 2013</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b="1" dirty="0"/>
              <a:t> </a:t>
            </a:r>
            <a:endParaRPr lang="en-US" dirty="0"/>
          </a:p>
        </p:txBody>
      </p:sp>
      <p:sp>
        <p:nvSpPr>
          <p:cNvPr id="8" name="Rectangle 7"/>
          <p:cNvSpPr/>
          <p:nvPr/>
        </p:nvSpPr>
        <p:spPr>
          <a:xfrm>
            <a:off x="3617843" y="6492875"/>
            <a:ext cx="5486400" cy="369332"/>
          </a:xfrm>
          <a:prstGeom prst="rect">
            <a:avLst/>
          </a:prstGeom>
        </p:spPr>
        <p:txBody>
          <a:bodyPr wrap="square">
            <a:spAutoFit/>
          </a:bodyPr>
          <a:lstStyle/>
          <a:p>
            <a:r>
              <a:rPr lang="en-US" dirty="0" smtClean="0">
                <a:ln w="0"/>
                <a:latin typeface="Times New Roman" panose="02020603050405020304" pitchFamily="18" charset="0"/>
                <a:cs typeface="Times New Roman" panose="02020603050405020304" pitchFamily="18" charset="0"/>
              </a:rPr>
              <a:t>Arduino Based Autonomous Smart </a:t>
            </a:r>
            <a:r>
              <a:rPr lang="en-US" dirty="0">
                <a:ln w="0"/>
                <a:latin typeface="Times New Roman" panose="02020603050405020304" pitchFamily="18" charset="0"/>
                <a:cs typeface="Times New Roman" panose="02020603050405020304" pitchFamily="18" charset="0"/>
              </a:rPr>
              <a:t>Floor Moping Robot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783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548" y="2261833"/>
            <a:ext cx="9144000" cy="2221664"/>
          </a:xfrm>
        </p:spPr>
        <p:txBody>
          <a:bodyPr>
            <a:normAutofit fontScale="90000"/>
          </a:bodyPr>
          <a:lstStyle/>
          <a:p>
            <a:r>
              <a:rPr lang="en-US" sz="4400" dirty="0" smtClean="0">
                <a:latin typeface="Times New Roman" panose="02020603050405020304" pitchFamily="18" charset="0"/>
                <a:cs typeface="Times New Roman" panose="02020603050405020304" pitchFamily="18" charset="0"/>
              </a:rPr>
              <a:t>                           </a:t>
            </a:r>
            <a:br>
              <a:rPr lang="en-US" sz="4400"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sz="4900" dirty="0" smtClean="0">
                <a:latin typeface="Times New Roman" panose="02020603050405020304" pitchFamily="18" charset="0"/>
                <a:cs typeface="Times New Roman" panose="02020603050405020304" pitchFamily="18" charset="0"/>
              </a:rPr>
              <a:t>Queries</a:t>
            </a:r>
            <a:r>
              <a:rPr lang="en-US" sz="4900" b="1" dirty="0" smtClean="0">
                <a:latin typeface="Times New Roman" panose="02020603050405020304" pitchFamily="18" charset="0"/>
                <a:cs typeface="Times New Roman" panose="02020603050405020304" pitchFamily="18" charset="0"/>
              </a:rPr>
              <a:t> ?</a:t>
            </a:r>
            <a:r>
              <a:rPr lang="en-US" sz="7200" dirty="0" smtClean="0">
                <a:latin typeface="Algerian" panose="04020705040A02060702" pitchFamily="82" charset="0"/>
              </a:rPr>
              <a:t/>
            </a:r>
            <a:br>
              <a:rPr lang="en-US" sz="7200" dirty="0" smtClean="0">
                <a:latin typeface="Algerian" panose="04020705040A02060702" pitchFamily="82" charset="0"/>
              </a:rPr>
            </a:br>
            <a:r>
              <a:rPr lang="en-US" sz="7200" dirty="0" smtClean="0">
                <a:latin typeface="Algerian" panose="04020705040A02060702" pitchFamily="82" charset="0"/>
              </a:rPr>
              <a:t> </a:t>
            </a:r>
            <a:endParaRPr lang="en-US" sz="7200" dirty="0">
              <a:latin typeface="Algerian" panose="04020705040A02060702" pitchFamily="82" charset="0"/>
            </a:endParaRPr>
          </a:p>
        </p:txBody>
      </p:sp>
      <p:sp>
        <p:nvSpPr>
          <p:cNvPr id="7" name="Date Placeholder 6"/>
          <p:cNvSpPr>
            <a:spLocks noGrp="1"/>
          </p:cNvSpPr>
          <p:nvPr>
            <p:ph type="dt" sz="half" idx="10"/>
          </p:nvPr>
        </p:nvSpPr>
        <p:spPr>
          <a:xfrm>
            <a:off x="-1" y="6492874"/>
            <a:ext cx="936743" cy="365125"/>
          </a:xfrm>
        </p:spPr>
        <p:txBody>
          <a:bodyPr/>
          <a:lstStyle/>
          <a:p>
            <a:r>
              <a:rPr lang="en-US" dirty="0" smtClean="0"/>
              <a:t>21/11/2019</a:t>
            </a:r>
            <a:endParaRPr lang="en-US" dirty="0"/>
          </a:p>
        </p:txBody>
      </p:sp>
      <p:sp>
        <p:nvSpPr>
          <p:cNvPr id="8" name="Slide Number Placeholder 7"/>
          <p:cNvSpPr>
            <a:spLocks noGrp="1"/>
          </p:cNvSpPr>
          <p:nvPr>
            <p:ph type="sldNum" sz="quarter" idx="12"/>
          </p:nvPr>
        </p:nvSpPr>
        <p:spPr>
          <a:xfrm>
            <a:off x="11427785" y="6492873"/>
            <a:ext cx="764215" cy="365125"/>
          </a:xfrm>
        </p:spPr>
        <p:txBody>
          <a:bodyPr/>
          <a:lstStyle/>
          <a:p>
            <a:fld id="{1B44E4C9-05F0-42B0-A974-4A4AB8A329EE}" type="slidenum">
              <a:rPr lang="en-US" smtClean="0"/>
              <a:t>16</a:t>
            </a:fld>
            <a:endParaRPr lang="en-US" dirty="0"/>
          </a:p>
        </p:txBody>
      </p:sp>
      <p:sp>
        <p:nvSpPr>
          <p:cNvPr id="3" name="Rectangle 2"/>
          <p:cNvSpPr/>
          <p:nvPr/>
        </p:nvSpPr>
        <p:spPr>
          <a:xfrm>
            <a:off x="3843130" y="6306103"/>
            <a:ext cx="5546529" cy="369332"/>
          </a:xfrm>
          <a:prstGeom prst="rect">
            <a:avLst/>
          </a:prstGeom>
        </p:spPr>
        <p:txBody>
          <a:bodyPr wrap="square">
            <a:spAutoFit/>
          </a:bodyPr>
          <a:lstStyle/>
          <a:p>
            <a:r>
              <a:rPr lang="en-US" dirty="0" smtClean="0">
                <a:ln w="0"/>
                <a:latin typeface="Times New Roman" panose="02020603050405020304" pitchFamily="18" charset="0"/>
                <a:cs typeface="Times New Roman" panose="02020603050405020304" pitchFamily="18" charset="0"/>
              </a:rPr>
              <a:t>Arduino Based Autonomous </a:t>
            </a:r>
            <a:r>
              <a:rPr lang="en-US" dirty="0">
                <a:ln w="0"/>
                <a:latin typeface="Times New Roman" panose="02020603050405020304" pitchFamily="18" charset="0"/>
                <a:cs typeface="Times New Roman" panose="02020603050405020304" pitchFamily="18" charset="0"/>
              </a:rPr>
              <a:t>Smart Floor Moping Robot</a:t>
            </a: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9660" y="95534"/>
            <a:ext cx="2666667" cy="1409524"/>
          </a:xfrm>
          <a:prstGeom prst="rect">
            <a:avLst/>
          </a:prstGeom>
        </p:spPr>
      </p:pic>
    </p:spTree>
    <p:extLst>
      <p:ext uri="{BB962C8B-B14F-4D97-AF65-F5344CB8AC3E}">
        <p14:creationId xmlns:p14="http://schemas.microsoft.com/office/powerpoint/2010/main" val="336476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896796" y="2458192"/>
            <a:ext cx="5934949" cy="1674421"/>
          </a:xfrm>
        </p:spPr>
        <p:txBody>
          <a:bodyPr>
            <a:normAutofit/>
          </a:bodyPr>
          <a:lstStyle/>
          <a:p>
            <a:r>
              <a:rPr lang="en-US" sz="4400" b="1" dirty="0" smtClean="0">
                <a:latin typeface="Times New Roman" panose="02020603050405020304" pitchFamily="18" charset="0"/>
                <a:cs typeface="Times New Roman" panose="02020603050405020304" pitchFamily="18" charset="0"/>
              </a:rPr>
              <a:t>           </a:t>
            </a:r>
          </a:p>
          <a:p>
            <a:r>
              <a:rPr lang="en-US" sz="4400" b="1" dirty="0">
                <a:latin typeface="Times New Roman" panose="02020603050405020304" pitchFamily="18" charset="0"/>
                <a:cs typeface="Times New Roman" panose="02020603050405020304" pitchFamily="18" charset="0"/>
              </a:rPr>
              <a:t> </a:t>
            </a:r>
            <a:r>
              <a:rPr lang="en-US" sz="4400" b="1" dirty="0" smtClean="0">
                <a:latin typeface="Times New Roman" panose="02020603050405020304" pitchFamily="18" charset="0"/>
                <a:cs typeface="Times New Roman" panose="02020603050405020304" pitchFamily="18" charset="0"/>
              </a:rPr>
              <a:t>        THANK YOU</a:t>
            </a:r>
            <a:endParaRPr lang="en-US" sz="4400" b="1"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a:xfrm>
            <a:off x="0" y="6492875"/>
            <a:ext cx="977686" cy="365125"/>
          </a:xfrm>
        </p:spPr>
        <p:txBody>
          <a:bodyPr/>
          <a:lstStyle/>
          <a:p>
            <a:r>
              <a:rPr lang="en-US" dirty="0" smtClean="0"/>
              <a:t>21/11/2019</a:t>
            </a:r>
            <a:endParaRPr lang="en-US" dirty="0"/>
          </a:p>
        </p:txBody>
      </p:sp>
      <p:sp>
        <p:nvSpPr>
          <p:cNvPr id="6" name="Slide Number Placeholder 5"/>
          <p:cNvSpPr>
            <a:spLocks noGrp="1"/>
          </p:cNvSpPr>
          <p:nvPr>
            <p:ph type="sldNum" sz="quarter" idx="12"/>
          </p:nvPr>
        </p:nvSpPr>
        <p:spPr>
          <a:xfrm>
            <a:off x="11427785" y="6492875"/>
            <a:ext cx="764215" cy="365125"/>
          </a:xfrm>
        </p:spPr>
        <p:txBody>
          <a:bodyPr/>
          <a:lstStyle/>
          <a:p>
            <a:fld id="{1B44E4C9-05F0-42B0-A974-4A4AB8A329EE}" type="slidenum">
              <a:rPr lang="en-US" smtClean="0"/>
              <a:t>17</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9660" y="95534"/>
            <a:ext cx="2666667" cy="1409524"/>
          </a:xfrm>
          <a:prstGeom prst="rect">
            <a:avLst/>
          </a:prstGeom>
        </p:spPr>
      </p:pic>
      <p:sp>
        <p:nvSpPr>
          <p:cNvPr id="2" name="Rectangle 1"/>
          <p:cNvSpPr/>
          <p:nvPr/>
        </p:nvSpPr>
        <p:spPr>
          <a:xfrm>
            <a:off x="4022362" y="6306105"/>
            <a:ext cx="5346335" cy="369332"/>
          </a:xfrm>
          <a:prstGeom prst="rect">
            <a:avLst/>
          </a:prstGeom>
        </p:spPr>
        <p:txBody>
          <a:bodyPr wrap="none">
            <a:spAutoFit/>
          </a:bodyPr>
          <a:lstStyle/>
          <a:p>
            <a:r>
              <a:rPr lang="en-US" dirty="0" smtClean="0">
                <a:ln w="0"/>
                <a:latin typeface="Times New Roman" panose="02020603050405020304" pitchFamily="18" charset="0"/>
                <a:cs typeface="Times New Roman" panose="02020603050405020304" pitchFamily="18" charset="0"/>
              </a:rPr>
              <a:t>Arduino Based Autonomous </a:t>
            </a:r>
            <a:r>
              <a:rPr lang="en-US" dirty="0">
                <a:ln w="0"/>
                <a:latin typeface="Times New Roman" panose="02020603050405020304" pitchFamily="18" charset="0"/>
                <a:cs typeface="Times New Roman" panose="02020603050405020304" pitchFamily="18" charset="0"/>
              </a:rPr>
              <a:t>Smart Floor Moping Robot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6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5" fill="hold" grpId="0" nodeType="clickEffect">
                                  <p:stCondLst>
                                    <p:cond delay="0"/>
                                  </p:stCondLst>
                                  <p:childTnLst>
                                    <p:animEffect transition="out" filter="randombar(vertical)">
                                      <p:cBhvr>
                                        <p:cTn id="6" dur="500"/>
                                        <p:tgtEl>
                                          <p:spTgt spid="4">
                                            <p:txEl>
                                              <p:pRg st="0" end="0"/>
                                            </p:txEl>
                                          </p:spTgt>
                                        </p:tgtEl>
                                      </p:cBhvr>
                                    </p:animEffect>
                                    <p:set>
                                      <p:cBhvr>
                                        <p:cTn id="7" dur="1" fill="hold">
                                          <p:stCondLst>
                                            <p:cond delay="499"/>
                                          </p:stCondLst>
                                        </p:cTn>
                                        <p:tgtEl>
                                          <p:spTgt spid="4">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4" presetClass="exit" presetSubtype="5" fill="hold" grpId="0" nodeType="clickEffect">
                                  <p:stCondLst>
                                    <p:cond delay="0"/>
                                  </p:stCondLst>
                                  <p:childTnLst>
                                    <p:animEffect transition="out" filter="randombar(vertical)">
                                      <p:cBhvr>
                                        <p:cTn id="11" dur="500"/>
                                        <p:tgtEl>
                                          <p:spTgt spid="4">
                                            <p:txEl>
                                              <p:pRg st="1" end="1"/>
                                            </p:txEl>
                                          </p:spTgt>
                                        </p:tgtEl>
                                      </p:cBhvr>
                                    </p:animEffect>
                                    <p:set>
                                      <p:cBhvr>
                                        <p:cTn id="12" dur="1" fill="hold">
                                          <p:stCondLst>
                                            <p:cond delay="499"/>
                                          </p:stCondLst>
                                        </p:cTn>
                                        <p:tgtEl>
                                          <p:spTgt spid="4">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77490" y="1189368"/>
            <a:ext cx="3863764"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O</a:t>
            </a:r>
            <a:r>
              <a:rPr lang="en-US" sz="2800" b="1" dirty="0" smtClean="0">
                <a:latin typeface="Times New Roman" panose="02020603050405020304" pitchFamily="18" charset="0"/>
                <a:cs typeface="Times New Roman" panose="02020603050405020304" pitchFamily="18" charset="0"/>
              </a:rPr>
              <a:t>utline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535872" y="2170792"/>
            <a:ext cx="4216952" cy="3693319"/>
          </a:xfrm>
          <a:prstGeom prst="rect">
            <a:avLst/>
          </a:prstGeom>
          <a:noFill/>
        </p:spPr>
        <p:txBody>
          <a:bodyPr wrap="square" rtlCol="0">
            <a:spAutoFit/>
          </a:bodyPr>
          <a:lstStyle/>
          <a:p>
            <a:pPr marL="342900" indent="-342900">
              <a:buAutoNum type="arabicPeriod"/>
            </a:pPr>
            <a:r>
              <a:rPr lang="en-US" sz="2400" dirty="0" smtClean="0">
                <a:latin typeface="Times New Roman" panose="02020603050405020304" pitchFamily="18" charset="0"/>
                <a:cs typeface="Times New Roman" panose="02020603050405020304" pitchFamily="18" charset="0"/>
              </a:rPr>
              <a:t>Introduction</a:t>
            </a:r>
          </a:p>
          <a:p>
            <a:pPr marL="342900" indent="-342900">
              <a:buAutoNum type="arabicPeriod"/>
            </a:pPr>
            <a:r>
              <a:rPr lang="en-US" sz="2400" dirty="0" smtClean="0">
                <a:latin typeface="Times New Roman" panose="02020603050405020304" pitchFamily="18" charset="0"/>
                <a:cs typeface="Times New Roman" panose="02020603050405020304" pitchFamily="18" charset="0"/>
              </a:rPr>
              <a:t>Aim of project</a:t>
            </a:r>
          </a:p>
          <a:p>
            <a:pPr marL="342900" indent="-342900">
              <a:buAutoNum type="arabicPeriod"/>
            </a:pPr>
            <a:r>
              <a:rPr lang="en-US" sz="2400" dirty="0">
                <a:latin typeface="Times New Roman" panose="02020603050405020304" pitchFamily="18" charset="0"/>
                <a:cs typeface="Times New Roman" panose="02020603050405020304" pitchFamily="18" charset="0"/>
              </a:rPr>
              <a:t>Methodology</a:t>
            </a:r>
            <a:endParaRPr lang="en-US" sz="2400" dirty="0" smtClean="0">
              <a:latin typeface="Times New Roman" panose="02020603050405020304" pitchFamily="18" charset="0"/>
              <a:cs typeface="Times New Roman" panose="02020603050405020304" pitchFamily="18" charset="0"/>
            </a:endParaRPr>
          </a:p>
          <a:p>
            <a:pPr marL="342900" indent="-342900">
              <a:buAutoNum type="arabicPeriod"/>
            </a:pPr>
            <a:r>
              <a:rPr lang="en-US" sz="2400" dirty="0" smtClean="0">
                <a:latin typeface="Times New Roman" panose="02020603050405020304" pitchFamily="18" charset="0"/>
                <a:cs typeface="Times New Roman" panose="02020603050405020304" pitchFamily="18" charset="0"/>
              </a:rPr>
              <a:t>Tools </a:t>
            </a:r>
          </a:p>
          <a:p>
            <a:pPr marL="342900" indent="-342900">
              <a:buAutoNum type="arabicPeriod"/>
            </a:pPr>
            <a:r>
              <a:rPr lang="en-US" sz="2400" dirty="0" smtClean="0">
                <a:latin typeface="Times New Roman" panose="02020603050405020304" pitchFamily="18" charset="0"/>
                <a:cs typeface="Times New Roman" panose="02020603050405020304" pitchFamily="18" charset="0"/>
              </a:rPr>
              <a:t>Language </a:t>
            </a:r>
          </a:p>
          <a:p>
            <a:pPr marL="342900" indent="-342900">
              <a:buAutoNum type="arabicPeriod"/>
            </a:pPr>
            <a:r>
              <a:rPr lang="en-US" sz="2400" dirty="0" smtClean="0">
                <a:latin typeface="Times New Roman" panose="02020603050405020304" pitchFamily="18" charset="0"/>
                <a:cs typeface="Times New Roman" panose="02020603050405020304" pitchFamily="18" charset="0"/>
              </a:rPr>
              <a:t>Advantage </a:t>
            </a:r>
          </a:p>
          <a:p>
            <a:pPr marL="342900" indent="-342900">
              <a:buAutoNum type="arabicPeriod"/>
            </a:pPr>
            <a:r>
              <a:rPr lang="en-US" sz="2400" dirty="0" smtClean="0">
                <a:latin typeface="Times New Roman" panose="02020603050405020304" pitchFamily="18" charset="0"/>
                <a:cs typeface="Times New Roman" panose="02020603050405020304" pitchFamily="18" charset="0"/>
              </a:rPr>
              <a:t>Future work</a:t>
            </a:r>
          </a:p>
          <a:p>
            <a:pPr marL="342900" indent="-342900">
              <a:buAutoNum type="arabicPeriod"/>
            </a:pPr>
            <a:r>
              <a:rPr lang="en-US" sz="2400" dirty="0" smtClean="0">
                <a:latin typeface="Times New Roman" panose="02020603050405020304" pitchFamily="18" charset="0"/>
                <a:cs typeface="Times New Roman" panose="02020603050405020304" pitchFamily="18" charset="0"/>
              </a:rPr>
              <a:t>Conclusion</a:t>
            </a:r>
          </a:p>
          <a:p>
            <a:pPr marL="342900" indent="-342900">
              <a:buAutoNum type="arabicPeriod"/>
            </a:pPr>
            <a:r>
              <a:rPr lang="en-US" sz="2400" dirty="0" smtClean="0">
                <a:latin typeface="Times New Roman" panose="02020603050405020304" pitchFamily="18" charset="0"/>
                <a:cs typeface="Times New Roman" panose="02020603050405020304" pitchFamily="18" charset="0"/>
              </a:rPr>
              <a:t>Reference </a:t>
            </a:r>
          </a:p>
          <a:p>
            <a:pPr marL="342900" indent="-342900">
              <a:buAutoNum type="arabicPeriod"/>
            </a:pP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3559" y="185666"/>
            <a:ext cx="2666667" cy="1409524"/>
          </a:xfrm>
          <a:prstGeom prst="rect">
            <a:avLst/>
          </a:prstGeom>
        </p:spPr>
      </p:pic>
      <p:sp>
        <p:nvSpPr>
          <p:cNvPr id="11" name="Date Placeholder 10"/>
          <p:cNvSpPr>
            <a:spLocks noGrp="1"/>
          </p:cNvSpPr>
          <p:nvPr>
            <p:ph type="dt" sz="half" idx="10"/>
          </p:nvPr>
        </p:nvSpPr>
        <p:spPr>
          <a:xfrm>
            <a:off x="-1" y="6517607"/>
            <a:ext cx="1405719" cy="365125"/>
          </a:xfrm>
        </p:spPr>
        <p:txBody>
          <a:bodyPr/>
          <a:lstStyle/>
          <a:p>
            <a:r>
              <a:rPr lang="en-US" dirty="0" smtClean="0"/>
              <a:t>21/11/2019</a:t>
            </a:r>
            <a:endParaRPr lang="en-US" dirty="0"/>
          </a:p>
        </p:txBody>
      </p:sp>
      <p:sp>
        <p:nvSpPr>
          <p:cNvPr id="2" name="Slide Number Placeholder 1"/>
          <p:cNvSpPr>
            <a:spLocks noGrp="1"/>
          </p:cNvSpPr>
          <p:nvPr>
            <p:ph type="sldNum" sz="quarter" idx="12"/>
          </p:nvPr>
        </p:nvSpPr>
        <p:spPr>
          <a:xfrm>
            <a:off x="11427785" y="6464199"/>
            <a:ext cx="764215" cy="365125"/>
          </a:xfrm>
        </p:spPr>
        <p:txBody>
          <a:bodyPr/>
          <a:lstStyle/>
          <a:p>
            <a:fld id="{1B44E4C9-05F0-42B0-A974-4A4AB8A329EE}" type="slidenum">
              <a:rPr lang="en-US" smtClean="0"/>
              <a:t>2</a:t>
            </a:fld>
            <a:endParaRPr lang="en-US" dirty="0"/>
          </a:p>
        </p:txBody>
      </p:sp>
      <p:sp>
        <p:nvSpPr>
          <p:cNvPr id="8" name="Rectangle 7"/>
          <p:cNvSpPr/>
          <p:nvPr/>
        </p:nvSpPr>
        <p:spPr>
          <a:xfrm>
            <a:off x="3339549" y="6322315"/>
            <a:ext cx="5413276" cy="369332"/>
          </a:xfrm>
          <a:prstGeom prst="rect">
            <a:avLst/>
          </a:prstGeom>
        </p:spPr>
        <p:txBody>
          <a:bodyPr wrap="square">
            <a:spAutoFit/>
          </a:bodyPr>
          <a:lstStyle/>
          <a:p>
            <a:r>
              <a:rPr lang="en-US" dirty="0" smtClean="0">
                <a:ln w="0"/>
                <a:latin typeface="Times New Roman" panose="02020603050405020304" pitchFamily="18" charset="0"/>
                <a:cs typeface="Times New Roman" panose="02020603050405020304" pitchFamily="18" charset="0"/>
              </a:rPr>
              <a:t>Arduino Based Autonomous </a:t>
            </a:r>
            <a:r>
              <a:rPr lang="en-US" dirty="0">
                <a:ln w="0"/>
                <a:latin typeface="Times New Roman" panose="02020603050405020304" pitchFamily="18" charset="0"/>
                <a:cs typeface="Times New Roman" panose="02020603050405020304" pitchFamily="18" charset="0"/>
              </a:rPr>
              <a:t>Smart Floor Moping Robot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825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2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1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1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1520"/>
                            </p:stCondLst>
                            <p:childTnLst>
                              <p:par>
                                <p:cTn id="10" presetID="2" presetClass="entr" presetSubtype="4" fill="hold"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1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1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3020"/>
                            </p:stCondLst>
                            <p:childTnLst>
                              <p:par>
                                <p:cTn id="15" presetID="2" presetClass="entr" presetSubtype="4" fill="hold"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1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1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4520"/>
                            </p:stCondLst>
                            <p:childTnLst>
                              <p:par>
                                <p:cTn id="20" presetID="2" presetClass="entr" presetSubtype="4" fill="hold" nodeType="after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additive="base">
                                        <p:cTn id="22" dur="1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3" dur="1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6020"/>
                            </p:stCondLst>
                            <p:childTnLst>
                              <p:par>
                                <p:cTn id="25" presetID="2" presetClass="entr" presetSubtype="4" fill="hold"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1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1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7520"/>
                            </p:stCondLst>
                            <p:childTnLst>
                              <p:par>
                                <p:cTn id="30" presetID="2" presetClass="entr" presetSubtype="4" fill="hold" nodeType="after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 calcmode="lin" valueType="num">
                                      <p:cBhvr additive="base">
                                        <p:cTn id="32" dur="1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3" dur="1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9020"/>
                            </p:stCondLst>
                            <p:childTnLst>
                              <p:par>
                                <p:cTn id="35" presetID="2" presetClass="entr" presetSubtype="4" fill="hold" nodeType="after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1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1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0520"/>
                            </p:stCondLst>
                            <p:childTnLst>
                              <p:par>
                                <p:cTn id="40" presetID="2" presetClass="entr" presetSubtype="4" fill="hold" nodeType="after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 calcmode="lin" valueType="num">
                                      <p:cBhvr additive="base">
                                        <p:cTn id="42" dur="1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3" dur="1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12020"/>
                            </p:stCondLst>
                            <p:childTnLst>
                              <p:par>
                                <p:cTn id="45" presetID="2" presetClass="entr" presetSubtype="4" fill="hold" nodeType="after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 calcmode="lin" valueType="num">
                                      <p:cBhvr additive="base">
                                        <p:cTn id="47" dur="1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8" dur="1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1268" y="169557"/>
            <a:ext cx="2666667" cy="1409524"/>
          </a:xfrm>
          <a:prstGeom prst="rect">
            <a:avLst/>
          </a:prstGeom>
        </p:spPr>
      </p:pic>
      <p:sp>
        <p:nvSpPr>
          <p:cNvPr id="9" name="Date Placeholder 8"/>
          <p:cNvSpPr>
            <a:spLocks noGrp="1"/>
          </p:cNvSpPr>
          <p:nvPr>
            <p:ph type="dt" sz="half" idx="10"/>
          </p:nvPr>
        </p:nvSpPr>
        <p:spPr>
          <a:xfrm>
            <a:off x="0" y="6492875"/>
            <a:ext cx="997527" cy="365125"/>
          </a:xfrm>
        </p:spPr>
        <p:txBody>
          <a:bodyPr/>
          <a:lstStyle/>
          <a:p>
            <a:r>
              <a:rPr lang="en-US" dirty="0" smtClean="0"/>
              <a:t>21/11/2019</a:t>
            </a:r>
            <a:endParaRPr lang="en-US" dirty="0"/>
          </a:p>
        </p:txBody>
      </p:sp>
      <p:sp>
        <p:nvSpPr>
          <p:cNvPr id="5" name="Slide Number Placeholder 4"/>
          <p:cNvSpPr>
            <a:spLocks noGrp="1"/>
          </p:cNvSpPr>
          <p:nvPr>
            <p:ph type="sldNum" sz="quarter" idx="12"/>
          </p:nvPr>
        </p:nvSpPr>
        <p:spPr>
          <a:xfrm>
            <a:off x="11427785" y="6492875"/>
            <a:ext cx="764215" cy="365125"/>
          </a:xfrm>
        </p:spPr>
        <p:txBody>
          <a:bodyPr/>
          <a:lstStyle/>
          <a:p>
            <a:fld id="{1B44E4C9-05F0-42B0-A974-4A4AB8A329EE}" type="slidenum">
              <a:rPr lang="en-US" smtClean="0"/>
              <a:t>3</a:t>
            </a:fld>
            <a:endParaRPr lang="en-US" dirty="0"/>
          </a:p>
        </p:txBody>
      </p:sp>
      <p:sp>
        <p:nvSpPr>
          <p:cNvPr id="11" name="Rectangle 10"/>
          <p:cNvSpPr/>
          <p:nvPr/>
        </p:nvSpPr>
        <p:spPr>
          <a:xfrm>
            <a:off x="3263721" y="1055861"/>
            <a:ext cx="2410718" cy="523220"/>
          </a:xfrm>
          <a:prstGeom prst="rect">
            <a:avLst/>
          </a:prstGeom>
        </p:spPr>
        <p:txBody>
          <a:bodyPr wrap="square">
            <a:spAutoFit/>
          </a:bodyPr>
          <a:lstStyle/>
          <a:p>
            <a:pPr algn="ctr"/>
            <a:r>
              <a:rPr lang="en-US" sz="2800" b="1" dirty="0">
                <a:latin typeface="Times New Roman" panose="02020603050405020304" pitchFamily="18" charset="0"/>
                <a:cs typeface="Times New Roman" panose="02020603050405020304" pitchFamily="18" charset="0"/>
              </a:rPr>
              <a:t>Introduction</a:t>
            </a:r>
          </a:p>
        </p:txBody>
      </p:sp>
      <p:sp>
        <p:nvSpPr>
          <p:cNvPr id="3" name="Rectangle 2"/>
          <p:cNvSpPr/>
          <p:nvPr/>
        </p:nvSpPr>
        <p:spPr>
          <a:xfrm>
            <a:off x="1164608" y="1949606"/>
            <a:ext cx="6096000" cy="4154984"/>
          </a:xfrm>
          <a:prstGeom prst="rect">
            <a:avLst/>
          </a:prstGeom>
        </p:spPr>
        <p:txBody>
          <a:bodyPr>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Households of today are becoming smarter and more </a:t>
            </a:r>
            <a:r>
              <a:rPr lang="en-US" sz="2400" dirty="0" smtClean="0">
                <a:latin typeface="Times New Roman" panose="02020603050405020304" pitchFamily="18" charset="0"/>
                <a:cs typeface="Times New Roman" panose="02020603050405020304" pitchFamily="18" charset="0"/>
              </a:rPr>
              <a:t>automated. </a:t>
            </a:r>
          </a:p>
          <a:p>
            <a:pPr marL="285750" indent="-28575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 this project we introduce the automatic floor mopping robot for mopping floor. </a:t>
            </a:r>
            <a:endParaRPr lang="en-US" sz="24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Automatic </a:t>
            </a:r>
            <a:r>
              <a:rPr lang="en-US" sz="2400" dirty="0">
                <a:latin typeface="Times New Roman" panose="02020603050405020304" pitchFamily="18" charset="0"/>
                <a:cs typeface="Times New Roman" panose="02020603050405020304" pitchFamily="18" charset="0"/>
              </a:rPr>
              <a:t>floor mopping will reduce the effort required for mopping floor in the </a:t>
            </a:r>
            <a:r>
              <a:rPr lang="en-US" sz="2400" dirty="0" smtClean="0">
                <a:latin typeface="Times New Roman" panose="02020603050405020304" pitchFamily="18" charset="0"/>
                <a:cs typeface="Times New Roman" panose="02020603050405020304" pitchFamily="18" charset="0"/>
              </a:rPr>
              <a:t>law.</a:t>
            </a:r>
          </a:p>
          <a:p>
            <a:pPr marL="285750" indent="-28575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Arduino </a:t>
            </a:r>
            <a:r>
              <a:rPr lang="en-US" sz="2400" dirty="0">
                <a:latin typeface="Times New Roman" panose="02020603050405020304" pitchFamily="18" charset="0"/>
                <a:cs typeface="Times New Roman" panose="02020603050405020304" pitchFamily="18" charset="0"/>
              </a:rPr>
              <a:t>Nano microcontroller is utilized as the microcontroller. </a:t>
            </a:r>
            <a:endParaRPr lang="en-US" sz="24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Every </a:t>
            </a:r>
            <a:r>
              <a:rPr lang="en-US" sz="2400" dirty="0">
                <a:latin typeface="Times New Roman" panose="02020603050405020304" pitchFamily="18" charset="0"/>
                <a:cs typeface="Times New Roman" panose="02020603050405020304" pitchFamily="18" charset="0"/>
              </a:rPr>
              <a:t>action of the floor mopper is monitored by the microcontroller with the help of the android </a:t>
            </a:r>
            <a:r>
              <a:rPr lang="en-US" sz="2400" dirty="0" smtClean="0">
                <a:latin typeface="Times New Roman" panose="02020603050405020304" pitchFamily="18" charset="0"/>
                <a:cs typeface="Times New Roman" panose="02020603050405020304" pitchFamily="18" charset="0"/>
              </a:rPr>
              <a:t>apps.</a:t>
            </a:r>
            <a:endParaRPr lang="en-US" sz="2400" dirty="0">
              <a:latin typeface="Times New Roman" panose="02020603050405020304" pitchFamily="18" charset="0"/>
              <a:cs typeface="Times New Roman" panose="02020603050405020304" pitchFamily="18" charset="0"/>
            </a:endParaRPr>
          </a:p>
        </p:txBody>
      </p:sp>
      <p:sp>
        <p:nvSpPr>
          <p:cNvPr id="10" name="Rectangle 9"/>
          <p:cNvSpPr/>
          <p:nvPr/>
        </p:nvSpPr>
        <p:spPr>
          <a:xfrm>
            <a:off x="3307505" y="6352271"/>
            <a:ext cx="5425678" cy="369332"/>
          </a:xfrm>
          <a:prstGeom prst="rect">
            <a:avLst/>
          </a:prstGeom>
        </p:spPr>
        <p:txBody>
          <a:bodyPr wrap="square">
            <a:spAutoFit/>
          </a:bodyPr>
          <a:lstStyle/>
          <a:p>
            <a:r>
              <a:rPr lang="en-US" dirty="0" smtClean="0">
                <a:ln w="0"/>
                <a:latin typeface="Times New Roman" panose="02020603050405020304" pitchFamily="18" charset="0"/>
                <a:cs typeface="Times New Roman" panose="02020603050405020304" pitchFamily="18" charset="0"/>
              </a:rPr>
              <a:t>Arduino Based Autonomous </a:t>
            </a:r>
            <a:r>
              <a:rPr lang="en-US" dirty="0" smtClean="0">
                <a:ln w="0"/>
                <a:latin typeface="Times New Roman" panose="02020603050405020304" pitchFamily="18" charset="0"/>
                <a:cs typeface="Times New Roman" panose="02020603050405020304" pitchFamily="18" charset="0"/>
              </a:rPr>
              <a:t>Smart </a:t>
            </a:r>
            <a:r>
              <a:rPr lang="en-US" dirty="0">
                <a:ln w="0"/>
                <a:latin typeface="Times New Roman" panose="02020603050405020304" pitchFamily="18" charset="0"/>
                <a:cs typeface="Times New Roman" panose="02020603050405020304" pitchFamily="18" charset="0"/>
              </a:rPr>
              <a:t>Floor Moping Robot</a:t>
            </a: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22342" y="2163471"/>
            <a:ext cx="3957850" cy="2968387"/>
          </a:xfrm>
          <a:prstGeom prst="rect">
            <a:avLst/>
          </a:prstGeom>
        </p:spPr>
      </p:pic>
    </p:spTree>
    <p:extLst>
      <p:ext uri="{BB962C8B-B14F-4D97-AF65-F5344CB8AC3E}">
        <p14:creationId xmlns:p14="http://schemas.microsoft.com/office/powerpoint/2010/main" val="2988307992"/>
      </p:ext>
    </p:extLst>
  </p:cSld>
  <p:clrMapOvr>
    <a:masterClrMapping/>
  </p:clrMapOvr>
  <mc:AlternateContent xmlns:mc="http://schemas.openxmlformats.org/markup-compatibility/2006" xmlns:p14="http://schemas.microsoft.com/office/powerpoint/2010/main">
    <mc:Choice Requires="p14">
      <p:transition p14:dur="5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1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1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1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1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3500"/>
                            </p:stCondLst>
                            <p:childTnLst>
                              <p:par>
                                <p:cTn id="19" presetID="2" presetClass="entr" presetSubtype="4" fill="hold"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1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1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5000"/>
                            </p:stCondLst>
                            <p:childTnLst>
                              <p:par>
                                <p:cTn id="24" presetID="42" presetClass="entr" presetSubtype="0" fill="hold"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500"/>
                                        <p:tgtEl>
                                          <p:spTgt spid="3">
                                            <p:txEl>
                                              <p:pRg st="3" end="3"/>
                                            </p:txEl>
                                          </p:spTgt>
                                        </p:tgtEl>
                                      </p:cBhvr>
                                    </p:animEffect>
                                    <p:anim calcmode="lin" valueType="num">
                                      <p:cBhvr>
                                        <p:cTn id="27" dur="1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9" fill="hold">
                            <p:stCondLst>
                              <p:cond delay="6500"/>
                            </p:stCondLst>
                            <p:childTnLst>
                              <p:par>
                                <p:cTn id="30" presetID="2" presetClass="entr" presetSubtype="4" fill="hold"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1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1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1" y="6492875"/>
            <a:ext cx="1405719" cy="365125"/>
          </a:xfrm>
        </p:spPr>
        <p:txBody>
          <a:bodyPr/>
          <a:lstStyle/>
          <a:p>
            <a:r>
              <a:rPr lang="en-US" dirty="0" smtClean="0"/>
              <a:t>21/11/2019</a:t>
            </a:r>
            <a:endParaRPr lang="en-US" dirty="0"/>
          </a:p>
        </p:txBody>
      </p:sp>
      <p:sp>
        <p:nvSpPr>
          <p:cNvPr id="2" name="Slide Number Placeholder 1"/>
          <p:cNvSpPr>
            <a:spLocks noGrp="1"/>
          </p:cNvSpPr>
          <p:nvPr>
            <p:ph type="sldNum" sz="quarter" idx="12"/>
          </p:nvPr>
        </p:nvSpPr>
        <p:spPr>
          <a:xfrm>
            <a:off x="11427785" y="6464199"/>
            <a:ext cx="764215" cy="365125"/>
          </a:xfrm>
        </p:spPr>
        <p:txBody>
          <a:bodyPr/>
          <a:lstStyle/>
          <a:p>
            <a:fld id="{1B44E4C9-05F0-42B0-A974-4A4AB8A329EE}" type="slidenum">
              <a:rPr lang="en-US" smtClean="0"/>
              <a:t>4</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5148" y="92333"/>
            <a:ext cx="2666667" cy="1409524"/>
          </a:xfrm>
          <a:prstGeom prst="rect">
            <a:avLst/>
          </a:prstGeom>
        </p:spPr>
      </p:pic>
      <p:sp>
        <p:nvSpPr>
          <p:cNvPr id="9" name="Rectangle 8"/>
          <p:cNvSpPr/>
          <p:nvPr/>
        </p:nvSpPr>
        <p:spPr>
          <a:xfrm>
            <a:off x="4439237" y="1329964"/>
            <a:ext cx="3153299"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Aim of Our </a:t>
            </a:r>
            <a:r>
              <a:rPr lang="en-US" sz="2800" b="1" dirty="0" smtClean="0">
                <a:latin typeface="Times New Roman" panose="02020603050405020304" pitchFamily="18" charset="0"/>
                <a:cs typeface="Times New Roman" panose="02020603050405020304" pitchFamily="18" charset="0"/>
              </a:rPr>
              <a:t>Project</a:t>
            </a:r>
            <a:endParaRPr lang="en-US" sz="2800" b="1" dirty="0">
              <a:latin typeface="Times New Roman" panose="02020603050405020304" pitchFamily="18" charset="0"/>
              <a:cs typeface="Times New Roman" panose="02020603050405020304" pitchFamily="18" charset="0"/>
            </a:endParaRPr>
          </a:p>
        </p:txBody>
      </p:sp>
      <p:sp>
        <p:nvSpPr>
          <p:cNvPr id="10" name="Rectangle 9"/>
          <p:cNvSpPr/>
          <p:nvPr/>
        </p:nvSpPr>
        <p:spPr>
          <a:xfrm>
            <a:off x="4439237" y="2521089"/>
            <a:ext cx="4935911" cy="2923877"/>
          </a:xfrm>
          <a:prstGeom prst="rect">
            <a:avLst/>
          </a:prstGeom>
        </p:spPr>
        <p:txBody>
          <a:bodyPr wrap="square">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t>
            </a:r>
            <a:r>
              <a:rPr lang="en-US" sz="2400" dirty="0" smtClean="0">
                <a:latin typeface="Times New Roman" panose="02020603050405020304" pitchFamily="18" charset="0"/>
                <a:cs typeface="Times New Roman" panose="02020603050405020304" pitchFamily="18" charset="0"/>
              </a:rPr>
              <a:t>ore appropriate.</a:t>
            </a:r>
          </a:p>
          <a:p>
            <a:pPr marL="285750" indent="-28575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Easy to use.</a:t>
            </a:r>
            <a:endParaRPr lang="en-US" sz="2400"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P</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hysical work escape.</a:t>
            </a:r>
          </a:p>
          <a:p>
            <a:pPr marL="285750" lvl="0" indent="-285750" algn="just">
              <a:buFont typeface="Arial" panose="020B0604020202020204" pitchFamily="34" charset="0"/>
              <a:buChar char="•"/>
            </a:pP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Electric Rechargeable.</a:t>
            </a:r>
          </a:p>
          <a:p>
            <a:pPr marL="285750" lvl="0" indent="-28575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Subsidy</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0" algn="just"/>
            <a:endParaRPr lang="en-US" sz="1600" dirty="0">
              <a:latin typeface="Times New Roman" panose="02020603050405020304" pitchFamily="18" charset="0"/>
              <a:cs typeface="Times New Roman" panose="02020603050405020304" pitchFamily="18" charset="0"/>
            </a:endParaRPr>
          </a:p>
          <a:p>
            <a:pPr algn="just"/>
            <a:endParaRPr lang="en-US" sz="1600" dirty="0" smtClean="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
        <p:nvSpPr>
          <p:cNvPr id="11" name="Rectangle 10"/>
          <p:cNvSpPr/>
          <p:nvPr/>
        </p:nvSpPr>
        <p:spPr>
          <a:xfrm>
            <a:off x="3750365" y="6306105"/>
            <a:ext cx="5380383" cy="369332"/>
          </a:xfrm>
          <a:prstGeom prst="rect">
            <a:avLst/>
          </a:prstGeom>
        </p:spPr>
        <p:txBody>
          <a:bodyPr wrap="square">
            <a:spAutoFit/>
          </a:bodyPr>
          <a:lstStyle/>
          <a:p>
            <a:r>
              <a:rPr lang="en-US" dirty="0" smtClean="0">
                <a:ln w="0"/>
                <a:latin typeface="Times New Roman" panose="02020603050405020304" pitchFamily="18" charset="0"/>
                <a:cs typeface="Times New Roman" panose="02020603050405020304" pitchFamily="18" charset="0"/>
              </a:rPr>
              <a:t>Arduino Based Autonomous </a:t>
            </a:r>
            <a:r>
              <a:rPr lang="en-US" dirty="0" smtClean="0">
                <a:ln w="0"/>
                <a:latin typeface="Times New Roman" panose="02020603050405020304" pitchFamily="18" charset="0"/>
                <a:cs typeface="Times New Roman" panose="02020603050405020304" pitchFamily="18" charset="0"/>
              </a:rPr>
              <a:t>Smart </a:t>
            </a:r>
            <a:r>
              <a:rPr lang="en-US" dirty="0">
                <a:ln w="0"/>
                <a:latin typeface="Times New Roman" panose="02020603050405020304" pitchFamily="18" charset="0"/>
                <a:cs typeface="Times New Roman" panose="02020603050405020304" pitchFamily="18" charset="0"/>
              </a:rPr>
              <a:t>Floor Moping Robot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95729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1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1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1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1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1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1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1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1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additive="base">
                                        <p:cTn id="31" dur="1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2" dur="1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1" y="6539179"/>
            <a:ext cx="1405719" cy="365125"/>
          </a:xfrm>
        </p:spPr>
        <p:txBody>
          <a:bodyPr/>
          <a:lstStyle/>
          <a:p>
            <a:r>
              <a:rPr lang="en-US" dirty="0" smtClean="0"/>
              <a:t>21/11/2019</a:t>
            </a:r>
            <a:endParaRPr lang="en-US" dirty="0"/>
          </a:p>
        </p:txBody>
      </p:sp>
      <p:sp>
        <p:nvSpPr>
          <p:cNvPr id="3" name="Slide Number Placeholder 2"/>
          <p:cNvSpPr>
            <a:spLocks noGrp="1"/>
          </p:cNvSpPr>
          <p:nvPr>
            <p:ph type="sldNum" sz="quarter" idx="12"/>
          </p:nvPr>
        </p:nvSpPr>
        <p:spPr>
          <a:xfrm>
            <a:off x="11390782" y="6435526"/>
            <a:ext cx="764215" cy="365125"/>
          </a:xfrm>
        </p:spPr>
        <p:txBody>
          <a:bodyPr/>
          <a:lstStyle/>
          <a:p>
            <a:fld id="{1B44E4C9-05F0-42B0-A974-4A4AB8A329EE}" type="slidenum">
              <a:rPr lang="en-US" smtClean="0"/>
              <a:t>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1268" y="46166"/>
            <a:ext cx="2666667" cy="1409524"/>
          </a:xfrm>
          <a:prstGeom prst="rect">
            <a:avLst/>
          </a:prstGeom>
        </p:spPr>
      </p:pic>
      <p:sp>
        <p:nvSpPr>
          <p:cNvPr id="9" name="Rectangle 8"/>
          <p:cNvSpPr/>
          <p:nvPr/>
        </p:nvSpPr>
        <p:spPr>
          <a:xfrm>
            <a:off x="4076419" y="520095"/>
            <a:ext cx="3161225" cy="523220"/>
          </a:xfrm>
          <a:prstGeom prst="rect">
            <a:avLst/>
          </a:prstGeom>
        </p:spPr>
        <p:txBody>
          <a:bodyPr wrap="square">
            <a:spAutoFit/>
          </a:bodyPr>
          <a:lstStyle/>
          <a:p>
            <a:r>
              <a:rPr lang="en-US" sz="2800" b="1" dirty="0" smtClean="0">
                <a:latin typeface="Times New Roman" panose="02020603050405020304" pitchFamily="18" charset="0"/>
                <a:cs typeface="Times New Roman" panose="02020603050405020304" pitchFamily="18" charset="0"/>
              </a:rPr>
              <a:t>               Tools </a:t>
            </a:r>
            <a:endParaRPr lang="en-US" sz="2800" b="1" dirty="0">
              <a:latin typeface="Times New Roman" panose="02020603050405020304" pitchFamily="18" charset="0"/>
              <a:cs typeface="Times New Roman" panose="02020603050405020304" pitchFamily="18" charset="0"/>
            </a:endParaRPr>
          </a:p>
        </p:txBody>
      </p:sp>
      <p:sp>
        <p:nvSpPr>
          <p:cNvPr id="10" name="Rectangle 9"/>
          <p:cNvSpPr/>
          <p:nvPr/>
        </p:nvSpPr>
        <p:spPr>
          <a:xfrm>
            <a:off x="2131303" y="885843"/>
            <a:ext cx="3668996" cy="6323847"/>
          </a:xfrm>
          <a:prstGeom prst="rect">
            <a:avLst/>
          </a:prstGeom>
        </p:spPr>
        <p:txBody>
          <a:bodyPr wrap="square">
            <a:spAutoFit/>
          </a:bodyPr>
          <a:lstStyle/>
          <a:p>
            <a:pPr marR="0" lvl="0">
              <a:lnSpc>
                <a:spcPct val="107000"/>
              </a:lnSpc>
              <a:spcBef>
                <a:spcPts val="0"/>
              </a:spcBef>
              <a:spcAft>
                <a:spcPts val="0"/>
              </a:spcAft>
            </a:pPr>
            <a:endParaRPr lang="en-US" sz="2400" b="1"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Robotics chassis</a:t>
            </a:r>
          </a:p>
          <a:p>
            <a:pPr marL="285750" lvl="0" indent="-285750">
              <a:buFont typeface="Wingdings" panose="05000000000000000000" pitchFamily="2" charset="2"/>
              <a:buChar char="§"/>
            </a:pPr>
            <a:r>
              <a:rPr lang="en-US" sz="2400" dirty="0" err="1">
                <a:latin typeface="Times New Roman" panose="02020603050405020304" pitchFamily="18" charset="0"/>
                <a:cs typeface="Times New Roman" panose="02020603050405020304" pitchFamily="18" charset="0"/>
              </a:rPr>
              <a:t>Arduino</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Nano R3 </a:t>
            </a:r>
            <a:endParaRPr lang="en-US" sz="24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HC 05 Bluetooth </a:t>
            </a:r>
            <a:r>
              <a:rPr lang="en-US" sz="2400" dirty="0" smtClean="0">
                <a:latin typeface="Times New Roman" panose="02020603050405020304" pitchFamily="18" charset="0"/>
                <a:cs typeface="Times New Roman" panose="02020603050405020304" pitchFamily="18" charset="0"/>
              </a:rPr>
              <a:t>module </a:t>
            </a:r>
            <a:endParaRPr lang="en-US" sz="24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Battery </a:t>
            </a:r>
            <a:r>
              <a:rPr lang="en-US" sz="2400" dirty="0" smtClean="0">
                <a:latin typeface="Times New Roman" panose="02020603050405020304" pitchFamily="18" charset="0"/>
                <a:cs typeface="Times New Roman" panose="02020603050405020304" pitchFamily="18" charset="0"/>
              </a:rPr>
              <a:t>11 </a:t>
            </a:r>
            <a:r>
              <a:rPr lang="en-US" sz="2400" dirty="0">
                <a:latin typeface="Times New Roman" panose="02020603050405020304" pitchFamily="18" charset="0"/>
                <a:cs typeface="Times New Roman" panose="02020603050405020304" pitchFamily="18" charset="0"/>
              </a:rPr>
              <a:t>volt. </a:t>
            </a:r>
          </a:p>
          <a:p>
            <a:pPr marL="285750" lvl="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Gear motor </a:t>
            </a:r>
            <a:r>
              <a:rPr lang="en-US" sz="2400" dirty="0" smtClean="0">
                <a:latin typeface="Times New Roman" panose="02020603050405020304" pitchFamily="18" charset="0"/>
                <a:cs typeface="Times New Roman" panose="02020603050405020304" pitchFamily="18" charset="0"/>
              </a:rPr>
              <a:t>driver </a:t>
            </a:r>
            <a:endParaRPr lang="en-US" sz="24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L298D </a:t>
            </a:r>
            <a:r>
              <a:rPr lang="en-US" sz="2400" dirty="0">
                <a:latin typeface="Times New Roman" panose="02020603050405020304" pitchFamily="18" charset="0"/>
                <a:cs typeface="Times New Roman" panose="02020603050405020304" pitchFamily="18" charset="0"/>
              </a:rPr>
              <a:t>motor </a:t>
            </a:r>
            <a:r>
              <a:rPr lang="en-US" sz="2400" dirty="0" smtClean="0">
                <a:latin typeface="Times New Roman" panose="02020603050405020304" pitchFamily="18" charset="0"/>
                <a:cs typeface="Times New Roman" panose="02020603050405020304" pitchFamily="18" charset="0"/>
              </a:rPr>
              <a:t>driver</a:t>
            </a:r>
          </a:p>
          <a:p>
            <a:pPr marL="285750" lvl="0" indent="-285750">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Relay Module</a:t>
            </a:r>
            <a:endParaRPr lang="en-US" sz="24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Jumper wires</a:t>
            </a:r>
            <a:endParaRPr lang="en-US" sz="24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Brush</a:t>
            </a:r>
          </a:p>
          <a:p>
            <a:pPr marL="285750" lvl="0" indent="-285750">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Servo Motor</a:t>
            </a:r>
          </a:p>
          <a:p>
            <a:pPr marL="285750" lvl="0" indent="-285750">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Water Pump</a:t>
            </a:r>
          </a:p>
          <a:p>
            <a:pPr marL="285750" lvl="0" indent="-285750">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Water jar</a:t>
            </a:r>
          </a:p>
          <a:p>
            <a:pPr marL="285750" lvl="0" indent="-285750">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Ultrasonic Sensors </a:t>
            </a:r>
          </a:p>
          <a:p>
            <a:pPr marL="285750" lvl="0" indent="-285750">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Vacuum</a:t>
            </a:r>
          </a:p>
          <a:p>
            <a:pPr marL="285750" lvl="0" indent="-28575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Rectangle 10"/>
          <p:cNvSpPr/>
          <p:nvPr/>
        </p:nvSpPr>
        <p:spPr>
          <a:xfrm>
            <a:off x="4319262" y="6401760"/>
            <a:ext cx="5353878" cy="369332"/>
          </a:xfrm>
          <a:prstGeom prst="rect">
            <a:avLst/>
          </a:prstGeom>
        </p:spPr>
        <p:txBody>
          <a:bodyPr wrap="square">
            <a:spAutoFit/>
          </a:bodyPr>
          <a:lstStyle/>
          <a:p>
            <a:r>
              <a:rPr lang="en-US" dirty="0" smtClean="0">
                <a:ln w="0"/>
                <a:latin typeface="Times New Roman" panose="02020603050405020304" pitchFamily="18" charset="0"/>
                <a:cs typeface="Times New Roman" panose="02020603050405020304" pitchFamily="18" charset="0"/>
              </a:rPr>
              <a:t>Arduino Based Autonomous </a:t>
            </a:r>
            <a:r>
              <a:rPr lang="en-US" dirty="0">
                <a:ln w="0"/>
                <a:latin typeface="Times New Roman" panose="02020603050405020304" pitchFamily="18" charset="0"/>
                <a:cs typeface="Times New Roman" panose="02020603050405020304" pitchFamily="18" charset="0"/>
              </a:rPr>
              <a:t>Smart Floor Moping Robot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382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 calcmode="lin" valueType="num">
                                      <p:cBhvr additive="base">
                                        <p:cTn id="7"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 calcmode="lin" valueType="num">
                                      <p:cBhvr additive="base">
                                        <p:cTn id="12"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nodeType="after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 calcmode="lin" valueType="num">
                                      <p:cBhvr additive="base">
                                        <p:cTn id="17"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par>
                          <p:cTn id="19" fill="hold">
                            <p:stCondLst>
                              <p:cond delay="3000"/>
                            </p:stCondLst>
                            <p:childTnLst>
                              <p:par>
                                <p:cTn id="20" presetID="2" presetClass="entr" presetSubtype="4" fill="hold" nodeType="after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 calcmode="lin" valueType="num">
                                      <p:cBhvr additive="base">
                                        <p:cTn id="22"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par>
                          <p:cTn id="24" fill="hold">
                            <p:stCondLst>
                              <p:cond delay="4000"/>
                            </p:stCondLst>
                            <p:childTnLst>
                              <p:par>
                                <p:cTn id="25" presetID="2" presetClass="entr" presetSubtype="4" fill="hold" nodeType="after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 calcmode="lin" valueType="num">
                                      <p:cBhvr additive="base">
                                        <p:cTn id="27"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par>
                          <p:cTn id="29" fill="hold">
                            <p:stCondLst>
                              <p:cond delay="5000"/>
                            </p:stCondLst>
                            <p:childTnLst>
                              <p:par>
                                <p:cTn id="30" presetID="2" presetClass="entr" presetSubtype="4" fill="hold" nodeType="afterEffect">
                                  <p:stCondLst>
                                    <p:cond delay="0"/>
                                  </p:stCondLst>
                                  <p:childTnLst>
                                    <p:set>
                                      <p:cBhvr>
                                        <p:cTn id="31" dur="1" fill="hold">
                                          <p:stCondLst>
                                            <p:cond delay="0"/>
                                          </p:stCondLst>
                                        </p:cTn>
                                        <p:tgtEl>
                                          <p:spTgt spid="10">
                                            <p:txEl>
                                              <p:pRg st="6" end="6"/>
                                            </p:txEl>
                                          </p:spTgt>
                                        </p:tgtEl>
                                        <p:attrNameLst>
                                          <p:attrName>style.visibility</p:attrName>
                                        </p:attrNameLst>
                                      </p:cBhvr>
                                      <p:to>
                                        <p:strVal val="visible"/>
                                      </p:to>
                                    </p:set>
                                    <p:anim calcmode="lin" valueType="num">
                                      <p:cBhvr additive="base">
                                        <p:cTn id="32"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33" dur="10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par>
                          <p:cTn id="34" fill="hold">
                            <p:stCondLst>
                              <p:cond delay="6000"/>
                            </p:stCondLst>
                            <p:childTnLst>
                              <p:par>
                                <p:cTn id="35" presetID="2" presetClass="entr" presetSubtype="4" fill="hold" nodeType="afterEffect">
                                  <p:stCondLst>
                                    <p:cond delay="0"/>
                                  </p:stCondLst>
                                  <p:childTnLst>
                                    <p:set>
                                      <p:cBhvr>
                                        <p:cTn id="36" dur="1" fill="hold">
                                          <p:stCondLst>
                                            <p:cond delay="0"/>
                                          </p:stCondLst>
                                        </p:cTn>
                                        <p:tgtEl>
                                          <p:spTgt spid="10">
                                            <p:txEl>
                                              <p:pRg st="7" end="7"/>
                                            </p:txEl>
                                          </p:spTgt>
                                        </p:tgtEl>
                                        <p:attrNameLst>
                                          <p:attrName>style.visibility</p:attrName>
                                        </p:attrNameLst>
                                      </p:cBhvr>
                                      <p:to>
                                        <p:strVal val="visible"/>
                                      </p:to>
                                    </p:set>
                                    <p:anim calcmode="lin" valueType="num">
                                      <p:cBhvr additive="base">
                                        <p:cTn id="37" dur="10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10">
                                            <p:txEl>
                                              <p:pRg st="7" end="7"/>
                                            </p:txEl>
                                          </p:spTgt>
                                        </p:tgtEl>
                                        <p:attrNameLst>
                                          <p:attrName>ppt_y</p:attrName>
                                        </p:attrNameLst>
                                      </p:cBhvr>
                                      <p:tavLst>
                                        <p:tav tm="0">
                                          <p:val>
                                            <p:strVal val="1+#ppt_h/2"/>
                                          </p:val>
                                        </p:tav>
                                        <p:tav tm="100000">
                                          <p:val>
                                            <p:strVal val="#ppt_y"/>
                                          </p:val>
                                        </p:tav>
                                      </p:tavLst>
                                    </p:anim>
                                  </p:childTnLst>
                                </p:cTn>
                              </p:par>
                            </p:childTnLst>
                          </p:cTn>
                        </p:par>
                        <p:par>
                          <p:cTn id="39" fill="hold">
                            <p:stCondLst>
                              <p:cond delay="7000"/>
                            </p:stCondLst>
                            <p:childTnLst>
                              <p:par>
                                <p:cTn id="40" presetID="2" presetClass="entr" presetSubtype="4" fill="hold" nodeType="afterEffect">
                                  <p:stCondLst>
                                    <p:cond delay="0"/>
                                  </p:stCondLst>
                                  <p:childTnLst>
                                    <p:set>
                                      <p:cBhvr>
                                        <p:cTn id="41" dur="1" fill="hold">
                                          <p:stCondLst>
                                            <p:cond delay="0"/>
                                          </p:stCondLst>
                                        </p:cTn>
                                        <p:tgtEl>
                                          <p:spTgt spid="10">
                                            <p:txEl>
                                              <p:pRg st="8" end="8"/>
                                            </p:txEl>
                                          </p:spTgt>
                                        </p:tgtEl>
                                        <p:attrNameLst>
                                          <p:attrName>style.visibility</p:attrName>
                                        </p:attrNameLst>
                                      </p:cBhvr>
                                      <p:to>
                                        <p:strVal val="visible"/>
                                      </p:to>
                                    </p:set>
                                    <p:anim calcmode="lin" valueType="num">
                                      <p:cBhvr additive="base">
                                        <p:cTn id="42" dur="1000" fill="hold"/>
                                        <p:tgtEl>
                                          <p:spTgt spid="10">
                                            <p:txEl>
                                              <p:pRg st="8" end="8"/>
                                            </p:txEl>
                                          </p:spTgt>
                                        </p:tgtEl>
                                        <p:attrNameLst>
                                          <p:attrName>ppt_x</p:attrName>
                                        </p:attrNameLst>
                                      </p:cBhvr>
                                      <p:tavLst>
                                        <p:tav tm="0">
                                          <p:val>
                                            <p:strVal val="#ppt_x"/>
                                          </p:val>
                                        </p:tav>
                                        <p:tav tm="100000">
                                          <p:val>
                                            <p:strVal val="#ppt_x"/>
                                          </p:val>
                                        </p:tav>
                                      </p:tavLst>
                                    </p:anim>
                                    <p:anim calcmode="lin" valueType="num">
                                      <p:cBhvr additive="base">
                                        <p:cTn id="43" dur="1000" fill="hold"/>
                                        <p:tgtEl>
                                          <p:spTgt spid="10">
                                            <p:txEl>
                                              <p:pRg st="8" end="8"/>
                                            </p:txEl>
                                          </p:spTgt>
                                        </p:tgtEl>
                                        <p:attrNameLst>
                                          <p:attrName>ppt_y</p:attrName>
                                        </p:attrNameLst>
                                      </p:cBhvr>
                                      <p:tavLst>
                                        <p:tav tm="0">
                                          <p:val>
                                            <p:strVal val="1+#ppt_h/2"/>
                                          </p:val>
                                        </p:tav>
                                        <p:tav tm="100000">
                                          <p:val>
                                            <p:strVal val="#ppt_y"/>
                                          </p:val>
                                        </p:tav>
                                      </p:tavLst>
                                    </p:anim>
                                  </p:childTnLst>
                                </p:cTn>
                              </p:par>
                            </p:childTnLst>
                          </p:cTn>
                        </p:par>
                        <p:par>
                          <p:cTn id="44" fill="hold">
                            <p:stCondLst>
                              <p:cond delay="8000"/>
                            </p:stCondLst>
                            <p:childTnLst>
                              <p:par>
                                <p:cTn id="45" presetID="2" presetClass="entr" presetSubtype="4" fill="hold" nodeType="afterEffect">
                                  <p:stCondLst>
                                    <p:cond delay="0"/>
                                  </p:stCondLst>
                                  <p:childTnLst>
                                    <p:set>
                                      <p:cBhvr>
                                        <p:cTn id="46" dur="1" fill="hold">
                                          <p:stCondLst>
                                            <p:cond delay="0"/>
                                          </p:stCondLst>
                                        </p:cTn>
                                        <p:tgtEl>
                                          <p:spTgt spid="10">
                                            <p:txEl>
                                              <p:pRg st="9" end="9"/>
                                            </p:txEl>
                                          </p:spTgt>
                                        </p:tgtEl>
                                        <p:attrNameLst>
                                          <p:attrName>style.visibility</p:attrName>
                                        </p:attrNameLst>
                                      </p:cBhvr>
                                      <p:to>
                                        <p:strVal val="visible"/>
                                      </p:to>
                                    </p:set>
                                    <p:anim calcmode="lin" valueType="num">
                                      <p:cBhvr additive="base">
                                        <p:cTn id="47" dur="1000" fill="hold"/>
                                        <p:tgtEl>
                                          <p:spTgt spid="10">
                                            <p:txEl>
                                              <p:pRg st="9" end="9"/>
                                            </p:txEl>
                                          </p:spTgt>
                                        </p:tgtEl>
                                        <p:attrNameLst>
                                          <p:attrName>ppt_x</p:attrName>
                                        </p:attrNameLst>
                                      </p:cBhvr>
                                      <p:tavLst>
                                        <p:tav tm="0">
                                          <p:val>
                                            <p:strVal val="#ppt_x"/>
                                          </p:val>
                                        </p:tav>
                                        <p:tav tm="100000">
                                          <p:val>
                                            <p:strVal val="#ppt_x"/>
                                          </p:val>
                                        </p:tav>
                                      </p:tavLst>
                                    </p:anim>
                                    <p:anim calcmode="lin" valueType="num">
                                      <p:cBhvr additive="base">
                                        <p:cTn id="48" dur="1000" fill="hold"/>
                                        <p:tgtEl>
                                          <p:spTgt spid="10">
                                            <p:txEl>
                                              <p:pRg st="9" end="9"/>
                                            </p:txEl>
                                          </p:spTgt>
                                        </p:tgtEl>
                                        <p:attrNameLst>
                                          <p:attrName>ppt_y</p:attrName>
                                        </p:attrNameLst>
                                      </p:cBhvr>
                                      <p:tavLst>
                                        <p:tav tm="0">
                                          <p:val>
                                            <p:strVal val="1+#ppt_h/2"/>
                                          </p:val>
                                        </p:tav>
                                        <p:tav tm="100000">
                                          <p:val>
                                            <p:strVal val="#ppt_y"/>
                                          </p:val>
                                        </p:tav>
                                      </p:tavLst>
                                    </p:anim>
                                  </p:childTnLst>
                                </p:cTn>
                              </p:par>
                            </p:childTnLst>
                          </p:cTn>
                        </p:par>
                        <p:par>
                          <p:cTn id="49" fill="hold">
                            <p:stCondLst>
                              <p:cond delay="9000"/>
                            </p:stCondLst>
                            <p:childTnLst>
                              <p:par>
                                <p:cTn id="50" presetID="2" presetClass="entr" presetSubtype="4" fill="hold" nodeType="afterEffect">
                                  <p:stCondLst>
                                    <p:cond delay="0"/>
                                  </p:stCondLst>
                                  <p:childTnLst>
                                    <p:set>
                                      <p:cBhvr>
                                        <p:cTn id="51" dur="1" fill="hold">
                                          <p:stCondLst>
                                            <p:cond delay="0"/>
                                          </p:stCondLst>
                                        </p:cTn>
                                        <p:tgtEl>
                                          <p:spTgt spid="10">
                                            <p:txEl>
                                              <p:pRg st="10" end="10"/>
                                            </p:txEl>
                                          </p:spTgt>
                                        </p:tgtEl>
                                        <p:attrNameLst>
                                          <p:attrName>style.visibility</p:attrName>
                                        </p:attrNameLst>
                                      </p:cBhvr>
                                      <p:to>
                                        <p:strVal val="visible"/>
                                      </p:to>
                                    </p:set>
                                    <p:anim calcmode="lin" valueType="num">
                                      <p:cBhvr additive="base">
                                        <p:cTn id="52" dur="1000" fill="hold"/>
                                        <p:tgtEl>
                                          <p:spTgt spid="10">
                                            <p:txEl>
                                              <p:pRg st="10" end="10"/>
                                            </p:txEl>
                                          </p:spTgt>
                                        </p:tgtEl>
                                        <p:attrNameLst>
                                          <p:attrName>ppt_x</p:attrName>
                                        </p:attrNameLst>
                                      </p:cBhvr>
                                      <p:tavLst>
                                        <p:tav tm="0">
                                          <p:val>
                                            <p:strVal val="#ppt_x"/>
                                          </p:val>
                                        </p:tav>
                                        <p:tav tm="100000">
                                          <p:val>
                                            <p:strVal val="#ppt_x"/>
                                          </p:val>
                                        </p:tav>
                                      </p:tavLst>
                                    </p:anim>
                                    <p:anim calcmode="lin" valueType="num">
                                      <p:cBhvr additive="base">
                                        <p:cTn id="53" dur="1000" fill="hold"/>
                                        <p:tgtEl>
                                          <p:spTgt spid="10">
                                            <p:txEl>
                                              <p:pRg st="10" end="10"/>
                                            </p:txEl>
                                          </p:spTgt>
                                        </p:tgtEl>
                                        <p:attrNameLst>
                                          <p:attrName>ppt_y</p:attrName>
                                        </p:attrNameLst>
                                      </p:cBhvr>
                                      <p:tavLst>
                                        <p:tav tm="0">
                                          <p:val>
                                            <p:strVal val="1+#ppt_h/2"/>
                                          </p:val>
                                        </p:tav>
                                        <p:tav tm="100000">
                                          <p:val>
                                            <p:strVal val="#ppt_y"/>
                                          </p:val>
                                        </p:tav>
                                      </p:tavLst>
                                    </p:anim>
                                  </p:childTnLst>
                                </p:cTn>
                              </p:par>
                            </p:childTnLst>
                          </p:cTn>
                        </p:par>
                        <p:par>
                          <p:cTn id="54" fill="hold">
                            <p:stCondLst>
                              <p:cond delay="10000"/>
                            </p:stCondLst>
                            <p:childTnLst>
                              <p:par>
                                <p:cTn id="55" presetID="2" presetClass="entr" presetSubtype="4" fill="hold" nodeType="afterEffect">
                                  <p:stCondLst>
                                    <p:cond delay="0"/>
                                  </p:stCondLst>
                                  <p:childTnLst>
                                    <p:set>
                                      <p:cBhvr>
                                        <p:cTn id="56" dur="1" fill="hold">
                                          <p:stCondLst>
                                            <p:cond delay="0"/>
                                          </p:stCondLst>
                                        </p:cTn>
                                        <p:tgtEl>
                                          <p:spTgt spid="10">
                                            <p:txEl>
                                              <p:pRg st="11" end="11"/>
                                            </p:txEl>
                                          </p:spTgt>
                                        </p:tgtEl>
                                        <p:attrNameLst>
                                          <p:attrName>style.visibility</p:attrName>
                                        </p:attrNameLst>
                                      </p:cBhvr>
                                      <p:to>
                                        <p:strVal val="visible"/>
                                      </p:to>
                                    </p:set>
                                    <p:anim calcmode="lin" valueType="num">
                                      <p:cBhvr additive="base">
                                        <p:cTn id="57" dur="1000" fill="hold"/>
                                        <p:tgtEl>
                                          <p:spTgt spid="10">
                                            <p:txEl>
                                              <p:pRg st="11" end="11"/>
                                            </p:txEl>
                                          </p:spTgt>
                                        </p:tgtEl>
                                        <p:attrNameLst>
                                          <p:attrName>ppt_x</p:attrName>
                                        </p:attrNameLst>
                                      </p:cBhvr>
                                      <p:tavLst>
                                        <p:tav tm="0">
                                          <p:val>
                                            <p:strVal val="#ppt_x"/>
                                          </p:val>
                                        </p:tav>
                                        <p:tav tm="100000">
                                          <p:val>
                                            <p:strVal val="#ppt_x"/>
                                          </p:val>
                                        </p:tav>
                                      </p:tavLst>
                                    </p:anim>
                                    <p:anim calcmode="lin" valueType="num">
                                      <p:cBhvr additive="base">
                                        <p:cTn id="58" dur="1000" fill="hold"/>
                                        <p:tgtEl>
                                          <p:spTgt spid="10">
                                            <p:txEl>
                                              <p:pRg st="11" end="11"/>
                                            </p:txEl>
                                          </p:spTgt>
                                        </p:tgtEl>
                                        <p:attrNameLst>
                                          <p:attrName>ppt_y</p:attrName>
                                        </p:attrNameLst>
                                      </p:cBhvr>
                                      <p:tavLst>
                                        <p:tav tm="0">
                                          <p:val>
                                            <p:strVal val="1+#ppt_h/2"/>
                                          </p:val>
                                        </p:tav>
                                        <p:tav tm="100000">
                                          <p:val>
                                            <p:strVal val="#ppt_y"/>
                                          </p:val>
                                        </p:tav>
                                      </p:tavLst>
                                    </p:anim>
                                  </p:childTnLst>
                                </p:cTn>
                              </p:par>
                            </p:childTnLst>
                          </p:cTn>
                        </p:par>
                        <p:par>
                          <p:cTn id="59" fill="hold">
                            <p:stCondLst>
                              <p:cond delay="11000"/>
                            </p:stCondLst>
                            <p:childTnLst>
                              <p:par>
                                <p:cTn id="60" presetID="2" presetClass="entr" presetSubtype="4" fill="hold" nodeType="afterEffect">
                                  <p:stCondLst>
                                    <p:cond delay="0"/>
                                  </p:stCondLst>
                                  <p:childTnLst>
                                    <p:set>
                                      <p:cBhvr>
                                        <p:cTn id="61" dur="1" fill="hold">
                                          <p:stCondLst>
                                            <p:cond delay="0"/>
                                          </p:stCondLst>
                                        </p:cTn>
                                        <p:tgtEl>
                                          <p:spTgt spid="10">
                                            <p:txEl>
                                              <p:pRg st="12" end="12"/>
                                            </p:txEl>
                                          </p:spTgt>
                                        </p:tgtEl>
                                        <p:attrNameLst>
                                          <p:attrName>style.visibility</p:attrName>
                                        </p:attrNameLst>
                                      </p:cBhvr>
                                      <p:to>
                                        <p:strVal val="visible"/>
                                      </p:to>
                                    </p:set>
                                    <p:anim calcmode="lin" valueType="num">
                                      <p:cBhvr additive="base">
                                        <p:cTn id="62" dur="1000" fill="hold"/>
                                        <p:tgtEl>
                                          <p:spTgt spid="10">
                                            <p:txEl>
                                              <p:pRg st="12" end="12"/>
                                            </p:txEl>
                                          </p:spTgt>
                                        </p:tgtEl>
                                        <p:attrNameLst>
                                          <p:attrName>ppt_x</p:attrName>
                                        </p:attrNameLst>
                                      </p:cBhvr>
                                      <p:tavLst>
                                        <p:tav tm="0">
                                          <p:val>
                                            <p:strVal val="#ppt_x"/>
                                          </p:val>
                                        </p:tav>
                                        <p:tav tm="100000">
                                          <p:val>
                                            <p:strVal val="#ppt_x"/>
                                          </p:val>
                                        </p:tav>
                                      </p:tavLst>
                                    </p:anim>
                                    <p:anim calcmode="lin" valueType="num">
                                      <p:cBhvr additive="base">
                                        <p:cTn id="63" dur="1000" fill="hold"/>
                                        <p:tgtEl>
                                          <p:spTgt spid="10">
                                            <p:txEl>
                                              <p:pRg st="12" end="12"/>
                                            </p:txEl>
                                          </p:spTgt>
                                        </p:tgtEl>
                                        <p:attrNameLst>
                                          <p:attrName>ppt_y</p:attrName>
                                        </p:attrNameLst>
                                      </p:cBhvr>
                                      <p:tavLst>
                                        <p:tav tm="0">
                                          <p:val>
                                            <p:strVal val="1+#ppt_h/2"/>
                                          </p:val>
                                        </p:tav>
                                        <p:tav tm="100000">
                                          <p:val>
                                            <p:strVal val="#ppt_y"/>
                                          </p:val>
                                        </p:tav>
                                      </p:tavLst>
                                    </p:anim>
                                  </p:childTnLst>
                                </p:cTn>
                              </p:par>
                            </p:childTnLst>
                          </p:cTn>
                        </p:par>
                        <p:par>
                          <p:cTn id="64" fill="hold">
                            <p:stCondLst>
                              <p:cond delay="12000"/>
                            </p:stCondLst>
                            <p:childTnLst>
                              <p:par>
                                <p:cTn id="65" presetID="2" presetClass="entr" presetSubtype="4" fill="hold" nodeType="afterEffect">
                                  <p:stCondLst>
                                    <p:cond delay="0"/>
                                  </p:stCondLst>
                                  <p:childTnLst>
                                    <p:set>
                                      <p:cBhvr>
                                        <p:cTn id="66" dur="1" fill="hold">
                                          <p:stCondLst>
                                            <p:cond delay="0"/>
                                          </p:stCondLst>
                                        </p:cTn>
                                        <p:tgtEl>
                                          <p:spTgt spid="10">
                                            <p:txEl>
                                              <p:pRg st="13" end="13"/>
                                            </p:txEl>
                                          </p:spTgt>
                                        </p:tgtEl>
                                        <p:attrNameLst>
                                          <p:attrName>style.visibility</p:attrName>
                                        </p:attrNameLst>
                                      </p:cBhvr>
                                      <p:to>
                                        <p:strVal val="visible"/>
                                      </p:to>
                                    </p:set>
                                    <p:anim calcmode="lin" valueType="num">
                                      <p:cBhvr additive="base">
                                        <p:cTn id="67" dur="1000" fill="hold"/>
                                        <p:tgtEl>
                                          <p:spTgt spid="10">
                                            <p:txEl>
                                              <p:pRg st="13" end="13"/>
                                            </p:txEl>
                                          </p:spTgt>
                                        </p:tgtEl>
                                        <p:attrNameLst>
                                          <p:attrName>ppt_x</p:attrName>
                                        </p:attrNameLst>
                                      </p:cBhvr>
                                      <p:tavLst>
                                        <p:tav tm="0">
                                          <p:val>
                                            <p:strVal val="#ppt_x"/>
                                          </p:val>
                                        </p:tav>
                                        <p:tav tm="100000">
                                          <p:val>
                                            <p:strVal val="#ppt_x"/>
                                          </p:val>
                                        </p:tav>
                                      </p:tavLst>
                                    </p:anim>
                                    <p:anim calcmode="lin" valueType="num">
                                      <p:cBhvr additive="base">
                                        <p:cTn id="68" dur="1000" fill="hold"/>
                                        <p:tgtEl>
                                          <p:spTgt spid="10">
                                            <p:txEl>
                                              <p:pRg st="13" end="13"/>
                                            </p:txEl>
                                          </p:spTgt>
                                        </p:tgtEl>
                                        <p:attrNameLst>
                                          <p:attrName>ppt_y</p:attrName>
                                        </p:attrNameLst>
                                      </p:cBhvr>
                                      <p:tavLst>
                                        <p:tav tm="0">
                                          <p:val>
                                            <p:strVal val="1+#ppt_h/2"/>
                                          </p:val>
                                        </p:tav>
                                        <p:tav tm="100000">
                                          <p:val>
                                            <p:strVal val="#ppt_y"/>
                                          </p:val>
                                        </p:tav>
                                      </p:tavLst>
                                    </p:anim>
                                  </p:childTnLst>
                                </p:cTn>
                              </p:par>
                            </p:childTnLst>
                          </p:cTn>
                        </p:par>
                        <p:par>
                          <p:cTn id="69" fill="hold">
                            <p:stCondLst>
                              <p:cond delay="13000"/>
                            </p:stCondLst>
                            <p:childTnLst>
                              <p:par>
                                <p:cTn id="70" presetID="2" presetClass="entr" presetSubtype="4" fill="hold" nodeType="afterEffect">
                                  <p:stCondLst>
                                    <p:cond delay="0"/>
                                  </p:stCondLst>
                                  <p:childTnLst>
                                    <p:set>
                                      <p:cBhvr>
                                        <p:cTn id="71" dur="1" fill="hold">
                                          <p:stCondLst>
                                            <p:cond delay="0"/>
                                          </p:stCondLst>
                                        </p:cTn>
                                        <p:tgtEl>
                                          <p:spTgt spid="10">
                                            <p:txEl>
                                              <p:pRg st="14" end="14"/>
                                            </p:txEl>
                                          </p:spTgt>
                                        </p:tgtEl>
                                        <p:attrNameLst>
                                          <p:attrName>style.visibility</p:attrName>
                                        </p:attrNameLst>
                                      </p:cBhvr>
                                      <p:to>
                                        <p:strVal val="visible"/>
                                      </p:to>
                                    </p:set>
                                    <p:anim calcmode="lin" valueType="num">
                                      <p:cBhvr additive="base">
                                        <p:cTn id="72" dur="1000" fill="hold"/>
                                        <p:tgtEl>
                                          <p:spTgt spid="10">
                                            <p:txEl>
                                              <p:pRg st="14" end="14"/>
                                            </p:txEl>
                                          </p:spTgt>
                                        </p:tgtEl>
                                        <p:attrNameLst>
                                          <p:attrName>ppt_x</p:attrName>
                                        </p:attrNameLst>
                                      </p:cBhvr>
                                      <p:tavLst>
                                        <p:tav tm="0">
                                          <p:val>
                                            <p:strVal val="#ppt_x"/>
                                          </p:val>
                                        </p:tav>
                                        <p:tav tm="100000">
                                          <p:val>
                                            <p:strVal val="#ppt_x"/>
                                          </p:val>
                                        </p:tav>
                                      </p:tavLst>
                                    </p:anim>
                                    <p:anim calcmode="lin" valueType="num">
                                      <p:cBhvr additive="base">
                                        <p:cTn id="73" dur="1000" fill="hold"/>
                                        <p:tgtEl>
                                          <p:spTgt spid="10">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1303720" y="6429216"/>
            <a:ext cx="764215" cy="365125"/>
          </a:xfrm>
        </p:spPr>
        <p:txBody>
          <a:bodyPr/>
          <a:lstStyle/>
          <a:p>
            <a:fld id="{1B44E4C9-05F0-42B0-A974-4A4AB8A329EE}" type="slidenum">
              <a:rPr lang="en-US" smtClean="0"/>
              <a:t>6</a:t>
            </a:fld>
            <a:endParaRPr lang="en-US"/>
          </a:p>
        </p:txBody>
      </p:sp>
      <p:sp>
        <p:nvSpPr>
          <p:cNvPr id="4" name="Rectangle 3"/>
          <p:cNvSpPr/>
          <p:nvPr/>
        </p:nvSpPr>
        <p:spPr>
          <a:xfrm>
            <a:off x="5051070" y="994025"/>
            <a:ext cx="1840568" cy="523220"/>
          </a:xfrm>
          <a:prstGeom prst="rect">
            <a:avLst/>
          </a:prstGeom>
        </p:spPr>
        <p:txBody>
          <a:bodyPr wrap="none">
            <a:spAutoFit/>
          </a:bodyPr>
          <a:lstStyle/>
          <a:p>
            <a:r>
              <a:rPr lang="en-US" sz="2800" b="1" dirty="0" smtClean="0">
                <a:latin typeface="Times New Roman" panose="02020603050405020304" pitchFamily="18" charset="0"/>
                <a:cs typeface="Times New Roman" panose="02020603050405020304" pitchFamily="18" charset="0"/>
              </a:rPr>
              <a:t>Languages</a:t>
            </a:r>
            <a:endParaRPr lang="en-US" sz="28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1268" y="46166"/>
            <a:ext cx="2666667" cy="1409524"/>
          </a:xfrm>
          <a:prstGeom prst="rect">
            <a:avLst/>
          </a:prstGeom>
        </p:spPr>
      </p:pic>
      <p:sp>
        <p:nvSpPr>
          <p:cNvPr id="6" name="Rectangle 5"/>
          <p:cNvSpPr/>
          <p:nvPr/>
        </p:nvSpPr>
        <p:spPr>
          <a:xfrm>
            <a:off x="1874948" y="2424936"/>
            <a:ext cx="4633000" cy="830997"/>
          </a:xfrm>
          <a:prstGeom prst="rect">
            <a:avLst/>
          </a:prstGeom>
        </p:spPr>
        <p:txBody>
          <a:bodyPr wrap="none">
            <a:spAutoFit/>
          </a:bodyPr>
          <a:lstStyle/>
          <a:p>
            <a:pPr marL="285750" lvl="0" indent="-28575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Arduino Programming Language </a:t>
            </a:r>
          </a:p>
          <a:p>
            <a:pPr marL="285750" lvl="0" indent="-28575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C++</a:t>
            </a:r>
            <a:endParaRPr lang="en-US" sz="2400" dirty="0">
              <a:latin typeface="Times New Roman" panose="02020603050405020304" pitchFamily="18" charset="0"/>
              <a:cs typeface="Times New Roman" panose="02020603050405020304" pitchFamily="18" charset="0"/>
            </a:endParaRPr>
          </a:p>
        </p:txBody>
      </p:sp>
      <p:sp>
        <p:nvSpPr>
          <p:cNvPr id="8" name="Rectangle 7"/>
          <p:cNvSpPr/>
          <p:nvPr/>
        </p:nvSpPr>
        <p:spPr>
          <a:xfrm>
            <a:off x="0" y="6611779"/>
            <a:ext cx="2612571" cy="246221"/>
          </a:xfrm>
          <a:prstGeom prst="rect">
            <a:avLst/>
          </a:prstGeom>
        </p:spPr>
        <p:txBody>
          <a:bodyPr wrap="square">
            <a:spAutoFit/>
          </a:bodyPr>
          <a:lstStyle/>
          <a:p>
            <a:r>
              <a:rPr lang="en-US" sz="1000" dirty="0" smtClean="0"/>
              <a:t>21/11/2019</a:t>
            </a:r>
            <a:endParaRPr lang="en-US" dirty="0"/>
          </a:p>
        </p:txBody>
      </p:sp>
      <p:sp>
        <p:nvSpPr>
          <p:cNvPr id="9" name="Rectangle 8"/>
          <p:cNvSpPr/>
          <p:nvPr/>
        </p:nvSpPr>
        <p:spPr>
          <a:xfrm>
            <a:off x="4511567" y="6425009"/>
            <a:ext cx="5355440" cy="369332"/>
          </a:xfrm>
          <a:prstGeom prst="rect">
            <a:avLst/>
          </a:prstGeom>
        </p:spPr>
        <p:txBody>
          <a:bodyPr wrap="none">
            <a:spAutoFit/>
          </a:bodyPr>
          <a:lstStyle/>
          <a:p>
            <a:r>
              <a:rPr lang="en-US" dirty="0" smtClean="0">
                <a:ln w="0"/>
              </a:rPr>
              <a:t>Arduino Based Autonomous </a:t>
            </a:r>
            <a:r>
              <a:rPr lang="en-US" dirty="0">
                <a:ln w="0"/>
              </a:rPr>
              <a:t>Smart Floor Moping Robot</a:t>
            </a:r>
            <a:endParaRPr lang="en-US" dirty="0"/>
          </a:p>
        </p:txBody>
      </p:sp>
    </p:spTree>
    <p:extLst>
      <p:ext uri="{BB962C8B-B14F-4D97-AF65-F5344CB8AC3E}">
        <p14:creationId xmlns:p14="http://schemas.microsoft.com/office/powerpoint/2010/main" val="2477019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20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110835" y="6492875"/>
            <a:ext cx="1199350" cy="365125"/>
          </a:xfrm>
        </p:spPr>
        <p:txBody>
          <a:bodyPr/>
          <a:lstStyle/>
          <a:p>
            <a:r>
              <a:rPr lang="en-US" dirty="0" smtClean="0"/>
              <a:t>21/11/2019</a:t>
            </a:r>
            <a:endParaRPr lang="en-US" dirty="0"/>
          </a:p>
        </p:txBody>
      </p:sp>
      <p:sp>
        <p:nvSpPr>
          <p:cNvPr id="6" name="Slide Number Placeholder 5"/>
          <p:cNvSpPr>
            <a:spLocks noGrp="1"/>
          </p:cNvSpPr>
          <p:nvPr>
            <p:ph type="sldNum" sz="quarter" idx="12"/>
          </p:nvPr>
        </p:nvSpPr>
        <p:spPr>
          <a:xfrm>
            <a:off x="11427785" y="6492875"/>
            <a:ext cx="764215" cy="365125"/>
          </a:xfrm>
        </p:spPr>
        <p:txBody>
          <a:bodyPr/>
          <a:lstStyle/>
          <a:p>
            <a:fld id="{1B44E4C9-05F0-42B0-A974-4A4AB8A329EE}" type="slidenum">
              <a:rPr lang="en-US" smtClean="0"/>
              <a:t>7</a:t>
            </a:fld>
            <a:endParaRPr lang="en-US" dirty="0"/>
          </a:p>
        </p:txBody>
      </p:sp>
      <p:sp>
        <p:nvSpPr>
          <p:cNvPr id="7" name="Rectangle 6"/>
          <p:cNvSpPr/>
          <p:nvPr/>
        </p:nvSpPr>
        <p:spPr>
          <a:xfrm>
            <a:off x="3114261" y="6425394"/>
            <a:ext cx="5379326" cy="369332"/>
          </a:xfrm>
          <a:prstGeom prst="rect">
            <a:avLst/>
          </a:prstGeom>
        </p:spPr>
        <p:txBody>
          <a:bodyPr wrap="square">
            <a:spAutoFit/>
          </a:bodyPr>
          <a:lstStyle/>
          <a:p>
            <a:r>
              <a:rPr lang="en-US" dirty="0" smtClean="0">
                <a:ln w="0"/>
              </a:rPr>
              <a:t>Arduino Based Autonomous </a:t>
            </a:r>
            <a:r>
              <a:rPr lang="en-US" dirty="0">
                <a:ln w="0"/>
              </a:rPr>
              <a:t>Smart Floor Moping Robot</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0755" y="46166"/>
            <a:ext cx="2666667" cy="1409524"/>
          </a:xfrm>
          <a:prstGeom prst="rect">
            <a:avLst/>
          </a:prstGeom>
        </p:spPr>
      </p:pic>
      <p:sp>
        <p:nvSpPr>
          <p:cNvPr id="9" name="Rectangle 8"/>
          <p:cNvSpPr/>
          <p:nvPr/>
        </p:nvSpPr>
        <p:spPr>
          <a:xfrm>
            <a:off x="4590196" y="416143"/>
            <a:ext cx="2411105" cy="461665"/>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Methodology</a:t>
            </a:r>
          </a:p>
        </p:txBody>
      </p:sp>
      <p:sp>
        <p:nvSpPr>
          <p:cNvPr id="3" name="TextBox 2"/>
          <p:cNvSpPr txBox="1"/>
          <p:nvPr/>
        </p:nvSpPr>
        <p:spPr>
          <a:xfrm>
            <a:off x="1086678" y="5774789"/>
            <a:ext cx="8464077" cy="369332"/>
          </a:xfrm>
          <a:prstGeom prst="rect">
            <a:avLst/>
          </a:prstGeom>
          <a:noFill/>
        </p:spPr>
        <p:txBody>
          <a:bodyPr wrap="square" rtlCol="0">
            <a:spAutoFit/>
          </a:bodyPr>
          <a:lstStyle/>
          <a:p>
            <a:r>
              <a:rPr lang="en-US" dirty="0" smtClean="0">
                <a:ln w="0"/>
                <a:latin typeface="Times New Roman" panose="02020603050405020304" pitchFamily="18" charset="0"/>
                <a:cs typeface="Times New Roman" panose="02020603050405020304" pitchFamily="18" charset="0"/>
              </a:rPr>
              <a:t>         Figure 1: Block Diagram of </a:t>
            </a:r>
            <a:r>
              <a:rPr lang="en-US" dirty="0" smtClean="0">
                <a:ln w="0"/>
                <a:latin typeface="Times New Roman" panose="02020603050405020304" pitchFamily="18" charset="0"/>
                <a:cs typeface="Times New Roman" panose="02020603050405020304" pitchFamily="18" charset="0"/>
              </a:rPr>
              <a:t>Arduino Based Autonomous </a:t>
            </a:r>
            <a:r>
              <a:rPr lang="en-US" dirty="0" smtClean="0">
                <a:ln w="0"/>
                <a:latin typeface="Times New Roman" panose="02020603050405020304" pitchFamily="18" charset="0"/>
                <a:cs typeface="Times New Roman" panose="02020603050405020304" pitchFamily="18" charset="0"/>
              </a:rPr>
              <a:t>Smart Floor Moping Robot</a:t>
            </a:r>
            <a:endParaRPr lang="en-US" dirty="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3612828" y="13344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 name="Picture 10" descr="E:\Download\75429346_483984138872451_4417550198113304576_n.png"/>
          <p:cNvPicPr/>
          <p:nvPr/>
        </p:nvPicPr>
        <p:blipFill>
          <a:blip r:embed="rId3">
            <a:extLst>
              <a:ext uri="{28A0092B-C50C-407E-A947-70E740481C1C}">
                <a14:useLocalDpi xmlns:a14="http://schemas.microsoft.com/office/drawing/2010/main" val="0"/>
              </a:ext>
            </a:extLst>
          </a:blip>
          <a:srcRect/>
          <a:stretch>
            <a:fillRect/>
          </a:stretch>
        </p:blipFill>
        <p:spPr bwMode="auto">
          <a:xfrm>
            <a:off x="1665027" y="1189859"/>
            <a:ext cx="7885728" cy="4463647"/>
          </a:xfrm>
          <a:prstGeom prst="rect">
            <a:avLst/>
          </a:prstGeom>
          <a:noFill/>
          <a:ln>
            <a:noFill/>
          </a:ln>
        </p:spPr>
      </p:pic>
    </p:spTree>
    <p:extLst>
      <p:ext uri="{BB962C8B-B14F-4D97-AF65-F5344CB8AC3E}">
        <p14:creationId xmlns:p14="http://schemas.microsoft.com/office/powerpoint/2010/main" val="42515700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138131" y="6492875"/>
            <a:ext cx="926394" cy="365124"/>
          </a:xfrm>
        </p:spPr>
        <p:txBody>
          <a:bodyPr/>
          <a:lstStyle/>
          <a:p>
            <a:r>
              <a:rPr lang="en-US" dirty="0" smtClean="0"/>
              <a:t>21/11/2019</a:t>
            </a:r>
            <a:endParaRPr lang="en-US" dirty="0"/>
          </a:p>
        </p:txBody>
      </p:sp>
      <p:sp>
        <p:nvSpPr>
          <p:cNvPr id="6" name="Slide Number Placeholder 5"/>
          <p:cNvSpPr>
            <a:spLocks noGrp="1"/>
          </p:cNvSpPr>
          <p:nvPr>
            <p:ph type="sldNum" sz="quarter" idx="12"/>
          </p:nvPr>
        </p:nvSpPr>
        <p:spPr>
          <a:xfrm>
            <a:off x="11427785" y="6492875"/>
            <a:ext cx="764215" cy="365125"/>
          </a:xfrm>
        </p:spPr>
        <p:txBody>
          <a:bodyPr/>
          <a:lstStyle/>
          <a:p>
            <a:fld id="{1B44E4C9-05F0-42B0-A974-4A4AB8A329EE}" type="slidenum">
              <a:rPr lang="en-US" smtClean="0"/>
              <a:t>8</a:t>
            </a:fld>
            <a:endParaRPr lang="en-US" dirty="0"/>
          </a:p>
        </p:txBody>
      </p:sp>
      <p:sp>
        <p:nvSpPr>
          <p:cNvPr id="7" name="Rectangle 6"/>
          <p:cNvSpPr/>
          <p:nvPr/>
        </p:nvSpPr>
        <p:spPr>
          <a:xfrm>
            <a:off x="3862315" y="6306105"/>
            <a:ext cx="5688439" cy="369332"/>
          </a:xfrm>
          <a:prstGeom prst="rect">
            <a:avLst/>
          </a:prstGeom>
        </p:spPr>
        <p:txBody>
          <a:bodyPr wrap="square">
            <a:spAutoFit/>
          </a:bodyPr>
          <a:lstStyle/>
          <a:p>
            <a:r>
              <a:rPr lang="en-US" dirty="0" smtClean="0">
                <a:ln w="0"/>
                <a:latin typeface="Times New Roman" panose="02020603050405020304" pitchFamily="18" charset="0"/>
                <a:cs typeface="Times New Roman" panose="02020603050405020304" pitchFamily="18" charset="0"/>
              </a:rPr>
              <a:t>Arduino Based Autonomous </a:t>
            </a:r>
            <a:r>
              <a:rPr lang="en-US" dirty="0">
                <a:ln w="0"/>
                <a:latin typeface="Times New Roman" panose="02020603050405020304" pitchFamily="18" charset="0"/>
                <a:cs typeface="Times New Roman" panose="02020603050405020304" pitchFamily="18" charset="0"/>
              </a:rPr>
              <a:t>Smart Floor Moping Robot</a:t>
            </a:r>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0755" y="46166"/>
            <a:ext cx="2666667" cy="1409524"/>
          </a:xfrm>
          <a:prstGeom prst="rect">
            <a:avLst/>
          </a:prstGeom>
        </p:spPr>
      </p:pic>
      <p:sp>
        <p:nvSpPr>
          <p:cNvPr id="9" name="Rectangle 8"/>
          <p:cNvSpPr/>
          <p:nvPr/>
        </p:nvSpPr>
        <p:spPr>
          <a:xfrm>
            <a:off x="4590196" y="416143"/>
            <a:ext cx="3243619" cy="461665"/>
          </a:xfrm>
          <a:prstGeom prst="rect">
            <a:avLst/>
          </a:prstGeom>
        </p:spPr>
        <p:txBody>
          <a:bodyPr wrap="square">
            <a:spAutoFit/>
          </a:bodyPr>
          <a:lstStyle/>
          <a:p>
            <a:pPr algn="ctr"/>
            <a:r>
              <a:rPr lang="en-US" sz="2400" b="1" dirty="0" smtClean="0">
                <a:latin typeface="Times New Roman" panose="02020603050405020304" pitchFamily="18" charset="0"/>
                <a:cs typeface="Times New Roman" panose="02020603050405020304" pitchFamily="18" charset="0"/>
              </a:rPr>
              <a:t>Methodology  Cont.</a:t>
            </a:r>
            <a:endParaRPr lang="en-US" sz="24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590261" y="5672010"/>
            <a:ext cx="8388626" cy="369332"/>
          </a:xfrm>
          <a:prstGeom prst="rect">
            <a:avLst/>
          </a:prstGeom>
          <a:noFill/>
        </p:spPr>
        <p:txBody>
          <a:bodyPr wrap="square" rtlCol="0">
            <a:spAutoFit/>
          </a:bodyPr>
          <a:lstStyle/>
          <a:p>
            <a:r>
              <a:rPr lang="en-US" dirty="0" smtClean="0">
                <a:ln w="0"/>
              </a:rPr>
              <a:t> </a:t>
            </a:r>
            <a:r>
              <a:rPr lang="en-US" dirty="0" smtClean="0">
                <a:ln w="0"/>
                <a:latin typeface="Times New Roman" panose="02020603050405020304" pitchFamily="18" charset="0"/>
                <a:cs typeface="Times New Roman" panose="02020603050405020304" pitchFamily="18" charset="0"/>
              </a:rPr>
              <a:t>Figure 2: Flowchart Diagram of </a:t>
            </a:r>
            <a:r>
              <a:rPr lang="en-US" dirty="0" smtClean="0">
                <a:ln w="0"/>
                <a:latin typeface="Times New Roman" panose="02020603050405020304" pitchFamily="18" charset="0"/>
                <a:cs typeface="Times New Roman" panose="02020603050405020304" pitchFamily="18" charset="0"/>
              </a:rPr>
              <a:t>Arduino Based Autonomous </a:t>
            </a:r>
            <a:r>
              <a:rPr lang="en-US" dirty="0">
                <a:ln w="0"/>
                <a:latin typeface="Times New Roman" panose="02020603050405020304" pitchFamily="18" charset="0"/>
                <a:cs typeface="Times New Roman" panose="02020603050405020304" pitchFamily="18" charset="0"/>
              </a:rPr>
              <a:t>Smart Floor Moping Robot </a:t>
            </a:r>
            <a:endParaRPr lang="en-US" dirty="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3612828" y="13344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2"/>
          <p:cNvSpPr>
            <a:spLocks noChangeArrowheads="1"/>
          </p:cNvSpPr>
          <p:nvPr/>
        </p:nvSpPr>
        <p:spPr bwMode="auto">
          <a:xfrm>
            <a:off x="3086799" y="9761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 name="Picture 10" descr="E:\Download\75247440_3202206536517321_6959190261951889408_n.png"/>
          <p:cNvPicPr/>
          <p:nvPr/>
        </p:nvPicPr>
        <p:blipFill>
          <a:blip r:embed="rId3">
            <a:extLst>
              <a:ext uri="{28A0092B-C50C-407E-A947-70E740481C1C}">
                <a14:useLocalDpi xmlns:a14="http://schemas.microsoft.com/office/drawing/2010/main" val="0"/>
              </a:ext>
            </a:extLst>
          </a:blip>
          <a:srcRect/>
          <a:stretch>
            <a:fillRect/>
          </a:stretch>
        </p:blipFill>
        <p:spPr bwMode="auto">
          <a:xfrm>
            <a:off x="3209924" y="994728"/>
            <a:ext cx="5961371" cy="4677282"/>
          </a:xfrm>
          <a:prstGeom prst="rect">
            <a:avLst/>
          </a:prstGeom>
          <a:noFill/>
          <a:ln>
            <a:noFill/>
          </a:ln>
        </p:spPr>
      </p:pic>
    </p:spTree>
    <p:extLst>
      <p:ext uri="{BB962C8B-B14F-4D97-AF65-F5344CB8AC3E}">
        <p14:creationId xmlns:p14="http://schemas.microsoft.com/office/powerpoint/2010/main" val="26539538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110835" y="6492875"/>
            <a:ext cx="1098987" cy="365125"/>
          </a:xfrm>
        </p:spPr>
        <p:txBody>
          <a:bodyPr/>
          <a:lstStyle/>
          <a:p>
            <a:r>
              <a:rPr lang="en-US" dirty="0" smtClean="0"/>
              <a:t>21/11/2019</a:t>
            </a:r>
            <a:endParaRPr lang="en-US" dirty="0"/>
          </a:p>
        </p:txBody>
      </p:sp>
      <p:sp>
        <p:nvSpPr>
          <p:cNvPr id="6" name="Slide Number Placeholder 5"/>
          <p:cNvSpPr>
            <a:spLocks noGrp="1"/>
          </p:cNvSpPr>
          <p:nvPr>
            <p:ph type="sldNum" sz="quarter" idx="12"/>
          </p:nvPr>
        </p:nvSpPr>
        <p:spPr>
          <a:xfrm>
            <a:off x="11427785" y="6492875"/>
            <a:ext cx="764215" cy="365125"/>
          </a:xfrm>
        </p:spPr>
        <p:txBody>
          <a:bodyPr/>
          <a:lstStyle/>
          <a:p>
            <a:fld id="{1B44E4C9-05F0-42B0-A974-4A4AB8A329EE}" type="slidenum">
              <a:rPr lang="en-US" smtClean="0"/>
              <a:t>9</a:t>
            </a:fld>
            <a:endParaRPr lang="en-US" dirty="0"/>
          </a:p>
        </p:txBody>
      </p:sp>
      <p:sp>
        <p:nvSpPr>
          <p:cNvPr id="7" name="Rectangle 6"/>
          <p:cNvSpPr/>
          <p:nvPr/>
        </p:nvSpPr>
        <p:spPr>
          <a:xfrm>
            <a:off x="4098541" y="6372924"/>
            <a:ext cx="5610287" cy="369332"/>
          </a:xfrm>
          <a:prstGeom prst="rect">
            <a:avLst/>
          </a:prstGeom>
        </p:spPr>
        <p:txBody>
          <a:bodyPr wrap="square">
            <a:spAutoFit/>
          </a:bodyPr>
          <a:lstStyle/>
          <a:p>
            <a:r>
              <a:rPr lang="en-US" dirty="0" smtClean="0">
                <a:ln w="0"/>
                <a:latin typeface="Times New Roman" panose="02020603050405020304" pitchFamily="18" charset="0"/>
                <a:cs typeface="Times New Roman" panose="02020603050405020304" pitchFamily="18" charset="0"/>
              </a:rPr>
              <a:t>Arduino Based Autonomous </a:t>
            </a:r>
            <a:r>
              <a:rPr lang="en-US" dirty="0">
                <a:ln w="0"/>
                <a:latin typeface="Times New Roman" panose="02020603050405020304" pitchFamily="18" charset="0"/>
                <a:cs typeface="Times New Roman" panose="02020603050405020304" pitchFamily="18" charset="0"/>
              </a:rPr>
              <a:t>Smart Floor Moping Robot</a:t>
            </a:r>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0755" y="46166"/>
            <a:ext cx="2666667" cy="1409524"/>
          </a:xfrm>
          <a:prstGeom prst="rect">
            <a:avLst/>
          </a:prstGeom>
        </p:spPr>
      </p:pic>
      <p:sp>
        <p:nvSpPr>
          <p:cNvPr id="9" name="Rectangle 8"/>
          <p:cNvSpPr/>
          <p:nvPr/>
        </p:nvSpPr>
        <p:spPr>
          <a:xfrm>
            <a:off x="3989182" y="396624"/>
            <a:ext cx="3243619" cy="461665"/>
          </a:xfrm>
          <a:prstGeom prst="rect">
            <a:avLst/>
          </a:prstGeom>
        </p:spPr>
        <p:txBody>
          <a:bodyPr wrap="square">
            <a:spAutoFit/>
          </a:bodyPr>
          <a:lstStyle/>
          <a:p>
            <a:pPr algn="ctr"/>
            <a:r>
              <a:rPr lang="en-US" sz="2400" b="1" dirty="0" smtClean="0">
                <a:latin typeface="Times New Roman" panose="02020603050405020304" pitchFamily="18" charset="0"/>
                <a:cs typeface="Times New Roman" panose="02020603050405020304" pitchFamily="18" charset="0"/>
              </a:rPr>
              <a:t>Methodology  cont.</a:t>
            </a:r>
            <a:endParaRPr lang="en-US" sz="24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499359" y="5632972"/>
            <a:ext cx="7629379" cy="369332"/>
          </a:xfrm>
          <a:prstGeom prst="rect">
            <a:avLst/>
          </a:prstGeom>
          <a:noFill/>
        </p:spPr>
        <p:txBody>
          <a:bodyPr wrap="square" rtlCol="0">
            <a:spAutoFit/>
          </a:bodyPr>
          <a:lstStyle/>
          <a:p>
            <a:r>
              <a:rPr lang="en-US" dirty="0" smtClean="0">
                <a:ln w="0"/>
                <a:latin typeface="Times New Roman" panose="02020603050405020304" pitchFamily="18" charset="0"/>
                <a:cs typeface="Times New Roman" panose="02020603050405020304" pitchFamily="18" charset="0"/>
              </a:rPr>
              <a:t>Figure 3: Connection Application  of Autonomous Smart </a:t>
            </a:r>
            <a:r>
              <a:rPr lang="en-US" dirty="0">
                <a:ln w="0"/>
                <a:latin typeface="Times New Roman" panose="02020603050405020304" pitchFamily="18" charset="0"/>
                <a:cs typeface="Times New Roman" panose="02020603050405020304" pitchFamily="18" charset="0"/>
              </a:rPr>
              <a:t>Floor Moping Robot</a:t>
            </a:r>
            <a:endParaRPr lang="en-US" dirty="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3612828" y="13344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2"/>
          <p:cNvSpPr>
            <a:spLocks noChangeArrowheads="1"/>
          </p:cNvSpPr>
          <p:nvPr/>
        </p:nvSpPr>
        <p:spPr bwMode="auto">
          <a:xfrm>
            <a:off x="4790363" y="1497634"/>
            <a:ext cx="1785089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3" name="TextBox 12"/>
          <p:cNvSpPr txBox="1"/>
          <p:nvPr/>
        </p:nvSpPr>
        <p:spPr>
          <a:xfrm>
            <a:off x="2499359" y="5632971"/>
            <a:ext cx="8928426" cy="369332"/>
          </a:xfrm>
          <a:prstGeom prst="rect">
            <a:avLst/>
          </a:prstGeom>
          <a:noFill/>
        </p:spPr>
        <p:txBody>
          <a:bodyPr wrap="square" rtlCol="0">
            <a:spAutoFit/>
          </a:bodyPr>
          <a:lstStyle/>
          <a:p>
            <a:r>
              <a:rPr lang="en-US" b="1" dirty="0" smtClean="0">
                <a:ln w="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a:stretch>
            <a:fillRect/>
          </a:stretch>
        </p:blipFill>
        <p:spPr>
          <a:xfrm>
            <a:off x="4513951" y="1171409"/>
            <a:ext cx="3164098" cy="4487045"/>
          </a:xfrm>
          <a:prstGeom prst="rect">
            <a:avLst/>
          </a:prstGeom>
        </p:spPr>
      </p:pic>
    </p:spTree>
    <p:extLst>
      <p:ext uri="{BB962C8B-B14F-4D97-AF65-F5344CB8AC3E}">
        <p14:creationId xmlns:p14="http://schemas.microsoft.com/office/powerpoint/2010/main" val="27089858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3830</TotalTime>
  <Words>723</Words>
  <Application>Microsoft Office PowerPoint</Application>
  <PresentationFormat>Widescreen</PresentationFormat>
  <Paragraphs>148</Paragraphs>
  <Slides>17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Algerian</vt:lpstr>
      <vt:lpstr>Arial</vt:lpstr>
      <vt:lpstr>Calibri</vt:lpstr>
      <vt:lpstr>Calibri Light</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Queries ?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Kamrul Hasan</cp:lastModifiedBy>
  <cp:revision>230</cp:revision>
  <dcterms:created xsi:type="dcterms:W3CDTF">2019-01-10T13:23:29Z</dcterms:created>
  <dcterms:modified xsi:type="dcterms:W3CDTF">2019-11-21T04:26:10Z</dcterms:modified>
</cp:coreProperties>
</file>