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121" r:id="rId1"/>
  </p:sldMasterIdLst>
  <p:notesMasterIdLst>
    <p:notesMasterId r:id="rId21"/>
  </p:notesMasterIdLst>
  <p:sldIdLst>
    <p:sldId id="256" r:id="rId2"/>
    <p:sldId id="259" r:id="rId3"/>
    <p:sldId id="257"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147" autoAdjust="0"/>
    <p:restoredTop sz="94660"/>
  </p:normalViewPr>
  <p:slideViewPr>
    <p:cSldViewPr snapToGrid="0">
      <p:cViewPr varScale="1">
        <p:scale>
          <a:sx n="69" d="100"/>
          <a:sy n="69" d="100"/>
        </p:scale>
        <p:origin x="57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AA783A-A0FB-4B20-9930-92D40A08D48F}" type="datetimeFigureOut">
              <a:rPr lang="en-US" smtClean="0"/>
              <a:t>11/21/2019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866BB8-F891-4D50-AB5A-3B8C1E1A2078}" type="slidenum">
              <a:rPr lang="en-US" smtClean="0"/>
              <a:t>‹#›</a:t>
            </a:fld>
            <a:endParaRPr lang="en-US"/>
          </a:p>
        </p:txBody>
      </p:sp>
    </p:spTree>
    <p:extLst>
      <p:ext uri="{BB962C8B-B14F-4D97-AF65-F5344CB8AC3E}">
        <p14:creationId xmlns:p14="http://schemas.microsoft.com/office/powerpoint/2010/main" val="25222124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583E2EDD-BD09-4218-B4C6-2E2B71F052D0}" type="datetime1">
              <a:rPr lang="en-US" smtClean="0"/>
              <a:t>11/21/2019</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3A7A6D99-3673-4155-94F2-61A63B9A33E4}" type="slidenum">
              <a:rPr lang="en-US" smtClean="0"/>
              <a:t>‹#›</a:t>
            </a:fld>
            <a:endParaRPr lang="en-US"/>
          </a:p>
        </p:txBody>
      </p:sp>
    </p:spTree>
    <p:extLst>
      <p:ext uri="{BB962C8B-B14F-4D97-AF65-F5344CB8AC3E}">
        <p14:creationId xmlns:p14="http://schemas.microsoft.com/office/powerpoint/2010/main" val="1384543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2292C9E-895F-4D45-9CEB-868B1C7177E6}" type="datetime1">
              <a:rPr lang="en-US" smtClean="0"/>
              <a:t>11/21/2019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7A6D99-3673-4155-94F2-61A63B9A33E4}" type="slidenum">
              <a:rPr lang="en-US" smtClean="0"/>
              <a:t>‹#›</a:t>
            </a:fld>
            <a:endParaRPr lang="en-US"/>
          </a:p>
        </p:txBody>
      </p:sp>
    </p:spTree>
    <p:extLst>
      <p:ext uri="{BB962C8B-B14F-4D97-AF65-F5344CB8AC3E}">
        <p14:creationId xmlns:p14="http://schemas.microsoft.com/office/powerpoint/2010/main" val="19036948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B85AFC4C-7F06-4663-A06B-2AE0542228A8}" type="datetime1">
              <a:rPr lang="en-US" smtClean="0"/>
              <a:t>11/21/2019</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3A7A6D99-3673-4155-94F2-61A63B9A33E4}" type="slidenum">
              <a:rPr lang="en-US" smtClean="0"/>
              <a:t>‹#›</a:t>
            </a:fld>
            <a:endParaRPr lang="en-US"/>
          </a:p>
        </p:txBody>
      </p:sp>
    </p:spTree>
    <p:extLst>
      <p:ext uri="{BB962C8B-B14F-4D97-AF65-F5344CB8AC3E}">
        <p14:creationId xmlns:p14="http://schemas.microsoft.com/office/powerpoint/2010/main" val="12105412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C77CEFC8-C232-4589-A235-EF38E095A1CF}" type="datetime1">
              <a:rPr lang="en-US" smtClean="0"/>
              <a:t>11/21/2019</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3A7A6D99-3673-4155-94F2-61A63B9A33E4}"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2607085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8F679FA6-3860-4B14-A7CB-D361D0CD0783}" type="datetime1">
              <a:rPr lang="en-US" smtClean="0"/>
              <a:t>11/21/2019</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3A7A6D99-3673-4155-94F2-61A63B9A33E4}" type="slidenum">
              <a:rPr lang="en-US" smtClean="0"/>
              <a:t>‹#›</a:t>
            </a:fld>
            <a:endParaRPr lang="en-US"/>
          </a:p>
        </p:txBody>
      </p:sp>
    </p:spTree>
    <p:extLst>
      <p:ext uri="{BB962C8B-B14F-4D97-AF65-F5344CB8AC3E}">
        <p14:creationId xmlns:p14="http://schemas.microsoft.com/office/powerpoint/2010/main" val="29507222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1EDB0D64-6F6A-4DC0-86A6-78A6BB51C335}" type="datetime1">
              <a:rPr lang="en-US" smtClean="0"/>
              <a:t>11/21/2019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7A6D99-3673-4155-94F2-61A63B9A33E4}" type="slidenum">
              <a:rPr lang="en-US" smtClean="0"/>
              <a:t>‹#›</a:t>
            </a:fld>
            <a:endParaRPr lang="en-US"/>
          </a:p>
        </p:txBody>
      </p:sp>
    </p:spTree>
    <p:extLst>
      <p:ext uri="{BB962C8B-B14F-4D97-AF65-F5344CB8AC3E}">
        <p14:creationId xmlns:p14="http://schemas.microsoft.com/office/powerpoint/2010/main" val="40755844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1E1EF739-1664-425A-8EFC-0384597F42DC}" type="datetime1">
              <a:rPr lang="en-US" smtClean="0"/>
              <a:t>11/21/2019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7A6D99-3673-4155-94F2-61A63B9A33E4}" type="slidenum">
              <a:rPr lang="en-US" smtClean="0"/>
              <a:t>‹#›</a:t>
            </a:fld>
            <a:endParaRPr lang="en-US"/>
          </a:p>
        </p:txBody>
      </p:sp>
    </p:spTree>
    <p:extLst>
      <p:ext uri="{BB962C8B-B14F-4D97-AF65-F5344CB8AC3E}">
        <p14:creationId xmlns:p14="http://schemas.microsoft.com/office/powerpoint/2010/main" val="5827771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FBEB5D7-70A2-4FC1-8FA3-C16FD9C318F0}" type="datetime1">
              <a:rPr lang="en-US" smtClean="0"/>
              <a:t>11/21/2019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7A6D99-3673-4155-94F2-61A63B9A33E4}" type="slidenum">
              <a:rPr lang="en-US" smtClean="0"/>
              <a:t>‹#›</a:t>
            </a:fld>
            <a:endParaRPr lang="en-US"/>
          </a:p>
        </p:txBody>
      </p:sp>
    </p:spTree>
    <p:extLst>
      <p:ext uri="{BB962C8B-B14F-4D97-AF65-F5344CB8AC3E}">
        <p14:creationId xmlns:p14="http://schemas.microsoft.com/office/powerpoint/2010/main" val="27342514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3A85A4C0-D8FA-4597-A0FB-274AFD21D163}" type="datetime1">
              <a:rPr lang="en-US" smtClean="0"/>
              <a:t>11/21/2019</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3A7A6D99-3673-4155-94F2-61A63B9A33E4}" type="slidenum">
              <a:rPr lang="en-US" smtClean="0"/>
              <a:t>‹#›</a:t>
            </a:fld>
            <a:endParaRPr lang="en-US"/>
          </a:p>
        </p:txBody>
      </p:sp>
    </p:spTree>
    <p:extLst>
      <p:ext uri="{BB962C8B-B14F-4D97-AF65-F5344CB8AC3E}">
        <p14:creationId xmlns:p14="http://schemas.microsoft.com/office/powerpoint/2010/main" val="29369117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A137106-7A2E-45F2-B244-B304A62F4DDD}" type="datetime1">
              <a:rPr lang="en-US" smtClean="0"/>
              <a:t>11/21/2019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7A6D99-3673-4155-94F2-61A63B9A33E4}" type="slidenum">
              <a:rPr lang="en-US" smtClean="0"/>
              <a:t>‹#›</a:t>
            </a:fld>
            <a:endParaRPr lang="en-US"/>
          </a:p>
        </p:txBody>
      </p:sp>
    </p:spTree>
    <p:extLst>
      <p:ext uri="{BB962C8B-B14F-4D97-AF65-F5344CB8AC3E}">
        <p14:creationId xmlns:p14="http://schemas.microsoft.com/office/powerpoint/2010/main" val="4108890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624C2A37-812D-4420-A0BA-9717873382FD}" type="datetime1">
              <a:rPr lang="en-US" smtClean="0"/>
              <a:t>11/21/2019</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3A7A6D99-3673-4155-94F2-61A63B9A33E4}" type="slidenum">
              <a:rPr lang="en-US" smtClean="0"/>
              <a:t>‹#›</a:t>
            </a:fld>
            <a:endParaRPr lang="en-US"/>
          </a:p>
        </p:txBody>
      </p:sp>
    </p:spTree>
    <p:extLst>
      <p:ext uri="{BB962C8B-B14F-4D97-AF65-F5344CB8AC3E}">
        <p14:creationId xmlns:p14="http://schemas.microsoft.com/office/powerpoint/2010/main" val="36938120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487FA30-6201-427D-8F20-5BF9EF7DE688}" type="datetime1">
              <a:rPr lang="en-US" smtClean="0"/>
              <a:t>11/21/2019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7A6D99-3673-4155-94F2-61A63B9A33E4}" type="slidenum">
              <a:rPr lang="en-US" smtClean="0"/>
              <a:t>‹#›</a:t>
            </a:fld>
            <a:endParaRPr lang="en-US"/>
          </a:p>
        </p:txBody>
      </p:sp>
    </p:spTree>
    <p:extLst>
      <p:ext uri="{BB962C8B-B14F-4D97-AF65-F5344CB8AC3E}">
        <p14:creationId xmlns:p14="http://schemas.microsoft.com/office/powerpoint/2010/main" val="4086009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B9EACFE-B106-42E5-B189-84DAFE63EEA5}" type="datetime1">
              <a:rPr lang="en-US" smtClean="0"/>
              <a:t>11/21/2019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7A6D99-3673-4155-94F2-61A63B9A33E4}" type="slidenum">
              <a:rPr lang="en-US" smtClean="0"/>
              <a:t>‹#›</a:t>
            </a:fld>
            <a:endParaRPr lang="en-US"/>
          </a:p>
        </p:txBody>
      </p:sp>
    </p:spTree>
    <p:extLst>
      <p:ext uri="{BB962C8B-B14F-4D97-AF65-F5344CB8AC3E}">
        <p14:creationId xmlns:p14="http://schemas.microsoft.com/office/powerpoint/2010/main" val="15442213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09EF84B-1DA4-4366-A71D-EFECCF3FF9E7}" type="datetime1">
              <a:rPr lang="en-US" smtClean="0"/>
              <a:t>11/21/2019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7A6D99-3673-4155-94F2-61A63B9A33E4}" type="slidenum">
              <a:rPr lang="en-US" smtClean="0"/>
              <a:t>‹#›</a:t>
            </a:fld>
            <a:endParaRPr lang="en-US"/>
          </a:p>
        </p:txBody>
      </p:sp>
    </p:spTree>
    <p:extLst>
      <p:ext uri="{BB962C8B-B14F-4D97-AF65-F5344CB8AC3E}">
        <p14:creationId xmlns:p14="http://schemas.microsoft.com/office/powerpoint/2010/main" val="32877383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C0B9B4-0E88-4276-8A4A-470086C95BE7}" type="datetime1">
              <a:rPr lang="en-US" smtClean="0"/>
              <a:t>11/21/2019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7A6D99-3673-4155-94F2-61A63B9A33E4}" type="slidenum">
              <a:rPr lang="en-US" smtClean="0"/>
              <a:t>‹#›</a:t>
            </a:fld>
            <a:endParaRPr lang="en-US"/>
          </a:p>
        </p:txBody>
      </p:sp>
    </p:spTree>
    <p:extLst>
      <p:ext uri="{BB962C8B-B14F-4D97-AF65-F5344CB8AC3E}">
        <p14:creationId xmlns:p14="http://schemas.microsoft.com/office/powerpoint/2010/main" val="41448547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6BE8D7E-0A64-45D4-97BA-C722B47E9EFF}" type="datetime1">
              <a:rPr lang="en-US" smtClean="0"/>
              <a:t>11/21/2019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7A6D99-3673-4155-94F2-61A63B9A33E4}" type="slidenum">
              <a:rPr lang="en-US" smtClean="0"/>
              <a:t>‹#›</a:t>
            </a:fld>
            <a:endParaRPr lang="en-US"/>
          </a:p>
        </p:txBody>
      </p:sp>
    </p:spTree>
    <p:extLst>
      <p:ext uri="{BB962C8B-B14F-4D97-AF65-F5344CB8AC3E}">
        <p14:creationId xmlns:p14="http://schemas.microsoft.com/office/powerpoint/2010/main" val="7781320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55BAF92-8B59-4D46-A51D-E69CA1ADD12A}" type="datetime1">
              <a:rPr lang="en-US" smtClean="0"/>
              <a:t>11/21/2019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7A6D99-3673-4155-94F2-61A63B9A33E4}" type="slidenum">
              <a:rPr lang="en-US" smtClean="0"/>
              <a:t>‹#›</a:t>
            </a:fld>
            <a:endParaRPr lang="en-US"/>
          </a:p>
        </p:txBody>
      </p:sp>
    </p:spTree>
    <p:extLst>
      <p:ext uri="{BB962C8B-B14F-4D97-AF65-F5344CB8AC3E}">
        <p14:creationId xmlns:p14="http://schemas.microsoft.com/office/powerpoint/2010/main" val="2964159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972A09B-B316-4527-8549-BE17FF0C1D5C}" type="datetime1">
              <a:rPr lang="en-US" smtClean="0"/>
              <a:t>11/21/2019</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A7A6D99-3673-4155-94F2-61A63B9A33E4}" type="slidenum">
              <a:rPr lang="en-US" smtClean="0"/>
              <a:t>‹#›</a:t>
            </a:fld>
            <a:endParaRPr lang="en-US"/>
          </a:p>
        </p:txBody>
      </p:sp>
    </p:spTree>
    <p:extLst>
      <p:ext uri="{BB962C8B-B14F-4D97-AF65-F5344CB8AC3E}">
        <p14:creationId xmlns:p14="http://schemas.microsoft.com/office/powerpoint/2010/main" val="1703701893"/>
      </p:ext>
    </p:extLst>
  </p:cSld>
  <p:clrMap bg1="dk1" tx1="lt1" bg2="dk2" tx2="lt2" accent1="accent1" accent2="accent2" accent3="accent3" accent4="accent4" accent5="accent5" accent6="accent6" hlink="hlink" folHlink="folHlink"/>
  <p:sldLayoutIdLst>
    <p:sldLayoutId id="2147484122" r:id="rId1"/>
    <p:sldLayoutId id="2147484123" r:id="rId2"/>
    <p:sldLayoutId id="2147484124" r:id="rId3"/>
    <p:sldLayoutId id="2147484125" r:id="rId4"/>
    <p:sldLayoutId id="2147484126" r:id="rId5"/>
    <p:sldLayoutId id="2147484127" r:id="rId6"/>
    <p:sldLayoutId id="2147484128" r:id="rId7"/>
    <p:sldLayoutId id="2147484129" r:id="rId8"/>
    <p:sldLayoutId id="2147484130" r:id="rId9"/>
    <p:sldLayoutId id="2147484131" r:id="rId10"/>
    <p:sldLayoutId id="2147484132" r:id="rId11"/>
    <p:sldLayoutId id="2147484133" r:id="rId12"/>
    <p:sldLayoutId id="2147484134" r:id="rId13"/>
    <p:sldLayoutId id="2147484135" r:id="rId14"/>
    <p:sldLayoutId id="2147484136" r:id="rId15"/>
    <p:sldLayoutId id="2147484137" r:id="rId16"/>
    <p:sldLayoutId id="2147484138" r:id="rId17"/>
  </p:sldLayoutIdLst>
  <p:hf hdr="0" ftr="0" dt="0"/>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f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7746" y="2147456"/>
            <a:ext cx="9518071" cy="1591888"/>
          </a:xfrm>
        </p:spPr>
        <p:txBody>
          <a:bodyPr/>
          <a:lstStyle/>
          <a:p>
            <a:r>
              <a:rPr lang="en-US" b="1" dirty="0" smtClean="0"/>
              <a:t>Welcome</a:t>
            </a:r>
            <a:endParaRPr lang="en-US" b="1" dirty="0"/>
          </a:p>
        </p:txBody>
      </p:sp>
      <p:sp>
        <p:nvSpPr>
          <p:cNvPr id="3" name="Subtitle 2"/>
          <p:cNvSpPr>
            <a:spLocks noGrp="1"/>
          </p:cNvSpPr>
          <p:nvPr>
            <p:ph type="subTitle" idx="1"/>
          </p:nvPr>
        </p:nvSpPr>
        <p:spPr>
          <a:xfrm>
            <a:off x="1399313" y="3754585"/>
            <a:ext cx="9504218" cy="701959"/>
          </a:xfrm>
        </p:spPr>
        <p:txBody>
          <a:bodyPr>
            <a:normAutofit/>
          </a:bodyPr>
          <a:lstStyle/>
          <a:p>
            <a:r>
              <a:rPr lang="en-US" sz="2400" b="1" dirty="0" smtClean="0"/>
              <a:t>Group </a:t>
            </a:r>
            <a:r>
              <a:rPr lang="en-US" sz="3600" b="1" dirty="0" smtClean="0"/>
              <a:t>M</a:t>
            </a:r>
            <a:endParaRPr lang="en-US" sz="3600" b="1" dirty="0"/>
          </a:p>
        </p:txBody>
      </p:sp>
      <p:pic>
        <p:nvPicPr>
          <p:cNvPr id="5122" name="Picture 2" descr="https://lh4.googleusercontent.com/P1WSU17Ebza2Q786v1vwS4ob3QHSB_AbjrupxrsLELqEgIMsE8MPgFyh3mh2Ue9bEQ0sJmsJ9eYd_DOiCELoUgA9RVYcT-WUiNKWZy38kmQEjLLvu_tFRrMHjPwdj8u1VoK1SDFHGR-IBCNt5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00864" y="623105"/>
            <a:ext cx="5162550" cy="2124075"/>
          </a:xfrm>
          <a:prstGeom prst="rect">
            <a:avLst/>
          </a:prstGeom>
          <a:noFill/>
          <a:extLst>
            <a:ext uri="{909E8E84-426E-40DD-AFC4-6F175D3DCCD1}">
              <a14:hiddenFill xmlns:a14="http://schemas.microsoft.com/office/drawing/2010/main">
                <a:solidFill>
                  <a:srgbClr val="FFFFFF"/>
                </a:solidFill>
              </a14:hiddenFill>
            </a:ext>
          </a:extLst>
        </p:spPr>
      </p:pic>
      <p:pic>
        <p:nvPicPr>
          <p:cNvPr id="5130" name="Picture 10" descr="https://lh4.googleusercontent.com/kHs0a9LGqS12oIS5mgDe_kNLxwSMoK7QZ-YVW6KHMWpmNHiGDvQfkxfXPhDDFOaIDu3cYwh9WXkcIxc2TxMgEF5OB44YaBIP6Zkbt6pVevaafcQUYfiGsXNRCQbrMFnu8Y-_koW009KbbLOTN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42109" y="2408659"/>
            <a:ext cx="1471496" cy="1607119"/>
          </a:xfrm>
          <a:prstGeom prst="rect">
            <a:avLst/>
          </a:prstGeom>
          <a:noFill/>
          <a:extLst>
            <a:ext uri="{909E8E84-426E-40DD-AFC4-6F175D3DCCD1}">
              <a14:hiddenFill xmlns:a14="http://schemas.microsoft.com/office/drawing/2010/main">
                <a:solidFill>
                  <a:srgbClr val="FFFFFF"/>
                </a:solidFill>
              </a14:hiddenFill>
            </a:ext>
          </a:extLst>
        </p:spPr>
      </p:pic>
      <p:pic>
        <p:nvPicPr>
          <p:cNvPr id="5132" name="Picture 12" descr="https://lh4.googleusercontent.com/EvkTY_ZTj44l6AO2QXykgPUicY6WJ-V5qhOJwQGnzOfxeUo2smuk-1__cevopZKvtvkPD-WEW1WbbvqVSwNmOlwIB0k994v24rP8Xu3bshheNx2UC_Q5AiEHPHSEUd5nP4m-ZzmojwvNm17RG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42357" y="2439703"/>
            <a:ext cx="1410172" cy="1576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0175850"/>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algorithms</a:t>
            </a:r>
            <a:endParaRPr lang="en-US" b="1" dirty="0"/>
          </a:p>
        </p:txBody>
      </p:sp>
      <p:sp>
        <p:nvSpPr>
          <p:cNvPr id="3" name="Content Placeholder 2"/>
          <p:cNvSpPr>
            <a:spLocks noGrp="1"/>
          </p:cNvSpPr>
          <p:nvPr>
            <p:ph idx="1"/>
          </p:nvPr>
        </p:nvSpPr>
        <p:spPr/>
        <p:txBody>
          <a:bodyPr>
            <a:normAutofit/>
          </a:bodyPr>
          <a:lstStyle/>
          <a:p>
            <a:pPr algn="just" fontAlgn="base"/>
            <a:r>
              <a:rPr lang="en-US" sz="2000" dirty="0"/>
              <a:t>Random </a:t>
            </a:r>
            <a:r>
              <a:rPr lang="en-US" sz="2000" dirty="0" smtClean="0"/>
              <a:t>Forest is </a:t>
            </a:r>
            <a:r>
              <a:rPr lang="en-US" sz="2000" dirty="0"/>
              <a:t>a tree-based algorithm which involves building several trees (decision trees), then combining their output to improve generalization ability of the model. The method of combining trees is known as an ensemble method. Ensembling is nothing but a combination of weak learners (individual trees) to produce a strong learner.</a:t>
            </a:r>
          </a:p>
          <a:p>
            <a:pPr algn="just" fontAlgn="base"/>
            <a:r>
              <a:rPr lang="en-US" sz="2000" dirty="0"/>
              <a:t>XGBoost is another ensemble learning method. As it is almost never sufficient to </a:t>
            </a:r>
            <a:r>
              <a:rPr lang="en-US" sz="2000" dirty="0" smtClean="0"/>
              <a:t>rely </a:t>
            </a:r>
            <a:r>
              <a:rPr lang="en-US" sz="2000" dirty="0"/>
              <a:t>upon the results of just one model, it combines the predictive powers of multiple learners to reach a conclusion.</a:t>
            </a:r>
          </a:p>
          <a:p>
            <a:pPr algn="just" fontAlgn="base"/>
            <a:r>
              <a:rPr lang="en-US" sz="2000" dirty="0"/>
              <a:t>The k-nearest neighbor (k-NN) algorithm is one of the data mining techniques considered to be among the top 10 techniques for data mining</a:t>
            </a:r>
            <a:r>
              <a:rPr lang="en-US" sz="2000" dirty="0" smtClean="0"/>
              <a:t>.</a:t>
            </a:r>
            <a:endParaRPr lang="en-US" sz="2000" dirty="0"/>
          </a:p>
          <a:p>
            <a:pPr algn="just" fontAlgn="base"/>
            <a:r>
              <a:rPr lang="en-US" sz="2000" dirty="0"/>
              <a:t>Support Vector Machine(SVM)</a:t>
            </a:r>
          </a:p>
          <a:p>
            <a:pPr algn="just"/>
            <a:endParaRPr lang="en-US" sz="2000" dirty="0"/>
          </a:p>
        </p:txBody>
      </p:sp>
      <p:sp>
        <p:nvSpPr>
          <p:cNvPr id="5" name="Slide Number Placeholder 4"/>
          <p:cNvSpPr>
            <a:spLocks noGrp="1"/>
          </p:cNvSpPr>
          <p:nvPr>
            <p:ph type="sldNum" sz="quarter" idx="12"/>
          </p:nvPr>
        </p:nvSpPr>
        <p:spPr/>
        <p:txBody>
          <a:bodyPr/>
          <a:lstStyle/>
          <a:p>
            <a:fld id="{3A7A6D99-3673-4155-94F2-61A63B9A33E4}" type="slidenum">
              <a:rPr lang="en-US" smtClean="0"/>
              <a:t>10</a:t>
            </a:fld>
            <a:endParaRPr lang="en-US"/>
          </a:p>
        </p:txBody>
      </p:sp>
    </p:spTree>
    <p:extLst>
      <p:ext uri="{BB962C8B-B14F-4D97-AF65-F5344CB8AC3E}">
        <p14:creationId xmlns:p14="http://schemas.microsoft.com/office/powerpoint/2010/main" val="26839463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1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Effect transition="in" filter="fade">
                                      <p:cBhvr>
                                        <p:cTn id="33" dur="1000"/>
                                        <p:tgtEl>
                                          <p:spTgt spid="3">
                                            <p:txEl>
                                              <p:pRg st="3" end="3"/>
                                            </p:txEl>
                                          </p:spTgt>
                                        </p:tgtEl>
                                      </p:cBhvr>
                                    </p:animEffect>
                                    <p:anim calcmode="lin" valueType="num">
                                      <p:cBhvr>
                                        <p:cTn id="34"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Sentiment Analysis</a:t>
            </a:r>
            <a:endParaRPr lang="en-US" b="1" dirty="0"/>
          </a:p>
        </p:txBody>
      </p:sp>
      <p:sp>
        <p:nvSpPr>
          <p:cNvPr id="3" name="Content Placeholder 2"/>
          <p:cNvSpPr>
            <a:spLocks noGrp="1"/>
          </p:cNvSpPr>
          <p:nvPr>
            <p:ph idx="1"/>
          </p:nvPr>
        </p:nvSpPr>
        <p:spPr/>
        <p:txBody>
          <a:bodyPr>
            <a:normAutofit/>
          </a:bodyPr>
          <a:lstStyle/>
          <a:p>
            <a:pPr algn="just"/>
            <a:r>
              <a:rPr lang="en-US" sz="2000" dirty="0" smtClean="0"/>
              <a:t>Sentiment </a:t>
            </a:r>
            <a:r>
              <a:rPr lang="en-US" sz="2000" dirty="0"/>
              <a:t>analysis is the measurement of favorable, unfavorable and neutral language. It can evaluate how a person feels by their emotions, opinions and attitudes. It can also be referred to as opinion mining. It basically examines the problem of studying texts, like posts and reviews, uploaded by users on various platforms, forums and electronic businesses, regarding the opinions they have about a product, service, event, person or idea by extracting the subjective information of the source material.</a:t>
            </a:r>
          </a:p>
          <a:p>
            <a:pPr algn="just"/>
            <a:endParaRPr lang="en-US" sz="2000" dirty="0"/>
          </a:p>
        </p:txBody>
      </p:sp>
      <p:sp>
        <p:nvSpPr>
          <p:cNvPr id="5" name="Slide Number Placeholder 4"/>
          <p:cNvSpPr>
            <a:spLocks noGrp="1"/>
          </p:cNvSpPr>
          <p:nvPr>
            <p:ph type="sldNum" sz="quarter" idx="12"/>
          </p:nvPr>
        </p:nvSpPr>
        <p:spPr/>
        <p:txBody>
          <a:bodyPr/>
          <a:lstStyle/>
          <a:p>
            <a:fld id="{3A7A6D99-3673-4155-94F2-61A63B9A33E4}" type="slidenum">
              <a:rPr lang="en-US" smtClean="0"/>
              <a:t>11</a:t>
            </a:fld>
            <a:endParaRPr lang="en-US"/>
          </a:p>
        </p:txBody>
      </p:sp>
      <p:pic>
        <p:nvPicPr>
          <p:cNvPr id="4" name="Picture 3"/>
          <p:cNvPicPr>
            <a:picLocks noChangeAspect="1"/>
          </p:cNvPicPr>
          <p:nvPr/>
        </p:nvPicPr>
        <p:blipFill>
          <a:blip r:embed="rId2"/>
          <a:stretch>
            <a:fillRect/>
          </a:stretch>
        </p:blipFill>
        <p:spPr>
          <a:xfrm>
            <a:off x="912478" y="4476289"/>
            <a:ext cx="2989721" cy="1424254"/>
          </a:xfrm>
          <a:prstGeom prst="rect">
            <a:avLst/>
          </a:prstGeom>
        </p:spPr>
      </p:pic>
      <p:pic>
        <p:nvPicPr>
          <p:cNvPr id="6" name="Picture 5"/>
          <p:cNvPicPr>
            <a:picLocks noChangeAspect="1"/>
          </p:cNvPicPr>
          <p:nvPr/>
        </p:nvPicPr>
        <p:blipFill>
          <a:blip r:embed="rId3"/>
          <a:stretch>
            <a:fillRect/>
          </a:stretch>
        </p:blipFill>
        <p:spPr>
          <a:xfrm>
            <a:off x="912478" y="5912392"/>
            <a:ext cx="2989721" cy="257448"/>
          </a:xfrm>
          <a:prstGeom prst="rect">
            <a:avLst/>
          </a:prstGeom>
        </p:spPr>
      </p:pic>
      <p:pic>
        <p:nvPicPr>
          <p:cNvPr id="7" name="Picture 6"/>
          <p:cNvPicPr>
            <a:picLocks noChangeAspect="1"/>
          </p:cNvPicPr>
          <p:nvPr/>
        </p:nvPicPr>
        <p:blipFill>
          <a:blip r:embed="rId4"/>
          <a:stretch>
            <a:fillRect/>
          </a:stretch>
        </p:blipFill>
        <p:spPr>
          <a:xfrm>
            <a:off x="912477" y="6177119"/>
            <a:ext cx="2989721" cy="298529"/>
          </a:xfrm>
          <a:prstGeom prst="rect">
            <a:avLst/>
          </a:prstGeom>
        </p:spPr>
      </p:pic>
      <p:pic>
        <p:nvPicPr>
          <p:cNvPr id="8" name="Picture 7"/>
          <p:cNvPicPr>
            <a:picLocks noChangeAspect="1"/>
          </p:cNvPicPr>
          <p:nvPr/>
        </p:nvPicPr>
        <p:blipFill>
          <a:blip r:embed="rId5"/>
          <a:stretch>
            <a:fillRect/>
          </a:stretch>
        </p:blipFill>
        <p:spPr>
          <a:xfrm>
            <a:off x="7587179" y="4476289"/>
            <a:ext cx="3731986" cy="1999358"/>
          </a:xfrm>
          <a:prstGeom prst="rect">
            <a:avLst/>
          </a:prstGeom>
        </p:spPr>
      </p:pic>
      <p:pic>
        <p:nvPicPr>
          <p:cNvPr id="9" name="Picture 8"/>
          <p:cNvPicPr>
            <a:picLocks noChangeAspect="1"/>
          </p:cNvPicPr>
          <p:nvPr/>
        </p:nvPicPr>
        <p:blipFill>
          <a:blip r:embed="rId6"/>
          <a:stretch>
            <a:fillRect/>
          </a:stretch>
        </p:blipFill>
        <p:spPr>
          <a:xfrm>
            <a:off x="3978396" y="4514574"/>
            <a:ext cx="3477163" cy="1961073"/>
          </a:xfrm>
          <a:prstGeom prst="rect">
            <a:avLst/>
          </a:prstGeom>
        </p:spPr>
      </p:pic>
    </p:spTree>
    <p:extLst>
      <p:ext uri="{BB962C8B-B14F-4D97-AF65-F5344CB8AC3E}">
        <p14:creationId xmlns:p14="http://schemas.microsoft.com/office/powerpoint/2010/main" val="168581737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mph" presetSubtype="0" fill="hold" nodeType="clickEffect">
                                  <p:stCondLst>
                                    <p:cond delay="0"/>
                                  </p:stCondLst>
                                  <p:iterate type="lt">
                                    <p:tmPct val="4000"/>
                                  </p:iterate>
                                  <p:childTnLst>
                                    <p:set>
                                      <p:cBhvr override="childStyle">
                                        <p:cTn id="13" dur="500" fill="hold"/>
                                        <p:tgtEl>
                                          <p:spTgt spid="3">
                                            <p:txEl>
                                              <p:pRg st="0" end="0"/>
                                            </p:txEl>
                                          </p:spTgt>
                                        </p:tgtEl>
                                        <p:attrNameLst>
                                          <p:attrName>style.color</p:attrName>
                                        </p:attrNameLst>
                                      </p:cBhvr>
                                      <p:to>
                                        <p:clrVal>
                                          <a:schemeClr val="accent2"/>
                                        </p:clrVal>
                                      </p:to>
                                    </p:set>
                                    <p:set>
                                      <p:cBhvr>
                                        <p:cTn id="14" dur="500" fill="hold"/>
                                        <p:tgtEl>
                                          <p:spTgt spid="3">
                                            <p:txEl>
                                              <p:pRg st="0" end="0"/>
                                            </p:txEl>
                                          </p:spTgt>
                                        </p:tgtEl>
                                        <p:attrNameLst>
                                          <p:attrName>fillcolor</p:attrName>
                                        </p:attrNameLst>
                                      </p:cBhvr>
                                      <p:to>
                                        <p:clrVal>
                                          <a:schemeClr val="accent2"/>
                                        </p:clrVal>
                                      </p:to>
                                    </p:set>
                                    <p:set>
                                      <p:cBhvr>
                                        <p:cTn id="15" dur="500" fill="hold"/>
                                        <p:tgtEl>
                                          <p:spTgt spid="3">
                                            <p:txEl>
                                              <p:pRg st="0" end="0"/>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EDA Performed for data visualization</a:t>
            </a:r>
            <a:endParaRPr lang="en-US" b="1" dirty="0"/>
          </a:p>
        </p:txBody>
      </p:sp>
      <p:sp>
        <p:nvSpPr>
          <p:cNvPr id="3" name="Content Placeholder 2"/>
          <p:cNvSpPr>
            <a:spLocks noGrp="1"/>
          </p:cNvSpPr>
          <p:nvPr>
            <p:ph idx="1"/>
          </p:nvPr>
        </p:nvSpPr>
        <p:spPr/>
        <p:txBody>
          <a:bodyPr>
            <a:normAutofit/>
          </a:bodyPr>
          <a:lstStyle/>
          <a:p>
            <a:pPr algn="just"/>
            <a:r>
              <a:rPr lang="en-US" sz="2000" dirty="0"/>
              <a:t>I</a:t>
            </a:r>
            <a:r>
              <a:rPr lang="en-US" sz="2000" dirty="0" smtClean="0"/>
              <a:t> </a:t>
            </a:r>
            <a:r>
              <a:rPr lang="en-US" sz="2000" dirty="0"/>
              <a:t>have analyzed sample data and visualized data through generating graphs.</a:t>
            </a:r>
          </a:p>
          <a:p>
            <a:pPr algn="just"/>
            <a:endParaRPr lang="en-US" sz="2000" dirty="0" smtClean="0"/>
          </a:p>
          <a:p>
            <a:pPr algn="just"/>
            <a:r>
              <a:rPr lang="en-US" sz="2000" dirty="0" smtClean="0"/>
              <a:t>Criteria:</a:t>
            </a:r>
          </a:p>
          <a:p>
            <a:pPr algn="just"/>
            <a:endParaRPr lang="en-US" sz="2000" dirty="0"/>
          </a:p>
          <a:p>
            <a:pPr lvl="1" algn="just"/>
            <a:r>
              <a:rPr lang="en-US" dirty="0" smtClean="0"/>
              <a:t>Category </a:t>
            </a:r>
            <a:r>
              <a:rPr lang="en-US" dirty="0"/>
              <a:t>vs App</a:t>
            </a:r>
          </a:p>
          <a:p>
            <a:pPr lvl="1" algn="just"/>
            <a:r>
              <a:rPr lang="en-US" dirty="0"/>
              <a:t>Category vs Installs </a:t>
            </a:r>
          </a:p>
          <a:p>
            <a:pPr lvl="1" algn="just"/>
            <a:r>
              <a:rPr lang="en-US" dirty="0"/>
              <a:t>Installs Correlation</a:t>
            </a:r>
          </a:p>
          <a:p>
            <a:pPr lvl="1" algn="just"/>
            <a:r>
              <a:rPr lang="en-US" dirty="0"/>
              <a:t>App Name </a:t>
            </a:r>
          </a:p>
          <a:p>
            <a:pPr lvl="1" algn="just"/>
            <a:r>
              <a:rPr lang="en-US" dirty="0"/>
              <a:t>Content Rating</a:t>
            </a:r>
          </a:p>
          <a:p>
            <a:pPr lvl="1" algn="just"/>
            <a:r>
              <a:rPr lang="en-US" dirty="0"/>
              <a:t>Review Analysis </a:t>
            </a:r>
          </a:p>
          <a:p>
            <a:pPr algn="just"/>
            <a:endParaRPr lang="en-US" sz="2000" dirty="0"/>
          </a:p>
        </p:txBody>
      </p:sp>
      <p:sp>
        <p:nvSpPr>
          <p:cNvPr id="5" name="Slide Number Placeholder 4"/>
          <p:cNvSpPr>
            <a:spLocks noGrp="1"/>
          </p:cNvSpPr>
          <p:nvPr>
            <p:ph type="sldNum" sz="quarter" idx="12"/>
          </p:nvPr>
        </p:nvSpPr>
        <p:spPr/>
        <p:txBody>
          <a:bodyPr/>
          <a:lstStyle/>
          <a:p>
            <a:fld id="{3A7A6D99-3673-4155-94F2-61A63B9A33E4}" type="slidenum">
              <a:rPr lang="en-US" smtClean="0"/>
              <a:t>12</a:t>
            </a:fld>
            <a:endParaRPr lang="en-US"/>
          </a:p>
        </p:txBody>
      </p:sp>
    </p:spTree>
    <p:extLst>
      <p:ext uri="{BB962C8B-B14F-4D97-AF65-F5344CB8AC3E}">
        <p14:creationId xmlns:p14="http://schemas.microsoft.com/office/powerpoint/2010/main" val="695078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1000"/>
                                        <p:tgtEl>
                                          <p:spTgt spid="3">
                                            <p:txEl>
                                              <p:pRg st="4" end="4"/>
                                            </p:txEl>
                                          </p:spTgt>
                                        </p:tgtEl>
                                      </p:cBhvr>
                                    </p:animEffect>
                                    <p:anim calcmode="lin" valueType="num">
                                      <p:cBhvr>
                                        <p:cTn id="2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1000"/>
                                        <p:tgtEl>
                                          <p:spTgt spid="3">
                                            <p:txEl>
                                              <p:pRg st="5" end="5"/>
                                            </p:txEl>
                                          </p:spTgt>
                                        </p:tgtEl>
                                      </p:cBhvr>
                                    </p:animEffect>
                                    <p:anim calcmode="lin" valueType="num">
                                      <p:cBhvr>
                                        <p:cTn id="32"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3">
                                            <p:txEl>
                                              <p:pRg st="6" end="6"/>
                                            </p:txEl>
                                          </p:spTgt>
                                        </p:tgtEl>
                                        <p:attrNameLst>
                                          <p:attrName>style.visibility</p:attrName>
                                        </p:attrNameLst>
                                      </p:cBhvr>
                                      <p:to>
                                        <p:strVal val="visible"/>
                                      </p:to>
                                    </p:set>
                                    <p:animEffect transition="in" filter="fade">
                                      <p:cBhvr>
                                        <p:cTn id="38" dur="1000"/>
                                        <p:tgtEl>
                                          <p:spTgt spid="3">
                                            <p:txEl>
                                              <p:pRg st="6" end="6"/>
                                            </p:txEl>
                                          </p:spTgt>
                                        </p:tgtEl>
                                      </p:cBhvr>
                                    </p:animEffect>
                                    <p:anim calcmode="lin" valueType="num">
                                      <p:cBhvr>
                                        <p:cTn id="39"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0"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nodeType="clickEffect">
                                  <p:stCondLst>
                                    <p:cond delay="0"/>
                                  </p:stCondLst>
                                  <p:childTnLst>
                                    <p:set>
                                      <p:cBhvr>
                                        <p:cTn id="44" dur="1" fill="hold">
                                          <p:stCondLst>
                                            <p:cond delay="0"/>
                                          </p:stCondLst>
                                        </p:cTn>
                                        <p:tgtEl>
                                          <p:spTgt spid="3">
                                            <p:txEl>
                                              <p:pRg st="7" end="7"/>
                                            </p:txEl>
                                          </p:spTgt>
                                        </p:tgtEl>
                                        <p:attrNameLst>
                                          <p:attrName>style.visibility</p:attrName>
                                        </p:attrNameLst>
                                      </p:cBhvr>
                                      <p:to>
                                        <p:strVal val="visible"/>
                                      </p:to>
                                    </p:set>
                                    <p:animEffect transition="in" filter="fade">
                                      <p:cBhvr>
                                        <p:cTn id="45" dur="1000"/>
                                        <p:tgtEl>
                                          <p:spTgt spid="3">
                                            <p:txEl>
                                              <p:pRg st="7" end="7"/>
                                            </p:txEl>
                                          </p:spTgt>
                                        </p:tgtEl>
                                      </p:cBhvr>
                                    </p:animEffect>
                                    <p:anim calcmode="lin" valueType="num">
                                      <p:cBhvr>
                                        <p:cTn id="46"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7"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nodeType="clickEffect">
                                  <p:stCondLst>
                                    <p:cond delay="0"/>
                                  </p:stCondLst>
                                  <p:childTnLst>
                                    <p:set>
                                      <p:cBhvr>
                                        <p:cTn id="51" dur="1" fill="hold">
                                          <p:stCondLst>
                                            <p:cond delay="0"/>
                                          </p:stCondLst>
                                        </p:cTn>
                                        <p:tgtEl>
                                          <p:spTgt spid="3">
                                            <p:txEl>
                                              <p:pRg st="8" end="8"/>
                                            </p:txEl>
                                          </p:spTgt>
                                        </p:tgtEl>
                                        <p:attrNameLst>
                                          <p:attrName>style.visibility</p:attrName>
                                        </p:attrNameLst>
                                      </p:cBhvr>
                                      <p:to>
                                        <p:strVal val="visible"/>
                                      </p:to>
                                    </p:set>
                                    <p:animEffect transition="in" filter="fade">
                                      <p:cBhvr>
                                        <p:cTn id="52" dur="1000"/>
                                        <p:tgtEl>
                                          <p:spTgt spid="3">
                                            <p:txEl>
                                              <p:pRg st="8" end="8"/>
                                            </p:txEl>
                                          </p:spTgt>
                                        </p:tgtEl>
                                      </p:cBhvr>
                                    </p:animEffect>
                                    <p:anim calcmode="lin" valueType="num">
                                      <p:cBhvr>
                                        <p:cTn id="53"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4"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nodeType="clickEffect">
                                  <p:stCondLst>
                                    <p:cond delay="0"/>
                                  </p:stCondLst>
                                  <p:childTnLst>
                                    <p:set>
                                      <p:cBhvr>
                                        <p:cTn id="58" dur="1" fill="hold">
                                          <p:stCondLst>
                                            <p:cond delay="0"/>
                                          </p:stCondLst>
                                        </p:cTn>
                                        <p:tgtEl>
                                          <p:spTgt spid="3">
                                            <p:txEl>
                                              <p:pRg st="9" end="9"/>
                                            </p:txEl>
                                          </p:spTgt>
                                        </p:tgtEl>
                                        <p:attrNameLst>
                                          <p:attrName>style.visibility</p:attrName>
                                        </p:attrNameLst>
                                      </p:cBhvr>
                                      <p:to>
                                        <p:strVal val="visible"/>
                                      </p:to>
                                    </p:set>
                                    <p:animEffect transition="in" filter="fade">
                                      <p:cBhvr>
                                        <p:cTn id="59" dur="1000"/>
                                        <p:tgtEl>
                                          <p:spTgt spid="3">
                                            <p:txEl>
                                              <p:pRg st="9" end="9"/>
                                            </p:txEl>
                                          </p:spTgt>
                                        </p:tgtEl>
                                      </p:cBhvr>
                                    </p:animEffect>
                                    <p:anim calcmode="lin" valueType="num">
                                      <p:cBhvr>
                                        <p:cTn id="60"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61"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results</a:t>
            </a:r>
            <a:endParaRPr lang="en-US" b="1" dirty="0"/>
          </a:p>
        </p:txBody>
      </p:sp>
      <p:sp>
        <p:nvSpPr>
          <p:cNvPr id="3" name="Content Placeholder 2"/>
          <p:cNvSpPr>
            <a:spLocks noGrp="1"/>
          </p:cNvSpPr>
          <p:nvPr>
            <p:ph idx="1"/>
          </p:nvPr>
        </p:nvSpPr>
        <p:spPr/>
        <p:txBody>
          <a:bodyPr>
            <a:normAutofit/>
          </a:bodyPr>
          <a:lstStyle/>
          <a:p>
            <a:pPr algn="just"/>
            <a:r>
              <a:rPr lang="en-US" sz="2000" dirty="0" smtClean="0"/>
              <a:t>Random </a:t>
            </a:r>
            <a:r>
              <a:rPr lang="en-US" sz="2000" dirty="0"/>
              <a:t>Forests </a:t>
            </a:r>
          </a:p>
          <a:p>
            <a:pPr algn="just"/>
            <a:r>
              <a:rPr lang="en-US" sz="2000" dirty="0" smtClean="0"/>
              <a:t>XGBoost </a:t>
            </a:r>
            <a:r>
              <a:rPr lang="en-US" sz="2000" dirty="0"/>
              <a:t>Classifier</a:t>
            </a:r>
          </a:p>
          <a:p>
            <a:pPr algn="just"/>
            <a:r>
              <a:rPr lang="en-US" sz="2000" dirty="0" smtClean="0"/>
              <a:t>K-Nearest </a:t>
            </a:r>
            <a:r>
              <a:rPr lang="en-US" sz="2000" dirty="0"/>
              <a:t>Neighbour</a:t>
            </a:r>
          </a:p>
          <a:p>
            <a:pPr algn="just"/>
            <a:r>
              <a:rPr lang="en-US" sz="2000" dirty="0" smtClean="0"/>
              <a:t>Support </a:t>
            </a:r>
            <a:r>
              <a:rPr lang="en-US" sz="2000" dirty="0"/>
              <a:t>Vector </a:t>
            </a:r>
            <a:r>
              <a:rPr lang="en-US" sz="2000" dirty="0" smtClean="0"/>
              <a:t>Machine</a:t>
            </a:r>
          </a:p>
          <a:p>
            <a:pPr algn="just"/>
            <a:endParaRPr lang="en-US" sz="2000" dirty="0"/>
          </a:p>
          <a:p>
            <a:pPr algn="just"/>
            <a:r>
              <a:rPr lang="en-US" sz="2000" dirty="0"/>
              <a:t>I</a:t>
            </a:r>
            <a:r>
              <a:rPr lang="en-US" sz="2000" dirty="0" smtClean="0"/>
              <a:t> </a:t>
            </a:r>
            <a:r>
              <a:rPr lang="en-US" sz="2000" dirty="0"/>
              <a:t>used two ensemble learning methods and two machine learning algorithms- XGBoost, Random Forest, KNN and SVM and got the highest accuracy using XGBoost. After comparing all the accuracies by using different algorithms, </a:t>
            </a:r>
            <a:r>
              <a:rPr lang="en-US" sz="2000" dirty="0" err="1"/>
              <a:t>i</a:t>
            </a:r>
            <a:r>
              <a:rPr lang="en-US" sz="2000" dirty="0" smtClean="0"/>
              <a:t> </a:t>
            </a:r>
            <a:r>
              <a:rPr lang="en-US" sz="2000" dirty="0"/>
              <a:t>performed voting ensemble to get a better accuracy than each individual methods could achieve alone.</a:t>
            </a:r>
          </a:p>
          <a:p>
            <a:pPr algn="just"/>
            <a:endParaRPr lang="en-US" sz="2000" dirty="0"/>
          </a:p>
        </p:txBody>
      </p:sp>
      <p:sp>
        <p:nvSpPr>
          <p:cNvPr id="5" name="Slide Number Placeholder 4"/>
          <p:cNvSpPr>
            <a:spLocks noGrp="1"/>
          </p:cNvSpPr>
          <p:nvPr>
            <p:ph type="sldNum" sz="quarter" idx="12"/>
          </p:nvPr>
        </p:nvSpPr>
        <p:spPr/>
        <p:txBody>
          <a:bodyPr/>
          <a:lstStyle/>
          <a:p>
            <a:fld id="{3A7A6D99-3673-4155-94F2-61A63B9A33E4}" type="slidenum">
              <a:rPr lang="en-US" smtClean="0"/>
              <a:t>13</a:t>
            </a:fld>
            <a:endParaRPr lang="en-US"/>
          </a:p>
        </p:txBody>
      </p:sp>
    </p:spTree>
    <p:extLst>
      <p:ext uri="{BB962C8B-B14F-4D97-AF65-F5344CB8AC3E}">
        <p14:creationId xmlns:p14="http://schemas.microsoft.com/office/powerpoint/2010/main" val="222402464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tools</a:t>
            </a:r>
            <a:endParaRPr lang="en-US" b="1" dirty="0"/>
          </a:p>
        </p:txBody>
      </p:sp>
      <p:sp>
        <p:nvSpPr>
          <p:cNvPr id="3" name="Content Placeholder 2"/>
          <p:cNvSpPr>
            <a:spLocks noGrp="1"/>
          </p:cNvSpPr>
          <p:nvPr>
            <p:ph idx="1"/>
          </p:nvPr>
        </p:nvSpPr>
        <p:spPr/>
        <p:txBody>
          <a:bodyPr>
            <a:normAutofit/>
          </a:bodyPr>
          <a:lstStyle/>
          <a:p>
            <a:pPr algn="just" fontAlgn="base"/>
            <a:r>
              <a:rPr lang="en-US" sz="2000" dirty="0"/>
              <a:t>Anaconda IDE</a:t>
            </a:r>
          </a:p>
          <a:p>
            <a:pPr algn="just" fontAlgn="base"/>
            <a:r>
              <a:rPr lang="en-US" sz="2000" dirty="0"/>
              <a:t>Jupiter notebook</a:t>
            </a:r>
          </a:p>
          <a:p>
            <a:pPr algn="just" fontAlgn="base"/>
            <a:r>
              <a:rPr lang="en-US" sz="2000" dirty="0"/>
              <a:t>Python panda library</a:t>
            </a:r>
          </a:p>
          <a:p>
            <a:pPr algn="just" fontAlgn="base"/>
            <a:r>
              <a:rPr lang="en-US" sz="2000" dirty="0"/>
              <a:t>Python </a:t>
            </a:r>
            <a:r>
              <a:rPr lang="en-US" sz="2000" dirty="0" err="1"/>
              <a:t>numpy</a:t>
            </a:r>
            <a:r>
              <a:rPr lang="en-US" sz="2000" dirty="0"/>
              <a:t> library</a:t>
            </a:r>
          </a:p>
          <a:p>
            <a:pPr algn="just" fontAlgn="base"/>
            <a:r>
              <a:rPr lang="en-US" sz="2000" dirty="0"/>
              <a:t>Python </a:t>
            </a:r>
            <a:r>
              <a:rPr lang="en-US" sz="2000" dirty="0" err="1"/>
              <a:t>seaborn</a:t>
            </a:r>
            <a:r>
              <a:rPr lang="en-US" sz="2000" dirty="0"/>
              <a:t> library</a:t>
            </a:r>
          </a:p>
          <a:p>
            <a:pPr algn="just" fontAlgn="base"/>
            <a:r>
              <a:rPr lang="en-US" sz="2000" dirty="0"/>
              <a:t>Python </a:t>
            </a:r>
            <a:r>
              <a:rPr lang="en-US" sz="2000" dirty="0" err="1"/>
              <a:t>matplotlib</a:t>
            </a:r>
            <a:r>
              <a:rPr lang="en-US" sz="2000" dirty="0"/>
              <a:t> library</a:t>
            </a:r>
          </a:p>
          <a:p>
            <a:pPr algn="just" fontAlgn="base"/>
            <a:r>
              <a:rPr lang="en-US" sz="2000" dirty="0"/>
              <a:t>For the EDA part </a:t>
            </a:r>
            <a:r>
              <a:rPr lang="en-US" sz="2000" dirty="0" smtClean="0"/>
              <a:t>I </a:t>
            </a:r>
            <a:r>
              <a:rPr lang="en-US" sz="2000" dirty="0"/>
              <a:t>used various Python Data visualization libraries and for predicting the success rate, </a:t>
            </a:r>
            <a:r>
              <a:rPr lang="en-US" sz="2000" dirty="0" smtClean="0"/>
              <a:t>I </a:t>
            </a:r>
            <a:r>
              <a:rPr lang="en-US" sz="2000" dirty="0"/>
              <a:t>used two ensemble learning methods and two machine learning algorithms- XGBoost, Random Forest, KNN and SVM.</a:t>
            </a:r>
          </a:p>
          <a:p>
            <a:pPr algn="just"/>
            <a:endParaRPr lang="en-US" sz="2000" dirty="0"/>
          </a:p>
        </p:txBody>
      </p:sp>
      <p:sp>
        <p:nvSpPr>
          <p:cNvPr id="5" name="Slide Number Placeholder 4"/>
          <p:cNvSpPr>
            <a:spLocks noGrp="1"/>
          </p:cNvSpPr>
          <p:nvPr>
            <p:ph type="sldNum" sz="quarter" idx="12"/>
          </p:nvPr>
        </p:nvSpPr>
        <p:spPr/>
        <p:txBody>
          <a:bodyPr/>
          <a:lstStyle/>
          <a:p>
            <a:fld id="{3A7A6D99-3673-4155-94F2-61A63B9A33E4}" type="slidenum">
              <a:rPr lang="en-US" smtClean="0"/>
              <a:t>14</a:t>
            </a:fld>
            <a:endParaRPr lang="en-US"/>
          </a:p>
        </p:txBody>
      </p:sp>
      <p:pic>
        <p:nvPicPr>
          <p:cNvPr id="4" name="Picture 3"/>
          <p:cNvPicPr>
            <a:picLocks noChangeAspect="1"/>
          </p:cNvPicPr>
          <p:nvPr/>
        </p:nvPicPr>
        <p:blipFill>
          <a:blip r:embed="rId2"/>
          <a:stretch>
            <a:fillRect/>
          </a:stretch>
        </p:blipFill>
        <p:spPr>
          <a:xfrm>
            <a:off x="5912920" y="2181259"/>
            <a:ext cx="2340918" cy="802934"/>
          </a:xfrm>
          <a:prstGeom prst="rect">
            <a:avLst/>
          </a:prstGeom>
        </p:spPr>
      </p:pic>
      <p:pic>
        <p:nvPicPr>
          <p:cNvPr id="6" name="Picture 5"/>
          <p:cNvPicPr>
            <a:picLocks noChangeAspect="1"/>
          </p:cNvPicPr>
          <p:nvPr/>
        </p:nvPicPr>
        <p:blipFill>
          <a:blip r:embed="rId3"/>
          <a:stretch>
            <a:fillRect/>
          </a:stretch>
        </p:blipFill>
        <p:spPr>
          <a:xfrm>
            <a:off x="5912920" y="3068972"/>
            <a:ext cx="1047420" cy="1089598"/>
          </a:xfrm>
          <a:prstGeom prst="rect">
            <a:avLst/>
          </a:prstGeom>
        </p:spPr>
      </p:pic>
      <p:pic>
        <p:nvPicPr>
          <p:cNvPr id="7" name="Picture 6"/>
          <p:cNvPicPr>
            <a:picLocks noChangeAspect="1"/>
          </p:cNvPicPr>
          <p:nvPr/>
        </p:nvPicPr>
        <p:blipFill>
          <a:blip r:embed="rId4"/>
          <a:stretch>
            <a:fillRect/>
          </a:stretch>
        </p:blipFill>
        <p:spPr>
          <a:xfrm>
            <a:off x="8366410" y="2159556"/>
            <a:ext cx="1539589" cy="814387"/>
          </a:xfrm>
          <a:prstGeom prst="rect">
            <a:avLst/>
          </a:prstGeom>
        </p:spPr>
      </p:pic>
      <p:pic>
        <p:nvPicPr>
          <p:cNvPr id="8" name="Picture 7"/>
          <p:cNvPicPr>
            <a:picLocks noChangeAspect="1"/>
          </p:cNvPicPr>
          <p:nvPr/>
        </p:nvPicPr>
        <p:blipFill>
          <a:blip r:embed="rId5"/>
          <a:stretch>
            <a:fillRect/>
          </a:stretch>
        </p:blipFill>
        <p:spPr>
          <a:xfrm>
            <a:off x="9967477" y="2163756"/>
            <a:ext cx="1651295" cy="805985"/>
          </a:xfrm>
          <a:prstGeom prst="rect">
            <a:avLst/>
          </a:prstGeom>
        </p:spPr>
      </p:pic>
      <p:pic>
        <p:nvPicPr>
          <p:cNvPr id="9" name="Picture 8"/>
          <p:cNvPicPr>
            <a:picLocks noChangeAspect="1"/>
          </p:cNvPicPr>
          <p:nvPr/>
        </p:nvPicPr>
        <p:blipFill>
          <a:blip r:embed="rId6"/>
          <a:stretch>
            <a:fillRect/>
          </a:stretch>
        </p:blipFill>
        <p:spPr>
          <a:xfrm>
            <a:off x="7072415" y="3076098"/>
            <a:ext cx="2185800" cy="1082472"/>
          </a:xfrm>
          <a:prstGeom prst="rect">
            <a:avLst/>
          </a:prstGeom>
        </p:spPr>
      </p:pic>
      <p:pic>
        <p:nvPicPr>
          <p:cNvPr id="10" name="Picture 9"/>
          <p:cNvPicPr>
            <a:picLocks noChangeAspect="1"/>
          </p:cNvPicPr>
          <p:nvPr/>
        </p:nvPicPr>
        <p:blipFill>
          <a:blip r:embed="rId7"/>
          <a:stretch>
            <a:fillRect/>
          </a:stretch>
        </p:blipFill>
        <p:spPr>
          <a:xfrm>
            <a:off x="9386377" y="3068972"/>
            <a:ext cx="2232395" cy="1089598"/>
          </a:xfrm>
          <a:prstGeom prst="rect">
            <a:avLst/>
          </a:prstGeom>
        </p:spPr>
      </p:pic>
    </p:spTree>
    <p:extLst>
      <p:ext uri="{BB962C8B-B14F-4D97-AF65-F5344CB8AC3E}">
        <p14:creationId xmlns:p14="http://schemas.microsoft.com/office/powerpoint/2010/main" val="154181975"/>
      </p:ext>
    </p:extLst>
  </p:cSld>
  <p:clrMapOvr>
    <a:masterClrMapping/>
  </p:clrMapOvr>
  <mc:AlternateContent xmlns:mc="http://schemas.openxmlformats.org/markup-compatibility/2006" xmlns:p14="http://schemas.microsoft.com/office/powerpoint/2010/main">
    <mc:Choice Requires="p14">
      <p:transition spd="slow" p14:dur="25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0" end="0"/>
                                            </p:txEl>
                                          </p:spTgt>
                                        </p:tgtEl>
                                        <p:attrNameLst>
                                          <p:attrName>style.visibility</p:attrName>
                                        </p:attrNameLst>
                                      </p:cBhvr>
                                      <p:to>
                                        <p:strVal val="visible"/>
                                      </p:to>
                                    </p:set>
                                    <p:animEffect transition="in" filter="fade">
                                      <p:cBhvr>
                                        <p:cTn id="21" dur="1000"/>
                                        <p:tgtEl>
                                          <p:spTgt spid="3">
                                            <p:txEl>
                                              <p:pRg st="0" end="0"/>
                                            </p:txEl>
                                          </p:spTgt>
                                        </p:tgtEl>
                                      </p:cBhvr>
                                    </p:animEffect>
                                    <p:anim calcmode="lin" valueType="num">
                                      <p:cBhvr>
                                        <p:cTn id="22"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1" end="1"/>
                                            </p:txEl>
                                          </p:spTgt>
                                        </p:tgtEl>
                                        <p:attrNameLst>
                                          <p:attrName>style.visibility</p:attrName>
                                        </p:attrNameLst>
                                      </p:cBhvr>
                                      <p:to>
                                        <p:strVal val="visible"/>
                                      </p:to>
                                    </p:set>
                                    <p:animEffect transition="in" filter="fade">
                                      <p:cBhvr>
                                        <p:cTn id="28" dur="1000"/>
                                        <p:tgtEl>
                                          <p:spTgt spid="3">
                                            <p:txEl>
                                              <p:pRg st="1" end="1"/>
                                            </p:txEl>
                                          </p:spTgt>
                                        </p:tgtEl>
                                      </p:cBhvr>
                                    </p:animEffect>
                                    <p:anim calcmode="lin" valueType="num">
                                      <p:cBhvr>
                                        <p:cTn id="29"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2" end="2"/>
                                            </p:txEl>
                                          </p:spTgt>
                                        </p:tgtEl>
                                        <p:attrNameLst>
                                          <p:attrName>style.visibility</p:attrName>
                                        </p:attrNameLst>
                                      </p:cBhvr>
                                      <p:to>
                                        <p:strVal val="visible"/>
                                      </p:to>
                                    </p:set>
                                    <p:animEffect transition="in" filter="fade">
                                      <p:cBhvr>
                                        <p:cTn id="35" dur="1000"/>
                                        <p:tgtEl>
                                          <p:spTgt spid="3">
                                            <p:txEl>
                                              <p:pRg st="2" end="2"/>
                                            </p:txEl>
                                          </p:spTgt>
                                        </p:tgtEl>
                                      </p:cBhvr>
                                    </p:animEffect>
                                    <p:anim calcmode="lin" valueType="num">
                                      <p:cBhvr>
                                        <p:cTn id="36"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3" end="3"/>
                                            </p:txEl>
                                          </p:spTgt>
                                        </p:tgtEl>
                                        <p:attrNameLst>
                                          <p:attrName>style.visibility</p:attrName>
                                        </p:attrNameLst>
                                      </p:cBhvr>
                                      <p:to>
                                        <p:strVal val="visible"/>
                                      </p:to>
                                    </p:set>
                                    <p:animEffect transition="in" filter="fade">
                                      <p:cBhvr>
                                        <p:cTn id="42" dur="1000"/>
                                        <p:tgtEl>
                                          <p:spTgt spid="3">
                                            <p:txEl>
                                              <p:pRg st="3" end="3"/>
                                            </p:txEl>
                                          </p:spTgt>
                                        </p:tgtEl>
                                      </p:cBhvr>
                                    </p:animEffect>
                                    <p:anim calcmode="lin" valueType="num">
                                      <p:cBhvr>
                                        <p:cTn id="4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4" end="4"/>
                                            </p:txEl>
                                          </p:spTgt>
                                        </p:tgtEl>
                                        <p:attrNameLst>
                                          <p:attrName>style.visibility</p:attrName>
                                        </p:attrNameLst>
                                      </p:cBhvr>
                                      <p:to>
                                        <p:strVal val="visible"/>
                                      </p:to>
                                    </p:set>
                                    <p:animEffect transition="in" filter="fade">
                                      <p:cBhvr>
                                        <p:cTn id="49" dur="1000"/>
                                        <p:tgtEl>
                                          <p:spTgt spid="3">
                                            <p:txEl>
                                              <p:pRg st="4" end="4"/>
                                            </p:txEl>
                                          </p:spTgt>
                                        </p:tgtEl>
                                      </p:cBhvr>
                                    </p:animEffect>
                                    <p:anim calcmode="lin" valueType="num">
                                      <p:cBhvr>
                                        <p:cTn id="5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3">
                                            <p:txEl>
                                              <p:pRg st="5" end="5"/>
                                            </p:txEl>
                                          </p:spTgt>
                                        </p:tgtEl>
                                        <p:attrNameLst>
                                          <p:attrName>style.visibility</p:attrName>
                                        </p:attrNameLst>
                                      </p:cBhvr>
                                      <p:to>
                                        <p:strVal val="visible"/>
                                      </p:to>
                                    </p:set>
                                    <p:animEffect transition="in" filter="fade">
                                      <p:cBhvr>
                                        <p:cTn id="56" dur="1000"/>
                                        <p:tgtEl>
                                          <p:spTgt spid="3">
                                            <p:txEl>
                                              <p:pRg st="5" end="5"/>
                                            </p:txEl>
                                          </p:spTgt>
                                        </p:tgtEl>
                                      </p:cBhvr>
                                    </p:animEffect>
                                    <p:anim calcmode="lin" valueType="num">
                                      <p:cBhvr>
                                        <p:cTn id="57"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3">
                                            <p:txEl>
                                              <p:pRg st="6" end="6"/>
                                            </p:txEl>
                                          </p:spTgt>
                                        </p:tgtEl>
                                        <p:attrNameLst>
                                          <p:attrName>style.visibility</p:attrName>
                                        </p:attrNameLst>
                                      </p:cBhvr>
                                      <p:to>
                                        <p:strVal val="visible"/>
                                      </p:to>
                                    </p:set>
                                    <p:animEffect transition="in" filter="fade">
                                      <p:cBhvr>
                                        <p:cTn id="63" dur="1000"/>
                                        <p:tgtEl>
                                          <p:spTgt spid="3">
                                            <p:txEl>
                                              <p:pRg st="6" end="6"/>
                                            </p:txEl>
                                          </p:spTgt>
                                        </p:tgtEl>
                                      </p:cBhvr>
                                    </p:animEffect>
                                    <p:anim calcmode="lin" valueType="num">
                                      <p:cBhvr>
                                        <p:cTn id="64"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Bar charts</a:t>
            </a:r>
            <a:endParaRPr lang="en-US" b="1" dirty="0"/>
          </a:p>
        </p:txBody>
      </p:sp>
      <p:pic>
        <p:nvPicPr>
          <p:cNvPr id="1026" name="Picture 2" descr="https://lh3.googleusercontent.com/D5SoaoxcRHtBC4_ZEGIOTORnu2B382erPEd4yG6mEwSmg_X8XVWOAtEMhZu4fcE4EORMd5sn_tW9-NG7JtHB_tYP3Rt_5mwRwYfvNzSbSdiSRuysejn010pcnIf8CKTvK3kpJuKZOpIt1Sn1vQ"/>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67984" y="3611162"/>
            <a:ext cx="4928211" cy="299589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lh3.googleusercontent.com/7ufHuPtqUeqVW8Mzc2ZGE1z9ZqFgq-oVrb7Kq2uwgu7nTpOE02NbXjSlCd6RyDdtY659Nvtp80nYJ5NzZ5AQU7V5DPl9FzxW5YISxj_N4IVCdwhHCzYTyQIBhJOTF7jgbRLMADBKI7SIDb4xp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51615" y="2057401"/>
            <a:ext cx="6766438" cy="4549659"/>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3A7A6D99-3673-4155-94F2-61A63B9A33E4}" type="slidenum">
              <a:rPr lang="en-US" smtClean="0"/>
              <a:t>15</a:t>
            </a:fld>
            <a:endParaRPr lang="en-US"/>
          </a:p>
        </p:txBody>
      </p:sp>
      <p:pic>
        <p:nvPicPr>
          <p:cNvPr id="3" name="Picture 2"/>
          <p:cNvPicPr>
            <a:picLocks noChangeAspect="1"/>
          </p:cNvPicPr>
          <p:nvPr/>
        </p:nvPicPr>
        <p:blipFill>
          <a:blip r:embed="rId4"/>
          <a:stretch>
            <a:fillRect/>
          </a:stretch>
        </p:blipFill>
        <p:spPr>
          <a:xfrm>
            <a:off x="367984" y="1136073"/>
            <a:ext cx="4928211" cy="2408095"/>
          </a:xfrm>
          <a:prstGeom prst="rect">
            <a:avLst/>
          </a:prstGeom>
        </p:spPr>
      </p:pic>
    </p:spTree>
    <p:extLst>
      <p:ext uri="{BB962C8B-B14F-4D97-AF65-F5344CB8AC3E}">
        <p14:creationId xmlns:p14="http://schemas.microsoft.com/office/powerpoint/2010/main" val="427409195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26"/>
                                        </p:tgtEl>
                                        <p:attrNameLst>
                                          <p:attrName>style.visibility</p:attrName>
                                        </p:attrNameLst>
                                      </p:cBhvr>
                                      <p:to>
                                        <p:strVal val="visible"/>
                                      </p:to>
                                    </p:set>
                                    <p:animEffect transition="in" filter="fade">
                                      <p:cBhvr>
                                        <p:cTn id="14" dur="1000"/>
                                        <p:tgtEl>
                                          <p:spTgt spid="1026"/>
                                        </p:tgtEl>
                                      </p:cBhvr>
                                    </p:animEffect>
                                    <p:anim calcmode="lin" valueType="num">
                                      <p:cBhvr>
                                        <p:cTn id="15" dur="1000" fill="hold"/>
                                        <p:tgtEl>
                                          <p:spTgt spid="1026"/>
                                        </p:tgtEl>
                                        <p:attrNameLst>
                                          <p:attrName>ppt_x</p:attrName>
                                        </p:attrNameLst>
                                      </p:cBhvr>
                                      <p:tavLst>
                                        <p:tav tm="0">
                                          <p:val>
                                            <p:strVal val="#ppt_x"/>
                                          </p:val>
                                        </p:tav>
                                        <p:tav tm="100000">
                                          <p:val>
                                            <p:strVal val="#ppt_x"/>
                                          </p:val>
                                        </p:tav>
                                      </p:tavLst>
                                    </p:anim>
                                    <p:anim calcmode="lin" valueType="num">
                                      <p:cBhvr>
                                        <p:cTn id="16" dur="1000" fill="hold"/>
                                        <p:tgtEl>
                                          <p:spTgt spid="1026"/>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1030"/>
                                        </p:tgtEl>
                                        <p:attrNameLst>
                                          <p:attrName>style.visibility</p:attrName>
                                        </p:attrNameLst>
                                      </p:cBhvr>
                                      <p:to>
                                        <p:strVal val="visible"/>
                                      </p:to>
                                    </p:set>
                                    <p:animEffect transition="in" filter="fade">
                                      <p:cBhvr>
                                        <p:cTn id="19" dur="1000"/>
                                        <p:tgtEl>
                                          <p:spTgt spid="1030"/>
                                        </p:tgtEl>
                                      </p:cBhvr>
                                    </p:animEffect>
                                    <p:anim calcmode="lin" valueType="num">
                                      <p:cBhvr>
                                        <p:cTn id="20" dur="1000" fill="hold"/>
                                        <p:tgtEl>
                                          <p:spTgt spid="1030"/>
                                        </p:tgtEl>
                                        <p:attrNameLst>
                                          <p:attrName>ppt_x</p:attrName>
                                        </p:attrNameLst>
                                      </p:cBhvr>
                                      <p:tavLst>
                                        <p:tav tm="0">
                                          <p:val>
                                            <p:strVal val="#ppt_x"/>
                                          </p:val>
                                        </p:tav>
                                        <p:tav tm="100000">
                                          <p:val>
                                            <p:strVal val="#ppt_x"/>
                                          </p:val>
                                        </p:tav>
                                      </p:tavLst>
                                    </p:anim>
                                    <p:anim calcmode="lin" valueType="num">
                                      <p:cBhvr>
                                        <p:cTn id="21" dur="1000" fill="hold"/>
                                        <p:tgtEl>
                                          <p:spTgt spid="10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Pie chart &amp; Bar chart</a:t>
            </a:r>
            <a:endParaRPr lang="en-US" b="1" dirty="0"/>
          </a:p>
        </p:txBody>
      </p:sp>
      <p:sp>
        <p:nvSpPr>
          <p:cNvPr id="3" name="Content Placeholder 2"/>
          <p:cNvSpPr>
            <a:spLocks noGrp="1"/>
          </p:cNvSpPr>
          <p:nvPr>
            <p:ph idx="1"/>
          </p:nvPr>
        </p:nvSpPr>
        <p:spPr/>
        <p:txBody>
          <a:bodyPr>
            <a:normAutofit/>
          </a:bodyPr>
          <a:lstStyle/>
          <a:p>
            <a:pPr algn="just"/>
            <a:r>
              <a:rPr lang="en-US" sz="2000" dirty="0"/>
              <a:t>Discoveries about the correlation between the features that </a:t>
            </a:r>
            <a:r>
              <a:rPr lang="en-US" sz="2000" dirty="0" err="1"/>
              <a:t>i</a:t>
            </a:r>
            <a:r>
              <a:rPr lang="en-US" sz="2000" dirty="0" smtClean="0"/>
              <a:t> </a:t>
            </a:r>
            <a:r>
              <a:rPr lang="en-US" sz="2000" dirty="0"/>
              <a:t>found by performing EDA with visual </a:t>
            </a:r>
            <a:r>
              <a:rPr lang="en-US" sz="2000" dirty="0" smtClean="0"/>
              <a:t>representations</a:t>
            </a:r>
          </a:p>
          <a:p>
            <a:pPr algn="just"/>
            <a:endParaRPr lang="en-US" sz="2000" dirty="0"/>
          </a:p>
          <a:p>
            <a:pPr algn="just"/>
            <a:r>
              <a:rPr lang="en-US" sz="2000" dirty="0" smtClean="0"/>
              <a:t>Pie </a:t>
            </a:r>
            <a:r>
              <a:rPr lang="en-US" sz="2000" dirty="0"/>
              <a:t>Chart</a:t>
            </a:r>
          </a:p>
          <a:p>
            <a:pPr algn="just"/>
            <a:r>
              <a:rPr lang="en-US" sz="2000" dirty="0" smtClean="0"/>
              <a:t>Bar </a:t>
            </a:r>
            <a:r>
              <a:rPr lang="en-US" sz="2000" dirty="0"/>
              <a:t>Chart</a:t>
            </a:r>
          </a:p>
          <a:p>
            <a:pPr algn="just"/>
            <a:r>
              <a:rPr lang="en-US" sz="2000" dirty="0" smtClean="0"/>
              <a:t>Heat map</a:t>
            </a:r>
            <a:endParaRPr lang="en-US" sz="2000" dirty="0"/>
          </a:p>
          <a:p>
            <a:pPr algn="just"/>
            <a:endParaRPr lang="en-US" sz="2000" dirty="0"/>
          </a:p>
        </p:txBody>
      </p:sp>
      <p:pic>
        <p:nvPicPr>
          <p:cNvPr id="2052" name="Picture 4" descr="https://lh6.googleusercontent.com/yOGSoGpdLxO-GQcDB0umiP0MUmgG1vTz-AymawG8bmDPZlxDX3gQPnroZrJSz14BxeUMO4LflXO5dgZuY3apFe-zI6vqUKhpEE0wRsD8QifewDpWSyYGpnmbKW3gJQjq8EPYypeIvQMWqRlTf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1" y="2890995"/>
            <a:ext cx="3948544" cy="3464849"/>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lstStyle/>
          <a:p>
            <a:fld id="{3A7A6D99-3673-4155-94F2-61A63B9A33E4}" type="slidenum">
              <a:rPr lang="en-US" smtClean="0"/>
              <a:t>16</a:t>
            </a:fld>
            <a:endParaRPr lang="en-US"/>
          </a:p>
        </p:txBody>
      </p:sp>
      <p:pic>
        <p:nvPicPr>
          <p:cNvPr id="4" name="Picture 3"/>
          <p:cNvPicPr>
            <a:picLocks noChangeAspect="1"/>
          </p:cNvPicPr>
          <p:nvPr/>
        </p:nvPicPr>
        <p:blipFill>
          <a:blip r:embed="rId3"/>
          <a:stretch>
            <a:fillRect/>
          </a:stretch>
        </p:blipFill>
        <p:spPr>
          <a:xfrm>
            <a:off x="7155872" y="2890995"/>
            <a:ext cx="4810722" cy="3464849"/>
          </a:xfrm>
          <a:prstGeom prst="rect">
            <a:avLst/>
          </a:prstGeom>
        </p:spPr>
      </p:pic>
    </p:spTree>
    <p:extLst>
      <p:ext uri="{BB962C8B-B14F-4D97-AF65-F5344CB8AC3E}">
        <p14:creationId xmlns:p14="http://schemas.microsoft.com/office/powerpoint/2010/main" val="214576897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052"/>
                                        </p:tgtEl>
                                        <p:attrNameLst>
                                          <p:attrName>style.visibility</p:attrName>
                                        </p:attrNameLst>
                                      </p:cBhvr>
                                      <p:to>
                                        <p:strVal val="visible"/>
                                      </p:to>
                                    </p:set>
                                    <p:animEffect transition="in" filter="fade">
                                      <p:cBhvr>
                                        <p:cTn id="14" dur="1000"/>
                                        <p:tgtEl>
                                          <p:spTgt spid="2052"/>
                                        </p:tgtEl>
                                      </p:cBhvr>
                                    </p:animEffect>
                                    <p:anim calcmode="lin" valueType="num">
                                      <p:cBhvr>
                                        <p:cTn id="15" dur="1000" fill="hold"/>
                                        <p:tgtEl>
                                          <p:spTgt spid="2052"/>
                                        </p:tgtEl>
                                        <p:attrNameLst>
                                          <p:attrName>ppt_x</p:attrName>
                                        </p:attrNameLst>
                                      </p:cBhvr>
                                      <p:tavLst>
                                        <p:tav tm="0">
                                          <p:val>
                                            <p:strVal val="#ppt_x"/>
                                          </p:val>
                                        </p:tav>
                                        <p:tav tm="100000">
                                          <p:val>
                                            <p:strVal val="#ppt_x"/>
                                          </p:val>
                                        </p:tav>
                                      </p:tavLst>
                                    </p:anim>
                                    <p:anim calcmode="lin" valueType="num">
                                      <p:cBhvr>
                                        <p:cTn id="16" dur="1000" fill="hold"/>
                                        <p:tgtEl>
                                          <p:spTgt spid="205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0" end="0"/>
                                            </p:txEl>
                                          </p:spTgt>
                                        </p:tgtEl>
                                        <p:attrNameLst>
                                          <p:attrName>style.visibility</p:attrName>
                                        </p:attrNameLst>
                                      </p:cBhvr>
                                      <p:to>
                                        <p:strVal val="visible"/>
                                      </p:to>
                                    </p:set>
                                    <p:animEffect transition="in" filter="fade">
                                      <p:cBhvr>
                                        <p:cTn id="21" dur="1000"/>
                                        <p:tgtEl>
                                          <p:spTgt spid="3">
                                            <p:txEl>
                                              <p:pRg st="0" end="0"/>
                                            </p:txEl>
                                          </p:spTgt>
                                        </p:tgtEl>
                                      </p:cBhvr>
                                    </p:animEffect>
                                    <p:anim calcmode="lin" valueType="num">
                                      <p:cBhvr>
                                        <p:cTn id="22"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fade">
                                      <p:cBhvr>
                                        <p:cTn id="42" dur="1000"/>
                                        <p:tgtEl>
                                          <p:spTgt spid="3">
                                            <p:txEl>
                                              <p:pRg st="4" end="4"/>
                                            </p:txEl>
                                          </p:spTgt>
                                        </p:tgtEl>
                                      </p:cBhvr>
                                    </p:animEffect>
                                    <p:anim calcmode="lin" valueType="num">
                                      <p:cBhvr>
                                        <p:cTn id="4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Bar chart &amp; Heat Map</a:t>
            </a:r>
            <a:endParaRPr lang="en-US" b="1" dirty="0"/>
          </a:p>
        </p:txBody>
      </p:sp>
      <p:pic>
        <p:nvPicPr>
          <p:cNvPr id="3074" name="Picture 2" descr="https://lh5.googleusercontent.com/gMdRS8bcaH0m0k0VuXzBAtLwPQ9FCNxREk0MJ5zCMJkzRNfXS8mP7nnAqIMXunGi1oKjCEss2LUPMgSfc_sIJiozSqM_j0-pwUKQSK6ea1sQnJGEjKLeagdvbTHFwCaLDRL2vFFpcjiATK1H5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0255" y="2276127"/>
            <a:ext cx="4468909" cy="382929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s://lh4.googleusercontent.com/Ib0uBMkxg5FUjjjIU08Vo5aNNNrkiJvXcokum9Bc8DNYAQtGs1K19zt96i3geXm-NXCLLFMY-nenqxHfQnvhuM-R4KkM8PKFzVv4VRFi0hxCwC5Aq9A4rtvZbRpWBxMzv3ZEF5g511uJ4X4HB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914400" y="2305418"/>
            <a:ext cx="5818910" cy="380000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3A7A6D99-3673-4155-94F2-61A63B9A33E4}" type="slidenum">
              <a:rPr lang="en-US" smtClean="0"/>
              <a:t>17</a:t>
            </a:fld>
            <a:endParaRPr lang="en-US"/>
          </a:p>
        </p:txBody>
      </p:sp>
    </p:spTree>
    <p:extLst>
      <p:ext uri="{BB962C8B-B14F-4D97-AF65-F5344CB8AC3E}">
        <p14:creationId xmlns:p14="http://schemas.microsoft.com/office/powerpoint/2010/main" val="36468472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076"/>
                                        </p:tgtEl>
                                        <p:attrNameLst>
                                          <p:attrName>style.visibility</p:attrName>
                                        </p:attrNameLst>
                                      </p:cBhvr>
                                      <p:to>
                                        <p:strVal val="visible"/>
                                      </p:to>
                                    </p:set>
                                    <p:animEffect transition="in" filter="fade">
                                      <p:cBhvr>
                                        <p:cTn id="14" dur="1000"/>
                                        <p:tgtEl>
                                          <p:spTgt spid="3076"/>
                                        </p:tgtEl>
                                      </p:cBhvr>
                                    </p:animEffect>
                                    <p:anim calcmode="lin" valueType="num">
                                      <p:cBhvr>
                                        <p:cTn id="15" dur="1000" fill="hold"/>
                                        <p:tgtEl>
                                          <p:spTgt spid="3076"/>
                                        </p:tgtEl>
                                        <p:attrNameLst>
                                          <p:attrName>ppt_x</p:attrName>
                                        </p:attrNameLst>
                                      </p:cBhvr>
                                      <p:tavLst>
                                        <p:tav tm="0">
                                          <p:val>
                                            <p:strVal val="#ppt_x"/>
                                          </p:val>
                                        </p:tav>
                                        <p:tav tm="100000">
                                          <p:val>
                                            <p:strVal val="#ppt_x"/>
                                          </p:val>
                                        </p:tav>
                                      </p:tavLst>
                                    </p:anim>
                                    <p:anim calcmode="lin" valueType="num">
                                      <p:cBhvr>
                                        <p:cTn id="16" dur="1000" fill="hold"/>
                                        <p:tgtEl>
                                          <p:spTgt spid="3076"/>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074"/>
                                        </p:tgtEl>
                                        <p:attrNameLst>
                                          <p:attrName>style.visibility</p:attrName>
                                        </p:attrNameLst>
                                      </p:cBhvr>
                                      <p:to>
                                        <p:strVal val="visible"/>
                                      </p:to>
                                    </p:set>
                                    <p:animEffect transition="in" filter="fade">
                                      <p:cBhvr>
                                        <p:cTn id="19" dur="1000"/>
                                        <p:tgtEl>
                                          <p:spTgt spid="3074"/>
                                        </p:tgtEl>
                                      </p:cBhvr>
                                    </p:animEffect>
                                    <p:anim calcmode="lin" valueType="num">
                                      <p:cBhvr>
                                        <p:cTn id="20" dur="1000" fill="hold"/>
                                        <p:tgtEl>
                                          <p:spTgt spid="3074"/>
                                        </p:tgtEl>
                                        <p:attrNameLst>
                                          <p:attrName>ppt_x</p:attrName>
                                        </p:attrNameLst>
                                      </p:cBhvr>
                                      <p:tavLst>
                                        <p:tav tm="0">
                                          <p:val>
                                            <p:strVal val="#ppt_x"/>
                                          </p:val>
                                        </p:tav>
                                        <p:tav tm="100000">
                                          <p:val>
                                            <p:strVal val="#ppt_x"/>
                                          </p:val>
                                        </p:tav>
                                      </p:tavLst>
                                    </p:anim>
                                    <p:anim calcmode="lin" valueType="num">
                                      <p:cBhvr>
                                        <p:cTn id="21" dur="1000" fill="hold"/>
                                        <p:tgtEl>
                                          <p:spTgt spid="307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conclusion</a:t>
            </a:r>
            <a:endParaRPr lang="en-US" b="1" dirty="0"/>
          </a:p>
        </p:txBody>
      </p:sp>
      <p:sp>
        <p:nvSpPr>
          <p:cNvPr id="3" name="Content Placeholder 2"/>
          <p:cNvSpPr>
            <a:spLocks noGrp="1"/>
          </p:cNvSpPr>
          <p:nvPr>
            <p:ph idx="1"/>
          </p:nvPr>
        </p:nvSpPr>
        <p:spPr/>
        <p:txBody>
          <a:bodyPr>
            <a:normAutofit/>
          </a:bodyPr>
          <a:lstStyle/>
          <a:p>
            <a:pPr algn="just"/>
            <a:r>
              <a:rPr lang="en-US" sz="2000" dirty="0"/>
              <a:t>The Google Play Store is the largest app market in the world. It generates more than double the downloads of the Apple App Store, but makes only half the money as the App Store. So, I</a:t>
            </a:r>
            <a:r>
              <a:rPr lang="en-US" sz="2000" dirty="0" smtClean="0"/>
              <a:t> </a:t>
            </a:r>
            <a:r>
              <a:rPr lang="en-US" sz="2000" dirty="0"/>
              <a:t>scraped data from the Play Store to conduct research on it. I</a:t>
            </a:r>
            <a:r>
              <a:rPr lang="en-US" sz="2000" dirty="0" smtClean="0"/>
              <a:t> </a:t>
            </a:r>
            <a:r>
              <a:rPr lang="en-US" sz="2000" dirty="0"/>
              <a:t>also defined a success parameter for an app based on the number of installs, distribution of ratings 4 and 5 relative to the overall number of ratings and installs to rating ratio. Using features other than the ones used to create that parameter, </a:t>
            </a:r>
            <a:r>
              <a:rPr lang="en-US" sz="2000" dirty="0" err="1"/>
              <a:t>i</a:t>
            </a:r>
            <a:r>
              <a:rPr lang="en-US" sz="2000" dirty="0" smtClean="0"/>
              <a:t> </a:t>
            </a:r>
            <a:r>
              <a:rPr lang="en-US" sz="2000" dirty="0"/>
              <a:t>created a model that predicts it with 82.92% accuracy.</a:t>
            </a:r>
          </a:p>
          <a:p>
            <a:pPr algn="just"/>
            <a:endParaRPr lang="en-US" sz="2000" dirty="0"/>
          </a:p>
        </p:txBody>
      </p:sp>
      <p:sp>
        <p:nvSpPr>
          <p:cNvPr id="5" name="Slide Number Placeholder 4"/>
          <p:cNvSpPr>
            <a:spLocks noGrp="1"/>
          </p:cNvSpPr>
          <p:nvPr>
            <p:ph type="sldNum" sz="quarter" idx="12"/>
          </p:nvPr>
        </p:nvSpPr>
        <p:spPr/>
        <p:txBody>
          <a:bodyPr/>
          <a:lstStyle/>
          <a:p>
            <a:fld id="{3A7A6D99-3673-4155-94F2-61A63B9A33E4}" type="slidenum">
              <a:rPr lang="en-US" smtClean="0"/>
              <a:t>18</a:t>
            </a:fld>
            <a:endParaRPr lang="en-US"/>
          </a:p>
        </p:txBody>
      </p:sp>
      <p:pic>
        <p:nvPicPr>
          <p:cNvPr id="7" name="Picture 12" descr="https://lh4.googleusercontent.com/EvkTY_ZTj44l6AO2QXykgPUicY6WJ-V5qhOJwQGnzOfxeUo2smuk-1__cevopZKvtvkPD-WEW1WbbvqVSwNmOlwIB0k994v24rP8Xu3bshheNx2UC_Q5AiEHPHSEUd5nP4m-ZzmojwvNm17RG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3884" y="5141375"/>
            <a:ext cx="606215" cy="67753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2" descr="https://lh4.googleusercontent.com/EvkTY_ZTj44l6AO2QXykgPUicY6WJ-V5qhOJwQGnzOfxeUo2smuk-1__cevopZKvtvkPD-WEW1WbbvqVSwNmOlwIB0k994v24rP8Xu3bshheNx2UC_Q5AiEHPHSEUd5nP4m-ZzmojwvNm17RG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20028" y="5838353"/>
            <a:ext cx="606215" cy="67753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2" descr="https://lh4.googleusercontent.com/EvkTY_ZTj44l6AO2QXykgPUicY6WJ-V5qhOJwQGnzOfxeUo2smuk-1__cevopZKvtvkPD-WEW1WbbvqVSwNmOlwIB0k994v24rP8Xu3bshheNx2UC_Q5AiEHPHSEUd5nP4m-ZzmojwvNm17RG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4678" y="5510647"/>
            <a:ext cx="606215" cy="67753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2" descr="https://lh4.googleusercontent.com/EvkTY_ZTj44l6AO2QXykgPUicY6WJ-V5qhOJwQGnzOfxeUo2smuk-1__cevopZKvtvkPD-WEW1WbbvqVSwNmOlwIB0k994v24rP8Xu3bshheNx2UC_Q5AiEHPHSEUd5nP4m-ZzmojwvNm17RG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7817" y="4521663"/>
            <a:ext cx="606215" cy="67753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2" descr="https://lh4.googleusercontent.com/EvkTY_ZTj44l6AO2QXykgPUicY6WJ-V5qhOJwQGnzOfxeUo2smuk-1__cevopZKvtvkPD-WEW1WbbvqVSwNmOlwIB0k994v24rP8Xu3bshheNx2UC_Q5AiEHPHSEUd5nP4m-ZzmojwvNm17RG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16322" y="4869089"/>
            <a:ext cx="606215" cy="67753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2" descr="https://lh4.googleusercontent.com/EvkTY_ZTj44l6AO2QXykgPUicY6WJ-V5qhOJwQGnzOfxeUo2smuk-1__cevopZKvtvkPD-WEW1WbbvqVSwNmOlwIB0k994v24rP8Xu3bshheNx2UC_Q5AiEHPHSEUd5nP4m-ZzmojwvNm17RG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35478" y="5224505"/>
            <a:ext cx="606215" cy="6775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78070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mph" presetSubtype="0" fill="hold" nodeType="clickEffect">
                                  <p:stCondLst>
                                    <p:cond delay="0"/>
                                  </p:stCondLst>
                                  <p:iterate type="lt">
                                    <p:tmPct val="4000"/>
                                  </p:iterate>
                                  <p:childTnLst>
                                    <p:set>
                                      <p:cBhvr override="childStyle">
                                        <p:cTn id="13" dur="500" fill="hold"/>
                                        <p:tgtEl>
                                          <p:spTgt spid="3">
                                            <p:txEl>
                                              <p:pRg st="0" end="0"/>
                                            </p:txEl>
                                          </p:spTgt>
                                        </p:tgtEl>
                                        <p:attrNameLst>
                                          <p:attrName>style.color</p:attrName>
                                        </p:attrNameLst>
                                      </p:cBhvr>
                                      <p:to>
                                        <p:clrVal>
                                          <a:schemeClr val="accent2"/>
                                        </p:clrVal>
                                      </p:to>
                                    </p:set>
                                    <p:set>
                                      <p:cBhvr>
                                        <p:cTn id="14" dur="500" fill="hold"/>
                                        <p:tgtEl>
                                          <p:spTgt spid="3">
                                            <p:txEl>
                                              <p:pRg st="0" end="0"/>
                                            </p:txEl>
                                          </p:spTgt>
                                        </p:tgtEl>
                                        <p:attrNameLst>
                                          <p:attrName>fillcolor</p:attrName>
                                        </p:attrNameLst>
                                      </p:cBhvr>
                                      <p:to>
                                        <p:clrVal>
                                          <a:schemeClr val="accent2"/>
                                        </p:clrVal>
                                      </p:to>
                                    </p:set>
                                    <p:set>
                                      <p:cBhvr>
                                        <p:cTn id="15" dur="500" fill="hold"/>
                                        <p:tgtEl>
                                          <p:spTgt spid="3">
                                            <p:txEl>
                                              <p:pRg st="0" end="0"/>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098" name="Picture 2" descr="https://lh4.googleusercontent.com/dhBYQNBH_UbEkJ6HxRvq7T-nur0OboMUVzvr_QDDMDzYW7LW4UZ1rtZ5ThhOvJRfrMbPTWrwbASy8YmirSRk8YElrorwcqWKD2WuABLqq99zIkO6YTi7lQcGXGFC-JtkIQdJlFezi6HKV2wgwQ"/>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44436" y="835434"/>
            <a:ext cx="7890164" cy="5583615"/>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a:extLst/>
        </p:spPr>
      </p:pic>
      <p:sp>
        <p:nvSpPr>
          <p:cNvPr id="4" name="Slide Number Placeholder 3"/>
          <p:cNvSpPr>
            <a:spLocks noGrp="1"/>
          </p:cNvSpPr>
          <p:nvPr>
            <p:ph type="sldNum" sz="quarter" idx="12"/>
          </p:nvPr>
        </p:nvSpPr>
        <p:spPr/>
        <p:txBody>
          <a:bodyPr/>
          <a:lstStyle/>
          <a:p>
            <a:fld id="{3A7A6D99-3673-4155-94F2-61A63B9A33E4}" type="slidenum">
              <a:rPr lang="en-US" smtClean="0"/>
              <a:t>19</a:t>
            </a:fld>
            <a:endParaRPr lang="en-US"/>
          </a:p>
        </p:txBody>
      </p:sp>
    </p:spTree>
    <p:extLst>
      <p:ext uri="{BB962C8B-B14F-4D97-AF65-F5344CB8AC3E}">
        <p14:creationId xmlns:p14="http://schemas.microsoft.com/office/powerpoint/2010/main" val="3512191386"/>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2509986"/>
            <a:ext cx="9448800" cy="1757216"/>
          </a:xfrm>
        </p:spPr>
        <p:txBody>
          <a:bodyPr>
            <a:normAutofit/>
          </a:bodyPr>
          <a:lstStyle/>
          <a:p>
            <a:r>
              <a:rPr lang="en-US" sz="4000" b="1" dirty="0"/>
              <a:t>Exploratory Data Analysis of Apps in the Google Play Store</a:t>
            </a:r>
          </a:p>
        </p:txBody>
      </p:sp>
      <p:pic>
        <p:nvPicPr>
          <p:cNvPr id="5" name="Picture 12" descr="https://lh4.googleusercontent.com/EvkTY_ZTj44l6AO2QXykgPUicY6WJ-V5qhOJwQGnzOfxeUo2smuk-1__cevopZKvtvkPD-WEW1WbbvqVSwNmOlwIB0k994v24rP8Xu3bshheNx2UC_Q5AiEHPHSEUd5nP4m-ZzmojwvNm17RG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39988" y="987021"/>
            <a:ext cx="1199434" cy="134054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10" descr="https://lh4.googleusercontent.com/kHs0a9LGqS12oIS5mgDe_kNLxwSMoK7QZ-YVW6KHMWpmNHiGDvQfkxfXPhDDFOaIDu3cYwh9WXkcIxc2TxMgEF5OB44YaBIP6Zkbt6pVevaafcQUYfiGsXNRCQbrMFnu8Y-_koW009KbbLOTN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39422" y="955976"/>
            <a:ext cx="1169334" cy="13715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43610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Author</a:t>
            </a:r>
            <a:endParaRPr lang="en-US" b="1" dirty="0"/>
          </a:p>
        </p:txBody>
      </p:sp>
      <p:sp>
        <p:nvSpPr>
          <p:cNvPr id="3" name="Content Placeholder 2"/>
          <p:cNvSpPr>
            <a:spLocks noGrp="1"/>
          </p:cNvSpPr>
          <p:nvPr>
            <p:ph idx="1"/>
          </p:nvPr>
        </p:nvSpPr>
        <p:spPr/>
        <p:txBody>
          <a:bodyPr>
            <a:normAutofit/>
          </a:bodyPr>
          <a:lstStyle/>
          <a:p>
            <a:pPr algn="ctr"/>
            <a:r>
              <a:rPr lang="en-US" sz="3200" b="1" dirty="0"/>
              <a:t>MD. Shahneaj </a:t>
            </a:r>
            <a:br>
              <a:rPr lang="en-US" sz="3200" b="1" dirty="0"/>
            </a:br>
            <a:r>
              <a:rPr lang="en-US" sz="3200" b="1" dirty="0"/>
              <a:t>152392004 </a:t>
            </a:r>
            <a:br>
              <a:rPr lang="en-US" sz="3200" b="1" dirty="0"/>
            </a:br>
            <a:r>
              <a:rPr lang="en-US" sz="3200" b="1" dirty="0"/>
              <a:t>39</a:t>
            </a:r>
            <a:r>
              <a:rPr lang="en-US" sz="3200" b="1" baseline="30000" dirty="0"/>
              <a:t>th</a:t>
            </a:r>
            <a:r>
              <a:rPr lang="en-US" sz="3200" b="1" dirty="0"/>
              <a:t> Batch, </a:t>
            </a:r>
            <a:r>
              <a:rPr lang="en-US" sz="3200" b="1" dirty="0" smtClean="0"/>
              <a:t>CSE</a:t>
            </a:r>
          </a:p>
          <a:p>
            <a:pPr marL="0" indent="0" algn="ctr">
              <a:buNone/>
            </a:pPr>
            <a:r>
              <a:rPr lang="en-US" sz="3200" b="1" dirty="0" smtClean="0"/>
              <a:t>City University</a:t>
            </a:r>
            <a:r>
              <a:rPr lang="en-US" sz="3200" b="1" dirty="0"/>
              <a:t/>
            </a:r>
            <a:br>
              <a:rPr lang="en-US" sz="3200" b="1" dirty="0"/>
            </a:br>
            <a:r>
              <a:rPr lang="en-US" sz="3200" b="1" dirty="0" smtClean="0"/>
              <a:t>codersrv@gmail.com</a:t>
            </a:r>
            <a:endParaRPr lang="en-US" sz="3200" b="1" dirty="0"/>
          </a:p>
        </p:txBody>
      </p:sp>
      <p:sp>
        <p:nvSpPr>
          <p:cNvPr id="5" name="Slide Number Placeholder 4"/>
          <p:cNvSpPr>
            <a:spLocks noGrp="1"/>
          </p:cNvSpPr>
          <p:nvPr>
            <p:ph type="sldNum" sz="quarter" idx="12"/>
          </p:nvPr>
        </p:nvSpPr>
        <p:spPr/>
        <p:txBody>
          <a:bodyPr/>
          <a:lstStyle/>
          <a:p>
            <a:fld id="{3A7A6D99-3673-4155-94F2-61A63B9A33E4}" type="slidenum">
              <a:rPr lang="en-US" smtClean="0"/>
              <a:t>3</a:t>
            </a:fld>
            <a:endParaRPr lang="en-US"/>
          </a:p>
        </p:txBody>
      </p:sp>
    </p:spTree>
    <p:extLst>
      <p:ext uri="{BB962C8B-B14F-4D97-AF65-F5344CB8AC3E}">
        <p14:creationId xmlns:p14="http://schemas.microsoft.com/office/powerpoint/2010/main" val="23660626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1000"/>
                                        <p:tgtEl>
                                          <p:spTgt spid="3">
                                            <p:txEl>
                                              <p:pRg st="1" end="1"/>
                                            </p:txEl>
                                          </p:spTgt>
                                        </p:tgtEl>
                                      </p:cBhvr>
                                    </p:animEffect>
                                    <p:anim calcmode="lin" valueType="num">
                                      <p:cBhvr>
                                        <p:cTn id="1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supervisor</a:t>
            </a:r>
            <a:endParaRPr lang="en-US" b="1" dirty="0"/>
          </a:p>
        </p:txBody>
      </p:sp>
      <p:sp>
        <p:nvSpPr>
          <p:cNvPr id="3" name="Content Placeholder 2"/>
          <p:cNvSpPr>
            <a:spLocks noGrp="1"/>
          </p:cNvSpPr>
          <p:nvPr>
            <p:ph idx="1"/>
          </p:nvPr>
        </p:nvSpPr>
        <p:spPr/>
        <p:txBody>
          <a:bodyPr>
            <a:normAutofit/>
          </a:bodyPr>
          <a:lstStyle/>
          <a:p>
            <a:pPr algn="ctr"/>
            <a:r>
              <a:rPr lang="en-US" sz="3200" b="1" dirty="0" smtClean="0"/>
              <a:t>Z. M. Tarek </a:t>
            </a:r>
            <a:r>
              <a:rPr lang="en-US" sz="3200" b="1" dirty="0" err="1" smtClean="0"/>
              <a:t>Shahriar</a:t>
            </a:r>
            <a:r>
              <a:rPr lang="en-US" sz="3200" b="1" dirty="0"/>
              <a:t/>
            </a:r>
            <a:br>
              <a:rPr lang="en-US" sz="3200" b="1" dirty="0"/>
            </a:br>
            <a:r>
              <a:rPr lang="en-US" sz="3200" b="1" dirty="0" smtClean="0"/>
              <a:t>Senior Lecturer </a:t>
            </a:r>
            <a:endParaRPr lang="en-US" sz="3200" b="1" dirty="0"/>
          </a:p>
          <a:p>
            <a:pPr marL="0" indent="0" algn="ctr">
              <a:buNone/>
            </a:pPr>
            <a:r>
              <a:rPr lang="en-US" sz="3200" b="1" dirty="0" smtClean="0"/>
              <a:t>CSE Department</a:t>
            </a:r>
          </a:p>
          <a:p>
            <a:pPr marL="0" indent="0" algn="ctr">
              <a:buNone/>
            </a:pPr>
            <a:r>
              <a:rPr lang="en-US" sz="3200" b="1" dirty="0" smtClean="0"/>
              <a:t>City </a:t>
            </a:r>
            <a:r>
              <a:rPr lang="en-US" sz="3200" b="1" dirty="0"/>
              <a:t>University</a:t>
            </a:r>
            <a:br>
              <a:rPr lang="en-US" sz="3200" b="1" dirty="0"/>
            </a:br>
            <a:endParaRPr lang="en-US" sz="3200" b="1" dirty="0"/>
          </a:p>
        </p:txBody>
      </p:sp>
      <p:sp>
        <p:nvSpPr>
          <p:cNvPr id="5" name="Slide Number Placeholder 4"/>
          <p:cNvSpPr>
            <a:spLocks noGrp="1"/>
          </p:cNvSpPr>
          <p:nvPr>
            <p:ph type="sldNum" sz="quarter" idx="12"/>
          </p:nvPr>
        </p:nvSpPr>
        <p:spPr/>
        <p:txBody>
          <a:bodyPr/>
          <a:lstStyle/>
          <a:p>
            <a:fld id="{3A7A6D99-3673-4155-94F2-61A63B9A33E4}" type="slidenum">
              <a:rPr lang="en-US" smtClean="0"/>
              <a:t>4</a:t>
            </a:fld>
            <a:endParaRPr lang="en-US"/>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93045" y="2194560"/>
            <a:ext cx="1605109" cy="2419003"/>
          </a:xfrm>
          <a:prstGeom prst="rect">
            <a:avLst/>
          </a:prstGeom>
        </p:spPr>
      </p:pic>
    </p:spTree>
    <p:extLst>
      <p:ext uri="{BB962C8B-B14F-4D97-AF65-F5344CB8AC3E}">
        <p14:creationId xmlns:p14="http://schemas.microsoft.com/office/powerpoint/2010/main" val="139901362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nodeType="after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fade">
                                      <p:cBhvr>
                                        <p:cTn id="25" dur="1000"/>
                                        <p:tgtEl>
                                          <p:spTgt spid="3">
                                            <p:txEl>
                                              <p:pRg st="2" end="2"/>
                                            </p:txEl>
                                          </p:spTgt>
                                        </p:tgtEl>
                                      </p:cBhvr>
                                    </p:animEffect>
                                    <p:anim calcmode="lin" valueType="num">
                                      <p:cBhvr>
                                        <p:cTn id="26"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Abstract</a:t>
            </a:r>
            <a:endParaRPr lang="en-US" b="1" dirty="0"/>
          </a:p>
        </p:txBody>
      </p:sp>
      <p:sp>
        <p:nvSpPr>
          <p:cNvPr id="3" name="Content Placeholder 2"/>
          <p:cNvSpPr>
            <a:spLocks noGrp="1"/>
          </p:cNvSpPr>
          <p:nvPr>
            <p:ph idx="1"/>
          </p:nvPr>
        </p:nvSpPr>
        <p:spPr/>
        <p:txBody>
          <a:bodyPr>
            <a:noAutofit/>
          </a:bodyPr>
          <a:lstStyle/>
          <a:p>
            <a:pPr algn="just"/>
            <a:r>
              <a:rPr lang="en-US" sz="1800" dirty="0" smtClean="0"/>
              <a:t>Mobile </a:t>
            </a:r>
            <a:r>
              <a:rPr lang="en-US" sz="1800" dirty="0"/>
              <a:t>app distribution platform such as Google play store gets flooded with several thousands of new apps everyday with many more thousands of developers working independently or in a team to make them successful. With immense competition from all over the globe, it is imperative for a developer to know whether he is proceeding in the right direction. Unlike making a movie where presence of popular celebrities raise the probability of success even before the movie is released, it is not the case with developing apps. Since most Play Store apps are free, the revenue model is quite unknown and unavailable as to how the in-app purchases, in-app adverts and subscriptions contribute to the success of an app. Thus, an app’s success is usually determined by the number of installs and the user ratings that it has received over its lifetime rather than the revenue it generated. In this thesis, on a smaller scale, we have tried to perform exploratory data analysis to dive deeper into the Google Play Store data that we collected, discovering relationships with specific features such as how the number of words in an app name for instance, affect installs, in order to use them to find out which apps are more likely to succeed. Using these extracted features and the recent sentiment of </a:t>
            </a:r>
            <a:r>
              <a:rPr lang="en-US" sz="1800" dirty="0" err="1" smtClean="0"/>
              <a:t>usersi</a:t>
            </a:r>
            <a:r>
              <a:rPr lang="en-US" sz="1800" dirty="0" smtClean="0"/>
              <a:t> </a:t>
            </a:r>
            <a:r>
              <a:rPr lang="en-US" sz="1800" dirty="0"/>
              <a:t>have predicted the "success" of an app soon after it is launched into the Google Play Store.</a:t>
            </a:r>
          </a:p>
          <a:p>
            <a:pPr algn="just"/>
            <a:endParaRPr lang="en-US" sz="1800" dirty="0"/>
          </a:p>
        </p:txBody>
      </p:sp>
      <p:pic>
        <p:nvPicPr>
          <p:cNvPr id="4" name="Picture 12" descr="https://lh4.googleusercontent.com/EvkTY_ZTj44l6AO2QXykgPUicY6WJ-V5qhOJwQGnzOfxeUo2smuk-1__cevopZKvtvkPD-WEW1WbbvqVSwNmOlwIB0k994v24rP8Xu3bshheNx2UC_Q5AiEHPHSEUd5nP4m-ZzmojwvNm17RG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42502" y="549905"/>
            <a:ext cx="1410172" cy="1576075"/>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p:cNvSpPr>
            <a:spLocks noGrp="1"/>
          </p:cNvSpPr>
          <p:nvPr>
            <p:ph type="sldNum" sz="quarter" idx="12"/>
          </p:nvPr>
        </p:nvSpPr>
        <p:spPr/>
        <p:txBody>
          <a:bodyPr/>
          <a:lstStyle/>
          <a:p>
            <a:fld id="{3A7A6D99-3673-4155-94F2-61A63B9A33E4}" type="slidenum">
              <a:rPr lang="en-US" smtClean="0"/>
              <a:t>5</a:t>
            </a:fld>
            <a:endParaRPr lang="en-US"/>
          </a:p>
        </p:txBody>
      </p:sp>
    </p:spTree>
    <p:extLst>
      <p:ext uri="{BB962C8B-B14F-4D97-AF65-F5344CB8AC3E}">
        <p14:creationId xmlns:p14="http://schemas.microsoft.com/office/powerpoint/2010/main" val="2935636900"/>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300" fill="hold">
                                          <p:stCondLst>
                                            <p:cond delay="0"/>
                                          </p:stCondLst>
                                        </p:cTn>
                                        <p:tgtEl>
                                          <p:spTgt spid="2"/>
                                        </p:tgtEl>
                                        <p:attrNameLst>
                                          <p:attrName>r</p:attrName>
                                        </p:attrNameLst>
                                      </p:cBhvr>
                                    </p:animRot>
                                    <p:animRot by="-240000">
                                      <p:cBhvr>
                                        <p:cTn id="7" dur="600" fill="hold">
                                          <p:stCondLst>
                                            <p:cond delay="600"/>
                                          </p:stCondLst>
                                        </p:cTn>
                                        <p:tgtEl>
                                          <p:spTgt spid="2"/>
                                        </p:tgtEl>
                                        <p:attrNameLst>
                                          <p:attrName>r</p:attrName>
                                        </p:attrNameLst>
                                      </p:cBhvr>
                                    </p:animRot>
                                    <p:animRot by="240000">
                                      <p:cBhvr>
                                        <p:cTn id="8" dur="600" fill="hold">
                                          <p:stCondLst>
                                            <p:cond delay="1200"/>
                                          </p:stCondLst>
                                        </p:cTn>
                                        <p:tgtEl>
                                          <p:spTgt spid="2"/>
                                        </p:tgtEl>
                                        <p:attrNameLst>
                                          <p:attrName>r</p:attrName>
                                        </p:attrNameLst>
                                      </p:cBhvr>
                                    </p:animRot>
                                    <p:animRot by="-240000">
                                      <p:cBhvr>
                                        <p:cTn id="9" dur="600" fill="hold">
                                          <p:stCondLst>
                                            <p:cond delay="1800"/>
                                          </p:stCondLst>
                                        </p:cTn>
                                        <p:tgtEl>
                                          <p:spTgt spid="2"/>
                                        </p:tgtEl>
                                        <p:attrNameLst>
                                          <p:attrName>r</p:attrName>
                                        </p:attrNameLst>
                                      </p:cBhvr>
                                    </p:animRot>
                                    <p:animRot by="120000">
                                      <p:cBhvr>
                                        <p:cTn id="10" dur="600" fill="hold">
                                          <p:stCondLst>
                                            <p:cond delay="2400"/>
                                          </p:stCondLst>
                                        </p:cTn>
                                        <p:tgtEl>
                                          <p:spTgt spid="2"/>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16" presetClass="emph" presetSubtype="0" fill="hold" nodeType="clickEffect">
                                  <p:stCondLst>
                                    <p:cond delay="0"/>
                                  </p:stCondLst>
                                  <p:iterate type="lt">
                                    <p:tmPct val="4000"/>
                                  </p:iterate>
                                  <p:childTnLst>
                                    <p:set>
                                      <p:cBhvr override="childStyle">
                                        <p:cTn id="14" dur="500" fill="hold"/>
                                        <p:tgtEl>
                                          <p:spTgt spid="3">
                                            <p:txEl>
                                              <p:pRg st="0" end="0"/>
                                            </p:txEl>
                                          </p:spTgt>
                                        </p:tgtEl>
                                        <p:attrNameLst>
                                          <p:attrName>style.color</p:attrName>
                                        </p:attrNameLst>
                                      </p:cBhvr>
                                      <p:to>
                                        <p:clrVal>
                                          <a:schemeClr val="accent2"/>
                                        </p:clrVal>
                                      </p:to>
                                    </p:set>
                                    <p:set>
                                      <p:cBhvr>
                                        <p:cTn id="15" dur="500" fill="hold"/>
                                        <p:tgtEl>
                                          <p:spTgt spid="3">
                                            <p:txEl>
                                              <p:pRg st="0" end="0"/>
                                            </p:txEl>
                                          </p:spTgt>
                                        </p:tgtEl>
                                        <p:attrNameLst>
                                          <p:attrName>fillcolor</p:attrName>
                                        </p:attrNameLst>
                                      </p:cBhvr>
                                      <p:to>
                                        <p:clrVal>
                                          <a:schemeClr val="accent2"/>
                                        </p:clrVal>
                                      </p:to>
                                    </p:set>
                                    <p:set>
                                      <p:cBhvr>
                                        <p:cTn id="16" dur="500" fill="hold"/>
                                        <p:tgtEl>
                                          <p:spTgt spid="3">
                                            <p:txEl>
                                              <p:pRg st="0" end="0"/>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Thesis Outline</a:t>
            </a:r>
            <a:endParaRPr lang="en-US" b="1" dirty="0"/>
          </a:p>
        </p:txBody>
      </p:sp>
      <p:sp>
        <p:nvSpPr>
          <p:cNvPr id="3" name="Content Placeholder 2"/>
          <p:cNvSpPr>
            <a:spLocks noGrp="1"/>
          </p:cNvSpPr>
          <p:nvPr>
            <p:ph idx="1"/>
          </p:nvPr>
        </p:nvSpPr>
        <p:spPr/>
        <p:txBody>
          <a:bodyPr>
            <a:normAutofit/>
          </a:bodyPr>
          <a:lstStyle/>
          <a:p>
            <a:pPr algn="just" fontAlgn="base"/>
            <a:r>
              <a:rPr lang="en-US" sz="1800" b="1" dirty="0"/>
              <a:t>Chapter 1:</a:t>
            </a:r>
            <a:r>
              <a:rPr lang="en-US" sz="1800" dirty="0"/>
              <a:t> Contains a brief overview of </a:t>
            </a:r>
            <a:r>
              <a:rPr lang="en-US" sz="1800" dirty="0" smtClean="0"/>
              <a:t>the </a:t>
            </a:r>
            <a:r>
              <a:rPr lang="en-US" sz="1800" dirty="0"/>
              <a:t>research, </a:t>
            </a:r>
            <a:r>
              <a:rPr lang="en-US" sz="1800" dirty="0" smtClean="0"/>
              <a:t>the </a:t>
            </a:r>
            <a:r>
              <a:rPr lang="en-US" sz="1800" dirty="0"/>
              <a:t>estimated goal and how </a:t>
            </a:r>
            <a:r>
              <a:rPr lang="en-US" sz="1800" dirty="0" smtClean="0"/>
              <a:t>my </a:t>
            </a:r>
            <a:r>
              <a:rPr lang="en-US" sz="1800" dirty="0"/>
              <a:t>work can help the developers. </a:t>
            </a:r>
            <a:endParaRPr lang="en-US" sz="1800" b="1" dirty="0"/>
          </a:p>
          <a:p>
            <a:pPr algn="just" fontAlgn="base"/>
            <a:r>
              <a:rPr lang="en-US" sz="1800" b="1" dirty="0"/>
              <a:t>Chapter 2:</a:t>
            </a:r>
            <a:r>
              <a:rPr lang="en-US" sz="1800" dirty="0"/>
              <a:t> Discussion of the literature review and background study of </a:t>
            </a:r>
            <a:r>
              <a:rPr lang="en-US" sz="1800" dirty="0" smtClean="0"/>
              <a:t>the </a:t>
            </a:r>
            <a:r>
              <a:rPr lang="en-US" sz="1800" dirty="0"/>
              <a:t>thesis, including detailed description of the algorithms </a:t>
            </a:r>
            <a:r>
              <a:rPr lang="en-US" sz="1800" dirty="0" err="1"/>
              <a:t>i</a:t>
            </a:r>
            <a:r>
              <a:rPr lang="en-US" sz="1800" dirty="0" smtClean="0"/>
              <a:t> </a:t>
            </a:r>
            <a:r>
              <a:rPr lang="en-US" sz="1800" dirty="0"/>
              <a:t>used in </a:t>
            </a:r>
            <a:r>
              <a:rPr lang="en-US" sz="1800" dirty="0" smtClean="0"/>
              <a:t>my </a:t>
            </a:r>
            <a:r>
              <a:rPr lang="en-US" sz="1800" dirty="0"/>
              <a:t>research.</a:t>
            </a:r>
            <a:endParaRPr lang="en-US" sz="1800" b="1" dirty="0"/>
          </a:p>
          <a:p>
            <a:pPr algn="just" fontAlgn="base"/>
            <a:r>
              <a:rPr lang="en-US" sz="1800" b="1" dirty="0"/>
              <a:t>Chapter</a:t>
            </a:r>
            <a:r>
              <a:rPr lang="en-US" sz="1800" dirty="0"/>
              <a:t> </a:t>
            </a:r>
            <a:r>
              <a:rPr lang="en-US" sz="1800" b="1" dirty="0"/>
              <a:t>3:</a:t>
            </a:r>
            <a:r>
              <a:rPr lang="en-US" sz="1800" dirty="0"/>
              <a:t> Description of the process of collecting data, data processing and description of the corresponding features.</a:t>
            </a:r>
            <a:endParaRPr lang="en-US" sz="1800" b="1" dirty="0"/>
          </a:p>
          <a:p>
            <a:pPr algn="just" fontAlgn="base"/>
            <a:r>
              <a:rPr lang="en-US" sz="1800" b="1" dirty="0"/>
              <a:t>Chapter 4:</a:t>
            </a:r>
            <a:r>
              <a:rPr lang="en-US" sz="1800" dirty="0"/>
              <a:t> Discoveries about the correlation between the features that </a:t>
            </a:r>
            <a:r>
              <a:rPr lang="en-US" sz="1800" dirty="0" err="1"/>
              <a:t>i</a:t>
            </a:r>
            <a:r>
              <a:rPr lang="en-US" sz="1800" dirty="0" smtClean="0"/>
              <a:t> </a:t>
            </a:r>
            <a:r>
              <a:rPr lang="en-US" sz="1800" dirty="0"/>
              <a:t>found by performing EDA with visual representations.</a:t>
            </a:r>
            <a:endParaRPr lang="en-US" sz="1800" b="1" dirty="0"/>
          </a:p>
          <a:p>
            <a:pPr algn="just" fontAlgn="base"/>
            <a:r>
              <a:rPr lang="en-US" sz="1800" b="1" dirty="0"/>
              <a:t>Chapter 5:</a:t>
            </a:r>
            <a:r>
              <a:rPr lang="en-US" sz="1800" dirty="0"/>
              <a:t> Definition of the success parameter that </a:t>
            </a:r>
            <a:r>
              <a:rPr lang="en-US" sz="1800" dirty="0" err="1"/>
              <a:t>i</a:t>
            </a:r>
            <a:r>
              <a:rPr lang="en-US" sz="1800" dirty="0" smtClean="0"/>
              <a:t> </a:t>
            </a:r>
            <a:r>
              <a:rPr lang="en-US" sz="1800" dirty="0"/>
              <a:t>proposed as </a:t>
            </a:r>
            <a:r>
              <a:rPr lang="en-US" sz="1800" dirty="0" smtClean="0"/>
              <a:t>my </a:t>
            </a:r>
            <a:r>
              <a:rPr lang="en-US" sz="1800" dirty="0"/>
              <a:t>target class and the results of each model used.</a:t>
            </a:r>
            <a:endParaRPr lang="en-US" sz="1800" b="1" dirty="0"/>
          </a:p>
          <a:p>
            <a:pPr algn="just" fontAlgn="base"/>
            <a:r>
              <a:rPr lang="en-US" sz="1800" b="1" dirty="0"/>
              <a:t>Chapter 6:</a:t>
            </a:r>
            <a:r>
              <a:rPr lang="en-US" sz="1800" dirty="0"/>
              <a:t> Conclusion and proposed future work for the system.</a:t>
            </a:r>
            <a:endParaRPr lang="en-US" sz="1800" b="1" dirty="0"/>
          </a:p>
          <a:p>
            <a:pPr algn="just"/>
            <a:endParaRPr lang="en-US" sz="1800" dirty="0"/>
          </a:p>
        </p:txBody>
      </p:sp>
      <p:sp>
        <p:nvSpPr>
          <p:cNvPr id="5" name="Slide Number Placeholder 4"/>
          <p:cNvSpPr>
            <a:spLocks noGrp="1"/>
          </p:cNvSpPr>
          <p:nvPr>
            <p:ph type="sldNum" sz="quarter" idx="12"/>
          </p:nvPr>
        </p:nvSpPr>
        <p:spPr/>
        <p:txBody>
          <a:bodyPr/>
          <a:lstStyle/>
          <a:p>
            <a:fld id="{3A7A6D99-3673-4155-94F2-61A63B9A33E4}" type="slidenum">
              <a:rPr lang="en-US" smtClean="0"/>
              <a:t>6</a:t>
            </a:fld>
            <a:endParaRPr lang="en-US"/>
          </a:p>
        </p:txBody>
      </p:sp>
    </p:spTree>
    <p:extLst>
      <p:ext uri="{BB962C8B-B14F-4D97-AF65-F5344CB8AC3E}">
        <p14:creationId xmlns:p14="http://schemas.microsoft.com/office/powerpoint/2010/main" val="102625189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fade">
                                      <p:cBhvr>
                                        <p:cTn id="42" dur="1000"/>
                                        <p:tgtEl>
                                          <p:spTgt spid="3">
                                            <p:txEl>
                                              <p:pRg st="4" end="4"/>
                                            </p:txEl>
                                          </p:spTgt>
                                        </p:tgtEl>
                                      </p:cBhvr>
                                    </p:animEffect>
                                    <p:anim calcmode="lin" valueType="num">
                                      <p:cBhvr>
                                        <p:cTn id="4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Effect transition="in" filter="fade">
                                      <p:cBhvr>
                                        <p:cTn id="49" dur="1000"/>
                                        <p:tgtEl>
                                          <p:spTgt spid="3">
                                            <p:txEl>
                                              <p:pRg st="5" end="5"/>
                                            </p:txEl>
                                          </p:spTgt>
                                        </p:tgtEl>
                                      </p:cBhvr>
                                    </p:animEffect>
                                    <p:anim calcmode="lin" valueType="num">
                                      <p:cBhvr>
                                        <p:cTn id="5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EDA</a:t>
            </a:r>
            <a:endParaRPr lang="en-US" b="1" dirty="0"/>
          </a:p>
        </p:txBody>
      </p:sp>
      <p:sp>
        <p:nvSpPr>
          <p:cNvPr id="3" name="Content Placeholder 2"/>
          <p:cNvSpPr>
            <a:spLocks noGrp="1"/>
          </p:cNvSpPr>
          <p:nvPr>
            <p:ph idx="1"/>
          </p:nvPr>
        </p:nvSpPr>
        <p:spPr/>
        <p:txBody>
          <a:bodyPr>
            <a:normAutofit/>
          </a:bodyPr>
          <a:lstStyle/>
          <a:p>
            <a:pPr algn="just" fontAlgn="base"/>
            <a:r>
              <a:rPr lang="en-US" sz="2000" dirty="0"/>
              <a:t>In Statistics, </a:t>
            </a:r>
            <a:r>
              <a:rPr lang="en-US" sz="2000" b="1" dirty="0"/>
              <a:t>exploratory data analysis</a:t>
            </a:r>
            <a:r>
              <a:rPr lang="en-US" sz="2000" dirty="0"/>
              <a:t> (</a:t>
            </a:r>
            <a:r>
              <a:rPr lang="en-US" sz="2000" b="1" dirty="0"/>
              <a:t>EDA</a:t>
            </a:r>
            <a:r>
              <a:rPr lang="en-US" sz="2000" dirty="0"/>
              <a:t>) is an approach to analyze datasets to summarize their main characteristics, often with visual methods</a:t>
            </a:r>
            <a:r>
              <a:rPr lang="en-US" sz="2000" dirty="0" smtClean="0"/>
              <a:t>.</a:t>
            </a:r>
            <a:endParaRPr lang="en-US" sz="2000" dirty="0"/>
          </a:p>
          <a:p>
            <a:pPr algn="just" fontAlgn="base"/>
            <a:r>
              <a:rPr lang="en-US" sz="2000" dirty="0"/>
              <a:t>Exploratory data analysis was promoted by John Tukey to encourage statisticians to explore the data, and possibly formulate hypotheses that could lead to new data collection and experiments.</a:t>
            </a:r>
          </a:p>
          <a:p>
            <a:pPr marL="0" indent="0" algn="just">
              <a:buNone/>
            </a:pPr>
            <a:r>
              <a:rPr lang="en-US" sz="2000" dirty="0"/>
              <a:t/>
            </a:r>
            <a:br>
              <a:rPr lang="en-US" sz="2000" dirty="0"/>
            </a:br>
            <a:endParaRPr lang="en-US" sz="2000" dirty="0"/>
          </a:p>
        </p:txBody>
      </p:sp>
      <p:sp>
        <p:nvSpPr>
          <p:cNvPr id="5" name="Slide Number Placeholder 4"/>
          <p:cNvSpPr>
            <a:spLocks noGrp="1"/>
          </p:cNvSpPr>
          <p:nvPr>
            <p:ph type="sldNum" sz="quarter" idx="12"/>
          </p:nvPr>
        </p:nvSpPr>
        <p:spPr/>
        <p:txBody>
          <a:bodyPr/>
          <a:lstStyle/>
          <a:p>
            <a:fld id="{3A7A6D99-3673-4155-94F2-61A63B9A33E4}" type="slidenum">
              <a:rPr lang="en-US" smtClean="0"/>
              <a:t>7</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27418" y="3629891"/>
            <a:ext cx="6878782" cy="3117273"/>
          </a:xfrm>
          <a:prstGeom prst="rect">
            <a:avLst/>
          </a:prstGeom>
        </p:spPr>
      </p:pic>
      <p:pic>
        <p:nvPicPr>
          <p:cNvPr id="6" name="Picture 8" descr="https://lh3.googleusercontent.com/l37yf-WmmQdjft9_Nq40CTZeL1kyO4biWGsZCkuCHQlA0Wfb4XLhM9QWAa7NdTO1yzUPsBfZnwRMfublLiCAw5l-E9VjsN_qSkdQIrjrXhenPeoIywn-oMntPZaQy8yiiMjUqE1kZ2qVMYgAO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7591" y="3962400"/>
            <a:ext cx="3342009" cy="2675447"/>
          </a:xfrm>
          <a:prstGeom prst="rect">
            <a:avLst/>
          </a:prstGeom>
          <a:effectLst>
            <a:glow rad="228600">
              <a:schemeClr val="accent5">
                <a:satMod val="175000"/>
                <a:alpha val="40000"/>
              </a:schemeClr>
            </a:glow>
            <a:outerShdw blurRad="57150" dist="19050" dir="5400000" algn="ctr" rotWithShape="0">
              <a:srgbClr val="000000">
                <a:alpha val="48000"/>
              </a:srgbClr>
            </a:outerShdw>
          </a:effectLst>
          <a:extLst/>
        </p:spPr>
        <p:style>
          <a:lnRef idx="0">
            <a:schemeClr val="accent4"/>
          </a:lnRef>
          <a:fillRef idx="3">
            <a:schemeClr val="accent4"/>
          </a:fillRef>
          <a:effectRef idx="3">
            <a:schemeClr val="accent4"/>
          </a:effectRef>
          <a:fontRef idx="minor">
            <a:schemeClr val="lt1"/>
          </a:fontRef>
        </p:style>
      </p:pic>
    </p:spTree>
    <p:extLst>
      <p:ext uri="{BB962C8B-B14F-4D97-AF65-F5344CB8AC3E}">
        <p14:creationId xmlns:p14="http://schemas.microsoft.com/office/powerpoint/2010/main" val="304938647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Problem Statement</a:t>
            </a:r>
            <a:endParaRPr lang="en-US" b="1" dirty="0"/>
          </a:p>
        </p:txBody>
      </p:sp>
      <p:sp>
        <p:nvSpPr>
          <p:cNvPr id="3" name="Content Placeholder 2"/>
          <p:cNvSpPr>
            <a:spLocks noGrp="1"/>
          </p:cNvSpPr>
          <p:nvPr>
            <p:ph idx="1"/>
          </p:nvPr>
        </p:nvSpPr>
        <p:spPr/>
        <p:txBody>
          <a:bodyPr>
            <a:normAutofit/>
          </a:bodyPr>
          <a:lstStyle/>
          <a:p>
            <a:pPr algn="just" fontAlgn="base"/>
            <a:r>
              <a:rPr lang="en-US" sz="2000" dirty="0"/>
              <a:t>The expansion of smart phones is driving the fast development of mobile app stores. Currently, the two largest global platforms for app distribution are Apple’s App Store (for iOS users) and Google play store (official app store for the Android OS). For </a:t>
            </a:r>
            <a:r>
              <a:rPr lang="en-US" sz="2000" dirty="0" smtClean="0"/>
              <a:t>my </a:t>
            </a:r>
            <a:r>
              <a:rPr lang="en-US" sz="2000" dirty="0"/>
              <a:t>research, </a:t>
            </a:r>
            <a:r>
              <a:rPr lang="en-US" sz="2000" dirty="0" err="1"/>
              <a:t>i</a:t>
            </a:r>
            <a:r>
              <a:rPr lang="en-US" sz="2000" dirty="0" smtClean="0"/>
              <a:t> </a:t>
            </a:r>
            <a:r>
              <a:rPr lang="en-US" sz="2000" dirty="0"/>
              <a:t>have picked Google play store and did a thorough analysis of its features that were available </a:t>
            </a:r>
            <a:r>
              <a:rPr lang="en-US" sz="2000" dirty="0" smtClean="0"/>
              <a:t>to me for </a:t>
            </a:r>
            <a:r>
              <a:rPr lang="en-US" sz="2000" dirty="0"/>
              <a:t>predicting the success of a particular app</a:t>
            </a:r>
            <a:r>
              <a:rPr lang="en-US" sz="2000" dirty="0" smtClean="0"/>
              <a:t>.</a:t>
            </a:r>
          </a:p>
          <a:p>
            <a:pPr marL="0" indent="0" algn="just" fontAlgn="base">
              <a:buNone/>
            </a:pPr>
            <a:r>
              <a:rPr lang="en-US" sz="2000" dirty="0"/>
              <a:t> </a:t>
            </a:r>
          </a:p>
          <a:p>
            <a:pPr algn="just" fontAlgn="base"/>
            <a:r>
              <a:rPr lang="en-US" sz="2000" dirty="0" smtClean="0"/>
              <a:t>Success </a:t>
            </a:r>
            <a:r>
              <a:rPr lang="en-US" sz="2000" dirty="0"/>
              <a:t>is a thing that does not come to one so easily and for that, </a:t>
            </a:r>
            <a:r>
              <a:rPr lang="en-US" sz="2000" dirty="0" err="1"/>
              <a:t>i</a:t>
            </a:r>
            <a:r>
              <a:rPr lang="en-US" sz="2000" dirty="0" smtClean="0"/>
              <a:t> </a:t>
            </a:r>
            <a:r>
              <a:rPr lang="en-US" sz="2000" dirty="0"/>
              <a:t>analyzed the features of Google play store and came to a conclusion that will help developers to understand their app success rate using </a:t>
            </a:r>
            <a:r>
              <a:rPr lang="en-US" sz="2000" dirty="0" smtClean="0"/>
              <a:t>my </a:t>
            </a:r>
            <a:r>
              <a:rPr lang="en-US" sz="2000" dirty="0"/>
              <a:t>proposed success parameters.</a:t>
            </a:r>
          </a:p>
          <a:p>
            <a:pPr algn="just"/>
            <a:endParaRPr lang="en-US" sz="2000" dirty="0"/>
          </a:p>
        </p:txBody>
      </p:sp>
      <p:sp>
        <p:nvSpPr>
          <p:cNvPr id="5" name="Slide Number Placeholder 4"/>
          <p:cNvSpPr>
            <a:spLocks noGrp="1"/>
          </p:cNvSpPr>
          <p:nvPr>
            <p:ph type="sldNum" sz="quarter" idx="12"/>
          </p:nvPr>
        </p:nvSpPr>
        <p:spPr/>
        <p:txBody>
          <a:bodyPr/>
          <a:lstStyle/>
          <a:p>
            <a:fld id="{3A7A6D99-3673-4155-94F2-61A63B9A33E4}" type="slidenum">
              <a:rPr lang="en-US" smtClean="0"/>
              <a:t>8</a:t>
            </a:fld>
            <a:endParaRPr lang="en-US"/>
          </a:p>
        </p:txBody>
      </p:sp>
      <p:pic>
        <p:nvPicPr>
          <p:cNvPr id="6" name="Picture 2" descr="https://lh4.googleusercontent.com/P1WSU17Ebza2Q786v1vwS4ob3QHSB_AbjrupxrsLELqEgIMsE8MPgFyh3mh2Ue9bEQ0sJmsJ9eYd_DOiCELoUgA9RVYcT-WUiNKWZy38kmQEjLLvu_tFRrMHjPwdj8u1VoK1SDFHGR-IBCNt5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8031" y="5397956"/>
            <a:ext cx="2530188" cy="104101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3"/>
          <a:stretch>
            <a:fillRect/>
          </a:stretch>
        </p:blipFill>
        <p:spPr>
          <a:xfrm>
            <a:off x="10389195" y="5397956"/>
            <a:ext cx="1117005" cy="1041018"/>
          </a:xfrm>
          <a:prstGeom prst="rect">
            <a:avLst/>
          </a:prstGeom>
        </p:spPr>
      </p:pic>
      <p:pic>
        <p:nvPicPr>
          <p:cNvPr id="9" name="Picture 8"/>
          <p:cNvPicPr>
            <a:picLocks noChangeAspect="1"/>
          </p:cNvPicPr>
          <p:nvPr/>
        </p:nvPicPr>
        <p:blipFill>
          <a:blip r:embed="rId4"/>
          <a:stretch>
            <a:fillRect/>
          </a:stretch>
        </p:blipFill>
        <p:spPr>
          <a:xfrm>
            <a:off x="5408036" y="5094552"/>
            <a:ext cx="2124075" cy="1647825"/>
          </a:xfrm>
          <a:prstGeom prst="rect">
            <a:avLst/>
          </a:prstGeom>
        </p:spPr>
      </p:pic>
    </p:spTree>
    <p:extLst>
      <p:ext uri="{BB962C8B-B14F-4D97-AF65-F5344CB8AC3E}">
        <p14:creationId xmlns:p14="http://schemas.microsoft.com/office/powerpoint/2010/main" val="345527596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Motivation</a:t>
            </a:r>
            <a:endParaRPr lang="en-US" b="1" dirty="0"/>
          </a:p>
        </p:txBody>
      </p:sp>
      <p:sp>
        <p:nvSpPr>
          <p:cNvPr id="3" name="Content Placeholder 2"/>
          <p:cNvSpPr>
            <a:spLocks noGrp="1"/>
          </p:cNvSpPr>
          <p:nvPr>
            <p:ph idx="1"/>
          </p:nvPr>
        </p:nvSpPr>
        <p:spPr/>
        <p:txBody>
          <a:bodyPr>
            <a:normAutofit/>
          </a:bodyPr>
          <a:lstStyle/>
          <a:p>
            <a:pPr algn="just" fontAlgn="base"/>
            <a:r>
              <a:rPr lang="en-US" sz="2000" dirty="0" smtClean="0"/>
              <a:t>Mobile </a:t>
            </a:r>
            <a:r>
              <a:rPr lang="en-US" sz="2000" dirty="0"/>
              <a:t>App Industry is booming in a significant way and thus this is giving rise to more competition among the developing community those who create applications</a:t>
            </a:r>
            <a:r>
              <a:rPr lang="en-US" sz="2000" dirty="0" smtClean="0"/>
              <a:t>.</a:t>
            </a:r>
          </a:p>
          <a:p>
            <a:pPr algn="just" fontAlgn="base"/>
            <a:endParaRPr lang="en-US" sz="2000" dirty="0"/>
          </a:p>
          <a:p>
            <a:pPr algn="just" fontAlgn="base"/>
            <a:r>
              <a:rPr lang="en-US" sz="2000" dirty="0"/>
              <a:t>Many Researchers did research on topics like predicting store rating, sentiment rating, version rating, and many other analyses have been done previously using the data from Google Play Store, however, very few types of research have been conducted based on the topic </a:t>
            </a:r>
            <a:r>
              <a:rPr lang="en-US" sz="2000" dirty="0" err="1"/>
              <a:t>i</a:t>
            </a:r>
            <a:r>
              <a:rPr lang="en-US" sz="2000" dirty="0" smtClean="0"/>
              <a:t> </a:t>
            </a:r>
            <a:r>
              <a:rPr lang="en-US" sz="2000" dirty="0"/>
              <a:t>have chosen, therefore, </a:t>
            </a:r>
            <a:r>
              <a:rPr lang="en-US" sz="2000" dirty="0" err="1" smtClean="0"/>
              <a:t>i</a:t>
            </a:r>
            <a:r>
              <a:rPr lang="en-US" sz="2000" dirty="0" smtClean="0"/>
              <a:t> </a:t>
            </a:r>
            <a:r>
              <a:rPr lang="en-US" sz="2000" dirty="0"/>
              <a:t>found this topic more convincing for </a:t>
            </a:r>
            <a:r>
              <a:rPr lang="en-US" sz="2000" dirty="0" smtClean="0"/>
              <a:t>my </a:t>
            </a:r>
            <a:r>
              <a:rPr lang="en-US" sz="2000" dirty="0"/>
              <a:t>research work and proceeded with this. </a:t>
            </a:r>
          </a:p>
          <a:p>
            <a:pPr algn="just"/>
            <a:endParaRPr lang="en-US" sz="2000" dirty="0"/>
          </a:p>
        </p:txBody>
      </p:sp>
      <p:sp>
        <p:nvSpPr>
          <p:cNvPr id="5" name="Slide Number Placeholder 4"/>
          <p:cNvSpPr>
            <a:spLocks noGrp="1"/>
          </p:cNvSpPr>
          <p:nvPr>
            <p:ph type="sldNum" sz="quarter" idx="12"/>
          </p:nvPr>
        </p:nvSpPr>
        <p:spPr/>
        <p:txBody>
          <a:bodyPr/>
          <a:lstStyle/>
          <a:p>
            <a:fld id="{3A7A6D99-3673-4155-94F2-61A63B9A33E4}" type="slidenum">
              <a:rPr lang="en-US" smtClean="0"/>
              <a:t>9</a:t>
            </a:fld>
            <a:endParaRPr lang="en-US"/>
          </a:p>
        </p:txBody>
      </p:sp>
      <p:pic>
        <p:nvPicPr>
          <p:cNvPr id="6" name="Picture 5"/>
          <p:cNvPicPr>
            <a:picLocks noChangeAspect="1"/>
          </p:cNvPicPr>
          <p:nvPr/>
        </p:nvPicPr>
        <p:blipFill>
          <a:blip r:embed="rId2"/>
          <a:stretch>
            <a:fillRect/>
          </a:stretch>
        </p:blipFill>
        <p:spPr>
          <a:xfrm>
            <a:off x="5017512" y="5122536"/>
            <a:ext cx="2183388" cy="872470"/>
          </a:xfrm>
          <a:prstGeom prst="rect">
            <a:avLst/>
          </a:prstGeom>
        </p:spPr>
      </p:pic>
      <p:pic>
        <p:nvPicPr>
          <p:cNvPr id="4" name="Picture 3"/>
          <p:cNvPicPr>
            <a:picLocks noChangeAspect="1"/>
          </p:cNvPicPr>
          <p:nvPr/>
        </p:nvPicPr>
        <p:blipFill>
          <a:blip r:embed="rId3"/>
          <a:stretch>
            <a:fillRect/>
          </a:stretch>
        </p:blipFill>
        <p:spPr>
          <a:xfrm>
            <a:off x="907473" y="4958696"/>
            <a:ext cx="2590800" cy="1200150"/>
          </a:xfrm>
          <a:prstGeom prst="rect">
            <a:avLst/>
          </a:prstGeom>
        </p:spPr>
      </p:pic>
      <p:pic>
        <p:nvPicPr>
          <p:cNvPr id="7" name="Picture 6"/>
          <p:cNvPicPr>
            <a:picLocks noChangeAspect="1"/>
          </p:cNvPicPr>
          <p:nvPr/>
        </p:nvPicPr>
        <p:blipFill>
          <a:blip r:embed="rId4"/>
          <a:stretch>
            <a:fillRect/>
          </a:stretch>
        </p:blipFill>
        <p:spPr>
          <a:xfrm>
            <a:off x="8720139" y="4567477"/>
            <a:ext cx="3045251" cy="1982587"/>
          </a:xfrm>
          <a:prstGeom prst="rect">
            <a:avLst/>
          </a:prstGeom>
        </p:spPr>
      </p:pic>
    </p:spTree>
    <p:extLst>
      <p:ext uri="{BB962C8B-B14F-4D97-AF65-F5344CB8AC3E}">
        <p14:creationId xmlns:p14="http://schemas.microsoft.com/office/powerpoint/2010/main" val="126666594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TM04033937[[fn=Vapor Trail]]</Template>
  <TotalTime>427</TotalTime>
  <Words>947</Words>
  <Application>Microsoft Office PowerPoint</Application>
  <PresentationFormat>Widescreen</PresentationFormat>
  <Paragraphs>91</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Century Gothic</vt:lpstr>
      <vt:lpstr>Vapor Trail</vt:lpstr>
      <vt:lpstr>Welcome</vt:lpstr>
      <vt:lpstr>PowerPoint Presentation</vt:lpstr>
      <vt:lpstr>Author</vt:lpstr>
      <vt:lpstr>supervisor</vt:lpstr>
      <vt:lpstr>Abstract</vt:lpstr>
      <vt:lpstr>Thesis Outline</vt:lpstr>
      <vt:lpstr>EDA</vt:lpstr>
      <vt:lpstr>Problem Statement</vt:lpstr>
      <vt:lpstr>Motivation</vt:lpstr>
      <vt:lpstr>algorithms</vt:lpstr>
      <vt:lpstr>Sentiment Analysis</vt:lpstr>
      <vt:lpstr>EDA Performed for data visualization</vt:lpstr>
      <vt:lpstr>results</vt:lpstr>
      <vt:lpstr>tools</vt:lpstr>
      <vt:lpstr>Bar charts</vt:lpstr>
      <vt:lpstr>Pie chart &amp; Bar chart</vt:lpstr>
      <vt:lpstr>Bar chart &amp; Heat Map</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dc:title>
  <dc:creator>shahneaj sourav</dc:creator>
  <cp:lastModifiedBy>shahneaj sourav</cp:lastModifiedBy>
  <cp:revision>50</cp:revision>
  <dcterms:created xsi:type="dcterms:W3CDTF">2019-11-20T03:42:00Z</dcterms:created>
  <dcterms:modified xsi:type="dcterms:W3CDTF">2019-11-20T20:50:02Z</dcterms:modified>
</cp:coreProperties>
</file>