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72" r:id="rId5"/>
    <p:sldId id="285" r:id="rId6"/>
    <p:sldId id="297" r:id="rId7"/>
    <p:sldId id="298" r:id="rId8"/>
    <p:sldId id="299" r:id="rId9"/>
    <p:sldId id="286" r:id="rId10"/>
    <p:sldId id="267" r:id="rId11"/>
    <p:sldId id="288" r:id="rId12"/>
    <p:sldId id="290" r:id="rId13"/>
    <p:sldId id="291" r:id="rId14"/>
    <p:sldId id="295" r:id="rId15"/>
    <p:sldId id="296" r:id="rId16"/>
    <p:sldId id="300" r:id="rId17"/>
    <p:sldId id="303" r:id="rId18"/>
    <p:sldId id="278" r:id="rId19"/>
    <p:sldId id="280" r:id="rId20"/>
    <p:sldId id="292" r:id="rId21"/>
    <p:sldId id="293" r:id="rId22"/>
    <p:sldId id="301" r:id="rId23"/>
    <p:sldId id="3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01166-8B8F-4CDD-9224-F5ECB37389F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F92C-A658-4B2B-87B3-5648DF50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B279-49C2-4F49-907B-5CF17596B1F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4B02-D7F2-4FD9-9116-B90EC028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2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Regression Tree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Regression Tree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A99-C963-4305-9238-7043C2B1401F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49C8-EC1D-4BF4-A90A-D724FF284877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2A0-D364-4465-99E5-C9252EF9677F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437-E0E2-4162-9AF7-5AB4560DDED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835A-2C42-4B1C-83EA-2104C16D6BD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2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E15-76BD-46DA-A0B3-4407D38C6AD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D471-A112-4CA7-98C6-72CA3D0ECC3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1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CC3-4A29-43E7-8BBE-C0BD2466828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AF37-87F0-40EA-8A62-2EA8D464723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87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278-CF18-4834-9D0A-BA004032489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25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3CE7-89A4-4094-AA1F-F8C5034B1B0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DB87-ACD4-44EE-8AB6-3CDD22D13207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6F0E-8084-4884-BB3C-21E6DCBE35C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4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365-89B4-411D-94E5-C935F0F4DC1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15D-8306-4189-85A6-37AD390516B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E017-DCE7-4B70-94B3-8DCC46C3382E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514E-4101-4844-B469-A0B67A4E32E2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55F-DACA-4018-ABEB-F0FCC470147F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FE72-0F5D-4835-9DF9-8B227AE17948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F652-70E4-4BAB-805E-29195D8F894B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15-63E2-48EC-BF99-94705DF03865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5A80-43A4-4357-8793-968A25D54234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20F5-4734-4079-81B4-727B7EA6EC7D}" type="datetime4">
              <a:rPr lang="en-US" smtClean="0"/>
              <a:t>November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4043-876C-4C66-ADA3-C039FD73D5D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9763" y="1532733"/>
            <a:ext cx="74606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Damage Detection &amp; Classification </a:t>
            </a:r>
          </a:p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     of Fruits Using Machine Learning Technique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07126" y="2755270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85877EF1-64A7-4EF5-A90B-347F047E8FAC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0695" y="3008566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Sadia Jahan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CSE, City University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6501" y="4236184"/>
            <a:ext cx="1597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5096"/>
              </p:ext>
            </p:extLst>
          </p:nvPr>
        </p:nvGraphicFramePr>
        <p:xfrm>
          <a:off x="5480728" y="4751393"/>
          <a:ext cx="6389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15"/>
                <a:gridCol w="1924594"/>
                <a:gridCol w="1436914"/>
                <a:gridCol w="984069"/>
                <a:gridCol w="10798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Md. </a:t>
                      </a:r>
                      <a:r>
                        <a:rPr lang="en-US" dirty="0" err="1" smtClean="0"/>
                        <a:t>Emran</a:t>
                      </a:r>
                      <a:r>
                        <a:rPr lang="en-US" dirty="0" smtClean="0"/>
                        <a:t> 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152392002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r>
                        <a:rPr lang="en-US" baseline="30000" dirty="0" smtClean="0"/>
                        <a:t>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Saiful</a:t>
                      </a:r>
                      <a:r>
                        <a:rPr lang="en-US" dirty="0" smtClean="0"/>
                        <a:t> Islam </a:t>
                      </a:r>
                      <a:r>
                        <a:rPr lang="en-US" dirty="0" err="1" smtClean="0"/>
                        <a:t>Sajon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152392317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r>
                        <a:rPr lang="en-US" baseline="30000" dirty="0" smtClean="0"/>
                        <a:t>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7233" y="948838"/>
            <a:ext cx="402225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Analysis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38C8FD4-2C27-47AD-9ED6-AA2B6C4669DD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52029" y="1715783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1716" y="2979593"/>
            <a:ext cx="9024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01: Fruit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2629"/>
              </p:ext>
            </p:extLst>
          </p:nvPr>
        </p:nvGraphicFramePr>
        <p:xfrm>
          <a:off x="702365" y="3492612"/>
          <a:ext cx="10855845" cy="160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91"/>
                <a:gridCol w="1178805"/>
                <a:gridCol w="1322024"/>
                <a:gridCol w="1757900"/>
                <a:gridCol w="1206205"/>
                <a:gridCol w="1206205"/>
                <a:gridCol w="1349141"/>
                <a:gridCol w="914400"/>
                <a:gridCol w="1355074"/>
              </a:tblGrid>
              <a:tr h="725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No.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r>
                        <a:rPr lang="en-US" sz="1600" b="1" baseline="0" dirty="0" smtClean="0"/>
                        <a:t> Set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No. of Features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Names of Features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Training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Testing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Classes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Category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1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Fruits-360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Color, Shape, Texture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8685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7185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Semi-Supervised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2196" y="2327989"/>
            <a:ext cx="4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401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7264" y="869536"/>
            <a:ext cx="583893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Analysis (Con.)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3A3E647-5873-414E-8B6A-FA96CD3672E8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69646" y="1908249"/>
            <a:ext cx="498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3220" y="5513795"/>
            <a:ext cx="31069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4: Accuracy for K-fold Cross Validation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8" y="2307560"/>
            <a:ext cx="5304642" cy="32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5510" y="869536"/>
            <a:ext cx="372098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60E7C025-32C3-4163-AB3B-47043B50B45A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5850" y="5754785"/>
            <a:ext cx="2861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5: Fruit Identification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esults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 descr="Apple Gray Smi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6" y="1719741"/>
            <a:ext cx="1952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anana%20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7" y="1715971"/>
            <a:ext cx="2028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n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"/>
          <a:stretch>
            <a:fillRect/>
          </a:stretch>
        </p:blipFill>
        <p:spPr bwMode="auto">
          <a:xfrm>
            <a:off x="5102532" y="1691802"/>
            <a:ext cx="19716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a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41" y="1744938"/>
            <a:ext cx="1943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uav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350" y="1681641"/>
            <a:ext cx="2019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Lem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2" y="3696291"/>
            <a:ext cx="1990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Lych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51" y="3650457"/>
            <a:ext cx="2009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Man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70" y="3623769"/>
            <a:ext cx="20669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ran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91" y="3634586"/>
            <a:ext cx="197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2" descr="Pineappl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41" y="3615216"/>
            <a:ext cx="20224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48C8A301-34A0-4E95-8D3C-5E046EEC4611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1110" y="5641809"/>
            <a:ext cx="451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6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Damage Detection Result For K-means Clustering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61" y="1884362"/>
            <a:ext cx="1685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36" y="1856895"/>
            <a:ext cx="1704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85" y="1861822"/>
            <a:ext cx="1809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10" y="1986506"/>
            <a:ext cx="26384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56" y="3730733"/>
            <a:ext cx="24479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8162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BD579E66-22A2-495A-BA4A-5C004D56E6B1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0776" y="53354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7.1: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Graph-Cut Color Segmentation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12" r="5600"/>
          <a:stretch/>
        </p:blipFill>
        <p:spPr>
          <a:xfrm>
            <a:off x="7920426" y="2156533"/>
            <a:ext cx="3716375" cy="2651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8" y="2226373"/>
            <a:ext cx="2647950" cy="2543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07" y="2156533"/>
            <a:ext cx="2581275" cy="2562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896" y="2156533"/>
            <a:ext cx="2581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9D1077E-651C-4548-8EBF-8AF1A4FD7DD6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0776" y="53354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Figure 7.2: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Graph-Cut Color Segmentation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2202380"/>
            <a:ext cx="2781688" cy="2553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25" y="2202380"/>
            <a:ext cx="2724530" cy="2591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24" y="2221433"/>
            <a:ext cx="2648320" cy="2572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92" y="2188090"/>
            <a:ext cx="40105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6055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Future Scope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6CF0682-6BB1-40DD-8296-03DED793DDA5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299" y="2647443"/>
            <a:ext cx="10414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future. we will try to apply deep learning to detect exact damage on fruit.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work with real time data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run our method in a high configure pc to train the full dataset of fruits-360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7896" y="930779"/>
            <a:ext cx="207620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DA4EE4E1-08AD-470E-BC28-0987C35E7D65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60699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6299" y="2647443"/>
            <a:ext cx="10414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is very effective to classify fruits.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identify different kind of fruit from 15 classes.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achieved best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detection on fruit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done by using two different unsupervised ML algorithm.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 is detected.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996" y="975991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572EEAF-CF6D-4DDB-858A-01DB2E0A2EB8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7345" y="2145623"/>
            <a:ext cx="10497310" cy="642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Mureşan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Horea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Mihai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Oltean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"Fruit recognition from images using deep 	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 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Acta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Universitatis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Sapientiae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10, no. 1 (2018): 26-42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Imran Hosen,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Tahsina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Tabassum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Akhter, Md.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Imdadul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Islam, “Detection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Fruits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Technique”, International Journal of Computer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Science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Security (IJCSIS), Vol. 16, No. 6, June 2018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PL.Chithra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M.Henila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“Fruits Classification Using Image Processing Techniques”,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International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Sciences and Engineering, Vol. 7(5), Mar 2019, E-ISSN: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2347-2693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8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8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996" y="622048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338F1264-1EA8-4B81-AB9D-0269B359032F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8090" y="1638847"/>
            <a:ext cx="10497310" cy="714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Saeideh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Gorji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Kandi, “Automatic Defect Detection and Grading of Single-Color Fruits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HSV (Hue, Saturation, Value) Color Space”, Dec. 2010, Volume 4, No.7 (Serial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No.32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Journal of Life Sciences, ISSN 1934-7391, USA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Mr.S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V.Phakade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Miss.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D’souza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Flora, Miss.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Halade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Malashree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Miss. Joshi Rashmi,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Fruit Defect Detection Using HSV and RGB Color Space Model”, International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Journal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Innovative Research in Computer Science &amp; Technology (IJIRCST), ISSN: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2347-	5552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Volume-2, Issue-3, May-2014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Manisha, and H. A.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Hingoliwala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"Smart farming: Pomegranate disease detection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using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processing." Procedia Computer Science 58 (2015): 280-288.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0326" y="996892"/>
            <a:ext cx="375134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Presentation Outline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CDC3BFED-E738-4E0D-A779-501A6C779822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324" y="2279929"/>
            <a:ext cx="69734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Challenges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23DAC221-5E20-4584-BAE1-1ECB6F11506D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037" y="1826135"/>
            <a:ext cx="10688664" cy="618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Mohana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S.H.,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Prabhakar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C.J., and Praveen Kumar P.U , “Surface Defect Detection and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Grading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Apples”, DOI: 03.AETS.2013.4.33, Association of Computer Electronics and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Electrical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Engineers,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Ashwini,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Damini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Deshmankar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Gayatri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Amrutkar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Utkarsha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Samadhan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Sonavane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"Fruit disease detection using color, texture analysis and ANN." In 2015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International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on Green Computing and Internet of Things (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ICGCIoT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pp.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970-	975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IEEE, 2015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Zalak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Barot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Narendrasinh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“An Approach for Detection and Classification of Fruit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Disease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Survey”, International Journal of Science and Research (IJSR), ISSN (Online):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2319-7064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1E30174A-62B0-4E05-A3CC-A079C2A14306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037" y="1838993"/>
            <a:ext cx="10688664" cy="576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Sachin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Khirade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B.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“Plant Disease Detection Using Image Processing,” IEEE,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International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on Computing Communication Control and Automation, Pune, pp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768-771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Suhaili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Beeran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Kutty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Noor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Ezan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Abdullah, Dr.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Hadzli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Hashim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A’zraa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Afhzan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 Rahim,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Aida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Sulinda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Kusim,Tuan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Norjihan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Tuan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Yaakub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Puteri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Ashikin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Yunus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Fauzi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Rahman, “Classification of Watermelon Leaf Diseases Using Neural Network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Analysis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IEEE, Business Engineering and Industrial Applications Colloquium (BEIAC),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Langkawi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 459 – 464, 2013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Gavhale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Ujwalla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Mr. Kamal 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“Unhealthy Region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Citrus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Detection Using Image Processing Techniques”, IEEE, International Conference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Technology, Pune, pp 1-6,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endParaRPr lang="en-US" sz="2000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3C892712-8752-4E64-9474-E1D513E78434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1716" y="1857853"/>
            <a:ext cx="10688664" cy="4671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Monika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Jhuria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Ashwani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“Image processing for smart farming: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Detection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disease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fruitgrading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IEEE, Second International Conference on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Shimla, pp 521 – 526,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14]	Fruits 360 Dataset on GitHub. https://github.com/Horea94/Fruit-Images-Dataset. last visited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23.04.2019 =&gt;1,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[15]	Fruits 360 Dataset 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https://www.kaggle.com/moltean/fruits. last visited on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23.04.2019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=&gt;1, 10</a:t>
            </a:r>
          </a:p>
          <a:p>
            <a:endParaRPr lang="en-US" sz="2000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5021" y="2836108"/>
            <a:ext cx="472276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Thank you , everyone!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EC874758-3200-4A7F-8D25-17C810A89A5F}" type="datetime4">
              <a:rPr lang="en-US" smtClean="0"/>
              <a:t>November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1258" y="868188"/>
            <a:ext cx="17075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Abstract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C6BA88C-CBBB-442F-8775-FC322BD72684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726" y="2223176"/>
            <a:ext cx="10388674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processing industry has been working with different kind of fruits. Most of the industries who are classifying the classes and the damages of fruit are manual. As a result of manual classification, it will become a challenging task for human as it is costly and time consuming. So, in this research work, we have proposed a method with a machine learning technique that classify various kinds of fruits and detect damage automatically. We have used seven machine learning algorithms for validating our proposed method and k-mean and graph-cut segmentation technique to detect damage on fruit image.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1258" y="868188"/>
            <a:ext cx="31422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Machine learning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F6280810-CC67-4274-B897-FF1414050ACD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248" y="1833353"/>
            <a:ext cx="105971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Logistic Regression (LR)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Linear Discriminant Analysis (LDA)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K-nearest neighbor (KNN)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Decision Tree Classifier (CART)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 Classifier (RF)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Gaussian Naive Bayes (NB)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Vector Machine (SVM)</a:t>
            </a:r>
          </a:p>
        </p:txBody>
      </p:sp>
      <p:pic>
        <p:nvPicPr>
          <p:cNvPr id="6146" name="Picture 2" descr="Image result for machine learn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7562"/>
            <a:ext cx="5715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48568" y="5516803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Picture courtesy: https://pngio.com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68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1302" y="750558"/>
            <a:ext cx="27093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DD9FBEA2-F79E-4E68-B340-00275C5F444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945" y="1860584"/>
            <a:ext cx="908304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2018,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Mureşan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et. al. introduce a method for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ruit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from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509" y="2788977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4509" y="4658353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4509" y="512028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time consuming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4509" y="3257331"/>
            <a:ext cx="9531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Neural Networks (CNN) gives better accuracy in different scenario.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between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91.91% - 95.41%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introduced a high quality of dataset that includes different kind of fruits.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in order to implement the method.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21576" y="1508454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206" y="901857"/>
            <a:ext cx="387958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Works(cont.)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1F2CE1F3-B0F6-4A88-9D81-2262CD3F93E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856" y="2030577"/>
            <a:ext cx="9795544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2015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et. al. proposed a web based tool for pomegranate disease detection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9856" y="2930579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9856" y="452706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9856" y="3357756"/>
            <a:ext cx="867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 is used for disease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used for clustering and SVM for training and classification.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identifying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pomegranate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9856" y="4978400"/>
            <a:ext cx="3488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a small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only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fruit.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206" y="799137"/>
            <a:ext cx="387958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Works(cont.)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AB5A63B8-FE9B-40C8-A683-8F515902FB4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20,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339" y="1827776"/>
            <a:ext cx="10444116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2015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Awate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et. al. proposed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efficient smart farming technique which will help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better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yield and growth with less human efforts.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255" y="2767861"/>
            <a:ext cx="169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1339" y="4554133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339" y="3193095"/>
            <a:ext cx="1065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 concept is used for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classification of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applied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method is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for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90% accurate result.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255" y="4923465"/>
            <a:ext cx="5044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disease of fruit but not the damage.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only three fruits.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0251" y="868188"/>
            <a:ext cx="38314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Research Challenges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375E650-9CDD-4FE3-8303-D5B0CCEC1E29}" type="datetime4">
              <a:rPr lang="en-US" smtClean="0"/>
              <a:t>November 20,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248" y="2207881"/>
            <a:ext cx="105971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Training and Testing dataset.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Extracting features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Marge extracted features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 models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Damage on fruit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Calculate the percentage of the damage</a:t>
            </a: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44" y="2207881"/>
            <a:ext cx="3719549" cy="31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72867" y="5590226"/>
            <a:ext cx="29562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: http://www.topsocialscoop.com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8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6731" y="593383"/>
            <a:ext cx="331853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 Proposed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A09F0DB-9AF0-4070-9276-3DD23E2117B9}" type="datetime4">
              <a:rPr lang="en-US" smtClean="0"/>
              <a:t>November 20,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2" y="1309438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2037" y="1792507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the dataset into two part training and testing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&amp; Test Fruit images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(return predicted image with label)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 color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damage with percentage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83505" y="6222967"/>
            <a:ext cx="32688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</a:t>
            </a:r>
            <a:r>
              <a:rPr lang="en-US" sz="1100" b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Proposed M</a:t>
            </a:r>
            <a:r>
              <a:rPr lang="en-US" sz="1100" b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ethod </a:t>
            </a:r>
            <a:r>
              <a:rPr lang="en-US" sz="1100" b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1100" b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Fruit 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100" b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dentification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55" y="1445427"/>
            <a:ext cx="5274945" cy="45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1033</Words>
  <Application>Microsoft Office PowerPoint</Application>
  <PresentationFormat>Widescreen</PresentationFormat>
  <Paragraphs>262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emran hasan</dc:creator>
  <cp:lastModifiedBy>mcs</cp:lastModifiedBy>
  <cp:revision>310</cp:revision>
  <dcterms:created xsi:type="dcterms:W3CDTF">2018-02-23T16:12:46Z</dcterms:created>
  <dcterms:modified xsi:type="dcterms:W3CDTF">2019-11-20T14:55:27Z</dcterms:modified>
</cp:coreProperties>
</file>