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8" r:id="rId3"/>
    <p:sldId id="272" r:id="rId4"/>
    <p:sldId id="285" r:id="rId5"/>
    <p:sldId id="274" r:id="rId6"/>
    <p:sldId id="270" r:id="rId7"/>
    <p:sldId id="282" r:id="rId8"/>
    <p:sldId id="283" r:id="rId9"/>
    <p:sldId id="284" r:id="rId10"/>
    <p:sldId id="281" r:id="rId11"/>
    <p:sldId id="275" r:id="rId12"/>
    <p:sldId id="277" r:id="rId13"/>
    <p:sldId id="267" r:id="rId14"/>
    <p:sldId id="278" r:id="rId15"/>
    <p:sldId id="279" r:id="rId16"/>
    <p:sldId id="280" r:id="rId17"/>
    <p:sldId id="273"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601166-8B8F-4CDD-9224-F5ECB37389F0}" type="datetimeFigureOut">
              <a:rPr lang="en-US" smtClean="0"/>
              <a:t>5/25/2019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84F92C-A658-4B2B-87B3-5648DF50F4C4}" type="slidenum">
              <a:rPr lang="en-US" smtClean="0"/>
              <a:t>‹#›</a:t>
            </a:fld>
            <a:endParaRPr lang="en-US"/>
          </a:p>
        </p:txBody>
      </p:sp>
    </p:spTree>
    <p:extLst>
      <p:ext uri="{BB962C8B-B14F-4D97-AF65-F5344CB8AC3E}">
        <p14:creationId xmlns:p14="http://schemas.microsoft.com/office/powerpoint/2010/main" val="32154684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2B279-49C2-4F49-907B-5CF17596B1F0}" type="datetimeFigureOut">
              <a:rPr lang="en-US" smtClean="0"/>
              <a:t>5/25/2019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54B02-D7F2-4FD9-9116-B90EC0287367}" type="slidenum">
              <a:rPr lang="en-US" smtClean="0"/>
              <a:t>‹#›</a:t>
            </a:fld>
            <a:endParaRPr lang="en-US"/>
          </a:p>
        </p:txBody>
      </p:sp>
    </p:spTree>
    <p:extLst>
      <p:ext uri="{BB962C8B-B14F-4D97-AF65-F5344CB8AC3E}">
        <p14:creationId xmlns:p14="http://schemas.microsoft.com/office/powerpoint/2010/main" val="31548926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C54B02-D7F2-4FD9-9116-B90EC0287367}" type="slidenum">
              <a:rPr lang="en-US" smtClean="0"/>
              <a:t>1</a:t>
            </a:fld>
            <a:endParaRPr lang="en-US"/>
          </a:p>
        </p:txBody>
      </p:sp>
    </p:spTree>
    <p:extLst>
      <p:ext uri="{BB962C8B-B14F-4D97-AF65-F5344CB8AC3E}">
        <p14:creationId xmlns:p14="http://schemas.microsoft.com/office/powerpoint/2010/main" val="1573294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8EF439-9D7D-44EB-A893-FA3740FB0E47}" type="datetime4">
              <a:rPr lang="en-US" smtClean="0"/>
              <a:t>May 25, 2019</a:t>
            </a:fld>
            <a:endParaRPr lang="en-US"/>
          </a:p>
        </p:txBody>
      </p:sp>
      <p:sp>
        <p:nvSpPr>
          <p:cNvPr id="5" name="Footer Placeholder 4"/>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335863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AE7CB-31F7-4721-9612-A32876FFE1A5}" type="datetime4">
              <a:rPr lang="en-US" smtClean="0"/>
              <a:t>May 25, 2019</a:t>
            </a:fld>
            <a:endParaRPr lang="en-US"/>
          </a:p>
        </p:txBody>
      </p:sp>
      <p:sp>
        <p:nvSpPr>
          <p:cNvPr id="5" name="Footer Placeholder 4"/>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390247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B4DF4-38DA-422C-B731-58D582CF2498}" type="datetime4">
              <a:rPr lang="en-US" smtClean="0"/>
              <a:t>May 25, 2019</a:t>
            </a:fld>
            <a:endParaRPr lang="en-US"/>
          </a:p>
        </p:txBody>
      </p:sp>
      <p:sp>
        <p:nvSpPr>
          <p:cNvPr id="5" name="Footer Placeholder 4"/>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6674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95A231-D3E6-49A3-9740-9F6B18CD6661}" type="datetime4">
              <a:rPr lang="en-US" smtClean="0"/>
              <a:t>May 25, 2019</a:t>
            </a:fld>
            <a:endParaRPr lang="en-US"/>
          </a:p>
        </p:txBody>
      </p:sp>
      <p:sp>
        <p:nvSpPr>
          <p:cNvPr id="5" name="Footer Placeholder 4"/>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195370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D617CE-7F99-4431-ADA8-FC10E10E2FC0}" type="datetime4">
              <a:rPr lang="en-US" smtClean="0"/>
              <a:t>May 25, 2019</a:t>
            </a:fld>
            <a:endParaRPr lang="en-US"/>
          </a:p>
        </p:txBody>
      </p:sp>
      <p:sp>
        <p:nvSpPr>
          <p:cNvPr id="5" name="Footer Placeholder 4"/>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93920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77408A-1BA1-4B85-B3DC-FF814D96EAAF}" type="datetime4">
              <a:rPr lang="en-US" smtClean="0"/>
              <a:t>May 25, 2019</a:t>
            </a:fld>
            <a:endParaRPr lang="en-US"/>
          </a:p>
        </p:txBody>
      </p:sp>
      <p:sp>
        <p:nvSpPr>
          <p:cNvPr id="6" name="Footer Placeholder 5"/>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7" name="Slide Number Placeholder 6"/>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57007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4AE94B-BA3F-4C3C-A4AD-EC6CBF392004}" type="datetime4">
              <a:rPr lang="en-US" smtClean="0"/>
              <a:t>May 25, 2019</a:t>
            </a:fld>
            <a:endParaRPr lang="en-US"/>
          </a:p>
        </p:txBody>
      </p:sp>
      <p:sp>
        <p:nvSpPr>
          <p:cNvPr id="8" name="Footer Placeholder 7"/>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9" name="Slide Number Placeholder 8"/>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273292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17F970-4EE3-45B7-9072-10F53B4A1C5A}" type="datetime4">
              <a:rPr lang="en-US" smtClean="0"/>
              <a:t>May 25, 2019</a:t>
            </a:fld>
            <a:endParaRPr lang="en-US"/>
          </a:p>
        </p:txBody>
      </p:sp>
      <p:sp>
        <p:nvSpPr>
          <p:cNvPr id="4" name="Footer Placeholder 3"/>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5" name="Slide Number Placeholder 4"/>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300563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758EE-9B3D-45A1-A7FD-CB92AD643907}" type="datetime4">
              <a:rPr lang="en-US" smtClean="0"/>
              <a:t>May 25, 2019</a:t>
            </a:fld>
            <a:endParaRPr lang="en-US"/>
          </a:p>
        </p:txBody>
      </p:sp>
      <p:sp>
        <p:nvSpPr>
          <p:cNvPr id="3" name="Footer Placeholder 2"/>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4" name="Slide Number Placeholder 3"/>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2662733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C1F4D8-EE30-477B-8AC0-CE2DB40332A0}" type="datetime4">
              <a:rPr lang="en-US" smtClean="0"/>
              <a:t>May 25, 2019</a:t>
            </a:fld>
            <a:endParaRPr lang="en-US"/>
          </a:p>
        </p:txBody>
      </p:sp>
      <p:sp>
        <p:nvSpPr>
          <p:cNvPr id="6" name="Footer Placeholder 5"/>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7" name="Slide Number Placeholder 6"/>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243607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1D5A67-0326-47EC-9F55-C7DCE456124F}" type="datetime4">
              <a:rPr lang="en-US" smtClean="0"/>
              <a:t>May 25, 2019</a:t>
            </a:fld>
            <a:endParaRPr lang="en-US"/>
          </a:p>
        </p:txBody>
      </p:sp>
      <p:sp>
        <p:nvSpPr>
          <p:cNvPr id="6" name="Footer Placeholder 5"/>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7" name="Slide Number Placeholder 6"/>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393837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B5FD0-3A34-40FC-85D8-DFE17F6109E6}" type="datetime4">
              <a:rPr lang="en-US" smtClean="0"/>
              <a:t>May 25, 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3C9E1-E7E2-44AB-A76D-2773891EFE35}" type="slidenum">
              <a:rPr lang="en-US" smtClean="0"/>
              <a:t>‹#›</a:t>
            </a:fld>
            <a:endParaRPr lang="en-US"/>
          </a:p>
        </p:txBody>
      </p:sp>
    </p:spTree>
    <p:extLst>
      <p:ext uri="{BB962C8B-B14F-4D97-AF65-F5344CB8AC3E}">
        <p14:creationId xmlns:p14="http://schemas.microsoft.com/office/powerpoint/2010/main" val="3827780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www.pi4i.com/ideas%20E/PreparationOutline.aspx"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2238503" y="1532733"/>
            <a:ext cx="8020144" cy="1200329"/>
          </a:xfrm>
          <a:prstGeom prst="rect">
            <a:avLst/>
          </a:prstGeom>
          <a:noFill/>
        </p:spPr>
        <p:txBody>
          <a:bodyPr wrap="none" lIns="91440" tIns="45720" rIns="91440" bIns="45720">
            <a:spAutoFit/>
          </a:bodyPr>
          <a:lstStyle/>
          <a:p>
            <a:r>
              <a:rPr lang="en-US" sz="3600" b="1" dirty="0">
                <a:latin typeface="Agency FB" panose="020B0503020202020204" pitchFamily="34" charset="0"/>
              </a:rPr>
              <a:t>Tentative </a:t>
            </a:r>
            <a:r>
              <a:rPr lang="en-US" sz="3600" b="1" dirty="0" smtClean="0">
                <a:latin typeface="Agency FB" panose="020B0503020202020204" pitchFamily="34" charset="0"/>
              </a:rPr>
              <a:t>Title: Damage Detection &amp; Classification </a:t>
            </a:r>
          </a:p>
          <a:p>
            <a:r>
              <a:rPr lang="en-US" sz="3600" b="1" dirty="0" smtClean="0">
                <a:latin typeface="Agency FB" panose="020B0503020202020204" pitchFamily="34" charset="0"/>
              </a:rPr>
              <a:t>     of Fruit Using Image Processing Technique</a:t>
            </a:r>
            <a:endParaRPr lang="en-US" sz="3600" b="1" dirty="0">
              <a:latin typeface="Agency FB" panose="020B0503020202020204" pitchFamily="34" charset="0"/>
            </a:endParaRPr>
          </a:p>
        </p:txBody>
      </p:sp>
      <p:cxnSp>
        <p:nvCxnSpPr>
          <p:cNvPr id="10" name="Straight Connector 9"/>
          <p:cNvCxnSpPr/>
          <p:nvPr/>
        </p:nvCxnSpPr>
        <p:spPr>
          <a:xfrm>
            <a:off x="2007126" y="2755270"/>
            <a:ext cx="8395854" cy="0"/>
          </a:xfrm>
          <a:prstGeom prst="line">
            <a:avLst/>
          </a:prstGeom>
          <a:ln/>
        </p:spPr>
        <p:style>
          <a:lnRef idx="1">
            <a:schemeClr val="accent5"/>
          </a:lnRef>
          <a:fillRef idx="0">
            <a:schemeClr val="accent5"/>
          </a:fillRef>
          <a:effectRef idx="0">
            <a:schemeClr val="accent5"/>
          </a:effectRef>
          <a:fontRef idx="minor">
            <a:schemeClr val="tx1"/>
          </a:fontRef>
        </p:style>
      </p:cxn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83AF8478-C86F-4973-A266-33A66FE23ACC}" type="datetime4">
              <a:rPr lang="en-US" smtClean="0"/>
              <a:t>May 25, 2019</a:t>
            </a:fld>
            <a:endParaRPr lang="en-US" dirty="0"/>
          </a:p>
        </p:txBody>
      </p:sp>
      <p:sp>
        <p:nvSpPr>
          <p:cNvPr id="3" name="Rectangle 2"/>
          <p:cNvSpPr/>
          <p:nvPr/>
        </p:nvSpPr>
        <p:spPr>
          <a:xfrm>
            <a:off x="1000695" y="3008566"/>
            <a:ext cx="6096000" cy="1415772"/>
          </a:xfrm>
          <a:prstGeom prst="rect">
            <a:avLst/>
          </a:prstGeom>
        </p:spPr>
        <p:txBody>
          <a:bodyPr>
            <a:spAutoFit/>
          </a:bodyPr>
          <a:lstStyle/>
          <a:p>
            <a:r>
              <a:rPr lang="en-US" sz="2000" b="1" dirty="0">
                <a:latin typeface="Times New Roman" panose="02020603050405020304" pitchFamily="18" charset="0"/>
                <a:cs typeface="Times New Roman" panose="02020603050405020304" pitchFamily="18" charset="0"/>
              </a:rPr>
              <a:t>Supervised </a:t>
            </a:r>
            <a:r>
              <a:rPr lang="en-US" sz="2000" b="1" dirty="0" smtClean="0">
                <a:latin typeface="Times New Roman" panose="02020603050405020304" pitchFamily="18" charset="0"/>
                <a:cs typeface="Times New Roman" panose="02020603050405020304" pitchFamily="18" charset="0"/>
              </a:rPr>
              <a:t>by</a:t>
            </a:r>
          </a:p>
          <a:p>
            <a:endParaRPr lang="en-US" sz="1050"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Sadia Jahan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Lecturer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of CSE, City University </a:t>
            </a:r>
            <a:endParaRPr lang="en-US" dirty="0"/>
          </a:p>
        </p:txBody>
      </p:sp>
      <p:sp>
        <p:nvSpPr>
          <p:cNvPr id="4" name="Rectangle 3"/>
          <p:cNvSpPr/>
          <p:nvPr/>
        </p:nvSpPr>
        <p:spPr>
          <a:xfrm>
            <a:off x="5406501" y="4236184"/>
            <a:ext cx="1597104"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Presented by</a:t>
            </a:r>
          </a:p>
        </p:txBody>
      </p:sp>
      <p:graphicFrame>
        <p:nvGraphicFramePr>
          <p:cNvPr id="7" name="Table 6"/>
          <p:cNvGraphicFramePr>
            <a:graphicFrameLocks noGrp="1"/>
          </p:cNvGraphicFramePr>
          <p:nvPr>
            <p:extLst>
              <p:ext uri="{D42A27DB-BD31-4B8C-83A1-F6EECF244321}">
                <p14:modId xmlns:p14="http://schemas.microsoft.com/office/powerpoint/2010/main" val="2535835096"/>
              </p:ext>
            </p:extLst>
          </p:nvPr>
        </p:nvGraphicFramePr>
        <p:xfrm>
          <a:off x="5480728" y="4751393"/>
          <a:ext cx="6389055" cy="1112520"/>
        </p:xfrm>
        <a:graphic>
          <a:graphicData uri="http://schemas.openxmlformats.org/drawingml/2006/table">
            <a:tbl>
              <a:tblPr firstRow="1" bandRow="1">
                <a:tableStyleId>{5C22544A-7EE6-4342-B048-85BDC9FD1C3A}</a:tableStyleId>
              </a:tblPr>
              <a:tblGrid>
                <a:gridCol w="963615"/>
                <a:gridCol w="1924594"/>
                <a:gridCol w="1436914"/>
                <a:gridCol w="984069"/>
                <a:gridCol w="1079863"/>
              </a:tblGrid>
              <a:tr h="370840">
                <a:tc>
                  <a:txBody>
                    <a:bodyPr/>
                    <a:lstStyle/>
                    <a:p>
                      <a:pPr algn="ctr"/>
                      <a:r>
                        <a:rPr lang="en-US" dirty="0" smtClean="0"/>
                        <a:t>SL. 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ID</a:t>
                      </a:r>
                      <a:endParaRPr lang="en-US" dirty="0"/>
                    </a:p>
                  </a:txBody>
                  <a:tcPr/>
                </a:tc>
                <a:tc>
                  <a:txBody>
                    <a:bodyPr/>
                    <a:lstStyle/>
                    <a:p>
                      <a:pPr algn="ctr"/>
                      <a:r>
                        <a:rPr lang="en-US" dirty="0" smtClean="0"/>
                        <a:t>BATCH</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DEPT.</a:t>
                      </a:r>
                      <a:endParaRPr lang="en-US" dirty="0"/>
                    </a:p>
                  </a:txBody>
                  <a:tcPr>
                    <a:lnT w="12700" cap="flat" cmpd="sng" algn="ctr">
                      <a:solidFill>
                        <a:schemeClr val="tx1"/>
                      </a:solidFill>
                      <a:prstDash val="solid"/>
                      <a:round/>
                      <a:headEnd type="none" w="med" len="med"/>
                      <a:tailEnd type="none" w="med" len="med"/>
                    </a:lnT>
                  </a:tcPr>
                </a:tc>
              </a:tr>
              <a:tr h="370840">
                <a:tc>
                  <a:txBody>
                    <a:bodyPr/>
                    <a:lstStyle/>
                    <a:p>
                      <a:pPr algn="ctr"/>
                      <a:r>
                        <a:rPr lang="en-US" dirty="0" smtClean="0"/>
                        <a:t>01</a:t>
                      </a:r>
                      <a:endParaRPr lang="en-US" dirty="0"/>
                    </a:p>
                  </a:txBody>
                  <a:tcPr/>
                </a:tc>
                <a:tc>
                  <a:txBody>
                    <a:bodyPr/>
                    <a:lstStyle/>
                    <a:p>
                      <a:pPr algn="ctr"/>
                      <a:r>
                        <a:rPr lang="en-US" dirty="0" smtClean="0"/>
                        <a:t>Md. </a:t>
                      </a:r>
                      <a:r>
                        <a:rPr lang="en-US" dirty="0" err="1" smtClean="0"/>
                        <a:t>Emran</a:t>
                      </a:r>
                      <a:r>
                        <a:rPr lang="en-US" dirty="0" smtClean="0"/>
                        <a:t> Hasan</a:t>
                      </a:r>
                      <a:endParaRPr lang="en-US" dirty="0"/>
                    </a:p>
                  </a:txBody>
                  <a:tcPr/>
                </a:tc>
                <a:tc>
                  <a:txBody>
                    <a:bodyPr/>
                    <a:lstStyle/>
                    <a:p>
                      <a:pPr algn="ctr"/>
                      <a:r>
                        <a:rPr lang="en-US" dirty="0" smtClean="0"/>
                        <a:t>152392002</a:t>
                      </a:r>
                      <a:endParaRPr lang="en-US" dirty="0"/>
                    </a:p>
                  </a:txBody>
                  <a:tcPr/>
                </a:tc>
                <a:tc>
                  <a:txBody>
                    <a:bodyPr/>
                    <a:lstStyle/>
                    <a:p>
                      <a:pPr algn="ctr"/>
                      <a:r>
                        <a:rPr lang="en-US" dirty="0" smtClean="0"/>
                        <a:t>39</a:t>
                      </a:r>
                      <a:r>
                        <a:rPr lang="en-US" baseline="30000" dirty="0" smtClean="0"/>
                        <a:t>th</a:t>
                      </a:r>
                      <a:endParaRPr lang="en-US" dirty="0" smtClean="0"/>
                    </a:p>
                  </a:txBody>
                  <a:tcPr/>
                </a:tc>
                <a:tc>
                  <a:txBody>
                    <a:bodyPr/>
                    <a:lstStyle/>
                    <a:p>
                      <a:pPr algn="ctr"/>
                      <a:r>
                        <a:rPr lang="en-US" dirty="0" smtClean="0"/>
                        <a:t>CSE</a:t>
                      </a:r>
                      <a:endParaRPr lang="en-US" dirty="0"/>
                    </a:p>
                  </a:txBody>
                  <a:tcPr/>
                </a:tc>
              </a:tr>
              <a:tr h="370840">
                <a:tc>
                  <a:txBody>
                    <a:bodyPr/>
                    <a:lstStyle/>
                    <a:p>
                      <a:pPr algn="ctr"/>
                      <a:r>
                        <a:rPr lang="en-US" dirty="0" smtClean="0"/>
                        <a:t>02</a:t>
                      </a:r>
                      <a:endParaRPr lang="en-US" dirty="0"/>
                    </a:p>
                  </a:txBody>
                  <a:tcPr/>
                </a:tc>
                <a:tc>
                  <a:txBody>
                    <a:bodyPr/>
                    <a:lstStyle/>
                    <a:p>
                      <a:pPr algn="ctr"/>
                      <a:r>
                        <a:rPr lang="en-US" dirty="0" err="1" smtClean="0"/>
                        <a:t>Saiful</a:t>
                      </a:r>
                      <a:r>
                        <a:rPr lang="en-US" dirty="0" smtClean="0"/>
                        <a:t> Islam </a:t>
                      </a:r>
                      <a:r>
                        <a:rPr lang="en-US" dirty="0" err="1" smtClean="0"/>
                        <a:t>Sajon</a:t>
                      </a:r>
                      <a:endParaRPr lang="en-US" dirty="0"/>
                    </a:p>
                  </a:txBody>
                  <a:tcPr/>
                </a:tc>
                <a:tc>
                  <a:txBody>
                    <a:bodyPr/>
                    <a:lstStyle/>
                    <a:p>
                      <a:pPr algn="ctr"/>
                      <a:r>
                        <a:rPr lang="en-US" dirty="0" smtClean="0"/>
                        <a:t>152392317</a:t>
                      </a:r>
                      <a:endParaRPr lang="en-US" dirty="0"/>
                    </a:p>
                  </a:txBody>
                  <a:tcPr/>
                </a:tc>
                <a:tc>
                  <a:txBody>
                    <a:bodyPr/>
                    <a:lstStyle/>
                    <a:p>
                      <a:pPr algn="ctr"/>
                      <a:r>
                        <a:rPr lang="en-US" dirty="0" smtClean="0"/>
                        <a:t>39</a:t>
                      </a:r>
                      <a:r>
                        <a:rPr lang="en-US" baseline="30000" dirty="0" smtClean="0"/>
                        <a:t>th</a:t>
                      </a:r>
                      <a:endParaRPr lang="en-US" dirty="0" smtClean="0"/>
                    </a:p>
                  </a:txBody>
                  <a:tcPr/>
                </a:tc>
                <a:tc>
                  <a:txBody>
                    <a:bodyPr/>
                    <a:lstStyle/>
                    <a:p>
                      <a:pPr algn="ctr"/>
                      <a:r>
                        <a:rPr lang="en-US" dirty="0" smtClean="0"/>
                        <a:t>CSE</a:t>
                      </a:r>
                      <a:endParaRPr lang="en-US" dirty="0"/>
                    </a:p>
                  </a:txBody>
                  <a:tcPr/>
                </a:tc>
              </a:tr>
            </a:tbl>
          </a:graphicData>
        </a:graphic>
      </p:graphicFrame>
    </p:spTree>
    <p:extLst>
      <p:ext uri="{BB962C8B-B14F-4D97-AF65-F5344CB8AC3E}">
        <p14:creationId xmlns:p14="http://schemas.microsoft.com/office/powerpoint/2010/main" val="313043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741302" y="750558"/>
            <a:ext cx="2709396"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Related Works</a:t>
            </a:r>
          </a:p>
        </p:txBody>
      </p:sp>
      <p:sp>
        <p:nvSpPr>
          <p:cNvPr id="11" name="Footer Placeholder 10"/>
          <p:cNvSpPr>
            <a:spLocks noGrp="1"/>
          </p:cNvSpPr>
          <p:nvPr>
            <p:ph type="ftr" sz="quarter" idx="11"/>
          </p:nvPr>
        </p:nvSpPr>
        <p:spPr>
          <a:xfrm>
            <a:off x="3909291" y="6492875"/>
            <a:ext cx="4114800" cy="365125"/>
          </a:xfrm>
        </p:spPr>
        <p:txBody>
          <a:bodyPr/>
          <a:lstStyle/>
          <a:p>
            <a:r>
              <a:rPr lang="en-US" dirty="0"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10</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F6A2DF0D-0327-4375-9735-5630EBFBBE3D}" type="datetime4">
              <a:rPr lang="en-US" smtClean="0"/>
              <a:t>May 25, 2019</a:t>
            </a:fld>
            <a:endParaRPr lang="en-US" dirty="0"/>
          </a:p>
        </p:txBody>
      </p:sp>
      <p:sp>
        <p:nvSpPr>
          <p:cNvPr id="5" name="Rectangle 4"/>
          <p:cNvSpPr/>
          <p:nvPr/>
        </p:nvSpPr>
        <p:spPr>
          <a:xfrm>
            <a:off x="1502945" y="1860584"/>
            <a:ext cx="9083040" cy="750975"/>
          </a:xfrm>
          <a:prstGeom prst="rect">
            <a:avLst/>
          </a:prstGeom>
        </p:spPr>
        <p:txBody>
          <a:bodyPr wrap="square">
            <a:spAutoFit/>
          </a:bodyPr>
          <a:lstStyle/>
          <a:p>
            <a:pPr>
              <a:lnSpc>
                <a:spcPct val="107000"/>
              </a:lnSpc>
              <a:spcAft>
                <a:spcPts val="800"/>
              </a:spcAft>
            </a:pP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Mureşan</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Horea</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and Mihai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Oltean</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Fruit recognition from images using deep learning</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Acta</a:t>
            </a:r>
            <a:r>
              <a:rPr lang="en-US" sz="2000" i="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Universitatis</a:t>
            </a:r>
            <a:r>
              <a:rPr lang="en-US" sz="2000" i="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Sapientiae</a:t>
            </a:r>
            <a:r>
              <a:rPr lang="en-US" sz="2000" i="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Informatica</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10, no. 1 (2018): 26-42.</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1544509" y="2788977"/>
            <a:ext cx="1707519" cy="400110"/>
          </a:xfrm>
          <a:prstGeom prst="rect">
            <a:avLst/>
          </a:prstGeom>
        </p:spPr>
        <p:txBody>
          <a:bodyPr wrap="none">
            <a:spAutoFit/>
          </a:bodyPr>
          <a:lstStyle/>
          <a:p>
            <a:pPr lvl="0"/>
            <a:r>
              <a:rPr lang="en-US" sz="2000" b="1" dirty="0">
                <a:latin typeface="Times New Roman" panose="02020603050405020304" pitchFamily="18" charset="0"/>
                <a:cs typeface="Times New Roman" panose="02020603050405020304" pitchFamily="18" charset="0"/>
              </a:rPr>
              <a:t>Contribution:</a:t>
            </a:r>
          </a:p>
        </p:txBody>
      </p:sp>
      <p:sp>
        <p:nvSpPr>
          <p:cNvPr id="8" name="Rectangle 7"/>
          <p:cNvSpPr/>
          <p:nvPr/>
        </p:nvSpPr>
        <p:spPr>
          <a:xfrm>
            <a:off x="1544509" y="4658353"/>
            <a:ext cx="1435008" cy="400110"/>
          </a:xfrm>
          <a:prstGeom prst="rect">
            <a:avLst/>
          </a:prstGeom>
        </p:spPr>
        <p:txBody>
          <a:bodyPr wrap="none">
            <a:spAutoFit/>
          </a:bodyPr>
          <a:lstStyle/>
          <a:p>
            <a:pPr lvl="0"/>
            <a:r>
              <a:rPr lang="en-US" sz="2000" b="1" dirty="0">
                <a:latin typeface="Times New Roman" panose="02020603050405020304" pitchFamily="18" charset="0"/>
                <a:cs typeface="Times New Roman" panose="02020603050405020304" pitchFamily="18" charset="0"/>
              </a:rPr>
              <a:t>Limitation:</a:t>
            </a:r>
          </a:p>
        </p:txBody>
      </p:sp>
      <p:sp>
        <p:nvSpPr>
          <p:cNvPr id="9" name="TextBox 8"/>
          <p:cNvSpPr txBox="1"/>
          <p:nvPr/>
        </p:nvSpPr>
        <p:spPr>
          <a:xfrm>
            <a:off x="1544509" y="5120283"/>
            <a:ext cx="4525598" cy="400110"/>
          </a:xfrm>
          <a:prstGeom prst="rect">
            <a:avLst/>
          </a:prstGeom>
          <a:noFill/>
        </p:spPr>
        <p:txBody>
          <a:bodyPr wrap="none" rtlCol="0">
            <a:spAutoFit/>
          </a:bodyPr>
          <a:lstStyle/>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This </a:t>
            </a:r>
            <a:r>
              <a:rPr lang="en-US" sz="2000" dirty="0" smtClean="0">
                <a:latin typeface="Times New Roman" panose="02020603050405020304" pitchFamily="18" charset="0"/>
                <a:cs typeface="Times New Roman" panose="02020603050405020304" pitchFamily="18" charset="0"/>
              </a:rPr>
              <a:t>is a </a:t>
            </a:r>
            <a:r>
              <a:rPr lang="en-US" sz="2000" dirty="0">
                <a:latin typeface="Times New Roman" panose="02020603050405020304" pitchFamily="18" charset="0"/>
                <a:cs typeface="Times New Roman" panose="02020603050405020304" pitchFamily="18" charset="0"/>
              </a:rPr>
              <a:t>more time consuming </a:t>
            </a:r>
            <a:r>
              <a:rPr lang="en-US" sz="2000" dirty="0" smtClean="0">
                <a:latin typeface="Times New Roman" panose="02020603050405020304" pitchFamily="18" charset="0"/>
                <a:cs typeface="Times New Roman" panose="02020603050405020304" pitchFamily="18" charset="0"/>
              </a:rPr>
              <a:t>process</a:t>
            </a:r>
            <a:endParaRPr lang="en-US"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544509" y="3257331"/>
            <a:ext cx="9531968" cy="1323439"/>
          </a:xfrm>
          <a:prstGeom prst="rect">
            <a:avLst/>
          </a:prstGeom>
          <a:noFill/>
        </p:spPr>
        <p:txBody>
          <a:bodyPr wrap="none" rtlCol="0">
            <a:spAutoFit/>
          </a:bodyPr>
          <a:lstStyle/>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The Convolutional Neural Networks (CNN) gives better accuracy in different scenario. </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Achieved </a:t>
            </a:r>
            <a:r>
              <a:rPr lang="en-US" sz="2000" dirty="0">
                <a:latin typeface="Times New Roman" panose="02020603050405020304" pitchFamily="18" charset="0"/>
                <a:cs typeface="Times New Roman" panose="02020603050405020304" pitchFamily="18" charset="0"/>
              </a:rPr>
              <a:t>accuracy between </a:t>
            </a:r>
            <a:r>
              <a:rPr lang="en-US" sz="2000" dirty="0" smtClean="0">
                <a:latin typeface="Times New Roman" panose="02020603050405020304" pitchFamily="18" charset="0"/>
                <a:cs typeface="Times New Roman" panose="02020603050405020304" pitchFamily="18" charset="0"/>
              </a:rPr>
              <a:t>91.91% - 95.41% </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They introduced a high quality of dataset.</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TensorFlow</a:t>
            </a:r>
            <a:r>
              <a:rPr lang="en-US" sz="2000" dirty="0" smtClean="0">
                <a:latin typeface="Times New Roman" panose="02020603050405020304" pitchFamily="18" charset="0"/>
                <a:cs typeface="Times New Roman" panose="02020603050405020304" pitchFamily="18" charset="0"/>
              </a:rPr>
              <a:t> is used </a:t>
            </a:r>
            <a:r>
              <a:rPr lang="en-US" sz="2000" dirty="0">
                <a:latin typeface="Times New Roman" panose="02020603050405020304" pitchFamily="18" charset="0"/>
                <a:cs typeface="Times New Roman" panose="02020603050405020304" pitchFamily="18" charset="0"/>
              </a:rPr>
              <a:t>library in </a:t>
            </a:r>
            <a:r>
              <a:rPr lang="en-US" sz="2000" dirty="0" smtClean="0">
                <a:latin typeface="Times New Roman" panose="02020603050405020304" pitchFamily="18" charset="0"/>
                <a:cs typeface="Times New Roman" panose="02020603050405020304" pitchFamily="18" charset="0"/>
              </a:rPr>
              <a:t>order to </a:t>
            </a:r>
            <a:r>
              <a:rPr lang="en-US" sz="2000" dirty="0">
                <a:latin typeface="Times New Roman" panose="02020603050405020304" pitchFamily="18" charset="0"/>
                <a:cs typeface="Times New Roman" panose="02020603050405020304" pitchFamily="18" charset="0"/>
              </a:rPr>
              <a:t>classify the </a:t>
            </a:r>
            <a:r>
              <a:rPr lang="en-US" sz="2000" dirty="0" smtClean="0">
                <a:latin typeface="Times New Roman" panose="02020603050405020304" pitchFamily="18" charset="0"/>
                <a:cs typeface="Times New Roman" panose="02020603050405020304" pitchFamily="18" charset="0"/>
              </a:rPr>
              <a:t>images.</a:t>
            </a:r>
            <a:endParaRPr lang="en-US" sz="2000" dirty="0">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1921576" y="1508454"/>
            <a:ext cx="8395854"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822958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156206" y="901857"/>
            <a:ext cx="3879588"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Related Works(cont.)</a:t>
            </a:r>
          </a:p>
        </p:txBody>
      </p:sp>
      <p:sp>
        <p:nvSpPr>
          <p:cNvPr id="11" name="Footer Placeholder 10"/>
          <p:cNvSpPr>
            <a:spLocks noGrp="1"/>
          </p:cNvSpPr>
          <p:nvPr>
            <p:ph type="ftr" sz="quarter" idx="11"/>
          </p:nvPr>
        </p:nvSpPr>
        <p:spPr>
          <a:xfrm>
            <a:off x="3909291" y="6492875"/>
            <a:ext cx="4114800" cy="365125"/>
          </a:xfrm>
        </p:spPr>
        <p:txBody>
          <a:bodyPr/>
          <a:lstStyle/>
          <a:p>
            <a:r>
              <a:rPr lang="en-US" dirty="0"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11</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F6A2DF0D-0327-4375-9735-5630EBFBBE3D}" type="datetime4">
              <a:rPr lang="en-US" smtClean="0"/>
              <a:t>May 25, 2019</a:t>
            </a:fld>
            <a:endParaRPr lang="en-US" dirty="0"/>
          </a:p>
        </p:txBody>
      </p:sp>
      <p:sp>
        <p:nvSpPr>
          <p:cNvPr id="5" name="Rectangle 4"/>
          <p:cNvSpPr/>
          <p:nvPr/>
        </p:nvSpPr>
        <p:spPr>
          <a:xfrm>
            <a:off x="1659856" y="2030577"/>
            <a:ext cx="9083040" cy="750975"/>
          </a:xfrm>
          <a:prstGeom prst="rect">
            <a:avLst/>
          </a:prstGeom>
        </p:spPr>
        <p:txBody>
          <a:bodyPr wrap="square">
            <a:spAutoFit/>
          </a:bodyPr>
          <a:lstStyle/>
          <a:p>
            <a:pPr>
              <a:lnSpc>
                <a:spcPct val="107000"/>
              </a:lnSpc>
              <a:spcAft>
                <a:spcPts val="800"/>
              </a:spcAft>
            </a:pP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2.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Bhange</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Manisha, and H. A.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Hingoliwala</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Smart farming: Pomegranate disease detection using image processing</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Procedia Computer Science 58 (2015): 280-288.</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1659856" y="2930579"/>
            <a:ext cx="1707519" cy="400110"/>
          </a:xfrm>
          <a:prstGeom prst="rect">
            <a:avLst/>
          </a:prstGeom>
        </p:spPr>
        <p:txBody>
          <a:bodyPr wrap="none">
            <a:spAutoFit/>
          </a:bodyPr>
          <a:lstStyle/>
          <a:p>
            <a:pPr lvl="0"/>
            <a:r>
              <a:rPr lang="en-US" sz="2000" b="1" dirty="0">
                <a:latin typeface="Times New Roman" panose="02020603050405020304" pitchFamily="18" charset="0"/>
                <a:cs typeface="Times New Roman" panose="02020603050405020304" pitchFamily="18" charset="0"/>
              </a:rPr>
              <a:t>Contribution:</a:t>
            </a:r>
          </a:p>
        </p:txBody>
      </p:sp>
      <p:sp>
        <p:nvSpPr>
          <p:cNvPr id="8" name="Rectangle 7"/>
          <p:cNvSpPr/>
          <p:nvPr/>
        </p:nvSpPr>
        <p:spPr>
          <a:xfrm>
            <a:off x="1659856" y="4527060"/>
            <a:ext cx="1435008" cy="400110"/>
          </a:xfrm>
          <a:prstGeom prst="rect">
            <a:avLst/>
          </a:prstGeom>
        </p:spPr>
        <p:txBody>
          <a:bodyPr wrap="none">
            <a:spAutoFit/>
          </a:bodyPr>
          <a:lstStyle/>
          <a:p>
            <a:pPr lvl="0"/>
            <a:r>
              <a:rPr lang="en-US" sz="2000" b="1" dirty="0">
                <a:latin typeface="Times New Roman" panose="02020603050405020304" pitchFamily="18" charset="0"/>
                <a:cs typeface="Times New Roman" panose="02020603050405020304" pitchFamily="18" charset="0"/>
              </a:rPr>
              <a:t>Limitation:</a:t>
            </a:r>
          </a:p>
        </p:txBody>
      </p:sp>
      <p:sp>
        <p:nvSpPr>
          <p:cNvPr id="3" name="TextBox 2"/>
          <p:cNvSpPr txBox="1"/>
          <p:nvPr/>
        </p:nvSpPr>
        <p:spPr>
          <a:xfrm>
            <a:off x="1659856" y="3357756"/>
            <a:ext cx="8675773" cy="1015663"/>
          </a:xfrm>
          <a:prstGeom prst="rect">
            <a:avLst/>
          </a:prstGeom>
          <a:noFill/>
        </p:spPr>
        <p:txBody>
          <a:bodyPr wrap="none" rtlCol="0">
            <a:spAutoFit/>
          </a:bodyPr>
          <a:lstStyle/>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k-means </a:t>
            </a:r>
            <a:r>
              <a:rPr lang="en-US" sz="2000" dirty="0" smtClean="0">
                <a:latin typeface="Times New Roman" panose="02020603050405020304" pitchFamily="18" charset="0"/>
                <a:cs typeface="Times New Roman" panose="02020603050405020304" pitchFamily="18" charset="0"/>
              </a:rPr>
              <a:t>algorithm used for clustering and SVM for training and classification. </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82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accuracy of identifying </a:t>
            </a:r>
            <a:r>
              <a:rPr lang="en-US" sz="2000" dirty="0">
                <a:latin typeface="Times New Roman" panose="02020603050405020304" pitchFamily="18" charset="0"/>
                <a:cs typeface="Times New Roman" panose="02020603050405020304" pitchFamily="18" charset="0"/>
              </a:rPr>
              <a:t>pomegranate disease</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3.   They proposed a web based tool </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659856" y="4978400"/>
            <a:ext cx="3488776" cy="1323439"/>
          </a:xfrm>
          <a:prstGeom prst="rect">
            <a:avLst/>
          </a:prstGeom>
          <a:noFill/>
        </p:spPr>
        <p:txBody>
          <a:bodyPr wrap="none" rtlCol="0">
            <a:spAutoFit/>
          </a:bodyPr>
          <a:lstStyle/>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Worked with a small dataset.</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Worked with only </a:t>
            </a:r>
            <a:r>
              <a:rPr lang="en-US" sz="2000" dirty="0" smtClean="0">
                <a:latin typeface="Times New Roman" panose="02020603050405020304" pitchFamily="18" charset="0"/>
                <a:cs typeface="Times New Roman" panose="02020603050405020304" pitchFamily="18" charset="0"/>
              </a:rPr>
              <a:t>one fruit.</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4766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156206" y="799137"/>
            <a:ext cx="3879588"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Related Works(cont.)</a:t>
            </a:r>
          </a:p>
        </p:txBody>
      </p:sp>
      <p:sp>
        <p:nvSpPr>
          <p:cNvPr id="11" name="Footer Placeholder 10"/>
          <p:cNvSpPr>
            <a:spLocks noGrp="1"/>
          </p:cNvSpPr>
          <p:nvPr>
            <p:ph type="ftr" sz="quarter" idx="11"/>
          </p:nvPr>
        </p:nvSpPr>
        <p:spPr>
          <a:xfrm>
            <a:off x="3909291" y="6492875"/>
            <a:ext cx="4114800" cy="365125"/>
          </a:xfrm>
        </p:spPr>
        <p:txBody>
          <a:bodyPr/>
          <a:lstStyle/>
          <a:p>
            <a:r>
              <a:rPr lang="en-US" dirty="0"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12</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F6A2DF0D-0327-4375-9735-5630EBFBBE3D}" type="datetime4">
              <a:rPr lang="en-US" smtClean="0"/>
              <a:t>May 25, 2019</a:t>
            </a:fld>
            <a:endParaRPr lang="en-US" dirty="0"/>
          </a:p>
        </p:txBody>
      </p:sp>
      <p:sp>
        <p:nvSpPr>
          <p:cNvPr id="5" name="Rectangle 4"/>
          <p:cNvSpPr/>
          <p:nvPr/>
        </p:nvSpPr>
        <p:spPr>
          <a:xfrm>
            <a:off x="1101339" y="1827776"/>
            <a:ext cx="10444116" cy="1080296"/>
          </a:xfrm>
          <a:prstGeom prst="rect">
            <a:avLst/>
          </a:prstGeom>
        </p:spPr>
        <p:txBody>
          <a:bodyPr wrap="square">
            <a:spAutoFit/>
          </a:bodyPr>
          <a:lstStyle/>
          <a:p>
            <a:pPr algn="just">
              <a:lnSpc>
                <a:spcPct val="107000"/>
              </a:lnSpc>
              <a:spcAft>
                <a:spcPts val="800"/>
              </a:spcAft>
            </a:pP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3.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Awate</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Ashwini,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Damini</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Deshmankar</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Gayatri</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Amrutkar</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Utkarsha</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Bagul</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and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Samadhan</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Sonavane</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Fruit disease detection using color, texture analysis and ANN</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In 2015 International Conference on Green Computing and Internet of Things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ICGCIoT</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pp. 970-975. IEEE, 2015.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1080632" y="3025472"/>
            <a:ext cx="1699504" cy="400110"/>
          </a:xfrm>
          <a:prstGeom prst="rect">
            <a:avLst/>
          </a:prstGeom>
        </p:spPr>
        <p:txBody>
          <a:bodyPr wrap="none">
            <a:spAutoFit/>
          </a:bodyPr>
          <a:lstStyle/>
          <a:p>
            <a:pPr lvl="0"/>
            <a:r>
              <a:rPr lang="en-US" sz="2000" b="1" dirty="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a:t>
            </a:r>
          </a:p>
        </p:txBody>
      </p:sp>
      <p:sp>
        <p:nvSpPr>
          <p:cNvPr id="8" name="Rectangle 7"/>
          <p:cNvSpPr/>
          <p:nvPr/>
        </p:nvSpPr>
        <p:spPr>
          <a:xfrm>
            <a:off x="1071716" y="4836736"/>
            <a:ext cx="1426994" cy="400110"/>
          </a:xfrm>
          <a:prstGeom prst="rect">
            <a:avLst/>
          </a:prstGeom>
        </p:spPr>
        <p:txBody>
          <a:bodyPr wrap="none">
            <a:spAutoFit/>
          </a:bodyPr>
          <a:lstStyle/>
          <a:p>
            <a:pPr lvl="0"/>
            <a:r>
              <a:rPr lang="en-US" sz="2000" b="1" dirty="0">
                <a:latin typeface="Times New Roman" panose="02020603050405020304" pitchFamily="18" charset="0"/>
                <a:cs typeface="Times New Roman" panose="02020603050405020304" pitchFamily="18" charset="0"/>
              </a:rPr>
              <a:t>Limitation</a:t>
            </a:r>
            <a:r>
              <a:rPr lang="en-US" b="1" dirty="0">
                <a:latin typeface="Times New Roman" panose="02020603050405020304" pitchFamily="18" charset="0"/>
                <a:cs typeface="Times New Roman" panose="02020603050405020304" pitchFamily="18" charset="0"/>
              </a:rPr>
              <a:t>:</a:t>
            </a:r>
          </a:p>
        </p:txBody>
      </p:sp>
      <p:sp>
        <p:nvSpPr>
          <p:cNvPr id="3" name="TextBox 2"/>
          <p:cNvSpPr txBox="1"/>
          <p:nvPr/>
        </p:nvSpPr>
        <p:spPr>
          <a:xfrm>
            <a:off x="1071716" y="3450706"/>
            <a:ext cx="10653972" cy="120032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Artificial Neural Network (ANN) concept is used for </a:t>
            </a:r>
            <a:r>
              <a:rPr lang="en-US" dirty="0" smtClean="0">
                <a:latin typeface="Times New Roman" panose="02020603050405020304" pitchFamily="18" charset="0"/>
                <a:cs typeface="Times New Roman" panose="02020603050405020304" pitchFamily="18" charset="0"/>
              </a:rPr>
              <a:t>pattern matching </a:t>
            </a:r>
            <a:r>
              <a:rPr lang="en-US" dirty="0">
                <a:latin typeface="Times New Roman" panose="02020603050405020304" pitchFamily="18" charset="0"/>
                <a:cs typeface="Times New Roman" panose="02020603050405020304" pitchFamily="18" charset="0"/>
              </a:rPr>
              <a:t>and classification of </a:t>
            </a:r>
            <a:r>
              <a:rPr lang="en-US" dirty="0" smtClean="0">
                <a:latin typeface="Times New Roman" panose="02020603050405020304" pitchFamily="18" charset="0"/>
                <a:cs typeface="Times New Roman" panose="02020603050405020304" pitchFamily="18" charset="0"/>
              </a:rPr>
              <a:t>diseases.</a:t>
            </a:r>
          </a:p>
          <a:p>
            <a:pPr marL="342900" indent="-342900">
              <a:buFont typeface="+mj-lt"/>
              <a:buAutoNum type="arabicPeriod"/>
            </a:pPr>
            <a:r>
              <a:rPr lang="en-US" dirty="0" err="1" smtClean="0">
                <a:latin typeface="Times New Roman" panose="02020603050405020304" pitchFamily="18" charset="0"/>
                <a:cs typeface="Times New Roman" panose="02020603050405020304" pitchFamily="18" charset="0"/>
              </a:rPr>
              <a:t>OpenCV</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library </a:t>
            </a:r>
            <a:r>
              <a:rPr lang="en-US" dirty="0" smtClean="0">
                <a:latin typeface="Times New Roman" panose="02020603050405020304" pitchFamily="18" charset="0"/>
                <a:cs typeface="Times New Roman" panose="02020603050405020304" pitchFamily="18" charset="0"/>
              </a:rPr>
              <a:t>is applied </a:t>
            </a:r>
            <a:r>
              <a:rPr lang="en-US" dirty="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implementation.</a:t>
            </a: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K-means </a:t>
            </a:r>
            <a:r>
              <a:rPr lang="en-US" dirty="0">
                <a:latin typeface="Times New Roman" panose="02020603050405020304" pitchFamily="18" charset="0"/>
                <a:cs typeface="Times New Roman" panose="02020603050405020304" pitchFamily="18" charset="0"/>
              </a:rPr>
              <a:t>clustering method is </a:t>
            </a:r>
            <a:r>
              <a:rPr lang="en-US" dirty="0" smtClean="0">
                <a:latin typeface="Times New Roman" panose="02020603050405020304" pitchFamily="18" charset="0"/>
                <a:cs typeface="Times New Roman" panose="02020603050405020304" pitchFamily="18" charset="0"/>
              </a:rPr>
              <a:t>applied for </a:t>
            </a:r>
            <a:r>
              <a:rPr lang="en-US" dirty="0">
                <a:latin typeface="Times New Roman" panose="02020603050405020304" pitchFamily="18" charset="0"/>
                <a:cs typeface="Times New Roman" panose="02020603050405020304" pitchFamily="18" charset="0"/>
              </a:rPr>
              <a:t>image </a:t>
            </a:r>
            <a:r>
              <a:rPr lang="en-US" dirty="0" smtClean="0">
                <a:latin typeface="Times New Roman" panose="02020603050405020304" pitchFamily="18" charset="0"/>
                <a:cs typeface="Times New Roman" panose="02020603050405020304" pitchFamily="18" charset="0"/>
              </a:rPr>
              <a:t>segmentation.</a:t>
            </a:r>
          </a:p>
          <a:p>
            <a:pPr marL="342900" indent="-342900">
              <a:buFont typeface="+mj-lt"/>
              <a:buAutoNum type="arabicPeriod"/>
            </a:pPr>
            <a:r>
              <a:rPr lang="en-US" dirty="0" smtClean="0"/>
              <a:t>Achieved 90</a:t>
            </a:r>
            <a:r>
              <a:rPr lang="en-US" dirty="0"/>
              <a:t>% accurate result.</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80632" y="5206068"/>
            <a:ext cx="5044971" cy="707886"/>
          </a:xfrm>
          <a:prstGeom prst="rect">
            <a:avLst/>
          </a:prstGeom>
          <a:noFill/>
        </p:spPr>
        <p:txBody>
          <a:bodyPr wrap="none" rtlCol="0">
            <a:spAutoFit/>
          </a:bodyPr>
          <a:lstStyle/>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Find the disease of fruit but not the damage.</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Worked with only three fruits.</a:t>
            </a:r>
            <a:endParaRPr lang="en-US" sz="2000" dirty="0">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06309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071247" y="868188"/>
            <a:ext cx="7965642"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 Proposed </a:t>
            </a:r>
            <a:r>
              <a:rPr lang="en-US" sz="4000" b="1" dirty="0" smtClean="0">
                <a:solidFill>
                  <a:schemeClr val="tx1"/>
                </a:solidFill>
                <a:latin typeface="Agency FB" panose="020B0503020202020204" pitchFamily="34" charset="0"/>
              </a:rPr>
              <a:t>Method (Classification/Detection)</a:t>
            </a:r>
            <a:endParaRPr lang="en-US" sz="4000" b="1" dirty="0">
              <a:solidFill>
                <a:schemeClr val="tx1"/>
              </a:solidFill>
              <a:latin typeface="Agency FB" panose="020B0503020202020204" pitchFamily="34" charset="0"/>
            </a:endParaRP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13</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C0DE8B64-0AF0-4761-AAEA-53C19C155B72}" type="datetime4">
              <a:rPr lang="en-US" smtClean="0"/>
              <a:t>May 25, 2019</a:t>
            </a:fld>
            <a:endParaRPr lang="en-US" dirty="0"/>
          </a:p>
        </p:txBody>
      </p:sp>
      <p:sp>
        <p:nvSpPr>
          <p:cNvPr id="7" name="Rectangle 6"/>
          <p:cNvSpPr/>
          <p:nvPr/>
        </p:nvSpPr>
        <p:spPr>
          <a:xfrm>
            <a:off x="7195128" y="2872509"/>
            <a:ext cx="332509" cy="1847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
        <p:nvSpPr>
          <p:cNvPr id="3" name="Rounded Rectangle 2"/>
          <p:cNvSpPr/>
          <p:nvPr/>
        </p:nvSpPr>
        <p:spPr>
          <a:xfrm>
            <a:off x="2181172" y="2705529"/>
            <a:ext cx="2597928"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Train Fruit Image</a:t>
            </a:r>
            <a:endParaRPr lang="en-US" dirty="0"/>
          </a:p>
        </p:txBody>
      </p:sp>
      <p:sp>
        <p:nvSpPr>
          <p:cNvPr id="14" name="Rounded Rectangle 13"/>
          <p:cNvSpPr/>
          <p:nvPr/>
        </p:nvSpPr>
        <p:spPr>
          <a:xfrm>
            <a:off x="5799909" y="2710601"/>
            <a:ext cx="2688351"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 Fruit Image</a:t>
            </a:r>
            <a:endParaRPr lang="en-US" dirty="0"/>
          </a:p>
        </p:txBody>
      </p:sp>
      <p:sp>
        <p:nvSpPr>
          <p:cNvPr id="4" name="Rectangle 3"/>
          <p:cNvSpPr/>
          <p:nvPr/>
        </p:nvSpPr>
        <p:spPr>
          <a:xfrm>
            <a:off x="2181172" y="3520423"/>
            <a:ext cx="2597927" cy="23987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ounded Rectangle 14"/>
          <p:cNvSpPr/>
          <p:nvPr/>
        </p:nvSpPr>
        <p:spPr>
          <a:xfrm>
            <a:off x="2213695" y="3619414"/>
            <a:ext cx="2534194"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Feature Extraction</a:t>
            </a:r>
            <a:endParaRPr lang="en-US" dirty="0"/>
          </a:p>
        </p:txBody>
      </p:sp>
      <p:sp>
        <p:nvSpPr>
          <p:cNvPr id="17" name="Rounded Rectangle 16"/>
          <p:cNvSpPr/>
          <p:nvPr/>
        </p:nvSpPr>
        <p:spPr>
          <a:xfrm>
            <a:off x="2213038" y="4388543"/>
            <a:ext cx="2534194"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Train with SVM, KNN, RF, LDA, LR</a:t>
            </a:r>
            <a:endParaRPr lang="en-US" dirty="0"/>
          </a:p>
        </p:txBody>
      </p:sp>
      <p:sp>
        <p:nvSpPr>
          <p:cNvPr id="18" name="Rounded Rectangle 17"/>
          <p:cNvSpPr/>
          <p:nvPr/>
        </p:nvSpPr>
        <p:spPr>
          <a:xfrm>
            <a:off x="2213038" y="5211422"/>
            <a:ext cx="2534194"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Combined All Model</a:t>
            </a:r>
            <a:endParaRPr lang="en-US" dirty="0"/>
          </a:p>
        </p:txBody>
      </p:sp>
      <p:sp>
        <p:nvSpPr>
          <p:cNvPr id="19" name="Rectangle 18"/>
          <p:cNvSpPr/>
          <p:nvPr/>
        </p:nvSpPr>
        <p:spPr>
          <a:xfrm>
            <a:off x="5806021" y="3528584"/>
            <a:ext cx="2682239" cy="2394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ounded Rectangle 19"/>
          <p:cNvSpPr/>
          <p:nvPr/>
        </p:nvSpPr>
        <p:spPr>
          <a:xfrm>
            <a:off x="5907972" y="3635270"/>
            <a:ext cx="2534194"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Split the training &amp; Testing Data</a:t>
            </a:r>
            <a:endParaRPr lang="en-US" dirty="0"/>
          </a:p>
        </p:txBody>
      </p:sp>
      <p:sp>
        <p:nvSpPr>
          <p:cNvPr id="21" name="Rounded Rectangle 20"/>
          <p:cNvSpPr/>
          <p:nvPr/>
        </p:nvSpPr>
        <p:spPr>
          <a:xfrm>
            <a:off x="5907972" y="5209046"/>
            <a:ext cx="2534194"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Classification</a:t>
            </a:r>
            <a:endParaRPr lang="en-US" dirty="0"/>
          </a:p>
        </p:txBody>
      </p:sp>
      <p:sp>
        <p:nvSpPr>
          <p:cNvPr id="22" name="Rounded Rectangle 21"/>
          <p:cNvSpPr/>
          <p:nvPr/>
        </p:nvSpPr>
        <p:spPr>
          <a:xfrm>
            <a:off x="5907972" y="4404182"/>
            <a:ext cx="2534194"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a:t>
            </a:r>
            <a:r>
              <a:rPr lang="en-US" dirty="0" err="1" smtClean="0"/>
              <a:t>flod</a:t>
            </a:r>
            <a:r>
              <a:rPr lang="en-US" dirty="0" smtClean="0"/>
              <a:t> Cross Validation</a:t>
            </a:r>
            <a:endParaRPr lang="en-US" dirty="0"/>
          </a:p>
        </p:txBody>
      </p:sp>
      <p:cxnSp>
        <p:nvCxnSpPr>
          <p:cNvPr id="8" name="Straight Arrow Connector 7"/>
          <p:cNvCxnSpPr/>
          <p:nvPr/>
        </p:nvCxnSpPr>
        <p:spPr>
          <a:xfrm>
            <a:off x="3348447" y="3344500"/>
            <a:ext cx="8707" cy="2711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a:endCxn id="20" idx="0"/>
          </p:cNvCxnSpPr>
          <p:nvPr/>
        </p:nvCxnSpPr>
        <p:spPr>
          <a:xfrm>
            <a:off x="7175069" y="3344500"/>
            <a:ext cx="0" cy="2907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a:off x="3348447" y="4256142"/>
            <a:ext cx="1" cy="1564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p:cNvCxnSpPr>
            <a:stCxn id="22" idx="2"/>
            <a:endCxn id="21" idx="0"/>
          </p:cNvCxnSpPr>
          <p:nvPr/>
        </p:nvCxnSpPr>
        <p:spPr>
          <a:xfrm>
            <a:off x="7175069" y="5031199"/>
            <a:ext cx="0" cy="1778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a:stCxn id="20" idx="2"/>
            <a:endCxn id="22" idx="0"/>
          </p:cNvCxnSpPr>
          <p:nvPr/>
        </p:nvCxnSpPr>
        <p:spPr>
          <a:xfrm>
            <a:off x="7175069" y="4262287"/>
            <a:ext cx="0" cy="1418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Straight Arrow Connector 27"/>
          <p:cNvCxnSpPr/>
          <p:nvPr/>
        </p:nvCxnSpPr>
        <p:spPr>
          <a:xfrm>
            <a:off x="3352800" y="5025271"/>
            <a:ext cx="8709" cy="1823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p:cNvCxnSpPr>
            <a:stCxn id="15" idx="3"/>
          </p:cNvCxnSpPr>
          <p:nvPr/>
        </p:nvCxnSpPr>
        <p:spPr>
          <a:xfrm flipV="1">
            <a:off x="4747889" y="3910149"/>
            <a:ext cx="1160083" cy="22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7" name="Straight Arrow Connector 46"/>
          <p:cNvCxnSpPr>
            <a:stCxn id="17" idx="3"/>
            <a:endCxn id="22" idx="1"/>
          </p:cNvCxnSpPr>
          <p:nvPr/>
        </p:nvCxnSpPr>
        <p:spPr>
          <a:xfrm>
            <a:off x="4747232" y="4702052"/>
            <a:ext cx="1160740" cy="15639"/>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p:cNvCxnSpPr>
            <a:endCxn id="18" idx="3"/>
          </p:cNvCxnSpPr>
          <p:nvPr/>
        </p:nvCxnSpPr>
        <p:spPr>
          <a:xfrm flipH="1">
            <a:off x="4747232" y="5522839"/>
            <a:ext cx="1190122" cy="209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5" name="Rounded Rectangle 54"/>
          <p:cNvSpPr/>
          <p:nvPr/>
        </p:nvSpPr>
        <p:spPr>
          <a:xfrm>
            <a:off x="2181172" y="1860297"/>
            <a:ext cx="6307088" cy="621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Load Image Test/ Train Dataset</a:t>
            </a:r>
            <a:endParaRPr lang="en-US" dirty="0"/>
          </a:p>
        </p:txBody>
      </p:sp>
      <p:cxnSp>
        <p:nvCxnSpPr>
          <p:cNvPr id="56" name="Straight Arrow Connector 55"/>
          <p:cNvCxnSpPr/>
          <p:nvPr/>
        </p:nvCxnSpPr>
        <p:spPr>
          <a:xfrm flipH="1">
            <a:off x="3297998" y="2478350"/>
            <a:ext cx="2533" cy="2381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2" name="Straight Arrow Connector 61"/>
          <p:cNvCxnSpPr/>
          <p:nvPr/>
        </p:nvCxnSpPr>
        <p:spPr>
          <a:xfrm>
            <a:off x="7156353" y="2481943"/>
            <a:ext cx="0" cy="2907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3532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816643" y="930779"/>
            <a:ext cx="2558714"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Future Works</a:t>
            </a: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14</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C0DE8B64-0AF0-4761-AAEA-53C19C155B72}" type="datetime4">
              <a:rPr lang="en-US" smtClean="0"/>
              <a:t>May 25, 2019</a:t>
            </a:fld>
            <a:endParaRPr lang="en-US" dirty="0"/>
          </a:p>
        </p:txBody>
      </p:sp>
      <p:sp>
        <p:nvSpPr>
          <p:cNvPr id="9" name="Rectangle 8"/>
          <p:cNvSpPr/>
          <p:nvPr/>
        </p:nvSpPr>
        <p:spPr>
          <a:xfrm>
            <a:off x="8192655" y="2466109"/>
            <a:ext cx="350981"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659856" y="2207644"/>
            <a:ext cx="6096000" cy="2400657"/>
          </a:xfrm>
          <a:prstGeom prst="rect">
            <a:avLst/>
          </a:prstGeom>
        </p:spPr>
        <p:txBody>
          <a:bodyPr>
            <a:spAutoFit/>
          </a:body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Collecting data set and extract them</a:t>
            </a:r>
            <a:r>
              <a:rPr lang="en-US" sz="2000" dirty="0" smtClean="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US" sz="2000" dirty="0" err="1" smtClean="0">
                <a:latin typeface="Times New Roman" panose="02020603050405020304" pitchFamily="18" charset="0"/>
                <a:cs typeface="Times New Roman" panose="02020603050405020304" pitchFamily="18" charset="0"/>
              </a:rPr>
              <a:t>Discress</a:t>
            </a:r>
            <a:r>
              <a:rPr lang="en-US" sz="2000" dirty="0" smtClean="0">
                <a:latin typeface="Times New Roman" panose="02020603050405020304" pitchFamily="18" charset="0"/>
                <a:cs typeface="Times New Roman" panose="02020603050405020304" pitchFamily="18" charset="0"/>
              </a:rPr>
              <a:t> detect</a:t>
            </a:r>
          </a:p>
          <a:p>
            <a:pPr marL="342900"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Deep Learning </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Implement the proposed methods.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Acquire a better accuracy rate.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7637" y="2195396"/>
            <a:ext cx="3344429" cy="2838205"/>
          </a:xfrm>
          <a:prstGeom prst="rect">
            <a:avLst/>
          </a:prstGeom>
          <a:ln>
            <a:noFill/>
          </a:ln>
          <a:effectLst>
            <a:softEdge rad="112500"/>
          </a:effectLst>
        </p:spPr>
      </p:pic>
      <p:sp>
        <p:nvSpPr>
          <p:cNvPr id="10" name="Rectangle 9"/>
          <p:cNvSpPr/>
          <p:nvPr/>
        </p:nvSpPr>
        <p:spPr>
          <a:xfrm>
            <a:off x="7977067" y="5165814"/>
            <a:ext cx="2812821" cy="276999"/>
          </a:xfrm>
          <a:prstGeom prst="rect">
            <a:avLst/>
          </a:prstGeom>
        </p:spPr>
        <p:txBody>
          <a:bodyPr wrap="none">
            <a:spAutoFit/>
          </a:bodyPr>
          <a:lstStyle/>
          <a:p>
            <a:r>
              <a:rPr lang="en-US" sz="1200" dirty="0">
                <a:latin typeface="Times New Roman" pitchFamily="18" charset="0"/>
                <a:cs typeface="Times New Roman" pitchFamily="18" charset="0"/>
              </a:rPr>
              <a:t>Picture courtesy: </a:t>
            </a:r>
            <a:r>
              <a:rPr lang="en-US" sz="1200" dirty="0" smtClean="0"/>
              <a:t>http</a:t>
            </a:r>
            <a:r>
              <a:rPr lang="en-US" sz="1200" dirty="0"/>
              <a:t>://www.sclance.com</a:t>
            </a:r>
          </a:p>
        </p:txBody>
      </p:sp>
      <p:cxnSp>
        <p:nvCxnSpPr>
          <p:cNvPr id="14" name="Straight Connector 13"/>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84681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5057895" y="879831"/>
            <a:ext cx="2076209"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Conclusion</a:t>
            </a: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15</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C0DE8B64-0AF0-4761-AAEA-53C19C155B72}" type="datetime4">
              <a:rPr lang="en-US" smtClean="0"/>
              <a:t>May 25, 2019</a:t>
            </a:fld>
            <a:endParaRPr lang="en-US" dirty="0"/>
          </a:p>
        </p:txBody>
      </p:sp>
      <p:sp>
        <p:nvSpPr>
          <p:cNvPr id="7" name="Rectangle 6"/>
          <p:cNvSpPr/>
          <p:nvPr/>
        </p:nvSpPr>
        <p:spPr>
          <a:xfrm>
            <a:off x="7195128" y="2872509"/>
            <a:ext cx="332509" cy="1847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192655" y="2466109"/>
            <a:ext cx="350981"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191789" y="2454008"/>
            <a:ext cx="10171050" cy="2806987"/>
          </a:xfrm>
          <a:prstGeom prst="rect">
            <a:avLst/>
          </a:prstGeom>
        </p:spPr>
        <p:txBody>
          <a:bodyPr wrap="square">
            <a:spAutoFit/>
          </a:bodyPr>
          <a:lstStyle/>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Machine </a:t>
            </a:r>
            <a:r>
              <a:rPr lang="en-US" sz="2000" dirty="0" smtClean="0">
                <a:latin typeface="Times New Roman" panose="02020603050405020304" pitchFamily="18" charset="0"/>
                <a:cs typeface="Times New Roman" panose="02020603050405020304" pitchFamily="18" charset="0"/>
              </a:rPr>
              <a:t>learning and image processing </a:t>
            </a:r>
            <a:r>
              <a:rPr lang="en-US" sz="2000" dirty="0">
                <a:latin typeface="Times New Roman" panose="02020603050405020304" pitchFamily="18" charset="0"/>
                <a:cs typeface="Times New Roman" panose="02020603050405020304" pitchFamily="18" charset="0"/>
              </a:rPr>
              <a:t>techniques will be very effective </a:t>
            </a:r>
            <a:r>
              <a:rPr lang="en-US" sz="2000" dirty="0" smtClean="0">
                <a:latin typeface="Times New Roman" panose="02020603050405020304" pitchFamily="18" charset="0"/>
                <a:cs typeface="Times New Roman" panose="02020603050405020304" pitchFamily="18" charset="0"/>
              </a:rPr>
              <a:t>to classify and detect of fruit damage.</a:t>
            </a:r>
          </a:p>
          <a:p>
            <a:pPr marL="342900" indent="-342900" algn="just">
              <a:lnSpc>
                <a:spcPct val="150000"/>
              </a:lnSpc>
              <a:buFont typeface="+mj-lt"/>
              <a:buAutoNum type="arabicPeriod"/>
            </a:pPr>
            <a:r>
              <a:rPr lang="en-US" sz="2000" dirty="0" smtClean="0"/>
              <a:t>Our system will </a:t>
            </a:r>
            <a:r>
              <a:rPr lang="en-US" sz="2000" dirty="0"/>
              <a:t>helps </a:t>
            </a:r>
            <a:r>
              <a:rPr lang="en-US" sz="2000" dirty="0" smtClean="0"/>
              <a:t>farmers </a:t>
            </a:r>
            <a:r>
              <a:rPr lang="en-US" sz="2000" dirty="0"/>
              <a:t>to increase their productivity and yield with the help of automating tasks in garden/farm</a:t>
            </a:r>
            <a:r>
              <a:rPr lang="en-US" sz="2000" dirty="0" smtClean="0"/>
              <a:t>.</a:t>
            </a:r>
          </a:p>
          <a:p>
            <a:pPr marL="342900" indent="-342900" algn="just">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The more using of a large dataset will give better accuracy.</a:t>
            </a: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683367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5004996" y="975991"/>
            <a:ext cx="2182008"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smtClean="0">
                <a:solidFill>
                  <a:schemeClr val="tx1"/>
                </a:solidFill>
                <a:latin typeface="Agency FB" panose="020B0503020202020204" pitchFamily="34" charset="0"/>
              </a:rPr>
              <a:t>References</a:t>
            </a:r>
            <a:endParaRPr lang="en-US" sz="4000" b="1" dirty="0">
              <a:solidFill>
                <a:schemeClr val="tx1"/>
              </a:solidFill>
              <a:latin typeface="Agency FB" panose="020B0503020202020204" pitchFamily="34" charset="0"/>
            </a:endParaRP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16</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C0DE8B64-0AF0-4761-AAEA-53C19C155B72}" type="datetime4">
              <a:rPr lang="en-US" smtClean="0"/>
              <a:t>May 25, 2019</a:t>
            </a:fld>
            <a:endParaRPr lang="en-US" dirty="0"/>
          </a:p>
        </p:txBody>
      </p:sp>
      <p:sp>
        <p:nvSpPr>
          <p:cNvPr id="7" name="Rectangle 6"/>
          <p:cNvSpPr/>
          <p:nvPr/>
        </p:nvSpPr>
        <p:spPr>
          <a:xfrm>
            <a:off x="7195128" y="2872509"/>
            <a:ext cx="332509" cy="1847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192655" y="2466109"/>
            <a:ext cx="350981"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47345" y="2145623"/>
            <a:ext cx="10497310" cy="4799006"/>
          </a:xfrm>
          <a:prstGeom prst="rect">
            <a:avLst/>
          </a:prstGeom>
        </p:spPr>
        <p:txBody>
          <a:bodyPr wrap="square">
            <a:spAutoFit/>
          </a:bodyPr>
          <a:lstStyle/>
          <a:p>
            <a:pPr marL="342900" indent="-342900" algn="just">
              <a:lnSpc>
                <a:spcPct val="107000"/>
              </a:lnSpc>
              <a:spcAft>
                <a:spcPts val="800"/>
              </a:spcAft>
              <a:buFont typeface="+mj-lt"/>
              <a:buAutoNum type="arabicPeriod"/>
            </a:pP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Mureşan</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Horea</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and Mihai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Oltean</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"Fruit recognition from images using deep </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learning</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Acta</a:t>
            </a:r>
            <a:r>
              <a:rPr lang="en-US" sz="2000" i="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Universitatis</a:t>
            </a:r>
            <a:r>
              <a:rPr lang="en-US" sz="2000" i="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Sapientiae</a:t>
            </a:r>
            <a:r>
              <a:rPr lang="en-US" sz="2000" i="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Informatica</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10, no. 1 (2018): 26-42</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mj-lt"/>
              <a:buAutoNum type="arabicPeriod"/>
            </a:pPr>
            <a:endParaRPr lang="en-US" sz="8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Bhange</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Manisha, and H. A.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Hingoliwala</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"Smart farming: Pomegranate disease detection using image processing." </a:t>
            </a:r>
            <a:r>
              <a:rPr lang="en-US" sz="2000" i="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Procedia Computer Science</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58 (2015): </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280-288.</a:t>
            </a:r>
          </a:p>
          <a:p>
            <a:pPr marL="342900" indent="-342900" algn="just">
              <a:lnSpc>
                <a:spcPct val="107000"/>
              </a:lnSpc>
              <a:spcAft>
                <a:spcPts val="800"/>
              </a:spcAft>
              <a:buFont typeface="+mj-lt"/>
              <a:buAutoNum type="arabicPeriod"/>
            </a:pPr>
            <a:endParaRPr lang="en-US" sz="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Awate</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Ashwini,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Damini</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Deshmankar</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Gayatri</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Amrutkar</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Utkarsha</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Bagul</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and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Samadhan</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Sonavane</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"Fruit disease detection using color, texture analysis and ANN." In </a:t>
            </a:r>
            <a:r>
              <a:rPr lang="en-US" sz="2000" i="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2015 International Conference on Green Computing and Internet of Things (</a:t>
            </a:r>
            <a:r>
              <a:rPr lang="en-US" sz="2000" i="1"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ICGCIoT</a:t>
            </a:r>
            <a:r>
              <a:rPr lang="en-US" sz="2000" i="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pp. 970-975. IEEE, 2015.</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4792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17</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4A32FA90-77F8-422F-80D2-F5D95529E547}" type="datetime4">
              <a:rPr lang="en-US" smtClean="0"/>
              <a:t>May 25, 2019</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56" y="1550498"/>
            <a:ext cx="2898648" cy="4171558"/>
          </a:xfrm>
          <a:prstGeom prst="rect">
            <a:avLst/>
          </a:prstGeom>
          <a:gradFill flip="none" rotWithShape="1">
            <a:gsLst>
              <a:gs pos="0">
                <a:schemeClr val="accent3">
                  <a:lumMod val="0"/>
                  <a:lumOff val="100000"/>
                </a:schemeClr>
              </a:gs>
              <a:gs pos="100000">
                <a:schemeClr val="bg1"/>
              </a:gs>
            </a:gsLst>
            <a:path path="circle">
              <a:fillToRect l="50000" t="-80000" r="50000" b="180000"/>
            </a:path>
            <a:tileRect/>
          </a:gradFill>
          <a:ln>
            <a:noFill/>
          </a:ln>
          <a:effectLst>
            <a:softEdge rad="112500"/>
          </a:effectLst>
        </p:spPr>
      </p:pic>
      <p:sp>
        <p:nvSpPr>
          <p:cNvPr id="10" name="Rectangle 9"/>
          <p:cNvSpPr/>
          <p:nvPr/>
        </p:nvSpPr>
        <p:spPr>
          <a:xfrm>
            <a:off x="5208022" y="2343616"/>
            <a:ext cx="4875778" cy="258532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a:solidFill>
                  <a:srgbClr val="00B0F0"/>
                </a:solidFill>
                <a:latin typeface="Agency FB" panose="020B0503020202020204" pitchFamily="34" charset="0"/>
              </a:rPr>
              <a:t>DO YOU HAVE</a:t>
            </a:r>
          </a:p>
          <a:p>
            <a:pPr algn="ctr"/>
            <a:r>
              <a:rPr lang="en-US" sz="5400" b="1" dirty="0" smtClean="0">
                <a:ln/>
                <a:solidFill>
                  <a:srgbClr val="00B0F0"/>
                </a:solidFill>
                <a:latin typeface="Agency FB" panose="020B0503020202020204" pitchFamily="34" charset="0"/>
              </a:rPr>
              <a:t> ANY </a:t>
            </a:r>
          </a:p>
          <a:p>
            <a:pPr algn="ctr"/>
            <a:r>
              <a:rPr lang="en-US" sz="5400" b="1" dirty="0" smtClean="0">
                <a:ln/>
                <a:solidFill>
                  <a:srgbClr val="00B0F0"/>
                </a:solidFill>
                <a:latin typeface="Agency FB" panose="020B0503020202020204" pitchFamily="34" charset="0"/>
              </a:rPr>
              <a:t>QUESTIONS ? </a:t>
            </a:r>
            <a:endParaRPr lang="en-US" sz="5400" b="1" cap="none" spc="0" dirty="0">
              <a:ln/>
              <a:solidFill>
                <a:srgbClr val="00B0F0"/>
              </a:solidFill>
              <a:effectLst/>
              <a:latin typeface="Agency FB" panose="020B0503020202020204" pitchFamily="34" charset="0"/>
            </a:endParaRPr>
          </a:p>
        </p:txBody>
      </p:sp>
    </p:spTree>
    <p:extLst>
      <p:ext uri="{BB962C8B-B14F-4D97-AF65-F5344CB8AC3E}">
        <p14:creationId xmlns:p14="http://schemas.microsoft.com/office/powerpoint/2010/main" val="2698886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gs>
          </a:gsLst>
          <a:lin ang="5400000" scaled="1"/>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3425021" y="2836108"/>
            <a:ext cx="4722768" cy="8309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800" b="1" dirty="0">
                <a:solidFill>
                  <a:schemeClr val="tx1"/>
                </a:solidFill>
                <a:latin typeface="Agency FB" panose="020B0503020202020204" pitchFamily="34" charset="0"/>
              </a:rPr>
              <a:t>Thank you , everyone!</a:t>
            </a: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18</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8D637280-9E5A-4AB3-A33A-C71297BD813B}" type="datetime4">
              <a:rPr lang="en-US" smtClean="0"/>
              <a:t>May 25, 2019</a:t>
            </a:fld>
            <a:endParaRPr lang="en-US" dirty="0"/>
          </a:p>
        </p:txBody>
      </p:sp>
    </p:spTree>
    <p:extLst>
      <p:ext uri="{BB962C8B-B14F-4D97-AF65-F5344CB8AC3E}">
        <p14:creationId xmlns:p14="http://schemas.microsoft.com/office/powerpoint/2010/main" val="3626309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220326" y="996892"/>
            <a:ext cx="3751348"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latin typeface="Agency FB" panose="020B0503020202020204" pitchFamily="34" charset="0"/>
              </a:rPr>
              <a:t>Presentation Outline</a:t>
            </a: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2</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1760BE08-043F-481E-AD73-D8ADE7E8022E}" type="datetime4">
              <a:rPr lang="en-US" smtClean="0"/>
              <a:t>May 25, 2019</a:t>
            </a:fld>
            <a:endParaRPr lang="en-US" dirty="0"/>
          </a:p>
        </p:txBody>
      </p:sp>
      <p:sp>
        <p:nvSpPr>
          <p:cNvPr id="7" name="Rectangle 6"/>
          <p:cNvSpPr/>
          <p:nvPr/>
        </p:nvSpPr>
        <p:spPr>
          <a:xfrm>
            <a:off x="2039324" y="2279929"/>
            <a:ext cx="6973454" cy="317009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1. Introduction</a:t>
            </a:r>
          </a:p>
          <a:p>
            <a:r>
              <a:rPr lang="en-US" sz="2000" dirty="0">
                <a:latin typeface="Times New Roman" panose="02020603050405020304" pitchFamily="18" charset="0"/>
                <a:cs typeface="Times New Roman" panose="02020603050405020304" pitchFamily="18" charset="0"/>
              </a:rPr>
              <a:t>2. Motivation</a:t>
            </a:r>
          </a:p>
          <a:p>
            <a:r>
              <a:rPr lang="en-US" sz="2000" dirty="0">
                <a:latin typeface="Times New Roman" panose="02020603050405020304" pitchFamily="18" charset="0"/>
                <a:cs typeface="Times New Roman" panose="02020603050405020304" pitchFamily="18" charset="0"/>
              </a:rPr>
              <a:t>3. Objectives</a:t>
            </a:r>
          </a:p>
          <a:p>
            <a:r>
              <a:rPr lang="en-US" sz="2000" dirty="0">
                <a:latin typeface="Times New Roman" panose="02020603050405020304" pitchFamily="18" charset="0"/>
                <a:cs typeface="Times New Roman" panose="02020603050405020304" pitchFamily="18" charset="0"/>
              </a:rPr>
              <a:t>4. Applications</a:t>
            </a:r>
          </a:p>
          <a:p>
            <a:r>
              <a:rPr lang="en-US" sz="2000" dirty="0">
                <a:latin typeface="Times New Roman" panose="02020603050405020304" pitchFamily="18" charset="0"/>
                <a:cs typeface="Times New Roman" panose="02020603050405020304" pitchFamily="18" charset="0"/>
              </a:rPr>
              <a:t>5. Contribution</a:t>
            </a:r>
          </a:p>
          <a:p>
            <a:r>
              <a:rPr lang="en-US" sz="2000" dirty="0">
                <a:latin typeface="Times New Roman" panose="02020603050405020304" pitchFamily="18" charset="0"/>
                <a:cs typeface="Times New Roman" panose="02020603050405020304" pitchFamily="18" charset="0"/>
              </a:rPr>
              <a:t>6. Related works</a:t>
            </a:r>
          </a:p>
          <a:p>
            <a:r>
              <a:rPr lang="en-US" sz="2000" dirty="0">
                <a:latin typeface="Times New Roman" panose="02020603050405020304" pitchFamily="18" charset="0"/>
                <a:cs typeface="Times New Roman" panose="02020603050405020304" pitchFamily="18" charset="0"/>
              </a:rPr>
              <a:t>7. Proposed framework</a:t>
            </a:r>
          </a:p>
          <a:p>
            <a:r>
              <a:rPr lang="en-US" sz="2000" dirty="0">
                <a:latin typeface="Times New Roman" panose="02020603050405020304" pitchFamily="18" charset="0"/>
                <a:cs typeface="Times New Roman" panose="02020603050405020304" pitchFamily="18" charset="0"/>
              </a:rPr>
              <a:t>8. Future work</a:t>
            </a:r>
          </a:p>
          <a:p>
            <a:r>
              <a:rPr lang="en-US" sz="2000" dirty="0">
                <a:latin typeface="Times New Roman" panose="02020603050405020304" pitchFamily="18" charset="0"/>
                <a:cs typeface="Times New Roman" panose="02020603050405020304" pitchFamily="18" charset="0"/>
              </a:rPr>
              <a:t>9. Conclusion</a:t>
            </a:r>
          </a:p>
          <a:p>
            <a:r>
              <a:rPr lang="en-US" sz="2000" dirty="0">
                <a:latin typeface="Times New Roman" panose="02020603050405020304" pitchFamily="18" charset="0"/>
                <a:cs typeface="Times New Roman" panose="02020603050405020304" pitchFamily="18" charset="0"/>
              </a:rPr>
              <a:t>10. References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691" y="2054286"/>
            <a:ext cx="3215783" cy="3260725"/>
          </a:xfrm>
          <a:prstGeom prst="rect">
            <a:avLst/>
          </a:prstGeom>
        </p:spPr>
      </p:pic>
      <p:sp>
        <p:nvSpPr>
          <p:cNvPr id="3" name="Rectangle 2"/>
          <p:cNvSpPr/>
          <p:nvPr/>
        </p:nvSpPr>
        <p:spPr>
          <a:xfrm>
            <a:off x="8231441" y="5191194"/>
            <a:ext cx="3223959" cy="276999"/>
          </a:xfrm>
          <a:prstGeom prst="rect">
            <a:avLst/>
          </a:prstGeom>
        </p:spPr>
        <p:txBody>
          <a:bodyPr wrap="none">
            <a:spAutoFit/>
          </a:bodyPr>
          <a:lstStyle/>
          <a:p>
            <a:pPr algn="r"/>
            <a:r>
              <a:rPr lang="en-US" sz="1200" dirty="0">
                <a:latin typeface="Times New Roman" pitchFamily="18" charset="0"/>
                <a:cs typeface="Times New Roman" pitchFamily="18" charset="0"/>
              </a:rPr>
              <a:t>Picture courtesy: Preparation    Outline, Pi4i.com</a:t>
            </a:r>
            <a:endParaRPr lang="en-US" sz="1200" u="sng" dirty="0">
              <a:latin typeface="Times New Roman" pitchFamily="18" charset="0"/>
              <a:cs typeface="Times New Roman" pitchFamily="18" charset="0"/>
              <a:hlinkClick r:id="rId4"/>
            </a:endParaRPr>
          </a:p>
        </p:txBody>
      </p:sp>
    </p:spTree>
    <p:extLst>
      <p:ext uri="{BB962C8B-B14F-4D97-AF65-F5344CB8AC3E}">
        <p14:creationId xmlns:p14="http://schemas.microsoft.com/office/powerpoint/2010/main" val="1011095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92035">
              <a:schemeClr val="bg1"/>
            </a:gs>
            <a:gs pos="100000">
              <a:schemeClr val="bg2"/>
            </a:gs>
            <a:gs pos="100000">
              <a:schemeClr val="bg2">
                <a:lumMod val="90000"/>
              </a:schemeClr>
            </a:gs>
          </a:gsLst>
          <a:lin ang="81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931258" y="868188"/>
            <a:ext cx="1707519" cy="707886"/>
          </a:xfrm>
          <a:prstGeom prst="rect">
            <a:avLst/>
          </a:prstGeom>
          <a:noFill/>
        </p:spPr>
        <p:txBody>
          <a:bodyPr wrap="none" lIns="91440" tIns="45720" rIns="91440" bIns="45720">
            <a:spAutoFit/>
          </a:bodyPr>
          <a:lstStyle/>
          <a:p>
            <a:r>
              <a:rPr lang="en-US" sz="4000" b="1" dirty="0">
                <a:latin typeface="Agency FB" panose="020B0503020202020204" pitchFamily="34" charset="0"/>
              </a:rPr>
              <a:t>Abstract</a:t>
            </a:r>
            <a:endParaRPr lang="en-US" sz="4000" b="1" dirty="0">
              <a:latin typeface="Agency FB" panose="020B0503020202020204" pitchFamily="34" charset="0"/>
            </a:endParaRPr>
          </a:p>
        </p:txBody>
      </p:sp>
      <p:cxnSp>
        <p:nvCxnSpPr>
          <p:cNvPr id="10" name="Straight Connector 9"/>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3</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60E30FED-B59D-4CC7-BC05-A65DCB70A8FB}" type="datetime4">
              <a:rPr lang="en-US" smtClean="0"/>
              <a:t>May 25, 2019</a:t>
            </a:fld>
            <a:endParaRPr lang="en-US" dirty="0"/>
          </a:p>
        </p:txBody>
      </p:sp>
      <p:sp>
        <p:nvSpPr>
          <p:cNvPr id="14" name="Rectangle 13"/>
          <p:cNvSpPr/>
          <p:nvPr/>
        </p:nvSpPr>
        <p:spPr>
          <a:xfrm>
            <a:off x="1066726" y="2629460"/>
            <a:ext cx="10388674" cy="163121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food processing industry have been working with different kind of fruits. Most of the industries who are classifying the classes and the damages of fruit by manual. As a result of manual classification it will become a challenging task for human being. So, in this research work we are going to develop a model for automatic fruit identification and damage detection based on Machine learning and Image processing technique. </a:t>
            </a:r>
          </a:p>
        </p:txBody>
      </p:sp>
    </p:spTree>
    <p:extLst>
      <p:ext uri="{BB962C8B-B14F-4D97-AF65-F5344CB8AC3E}">
        <p14:creationId xmlns:p14="http://schemas.microsoft.com/office/powerpoint/2010/main" val="772462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2035">
              <a:schemeClr val="bg1"/>
            </a:gs>
            <a:gs pos="100000">
              <a:schemeClr val="bg2"/>
            </a:gs>
            <a:gs pos="100000">
              <a:schemeClr val="bg2">
                <a:lumMod val="90000"/>
              </a:schemeClr>
            </a:gs>
          </a:gsLst>
          <a:lin ang="81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931258" y="868188"/>
            <a:ext cx="2329484" cy="707886"/>
          </a:xfrm>
          <a:prstGeom prst="rect">
            <a:avLst/>
          </a:prstGeom>
          <a:noFill/>
        </p:spPr>
        <p:txBody>
          <a:bodyPr wrap="none" lIns="91440" tIns="45720" rIns="91440" bIns="45720">
            <a:spAutoFit/>
          </a:bodyPr>
          <a:lstStyle/>
          <a:p>
            <a:r>
              <a:rPr lang="en-US" sz="4000" b="1" dirty="0">
                <a:latin typeface="Agency FB" panose="020B0503020202020204" pitchFamily="34" charset="0"/>
              </a:rPr>
              <a:t>Introduction</a:t>
            </a:r>
          </a:p>
        </p:txBody>
      </p:sp>
      <p:cxnSp>
        <p:nvCxnSpPr>
          <p:cNvPr id="10" name="Straight Connector 9"/>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4</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60E30FED-B59D-4CC7-BC05-A65DCB70A8FB}" type="datetime4">
              <a:rPr lang="en-US" smtClean="0"/>
              <a:t>May 25, 2019</a:t>
            </a:fld>
            <a:endParaRPr lang="en-US" dirty="0"/>
          </a:p>
        </p:txBody>
      </p:sp>
      <p:sp>
        <p:nvSpPr>
          <p:cNvPr id="14" name="Rectangle 13"/>
          <p:cNvSpPr/>
          <p:nvPr/>
        </p:nvSpPr>
        <p:spPr>
          <a:xfrm>
            <a:off x="671212" y="2141780"/>
            <a:ext cx="10597152" cy="1631216"/>
          </a:xfrm>
          <a:prstGeom prst="rect">
            <a:avLst/>
          </a:prstGeom>
        </p:spPr>
        <p:txBody>
          <a:bodyPr wrap="square">
            <a:spAutoFit/>
          </a:bodyPr>
          <a:lstStyle/>
          <a:p>
            <a:pPr algn="just" fontAlgn="base"/>
            <a:r>
              <a:rPr lang="en-US" sz="2000" b="1" dirty="0" smtClean="0">
                <a:latin typeface="Times New Roman" panose="02020603050405020304" pitchFamily="18" charset="0"/>
                <a:cs typeface="Times New Roman" panose="02020603050405020304" pitchFamily="18" charset="0"/>
              </a:rPr>
              <a:t>Image Detection</a:t>
            </a:r>
            <a:r>
              <a:rPr lang="en-US" sz="2000" b="1" cap="all"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Image </a:t>
            </a:r>
            <a:r>
              <a:rPr lang="en-US" sz="2000" dirty="0">
                <a:latin typeface="Times New Roman" panose="02020603050405020304" pitchFamily="18" charset="0"/>
                <a:cs typeface="Times New Roman" panose="02020603050405020304" pitchFamily="18" charset="0"/>
              </a:rPr>
              <a:t>or Object Detection is a computer technology that processes the image and detects objects in it. People often confuse Image Detection with Image Classification. Although the difference is rather clear. If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need to classify image items,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use Classification. But if </a:t>
            </a:r>
            <a:r>
              <a:rPr lang="en-US" sz="2000" dirty="0" smtClean="0">
                <a:latin typeface="Times New Roman" panose="02020603050405020304" pitchFamily="18" charset="0"/>
                <a:cs typeface="Times New Roman" panose="02020603050405020304" pitchFamily="18" charset="0"/>
              </a:rPr>
              <a:t>we just </a:t>
            </a:r>
            <a:r>
              <a:rPr lang="en-US" sz="2000" dirty="0">
                <a:latin typeface="Times New Roman" panose="02020603050405020304" pitchFamily="18" charset="0"/>
                <a:cs typeface="Times New Roman" panose="02020603050405020304" pitchFamily="18" charset="0"/>
              </a:rPr>
              <a:t>need to locate them, for example, find out the number of objects in the picture,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should use Image Detection.</a:t>
            </a:r>
            <a:endParaRPr lang="en-US" sz="2000" b="0" i="0" dirty="0">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671212" y="3942008"/>
            <a:ext cx="10689515" cy="1631216"/>
          </a:xfrm>
          <a:prstGeom prst="rect">
            <a:avLst/>
          </a:prstGeom>
        </p:spPr>
        <p:txBody>
          <a:bodyPr wrap="square">
            <a:spAutoFit/>
          </a:bodyPr>
          <a:lstStyle/>
          <a:p>
            <a:pPr algn="just" fontAlgn="base"/>
            <a:r>
              <a:rPr lang="en-US" sz="2000" b="1" dirty="0" smtClean="0">
                <a:latin typeface="Times New Roman" panose="02020603050405020304" pitchFamily="18" charset="0"/>
                <a:cs typeface="Times New Roman" panose="02020603050405020304" pitchFamily="18" charset="0"/>
              </a:rPr>
              <a:t>Image Classification</a:t>
            </a:r>
            <a:r>
              <a:rPr lang="en-US" sz="2000" b="1" cap="all"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a process of labeling objects in the image – sorting them by certain classes. For example, ask Google to find pictures of dogs and the network will fetch you hundreds of photos, illustrations and even drawings with dogs. It is a more advanced version of Image Detection – now the neural network has to process different images with different objects, detect them and classify by the type of the item on the picture.</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896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schemeClr>
            </a:gs>
            <a:gs pos="0">
              <a:schemeClr val="bg1"/>
            </a:gs>
          </a:gsLst>
          <a:lin ang="81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346162" y="949478"/>
            <a:ext cx="3499676" cy="1323439"/>
          </a:xfrm>
          <a:prstGeom prst="rect">
            <a:avLst/>
          </a:prstGeom>
          <a:noFill/>
        </p:spPr>
        <p:txBody>
          <a:bodyPr wrap="none" lIns="91440" tIns="45720" rIns="91440" bIns="45720">
            <a:spAutoFit/>
          </a:bodyPr>
          <a:lstStyle/>
          <a:p>
            <a:r>
              <a:rPr lang="en-US" sz="4000" b="1" dirty="0">
                <a:latin typeface="Agency FB" panose="020B0503020202020204" pitchFamily="34" charset="0"/>
              </a:rPr>
              <a:t>Introduction(cont.)</a:t>
            </a:r>
          </a:p>
          <a:p>
            <a:endParaRPr lang="en-US" sz="4000" b="1" dirty="0">
              <a:latin typeface="Agency FB" panose="020B0503020202020204" pitchFamily="34" charset="0"/>
            </a:endParaRPr>
          </a:p>
        </p:txBody>
      </p:sp>
      <p:cxnSp>
        <p:nvCxnSpPr>
          <p:cNvPr id="10" name="Straight Connector 9"/>
          <p:cNvCxnSpPr/>
          <p:nvPr/>
        </p:nvCxnSpPr>
        <p:spPr>
          <a:xfrm>
            <a:off x="1898073" y="1638666"/>
            <a:ext cx="8395854" cy="0"/>
          </a:xfrm>
          <a:prstGeom prst="line">
            <a:avLst/>
          </a:prstGeom>
          <a:ln/>
        </p:spPr>
        <p:style>
          <a:lnRef idx="1">
            <a:schemeClr val="accent5"/>
          </a:lnRef>
          <a:fillRef idx="0">
            <a:schemeClr val="accent5"/>
          </a:fillRef>
          <a:effectRef idx="0">
            <a:schemeClr val="accent5"/>
          </a:effectRef>
          <a:fontRef idx="minor">
            <a:schemeClr val="tx1"/>
          </a:fontRef>
        </p:style>
      </p:cxn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5</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60E30FED-B59D-4CC7-BC05-A65DCB70A8FB}" type="datetime4">
              <a:rPr lang="en-US" smtClean="0"/>
              <a:t>May 25, 2019</a:t>
            </a:fld>
            <a:endParaRPr lang="en-US" dirty="0"/>
          </a:p>
        </p:txBody>
      </p:sp>
      <p:sp>
        <p:nvSpPr>
          <p:cNvPr id="8" name="Rectangle 7"/>
          <p:cNvSpPr/>
          <p:nvPr/>
        </p:nvSpPr>
        <p:spPr>
          <a:xfrm>
            <a:off x="1122338" y="3824626"/>
            <a:ext cx="10547927" cy="1938992"/>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Image Processing </a:t>
            </a:r>
            <a:r>
              <a:rPr lang="en-US" sz="2000" b="1" dirty="0" smtClean="0">
                <a:latin typeface="Times New Roman" panose="02020603050405020304" pitchFamily="18" charset="0"/>
                <a:cs typeface="Times New Roman" panose="02020603050405020304" pitchFamily="18" charset="0"/>
              </a:rPr>
              <a:t>Techniques: </a:t>
            </a:r>
            <a:r>
              <a:rPr lang="en-US" sz="2000" dirty="0" smtClean="0">
                <a:latin typeface="Times New Roman" panose="02020603050405020304" pitchFamily="18" charset="0"/>
                <a:cs typeface="Times New Roman" panose="02020603050405020304" pitchFamily="18" charset="0"/>
              </a:rPr>
              <a:t>Generally </a:t>
            </a:r>
            <a:r>
              <a:rPr lang="en-US" sz="2000" dirty="0">
                <a:latin typeface="Times New Roman" panose="02020603050405020304" pitchFamily="18" charset="0"/>
                <a:cs typeface="Times New Roman" panose="02020603050405020304" pitchFamily="18" charset="0"/>
              </a:rPr>
              <a:t>image processing consists of several stages: image import, analysis, manipulation and image output. There are two methods of image processing: digital and analogue</a:t>
            </a:r>
            <a:r>
              <a:rPr lang="en-US" sz="2000" dirty="0" smtClean="0">
                <a:latin typeface="Times New Roman" panose="02020603050405020304" pitchFamily="18" charset="0"/>
                <a:cs typeface="Times New Roman" panose="02020603050405020304" pitchFamily="18" charset="0"/>
              </a:rPr>
              <a:t>.</a:t>
            </a:r>
            <a:r>
              <a:rPr lang="en-US" sz="2000" dirty="0"/>
              <a:t> Computer algorithms play a crucial role in digital image processing. Developers use multiple algorithms to solve different tasks, including digital image detection, analysis, reconstruction, restoration, image data compression, image enhancement, image estimation and image spectral estimation.</a:t>
            </a:r>
            <a:endParaRPr lang="en-US" sz="2000" b="0"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1071716" y="2174803"/>
            <a:ext cx="10317018" cy="1323439"/>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Machine learning: </a:t>
            </a:r>
            <a:r>
              <a:rPr lang="en-US" sz="2000" dirty="0">
                <a:latin typeface="Times New Roman" pitchFamily="18" charset="0"/>
                <a:cs typeface="Times New Roman" pitchFamily="18" charset="0"/>
              </a:rPr>
              <a:t>Machine learning (ML) is a category of algorithm that allows software applications to become more accurate in predicting outcomes without being explicitly programmed. The basic premise of machine learning is to build algorithms that can receive input data and use statistical analysis to predict an output while updating outputs as new data becomes available.</a:t>
            </a:r>
          </a:p>
        </p:txBody>
      </p:sp>
    </p:spTree>
    <p:extLst>
      <p:ext uri="{BB962C8B-B14F-4D97-AF65-F5344CB8AC3E}">
        <p14:creationId xmlns:p14="http://schemas.microsoft.com/office/powerpoint/2010/main" val="1809451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5104383" y="750558"/>
            <a:ext cx="1983235"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smtClean="0">
                <a:solidFill>
                  <a:schemeClr val="tx1"/>
                </a:solidFill>
                <a:latin typeface="Agency FB" panose="020B0503020202020204" pitchFamily="34" charset="0"/>
              </a:rPr>
              <a:t>Motivation</a:t>
            </a:r>
            <a:endParaRPr lang="en-US" sz="4000" b="1" dirty="0">
              <a:solidFill>
                <a:schemeClr val="tx1"/>
              </a:solidFill>
              <a:latin typeface="Agency FB" panose="020B0503020202020204" pitchFamily="34" charset="0"/>
            </a:endParaRPr>
          </a:p>
        </p:txBody>
      </p:sp>
      <p:sp>
        <p:nvSpPr>
          <p:cNvPr id="11" name="Footer Placeholder 10"/>
          <p:cNvSpPr>
            <a:spLocks noGrp="1"/>
          </p:cNvSpPr>
          <p:nvPr>
            <p:ph type="ftr" sz="quarter" idx="11"/>
          </p:nvPr>
        </p:nvSpPr>
        <p:spPr>
          <a:xfrm>
            <a:off x="3909291" y="6492875"/>
            <a:ext cx="4114800" cy="365125"/>
          </a:xfrm>
        </p:spPr>
        <p:txBody>
          <a:bodyPr/>
          <a:lstStyle/>
          <a:p>
            <a:r>
              <a:rPr lang="en-US" dirty="0"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6</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F6A2DF0D-0327-4375-9735-5630EBFBBE3D}" type="datetime4">
              <a:rPr lang="en-US" smtClean="0"/>
              <a:t>May 25, 2019</a:t>
            </a:fld>
            <a:endParaRPr lang="en-US" dirty="0"/>
          </a:p>
        </p:txBody>
      </p:sp>
      <p:sp>
        <p:nvSpPr>
          <p:cNvPr id="5" name="Rectangle 4"/>
          <p:cNvSpPr/>
          <p:nvPr/>
        </p:nvSpPr>
        <p:spPr>
          <a:xfrm>
            <a:off x="1554480" y="2164858"/>
            <a:ext cx="9083040" cy="960328"/>
          </a:xfrm>
          <a:prstGeom prst="rect">
            <a:avLst/>
          </a:prstGeom>
        </p:spPr>
        <p:txBody>
          <a:bodyPr wrap="square">
            <a:spAutoFit/>
          </a:bodyPr>
          <a:lstStyle/>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Effective growth and improved yield of fruit is necessary and important.</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Farmers need automatic monitoring of fruits from harvest till its progress period.</a:t>
            </a:r>
          </a:p>
        </p:txBody>
      </p:sp>
      <p:sp>
        <p:nvSpPr>
          <p:cNvPr id="3" name="Rectangle 2"/>
          <p:cNvSpPr/>
          <p:nvPr/>
        </p:nvSpPr>
        <p:spPr>
          <a:xfrm>
            <a:off x="4960814" y="5793634"/>
            <a:ext cx="2645211" cy="276999"/>
          </a:xfrm>
          <a:prstGeom prst="rect">
            <a:avLst/>
          </a:prstGeom>
        </p:spPr>
        <p:txBody>
          <a:bodyPr wrap="none">
            <a:spAutoFit/>
          </a:bodyPr>
          <a:lstStyle/>
          <a:p>
            <a:r>
              <a:rPr lang="en-US" sz="1200" dirty="0" smtClean="0">
                <a:latin typeface="Times New Roman" panose="02020603050405020304" pitchFamily="18" charset="0"/>
                <a:cs typeface="Times New Roman" panose="02020603050405020304" pitchFamily="18" charset="0"/>
              </a:rPr>
              <a:t>Picture courtesy: </a:t>
            </a:r>
            <a:r>
              <a:rPr lang="en-US" sz="1200" dirty="0" smtClean="0"/>
              <a:t>http://chapplerei.com</a:t>
            </a:r>
            <a:endParaRPr lang="en-US" sz="1200" dirty="0"/>
          </a:p>
        </p:txBody>
      </p:sp>
      <p:pic>
        <p:nvPicPr>
          <p:cNvPr id="1028" name="Picture 4" descr="#10 â The 4 Types of Motivation â How To Motivate Yoursel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1783" y="3432328"/>
            <a:ext cx="3728434" cy="233116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83004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5097168" y="842889"/>
            <a:ext cx="1997663" cy="193899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Objectives</a:t>
            </a:r>
          </a:p>
          <a:p>
            <a:endParaRPr lang="en-US" sz="4000" b="1" dirty="0">
              <a:solidFill>
                <a:schemeClr val="tx1"/>
              </a:solidFill>
              <a:latin typeface="Agency FB" panose="020B0503020202020204" pitchFamily="34" charset="0"/>
            </a:endParaRPr>
          </a:p>
          <a:p>
            <a:endParaRPr lang="en-US" sz="4000" b="1" dirty="0">
              <a:solidFill>
                <a:schemeClr val="tx1"/>
              </a:solidFill>
              <a:latin typeface="Agency FB" panose="020B0503020202020204" pitchFamily="34" charset="0"/>
            </a:endParaRPr>
          </a:p>
        </p:txBody>
      </p:sp>
      <p:sp>
        <p:nvSpPr>
          <p:cNvPr id="11" name="Footer Placeholder 10"/>
          <p:cNvSpPr>
            <a:spLocks noGrp="1"/>
          </p:cNvSpPr>
          <p:nvPr>
            <p:ph type="ftr" sz="quarter" idx="11"/>
          </p:nvPr>
        </p:nvSpPr>
        <p:spPr>
          <a:xfrm>
            <a:off x="3909291" y="6492875"/>
            <a:ext cx="4114800" cy="365125"/>
          </a:xfrm>
        </p:spPr>
        <p:txBody>
          <a:bodyPr/>
          <a:lstStyle/>
          <a:p>
            <a:r>
              <a:rPr lang="en-US" dirty="0"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7</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F6A2DF0D-0327-4375-9735-5630EBFBBE3D}" type="datetime4">
              <a:rPr lang="en-US" smtClean="0"/>
              <a:t>May 25, 2019</a:t>
            </a:fld>
            <a:endParaRPr lang="en-US" dirty="0"/>
          </a:p>
        </p:txBody>
      </p:sp>
      <p:sp>
        <p:nvSpPr>
          <p:cNvPr id="5" name="Rectangle 4"/>
          <p:cNvSpPr/>
          <p:nvPr/>
        </p:nvSpPr>
        <p:spPr>
          <a:xfrm>
            <a:off x="1659856" y="1894908"/>
            <a:ext cx="9083040" cy="1908215"/>
          </a:xfrm>
          <a:prstGeom prst="rect">
            <a:avLst/>
          </a:prstGeom>
        </p:spPr>
        <p:txBody>
          <a:bodyPr wrap="square">
            <a:spAutoFit/>
          </a:bodyPr>
          <a:lstStyle/>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Gathering </a:t>
            </a:r>
            <a:r>
              <a:rPr lang="en-US" sz="2000" dirty="0">
                <a:latin typeface="Times New Roman" panose="02020603050405020304" pitchFamily="18" charset="0"/>
                <a:cs typeface="Times New Roman" panose="02020603050405020304" pitchFamily="18" charset="0"/>
              </a:rPr>
              <a:t>knowledge about Machine </a:t>
            </a:r>
            <a:r>
              <a:rPr lang="en-US" sz="2000" dirty="0" smtClean="0">
                <a:latin typeface="Times New Roman" panose="02020603050405020304" pitchFamily="18" charset="0"/>
                <a:cs typeface="Times New Roman" panose="02020603050405020304" pitchFamily="18" charset="0"/>
              </a:rPr>
              <a:t>Learning (ML) </a:t>
            </a:r>
            <a:r>
              <a:rPr lang="en-US" sz="2000" dirty="0">
                <a:latin typeface="Times New Roman" panose="02020603050405020304" pitchFamily="18" charset="0"/>
                <a:cs typeface="Times New Roman" panose="02020603050405020304" pitchFamily="18" charset="0"/>
              </a:rPr>
              <a:t>and Image processing technique for classification and detection of fruit. </a:t>
            </a: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Using appropriate machine learning </a:t>
            </a:r>
            <a:r>
              <a:rPr lang="en-US" sz="2000" dirty="0">
                <a:latin typeface="Times New Roman" panose="02020603050405020304" pitchFamily="18" charset="0"/>
                <a:cs typeface="Times New Roman" panose="02020603050405020304" pitchFamily="18" charset="0"/>
              </a:rPr>
              <a:t>algorithm to </a:t>
            </a:r>
            <a:r>
              <a:rPr lang="en-US" sz="2000" dirty="0" smtClean="0">
                <a:latin typeface="Times New Roman" panose="02020603050405020304" pitchFamily="18" charset="0"/>
                <a:cs typeface="Times New Roman" panose="02020603050405020304" pitchFamily="18" charset="0"/>
              </a:rPr>
              <a:t>classify fruit and detect damage of fruit from a fruit dataset.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Accuracy rate can be improved than the previous researches.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304" y="4010841"/>
            <a:ext cx="3405392" cy="1610228"/>
          </a:xfrm>
          <a:prstGeom prst="rect">
            <a:avLst/>
          </a:prstGeom>
        </p:spPr>
      </p:pic>
      <p:sp>
        <p:nvSpPr>
          <p:cNvPr id="4" name="Rectangle 3"/>
          <p:cNvSpPr/>
          <p:nvPr/>
        </p:nvSpPr>
        <p:spPr>
          <a:xfrm>
            <a:off x="4425890" y="5482570"/>
            <a:ext cx="3550972"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Picture courtesy: Objectives-about, neptune-project.eu</a:t>
            </a:r>
            <a:endParaRPr lang="en-US" sz="1200" dirty="0"/>
          </a:p>
        </p:txBody>
      </p:sp>
      <p:cxnSp>
        <p:nvCxnSpPr>
          <p:cNvPr id="14" name="Straight Connector 13"/>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828210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943281" y="750558"/>
            <a:ext cx="2305439" cy="255454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Applications</a:t>
            </a:r>
          </a:p>
          <a:p>
            <a:endParaRPr lang="en-US" sz="4000" b="1" dirty="0" smtClean="0">
              <a:solidFill>
                <a:schemeClr val="tx1"/>
              </a:solidFill>
              <a:latin typeface="Agency FB" panose="020B0503020202020204" pitchFamily="34" charset="0"/>
            </a:endParaRPr>
          </a:p>
          <a:p>
            <a:endParaRPr lang="en-US" sz="4000" b="1" dirty="0">
              <a:solidFill>
                <a:schemeClr val="tx1"/>
              </a:solidFill>
              <a:latin typeface="Agency FB" panose="020B0503020202020204" pitchFamily="34" charset="0"/>
            </a:endParaRPr>
          </a:p>
          <a:p>
            <a:endParaRPr lang="en-US" sz="4000" b="1" dirty="0">
              <a:solidFill>
                <a:schemeClr val="tx1"/>
              </a:solidFill>
              <a:latin typeface="Agency FB" panose="020B0503020202020204" pitchFamily="34" charset="0"/>
            </a:endParaRPr>
          </a:p>
        </p:txBody>
      </p:sp>
      <p:sp>
        <p:nvSpPr>
          <p:cNvPr id="11" name="Footer Placeholder 10"/>
          <p:cNvSpPr>
            <a:spLocks noGrp="1"/>
          </p:cNvSpPr>
          <p:nvPr>
            <p:ph type="ftr" sz="quarter" idx="11"/>
          </p:nvPr>
        </p:nvSpPr>
        <p:spPr>
          <a:xfrm>
            <a:off x="3909291" y="6492875"/>
            <a:ext cx="4114800" cy="365125"/>
          </a:xfrm>
        </p:spPr>
        <p:txBody>
          <a:bodyPr/>
          <a:lstStyle/>
          <a:p>
            <a:r>
              <a:rPr lang="en-US" dirty="0"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8</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F6A2DF0D-0327-4375-9735-5630EBFBBE3D}" type="datetime4">
              <a:rPr lang="en-US" smtClean="0"/>
              <a:t>May 25, 2019</a:t>
            </a:fld>
            <a:endParaRPr lang="en-US" dirty="0"/>
          </a:p>
        </p:txBody>
      </p:sp>
      <p:sp>
        <p:nvSpPr>
          <p:cNvPr id="5" name="Rectangle 4"/>
          <p:cNvSpPr/>
          <p:nvPr/>
        </p:nvSpPr>
        <p:spPr>
          <a:xfrm>
            <a:off x="1733747" y="1918509"/>
            <a:ext cx="9083040" cy="1292662"/>
          </a:xfrm>
          <a:prstGeom prst="rect">
            <a:avLst/>
          </a:prstGeom>
        </p:spPr>
        <p:txBody>
          <a:bodyPr wrap="square">
            <a:spAutoFit/>
          </a:bodyPr>
          <a:lstStyle/>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Identification of fruit.</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Detection damage of fruit</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486" y="3749917"/>
            <a:ext cx="3329029" cy="1951182"/>
          </a:xfrm>
          <a:prstGeom prst="rect">
            <a:avLst/>
          </a:prstGeom>
        </p:spPr>
      </p:pic>
      <p:sp>
        <p:nvSpPr>
          <p:cNvPr id="3" name="Rectangle 2"/>
          <p:cNvSpPr/>
          <p:nvPr/>
        </p:nvSpPr>
        <p:spPr>
          <a:xfrm>
            <a:off x="4254791" y="5562599"/>
            <a:ext cx="3682418"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Picture courtesy: Free open Book Icon, chittagongit.com</a:t>
            </a:r>
            <a:endParaRPr lang="en-US" sz="1200" dirty="0"/>
          </a:p>
        </p:txBody>
      </p:sp>
      <p:cxnSp>
        <p:nvCxnSpPr>
          <p:cNvPr id="15" name="Straight Connector 14"/>
          <p:cNvCxnSpPr/>
          <p:nvPr/>
        </p:nvCxnSpPr>
        <p:spPr>
          <a:xfrm>
            <a:off x="1870364" y="1546302"/>
            <a:ext cx="8395854"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131980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917633" y="750558"/>
            <a:ext cx="2356735" cy="255454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Contribution</a:t>
            </a:r>
          </a:p>
          <a:p>
            <a:endParaRPr lang="en-US" sz="4000" b="1" dirty="0" smtClean="0">
              <a:solidFill>
                <a:schemeClr val="tx1"/>
              </a:solidFill>
              <a:latin typeface="Agency FB" panose="020B0503020202020204" pitchFamily="34" charset="0"/>
            </a:endParaRPr>
          </a:p>
          <a:p>
            <a:endParaRPr lang="en-US" sz="4000" b="1" dirty="0">
              <a:solidFill>
                <a:schemeClr val="tx1"/>
              </a:solidFill>
              <a:latin typeface="Agency FB" panose="020B0503020202020204" pitchFamily="34" charset="0"/>
            </a:endParaRPr>
          </a:p>
          <a:p>
            <a:endParaRPr lang="en-US" sz="4000" b="1" dirty="0">
              <a:solidFill>
                <a:schemeClr val="tx1"/>
              </a:solidFill>
              <a:latin typeface="Agency FB" panose="020B0503020202020204" pitchFamily="34" charset="0"/>
            </a:endParaRPr>
          </a:p>
        </p:txBody>
      </p:sp>
      <p:sp>
        <p:nvSpPr>
          <p:cNvPr id="11" name="Footer Placeholder 10"/>
          <p:cNvSpPr>
            <a:spLocks noGrp="1"/>
          </p:cNvSpPr>
          <p:nvPr>
            <p:ph type="ftr" sz="quarter" idx="11"/>
          </p:nvPr>
        </p:nvSpPr>
        <p:spPr>
          <a:xfrm>
            <a:off x="3909291" y="6492875"/>
            <a:ext cx="4114800" cy="365125"/>
          </a:xfrm>
        </p:spPr>
        <p:txBody>
          <a:bodyPr/>
          <a:lstStyle/>
          <a:p>
            <a:r>
              <a:rPr lang="en-US" dirty="0"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9</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F6A2DF0D-0327-4375-9735-5630EBFBBE3D}" type="datetime4">
              <a:rPr lang="en-US" smtClean="0"/>
              <a:t>May 25, 2019</a:t>
            </a:fld>
            <a:endParaRPr lang="en-US" dirty="0"/>
          </a:p>
        </p:txBody>
      </p:sp>
      <p:sp>
        <p:nvSpPr>
          <p:cNvPr id="5" name="Rectangle 4"/>
          <p:cNvSpPr/>
          <p:nvPr/>
        </p:nvSpPr>
        <p:spPr>
          <a:xfrm>
            <a:off x="1659856" y="1673887"/>
            <a:ext cx="9083040" cy="1631216"/>
          </a:xfrm>
          <a:prstGeom prst="rect">
            <a:avLst/>
          </a:prstGeom>
        </p:spPr>
        <p:txBody>
          <a:bodyPr wrap="square">
            <a:spAutoFit/>
          </a:bodyPr>
          <a:lstStyle/>
          <a:p>
            <a:pPr marL="342900" indent="-342900">
              <a:buFont typeface="+mj-lt"/>
              <a:buAutoNum type="arabicPeriod"/>
            </a:pPr>
            <a:r>
              <a:rPr lang="en-US" sz="2000" dirty="0">
                <a:latin typeface="Times New Roman" pitchFamily="18" charset="0"/>
                <a:cs typeface="Times New Roman" pitchFamily="18" charset="0"/>
              </a:rPr>
              <a:t>We will apply a huge amount of </a:t>
            </a:r>
            <a:r>
              <a:rPr lang="en-US" sz="2000" dirty="0" smtClean="0">
                <a:latin typeface="Times New Roman" pitchFamily="18" charset="0"/>
                <a:cs typeface="Times New Roman" pitchFamily="18" charset="0"/>
              </a:rPr>
              <a:t>dataset different types of fruits.</a:t>
            </a:r>
            <a:endParaRPr lang="en-US" sz="2000" dirty="0">
              <a:latin typeface="Times New Roman" pitchFamily="18" charset="0"/>
              <a:cs typeface="Times New Roman" pitchFamily="18" charset="0"/>
            </a:endParaRPr>
          </a:p>
          <a:p>
            <a:pPr marL="342900" indent="-342900">
              <a:buFont typeface="+mj-lt"/>
              <a:buAutoNum type="arabicPeriod"/>
            </a:pPr>
            <a:r>
              <a:rPr lang="en-US" sz="2000" dirty="0">
                <a:latin typeface="Times New Roman" pitchFamily="18" charset="0"/>
                <a:cs typeface="Times New Roman" pitchFamily="18" charset="0"/>
              </a:rPr>
              <a:t>We will combined numerous method to get a better result such as SVM, </a:t>
            </a:r>
            <a:r>
              <a:rPr lang="en-US" sz="2000" dirty="0" smtClean="0">
                <a:latin typeface="Times New Roman" pitchFamily="18" charset="0"/>
                <a:cs typeface="Times New Roman" pitchFamily="18" charset="0"/>
              </a:rPr>
              <a:t>LR, LDA, KNN, CART, RF, NB</a:t>
            </a:r>
            <a:r>
              <a:rPr lang="en-US" sz="2000" dirty="0" smtClean="0">
                <a:latin typeface="Times New Roman" pitchFamily="18" charset="0"/>
                <a:cs typeface="Times New Roman" pitchFamily="18" charset="0"/>
              </a:rPr>
              <a:t>.(classification &amp; Detection)</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3478" y="3428213"/>
            <a:ext cx="3870613" cy="2283547"/>
          </a:xfrm>
          <a:prstGeom prst="rect">
            <a:avLst/>
          </a:prstGeom>
        </p:spPr>
      </p:pic>
      <p:sp>
        <p:nvSpPr>
          <p:cNvPr id="3" name="Rectangle 2"/>
          <p:cNvSpPr/>
          <p:nvPr/>
        </p:nvSpPr>
        <p:spPr>
          <a:xfrm>
            <a:off x="4919609" y="5483042"/>
            <a:ext cx="2284664" cy="276999"/>
          </a:xfrm>
          <a:prstGeom prst="rect">
            <a:avLst/>
          </a:prstGeom>
        </p:spPr>
        <p:txBody>
          <a:bodyPr wrap="none">
            <a:spAutoFit/>
          </a:bodyPr>
          <a:lstStyle/>
          <a:p>
            <a:r>
              <a:rPr lang="en-US" sz="1200" dirty="0">
                <a:latin typeface="Times New Roman" pitchFamily="18" charset="0"/>
                <a:cs typeface="Times New Roman" pitchFamily="18" charset="0"/>
              </a:rPr>
              <a:t>Picture courtesy: Humanergy.com</a:t>
            </a:r>
            <a:endParaRPr lang="en-US" sz="1200" dirty="0"/>
          </a:p>
        </p:txBody>
      </p:sp>
      <p:cxnSp>
        <p:nvCxnSpPr>
          <p:cNvPr id="10" name="Straight Connector 9"/>
          <p:cNvCxnSpPr/>
          <p:nvPr/>
        </p:nvCxnSpPr>
        <p:spPr>
          <a:xfrm>
            <a:off x="1935018" y="1481647"/>
            <a:ext cx="8395854"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188360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1217</Words>
  <Application>Microsoft Office PowerPoint</Application>
  <PresentationFormat>Widescreen</PresentationFormat>
  <Paragraphs>178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Agency FB</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emran hasan</dc:creator>
  <cp:lastModifiedBy>Emran-PC</cp:lastModifiedBy>
  <cp:revision>136</cp:revision>
  <dcterms:created xsi:type="dcterms:W3CDTF">2018-02-23T16:12:46Z</dcterms:created>
  <dcterms:modified xsi:type="dcterms:W3CDTF">2019-05-25T06:24:12Z</dcterms:modified>
</cp:coreProperties>
</file>