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256" r:id="rId3"/>
    <p:sldId id="258" r:id="rId4"/>
    <p:sldId id="272" r:id="rId5"/>
    <p:sldId id="285" r:id="rId6"/>
    <p:sldId id="297" r:id="rId7"/>
    <p:sldId id="298" r:id="rId8"/>
    <p:sldId id="299" r:id="rId9"/>
    <p:sldId id="286" r:id="rId10"/>
    <p:sldId id="267" r:id="rId11"/>
    <p:sldId id="294" r:id="rId12"/>
    <p:sldId id="288" r:id="rId13"/>
    <p:sldId id="290" r:id="rId14"/>
    <p:sldId id="291" r:id="rId15"/>
    <p:sldId id="295" r:id="rId16"/>
    <p:sldId id="296" r:id="rId17"/>
    <p:sldId id="278" r:id="rId18"/>
    <p:sldId id="280" r:id="rId19"/>
    <p:sldId id="292" r:id="rId20"/>
    <p:sldId id="293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01166-8B8F-4CDD-9224-F5ECB37389F0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F92C-A658-4B2B-87B3-5648DF50F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684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2B279-49C2-4F49-907B-5CF17596B1F0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54B02-D7F2-4FD9-9116-B90EC0287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926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54B02-D7F2-4FD9-9116-B90EC02873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94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Classification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Regression Tree 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54B02-D7F2-4FD9-9116-B90EC02873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59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Classification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Regression Tree 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54B02-D7F2-4FD9-9116-B90EC02873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84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54B02-D7F2-4FD9-9116-B90EC02873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4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600E-249E-42FB-B89E-63CE93F427C3}" type="datetime4">
              <a:rPr lang="en-US" smtClean="0"/>
              <a:t>September 21,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Damage Detection &amp; Classification of Fruits Using Image Processing Technique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3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77D2-DA80-442C-B1ED-EB4F469FA36B}" type="datetime4">
              <a:rPr lang="en-US" smtClean="0"/>
              <a:t>September 21,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Damage Detection &amp; Classification of Fruits Using Image Processing Technique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7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1D5E-F49E-46A7-97FC-20F0440231A8}" type="datetime4">
              <a:rPr lang="en-US" smtClean="0"/>
              <a:t>September 21,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Damage Detection &amp; Classification of Fruits Using Image Processing Technique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4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EF439-9D7D-44EB-A893-FA3740FB0E47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September 21,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Damage Detection &amp; Classification of Fruit Using Image Processing Technique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483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A231-D3E6-49A3-9740-9F6B18CD6661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September 21,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Damage Detection &amp; Classification of Fruit Using Image Processing Technique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624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17CE-7F99-4431-ADA8-FC10E10E2FC0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September 21,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Damage Detection &amp; Classification of Fruit Using Image Processing Technique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044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408A-1BA1-4B85-B3DC-FF814D96EAAF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September 21,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Damage Detection &amp; Classification of Fruit Using Image Processing Technique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816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E94B-BA3F-4C3C-A4AD-EC6CBF392004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September 21,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Damage Detection &amp; Classification of Fruit Using Image Processing Technique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357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F970-4EE3-45B7-9072-10F53B4A1C5A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September 21,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Damage Detection &amp; Classification of Fruit Using Image Processing Technique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6876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58EE-9B3D-45A1-A7FD-CB92AD643907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September 21,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Damage Detection &amp; Classification of Fruit Using Image Processing Technique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4257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F4D8-EE30-477B-8AC0-CE2DB40332A0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September 21,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Damage Detection &amp; Classification of Fruit Using Image Processing Technique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46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0BEA-A6DA-4FB3-BEDC-FCD93494CFBD}" type="datetime4">
              <a:rPr lang="en-US" smtClean="0"/>
              <a:t>September 21,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Damage Detection &amp; Classification of Fruits Using Image Processing Technique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09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5A67-0326-47EC-9F55-C7DCE456124F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September 21,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Damage Detection &amp; Classification of Fruit Using Image Processing Technique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4847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E7CB-31F7-4721-9612-A32876FFE1A5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September 21,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Damage Detection &amp; Classification of Fruit Using Image Processing Technique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987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B4DF4-38DA-422C-B731-58D582CF2498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September 21,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Damage Detection &amp; Classification of Fruit Using Image Processing Technique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24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9737-E015-41FF-A574-5C97E9BA303E}" type="datetime4">
              <a:rPr lang="en-US" smtClean="0"/>
              <a:t>September 21,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Damage Detection &amp; Classification of Fruits Using Image Processing Technique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0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FCE4-E562-4CCD-A3CF-D234780A6DDC}" type="datetime4">
              <a:rPr lang="en-US" smtClean="0"/>
              <a:t>September 21,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Damage Detection &amp; Classification of Fruits Using Image Processing Technique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7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2CA5-729F-4487-8F1B-5D62A460279C}" type="datetime4">
              <a:rPr lang="en-US" smtClean="0"/>
              <a:t>September 21,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Damage Detection &amp; Classification of Fruits Using Image Processing Technique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2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A036-392F-4C38-8BD6-8AE6868F96B7}" type="datetime4">
              <a:rPr lang="en-US" smtClean="0"/>
              <a:t>September 21,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Damage Detection &amp; Classification of Fruits Using Image Processing Technique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3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5E52-0ECF-40AE-9D29-B112104AA64C}" type="datetime4">
              <a:rPr lang="en-US" smtClean="0"/>
              <a:t>September 21,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Damage Detection &amp; Classification of Fruits Using Image Processing Technique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3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2C8A-D6F9-4855-B498-6682E56A2FCE}" type="datetime4">
              <a:rPr lang="en-US" smtClean="0"/>
              <a:t>September 21,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Damage Detection &amp; Classification of Fruits Using Image Processing Technique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7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1E57-1AD9-49B9-8E09-23EC670D17F4}" type="datetime4">
              <a:rPr lang="en-US" smtClean="0"/>
              <a:t>September 21,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Damage Detection &amp; Classification of Fruits Using Image Processing Technique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7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79D2C-4A10-4470-ADCE-A862798098FB}" type="datetime4">
              <a:rPr lang="en-US" smtClean="0"/>
              <a:t>September 21,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Damage Detection &amp; Classification of Fruits Using Image Processing Technique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3C9E1-E7E2-44AB-A76D-2773891EF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8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B5FD0-3A34-40FC-85D8-DFE17F6109E6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September 21,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Damage Detection &amp; Classification of Fruit Using Image Processing Technique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3C9E1-E7E2-44AB-A76D-2773891EF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87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7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38503" y="1532733"/>
            <a:ext cx="752321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atin typeface="Agency FB" panose="020B0503020202020204" pitchFamily="34" charset="0"/>
              </a:rPr>
              <a:t>Damage Detection &amp; Classification </a:t>
            </a:r>
          </a:p>
          <a:p>
            <a:pPr algn="ctr"/>
            <a:r>
              <a:rPr lang="en-US" sz="3600" b="1" dirty="0" smtClean="0">
                <a:latin typeface="Agency FB" panose="020B0503020202020204" pitchFamily="34" charset="0"/>
              </a:rPr>
              <a:t>     of Fruits Using Image Processing Technique</a:t>
            </a:r>
            <a:endParaRPr lang="en-US" sz="3600" b="1" dirty="0">
              <a:latin typeface="Agency FB" panose="020B0503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007126" y="2755270"/>
            <a:ext cx="8395854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/>
              <a:t>Damage Detection &amp; Classification of Fruits Using Image Processing Technique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/>
              <a:t>1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48B1DBD6-2DF5-489D-A6B7-13D43EF00DCD}" type="datetime4">
              <a:rPr lang="en-US" smtClean="0"/>
              <a:t>September 21, 2019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00695" y="3008566"/>
            <a:ext cx="6096000" cy="141577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endParaRPr 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Sadia Jahan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CSE, City University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06501" y="4236184"/>
            <a:ext cx="15971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835096"/>
              </p:ext>
            </p:extLst>
          </p:nvPr>
        </p:nvGraphicFramePr>
        <p:xfrm>
          <a:off x="5480728" y="4751393"/>
          <a:ext cx="638905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615"/>
                <a:gridCol w="1924594"/>
                <a:gridCol w="1436914"/>
                <a:gridCol w="984069"/>
                <a:gridCol w="10798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SL.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BATCH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DEPT.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Md. </a:t>
                      </a:r>
                      <a:r>
                        <a:rPr lang="en-US" dirty="0" err="1" smtClean="0"/>
                        <a:t>Emran</a:t>
                      </a:r>
                      <a:r>
                        <a:rPr lang="en-US" dirty="0" smtClean="0"/>
                        <a:t> Hasan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152392002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</a:t>
                      </a:r>
                      <a:r>
                        <a:rPr lang="en-US" baseline="30000" dirty="0" smtClean="0"/>
                        <a:t>th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Saiful</a:t>
                      </a:r>
                      <a:r>
                        <a:rPr lang="en-US" dirty="0" smtClean="0"/>
                        <a:t> Islam </a:t>
                      </a:r>
                      <a:r>
                        <a:rPr lang="en-US" dirty="0" err="1" smtClean="0"/>
                        <a:t>Sajon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152392317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</a:t>
                      </a:r>
                      <a:r>
                        <a:rPr lang="en-US" baseline="30000" dirty="0" smtClean="0"/>
                        <a:t>th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4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05336" y="935427"/>
            <a:ext cx="4381328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Agency FB" panose="020B0503020202020204" pitchFamily="34" charset="0"/>
              </a:rPr>
              <a:t> Proposed </a:t>
            </a:r>
            <a:r>
              <a:rPr lang="en-US" sz="40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Method(Con.)</a:t>
            </a:r>
            <a:endParaRPr lang="en-US" sz="40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/>
              <a:t>Damage Detection &amp; Classification of Fruits Using Image Processing Technique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/>
              <a:t>10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04AF6DF5-86B0-4C27-913B-942AC298BD3C}" type="datetime4">
              <a:rPr lang="en-US" smtClean="0"/>
              <a:t>September 21, 2019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151460" y="1707812"/>
            <a:ext cx="8395854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545" y="2000173"/>
            <a:ext cx="3840356" cy="36632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71716" y="2895064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Load Damage Image From Dataset</a:t>
            </a:r>
            <a:endParaRPr lang="en-US" sz="1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86410" algn="l"/>
              </a:tabLs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Segment Color Of the Damage Image</a:t>
            </a:r>
            <a:endParaRPr lang="en-US" sz="1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Graph-cut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HSV color space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Represent color intensity using histogram plot.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29094" y="5933967"/>
            <a:ext cx="35734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Figure 2: Proposed </a:t>
            </a:r>
            <a:r>
              <a:rPr lang="en-US" sz="11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Method </a:t>
            </a:r>
            <a:r>
              <a:rPr lang="en-US" sz="11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for </a:t>
            </a:r>
            <a:r>
              <a:rPr lang="en-US" sz="11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Fruit </a:t>
            </a:r>
            <a:r>
              <a:rPr lang="en-US" sz="11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US" sz="11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amage </a:t>
            </a:r>
            <a:r>
              <a:rPr lang="en-US" sz="11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US" sz="11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etection</a:t>
            </a:r>
            <a:r>
              <a:rPr lang="en-US" sz="11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95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77233" y="948838"/>
            <a:ext cx="3637534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Agency FB" panose="020B0503020202020204" pitchFamily="34" charset="0"/>
              </a:rPr>
              <a:t>Dataset </a:t>
            </a:r>
            <a:r>
              <a:rPr lang="en-US" sz="40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Description</a:t>
            </a:r>
            <a:endParaRPr lang="en-US" sz="40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/>
              <a:t>Damage Detection &amp; Classification of Fruits Using Image Processing Technique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/>
              <a:t>11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7173F51C-F0E6-49D5-8E5F-DB33D9B2B404}" type="datetime4">
              <a:rPr lang="en-US" smtClean="0"/>
              <a:t>September 21, 2019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052029" y="1715783"/>
            <a:ext cx="8395854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297420" y="4743113"/>
            <a:ext cx="90242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01: Fruit Dataset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942442"/>
              </p:ext>
            </p:extLst>
          </p:nvPr>
        </p:nvGraphicFramePr>
        <p:xfrm>
          <a:off x="822033" y="2664114"/>
          <a:ext cx="10855845" cy="1606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091"/>
                <a:gridCol w="1178805"/>
                <a:gridCol w="1322024"/>
                <a:gridCol w="1757900"/>
                <a:gridCol w="1206205"/>
                <a:gridCol w="1206205"/>
                <a:gridCol w="1349141"/>
                <a:gridCol w="914400"/>
                <a:gridCol w="1355074"/>
              </a:tblGrid>
              <a:tr h="72533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No.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378" marR="117378" marT="58689" marB="58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Data</a:t>
                      </a:r>
                      <a:r>
                        <a:rPr lang="en-US" sz="1600" b="1" baseline="0" dirty="0" smtClean="0"/>
                        <a:t> set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378" marR="117378" marT="58689" marB="58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No. of Features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378" marR="117378" marT="58689" marB="58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Types</a:t>
                      </a:r>
                      <a:r>
                        <a:rPr lang="en-US" sz="1600" b="1" baseline="0" dirty="0" smtClean="0"/>
                        <a:t> of features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378" marR="117378" marT="58689" marB="58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Working Instances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378" marR="117378" marT="58689" marB="58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Training Instances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378" marR="117378" marT="58689" marB="58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Testing Instances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378" marR="117378" marT="58689" marB="58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Classes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378" marR="117378" marT="58689" marB="58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Category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378" marR="117378" marT="58689" marB="58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151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01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378" marR="117378" marT="58689" marB="58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Fruits-360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378" marR="117378" marT="58689" marB="58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378" marR="117378" marT="58689" marB="58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Color, Shape, Texture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378" marR="117378" marT="58689" marB="58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8685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378" marR="117378" marT="58689" marB="58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7185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378" marR="117378" marT="58689" marB="58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1500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378" marR="117378" marT="58689" marB="58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378" marR="117378" marT="58689" marB="58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Semi Supervised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378" marR="117378" marT="58689" marB="58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18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37264" y="869536"/>
            <a:ext cx="5838938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Agency FB" panose="020B0503020202020204" pitchFamily="34" charset="0"/>
              </a:rPr>
              <a:t>Experimental </a:t>
            </a:r>
            <a:r>
              <a:rPr lang="en-US" sz="40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Analysis</a:t>
            </a:r>
            <a:endParaRPr lang="en-US" sz="40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/>
              <a:t>Damage Detection &amp; Classification of Fruits Using Image Processing Technique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/>
              <a:t>12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EF1028E4-E41C-4BD9-B04D-D93A6DD69A43}" type="datetime4">
              <a:rPr lang="en-US" smtClean="0"/>
              <a:t>September 21, 2019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898073" y="1638665"/>
            <a:ext cx="8395854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269646" y="1908249"/>
            <a:ext cx="4987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 Comparison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032" y="2092915"/>
            <a:ext cx="4994335" cy="34389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856" y="2469783"/>
            <a:ext cx="3164883" cy="306205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58080" y="5661909"/>
            <a:ext cx="176843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Figure </a:t>
            </a:r>
            <a:r>
              <a:rPr lang="en-US" sz="11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3: Predicted Result</a:t>
            </a:r>
            <a:endParaRPr lang="en-US" sz="11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18858" y="5661909"/>
            <a:ext cx="13789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Figure </a:t>
            </a:r>
            <a:r>
              <a:rPr lang="en-US" sz="11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4: Accuracy </a:t>
            </a:r>
            <a:endParaRPr lang="en-US" sz="11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33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35510" y="869536"/>
            <a:ext cx="3720980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Agency FB" panose="020B0503020202020204" pitchFamily="34" charset="0"/>
              </a:rPr>
              <a:t>Experimental </a:t>
            </a:r>
            <a:r>
              <a:rPr lang="en-US" sz="40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Result </a:t>
            </a:r>
            <a:endParaRPr lang="en-US" sz="40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/>
              <a:t>Damage Detection &amp; Classification of Fruits Using Image Processing Technique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/>
              <a:t>13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75F69A8A-1AF2-4C83-94F2-13719705B26D}" type="datetime4">
              <a:rPr lang="en-US" smtClean="0"/>
              <a:t>September 21, 2019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898073" y="1638665"/>
            <a:ext cx="8395854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35850" y="5754785"/>
            <a:ext cx="2861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Figure 5: Fruit Identification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esults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4" name="Picture 6" descr="Apple Gray Smi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26" y="1719741"/>
            <a:ext cx="195262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Banana%20R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707" y="1715971"/>
            <a:ext cx="20288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anan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7"/>
          <a:stretch>
            <a:fillRect/>
          </a:stretch>
        </p:blipFill>
        <p:spPr bwMode="auto">
          <a:xfrm>
            <a:off x="5102532" y="1691802"/>
            <a:ext cx="197167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at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541" y="1744938"/>
            <a:ext cx="194310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uav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350" y="1681641"/>
            <a:ext cx="20193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 descr="Lem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82" y="3696291"/>
            <a:ext cx="1990725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8" name="Picture 10" descr="Lyche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151" y="3650457"/>
            <a:ext cx="200977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Mang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370" y="3623769"/>
            <a:ext cx="206692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Orang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791" y="3634586"/>
            <a:ext cx="19716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682614" y="33870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60" name="Picture 12" descr="Pineappl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641" y="3615216"/>
            <a:ext cx="2022475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02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09291" y="881693"/>
            <a:ext cx="7219890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Agency FB" panose="020B0503020202020204" pitchFamily="34" charset="0"/>
              </a:rPr>
              <a:t>Experimental </a:t>
            </a:r>
            <a:r>
              <a:rPr lang="en-US" sz="40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Result (Con.)  </a:t>
            </a:r>
            <a:endParaRPr lang="en-US" sz="40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/>
              <a:t>Damage Detection &amp; Classification of Fruits Using Image Processing Technique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/>
              <a:t>14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75F69A8A-1AF2-4C83-94F2-13719705B26D}" type="datetime4">
              <a:rPr lang="en-US" smtClean="0"/>
              <a:t>September 21, 2019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898073" y="1638665"/>
            <a:ext cx="8395854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85951" y="4954573"/>
            <a:ext cx="2361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Figure 6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: HSV Representation</a:t>
            </a: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682614" y="33870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1" y="2694496"/>
            <a:ext cx="10058400" cy="201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5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09291" y="881693"/>
            <a:ext cx="7219890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Agency FB" panose="020B0503020202020204" pitchFamily="34" charset="0"/>
              </a:rPr>
              <a:t>Experimental </a:t>
            </a:r>
            <a:r>
              <a:rPr lang="en-US" sz="40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Result (Con.)  </a:t>
            </a:r>
            <a:endParaRPr lang="en-US" sz="40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/>
              <a:t>Damage Detection &amp; Classification of Fruits Using Image Processing Technique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/>
              <a:t>15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75F69A8A-1AF2-4C83-94F2-13719705B26D}" type="datetime4">
              <a:rPr lang="en-US" smtClean="0"/>
              <a:t>September 21, 2019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898073" y="1638665"/>
            <a:ext cx="8395854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28102" y="5335430"/>
            <a:ext cx="3135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Figure 7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: Graph-Cut Color Segmentation</a:t>
            </a: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682614" y="33870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2202380"/>
            <a:ext cx="2781688" cy="25530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725" y="2202380"/>
            <a:ext cx="2724530" cy="25911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124" y="2221433"/>
            <a:ext cx="2648320" cy="25721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415" y="2216669"/>
            <a:ext cx="4010585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8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66489" y="930779"/>
            <a:ext cx="4859022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Agency FB" panose="020B0503020202020204" pitchFamily="34" charset="0"/>
              </a:rPr>
              <a:t>Conclusion &amp; Future Scope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/>
              <a:t>Damage Detection &amp; Classification of Fruits Using Image Processing Technique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/>
              <a:t>16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5EB587DB-A454-4708-96C2-E9F93011B998}" type="datetime4">
              <a:rPr lang="en-US" smtClean="0"/>
              <a:t>September 21, 2019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192655" y="2466109"/>
            <a:ext cx="350981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98073" y="1660699"/>
            <a:ext cx="8395854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296299" y="2647443"/>
            <a:ext cx="10414631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technique is very effective to classify fruits.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research work we already completed one part is identify the fruit.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achieved best accuracy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Damage detection on fruit image with better accuracy.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damages will be measured. </a:t>
            </a:r>
          </a:p>
          <a:p>
            <a:pPr algn="just">
              <a:lnSpc>
                <a:spcPct val="150000"/>
              </a:lnSpc>
            </a:pPr>
            <a:endParaRPr lang="en-US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68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04996" y="975991"/>
            <a:ext cx="2182008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References</a:t>
            </a:r>
            <a:endParaRPr lang="en-US" sz="40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/>
              <a:t>Damage Detection &amp; Classification of Fruits Using Image Processing Technique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/>
              <a:t>17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3D23AE82-5E95-4EFA-BDC8-D0B81D73B410}" type="datetime4">
              <a:rPr lang="en-US" smtClean="0"/>
              <a:t>September 21, 2019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95128" y="2872509"/>
            <a:ext cx="332509" cy="1847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92655" y="2466109"/>
            <a:ext cx="350981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47345" y="2145623"/>
            <a:ext cx="10497310" cy="6424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	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Mureşan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Horea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Mihai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Oltean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"Fruit recognition from images using deep 	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." </a:t>
            </a:r>
            <a:r>
              <a:rPr lang="en-US" sz="2000" i="1" dirty="0" err="1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Acta</a:t>
            </a:r>
            <a:r>
              <a:rPr lang="en-US" sz="2000" i="1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i="1" dirty="0" err="1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Universitatis</a:t>
            </a:r>
            <a:r>
              <a:rPr lang="en-US" sz="2000" i="1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Sapientiae</a:t>
            </a:r>
            <a:r>
              <a:rPr lang="en-US" sz="2000" i="1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i="1" dirty="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Informatica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10, no. 1 (2018): 26-42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000" dirty="0" smtClean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	</a:t>
            </a:r>
            <a:r>
              <a:rPr lang="en-US" sz="2000" dirty="0" smtClean="0"/>
              <a:t>Md</a:t>
            </a:r>
            <a:r>
              <a:rPr lang="en-US" sz="2000" dirty="0"/>
              <a:t>. Imran Hosen, </a:t>
            </a:r>
            <a:r>
              <a:rPr lang="en-US" sz="2000" dirty="0" err="1"/>
              <a:t>Tahsina</a:t>
            </a:r>
            <a:r>
              <a:rPr lang="en-US" sz="2000" dirty="0"/>
              <a:t> </a:t>
            </a:r>
            <a:r>
              <a:rPr lang="en-US" sz="2000" dirty="0" err="1"/>
              <a:t>Tabassum</a:t>
            </a:r>
            <a:r>
              <a:rPr lang="en-US" sz="2000" dirty="0"/>
              <a:t>, </a:t>
            </a:r>
            <a:r>
              <a:rPr lang="en-US" sz="2000" dirty="0" err="1"/>
              <a:t>Jesmin</a:t>
            </a:r>
            <a:r>
              <a:rPr lang="en-US" sz="2000" dirty="0"/>
              <a:t> Akhter, Md. </a:t>
            </a:r>
            <a:r>
              <a:rPr lang="en-US" sz="2000" dirty="0" err="1"/>
              <a:t>Imdadul</a:t>
            </a:r>
            <a:r>
              <a:rPr lang="en-US" sz="2000" dirty="0"/>
              <a:t> Islam, “Detection of </a:t>
            </a:r>
            <a:r>
              <a:rPr lang="en-US" sz="2000" dirty="0" smtClean="0"/>
              <a:t>	Fruits </a:t>
            </a:r>
            <a:r>
              <a:rPr lang="en-US" sz="2000" dirty="0"/>
              <a:t>Defects Using </a:t>
            </a:r>
            <a:r>
              <a:rPr lang="en-US" sz="2000" dirty="0" err="1"/>
              <a:t>Colour</a:t>
            </a:r>
            <a:r>
              <a:rPr lang="en-US" sz="2000" dirty="0"/>
              <a:t> Segmentation Technique”, </a:t>
            </a:r>
            <a:r>
              <a:rPr lang="en-US" sz="2000" i="1" dirty="0"/>
              <a:t>International Journal of Computer </a:t>
            </a:r>
            <a:r>
              <a:rPr lang="en-US" sz="2000" i="1" dirty="0" smtClean="0"/>
              <a:t>	Science </a:t>
            </a:r>
            <a:r>
              <a:rPr lang="en-US" sz="2000" i="1" dirty="0"/>
              <a:t>and Information Security (IJCSIS), Vol. 16, No. 6, June 2018</a:t>
            </a:r>
            <a:r>
              <a:rPr lang="en-US" sz="2000" i="1" dirty="0" smtClean="0"/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000" i="1" dirty="0" smtClean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PL.Chithra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M.Henila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“Fruits Classification Using Image Processing Techniques”,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Computer Sciences and Engineering, Vol. 7(5), Mar 2019, E-ISSN: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2347-2693</a:t>
            </a:r>
            <a:endParaRPr lang="en-US" sz="2000" i="1" dirty="0"/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2000" dirty="0" smtClean="0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800" dirty="0" smtClean="0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800" dirty="0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2000" dirty="0" smtClean="0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79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04996" y="622048"/>
            <a:ext cx="2182008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References</a:t>
            </a:r>
            <a:endParaRPr lang="en-US" sz="40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/>
              <a:t>Damage Detection &amp; Classification of Fruits Using Image Processing Technique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/>
              <a:t>18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3E23F73C-DC95-4936-877B-807E2E5BCA26}" type="datetime4">
              <a:rPr lang="en-US" smtClean="0"/>
              <a:t>September 21, 2019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95128" y="2872509"/>
            <a:ext cx="332509" cy="1847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92655" y="2466109"/>
            <a:ext cx="350981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58090" y="1638847"/>
            <a:ext cx="10497310" cy="714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[4]	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Saeideh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Gorji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Kandi, “Automatic Defect Detection and Grading of Single-Color Fruits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Using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HSV (Hue, Saturation, Value) Color Space”, </a:t>
            </a:r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Dec. 2010, Volume 4, No.7 (Serial </a:t>
            </a:r>
            <a:r>
              <a:rPr lang="en-US" sz="2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No.32</a:t>
            </a:r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Journal of Life Sciences, ISSN 1934-7391, USA</a:t>
            </a:r>
            <a:r>
              <a:rPr lang="en-US" sz="2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[5]	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Mr.S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V.Phakade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Miss.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D’souza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Flora, Miss.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Halade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Malashree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Miss. Joshi Rashmi,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“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Automatic Fruit Defect Detection Using HSV and RGB Color Space Model”, </a:t>
            </a:r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</a:t>
            </a:r>
            <a:r>
              <a:rPr lang="en-US" sz="2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Journal </a:t>
            </a:r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Innovative Research in Computer Science &amp; Technology (IJIRCST), ISSN: </a:t>
            </a:r>
            <a:r>
              <a:rPr lang="en-US" sz="2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2347-	5552</a:t>
            </a:r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Volume-2, Issue-3, May-2014</a:t>
            </a:r>
            <a:r>
              <a:rPr lang="en-US" sz="2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endParaRPr lang="en-US" sz="20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[6]	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Bhange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Manisha, and H. A.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Hingoliwala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"Smart farming: Pomegranate disease detection 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using 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 processing." </a:t>
            </a:r>
            <a:r>
              <a:rPr lang="en-US" sz="2000" i="1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Procedia Computer Science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58 (2015): 280-288.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000" i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endParaRPr lang="en-US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endParaRPr lang="en-US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endParaRPr lang="en-US" sz="2000" dirty="0" smtClean="0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54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13120" y="794966"/>
            <a:ext cx="2182008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References</a:t>
            </a:r>
            <a:endParaRPr lang="en-US" sz="40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/>
              <a:t>Damage Detection &amp; Classification of Fruits Using Image Processing Technique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/>
              <a:t>19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E6673B5B-D8D1-4D0B-A09E-9053A42D013D}" type="datetime4">
              <a:rPr lang="en-US" smtClean="0"/>
              <a:t>September 21, 2019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95128" y="2872509"/>
            <a:ext cx="332509" cy="1847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92655" y="2466109"/>
            <a:ext cx="350981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22037" y="1826135"/>
            <a:ext cx="10688664" cy="6182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[7]	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Mohana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S.H.,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Prabhakar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C.J., and Praveen Kumar P.U , “Surface Defect Detection and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Grading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Apples”, </a:t>
            </a:r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DOI: 03.AETS.2013.4.33, Association of Computer Electronics and </a:t>
            </a:r>
            <a:r>
              <a:rPr lang="en-US" sz="2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Electrical </a:t>
            </a:r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Engineers, </a:t>
            </a:r>
            <a:r>
              <a:rPr lang="en-US" sz="2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2013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[8]	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Awate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Ashwini,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Damini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Deshmankar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Gayatri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Amrutkar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Utkarsha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Bagul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Samadhan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Sonavane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"Fruit disease detection using color, texture analysis and ANN." In </a:t>
            </a:r>
            <a:r>
              <a:rPr lang="en-US" sz="2000" i="1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2015 </a:t>
            </a:r>
            <a:r>
              <a:rPr lang="en-US" sz="2000" i="1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International </a:t>
            </a:r>
            <a:r>
              <a:rPr lang="en-US" sz="2000" i="1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Conference on Green Computing and Internet of Things (</a:t>
            </a:r>
            <a:r>
              <a:rPr lang="en-US" sz="2000" i="1" dirty="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ICGCIoT</a:t>
            </a:r>
            <a:r>
              <a:rPr lang="en-US" sz="2000" i="1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pp. 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970-	975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IEEE, 2015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7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[9]	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Zalak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R.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Barot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Narendrasinh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Limbad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“An Approach for Detection and Classification of Fruit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Disease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 Survey”, </a:t>
            </a:r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of Science and Research (IJSR), ISSN (Online): </a:t>
            </a:r>
            <a:r>
              <a:rPr lang="en-US" sz="2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2319-7064</a:t>
            </a:r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endParaRPr lang="en-US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endParaRPr lang="en-US" sz="2000" dirty="0" smtClean="0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85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20326" y="996892"/>
            <a:ext cx="3751348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atin typeface="Agency FB" panose="020B0503020202020204" pitchFamily="34" charset="0"/>
              </a:rPr>
              <a:t>Presentation Outline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/>
              <a:t>Damage Detection &amp; Classification of Fruits Using Image Processing Technique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/>
              <a:t>2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9237B2DB-3D8C-42B5-8166-E8A44D59CB64}" type="datetime4">
              <a:rPr lang="en-US" smtClean="0"/>
              <a:t>September 21, 2019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39324" y="2279929"/>
            <a:ext cx="697345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Challenges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Analysis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09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25021" y="2836108"/>
            <a:ext cx="4722768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Agency FB" panose="020B0503020202020204" pitchFamily="34" charset="0"/>
              </a:rPr>
              <a:t>Thank you , everyone!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/>
              <a:t>Damage Detection &amp; Classification of Fruits Using Image Processing Technique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/>
              <a:t>20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7EA6F84B-58A8-4BEC-A174-A9635CF30247}" type="datetime4">
              <a:rPr lang="en-US" smtClean="0"/>
              <a:t>September 21,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30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2035">
              <a:schemeClr val="bg1"/>
            </a:gs>
            <a:gs pos="100000">
              <a:schemeClr val="bg2"/>
            </a:gs>
            <a:gs pos="100000">
              <a:schemeClr val="bg2">
                <a:lumMod val="9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31258" y="868188"/>
            <a:ext cx="170751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atin typeface="Agency FB" panose="020B0503020202020204" pitchFamily="34" charset="0"/>
              </a:rPr>
              <a:t>Abstract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898073" y="1638665"/>
            <a:ext cx="8395854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/>
              <a:t>Damage Detection &amp; Classification of Fruits Using Image Processing Technique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/>
              <a:t>3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813D51AB-712A-48EA-9FC5-EF1E2B64BC6C}" type="datetime4">
              <a:rPr lang="en-US" smtClean="0"/>
              <a:t>September 21, 2019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66726" y="2223176"/>
            <a:ext cx="1038867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food processing industry has been working with different kind of fruits. Most of the industries who are classifying the classes and the damages of fruit by manual. As a result of manual classification, it will become a challenging task for the human. So, in this research work, we have proposed a method with a machine learning technique that classify various kinds of fruits automatically. Also, we will detect damage on fruit using image processing technique like Graph-cut or HSV color segmentation technique.</a:t>
            </a:r>
          </a:p>
        </p:txBody>
      </p:sp>
    </p:spTree>
    <p:extLst>
      <p:ext uri="{BB962C8B-B14F-4D97-AF65-F5344CB8AC3E}">
        <p14:creationId xmlns:p14="http://schemas.microsoft.com/office/powerpoint/2010/main" val="77246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2035">
              <a:schemeClr val="bg1"/>
            </a:gs>
            <a:gs pos="100000">
              <a:schemeClr val="bg2"/>
            </a:gs>
            <a:gs pos="100000">
              <a:schemeClr val="bg2">
                <a:lumMod val="9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31258" y="868188"/>
            <a:ext cx="314220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atin typeface="Agency FB" panose="020B0503020202020204" pitchFamily="34" charset="0"/>
              </a:rPr>
              <a:t>Machine learning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898073" y="1638665"/>
            <a:ext cx="8395854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/>
              <a:t>Damage Detection &amp; Classification of Fruits Using Image Processing Technique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/>
              <a:t>4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CE206225-095D-42D2-B8C6-7808054CCB29}" type="datetime4">
              <a:rPr lang="en-US" smtClean="0"/>
              <a:t>September 21, 2019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58248" y="1833353"/>
            <a:ext cx="10597152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Logistic Regression (LR)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Linear Discriminant Analysis (LDA)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K-nearest neighbor (KNN)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Decision Tree Classifier (CART)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Random Forest Classifier (RF)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Gaussian Naive Bayes (NB)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Support Vector Machine (SVM)</a:t>
            </a:r>
          </a:p>
        </p:txBody>
      </p:sp>
      <p:pic>
        <p:nvPicPr>
          <p:cNvPr id="6146" name="Picture 2" descr="Image result for machine learn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77562"/>
            <a:ext cx="5715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348568" y="5516803"/>
            <a:ext cx="21884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Picture courtesy: https://pngio.com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3689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41302" y="750558"/>
            <a:ext cx="2709396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solidFill>
                  <a:prstClr val="black"/>
                </a:solidFill>
                <a:latin typeface="Agency FB" panose="020B0503020202020204" pitchFamily="34" charset="0"/>
              </a:rPr>
              <a:t>Related Works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Damage Detection &amp; Classification of Fruit Using Image Processing Technique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F6A2DF0D-0327-4375-9735-5630EBFBBE3D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September 21, 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02945" y="1860584"/>
            <a:ext cx="9083040" cy="399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2018 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Mureşan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 al.[1] introduce a method for 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ruit 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recognition from 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images.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4509" y="2788977"/>
            <a:ext cx="1707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Contribution:</a:t>
            </a:r>
          </a:p>
        </p:txBody>
      </p:sp>
      <p:sp>
        <p:nvSpPr>
          <p:cNvPr id="8" name="Rectangle 7"/>
          <p:cNvSpPr/>
          <p:nvPr/>
        </p:nvSpPr>
        <p:spPr>
          <a:xfrm>
            <a:off x="1544509" y="4658353"/>
            <a:ext cx="14350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4509" y="5120283"/>
            <a:ext cx="4525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time consuming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en-US" sz="2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4509" y="3257331"/>
            <a:ext cx="95319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Convolutional Neural Networks (CNN) gives better accuracy in different scenario.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Achieved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between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91.91% - 95.41%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introduced a high quality of dataset that includes different kind of fruits.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used in order to implement the method.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921576" y="1508454"/>
            <a:ext cx="8395854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48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56206" y="901857"/>
            <a:ext cx="3879588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solidFill>
                  <a:prstClr val="black"/>
                </a:solidFill>
                <a:latin typeface="Agency FB" panose="020B0503020202020204" pitchFamily="34" charset="0"/>
              </a:rPr>
              <a:t>Related Works(cont.)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Damage Detection &amp; Classification of Fruit Using Image Processing Technique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F6A2DF0D-0327-4375-9735-5630EBFBBE3D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September 21, 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59856" y="2030577"/>
            <a:ext cx="9795544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2015 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Bhange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 al.[2] proposed a web based tool for pomegranate disease detection</a:t>
            </a:r>
            <a:r>
              <a:rPr lang="en-US" sz="2000" b="1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59856" y="2930579"/>
            <a:ext cx="1707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Contribution:</a:t>
            </a:r>
          </a:p>
        </p:txBody>
      </p:sp>
      <p:sp>
        <p:nvSpPr>
          <p:cNvPr id="8" name="Rectangle 7"/>
          <p:cNvSpPr/>
          <p:nvPr/>
        </p:nvSpPr>
        <p:spPr>
          <a:xfrm>
            <a:off x="1659856" y="4527060"/>
            <a:ext cx="14350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59856" y="3357756"/>
            <a:ext cx="86757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technique is used for disease detection.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 algorithm used for clustering and SVM for training and classification.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of identifying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pomegranate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disease.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59856" y="4978400"/>
            <a:ext cx="34887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Worked with a small dataset.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Worked with only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fruit.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898073" y="1638665"/>
            <a:ext cx="8395854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94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56206" y="799137"/>
            <a:ext cx="3879588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solidFill>
                  <a:prstClr val="black"/>
                </a:solidFill>
                <a:latin typeface="Agency FB" panose="020B0503020202020204" pitchFamily="34" charset="0"/>
              </a:rPr>
              <a:t>Related Works(cont.)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Damage Detection &amp; Classification of Fruit Using Image Processing Technique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F6A2DF0D-0327-4375-9735-5630EBFBBE3D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September 21, 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1339" y="1827776"/>
            <a:ext cx="10444116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2015 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Awate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 al.[3] proposed 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efficient smart farming technique which will help 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better 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yield and growth with less human efforts.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10255" y="2767861"/>
            <a:ext cx="16995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1101339" y="4554133"/>
            <a:ext cx="14269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1339" y="3193095"/>
            <a:ext cx="10653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 (ANN) concept is used for 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 matching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classification of 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applied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 method is 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applied for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Achieved 90</a:t>
            </a:r>
            <a:r>
              <a:rPr lang="en-US" dirty="0">
                <a:solidFill>
                  <a:prstClr val="black"/>
                </a:solidFill>
              </a:rPr>
              <a:t>% accurate result.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255" y="4923465"/>
            <a:ext cx="50449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disease of fruit but not the damage.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Worked with only three fruits.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898073" y="1638665"/>
            <a:ext cx="8395854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76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2035">
              <a:schemeClr val="bg1"/>
            </a:gs>
            <a:gs pos="100000">
              <a:schemeClr val="bg2"/>
            </a:gs>
            <a:gs pos="100000">
              <a:schemeClr val="bg2">
                <a:lumMod val="9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80251" y="868188"/>
            <a:ext cx="383149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atin typeface="Agency FB" panose="020B0503020202020204" pitchFamily="34" charset="0"/>
              </a:rPr>
              <a:t>Research Challenges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898073" y="1638665"/>
            <a:ext cx="8395854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/>
              <a:t>Damage Detection &amp; Classification of Fruits Using Image Processing Technique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/>
              <a:t>8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700E0D83-741F-45FE-960A-FEB747505EFD}" type="datetime4">
              <a:rPr lang="en-US" smtClean="0"/>
              <a:t>September 21, 2019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58248" y="2207881"/>
            <a:ext cx="105971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Selecting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Training and Testing dataset.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Extracting features 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Marge extracted features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Train models</a:t>
            </a:r>
          </a:p>
        </p:txBody>
      </p:sp>
      <p:pic>
        <p:nvPicPr>
          <p:cNvPr id="7170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044" y="2207881"/>
            <a:ext cx="3719549" cy="318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872867" y="5590226"/>
            <a:ext cx="29562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Picture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courtesy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: http://www.topsocialscoop.com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0181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36731" y="593383"/>
            <a:ext cx="3318537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Agency FB" panose="020B0503020202020204" pitchFamily="34" charset="0"/>
              </a:rPr>
              <a:t> Proposed </a:t>
            </a:r>
            <a:r>
              <a:rPr lang="en-US" sz="40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Method</a:t>
            </a:r>
            <a:endParaRPr lang="en-US" sz="40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/>
              <a:t>Damage Detection &amp; Classification of Fruits Using Image Processing Technique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/>
              <a:t>9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04AF6DF5-86B0-4C27-913B-942AC298BD3C}" type="datetime4">
              <a:rPr lang="en-US" smtClean="0"/>
              <a:t>September 21, 2019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898072" y="1309438"/>
            <a:ext cx="8395854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61290" y="1366289"/>
            <a:ext cx="6290007" cy="5309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Split the dataset into two part training and testing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 Preprocessing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Extract feature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Fit Training data to the ML model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Logistic Regression (LR)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 Discriminant Analysis (LDA)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K-nearest neighbor (KNN)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Classifier (CART)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 Forest Classifier (RF)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Gaussian Naive Bayes (NB)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Support Vector Machine (SVM)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 The Result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02735" y="5670279"/>
            <a:ext cx="32127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Figure 1: Proposed method for fruit identification.</a:t>
            </a:r>
            <a:endParaRPr lang="en-US" sz="9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691" y="1548642"/>
            <a:ext cx="6099297" cy="388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</TotalTime>
  <Words>968</Words>
  <Application>Microsoft Office PowerPoint</Application>
  <PresentationFormat>Widescreen</PresentationFormat>
  <Paragraphs>236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Agency FB</vt:lpstr>
      <vt:lpstr>Arial</vt:lpstr>
      <vt:lpstr>Calibri</vt:lpstr>
      <vt:lpstr>Calibri Light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emran hasan</dc:creator>
  <cp:lastModifiedBy>Emran-PC</cp:lastModifiedBy>
  <cp:revision>268</cp:revision>
  <dcterms:created xsi:type="dcterms:W3CDTF">2018-02-23T16:12:46Z</dcterms:created>
  <dcterms:modified xsi:type="dcterms:W3CDTF">2019-09-21T18:39:14Z</dcterms:modified>
</cp:coreProperties>
</file>