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7" r:id="rId2"/>
    <p:sldId id="276" r:id="rId3"/>
    <p:sldId id="275" r:id="rId4"/>
    <p:sldId id="270" r:id="rId5"/>
    <p:sldId id="308" r:id="rId6"/>
    <p:sldId id="309" r:id="rId7"/>
    <p:sldId id="288" r:id="rId8"/>
    <p:sldId id="289" r:id="rId9"/>
    <p:sldId id="293" r:id="rId10"/>
    <p:sldId id="291" r:id="rId11"/>
    <p:sldId id="302" r:id="rId12"/>
    <p:sldId id="303" r:id="rId13"/>
    <p:sldId id="304" r:id="rId14"/>
    <p:sldId id="305" r:id="rId15"/>
    <p:sldId id="306" r:id="rId16"/>
    <p:sldId id="284" r:id="rId17"/>
    <p:sldId id="274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99CC"/>
    <a:srgbClr val="3399FF"/>
    <a:srgbClr val="333399"/>
    <a:srgbClr val="FFCC66"/>
    <a:srgbClr val="363080"/>
    <a:srgbClr val="5850A5"/>
    <a:srgbClr val="342F61"/>
    <a:srgbClr val="463F83"/>
    <a:srgbClr val="08080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6" autoAdjust="0"/>
    <p:restoredTop sz="97390" autoAdjust="0"/>
  </p:normalViewPr>
  <p:slideViewPr>
    <p:cSldViewPr>
      <p:cViewPr>
        <p:scale>
          <a:sx n="87" d="100"/>
          <a:sy n="87" d="100"/>
        </p:scale>
        <p:origin x="-96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Gycap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895F857-5E1C-41A0-9B09-6BAE350609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3718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s-ES" dirty="0" err="1"/>
              <a:t>Gycap</a:t>
            </a:r>
            <a:endParaRPr lang="es-ES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770A88D-C788-4498-8C3D-B962F5E5744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6044792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dirty="0" err="1" smtClean="0"/>
              <a:t>Gycap</a:t>
            </a:r>
            <a:endParaRPr lang="es-ES" dirty="0" smtClean="0"/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AFAC6-2AB8-4FBA-AE38-1F2BDCFFD26C}" type="slidenum">
              <a:rPr lang="es-ES" smtClean="0"/>
              <a:pPr/>
              <a:t>3</a:t>
            </a:fld>
            <a:endParaRPr lang="es-ES" smtClean="0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8"/>
          <p:cNvSpPr>
            <a:spLocks/>
          </p:cNvSpPr>
          <p:nvPr/>
        </p:nvSpPr>
        <p:spPr bwMode="auto">
          <a:xfrm>
            <a:off x="-33338" y="-33338"/>
            <a:ext cx="9577388" cy="6818313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5802" y="14"/>
              </a:cxn>
              <a:cxn ang="0">
                <a:pos x="5802" y="3905"/>
              </a:cxn>
              <a:cxn ang="0">
                <a:pos x="5066" y="2352"/>
              </a:cxn>
              <a:cxn ang="0">
                <a:pos x="0" y="3106"/>
              </a:cxn>
              <a:cxn ang="0">
                <a:pos x="5" y="0"/>
              </a:cxn>
            </a:cxnLst>
            <a:rect l="0" t="0" r="r" b="b"/>
            <a:pathLst>
              <a:path w="6033" h="4295">
                <a:moveTo>
                  <a:pt x="5" y="0"/>
                </a:moveTo>
                <a:lnTo>
                  <a:pt x="5802" y="14"/>
                </a:lnTo>
                <a:lnTo>
                  <a:pt x="5802" y="3905"/>
                </a:lnTo>
                <a:cubicBezTo>
                  <a:pt x="5679" y="4295"/>
                  <a:pt x="6033" y="2484"/>
                  <a:pt x="5066" y="2352"/>
                </a:cubicBezTo>
                <a:cubicBezTo>
                  <a:pt x="4099" y="2221"/>
                  <a:pt x="843" y="3497"/>
                  <a:pt x="0" y="3106"/>
                </a:cubicBezTo>
                <a:lnTo>
                  <a:pt x="5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88900" dir="54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s-ES"/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6076950" y="152400"/>
            <a:ext cx="2846388" cy="3313113"/>
            <a:chOff x="3107" y="1003"/>
            <a:chExt cx="2495" cy="2903"/>
          </a:xfrm>
        </p:grpSpPr>
        <p:grpSp>
          <p:nvGrpSpPr>
            <p:cNvPr id="6" name="Group 84"/>
            <p:cNvGrpSpPr>
              <a:grpSpLocks/>
            </p:cNvGrpSpPr>
            <p:nvPr userDrawn="1"/>
          </p:nvGrpSpPr>
          <p:grpSpPr bwMode="auto">
            <a:xfrm>
              <a:off x="3107" y="2001"/>
              <a:ext cx="1905" cy="1905"/>
              <a:chOff x="1655" y="3067"/>
              <a:chExt cx="975" cy="975"/>
            </a:xfrm>
          </p:grpSpPr>
          <p:sp>
            <p:nvSpPr>
              <p:cNvPr id="13" name="AutoShape 85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4" name="AutoShape 86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50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7" name="Group 87"/>
            <p:cNvGrpSpPr>
              <a:grpSpLocks/>
            </p:cNvGrpSpPr>
            <p:nvPr userDrawn="1"/>
          </p:nvGrpSpPr>
          <p:grpSpPr bwMode="auto">
            <a:xfrm>
              <a:off x="4922" y="2227"/>
              <a:ext cx="565" cy="566"/>
              <a:chOff x="1657" y="3068"/>
              <a:chExt cx="972" cy="974"/>
            </a:xfrm>
          </p:grpSpPr>
          <p:sp>
            <p:nvSpPr>
              <p:cNvPr id="11" name="AutoShape 88"/>
              <p:cNvSpPr>
                <a:spLocks noChangeArrowheads="1"/>
              </p:cNvSpPr>
              <p:nvPr userDrawn="1"/>
            </p:nvSpPr>
            <p:spPr bwMode="auto">
              <a:xfrm>
                <a:off x="1656" y="3068"/>
                <a:ext cx="972" cy="974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" name="AutoShape 89"/>
              <p:cNvSpPr>
                <a:spLocks noChangeArrowheads="1"/>
              </p:cNvSpPr>
              <p:nvPr userDrawn="1"/>
            </p:nvSpPr>
            <p:spPr bwMode="auto">
              <a:xfrm>
                <a:off x="1869" y="3281"/>
                <a:ext cx="546" cy="548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8" name="Group 90"/>
            <p:cNvGrpSpPr>
              <a:grpSpLocks/>
            </p:cNvGrpSpPr>
            <p:nvPr userDrawn="1"/>
          </p:nvGrpSpPr>
          <p:grpSpPr bwMode="auto">
            <a:xfrm>
              <a:off x="4309" y="1003"/>
              <a:ext cx="1293" cy="1293"/>
              <a:chOff x="1655" y="3067"/>
              <a:chExt cx="975" cy="975"/>
            </a:xfrm>
          </p:grpSpPr>
          <p:sp>
            <p:nvSpPr>
              <p:cNvPr id="9" name="AutoShape 91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0" name="AutoShape 92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53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92163" y="1881188"/>
            <a:ext cx="5580062" cy="1655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500563" y="4689475"/>
            <a:ext cx="4319587" cy="13557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05588"/>
            <a:ext cx="21336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605588"/>
            <a:ext cx="2895600" cy="279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77050" y="6605588"/>
            <a:ext cx="21336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4F6DF-4F98-4AE4-9605-FD2E5CBF4DA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188913"/>
            <a:ext cx="2071688" cy="54371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67425" cy="543718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A4395-DBD4-4A9F-9144-A08150938E5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16113"/>
            <a:ext cx="4068763" cy="37099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78363" y="1916113"/>
            <a:ext cx="4070350" cy="37099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274AB-15FF-4C63-8EF3-FDF4269BB3B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9D1A8-AA1A-4E2F-8A75-278169BC69F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C970-F01A-4209-B687-8B25F27B1B9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68763" cy="3709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78363" y="1916113"/>
            <a:ext cx="4070350" cy="3709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7139A-984B-4B62-8635-2133794520F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632B4-4F51-40E7-AB07-14C9E740FDE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96413-3F37-4586-BEE7-91F2957A5FC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15AFA-366F-429A-8BC5-194430E5616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69B3B-EBCA-4D15-A803-DE5D910DE7F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FD9B0-71FD-497D-8A10-1D105E53666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Freeform 112"/>
          <p:cNvSpPr>
            <a:spLocks/>
          </p:cNvSpPr>
          <p:nvPr/>
        </p:nvSpPr>
        <p:spPr bwMode="auto">
          <a:xfrm>
            <a:off x="-17463" y="6223000"/>
            <a:ext cx="9172576" cy="661988"/>
          </a:xfrm>
          <a:custGeom>
            <a:avLst/>
            <a:gdLst/>
            <a:ahLst/>
            <a:cxnLst>
              <a:cxn ang="0">
                <a:pos x="5771" y="403"/>
              </a:cxn>
              <a:cxn ang="0">
                <a:pos x="4" y="417"/>
              </a:cxn>
              <a:cxn ang="0">
                <a:pos x="0" y="24"/>
              </a:cxn>
              <a:cxn ang="0">
                <a:pos x="2218" y="272"/>
              </a:cxn>
              <a:cxn ang="0">
                <a:pos x="5778" y="91"/>
              </a:cxn>
              <a:cxn ang="0">
                <a:pos x="5771" y="403"/>
              </a:cxn>
            </a:cxnLst>
            <a:rect l="0" t="0" r="r" b="b"/>
            <a:pathLst>
              <a:path w="5778" h="417">
                <a:moveTo>
                  <a:pt x="5771" y="403"/>
                </a:moveTo>
                <a:lnTo>
                  <a:pt x="4" y="417"/>
                </a:lnTo>
                <a:lnTo>
                  <a:pt x="0" y="24"/>
                </a:lnTo>
                <a:cubicBezTo>
                  <a:pt x="369" y="0"/>
                  <a:pt x="1255" y="261"/>
                  <a:pt x="2218" y="272"/>
                </a:cubicBezTo>
                <a:cubicBezTo>
                  <a:pt x="3181" y="283"/>
                  <a:pt x="5186" y="69"/>
                  <a:pt x="5778" y="91"/>
                </a:cubicBezTo>
                <a:lnTo>
                  <a:pt x="5771" y="40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135" name="Freeform 111"/>
          <p:cNvSpPr>
            <a:spLocks/>
          </p:cNvSpPr>
          <p:nvPr/>
        </p:nvSpPr>
        <p:spPr bwMode="auto">
          <a:xfrm>
            <a:off x="-33338" y="-44450"/>
            <a:ext cx="9580563" cy="2173288"/>
          </a:xfrm>
          <a:custGeom>
            <a:avLst/>
            <a:gdLst/>
            <a:ahLst/>
            <a:cxnLst>
              <a:cxn ang="0">
                <a:pos x="5" y="7"/>
              </a:cxn>
              <a:cxn ang="0">
                <a:pos x="5816" y="0"/>
              </a:cxn>
              <a:cxn ang="0">
                <a:pos x="5816" y="1249"/>
              </a:cxn>
              <a:cxn ang="0">
                <a:pos x="5066" y="722"/>
              </a:cxn>
              <a:cxn ang="0">
                <a:pos x="0" y="951"/>
              </a:cxn>
              <a:cxn ang="0">
                <a:pos x="5" y="7"/>
              </a:cxn>
            </a:cxnLst>
            <a:rect l="0" t="0" r="r" b="b"/>
            <a:pathLst>
              <a:path w="6035" h="1369">
                <a:moveTo>
                  <a:pt x="5" y="7"/>
                </a:moveTo>
                <a:lnTo>
                  <a:pt x="5816" y="0"/>
                </a:lnTo>
                <a:lnTo>
                  <a:pt x="5816" y="1249"/>
                </a:lnTo>
                <a:cubicBezTo>
                  <a:pt x="5691" y="1369"/>
                  <a:pt x="6035" y="772"/>
                  <a:pt x="5066" y="722"/>
                </a:cubicBezTo>
                <a:cubicBezTo>
                  <a:pt x="4097" y="672"/>
                  <a:pt x="843" y="1070"/>
                  <a:pt x="0" y="951"/>
                </a:cubicBezTo>
                <a:lnTo>
                  <a:pt x="5" y="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88900" dir="54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1105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497638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4500" y="6497638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5EFDD42F-33AB-441B-98B1-927CE911CB6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grpSp>
        <p:nvGrpSpPr>
          <p:cNvPr id="1031" name="Group 122"/>
          <p:cNvGrpSpPr>
            <a:grpSpLocks/>
          </p:cNvGrpSpPr>
          <p:nvPr/>
        </p:nvGrpSpPr>
        <p:grpSpPr bwMode="auto">
          <a:xfrm>
            <a:off x="7696200" y="5192713"/>
            <a:ext cx="1236663" cy="1439862"/>
            <a:chOff x="3107" y="1003"/>
            <a:chExt cx="2495" cy="2903"/>
          </a:xfrm>
        </p:grpSpPr>
        <p:grpSp>
          <p:nvGrpSpPr>
            <p:cNvPr id="1033" name="Group 113"/>
            <p:cNvGrpSpPr>
              <a:grpSpLocks/>
            </p:cNvGrpSpPr>
            <p:nvPr userDrawn="1"/>
          </p:nvGrpSpPr>
          <p:grpSpPr bwMode="auto">
            <a:xfrm>
              <a:off x="3107" y="2001"/>
              <a:ext cx="1905" cy="1905"/>
              <a:chOff x="1655" y="3067"/>
              <a:chExt cx="975" cy="975"/>
            </a:xfrm>
          </p:grpSpPr>
          <p:sp>
            <p:nvSpPr>
              <p:cNvPr id="1138" name="AutoShape 114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139" name="AutoShape 115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1034" name="Group 116"/>
            <p:cNvGrpSpPr>
              <a:grpSpLocks/>
            </p:cNvGrpSpPr>
            <p:nvPr userDrawn="1"/>
          </p:nvGrpSpPr>
          <p:grpSpPr bwMode="auto">
            <a:xfrm>
              <a:off x="4921" y="2228"/>
              <a:ext cx="567" cy="567"/>
              <a:chOff x="1655" y="3067"/>
              <a:chExt cx="975" cy="975"/>
            </a:xfrm>
          </p:grpSpPr>
          <p:sp>
            <p:nvSpPr>
              <p:cNvPr id="1141" name="AutoShape 117"/>
              <p:cNvSpPr>
                <a:spLocks noChangeArrowheads="1"/>
              </p:cNvSpPr>
              <p:nvPr userDrawn="1"/>
            </p:nvSpPr>
            <p:spPr bwMode="auto">
              <a:xfrm>
                <a:off x="1653" y="3068"/>
                <a:ext cx="975" cy="974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142" name="AutoShape 118"/>
              <p:cNvSpPr>
                <a:spLocks noChangeArrowheads="1"/>
              </p:cNvSpPr>
              <p:nvPr userDrawn="1"/>
            </p:nvSpPr>
            <p:spPr bwMode="auto">
              <a:xfrm>
                <a:off x="1868" y="3283"/>
                <a:ext cx="545" cy="54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619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1035" name="Group 119"/>
            <p:cNvGrpSpPr>
              <a:grpSpLocks/>
            </p:cNvGrpSpPr>
            <p:nvPr userDrawn="1"/>
          </p:nvGrpSpPr>
          <p:grpSpPr bwMode="auto">
            <a:xfrm>
              <a:off x="4309" y="1003"/>
              <a:ext cx="1293" cy="1293"/>
              <a:chOff x="1655" y="3067"/>
              <a:chExt cx="975" cy="975"/>
            </a:xfrm>
          </p:grpSpPr>
          <p:sp>
            <p:nvSpPr>
              <p:cNvPr id="1144" name="AutoShape 120"/>
              <p:cNvSpPr>
                <a:spLocks noChangeArrowheads="1"/>
              </p:cNvSpPr>
              <p:nvPr userDrawn="1"/>
            </p:nvSpPr>
            <p:spPr bwMode="auto">
              <a:xfrm>
                <a:off x="1654" y="3067"/>
                <a:ext cx="976" cy="975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145" name="AutoShape 121"/>
              <p:cNvSpPr>
                <a:spLocks noChangeArrowheads="1"/>
              </p:cNvSpPr>
              <p:nvPr userDrawn="1"/>
            </p:nvSpPr>
            <p:spPr bwMode="auto">
              <a:xfrm>
                <a:off x="1867" y="3279"/>
                <a:ext cx="551" cy="550"/>
              </a:xfrm>
              <a:custGeom>
                <a:avLst/>
                <a:gdLst>
                  <a:gd name="G0" fmla="+- 2918 0 0"/>
                  <a:gd name="G1" fmla="+- 21600 0 2918"/>
                  <a:gd name="G2" fmla="+- 21600 0 291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s-ES"/>
              </a:p>
            </p:txBody>
          </p:sp>
        </p:grpSp>
      </p:grpSp>
      <p:sp>
        <p:nvSpPr>
          <p:cNvPr id="1032" name="AutoShap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91513" cy="3709987"/>
          </a:xfrm>
          <a:prstGeom prst="roundRect">
            <a:avLst>
              <a:gd name="adj" fmla="val 16667"/>
            </a:avLst>
          </a:prstGeom>
          <a:solidFill>
            <a:schemeClr val="accent1">
              <a:alpha val="30196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32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32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32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32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32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21" Type="http://schemas.microsoft.com/office/2007/relationships/hdphoto" Target="../media/hdphoto9.wdp"/><Relationship Id="rId7" Type="http://schemas.openxmlformats.org/officeDocument/2006/relationships/image" Target="../media/image6.png"/><Relationship Id="rId17" Type="http://schemas.microsoft.com/office/2007/relationships/hdphoto" Target="../media/hdphoto7.wdp"/><Relationship Id="rId25" Type="http://schemas.microsoft.com/office/2007/relationships/hdphoto" Target="../media/hdphoto11.wdp"/><Relationship Id="rId2" Type="http://schemas.openxmlformats.org/officeDocument/2006/relationships/image" Target="../media/image4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24" Type="http://schemas.openxmlformats.org/officeDocument/2006/relationships/image" Target="../media/image14.png"/><Relationship Id="rId5" Type="http://schemas.openxmlformats.org/officeDocument/2006/relationships/image" Target="../media/image5.png"/><Relationship Id="rId15" Type="http://schemas.microsoft.com/office/2007/relationships/hdphoto" Target="../media/hdphoto6.wdp"/><Relationship Id="rId23" Type="http://schemas.microsoft.com/office/2007/relationships/hdphoto" Target="../media/hdphoto10.wdp"/><Relationship Id="rId28" Type="http://schemas.openxmlformats.org/officeDocument/2006/relationships/image" Target="../media/image1.png"/><Relationship Id="rId10" Type="http://schemas.openxmlformats.org/officeDocument/2006/relationships/image" Target="../media/image8.png"/><Relationship Id="rId19" Type="http://schemas.microsoft.com/office/2007/relationships/hdphoto" Target="../media/hdphoto8.wdp"/><Relationship Id="rId4" Type="http://schemas.microsoft.com/office/2007/relationships/hdphoto" Target="../media/hdphoto1.wdp"/><Relationship Id="rId9" Type="http://schemas.openxmlformats.org/officeDocument/2006/relationships/image" Target="../media/image7.jpeg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2.wdp"/><Relationship Id="rId1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microsoft.com/office/2007/relationships/hdphoto" Target="../media/hdphoto4.wdp"/><Relationship Id="rId12" Type="http://schemas.openxmlformats.org/officeDocument/2006/relationships/image" Target="../media/image17.png"/><Relationship Id="rId17" Type="http://schemas.microsoft.com/office/2007/relationships/hdphoto" Target="../media/hdphoto13.wdp"/><Relationship Id="rId2" Type="http://schemas.openxmlformats.org/officeDocument/2006/relationships/image" Target="../media/image1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microsoft.com/office/2007/relationships/hdphoto" Target="../media/hdphoto11.wdp"/><Relationship Id="rId5" Type="http://schemas.microsoft.com/office/2007/relationships/hdphoto" Target="../media/hdphoto7.wdp"/><Relationship Id="rId15" Type="http://schemas.microsoft.com/office/2007/relationships/hdphoto" Target="../media/hdphoto12.wdp"/><Relationship Id="rId10" Type="http://schemas.openxmlformats.org/officeDocument/2006/relationships/image" Target="../media/image14.png"/><Relationship Id="rId19" Type="http://schemas.microsoft.com/office/2007/relationships/hdphoto" Target="../media/hdphoto14.wdp"/><Relationship Id="rId9" Type="http://schemas.microsoft.com/office/2007/relationships/hdphoto" Target="../media/hdphoto10.wdp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eg"/><Relationship Id="rId4" Type="http://schemas.microsoft.com/office/2007/relationships/hdphoto" Target="../media/hdphoto7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2411760" y="2168860"/>
            <a:ext cx="4620513" cy="1980220"/>
            <a:chOff x="2411760" y="2060848"/>
            <a:chExt cx="4620513" cy="19802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7" name="6 CuadroTexto"/>
            <p:cNvSpPr txBox="1"/>
            <p:nvPr/>
          </p:nvSpPr>
          <p:spPr>
            <a:xfrm>
              <a:off x="3959932" y="2384884"/>
              <a:ext cx="24482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7200" dirty="0" smtClean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72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chemeClr val="tx1"/>
                </a:solidFill>
                <a:latin typeface="Tahoma" pitchFamily="34" charset="0"/>
              </a:rPr>
              <a:t>Cuarta Iteración….</a:t>
            </a:r>
            <a:endParaRPr lang="en-US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9459" name="AutoShape 3"/>
          <p:cNvSpPr>
            <a:spLocks noGrp="1" noChangeArrowheads="1"/>
          </p:cNvSpPr>
          <p:nvPr>
            <p:ph type="body" sz="half" idx="2"/>
          </p:nvPr>
        </p:nvSpPr>
        <p:spPr>
          <a:xfrm>
            <a:off x="179388" y="1628775"/>
            <a:ext cx="8351837" cy="46085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s-ES_tradnl" sz="1200" smtClean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AR" sz="1200" smtClean="0">
              <a:latin typeface="Tahoma" pitchFamily="34" charset="0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468313" y="1916113"/>
            <a:ext cx="3024187" cy="1728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Char char="ü"/>
            </a:pPr>
            <a:r>
              <a:rPr lang="es-ES" sz="1400"/>
              <a:t>Seguridad</a:t>
            </a:r>
          </a:p>
          <a:p>
            <a:pPr>
              <a:buFont typeface="Wingdings" pitchFamily="2" charset="2"/>
              <a:buNone/>
            </a:pPr>
            <a:r>
              <a:rPr lang="es-ES" sz="1400"/>
              <a:t>     Roles </a:t>
            </a:r>
          </a:p>
          <a:p>
            <a:pPr>
              <a:buFont typeface="Wingdings" pitchFamily="2" charset="2"/>
              <a:buNone/>
            </a:pPr>
            <a:r>
              <a:rPr lang="es-ES" sz="1400"/>
              <a:t>     Usuarios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635375" y="3500438"/>
            <a:ext cx="4392613" cy="22336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Char char="ü"/>
            </a:pPr>
            <a:r>
              <a:rPr lang="es-ES" sz="1400"/>
              <a:t>Interfaz Web</a:t>
            </a:r>
          </a:p>
          <a:p>
            <a:pPr>
              <a:buFont typeface="Wingdings" pitchFamily="2" charset="2"/>
              <a:buNone/>
            </a:pPr>
            <a:r>
              <a:rPr lang="es-ES" sz="1400"/>
              <a:t>     Para carga de pedidos</a:t>
            </a:r>
          </a:p>
          <a:p>
            <a:pPr>
              <a:buFont typeface="Wingdings" pitchFamily="2" charset="2"/>
              <a:buChar char="ü"/>
            </a:pPr>
            <a:r>
              <a:rPr lang="es-ES" sz="1400"/>
              <a:t>Interfaz para dispositivos móviles</a:t>
            </a:r>
          </a:p>
          <a:p>
            <a:pPr>
              <a:buFont typeface="Wingdings" pitchFamily="2" charset="2"/>
              <a:buNone/>
            </a:pPr>
            <a:r>
              <a:rPr lang="es-ES" sz="1400"/>
              <a:t>     Seguimiento de las Órdenes de Trabajo</a:t>
            </a:r>
          </a:p>
          <a:p>
            <a:pPr>
              <a:buFont typeface="Wingdings" pitchFamily="2" charset="2"/>
              <a:buChar char="ü"/>
            </a:pPr>
            <a:r>
              <a:rPr lang="es-ES" sz="1400"/>
              <a:t> Trazabilidad del Lote de Fabricación</a:t>
            </a:r>
          </a:p>
          <a:p>
            <a:pPr>
              <a:buFont typeface="Wingdings" pitchFamily="2" charset="2"/>
              <a:buChar char="ü"/>
            </a:pPr>
            <a:endParaRPr lang="es-ES" sz="1400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6084888" y="3357563"/>
            <a:ext cx="20161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Funcionalidades </a:t>
            </a:r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2051050" y="1773238"/>
            <a:ext cx="20161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Soporte</a:t>
            </a:r>
          </a:p>
        </p:txBody>
      </p:sp>
      <p:pic>
        <p:nvPicPr>
          <p:cNvPr id="9" name="8 Imagen" descr="modulo.sopor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5204" y="3017406"/>
            <a:ext cx="1428750" cy="1276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chemeClr val="tx1"/>
                </a:solidFill>
                <a:latin typeface="Tahoma" pitchFamily="34" charset="0"/>
              </a:rPr>
              <a:t>Circuito Lógico….</a:t>
            </a:r>
            <a:endParaRPr lang="en-US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0483" name="AutoShap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628775"/>
            <a:ext cx="8424862" cy="4679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s-ES_tradnl" sz="1200" smtClean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AR" sz="1200" smtClean="0">
              <a:latin typeface="Tahoma" pitchFamily="34" charset="0"/>
            </a:endParaRP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395288" y="1916113"/>
            <a:ext cx="2519362" cy="11509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lang="es-ES"/>
              <a:t>¿Qué fabricamos?</a:t>
            </a:r>
          </a:p>
        </p:txBody>
      </p:sp>
      <p:sp>
        <p:nvSpPr>
          <p:cNvPr id="49160" name="Oval 4"/>
          <p:cNvSpPr>
            <a:spLocks noChangeArrowheads="1"/>
          </p:cNvSpPr>
          <p:nvPr/>
        </p:nvSpPr>
        <p:spPr bwMode="auto">
          <a:xfrm>
            <a:off x="250825" y="4076700"/>
            <a:ext cx="2519363" cy="11509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s-ES"/>
              <a:t>¿Con que </a:t>
            </a:r>
          </a:p>
          <a:p>
            <a:pPr algn="ctr">
              <a:buFont typeface="Wingdings" pitchFamily="2" charset="2"/>
              <a:buNone/>
            </a:pPr>
            <a:r>
              <a:rPr lang="es-ES"/>
              <a:t>fabricamos?</a:t>
            </a:r>
          </a:p>
        </p:txBody>
      </p:sp>
      <p:sp>
        <p:nvSpPr>
          <p:cNvPr id="33799" name="AutoShape 7"/>
          <p:cNvSpPr>
            <a:spLocks noChangeArrowheads="1"/>
          </p:cNvSpPr>
          <p:nvPr/>
        </p:nvSpPr>
        <p:spPr bwMode="auto">
          <a:xfrm>
            <a:off x="4427538" y="1844675"/>
            <a:ext cx="2663825" cy="14414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lang="es-ES"/>
              <a:t> </a:t>
            </a:r>
          </a:p>
          <a:p>
            <a:pPr>
              <a:buFont typeface="Wingdings" pitchFamily="2" charset="2"/>
              <a:buNone/>
            </a:pPr>
            <a:endParaRPr lang="es-ES"/>
          </a:p>
          <a:p>
            <a:endParaRPr lang="es-ES"/>
          </a:p>
        </p:txBody>
      </p:sp>
      <p:sp>
        <p:nvSpPr>
          <p:cNvPr id="49165" name="Oval 7"/>
          <p:cNvSpPr>
            <a:spLocks noChangeArrowheads="1"/>
          </p:cNvSpPr>
          <p:nvPr/>
        </p:nvSpPr>
        <p:spPr bwMode="auto">
          <a:xfrm>
            <a:off x="6300788" y="2781300"/>
            <a:ext cx="1512887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/>
              <a:t>Estructura</a:t>
            </a:r>
          </a:p>
        </p:txBody>
      </p: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4284663" y="3644900"/>
            <a:ext cx="2736850" cy="21605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endParaRPr lang="es-ES"/>
          </a:p>
          <a:p>
            <a:endParaRPr lang="es-ES"/>
          </a:p>
        </p:txBody>
      </p:sp>
      <p:sp>
        <p:nvSpPr>
          <p:cNvPr id="49167" name="Oval 7"/>
          <p:cNvSpPr>
            <a:spLocks noChangeArrowheads="1"/>
          </p:cNvSpPr>
          <p:nvPr/>
        </p:nvSpPr>
        <p:spPr bwMode="auto">
          <a:xfrm>
            <a:off x="3419475" y="5157788"/>
            <a:ext cx="2087563" cy="577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/>
              <a:t>Centro de trabajo</a:t>
            </a:r>
          </a:p>
        </p:txBody>
      </p:sp>
      <p:sp>
        <p:nvSpPr>
          <p:cNvPr id="49168" name="Oval 7"/>
          <p:cNvSpPr>
            <a:spLocks noChangeArrowheads="1"/>
          </p:cNvSpPr>
          <p:nvPr/>
        </p:nvSpPr>
        <p:spPr bwMode="auto">
          <a:xfrm>
            <a:off x="3419475" y="4508500"/>
            <a:ext cx="20161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/>
              <a:t>Máquinas</a:t>
            </a:r>
          </a:p>
        </p:txBody>
      </p:sp>
      <p:sp>
        <p:nvSpPr>
          <p:cNvPr id="49170" name="Oval 7"/>
          <p:cNvSpPr>
            <a:spLocks noChangeArrowheads="1"/>
          </p:cNvSpPr>
          <p:nvPr/>
        </p:nvSpPr>
        <p:spPr bwMode="auto">
          <a:xfrm>
            <a:off x="3419475" y="3789363"/>
            <a:ext cx="2016125" cy="577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/>
              <a:t>Empleados</a:t>
            </a:r>
          </a:p>
        </p:txBody>
      </p:sp>
      <p:pic>
        <p:nvPicPr>
          <p:cNvPr id="15" name="14 Imagen" descr="modulo.recursoFabricacion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35600" y="4076700"/>
            <a:ext cx="1441450" cy="1441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800" name="Line 8"/>
          <p:cNvSpPr>
            <a:spLocks noChangeShapeType="1"/>
          </p:cNvSpPr>
          <p:nvPr/>
        </p:nvSpPr>
        <p:spPr bwMode="auto">
          <a:xfrm flipV="1">
            <a:off x="2771775" y="4149725"/>
            <a:ext cx="647700" cy="358775"/>
          </a:xfrm>
          <a:prstGeom prst="line">
            <a:avLst/>
          </a:prstGeom>
          <a:noFill/>
          <a:ln w="698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3" name="Line 8"/>
          <p:cNvSpPr>
            <a:spLocks noChangeShapeType="1"/>
          </p:cNvSpPr>
          <p:nvPr/>
        </p:nvSpPr>
        <p:spPr bwMode="auto">
          <a:xfrm flipV="1">
            <a:off x="2843213" y="4724400"/>
            <a:ext cx="504825" cy="0"/>
          </a:xfrm>
          <a:prstGeom prst="line">
            <a:avLst/>
          </a:prstGeom>
          <a:noFill/>
          <a:ln w="698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2700338" y="4868863"/>
            <a:ext cx="719137" cy="433387"/>
          </a:xfrm>
          <a:prstGeom prst="line">
            <a:avLst/>
          </a:prstGeom>
          <a:noFill/>
          <a:ln w="698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2987675" y="2492375"/>
            <a:ext cx="1008063" cy="0"/>
          </a:xfrm>
          <a:prstGeom prst="line">
            <a:avLst/>
          </a:prstGeom>
          <a:noFill/>
          <a:ln w="698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pic>
        <p:nvPicPr>
          <p:cNvPr id="49176" name="Picture 24" descr="Cocina-neg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1834" y="1975687"/>
            <a:ext cx="864021" cy="942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9" name="Oval 7"/>
          <p:cNvSpPr>
            <a:spLocks noChangeArrowheads="1"/>
          </p:cNvSpPr>
          <p:nvPr/>
        </p:nvSpPr>
        <p:spPr bwMode="auto">
          <a:xfrm>
            <a:off x="4067175" y="2205038"/>
            <a:ext cx="1512888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/>
              <a:t>Cocina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/>
      <p:bldP spid="49160" grpId="0" animBg="1"/>
      <p:bldP spid="33799" grpId="0" animBg="1"/>
      <p:bldP spid="49165" grpId="0" animBg="1"/>
      <p:bldP spid="2" grpId="0" animBg="1"/>
      <p:bldP spid="49167" grpId="0" animBg="1"/>
      <p:bldP spid="49168" grpId="0" animBg="1"/>
      <p:bldP spid="49170" grpId="0" animBg="1"/>
      <p:bldP spid="33800" grpId="0" animBg="1"/>
      <p:bldP spid="3" grpId="0" animBg="1"/>
      <p:bldP spid="4" grpId="0" animBg="1"/>
      <p:bldP spid="5" grpId="0" animBg="1"/>
      <p:bldP spid="491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chemeClr val="tx1"/>
                </a:solidFill>
                <a:latin typeface="Tahoma" pitchFamily="34" charset="0"/>
              </a:rPr>
              <a:t>Circuito Lógico….</a:t>
            </a:r>
            <a:endParaRPr lang="en-US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1507" name="AutoShap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628775"/>
            <a:ext cx="8424862" cy="4679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s-ES_tradnl" sz="1200" smtClean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AR" sz="1200" smtClean="0">
              <a:latin typeface="Tahoma" pitchFamily="34" charset="0"/>
            </a:endParaRP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395288" y="1916113"/>
            <a:ext cx="2519362" cy="11509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s-ES"/>
              <a:t>¿Como se administra</a:t>
            </a:r>
          </a:p>
          <a:p>
            <a:pPr algn="ctr">
              <a:buFont typeface="Wingdings" pitchFamily="2" charset="2"/>
              <a:buNone/>
            </a:pPr>
            <a:r>
              <a:rPr lang="es-ES"/>
              <a:t> el inventario?</a:t>
            </a:r>
          </a:p>
        </p:txBody>
      </p:sp>
      <p:sp>
        <p:nvSpPr>
          <p:cNvPr id="50181" name="Oval 4"/>
          <p:cNvSpPr>
            <a:spLocks noChangeArrowheads="1"/>
          </p:cNvSpPr>
          <p:nvPr/>
        </p:nvSpPr>
        <p:spPr bwMode="auto">
          <a:xfrm>
            <a:off x="250825" y="4076700"/>
            <a:ext cx="2519363" cy="11509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s-ES"/>
              <a:t>¿Cómo lo  </a:t>
            </a:r>
          </a:p>
          <a:p>
            <a:pPr algn="ctr">
              <a:buFont typeface="Wingdings" pitchFamily="2" charset="2"/>
              <a:buNone/>
            </a:pPr>
            <a:r>
              <a:rPr lang="es-ES"/>
              <a:t>fabricamos?</a:t>
            </a:r>
          </a:p>
        </p:txBody>
      </p:sp>
      <p:sp>
        <p:nvSpPr>
          <p:cNvPr id="33799" name="AutoShape 7"/>
          <p:cNvSpPr>
            <a:spLocks noChangeArrowheads="1"/>
          </p:cNvSpPr>
          <p:nvPr/>
        </p:nvSpPr>
        <p:spPr bwMode="auto">
          <a:xfrm>
            <a:off x="4427538" y="1844675"/>
            <a:ext cx="2663825" cy="14414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endParaRPr lang="es-ES"/>
          </a:p>
          <a:p>
            <a:pPr>
              <a:buFont typeface="Wingdings" pitchFamily="2" charset="2"/>
              <a:buNone/>
            </a:pPr>
            <a:endParaRPr lang="es-ES"/>
          </a:p>
          <a:p>
            <a:pPr>
              <a:buFont typeface="Wingdings" pitchFamily="2" charset="2"/>
              <a:buNone/>
            </a:pPr>
            <a:endParaRPr lang="es-ES"/>
          </a:p>
          <a:p>
            <a:endParaRPr lang="es-ES"/>
          </a:p>
        </p:txBody>
      </p: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4284663" y="3716338"/>
            <a:ext cx="2736850" cy="18732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endParaRPr lang="es-ES"/>
          </a:p>
          <a:p>
            <a:endParaRPr lang="es-ES"/>
          </a:p>
        </p:txBody>
      </p:sp>
      <p:sp>
        <p:nvSpPr>
          <p:cNvPr id="50185" name="Oval 7"/>
          <p:cNvSpPr>
            <a:spLocks noChangeArrowheads="1"/>
          </p:cNvSpPr>
          <p:nvPr/>
        </p:nvSpPr>
        <p:spPr bwMode="auto">
          <a:xfrm>
            <a:off x="3419475" y="4797425"/>
            <a:ext cx="2087563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/>
              <a:t>Hoja de Ruta</a:t>
            </a:r>
          </a:p>
        </p:txBody>
      </p:sp>
      <p:sp>
        <p:nvSpPr>
          <p:cNvPr id="50187" name="Oval 7"/>
          <p:cNvSpPr>
            <a:spLocks noChangeArrowheads="1"/>
          </p:cNvSpPr>
          <p:nvPr/>
        </p:nvSpPr>
        <p:spPr bwMode="auto">
          <a:xfrm>
            <a:off x="3419475" y="4005263"/>
            <a:ext cx="2016125" cy="5064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/>
              <a:t>Operaciones</a:t>
            </a:r>
            <a:r>
              <a:rPr lang="es-ES"/>
              <a:t> </a:t>
            </a: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 flipV="1">
            <a:off x="2771775" y="4292600"/>
            <a:ext cx="647700" cy="215900"/>
          </a:xfrm>
          <a:prstGeom prst="line">
            <a:avLst/>
          </a:prstGeom>
          <a:noFill/>
          <a:ln w="698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3" name="Line 8"/>
          <p:cNvSpPr>
            <a:spLocks noChangeShapeType="1"/>
          </p:cNvSpPr>
          <p:nvPr/>
        </p:nvSpPr>
        <p:spPr bwMode="auto">
          <a:xfrm>
            <a:off x="2771775" y="4797425"/>
            <a:ext cx="647700" cy="144463"/>
          </a:xfrm>
          <a:prstGeom prst="line">
            <a:avLst/>
          </a:prstGeom>
          <a:noFill/>
          <a:ln w="698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 flipV="1">
            <a:off x="2987675" y="2492375"/>
            <a:ext cx="720725" cy="0"/>
          </a:xfrm>
          <a:prstGeom prst="line">
            <a:avLst/>
          </a:prstGeom>
          <a:noFill/>
          <a:ln w="698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pic>
        <p:nvPicPr>
          <p:cNvPr id="13" name="12 Imagen" descr="modulo.stock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1500" y="1989138"/>
            <a:ext cx="1150938" cy="1108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12 Imagen" descr="modulo.estructuraProduct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9338" y="4010223"/>
            <a:ext cx="1219200" cy="121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0195" name="Oval 7"/>
          <p:cNvSpPr>
            <a:spLocks noChangeArrowheads="1"/>
          </p:cNvSpPr>
          <p:nvPr/>
        </p:nvSpPr>
        <p:spPr bwMode="auto">
          <a:xfrm>
            <a:off x="3779838" y="2276475"/>
            <a:ext cx="1727200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/>
              <a:t>Stock</a:t>
            </a:r>
            <a:r>
              <a:rPr lang="es-ES"/>
              <a:t> </a:t>
            </a:r>
          </a:p>
        </p:txBody>
      </p:sp>
      <p:pic>
        <p:nvPicPr>
          <p:cNvPr id="50196" name="Picture 20" descr="estructura_6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7038" y="5042200"/>
            <a:ext cx="812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0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nimBg="1"/>
      <p:bldP spid="50181" grpId="0" animBg="1"/>
      <p:bldP spid="33799" grpId="0" animBg="1"/>
      <p:bldP spid="2" grpId="0" animBg="1"/>
      <p:bldP spid="50185" grpId="0" animBg="1"/>
      <p:bldP spid="50187" grpId="0" animBg="1"/>
      <p:bldP spid="33800" grpId="0" animBg="1"/>
      <p:bldP spid="3" grpId="0" animBg="1"/>
      <p:bldP spid="4" grpId="0" animBg="1"/>
      <p:bldP spid="501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chemeClr val="tx1"/>
                </a:solidFill>
                <a:latin typeface="Tahoma" pitchFamily="34" charset="0"/>
              </a:rPr>
              <a:t>Circuito Lógico….</a:t>
            </a:r>
            <a:endParaRPr lang="en-US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2531" name="AutoShap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628775"/>
            <a:ext cx="8424862" cy="4679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s-ES_tradnl" sz="1200" smtClean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AR" sz="1200" smtClean="0">
              <a:latin typeface="Tahoma" pitchFamily="34" charset="0"/>
            </a:endParaRPr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395288" y="1989138"/>
            <a:ext cx="2519362" cy="11509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s-ES"/>
              <a:t>¿Cómo Planificamos?</a:t>
            </a:r>
          </a:p>
        </p:txBody>
      </p:sp>
      <p:sp>
        <p:nvSpPr>
          <p:cNvPr id="51205" name="Oval 4"/>
          <p:cNvSpPr>
            <a:spLocks noChangeArrowheads="1"/>
          </p:cNvSpPr>
          <p:nvPr/>
        </p:nvSpPr>
        <p:spPr bwMode="auto">
          <a:xfrm>
            <a:off x="323850" y="4365625"/>
            <a:ext cx="2447925" cy="11509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s-ES"/>
              <a:t>¿Qué debemos </a:t>
            </a:r>
          </a:p>
          <a:p>
            <a:pPr algn="ctr">
              <a:buFont typeface="Wingdings" pitchFamily="2" charset="2"/>
              <a:buNone/>
            </a:pPr>
            <a:r>
              <a:rPr lang="es-ES"/>
              <a:t>controlar?</a:t>
            </a:r>
          </a:p>
        </p:txBody>
      </p:sp>
      <p:sp>
        <p:nvSpPr>
          <p:cNvPr id="33799" name="AutoShape 7"/>
          <p:cNvSpPr>
            <a:spLocks noChangeArrowheads="1"/>
          </p:cNvSpPr>
          <p:nvPr/>
        </p:nvSpPr>
        <p:spPr bwMode="auto">
          <a:xfrm>
            <a:off x="4284663" y="1773238"/>
            <a:ext cx="2879725" cy="18002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endParaRPr lang="es-ES"/>
          </a:p>
          <a:p>
            <a:pPr>
              <a:buFont typeface="Wingdings" pitchFamily="2" charset="2"/>
              <a:buNone/>
            </a:pPr>
            <a:endParaRPr lang="es-ES"/>
          </a:p>
          <a:p>
            <a:pPr>
              <a:buFont typeface="Wingdings" pitchFamily="2" charset="2"/>
              <a:buNone/>
            </a:pPr>
            <a:endParaRPr lang="es-ES"/>
          </a:p>
          <a:p>
            <a:endParaRPr lang="es-ES"/>
          </a:p>
        </p:txBody>
      </p: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4356100" y="4149725"/>
            <a:ext cx="2736850" cy="16557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endParaRPr lang="es-ES"/>
          </a:p>
          <a:p>
            <a:endParaRPr lang="es-ES"/>
          </a:p>
        </p:txBody>
      </p:sp>
      <p:sp>
        <p:nvSpPr>
          <p:cNvPr id="51208" name="Oval 7"/>
          <p:cNvSpPr>
            <a:spLocks noChangeArrowheads="1"/>
          </p:cNvSpPr>
          <p:nvPr/>
        </p:nvSpPr>
        <p:spPr bwMode="auto">
          <a:xfrm>
            <a:off x="3635375" y="4652963"/>
            <a:ext cx="2087563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/>
              <a:t>Clasificación ABC</a:t>
            </a: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2916238" y="4868863"/>
            <a:ext cx="576262" cy="1587"/>
          </a:xfrm>
          <a:prstGeom prst="line">
            <a:avLst/>
          </a:prstGeom>
          <a:noFill/>
          <a:ln w="698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3" name="Line 8"/>
          <p:cNvSpPr>
            <a:spLocks noChangeShapeType="1"/>
          </p:cNvSpPr>
          <p:nvPr/>
        </p:nvSpPr>
        <p:spPr bwMode="auto">
          <a:xfrm flipV="1">
            <a:off x="2916238" y="2349500"/>
            <a:ext cx="647700" cy="73025"/>
          </a:xfrm>
          <a:prstGeom prst="line">
            <a:avLst/>
          </a:prstGeom>
          <a:noFill/>
          <a:ln w="698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51215" name="Oval 7"/>
          <p:cNvSpPr>
            <a:spLocks noChangeArrowheads="1"/>
          </p:cNvSpPr>
          <p:nvPr/>
        </p:nvSpPr>
        <p:spPr bwMode="auto">
          <a:xfrm>
            <a:off x="3635375" y="2852738"/>
            <a:ext cx="2016125" cy="434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/>
              <a:t>Plan anual</a:t>
            </a:r>
            <a:r>
              <a:rPr lang="es-ES"/>
              <a:t> </a:t>
            </a:r>
          </a:p>
        </p:txBody>
      </p:sp>
      <p:sp>
        <p:nvSpPr>
          <p:cNvPr id="51216" name="Oval 7"/>
          <p:cNvSpPr>
            <a:spLocks noChangeArrowheads="1"/>
          </p:cNvSpPr>
          <p:nvPr/>
        </p:nvSpPr>
        <p:spPr bwMode="auto">
          <a:xfrm>
            <a:off x="3563938" y="1916113"/>
            <a:ext cx="2160587" cy="720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/>
              <a:t>Estimación</a:t>
            </a:r>
          </a:p>
          <a:p>
            <a:pPr algn="ctr"/>
            <a:r>
              <a:rPr lang="es-ES" sz="1600"/>
              <a:t>demanda anual</a:t>
            </a:r>
            <a:r>
              <a:rPr lang="es-ES"/>
              <a:t> </a:t>
            </a:r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2843213" y="2781300"/>
            <a:ext cx="792162" cy="215900"/>
          </a:xfrm>
          <a:prstGeom prst="line">
            <a:avLst/>
          </a:prstGeom>
          <a:noFill/>
          <a:ln w="698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pic>
        <p:nvPicPr>
          <p:cNvPr id="15" name="14 Imagen" descr="modulo.planificac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8915" y="1993875"/>
            <a:ext cx="1219200" cy="121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14 Imagen" descr="modulo.trabajoEnProces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01445" y="4512220"/>
            <a:ext cx="1219200" cy="121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/>
      <p:bldP spid="51205" grpId="0" animBg="1"/>
      <p:bldP spid="33799" grpId="0" animBg="1"/>
      <p:bldP spid="2" grpId="0" animBg="1"/>
      <p:bldP spid="51208" grpId="0" animBg="1"/>
      <p:bldP spid="33800" grpId="0" animBg="1"/>
      <p:bldP spid="3" grpId="0" animBg="1"/>
      <p:bldP spid="51215" grpId="0" animBg="1"/>
      <p:bldP spid="51216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chemeClr val="tx1"/>
                </a:solidFill>
                <a:latin typeface="Tahoma" pitchFamily="34" charset="0"/>
              </a:rPr>
              <a:t>Circuito Lógico….</a:t>
            </a:r>
            <a:endParaRPr lang="en-US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3555" name="AutoShap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628775"/>
            <a:ext cx="8424862" cy="4679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s-ES_tradnl" sz="1200" smtClean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AR" sz="1200" smtClean="0">
              <a:latin typeface="Tahoma" pitchFamily="34" charset="0"/>
            </a:endParaRP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395288" y="1916113"/>
            <a:ext cx="2519362" cy="11509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s-ES"/>
              <a:t>Registración </a:t>
            </a:r>
            <a:br>
              <a:rPr lang="es-ES"/>
            </a:br>
            <a:r>
              <a:rPr lang="es-ES"/>
              <a:t>de Pedido</a:t>
            </a:r>
          </a:p>
        </p:txBody>
      </p:sp>
      <p:sp>
        <p:nvSpPr>
          <p:cNvPr id="52229" name="Oval 4"/>
          <p:cNvSpPr>
            <a:spLocks noChangeArrowheads="1"/>
          </p:cNvSpPr>
          <p:nvPr/>
        </p:nvSpPr>
        <p:spPr bwMode="auto">
          <a:xfrm>
            <a:off x="323850" y="4076700"/>
            <a:ext cx="2446338" cy="11509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s-ES"/>
              <a:t>Planificación </a:t>
            </a:r>
          </a:p>
          <a:p>
            <a:pPr algn="ctr">
              <a:buFont typeface="Wingdings" pitchFamily="2" charset="2"/>
              <a:buNone/>
            </a:pPr>
            <a:r>
              <a:rPr lang="es-ES"/>
              <a:t>de la Producción</a:t>
            </a:r>
            <a:r>
              <a:rPr lang="es-ES" sz="1600"/>
              <a:t> </a:t>
            </a:r>
          </a:p>
        </p:txBody>
      </p:sp>
      <p:sp>
        <p:nvSpPr>
          <p:cNvPr id="33799" name="AutoShape 7"/>
          <p:cNvSpPr>
            <a:spLocks noChangeArrowheads="1"/>
          </p:cNvSpPr>
          <p:nvPr/>
        </p:nvSpPr>
        <p:spPr bwMode="auto">
          <a:xfrm>
            <a:off x="4427538" y="1844675"/>
            <a:ext cx="2663825" cy="14414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endParaRPr lang="es-ES"/>
          </a:p>
          <a:p>
            <a:pPr>
              <a:buFont typeface="Wingdings" pitchFamily="2" charset="2"/>
              <a:buNone/>
            </a:pPr>
            <a:endParaRPr lang="es-ES"/>
          </a:p>
          <a:p>
            <a:pPr>
              <a:buFont typeface="Wingdings" pitchFamily="2" charset="2"/>
              <a:buNone/>
            </a:pPr>
            <a:endParaRPr lang="es-ES"/>
          </a:p>
          <a:p>
            <a:endParaRPr lang="es-ES"/>
          </a:p>
        </p:txBody>
      </p: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4500563" y="3500438"/>
            <a:ext cx="2951162" cy="2736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endParaRPr lang="es-ES"/>
          </a:p>
          <a:p>
            <a:endParaRPr lang="es-ES"/>
          </a:p>
        </p:txBody>
      </p:sp>
      <p:sp>
        <p:nvSpPr>
          <p:cNvPr id="52232" name="Oval 7"/>
          <p:cNvSpPr>
            <a:spLocks noChangeArrowheads="1"/>
          </p:cNvSpPr>
          <p:nvPr/>
        </p:nvSpPr>
        <p:spPr bwMode="auto">
          <a:xfrm>
            <a:off x="3563938" y="4149725"/>
            <a:ext cx="2087562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/>
              <a:t>Plan semanal</a:t>
            </a:r>
          </a:p>
        </p:txBody>
      </p:sp>
      <p:sp>
        <p:nvSpPr>
          <p:cNvPr id="52233" name="Oval 7"/>
          <p:cNvSpPr>
            <a:spLocks noChangeArrowheads="1"/>
          </p:cNvSpPr>
          <p:nvPr/>
        </p:nvSpPr>
        <p:spPr bwMode="auto">
          <a:xfrm>
            <a:off x="3563938" y="3644900"/>
            <a:ext cx="201612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/>
              <a:t>Plan mensual</a:t>
            </a:r>
            <a:r>
              <a:rPr lang="es-ES"/>
              <a:t> </a:t>
            </a: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 flipV="1">
            <a:off x="2700338" y="3933825"/>
            <a:ext cx="720725" cy="358775"/>
          </a:xfrm>
          <a:prstGeom prst="line">
            <a:avLst/>
          </a:prstGeom>
          <a:noFill/>
          <a:ln w="698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3" name="Line 8"/>
          <p:cNvSpPr>
            <a:spLocks noChangeShapeType="1"/>
          </p:cNvSpPr>
          <p:nvPr/>
        </p:nvSpPr>
        <p:spPr bwMode="auto">
          <a:xfrm>
            <a:off x="2843213" y="4797425"/>
            <a:ext cx="576262" cy="217488"/>
          </a:xfrm>
          <a:prstGeom prst="line">
            <a:avLst/>
          </a:prstGeom>
          <a:noFill/>
          <a:ln w="698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 flipV="1">
            <a:off x="2987675" y="2492375"/>
            <a:ext cx="720725" cy="0"/>
          </a:xfrm>
          <a:prstGeom prst="line">
            <a:avLst/>
          </a:prstGeom>
          <a:noFill/>
          <a:ln w="698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52239" name="Oval 7"/>
          <p:cNvSpPr>
            <a:spLocks noChangeArrowheads="1"/>
          </p:cNvSpPr>
          <p:nvPr/>
        </p:nvSpPr>
        <p:spPr bwMode="auto">
          <a:xfrm>
            <a:off x="3779838" y="2276475"/>
            <a:ext cx="1727200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/>
              <a:t>Pedido </a:t>
            </a:r>
          </a:p>
        </p:txBody>
      </p:sp>
      <p:pic>
        <p:nvPicPr>
          <p:cNvPr id="14" name="13 Imagen" descr="modulo.pedid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BFBFF"/>
              </a:clrFrom>
              <a:clrTo>
                <a:srgbClr val="FBFB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9700" y="1916113"/>
            <a:ext cx="1846263" cy="1384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15 Imagen" descr="modulo.planificac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02594" y="3939965"/>
            <a:ext cx="1496154" cy="17829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2244" name="Oval 7"/>
          <p:cNvSpPr>
            <a:spLocks noChangeArrowheads="1"/>
          </p:cNvSpPr>
          <p:nvPr/>
        </p:nvSpPr>
        <p:spPr bwMode="auto">
          <a:xfrm>
            <a:off x="3563938" y="4652963"/>
            <a:ext cx="2016125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/>
              <a:t>Generar orden</a:t>
            </a:r>
          </a:p>
          <a:p>
            <a:pPr algn="ctr"/>
            <a:r>
              <a:rPr lang="es-ES" sz="1600"/>
              <a:t> de producción</a:t>
            </a:r>
          </a:p>
        </p:txBody>
      </p:sp>
      <p:sp>
        <p:nvSpPr>
          <p:cNvPr id="52245" name="Oval 7"/>
          <p:cNvSpPr>
            <a:spLocks noChangeArrowheads="1"/>
          </p:cNvSpPr>
          <p:nvPr/>
        </p:nvSpPr>
        <p:spPr bwMode="auto">
          <a:xfrm>
            <a:off x="3563938" y="5373688"/>
            <a:ext cx="2087562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/>
              <a:t>Generar ordenes </a:t>
            </a:r>
          </a:p>
          <a:p>
            <a:pPr algn="ctr"/>
            <a:r>
              <a:rPr lang="es-ES" sz="1600"/>
              <a:t>de trabajo</a:t>
            </a: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2843213" y="4508500"/>
            <a:ext cx="504825" cy="73025"/>
          </a:xfrm>
          <a:prstGeom prst="line">
            <a:avLst/>
          </a:prstGeom>
          <a:noFill/>
          <a:ln w="698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2700338" y="4941888"/>
            <a:ext cx="792162" cy="574675"/>
          </a:xfrm>
          <a:prstGeom prst="line">
            <a:avLst/>
          </a:prstGeom>
          <a:noFill/>
          <a:ln w="698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nimBg="1"/>
      <p:bldP spid="52229" grpId="0" animBg="1"/>
      <p:bldP spid="33799" grpId="0" animBg="1"/>
      <p:bldP spid="2" grpId="0" animBg="1"/>
      <p:bldP spid="52232" grpId="0" animBg="1"/>
      <p:bldP spid="52233" grpId="0" animBg="1"/>
      <p:bldP spid="33800" grpId="0" animBg="1"/>
      <p:bldP spid="3" grpId="0" animBg="1"/>
      <p:bldP spid="4" grpId="0" animBg="1"/>
      <p:bldP spid="52239" grpId="0" animBg="1"/>
      <p:bldP spid="52244" grpId="0" animBg="1"/>
      <p:bldP spid="52245" grpId="0" animBg="1"/>
      <p:bldP spid="5" grpId="0" animBg="1"/>
      <p:bldP spid="5" grpId="1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chemeClr val="tx1"/>
                </a:solidFill>
                <a:latin typeface="Tahoma" pitchFamily="34" charset="0"/>
              </a:rPr>
              <a:t>Circuito Lógico….</a:t>
            </a:r>
            <a:endParaRPr lang="en-US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4579" name="AutoShap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557338"/>
            <a:ext cx="8424862" cy="48228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s-ES_tradnl" sz="1200" smtClean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AR" sz="1200" smtClean="0">
              <a:latin typeface="Tahoma" pitchFamily="34" charset="0"/>
            </a:endParaRPr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323850" y="2205038"/>
            <a:ext cx="2519363" cy="11509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s-ES"/>
              <a:t>¿Como controlamos </a:t>
            </a:r>
          </a:p>
          <a:p>
            <a:pPr algn="ctr">
              <a:buFont typeface="Wingdings" pitchFamily="2" charset="2"/>
              <a:buNone/>
            </a:pPr>
            <a:r>
              <a:rPr lang="es-ES"/>
              <a:t>la Producción ?</a:t>
            </a:r>
          </a:p>
        </p:txBody>
      </p:sp>
      <p:sp>
        <p:nvSpPr>
          <p:cNvPr id="33799" name="AutoShape 7"/>
          <p:cNvSpPr>
            <a:spLocks noChangeArrowheads="1"/>
          </p:cNvSpPr>
          <p:nvPr/>
        </p:nvSpPr>
        <p:spPr bwMode="auto">
          <a:xfrm>
            <a:off x="4284663" y="1773238"/>
            <a:ext cx="3746500" cy="2374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3270" name="Oval 7"/>
          <p:cNvSpPr>
            <a:spLocks noChangeArrowheads="1"/>
          </p:cNvSpPr>
          <p:nvPr/>
        </p:nvSpPr>
        <p:spPr bwMode="auto">
          <a:xfrm>
            <a:off x="3419475" y="2492375"/>
            <a:ext cx="2952750" cy="7921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/>
              <a:t>Cierres parciales y totales</a:t>
            </a:r>
          </a:p>
          <a:p>
            <a:pPr algn="ctr"/>
            <a:r>
              <a:rPr lang="es-ES" sz="1600"/>
              <a:t> de ordenes de trabajo</a:t>
            </a:r>
          </a:p>
        </p:txBody>
      </p:sp>
      <p:sp>
        <p:nvSpPr>
          <p:cNvPr id="53272" name="Oval 7"/>
          <p:cNvSpPr>
            <a:spLocks noChangeArrowheads="1"/>
          </p:cNvSpPr>
          <p:nvPr/>
        </p:nvSpPr>
        <p:spPr bwMode="auto">
          <a:xfrm>
            <a:off x="3563938" y="1844675"/>
            <a:ext cx="2736850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/>
              <a:t>Iniciar orden </a:t>
            </a:r>
          </a:p>
          <a:p>
            <a:pPr algn="ctr"/>
            <a:r>
              <a:rPr lang="es-ES" sz="1600"/>
              <a:t>de producción</a:t>
            </a:r>
          </a:p>
        </p:txBody>
      </p:sp>
      <p:sp>
        <p:nvSpPr>
          <p:cNvPr id="53273" name="Oval 7"/>
          <p:cNvSpPr>
            <a:spLocks noChangeArrowheads="1"/>
          </p:cNvSpPr>
          <p:nvPr/>
        </p:nvSpPr>
        <p:spPr bwMode="auto">
          <a:xfrm>
            <a:off x="3492500" y="3357563"/>
            <a:ext cx="2808288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/>
              <a:t>Progreso de plan </a:t>
            </a:r>
          </a:p>
          <a:p>
            <a:pPr algn="ctr"/>
            <a:r>
              <a:rPr lang="es-ES" sz="1600"/>
              <a:t>de producción</a:t>
            </a: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 flipV="1">
            <a:off x="2771775" y="2205038"/>
            <a:ext cx="720725" cy="360362"/>
          </a:xfrm>
          <a:prstGeom prst="line">
            <a:avLst/>
          </a:prstGeom>
          <a:noFill/>
          <a:ln w="698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" name="Line 8"/>
          <p:cNvSpPr>
            <a:spLocks noChangeShapeType="1"/>
          </p:cNvSpPr>
          <p:nvPr/>
        </p:nvSpPr>
        <p:spPr bwMode="auto">
          <a:xfrm>
            <a:off x="2843213" y="2852738"/>
            <a:ext cx="649287" cy="0"/>
          </a:xfrm>
          <a:prstGeom prst="line">
            <a:avLst/>
          </a:prstGeom>
          <a:noFill/>
          <a:ln w="698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3" name="Line 8"/>
          <p:cNvSpPr>
            <a:spLocks noChangeShapeType="1"/>
          </p:cNvSpPr>
          <p:nvPr/>
        </p:nvSpPr>
        <p:spPr bwMode="auto">
          <a:xfrm>
            <a:off x="2700338" y="3068638"/>
            <a:ext cx="792162" cy="504825"/>
          </a:xfrm>
          <a:prstGeom prst="line">
            <a:avLst/>
          </a:prstGeom>
          <a:noFill/>
          <a:ln w="698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53277" name="Oval 4"/>
          <p:cNvSpPr>
            <a:spLocks noChangeArrowheads="1"/>
          </p:cNvSpPr>
          <p:nvPr/>
        </p:nvSpPr>
        <p:spPr bwMode="auto">
          <a:xfrm>
            <a:off x="323850" y="4581525"/>
            <a:ext cx="2519363" cy="11509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s-ES"/>
              <a:t>¿Cómo finaliza el</a:t>
            </a:r>
          </a:p>
          <a:p>
            <a:pPr algn="ctr">
              <a:buFont typeface="Wingdings" pitchFamily="2" charset="2"/>
              <a:buNone/>
            </a:pPr>
            <a:r>
              <a:rPr lang="es-ES"/>
              <a:t> circuito productivo?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4427538" y="4365625"/>
            <a:ext cx="3168650" cy="16557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endParaRPr lang="es-ES"/>
          </a:p>
          <a:p>
            <a:pPr>
              <a:buFont typeface="Wingdings" pitchFamily="2" charset="2"/>
              <a:buNone/>
            </a:pPr>
            <a:endParaRPr lang="es-ES"/>
          </a:p>
          <a:p>
            <a:pPr>
              <a:buFont typeface="Wingdings" pitchFamily="2" charset="2"/>
              <a:buNone/>
            </a:pPr>
            <a:endParaRPr lang="es-ES"/>
          </a:p>
          <a:p>
            <a:endParaRPr lang="es-ES"/>
          </a:p>
        </p:txBody>
      </p:sp>
      <p:sp>
        <p:nvSpPr>
          <p:cNvPr id="53279" name="Oval 7"/>
          <p:cNvSpPr>
            <a:spLocks noChangeArrowheads="1"/>
          </p:cNvSpPr>
          <p:nvPr/>
        </p:nvSpPr>
        <p:spPr bwMode="auto">
          <a:xfrm>
            <a:off x="3563938" y="4797425"/>
            <a:ext cx="2520950" cy="936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/>
              <a:t>Entrega de </a:t>
            </a:r>
          </a:p>
          <a:p>
            <a:pPr algn="ctr"/>
            <a:r>
              <a:rPr lang="es-ES" sz="1600"/>
              <a:t>producto terminado</a:t>
            </a:r>
            <a:r>
              <a:rPr lang="es-ES"/>
              <a:t> </a:t>
            </a:r>
          </a:p>
        </p:txBody>
      </p:sp>
      <p:pic>
        <p:nvPicPr>
          <p:cNvPr id="13" name="12 Imagen" descr="modulo.stock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84888" y="4581525"/>
            <a:ext cx="863376" cy="831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2843213" y="5157788"/>
            <a:ext cx="720725" cy="0"/>
          </a:xfrm>
          <a:prstGeom prst="line">
            <a:avLst/>
          </a:prstGeom>
          <a:noFill/>
          <a:ln w="698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pic>
        <p:nvPicPr>
          <p:cNvPr id="15" name="14 Imagen" descr="modulo.trabajoEnProces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22488" y="2496531"/>
            <a:ext cx="1289900" cy="13621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3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nimBg="1"/>
      <p:bldP spid="33799" grpId="0" animBg="1"/>
      <p:bldP spid="53270" grpId="0" animBg="1"/>
      <p:bldP spid="53272" grpId="0" animBg="1"/>
      <p:bldP spid="53273" grpId="0" animBg="1"/>
      <p:bldP spid="33800" grpId="0" animBg="1"/>
      <p:bldP spid="2" grpId="0" animBg="1"/>
      <p:bldP spid="3" grpId="0" animBg="1"/>
      <p:bldP spid="53277" grpId="0" animBg="1"/>
      <p:bldP spid="4" grpId="0" animBg="1"/>
      <p:bldP spid="53279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>
                <a:solidFill>
                  <a:schemeClr val="tx1"/>
                </a:solidFill>
                <a:latin typeface="Tahoma" pitchFamily="34" charset="0"/>
              </a:rPr>
              <a:t>Preguntas</a:t>
            </a:r>
            <a:r>
              <a:rPr lang="en-GB" dirty="0" smtClean="0">
                <a:solidFill>
                  <a:schemeClr val="tx1"/>
                </a:solidFill>
                <a:latin typeface="Tahoma" pitchFamily="34" charset="0"/>
              </a:rPr>
              <a:t> ……</a:t>
            </a:r>
            <a:endParaRPr lang="en-US" dirty="0" smtClean="0">
              <a:solidFill>
                <a:schemeClr val="tx1"/>
              </a:solidFill>
              <a:latin typeface="Tahoma" pitchFamily="34" charset="0"/>
            </a:endParaRPr>
          </a:p>
        </p:txBody>
      </p:sp>
      <p:pic>
        <p:nvPicPr>
          <p:cNvPr id="25603" name="Picture 12" descr="interrogac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132856"/>
            <a:ext cx="35337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18"/>
          <p:cNvSpPr>
            <a:spLocks noGrp="1" noChangeArrowheads="1"/>
          </p:cNvSpPr>
          <p:nvPr>
            <p:ph type="body" sz="half" idx="1"/>
          </p:nvPr>
        </p:nvSpPr>
        <p:spPr>
          <a:xfrm>
            <a:off x="2124075" y="2997200"/>
            <a:ext cx="4259263" cy="10795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s-AR" sz="3600" smtClean="0">
                <a:latin typeface="Tahoma" pitchFamily="34" charset="0"/>
              </a:rPr>
              <a:t>Muchas Gracias …</a:t>
            </a:r>
          </a:p>
          <a:p>
            <a:pPr algn="ctr" eaLnBrk="1" hangingPunct="1">
              <a:buFontTx/>
              <a:buNone/>
            </a:pPr>
            <a:endParaRPr lang="es-AR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539552" y="2564904"/>
            <a:ext cx="546784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Comedia Std Medium" pitchFamily="66" charset="0"/>
              </a:rPr>
              <a:t>GESTIÓN Y CONTROL DE </a:t>
            </a:r>
          </a:p>
          <a:p>
            <a:pPr algn="ctr"/>
            <a:r>
              <a:rPr lang="es-ES_tradnl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Comedia Std Medium" pitchFamily="66" charset="0"/>
              </a:rPr>
              <a:t>AVANCE DE LA PRODUCCIÓN </a:t>
            </a:r>
            <a:endParaRPr lang="es-ES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Comedia Std Medium" pitchFamily="66" charset="0"/>
            </a:endParaRPr>
          </a:p>
          <a:p>
            <a:endParaRPr lang="es-ES" dirty="0"/>
          </a:p>
        </p:txBody>
      </p:sp>
      <p:grpSp>
        <p:nvGrpSpPr>
          <p:cNvPr id="15" name="14 Grupo"/>
          <p:cNvGrpSpPr/>
          <p:nvPr/>
        </p:nvGrpSpPr>
        <p:grpSpPr>
          <a:xfrm>
            <a:off x="5436096" y="4293096"/>
            <a:ext cx="3276364" cy="2340546"/>
            <a:chOff x="5436096" y="4293096"/>
            <a:chExt cx="3276364" cy="2340546"/>
          </a:xfrm>
          <a:effectLst>
            <a:glow rad="1397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13316" name="AutoShape 43"/>
            <p:cNvSpPr>
              <a:spLocks noChangeArrowheads="1"/>
            </p:cNvSpPr>
            <p:nvPr/>
          </p:nvSpPr>
          <p:spPr bwMode="auto">
            <a:xfrm>
              <a:off x="5436096" y="4797152"/>
              <a:ext cx="3240360" cy="1836490"/>
            </a:xfrm>
            <a:prstGeom prst="roundRect">
              <a:avLst>
                <a:gd name="adj" fmla="val 13976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rIns="0"/>
            <a:lstStyle/>
            <a:p>
              <a:pPr marL="342900" indent="-342900">
                <a:spcBef>
                  <a:spcPct val="20000"/>
                </a:spcBef>
              </a:pP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 </a:t>
              </a:r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	ALVAREZ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, </a:t>
              </a:r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GONZALO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/>
              </a:r>
              <a:b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</a:b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DACCI PICCOLI, </a:t>
              </a:r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SABRINA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/>
              </a:r>
              <a:b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</a:b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MESSA, </a:t>
              </a:r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RAÚL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/>
              </a:r>
              <a:b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</a:b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RAVERA, </a:t>
              </a:r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EMANUEL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/>
              </a:r>
              <a:b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</a:b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ZALDÚA, </a:t>
              </a:r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MARCELO</a:t>
              </a:r>
              <a:endPara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4" name="AutoShape 43"/>
            <p:cNvSpPr>
              <a:spLocks noChangeArrowheads="1"/>
            </p:cNvSpPr>
            <p:nvPr/>
          </p:nvSpPr>
          <p:spPr bwMode="auto">
            <a:xfrm>
              <a:off x="5436096" y="4293096"/>
              <a:ext cx="3276364" cy="504056"/>
            </a:xfrm>
            <a:prstGeom prst="roundRect">
              <a:avLst>
                <a:gd name="adj" fmla="val 13976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rIns="0"/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</a:rPr>
                <a:t>INTEGRANTES</a:t>
              </a:r>
              <a:endPara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1043608" y="764704"/>
            <a:ext cx="3996444" cy="1620180"/>
            <a:chOff x="2411760" y="2060848"/>
            <a:chExt cx="4620513" cy="198022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2" name="11 CuadroTexto"/>
            <p:cNvSpPr txBox="1"/>
            <p:nvPr/>
          </p:nvSpPr>
          <p:spPr>
            <a:xfrm>
              <a:off x="3959932" y="2384884"/>
              <a:ext cx="2448271" cy="1467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7200" dirty="0" smtClean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72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  <p:pic>
        <p:nvPicPr>
          <p:cNvPr id="16" name="15 Imagen" descr="Logo Florenci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D0D0D0"/>
              </a:clrFrom>
              <a:clrTo>
                <a:srgbClr val="D0D0D0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411760" y="4524795"/>
            <a:ext cx="3096344" cy="2333205"/>
          </a:xfrm>
          <a:prstGeom prst="rect">
            <a:avLst/>
          </a:prstGeom>
        </p:spPr>
      </p:pic>
      <p:pic>
        <p:nvPicPr>
          <p:cNvPr id="18" name="6 Imagen" descr="LogoMacose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516" y="5301208"/>
            <a:ext cx="2409451" cy="720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260648"/>
            <a:ext cx="5410944" cy="792162"/>
          </a:xfrm>
        </p:spPr>
        <p:txBody>
          <a:bodyPr/>
          <a:lstStyle/>
          <a:p>
            <a:pPr algn="ctr" eaLnBrk="1" hangingPunct="1"/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Definición del sistema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5682" y="1772666"/>
            <a:ext cx="8064500" cy="1584326"/>
            <a:chOff x="385682" y="1772666"/>
            <a:chExt cx="8064500" cy="1584326"/>
          </a:xfrm>
        </p:grpSpPr>
        <p:sp>
          <p:nvSpPr>
            <p:cNvPr id="14340" name="AutoShape 6"/>
            <p:cNvSpPr>
              <a:spLocks noChangeArrowheads="1"/>
            </p:cNvSpPr>
            <p:nvPr/>
          </p:nvSpPr>
          <p:spPr bwMode="auto">
            <a:xfrm>
              <a:off x="385682" y="2492896"/>
              <a:ext cx="8064500" cy="86409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s-AR" sz="2000" dirty="0" smtClean="0">
                  <a:latin typeface="Calibri" pitchFamily="34" charset="0"/>
                  <a:cs typeface="Calibri" pitchFamily="34" charset="0"/>
                </a:rPr>
                <a:t>Brindar </a:t>
              </a:r>
              <a:r>
                <a:rPr lang="es-AR" sz="2000" dirty="0">
                  <a:latin typeface="Calibri" pitchFamily="34" charset="0"/>
                  <a:cs typeface="Calibri" pitchFamily="34" charset="0"/>
                </a:rPr>
                <a:t>información para la gestión de los procesos productivos, en lo referente a la fabricación, optimizando la calidad de </a:t>
              </a:r>
              <a:r>
                <a:rPr lang="es-AR" sz="2000" dirty="0" smtClean="0">
                  <a:latin typeface="Calibri" pitchFamily="34" charset="0"/>
                  <a:cs typeface="Calibri" pitchFamily="34" charset="0"/>
                </a:rPr>
                <a:t>los </a:t>
              </a:r>
              <a:r>
                <a:rPr lang="es-AR" sz="2000" dirty="0" smtClean="0">
                  <a:latin typeface="Calibri" pitchFamily="34" charset="0"/>
                  <a:cs typeface="Calibri" pitchFamily="34" charset="0"/>
                </a:rPr>
                <a:t>mismos.</a:t>
              </a:r>
              <a:endParaRPr lang="es-AR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385682" y="1772666"/>
              <a:ext cx="8064500" cy="720229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s-AR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OBJETIVO</a:t>
              </a:r>
              <a:endParaRPr lang="es-AR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spcBef>
                  <a:spcPct val="20000"/>
                </a:spcBef>
              </a:pPr>
              <a:r>
                <a:rPr lang="es-AR" dirty="0"/>
                <a:t>    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5682" y="3644875"/>
            <a:ext cx="8064500" cy="1512391"/>
            <a:chOff x="385682" y="3644875"/>
            <a:chExt cx="8064500" cy="1512391"/>
          </a:xfrm>
        </p:grpSpPr>
        <p:sp>
          <p:nvSpPr>
            <p:cNvPr id="14339" name="AutoShape 5"/>
            <p:cNvSpPr>
              <a:spLocks noChangeArrowheads="1"/>
            </p:cNvSpPr>
            <p:nvPr/>
          </p:nvSpPr>
          <p:spPr bwMode="auto">
            <a:xfrm>
              <a:off x="385682" y="4365104"/>
              <a:ext cx="8064500" cy="79216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s-AR" sz="2000" dirty="0" smtClean="0">
                  <a:latin typeface="Calibri" pitchFamily="34" charset="0"/>
                  <a:cs typeface="Calibri" pitchFamily="34" charset="0"/>
                </a:rPr>
                <a:t>Abarca </a:t>
              </a:r>
              <a:r>
                <a:rPr lang="es-AR" sz="2000" dirty="0">
                  <a:latin typeface="Calibri" pitchFamily="34" charset="0"/>
                  <a:cs typeface="Calibri" pitchFamily="34" charset="0"/>
                </a:rPr>
                <a:t>los procesos desde la planificación anual de la producción hasta el despacho de planta de los productos. </a:t>
              </a:r>
            </a:p>
            <a:p>
              <a:pPr marL="342900" indent="-342900">
                <a:spcBef>
                  <a:spcPct val="20000"/>
                </a:spcBef>
              </a:pPr>
              <a:endParaRPr lang="es-AR" dirty="0"/>
            </a:p>
            <a:p>
              <a:pPr marL="342900" indent="-342900">
                <a:spcBef>
                  <a:spcPct val="20000"/>
                </a:spcBef>
              </a:pPr>
              <a:r>
                <a:rPr lang="es-AR" dirty="0"/>
                <a:t>   </a:t>
              </a: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385682" y="3644875"/>
              <a:ext cx="8064500" cy="720229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s-AR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LÍMITE</a:t>
              </a:r>
              <a:endParaRPr lang="es-AR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  <a:p>
              <a:pPr marL="342900" indent="-342900">
                <a:spcBef>
                  <a:spcPct val="20000"/>
                </a:spcBef>
              </a:pPr>
              <a:r>
                <a:rPr lang="es-AR" dirty="0"/>
                <a:t>     </a:t>
              </a:r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251520" y="260648"/>
            <a:ext cx="2340259" cy="1044116"/>
            <a:chOff x="2411760" y="2060848"/>
            <a:chExt cx="4620513" cy="198022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4" name="13 CuadroTexto"/>
            <p:cNvSpPr txBox="1"/>
            <p:nvPr/>
          </p:nvSpPr>
          <p:spPr>
            <a:xfrm>
              <a:off x="3959932" y="2384884"/>
              <a:ext cx="244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600" dirty="0" smtClean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36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39552" y="2420888"/>
            <a:ext cx="1872208" cy="1260865"/>
            <a:chOff x="539552" y="2420888"/>
            <a:chExt cx="1872208" cy="1260865"/>
          </a:xfrm>
        </p:grpSpPr>
        <p:sp>
          <p:nvSpPr>
            <p:cNvPr id="8" name="Rectangle 7"/>
            <p:cNvSpPr/>
            <p:nvPr/>
          </p:nvSpPr>
          <p:spPr bwMode="auto">
            <a:xfrm>
              <a:off x="539552" y="2420888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9552" y="3035422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Recursos </a:t>
              </a:r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de Fabricación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4" name="Picture 13" descr="Screen Clipping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ackgroundRemoval t="9225" b="88930" l="11143" r="91143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52" y="2423354"/>
              <a:ext cx="1019807" cy="78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5" name="Group 54"/>
          <p:cNvGrpSpPr/>
          <p:nvPr/>
        </p:nvGrpSpPr>
        <p:grpSpPr>
          <a:xfrm>
            <a:off x="6449742" y="3532763"/>
            <a:ext cx="2016224" cy="1417017"/>
            <a:chOff x="6449742" y="3532763"/>
            <a:chExt cx="2016224" cy="1417017"/>
          </a:xfrm>
        </p:grpSpPr>
        <p:sp>
          <p:nvSpPr>
            <p:cNvPr id="22" name="Rectangle 21"/>
            <p:cNvSpPr/>
            <p:nvPr/>
          </p:nvSpPr>
          <p:spPr bwMode="auto">
            <a:xfrm>
              <a:off x="6516216" y="3725644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49742" y="4318206"/>
              <a:ext cx="201622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700" b="1" dirty="0" smtClean="0">
                  <a:latin typeface="Calibri" pitchFamily="34" charset="0"/>
                  <a:cs typeface="Calibri" pitchFamily="34" charset="0"/>
                </a:rPr>
                <a:t>Control de Trabajos en Proceso</a:t>
              </a:r>
              <a:endParaRPr lang="en-US" sz="1700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5" name="Picture 14" descr="Screen Clipping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=""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1026" y1="30040" x2="37537" y2="28854"/>
                          <a14:foregroundMark x1="45161" y1="53360" x2="45161" y2="53360"/>
                          <a14:foregroundMark x1="45748" y1="57708" x2="45748" y2="57708"/>
                          <a14:foregroundMark x1="44575" y1="60079" x2="44575" y2="60079"/>
                          <a14:foregroundMark x1="53666" y1="69565" x2="53372" y2="66798"/>
                          <a14:foregroundMark x1="54252" y1="51383" x2="54252" y2="51383"/>
                          <a14:foregroundMark x1="49267" y1="51383" x2="49267" y2="51383"/>
                          <a14:foregroundMark x1="50147" y1="56917" x2="50147" y2="56917"/>
                          <a14:foregroundMark x1="54839" y1="48617" x2="54839" y2="486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3292" y="3532763"/>
              <a:ext cx="1443496" cy="10709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62" name="Group 61"/>
          <p:cNvGrpSpPr/>
          <p:nvPr/>
        </p:nvGrpSpPr>
        <p:grpSpPr>
          <a:xfrm>
            <a:off x="6516216" y="5029197"/>
            <a:ext cx="1872208" cy="1224136"/>
            <a:chOff x="6516216" y="5029197"/>
            <a:chExt cx="1872208" cy="1224136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516216" y="5029197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16216" y="5764063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Seguridad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5" name="Picture 34" descr="Screen Clipping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="" xmlns:a14="http://schemas.microsoft.com/office/drawing/2010/main">
                    <a14:imgLayer r:embed="rId8">
                      <a14:imgEffect>
                        <a14:backgroundRemoval t="6691" b="97770" l="10000" r="94375">
                          <a14:foregroundMark x1="33750" y1="21933" x2="34375" y2="1933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920" y="5113752"/>
              <a:ext cx="786799" cy="66140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6" name="Group 55"/>
          <p:cNvGrpSpPr/>
          <p:nvPr/>
        </p:nvGrpSpPr>
        <p:grpSpPr>
          <a:xfrm>
            <a:off x="4523994" y="3725389"/>
            <a:ext cx="1872208" cy="1224136"/>
            <a:chOff x="4523994" y="3725389"/>
            <a:chExt cx="1872208" cy="1224136"/>
          </a:xfrm>
        </p:grpSpPr>
        <p:sp>
          <p:nvSpPr>
            <p:cNvPr id="20" name="Rectangle 19"/>
            <p:cNvSpPr/>
            <p:nvPr/>
          </p:nvSpPr>
          <p:spPr bwMode="auto">
            <a:xfrm>
              <a:off x="4523994" y="3725389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23994" y="4448419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Control de Stock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9" name="12 Imagen" descr="modulo.stock.jpg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14595" y="3861048"/>
              <a:ext cx="687067" cy="6619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59" name="Group 58"/>
          <p:cNvGrpSpPr/>
          <p:nvPr/>
        </p:nvGrpSpPr>
        <p:grpSpPr>
          <a:xfrm>
            <a:off x="539552" y="5013176"/>
            <a:ext cx="1897354" cy="1224136"/>
            <a:chOff x="539552" y="5013176"/>
            <a:chExt cx="1897354" cy="1224136"/>
          </a:xfrm>
        </p:grpSpPr>
        <p:sp>
          <p:nvSpPr>
            <p:cNvPr id="17" name="Rectangle 16"/>
            <p:cNvSpPr/>
            <p:nvPr/>
          </p:nvSpPr>
          <p:spPr bwMode="auto">
            <a:xfrm>
              <a:off x="539552" y="5013176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4698" y="5771942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Calidad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7" name="Picture 36" descr="Screen Clipping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="" xmlns:a14="http://schemas.microsoft.com/office/drawing/2010/main">
                    <a14:imgLayer r:embed="rId13">
                      <a14:imgEffect>
                        <a14:backgroundRemoval t="741" b="88889" l="23988" r="82555">
                          <a14:foregroundMark x1="38629" y1="37778" x2="38629" y2="37778"/>
                          <a14:foregroundMark x1="38629" y1="52963" x2="38629" y2="52963"/>
                          <a14:foregroundMark x1="40187" y1="68519" x2="40187" y2="685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123" y="5152971"/>
              <a:ext cx="825064" cy="693979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2531773" y="5029197"/>
            <a:ext cx="1872208" cy="1224136"/>
            <a:chOff x="2531773" y="5029197"/>
            <a:chExt cx="1872208" cy="1224136"/>
          </a:xfrm>
        </p:grpSpPr>
        <p:sp>
          <p:nvSpPr>
            <p:cNvPr id="19" name="Rectangle 18"/>
            <p:cNvSpPr/>
            <p:nvPr/>
          </p:nvSpPr>
          <p:spPr bwMode="auto">
            <a:xfrm>
              <a:off x="2531773" y="5029197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31773" y="5771633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Mantenimiento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8" name="Picture 37" descr="Screen Clipping"/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="" xmlns:a14="http://schemas.microsoft.com/office/drawing/2010/main">
                    <a14:imgLayer r:embed="rId15">
                      <a14:imgEffect>
                        <a14:backgroundRemoval t="1887" b="96604" l="13824" r="88235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6515" y="5081911"/>
              <a:ext cx="981559" cy="765039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2531773" y="2420888"/>
            <a:ext cx="1875160" cy="1224136"/>
            <a:chOff x="2531773" y="2420888"/>
            <a:chExt cx="1875160" cy="122413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2531773" y="2420888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4725" y="2997952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Estructura del Producto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43" name="13 Imagen" descr="modulo.estructuraProducto.jpg"/>
            <p:cNvPicPr>
              <a:picLocks noChangeAspect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="" xmlns:a14="http://schemas.microsoft.com/office/drawing/2010/main">
                    <a14:imgLayer r:embed="rId17">
                      <a14:imgEffect>
                        <a14:backgroundRemoval t="0" b="96875" l="3125" r="9609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60238" y="2510526"/>
              <a:ext cx="615275" cy="6152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8" name="Group 57"/>
          <p:cNvGrpSpPr/>
          <p:nvPr/>
        </p:nvGrpSpPr>
        <p:grpSpPr>
          <a:xfrm>
            <a:off x="539552" y="3709623"/>
            <a:ext cx="1872208" cy="1224136"/>
            <a:chOff x="539552" y="3709623"/>
            <a:chExt cx="1872208" cy="1224136"/>
          </a:xfrm>
        </p:grpSpPr>
        <p:sp>
          <p:nvSpPr>
            <p:cNvPr id="16" name="Rectangle 15"/>
            <p:cNvSpPr/>
            <p:nvPr/>
          </p:nvSpPr>
          <p:spPr bwMode="auto">
            <a:xfrm>
              <a:off x="539552" y="3709623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9552" y="4275591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Gestión de Pedidos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41" name="Picture 40" descr="Screen Clipping"/>
            <p:cNvPicPr>
              <a:picLocks noChangeAspect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="" xmlns:a14="http://schemas.microsoft.com/office/drawing/2010/main">
                    <a14:imgLayer r:embed="rId19">
                      <a14:imgEffect>
                        <a14:backgroundRemoval t="0" b="98868" l="3019" r="84906">
                          <a14:foregroundMark x1="12075" y1="33962" x2="12075" y2="33962"/>
                          <a14:foregroundMark x1="13962" y1="41132" x2="13962" y2="41132"/>
                          <a14:foregroundMark x1="34717" y1="38491" x2="34717" y2="38491"/>
                          <a14:foregroundMark x1="34717" y1="52453" x2="34717" y2="52453"/>
                          <a14:foregroundMark x1="35472" y1="59245" x2="35472" y2="59245"/>
                          <a14:foregroundMark x1="38868" y1="69434" x2="38868" y2="69434"/>
                          <a14:foregroundMark x1="51698" y1="69057" x2="51698" y2="69057"/>
                          <a14:foregroundMark x1="52075" y1="59623" x2="52075" y2="59623"/>
                          <a14:foregroundMark x1="51321" y1="53208" x2="51321" y2="53208"/>
                          <a14:foregroundMark x1="64906" y1="61509" x2="64906" y2="61509"/>
                          <a14:foregroundMark x1="64906" y1="52830" x2="64906" y2="52830"/>
                          <a14:foregroundMark x1="66792" y1="68679" x2="66792" y2="68679"/>
                          <a14:foregroundMark x1="77736" y1="62642" x2="77736" y2="62642"/>
                          <a14:foregroundMark x1="78113" y1="53208" x2="78113" y2="53208"/>
                          <a14:foregroundMark x1="76604" y1="43019" x2="76604" y2="43019"/>
                          <a14:foregroundMark x1="76604" y1="36226" x2="76604" y2="36226"/>
                          <a14:foregroundMark x1="76981" y1="29811" x2="76981" y2="29811"/>
                          <a14:foregroundMark x1="75849" y1="27547" x2="75849" y2="27547"/>
                          <a14:foregroundMark x1="43774" y1="26792" x2="43774" y2="26792"/>
                          <a14:foregroundMark x1="41887" y1="17736" x2="41887" y2="17736"/>
                          <a14:foregroundMark x1="44906" y1="10566" x2="44906" y2="10566"/>
                          <a14:foregroundMark x1="17736" y1="8302" x2="17736" y2="83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055" y="3816510"/>
              <a:ext cx="521202" cy="521202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4523994" y="5028942"/>
            <a:ext cx="1872208" cy="1224136"/>
            <a:chOff x="4523994" y="5028942"/>
            <a:chExt cx="1872208" cy="1224136"/>
          </a:xfrm>
        </p:grpSpPr>
        <p:sp>
          <p:nvSpPr>
            <p:cNvPr id="21" name="Rectangle 20"/>
            <p:cNvSpPr/>
            <p:nvPr/>
          </p:nvSpPr>
          <p:spPr bwMode="auto">
            <a:xfrm>
              <a:off x="4523994" y="5028942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23994" y="5572891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Soporte de Sistema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45" name="Picture 44" descr="Screen Clipping"/>
            <p:cNvPicPr>
              <a:picLocks noChangeAspect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="" xmlns:a14="http://schemas.microsoft.com/office/drawing/2010/main">
                    <a14:imgLayer r:embed="rId21">
                      <a14:imgEffect>
                        <a14:backgroundRemoval t="1533" b="96935" l="12862" r="89711">
                          <a14:foregroundMark x1="60772" y1="38314" x2="60772" y2="38314"/>
                          <a14:foregroundMark x1="86495" y1="8046" x2="86495" y2="8046"/>
                          <a14:foregroundMark x1="87138" y1="9579" x2="87138" y2="9579"/>
                          <a14:foregroundMark x1="41158" y1="37165" x2="41158" y2="37165"/>
                          <a14:foregroundMark x1="44695" y1="38697" x2="44695" y2="38697"/>
                          <a14:foregroundMark x1="35370" y1="17241" x2="35370" y2="17241"/>
                          <a14:foregroundMark x1="32476" y1="10728" x2="31833" y2="9962"/>
                          <a14:foregroundMark x1="24116" y1="34866" x2="24116" y2="34866"/>
                          <a14:foregroundMark x1="28939" y1="37931" x2="28939" y2="37931"/>
                          <a14:foregroundMark x1="36667" y1="19841" x2="36667" y2="19841"/>
                          <a14:foregroundMark x1="33333" y1="15873" x2="33333" y2="15873"/>
                          <a14:foregroundMark x1="32000" y1="19841" x2="32000" y2="19841"/>
                          <a14:foregroundMark x1="29333" y1="20635" x2="29333" y2="20635"/>
                          <a14:foregroundMark x1="25333" y1="26190" x2="25333" y2="26190"/>
                          <a14:foregroundMark x1="25333" y1="8730" x2="25333" y2="8730"/>
                          <a14:foregroundMark x1="36667" y1="25397" x2="36667" y2="25397"/>
                          <a14:foregroundMark x1="41333" y1="35714" x2="41333" y2="35714"/>
                          <a14:foregroundMark x1="37333" y1="35714" x2="37333" y2="35714"/>
                          <a14:foregroundMark x1="36667" y1="38889" x2="36667" y2="38889"/>
                          <a14:foregroundMark x1="32000" y1="38889" x2="32000" y2="38889"/>
                          <a14:foregroundMark x1="64667" y1="34127" x2="64667" y2="34127"/>
                          <a14:foregroundMark x1="70000" y1="30952" x2="70000" y2="30952"/>
                          <a14:foregroundMark x1="74667" y1="24603" x2="74667" y2="24603"/>
                          <a14:foregroundMark x1="78000" y1="18254" x2="78000" y2="18254"/>
                          <a14:foregroundMark x1="72000" y1="26190" x2="72000" y2="26190"/>
                          <a14:foregroundMark x1="68000" y1="29365" x2="68000" y2="29365"/>
                          <a14:foregroundMark x1="80000" y1="14286" x2="80000" y2="14286"/>
                          <a14:foregroundMark x1="82667" y1="11905" x2="82667" y2="11905"/>
                          <a14:foregroundMark x1="84000" y1="11111" x2="84000" y2="11111"/>
                          <a14:foregroundMark x1="21333" y1="19841" x2="21333" y2="198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3968" y="5139879"/>
              <a:ext cx="572260" cy="480256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2531773" y="3725644"/>
            <a:ext cx="1875160" cy="1224136"/>
            <a:chOff x="2531773" y="3725644"/>
            <a:chExt cx="1875160" cy="122413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2531773" y="3725644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34725" y="4263754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Proceso de Fabricación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46" name="Picture 45" descr="Screen Clipping"/>
            <p:cNvPicPr>
              <a:picLocks noChangeAspect="1"/>
            </p:cNvPicPr>
            <p:nvPr/>
          </p:nvPicPr>
          <p:blipFill>
            <a:blip r:embed="rId22" cstate="print">
              <a:extLst>
                <a:ext uri="{BEBA8EAE-BF5A-486C-A8C5-ECC9F3942E4B}">
                  <a14:imgProps xmlns="" xmlns:a14="http://schemas.microsoft.com/office/drawing/2010/main">
                    <a14:imgLayer r:embed="rId23">
                      <a14:imgEffect>
                        <a14:backgroundRemoval t="8696" b="94203" l="2857" r="9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238" y="3768442"/>
              <a:ext cx="623166" cy="614264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4523994" y="2420147"/>
            <a:ext cx="1872208" cy="1261605"/>
            <a:chOff x="4523994" y="2420147"/>
            <a:chExt cx="1872208" cy="1261605"/>
          </a:xfrm>
        </p:grpSpPr>
        <p:sp>
          <p:nvSpPr>
            <p:cNvPr id="12" name="Rectangle 11"/>
            <p:cNvSpPr/>
            <p:nvPr/>
          </p:nvSpPr>
          <p:spPr bwMode="auto">
            <a:xfrm>
              <a:off x="4523994" y="2420147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23994" y="3035421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Planificación de la Producción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="" xmlns:a14="http://schemas.microsoft.com/office/drawing/2010/main">
                    <a14:imgLayer r:embed="rId25">
                      <a14:imgEffect>
                        <a14:backgroundRemoval t="0" b="98438" l="0" r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6469" y="2510526"/>
              <a:ext cx="623318" cy="623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192824"/>
            <a:ext cx="4906888" cy="792162"/>
          </a:xfrm>
        </p:spPr>
        <p:txBody>
          <a:bodyPr/>
          <a:lstStyle/>
          <a:p>
            <a:pPr algn="ctr" eaLnBrk="1" hangingPunct="1"/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Módulos del sistema</a:t>
            </a:r>
            <a:endParaRPr lang="es-E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39552" y="1628800"/>
            <a:ext cx="7848872" cy="72022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s-A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ALCANCES</a:t>
            </a:r>
            <a:endParaRPr lang="es-AR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s-AR" dirty="0"/>
              <a:t>     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516216" y="2137032"/>
            <a:ext cx="1877742" cy="1510458"/>
            <a:chOff x="6516216" y="2137032"/>
            <a:chExt cx="1877742" cy="151045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516216" y="2423354"/>
              <a:ext cx="1872208" cy="12241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21750" y="3206732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 smtClean="0">
                  <a:latin typeface="Calibri" pitchFamily="34" charset="0"/>
                  <a:cs typeface="Calibri" pitchFamily="34" charset="0"/>
                </a:rPr>
                <a:t>Costos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6" name="Picture 35" descr="Screen Clipping"/>
            <p:cNvPicPr>
              <a:picLocks noChangeAspect="1"/>
            </p:cNvPicPr>
            <p:nvPr/>
          </p:nvPicPr>
          <p:blipFill>
            <a:blip r:embed="rId26" cstate="print">
              <a:extLst>
                <a:ext uri="{BEBA8EAE-BF5A-486C-A8C5-ECC9F3942E4B}">
                  <a14:imgProps xmlns="" xmlns:a14="http://schemas.microsoft.com/office/drawing/2010/main">
                    <a14:imgLayer r:embed="rId2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132" y="2137032"/>
              <a:ext cx="1314634" cy="136226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63" name="62 Grupo"/>
          <p:cNvGrpSpPr/>
          <p:nvPr/>
        </p:nvGrpSpPr>
        <p:grpSpPr>
          <a:xfrm>
            <a:off x="251520" y="260648"/>
            <a:ext cx="2340259" cy="1044116"/>
            <a:chOff x="2411760" y="2060848"/>
            <a:chExt cx="4620513" cy="1980220"/>
          </a:xfrm>
        </p:grpSpPr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28" cstate="print"/>
            <a:srcRect/>
            <a:stretch>
              <a:fillRect/>
            </a:stretch>
          </p:blipFill>
          <p:spPr bwMode="auto">
            <a:xfrm>
              <a:off x="2411760" y="2060848"/>
              <a:ext cx="4620513" cy="198022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5" name="64 CuadroTexto"/>
            <p:cNvSpPr txBox="1"/>
            <p:nvPr/>
          </p:nvSpPr>
          <p:spPr>
            <a:xfrm>
              <a:off x="3959932" y="2384884"/>
              <a:ext cx="244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600" dirty="0" smtClean="0">
                  <a:ln w="10160">
                    <a:solidFill>
                      <a:schemeClr val="tx1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gency FB" pitchFamily="34" charset="0"/>
                </a:rPr>
                <a:t>GyCAP</a:t>
              </a:r>
              <a:endParaRPr lang="es-ES" sz="3600" dirty="0">
                <a:ln w="10160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192824"/>
            <a:ext cx="5544616" cy="792162"/>
          </a:xfrm>
        </p:spPr>
        <p:txBody>
          <a:bodyPr/>
          <a:lstStyle/>
          <a:p>
            <a:pPr algn="ctr" eaLnBrk="1" hangingPunct="1"/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Circuito Lógico del Sistema</a:t>
            </a:r>
            <a:endParaRPr lang="es-E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6218" y="1664804"/>
            <a:ext cx="2142474" cy="3780420"/>
            <a:chOff x="56218" y="1664804"/>
            <a:chExt cx="2142474" cy="4572508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7" name="Rounded Rectangle 6"/>
            <p:cNvSpPr/>
            <p:nvPr/>
          </p:nvSpPr>
          <p:spPr bwMode="auto">
            <a:xfrm>
              <a:off x="59174" y="1664804"/>
              <a:ext cx="2139518" cy="6480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600" i="0" u="none" strike="noStrike" normalizeH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Definición del Producto</a:t>
              </a:r>
              <a:endParaRPr kumimoji="0" lang="en-US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56218" y="1988840"/>
              <a:ext cx="2139518" cy="42484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23202" y="1664804"/>
            <a:ext cx="2142652" cy="3780420"/>
            <a:chOff x="2323202" y="1664804"/>
            <a:chExt cx="2142652" cy="4572508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8" name="Rounded Rectangle 7"/>
            <p:cNvSpPr/>
            <p:nvPr/>
          </p:nvSpPr>
          <p:spPr bwMode="auto">
            <a:xfrm>
              <a:off x="2326158" y="1664804"/>
              <a:ext cx="2139696" cy="6480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600" i="0" u="none" strike="noStrike" normalizeH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Planificación</a:t>
              </a:r>
              <a:r>
                <a:rPr kumimoji="0" lang="es-AR" sz="1600" i="0" u="none" strike="noStrike" normalizeH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 Producción</a:t>
              </a:r>
              <a:endParaRPr kumimoji="0" lang="en-US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23202" y="1988840"/>
              <a:ext cx="2139696" cy="42484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90364" y="1664804"/>
            <a:ext cx="2142652" cy="3780420"/>
            <a:chOff x="4590364" y="1664804"/>
            <a:chExt cx="2142652" cy="4572508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9" name="Rounded Rectangle 8"/>
            <p:cNvSpPr/>
            <p:nvPr/>
          </p:nvSpPr>
          <p:spPr bwMode="auto">
            <a:xfrm>
              <a:off x="4593320" y="1664804"/>
              <a:ext cx="2139696" cy="6480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600" i="0" u="none" strike="noStrike" normalizeH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Producción</a:t>
              </a:r>
              <a:endParaRPr kumimoji="0" lang="en-US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4590364" y="1988840"/>
              <a:ext cx="2139696" cy="42484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57525" y="1658146"/>
            <a:ext cx="2142652" cy="3787078"/>
            <a:chOff x="6857525" y="1658146"/>
            <a:chExt cx="2142652" cy="4572508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0" name="Rounded Rectangle 9"/>
            <p:cNvSpPr/>
            <p:nvPr/>
          </p:nvSpPr>
          <p:spPr bwMode="auto">
            <a:xfrm>
              <a:off x="6860481" y="1658146"/>
              <a:ext cx="2139696" cy="6480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600" i="0" u="none" strike="noStrike" normalizeH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Post-Producción</a:t>
              </a:r>
              <a:endParaRPr kumimoji="0" lang="en-US" sz="16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6857525" y="1982182"/>
              <a:ext cx="2139696" cy="42484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26" name="Up Arrow 25"/>
          <p:cNvSpPr/>
          <p:nvPr/>
        </p:nvSpPr>
        <p:spPr bwMode="auto">
          <a:xfrm rot="10800000">
            <a:off x="1015239" y="5508921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27" name="Up Arrow 26"/>
          <p:cNvSpPr/>
          <p:nvPr/>
        </p:nvSpPr>
        <p:spPr bwMode="auto">
          <a:xfrm rot="10800000">
            <a:off x="3275856" y="5517232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28" name="Up Arrow 27"/>
          <p:cNvSpPr/>
          <p:nvPr/>
        </p:nvSpPr>
        <p:spPr bwMode="auto">
          <a:xfrm rot="10800000">
            <a:off x="5544108" y="5519526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29" name="Up Arrow 28"/>
          <p:cNvSpPr/>
          <p:nvPr/>
        </p:nvSpPr>
        <p:spPr bwMode="auto">
          <a:xfrm rot="10800000">
            <a:off x="7812359" y="5530157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97" name="96 Grupo"/>
          <p:cNvGrpSpPr/>
          <p:nvPr/>
        </p:nvGrpSpPr>
        <p:grpSpPr>
          <a:xfrm>
            <a:off x="109016" y="5597551"/>
            <a:ext cx="8962696" cy="680803"/>
            <a:chOff x="109016" y="5597551"/>
            <a:chExt cx="8962696" cy="680803"/>
          </a:xfrm>
        </p:grpSpPr>
        <p:grpSp>
          <p:nvGrpSpPr>
            <p:cNvPr id="25" name="Group 24"/>
            <p:cNvGrpSpPr/>
            <p:nvPr/>
          </p:nvGrpSpPr>
          <p:grpSpPr>
            <a:xfrm>
              <a:off x="109016" y="5597551"/>
              <a:ext cx="8962696" cy="680803"/>
              <a:chOff x="109016" y="5517232"/>
              <a:chExt cx="8962696" cy="680803"/>
            </a:xfrm>
          </p:grpSpPr>
          <p:sp>
            <p:nvSpPr>
              <p:cNvPr id="20" name="Up Arrow 19"/>
              <p:cNvSpPr/>
              <p:nvPr/>
            </p:nvSpPr>
            <p:spPr bwMode="auto">
              <a:xfrm rot="5400000">
                <a:off x="4249962" y="1376286"/>
                <a:ext cx="680803" cy="8962696"/>
              </a:xfrm>
              <a:prstGeom prst="upArrow">
                <a:avLst/>
              </a:prstGeom>
              <a:ln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1034515" y="5791289"/>
                <a:ext cx="182923" cy="1440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3347864" y="5791289"/>
                <a:ext cx="182923" cy="1440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5585754" y="5791289"/>
                <a:ext cx="182923" cy="1440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7835911" y="5791289"/>
                <a:ext cx="182923" cy="14401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</p:grpSp>
        <p:cxnSp>
          <p:nvCxnSpPr>
            <p:cNvPr id="31" name="Straight Connector 30"/>
            <p:cNvCxnSpPr/>
            <p:nvPr/>
          </p:nvCxnSpPr>
          <p:spPr bwMode="auto">
            <a:xfrm>
              <a:off x="4590509" y="5697252"/>
              <a:ext cx="2956" cy="512110"/>
            </a:xfrm>
            <a:prstGeom prst="line">
              <a:avLst/>
            </a:prstGeom>
            <a:solidFill>
              <a:schemeClr val="hlink">
                <a:alpha val="27000"/>
              </a:schemeClr>
            </a:solidFill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1845812" y="5758683"/>
              <a:ext cx="781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2011</a:t>
              </a:r>
              <a:endPara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66539" y="5761598"/>
              <a:ext cx="781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2012</a:t>
              </a:r>
              <a:endPara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7524" y="1992597"/>
            <a:ext cx="1778513" cy="743168"/>
            <a:chOff x="287524" y="1992597"/>
            <a:chExt cx="1778513" cy="743168"/>
          </a:xfrm>
        </p:grpSpPr>
        <p:sp>
          <p:nvSpPr>
            <p:cNvPr id="39" name="Rounded Rectangle 38"/>
            <p:cNvSpPr/>
            <p:nvPr/>
          </p:nvSpPr>
          <p:spPr bwMode="auto">
            <a:xfrm>
              <a:off x="287524" y="2043059"/>
              <a:ext cx="1706376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Cocina</a:t>
              </a:r>
              <a:endParaRPr kumimoji="0" lang="en-US" sz="15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40" name="Picture 24" descr="Cocina-negra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1320184" y="1992597"/>
              <a:ext cx="745853" cy="743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" name="Up Arrow 40"/>
          <p:cNvSpPr/>
          <p:nvPr/>
        </p:nvSpPr>
        <p:spPr bwMode="auto">
          <a:xfrm rot="10800000">
            <a:off x="1013610" y="2694467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1352" y="2930641"/>
            <a:ext cx="1672548" cy="595652"/>
            <a:chOff x="321352" y="2930641"/>
            <a:chExt cx="1672548" cy="595652"/>
          </a:xfrm>
        </p:grpSpPr>
        <p:sp>
          <p:nvSpPr>
            <p:cNvPr id="42" name="Rounded Rectangle 41"/>
            <p:cNvSpPr/>
            <p:nvPr/>
          </p:nvSpPr>
          <p:spPr bwMode="auto">
            <a:xfrm>
              <a:off x="321352" y="2930641"/>
              <a:ext cx="1672548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4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Estructura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4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Producto</a:t>
              </a:r>
              <a:endParaRPr kumimoji="0" lang="en-US" sz="14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44" name="13 Imagen" descr="modulo.estructuraProducto.jpg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5">
                      <a14:imgEffect>
                        <a14:backgroundRemoval t="0" b="96875" l="3125" r="9609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18835" y="2988664"/>
              <a:ext cx="512415" cy="51241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45" name="Up Arrow 44"/>
          <p:cNvSpPr/>
          <p:nvPr/>
        </p:nvSpPr>
        <p:spPr bwMode="auto">
          <a:xfrm rot="10800000">
            <a:off x="1013610" y="3583171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48" name="Up Arrow 47"/>
          <p:cNvSpPr/>
          <p:nvPr/>
        </p:nvSpPr>
        <p:spPr bwMode="auto">
          <a:xfrm rot="10800000">
            <a:off x="1032152" y="4499414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21352" y="4589440"/>
            <a:ext cx="1717318" cy="901256"/>
            <a:chOff x="321352" y="4589440"/>
            <a:chExt cx="1717318" cy="901256"/>
          </a:xfrm>
        </p:grpSpPr>
        <p:sp>
          <p:nvSpPr>
            <p:cNvPr id="47" name="Rounded Rectangle 46"/>
            <p:cNvSpPr/>
            <p:nvPr/>
          </p:nvSpPr>
          <p:spPr bwMode="auto">
            <a:xfrm>
              <a:off x="321352" y="4732774"/>
              <a:ext cx="1672548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Costo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Cocina</a:t>
              </a:r>
              <a:endParaRPr kumimoji="0" lang="en-US" sz="15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49" name="Picture 48" descr="Screen Clipping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=""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926" y="4589440"/>
              <a:ext cx="869744" cy="9012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30" name="Group 29"/>
          <p:cNvGrpSpPr/>
          <p:nvPr/>
        </p:nvGrpSpPr>
        <p:grpSpPr>
          <a:xfrm>
            <a:off x="321351" y="3828866"/>
            <a:ext cx="1672548" cy="614264"/>
            <a:chOff x="321351" y="3828866"/>
            <a:chExt cx="1672548" cy="614264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321351" y="3838172"/>
              <a:ext cx="1672548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Hoja de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Ruta</a:t>
              </a:r>
              <a:endParaRPr kumimoji="0" lang="en-US" sz="15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50" name="Picture 49" descr="Screen Clipping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="" xmlns:a14="http://schemas.microsoft.com/office/drawing/2010/main">
                    <a14:imgLayer r:embed="rId9">
                      <a14:imgEffect>
                        <a14:backgroundRemoval t="8696" b="94203" l="2857" r="9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3459" y="3828866"/>
              <a:ext cx="623166" cy="614264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2555776" y="2852936"/>
            <a:ext cx="1728192" cy="432048"/>
            <a:chOff x="2555776" y="2852936"/>
            <a:chExt cx="1728192" cy="432048"/>
          </a:xfrm>
        </p:grpSpPr>
        <p:sp>
          <p:nvSpPr>
            <p:cNvPr id="51" name="Rounded Rectangle 38"/>
            <p:cNvSpPr/>
            <p:nvPr/>
          </p:nvSpPr>
          <p:spPr bwMode="auto">
            <a:xfrm>
              <a:off x="2555776" y="2852936"/>
              <a:ext cx="1728192" cy="43204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Plan Anual  </a:t>
              </a:r>
              <a:endParaRPr kumimoji="0" lang="en-US" sz="15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="" xmlns:a14="http://schemas.microsoft.com/office/drawing/2010/main">
                    <a14:imgLayer r:embed="rId11">
                      <a14:imgEffect>
                        <a14:backgroundRemoval t="0" b="98438" l="0" r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112" y="2916594"/>
              <a:ext cx="360040" cy="360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Up Arrow 40"/>
          <p:cNvSpPr/>
          <p:nvPr/>
        </p:nvSpPr>
        <p:spPr bwMode="auto">
          <a:xfrm rot="10800000">
            <a:off x="3275856" y="2636912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64" name="Up Arrow 40"/>
          <p:cNvSpPr/>
          <p:nvPr/>
        </p:nvSpPr>
        <p:spPr bwMode="auto">
          <a:xfrm rot="10800000">
            <a:off x="3275856" y="3348680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66" name="Up Arrow 40"/>
          <p:cNvSpPr/>
          <p:nvPr/>
        </p:nvSpPr>
        <p:spPr bwMode="auto">
          <a:xfrm rot="10800000">
            <a:off x="3275856" y="4032757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67" name="Up Arrow 40"/>
          <p:cNvSpPr/>
          <p:nvPr/>
        </p:nvSpPr>
        <p:spPr bwMode="auto">
          <a:xfrm rot="10800000">
            <a:off x="3275856" y="4725144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555776" y="1844824"/>
            <a:ext cx="2028746" cy="864096"/>
            <a:chOff x="2555776" y="1844824"/>
            <a:chExt cx="2028746" cy="864096"/>
          </a:xfrm>
        </p:grpSpPr>
        <p:sp>
          <p:nvSpPr>
            <p:cNvPr id="43" name="Rounded Rectangle 38"/>
            <p:cNvSpPr/>
            <p:nvPr/>
          </p:nvSpPr>
          <p:spPr bwMode="auto">
            <a:xfrm>
              <a:off x="2555776" y="1988840"/>
              <a:ext cx="1706376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Estimar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Demanda</a:t>
              </a:r>
              <a:r>
                <a:rPr kumimoji="0" lang="es-AR" sz="1500" b="1" i="0" u="none" strike="noStrike" spc="50" normalizeH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 </a:t>
              </a:r>
              <a:endParaRPr kumimoji="0" lang="en-US" sz="15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68" name="Picture 14" descr="Screen Clipping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=""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51026" y1="30040" x2="37537" y2="28854"/>
                          <a14:foregroundMark x1="45161" y1="53360" x2="45161" y2="53360"/>
                          <a14:foregroundMark x1="45748" y1="57708" x2="45748" y2="57708"/>
                          <a14:foregroundMark x1="44575" y1="60079" x2="44575" y2="60079"/>
                          <a14:foregroundMark x1="53666" y1="69565" x2="53372" y2="66798"/>
                          <a14:foregroundMark x1="54252" y1="51383" x2="54252" y2="51383"/>
                          <a14:foregroundMark x1="49267" y1="51383" x2="49267" y2="51383"/>
                          <a14:foregroundMark x1="50147" y1="56917" x2="50147" y2="56917"/>
                          <a14:foregroundMark x1="54839" y1="48617" x2="54839" y2="486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872" y="1844824"/>
              <a:ext cx="1164650" cy="8640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76" name="Up Arrow 40"/>
          <p:cNvSpPr/>
          <p:nvPr/>
        </p:nvSpPr>
        <p:spPr bwMode="auto">
          <a:xfrm rot="10800000">
            <a:off x="5508104" y="2600908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77" name="Up Arrow 40"/>
          <p:cNvSpPr/>
          <p:nvPr/>
        </p:nvSpPr>
        <p:spPr bwMode="auto">
          <a:xfrm rot="10800000">
            <a:off x="5508104" y="3492696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78" name="Up Arrow 40"/>
          <p:cNvSpPr/>
          <p:nvPr/>
        </p:nvSpPr>
        <p:spPr bwMode="auto">
          <a:xfrm rot="10800000">
            <a:off x="5508104" y="4365104"/>
            <a:ext cx="288032" cy="22433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824028" y="3681028"/>
            <a:ext cx="1764196" cy="648072"/>
            <a:chOff x="4860032" y="3681028"/>
            <a:chExt cx="1706376" cy="648072"/>
          </a:xfrm>
        </p:grpSpPr>
        <p:sp>
          <p:nvSpPr>
            <p:cNvPr id="73" name="Rounded Rectangle 38"/>
            <p:cNvSpPr/>
            <p:nvPr/>
          </p:nvSpPr>
          <p:spPr bwMode="auto">
            <a:xfrm>
              <a:off x="4860032" y="3733448"/>
              <a:ext cx="1706376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s-AR" sz="1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Iniciar </a:t>
              </a:r>
            </a:p>
            <a:p>
              <a:r>
                <a:rPr lang="es-AR" sz="1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Órdenes Trabajo  </a:t>
              </a:r>
              <a:endParaRPr lang="en-US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79" name="Picture 45" descr="Screen Clipping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="" xmlns:a14="http://schemas.microsoft.com/office/drawing/2010/main">
                    <a14:imgLayer r:embed="rId9">
                      <a14:imgEffect>
                        <a14:backgroundRemoval t="8696" b="94203" l="2857" r="9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168" y="3681028"/>
              <a:ext cx="439654" cy="433373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4788024" y="2816932"/>
            <a:ext cx="1800200" cy="631656"/>
            <a:chOff x="4824028" y="2816932"/>
            <a:chExt cx="1706376" cy="631656"/>
          </a:xfrm>
        </p:grpSpPr>
        <p:sp>
          <p:nvSpPr>
            <p:cNvPr id="72" name="Rounded Rectangle 38"/>
            <p:cNvSpPr/>
            <p:nvPr/>
          </p:nvSpPr>
          <p:spPr bwMode="auto">
            <a:xfrm>
              <a:off x="4824028" y="2852936"/>
              <a:ext cx="1706376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400" b="1" i="0" u="none" strike="noStrike" spc="50" normalizeH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Generar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400" b="1" i="0" u="none" strike="noStrike" spc="50" normalizeH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Órdenes Trabajo  </a:t>
              </a:r>
              <a:endParaRPr kumimoji="0" lang="en-US" sz="14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80" name="Picture 45" descr="Screen Clipping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="" xmlns:a14="http://schemas.microsoft.com/office/drawing/2010/main">
                    <a14:imgLayer r:embed="rId9">
                      <a14:imgEffect>
                        <a14:backgroundRemoval t="8696" b="94203" l="2857" r="9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168" y="2816932"/>
              <a:ext cx="438309" cy="432048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4788024" y="4617132"/>
            <a:ext cx="1800200" cy="631656"/>
            <a:chOff x="4824028" y="4617132"/>
            <a:chExt cx="1706376" cy="631656"/>
          </a:xfrm>
        </p:grpSpPr>
        <p:sp>
          <p:nvSpPr>
            <p:cNvPr id="75" name="Rounded Rectangle 38"/>
            <p:cNvSpPr/>
            <p:nvPr/>
          </p:nvSpPr>
          <p:spPr bwMode="auto">
            <a:xfrm>
              <a:off x="4824028" y="4653136"/>
              <a:ext cx="1706376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s-AR" sz="1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Finalizar</a:t>
              </a:r>
            </a:p>
            <a:p>
              <a:r>
                <a:rPr lang="es-AR" sz="1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Órdenes Trabajo  </a:t>
              </a:r>
              <a:endParaRPr lang="en-US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81" name="Picture 45" descr="Screen Clipping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="" xmlns:a14="http://schemas.microsoft.com/office/drawing/2010/main">
                    <a14:imgLayer r:embed="rId9">
                      <a14:imgEffect>
                        <a14:backgroundRemoval t="8696" b="94203" l="2857" r="9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168" y="4617132"/>
              <a:ext cx="438309" cy="432048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4788024" y="1988840"/>
            <a:ext cx="1800200" cy="595652"/>
            <a:chOff x="4824028" y="1988840"/>
            <a:chExt cx="1706376" cy="595652"/>
          </a:xfrm>
        </p:grpSpPr>
        <p:sp>
          <p:nvSpPr>
            <p:cNvPr id="71" name="Rounded Rectangle 38"/>
            <p:cNvSpPr/>
            <p:nvPr/>
          </p:nvSpPr>
          <p:spPr bwMode="auto">
            <a:xfrm>
              <a:off x="4824028" y="1988840"/>
              <a:ext cx="1706376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AR" sz="15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Ó</a:t>
              </a: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rdenes </a:t>
              </a: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de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AR" sz="15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Producción</a:t>
              </a:r>
              <a:endParaRPr kumimoji="0" lang="en-US" sz="15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82" name="Picture 40" descr="Screen Clipping"/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="" xmlns:a14="http://schemas.microsoft.com/office/drawing/2010/main">
                    <a14:imgLayer r:embed="rId15">
                      <a14:imgEffect>
                        <a14:backgroundRemoval t="0" b="98868" l="3019" r="84906">
                          <a14:foregroundMark x1="12075" y1="33962" x2="12075" y2="33962"/>
                          <a14:foregroundMark x1="13962" y1="41132" x2="13962" y2="41132"/>
                          <a14:foregroundMark x1="34717" y1="38491" x2="34717" y2="38491"/>
                          <a14:foregroundMark x1="34717" y1="52453" x2="34717" y2="52453"/>
                          <a14:foregroundMark x1="35472" y1="59245" x2="35472" y2="59245"/>
                          <a14:foregroundMark x1="38868" y1="69434" x2="38868" y2="69434"/>
                          <a14:foregroundMark x1="51698" y1="69057" x2="51698" y2="69057"/>
                          <a14:foregroundMark x1="52075" y1="59623" x2="52075" y2="59623"/>
                          <a14:foregroundMark x1="51321" y1="53208" x2="51321" y2="53208"/>
                          <a14:foregroundMark x1="64906" y1="61509" x2="64906" y2="61509"/>
                          <a14:foregroundMark x1="64906" y1="52830" x2="64906" y2="52830"/>
                          <a14:foregroundMark x1="66792" y1="68679" x2="66792" y2="68679"/>
                          <a14:foregroundMark x1="77736" y1="62642" x2="77736" y2="62642"/>
                          <a14:foregroundMark x1="78113" y1="53208" x2="78113" y2="53208"/>
                          <a14:foregroundMark x1="76604" y1="43019" x2="76604" y2="43019"/>
                          <a14:foregroundMark x1="76604" y1="36226" x2="76604" y2="36226"/>
                          <a14:foregroundMark x1="76981" y1="29811" x2="76981" y2="29811"/>
                          <a14:foregroundMark x1="75849" y1="27547" x2="75849" y2="27547"/>
                          <a14:foregroundMark x1="43774" y1="26792" x2="43774" y2="26792"/>
                          <a14:foregroundMark x1="41887" y1="17736" x2="41887" y2="17736"/>
                          <a14:foregroundMark x1="44906" y1="10566" x2="44906" y2="10566"/>
                          <a14:foregroundMark x1="17736" y1="8302" x2="17736" y2="83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168" y="2096852"/>
              <a:ext cx="404617" cy="404617"/>
            </a:xfrm>
            <a:prstGeom prst="rect">
              <a:avLst/>
            </a:prstGeom>
          </p:spPr>
        </p:pic>
      </p:grpSp>
      <p:sp>
        <p:nvSpPr>
          <p:cNvPr id="87" name="Up Arrow 40"/>
          <p:cNvSpPr/>
          <p:nvPr/>
        </p:nvSpPr>
        <p:spPr bwMode="auto">
          <a:xfrm rot="10800000">
            <a:off x="7812358" y="2713076"/>
            <a:ext cx="288032" cy="53179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88" name="Up Arrow 40"/>
          <p:cNvSpPr/>
          <p:nvPr/>
        </p:nvSpPr>
        <p:spPr bwMode="auto">
          <a:xfrm rot="10800000">
            <a:off x="7812360" y="4005063"/>
            <a:ext cx="288032" cy="501909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6948264" y="4589440"/>
            <a:ext cx="2052228" cy="675764"/>
            <a:chOff x="6948264" y="4401108"/>
            <a:chExt cx="1980220" cy="864096"/>
          </a:xfrm>
        </p:grpSpPr>
        <p:sp>
          <p:nvSpPr>
            <p:cNvPr id="86" name="Rounded Rectangle 38"/>
            <p:cNvSpPr/>
            <p:nvPr/>
          </p:nvSpPr>
          <p:spPr bwMode="auto">
            <a:xfrm>
              <a:off x="6948264" y="4401108"/>
              <a:ext cx="1980220" cy="86409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4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Eficiencia</a:t>
              </a:r>
              <a:r>
                <a:rPr kumimoji="0" lang="es-AR" sz="1400" b="1" i="0" u="none" strike="noStrike" spc="50" normalizeH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AR" sz="1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Proceso Productivo</a:t>
              </a:r>
              <a:endParaRPr kumimoji="0" lang="en-US" sz="14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89" name="Picture 36" descr="Screen Clipping"/>
            <p:cNvPicPr>
              <a:picLocks noChangeAspect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="" xmlns:a14="http://schemas.microsoft.com/office/drawing/2010/main">
                    <a14:imgLayer r:embed="rId17">
                      <a14:imgEffect>
                        <a14:backgroundRemoval t="741" b="88889" l="23988" r="82555">
                          <a14:foregroundMark x1="38629" y1="37778" x2="38629" y2="37778"/>
                          <a14:foregroundMark x1="38629" y1="52963" x2="38629" y2="52963"/>
                          <a14:foregroundMark x1="40187" y1="68519" x2="40187" y2="685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0412" y="4437112"/>
              <a:ext cx="540060" cy="454256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7009271" y="1916832"/>
            <a:ext cx="1908852" cy="707164"/>
            <a:chOff x="7009271" y="1916832"/>
            <a:chExt cx="1908852" cy="707164"/>
          </a:xfrm>
        </p:grpSpPr>
        <p:sp>
          <p:nvSpPr>
            <p:cNvPr id="84" name="Rounded Rectangle 38"/>
            <p:cNvSpPr/>
            <p:nvPr/>
          </p:nvSpPr>
          <p:spPr bwMode="auto">
            <a:xfrm>
              <a:off x="7009271" y="2001334"/>
              <a:ext cx="1836204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Entrega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Producto</a:t>
              </a:r>
              <a:endParaRPr kumimoji="0" lang="en-US" sz="15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91" name="Picture 24" descr="Cocina-negra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208404" y="1916832"/>
              <a:ext cx="709719" cy="707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8" name="Group 37"/>
          <p:cNvGrpSpPr/>
          <p:nvPr/>
        </p:nvGrpSpPr>
        <p:grpSpPr>
          <a:xfrm>
            <a:off x="2555776" y="4257092"/>
            <a:ext cx="1728192" cy="432048"/>
            <a:chOff x="2555776" y="4257092"/>
            <a:chExt cx="1728192" cy="432048"/>
          </a:xfrm>
        </p:grpSpPr>
        <p:sp>
          <p:nvSpPr>
            <p:cNvPr id="52" name="Rounded Rectangle 38"/>
            <p:cNvSpPr/>
            <p:nvPr/>
          </p:nvSpPr>
          <p:spPr bwMode="auto">
            <a:xfrm>
              <a:off x="2555776" y="4257092"/>
              <a:ext cx="1706376" cy="43204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4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Plan Mensual</a:t>
              </a:r>
              <a:endParaRPr kumimoji="0" lang="en-US" sz="14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="" xmlns:a14="http://schemas.microsoft.com/office/drawing/2010/main">
                    <a14:imgLayer r:embed="rId11">
                      <a14:imgEffect>
                        <a14:backgroundRemoval t="0" b="98438" l="0" r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9932" y="4329100"/>
              <a:ext cx="324036" cy="3240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8" name="Group 57"/>
          <p:cNvGrpSpPr/>
          <p:nvPr/>
        </p:nvGrpSpPr>
        <p:grpSpPr>
          <a:xfrm>
            <a:off x="2519772" y="4977172"/>
            <a:ext cx="1753031" cy="432048"/>
            <a:chOff x="2519772" y="4977172"/>
            <a:chExt cx="1717970" cy="432048"/>
          </a:xfrm>
        </p:grpSpPr>
        <p:sp>
          <p:nvSpPr>
            <p:cNvPr id="53" name="Rounded Rectangle 38"/>
            <p:cNvSpPr/>
            <p:nvPr/>
          </p:nvSpPr>
          <p:spPr bwMode="auto">
            <a:xfrm>
              <a:off x="2519772" y="4977172"/>
              <a:ext cx="1706376" cy="43204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4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Plan </a:t>
              </a:r>
              <a:r>
                <a:rPr kumimoji="0" lang="es-AR" sz="1400" b="1" i="0" u="none" strike="noStrike" spc="50" normalizeH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Semanal</a:t>
              </a:r>
              <a:endParaRPr kumimoji="0" lang="en-US" sz="14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="" xmlns:a14="http://schemas.microsoft.com/office/drawing/2010/main">
                    <a14:imgLayer r:embed="rId11">
                      <a14:imgEffect>
                        <a14:backgroundRemoval t="0" b="98438" l="0" r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129" y="5049180"/>
              <a:ext cx="306613" cy="30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2555776" y="3573016"/>
            <a:ext cx="1728192" cy="432048"/>
            <a:chOff x="2555776" y="3573016"/>
            <a:chExt cx="1706376" cy="432048"/>
          </a:xfrm>
        </p:grpSpPr>
        <p:sp>
          <p:nvSpPr>
            <p:cNvPr id="62" name="Rounded Rectangle 38"/>
            <p:cNvSpPr/>
            <p:nvPr/>
          </p:nvSpPr>
          <p:spPr bwMode="auto">
            <a:xfrm>
              <a:off x="2555776" y="3573016"/>
              <a:ext cx="1706376" cy="43204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Pedidos</a:t>
              </a:r>
              <a:endParaRPr kumimoji="0" lang="en-US" sz="15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93" name="Picture 40" descr="Screen Clipping"/>
            <p:cNvPicPr>
              <a:picLocks noChangeAspect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="" xmlns:a14="http://schemas.microsoft.com/office/drawing/2010/main">
                    <a14:imgLayer r:embed="rId19">
                      <a14:imgEffect>
                        <a14:backgroundRemoval t="0" b="98868" l="3019" r="84906">
                          <a14:foregroundMark x1="12075" y1="33962" x2="12075" y2="33962"/>
                          <a14:foregroundMark x1="13962" y1="41132" x2="13962" y2="41132"/>
                          <a14:foregroundMark x1="34717" y1="38491" x2="34717" y2="38491"/>
                          <a14:foregroundMark x1="34717" y1="52453" x2="34717" y2="52453"/>
                          <a14:foregroundMark x1="35472" y1="59245" x2="35472" y2="59245"/>
                          <a14:foregroundMark x1="38868" y1="69434" x2="38868" y2="69434"/>
                          <a14:foregroundMark x1="51698" y1="69057" x2="51698" y2="69057"/>
                          <a14:foregroundMark x1="52075" y1="59623" x2="52075" y2="59623"/>
                          <a14:foregroundMark x1="51321" y1="53208" x2="51321" y2="53208"/>
                          <a14:foregroundMark x1="64906" y1="61509" x2="64906" y2="61509"/>
                          <a14:foregroundMark x1="64906" y1="52830" x2="64906" y2="52830"/>
                          <a14:foregroundMark x1="66792" y1="68679" x2="66792" y2="68679"/>
                          <a14:foregroundMark x1="77736" y1="62642" x2="77736" y2="62642"/>
                          <a14:foregroundMark x1="78113" y1="53208" x2="78113" y2="53208"/>
                          <a14:foregroundMark x1="76604" y1="43019" x2="76604" y2="43019"/>
                          <a14:foregroundMark x1="76604" y1="36226" x2="76604" y2="36226"/>
                          <a14:foregroundMark x1="76981" y1="29811" x2="76981" y2="29811"/>
                          <a14:foregroundMark x1="75849" y1="27547" x2="75849" y2="27547"/>
                          <a14:foregroundMark x1="43774" y1="26792" x2="43774" y2="26792"/>
                          <a14:foregroundMark x1="41887" y1="17736" x2="41887" y2="17736"/>
                          <a14:foregroundMark x1="44906" y1="10566" x2="44906" y2="10566"/>
                          <a14:foregroundMark x1="17736" y1="8302" x2="17736" y2="83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1845" y="3632941"/>
              <a:ext cx="336119" cy="336119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6948265" y="3104964"/>
            <a:ext cx="2352782" cy="864096"/>
            <a:chOff x="7035925" y="3068961"/>
            <a:chExt cx="2248707" cy="864096"/>
          </a:xfrm>
        </p:grpSpPr>
        <p:sp>
          <p:nvSpPr>
            <p:cNvPr id="85" name="Rounded Rectangle 38"/>
            <p:cNvSpPr/>
            <p:nvPr/>
          </p:nvSpPr>
          <p:spPr bwMode="auto">
            <a:xfrm>
              <a:off x="7035925" y="3244871"/>
              <a:ext cx="1872208" cy="59565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baseline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Progreso</a:t>
              </a:r>
              <a:r>
                <a:rPr kumimoji="0" lang="es-AR" sz="1500" b="1" i="0" u="none" strike="noStrike" spc="50" normalizeH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500" b="1" i="0" u="none" strike="noStrike" spc="50" normalizeH="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ahoma" pitchFamily="34" charset="0"/>
                  <a:cs typeface="Arial" charset="0"/>
                </a:rPr>
                <a:t>Planificación</a:t>
              </a:r>
              <a:endParaRPr kumimoji="0" lang="en-US" sz="1500" b="1" i="0" u="none" strike="noStrike" spc="50" normalizeH="0" baseline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  <a:cs typeface="Arial" charset="0"/>
              </a:endParaRPr>
            </a:p>
          </p:txBody>
        </p:sp>
        <p:pic>
          <p:nvPicPr>
            <p:cNvPr id="94" name="Picture 14" descr="Screen Clipping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=""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51026" y1="30040" x2="37537" y2="28854"/>
                          <a14:foregroundMark x1="45161" y1="53360" x2="45161" y2="53360"/>
                          <a14:foregroundMark x1="45748" y1="57708" x2="45748" y2="57708"/>
                          <a14:foregroundMark x1="44575" y1="60079" x2="44575" y2="60079"/>
                          <a14:foregroundMark x1="53666" y1="69565" x2="53372" y2="66798"/>
                          <a14:foregroundMark x1="54252" y1="51383" x2="54252" y2="51383"/>
                          <a14:foregroundMark x1="49267" y1="51383" x2="49267" y2="51383"/>
                          <a14:foregroundMark x1="50147" y1="56917" x2="50147" y2="56917"/>
                          <a14:foregroundMark x1="54839" y1="48617" x2="54839" y2="486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9982" y="3068961"/>
              <a:ext cx="1164650" cy="8640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="" xmlns:p14="http://schemas.microsoft.com/office/powerpoint/2010/main" val="1905695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41" grpId="0" animBg="1"/>
      <p:bldP spid="45" grpId="0" animBg="1"/>
      <p:bldP spid="48" grpId="0" animBg="1"/>
      <p:bldP spid="57" grpId="0" animBg="1"/>
      <p:bldP spid="64" grpId="0" animBg="1"/>
      <p:bldP spid="66" grpId="0" animBg="1"/>
      <p:bldP spid="67" grpId="0" animBg="1"/>
      <p:bldP spid="76" grpId="0" animBg="1"/>
      <p:bldP spid="77" grpId="0" animBg="1"/>
      <p:bldP spid="78" grpId="0" animBg="1"/>
      <p:bldP spid="87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192824"/>
            <a:ext cx="5544616" cy="792162"/>
          </a:xfrm>
        </p:spPr>
        <p:txBody>
          <a:bodyPr/>
          <a:lstStyle/>
          <a:p>
            <a:pPr algn="ctr" eaLnBrk="1" hangingPunct="1"/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Circuito Lógico del Sistema</a:t>
            </a:r>
            <a:endParaRPr lang="es-E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" name="4 Grupo"/>
          <p:cNvGrpSpPr/>
          <p:nvPr/>
        </p:nvGrpSpPr>
        <p:grpSpPr>
          <a:xfrm>
            <a:off x="179512" y="188640"/>
            <a:ext cx="1832931" cy="1008112"/>
            <a:chOff x="395536" y="692696"/>
            <a:chExt cx="3960440" cy="2137767"/>
          </a:xfrm>
        </p:grpSpPr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692696"/>
              <a:ext cx="3960440" cy="213776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2051720" y="1484784"/>
              <a:ext cx="1944216" cy="7200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ES" sz="3600" kern="10" dirty="0" smtClean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auhaus" pitchFamily="2" charset="0"/>
                </a:rPr>
                <a:t>GyCAP</a:t>
              </a:r>
              <a:endParaRPr lang="es-ES" sz="36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auhaus" pitchFamily="2" charset="0"/>
              </a:endParaRPr>
            </a:p>
          </p:txBody>
        </p:sp>
      </p:grpSp>
      <p:sp>
        <p:nvSpPr>
          <p:cNvPr id="7" name="Rounded Rectangle 6"/>
          <p:cNvSpPr/>
          <p:nvPr/>
        </p:nvSpPr>
        <p:spPr bwMode="auto">
          <a:xfrm>
            <a:off x="249661" y="1520788"/>
            <a:ext cx="8568952" cy="864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Definici</a:t>
            </a:r>
            <a:r>
              <a:rPr lang="es-AR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ón</a:t>
            </a:r>
            <a:r>
              <a:rPr lang="es-A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del Producto</a:t>
            </a:r>
            <a:endParaRPr kumimoji="0" lang="en-US" sz="32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49661" y="2096852"/>
            <a:ext cx="8568952" cy="43153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40475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chemeClr val="tx1"/>
                </a:solidFill>
                <a:latin typeface="Tahoma" pitchFamily="34" charset="0"/>
              </a:rPr>
              <a:t>Primera Iteración….</a:t>
            </a:r>
            <a:endParaRPr lang="en-US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6387" name="AutoShape 3"/>
          <p:cNvSpPr>
            <a:spLocks noGrp="1" noChangeArrowheads="1"/>
          </p:cNvSpPr>
          <p:nvPr>
            <p:ph type="body" sz="half" idx="2"/>
          </p:nvPr>
        </p:nvSpPr>
        <p:spPr>
          <a:xfrm>
            <a:off x="250825" y="1557338"/>
            <a:ext cx="8424863" cy="47513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s-ES_tradnl" sz="1200" smtClean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AR" sz="1200" smtClean="0">
              <a:latin typeface="Tahoma" pitchFamily="34" charset="0"/>
            </a:endParaRP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539750" y="1700213"/>
            <a:ext cx="3024188" cy="1728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Char char="ü"/>
            </a:pPr>
            <a:r>
              <a:rPr lang="es-ES" sz="1400"/>
              <a:t>Empleados</a:t>
            </a:r>
          </a:p>
          <a:p>
            <a:endParaRPr lang="es-ES" sz="1400"/>
          </a:p>
          <a:p>
            <a:pPr>
              <a:buFont typeface="Wingdings" pitchFamily="2" charset="2"/>
              <a:buChar char="ü"/>
            </a:pPr>
            <a:r>
              <a:rPr lang="es-ES" sz="1400"/>
              <a:t>Maquinas</a:t>
            </a:r>
          </a:p>
          <a:p>
            <a:pPr>
              <a:buFont typeface="Wingdings" pitchFamily="2" charset="2"/>
              <a:buNone/>
            </a:pPr>
            <a:endParaRPr lang="es-ES"/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2843213" y="2924175"/>
            <a:ext cx="3313112" cy="18018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Char char="ü"/>
            </a:pPr>
            <a:r>
              <a:rPr lang="es-ES" sz="1400"/>
              <a:t>Cocina</a:t>
            </a:r>
          </a:p>
          <a:p>
            <a:pPr>
              <a:buFont typeface="Wingdings" pitchFamily="2" charset="2"/>
              <a:buNone/>
            </a:pPr>
            <a:r>
              <a:rPr lang="es-ES" sz="1400"/>
              <a:t>      Conjunto</a:t>
            </a:r>
          </a:p>
          <a:p>
            <a:pPr>
              <a:buFont typeface="Wingdings" pitchFamily="2" charset="2"/>
              <a:buNone/>
            </a:pPr>
            <a:r>
              <a:rPr lang="es-ES" sz="1400"/>
              <a:t>      Subconjunto</a:t>
            </a:r>
          </a:p>
          <a:p>
            <a:pPr>
              <a:buFont typeface="Wingdings" pitchFamily="2" charset="2"/>
              <a:buNone/>
            </a:pPr>
            <a:r>
              <a:rPr lang="es-ES" sz="1400"/>
              <a:t>      Pieza</a:t>
            </a:r>
          </a:p>
          <a:p>
            <a:pPr>
              <a:buFont typeface="Wingdings" pitchFamily="2" charset="2"/>
              <a:buChar char="ü"/>
            </a:pPr>
            <a:r>
              <a:rPr lang="es-ES" sz="1400"/>
              <a:t>Estructura la de cocina</a:t>
            </a:r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3995738" y="2636838"/>
            <a:ext cx="20161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Estructura del </a:t>
            </a:r>
          </a:p>
          <a:p>
            <a:pPr algn="ctr"/>
            <a:r>
              <a:rPr lang="es-ES"/>
              <a:t>Producto</a:t>
            </a:r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2195513" y="1557338"/>
            <a:ext cx="20161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Recursos de </a:t>
            </a:r>
          </a:p>
          <a:p>
            <a:pPr algn="ctr"/>
            <a:r>
              <a:rPr lang="es-ES"/>
              <a:t>Fabricación </a:t>
            </a: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4716463" y="4437063"/>
            <a:ext cx="3887787" cy="1800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Char char="ü"/>
            </a:pPr>
            <a:r>
              <a:rPr lang="es-ES" sz="1200"/>
              <a:t>Estimación  de la  demanda anual</a:t>
            </a:r>
          </a:p>
          <a:p>
            <a:endParaRPr lang="es-ES" sz="1200"/>
          </a:p>
          <a:p>
            <a:pPr>
              <a:buFont typeface="Wingdings" pitchFamily="2" charset="2"/>
              <a:buChar char="ü"/>
            </a:pPr>
            <a:r>
              <a:rPr lang="es-ES" sz="1200"/>
              <a:t>Creación del plan anual</a:t>
            </a:r>
          </a:p>
          <a:p>
            <a:endParaRPr lang="es-ES" sz="1200"/>
          </a:p>
          <a:p>
            <a:pPr>
              <a:buFont typeface="Wingdings" pitchFamily="2" charset="2"/>
              <a:buChar char="ü"/>
            </a:pPr>
            <a:r>
              <a:rPr lang="es-ES" sz="1200"/>
              <a:t>Creación del plan anual de materias primas</a:t>
            </a:r>
          </a:p>
          <a:p>
            <a:endParaRPr lang="es-ES" sz="1200"/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6588125" y="3933825"/>
            <a:ext cx="20161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Planificación de </a:t>
            </a:r>
          </a:p>
          <a:p>
            <a:pPr algn="ctr"/>
            <a:r>
              <a:rPr lang="es-ES"/>
              <a:t>La Producción</a:t>
            </a:r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auto">
          <a:xfrm rot="2044063">
            <a:off x="4140200" y="1916113"/>
            <a:ext cx="1465263" cy="365125"/>
          </a:xfrm>
          <a:prstGeom prst="curvedDownArrow">
            <a:avLst>
              <a:gd name="adj1" fmla="val 80261"/>
              <a:gd name="adj2" fmla="val 160522"/>
              <a:gd name="adj3" fmla="val 33333"/>
            </a:avLst>
          </a:prstGeom>
          <a:solidFill>
            <a:schemeClr val="hlink">
              <a:alpha val="2705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395" name="AutoShape 11"/>
          <p:cNvSpPr>
            <a:spLocks noChangeArrowheads="1"/>
          </p:cNvSpPr>
          <p:nvPr/>
        </p:nvSpPr>
        <p:spPr bwMode="auto">
          <a:xfrm rot="2141702">
            <a:off x="5795963" y="2636838"/>
            <a:ext cx="2339975" cy="838200"/>
          </a:xfrm>
          <a:prstGeom prst="curvedDownArrow">
            <a:avLst>
              <a:gd name="adj1" fmla="val 55833"/>
              <a:gd name="adj2" fmla="val 111667"/>
              <a:gd name="adj3" fmla="val 33333"/>
            </a:avLst>
          </a:prstGeom>
          <a:solidFill>
            <a:schemeClr val="hlink">
              <a:alpha val="2705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pic>
        <p:nvPicPr>
          <p:cNvPr id="13" name="12 Imagen" descr="modulo.recursoFabricacion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850" y="2781300"/>
            <a:ext cx="1511300" cy="151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13 Imagen" descr="modulo.estructuraProducto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0" b="96875" l="3125" r="9609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7865" y="4118225"/>
            <a:ext cx="1219200" cy="121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14 Imagen" descr="modulo.planificacio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3928" y="5229200"/>
            <a:ext cx="1219200" cy="121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chemeClr val="tx1"/>
                </a:solidFill>
                <a:latin typeface="Tahoma" pitchFamily="34" charset="0"/>
              </a:rPr>
              <a:t>Segunda Iteración….</a:t>
            </a:r>
            <a:endParaRPr lang="en-US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7411" name="AutoShape 3"/>
          <p:cNvSpPr>
            <a:spLocks noGrp="1" noChangeArrowheads="1"/>
          </p:cNvSpPr>
          <p:nvPr>
            <p:ph type="body" sz="half" idx="2"/>
          </p:nvPr>
        </p:nvSpPr>
        <p:spPr>
          <a:xfrm>
            <a:off x="179388" y="1628775"/>
            <a:ext cx="8351837" cy="47529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s-ES_tradnl" sz="1200" smtClean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AR" sz="1200" smtClean="0">
              <a:latin typeface="Tahoma" pitchFamily="34" charset="0"/>
            </a:endParaRP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468313" y="2133600"/>
            <a:ext cx="3024187" cy="17287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Char char="ü"/>
            </a:pPr>
            <a:r>
              <a:rPr lang="es-ES" sz="1400"/>
              <a:t>Centro de Trabajo</a:t>
            </a:r>
          </a:p>
          <a:p>
            <a:pPr>
              <a:buFont typeface="Wingdings" pitchFamily="2" charset="2"/>
              <a:buNone/>
            </a:pPr>
            <a:endParaRPr lang="es-ES" sz="1400"/>
          </a:p>
          <a:p>
            <a:pPr>
              <a:buFont typeface="Wingdings" pitchFamily="2" charset="2"/>
              <a:buChar char="ü"/>
            </a:pPr>
            <a:r>
              <a:rPr lang="es-ES_tradnl" sz="1400"/>
              <a:t>Turno de Trabajo</a:t>
            </a:r>
            <a:endParaRPr lang="es-ES" sz="1400"/>
          </a:p>
          <a:p>
            <a:pPr>
              <a:buFont typeface="Wingdings" pitchFamily="2" charset="2"/>
              <a:buNone/>
            </a:pPr>
            <a:endParaRPr lang="es-ES" sz="1400"/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4859338" y="2133600"/>
            <a:ext cx="3024187" cy="1800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Char char="ü"/>
            </a:pPr>
            <a:r>
              <a:rPr lang="es-ES" sz="1400"/>
              <a:t>Clientes </a:t>
            </a:r>
          </a:p>
          <a:p>
            <a:pPr>
              <a:buFont typeface="Wingdings" pitchFamily="2" charset="2"/>
              <a:buChar char="ü"/>
            </a:pPr>
            <a:endParaRPr lang="es-ES" sz="1400"/>
          </a:p>
          <a:p>
            <a:pPr>
              <a:buFont typeface="Wingdings" pitchFamily="2" charset="2"/>
              <a:buChar char="ü"/>
            </a:pPr>
            <a:r>
              <a:rPr lang="es-ES" sz="1400"/>
              <a:t>Pedidos de Clientes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6156325" y="1773238"/>
            <a:ext cx="20161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Gestión de</a:t>
            </a:r>
          </a:p>
          <a:p>
            <a:pPr algn="ctr"/>
            <a:r>
              <a:rPr lang="es-ES"/>
              <a:t>Pedidos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2195513" y="1773238"/>
            <a:ext cx="20161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Recurso de </a:t>
            </a:r>
          </a:p>
          <a:p>
            <a:pPr algn="ctr"/>
            <a:r>
              <a:rPr lang="es-ES"/>
              <a:t>Fabricación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4859338" y="4508500"/>
            <a:ext cx="3024187" cy="17287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Char char="ü"/>
            </a:pPr>
            <a:r>
              <a:rPr lang="es-ES" sz="1400"/>
              <a:t>Plan Mensual </a:t>
            </a:r>
          </a:p>
          <a:p>
            <a:pPr>
              <a:buFont typeface="Wingdings" pitchFamily="2" charset="2"/>
              <a:buNone/>
            </a:pPr>
            <a:endParaRPr lang="es-ES" sz="1400"/>
          </a:p>
          <a:p>
            <a:pPr>
              <a:buFont typeface="Wingdings" pitchFamily="2" charset="2"/>
              <a:buChar char="ü"/>
            </a:pPr>
            <a:r>
              <a:rPr lang="es-ES" sz="1400"/>
              <a:t>Plan Semanal</a:t>
            </a:r>
          </a:p>
          <a:p>
            <a:pPr>
              <a:buFont typeface="Wingdings" pitchFamily="2" charset="2"/>
              <a:buNone/>
            </a:pPr>
            <a:endParaRPr lang="es-ES" sz="1400"/>
          </a:p>
          <a:p>
            <a:pPr>
              <a:buFont typeface="Wingdings" pitchFamily="2" charset="2"/>
              <a:buChar char="ü"/>
            </a:pPr>
            <a:r>
              <a:rPr lang="es-ES" sz="1400"/>
              <a:t>Orden Diaria de Trabajo</a:t>
            </a: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6443663" y="4292600"/>
            <a:ext cx="20161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Planificación de </a:t>
            </a:r>
          </a:p>
          <a:p>
            <a:pPr algn="ctr"/>
            <a:r>
              <a:rPr lang="es-ES"/>
              <a:t>La Producción</a:t>
            </a:r>
          </a:p>
        </p:txBody>
      </p:sp>
      <p:sp>
        <p:nvSpPr>
          <p:cNvPr id="17418" name="Oval 12"/>
          <p:cNvSpPr>
            <a:spLocks noChangeArrowheads="1"/>
          </p:cNvSpPr>
          <p:nvPr/>
        </p:nvSpPr>
        <p:spPr bwMode="auto">
          <a:xfrm>
            <a:off x="395288" y="4437063"/>
            <a:ext cx="3024187" cy="1800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Char char="ü"/>
            </a:pPr>
            <a:r>
              <a:rPr lang="es-ES" sz="1400"/>
              <a:t>Operaciones de Fabricación </a:t>
            </a:r>
          </a:p>
          <a:p>
            <a:pPr>
              <a:buFont typeface="Wingdings" pitchFamily="2" charset="2"/>
              <a:buNone/>
            </a:pPr>
            <a:endParaRPr lang="es-ES" sz="1400"/>
          </a:p>
          <a:p>
            <a:pPr>
              <a:buFont typeface="Wingdings" pitchFamily="2" charset="2"/>
              <a:buChar char="ü"/>
            </a:pPr>
            <a:r>
              <a:rPr lang="es-ES" sz="1400"/>
              <a:t>Hoja de Ruta</a:t>
            </a:r>
          </a:p>
        </p:txBody>
      </p:sp>
      <p:sp>
        <p:nvSpPr>
          <p:cNvPr id="17419" name="Oval 13"/>
          <p:cNvSpPr>
            <a:spLocks noChangeArrowheads="1"/>
          </p:cNvSpPr>
          <p:nvPr/>
        </p:nvSpPr>
        <p:spPr bwMode="auto">
          <a:xfrm>
            <a:off x="2195513" y="4149725"/>
            <a:ext cx="20161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Procesos de </a:t>
            </a:r>
          </a:p>
          <a:p>
            <a:pPr algn="ctr"/>
            <a:r>
              <a:rPr lang="es-ES"/>
              <a:t>Fabricación </a:t>
            </a:r>
          </a:p>
        </p:txBody>
      </p:sp>
      <p:pic>
        <p:nvPicPr>
          <p:cNvPr id="13" name="12 Imagen" descr="modulo.estructuraProduc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08176" y="5235773"/>
            <a:ext cx="1219200" cy="121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13 Imagen" descr="modulo.pedido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BFBFF"/>
              </a:clrFrom>
              <a:clrTo>
                <a:srgbClr val="FBFB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5463" y="2852738"/>
            <a:ext cx="1846262" cy="1384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14 Imagen" descr="modulo.recursoFabricacion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39975" y="2420938"/>
            <a:ext cx="1511300" cy="151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15 Imagen" descr="modulo.planificacio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80312" y="5301208"/>
            <a:ext cx="1080120" cy="1080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chemeClr val="tx1"/>
                </a:solidFill>
                <a:latin typeface="Tahoma" pitchFamily="34" charset="0"/>
              </a:rPr>
              <a:t>Tercera Iteración….</a:t>
            </a:r>
            <a:endParaRPr lang="en-US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8435" name="AutoShape 3"/>
          <p:cNvSpPr>
            <a:spLocks noGrp="1" noChangeArrowheads="1"/>
          </p:cNvSpPr>
          <p:nvPr>
            <p:ph type="body" sz="half" idx="2"/>
          </p:nvPr>
        </p:nvSpPr>
        <p:spPr>
          <a:xfrm>
            <a:off x="179388" y="1700213"/>
            <a:ext cx="8351837" cy="46815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s-ES_tradnl" sz="1200" smtClean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AR" sz="1200" smtClean="0">
              <a:latin typeface="Tahoma" pitchFamily="34" charset="0"/>
            </a:endParaRP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468313" y="2133600"/>
            <a:ext cx="3024187" cy="17287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Char char="ü"/>
            </a:pPr>
            <a:r>
              <a:rPr lang="es-ES" sz="1400"/>
              <a:t>Materia Prima</a:t>
            </a:r>
          </a:p>
          <a:p>
            <a:pPr>
              <a:buFont typeface="Wingdings" pitchFamily="2" charset="2"/>
              <a:buChar char="ü"/>
            </a:pPr>
            <a:r>
              <a:rPr lang="es-ES" sz="1400"/>
              <a:t>Repuestos</a:t>
            </a:r>
          </a:p>
          <a:p>
            <a:pPr>
              <a:buFont typeface="Wingdings" pitchFamily="2" charset="2"/>
              <a:buChar char="ü"/>
            </a:pPr>
            <a:r>
              <a:rPr lang="es-ES" sz="1400"/>
              <a:t>Proveedores</a:t>
            </a:r>
          </a:p>
          <a:p>
            <a:pPr>
              <a:buFont typeface="Wingdings" pitchFamily="2" charset="2"/>
              <a:buChar char="ü"/>
            </a:pPr>
            <a:r>
              <a:rPr lang="es-ES" sz="1400"/>
              <a:t>Inventario ABC</a:t>
            </a:r>
          </a:p>
          <a:p>
            <a:pPr>
              <a:buFont typeface="Wingdings" pitchFamily="2" charset="2"/>
              <a:buChar char="ü"/>
            </a:pPr>
            <a:r>
              <a:rPr lang="es-ES" sz="1400"/>
              <a:t>Productos Terminados</a:t>
            </a:r>
          </a:p>
          <a:p>
            <a:pPr>
              <a:buFont typeface="Wingdings" pitchFamily="2" charset="2"/>
              <a:buChar char="ü"/>
            </a:pPr>
            <a:r>
              <a:rPr lang="es-ES" sz="1400"/>
              <a:t>Entrega de Productos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4859338" y="2133600"/>
            <a:ext cx="3024187" cy="1800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Char char="ü"/>
            </a:pPr>
            <a:endParaRPr lang="es-ES" sz="1400"/>
          </a:p>
          <a:p>
            <a:pPr>
              <a:buFont typeface="Wingdings" pitchFamily="2" charset="2"/>
              <a:buChar char="ü"/>
            </a:pPr>
            <a:r>
              <a:rPr lang="es-ES" sz="1400"/>
              <a:t>Tipo de Mantenimiento</a:t>
            </a:r>
          </a:p>
          <a:p>
            <a:pPr>
              <a:buFont typeface="Wingdings" pitchFamily="2" charset="2"/>
              <a:buChar char="ü"/>
            </a:pPr>
            <a:r>
              <a:rPr lang="es-ES" sz="1400"/>
              <a:t>Plan de Mantenimiento</a:t>
            </a:r>
          </a:p>
          <a:p>
            <a:pPr>
              <a:buFont typeface="Wingdings" pitchFamily="2" charset="2"/>
              <a:buChar char="ü"/>
            </a:pPr>
            <a:r>
              <a:rPr lang="es-ES" sz="1400"/>
              <a:t>Repuesto</a:t>
            </a:r>
          </a:p>
          <a:p>
            <a:pPr>
              <a:buFont typeface="Wingdings" pitchFamily="2" charset="2"/>
              <a:buChar char="ü"/>
            </a:pPr>
            <a:r>
              <a:rPr lang="es-ES" sz="1400"/>
              <a:t>Causa de Fallo</a:t>
            </a:r>
          </a:p>
          <a:p>
            <a:pPr>
              <a:buFont typeface="Wingdings" pitchFamily="2" charset="2"/>
              <a:buNone/>
            </a:pPr>
            <a:endParaRPr lang="es-ES" sz="1400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6156325" y="1773238"/>
            <a:ext cx="20161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Mantenimiento</a:t>
            </a: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195513" y="1773238"/>
            <a:ext cx="20161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Gestión de </a:t>
            </a:r>
          </a:p>
          <a:p>
            <a:pPr algn="ctr"/>
            <a:r>
              <a:rPr lang="es-ES"/>
              <a:t>Stock</a:t>
            </a: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4859338" y="4508500"/>
            <a:ext cx="3024187" cy="17287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Char char="ü"/>
            </a:pPr>
            <a:endParaRPr lang="es-ES" sz="1400"/>
          </a:p>
          <a:p>
            <a:pPr>
              <a:buFont typeface="Wingdings" pitchFamily="2" charset="2"/>
              <a:buChar char="ü"/>
            </a:pPr>
            <a:r>
              <a:rPr lang="es-ES" sz="1400"/>
              <a:t>Línea de Montaje</a:t>
            </a:r>
          </a:p>
          <a:p>
            <a:pPr>
              <a:buFont typeface="Wingdings" pitchFamily="2" charset="2"/>
              <a:buNone/>
            </a:pPr>
            <a:endParaRPr lang="es-ES" sz="1400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6443663" y="4292600"/>
            <a:ext cx="20161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Calidad</a:t>
            </a:r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468313" y="4437063"/>
            <a:ext cx="3024187" cy="1800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endParaRPr lang="es-ES" sz="1400"/>
          </a:p>
          <a:p>
            <a:pPr>
              <a:buFont typeface="Wingdings" pitchFamily="2" charset="2"/>
              <a:buChar char="ü"/>
            </a:pPr>
            <a:endParaRPr lang="es-ES" sz="1400"/>
          </a:p>
          <a:p>
            <a:pPr>
              <a:buFont typeface="Wingdings" pitchFamily="2" charset="2"/>
              <a:buChar char="ü"/>
            </a:pPr>
            <a:r>
              <a:rPr lang="es-ES" sz="1400"/>
              <a:t>Progreso Plan de Producción</a:t>
            </a:r>
          </a:p>
          <a:p>
            <a:pPr>
              <a:buFont typeface="Wingdings" pitchFamily="2" charset="2"/>
              <a:buChar char="ü"/>
            </a:pPr>
            <a:r>
              <a:rPr lang="es-ES" sz="1400"/>
              <a:t>Producción Semanal Real</a:t>
            </a:r>
          </a:p>
          <a:p>
            <a:pPr>
              <a:buFont typeface="Wingdings" pitchFamily="2" charset="2"/>
              <a:buChar char="ü"/>
            </a:pPr>
            <a:r>
              <a:rPr lang="es-ES" sz="1400"/>
              <a:t>Fin de Orden de Trabajo</a:t>
            </a:r>
          </a:p>
          <a:p>
            <a:endParaRPr lang="es-ES"/>
          </a:p>
          <a:p>
            <a:pPr>
              <a:buFont typeface="Wingdings" pitchFamily="2" charset="2"/>
              <a:buNone/>
            </a:pPr>
            <a:endParaRPr lang="es-ES" sz="1400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2195513" y="4076700"/>
            <a:ext cx="2016125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Control de </a:t>
            </a:r>
          </a:p>
          <a:p>
            <a:pPr algn="ctr"/>
            <a:r>
              <a:rPr lang="es-ES"/>
              <a:t>Trabajos en </a:t>
            </a:r>
          </a:p>
          <a:p>
            <a:pPr algn="ctr"/>
            <a:r>
              <a:rPr lang="es-ES"/>
              <a:t>Procesos</a:t>
            </a:r>
          </a:p>
        </p:txBody>
      </p:sp>
      <p:pic>
        <p:nvPicPr>
          <p:cNvPr id="13" name="12 Imagen" descr="modulo.stock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6238" y="2636838"/>
            <a:ext cx="1300162" cy="1252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445" name="13 Imagen" descr="modulo.mantenimient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2708275"/>
            <a:ext cx="1439863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14 Imagen" descr="modulo.trabajoEnProces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9832" y="5301208"/>
            <a:ext cx="1219200" cy="121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16 Imagen" descr="modulo.calida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0272" y="5157192"/>
            <a:ext cx="1219200" cy="1219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rcles">
  <a:themeElements>
    <a:clrScheme name="circles 5">
      <a:dk1>
        <a:srgbClr val="B3CCE6"/>
      </a:dk1>
      <a:lt1>
        <a:srgbClr val="FFFFFF"/>
      </a:lt1>
      <a:dk2>
        <a:srgbClr val="6698CC"/>
      </a:dk2>
      <a:lt2>
        <a:srgbClr val="FFFFFF"/>
      </a:lt2>
      <a:accent1>
        <a:srgbClr val="336599"/>
      </a:accent1>
      <a:accent2>
        <a:srgbClr val="2E4C6B"/>
      </a:accent2>
      <a:accent3>
        <a:srgbClr val="B8CAE2"/>
      </a:accent3>
      <a:accent4>
        <a:srgbClr val="DADADA"/>
      </a:accent4>
      <a:accent5>
        <a:srgbClr val="ADB8CA"/>
      </a:accent5>
      <a:accent6>
        <a:srgbClr val="294460"/>
      </a:accent6>
      <a:hlink>
        <a:srgbClr val="0B54A3"/>
      </a:hlink>
      <a:folHlink>
        <a:srgbClr val="0B73E0"/>
      </a:folHlink>
    </a:clrScheme>
    <a:fontScheme name="circ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>
            <a:alpha val="27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>
            <a:alpha val="27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circles 1">
        <a:dk1>
          <a:srgbClr val="005A58"/>
        </a:dk1>
        <a:lt1>
          <a:srgbClr val="FFFFFF"/>
        </a:lt1>
        <a:dk2>
          <a:srgbClr val="008080"/>
        </a:dk2>
        <a:lt2>
          <a:srgbClr val="FFFFCD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3">
        <a:dk1>
          <a:srgbClr val="000000"/>
        </a:dk1>
        <a:lt1>
          <a:srgbClr val="FFDBA6"/>
        </a:lt1>
        <a:dk2>
          <a:srgbClr val="FFFFFF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les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3730174</TotalTime>
  <Words>452</Words>
  <Application>Microsoft Office PowerPoint</Application>
  <PresentationFormat>Presentación en pantalla (4:3)</PresentationFormat>
  <Paragraphs>211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circles</vt:lpstr>
      <vt:lpstr>Diapositiva 1</vt:lpstr>
      <vt:lpstr>Diapositiva 2</vt:lpstr>
      <vt:lpstr>Definición del sistema</vt:lpstr>
      <vt:lpstr>Módulos del sistema</vt:lpstr>
      <vt:lpstr>Circuito Lógico del Sistema</vt:lpstr>
      <vt:lpstr>Circuito Lógico del Sistema</vt:lpstr>
      <vt:lpstr>Primera Iteración….</vt:lpstr>
      <vt:lpstr>Segunda Iteración….</vt:lpstr>
      <vt:lpstr>Tercera Iteración….</vt:lpstr>
      <vt:lpstr>Cuarta Iteración….</vt:lpstr>
      <vt:lpstr>Circuito Lógico….</vt:lpstr>
      <vt:lpstr>Circuito Lógico….</vt:lpstr>
      <vt:lpstr>Circuito Lógico….</vt:lpstr>
      <vt:lpstr>Circuito Lógico….</vt:lpstr>
      <vt:lpstr>Circuito Lógico….</vt:lpstr>
      <vt:lpstr>Preguntas ……</vt:lpstr>
      <vt:lpstr>Diapositiva 17</vt:lpstr>
    </vt:vector>
  </TitlesOfParts>
  <Company>Clearly Presented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Circles Blue Template</dc:title>
  <dc:creator>Presentation Helper</dc:creator>
  <cp:lastModifiedBy>Emanuel Ravera</cp:lastModifiedBy>
  <cp:revision>164</cp:revision>
  <dcterms:created xsi:type="dcterms:W3CDTF">2005-04-26T09:52:17Z</dcterms:created>
  <dcterms:modified xsi:type="dcterms:W3CDTF">2011-10-15T22:38:23Z</dcterms:modified>
</cp:coreProperties>
</file>