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7" r:id="rId2"/>
    <p:sldId id="276" r:id="rId3"/>
    <p:sldId id="275" r:id="rId4"/>
    <p:sldId id="270" r:id="rId5"/>
    <p:sldId id="308" r:id="rId6"/>
    <p:sldId id="312" r:id="rId7"/>
    <p:sldId id="313" r:id="rId8"/>
    <p:sldId id="316" r:id="rId9"/>
    <p:sldId id="317" r:id="rId10"/>
    <p:sldId id="28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80808"/>
    <a:srgbClr val="000000"/>
    <a:srgbClr val="FFCC66"/>
    <a:srgbClr val="0099CC"/>
    <a:srgbClr val="3399FF"/>
    <a:srgbClr val="333399"/>
    <a:srgbClr val="363080"/>
    <a:srgbClr val="5850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81" autoAdjust="0"/>
    <p:restoredTop sz="95993" autoAdjust="0"/>
  </p:normalViewPr>
  <p:slideViewPr>
    <p:cSldViewPr>
      <p:cViewPr>
        <p:scale>
          <a:sx n="87" d="100"/>
          <a:sy n="87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Gycap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B698AE-5444-4D8A-8695-051BB1E517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err="1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Gycap</a:t>
            </a:r>
            <a:endParaRPr lang="es-E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730AC4-B270-48B9-834C-4D7A15745F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smtClean="0"/>
              <a:t>Gycap</a:t>
            </a: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58EA8-1593-4846-BB55-9155020B2606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Actualizacion Stock (Agregar)</a:t>
            </a:r>
            <a:endParaRPr lang="es-ES" smtClean="0"/>
          </a:p>
        </p:txBody>
      </p:sp>
      <p:sp>
        <p:nvSpPr>
          <p:cNvPr id="24579" name="3 Marcador de pie de página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smtClean="0"/>
              <a:t>Gycap</a:t>
            </a:r>
          </a:p>
        </p:txBody>
      </p:sp>
      <p:sp>
        <p:nvSpPr>
          <p:cNvPr id="24580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A53C-96E7-4E2C-B43C-15E283D826EA}" type="slidenum">
              <a:rPr lang="es-ES" smtClean="0"/>
              <a:pPr/>
              <a:t>8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802" y="14"/>
              </a:cxn>
              <a:cxn ang="0">
                <a:pos x="5802" y="3905"/>
              </a:cxn>
              <a:cxn ang="0">
                <a:pos x="5066" y="2352"/>
              </a:cxn>
              <a:cxn ang="0">
                <a:pos x="0" y="3106"/>
              </a:cxn>
              <a:cxn ang="0">
                <a:pos x="5" y="0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2" y="2227"/>
              <a:ext cx="565" cy="566"/>
              <a:chOff x="1657" y="3068"/>
              <a:chExt cx="972" cy="974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7" y="3068"/>
                <a:ext cx="972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70" y="3281"/>
                <a:ext cx="546" cy="548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5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B102F-DA4A-4275-8BAF-7124BF52910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7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4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5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8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2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3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10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87F6-198A-4F8A-B549-4403C8E598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8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5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6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9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3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11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F511-082A-4888-8EA8-4B1F1F8A2C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7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4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5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8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2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3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10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35FD0-9FB3-4183-B409-630DF5CD71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7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4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5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8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2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3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10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D358A-9B87-4AD4-9726-33D6152AD2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8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5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6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9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3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11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EF4F7-FC9D-4B66-90A2-53639EA704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7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8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5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6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2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13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0955D-43F3-4561-AB1F-A4FE5CF11D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6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7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1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8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9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0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009BA-5C5F-42A4-91A2-2507DC19EF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8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5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6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9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3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11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DC091-CD9B-4EED-A287-46DA00C17D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8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5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6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9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3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11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D0F07-A177-45D7-834A-2F6DF2689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7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4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5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8" name="Group 116"/>
            <p:cNvGrpSpPr>
              <a:grpSpLocks/>
            </p:cNvGrpSpPr>
            <p:nvPr userDrawn="1"/>
          </p:nvGrpSpPr>
          <p:grpSpPr bwMode="auto">
            <a:xfrm>
              <a:off x="4920" y="2227"/>
              <a:ext cx="567" cy="566"/>
              <a:chOff x="1653" y="3068"/>
              <a:chExt cx="975" cy="974"/>
            </a:xfrm>
          </p:grpSpPr>
          <p:sp>
            <p:nvSpPr>
              <p:cNvPr id="12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3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 userDrawn="1"/>
          </p:nvGrpSpPr>
          <p:grpSpPr bwMode="auto">
            <a:xfrm>
              <a:off x="4307" y="1003"/>
              <a:ext cx="1294" cy="1293"/>
              <a:chOff x="1654" y="3067"/>
              <a:chExt cx="976" cy="975"/>
            </a:xfrm>
          </p:grpSpPr>
          <p:sp>
            <p:nvSpPr>
              <p:cNvPr id="10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F4300-A2D5-49C8-ADAC-64561E9DFD4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35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F42E04C4-148B-4A31-A28C-A97271F72DD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138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39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41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42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144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45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10" Type="http://schemas.openxmlformats.org/officeDocument/2006/relationships/image" Target="../media/image7.jpeg"/><Relationship Id="rId4" Type="http://schemas.openxmlformats.org/officeDocument/2006/relationships/image" Target="../media/image2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7 Grupo"/>
          <p:cNvGrpSpPr>
            <a:grpSpLocks/>
          </p:cNvGrpSpPr>
          <p:nvPr/>
        </p:nvGrpSpPr>
        <p:grpSpPr bwMode="auto">
          <a:xfrm>
            <a:off x="2411413" y="2168525"/>
            <a:ext cx="4621212" cy="1981200"/>
            <a:chOff x="2411760" y="2060848"/>
            <a:chExt cx="4620513" cy="19802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6 CuadroTexto"/>
            <p:cNvSpPr txBox="1"/>
            <p:nvPr/>
          </p:nvSpPr>
          <p:spPr>
            <a:xfrm>
              <a:off x="3959932" y="2384884"/>
              <a:ext cx="2448272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72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72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2" descr="interrogac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7588" y="1574800"/>
            <a:ext cx="4357687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017" y="205818"/>
            <a:ext cx="5544616" cy="792162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Preguntas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6627" name="62 Grupo"/>
          <p:cNvGrpSpPr>
            <a:grpSpLocks/>
          </p:cNvGrpSpPr>
          <p:nvPr/>
        </p:nvGrpSpPr>
        <p:grpSpPr bwMode="auto">
          <a:xfrm>
            <a:off x="250825" y="260350"/>
            <a:ext cx="2341563" cy="1044575"/>
            <a:chOff x="2411760" y="2060848"/>
            <a:chExt cx="4620513" cy="198022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36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670673" y="5388165"/>
            <a:ext cx="5544616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¡Muchas Gracias!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539552" y="2564904"/>
            <a:ext cx="5467843" cy="1354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_tradnl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media Std Medium" pitchFamily="66" charset="0"/>
              </a:rPr>
              <a:t>GESTIÓN Y CONTROL DE </a:t>
            </a:r>
          </a:p>
          <a:p>
            <a:pPr algn="ctr">
              <a:defRPr/>
            </a:pPr>
            <a:r>
              <a:rPr lang="es-ES_tradnl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media Std Medium" pitchFamily="66" charset="0"/>
              </a:rPr>
              <a:t>AVANCE DE LA PRODUCCIÓN </a:t>
            </a:r>
            <a:endParaRPr lang="es-E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Comedia Std Medium" pitchFamily="66" charset="0"/>
            </a:endParaRPr>
          </a:p>
          <a:p>
            <a:pPr>
              <a:defRPr/>
            </a:pPr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5436096" y="4293096"/>
            <a:ext cx="3276364" cy="2340546"/>
            <a:chOff x="5436096" y="4293096"/>
            <a:chExt cx="3276364" cy="2340546"/>
          </a:xfrm>
          <a:effectLst>
            <a:glow rad="1397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3316" name="AutoShape 43"/>
            <p:cNvSpPr>
              <a:spLocks noChangeArrowheads="1"/>
            </p:cNvSpPr>
            <p:nvPr/>
          </p:nvSpPr>
          <p:spPr bwMode="auto">
            <a:xfrm>
              <a:off x="5436096" y="4797152"/>
              <a:ext cx="3240360" cy="1836490"/>
            </a:xfrm>
            <a:prstGeom prst="roundRect">
              <a:avLst>
                <a:gd name="adj" fmla="val 13976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 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	ALVAREZ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, 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GONZALO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DACCI PICCOLI, 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SABRINA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MESSA, 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RAÚL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RAVERA, 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EMANUEL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ZALDÚA, 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MARCELO</a:t>
              </a:r>
              <a:endPara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AutoShape 43"/>
            <p:cNvSpPr>
              <a:spLocks noChangeArrowheads="1"/>
            </p:cNvSpPr>
            <p:nvPr/>
          </p:nvSpPr>
          <p:spPr bwMode="auto">
            <a:xfrm>
              <a:off x="5436096" y="4293096"/>
              <a:ext cx="3276364" cy="504056"/>
            </a:xfrm>
            <a:prstGeom prst="roundRect">
              <a:avLst>
                <a:gd name="adj" fmla="val 1397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INTEGRANTES</a:t>
              </a:r>
              <a:endPara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6387" name="8 Grupo"/>
          <p:cNvGrpSpPr>
            <a:grpSpLocks/>
          </p:cNvGrpSpPr>
          <p:nvPr/>
        </p:nvGrpSpPr>
        <p:grpSpPr bwMode="auto">
          <a:xfrm>
            <a:off x="1042988" y="765175"/>
            <a:ext cx="3997325" cy="1619250"/>
            <a:chOff x="2411760" y="2060848"/>
            <a:chExt cx="4620513" cy="198022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11 CuadroTexto"/>
            <p:cNvSpPr txBox="1"/>
            <p:nvPr/>
          </p:nvSpPr>
          <p:spPr>
            <a:xfrm>
              <a:off x="3959932" y="2384884"/>
              <a:ext cx="2448271" cy="14670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72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72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pic>
        <p:nvPicPr>
          <p:cNvPr id="16" name="15 Imagen" descr="Logo Florenci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0D0D0"/>
              </a:clrFrom>
              <a:clrTo>
                <a:srgbClr val="D0D0D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11760" y="4524795"/>
            <a:ext cx="3096344" cy="2333205"/>
          </a:xfrm>
          <a:prstGeom prst="rect">
            <a:avLst/>
          </a:prstGeom>
        </p:spPr>
      </p:pic>
      <p:pic>
        <p:nvPicPr>
          <p:cNvPr id="16389" name="6 Imagen" descr="LogoMacoser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5300663"/>
            <a:ext cx="24098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5410944" cy="792162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sistema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5763" y="1773238"/>
            <a:ext cx="8064500" cy="1584325"/>
            <a:chOff x="385682" y="1772666"/>
            <a:chExt cx="8064500" cy="1584326"/>
          </a:xfrm>
        </p:grpSpPr>
        <p:sp>
          <p:nvSpPr>
            <p:cNvPr id="14340" name="AutoShape 6"/>
            <p:cNvSpPr>
              <a:spLocks noChangeArrowheads="1"/>
            </p:cNvSpPr>
            <p:nvPr/>
          </p:nvSpPr>
          <p:spPr bwMode="auto">
            <a:xfrm>
              <a:off x="385682" y="2492896"/>
              <a:ext cx="8064500" cy="8640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s-AR" sz="2000" dirty="0">
                  <a:latin typeface="Calibri" pitchFamily="34" charset="0"/>
                  <a:cs typeface="Calibri" pitchFamily="34" charset="0"/>
                </a:rPr>
                <a:t>Brindar </a:t>
              </a:r>
              <a:r>
                <a:rPr lang="es-AR" sz="2000" dirty="0">
                  <a:latin typeface="Calibri" pitchFamily="34" charset="0"/>
                  <a:cs typeface="Calibri" pitchFamily="34" charset="0"/>
                </a:rPr>
                <a:t>información para la gestión de los procesos productivos, en lo referente a la fabricación, optimizando la calidad de </a:t>
              </a:r>
              <a:r>
                <a:rPr lang="es-AR" sz="2000" dirty="0">
                  <a:latin typeface="Calibri" pitchFamily="34" charset="0"/>
                  <a:cs typeface="Calibri" pitchFamily="34" charset="0"/>
                </a:rPr>
                <a:t>los mismos.</a:t>
              </a:r>
              <a:endParaRPr lang="es-AR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85682" y="1772666"/>
              <a:ext cx="8064500" cy="7202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s-AR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OBJETIVO</a:t>
              </a:r>
              <a:endPara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s-AR" dirty="0"/>
                <a:t>     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5763" y="3644900"/>
            <a:ext cx="8064500" cy="1512888"/>
            <a:chOff x="385682" y="3644875"/>
            <a:chExt cx="8064500" cy="1512391"/>
          </a:xfrm>
        </p:grpSpPr>
        <p:sp>
          <p:nvSpPr>
            <p:cNvPr id="14339" name="AutoShape 5"/>
            <p:cNvSpPr>
              <a:spLocks noChangeArrowheads="1"/>
            </p:cNvSpPr>
            <p:nvPr/>
          </p:nvSpPr>
          <p:spPr bwMode="auto">
            <a:xfrm>
              <a:off x="385682" y="4365104"/>
              <a:ext cx="8064500" cy="79216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s-AR" sz="2000" dirty="0">
                  <a:latin typeface="Calibri" pitchFamily="34" charset="0"/>
                  <a:cs typeface="Calibri" pitchFamily="34" charset="0"/>
                </a:rPr>
                <a:t>Abarca </a:t>
              </a:r>
              <a:r>
                <a:rPr lang="es-AR" sz="2000" dirty="0">
                  <a:latin typeface="Calibri" pitchFamily="34" charset="0"/>
                  <a:cs typeface="Calibri" pitchFamily="34" charset="0"/>
                </a:rPr>
                <a:t>los procesos desde la planificación anual de la producción hasta el despacho de planta de los productos. </a:t>
              </a:r>
            </a:p>
            <a:p>
              <a:pPr marL="342900" indent="-342900">
                <a:spcBef>
                  <a:spcPct val="20000"/>
                </a:spcBef>
                <a:defRPr/>
              </a:pPr>
              <a:endParaRPr lang="es-AR" dirty="0"/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s-AR" dirty="0"/>
                <a:t>   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85682" y="3644875"/>
              <a:ext cx="8064500" cy="7202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s-AR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LÍMITE</a:t>
              </a:r>
              <a:endPara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s-AR" dirty="0"/>
                <a:t>     </a:t>
              </a:r>
            </a:p>
          </p:txBody>
        </p:sp>
      </p:grpSp>
      <p:grpSp>
        <p:nvGrpSpPr>
          <p:cNvPr id="17412" name="11 Grupo"/>
          <p:cNvGrpSpPr>
            <a:grpSpLocks/>
          </p:cNvGrpSpPr>
          <p:nvPr/>
        </p:nvGrpSpPr>
        <p:grpSpPr bwMode="auto">
          <a:xfrm>
            <a:off x="250825" y="260350"/>
            <a:ext cx="2341563" cy="1044575"/>
            <a:chOff x="2411760" y="2060848"/>
            <a:chExt cx="4620513" cy="198022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13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36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47"/>
          <p:cNvGrpSpPr>
            <a:grpSpLocks/>
          </p:cNvGrpSpPr>
          <p:nvPr/>
        </p:nvGrpSpPr>
        <p:grpSpPr bwMode="auto">
          <a:xfrm>
            <a:off x="539750" y="2420938"/>
            <a:ext cx="1871663" cy="1260475"/>
            <a:chOff x="539552" y="2420888"/>
            <a:chExt cx="1872208" cy="1260865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552" y="2420888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532" name="TextBox 8"/>
            <p:cNvSpPr txBox="1">
              <a:spLocks noChangeArrowheads="1"/>
            </p:cNvSpPr>
            <p:nvPr/>
          </p:nvSpPr>
          <p:spPr bwMode="auto">
            <a:xfrm>
              <a:off x="539552" y="3035422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Recursos de Fabricación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14" name="Picture 13" descr="Screen Clippi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126" y="2424064"/>
              <a:ext cx="1021060" cy="7892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9458" name="Group 54"/>
          <p:cNvGrpSpPr>
            <a:grpSpLocks/>
          </p:cNvGrpSpPr>
          <p:nvPr/>
        </p:nvGrpSpPr>
        <p:grpSpPr bwMode="auto">
          <a:xfrm>
            <a:off x="6450013" y="3532188"/>
            <a:ext cx="2016125" cy="1417637"/>
            <a:chOff x="6449742" y="3532763"/>
            <a:chExt cx="2016224" cy="141701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516216" y="372564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527" name="TextBox 29"/>
            <p:cNvSpPr txBox="1">
              <a:spLocks noChangeArrowheads="1"/>
            </p:cNvSpPr>
            <p:nvPr/>
          </p:nvSpPr>
          <p:spPr bwMode="auto">
            <a:xfrm>
              <a:off x="6449742" y="4318206"/>
              <a:ext cx="2016224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1700" b="1">
                  <a:latin typeface="Calibri" pitchFamily="34" charset="0"/>
                </a:rPr>
                <a:t>Control de Trabajos en Proceso</a:t>
              </a:r>
              <a:endParaRPr lang="en-US" sz="1700" b="1">
                <a:latin typeface="Calibri" pitchFamily="34" charset="0"/>
              </a:endParaRPr>
            </a:p>
          </p:txBody>
        </p: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2805" y="3532763"/>
              <a:ext cx="1444696" cy="10710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9459" name="Group 61"/>
          <p:cNvGrpSpPr>
            <a:grpSpLocks/>
          </p:cNvGrpSpPr>
          <p:nvPr/>
        </p:nvGrpSpPr>
        <p:grpSpPr bwMode="auto">
          <a:xfrm>
            <a:off x="6516688" y="5029200"/>
            <a:ext cx="1871662" cy="1223963"/>
            <a:chOff x="6516216" y="5029197"/>
            <a:chExt cx="1872208" cy="122413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516216" y="502919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522" name="TextBox 33"/>
            <p:cNvSpPr txBox="1">
              <a:spLocks noChangeArrowheads="1"/>
            </p:cNvSpPr>
            <p:nvPr/>
          </p:nvSpPr>
          <p:spPr bwMode="auto">
            <a:xfrm>
              <a:off x="6516216" y="5764063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Seguridad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35" name="Picture 34" descr="Screen Clipp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9299" y="5113347"/>
              <a:ext cx="786041" cy="6620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9460" name="Group 55"/>
          <p:cNvGrpSpPr>
            <a:grpSpLocks/>
          </p:cNvGrpSpPr>
          <p:nvPr/>
        </p:nvGrpSpPr>
        <p:grpSpPr bwMode="auto">
          <a:xfrm>
            <a:off x="4524375" y="3725863"/>
            <a:ext cx="1871663" cy="1223962"/>
            <a:chOff x="4523994" y="3725389"/>
            <a:chExt cx="1872208" cy="1224136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523994" y="3725389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517" name="TextBox 28"/>
            <p:cNvSpPr txBox="1">
              <a:spLocks noChangeArrowheads="1"/>
            </p:cNvSpPr>
            <p:nvPr/>
          </p:nvSpPr>
          <p:spPr bwMode="auto">
            <a:xfrm>
              <a:off x="4523994" y="4448419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Control de Stock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39" name="12 Imagen" descr="modulo.stock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4716" y="3860345"/>
              <a:ext cx="687588" cy="6620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9461" name="Group 58"/>
          <p:cNvGrpSpPr>
            <a:grpSpLocks/>
          </p:cNvGrpSpPr>
          <p:nvPr/>
        </p:nvGrpSpPr>
        <p:grpSpPr bwMode="auto">
          <a:xfrm>
            <a:off x="539750" y="5013325"/>
            <a:ext cx="1897063" cy="1223963"/>
            <a:chOff x="539552" y="5013176"/>
            <a:chExt cx="1897354" cy="122413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539552" y="5013176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512" name="TextBox 30"/>
            <p:cNvSpPr txBox="1">
              <a:spLocks noChangeArrowheads="1"/>
            </p:cNvSpPr>
            <p:nvPr/>
          </p:nvSpPr>
          <p:spPr bwMode="auto">
            <a:xfrm>
              <a:off x="564698" y="5771942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Calidad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19513" name="Picture 36" descr="Screen Clippi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63123" y="5152971"/>
              <a:ext cx="825064" cy="693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462" name="Group 59"/>
          <p:cNvGrpSpPr>
            <a:grpSpLocks/>
          </p:cNvGrpSpPr>
          <p:nvPr/>
        </p:nvGrpSpPr>
        <p:grpSpPr bwMode="auto">
          <a:xfrm>
            <a:off x="2532063" y="5029200"/>
            <a:ext cx="1871662" cy="1223963"/>
            <a:chOff x="2531773" y="5029197"/>
            <a:chExt cx="1872208" cy="122413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531773" y="502919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507" name="TextBox 31"/>
            <p:cNvSpPr txBox="1">
              <a:spLocks noChangeArrowheads="1"/>
            </p:cNvSpPr>
            <p:nvPr/>
          </p:nvSpPr>
          <p:spPr bwMode="auto">
            <a:xfrm>
              <a:off x="2531773" y="5771633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Mantenimiento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19508" name="Picture 37" descr="Screen Clippi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946515" y="5081911"/>
              <a:ext cx="981559" cy="765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463" name="Group 48"/>
          <p:cNvGrpSpPr>
            <a:grpSpLocks/>
          </p:cNvGrpSpPr>
          <p:nvPr/>
        </p:nvGrpSpPr>
        <p:grpSpPr bwMode="auto">
          <a:xfrm>
            <a:off x="2532063" y="2420938"/>
            <a:ext cx="1874837" cy="1223962"/>
            <a:chOff x="2531773" y="2420888"/>
            <a:chExt cx="1875160" cy="122413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531773" y="2420888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502" name="TextBox 23"/>
            <p:cNvSpPr txBox="1">
              <a:spLocks noChangeArrowheads="1"/>
            </p:cNvSpPr>
            <p:nvPr/>
          </p:nvSpPr>
          <p:spPr bwMode="auto">
            <a:xfrm>
              <a:off x="2534725" y="2997952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Estructura del Producto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43" name="13 Imagen" descr="modulo.estructuraProducto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0531" y="2509801"/>
              <a:ext cx="614468" cy="6160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9464" name="Group 57"/>
          <p:cNvGrpSpPr>
            <a:grpSpLocks/>
          </p:cNvGrpSpPr>
          <p:nvPr/>
        </p:nvGrpSpPr>
        <p:grpSpPr bwMode="auto">
          <a:xfrm>
            <a:off x="539750" y="3709988"/>
            <a:ext cx="1871663" cy="1223962"/>
            <a:chOff x="539552" y="3709623"/>
            <a:chExt cx="1872208" cy="1224136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39552" y="3709623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497" name="TextBox 26"/>
            <p:cNvSpPr txBox="1">
              <a:spLocks noChangeArrowheads="1"/>
            </p:cNvSpPr>
            <p:nvPr/>
          </p:nvSpPr>
          <p:spPr bwMode="auto">
            <a:xfrm>
              <a:off x="539552" y="4275591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Gestión de Pedidos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19498" name="Picture 40" descr="Screen Clippi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215055" y="3816510"/>
              <a:ext cx="521202" cy="521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465" name="Group 60"/>
          <p:cNvGrpSpPr>
            <a:grpSpLocks/>
          </p:cNvGrpSpPr>
          <p:nvPr/>
        </p:nvGrpSpPr>
        <p:grpSpPr bwMode="auto">
          <a:xfrm>
            <a:off x="4524375" y="5029200"/>
            <a:ext cx="1871663" cy="1223963"/>
            <a:chOff x="4523994" y="5028942"/>
            <a:chExt cx="1872208" cy="1224136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523994" y="5028942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492" name="TextBox 32"/>
            <p:cNvSpPr txBox="1">
              <a:spLocks noChangeArrowheads="1"/>
            </p:cNvSpPr>
            <p:nvPr/>
          </p:nvSpPr>
          <p:spPr bwMode="auto">
            <a:xfrm>
              <a:off x="4523994" y="5572891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Soporte de Sistema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19493" name="Picture 44" descr="Screen Clippi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173968" y="5139879"/>
              <a:ext cx="572260" cy="480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466" name="Group 56"/>
          <p:cNvGrpSpPr>
            <a:grpSpLocks/>
          </p:cNvGrpSpPr>
          <p:nvPr/>
        </p:nvGrpSpPr>
        <p:grpSpPr bwMode="auto">
          <a:xfrm>
            <a:off x="2532063" y="3725863"/>
            <a:ext cx="1874837" cy="1223962"/>
            <a:chOff x="2531773" y="3725644"/>
            <a:chExt cx="1875160" cy="122413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531773" y="372564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487" name="TextBox 27"/>
            <p:cNvSpPr txBox="1">
              <a:spLocks noChangeArrowheads="1"/>
            </p:cNvSpPr>
            <p:nvPr/>
          </p:nvSpPr>
          <p:spPr bwMode="auto">
            <a:xfrm>
              <a:off x="2534725" y="4263754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Proceso de Fabricación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19488" name="Picture 45" descr="Screen Clippi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160238" y="3768442"/>
              <a:ext cx="623166" cy="614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467" name="Group 49"/>
          <p:cNvGrpSpPr>
            <a:grpSpLocks/>
          </p:cNvGrpSpPr>
          <p:nvPr/>
        </p:nvGrpSpPr>
        <p:grpSpPr bwMode="auto">
          <a:xfrm>
            <a:off x="4524375" y="2420938"/>
            <a:ext cx="1871663" cy="1260475"/>
            <a:chOff x="4523994" y="2420147"/>
            <a:chExt cx="1872208" cy="1261605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523994" y="242014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482" name="TextBox 24"/>
            <p:cNvSpPr txBox="1">
              <a:spLocks noChangeArrowheads="1"/>
            </p:cNvSpPr>
            <p:nvPr/>
          </p:nvSpPr>
          <p:spPr bwMode="auto">
            <a:xfrm>
              <a:off x="4523994" y="3035421"/>
              <a:ext cx="18722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Planificación de la Producción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19483" name="Picture 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146469" y="2510526"/>
              <a:ext cx="623318" cy="623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4906888" cy="792162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Módulos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9552" y="1628800"/>
            <a:ext cx="7848872" cy="72022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ALCANCES</a:t>
            </a:r>
            <a:endParaRPr lang="es-AR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s-AR" dirty="0"/>
              <a:t>     </a:t>
            </a:r>
          </a:p>
        </p:txBody>
      </p:sp>
      <p:grpSp>
        <p:nvGrpSpPr>
          <p:cNvPr id="19470" name="Group 50"/>
          <p:cNvGrpSpPr>
            <a:grpSpLocks/>
          </p:cNvGrpSpPr>
          <p:nvPr/>
        </p:nvGrpSpPr>
        <p:grpSpPr bwMode="auto">
          <a:xfrm>
            <a:off x="6516688" y="2136775"/>
            <a:ext cx="1878012" cy="1511300"/>
            <a:chOff x="6516216" y="2137032"/>
            <a:chExt cx="1877742" cy="15104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516216" y="242335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9477" name="TextBox 25"/>
            <p:cNvSpPr txBox="1">
              <a:spLocks noChangeArrowheads="1"/>
            </p:cNvSpPr>
            <p:nvPr/>
          </p:nvSpPr>
          <p:spPr bwMode="auto">
            <a:xfrm>
              <a:off x="6521750" y="3206732"/>
              <a:ext cx="18722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b="1">
                  <a:latin typeface="Calibri" pitchFamily="34" charset="0"/>
                </a:rPr>
                <a:t>Costos</a:t>
              </a:r>
              <a:endParaRPr lang="en-US" b="1">
                <a:latin typeface="Calibri" pitchFamily="34" charset="0"/>
              </a:endParaRPr>
            </a:p>
          </p:txBody>
        </p:sp>
        <p:pic>
          <p:nvPicPr>
            <p:cNvPr id="36" name="Picture 35" descr="Screen Clippi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25733" y="2137032"/>
              <a:ext cx="1314261" cy="13629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9471" name="62 Grupo"/>
          <p:cNvGrpSpPr>
            <a:grpSpLocks/>
          </p:cNvGrpSpPr>
          <p:nvPr/>
        </p:nvGrpSpPr>
        <p:grpSpPr bwMode="auto">
          <a:xfrm>
            <a:off x="250825" y="260350"/>
            <a:ext cx="2341563" cy="1044575"/>
            <a:chOff x="2411760" y="2060848"/>
            <a:chExt cx="4620513" cy="1980220"/>
          </a:xfrm>
        </p:grpSpPr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5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36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218" y="1664804"/>
            <a:ext cx="2142474" cy="3780420"/>
            <a:chOff x="56218" y="1664804"/>
            <a:chExt cx="2142474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/>
          </p:nvSpPr>
          <p:spPr bwMode="auto">
            <a:xfrm>
              <a:off x="59174" y="1664804"/>
              <a:ext cx="2139518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/>
            <a:lstStyle/>
            <a:p>
              <a:pPr algn="ctr">
                <a:defRPr/>
              </a:pPr>
              <a:r>
                <a:rPr lang="es-A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Definición del Producto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6218" y="1988840"/>
              <a:ext cx="2139518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23202" y="1664804"/>
            <a:ext cx="2142652" cy="3780420"/>
            <a:chOff x="2323202" y="1664804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 bwMode="auto">
            <a:xfrm>
              <a:off x="2326158" y="1664804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/>
            <a:lstStyle/>
            <a:p>
              <a:pPr algn="ctr">
                <a:defRPr/>
              </a:pPr>
              <a:r>
                <a:rPr lang="es-A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Planificación Producción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23202" y="1988840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364" y="1664804"/>
            <a:ext cx="2142652" cy="3780420"/>
            <a:chOff x="4590364" y="1664804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 bwMode="auto">
            <a:xfrm>
              <a:off x="4593320" y="1664804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/>
            <a:lstStyle/>
            <a:p>
              <a:pPr algn="ctr">
                <a:defRPr/>
              </a:pPr>
              <a:r>
                <a:rPr lang="es-A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Producción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590364" y="1988840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7525" y="1658146"/>
            <a:ext cx="2142652" cy="3787078"/>
            <a:chOff x="6857525" y="1658146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 bwMode="auto">
            <a:xfrm>
              <a:off x="6860481" y="1658146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/>
            <a:lstStyle/>
            <a:p>
              <a:pPr algn="ctr">
                <a:defRPr/>
              </a:pPr>
              <a:r>
                <a:rPr lang="es-A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Post-Producción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857525" y="1982182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sp>
        <p:nvSpPr>
          <p:cNvPr id="26" name="Up Arrow 25"/>
          <p:cNvSpPr/>
          <p:nvPr/>
        </p:nvSpPr>
        <p:spPr bwMode="auto">
          <a:xfrm rot="10800000">
            <a:off x="1015239" y="5508921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 rot="10800000">
            <a:off x="3275856" y="5517232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 rot="10800000">
            <a:off x="5544108" y="5519526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10800000">
            <a:off x="7812359" y="553015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20498" name="96 Grupo"/>
          <p:cNvGrpSpPr>
            <a:grpSpLocks/>
          </p:cNvGrpSpPr>
          <p:nvPr/>
        </p:nvGrpSpPr>
        <p:grpSpPr bwMode="auto">
          <a:xfrm>
            <a:off x="109538" y="5597525"/>
            <a:ext cx="8961437" cy="681038"/>
            <a:chOff x="109016" y="5597551"/>
            <a:chExt cx="8962696" cy="680803"/>
          </a:xfrm>
        </p:grpSpPr>
        <p:grpSp>
          <p:nvGrpSpPr>
            <p:cNvPr id="20593" name="Group 24"/>
            <p:cNvGrpSpPr>
              <a:grpSpLocks/>
            </p:cNvGrpSpPr>
            <p:nvPr/>
          </p:nvGrpSpPr>
          <p:grpSpPr bwMode="auto">
            <a:xfrm>
              <a:off x="109016" y="5597551"/>
              <a:ext cx="8962696" cy="680803"/>
              <a:chOff x="109016" y="5517232"/>
              <a:chExt cx="8962696" cy="680803"/>
            </a:xfrm>
          </p:grpSpPr>
          <p:sp>
            <p:nvSpPr>
              <p:cNvPr id="20" name="Up Arrow 19"/>
              <p:cNvSpPr/>
              <p:nvPr/>
            </p:nvSpPr>
            <p:spPr bwMode="auto">
              <a:xfrm rot="5400000">
                <a:off x="4249962" y="1376286"/>
                <a:ext cx="680803" cy="8962696"/>
              </a:xfrm>
              <a:prstGeom prst="upArrow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034515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3347864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5585754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7835911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cxnSp>
          <p:nvCxnSpPr>
            <p:cNvPr id="20594" name="Straight Connector 30"/>
            <p:cNvCxnSpPr>
              <a:cxnSpLocks noChangeShapeType="1"/>
            </p:cNvCxnSpPr>
            <p:nvPr/>
          </p:nvCxnSpPr>
          <p:spPr bwMode="auto">
            <a:xfrm>
              <a:off x="4590509" y="5697252"/>
              <a:ext cx="2956" cy="512110"/>
            </a:xfrm>
            <a:prstGeom prst="line">
              <a:avLst/>
            </a:prstGeom>
            <a:noFill/>
            <a:ln w="25400" algn="ctr">
              <a:solidFill>
                <a:srgbClr val="FFC000"/>
              </a:solidFill>
              <a:prstDash val="dash"/>
              <a:round/>
              <a:headEnd/>
              <a:tailEnd/>
            </a:ln>
          </p:spPr>
        </p:cxnSp>
        <p:sp>
          <p:nvSpPr>
            <p:cNvPr id="36" name="TextBox 35"/>
            <p:cNvSpPr txBox="1"/>
            <p:nvPr/>
          </p:nvSpPr>
          <p:spPr>
            <a:xfrm>
              <a:off x="1845812" y="5758683"/>
              <a:ext cx="78197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2011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6539" y="5761598"/>
              <a:ext cx="78197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2012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87338" y="1992313"/>
            <a:ext cx="1778000" cy="742950"/>
            <a:chOff x="287524" y="1992597"/>
            <a:chExt cx="1778513" cy="743168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287524" y="2043059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Cocina</a:t>
              </a:r>
              <a:endParaRPr lang="en-US" sz="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92" name="Picture 24" descr="Cocina-negra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20184" y="1992597"/>
              <a:ext cx="745853" cy="743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Up Arrow 40"/>
          <p:cNvSpPr/>
          <p:nvPr/>
        </p:nvSpPr>
        <p:spPr bwMode="auto">
          <a:xfrm rot="10800000">
            <a:off x="1013610" y="269446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0675" y="2930525"/>
            <a:ext cx="1673225" cy="595313"/>
            <a:chOff x="321352" y="2930641"/>
            <a:chExt cx="1672548" cy="595652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21352" y="2930641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Estructura </a:t>
              </a:r>
            </a:p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Producto</a:t>
              </a:r>
              <a:endParaRPr lang="en-US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44" name="13 Imagen" descr="modulo.estructuraProducto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9458" y="2989412"/>
              <a:ext cx="512556" cy="5114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5" name="Up Arrow 44"/>
          <p:cNvSpPr/>
          <p:nvPr/>
        </p:nvSpPr>
        <p:spPr bwMode="auto">
          <a:xfrm rot="10800000">
            <a:off x="1013610" y="3583171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rot="10800000">
            <a:off x="1032152" y="449941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20675" y="4589463"/>
            <a:ext cx="1717675" cy="901700"/>
            <a:chOff x="321352" y="4589440"/>
            <a:chExt cx="1717318" cy="901256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321352" y="4732774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Costo </a:t>
              </a:r>
            </a:p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Cocina</a:t>
              </a:r>
              <a:endParaRPr lang="en-US" sz="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49" name="Picture 48" descr="Screen Clipp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901" y="4589440"/>
              <a:ext cx="869769" cy="9012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20675" y="3829050"/>
            <a:ext cx="1673225" cy="614363"/>
            <a:chOff x="321351" y="3828866"/>
            <a:chExt cx="1672548" cy="614264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321351" y="3838172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Hoja de </a:t>
              </a:r>
            </a:p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Ruta</a:t>
              </a:r>
              <a:endParaRPr lang="en-US" sz="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86" name="Picture 49" descr="Screen Clippi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63459" y="3828866"/>
              <a:ext cx="623166" cy="614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555875" y="2852738"/>
            <a:ext cx="1728788" cy="431800"/>
            <a:chOff x="2555776" y="2852936"/>
            <a:chExt cx="1728192" cy="432048"/>
          </a:xfrm>
        </p:grpSpPr>
        <p:sp>
          <p:nvSpPr>
            <p:cNvPr id="51" name="Rounded Rectangle 38"/>
            <p:cNvSpPr/>
            <p:nvPr/>
          </p:nvSpPr>
          <p:spPr bwMode="auto">
            <a:xfrm>
              <a:off x="2555776" y="2852936"/>
              <a:ext cx="1728192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Plan Anual  </a:t>
              </a:r>
              <a:endParaRPr lang="en-US" sz="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84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02112" y="2916594"/>
              <a:ext cx="36004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Up Arrow 40"/>
          <p:cNvSpPr/>
          <p:nvPr/>
        </p:nvSpPr>
        <p:spPr bwMode="auto">
          <a:xfrm rot="10800000">
            <a:off x="3275856" y="2636912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4" name="Up Arrow 40"/>
          <p:cNvSpPr/>
          <p:nvPr/>
        </p:nvSpPr>
        <p:spPr bwMode="auto">
          <a:xfrm rot="10800000">
            <a:off x="3275856" y="3348680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6" name="Up Arrow 40"/>
          <p:cNvSpPr/>
          <p:nvPr/>
        </p:nvSpPr>
        <p:spPr bwMode="auto">
          <a:xfrm rot="10800000">
            <a:off x="3275856" y="403275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7" name="Up Arrow 40"/>
          <p:cNvSpPr/>
          <p:nvPr/>
        </p:nvSpPr>
        <p:spPr bwMode="auto">
          <a:xfrm rot="10800000">
            <a:off x="3275856" y="472514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2555875" y="1844675"/>
            <a:ext cx="2028825" cy="863600"/>
            <a:chOff x="2555776" y="1844824"/>
            <a:chExt cx="2028746" cy="864096"/>
          </a:xfrm>
        </p:grpSpPr>
        <p:sp>
          <p:nvSpPr>
            <p:cNvPr id="43" name="Rounded Rectangle 38"/>
            <p:cNvSpPr/>
            <p:nvPr/>
          </p:nvSpPr>
          <p:spPr bwMode="auto">
            <a:xfrm>
              <a:off x="2555776" y="1988840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Estimar </a:t>
              </a:r>
            </a:p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Demanda </a:t>
              </a:r>
              <a:endParaRPr lang="en-US" sz="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68" name="Picture 14" descr="Screen Clippi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9342" y="1844824"/>
              <a:ext cx="1165180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76" name="Up Arrow 40"/>
          <p:cNvSpPr/>
          <p:nvPr/>
        </p:nvSpPr>
        <p:spPr bwMode="auto">
          <a:xfrm rot="10800000">
            <a:off x="5508104" y="2600908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7" name="Up Arrow 40"/>
          <p:cNvSpPr/>
          <p:nvPr/>
        </p:nvSpPr>
        <p:spPr bwMode="auto">
          <a:xfrm rot="10800000">
            <a:off x="5508104" y="3492696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8" name="Up Arrow 40"/>
          <p:cNvSpPr/>
          <p:nvPr/>
        </p:nvSpPr>
        <p:spPr bwMode="auto">
          <a:xfrm rot="10800000">
            <a:off x="5508104" y="436510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4824413" y="3681413"/>
            <a:ext cx="1763712" cy="647700"/>
            <a:chOff x="4860032" y="3681028"/>
            <a:chExt cx="1706376" cy="648072"/>
          </a:xfrm>
        </p:grpSpPr>
        <p:sp>
          <p:nvSpPr>
            <p:cNvPr id="73" name="Rounded Rectangle 38"/>
            <p:cNvSpPr/>
            <p:nvPr/>
          </p:nvSpPr>
          <p:spPr bwMode="auto">
            <a:xfrm>
              <a:off x="4860032" y="3733448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Iniciar </a:t>
              </a:r>
            </a:p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Órdenes Trabajo  </a:t>
              </a:r>
              <a:endParaRPr lang="en-US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80" name="Picture 45" descr="Screen Clippi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84168" y="3681028"/>
              <a:ext cx="439654" cy="433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4787900" y="2816225"/>
            <a:ext cx="1800225" cy="631825"/>
            <a:chOff x="4824028" y="2816932"/>
            <a:chExt cx="1706376" cy="631656"/>
          </a:xfrm>
        </p:grpSpPr>
        <p:sp>
          <p:nvSpPr>
            <p:cNvPr id="72" name="Rounded Rectangle 38"/>
            <p:cNvSpPr/>
            <p:nvPr/>
          </p:nvSpPr>
          <p:spPr bwMode="auto">
            <a:xfrm>
              <a:off x="4824028" y="2852936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Generar </a:t>
              </a:r>
            </a:p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Órdenes Trabajo  </a:t>
              </a:r>
              <a:endParaRPr lang="en-US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78" name="Picture 45" descr="Screen Clippi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84168" y="2816932"/>
              <a:ext cx="438309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787900" y="4616450"/>
            <a:ext cx="1800225" cy="631825"/>
            <a:chOff x="4824028" y="4617132"/>
            <a:chExt cx="1706376" cy="631656"/>
          </a:xfrm>
        </p:grpSpPr>
        <p:sp>
          <p:nvSpPr>
            <p:cNvPr id="75" name="Rounded Rectangle 38"/>
            <p:cNvSpPr/>
            <p:nvPr/>
          </p:nvSpPr>
          <p:spPr bwMode="auto">
            <a:xfrm>
              <a:off x="4824028" y="4653136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Finalizar</a:t>
              </a:r>
            </a:p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Órdenes Trabajo  </a:t>
              </a:r>
              <a:endParaRPr lang="en-US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76" name="Picture 45" descr="Screen Clippi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84168" y="4617132"/>
              <a:ext cx="438309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4787900" y="1989138"/>
            <a:ext cx="1800225" cy="595312"/>
            <a:chOff x="4824028" y="1988840"/>
            <a:chExt cx="1706376" cy="595652"/>
          </a:xfrm>
        </p:grpSpPr>
        <p:sp>
          <p:nvSpPr>
            <p:cNvPr id="71" name="Rounded Rectangle 38"/>
            <p:cNvSpPr/>
            <p:nvPr/>
          </p:nvSpPr>
          <p:spPr bwMode="auto">
            <a:xfrm>
              <a:off x="4824028" y="1988840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Órdenes de </a:t>
              </a:r>
            </a:p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Producción</a:t>
              </a:r>
              <a:endParaRPr lang="en-US" sz="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74" name="Picture 40" descr="Screen Clippi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084168" y="2096852"/>
              <a:ext cx="404617" cy="404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8" name="Up Arrow 40"/>
          <p:cNvSpPr/>
          <p:nvPr/>
        </p:nvSpPr>
        <p:spPr bwMode="auto">
          <a:xfrm rot="10800000">
            <a:off x="7812360" y="3537012"/>
            <a:ext cx="288032" cy="28803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6911975" y="3824288"/>
            <a:ext cx="2052638" cy="676275"/>
            <a:chOff x="6948264" y="4401108"/>
            <a:chExt cx="1980220" cy="864096"/>
          </a:xfrm>
        </p:grpSpPr>
        <p:sp>
          <p:nvSpPr>
            <p:cNvPr id="86" name="Rounded Rectangle 38"/>
            <p:cNvSpPr/>
            <p:nvPr/>
          </p:nvSpPr>
          <p:spPr bwMode="auto">
            <a:xfrm>
              <a:off x="6948264" y="4401108"/>
              <a:ext cx="1980220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Eficiencia </a:t>
              </a:r>
            </a:p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Proceso Productivo</a:t>
              </a:r>
              <a:endParaRPr lang="en-US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72" name="Picture 36" descr="Screen Clippi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268411" y="4447146"/>
              <a:ext cx="540060" cy="45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7008813" y="1916113"/>
            <a:ext cx="1909762" cy="708025"/>
            <a:chOff x="7009271" y="1916832"/>
            <a:chExt cx="1908852" cy="707164"/>
          </a:xfrm>
        </p:grpSpPr>
        <p:sp>
          <p:nvSpPr>
            <p:cNvPr id="84" name="Rounded Rectangle 38"/>
            <p:cNvSpPr/>
            <p:nvPr/>
          </p:nvSpPr>
          <p:spPr bwMode="auto">
            <a:xfrm>
              <a:off x="7009271" y="2001334"/>
              <a:ext cx="1836204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Entrega </a:t>
              </a:r>
            </a:p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Producto</a:t>
              </a:r>
              <a:endParaRPr lang="en-US" sz="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70" name="Picture 24" descr="Cocina-negra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208404" y="1916832"/>
              <a:ext cx="709719" cy="707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555875" y="3573463"/>
            <a:ext cx="1728788" cy="431800"/>
            <a:chOff x="2555776" y="3573016"/>
            <a:chExt cx="1706376" cy="432048"/>
          </a:xfrm>
        </p:grpSpPr>
        <p:sp>
          <p:nvSpPr>
            <p:cNvPr id="62" name="Rounded Rectangle 38"/>
            <p:cNvSpPr/>
            <p:nvPr/>
          </p:nvSpPr>
          <p:spPr bwMode="auto">
            <a:xfrm>
              <a:off x="2555776" y="3573016"/>
              <a:ext cx="1706376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Pedidos</a:t>
              </a:r>
              <a:endParaRPr lang="en-US" sz="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68" name="Picture 40" descr="Screen Clippi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911845" y="3632941"/>
              <a:ext cx="336119" cy="33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6948488" y="2744788"/>
            <a:ext cx="2352675" cy="863600"/>
            <a:chOff x="7035925" y="3068961"/>
            <a:chExt cx="2248707" cy="864096"/>
          </a:xfrm>
        </p:grpSpPr>
        <p:sp>
          <p:nvSpPr>
            <p:cNvPr id="85" name="Rounded Rectangle 38"/>
            <p:cNvSpPr/>
            <p:nvPr/>
          </p:nvSpPr>
          <p:spPr bwMode="auto">
            <a:xfrm>
              <a:off x="7035925" y="3244871"/>
              <a:ext cx="187220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Progreso </a:t>
              </a:r>
            </a:p>
            <a:p>
              <a:pPr>
                <a:defRPr/>
              </a:pPr>
              <a:r>
                <a:rPr lang="es-AR" sz="1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Planificación</a:t>
              </a:r>
              <a:endParaRPr lang="en-US" sz="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94" name="Picture 14" descr="Screen Clippi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19310" y="3068961"/>
              <a:ext cx="1165322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0546" name="62 Grupo"/>
          <p:cNvGrpSpPr>
            <a:grpSpLocks/>
          </p:cNvGrpSpPr>
          <p:nvPr/>
        </p:nvGrpSpPr>
        <p:grpSpPr bwMode="auto">
          <a:xfrm>
            <a:off x="250825" y="260350"/>
            <a:ext cx="2341563" cy="1044575"/>
            <a:chOff x="2411760" y="2060848"/>
            <a:chExt cx="4620513" cy="1980220"/>
          </a:xfrm>
        </p:grpSpPr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36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103" name="Up Arrow 40"/>
          <p:cNvSpPr/>
          <p:nvPr/>
        </p:nvSpPr>
        <p:spPr bwMode="auto">
          <a:xfrm rot="10800000">
            <a:off x="7812360" y="4509120"/>
            <a:ext cx="288032" cy="28803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100" name="99 Grupo"/>
          <p:cNvGrpSpPr>
            <a:grpSpLocks/>
          </p:cNvGrpSpPr>
          <p:nvPr/>
        </p:nvGrpSpPr>
        <p:grpSpPr bwMode="auto">
          <a:xfrm>
            <a:off x="6911975" y="4689475"/>
            <a:ext cx="2232025" cy="644525"/>
            <a:chOff x="6912260" y="4689140"/>
            <a:chExt cx="2231740" cy="644663"/>
          </a:xfrm>
        </p:grpSpPr>
        <p:sp>
          <p:nvSpPr>
            <p:cNvPr id="101" name="Rounded Rectangle 38"/>
            <p:cNvSpPr/>
            <p:nvPr/>
          </p:nvSpPr>
          <p:spPr bwMode="auto">
            <a:xfrm>
              <a:off x="6912260" y="4833156"/>
              <a:ext cx="2052228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Reportes</a:t>
              </a:r>
              <a:endParaRPr lang="en-US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20561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172400" y="4869160"/>
              <a:ext cx="324036" cy="324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14" descr="Screen Clippi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34479" y="4689140"/>
              <a:ext cx="909521" cy="644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07" name="106 Grupo"/>
          <p:cNvGrpSpPr>
            <a:grpSpLocks/>
          </p:cNvGrpSpPr>
          <p:nvPr/>
        </p:nvGrpSpPr>
        <p:grpSpPr bwMode="auto">
          <a:xfrm>
            <a:off x="2519363" y="4976813"/>
            <a:ext cx="1741487" cy="431800"/>
            <a:chOff x="2519771" y="4977172"/>
            <a:chExt cx="1741200" cy="432048"/>
          </a:xfrm>
        </p:grpSpPr>
        <p:sp>
          <p:nvSpPr>
            <p:cNvPr id="53" name="Rounded Rectangle 38"/>
            <p:cNvSpPr/>
            <p:nvPr/>
          </p:nvSpPr>
          <p:spPr bwMode="auto">
            <a:xfrm>
              <a:off x="2519771" y="4977172"/>
              <a:ext cx="1741200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Plan Semanal</a:t>
              </a:r>
              <a:endParaRPr lang="en-US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92" name="Picture 45" descr="Screen Clippi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70510" y="4977172"/>
              <a:ext cx="341257" cy="3240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05" name="104 Grupo"/>
          <p:cNvGrpSpPr>
            <a:grpSpLocks/>
          </p:cNvGrpSpPr>
          <p:nvPr/>
        </p:nvGrpSpPr>
        <p:grpSpPr bwMode="auto">
          <a:xfrm>
            <a:off x="2555875" y="4184650"/>
            <a:ext cx="1774825" cy="504825"/>
            <a:chOff x="2555776" y="4185084"/>
            <a:chExt cx="1774295" cy="504056"/>
          </a:xfrm>
        </p:grpSpPr>
        <p:sp>
          <p:nvSpPr>
            <p:cNvPr id="52" name="Rounded Rectangle 38"/>
            <p:cNvSpPr/>
            <p:nvPr/>
          </p:nvSpPr>
          <p:spPr bwMode="auto">
            <a:xfrm>
              <a:off x="2555776" y="4257092"/>
              <a:ext cx="1706376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rIns="0" anchor="ctr"/>
            <a:lstStyle/>
            <a:p>
              <a:pPr>
                <a:defRPr/>
              </a:pPr>
              <a:r>
                <a:rPr lang="es-AR" sz="1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</a:rPr>
                <a:t>Plan Mensual</a:t>
              </a:r>
              <a:endParaRPr lang="en-US" sz="1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endParaRPr>
            </a:p>
          </p:txBody>
        </p:sp>
        <p:pic>
          <p:nvPicPr>
            <p:cNvPr id="102" name="Picture 42" descr="Screen Clippi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79373" y="4185084"/>
              <a:ext cx="550698" cy="5040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08" name="Up Arrow 40"/>
          <p:cNvSpPr/>
          <p:nvPr/>
        </p:nvSpPr>
        <p:spPr bwMode="auto">
          <a:xfrm rot="10800000">
            <a:off x="7812360" y="2636912"/>
            <a:ext cx="288032" cy="28803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49661" y="1484784"/>
            <a:ext cx="8568952" cy="8033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</a:t>
            </a:r>
            <a:r>
              <a: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ón del Producto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00126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63" name="62 Grupo"/>
          <p:cNvGrpSpPr>
            <a:grpSpLocks/>
          </p:cNvGrpSpPr>
          <p:nvPr/>
        </p:nvGrpSpPr>
        <p:grpSpPr bwMode="auto">
          <a:xfrm>
            <a:off x="590550" y="2322513"/>
            <a:ext cx="7607300" cy="3790950"/>
            <a:chOff x="590951" y="2322206"/>
            <a:chExt cx="7607188" cy="3790966"/>
          </a:xfrm>
        </p:grpSpPr>
        <p:sp>
          <p:nvSpPr>
            <p:cNvPr id="28" name="Striped Right Arrow 27"/>
            <p:cNvSpPr/>
            <p:nvPr/>
          </p:nvSpPr>
          <p:spPr bwMode="auto">
            <a:xfrm rot="18867424">
              <a:off x="1118778" y="3396161"/>
              <a:ext cx="1022354" cy="728651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9" name="Striped Right Arrow 28"/>
            <p:cNvSpPr/>
            <p:nvPr/>
          </p:nvSpPr>
          <p:spPr bwMode="auto">
            <a:xfrm>
              <a:off x="3908777" y="3117546"/>
              <a:ext cx="1023923" cy="728666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30" name="Striped Right Arrow 29"/>
            <p:cNvSpPr/>
            <p:nvPr/>
          </p:nvSpPr>
          <p:spPr bwMode="auto">
            <a:xfrm rot="2895312">
              <a:off x="6702726" y="3433468"/>
              <a:ext cx="1023942" cy="728651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grpSp>
          <p:nvGrpSpPr>
            <p:cNvPr id="21557" name="Group 40"/>
            <p:cNvGrpSpPr>
              <a:grpSpLocks/>
            </p:cNvGrpSpPr>
            <p:nvPr/>
          </p:nvGrpSpPr>
          <p:grpSpPr bwMode="auto">
            <a:xfrm>
              <a:off x="590951" y="4325144"/>
              <a:ext cx="1609916" cy="1732147"/>
              <a:chOff x="590951" y="4325144"/>
              <a:chExt cx="1609916" cy="1732147"/>
            </a:xfrm>
          </p:grpSpPr>
          <p:grpSp>
            <p:nvGrpSpPr>
              <p:cNvPr id="21585" name="Group 18"/>
              <p:cNvGrpSpPr>
                <a:grpSpLocks/>
              </p:cNvGrpSpPr>
              <p:nvPr/>
            </p:nvGrpSpPr>
            <p:grpSpPr bwMode="auto">
              <a:xfrm>
                <a:off x="590951" y="4325144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¿Qué se va a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fabricar?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Cocina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32" name="Picture 24" descr="Cocina-negra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925909" y="4879678"/>
                <a:ext cx="939786" cy="93662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1558" name="Group 41"/>
            <p:cNvGrpSpPr>
              <a:grpSpLocks/>
            </p:cNvGrpSpPr>
            <p:nvPr/>
          </p:nvGrpSpPr>
          <p:grpSpPr bwMode="auto">
            <a:xfrm>
              <a:off x="2200866" y="2322206"/>
              <a:ext cx="1609916" cy="1732147"/>
              <a:chOff x="2200866" y="2322206"/>
              <a:chExt cx="1609916" cy="1732147"/>
            </a:xfrm>
          </p:grpSpPr>
          <p:grpSp>
            <p:nvGrpSpPr>
              <p:cNvPr id="21577" name="Group 19"/>
              <p:cNvGrpSpPr>
                <a:grpSpLocks/>
              </p:cNvGrpSpPr>
              <p:nvPr/>
            </p:nvGrpSpPr>
            <p:grpSpPr bwMode="auto">
              <a:xfrm>
                <a:off x="2200866" y="2322206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¿Cómo está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compuesta?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Estructura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del Producto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36" name="13 Imagen" descr="modulo.estructuraProducto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9919" y="3020709"/>
                <a:ext cx="511167" cy="51276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1559" name="Group 42"/>
            <p:cNvGrpSpPr>
              <a:grpSpLocks/>
            </p:cNvGrpSpPr>
            <p:nvPr/>
          </p:nvGrpSpPr>
          <p:grpSpPr bwMode="auto">
            <a:xfrm>
              <a:off x="4978306" y="2362567"/>
              <a:ext cx="1609916" cy="1732147"/>
              <a:chOff x="4978306" y="2362567"/>
              <a:chExt cx="1609916" cy="1732147"/>
            </a:xfrm>
          </p:grpSpPr>
          <p:grpSp>
            <p:nvGrpSpPr>
              <p:cNvPr id="21569" name="Group 20"/>
              <p:cNvGrpSpPr>
                <a:grpSpLocks/>
              </p:cNvGrpSpPr>
              <p:nvPr/>
            </p:nvGrpSpPr>
            <p:grpSpPr bwMode="auto">
              <a:xfrm>
                <a:off x="4978306" y="236256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¿Cómo se va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 a fabricar?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Hoja de Ruta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37" name="Picture 36" descr="Screen Clippi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2442" y="3020709"/>
                <a:ext cx="720714" cy="71120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1560" name="Group 43"/>
            <p:cNvGrpSpPr>
              <a:grpSpLocks/>
            </p:cNvGrpSpPr>
            <p:nvPr/>
          </p:nvGrpSpPr>
          <p:grpSpPr bwMode="auto">
            <a:xfrm>
              <a:off x="6588223" y="4381025"/>
              <a:ext cx="1609916" cy="1732147"/>
              <a:chOff x="6588223" y="4381025"/>
              <a:chExt cx="1609916" cy="1732147"/>
            </a:xfrm>
          </p:grpSpPr>
          <p:grpSp>
            <p:nvGrpSpPr>
              <p:cNvPr id="21561" name="Group 21"/>
              <p:cNvGrpSpPr>
                <a:grpSpLocks/>
              </p:cNvGrpSpPr>
              <p:nvPr/>
            </p:nvGrpSpPr>
            <p:grpSpPr bwMode="auto">
              <a:xfrm>
                <a:off x="6588223" y="4381025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¿Cuánto nos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va a costar?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Costo de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la Cocina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38" name="Picture 37" descr="Screen Clippi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8320" y="4871742"/>
                <a:ext cx="869937" cy="9017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550" y="4318000"/>
            <a:ext cx="1658938" cy="1795463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176463" y="2322513"/>
            <a:ext cx="1658937" cy="1795462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1513" name="62 Grupo"/>
          <p:cNvGrpSpPr>
            <a:grpSpLocks/>
          </p:cNvGrpSpPr>
          <p:nvPr/>
        </p:nvGrpSpPr>
        <p:grpSpPr bwMode="auto">
          <a:xfrm>
            <a:off x="250825" y="260350"/>
            <a:ext cx="2341563" cy="1044575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36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978400" y="2365375"/>
            <a:ext cx="1657350" cy="1795463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 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19" name="Rectangle 55"/>
          <p:cNvSpPr>
            <a:spLocks noChangeArrowheads="1"/>
          </p:cNvSpPr>
          <p:nvPr/>
        </p:nvSpPr>
        <p:spPr bwMode="auto">
          <a:xfrm>
            <a:off x="71438" y="6416675"/>
            <a:ext cx="2197100" cy="409575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00338" y="4508500"/>
            <a:ext cx="3671887" cy="1531938"/>
            <a:chOff x="2699792" y="4509120"/>
            <a:chExt cx="3672408" cy="1530620"/>
          </a:xfrm>
        </p:grpSpPr>
        <p:pic>
          <p:nvPicPr>
            <p:cNvPr id="21550" name="Picture 2" descr="C:\Documents and Settings\Emanuel\Configuración local\Archivos temporales de Internet\Content.IE5\D8N1LRTE\MC900434894[1]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flipH="1">
              <a:off x="2699792" y="4509120"/>
              <a:ext cx="1368152" cy="1530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67 CuadroTexto"/>
            <p:cNvSpPr txBox="1"/>
            <p:nvPr/>
          </p:nvSpPr>
          <p:spPr>
            <a:xfrm>
              <a:off x="4283968" y="4833156"/>
              <a:ext cx="2088232" cy="923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Ingeniería del Producto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6551613" y="4365625"/>
            <a:ext cx="1658937" cy="1795463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72" name="71 Grupo"/>
          <p:cNvGrpSpPr>
            <a:grpSpLocks/>
          </p:cNvGrpSpPr>
          <p:nvPr/>
        </p:nvGrpSpPr>
        <p:grpSpPr bwMode="auto">
          <a:xfrm>
            <a:off x="9612313" y="1484313"/>
            <a:ext cx="8713787" cy="4968875"/>
            <a:chOff x="9432540" y="1556792"/>
            <a:chExt cx="8568952" cy="4932548"/>
          </a:xfrm>
        </p:grpSpPr>
        <p:grpSp>
          <p:nvGrpSpPr>
            <p:cNvPr id="21523" name="70 Grupo"/>
            <p:cNvGrpSpPr>
              <a:grpSpLocks/>
            </p:cNvGrpSpPr>
            <p:nvPr/>
          </p:nvGrpSpPr>
          <p:grpSpPr bwMode="auto">
            <a:xfrm>
              <a:off x="9432540" y="1556792"/>
              <a:ext cx="8568952" cy="4896544"/>
              <a:chOff x="9468544" y="1448780"/>
              <a:chExt cx="8568952" cy="4896544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9468544" y="1448780"/>
                <a:ext cx="8532948" cy="115212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algn="ctr">
                  <a:defRPr/>
                </a:pPr>
                <a:r>
                  <a:rPr lang="en-US" sz="2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ahoma" pitchFamily="34" charset="0"/>
                  </a:rPr>
                  <a:t>Layout de la F</a:t>
                </a:r>
                <a:r>
                  <a:rPr lang="es-AR" sz="2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ahoma" pitchFamily="34" charset="0"/>
                  </a:rPr>
                  <a:t>á</a:t>
                </a:r>
                <a:r>
                  <a:rPr lang="en-US" sz="2000" dirty="0" err="1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ahoma" pitchFamily="34" charset="0"/>
                  </a:rPr>
                  <a:t>brica</a:t>
                </a:r>
                <a:endPara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9468544" y="1880828"/>
                <a:ext cx="8568952" cy="446449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1524" name="69 Grupo"/>
            <p:cNvGrpSpPr>
              <a:grpSpLocks/>
            </p:cNvGrpSpPr>
            <p:nvPr/>
          </p:nvGrpSpPr>
          <p:grpSpPr bwMode="auto">
            <a:xfrm>
              <a:off x="10044608" y="2173147"/>
              <a:ext cx="7452828" cy="4316193"/>
              <a:chOff x="8668168" y="2243952"/>
              <a:chExt cx="7452828" cy="4316193"/>
            </a:xfrm>
          </p:grpSpPr>
          <p:grpSp>
            <p:nvGrpSpPr>
              <p:cNvPr id="21525" name="66 Grupo"/>
              <p:cNvGrpSpPr>
                <a:grpSpLocks/>
              </p:cNvGrpSpPr>
              <p:nvPr/>
            </p:nvGrpSpPr>
            <p:grpSpPr bwMode="auto">
              <a:xfrm>
                <a:off x="10391337" y="2243952"/>
                <a:ext cx="3888823" cy="3735360"/>
                <a:chOff x="10391337" y="2243952"/>
                <a:chExt cx="3888823" cy="3735360"/>
              </a:xfrm>
            </p:grpSpPr>
            <p:sp>
              <p:nvSpPr>
                <p:cNvPr id="21528" name="Rectangle 3"/>
                <p:cNvSpPr>
                  <a:spLocks noChangeArrowheads="1"/>
                </p:cNvSpPr>
                <p:nvPr/>
              </p:nvSpPr>
              <p:spPr bwMode="auto">
                <a:xfrm>
                  <a:off x="10391337" y="2243952"/>
                  <a:ext cx="3888823" cy="3735360"/>
                </a:xfrm>
                <a:prstGeom prst="rect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1529" name="Rectangle 49"/>
                <p:cNvSpPr>
                  <a:spLocks noChangeArrowheads="1"/>
                </p:cNvSpPr>
                <p:nvPr/>
              </p:nvSpPr>
              <p:spPr bwMode="auto">
                <a:xfrm>
                  <a:off x="10391337" y="4858350"/>
                  <a:ext cx="1135674" cy="1120394"/>
                </a:xfrm>
                <a:prstGeom prst="rect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s-AR">
                      <a:solidFill>
                        <a:srgbClr val="080808"/>
                      </a:solidFill>
                    </a:rPr>
                    <a:t>Stock MP</a:t>
                  </a:r>
                  <a:endParaRPr lang="en-US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1530" name="Rectangle 58"/>
                <p:cNvSpPr>
                  <a:spLocks noChangeArrowheads="1"/>
                </p:cNvSpPr>
                <p:nvPr/>
              </p:nvSpPr>
              <p:spPr bwMode="auto">
                <a:xfrm>
                  <a:off x="13006829" y="4846085"/>
                  <a:ext cx="1273331" cy="1132658"/>
                </a:xfrm>
                <a:prstGeom prst="rect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s-AR">
                      <a:solidFill>
                        <a:srgbClr val="080808"/>
                      </a:solidFill>
                    </a:rPr>
                    <a:t>Stock </a:t>
                  </a:r>
                </a:p>
                <a:p>
                  <a:r>
                    <a:rPr lang="es-AR">
                      <a:solidFill>
                        <a:srgbClr val="080808"/>
                      </a:solidFill>
                    </a:rPr>
                    <a:t>Productos</a:t>
                  </a:r>
                </a:p>
                <a:p>
                  <a:r>
                    <a:rPr lang="es-AR">
                      <a:solidFill>
                        <a:srgbClr val="080808"/>
                      </a:solidFill>
                    </a:rPr>
                    <a:t>Terminados</a:t>
                  </a:r>
                  <a:endParaRPr lang="en-US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1531" name="Rectangle 59"/>
                <p:cNvSpPr>
                  <a:spLocks noChangeArrowheads="1"/>
                </p:cNvSpPr>
                <p:nvPr/>
              </p:nvSpPr>
              <p:spPr bwMode="auto">
                <a:xfrm>
                  <a:off x="11224452" y="2275669"/>
                  <a:ext cx="2304256" cy="576064"/>
                </a:xfrm>
                <a:prstGeom prst="rect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s-AR">
                      <a:solidFill>
                        <a:srgbClr val="080808"/>
                      </a:solidFill>
                    </a:rPr>
                    <a:t>Stock Intermedio</a:t>
                  </a:r>
                  <a:endParaRPr lang="en-US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 bwMode="auto">
                <a:xfrm>
                  <a:off x="10764631" y="3465090"/>
                  <a:ext cx="950719" cy="827344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r>
                    <a:rPr lang="es-AR" dirty="0">
                      <a:solidFill>
                        <a:schemeClr val="tx1"/>
                      </a:solidFill>
                      <a:latin typeface="Tahoma" pitchFamily="34" charset="0"/>
                    </a:rPr>
                    <a:t>CT 1</a:t>
                  </a:r>
                  <a:endParaRPr lang="en-US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 bwMode="auto">
                <a:xfrm>
                  <a:off x="13006391" y="3425692"/>
                  <a:ext cx="950719" cy="827345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r>
                    <a:rPr lang="es-AR" dirty="0">
                      <a:solidFill>
                        <a:schemeClr val="tx1"/>
                      </a:solidFill>
                      <a:latin typeface="Tahoma" pitchFamily="34" charset="0"/>
                    </a:rPr>
                    <a:t>CT 2</a:t>
                  </a:r>
                  <a:endParaRPr lang="en-US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6" name="Up Arrow 5"/>
                <p:cNvSpPr/>
                <p:nvPr/>
              </p:nvSpPr>
              <p:spPr bwMode="auto">
                <a:xfrm>
                  <a:off x="11088724" y="4404406"/>
                  <a:ext cx="322704" cy="32073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64" name="Up Arrow 63"/>
                <p:cNvSpPr/>
                <p:nvPr/>
              </p:nvSpPr>
              <p:spPr bwMode="auto">
                <a:xfrm>
                  <a:off x="11088724" y="2924944"/>
                  <a:ext cx="315186" cy="32838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65" name="Up Arrow 64"/>
                <p:cNvSpPr/>
                <p:nvPr/>
              </p:nvSpPr>
              <p:spPr bwMode="auto">
                <a:xfrm rot="10800000">
                  <a:off x="13320790" y="3011387"/>
                  <a:ext cx="322704" cy="32073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66" name="Up Arrow 65"/>
                <p:cNvSpPr/>
                <p:nvPr/>
              </p:nvSpPr>
              <p:spPr bwMode="auto">
                <a:xfrm rot="10800000">
                  <a:off x="13356976" y="4440410"/>
                  <a:ext cx="322704" cy="320738"/>
                </a:xfrm>
                <a:prstGeom prst="up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21526" name="Picture 26" descr="Screen Clipping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8668168" y="4833156"/>
                <a:ext cx="2041383" cy="1644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27" name="Picture 30" descr="Screen Clipping"/>
              <p:cNvPicPr>
                <a:picLocks noChangeAspect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14140776" y="4977172"/>
                <a:ext cx="1980220" cy="15829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1065 L -1.02778 -0.005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778 -0.00533 L -0.01198 -0.0159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51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49661" y="1484784"/>
            <a:ext cx="8568952" cy="8033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 de la Producción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00126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57213" y="2205038"/>
            <a:ext cx="1746250" cy="1830387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2535" name="62 Grupo"/>
          <p:cNvGrpSpPr>
            <a:grpSpLocks/>
          </p:cNvGrpSpPr>
          <p:nvPr/>
        </p:nvGrpSpPr>
        <p:grpSpPr bwMode="auto">
          <a:xfrm>
            <a:off x="250825" y="260350"/>
            <a:ext cx="2341563" cy="1044575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36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716463" y="2209800"/>
            <a:ext cx="1763712" cy="1831975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 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41" name="Rectangle 55"/>
          <p:cNvSpPr>
            <a:spLocks noChangeArrowheads="1"/>
          </p:cNvSpPr>
          <p:nvPr/>
        </p:nvSpPr>
        <p:spPr bwMode="auto">
          <a:xfrm>
            <a:off x="2392363" y="6416675"/>
            <a:ext cx="2144712" cy="409575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6794500" y="4481513"/>
            <a:ext cx="1709738" cy="1793875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2833688" y="4530725"/>
            <a:ext cx="3476625" cy="1306513"/>
            <a:chOff x="2591779" y="4530432"/>
            <a:chExt cx="3478048" cy="1307143"/>
          </a:xfrm>
        </p:grpSpPr>
        <p:sp>
          <p:nvSpPr>
            <p:cNvPr id="68" name="67 CuadroTexto"/>
            <p:cNvSpPr txBox="1"/>
            <p:nvPr/>
          </p:nvSpPr>
          <p:spPr>
            <a:xfrm>
              <a:off x="3937593" y="4875156"/>
              <a:ext cx="2132234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Planificación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22611" name="Picture 2" descr="C:\Users\emravera\AppData\Local\Microsoft\Windows\Temporary Internet Files\Content.IE5\U5GR8RLL\MC900432625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2591779" y="4530432"/>
              <a:ext cx="1307143" cy="130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781800" y="2174875"/>
            <a:ext cx="1714500" cy="1830388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9750" y="4414838"/>
            <a:ext cx="1722438" cy="1822450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9421813" y="4541838"/>
            <a:ext cx="3452812" cy="1398587"/>
            <a:chOff x="9422547" y="4541292"/>
            <a:chExt cx="3452037" cy="1399043"/>
          </a:xfrm>
        </p:grpSpPr>
        <p:sp>
          <p:nvSpPr>
            <p:cNvPr id="84" name="67 CuadroTexto"/>
            <p:cNvSpPr txBox="1"/>
            <p:nvPr/>
          </p:nvSpPr>
          <p:spPr>
            <a:xfrm>
              <a:off x="10742350" y="5017536"/>
              <a:ext cx="2132234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Pedidos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22609" name="Picture 4" descr="C:\Users\emravera\AppData\Local\Microsoft\Windows\Temporary Internet Files\Content.IE5\GL83O8VQ\MC900433953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9422547" y="4541292"/>
              <a:ext cx="1319803" cy="1399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2627313" y="2209800"/>
            <a:ext cx="1747837" cy="1831975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93" name="92 Grupo"/>
          <p:cNvGrpSpPr>
            <a:grpSpLocks/>
          </p:cNvGrpSpPr>
          <p:nvPr/>
        </p:nvGrpSpPr>
        <p:grpSpPr bwMode="auto">
          <a:xfrm>
            <a:off x="603250" y="2236788"/>
            <a:ext cx="7851775" cy="4008437"/>
            <a:chOff x="603852" y="2236913"/>
            <a:chExt cx="7851502" cy="4007861"/>
          </a:xfrm>
        </p:grpSpPr>
        <p:grpSp>
          <p:nvGrpSpPr>
            <p:cNvPr id="22549" name="Group 85"/>
            <p:cNvGrpSpPr>
              <a:grpSpLocks/>
            </p:cNvGrpSpPr>
            <p:nvPr/>
          </p:nvGrpSpPr>
          <p:grpSpPr bwMode="auto">
            <a:xfrm>
              <a:off x="603852" y="4469161"/>
              <a:ext cx="1609916" cy="1732147"/>
              <a:chOff x="603852" y="4428747"/>
              <a:chExt cx="1609916" cy="1732147"/>
            </a:xfrm>
          </p:grpSpPr>
          <p:grpSp>
            <p:nvGrpSpPr>
              <p:cNvPr id="22600" name="Group 18"/>
              <p:cNvGrpSpPr>
                <a:grpSpLocks/>
              </p:cNvGrpSpPr>
              <p:nvPr/>
            </p:nvGrpSpPr>
            <p:grpSpPr bwMode="auto">
              <a:xfrm>
                <a:off x="603852" y="4428747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¿Cuánto nos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demandarán?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Demanda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Anual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79" name="Picture 14" descr="Screen Clippi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906" y="4874226"/>
                <a:ext cx="1165184" cy="86506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2550" name="Group 86"/>
            <p:cNvGrpSpPr>
              <a:grpSpLocks/>
            </p:cNvGrpSpPr>
            <p:nvPr/>
          </p:nvGrpSpPr>
          <p:grpSpPr bwMode="auto">
            <a:xfrm>
              <a:off x="629013" y="2276872"/>
              <a:ext cx="1609916" cy="1732147"/>
              <a:chOff x="1134248" y="2197027"/>
              <a:chExt cx="1609916" cy="1732147"/>
            </a:xfrm>
          </p:grpSpPr>
          <p:grpSp>
            <p:nvGrpSpPr>
              <p:cNvPr id="22592" name="Group 19"/>
              <p:cNvGrpSpPr>
                <a:grpSpLocks/>
              </p:cNvGrpSpPr>
              <p:nvPr/>
            </p:nvGrpSpPr>
            <p:grpSpPr bwMode="auto">
              <a:xfrm>
                <a:off x="1134248" y="2197027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¿Cuánto se 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hace al año?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Plan Anual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80" name="Picture 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578971" y="2890387"/>
                <a:ext cx="720700" cy="72062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</p:pic>
        </p:grpSp>
        <p:grpSp>
          <p:nvGrpSpPr>
            <p:cNvPr id="22551" name="Group 87"/>
            <p:cNvGrpSpPr>
              <a:grpSpLocks/>
            </p:cNvGrpSpPr>
            <p:nvPr/>
          </p:nvGrpSpPr>
          <p:grpSpPr bwMode="auto">
            <a:xfrm>
              <a:off x="4798576" y="2236913"/>
              <a:ext cx="1609916" cy="1732147"/>
              <a:chOff x="3726440" y="2197027"/>
              <a:chExt cx="1609916" cy="1732147"/>
            </a:xfrm>
          </p:grpSpPr>
          <p:grpSp>
            <p:nvGrpSpPr>
              <p:cNvPr id="22584" name="Group 20"/>
              <p:cNvGrpSpPr>
                <a:grpSpLocks/>
              </p:cNvGrpSpPr>
              <p:nvPr/>
            </p:nvGrpSpPr>
            <p:grpSpPr bwMode="auto">
              <a:xfrm>
                <a:off x="3726440" y="219702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¿Hay pedidos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d</a:t>
                  </a: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e clientes?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Pedidos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1027" name="Picture 3" descr="C:\Users\emravera\AppData\Local\Microsoft\Windows\Temporary Internet Files\Content.IE5\GL83O8VQ\MC900433934[1]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109907" y="2825587"/>
                <a:ext cx="854045" cy="85077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/>
              </a:extLst>
            </p:spPr>
          </p:pic>
        </p:grpSp>
        <p:grpSp>
          <p:nvGrpSpPr>
            <p:cNvPr id="22552" name="Group 88"/>
            <p:cNvGrpSpPr>
              <a:grpSpLocks/>
            </p:cNvGrpSpPr>
            <p:nvPr/>
          </p:nvGrpSpPr>
          <p:grpSpPr bwMode="auto">
            <a:xfrm>
              <a:off x="6817567" y="2236913"/>
              <a:ext cx="1609916" cy="1732147"/>
              <a:chOff x="6322895" y="2197027"/>
              <a:chExt cx="1609916" cy="1732147"/>
            </a:xfrm>
          </p:grpSpPr>
          <p:grpSp>
            <p:nvGrpSpPr>
              <p:cNvPr id="22576" name="Group 69"/>
              <p:cNvGrpSpPr>
                <a:grpSpLocks/>
              </p:cNvGrpSpPr>
              <p:nvPr/>
            </p:nvGrpSpPr>
            <p:grpSpPr bwMode="auto">
              <a:xfrm>
                <a:off x="6322895" y="219702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¿Qué se hace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este mes?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Plan Mensual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43" name="Picture 42" descr="Screen Clippi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7704" y="2763683"/>
                <a:ext cx="1057238" cy="9698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2553" name="Group 89"/>
            <p:cNvGrpSpPr>
              <a:grpSpLocks/>
            </p:cNvGrpSpPr>
            <p:nvPr/>
          </p:nvGrpSpPr>
          <p:grpSpPr bwMode="auto">
            <a:xfrm>
              <a:off x="6845438" y="4512627"/>
              <a:ext cx="1609916" cy="1732147"/>
              <a:chOff x="6845438" y="4512627"/>
              <a:chExt cx="1609916" cy="1732147"/>
            </a:xfrm>
          </p:grpSpPr>
          <p:grpSp>
            <p:nvGrpSpPr>
              <p:cNvPr id="22568" name="Group 21"/>
              <p:cNvGrpSpPr>
                <a:grpSpLocks/>
              </p:cNvGrpSpPr>
              <p:nvPr/>
            </p:nvGrpSpPr>
            <p:grpSpPr bwMode="auto">
              <a:xfrm>
                <a:off x="6845438" y="4512627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¿Qué se hace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cada día?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Plan Semanal</a:t>
                  </a:r>
                </a:p>
              </p:txBody>
            </p:sp>
          </p:grpSp>
          <p:pic>
            <p:nvPicPr>
              <p:cNvPr id="46" name="Picture 45" descr="Screen Clippi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2708" y="5241618"/>
                <a:ext cx="755624" cy="71744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61" name="Striped Right Arrow 77"/>
            <p:cNvSpPr/>
            <p:nvPr/>
          </p:nvSpPr>
          <p:spPr bwMode="auto">
            <a:xfrm>
              <a:off x="6515496" y="2957534"/>
              <a:ext cx="217480" cy="520625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62" name="Striped Right Arrow 77"/>
            <p:cNvSpPr/>
            <p:nvPr/>
          </p:nvSpPr>
          <p:spPr bwMode="auto">
            <a:xfrm rot="5400000">
              <a:off x="7488616" y="3968595"/>
              <a:ext cx="279360" cy="568305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65" name="Striped Right Arrow 77"/>
            <p:cNvSpPr/>
            <p:nvPr/>
          </p:nvSpPr>
          <p:spPr bwMode="auto">
            <a:xfrm rot="16200000">
              <a:off x="1259482" y="3941611"/>
              <a:ext cx="279360" cy="568305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83" name="Striped Right Arrow 77"/>
            <p:cNvSpPr/>
            <p:nvPr/>
          </p:nvSpPr>
          <p:spPr bwMode="auto">
            <a:xfrm>
              <a:off x="4428007" y="2960709"/>
              <a:ext cx="215892" cy="522212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85" name="Striped Right Arrow 77"/>
            <p:cNvSpPr/>
            <p:nvPr/>
          </p:nvSpPr>
          <p:spPr bwMode="auto">
            <a:xfrm>
              <a:off x="2340517" y="2924201"/>
              <a:ext cx="215892" cy="522213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grpSp>
          <p:nvGrpSpPr>
            <p:cNvPr id="22559" name="91 Grupo"/>
            <p:cNvGrpSpPr>
              <a:grpSpLocks/>
            </p:cNvGrpSpPr>
            <p:nvPr/>
          </p:nvGrpSpPr>
          <p:grpSpPr bwMode="auto">
            <a:xfrm>
              <a:off x="2699792" y="2236913"/>
              <a:ext cx="1609916" cy="1732147"/>
              <a:chOff x="2699792" y="2236913"/>
              <a:chExt cx="1609916" cy="1732147"/>
            </a:xfrm>
          </p:grpSpPr>
          <p:grpSp>
            <p:nvGrpSpPr>
              <p:cNvPr id="22560" name="Group 19"/>
              <p:cNvGrpSpPr>
                <a:grpSpLocks/>
              </p:cNvGrpSpPr>
              <p:nvPr/>
            </p:nvGrpSpPr>
            <p:grpSpPr bwMode="auto">
              <a:xfrm>
                <a:off x="2699792" y="2236913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75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¿Qué stock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controlamos?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76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Clasificación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ABC 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91" name="12 Imagen" descr="modulo.stock.jpg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202500" y="2924201"/>
                <a:ext cx="523857" cy="50475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00399 0.3689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0139 L -0.7191 -0.008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909 -0.00834 L -0.00642 -0.00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2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36898 L 0 -0.005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9" grpId="0" animBg="1"/>
      <p:bldP spid="74" grpId="0" animBg="1"/>
      <p:bldP spid="9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78 Grupo"/>
          <p:cNvGrpSpPr>
            <a:grpSpLocks/>
          </p:cNvGrpSpPr>
          <p:nvPr/>
        </p:nvGrpSpPr>
        <p:grpSpPr bwMode="auto">
          <a:xfrm>
            <a:off x="249238" y="1484313"/>
            <a:ext cx="8570912" cy="4932362"/>
            <a:chOff x="249661" y="1484784"/>
            <a:chExt cx="8570811" cy="493254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49661" y="1484784"/>
              <a:ext cx="8568952" cy="8033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s-AR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Producción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51520" y="1988840"/>
              <a:ext cx="8568952" cy="44284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9113" y="4370388"/>
            <a:ext cx="1749425" cy="1795462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368425" y="2133600"/>
            <a:ext cx="1727200" cy="1839913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3557" name="62 Grupo"/>
          <p:cNvGrpSpPr>
            <a:grpSpLocks/>
          </p:cNvGrpSpPr>
          <p:nvPr/>
        </p:nvGrpSpPr>
        <p:grpSpPr bwMode="auto">
          <a:xfrm>
            <a:off x="250825" y="260350"/>
            <a:ext cx="2341563" cy="1044575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36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851275" y="2133600"/>
            <a:ext cx="1704975" cy="1847850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 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63" name="Rectangle 55"/>
          <p:cNvSpPr>
            <a:spLocks noChangeArrowheads="1"/>
          </p:cNvSpPr>
          <p:nvPr/>
        </p:nvSpPr>
        <p:spPr bwMode="auto">
          <a:xfrm>
            <a:off x="4608513" y="6416675"/>
            <a:ext cx="2197100" cy="409575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6875463" y="4329113"/>
            <a:ext cx="1695450" cy="1831975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77" name="76 Grupo"/>
          <p:cNvGrpSpPr>
            <a:grpSpLocks/>
          </p:cNvGrpSpPr>
          <p:nvPr/>
        </p:nvGrpSpPr>
        <p:grpSpPr bwMode="auto">
          <a:xfrm>
            <a:off x="2735263" y="4616450"/>
            <a:ext cx="3636962" cy="1516063"/>
            <a:chOff x="2735796" y="4617132"/>
            <a:chExt cx="3636404" cy="1514897"/>
          </a:xfrm>
        </p:grpSpPr>
        <p:sp>
          <p:nvSpPr>
            <p:cNvPr id="68" name="67 CuadroTexto"/>
            <p:cNvSpPr txBox="1"/>
            <p:nvPr/>
          </p:nvSpPr>
          <p:spPr>
            <a:xfrm>
              <a:off x="4283968" y="4833156"/>
              <a:ext cx="208823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Producción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23618" name="Picture 2" descr="C:\Documents and Settings\Emanuel\Configuración local\Archivos temporales de Internet\Content.IE5\DZAEOC44\MC900434883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35796" y="4617132"/>
              <a:ext cx="1514897" cy="1514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" name="Rectangle 50"/>
          <p:cNvSpPr>
            <a:spLocks noChangeArrowheads="1"/>
          </p:cNvSpPr>
          <p:nvPr/>
        </p:nvSpPr>
        <p:spPr bwMode="auto">
          <a:xfrm>
            <a:off x="6480175" y="2138363"/>
            <a:ext cx="1693863" cy="1830387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3567" name="77 Grupo"/>
          <p:cNvGrpSpPr>
            <a:grpSpLocks/>
          </p:cNvGrpSpPr>
          <p:nvPr/>
        </p:nvGrpSpPr>
        <p:grpSpPr bwMode="auto">
          <a:xfrm>
            <a:off x="590550" y="2205038"/>
            <a:ext cx="7967663" cy="3927475"/>
            <a:chOff x="590951" y="2204864"/>
            <a:chExt cx="7967228" cy="3928391"/>
          </a:xfrm>
        </p:grpSpPr>
        <p:sp>
          <p:nvSpPr>
            <p:cNvPr id="29" name="Striped Right Arrow 28"/>
            <p:cNvSpPr/>
            <p:nvPr/>
          </p:nvSpPr>
          <p:spPr bwMode="auto">
            <a:xfrm>
              <a:off x="3240344" y="2924169"/>
              <a:ext cx="503210" cy="598628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grpSp>
          <p:nvGrpSpPr>
            <p:cNvPr id="23569" name="71 Grupo"/>
            <p:cNvGrpSpPr>
              <a:grpSpLocks/>
            </p:cNvGrpSpPr>
            <p:nvPr/>
          </p:nvGrpSpPr>
          <p:grpSpPr bwMode="auto">
            <a:xfrm>
              <a:off x="1439652" y="2204864"/>
              <a:ext cx="1609916" cy="1732147"/>
              <a:chOff x="2200866" y="2322206"/>
              <a:chExt cx="1609916" cy="1732147"/>
            </a:xfrm>
          </p:grpSpPr>
          <p:grpSp>
            <p:nvGrpSpPr>
              <p:cNvPr id="23609" name="Group 19"/>
              <p:cNvGrpSpPr>
                <a:grpSpLocks/>
              </p:cNvGrpSpPr>
              <p:nvPr/>
            </p:nvGrpSpPr>
            <p:grpSpPr bwMode="auto">
              <a:xfrm>
                <a:off x="2200866" y="2322206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Trabajos a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ejecutar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Generar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Órdenes  de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Trabajo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67" name="Picture 36" descr="Screen Clippi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7824" y="2889075"/>
                <a:ext cx="431776" cy="42554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3570" name="70 Grupo"/>
            <p:cNvGrpSpPr>
              <a:grpSpLocks/>
            </p:cNvGrpSpPr>
            <p:nvPr/>
          </p:nvGrpSpPr>
          <p:grpSpPr bwMode="auto">
            <a:xfrm>
              <a:off x="590951" y="4401108"/>
              <a:ext cx="1609916" cy="1732147"/>
              <a:chOff x="590951" y="4325144"/>
              <a:chExt cx="1609916" cy="1732147"/>
            </a:xfrm>
          </p:grpSpPr>
          <p:grpSp>
            <p:nvGrpSpPr>
              <p:cNvPr id="23601" name="Group 18"/>
              <p:cNvGrpSpPr>
                <a:grpSpLocks/>
              </p:cNvGrpSpPr>
              <p:nvPr/>
            </p:nvGrpSpPr>
            <p:grpSpPr bwMode="auto">
              <a:xfrm>
                <a:off x="590951" y="4325144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¿Qué se envía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a producción?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Órdenes de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Producción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23602" name="Picture 40" descr="Screen Clippin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187624" y="5085184"/>
                <a:ext cx="360040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3571" name="75 Grupo"/>
            <p:cNvGrpSpPr>
              <a:grpSpLocks/>
            </p:cNvGrpSpPr>
            <p:nvPr/>
          </p:nvGrpSpPr>
          <p:grpSpPr bwMode="auto">
            <a:xfrm>
              <a:off x="3887924" y="2204864"/>
              <a:ext cx="1609915" cy="1733569"/>
              <a:chOff x="4978306" y="2362567"/>
              <a:chExt cx="1609915" cy="1733569"/>
            </a:xfrm>
          </p:grpSpPr>
          <p:grpSp>
            <p:nvGrpSpPr>
              <p:cNvPr id="23593" name="Group 20"/>
              <p:cNvGrpSpPr>
                <a:grpSpLocks/>
              </p:cNvGrpSpPr>
              <p:nvPr/>
            </p:nvGrpSpPr>
            <p:grpSpPr bwMode="auto">
              <a:xfrm>
                <a:off x="4978306" y="2362567"/>
                <a:ext cx="1609915" cy="1733569"/>
                <a:chOff x="5220071" y="2312875"/>
                <a:chExt cx="1609915" cy="1733569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1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Empezamos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a fabricar…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4943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Inicio de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Órdenes de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Trabajo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73" name="Picture 36" descr="Screen Clippi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0020" y="2924673"/>
                <a:ext cx="431776" cy="42713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3572" name="74 Grupo"/>
            <p:cNvGrpSpPr>
              <a:grpSpLocks/>
            </p:cNvGrpSpPr>
            <p:nvPr/>
          </p:nvGrpSpPr>
          <p:grpSpPr bwMode="auto">
            <a:xfrm>
              <a:off x="6948263" y="4397153"/>
              <a:ext cx="1609916" cy="1732147"/>
              <a:chOff x="6588223" y="4381025"/>
              <a:chExt cx="1609916" cy="1732147"/>
            </a:xfrm>
          </p:grpSpPr>
          <p:grpSp>
            <p:nvGrpSpPr>
              <p:cNvPr id="23585" name="Group 21"/>
              <p:cNvGrpSpPr>
                <a:grpSpLocks/>
              </p:cNvGrpSpPr>
              <p:nvPr/>
            </p:nvGrpSpPr>
            <p:grpSpPr bwMode="auto">
              <a:xfrm>
                <a:off x="6588223" y="4381025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  <a:latin typeface="Tahoma" pitchFamily="34" charset="0"/>
                    </a:rPr>
                    <a:t>Terminamos </a:t>
                  </a:r>
                </a:p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  <a:latin typeface="Tahoma" pitchFamily="34" charset="0"/>
                    </a:rPr>
                    <a:t>de  fabricar…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Fin de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Órdenes de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Trabajo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74" name="Picture 36" descr="Screen Clippi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1243" y="4942103"/>
                <a:ext cx="431776" cy="42554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44" name="Striped Right Arrow 28"/>
            <p:cNvSpPr/>
            <p:nvPr/>
          </p:nvSpPr>
          <p:spPr bwMode="auto">
            <a:xfrm>
              <a:off x="5759569" y="2889236"/>
              <a:ext cx="504797" cy="597039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62" name="Striped Right Arrow 77"/>
            <p:cNvSpPr/>
            <p:nvPr/>
          </p:nvSpPr>
          <p:spPr bwMode="auto">
            <a:xfrm rot="16200000">
              <a:off x="1440177" y="3861094"/>
              <a:ext cx="279465" cy="568294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64" name="Striped Right Arrow 77"/>
            <p:cNvSpPr/>
            <p:nvPr/>
          </p:nvSpPr>
          <p:spPr bwMode="auto">
            <a:xfrm rot="5400000">
              <a:off x="7488222" y="3861094"/>
              <a:ext cx="279465" cy="568294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grpSp>
          <p:nvGrpSpPr>
            <p:cNvPr id="23576" name="65 Grupo"/>
            <p:cNvGrpSpPr>
              <a:grpSpLocks/>
            </p:cNvGrpSpPr>
            <p:nvPr/>
          </p:nvGrpSpPr>
          <p:grpSpPr bwMode="auto">
            <a:xfrm>
              <a:off x="6552220" y="2204864"/>
              <a:ext cx="1609916" cy="1732147"/>
              <a:chOff x="6552220" y="2204864"/>
              <a:chExt cx="1609916" cy="1732147"/>
            </a:xfrm>
          </p:grpSpPr>
          <p:grpSp>
            <p:nvGrpSpPr>
              <p:cNvPr id="23577" name="Group 21"/>
              <p:cNvGrpSpPr>
                <a:grpSpLocks/>
              </p:cNvGrpSpPr>
              <p:nvPr/>
            </p:nvGrpSpPr>
            <p:grpSpPr bwMode="auto">
              <a:xfrm>
                <a:off x="6552220" y="2204864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59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  <a:latin typeface="Tahoma" pitchFamily="34" charset="0"/>
                    </a:rPr>
                    <a:t>Recibimos lo </a:t>
                  </a:r>
                </a:p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  <a:latin typeface="Tahoma" pitchFamily="34" charset="0"/>
                    </a:rPr>
                    <a:t>que falta…</a:t>
                  </a:r>
                </a:p>
              </p:txBody>
            </p:sp>
            <p:sp>
              <p:nvSpPr>
                <p:cNvPr id="60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Actualizar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Stock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65" name="12 Imagen" descr="modulo.stock.jpg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56486" y="2925757"/>
                <a:ext cx="504797" cy="4843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51" grpId="0" animBg="1"/>
      <p:bldP spid="69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49661" y="1484784"/>
            <a:ext cx="8568952" cy="8033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00126"/>
            <a:ext cx="8568952" cy="44284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9750" y="4257675"/>
            <a:ext cx="1709738" cy="1855788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176463" y="2276475"/>
            <a:ext cx="1658937" cy="1841500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5608" name="62 Grupo"/>
          <p:cNvGrpSpPr>
            <a:grpSpLocks/>
          </p:cNvGrpSpPr>
          <p:nvPr/>
        </p:nvGrpSpPr>
        <p:grpSpPr bwMode="auto">
          <a:xfrm>
            <a:off x="250825" y="260350"/>
            <a:ext cx="2341563" cy="1044575"/>
            <a:chOff x="2411760" y="2060848"/>
            <a:chExt cx="4620513" cy="198022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3600" dirty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932363" y="2312988"/>
            <a:ext cx="1703387" cy="1847850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2" name="Rounded Rectangle 51"/>
          <p:cNvSpPr/>
          <p:nvPr/>
        </p:nvSpPr>
        <p:spPr bwMode="auto">
          <a:xfrm>
            <a:off x="118077" y="6425320"/>
            <a:ext cx="2139518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Producto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391702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Planificación 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654214" y="6425320"/>
            <a:ext cx="2139696" cy="402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899107" y="6407554"/>
            <a:ext cx="2139696" cy="420432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s-A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Post-Producción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614" name="Rectangle 55"/>
          <p:cNvSpPr>
            <a:spLocks noChangeArrowheads="1"/>
          </p:cNvSpPr>
          <p:nvPr/>
        </p:nvSpPr>
        <p:spPr bwMode="auto">
          <a:xfrm>
            <a:off x="6875463" y="6403975"/>
            <a:ext cx="2197100" cy="409575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6516688" y="4329113"/>
            <a:ext cx="1693862" cy="1831975"/>
          </a:xfrm>
          <a:prstGeom prst="rect">
            <a:avLst/>
          </a:prstGeom>
          <a:noFill/>
          <a:ln w="57150" algn="ctr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7" name="56 Grupo"/>
          <p:cNvGrpSpPr>
            <a:grpSpLocks/>
          </p:cNvGrpSpPr>
          <p:nvPr/>
        </p:nvGrpSpPr>
        <p:grpSpPr bwMode="auto">
          <a:xfrm>
            <a:off x="9359900" y="4365625"/>
            <a:ext cx="3529013" cy="1558925"/>
            <a:chOff x="2663788" y="4401108"/>
            <a:chExt cx="3528392" cy="1559061"/>
          </a:xfrm>
        </p:grpSpPr>
        <p:sp>
          <p:nvSpPr>
            <p:cNvPr id="58" name="57 CuadroTexto"/>
            <p:cNvSpPr txBox="1"/>
            <p:nvPr/>
          </p:nvSpPr>
          <p:spPr>
            <a:xfrm>
              <a:off x="4103948" y="4833156"/>
              <a:ext cx="208823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Calidad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25661" name="Picture 2" descr="C:\Documents and Settings\Emanuel\Configuración local\Archivos temporales de Internet\Content.IE5\NOXJVDVL\MC900434888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3788" y="4401108"/>
              <a:ext cx="1559061" cy="1559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4" name="73 Grupo"/>
          <p:cNvGrpSpPr>
            <a:grpSpLocks/>
          </p:cNvGrpSpPr>
          <p:nvPr/>
        </p:nvGrpSpPr>
        <p:grpSpPr bwMode="auto">
          <a:xfrm>
            <a:off x="2555875" y="7569200"/>
            <a:ext cx="3606800" cy="1908175"/>
            <a:chOff x="2555776" y="4221088"/>
            <a:chExt cx="3607296" cy="1908212"/>
          </a:xfrm>
        </p:grpSpPr>
        <p:sp>
          <p:nvSpPr>
            <p:cNvPr id="68" name="67 CuadroTexto"/>
            <p:cNvSpPr txBox="1"/>
            <p:nvPr/>
          </p:nvSpPr>
          <p:spPr>
            <a:xfrm>
              <a:off x="4074840" y="4891124"/>
              <a:ext cx="2088232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Responsable de Almacenes</a:t>
              </a:r>
              <a:endParaRPr lang="es-E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pic>
          <p:nvPicPr>
            <p:cNvPr id="25659" name="Picture 2" descr="C:\Documents and Settings\Emanuel\Configuración local\Archivos temporales de Internet\Content.IE5\NOXJVDVL\MC900434898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2555776" y="4221088"/>
              <a:ext cx="1908212" cy="1908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9" name="58 Grupo"/>
          <p:cNvGrpSpPr>
            <a:grpSpLocks/>
          </p:cNvGrpSpPr>
          <p:nvPr/>
        </p:nvGrpSpPr>
        <p:grpSpPr bwMode="auto">
          <a:xfrm>
            <a:off x="590550" y="2322513"/>
            <a:ext cx="7607300" cy="3790950"/>
            <a:chOff x="590951" y="2322206"/>
            <a:chExt cx="7607188" cy="3790966"/>
          </a:xfrm>
        </p:grpSpPr>
        <p:sp>
          <p:nvSpPr>
            <p:cNvPr id="29" name="Striped Right Arrow 28"/>
            <p:cNvSpPr/>
            <p:nvPr/>
          </p:nvSpPr>
          <p:spPr bwMode="auto">
            <a:xfrm>
              <a:off x="3924652" y="2996896"/>
              <a:ext cx="935024" cy="728666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30" name="Striped Right Arrow 29"/>
            <p:cNvSpPr/>
            <p:nvPr/>
          </p:nvSpPr>
          <p:spPr bwMode="auto">
            <a:xfrm rot="2895312">
              <a:off x="6688440" y="3436642"/>
              <a:ext cx="1023942" cy="728652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  <p:grpSp>
          <p:nvGrpSpPr>
            <p:cNvPr id="25621" name="70 Grupo"/>
            <p:cNvGrpSpPr>
              <a:grpSpLocks/>
            </p:cNvGrpSpPr>
            <p:nvPr/>
          </p:nvGrpSpPr>
          <p:grpSpPr bwMode="auto">
            <a:xfrm>
              <a:off x="590951" y="4325144"/>
              <a:ext cx="1609916" cy="1732147"/>
              <a:chOff x="590951" y="4325144"/>
              <a:chExt cx="1609916" cy="1732147"/>
            </a:xfrm>
          </p:grpSpPr>
          <p:grpSp>
            <p:nvGrpSpPr>
              <p:cNvPr id="25650" name="Group 18"/>
              <p:cNvGrpSpPr>
                <a:grpSpLocks/>
              </p:cNvGrpSpPr>
              <p:nvPr/>
            </p:nvGrpSpPr>
            <p:grpSpPr bwMode="auto">
              <a:xfrm>
                <a:off x="590951" y="4325144"/>
                <a:ext cx="1609916" cy="1732147"/>
                <a:chOff x="590951" y="4325144"/>
                <a:chExt cx="1609916" cy="1732147"/>
              </a:xfrm>
            </p:grpSpPr>
            <p:sp>
              <p:nvSpPr>
                <p:cNvPr id="2" name="Rounded Rectangle 1"/>
                <p:cNvSpPr/>
                <p:nvPr/>
              </p:nvSpPr>
              <p:spPr bwMode="auto">
                <a:xfrm>
                  <a:off x="590952" y="4325144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  <a:latin typeface="Tahoma" pitchFamily="34" charset="0"/>
                    </a:rPr>
                    <a:t>Entregamos </a:t>
                  </a:r>
                </a:p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  <a:latin typeface="Tahoma" pitchFamily="34" charset="0"/>
                    </a:rPr>
                    <a:t>lo producido…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90951" y="4935790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Entrega de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Producto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25651" name="Picture 40" descr="Screen Clippin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95636" y="5085184"/>
                <a:ext cx="360040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5622" name="75 Grupo"/>
            <p:cNvGrpSpPr>
              <a:grpSpLocks/>
            </p:cNvGrpSpPr>
            <p:nvPr/>
          </p:nvGrpSpPr>
          <p:grpSpPr bwMode="auto">
            <a:xfrm>
              <a:off x="4978306" y="2362567"/>
              <a:ext cx="1609916" cy="1732147"/>
              <a:chOff x="4978306" y="2362567"/>
              <a:chExt cx="1609916" cy="1732147"/>
            </a:xfrm>
          </p:grpSpPr>
          <p:grpSp>
            <p:nvGrpSpPr>
              <p:cNvPr id="25642" name="Group 20"/>
              <p:cNvGrpSpPr>
                <a:grpSpLocks/>
              </p:cNvGrpSpPr>
              <p:nvPr/>
            </p:nvGrpSpPr>
            <p:grpSpPr bwMode="auto">
              <a:xfrm>
                <a:off x="4978306" y="2362567"/>
                <a:ext cx="1609916" cy="1732147"/>
                <a:chOff x="5220071" y="2312875"/>
                <a:chExt cx="1609916" cy="1732147"/>
              </a:xfrm>
            </p:grpSpPr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220072" y="231287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¿Fuimos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Eficientes?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220071" y="292352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Eficiencia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Proceso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Productivo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73" name="Picture 36" descr="Screen Clippi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0390" y="2925458"/>
                <a:ext cx="431794" cy="42545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5623" name="49 Grupo"/>
            <p:cNvGrpSpPr>
              <a:grpSpLocks/>
            </p:cNvGrpSpPr>
            <p:nvPr/>
          </p:nvGrpSpPr>
          <p:grpSpPr bwMode="auto">
            <a:xfrm>
              <a:off x="6588223" y="4381025"/>
              <a:ext cx="1609916" cy="1732147"/>
              <a:chOff x="6588223" y="4381025"/>
              <a:chExt cx="1609916" cy="1732147"/>
            </a:xfrm>
          </p:grpSpPr>
          <p:grpSp>
            <p:nvGrpSpPr>
              <p:cNvPr id="25634" name="Group 21"/>
              <p:cNvGrpSpPr>
                <a:grpSpLocks/>
              </p:cNvGrpSpPr>
              <p:nvPr/>
            </p:nvGrpSpPr>
            <p:grpSpPr bwMode="auto">
              <a:xfrm>
                <a:off x="6588223" y="4381025"/>
                <a:ext cx="1609916" cy="1732147"/>
                <a:chOff x="6588223" y="4381025"/>
                <a:chExt cx="1609916" cy="1732147"/>
              </a:xfrm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6588224" y="4381025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  <a:latin typeface="Tahoma" pitchFamily="34" charset="0"/>
                    </a:rPr>
                    <a:t>Analizamos</a:t>
                  </a:r>
                </a:p>
                <a:p>
                  <a:pPr algn="ctr">
                    <a:defRPr/>
                  </a:pPr>
                  <a:r>
                    <a:rPr lang="en-US" b="1" dirty="0" err="1">
                      <a:solidFill>
                        <a:schemeClr val="tx1"/>
                      </a:solidFill>
                      <a:latin typeface="Tahoma" pitchFamily="34" charset="0"/>
                    </a:rPr>
                    <a:t>Reportes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588223" y="4991671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Reportes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75" name="Picture 35" descr="Screen Clippi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6386" y="4725691"/>
                <a:ext cx="1314430" cy="13620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5624" name="71 Grupo"/>
            <p:cNvGrpSpPr>
              <a:grpSpLocks/>
            </p:cNvGrpSpPr>
            <p:nvPr/>
          </p:nvGrpSpPr>
          <p:grpSpPr bwMode="auto">
            <a:xfrm>
              <a:off x="2200866" y="2322206"/>
              <a:ext cx="1609916" cy="1732147"/>
              <a:chOff x="2200866" y="2322206"/>
              <a:chExt cx="1609916" cy="1732147"/>
            </a:xfrm>
          </p:grpSpPr>
          <p:grpSp>
            <p:nvGrpSpPr>
              <p:cNvPr id="25626" name="Group 19"/>
              <p:cNvGrpSpPr>
                <a:grpSpLocks/>
              </p:cNvGrpSpPr>
              <p:nvPr/>
            </p:nvGrpSpPr>
            <p:grpSpPr bwMode="auto">
              <a:xfrm>
                <a:off x="2200866" y="2322206"/>
                <a:ext cx="1609916" cy="1732147"/>
                <a:chOff x="1727684" y="2312876"/>
                <a:chExt cx="1609916" cy="1732147"/>
              </a:xfrm>
            </p:grpSpPr>
            <p:sp>
              <p:nvSpPr>
                <p:cNvPr id="13" name="Rounded Rectangle 12"/>
                <p:cNvSpPr/>
                <p:nvPr/>
              </p:nvSpPr>
              <p:spPr bwMode="auto">
                <a:xfrm>
                  <a:off x="1727685" y="2312876"/>
                  <a:ext cx="1609915" cy="997361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lIns="0" tIns="0" rIns="0" bIns="0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¿Cómo va el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plan?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1727684" y="2923522"/>
                  <a:ext cx="1609915" cy="11215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b"/>
                <a:lstStyle/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Progreso </a:t>
                  </a:r>
                </a:p>
                <a:p>
                  <a:pPr algn="ctr">
                    <a:defRPr/>
                  </a:pPr>
                  <a:r>
                    <a:rPr lang="es-AR" b="1" dirty="0">
                      <a:solidFill>
                        <a:schemeClr val="tx1"/>
                      </a:solidFill>
                      <a:latin typeface="Tahoma" pitchFamily="34" charset="0"/>
                    </a:rPr>
                    <a:t>Planificación</a:t>
                  </a:r>
                  <a:endParaRPr lang="en-US" b="1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pic>
            <p:nvPicPr>
              <p:cNvPr id="25627" name="Picture 2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771800" y="3032956"/>
                <a:ext cx="540060" cy="540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7" name="Striped Right Arrow 27"/>
            <p:cNvSpPr/>
            <p:nvPr/>
          </p:nvSpPr>
          <p:spPr bwMode="auto">
            <a:xfrm rot="18867424">
              <a:off x="1078297" y="3325516"/>
              <a:ext cx="1023942" cy="728652"/>
            </a:xfrm>
            <a:prstGeom prst="strip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00104 -0.4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49444 L -0.00035 -0.00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-0.72309 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51" grpId="0" animBg="1"/>
      <p:bldP spid="69" grpId="0" animBg="1"/>
      <p:bldP spid="69" grpId="1" animBg="1"/>
    </p:bldLst>
  </p:timing>
</p:sld>
</file>

<file path=ppt/theme/theme1.xml><?xml version="1.0" encoding="utf-8"?>
<a:theme xmlns:a="http://schemas.openxmlformats.org/drawingml/2006/main" name="circles">
  <a:themeElements>
    <a:clrScheme name="circles 5">
      <a:dk1>
        <a:srgbClr val="B3CCE6"/>
      </a:dk1>
      <a:lt1>
        <a:srgbClr val="FFFFFF"/>
      </a:lt1>
      <a:dk2>
        <a:srgbClr val="6698CC"/>
      </a:dk2>
      <a:lt2>
        <a:srgbClr val="FFFFFF"/>
      </a:lt2>
      <a:accent1>
        <a:srgbClr val="336599"/>
      </a:accent1>
      <a:accent2>
        <a:srgbClr val="2E4C6B"/>
      </a:accent2>
      <a:accent3>
        <a:srgbClr val="B8CAE2"/>
      </a:accent3>
      <a:accent4>
        <a:srgbClr val="DADADA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>
            <a:alpha val="27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>
            <a:alpha val="27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3731508</TotalTime>
  <Words>210</Words>
  <Application>Microsoft Office PowerPoint</Application>
  <PresentationFormat>Presentación en pantalla (4:3)</PresentationFormat>
  <Paragraphs>101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Plantilla de diseño</vt:lpstr>
      </vt:variant>
      <vt:variant>
        <vt:i4>12</vt:i4>
      </vt:variant>
      <vt:variant>
        <vt:lpstr>Títulos de diapositiva</vt:lpstr>
      </vt:variant>
      <vt:variant>
        <vt:i4>10</vt:i4>
      </vt:variant>
    </vt:vector>
  </HeadingPairs>
  <TitlesOfParts>
    <vt:vector size="25" baseType="lpstr">
      <vt:lpstr>Tahoma</vt:lpstr>
      <vt:lpstr>Arial</vt:lpstr>
      <vt:lpstr>Calibri</vt:lpstr>
      <vt:lpstr>circles</vt:lpstr>
      <vt:lpstr>circles</vt:lpstr>
      <vt:lpstr>circles</vt:lpstr>
      <vt:lpstr>circles</vt:lpstr>
      <vt:lpstr>circles</vt:lpstr>
      <vt:lpstr>circles</vt:lpstr>
      <vt:lpstr>circles</vt:lpstr>
      <vt:lpstr>circles</vt:lpstr>
      <vt:lpstr>circles</vt:lpstr>
      <vt:lpstr>circles</vt:lpstr>
      <vt:lpstr>circles</vt:lpstr>
      <vt:lpstr>circles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Clearly Presented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Circles Blue Template</dc:title>
  <dc:creator>Presentation Helper</dc:creator>
  <cp:lastModifiedBy>WinuE</cp:lastModifiedBy>
  <cp:revision>288</cp:revision>
  <dcterms:created xsi:type="dcterms:W3CDTF">2005-04-26T09:52:17Z</dcterms:created>
  <dcterms:modified xsi:type="dcterms:W3CDTF">2011-10-25T00:12:09Z</dcterms:modified>
</cp:coreProperties>
</file>