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276" r:id="rId3"/>
    <p:sldId id="275" r:id="rId4"/>
    <p:sldId id="270" r:id="rId5"/>
    <p:sldId id="308" r:id="rId6"/>
    <p:sldId id="312" r:id="rId7"/>
    <p:sldId id="313" r:id="rId8"/>
    <p:sldId id="316" r:id="rId9"/>
    <p:sldId id="317" r:id="rId10"/>
    <p:sldId id="284" r:id="rId11"/>
    <p:sldId id="31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0808"/>
    <a:srgbClr val="000000"/>
    <a:srgbClr val="FFCC66"/>
    <a:srgbClr val="0099CC"/>
    <a:srgbClr val="3399FF"/>
    <a:srgbClr val="333399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5993" autoAdjust="0"/>
  </p:normalViewPr>
  <p:slideViewPr>
    <p:cSldViewPr>
      <p:cViewPr>
        <p:scale>
          <a:sx n="87" d="100"/>
          <a:sy n="87" d="100"/>
        </p:scale>
        <p:origin x="-54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Gycap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95F857-5E1C-41A0-9B09-6BAE35060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71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 dirty="0" err="1"/>
              <a:t>Gycap</a:t>
            </a:r>
            <a:endParaRPr lang="es-E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70A88D-C788-4498-8C3D-B962F5E574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4479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err="1" smtClean="0"/>
              <a:t>Gycap</a:t>
            </a:r>
            <a:endParaRPr lang="es-ES" dirty="0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AFAC6-2AB8-4FBA-AE38-1F2BDCFFD26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Actualizacion</a:t>
            </a:r>
            <a:r>
              <a:rPr lang="es-AR" dirty="0" smtClean="0"/>
              <a:t> Stock (Agregar)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Gycap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0A88D-C788-4498-8C3D-B962F5E57444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802" y="14"/>
              </a:cxn>
              <a:cxn ang="0">
                <a:pos x="5802" y="3905"/>
              </a:cxn>
              <a:cxn ang="0">
                <a:pos x="5066" y="2352"/>
              </a:cxn>
              <a:cxn ang="0">
                <a:pos x="0" y="3106"/>
              </a:cxn>
              <a:cxn ang="0">
                <a:pos x="5" y="0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2" y="2227"/>
              <a:ext cx="565" cy="566"/>
              <a:chOff x="1657" y="3068"/>
              <a:chExt cx="972" cy="974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6" y="3068"/>
                <a:ext cx="972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9" y="3281"/>
                <a:ext cx="546" cy="548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3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F6DF-4F98-4AE4-9605-FD2E5CBF4D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4395-DBD4-4A9F-9144-A08150938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74AB-15FF-4C63-8EF3-FDF4269BB3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D1A8-AA1A-4E2F-8A75-278169BC69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C970-F01A-4209-B687-8B25F27B1B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139A-984B-4B62-8635-2133794520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32B4-4F51-40E7-AB07-14C9E740FD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96413-3F37-4586-BEE7-91F2957A5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5AFA-366F-429A-8BC5-194430E561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9B3B-EBCA-4D15-A803-DE5D910DE7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D9B0-71FD-497D-8A10-1D105E5366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3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EFDD42F-33AB-441B-98B1-927CE911CB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138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39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41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2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144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5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5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microsoft.com/office/2007/relationships/hdphoto" Target="../media/hdphoto11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18.png"/><Relationship Id="rId18" Type="http://schemas.microsoft.com/office/2007/relationships/hdphoto" Target="../media/hdphoto14.wdp"/><Relationship Id="rId26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microsoft.com/office/2007/relationships/hdphoto" Target="../media/hdphoto2.wdp"/><Relationship Id="rId17" Type="http://schemas.openxmlformats.org/officeDocument/2006/relationships/image" Target="../media/image20.png"/><Relationship Id="rId25" Type="http://schemas.microsoft.com/office/2007/relationships/hdphoto" Target="../media/hdphoto21.wdp"/><Relationship Id="rId2" Type="http://schemas.openxmlformats.org/officeDocument/2006/relationships/image" Target="../media/image16.png"/><Relationship Id="rId16" Type="http://schemas.microsoft.com/office/2007/relationships/hdphoto" Target="../media/hdphoto13.wdp"/><Relationship Id="rId20" Type="http://schemas.microsoft.com/office/2007/relationships/hdphoto" Target="../media/hdphoto15.wdp"/><Relationship Id="rId1" Type="http://schemas.openxmlformats.org/officeDocument/2006/relationships/slideLayout" Target="../slideLayouts/slideLayout6.xml"/><Relationship Id="rId6" Type="http://schemas.microsoft.com/office/2007/relationships/hdphoto" Target="../media/hdphoto11.wdp"/><Relationship Id="rId11" Type="http://schemas.openxmlformats.org/officeDocument/2006/relationships/image" Target="../media/image17.png"/><Relationship Id="rId24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23" Type="http://schemas.microsoft.com/office/2007/relationships/hdphoto" Target="../media/hdphoto16.wdp"/><Relationship Id="rId10" Type="http://schemas.microsoft.com/office/2007/relationships/hdphoto" Target="../media/hdphoto10.wdp"/><Relationship Id="rId19" Type="http://schemas.openxmlformats.org/officeDocument/2006/relationships/image" Target="../media/image21.png"/><Relationship Id="rId4" Type="http://schemas.microsoft.com/office/2007/relationships/hdphoto" Target="../media/hdphoto6.wdp"/><Relationship Id="rId9" Type="http://schemas.openxmlformats.org/officeDocument/2006/relationships/image" Target="../media/image14.png"/><Relationship Id="rId14" Type="http://schemas.microsoft.com/office/2007/relationships/hdphoto" Target="../media/hdphoto12.wdp"/><Relationship Id="rId22" Type="http://schemas.openxmlformats.org/officeDocument/2006/relationships/image" Target="../media/image22.png"/><Relationship Id="rId27" Type="http://schemas.microsoft.com/office/2007/relationships/hdphoto" Target="../media/hdphoto20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microsoft.com/office/2007/relationships/hdphoto" Target="../media/hdphoto1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../media/image1.png"/><Relationship Id="rId14" Type="http://schemas.microsoft.com/office/2007/relationships/hdphoto" Target="../media/hdphoto19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21.wdp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20.wdp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8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13.png"/><Relationship Id="rId19" Type="http://schemas.openxmlformats.org/officeDocument/2006/relationships/image" Target="../media/image7.jpe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3" Type="http://schemas.openxmlformats.org/officeDocument/2006/relationships/image" Target="../media/image32.png"/><Relationship Id="rId17" Type="http://schemas.openxmlformats.org/officeDocument/2006/relationships/image" Target="../media/image13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24" Type="http://schemas.microsoft.com/office/2007/relationships/hdphoto" Target="../media/hdphoto11.wdp"/><Relationship Id="rId5" Type="http://schemas.openxmlformats.org/officeDocument/2006/relationships/image" Target="../media/image11.png"/><Relationship Id="rId4" Type="http://schemas.openxmlformats.org/officeDocument/2006/relationships/image" Target="../media/image33.png"/><Relationship Id="rId22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411760" y="2168860"/>
            <a:ext cx="4620513" cy="1980220"/>
            <a:chOff x="2411760" y="2060848"/>
            <a:chExt cx="4620513" cy="19802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6 CuadroTexto"/>
            <p:cNvSpPr txBox="1"/>
            <p:nvPr/>
          </p:nvSpPr>
          <p:spPr>
            <a:xfrm>
              <a:off x="3959932" y="238488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/>
          <p:cNvSpPr/>
          <p:nvPr/>
        </p:nvSpPr>
        <p:spPr bwMode="auto">
          <a:xfrm>
            <a:off x="287524" y="1808820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311860" y="260648"/>
            <a:ext cx="3780421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Agradecimientos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907704" y="5337212"/>
            <a:ext cx="554461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¡Muchas Gracias!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3379" y="1725526"/>
            <a:ext cx="8496944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Queremos agradecer especialmente:</a:t>
            </a:r>
          </a:p>
          <a:p>
            <a:pPr algn="ctr" eaLnBrk="1" hangingPunct="1">
              <a:buFont typeface="Arial" pitchFamily="34" charset="0"/>
              <a:buChar char="•"/>
            </a:pPr>
            <a:r>
              <a:rPr lang="es-A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 los profesores por su dedicación y a la Facultad por todos estos años de preparación.</a:t>
            </a:r>
          </a:p>
          <a:p>
            <a:pPr algn="ctr" eaLnBrk="1" hangingPunct="1">
              <a:buFont typeface="Arial" pitchFamily="34" charset="0"/>
              <a:buChar char="•"/>
            </a:pPr>
            <a:r>
              <a:rPr lang="es-A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los directivos e ingenieros de MACOSER S.A. por la información brindada y la ayuda.</a:t>
            </a:r>
          </a:p>
          <a:p>
            <a:pPr algn="ctr" eaLnBrk="1" hangingPunct="1">
              <a:buFont typeface="Arial" pitchFamily="34" charset="0"/>
              <a:buChar char="•"/>
            </a:pPr>
            <a:r>
              <a:rPr lang="es-A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cada de una de las familias, amigos y compañeros que nos brindo apoyo durante estos años de estudios.</a:t>
            </a:r>
            <a:endParaRPr lang="es-E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2" descr="interroga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8"/>
            <a:ext cx="4356484" cy="420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88640"/>
            <a:ext cx="2124237" cy="792162"/>
          </a:xfrm>
        </p:spPr>
        <p:txBody>
          <a:bodyPr/>
          <a:lstStyle/>
          <a:p>
            <a:pPr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Preguntas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539552" y="2564904"/>
            <a:ext cx="54678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GESTIÓN Y CONTROL DE </a:t>
            </a:r>
          </a:p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AVANCE DE LA PRODUCCIÓN </a:t>
            </a:r>
            <a:endParaRPr lang="es-E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Comedia Std Medium" pitchFamily="66" charset="0"/>
            </a:endParaRPr>
          </a:p>
          <a:p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5436096" y="4293096"/>
            <a:ext cx="3276364" cy="2340546"/>
            <a:chOff x="5436096" y="4293096"/>
            <a:chExt cx="3276364" cy="2340546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3316" name="AutoShape 43"/>
            <p:cNvSpPr>
              <a:spLocks noChangeArrowheads="1"/>
            </p:cNvSpPr>
            <p:nvPr/>
          </p:nvSpPr>
          <p:spPr bwMode="auto">
            <a:xfrm>
              <a:off x="5436096" y="4797152"/>
              <a:ext cx="3240360" cy="1836490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	ALVAREZ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GONZALO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DACCI PICCOLI,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SABRINA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MESSA,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RAÚL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RAVERA,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EMANUEL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ZALDÚA,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MARCELO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5436096" y="4293096"/>
              <a:ext cx="3276364" cy="504056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INTEGRANTES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043608" y="764704"/>
            <a:ext cx="3996444" cy="1620180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11 CuadroTexto"/>
            <p:cNvSpPr txBox="1"/>
            <p:nvPr/>
          </p:nvSpPr>
          <p:spPr>
            <a:xfrm>
              <a:off x="3959932" y="2384884"/>
              <a:ext cx="2448271" cy="146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pic>
        <p:nvPicPr>
          <p:cNvPr id="16" name="15 Imagen" descr="Logo Florenci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0D0"/>
              </a:clrFrom>
              <a:clrTo>
                <a:srgbClr val="D0D0D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1760" y="4524795"/>
            <a:ext cx="3096344" cy="2333205"/>
          </a:xfrm>
          <a:prstGeom prst="rect">
            <a:avLst/>
          </a:prstGeom>
        </p:spPr>
      </p:pic>
      <p:pic>
        <p:nvPicPr>
          <p:cNvPr id="18" name="6 Imagen" descr="LogoMaco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5301208"/>
            <a:ext cx="2409451" cy="72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5410944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sistema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5682" y="1772666"/>
            <a:ext cx="8064500" cy="1584326"/>
            <a:chOff x="385682" y="1772666"/>
            <a:chExt cx="8064500" cy="1584326"/>
          </a:xfrm>
        </p:grpSpPr>
        <p:sp>
          <p:nvSpPr>
            <p:cNvPr id="14340" name="AutoShape 6"/>
            <p:cNvSpPr>
              <a:spLocks noChangeArrowheads="1"/>
            </p:cNvSpPr>
            <p:nvPr/>
          </p:nvSpPr>
          <p:spPr bwMode="auto">
            <a:xfrm>
              <a:off x="385682" y="2492896"/>
              <a:ext cx="8064500" cy="8640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Brindar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información para la gestión de los procesos productivos, en lo referente a la fabricación, optimizando la calidad de </a:t>
              </a: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los mismos.</a:t>
              </a:r>
              <a:endParaRPr lang="es-AR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85682" y="1772666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OBJETIVO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5682" y="3644875"/>
            <a:ext cx="8064500" cy="1512391"/>
            <a:chOff x="385682" y="3644875"/>
            <a:chExt cx="8064500" cy="1512391"/>
          </a:xfrm>
        </p:grpSpPr>
        <p:sp>
          <p:nvSpPr>
            <p:cNvPr id="14339" name="AutoShape 5"/>
            <p:cNvSpPr>
              <a:spLocks noChangeArrowheads="1"/>
            </p:cNvSpPr>
            <p:nvPr/>
          </p:nvSpPr>
          <p:spPr bwMode="auto">
            <a:xfrm>
              <a:off x="385682" y="4365104"/>
              <a:ext cx="8064500" cy="7921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Abarca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los procesos desde la planificación anual de la producción hasta el despacho de planta de los productos. </a:t>
              </a:r>
            </a:p>
            <a:p>
              <a:pPr marL="342900" indent="-342900">
                <a:spcBef>
                  <a:spcPct val="20000"/>
                </a:spcBef>
              </a:pPr>
              <a:endParaRPr lang="es-AR" dirty="0"/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85682" y="3644875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LÍMITE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13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39552" y="2420888"/>
            <a:ext cx="1872208" cy="1260865"/>
            <a:chOff x="539552" y="2420888"/>
            <a:chExt cx="1872208" cy="1260865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552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303542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Recursos 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225" b="88930" l="11143" r="91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5752" y="2423354"/>
              <a:ext cx="1019807" cy="78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/>
          <p:cNvGrpSpPr/>
          <p:nvPr/>
        </p:nvGrpSpPr>
        <p:grpSpPr>
          <a:xfrm>
            <a:off x="6449742" y="3532763"/>
            <a:ext cx="2016224" cy="1417017"/>
            <a:chOff x="6449742" y="3532763"/>
            <a:chExt cx="2016224" cy="141701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516216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9742" y="4318206"/>
              <a:ext cx="201622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700" b="1" dirty="0" smtClean="0">
                  <a:latin typeface="Calibri" pitchFamily="34" charset="0"/>
                  <a:cs typeface="Calibri" pitchFamily="34" charset="0"/>
                </a:rPr>
                <a:t>Control de Trabajos en Proceso</a:t>
              </a:r>
              <a:endParaRPr lang="en-US" sz="17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3292" y="3532763"/>
              <a:ext cx="1443496" cy="1070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6516216" y="5029197"/>
            <a:ext cx="1872208" cy="1224136"/>
            <a:chOff x="6516216" y="5029197"/>
            <a:chExt cx="1872208" cy="12241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516216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6216" y="576406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Seguridad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34" descr="Screen Clipping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ackgroundRemoval t="6691" b="97770" l="10000" r="94375">
                          <a14:foregroundMark x1="33750" y1="21933" x2="34375" y2="193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58920" y="5113752"/>
              <a:ext cx="786799" cy="6614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6" name="Group 55"/>
          <p:cNvGrpSpPr/>
          <p:nvPr/>
        </p:nvGrpSpPr>
        <p:grpSpPr>
          <a:xfrm>
            <a:off x="4523994" y="3725389"/>
            <a:ext cx="1872208" cy="1224136"/>
            <a:chOff x="4523994" y="3725389"/>
            <a:chExt cx="1872208" cy="122413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523994" y="3725389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23994" y="444841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Control de Stock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9" name="12 Imagen" descr="modulo.stock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4595" y="3861048"/>
              <a:ext cx="687067" cy="66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539552" y="5013176"/>
            <a:ext cx="1897354" cy="1224136"/>
            <a:chOff x="539552" y="5013176"/>
            <a:chExt cx="1897354" cy="122413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39552" y="5013176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4698" y="577194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Calidad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63123" y="5152971"/>
              <a:ext cx="825064" cy="69397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31773" y="5029197"/>
            <a:ext cx="1872208" cy="1224136"/>
            <a:chOff x="2531773" y="5029197"/>
            <a:chExt cx="1872208" cy="122413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531773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1773" y="577163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Mantenimiento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8" name="Picture 37" descr="Screen Clipping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 xmlns="">
                    <a14:imgLayer r:embed="rId12">
                      <a14:imgEffect>
                        <a14:backgroundRemoval t="1887" b="96604" l="13824" r="882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6515" y="5081911"/>
              <a:ext cx="981559" cy="76503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531773" y="2420888"/>
            <a:ext cx="1875160" cy="1224136"/>
            <a:chOff x="2531773" y="2420888"/>
            <a:chExt cx="1875160" cy="122413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1773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4725" y="299795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Estructura del Producto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13 Imagen" descr="modulo.estructuraProducto.jpg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60238" y="2510526"/>
              <a:ext cx="615275" cy="615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Group 57"/>
          <p:cNvGrpSpPr/>
          <p:nvPr/>
        </p:nvGrpSpPr>
        <p:grpSpPr>
          <a:xfrm>
            <a:off x="539552" y="3709623"/>
            <a:ext cx="1872208" cy="1224136"/>
            <a:chOff x="539552" y="3709623"/>
            <a:chExt cx="1872208" cy="122413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39552" y="3709623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552" y="42755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Gestión de Pedidos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 xmlns="">
                    <a14:imgLayer r:embed="rId16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15055" y="3816510"/>
              <a:ext cx="521202" cy="52120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523994" y="5028942"/>
            <a:ext cx="1872208" cy="1224136"/>
            <a:chOff x="4523994" y="5028942"/>
            <a:chExt cx="1872208" cy="122413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23994" y="5028942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3994" y="55728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Soporte de Sistema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5" name="Picture 44" descr="Screen Clipping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 xmlns="">
                    <a14:imgLayer r:embed="rId18">
                      <a14:imgEffect>
                        <a14:backgroundRemoval t="1533" b="96935" l="12862" r="89711">
                          <a14:foregroundMark x1="60772" y1="38314" x2="60772" y2="38314"/>
                          <a14:foregroundMark x1="86495" y1="8046" x2="86495" y2="8046"/>
                          <a14:foregroundMark x1="87138" y1="9579" x2="87138" y2="9579"/>
                          <a14:foregroundMark x1="41158" y1="37165" x2="41158" y2="37165"/>
                          <a14:foregroundMark x1="44695" y1="38697" x2="44695" y2="38697"/>
                          <a14:foregroundMark x1="35370" y1="17241" x2="35370" y2="17241"/>
                          <a14:foregroundMark x1="32476" y1="10728" x2="31833" y2="9962"/>
                          <a14:foregroundMark x1="24116" y1="34866" x2="24116" y2="34866"/>
                          <a14:foregroundMark x1="28939" y1="37931" x2="28939" y2="37931"/>
                          <a14:foregroundMark x1="36667" y1="19841" x2="36667" y2="19841"/>
                          <a14:foregroundMark x1="33333" y1="15873" x2="33333" y2="15873"/>
                          <a14:foregroundMark x1="32000" y1="19841" x2="32000" y2="19841"/>
                          <a14:foregroundMark x1="29333" y1="20635" x2="29333" y2="20635"/>
                          <a14:foregroundMark x1="25333" y1="26190" x2="25333" y2="26190"/>
                          <a14:foregroundMark x1="25333" y1="8730" x2="25333" y2="8730"/>
                          <a14:foregroundMark x1="36667" y1="25397" x2="36667" y2="25397"/>
                          <a14:foregroundMark x1="41333" y1="35714" x2="41333" y2="35714"/>
                          <a14:foregroundMark x1="37333" y1="35714" x2="37333" y2="35714"/>
                          <a14:foregroundMark x1="36667" y1="38889" x2="36667" y2="38889"/>
                          <a14:foregroundMark x1="32000" y1="38889" x2="32000" y2="38889"/>
                          <a14:foregroundMark x1="64667" y1="34127" x2="64667" y2="34127"/>
                          <a14:foregroundMark x1="70000" y1="30952" x2="70000" y2="30952"/>
                          <a14:foregroundMark x1="74667" y1="24603" x2="74667" y2="24603"/>
                          <a14:foregroundMark x1="78000" y1="18254" x2="78000" y2="18254"/>
                          <a14:foregroundMark x1="72000" y1="26190" x2="72000" y2="26190"/>
                          <a14:foregroundMark x1="68000" y1="29365" x2="68000" y2="29365"/>
                          <a14:foregroundMark x1="80000" y1="14286" x2="80000" y2="14286"/>
                          <a14:foregroundMark x1="82667" y1="11905" x2="82667" y2="11905"/>
                          <a14:foregroundMark x1="84000" y1="11111" x2="84000" y2="11111"/>
                          <a14:foregroundMark x1="21333" y1="19841" x2="21333" y2="198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73968" y="5139879"/>
              <a:ext cx="572260" cy="48025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531773" y="3725644"/>
            <a:ext cx="1875160" cy="1224136"/>
            <a:chOff x="2531773" y="3725644"/>
            <a:chExt cx="1875160" cy="12241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531773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34725" y="426375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Proceso 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6" name="Picture 45" descr="Screen Clipping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 xmlns="">
                    <a14:imgLayer r:embed="rId20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60238" y="3768442"/>
              <a:ext cx="623166" cy="61426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23994" y="2420147"/>
            <a:ext cx="1872208" cy="1261605"/>
            <a:chOff x="4523994" y="2420147"/>
            <a:chExt cx="1872208" cy="126160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23994" y="242014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23994" y="303542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Planificación de la Producción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 xmlns="">
                    <a14:imgLayer r:embed="rId22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469" y="2510526"/>
              <a:ext cx="623318" cy="623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4906888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Módulos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9552" y="1628800"/>
            <a:ext cx="7848872" cy="72022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ALCANCES</a:t>
            </a:r>
            <a:endParaRPr lang="es-A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AR" dirty="0"/>
              <a:t>    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16216" y="2137032"/>
            <a:ext cx="1877742" cy="1510458"/>
            <a:chOff x="6516216" y="2137032"/>
            <a:chExt cx="1877742" cy="15104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16216" y="242335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1750" y="320673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Costos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35" descr="Screen Clipping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 xmlns="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26132" y="2137032"/>
              <a:ext cx="1314634" cy="13622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3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5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18" y="1664804"/>
            <a:ext cx="2142474" cy="3780420"/>
            <a:chOff x="56218" y="1664804"/>
            <a:chExt cx="2142474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 bwMode="auto">
            <a:xfrm>
              <a:off x="59174" y="1664804"/>
              <a:ext cx="2139518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Definición del Producto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6218" y="1988840"/>
              <a:ext cx="2139518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3202" y="1664804"/>
            <a:ext cx="2142652" cy="3780420"/>
            <a:chOff x="2323202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 bwMode="auto">
            <a:xfrm>
              <a:off x="2326158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Planificación</a:t>
              </a:r>
              <a:r>
                <a:rPr kumimoji="0" lang="es-AR" sz="1600" i="0" u="none" strike="noStrike" normalizeH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23202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364" y="1664804"/>
            <a:ext cx="2142652" cy="3780420"/>
            <a:chOff x="4590364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 bwMode="auto">
            <a:xfrm>
              <a:off x="4593320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590364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7525" y="1658146"/>
            <a:ext cx="2142652" cy="3787078"/>
            <a:chOff x="6857525" y="1658146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 bwMode="auto">
            <a:xfrm>
              <a:off x="6860481" y="1658146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Post-Producción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857525" y="1982182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6" name="Up Arrow 25"/>
          <p:cNvSpPr/>
          <p:nvPr/>
        </p:nvSpPr>
        <p:spPr bwMode="auto">
          <a:xfrm rot="10800000">
            <a:off x="1015239" y="550892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rot="10800000">
            <a:off x="3275856" y="551723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rot="10800000">
            <a:off x="5544108" y="551952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10800000">
            <a:off x="7812359" y="55301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7" name="96 Grupo"/>
          <p:cNvGrpSpPr/>
          <p:nvPr/>
        </p:nvGrpSpPr>
        <p:grpSpPr>
          <a:xfrm>
            <a:off x="109016" y="5597551"/>
            <a:ext cx="8962696" cy="680803"/>
            <a:chOff x="109016" y="5597551"/>
            <a:chExt cx="8962696" cy="680803"/>
          </a:xfrm>
        </p:grpSpPr>
        <p:grpSp>
          <p:nvGrpSpPr>
            <p:cNvPr id="25" name="Group 24"/>
            <p:cNvGrpSpPr/>
            <p:nvPr/>
          </p:nvGrpSpPr>
          <p:grpSpPr>
            <a:xfrm>
              <a:off x="109016" y="5597551"/>
              <a:ext cx="8962696" cy="680803"/>
              <a:chOff x="109016" y="5517232"/>
              <a:chExt cx="8962696" cy="680803"/>
            </a:xfrm>
          </p:grpSpPr>
          <p:sp>
            <p:nvSpPr>
              <p:cNvPr id="20" name="Up Arrow 19"/>
              <p:cNvSpPr/>
              <p:nvPr/>
            </p:nvSpPr>
            <p:spPr bwMode="auto">
              <a:xfrm rot="5400000">
                <a:off x="4249962" y="1376286"/>
                <a:ext cx="680803" cy="8962696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34515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34786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558575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7835911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>
              <a:off x="4590509" y="5697252"/>
              <a:ext cx="2956" cy="512110"/>
            </a:xfrm>
            <a:prstGeom prst="line">
              <a:avLst/>
            </a:prstGeom>
            <a:solidFill>
              <a:schemeClr val="hlink">
                <a:alpha val="27000"/>
              </a:schemeClr>
            </a:solidFill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845812" y="5758683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2011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6539" y="5761598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2012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992597"/>
            <a:ext cx="1778513" cy="743168"/>
            <a:chOff x="287524" y="1992597"/>
            <a:chExt cx="1778513" cy="743168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287524" y="2043059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0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20184" y="1992597"/>
              <a:ext cx="745853" cy="74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Up Arrow 40"/>
          <p:cNvSpPr/>
          <p:nvPr/>
        </p:nvSpPr>
        <p:spPr bwMode="auto">
          <a:xfrm rot="10800000">
            <a:off x="1013610" y="269446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1352" y="2930641"/>
            <a:ext cx="1672548" cy="595652"/>
            <a:chOff x="321352" y="2930641"/>
            <a:chExt cx="1672548" cy="595652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1352" y="2930641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Estructura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4" name="13 Imagen" descr="modulo.estructuraProducto.jp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8835" y="2988664"/>
              <a:ext cx="512415" cy="5124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" name="Up Arrow 44"/>
          <p:cNvSpPr/>
          <p:nvPr/>
        </p:nvSpPr>
        <p:spPr bwMode="auto">
          <a:xfrm rot="10800000">
            <a:off x="1013610" y="358317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rot="10800000">
            <a:off x="1032152" y="449941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1352" y="4589440"/>
            <a:ext cx="1717318" cy="901256"/>
            <a:chOff x="321352" y="4589440"/>
            <a:chExt cx="1717318" cy="901256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21352" y="4732774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Costo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9" name="Picture 48" descr="Screen Clipping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68926" y="4589440"/>
              <a:ext cx="869744" cy="9012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0" name="Group 29"/>
          <p:cNvGrpSpPr/>
          <p:nvPr/>
        </p:nvGrpSpPr>
        <p:grpSpPr>
          <a:xfrm>
            <a:off x="321351" y="3828866"/>
            <a:ext cx="1672548" cy="614264"/>
            <a:chOff x="321351" y="3828866"/>
            <a:chExt cx="1672548" cy="61426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21351" y="3838172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Hoja 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Ruta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0" name="Picture 49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63459" y="3828866"/>
              <a:ext cx="623166" cy="614264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555776" y="2852936"/>
            <a:ext cx="1728192" cy="432048"/>
            <a:chOff x="2555776" y="2852936"/>
            <a:chExt cx="1728192" cy="432048"/>
          </a:xfrm>
        </p:grpSpPr>
        <p:sp>
          <p:nvSpPr>
            <p:cNvPr id="51" name="Rounded Rectangle 38"/>
            <p:cNvSpPr/>
            <p:nvPr/>
          </p:nvSpPr>
          <p:spPr bwMode="auto">
            <a:xfrm>
              <a:off x="2555776" y="2852936"/>
              <a:ext cx="1728192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Anual 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112" y="2916594"/>
              <a:ext cx="36004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Up Arrow 40"/>
          <p:cNvSpPr/>
          <p:nvPr/>
        </p:nvSpPr>
        <p:spPr bwMode="auto">
          <a:xfrm rot="10800000">
            <a:off x="3275856" y="263691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4" name="Up Arrow 40"/>
          <p:cNvSpPr/>
          <p:nvPr/>
        </p:nvSpPr>
        <p:spPr bwMode="auto">
          <a:xfrm rot="10800000">
            <a:off x="3275856" y="3348680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6" name="Up Arrow 40"/>
          <p:cNvSpPr/>
          <p:nvPr/>
        </p:nvSpPr>
        <p:spPr bwMode="auto">
          <a:xfrm rot="10800000">
            <a:off x="3275856" y="40327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7" name="Up Arrow 40"/>
          <p:cNvSpPr/>
          <p:nvPr/>
        </p:nvSpPr>
        <p:spPr bwMode="auto">
          <a:xfrm rot="10800000">
            <a:off x="3275856" y="472514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55776" y="1844824"/>
            <a:ext cx="2028746" cy="864096"/>
            <a:chOff x="2555776" y="1844824"/>
            <a:chExt cx="2028746" cy="864096"/>
          </a:xfrm>
        </p:grpSpPr>
        <p:sp>
          <p:nvSpPr>
            <p:cNvPr id="43" name="Rounded Rectangle 38"/>
            <p:cNvSpPr/>
            <p:nvPr/>
          </p:nvSpPr>
          <p:spPr bwMode="auto">
            <a:xfrm>
              <a:off x="2555776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Estimar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Demanda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68" name="Picture 14" descr="Screen Clipping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 xmlns="">
                    <a14:imgLayer r:embed="rId12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9872" y="1844824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6" name="Up Arrow 40"/>
          <p:cNvSpPr/>
          <p:nvPr/>
        </p:nvSpPr>
        <p:spPr bwMode="auto">
          <a:xfrm rot="10800000">
            <a:off x="5508104" y="2600908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7" name="Up Arrow 40"/>
          <p:cNvSpPr/>
          <p:nvPr/>
        </p:nvSpPr>
        <p:spPr bwMode="auto">
          <a:xfrm rot="10800000">
            <a:off x="5508104" y="349269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8" name="Up Arrow 40"/>
          <p:cNvSpPr/>
          <p:nvPr/>
        </p:nvSpPr>
        <p:spPr bwMode="auto">
          <a:xfrm rot="10800000">
            <a:off x="5508104" y="436510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824028" y="3681028"/>
            <a:ext cx="1764196" cy="648072"/>
            <a:chOff x="4860032" y="3681028"/>
            <a:chExt cx="1706376" cy="648072"/>
          </a:xfrm>
        </p:grpSpPr>
        <p:sp>
          <p:nvSpPr>
            <p:cNvPr id="73" name="Rounded Rectangle 38"/>
            <p:cNvSpPr/>
            <p:nvPr/>
          </p:nvSpPr>
          <p:spPr bwMode="auto">
            <a:xfrm>
              <a:off x="4860032" y="3733448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Iniciar 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79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84168" y="3681028"/>
              <a:ext cx="439654" cy="43337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788024" y="2816932"/>
            <a:ext cx="1800200" cy="631656"/>
            <a:chOff x="4824028" y="2816932"/>
            <a:chExt cx="1706376" cy="631656"/>
          </a:xfrm>
        </p:grpSpPr>
        <p:sp>
          <p:nvSpPr>
            <p:cNvPr id="72" name="Rounded Rectangle 38"/>
            <p:cNvSpPr/>
            <p:nvPr/>
          </p:nvSpPr>
          <p:spPr bwMode="auto">
            <a:xfrm>
              <a:off x="4824028" y="28529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Generar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0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84168" y="2816932"/>
              <a:ext cx="438309" cy="43204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788024" y="4617132"/>
            <a:ext cx="1800200" cy="631656"/>
            <a:chOff x="4824028" y="4617132"/>
            <a:chExt cx="1706376" cy="631656"/>
          </a:xfrm>
        </p:grpSpPr>
        <p:sp>
          <p:nvSpPr>
            <p:cNvPr id="75" name="Rounded Rectangle 38"/>
            <p:cNvSpPr/>
            <p:nvPr/>
          </p:nvSpPr>
          <p:spPr bwMode="auto">
            <a:xfrm>
              <a:off x="4824028" y="46531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Finalizar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1" name="Picture 45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84168" y="4617132"/>
              <a:ext cx="438309" cy="432048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788024" y="1988840"/>
            <a:ext cx="1800200" cy="595652"/>
            <a:chOff x="4824028" y="1988840"/>
            <a:chExt cx="1706376" cy="595652"/>
          </a:xfrm>
        </p:grpSpPr>
        <p:sp>
          <p:nvSpPr>
            <p:cNvPr id="71" name="Rounded Rectangle 38"/>
            <p:cNvSpPr/>
            <p:nvPr/>
          </p:nvSpPr>
          <p:spPr bwMode="auto">
            <a:xfrm>
              <a:off x="4824028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</a:t>
              </a: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rdenes 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2" name="Picture 40" descr="Screen Clipping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84168" y="2096852"/>
              <a:ext cx="404617" cy="404617"/>
            </a:xfrm>
            <a:prstGeom prst="rect">
              <a:avLst/>
            </a:prstGeom>
          </p:spPr>
        </p:pic>
      </p:grpSp>
      <p:sp>
        <p:nvSpPr>
          <p:cNvPr id="88" name="Up Arrow 40"/>
          <p:cNvSpPr/>
          <p:nvPr/>
        </p:nvSpPr>
        <p:spPr bwMode="auto">
          <a:xfrm rot="10800000">
            <a:off x="7812360" y="35370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912260" y="3825044"/>
            <a:ext cx="2052228" cy="675764"/>
            <a:chOff x="6948264" y="4401108"/>
            <a:chExt cx="1980220" cy="864096"/>
          </a:xfrm>
        </p:grpSpPr>
        <p:sp>
          <p:nvSpPr>
            <p:cNvPr id="86" name="Rounded Rectangle 38"/>
            <p:cNvSpPr/>
            <p:nvPr/>
          </p:nvSpPr>
          <p:spPr bwMode="auto">
            <a:xfrm>
              <a:off x="6948264" y="4401108"/>
              <a:ext cx="198022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Eficiencia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Proceso Productivo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9" name="Picture 36" descr="Screen Clipping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 xmlns="">
                    <a14:imgLayer r:embed="rId16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68411" y="4447146"/>
              <a:ext cx="540060" cy="454256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009271" y="1916832"/>
            <a:ext cx="1908852" cy="707164"/>
            <a:chOff x="7009271" y="1916832"/>
            <a:chExt cx="1908852" cy="707164"/>
          </a:xfrm>
        </p:grpSpPr>
        <p:sp>
          <p:nvSpPr>
            <p:cNvPr id="84" name="Rounded Rectangle 38"/>
            <p:cNvSpPr/>
            <p:nvPr/>
          </p:nvSpPr>
          <p:spPr bwMode="auto">
            <a:xfrm>
              <a:off x="7009271" y="2001334"/>
              <a:ext cx="1836204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Entrega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1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208404" y="1916832"/>
              <a:ext cx="709719" cy="70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2555776" y="3573016"/>
            <a:ext cx="1728192" cy="432048"/>
            <a:chOff x="2555776" y="3573016"/>
            <a:chExt cx="1706376" cy="432048"/>
          </a:xfrm>
        </p:grpSpPr>
        <p:sp>
          <p:nvSpPr>
            <p:cNvPr id="62" name="Rounded Rectangle 38"/>
            <p:cNvSpPr/>
            <p:nvPr/>
          </p:nvSpPr>
          <p:spPr bwMode="auto">
            <a:xfrm>
              <a:off x="2555776" y="3573016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Pedidos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3" name="Picture 40" descr="Screen Clipping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 xmlns="">
                    <a14:imgLayer r:embed="rId18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1845" y="3632941"/>
              <a:ext cx="336119" cy="336119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6948264" y="2744924"/>
            <a:ext cx="2352782" cy="864096"/>
            <a:chOff x="7035925" y="3068961"/>
            <a:chExt cx="2248707" cy="864096"/>
          </a:xfrm>
        </p:grpSpPr>
        <p:sp>
          <p:nvSpPr>
            <p:cNvPr id="85" name="Rounded Rectangle 38"/>
            <p:cNvSpPr/>
            <p:nvPr/>
          </p:nvSpPr>
          <p:spPr bwMode="auto">
            <a:xfrm>
              <a:off x="7035925" y="3244871"/>
              <a:ext cx="187220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Progreso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Planificación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4" name="Picture 14" descr="Screen Clipping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 xmlns="">
                    <a14:imgLayer r:embed="rId20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19982" y="3068961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0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03" name="Up Arrow 40"/>
          <p:cNvSpPr/>
          <p:nvPr/>
        </p:nvSpPr>
        <p:spPr bwMode="auto">
          <a:xfrm rot="10800000">
            <a:off x="7812360" y="4509120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100" name="99 Grupo"/>
          <p:cNvGrpSpPr/>
          <p:nvPr/>
        </p:nvGrpSpPr>
        <p:grpSpPr>
          <a:xfrm>
            <a:off x="6912260" y="4689140"/>
            <a:ext cx="2231740" cy="644663"/>
            <a:chOff x="6912260" y="4689140"/>
            <a:chExt cx="2231740" cy="644663"/>
          </a:xfrm>
        </p:grpSpPr>
        <p:sp>
          <p:nvSpPr>
            <p:cNvPr id="101" name="Rounded Rectangle 38"/>
            <p:cNvSpPr/>
            <p:nvPr/>
          </p:nvSpPr>
          <p:spPr bwMode="auto">
            <a:xfrm>
              <a:off x="6912260" y="4833156"/>
              <a:ext cx="2052228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Reportes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869160"/>
              <a:ext cx="324036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 descr="Screen Clipping"/>
            <p:cNvPicPr>
              <a:picLocks noChangeAspect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 xmlns="">
                    <a14:imgLayer r:embed="rId23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34893" y="4689140"/>
              <a:ext cx="909107" cy="644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7" name="106 Grupo"/>
          <p:cNvGrpSpPr/>
          <p:nvPr/>
        </p:nvGrpSpPr>
        <p:grpSpPr>
          <a:xfrm>
            <a:off x="2519771" y="4977172"/>
            <a:ext cx="1741200" cy="432048"/>
            <a:chOff x="2519771" y="4977172"/>
            <a:chExt cx="1741200" cy="432048"/>
          </a:xfrm>
        </p:grpSpPr>
        <p:sp>
          <p:nvSpPr>
            <p:cNvPr id="53" name="Rounded Rectangle 38"/>
            <p:cNvSpPr/>
            <p:nvPr/>
          </p:nvSpPr>
          <p:spPr bwMode="auto">
            <a:xfrm>
              <a:off x="2519771" y="4977172"/>
              <a:ext cx="1741200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Semanal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2" name="Picture 45" descr="Screen Clipping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 xmlns="">
                    <a14:imgLayer r:embed="rId25">
                      <a14:imgEffect>
                        <a14:backgroundRemoval t="5622" b="93976" l="382" r="98092">
                          <a14:foregroundMark x1="19847" y1="38153" x2="19847" y2="38153"/>
                          <a14:foregroundMark x1="20229" y1="29317" x2="20229" y2="29317"/>
                          <a14:foregroundMark x1="31679" y1="30924" x2="31679" y2="30924"/>
                          <a14:foregroundMark x1="53053" y1="71486" x2="53053" y2="71486"/>
                          <a14:foregroundMark x1="7252" y1="36546" x2="7252" y2="36546"/>
                          <a14:foregroundMark x1="61069" y1="69880" x2="61069" y2="69880"/>
                          <a14:foregroundMark x1="19466" y1="19277" x2="19466" y2="19277"/>
                          <a14:foregroundMark x1="26718" y1="18474" x2="26718" y2="18474"/>
                          <a14:foregroundMark x1="47710" y1="16867" x2="47710" y2="16867"/>
                          <a14:foregroundMark x1="55725" y1="15261" x2="55725" y2="15261"/>
                          <a14:foregroundMark x1="64885" y1="15663" x2="64885" y2="15663"/>
                          <a14:foregroundMark x1="76336" y1="30924" x2="76336" y2="30924"/>
                          <a14:foregroundMark x1="14504" y1="72289" x2="14504" y2="72289"/>
                          <a14:foregroundMark x1="28244" y1="73494" x2="28244" y2="73494"/>
                          <a14:foregroundMark x1="33588" y1="19679" x2="33588" y2="19679"/>
                          <a14:foregroundMark x1="38550" y1="19679" x2="38550" y2="19679"/>
                          <a14:foregroundMark x1="45802" y1="19679" x2="45802" y2="19679"/>
                          <a14:foregroundMark x1="56107" y1="19277" x2="56107" y2="19277"/>
                          <a14:foregroundMark x1="62977" y1="18474" x2="62977" y2="18474"/>
                          <a14:foregroundMark x1="73282" y1="18474" x2="73282" y2="18474"/>
                          <a14:foregroundMark x1="77481" y1="18474" x2="77481" y2="18474"/>
                          <a14:foregroundMark x1="81679" y1="18876" x2="81679" y2="18876"/>
                          <a14:foregroundMark x1="8397" y1="52610" x2="8397" y2="52610"/>
                          <a14:foregroundMark x1="9924" y1="64257" x2="9924" y2="64257"/>
                          <a14:foregroundMark x1="10687" y1="72289" x2="10687" y2="722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71007" y="4977172"/>
              <a:ext cx="340953" cy="3240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5" name="104 Grupo"/>
          <p:cNvGrpSpPr/>
          <p:nvPr/>
        </p:nvGrpSpPr>
        <p:grpSpPr>
          <a:xfrm>
            <a:off x="2555776" y="4185084"/>
            <a:ext cx="1774295" cy="504056"/>
            <a:chOff x="2555776" y="4185084"/>
            <a:chExt cx="1774295" cy="504056"/>
          </a:xfrm>
        </p:grpSpPr>
        <p:sp>
          <p:nvSpPr>
            <p:cNvPr id="52" name="Rounded Rectangle 38"/>
            <p:cNvSpPr/>
            <p:nvPr/>
          </p:nvSpPr>
          <p:spPr bwMode="auto">
            <a:xfrm>
              <a:off x="2555776" y="4257092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Mensual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02" name="Picture 42" descr="Screen Clipping"/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 xmlns="">
                    <a14:imgLayer r:embed="rId27">
                      <a14:imgEffect>
                        <a14:backgroundRemoval t="10000" b="90000" l="10000" r="90000">
                          <a14:foregroundMark x1="26816" y1="43902" x2="26816" y2="439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9912" y="4185084"/>
              <a:ext cx="550159" cy="504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8" name="Up Arrow 40"/>
          <p:cNvSpPr/>
          <p:nvPr/>
        </p:nvSpPr>
        <p:spPr bwMode="auto">
          <a:xfrm rot="10800000">
            <a:off x="7812360" y="26369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695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1" grpId="0" animBg="1"/>
      <p:bldP spid="45" grpId="0" animBg="1"/>
      <p:bldP spid="48" grpId="0" animBg="1"/>
      <p:bldP spid="57" grpId="0" animBg="1"/>
      <p:bldP spid="64" grpId="0" animBg="1"/>
      <p:bldP spid="66" grpId="0" animBg="1"/>
      <p:bldP spid="67" grpId="0" animBg="1"/>
      <p:bldP spid="76" grpId="0" animBg="1"/>
      <p:bldP spid="77" grpId="0" animBg="1"/>
      <p:bldP spid="78" grpId="0" animBg="1"/>
      <p:bldP spid="88" grpId="0" animBg="1"/>
      <p:bldP spid="103" grpId="0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</a:t>
            </a: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ón del Producto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63" name="62 Grupo"/>
          <p:cNvGrpSpPr/>
          <p:nvPr/>
        </p:nvGrpSpPr>
        <p:grpSpPr>
          <a:xfrm>
            <a:off x="590951" y="2322206"/>
            <a:ext cx="7607188" cy="3790966"/>
            <a:chOff x="590951" y="2322206"/>
            <a:chExt cx="7607188" cy="3790966"/>
          </a:xfrm>
        </p:grpSpPr>
        <p:sp>
          <p:nvSpPr>
            <p:cNvPr id="28" name="Striped Right Arrow 27"/>
            <p:cNvSpPr/>
            <p:nvPr/>
          </p:nvSpPr>
          <p:spPr bwMode="auto">
            <a:xfrm rot="18867424">
              <a:off x="1118493" y="3396198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9" name="Striped Right Arrow 28"/>
            <p:cNvSpPr/>
            <p:nvPr/>
          </p:nvSpPr>
          <p:spPr bwMode="auto">
            <a:xfrm>
              <a:off x="3908236" y="3117705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703510" y="3433251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va 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Cocina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2" name="Picture 24" descr="Cocina-negra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926471" y="4879705"/>
                <a:ext cx="938874" cy="9354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 está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compuesta?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Estructura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del Producto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6" name="13 Imagen" descr="modulo.estructuraProducto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 xmlns="">
                      <a14:imgLayer r:embed="rId4">
                        <a14:imgEffect>
                          <a14:backgroundRemoval t="0" b="96875" l="3125" r="9609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49615" y="3021548"/>
                <a:ext cx="512415" cy="51241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 se va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a 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Hoja de Ruta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7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71680" y="3021548"/>
                <a:ext cx="720500" cy="7102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¿Cuánto nos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va a costar?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Costo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la Cocina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38" name="Picture 37" descr="Screen Clippi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958309" y="4871877"/>
                <a:ext cx="869744" cy="9012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9" name="Rectangle 8"/>
          <p:cNvSpPr/>
          <p:nvPr/>
        </p:nvSpPr>
        <p:spPr bwMode="auto">
          <a:xfrm>
            <a:off x="590951" y="4317898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76826" y="2322206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47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978306" y="2366116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500" y="6417332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9792" y="4509120"/>
            <a:ext cx="3672408" cy="1530620"/>
            <a:chOff x="2699792" y="4509120"/>
            <a:chExt cx="3672408" cy="1530620"/>
          </a:xfrm>
        </p:grpSpPr>
        <p:pic>
          <p:nvPicPr>
            <p:cNvPr id="1026" name="Picture 2" descr="C:\Documents and Settings\Emanuel\Configuración local\Archivos temporales de Internet\Content.IE5\D8N1LRTE\MC900434894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2699792" y="4509120"/>
              <a:ext cx="1368152" cy="1530620"/>
            </a:xfrm>
            <a:prstGeom prst="rect">
              <a:avLst/>
            </a:prstGeom>
            <a:noFill/>
          </p:spPr>
        </p:pic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Ingeniería del Producto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69" name="Rectangle 50"/>
          <p:cNvSpPr/>
          <p:nvPr/>
        </p:nvSpPr>
        <p:spPr bwMode="auto">
          <a:xfrm>
            <a:off x="6552220" y="4365104"/>
            <a:ext cx="1657995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2" name="71 Grupo"/>
          <p:cNvGrpSpPr/>
          <p:nvPr/>
        </p:nvGrpSpPr>
        <p:grpSpPr>
          <a:xfrm>
            <a:off x="9612560" y="1484784"/>
            <a:ext cx="8712968" cy="4968552"/>
            <a:chOff x="9432540" y="1556792"/>
            <a:chExt cx="8568952" cy="4932548"/>
          </a:xfrm>
        </p:grpSpPr>
        <p:grpSp>
          <p:nvGrpSpPr>
            <p:cNvPr id="71" name="70 Grupo"/>
            <p:cNvGrpSpPr/>
            <p:nvPr/>
          </p:nvGrpSpPr>
          <p:grpSpPr>
            <a:xfrm>
              <a:off x="9432540" y="1556792"/>
              <a:ext cx="8568952" cy="4896544"/>
              <a:chOff x="9468544" y="1448780"/>
              <a:chExt cx="8568952" cy="4896544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9468544" y="1448780"/>
                <a:ext cx="8532948" cy="115212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Layout de la F</a:t>
                </a:r>
                <a:r>
                  <a:rPr kumimoji="0" lang="es-AR" sz="2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á</a:t>
                </a:r>
                <a:r>
                  <a:rPr kumimoji="0" lang="en-US" sz="2000" i="0" u="none" strike="noStrike" normalizeH="0" baseline="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  <a:cs typeface="Arial" charset="0"/>
                  </a:rPr>
                  <a:t>brica</a:t>
                </a:r>
                <a:endParaRPr kumimoji="0" lang="en-US" sz="20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9468544" y="1880828"/>
                <a:ext cx="8568952" cy="446449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70" name="69 Grupo"/>
            <p:cNvGrpSpPr/>
            <p:nvPr/>
          </p:nvGrpSpPr>
          <p:grpSpPr>
            <a:xfrm>
              <a:off x="10044608" y="2173147"/>
              <a:ext cx="7452828" cy="4316193"/>
              <a:chOff x="8668168" y="2243952"/>
              <a:chExt cx="7452828" cy="4316193"/>
            </a:xfrm>
          </p:grpSpPr>
          <p:grpSp>
            <p:nvGrpSpPr>
              <p:cNvPr id="67" name="66 Grupo"/>
              <p:cNvGrpSpPr/>
              <p:nvPr/>
            </p:nvGrpSpPr>
            <p:grpSpPr>
              <a:xfrm>
                <a:off x="10391337" y="2243952"/>
                <a:ext cx="3888823" cy="3735360"/>
                <a:chOff x="10391337" y="2243952"/>
                <a:chExt cx="3888823" cy="3735360"/>
              </a:xfrm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10391337" y="2243952"/>
                  <a:ext cx="3888823" cy="3735360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0391337" y="4858350"/>
                  <a:ext cx="1135674" cy="1120394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MP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13006829" y="4846085"/>
                  <a:ext cx="1273331" cy="1132658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Productos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080808"/>
                      </a:solidFill>
                      <a:effectLst/>
                    </a:rPr>
                    <a:t>Terminados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11224452" y="2275669"/>
                  <a:ext cx="2304256" cy="576064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dirty="0" smtClean="0">
                      <a:solidFill>
                        <a:srgbClr val="080808"/>
                      </a:solidFill>
                    </a:rPr>
                    <a:t>Stock Intermedio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80808"/>
                    </a:solidFill>
                    <a:effectLst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 bwMode="auto">
                <a:xfrm>
                  <a:off x="10764688" y="3465004"/>
                  <a:ext cx="950627" cy="827431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CT 1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13006829" y="3426677"/>
                  <a:ext cx="950627" cy="827431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CT 2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" name="Up Arrow 5"/>
                <p:cNvSpPr/>
                <p:nvPr/>
              </p:nvSpPr>
              <p:spPr bwMode="auto">
                <a:xfrm>
                  <a:off x="11088724" y="4404406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4" name="Up Arrow 63"/>
                <p:cNvSpPr/>
                <p:nvPr/>
              </p:nvSpPr>
              <p:spPr bwMode="auto">
                <a:xfrm>
                  <a:off x="11088724" y="2924944"/>
                  <a:ext cx="315186" cy="32838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5" name="Up Arrow 64"/>
                <p:cNvSpPr/>
                <p:nvPr/>
              </p:nvSpPr>
              <p:spPr bwMode="auto">
                <a:xfrm rot="10800000">
                  <a:off x="13320790" y="3011387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66" name="Up Arrow 65"/>
                <p:cNvSpPr/>
                <p:nvPr/>
              </p:nvSpPr>
              <p:spPr bwMode="auto">
                <a:xfrm rot="10800000">
                  <a:off x="13356976" y="4440410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27" name="Picture 26" descr="Screen Clippi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 xmlns="">
                      <a14:imgLayer r:embed="rId12">
                        <a14:imgEffect>
                          <a14:backgroundRemoval t="755" b="98868" l="9119" r="9787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668168" y="4833156"/>
                <a:ext cx="2041383" cy="1644275"/>
              </a:xfrm>
              <a:prstGeom prst="rect">
                <a:avLst/>
              </a:prstGeom>
            </p:spPr>
          </p:pic>
          <p:pic>
            <p:nvPicPr>
              <p:cNvPr id="31" name="Picture 30" descr="Screen Clipping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backgroundRemoval t="1521" b="100000" l="9119" r="9665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140776" y="4977172"/>
                <a:ext cx="1980220" cy="15829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1065 L -1.02778 -0.005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778 -0.00533 L -0.01198 -0.0159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de la Producción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7005" y="2204864"/>
            <a:ext cx="1746743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6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716304" y="2209790"/>
            <a:ext cx="1763908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391702" y="6417332"/>
            <a:ext cx="214532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793911" y="4480749"/>
            <a:ext cx="1710718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832912" y="4530432"/>
            <a:ext cx="3478048" cy="1307143"/>
            <a:chOff x="2591779" y="4530432"/>
            <a:chExt cx="3478048" cy="1307143"/>
          </a:xfrm>
        </p:grpSpPr>
        <p:sp>
          <p:nvSpPr>
            <p:cNvPr id="68" name="67 CuadroTexto"/>
            <p:cNvSpPr txBox="1"/>
            <p:nvPr/>
          </p:nvSpPr>
          <p:spPr>
            <a:xfrm>
              <a:off x="3937593" y="4875156"/>
              <a:ext cx="2132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Planificación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34" name="Picture 2" descr="C:\Users\emravera\AppData\Local\Microsoft\Windows\Temporary Internet Files\Content.IE5\U5GR8RLL\MC900432625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91779" y="4530432"/>
              <a:ext cx="1307143" cy="130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 bwMode="auto">
          <a:xfrm>
            <a:off x="6781563" y="2175484"/>
            <a:ext cx="1714873" cy="1829580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4414399"/>
            <a:ext cx="1722295" cy="1822913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422547" y="4541292"/>
            <a:ext cx="3452037" cy="1399043"/>
            <a:chOff x="9422547" y="4541292"/>
            <a:chExt cx="3452037" cy="1399043"/>
          </a:xfrm>
        </p:grpSpPr>
        <p:sp>
          <p:nvSpPr>
            <p:cNvPr id="84" name="67 CuadroTexto"/>
            <p:cNvSpPr txBox="1"/>
            <p:nvPr/>
          </p:nvSpPr>
          <p:spPr>
            <a:xfrm>
              <a:off x="10742350" y="5017536"/>
              <a:ext cx="2132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Pedidos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1028" name="Picture 4" descr="C:\Users\emravera\AppData\Local\Microsoft\Windows\Temporary Internet Files\Content.IE5\GL83O8VQ\MC900433953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22547" y="4541292"/>
              <a:ext cx="1319803" cy="139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Rectangle 44"/>
          <p:cNvSpPr/>
          <p:nvPr/>
        </p:nvSpPr>
        <p:spPr bwMode="auto">
          <a:xfrm>
            <a:off x="2627784" y="2209790"/>
            <a:ext cx="1746743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3" name="92 Grupo"/>
          <p:cNvGrpSpPr/>
          <p:nvPr/>
        </p:nvGrpSpPr>
        <p:grpSpPr>
          <a:xfrm>
            <a:off x="603852" y="2236913"/>
            <a:ext cx="7851502" cy="4007861"/>
            <a:chOff x="603852" y="2236913"/>
            <a:chExt cx="7851502" cy="4007861"/>
          </a:xfrm>
        </p:grpSpPr>
        <p:grpSp>
          <p:nvGrpSpPr>
            <p:cNvPr id="86" name="Group 85"/>
            <p:cNvGrpSpPr/>
            <p:nvPr/>
          </p:nvGrpSpPr>
          <p:grpSpPr>
            <a:xfrm>
              <a:off x="603852" y="4469161"/>
              <a:ext cx="1609916" cy="1732147"/>
              <a:chOff x="603852" y="4428747"/>
              <a:chExt cx="1609916" cy="1732147"/>
            </a:xfrm>
          </p:grpSpPr>
          <p:grpSp>
            <p:nvGrpSpPr>
              <p:cNvPr id="10" name="Group 18"/>
              <p:cNvGrpSpPr/>
              <p:nvPr/>
            </p:nvGrpSpPr>
            <p:grpSpPr>
              <a:xfrm>
                <a:off x="603852" y="4428747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¿Cuánto nos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demandarán?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Demanda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Anual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9" name="Picture 14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10000" b="90000" l="10000" r="90000">
                            <a14:foregroundMark x1="51026" y1="30040" x2="37537" y2="28854"/>
                            <a14:foregroundMark x1="45161" y1="53360" x2="45161" y2="53360"/>
                            <a14:foregroundMark x1="45748" y1="57708" x2="45748" y2="57708"/>
                            <a14:foregroundMark x1="44575" y1="60079" x2="44575" y2="60079"/>
                            <a14:foregroundMark x1="53666" y1="69565" x2="53372" y2="66798"/>
                            <a14:foregroundMark x1="54252" y1="51383" x2="54252" y2="51383"/>
                            <a14:foregroundMark x1="49267" y1="51383" x2="49267" y2="51383"/>
                            <a14:foregroundMark x1="50147" y1="56917" x2="50147" y2="56917"/>
                            <a14:foregroundMark x1="54839" y1="48617" x2="54839" y2="486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50524" y="4875156"/>
                <a:ext cx="1164650" cy="86409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29013" y="2276872"/>
              <a:ext cx="1609916" cy="1732147"/>
              <a:chOff x="1134248" y="2197027"/>
              <a:chExt cx="1609916" cy="1732147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1134248" y="2197027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¿Cuánto se 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hace al año?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 Anual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80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backgroundRemoval t="0" b="98438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9226" y="2891248"/>
                <a:ext cx="719960" cy="71996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4798576" y="2236913"/>
              <a:ext cx="1609916" cy="1732147"/>
              <a:chOff x="3726440" y="2197027"/>
              <a:chExt cx="1609916" cy="1732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726440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¿Hay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pedidos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d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 clientes?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Pedidos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1027" name="Picture 3" descr="C:\Users\emravera\AppData\Local\Microsoft\Windows\Temporary Internet Files\Content.IE5\GL83O8VQ\MC900433934[1]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0778" y="2824984"/>
                <a:ext cx="852487" cy="85248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6817567" y="2236913"/>
              <a:ext cx="1609916" cy="1732147"/>
              <a:chOff x="6322895" y="2197027"/>
              <a:chExt cx="1609916" cy="173214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322895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¿Qué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se hace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este mes?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 Mensual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43" name="Picture 42" descr="Screen Clippi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 xmlns="">
                      <a14:imgLayer r:embed="rId11">
                        <a14:imgEffect>
                          <a14:backgroundRemoval t="10000" b="90000" l="10000" r="90000">
                            <a14:foregroundMark x1="26816" y1="43902" x2="26816" y2="439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617588" y="2764471"/>
                <a:ext cx="1058042" cy="9693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6845438" y="4512627"/>
              <a:ext cx="1609916" cy="1732147"/>
              <a:chOff x="6845438" y="4512627"/>
              <a:chExt cx="1609916" cy="1732147"/>
            </a:xfrm>
          </p:grpSpPr>
          <p:grpSp>
            <p:nvGrpSpPr>
              <p:cNvPr id="25" name="Group 21"/>
              <p:cNvGrpSpPr/>
              <p:nvPr/>
            </p:nvGrpSpPr>
            <p:grpSpPr>
              <a:xfrm>
                <a:off x="6845438" y="4512627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hace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cada día?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Plan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Semanal</a:t>
                  </a:r>
                  <a:endParaRPr kumimoji="0" lang="es-AR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46" name="Picture 45" descr="Screen Clippi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 xmlns="">
                      <a14:imgLayer r:embed="rId13">
                        <a14:imgEffect>
                          <a14:backgroundRemoval t="5622" b="93976" l="382" r="98092">
                            <a14:foregroundMark x1="19847" y1="38153" x2="19847" y2="38153"/>
                            <a14:foregroundMark x1="20229" y1="29317" x2="20229" y2="29317"/>
                            <a14:foregroundMark x1="31679" y1="30924" x2="31679" y2="30924"/>
                            <a14:foregroundMark x1="53053" y1="71486" x2="53053" y2="71486"/>
                            <a14:foregroundMark x1="7252" y1="36546" x2="7252" y2="36546"/>
                            <a14:foregroundMark x1="61069" y1="69880" x2="61069" y2="69880"/>
                            <a14:foregroundMark x1="19466" y1="19277" x2="19466" y2="19277"/>
                            <a14:foregroundMark x1="26718" y1="18474" x2="26718" y2="18474"/>
                            <a14:foregroundMark x1="47710" y1="16867" x2="47710" y2="16867"/>
                            <a14:foregroundMark x1="55725" y1="15261" x2="55725" y2="15261"/>
                            <a14:foregroundMark x1="64885" y1="15663" x2="64885" y2="15663"/>
                            <a14:foregroundMark x1="76336" y1="30924" x2="76336" y2="30924"/>
                            <a14:foregroundMark x1="14504" y1="72289" x2="14504" y2="72289"/>
                            <a14:foregroundMark x1="28244" y1="73494" x2="28244" y2="73494"/>
                            <a14:foregroundMark x1="33588" y1="19679" x2="33588" y2="19679"/>
                            <a14:foregroundMark x1="38550" y1="19679" x2="38550" y2="19679"/>
                            <a14:foregroundMark x1="45802" y1="19679" x2="45802" y2="19679"/>
                            <a14:foregroundMark x1="56107" y1="19277" x2="56107" y2="19277"/>
                            <a14:foregroundMark x1="62977" y1="18474" x2="62977" y2="18474"/>
                            <a14:foregroundMark x1="73282" y1="18474" x2="73282" y2="18474"/>
                            <a14:foregroundMark x1="77481" y1="18474" x2="77481" y2="18474"/>
                            <a14:foregroundMark x1="81679" y1="18876" x2="81679" y2="18876"/>
                            <a14:foregroundMark x1="8397" y1="52610" x2="8397" y2="52610"/>
                            <a14:foregroundMark x1="9924" y1="64257" x2="9924" y2="64257"/>
                            <a14:foregroundMark x1="10687" y1="72289" x2="10687" y2="722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72306" y="5240814"/>
                <a:ext cx="756177" cy="71865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1" name="Striped Right Arrow 77"/>
            <p:cNvSpPr/>
            <p:nvPr/>
          </p:nvSpPr>
          <p:spPr bwMode="auto">
            <a:xfrm>
              <a:off x="6516218" y="2956993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5400000">
              <a:off x="7488324" y="3969060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5" name="Striped Right Arrow 77"/>
            <p:cNvSpPr/>
            <p:nvPr/>
          </p:nvSpPr>
          <p:spPr bwMode="auto">
            <a:xfrm rot="16200000">
              <a:off x="1259632" y="3941440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Striped Right Arrow 77"/>
            <p:cNvSpPr/>
            <p:nvPr/>
          </p:nvSpPr>
          <p:spPr bwMode="auto">
            <a:xfrm>
              <a:off x="4427986" y="2960948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5" name="Striped Right Arrow 77"/>
            <p:cNvSpPr/>
            <p:nvPr/>
          </p:nvSpPr>
          <p:spPr bwMode="auto">
            <a:xfrm>
              <a:off x="2339754" y="2924944"/>
              <a:ext cx="216022" cy="52124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92" name="91 Grupo"/>
            <p:cNvGrpSpPr/>
            <p:nvPr/>
          </p:nvGrpSpPr>
          <p:grpSpPr>
            <a:xfrm>
              <a:off x="2699792" y="2236913"/>
              <a:ext cx="1609916" cy="1732147"/>
              <a:chOff x="2699792" y="2236913"/>
              <a:chExt cx="1609916" cy="1732147"/>
            </a:xfrm>
          </p:grpSpPr>
          <p:grpSp>
            <p:nvGrpSpPr>
              <p:cNvPr id="67" name="Group 19"/>
              <p:cNvGrpSpPr/>
              <p:nvPr/>
            </p:nvGrpSpPr>
            <p:grpSpPr>
              <a:xfrm>
                <a:off x="2699792" y="2236913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75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¿Qué stock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controlamos?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76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Clasificación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baseline="0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ABC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 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91" name="12 Imagen" descr="modulo.stock.jpg"/>
              <p:cNvPicPr>
                <a:picLocks noChangeAspect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03848" y="2924944"/>
                <a:ext cx="523221" cy="50405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0399 0.368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39 L -0.7191 -0.008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909 -0.00834 L -0.00642 -0.00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36898 L 0 -0.005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9" grpId="0" animBg="1"/>
      <p:bldP spid="74" grpId="0" animBg="1"/>
      <p:bldP spid="9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78 Grupo"/>
          <p:cNvGrpSpPr/>
          <p:nvPr/>
        </p:nvGrpSpPr>
        <p:grpSpPr>
          <a:xfrm>
            <a:off x="249661" y="1484784"/>
            <a:ext cx="8570811" cy="4932548"/>
            <a:chOff x="249661" y="1484784"/>
            <a:chExt cx="8570811" cy="493254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49661" y="1484784"/>
              <a:ext cx="8568952" cy="8033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32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51520" y="1988840"/>
              <a:ext cx="8568952" cy="4428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8943" y="4370030"/>
            <a:ext cx="1748801" cy="179527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67644" y="2132856"/>
            <a:ext cx="1728192" cy="184060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6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3851920" y="2132856"/>
            <a:ext cx="1704261" cy="184851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608004" y="6417332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876256" y="4329100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7" name="76 Grupo"/>
          <p:cNvGrpSpPr/>
          <p:nvPr/>
        </p:nvGrpSpPr>
        <p:grpSpPr>
          <a:xfrm>
            <a:off x="2735796" y="4617132"/>
            <a:ext cx="3636404" cy="1514897"/>
            <a:chOff x="2735796" y="4617132"/>
            <a:chExt cx="3636404" cy="1514897"/>
          </a:xfrm>
        </p:grpSpPr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Producción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63" name="Picture 2" descr="C:\Documents and Settings\Emanuel\Configuración local\Archivos temporales de Internet\Content.IE5\DZAEOC44\MC90043488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5796" y="4617132"/>
              <a:ext cx="1514897" cy="1514897"/>
            </a:xfrm>
            <a:prstGeom prst="rect">
              <a:avLst/>
            </a:prstGeom>
            <a:noFill/>
          </p:spPr>
        </p:pic>
      </p:grpSp>
      <p:sp>
        <p:nvSpPr>
          <p:cNvPr id="61" name="Rectangle 50"/>
          <p:cNvSpPr/>
          <p:nvPr/>
        </p:nvSpPr>
        <p:spPr bwMode="auto">
          <a:xfrm>
            <a:off x="6480212" y="2137782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90951" y="2204864"/>
            <a:ext cx="7967228" cy="3928391"/>
            <a:chOff x="590951" y="2204864"/>
            <a:chExt cx="7967228" cy="3928391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239852" y="2924944"/>
              <a:ext cx="504056" cy="59732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72" name="71 Grupo"/>
            <p:cNvGrpSpPr/>
            <p:nvPr/>
          </p:nvGrpSpPr>
          <p:grpSpPr>
            <a:xfrm>
              <a:off x="1439652" y="2204864"/>
              <a:ext cx="1609916" cy="1732147"/>
              <a:chOff x="2200866" y="2322206"/>
              <a:chExt cx="1609916" cy="1732147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Trabajos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baseline="0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ejecutar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Generar</a:t>
                  </a:r>
                  <a:endParaRPr kumimoji="0" lang="es-AR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7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807804" y="2888940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1" name="70 Grupo"/>
            <p:cNvGrpSpPr/>
            <p:nvPr/>
          </p:nvGrpSpPr>
          <p:grpSpPr>
            <a:xfrm>
              <a:off x="590951" y="4401108"/>
              <a:ext cx="1609916" cy="1732147"/>
              <a:chOff x="590951" y="4325144"/>
              <a:chExt cx="1609916" cy="1732147"/>
            </a:xfrm>
          </p:grpSpPr>
          <p:grpSp>
            <p:nvGrpSpPr>
              <p:cNvPr id="10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¿Qué se envía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a producción?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Producción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0" name="Picture 40" descr="Screen Clippi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 xmlns="">
                      <a14:imgLayer r:embed="rId18">
                        <a14:imgEffect>
                          <a14:backgroundRemoval t="0" b="98868" l="3019" r="84906">
                            <a14:foregroundMark x1="12075" y1="33962" x2="12075" y2="33962"/>
                            <a14:foregroundMark x1="13962" y1="41132" x2="13962" y2="41132"/>
                            <a14:foregroundMark x1="34717" y1="38491" x2="34717" y2="38491"/>
                            <a14:foregroundMark x1="34717" y1="52453" x2="34717" y2="52453"/>
                            <a14:foregroundMark x1="35472" y1="59245" x2="35472" y2="59245"/>
                            <a14:foregroundMark x1="38868" y1="69434" x2="38868" y2="69434"/>
                            <a14:foregroundMark x1="51698" y1="69057" x2="51698" y2="69057"/>
                            <a14:foregroundMark x1="52075" y1="59623" x2="52075" y2="59623"/>
                            <a14:foregroundMark x1="51321" y1="53208" x2="51321" y2="53208"/>
                            <a14:foregroundMark x1="64906" y1="61509" x2="64906" y2="61509"/>
                            <a14:foregroundMark x1="64906" y1="52830" x2="64906" y2="52830"/>
                            <a14:foregroundMark x1="66792" y1="68679" x2="66792" y2="68679"/>
                            <a14:foregroundMark x1="77736" y1="62642" x2="77736" y2="62642"/>
                            <a14:foregroundMark x1="78113" y1="53208" x2="78113" y2="53208"/>
                            <a14:foregroundMark x1="76604" y1="43019" x2="76604" y2="43019"/>
                            <a14:foregroundMark x1="76604" y1="36226" x2="76604" y2="36226"/>
                            <a14:foregroundMark x1="76981" y1="29811" x2="76981" y2="29811"/>
                            <a14:foregroundMark x1="75849" y1="27547" x2="75849" y2="27547"/>
                            <a14:foregroundMark x1="43774" y1="26792" x2="43774" y2="26792"/>
                            <a14:foregroundMark x1="41887" y1="17736" x2="41887" y2="17736"/>
                            <a14:foregroundMark x1="44906" y1="10566" x2="44906" y2="10566"/>
                            <a14:foregroundMark x1="17736" y1="8302" x2="17736" y2="83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87624" y="5085184"/>
                <a:ext cx="360040" cy="360040"/>
              </a:xfrm>
              <a:prstGeom prst="rect">
                <a:avLst/>
              </a:prstGeom>
            </p:spPr>
          </p:pic>
        </p:grpSp>
        <p:grpSp>
          <p:nvGrpSpPr>
            <p:cNvPr id="76" name="75 Grupo"/>
            <p:cNvGrpSpPr/>
            <p:nvPr/>
          </p:nvGrpSpPr>
          <p:grpSpPr>
            <a:xfrm>
              <a:off x="3887924" y="2204864"/>
              <a:ext cx="1609915" cy="1733569"/>
              <a:chOff x="4978306" y="2362567"/>
              <a:chExt cx="1609915" cy="173356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78306" y="2362567"/>
                <a:ext cx="1609915" cy="1733569"/>
                <a:chOff x="5220071" y="2312875"/>
                <a:chExt cx="1609915" cy="1733569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1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Empezamos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 </a:t>
                  </a: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fabricar…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4943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Inicio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924944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5" name="74 Grupo"/>
            <p:cNvGrpSpPr/>
            <p:nvPr/>
          </p:nvGrpSpPr>
          <p:grpSpPr>
            <a:xfrm>
              <a:off x="6948263" y="4397153"/>
              <a:ext cx="1609916" cy="1732147"/>
              <a:chOff x="6588223" y="4381025"/>
              <a:chExt cx="1609916" cy="1732147"/>
            </a:xfrm>
          </p:grpSpPr>
          <p:grpSp>
            <p:nvGrpSpPr>
              <p:cNvPr id="25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Terminamos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de  fabricar…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Fin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Órdenes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Trabajo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4" name="Picture 36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00292" y="4941168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44" name="Striped Right Arrow 28"/>
            <p:cNvSpPr/>
            <p:nvPr/>
          </p:nvSpPr>
          <p:spPr bwMode="auto">
            <a:xfrm>
              <a:off x="5760132" y="2888940"/>
              <a:ext cx="504056" cy="59732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16200000">
              <a:off x="1439652" y="3861048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64" name="Striped Right Arrow 77"/>
            <p:cNvSpPr/>
            <p:nvPr/>
          </p:nvSpPr>
          <p:spPr bwMode="auto">
            <a:xfrm rot="5400000">
              <a:off x="7488324" y="3861048"/>
              <a:ext cx="279648" cy="567680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66" name="65 Grupo"/>
            <p:cNvGrpSpPr/>
            <p:nvPr/>
          </p:nvGrpSpPr>
          <p:grpSpPr>
            <a:xfrm>
              <a:off x="6552220" y="2204864"/>
              <a:ext cx="1609916" cy="1732147"/>
              <a:chOff x="6552220" y="2204864"/>
              <a:chExt cx="1609916" cy="1732147"/>
            </a:xfrm>
          </p:grpSpPr>
          <p:grpSp>
            <p:nvGrpSpPr>
              <p:cNvPr id="57" name="Group 21"/>
              <p:cNvGrpSpPr/>
              <p:nvPr/>
            </p:nvGrpSpPr>
            <p:grpSpPr>
              <a:xfrm>
                <a:off x="6552220" y="2204864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59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Recibimos lo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que falta</a:t>
                  </a: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60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Actualizar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Stock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5" name="12 Imagen" descr="modulo.stock.jpg"/>
              <p:cNvPicPr>
                <a:picLocks noChangeAspect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6276" y="2924944"/>
                <a:ext cx="504056" cy="48559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3" y="4257092"/>
            <a:ext cx="1709394" cy="1856080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76826" y="2276872"/>
            <a:ext cx="1657995" cy="184060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4932040" y="2312876"/>
            <a:ext cx="1704261" cy="1848514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</a:t>
            </a:r>
            <a:r>
              <a:rPr kumimoji="0" lang="es-AR" sz="16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kumimoji="0" lang="en-US" sz="1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75230" y="6403969"/>
            <a:ext cx="2197270" cy="409407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9" name="Rectangle 50"/>
          <p:cNvSpPr/>
          <p:nvPr/>
        </p:nvSpPr>
        <p:spPr bwMode="auto">
          <a:xfrm>
            <a:off x="6516216" y="4329100"/>
            <a:ext cx="1693999" cy="1831278"/>
          </a:xfrm>
          <a:prstGeom prst="rect">
            <a:avLst/>
          </a:prstGeom>
          <a:noFill/>
          <a:ln w="5715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9360532" y="4365104"/>
            <a:ext cx="3528392" cy="1559061"/>
            <a:chOff x="2663788" y="4401108"/>
            <a:chExt cx="3528392" cy="1559061"/>
          </a:xfrm>
        </p:grpSpPr>
        <p:sp>
          <p:nvSpPr>
            <p:cNvPr id="58" name="57 CuadroTexto"/>
            <p:cNvSpPr txBox="1"/>
            <p:nvPr/>
          </p:nvSpPr>
          <p:spPr>
            <a:xfrm>
              <a:off x="4103948" y="483315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Calidad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63" name="Picture 2" descr="C:\Documents and Settings\Emanuel\Configuración local\Archivos temporales de Internet\Content.IE5\NOXJVDVL\MC900434888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3788" y="4401108"/>
              <a:ext cx="1559061" cy="1559061"/>
            </a:xfrm>
            <a:prstGeom prst="rect">
              <a:avLst/>
            </a:prstGeom>
            <a:noFill/>
          </p:spPr>
        </p:pic>
      </p:grpSp>
      <p:grpSp>
        <p:nvGrpSpPr>
          <p:cNvPr id="74" name="73 Grupo"/>
          <p:cNvGrpSpPr/>
          <p:nvPr/>
        </p:nvGrpSpPr>
        <p:grpSpPr>
          <a:xfrm>
            <a:off x="2555776" y="7569460"/>
            <a:ext cx="3607296" cy="1908212"/>
            <a:chOff x="2555776" y="4221088"/>
            <a:chExt cx="3607296" cy="1908212"/>
          </a:xfrm>
        </p:grpSpPr>
        <p:sp>
          <p:nvSpPr>
            <p:cNvPr id="68" name="67 CuadroTexto"/>
            <p:cNvSpPr txBox="1"/>
            <p:nvPr/>
          </p:nvSpPr>
          <p:spPr>
            <a:xfrm>
              <a:off x="4074840" y="4891124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Almacenes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1026" name="Picture 2" descr="C:\Documents and Settings\Emanuel\Configuración local\Archivos temporales de Internet\Content.IE5\NOXJVDVL\MC900434898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555776" y="4221088"/>
              <a:ext cx="1908212" cy="1908212"/>
            </a:xfrm>
            <a:prstGeom prst="rect">
              <a:avLst/>
            </a:prstGeom>
            <a:noFill/>
          </p:spPr>
        </p:pic>
      </p:grpSp>
      <p:grpSp>
        <p:nvGrpSpPr>
          <p:cNvPr id="59" name="58 Grupo"/>
          <p:cNvGrpSpPr/>
          <p:nvPr/>
        </p:nvGrpSpPr>
        <p:grpSpPr>
          <a:xfrm>
            <a:off x="590951" y="2322206"/>
            <a:ext cx="7607188" cy="3790966"/>
            <a:chOff x="590951" y="2322206"/>
            <a:chExt cx="7607188" cy="3790966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923928" y="2996952"/>
              <a:ext cx="9361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688964" y="3437168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22" name="70 Grupo"/>
            <p:cNvGrpSpPr/>
            <p:nvPr/>
          </p:nvGrpSpPr>
          <p:grpSpPr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25" name="Group 18"/>
              <p:cNvGrpSpPr/>
              <p:nvPr/>
            </p:nvGrpSpPr>
            <p:grpSpPr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Entregamos</a:t>
                  </a:r>
                  <a:r>
                    <a:rPr kumimoji="0" lang="en-US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lo producido…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Entrega de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Producto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0" name="Picture 40" descr="Screen Clippi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16">
                        <a14:imgEffect>
                          <a14:backgroundRemoval t="0" b="98868" l="3019" r="84906">
                            <a14:foregroundMark x1="12075" y1="33962" x2="12075" y2="33962"/>
                            <a14:foregroundMark x1="13962" y1="41132" x2="13962" y2="41132"/>
                            <a14:foregroundMark x1="34717" y1="38491" x2="34717" y2="38491"/>
                            <a14:foregroundMark x1="34717" y1="52453" x2="34717" y2="52453"/>
                            <a14:foregroundMark x1="35472" y1="59245" x2="35472" y2="59245"/>
                            <a14:foregroundMark x1="38868" y1="69434" x2="38868" y2="69434"/>
                            <a14:foregroundMark x1="51698" y1="69057" x2="51698" y2="69057"/>
                            <a14:foregroundMark x1="52075" y1="59623" x2="52075" y2="59623"/>
                            <a14:foregroundMark x1="51321" y1="53208" x2="51321" y2="53208"/>
                            <a14:foregroundMark x1="64906" y1="61509" x2="64906" y2="61509"/>
                            <a14:foregroundMark x1="64906" y1="52830" x2="64906" y2="52830"/>
                            <a14:foregroundMark x1="66792" y1="68679" x2="66792" y2="68679"/>
                            <a14:foregroundMark x1="77736" y1="62642" x2="77736" y2="62642"/>
                            <a14:foregroundMark x1="78113" y1="53208" x2="78113" y2="53208"/>
                            <a14:foregroundMark x1="76604" y1="43019" x2="76604" y2="43019"/>
                            <a14:foregroundMark x1="76604" y1="36226" x2="76604" y2="36226"/>
                            <a14:foregroundMark x1="76981" y1="29811" x2="76981" y2="29811"/>
                            <a14:foregroundMark x1="75849" y1="27547" x2="75849" y2="27547"/>
                            <a14:foregroundMark x1="43774" y1="26792" x2="43774" y2="26792"/>
                            <a14:foregroundMark x1="41887" y1="17736" x2="41887" y2="17736"/>
                            <a14:foregroundMark x1="44906" y1="10566" x2="44906" y2="10566"/>
                            <a14:foregroundMark x1="17736" y1="8302" x2="17736" y2="83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295636" y="5085184"/>
                <a:ext cx="360040" cy="360040"/>
              </a:xfrm>
              <a:prstGeom prst="rect">
                <a:avLst/>
              </a:prstGeom>
            </p:spPr>
          </p:pic>
        </p:grpSp>
        <p:grpSp>
          <p:nvGrpSpPr>
            <p:cNvPr id="26" name="75 Grupo"/>
            <p:cNvGrpSpPr/>
            <p:nvPr/>
          </p:nvGrpSpPr>
          <p:grpSpPr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32" name="Group 20"/>
              <p:cNvGrpSpPr/>
              <p:nvPr/>
            </p:nvGrpSpPr>
            <p:grpSpPr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¿Fuimos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Eficientes?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Eficiencia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Proceso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Productivo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backgroundRemoval t="8696" b="94203" l="2857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924944"/>
                <a:ext cx="432048" cy="4258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50" name="49 Grupo"/>
            <p:cNvGrpSpPr/>
            <p:nvPr/>
          </p:nvGrpSpPr>
          <p:grpSpPr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34" name="Group 21"/>
              <p:cNvGrpSpPr/>
              <p:nvPr/>
            </p:nvGrpSpPr>
            <p:grpSpPr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Analizamos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Reportes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Reportes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75" name="Picture 35" descr="Screen Clipping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 xmlns="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696236" y="4725144"/>
                <a:ext cx="1314634" cy="136226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72" name="71 Grupo"/>
            <p:cNvGrpSpPr/>
            <p:nvPr/>
          </p:nvGrpSpPr>
          <p:grpSpPr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1" name="Group 19"/>
              <p:cNvGrpSpPr/>
              <p:nvPr/>
            </p:nvGrpSpPr>
            <p:grpSpPr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¿Cómo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 va el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plan</a:t>
                  </a:r>
                  <a:r>
                    <a:rPr kumimoji="0" lang="es-AR" sz="18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?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Progreso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AR" b="1" dirty="0" smtClean="0">
                      <a:solidFill>
                        <a:schemeClr val="tx1"/>
                      </a:solidFill>
                      <a:latin typeface="Tahoma" pitchFamily="34" charset="0"/>
                      <a:cs typeface="Arial" charset="0"/>
                    </a:rPr>
                    <a:t>Planificación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BEBA8EAE-BF5A-486C-A8C5-ECC9F3942E4B}">
                    <a14:imgProps xmlns:a14="http://schemas.microsoft.com/office/drawing/2010/main" xmlns="">
                      <a14:imgLayer r:embed="rId22">
                        <a14:imgEffect>
                          <a14:backgroundRemoval t="0" b="98438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3032956"/>
                <a:ext cx="540060" cy="540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Striped Right Arrow 27"/>
            <p:cNvSpPr/>
            <p:nvPr/>
          </p:nvSpPr>
          <p:spPr bwMode="auto">
            <a:xfrm rot="18867424">
              <a:off x="1078248" y="3325190"/>
              <a:ext cx="1023804" cy="728597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1528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00104 -0.4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49444 L -0.00035 -0.00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-0.72309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circles">
  <a:themeElements>
    <a:clrScheme name="circles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3754774</TotalTime>
  <Words>480</Words>
  <Application>Microsoft Office PowerPoint</Application>
  <PresentationFormat>Presentación en pantalla (4:3)</PresentationFormat>
  <Paragraphs>198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circles</vt:lpstr>
      <vt:lpstr>Diapositiva 1</vt:lpstr>
      <vt:lpstr>Diapositiva 2</vt:lpstr>
      <vt:lpstr>Definición del sistema</vt:lpstr>
      <vt:lpstr>Módulos del sistema</vt:lpstr>
      <vt:lpstr>Circuito Lógico del Sistema</vt:lpstr>
      <vt:lpstr>Circuito Lógico del Sistema</vt:lpstr>
      <vt:lpstr>Circuito Lógico del Sistema</vt:lpstr>
      <vt:lpstr>Circuito Lógico del Sistema</vt:lpstr>
      <vt:lpstr>Circuito Lógico del Sistema</vt:lpstr>
      <vt:lpstr>Agradecimientos</vt:lpstr>
      <vt:lpstr>Preguntas</vt:lpstr>
    </vt:vector>
  </TitlesOfParts>
  <Company>Clearly Presented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Blue Template</dc:title>
  <dc:creator>Presentation Helper</dc:creator>
  <cp:lastModifiedBy>Emanuel Ravera</cp:lastModifiedBy>
  <cp:revision>288</cp:revision>
  <dcterms:created xsi:type="dcterms:W3CDTF">2005-04-26T09:52:17Z</dcterms:created>
  <dcterms:modified xsi:type="dcterms:W3CDTF">2012-01-04T23:45:37Z</dcterms:modified>
</cp:coreProperties>
</file>