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07" r:id="rId2"/>
    <p:sldId id="276" r:id="rId3"/>
    <p:sldId id="275" r:id="rId4"/>
    <p:sldId id="270" r:id="rId5"/>
    <p:sldId id="308" r:id="rId6"/>
    <p:sldId id="312" r:id="rId7"/>
    <p:sldId id="313" r:id="rId8"/>
    <p:sldId id="316" r:id="rId9"/>
    <p:sldId id="317" r:id="rId10"/>
    <p:sldId id="284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80808"/>
    <a:srgbClr val="000000"/>
    <a:srgbClr val="FFCC66"/>
    <a:srgbClr val="0099CC"/>
    <a:srgbClr val="3399FF"/>
    <a:srgbClr val="333399"/>
    <a:srgbClr val="363080"/>
    <a:srgbClr val="5850A5"/>
    <a:srgbClr val="342F61"/>
    <a:srgbClr val="463F8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1" autoAdjust="0"/>
    <p:restoredTop sz="95993" autoAdjust="0"/>
  </p:normalViewPr>
  <p:slideViewPr>
    <p:cSldViewPr>
      <p:cViewPr>
        <p:scale>
          <a:sx n="87" d="100"/>
          <a:sy n="87" d="100"/>
        </p:scale>
        <p:origin x="-540" y="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Gycap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895F857-5E1C-41A0-9B09-6BAE350609F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3718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s-ES" dirty="0" err="1"/>
              <a:t>Gycap</a:t>
            </a:r>
            <a:endParaRPr lang="es-ES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770A88D-C788-4498-8C3D-B962F5E5744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60447926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" dirty="0" err="1" smtClean="0"/>
              <a:t>Gycap</a:t>
            </a:r>
            <a:endParaRPr lang="es-ES" dirty="0" smtClean="0"/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AFAC6-2AB8-4FBA-AE38-1F2BDCFFD26C}" type="slidenum">
              <a:rPr lang="es-ES" smtClean="0"/>
              <a:pPr/>
              <a:t>3</a:t>
            </a:fld>
            <a:endParaRPr lang="es-ES" smtClean="0"/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Actualizacion</a:t>
            </a:r>
            <a:r>
              <a:rPr lang="es-AR" dirty="0" smtClean="0"/>
              <a:t> Stock (Agregar)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Gycap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70A88D-C788-4498-8C3D-B962F5E57444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8"/>
          <p:cNvSpPr>
            <a:spLocks/>
          </p:cNvSpPr>
          <p:nvPr/>
        </p:nvSpPr>
        <p:spPr bwMode="auto">
          <a:xfrm>
            <a:off x="-33338" y="-33338"/>
            <a:ext cx="9577388" cy="6818313"/>
          </a:xfrm>
          <a:custGeom>
            <a:avLst/>
            <a:gdLst/>
            <a:ahLst/>
            <a:cxnLst>
              <a:cxn ang="0">
                <a:pos x="5" y="0"/>
              </a:cxn>
              <a:cxn ang="0">
                <a:pos x="5802" y="14"/>
              </a:cxn>
              <a:cxn ang="0">
                <a:pos x="5802" y="3905"/>
              </a:cxn>
              <a:cxn ang="0">
                <a:pos x="5066" y="2352"/>
              </a:cxn>
              <a:cxn ang="0">
                <a:pos x="0" y="3106"/>
              </a:cxn>
              <a:cxn ang="0">
                <a:pos x="5" y="0"/>
              </a:cxn>
            </a:cxnLst>
            <a:rect l="0" t="0" r="r" b="b"/>
            <a:pathLst>
              <a:path w="6033" h="4295">
                <a:moveTo>
                  <a:pt x="5" y="0"/>
                </a:moveTo>
                <a:lnTo>
                  <a:pt x="5802" y="14"/>
                </a:lnTo>
                <a:lnTo>
                  <a:pt x="5802" y="3905"/>
                </a:lnTo>
                <a:cubicBezTo>
                  <a:pt x="5679" y="4295"/>
                  <a:pt x="6033" y="2484"/>
                  <a:pt x="5066" y="2352"/>
                </a:cubicBezTo>
                <a:cubicBezTo>
                  <a:pt x="4099" y="2221"/>
                  <a:pt x="843" y="3497"/>
                  <a:pt x="0" y="3106"/>
                </a:cubicBezTo>
                <a:lnTo>
                  <a:pt x="5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dist="88900" dir="54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es-ES"/>
          </a:p>
        </p:txBody>
      </p: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6076950" y="152400"/>
            <a:ext cx="2846388" cy="3313113"/>
            <a:chOff x="3107" y="1003"/>
            <a:chExt cx="2495" cy="2903"/>
          </a:xfrm>
        </p:grpSpPr>
        <p:grpSp>
          <p:nvGrpSpPr>
            <p:cNvPr id="6" name="Group 84"/>
            <p:cNvGrpSpPr>
              <a:grpSpLocks/>
            </p:cNvGrpSpPr>
            <p:nvPr userDrawn="1"/>
          </p:nvGrpSpPr>
          <p:grpSpPr bwMode="auto">
            <a:xfrm>
              <a:off x="3107" y="2001"/>
              <a:ext cx="1905" cy="1905"/>
              <a:chOff x="1655" y="3067"/>
              <a:chExt cx="975" cy="975"/>
            </a:xfrm>
          </p:grpSpPr>
          <p:sp>
            <p:nvSpPr>
              <p:cNvPr id="13" name="AutoShape 85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4" name="AutoShape 86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50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7" name="Group 87"/>
            <p:cNvGrpSpPr>
              <a:grpSpLocks/>
            </p:cNvGrpSpPr>
            <p:nvPr userDrawn="1"/>
          </p:nvGrpSpPr>
          <p:grpSpPr bwMode="auto">
            <a:xfrm>
              <a:off x="4922" y="2227"/>
              <a:ext cx="565" cy="566"/>
              <a:chOff x="1657" y="3068"/>
              <a:chExt cx="972" cy="974"/>
            </a:xfrm>
          </p:grpSpPr>
          <p:sp>
            <p:nvSpPr>
              <p:cNvPr id="11" name="AutoShape 88"/>
              <p:cNvSpPr>
                <a:spLocks noChangeArrowheads="1"/>
              </p:cNvSpPr>
              <p:nvPr userDrawn="1"/>
            </p:nvSpPr>
            <p:spPr bwMode="auto">
              <a:xfrm>
                <a:off x="1656" y="3068"/>
                <a:ext cx="972" cy="974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" name="AutoShape 89"/>
              <p:cNvSpPr>
                <a:spLocks noChangeArrowheads="1"/>
              </p:cNvSpPr>
              <p:nvPr userDrawn="1"/>
            </p:nvSpPr>
            <p:spPr bwMode="auto">
              <a:xfrm>
                <a:off x="1869" y="3281"/>
                <a:ext cx="546" cy="548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8" name="Group 90"/>
            <p:cNvGrpSpPr>
              <a:grpSpLocks/>
            </p:cNvGrpSpPr>
            <p:nvPr userDrawn="1"/>
          </p:nvGrpSpPr>
          <p:grpSpPr bwMode="auto">
            <a:xfrm>
              <a:off x="4309" y="1003"/>
              <a:ext cx="1293" cy="1293"/>
              <a:chOff x="1655" y="3067"/>
              <a:chExt cx="975" cy="975"/>
            </a:xfrm>
          </p:grpSpPr>
          <p:sp>
            <p:nvSpPr>
              <p:cNvPr id="9" name="AutoShape 91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0" name="AutoShape 92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53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</p:grp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792163" y="1881188"/>
            <a:ext cx="5580062" cy="1655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500563" y="4689475"/>
            <a:ext cx="4319587" cy="135572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605588"/>
            <a:ext cx="21336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2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605588"/>
            <a:ext cx="2895600" cy="279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77050" y="6605588"/>
            <a:ext cx="21336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4F6DF-4F98-4AE4-9605-FD2E5CBF4DA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188913"/>
            <a:ext cx="2071688" cy="543718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67425" cy="543718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A4395-DBD4-4A9F-9144-A08150938E5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88913"/>
            <a:ext cx="8110538" cy="79216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916113"/>
            <a:ext cx="4068763" cy="37099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78363" y="1916113"/>
            <a:ext cx="4070350" cy="37099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274AB-15FF-4C63-8EF3-FDF4269BB3B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9D1A8-AA1A-4E2F-8A75-278169BC69F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C970-F01A-4209-B687-8B25F27B1B9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16113"/>
            <a:ext cx="4068763" cy="3709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78363" y="1916113"/>
            <a:ext cx="4070350" cy="3709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7139A-984B-4B62-8635-2133794520F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632B4-4F51-40E7-AB07-14C9E740FDE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96413-3F37-4586-BEE7-91F2957A5FC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15AFA-366F-429A-8BC5-194430E5616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69B3B-EBCA-4D15-A803-DE5D910DE7F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FD9B0-71FD-497D-8A10-1D105E53666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Freeform 112"/>
          <p:cNvSpPr>
            <a:spLocks/>
          </p:cNvSpPr>
          <p:nvPr/>
        </p:nvSpPr>
        <p:spPr bwMode="auto">
          <a:xfrm>
            <a:off x="-17463" y="6223000"/>
            <a:ext cx="9172576" cy="661988"/>
          </a:xfrm>
          <a:custGeom>
            <a:avLst/>
            <a:gdLst/>
            <a:ahLst/>
            <a:cxnLst>
              <a:cxn ang="0">
                <a:pos x="5771" y="403"/>
              </a:cxn>
              <a:cxn ang="0">
                <a:pos x="4" y="417"/>
              </a:cxn>
              <a:cxn ang="0">
                <a:pos x="0" y="24"/>
              </a:cxn>
              <a:cxn ang="0">
                <a:pos x="2218" y="272"/>
              </a:cxn>
              <a:cxn ang="0">
                <a:pos x="5778" y="91"/>
              </a:cxn>
              <a:cxn ang="0">
                <a:pos x="5771" y="403"/>
              </a:cxn>
            </a:cxnLst>
            <a:rect l="0" t="0" r="r" b="b"/>
            <a:pathLst>
              <a:path w="5778" h="417">
                <a:moveTo>
                  <a:pt x="5771" y="403"/>
                </a:moveTo>
                <a:lnTo>
                  <a:pt x="4" y="417"/>
                </a:lnTo>
                <a:lnTo>
                  <a:pt x="0" y="24"/>
                </a:lnTo>
                <a:cubicBezTo>
                  <a:pt x="369" y="0"/>
                  <a:pt x="1255" y="261"/>
                  <a:pt x="2218" y="272"/>
                </a:cubicBezTo>
                <a:cubicBezTo>
                  <a:pt x="3181" y="283"/>
                  <a:pt x="5186" y="69"/>
                  <a:pt x="5778" y="91"/>
                </a:cubicBezTo>
                <a:lnTo>
                  <a:pt x="5771" y="403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135" name="Freeform 111"/>
          <p:cNvSpPr>
            <a:spLocks/>
          </p:cNvSpPr>
          <p:nvPr/>
        </p:nvSpPr>
        <p:spPr bwMode="auto">
          <a:xfrm>
            <a:off x="-33338" y="-44450"/>
            <a:ext cx="9580563" cy="2173288"/>
          </a:xfrm>
          <a:custGeom>
            <a:avLst/>
            <a:gdLst/>
            <a:ahLst/>
            <a:cxnLst>
              <a:cxn ang="0">
                <a:pos x="5" y="7"/>
              </a:cxn>
              <a:cxn ang="0">
                <a:pos x="5816" y="0"/>
              </a:cxn>
              <a:cxn ang="0">
                <a:pos x="5816" y="1249"/>
              </a:cxn>
              <a:cxn ang="0">
                <a:pos x="5066" y="722"/>
              </a:cxn>
              <a:cxn ang="0">
                <a:pos x="0" y="951"/>
              </a:cxn>
              <a:cxn ang="0">
                <a:pos x="5" y="7"/>
              </a:cxn>
            </a:cxnLst>
            <a:rect l="0" t="0" r="r" b="b"/>
            <a:pathLst>
              <a:path w="6035" h="1369">
                <a:moveTo>
                  <a:pt x="5" y="7"/>
                </a:moveTo>
                <a:lnTo>
                  <a:pt x="5816" y="0"/>
                </a:lnTo>
                <a:lnTo>
                  <a:pt x="5816" y="1249"/>
                </a:lnTo>
                <a:cubicBezTo>
                  <a:pt x="5691" y="1369"/>
                  <a:pt x="6035" y="772"/>
                  <a:pt x="5066" y="722"/>
                </a:cubicBezTo>
                <a:cubicBezTo>
                  <a:pt x="4097" y="672"/>
                  <a:pt x="843" y="1070"/>
                  <a:pt x="0" y="951"/>
                </a:cubicBezTo>
                <a:lnTo>
                  <a:pt x="5" y="7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dist="88900" dir="54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11053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7813" y="6497638"/>
            <a:ext cx="2133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94500" y="6497638"/>
            <a:ext cx="2133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5EFDD42F-33AB-441B-98B1-927CE911CB6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grpSp>
        <p:nvGrpSpPr>
          <p:cNvPr id="1031" name="Group 122"/>
          <p:cNvGrpSpPr>
            <a:grpSpLocks/>
          </p:cNvGrpSpPr>
          <p:nvPr/>
        </p:nvGrpSpPr>
        <p:grpSpPr bwMode="auto">
          <a:xfrm>
            <a:off x="7696200" y="5192713"/>
            <a:ext cx="1236663" cy="1439862"/>
            <a:chOff x="3107" y="1003"/>
            <a:chExt cx="2495" cy="2903"/>
          </a:xfrm>
        </p:grpSpPr>
        <p:grpSp>
          <p:nvGrpSpPr>
            <p:cNvPr id="1033" name="Group 113"/>
            <p:cNvGrpSpPr>
              <a:grpSpLocks/>
            </p:cNvGrpSpPr>
            <p:nvPr userDrawn="1"/>
          </p:nvGrpSpPr>
          <p:grpSpPr bwMode="auto">
            <a:xfrm>
              <a:off x="3107" y="2001"/>
              <a:ext cx="1905" cy="1905"/>
              <a:chOff x="1655" y="3067"/>
              <a:chExt cx="975" cy="975"/>
            </a:xfrm>
          </p:grpSpPr>
          <p:sp>
            <p:nvSpPr>
              <p:cNvPr id="1138" name="AutoShape 114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139" name="AutoShape 115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49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1034" name="Group 116"/>
            <p:cNvGrpSpPr>
              <a:grpSpLocks/>
            </p:cNvGrpSpPr>
            <p:nvPr userDrawn="1"/>
          </p:nvGrpSpPr>
          <p:grpSpPr bwMode="auto">
            <a:xfrm>
              <a:off x="4921" y="2228"/>
              <a:ext cx="567" cy="567"/>
              <a:chOff x="1655" y="3067"/>
              <a:chExt cx="975" cy="975"/>
            </a:xfrm>
          </p:grpSpPr>
          <p:sp>
            <p:nvSpPr>
              <p:cNvPr id="1141" name="AutoShape 117"/>
              <p:cNvSpPr>
                <a:spLocks noChangeArrowheads="1"/>
              </p:cNvSpPr>
              <p:nvPr userDrawn="1"/>
            </p:nvSpPr>
            <p:spPr bwMode="auto">
              <a:xfrm>
                <a:off x="1653" y="3068"/>
                <a:ext cx="975" cy="974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142" name="AutoShape 118"/>
              <p:cNvSpPr>
                <a:spLocks noChangeArrowheads="1"/>
              </p:cNvSpPr>
              <p:nvPr userDrawn="1"/>
            </p:nvSpPr>
            <p:spPr bwMode="auto">
              <a:xfrm>
                <a:off x="1868" y="3283"/>
                <a:ext cx="545" cy="545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619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1035" name="Group 119"/>
            <p:cNvGrpSpPr>
              <a:grpSpLocks/>
            </p:cNvGrpSpPr>
            <p:nvPr userDrawn="1"/>
          </p:nvGrpSpPr>
          <p:grpSpPr bwMode="auto">
            <a:xfrm>
              <a:off x="4309" y="1003"/>
              <a:ext cx="1293" cy="1293"/>
              <a:chOff x="1655" y="3067"/>
              <a:chExt cx="975" cy="975"/>
            </a:xfrm>
          </p:grpSpPr>
          <p:sp>
            <p:nvSpPr>
              <p:cNvPr id="1144" name="AutoShape 120"/>
              <p:cNvSpPr>
                <a:spLocks noChangeArrowheads="1"/>
              </p:cNvSpPr>
              <p:nvPr userDrawn="1"/>
            </p:nvSpPr>
            <p:spPr bwMode="auto">
              <a:xfrm>
                <a:off x="1654" y="3067"/>
                <a:ext cx="976" cy="975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145" name="AutoShape 121"/>
              <p:cNvSpPr>
                <a:spLocks noChangeArrowheads="1"/>
              </p:cNvSpPr>
              <p:nvPr userDrawn="1"/>
            </p:nvSpPr>
            <p:spPr bwMode="auto">
              <a:xfrm>
                <a:off x="1867" y="3279"/>
                <a:ext cx="551" cy="550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</p:grpSp>
      <p:sp>
        <p:nvSpPr>
          <p:cNvPr id="1032" name="AutoShap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16113"/>
            <a:ext cx="8291513" cy="3709987"/>
          </a:xfrm>
          <a:prstGeom prst="roundRect">
            <a:avLst>
              <a:gd name="adj" fmla="val 16667"/>
            </a:avLst>
          </a:prstGeom>
          <a:solidFill>
            <a:schemeClr val="accent1">
              <a:alpha val="30196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032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032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032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032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032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0.png"/><Relationship Id="rId18" Type="http://schemas.microsoft.com/office/2007/relationships/hdphoto" Target="../media/hdphoto8.wdp"/><Relationship Id="rId3" Type="http://schemas.microsoft.com/office/2007/relationships/hdphoto" Target="../media/hdphoto1.wdp"/><Relationship Id="rId21" Type="http://schemas.openxmlformats.org/officeDocument/2006/relationships/image" Target="../media/image14.png"/><Relationship Id="rId7" Type="http://schemas.microsoft.com/office/2007/relationships/hdphoto" Target="../media/hdphoto3.wdp"/><Relationship Id="rId12" Type="http://schemas.microsoft.com/office/2007/relationships/hdphoto" Target="../media/hdphoto5.wdp"/><Relationship Id="rId17" Type="http://schemas.openxmlformats.org/officeDocument/2006/relationships/image" Target="../media/image12.png"/><Relationship Id="rId25" Type="http://schemas.openxmlformats.org/officeDocument/2006/relationships/image" Target="../media/image1.png"/><Relationship Id="rId2" Type="http://schemas.openxmlformats.org/officeDocument/2006/relationships/image" Target="../media/image4.png"/><Relationship Id="rId16" Type="http://schemas.microsoft.com/office/2007/relationships/hdphoto" Target="../media/hdphoto7.wdp"/><Relationship Id="rId20" Type="http://schemas.microsoft.com/office/2007/relationships/hdphoto" Target="../media/hdphoto9.wdp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24" Type="http://schemas.microsoft.com/office/2007/relationships/hdphoto" Target="../media/hdphoto11.wdp"/><Relationship Id="rId5" Type="http://schemas.microsoft.com/office/2007/relationships/hdphoto" Target="../media/hdphoto2.wdp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10" Type="http://schemas.microsoft.com/office/2007/relationships/hdphoto" Target="../media/hdphoto4.wdp"/><Relationship Id="rId19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microsoft.com/office/2007/relationships/hdphoto" Target="../media/hdphoto6.wdp"/><Relationship Id="rId22" Type="http://schemas.microsoft.com/office/2007/relationships/hdphoto" Target="../media/hdphoto10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13" Type="http://schemas.openxmlformats.org/officeDocument/2006/relationships/image" Target="../media/image18.png"/><Relationship Id="rId18" Type="http://schemas.microsoft.com/office/2007/relationships/hdphoto" Target="../media/hdphoto14.wdp"/><Relationship Id="rId26" Type="http://schemas.openxmlformats.org/officeDocument/2006/relationships/image" Target="../media/image24.png"/><Relationship Id="rId3" Type="http://schemas.openxmlformats.org/officeDocument/2006/relationships/image" Target="../media/image10.png"/><Relationship Id="rId21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microsoft.com/office/2007/relationships/hdphoto" Target="../media/hdphoto2.wdp"/><Relationship Id="rId17" Type="http://schemas.openxmlformats.org/officeDocument/2006/relationships/image" Target="../media/image20.png"/><Relationship Id="rId25" Type="http://schemas.microsoft.com/office/2007/relationships/hdphoto" Target="../media/hdphoto21.wdp"/><Relationship Id="rId2" Type="http://schemas.openxmlformats.org/officeDocument/2006/relationships/image" Target="../media/image16.png"/><Relationship Id="rId16" Type="http://schemas.microsoft.com/office/2007/relationships/hdphoto" Target="../media/hdphoto13.wdp"/><Relationship Id="rId20" Type="http://schemas.microsoft.com/office/2007/relationships/hdphoto" Target="../media/hdphoto15.wdp"/><Relationship Id="rId1" Type="http://schemas.openxmlformats.org/officeDocument/2006/relationships/slideLayout" Target="../slideLayouts/slideLayout6.xml"/><Relationship Id="rId6" Type="http://schemas.microsoft.com/office/2007/relationships/hdphoto" Target="../media/hdphoto11.wdp"/><Relationship Id="rId11" Type="http://schemas.openxmlformats.org/officeDocument/2006/relationships/image" Target="../media/image17.png"/><Relationship Id="rId24" Type="http://schemas.openxmlformats.org/officeDocument/2006/relationships/image" Target="../media/image23.png"/><Relationship Id="rId5" Type="http://schemas.openxmlformats.org/officeDocument/2006/relationships/image" Target="../media/image15.png"/><Relationship Id="rId15" Type="http://schemas.openxmlformats.org/officeDocument/2006/relationships/image" Target="../media/image19.png"/><Relationship Id="rId23" Type="http://schemas.microsoft.com/office/2007/relationships/hdphoto" Target="../media/hdphoto16.wdp"/><Relationship Id="rId10" Type="http://schemas.microsoft.com/office/2007/relationships/hdphoto" Target="../media/hdphoto10.wdp"/><Relationship Id="rId19" Type="http://schemas.openxmlformats.org/officeDocument/2006/relationships/image" Target="../media/image21.png"/><Relationship Id="rId4" Type="http://schemas.microsoft.com/office/2007/relationships/hdphoto" Target="../media/hdphoto6.wdp"/><Relationship Id="rId9" Type="http://schemas.openxmlformats.org/officeDocument/2006/relationships/image" Target="../media/image14.png"/><Relationship Id="rId14" Type="http://schemas.microsoft.com/office/2007/relationships/hdphoto" Target="../media/hdphoto12.wdp"/><Relationship Id="rId22" Type="http://schemas.openxmlformats.org/officeDocument/2006/relationships/image" Target="../media/image22.png"/><Relationship Id="rId27" Type="http://schemas.microsoft.com/office/2007/relationships/hdphoto" Target="../media/hdphoto20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1.wdp"/><Relationship Id="rId13" Type="http://schemas.openxmlformats.org/officeDocument/2006/relationships/image" Target="../media/image27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12" Type="http://schemas.microsoft.com/office/2007/relationships/hdphoto" Target="../media/hdphoto18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microsoft.com/office/2007/relationships/hdphoto" Target="../media/hdphoto9.wdp"/><Relationship Id="rId11" Type="http://schemas.openxmlformats.org/officeDocument/2006/relationships/image" Target="../media/image26.png"/><Relationship Id="rId5" Type="http://schemas.openxmlformats.org/officeDocument/2006/relationships/image" Target="../media/image13.png"/><Relationship Id="rId10" Type="http://schemas.openxmlformats.org/officeDocument/2006/relationships/image" Target="../media/image25.png"/><Relationship Id="rId4" Type="http://schemas.microsoft.com/office/2007/relationships/hdphoto" Target="../media/hdphoto6.wdp"/><Relationship Id="rId9" Type="http://schemas.openxmlformats.org/officeDocument/2006/relationships/image" Target="../media/image1.png"/><Relationship Id="rId14" Type="http://schemas.microsoft.com/office/2007/relationships/hdphoto" Target="../media/hdphoto19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13" Type="http://schemas.microsoft.com/office/2007/relationships/hdphoto" Target="../media/hdphoto21.wdp"/><Relationship Id="rId3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11" Type="http://schemas.microsoft.com/office/2007/relationships/hdphoto" Target="../media/hdphoto20.wdp"/><Relationship Id="rId5" Type="http://schemas.openxmlformats.org/officeDocument/2006/relationships/image" Target="../media/image17.png"/><Relationship Id="rId10" Type="http://schemas.openxmlformats.org/officeDocument/2006/relationships/image" Target="../media/image24.png"/><Relationship Id="rId4" Type="http://schemas.openxmlformats.org/officeDocument/2006/relationships/image" Target="../media/image29.png"/><Relationship Id="rId9" Type="http://schemas.openxmlformats.org/officeDocument/2006/relationships/image" Target="../media/image30.png"/><Relationship Id="rId1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8" Type="http://schemas.microsoft.com/office/2007/relationships/hdphoto" Target="../media/hdphoto7.wdp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microsoft.com/office/2007/relationships/hdphoto" Target="../media/hdphoto9.wdp"/><Relationship Id="rId5" Type="http://schemas.openxmlformats.org/officeDocument/2006/relationships/image" Target="../media/image13.png"/><Relationship Id="rId19" Type="http://schemas.openxmlformats.org/officeDocument/2006/relationships/image" Target="../media/image7.jpe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5.png"/><Relationship Id="rId3" Type="http://schemas.openxmlformats.org/officeDocument/2006/relationships/image" Target="../media/image32.png"/><Relationship Id="rId17" Type="http://schemas.openxmlformats.org/officeDocument/2006/relationships/image" Target="../media/image13.png"/><Relationship Id="rId25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microsoft.com/office/2007/relationships/hdphoto" Target="../media/hdphoto7.wdp"/><Relationship Id="rId1" Type="http://schemas.openxmlformats.org/officeDocument/2006/relationships/slideLayout" Target="../slideLayouts/slideLayout6.xml"/><Relationship Id="rId6" Type="http://schemas.microsoft.com/office/2007/relationships/hdphoto" Target="../media/hdphoto9.wdp"/><Relationship Id="rId24" Type="http://schemas.microsoft.com/office/2007/relationships/hdphoto" Target="../media/hdphoto11.wdp"/><Relationship Id="rId5" Type="http://schemas.openxmlformats.org/officeDocument/2006/relationships/image" Target="../media/image11.png"/><Relationship Id="rId4" Type="http://schemas.openxmlformats.org/officeDocument/2006/relationships/image" Target="../media/image33.png"/><Relationship Id="rId22" Type="http://schemas.microsoft.com/office/2007/relationships/hdphoto" Target="../media/hdphoto10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2411760" y="2168860"/>
            <a:ext cx="4620513" cy="1980220"/>
            <a:chOff x="2411760" y="2060848"/>
            <a:chExt cx="4620513" cy="198022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11760" y="2060848"/>
              <a:ext cx="4620513" cy="198022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7" name="6 CuadroTexto"/>
            <p:cNvSpPr txBox="1"/>
            <p:nvPr/>
          </p:nvSpPr>
          <p:spPr>
            <a:xfrm>
              <a:off x="3959932" y="2384884"/>
              <a:ext cx="24482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7200" dirty="0" smtClean="0">
                  <a:ln w="10160">
                    <a:solidFill>
                      <a:schemeClr val="tx1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  <a:latin typeface="Agency FB" pitchFamily="34" charset="0"/>
                </a:rPr>
                <a:t>GyCAP</a:t>
              </a:r>
              <a:endParaRPr lang="es-ES" sz="7200" dirty="0">
                <a:ln w="10160">
                  <a:solidFill>
                    <a:schemeClr val="tx1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12" descr="interrogac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8268" y="1575412"/>
            <a:ext cx="4356484" cy="420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591779" y="205818"/>
            <a:ext cx="5544616" cy="792162"/>
          </a:xfrm>
        </p:spPr>
        <p:txBody>
          <a:bodyPr/>
          <a:lstStyle/>
          <a:p>
            <a:pPr eaLnBrk="1" hangingPunct="1"/>
            <a:r>
              <a:rPr lang="es-A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Preguntas</a:t>
            </a:r>
            <a:endParaRPr lang="es-E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0" name="62 Grupo"/>
          <p:cNvGrpSpPr/>
          <p:nvPr/>
        </p:nvGrpSpPr>
        <p:grpSpPr>
          <a:xfrm>
            <a:off x="251520" y="260648"/>
            <a:ext cx="2340259" cy="1044116"/>
            <a:chOff x="2411760" y="2060848"/>
            <a:chExt cx="4620513" cy="1980220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11760" y="2060848"/>
              <a:ext cx="4620513" cy="198022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2" name="64 CuadroTexto"/>
            <p:cNvSpPr txBox="1"/>
            <p:nvPr/>
          </p:nvSpPr>
          <p:spPr>
            <a:xfrm>
              <a:off x="3959932" y="2384884"/>
              <a:ext cx="2448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3600" dirty="0" smtClean="0">
                  <a:ln w="10160">
                    <a:solidFill>
                      <a:schemeClr val="tx1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  <a:latin typeface="Agency FB" pitchFamily="34" charset="0"/>
                </a:rPr>
                <a:t>GyCAP</a:t>
              </a:r>
              <a:endParaRPr lang="es-ES" sz="3600" dirty="0">
                <a:ln w="10160">
                  <a:solidFill>
                    <a:schemeClr val="tx1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endParaRPr>
            </a:p>
          </p:txBody>
        </p: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670673" y="5388165"/>
            <a:ext cx="5544616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A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¡Muchas Gracias!</a:t>
            </a:r>
            <a:endParaRPr lang="es-E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539552" y="2564904"/>
            <a:ext cx="546784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Comedia Std Medium" pitchFamily="66" charset="0"/>
              </a:rPr>
              <a:t>GESTIÓN Y CONTROL DE </a:t>
            </a:r>
          </a:p>
          <a:p>
            <a:pPr algn="ctr"/>
            <a:r>
              <a:rPr lang="es-ES_tradnl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Comedia Std Medium" pitchFamily="66" charset="0"/>
              </a:rPr>
              <a:t>AVANCE DE LA PRODUCCIÓN </a:t>
            </a:r>
            <a:endParaRPr lang="es-ES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Comedia Std Medium" pitchFamily="66" charset="0"/>
            </a:endParaRPr>
          </a:p>
          <a:p>
            <a:endParaRPr lang="es-ES" dirty="0"/>
          </a:p>
        </p:txBody>
      </p:sp>
      <p:grpSp>
        <p:nvGrpSpPr>
          <p:cNvPr id="15" name="14 Grupo"/>
          <p:cNvGrpSpPr/>
          <p:nvPr/>
        </p:nvGrpSpPr>
        <p:grpSpPr>
          <a:xfrm>
            <a:off x="5436096" y="4293096"/>
            <a:ext cx="3276364" cy="2340546"/>
            <a:chOff x="5436096" y="4293096"/>
            <a:chExt cx="3276364" cy="2340546"/>
          </a:xfrm>
          <a:effectLst>
            <a:glow rad="1397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13316" name="AutoShape 43"/>
            <p:cNvSpPr>
              <a:spLocks noChangeArrowheads="1"/>
            </p:cNvSpPr>
            <p:nvPr/>
          </p:nvSpPr>
          <p:spPr bwMode="auto">
            <a:xfrm>
              <a:off x="5436096" y="4797152"/>
              <a:ext cx="3240360" cy="1836490"/>
            </a:xfrm>
            <a:prstGeom prst="roundRect">
              <a:avLst>
                <a:gd name="adj" fmla="val 13976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rIns="0"/>
            <a:lstStyle/>
            <a:p>
              <a:pPr marL="342900" indent="-342900">
                <a:spcBef>
                  <a:spcPct val="20000"/>
                </a:spcBef>
              </a:pP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 </a:t>
              </a:r>
              <a:r>
                <a:rPr lang="en-US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	ALVAREZ</a:t>
              </a: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, </a:t>
              </a:r>
              <a:r>
                <a:rPr lang="en-US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GONZALO</a:t>
              </a: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/>
              </a:r>
              <a:b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</a:b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DACCI PICCOLI, </a:t>
              </a:r>
              <a:r>
                <a:rPr lang="en-US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SABRINA</a:t>
              </a: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/>
              </a:r>
              <a:b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</a:b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MESSA, </a:t>
              </a:r>
              <a:r>
                <a:rPr lang="en-US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RAÚL</a:t>
              </a: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/>
              </a:r>
              <a:b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</a:b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RAVERA, </a:t>
              </a:r>
              <a:r>
                <a:rPr lang="en-US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EMANUEL</a:t>
              </a: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/>
              </a:r>
              <a:b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</a:b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ZALDÚA, </a:t>
              </a:r>
              <a:r>
                <a:rPr lang="en-US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MARCELO</a:t>
              </a:r>
              <a:endPara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4" name="AutoShape 43"/>
            <p:cNvSpPr>
              <a:spLocks noChangeArrowheads="1"/>
            </p:cNvSpPr>
            <p:nvPr/>
          </p:nvSpPr>
          <p:spPr bwMode="auto">
            <a:xfrm>
              <a:off x="5436096" y="4293096"/>
              <a:ext cx="3276364" cy="504056"/>
            </a:xfrm>
            <a:prstGeom prst="roundRect">
              <a:avLst>
                <a:gd name="adj" fmla="val 13976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0" rIns="0"/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INTEGRANTES</a:t>
              </a:r>
              <a:endPara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  <p:grpSp>
        <p:nvGrpSpPr>
          <p:cNvPr id="9" name="8 Grupo"/>
          <p:cNvGrpSpPr/>
          <p:nvPr/>
        </p:nvGrpSpPr>
        <p:grpSpPr>
          <a:xfrm>
            <a:off x="1043608" y="764704"/>
            <a:ext cx="3996444" cy="1620180"/>
            <a:chOff x="2411760" y="2060848"/>
            <a:chExt cx="4620513" cy="1980220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11760" y="2060848"/>
              <a:ext cx="4620513" cy="198022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2" name="11 CuadroTexto"/>
            <p:cNvSpPr txBox="1"/>
            <p:nvPr/>
          </p:nvSpPr>
          <p:spPr>
            <a:xfrm>
              <a:off x="3959932" y="2384884"/>
              <a:ext cx="2448271" cy="1467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7200" dirty="0" smtClean="0">
                  <a:ln w="10160">
                    <a:solidFill>
                      <a:schemeClr val="tx1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  <a:latin typeface="Agency FB" pitchFamily="34" charset="0"/>
                </a:rPr>
                <a:t>GyCAP</a:t>
              </a:r>
              <a:endParaRPr lang="es-ES" sz="7200" dirty="0">
                <a:ln w="10160">
                  <a:solidFill>
                    <a:schemeClr val="tx1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endParaRPr>
            </a:p>
          </p:txBody>
        </p:sp>
      </p:grpSp>
      <p:pic>
        <p:nvPicPr>
          <p:cNvPr id="16" name="15 Imagen" descr="Logo Florencia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D0D0D0"/>
              </a:clrFrom>
              <a:clrTo>
                <a:srgbClr val="D0D0D0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411760" y="4524795"/>
            <a:ext cx="3096344" cy="2333205"/>
          </a:xfrm>
          <a:prstGeom prst="rect">
            <a:avLst/>
          </a:prstGeom>
        </p:spPr>
      </p:pic>
      <p:pic>
        <p:nvPicPr>
          <p:cNvPr id="18" name="6 Imagen" descr="LogoMacoser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5516" y="5301208"/>
            <a:ext cx="2409451" cy="720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260648"/>
            <a:ext cx="5410944" cy="792162"/>
          </a:xfrm>
        </p:spPr>
        <p:txBody>
          <a:bodyPr/>
          <a:lstStyle/>
          <a:p>
            <a:pPr algn="ctr" eaLnBrk="1" hangingPunct="1"/>
            <a:r>
              <a:rPr lang="es-A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Definición del sistema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5682" y="1772666"/>
            <a:ext cx="8064500" cy="1584326"/>
            <a:chOff x="385682" y="1772666"/>
            <a:chExt cx="8064500" cy="1584326"/>
          </a:xfrm>
        </p:grpSpPr>
        <p:sp>
          <p:nvSpPr>
            <p:cNvPr id="14340" name="AutoShape 6"/>
            <p:cNvSpPr>
              <a:spLocks noChangeArrowheads="1"/>
            </p:cNvSpPr>
            <p:nvPr/>
          </p:nvSpPr>
          <p:spPr bwMode="auto">
            <a:xfrm>
              <a:off x="385682" y="2492896"/>
              <a:ext cx="8064500" cy="864096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s-AR" sz="2000" dirty="0" smtClean="0">
                  <a:latin typeface="Calibri" pitchFamily="34" charset="0"/>
                  <a:cs typeface="Calibri" pitchFamily="34" charset="0"/>
                </a:rPr>
                <a:t>Brindar </a:t>
              </a:r>
              <a:r>
                <a:rPr lang="es-AR" sz="2000" dirty="0">
                  <a:latin typeface="Calibri" pitchFamily="34" charset="0"/>
                  <a:cs typeface="Calibri" pitchFamily="34" charset="0"/>
                </a:rPr>
                <a:t>información para la gestión de los procesos productivos, en lo referente a la fabricación, optimizando la calidad de </a:t>
              </a:r>
              <a:r>
                <a:rPr lang="es-AR" sz="2000" dirty="0" smtClean="0">
                  <a:latin typeface="Calibri" pitchFamily="34" charset="0"/>
                  <a:cs typeface="Calibri" pitchFamily="34" charset="0"/>
                </a:rPr>
                <a:t>los mismos.</a:t>
              </a:r>
              <a:endParaRPr lang="es-AR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385682" y="1772666"/>
              <a:ext cx="8064500" cy="720229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s-AR" sz="32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OBJETIVO</a:t>
              </a:r>
              <a:endParaRPr lang="es-AR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spcBef>
                  <a:spcPct val="20000"/>
                </a:spcBef>
              </a:pPr>
              <a:r>
                <a:rPr lang="es-AR" dirty="0"/>
                <a:t>     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5682" y="3644875"/>
            <a:ext cx="8064500" cy="1512391"/>
            <a:chOff x="385682" y="3644875"/>
            <a:chExt cx="8064500" cy="1512391"/>
          </a:xfrm>
        </p:grpSpPr>
        <p:sp>
          <p:nvSpPr>
            <p:cNvPr id="14339" name="AutoShape 5"/>
            <p:cNvSpPr>
              <a:spLocks noChangeArrowheads="1"/>
            </p:cNvSpPr>
            <p:nvPr/>
          </p:nvSpPr>
          <p:spPr bwMode="auto">
            <a:xfrm>
              <a:off x="385682" y="4365104"/>
              <a:ext cx="8064500" cy="792162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s-AR" sz="2000" dirty="0" smtClean="0">
                  <a:latin typeface="Calibri" pitchFamily="34" charset="0"/>
                  <a:cs typeface="Calibri" pitchFamily="34" charset="0"/>
                </a:rPr>
                <a:t>Abarca </a:t>
              </a:r>
              <a:r>
                <a:rPr lang="es-AR" sz="2000" dirty="0">
                  <a:latin typeface="Calibri" pitchFamily="34" charset="0"/>
                  <a:cs typeface="Calibri" pitchFamily="34" charset="0"/>
                </a:rPr>
                <a:t>los procesos desde la planificación anual de la producción hasta el despacho de planta de los productos. </a:t>
              </a:r>
            </a:p>
            <a:p>
              <a:pPr marL="342900" indent="-342900">
                <a:spcBef>
                  <a:spcPct val="20000"/>
                </a:spcBef>
              </a:pPr>
              <a:endParaRPr lang="es-AR" dirty="0"/>
            </a:p>
            <a:p>
              <a:pPr marL="342900" indent="-342900">
                <a:spcBef>
                  <a:spcPct val="20000"/>
                </a:spcBef>
              </a:pPr>
              <a:r>
                <a:rPr lang="es-AR" dirty="0"/>
                <a:t>   </a:t>
              </a:r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385682" y="3644875"/>
              <a:ext cx="8064500" cy="720229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s-AR" sz="32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LÍMITE</a:t>
              </a:r>
              <a:endParaRPr lang="es-AR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spcBef>
                  <a:spcPct val="20000"/>
                </a:spcBef>
              </a:pPr>
              <a:r>
                <a:rPr lang="es-AR" dirty="0"/>
                <a:t>     </a:t>
              </a:r>
            </a:p>
          </p:txBody>
        </p:sp>
      </p:grpSp>
      <p:grpSp>
        <p:nvGrpSpPr>
          <p:cNvPr id="12" name="11 Grupo"/>
          <p:cNvGrpSpPr/>
          <p:nvPr/>
        </p:nvGrpSpPr>
        <p:grpSpPr>
          <a:xfrm>
            <a:off x="251520" y="260648"/>
            <a:ext cx="2340259" cy="1044116"/>
            <a:chOff x="2411760" y="2060848"/>
            <a:chExt cx="4620513" cy="1980220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11760" y="2060848"/>
              <a:ext cx="4620513" cy="198022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4" name="13 CuadroTexto"/>
            <p:cNvSpPr txBox="1"/>
            <p:nvPr/>
          </p:nvSpPr>
          <p:spPr>
            <a:xfrm>
              <a:off x="3959932" y="2384884"/>
              <a:ext cx="2448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3600" dirty="0" smtClean="0">
                  <a:ln w="10160">
                    <a:solidFill>
                      <a:schemeClr val="tx1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  <a:latin typeface="Agency FB" pitchFamily="34" charset="0"/>
                </a:rPr>
                <a:t>GyCAP</a:t>
              </a:r>
              <a:endParaRPr lang="es-ES" sz="3600" dirty="0">
                <a:ln w="10160">
                  <a:solidFill>
                    <a:schemeClr val="tx1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539552" y="2420888"/>
            <a:ext cx="1872208" cy="1260865"/>
            <a:chOff x="539552" y="2420888"/>
            <a:chExt cx="1872208" cy="1260865"/>
          </a:xfrm>
        </p:grpSpPr>
        <p:sp>
          <p:nvSpPr>
            <p:cNvPr id="8" name="Rectangle 7"/>
            <p:cNvSpPr/>
            <p:nvPr/>
          </p:nvSpPr>
          <p:spPr bwMode="auto">
            <a:xfrm>
              <a:off x="539552" y="2420888"/>
              <a:ext cx="1872208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9552" y="3035422"/>
              <a:ext cx="187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 smtClean="0">
                  <a:latin typeface="Calibri" pitchFamily="34" charset="0"/>
                  <a:cs typeface="Calibri" pitchFamily="34" charset="0"/>
                </a:rPr>
                <a:t>Recursos de Fabricación</a:t>
              </a:r>
              <a:endParaRPr lang="en-US" b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4" name="Picture 13" descr="Screen Clipping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backgroundRemoval t="9225" b="88930" l="11143" r="91143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52" y="2423354"/>
              <a:ext cx="1019807" cy="78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55" name="Group 54"/>
          <p:cNvGrpSpPr/>
          <p:nvPr/>
        </p:nvGrpSpPr>
        <p:grpSpPr>
          <a:xfrm>
            <a:off x="6449742" y="3532763"/>
            <a:ext cx="2016224" cy="1417017"/>
            <a:chOff x="6449742" y="3532763"/>
            <a:chExt cx="2016224" cy="1417017"/>
          </a:xfrm>
        </p:grpSpPr>
        <p:sp>
          <p:nvSpPr>
            <p:cNvPr id="22" name="Rectangle 21"/>
            <p:cNvSpPr/>
            <p:nvPr/>
          </p:nvSpPr>
          <p:spPr bwMode="auto">
            <a:xfrm>
              <a:off x="6516216" y="3725644"/>
              <a:ext cx="1872208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49742" y="4318206"/>
              <a:ext cx="201622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700" b="1" dirty="0" smtClean="0">
                  <a:latin typeface="Calibri" pitchFamily="34" charset="0"/>
                  <a:cs typeface="Calibri" pitchFamily="34" charset="0"/>
                </a:rPr>
                <a:t>Control de Trabajos en Proceso</a:t>
              </a:r>
              <a:endParaRPr lang="en-US" sz="1700" b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5" name="Picture 14" descr="Screen Clipping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=""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51026" y1="30040" x2="37537" y2="28854"/>
                          <a14:foregroundMark x1="45161" y1="53360" x2="45161" y2="53360"/>
                          <a14:foregroundMark x1="45748" y1="57708" x2="45748" y2="57708"/>
                          <a14:foregroundMark x1="44575" y1="60079" x2="44575" y2="60079"/>
                          <a14:foregroundMark x1="53666" y1="69565" x2="53372" y2="66798"/>
                          <a14:foregroundMark x1="54252" y1="51383" x2="54252" y2="51383"/>
                          <a14:foregroundMark x1="49267" y1="51383" x2="49267" y2="51383"/>
                          <a14:foregroundMark x1="50147" y1="56917" x2="50147" y2="56917"/>
                          <a14:foregroundMark x1="54839" y1="48617" x2="54839" y2="4861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3292" y="3532763"/>
              <a:ext cx="1443496" cy="107098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62" name="Group 61"/>
          <p:cNvGrpSpPr/>
          <p:nvPr/>
        </p:nvGrpSpPr>
        <p:grpSpPr>
          <a:xfrm>
            <a:off x="6516216" y="5029197"/>
            <a:ext cx="1872208" cy="1224136"/>
            <a:chOff x="6516216" y="5029197"/>
            <a:chExt cx="1872208" cy="1224136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516216" y="5029197"/>
              <a:ext cx="1872208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16216" y="5764063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 smtClean="0">
                  <a:latin typeface="Calibri" pitchFamily="34" charset="0"/>
                  <a:cs typeface="Calibri" pitchFamily="34" charset="0"/>
                </a:rPr>
                <a:t>Seguridad</a:t>
              </a:r>
              <a:endParaRPr lang="en-US" b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5" name="Picture 34" descr="Screen Clipping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="" xmlns:a14="http://schemas.microsoft.com/office/drawing/2010/main">
                    <a14:imgLayer r:embed="rId7">
                      <a14:imgEffect>
                        <a14:backgroundRemoval t="6691" b="97770" l="10000" r="94375">
                          <a14:foregroundMark x1="33750" y1="21933" x2="34375" y2="1933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8920" y="5113752"/>
              <a:ext cx="786799" cy="66140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56" name="Group 55"/>
          <p:cNvGrpSpPr/>
          <p:nvPr/>
        </p:nvGrpSpPr>
        <p:grpSpPr>
          <a:xfrm>
            <a:off x="4523994" y="3725389"/>
            <a:ext cx="1872208" cy="1224136"/>
            <a:chOff x="4523994" y="3725389"/>
            <a:chExt cx="1872208" cy="1224136"/>
          </a:xfrm>
        </p:grpSpPr>
        <p:sp>
          <p:nvSpPr>
            <p:cNvPr id="20" name="Rectangle 19"/>
            <p:cNvSpPr/>
            <p:nvPr/>
          </p:nvSpPr>
          <p:spPr bwMode="auto">
            <a:xfrm>
              <a:off x="4523994" y="3725389"/>
              <a:ext cx="1872208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23994" y="4448419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 smtClean="0">
                  <a:latin typeface="Calibri" pitchFamily="34" charset="0"/>
                  <a:cs typeface="Calibri" pitchFamily="34" charset="0"/>
                </a:rPr>
                <a:t>Control de Stock</a:t>
              </a:r>
              <a:endParaRPr lang="en-US" b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9" name="12 Imagen" descr="modulo.stock.jpg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114595" y="3861048"/>
              <a:ext cx="687067" cy="6619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59" name="Group 58"/>
          <p:cNvGrpSpPr/>
          <p:nvPr/>
        </p:nvGrpSpPr>
        <p:grpSpPr>
          <a:xfrm>
            <a:off x="539552" y="5013176"/>
            <a:ext cx="1897354" cy="1224136"/>
            <a:chOff x="539552" y="5013176"/>
            <a:chExt cx="1897354" cy="1224136"/>
          </a:xfrm>
        </p:grpSpPr>
        <p:sp>
          <p:nvSpPr>
            <p:cNvPr id="17" name="Rectangle 16"/>
            <p:cNvSpPr/>
            <p:nvPr/>
          </p:nvSpPr>
          <p:spPr bwMode="auto">
            <a:xfrm>
              <a:off x="539552" y="5013176"/>
              <a:ext cx="1872208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4698" y="5771942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 smtClean="0">
                  <a:latin typeface="Calibri" pitchFamily="34" charset="0"/>
                  <a:cs typeface="Calibri" pitchFamily="34" charset="0"/>
                </a:rPr>
                <a:t>Calidad</a:t>
              </a:r>
              <a:endParaRPr lang="en-US" b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7" name="Picture 36" descr="Screen Clipping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="" xmlns:a14="http://schemas.microsoft.com/office/drawing/2010/main">
                    <a14:imgLayer r:embed="rId10">
                      <a14:imgEffect>
                        <a14:backgroundRemoval t="741" b="88889" l="23988" r="82555">
                          <a14:foregroundMark x1="38629" y1="37778" x2="38629" y2="37778"/>
                          <a14:foregroundMark x1="38629" y1="52963" x2="38629" y2="52963"/>
                          <a14:foregroundMark x1="40187" y1="68519" x2="40187" y2="685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123" y="5152971"/>
              <a:ext cx="825064" cy="693979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2531773" y="5029197"/>
            <a:ext cx="1872208" cy="1224136"/>
            <a:chOff x="2531773" y="5029197"/>
            <a:chExt cx="1872208" cy="1224136"/>
          </a:xfrm>
        </p:grpSpPr>
        <p:sp>
          <p:nvSpPr>
            <p:cNvPr id="19" name="Rectangle 18"/>
            <p:cNvSpPr/>
            <p:nvPr/>
          </p:nvSpPr>
          <p:spPr bwMode="auto">
            <a:xfrm>
              <a:off x="2531773" y="5029197"/>
              <a:ext cx="1872208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531773" y="5771633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 smtClean="0">
                  <a:latin typeface="Calibri" pitchFamily="34" charset="0"/>
                  <a:cs typeface="Calibri" pitchFamily="34" charset="0"/>
                </a:rPr>
                <a:t>Mantenimiento</a:t>
              </a:r>
              <a:endParaRPr lang="en-US" b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8" name="Picture 37" descr="Screen Clipping"/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="" xmlns:a14="http://schemas.microsoft.com/office/drawing/2010/main">
                    <a14:imgLayer r:embed="rId12">
                      <a14:imgEffect>
                        <a14:backgroundRemoval t="1887" b="96604" l="13824" r="88235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6515" y="5081911"/>
              <a:ext cx="981559" cy="765039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2531773" y="2420888"/>
            <a:ext cx="1875160" cy="1224136"/>
            <a:chOff x="2531773" y="2420888"/>
            <a:chExt cx="1875160" cy="1224136"/>
          </a:xfrm>
        </p:grpSpPr>
        <p:sp>
          <p:nvSpPr>
            <p:cNvPr id="11" name="Rectangle 10"/>
            <p:cNvSpPr/>
            <p:nvPr/>
          </p:nvSpPr>
          <p:spPr bwMode="auto">
            <a:xfrm>
              <a:off x="2531773" y="2420888"/>
              <a:ext cx="1872208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34725" y="2997952"/>
              <a:ext cx="187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 smtClean="0">
                  <a:latin typeface="Calibri" pitchFamily="34" charset="0"/>
                  <a:cs typeface="Calibri" pitchFamily="34" charset="0"/>
                </a:rPr>
                <a:t>Estructura del Producto</a:t>
              </a:r>
              <a:endParaRPr lang="en-US" b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43" name="13 Imagen" descr="modulo.estructuraProducto.jpg"/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="" xmlns:a14="http://schemas.microsoft.com/office/drawing/2010/main">
                    <a14:imgLayer r:embed="rId14">
                      <a14:imgEffect>
                        <a14:backgroundRemoval t="0" b="96875" l="3125" r="9609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60238" y="2510526"/>
              <a:ext cx="615275" cy="6152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58" name="Group 57"/>
          <p:cNvGrpSpPr/>
          <p:nvPr/>
        </p:nvGrpSpPr>
        <p:grpSpPr>
          <a:xfrm>
            <a:off x="539552" y="3709623"/>
            <a:ext cx="1872208" cy="1224136"/>
            <a:chOff x="539552" y="3709623"/>
            <a:chExt cx="1872208" cy="1224136"/>
          </a:xfrm>
        </p:grpSpPr>
        <p:sp>
          <p:nvSpPr>
            <p:cNvPr id="16" name="Rectangle 15"/>
            <p:cNvSpPr/>
            <p:nvPr/>
          </p:nvSpPr>
          <p:spPr bwMode="auto">
            <a:xfrm>
              <a:off x="539552" y="3709623"/>
              <a:ext cx="1872208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9552" y="4275591"/>
              <a:ext cx="187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 smtClean="0">
                  <a:latin typeface="Calibri" pitchFamily="34" charset="0"/>
                  <a:cs typeface="Calibri" pitchFamily="34" charset="0"/>
                </a:rPr>
                <a:t>Gestión de Pedidos</a:t>
              </a:r>
              <a:endParaRPr lang="en-US" b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41" name="Picture 40" descr="Screen Clipping"/>
            <p:cNvPicPr>
              <a:picLocks noChangeAspect="1"/>
            </p:cNvPicPr>
            <p:nvPr/>
          </p:nvPicPr>
          <p:blipFill>
            <a:blip r:embed="rId15" cstate="print">
              <a:extLst>
                <a:ext uri="{BEBA8EAE-BF5A-486C-A8C5-ECC9F3942E4B}">
                  <a14:imgProps xmlns="" xmlns:a14="http://schemas.microsoft.com/office/drawing/2010/main">
                    <a14:imgLayer r:embed="rId16">
                      <a14:imgEffect>
                        <a14:backgroundRemoval t="0" b="98868" l="3019" r="84906">
                          <a14:foregroundMark x1="12075" y1="33962" x2="12075" y2="33962"/>
                          <a14:foregroundMark x1="13962" y1="41132" x2="13962" y2="41132"/>
                          <a14:foregroundMark x1="34717" y1="38491" x2="34717" y2="38491"/>
                          <a14:foregroundMark x1="34717" y1="52453" x2="34717" y2="52453"/>
                          <a14:foregroundMark x1="35472" y1="59245" x2="35472" y2="59245"/>
                          <a14:foregroundMark x1="38868" y1="69434" x2="38868" y2="69434"/>
                          <a14:foregroundMark x1="51698" y1="69057" x2="51698" y2="69057"/>
                          <a14:foregroundMark x1="52075" y1="59623" x2="52075" y2="59623"/>
                          <a14:foregroundMark x1="51321" y1="53208" x2="51321" y2="53208"/>
                          <a14:foregroundMark x1="64906" y1="61509" x2="64906" y2="61509"/>
                          <a14:foregroundMark x1="64906" y1="52830" x2="64906" y2="52830"/>
                          <a14:foregroundMark x1="66792" y1="68679" x2="66792" y2="68679"/>
                          <a14:foregroundMark x1="77736" y1="62642" x2="77736" y2="62642"/>
                          <a14:foregroundMark x1="78113" y1="53208" x2="78113" y2="53208"/>
                          <a14:foregroundMark x1="76604" y1="43019" x2="76604" y2="43019"/>
                          <a14:foregroundMark x1="76604" y1="36226" x2="76604" y2="36226"/>
                          <a14:foregroundMark x1="76981" y1="29811" x2="76981" y2="29811"/>
                          <a14:foregroundMark x1="75849" y1="27547" x2="75849" y2="27547"/>
                          <a14:foregroundMark x1="43774" y1="26792" x2="43774" y2="26792"/>
                          <a14:foregroundMark x1="41887" y1="17736" x2="41887" y2="17736"/>
                          <a14:foregroundMark x1="44906" y1="10566" x2="44906" y2="10566"/>
                          <a14:foregroundMark x1="17736" y1="8302" x2="17736" y2="830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5055" y="3816510"/>
              <a:ext cx="521202" cy="521202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4523994" y="5028942"/>
            <a:ext cx="1872208" cy="1224136"/>
            <a:chOff x="4523994" y="5028942"/>
            <a:chExt cx="1872208" cy="1224136"/>
          </a:xfrm>
        </p:grpSpPr>
        <p:sp>
          <p:nvSpPr>
            <p:cNvPr id="21" name="Rectangle 20"/>
            <p:cNvSpPr/>
            <p:nvPr/>
          </p:nvSpPr>
          <p:spPr bwMode="auto">
            <a:xfrm>
              <a:off x="4523994" y="5028942"/>
              <a:ext cx="1872208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23994" y="5572891"/>
              <a:ext cx="187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 smtClean="0">
                  <a:latin typeface="Calibri" pitchFamily="34" charset="0"/>
                  <a:cs typeface="Calibri" pitchFamily="34" charset="0"/>
                </a:rPr>
                <a:t>Soporte de Sistema</a:t>
              </a:r>
              <a:endParaRPr lang="en-US" b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45" name="Picture 44" descr="Screen Clipping"/>
            <p:cNvPicPr>
              <a:picLocks noChangeAspect="1"/>
            </p:cNvPicPr>
            <p:nvPr/>
          </p:nvPicPr>
          <p:blipFill>
            <a:blip r:embed="rId17" cstate="print">
              <a:extLst>
                <a:ext uri="{BEBA8EAE-BF5A-486C-A8C5-ECC9F3942E4B}">
                  <a14:imgProps xmlns="" xmlns:a14="http://schemas.microsoft.com/office/drawing/2010/main">
                    <a14:imgLayer r:embed="rId18">
                      <a14:imgEffect>
                        <a14:backgroundRemoval t="1533" b="96935" l="12862" r="89711">
                          <a14:foregroundMark x1="60772" y1="38314" x2="60772" y2="38314"/>
                          <a14:foregroundMark x1="86495" y1="8046" x2="86495" y2="8046"/>
                          <a14:foregroundMark x1="87138" y1="9579" x2="87138" y2="9579"/>
                          <a14:foregroundMark x1="41158" y1="37165" x2="41158" y2="37165"/>
                          <a14:foregroundMark x1="44695" y1="38697" x2="44695" y2="38697"/>
                          <a14:foregroundMark x1="35370" y1="17241" x2="35370" y2="17241"/>
                          <a14:foregroundMark x1="32476" y1="10728" x2="31833" y2="9962"/>
                          <a14:foregroundMark x1="24116" y1="34866" x2="24116" y2="34866"/>
                          <a14:foregroundMark x1="28939" y1="37931" x2="28939" y2="37931"/>
                          <a14:foregroundMark x1="36667" y1="19841" x2="36667" y2="19841"/>
                          <a14:foregroundMark x1="33333" y1="15873" x2="33333" y2="15873"/>
                          <a14:foregroundMark x1="32000" y1="19841" x2="32000" y2="19841"/>
                          <a14:foregroundMark x1="29333" y1="20635" x2="29333" y2="20635"/>
                          <a14:foregroundMark x1="25333" y1="26190" x2="25333" y2="26190"/>
                          <a14:foregroundMark x1="25333" y1="8730" x2="25333" y2="8730"/>
                          <a14:foregroundMark x1="36667" y1="25397" x2="36667" y2="25397"/>
                          <a14:foregroundMark x1="41333" y1="35714" x2="41333" y2="35714"/>
                          <a14:foregroundMark x1="37333" y1="35714" x2="37333" y2="35714"/>
                          <a14:foregroundMark x1="36667" y1="38889" x2="36667" y2="38889"/>
                          <a14:foregroundMark x1="32000" y1="38889" x2="32000" y2="38889"/>
                          <a14:foregroundMark x1="64667" y1="34127" x2="64667" y2="34127"/>
                          <a14:foregroundMark x1="70000" y1="30952" x2="70000" y2="30952"/>
                          <a14:foregroundMark x1="74667" y1="24603" x2="74667" y2="24603"/>
                          <a14:foregroundMark x1="78000" y1="18254" x2="78000" y2="18254"/>
                          <a14:foregroundMark x1="72000" y1="26190" x2="72000" y2="26190"/>
                          <a14:foregroundMark x1="68000" y1="29365" x2="68000" y2="29365"/>
                          <a14:foregroundMark x1="80000" y1="14286" x2="80000" y2="14286"/>
                          <a14:foregroundMark x1="82667" y1="11905" x2="82667" y2="11905"/>
                          <a14:foregroundMark x1="84000" y1="11111" x2="84000" y2="11111"/>
                          <a14:foregroundMark x1="21333" y1="19841" x2="21333" y2="198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3968" y="5139879"/>
              <a:ext cx="572260" cy="480256"/>
            </a:xfrm>
            <a:prstGeom prst="rect">
              <a:avLst/>
            </a:prstGeom>
          </p:spPr>
        </p:pic>
      </p:grpSp>
      <p:grpSp>
        <p:nvGrpSpPr>
          <p:cNvPr id="57" name="Group 56"/>
          <p:cNvGrpSpPr/>
          <p:nvPr/>
        </p:nvGrpSpPr>
        <p:grpSpPr>
          <a:xfrm>
            <a:off x="2531773" y="3725644"/>
            <a:ext cx="1875160" cy="1224136"/>
            <a:chOff x="2531773" y="3725644"/>
            <a:chExt cx="1875160" cy="1224136"/>
          </a:xfrm>
        </p:grpSpPr>
        <p:sp>
          <p:nvSpPr>
            <p:cNvPr id="18" name="Rectangle 17"/>
            <p:cNvSpPr/>
            <p:nvPr/>
          </p:nvSpPr>
          <p:spPr bwMode="auto">
            <a:xfrm>
              <a:off x="2531773" y="3725644"/>
              <a:ext cx="1872208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34725" y="4263754"/>
              <a:ext cx="187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 smtClean="0">
                  <a:latin typeface="Calibri" pitchFamily="34" charset="0"/>
                  <a:cs typeface="Calibri" pitchFamily="34" charset="0"/>
                </a:rPr>
                <a:t>Proceso de Fabricación</a:t>
              </a:r>
              <a:endParaRPr lang="en-US" b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46" name="Picture 45" descr="Screen Clipping"/>
            <p:cNvPicPr>
              <a:picLocks noChangeAspect="1"/>
            </p:cNvPicPr>
            <p:nvPr/>
          </p:nvPicPr>
          <p:blipFill>
            <a:blip r:embed="rId19" cstate="print">
              <a:extLst>
                <a:ext uri="{BEBA8EAE-BF5A-486C-A8C5-ECC9F3942E4B}">
                  <a14:imgProps xmlns="" xmlns:a14="http://schemas.microsoft.com/office/drawing/2010/main">
                    <a14:imgLayer r:embed="rId20">
                      <a14:imgEffect>
                        <a14:backgroundRemoval t="8696" b="94203" l="2857" r="9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0238" y="3768442"/>
              <a:ext cx="623166" cy="614264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/>
        </p:nvGrpSpPr>
        <p:grpSpPr>
          <a:xfrm>
            <a:off x="4523994" y="2420147"/>
            <a:ext cx="1872208" cy="1261605"/>
            <a:chOff x="4523994" y="2420147"/>
            <a:chExt cx="1872208" cy="1261605"/>
          </a:xfrm>
        </p:grpSpPr>
        <p:sp>
          <p:nvSpPr>
            <p:cNvPr id="12" name="Rectangle 11"/>
            <p:cNvSpPr/>
            <p:nvPr/>
          </p:nvSpPr>
          <p:spPr bwMode="auto">
            <a:xfrm>
              <a:off x="4523994" y="2420147"/>
              <a:ext cx="1872208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23994" y="3035421"/>
              <a:ext cx="187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 smtClean="0">
                  <a:latin typeface="Calibri" pitchFamily="34" charset="0"/>
                  <a:cs typeface="Calibri" pitchFamily="34" charset="0"/>
                </a:rPr>
                <a:t>Planificación de la Producción</a:t>
              </a:r>
              <a:endParaRPr lang="en-US" b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BEBA8EAE-BF5A-486C-A8C5-ECC9F3942E4B}">
                  <a14:imgProps xmlns="" xmlns:a14="http://schemas.microsoft.com/office/drawing/2010/main">
                    <a14:imgLayer r:embed="rId22">
                      <a14:imgEffect>
                        <a14:backgroundRemoval t="0" b="98438" l="0" r="10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6469" y="2510526"/>
              <a:ext cx="623318" cy="623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192824"/>
            <a:ext cx="4906888" cy="792162"/>
          </a:xfrm>
        </p:spPr>
        <p:txBody>
          <a:bodyPr/>
          <a:lstStyle/>
          <a:p>
            <a:pPr algn="ctr" eaLnBrk="1" hangingPunct="1"/>
            <a:r>
              <a:rPr lang="es-A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Módulos del sistema</a:t>
            </a:r>
            <a:endParaRPr lang="es-E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39552" y="1628800"/>
            <a:ext cx="7848872" cy="72022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s-AR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ALCANCES</a:t>
            </a:r>
            <a:endParaRPr lang="es-AR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s-AR" dirty="0"/>
              <a:t>     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6516216" y="2137032"/>
            <a:ext cx="1877742" cy="1510458"/>
            <a:chOff x="6516216" y="2137032"/>
            <a:chExt cx="1877742" cy="151045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516216" y="2423354"/>
              <a:ext cx="1872208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21750" y="3206732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 smtClean="0">
                  <a:latin typeface="Calibri" pitchFamily="34" charset="0"/>
                  <a:cs typeface="Calibri" pitchFamily="34" charset="0"/>
                </a:rPr>
                <a:t>Costos</a:t>
              </a:r>
              <a:endParaRPr lang="en-US" b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6" name="Picture 35" descr="Screen Clipping"/>
            <p:cNvPicPr>
              <a:picLocks noChangeAspect="1"/>
            </p:cNvPicPr>
            <p:nvPr/>
          </p:nvPicPr>
          <p:blipFill>
            <a:blip r:embed="rId23" cstate="print">
              <a:extLst>
                <a:ext uri="{BEBA8EAE-BF5A-486C-A8C5-ECC9F3942E4B}">
                  <a14:imgProps xmlns="" xmlns:a14="http://schemas.microsoft.com/office/drawing/2010/main">
                    <a14:imgLayer r:embed="rId2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132" y="2137032"/>
              <a:ext cx="1314634" cy="136226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63" name="62 Grupo"/>
          <p:cNvGrpSpPr/>
          <p:nvPr/>
        </p:nvGrpSpPr>
        <p:grpSpPr>
          <a:xfrm>
            <a:off x="251520" y="260648"/>
            <a:ext cx="2340259" cy="1044116"/>
            <a:chOff x="2411760" y="2060848"/>
            <a:chExt cx="4620513" cy="1980220"/>
          </a:xfrm>
        </p:grpSpPr>
        <p:pic>
          <p:nvPicPr>
            <p:cNvPr id="64" name="Picture 2"/>
            <p:cNvPicPr>
              <a:picLocks noChangeAspect="1" noChangeArrowheads="1"/>
            </p:cNvPicPr>
            <p:nvPr/>
          </p:nvPicPr>
          <p:blipFill>
            <a:blip r:embed="rId25" cstate="print"/>
            <a:srcRect/>
            <a:stretch>
              <a:fillRect/>
            </a:stretch>
          </p:blipFill>
          <p:spPr bwMode="auto">
            <a:xfrm>
              <a:off x="2411760" y="2060848"/>
              <a:ext cx="4620513" cy="198022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5" name="64 CuadroTexto"/>
            <p:cNvSpPr txBox="1"/>
            <p:nvPr/>
          </p:nvSpPr>
          <p:spPr>
            <a:xfrm>
              <a:off x="3959932" y="2384884"/>
              <a:ext cx="2448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3600" dirty="0" smtClean="0">
                  <a:ln w="10160">
                    <a:solidFill>
                      <a:schemeClr val="tx1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  <a:latin typeface="Agency FB" pitchFamily="34" charset="0"/>
                </a:rPr>
                <a:t>GyCAP</a:t>
              </a:r>
              <a:endParaRPr lang="es-ES" sz="3600" dirty="0">
                <a:ln w="10160">
                  <a:solidFill>
                    <a:schemeClr val="tx1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192824"/>
            <a:ext cx="5544616" cy="792162"/>
          </a:xfrm>
        </p:spPr>
        <p:txBody>
          <a:bodyPr/>
          <a:lstStyle/>
          <a:p>
            <a:pPr algn="ctr" eaLnBrk="1" hangingPunct="1"/>
            <a:r>
              <a:rPr lang="es-A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Circuito Lógico del Sistema</a:t>
            </a:r>
            <a:endParaRPr lang="es-E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6218" y="1664804"/>
            <a:ext cx="2142474" cy="3780420"/>
            <a:chOff x="56218" y="1664804"/>
            <a:chExt cx="2142474" cy="4572508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7" name="Rounded Rectangle 6"/>
            <p:cNvSpPr/>
            <p:nvPr/>
          </p:nvSpPr>
          <p:spPr bwMode="auto">
            <a:xfrm>
              <a:off x="59174" y="1664804"/>
              <a:ext cx="2139518" cy="6480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600" i="0" u="none" strike="noStrike" normalizeH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Definición del Producto</a:t>
              </a:r>
              <a:endParaRPr kumimoji="0" lang="en-US" sz="16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56218" y="1988840"/>
              <a:ext cx="2139518" cy="42484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23202" y="1664804"/>
            <a:ext cx="2142652" cy="3780420"/>
            <a:chOff x="2323202" y="1664804"/>
            <a:chExt cx="2142652" cy="4572508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8" name="Rounded Rectangle 7"/>
            <p:cNvSpPr/>
            <p:nvPr/>
          </p:nvSpPr>
          <p:spPr bwMode="auto">
            <a:xfrm>
              <a:off x="2326158" y="1664804"/>
              <a:ext cx="2139696" cy="6480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600" i="0" u="none" strike="noStrike" normalizeH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Planificación</a:t>
              </a:r>
              <a:r>
                <a:rPr kumimoji="0" lang="es-AR" sz="1600" i="0" u="none" strike="noStrike" normalizeH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 Producción</a:t>
              </a:r>
              <a:endParaRPr kumimoji="0" lang="en-US" sz="16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323202" y="1988840"/>
              <a:ext cx="2139696" cy="42484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90364" y="1664804"/>
            <a:ext cx="2142652" cy="3780420"/>
            <a:chOff x="4590364" y="1664804"/>
            <a:chExt cx="2142652" cy="4572508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9" name="Rounded Rectangle 8"/>
            <p:cNvSpPr/>
            <p:nvPr/>
          </p:nvSpPr>
          <p:spPr bwMode="auto">
            <a:xfrm>
              <a:off x="4593320" y="1664804"/>
              <a:ext cx="2139696" cy="6480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600" i="0" u="none" strike="noStrike" normalizeH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Producción</a:t>
              </a:r>
              <a:endParaRPr kumimoji="0" lang="en-US" sz="16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4590364" y="1988840"/>
              <a:ext cx="2139696" cy="42484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857525" y="1658146"/>
            <a:ext cx="2142652" cy="3787078"/>
            <a:chOff x="6857525" y="1658146"/>
            <a:chExt cx="2142652" cy="4572508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10" name="Rounded Rectangle 9"/>
            <p:cNvSpPr/>
            <p:nvPr/>
          </p:nvSpPr>
          <p:spPr bwMode="auto">
            <a:xfrm>
              <a:off x="6860481" y="1658146"/>
              <a:ext cx="2139696" cy="6480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600" i="0" u="none" strike="noStrike" normalizeH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Post-Producción</a:t>
              </a:r>
              <a:endParaRPr kumimoji="0" lang="en-US" sz="16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6857525" y="1982182"/>
              <a:ext cx="2139696" cy="42484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</p:grpSp>
      <p:sp>
        <p:nvSpPr>
          <p:cNvPr id="26" name="Up Arrow 25"/>
          <p:cNvSpPr/>
          <p:nvPr/>
        </p:nvSpPr>
        <p:spPr bwMode="auto">
          <a:xfrm rot="10800000">
            <a:off x="1015239" y="5508921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27" name="Up Arrow 26"/>
          <p:cNvSpPr/>
          <p:nvPr/>
        </p:nvSpPr>
        <p:spPr bwMode="auto">
          <a:xfrm rot="10800000">
            <a:off x="3275856" y="5517232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28" name="Up Arrow 27"/>
          <p:cNvSpPr/>
          <p:nvPr/>
        </p:nvSpPr>
        <p:spPr bwMode="auto">
          <a:xfrm rot="10800000">
            <a:off x="5544108" y="5519526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29" name="Up Arrow 28"/>
          <p:cNvSpPr/>
          <p:nvPr/>
        </p:nvSpPr>
        <p:spPr bwMode="auto">
          <a:xfrm rot="10800000">
            <a:off x="7812359" y="5530157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grpSp>
        <p:nvGrpSpPr>
          <p:cNvPr id="97" name="96 Grupo"/>
          <p:cNvGrpSpPr/>
          <p:nvPr/>
        </p:nvGrpSpPr>
        <p:grpSpPr>
          <a:xfrm>
            <a:off x="109016" y="5597551"/>
            <a:ext cx="8962696" cy="680803"/>
            <a:chOff x="109016" y="5597551"/>
            <a:chExt cx="8962696" cy="680803"/>
          </a:xfrm>
        </p:grpSpPr>
        <p:grpSp>
          <p:nvGrpSpPr>
            <p:cNvPr id="25" name="Group 24"/>
            <p:cNvGrpSpPr/>
            <p:nvPr/>
          </p:nvGrpSpPr>
          <p:grpSpPr>
            <a:xfrm>
              <a:off x="109016" y="5597551"/>
              <a:ext cx="8962696" cy="680803"/>
              <a:chOff x="109016" y="5517232"/>
              <a:chExt cx="8962696" cy="680803"/>
            </a:xfrm>
          </p:grpSpPr>
          <p:sp>
            <p:nvSpPr>
              <p:cNvPr id="20" name="Up Arrow 19"/>
              <p:cNvSpPr/>
              <p:nvPr/>
            </p:nvSpPr>
            <p:spPr bwMode="auto">
              <a:xfrm rot="5400000">
                <a:off x="4249962" y="1376286"/>
                <a:ext cx="680803" cy="8962696"/>
              </a:xfrm>
              <a:prstGeom prst="upArrow">
                <a:avLst/>
              </a:prstGeom>
              <a:ln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cs typeface="Arial" charset="0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 bwMode="auto">
              <a:xfrm>
                <a:off x="1034515" y="5791289"/>
                <a:ext cx="182923" cy="1440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cs typeface="Arial" charset="0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 bwMode="auto">
              <a:xfrm>
                <a:off x="3347864" y="5791289"/>
                <a:ext cx="182923" cy="1440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cs typeface="Arial" charset="0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 bwMode="auto">
              <a:xfrm>
                <a:off x="5585754" y="5791289"/>
                <a:ext cx="182923" cy="1440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cs typeface="Arial" charset="0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 bwMode="auto">
              <a:xfrm>
                <a:off x="7835911" y="5791289"/>
                <a:ext cx="182923" cy="1440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cs typeface="Arial" charset="0"/>
                </a:endParaRPr>
              </a:p>
            </p:txBody>
          </p:sp>
        </p:grpSp>
        <p:cxnSp>
          <p:nvCxnSpPr>
            <p:cNvPr id="31" name="Straight Connector 30"/>
            <p:cNvCxnSpPr/>
            <p:nvPr/>
          </p:nvCxnSpPr>
          <p:spPr bwMode="auto">
            <a:xfrm>
              <a:off x="4590509" y="5697252"/>
              <a:ext cx="2956" cy="512110"/>
            </a:xfrm>
            <a:prstGeom prst="line">
              <a:avLst/>
            </a:prstGeom>
            <a:solidFill>
              <a:schemeClr val="hlink">
                <a:alpha val="27000"/>
              </a:schemeClr>
            </a:solidFill>
            <a:ln w="254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1845812" y="5758683"/>
              <a:ext cx="781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2011</a:t>
              </a:r>
              <a:endPara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66539" y="5761598"/>
              <a:ext cx="781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2012</a:t>
              </a:r>
              <a:endPara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7524" y="1992597"/>
            <a:ext cx="1778513" cy="743168"/>
            <a:chOff x="287524" y="1992597"/>
            <a:chExt cx="1778513" cy="743168"/>
          </a:xfrm>
        </p:grpSpPr>
        <p:sp>
          <p:nvSpPr>
            <p:cNvPr id="39" name="Rounded Rectangle 38"/>
            <p:cNvSpPr/>
            <p:nvPr/>
          </p:nvSpPr>
          <p:spPr bwMode="auto">
            <a:xfrm>
              <a:off x="287524" y="2043059"/>
              <a:ext cx="1706376" cy="59565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5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Cocina</a:t>
              </a:r>
              <a:endParaRPr kumimoji="0" lang="en-US" sz="1500" b="1" i="0" u="none" strike="noStrik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  <a:cs typeface="Arial" charset="0"/>
              </a:endParaRPr>
            </a:p>
          </p:txBody>
        </p:sp>
        <p:pic>
          <p:nvPicPr>
            <p:cNvPr id="40" name="Picture 24" descr="Cocina-negra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1320184" y="1992597"/>
              <a:ext cx="745853" cy="743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" name="Up Arrow 40"/>
          <p:cNvSpPr/>
          <p:nvPr/>
        </p:nvSpPr>
        <p:spPr bwMode="auto">
          <a:xfrm rot="10800000">
            <a:off x="1013610" y="2694467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1352" y="2930641"/>
            <a:ext cx="1672548" cy="595652"/>
            <a:chOff x="321352" y="2930641"/>
            <a:chExt cx="1672548" cy="595652"/>
          </a:xfrm>
        </p:grpSpPr>
        <p:sp>
          <p:nvSpPr>
            <p:cNvPr id="42" name="Rounded Rectangle 41"/>
            <p:cNvSpPr/>
            <p:nvPr/>
          </p:nvSpPr>
          <p:spPr bwMode="auto">
            <a:xfrm>
              <a:off x="321352" y="2930641"/>
              <a:ext cx="1672548" cy="59565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4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Estructura 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4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Producto</a:t>
              </a:r>
              <a:endParaRPr kumimoji="0" lang="en-US" sz="1400" b="1" i="0" u="none" strike="noStrik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  <a:cs typeface="Arial" charset="0"/>
              </a:endParaRPr>
            </a:p>
          </p:txBody>
        </p:sp>
        <p:pic>
          <p:nvPicPr>
            <p:cNvPr id="44" name="13 Imagen" descr="modulo.estructuraProducto.jpg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backgroundRemoval t="0" b="96875" l="3125" r="9609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18835" y="2988664"/>
              <a:ext cx="512415" cy="51241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45" name="Up Arrow 44"/>
          <p:cNvSpPr/>
          <p:nvPr/>
        </p:nvSpPr>
        <p:spPr bwMode="auto">
          <a:xfrm rot="10800000">
            <a:off x="1013610" y="3583171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48" name="Up Arrow 47"/>
          <p:cNvSpPr/>
          <p:nvPr/>
        </p:nvSpPr>
        <p:spPr bwMode="auto">
          <a:xfrm rot="10800000">
            <a:off x="1032152" y="4499414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21352" y="4589440"/>
            <a:ext cx="1717318" cy="901256"/>
            <a:chOff x="321352" y="4589440"/>
            <a:chExt cx="1717318" cy="901256"/>
          </a:xfrm>
        </p:grpSpPr>
        <p:sp>
          <p:nvSpPr>
            <p:cNvPr id="47" name="Rounded Rectangle 46"/>
            <p:cNvSpPr/>
            <p:nvPr/>
          </p:nvSpPr>
          <p:spPr bwMode="auto">
            <a:xfrm>
              <a:off x="321352" y="4732774"/>
              <a:ext cx="1672548" cy="59565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5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Costo 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5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Cocina</a:t>
              </a:r>
              <a:endParaRPr kumimoji="0" lang="en-US" sz="1500" b="1" i="0" u="none" strike="noStrik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  <a:cs typeface="Arial" charset="0"/>
              </a:endParaRPr>
            </a:p>
          </p:txBody>
        </p:sp>
        <p:pic>
          <p:nvPicPr>
            <p:cNvPr id="49" name="Picture 48" descr="Screen Clipping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=""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926" y="4589440"/>
              <a:ext cx="869744" cy="90125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30" name="Group 29"/>
          <p:cNvGrpSpPr/>
          <p:nvPr/>
        </p:nvGrpSpPr>
        <p:grpSpPr>
          <a:xfrm>
            <a:off x="321351" y="3828866"/>
            <a:ext cx="1672548" cy="614264"/>
            <a:chOff x="321351" y="3828866"/>
            <a:chExt cx="1672548" cy="614264"/>
          </a:xfrm>
        </p:grpSpPr>
        <p:sp>
          <p:nvSpPr>
            <p:cNvPr id="46" name="Rounded Rectangle 45"/>
            <p:cNvSpPr/>
            <p:nvPr/>
          </p:nvSpPr>
          <p:spPr bwMode="auto">
            <a:xfrm>
              <a:off x="321351" y="3838172"/>
              <a:ext cx="1672548" cy="59565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5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Hoja de 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5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Ruta</a:t>
              </a:r>
              <a:endParaRPr kumimoji="0" lang="en-US" sz="1500" b="1" i="0" u="none" strike="noStrik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  <a:cs typeface="Arial" charset="0"/>
              </a:endParaRPr>
            </a:p>
          </p:txBody>
        </p:sp>
        <p:pic>
          <p:nvPicPr>
            <p:cNvPr id="50" name="Picture 49" descr="Screen Clipping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="" xmlns:a14="http://schemas.microsoft.com/office/drawing/2010/main">
                    <a14:imgLayer r:embed="rId8">
                      <a14:imgEffect>
                        <a14:backgroundRemoval t="8696" b="94203" l="2857" r="9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3459" y="3828866"/>
              <a:ext cx="623166" cy="614264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2555776" y="2852936"/>
            <a:ext cx="1728192" cy="432048"/>
            <a:chOff x="2555776" y="2852936"/>
            <a:chExt cx="1728192" cy="432048"/>
          </a:xfrm>
        </p:grpSpPr>
        <p:sp>
          <p:nvSpPr>
            <p:cNvPr id="51" name="Rounded Rectangle 38"/>
            <p:cNvSpPr/>
            <p:nvPr/>
          </p:nvSpPr>
          <p:spPr bwMode="auto">
            <a:xfrm>
              <a:off x="2555776" y="2852936"/>
              <a:ext cx="1728192" cy="43204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5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Plan Anual  </a:t>
              </a:r>
              <a:endParaRPr kumimoji="0" lang="en-US" sz="1500" b="1" i="0" u="none" strike="noStrik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  <a:cs typeface="Arial" charset="0"/>
              </a:endParaRPr>
            </a:p>
          </p:txBody>
        </p:sp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="" xmlns:a14="http://schemas.microsoft.com/office/drawing/2010/main">
                    <a14:imgLayer r:embed="rId10">
                      <a14:imgEffect>
                        <a14:backgroundRemoval t="0" b="98438" l="0" r="10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2112" y="2916594"/>
              <a:ext cx="360040" cy="360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7" name="Up Arrow 40"/>
          <p:cNvSpPr/>
          <p:nvPr/>
        </p:nvSpPr>
        <p:spPr bwMode="auto">
          <a:xfrm rot="10800000">
            <a:off x="3275856" y="2636912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64" name="Up Arrow 40"/>
          <p:cNvSpPr/>
          <p:nvPr/>
        </p:nvSpPr>
        <p:spPr bwMode="auto">
          <a:xfrm rot="10800000">
            <a:off x="3275856" y="3348680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66" name="Up Arrow 40"/>
          <p:cNvSpPr/>
          <p:nvPr/>
        </p:nvSpPr>
        <p:spPr bwMode="auto">
          <a:xfrm rot="10800000">
            <a:off x="3275856" y="4032757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67" name="Up Arrow 40"/>
          <p:cNvSpPr/>
          <p:nvPr/>
        </p:nvSpPr>
        <p:spPr bwMode="auto">
          <a:xfrm rot="10800000">
            <a:off x="3275856" y="4725144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555776" y="1844824"/>
            <a:ext cx="2028746" cy="864096"/>
            <a:chOff x="2555776" y="1844824"/>
            <a:chExt cx="2028746" cy="864096"/>
          </a:xfrm>
        </p:grpSpPr>
        <p:sp>
          <p:nvSpPr>
            <p:cNvPr id="43" name="Rounded Rectangle 38"/>
            <p:cNvSpPr/>
            <p:nvPr/>
          </p:nvSpPr>
          <p:spPr bwMode="auto">
            <a:xfrm>
              <a:off x="2555776" y="1988840"/>
              <a:ext cx="1706376" cy="59565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5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Estimar 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5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Demanda</a:t>
              </a:r>
              <a:r>
                <a:rPr kumimoji="0" lang="es-AR" sz="1500" b="1" i="0" u="none" strike="noStrike" spc="50" normalizeH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 </a:t>
              </a:r>
              <a:endParaRPr kumimoji="0" lang="en-US" sz="1500" b="1" i="0" u="none" strike="noStrik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  <a:cs typeface="Arial" charset="0"/>
              </a:endParaRPr>
            </a:p>
          </p:txBody>
        </p:sp>
        <p:pic>
          <p:nvPicPr>
            <p:cNvPr id="68" name="Picture 14" descr="Screen Clipping"/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="" xmlns:a14="http://schemas.microsoft.com/office/drawing/2010/main">
                    <a14:imgLayer r:embed="rId12">
                      <a14:imgEffect>
                        <a14:backgroundRemoval t="10000" b="90000" l="10000" r="90000">
                          <a14:foregroundMark x1="51026" y1="30040" x2="37537" y2="28854"/>
                          <a14:foregroundMark x1="45161" y1="53360" x2="45161" y2="53360"/>
                          <a14:foregroundMark x1="45748" y1="57708" x2="45748" y2="57708"/>
                          <a14:foregroundMark x1="44575" y1="60079" x2="44575" y2="60079"/>
                          <a14:foregroundMark x1="53666" y1="69565" x2="53372" y2="66798"/>
                          <a14:foregroundMark x1="54252" y1="51383" x2="54252" y2="51383"/>
                          <a14:foregroundMark x1="49267" y1="51383" x2="49267" y2="51383"/>
                          <a14:foregroundMark x1="50147" y1="56917" x2="50147" y2="56917"/>
                          <a14:foregroundMark x1="54839" y1="48617" x2="54839" y2="4861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872" y="1844824"/>
              <a:ext cx="1164650" cy="86409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76" name="Up Arrow 40"/>
          <p:cNvSpPr/>
          <p:nvPr/>
        </p:nvSpPr>
        <p:spPr bwMode="auto">
          <a:xfrm rot="10800000">
            <a:off x="5508104" y="2600908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77" name="Up Arrow 40"/>
          <p:cNvSpPr/>
          <p:nvPr/>
        </p:nvSpPr>
        <p:spPr bwMode="auto">
          <a:xfrm rot="10800000">
            <a:off x="5508104" y="3492696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78" name="Up Arrow 40"/>
          <p:cNvSpPr/>
          <p:nvPr/>
        </p:nvSpPr>
        <p:spPr bwMode="auto">
          <a:xfrm rot="10800000">
            <a:off x="5508104" y="4365104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4824028" y="3681028"/>
            <a:ext cx="1764196" cy="648072"/>
            <a:chOff x="4860032" y="3681028"/>
            <a:chExt cx="1706376" cy="648072"/>
          </a:xfrm>
        </p:grpSpPr>
        <p:sp>
          <p:nvSpPr>
            <p:cNvPr id="73" name="Rounded Rectangle 38"/>
            <p:cNvSpPr/>
            <p:nvPr/>
          </p:nvSpPr>
          <p:spPr bwMode="auto">
            <a:xfrm>
              <a:off x="4860032" y="3733448"/>
              <a:ext cx="1706376" cy="59565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s-AR" sz="14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Iniciar </a:t>
              </a:r>
            </a:p>
            <a:p>
              <a:r>
                <a:rPr lang="es-AR" sz="14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Órdenes Trabajo  </a:t>
              </a:r>
              <a:endParaRPr lang="en-US" sz="1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  <a:cs typeface="Arial" charset="0"/>
              </a:endParaRPr>
            </a:p>
          </p:txBody>
        </p:sp>
        <p:pic>
          <p:nvPicPr>
            <p:cNvPr id="79" name="Picture 45" descr="Screen Clipping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="" xmlns:a14="http://schemas.microsoft.com/office/drawing/2010/main">
                    <a14:imgLayer r:embed="rId8">
                      <a14:imgEffect>
                        <a14:backgroundRemoval t="8696" b="94203" l="2857" r="9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168" y="3681028"/>
              <a:ext cx="439654" cy="433373"/>
            </a:xfrm>
            <a:prstGeom prst="rect">
              <a:avLst/>
            </a:prstGeom>
          </p:spPr>
        </p:pic>
      </p:grpSp>
      <p:grpSp>
        <p:nvGrpSpPr>
          <p:cNvPr id="63" name="Group 62"/>
          <p:cNvGrpSpPr/>
          <p:nvPr/>
        </p:nvGrpSpPr>
        <p:grpSpPr>
          <a:xfrm>
            <a:off x="4788024" y="2816932"/>
            <a:ext cx="1800200" cy="631656"/>
            <a:chOff x="4824028" y="2816932"/>
            <a:chExt cx="1706376" cy="631656"/>
          </a:xfrm>
        </p:grpSpPr>
        <p:sp>
          <p:nvSpPr>
            <p:cNvPr id="72" name="Rounded Rectangle 38"/>
            <p:cNvSpPr/>
            <p:nvPr/>
          </p:nvSpPr>
          <p:spPr bwMode="auto">
            <a:xfrm>
              <a:off x="4824028" y="2852936"/>
              <a:ext cx="1706376" cy="59565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400" b="1" i="0" u="none" strike="noStrike" spc="50" normalizeH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Generar 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400" b="1" i="0" u="none" strike="noStrike" spc="50" normalizeH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Órdenes Trabajo  </a:t>
              </a:r>
              <a:endParaRPr kumimoji="0" lang="en-US" sz="1400" b="1" i="0" u="none" strike="noStrik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  <a:cs typeface="Arial" charset="0"/>
              </a:endParaRPr>
            </a:p>
          </p:txBody>
        </p:sp>
        <p:pic>
          <p:nvPicPr>
            <p:cNvPr id="80" name="Picture 45" descr="Screen Clipping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="" xmlns:a14="http://schemas.microsoft.com/office/drawing/2010/main">
                    <a14:imgLayer r:embed="rId8">
                      <a14:imgEffect>
                        <a14:backgroundRemoval t="8696" b="94203" l="2857" r="9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168" y="2816932"/>
              <a:ext cx="438309" cy="432048"/>
            </a:xfrm>
            <a:prstGeom prst="rect">
              <a:avLst/>
            </a:prstGeom>
          </p:spPr>
        </p:pic>
      </p:grpSp>
      <p:grpSp>
        <p:nvGrpSpPr>
          <p:cNvPr id="70" name="Group 69"/>
          <p:cNvGrpSpPr/>
          <p:nvPr/>
        </p:nvGrpSpPr>
        <p:grpSpPr>
          <a:xfrm>
            <a:off x="4788024" y="4617132"/>
            <a:ext cx="1800200" cy="631656"/>
            <a:chOff x="4824028" y="4617132"/>
            <a:chExt cx="1706376" cy="631656"/>
          </a:xfrm>
        </p:grpSpPr>
        <p:sp>
          <p:nvSpPr>
            <p:cNvPr id="75" name="Rounded Rectangle 38"/>
            <p:cNvSpPr/>
            <p:nvPr/>
          </p:nvSpPr>
          <p:spPr bwMode="auto">
            <a:xfrm>
              <a:off x="4824028" y="4653136"/>
              <a:ext cx="1706376" cy="59565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s-AR" sz="14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Finalizar</a:t>
              </a:r>
            </a:p>
            <a:p>
              <a:r>
                <a:rPr lang="es-AR" sz="14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Órdenes Trabajo  </a:t>
              </a:r>
              <a:endParaRPr lang="en-US" sz="1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  <a:cs typeface="Arial" charset="0"/>
              </a:endParaRPr>
            </a:p>
          </p:txBody>
        </p:sp>
        <p:pic>
          <p:nvPicPr>
            <p:cNvPr id="81" name="Picture 45" descr="Screen Clipping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="" xmlns:a14="http://schemas.microsoft.com/office/drawing/2010/main">
                    <a14:imgLayer r:embed="rId8">
                      <a14:imgEffect>
                        <a14:backgroundRemoval t="8696" b="94203" l="2857" r="9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168" y="4617132"/>
              <a:ext cx="438309" cy="432048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4788024" y="1988840"/>
            <a:ext cx="1800200" cy="595652"/>
            <a:chOff x="4824028" y="1988840"/>
            <a:chExt cx="1706376" cy="595652"/>
          </a:xfrm>
        </p:grpSpPr>
        <p:sp>
          <p:nvSpPr>
            <p:cNvPr id="71" name="Rounded Rectangle 38"/>
            <p:cNvSpPr/>
            <p:nvPr/>
          </p:nvSpPr>
          <p:spPr bwMode="auto">
            <a:xfrm>
              <a:off x="4824028" y="1988840"/>
              <a:ext cx="1706376" cy="59565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AR" sz="15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Ó</a:t>
              </a:r>
              <a:r>
                <a:rPr kumimoji="0" lang="es-AR" sz="15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rdenes de 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AR" sz="15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Producción</a:t>
              </a:r>
              <a:endParaRPr kumimoji="0" lang="en-US" sz="1500" b="1" i="0" u="none" strike="noStrik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  <a:cs typeface="Arial" charset="0"/>
              </a:endParaRPr>
            </a:p>
          </p:txBody>
        </p:sp>
        <p:pic>
          <p:nvPicPr>
            <p:cNvPr id="82" name="Picture 40" descr="Screen Clipping"/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="" xmlns:a14="http://schemas.microsoft.com/office/drawing/2010/main">
                    <a14:imgLayer r:embed="rId14">
                      <a14:imgEffect>
                        <a14:backgroundRemoval t="0" b="98868" l="3019" r="84906">
                          <a14:foregroundMark x1="12075" y1="33962" x2="12075" y2="33962"/>
                          <a14:foregroundMark x1="13962" y1="41132" x2="13962" y2="41132"/>
                          <a14:foregroundMark x1="34717" y1="38491" x2="34717" y2="38491"/>
                          <a14:foregroundMark x1="34717" y1="52453" x2="34717" y2="52453"/>
                          <a14:foregroundMark x1="35472" y1="59245" x2="35472" y2="59245"/>
                          <a14:foregroundMark x1="38868" y1="69434" x2="38868" y2="69434"/>
                          <a14:foregroundMark x1="51698" y1="69057" x2="51698" y2="69057"/>
                          <a14:foregroundMark x1="52075" y1="59623" x2="52075" y2="59623"/>
                          <a14:foregroundMark x1="51321" y1="53208" x2="51321" y2="53208"/>
                          <a14:foregroundMark x1="64906" y1="61509" x2="64906" y2="61509"/>
                          <a14:foregroundMark x1="64906" y1="52830" x2="64906" y2="52830"/>
                          <a14:foregroundMark x1="66792" y1="68679" x2="66792" y2="68679"/>
                          <a14:foregroundMark x1="77736" y1="62642" x2="77736" y2="62642"/>
                          <a14:foregroundMark x1="78113" y1="53208" x2="78113" y2="53208"/>
                          <a14:foregroundMark x1="76604" y1="43019" x2="76604" y2="43019"/>
                          <a14:foregroundMark x1="76604" y1="36226" x2="76604" y2="36226"/>
                          <a14:foregroundMark x1="76981" y1="29811" x2="76981" y2="29811"/>
                          <a14:foregroundMark x1="75849" y1="27547" x2="75849" y2="27547"/>
                          <a14:foregroundMark x1="43774" y1="26792" x2="43774" y2="26792"/>
                          <a14:foregroundMark x1="41887" y1="17736" x2="41887" y2="17736"/>
                          <a14:foregroundMark x1="44906" y1="10566" x2="44906" y2="10566"/>
                          <a14:foregroundMark x1="17736" y1="8302" x2="17736" y2="830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168" y="2096852"/>
              <a:ext cx="404617" cy="404617"/>
            </a:xfrm>
            <a:prstGeom prst="rect">
              <a:avLst/>
            </a:prstGeom>
          </p:spPr>
        </p:pic>
      </p:grpSp>
      <p:sp>
        <p:nvSpPr>
          <p:cNvPr id="88" name="Up Arrow 40"/>
          <p:cNvSpPr/>
          <p:nvPr/>
        </p:nvSpPr>
        <p:spPr bwMode="auto">
          <a:xfrm rot="10800000">
            <a:off x="7812360" y="3537012"/>
            <a:ext cx="288032" cy="288032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6912260" y="3825044"/>
            <a:ext cx="2052228" cy="675764"/>
            <a:chOff x="6948264" y="4401108"/>
            <a:chExt cx="1980220" cy="864096"/>
          </a:xfrm>
        </p:grpSpPr>
        <p:sp>
          <p:nvSpPr>
            <p:cNvPr id="86" name="Rounded Rectangle 38"/>
            <p:cNvSpPr/>
            <p:nvPr/>
          </p:nvSpPr>
          <p:spPr bwMode="auto">
            <a:xfrm>
              <a:off x="6948264" y="4401108"/>
              <a:ext cx="1980220" cy="86409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4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Eficiencia</a:t>
              </a:r>
              <a:r>
                <a:rPr kumimoji="0" lang="es-AR" sz="1400" b="1" i="0" u="none" strike="noStrike" spc="50" normalizeH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 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AR" sz="14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Proceso Productivo</a:t>
              </a:r>
              <a:endParaRPr kumimoji="0" lang="en-US" sz="1400" b="1" i="0" u="none" strike="noStrik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  <a:cs typeface="Arial" charset="0"/>
              </a:endParaRPr>
            </a:p>
          </p:txBody>
        </p:sp>
        <p:pic>
          <p:nvPicPr>
            <p:cNvPr id="89" name="Picture 36" descr="Screen Clipping"/>
            <p:cNvPicPr>
              <a:picLocks noChangeAspect="1"/>
            </p:cNvPicPr>
            <p:nvPr/>
          </p:nvPicPr>
          <p:blipFill>
            <a:blip r:embed="rId15" cstate="print">
              <a:extLst>
                <a:ext uri="{BEBA8EAE-BF5A-486C-A8C5-ECC9F3942E4B}">
                  <a14:imgProps xmlns="" xmlns:a14="http://schemas.microsoft.com/office/drawing/2010/main">
                    <a14:imgLayer r:embed="rId16">
                      <a14:imgEffect>
                        <a14:backgroundRemoval t="741" b="88889" l="23988" r="82555">
                          <a14:foregroundMark x1="38629" y1="37778" x2="38629" y2="37778"/>
                          <a14:foregroundMark x1="38629" y1="52963" x2="38629" y2="52963"/>
                          <a14:foregroundMark x1="40187" y1="68519" x2="40187" y2="685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8411" y="4447146"/>
              <a:ext cx="540060" cy="454256"/>
            </a:xfrm>
            <a:prstGeom prst="rect">
              <a:avLst/>
            </a:prstGeom>
          </p:spPr>
        </p:pic>
      </p:grpSp>
      <p:grpSp>
        <p:nvGrpSpPr>
          <p:cNvPr id="74" name="Group 73"/>
          <p:cNvGrpSpPr/>
          <p:nvPr/>
        </p:nvGrpSpPr>
        <p:grpSpPr>
          <a:xfrm>
            <a:off x="7009271" y="1916832"/>
            <a:ext cx="1908852" cy="707164"/>
            <a:chOff x="7009271" y="1916832"/>
            <a:chExt cx="1908852" cy="707164"/>
          </a:xfrm>
        </p:grpSpPr>
        <p:sp>
          <p:nvSpPr>
            <p:cNvPr id="84" name="Rounded Rectangle 38"/>
            <p:cNvSpPr/>
            <p:nvPr/>
          </p:nvSpPr>
          <p:spPr bwMode="auto">
            <a:xfrm>
              <a:off x="7009271" y="2001334"/>
              <a:ext cx="1836204" cy="59565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5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Entrega 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5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Producto</a:t>
              </a:r>
              <a:endParaRPr kumimoji="0" lang="en-US" sz="1500" b="1" i="0" u="none" strike="noStrik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  <a:cs typeface="Arial" charset="0"/>
              </a:endParaRPr>
            </a:p>
          </p:txBody>
        </p:sp>
        <p:pic>
          <p:nvPicPr>
            <p:cNvPr id="91" name="Picture 24" descr="Cocina-negra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8208404" y="1916832"/>
              <a:ext cx="709719" cy="707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5" name="Group 34"/>
          <p:cNvGrpSpPr/>
          <p:nvPr/>
        </p:nvGrpSpPr>
        <p:grpSpPr>
          <a:xfrm>
            <a:off x="2555776" y="3573016"/>
            <a:ext cx="1728192" cy="432048"/>
            <a:chOff x="2555776" y="3573016"/>
            <a:chExt cx="1706376" cy="432048"/>
          </a:xfrm>
        </p:grpSpPr>
        <p:sp>
          <p:nvSpPr>
            <p:cNvPr id="62" name="Rounded Rectangle 38"/>
            <p:cNvSpPr/>
            <p:nvPr/>
          </p:nvSpPr>
          <p:spPr bwMode="auto">
            <a:xfrm>
              <a:off x="2555776" y="3573016"/>
              <a:ext cx="1706376" cy="43204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5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Pedidos</a:t>
              </a:r>
              <a:endParaRPr kumimoji="0" lang="en-US" sz="1500" b="1" i="0" u="none" strike="noStrik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  <a:cs typeface="Arial" charset="0"/>
              </a:endParaRPr>
            </a:p>
          </p:txBody>
        </p:sp>
        <p:pic>
          <p:nvPicPr>
            <p:cNvPr id="93" name="Picture 40" descr="Screen Clipping"/>
            <p:cNvPicPr>
              <a:picLocks noChangeAspect="1"/>
            </p:cNvPicPr>
            <p:nvPr/>
          </p:nvPicPr>
          <p:blipFill>
            <a:blip r:embed="rId17" cstate="print">
              <a:extLst>
                <a:ext uri="{BEBA8EAE-BF5A-486C-A8C5-ECC9F3942E4B}">
                  <a14:imgProps xmlns="" xmlns:a14="http://schemas.microsoft.com/office/drawing/2010/main">
                    <a14:imgLayer r:embed="rId18">
                      <a14:imgEffect>
                        <a14:backgroundRemoval t="0" b="98868" l="3019" r="84906">
                          <a14:foregroundMark x1="12075" y1="33962" x2="12075" y2="33962"/>
                          <a14:foregroundMark x1="13962" y1="41132" x2="13962" y2="41132"/>
                          <a14:foregroundMark x1="34717" y1="38491" x2="34717" y2="38491"/>
                          <a14:foregroundMark x1="34717" y1="52453" x2="34717" y2="52453"/>
                          <a14:foregroundMark x1="35472" y1="59245" x2="35472" y2="59245"/>
                          <a14:foregroundMark x1="38868" y1="69434" x2="38868" y2="69434"/>
                          <a14:foregroundMark x1="51698" y1="69057" x2="51698" y2="69057"/>
                          <a14:foregroundMark x1="52075" y1="59623" x2="52075" y2="59623"/>
                          <a14:foregroundMark x1="51321" y1="53208" x2="51321" y2="53208"/>
                          <a14:foregroundMark x1="64906" y1="61509" x2="64906" y2="61509"/>
                          <a14:foregroundMark x1="64906" y1="52830" x2="64906" y2="52830"/>
                          <a14:foregroundMark x1="66792" y1="68679" x2="66792" y2="68679"/>
                          <a14:foregroundMark x1="77736" y1="62642" x2="77736" y2="62642"/>
                          <a14:foregroundMark x1="78113" y1="53208" x2="78113" y2="53208"/>
                          <a14:foregroundMark x1="76604" y1="43019" x2="76604" y2="43019"/>
                          <a14:foregroundMark x1="76604" y1="36226" x2="76604" y2="36226"/>
                          <a14:foregroundMark x1="76981" y1="29811" x2="76981" y2="29811"/>
                          <a14:foregroundMark x1="75849" y1="27547" x2="75849" y2="27547"/>
                          <a14:foregroundMark x1="43774" y1="26792" x2="43774" y2="26792"/>
                          <a14:foregroundMark x1="41887" y1="17736" x2="41887" y2="17736"/>
                          <a14:foregroundMark x1="44906" y1="10566" x2="44906" y2="10566"/>
                          <a14:foregroundMark x1="17736" y1="8302" x2="17736" y2="830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1845" y="3632941"/>
              <a:ext cx="336119" cy="336119"/>
            </a:xfrm>
            <a:prstGeom prst="rect">
              <a:avLst/>
            </a:prstGeom>
          </p:spPr>
        </p:pic>
      </p:grpSp>
      <p:grpSp>
        <p:nvGrpSpPr>
          <p:cNvPr id="96" name="Group 95"/>
          <p:cNvGrpSpPr/>
          <p:nvPr/>
        </p:nvGrpSpPr>
        <p:grpSpPr>
          <a:xfrm>
            <a:off x="6948264" y="2744924"/>
            <a:ext cx="2352782" cy="864096"/>
            <a:chOff x="7035925" y="3068961"/>
            <a:chExt cx="2248707" cy="864096"/>
          </a:xfrm>
        </p:grpSpPr>
        <p:sp>
          <p:nvSpPr>
            <p:cNvPr id="85" name="Rounded Rectangle 38"/>
            <p:cNvSpPr/>
            <p:nvPr/>
          </p:nvSpPr>
          <p:spPr bwMode="auto">
            <a:xfrm>
              <a:off x="7035925" y="3244871"/>
              <a:ext cx="1872208" cy="59565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5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Progreso</a:t>
              </a:r>
              <a:r>
                <a:rPr kumimoji="0" lang="es-AR" sz="1500" b="1" i="0" u="none" strike="noStrike" spc="50" normalizeH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 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500" b="1" i="0" u="none" strike="noStrike" spc="50" normalizeH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Planificación</a:t>
              </a:r>
              <a:endParaRPr kumimoji="0" lang="en-US" sz="1500" b="1" i="0" u="none" strike="noStrik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  <a:cs typeface="Arial" charset="0"/>
              </a:endParaRPr>
            </a:p>
          </p:txBody>
        </p:sp>
        <p:pic>
          <p:nvPicPr>
            <p:cNvPr id="94" name="Picture 14" descr="Screen Clipping"/>
            <p:cNvPicPr>
              <a:picLocks noChangeAspect="1"/>
            </p:cNvPicPr>
            <p:nvPr/>
          </p:nvPicPr>
          <p:blipFill>
            <a:blip r:embed="rId19" cstate="print">
              <a:extLst>
                <a:ext uri="{BEBA8EAE-BF5A-486C-A8C5-ECC9F3942E4B}">
                  <a14:imgProps xmlns="" xmlns:a14="http://schemas.microsoft.com/office/drawing/2010/main">
                    <a14:imgLayer r:embed="rId20">
                      <a14:imgEffect>
                        <a14:backgroundRemoval t="10000" b="90000" l="10000" r="90000">
                          <a14:foregroundMark x1="51026" y1="30040" x2="37537" y2="28854"/>
                          <a14:foregroundMark x1="45161" y1="53360" x2="45161" y2="53360"/>
                          <a14:foregroundMark x1="45748" y1="57708" x2="45748" y2="57708"/>
                          <a14:foregroundMark x1="44575" y1="60079" x2="44575" y2="60079"/>
                          <a14:foregroundMark x1="53666" y1="69565" x2="53372" y2="66798"/>
                          <a14:foregroundMark x1="54252" y1="51383" x2="54252" y2="51383"/>
                          <a14:foregroundMark x1="49267" y1="51383" x2="49267" y2="51383"/>
                          <a14:foregroundMark x1="50147" y1="56917" x2="50147" y2="56917"/>
                          <a14:foregroundMark x1="54839" y1="48617" x2="54839" y2="4861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9982" y="3068961"/>
              <a:ext cx="1164650" cy="86409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90" name="62 Grupo"/>
          <p:cNvGrpSpPr/>
          <p:nvPr/>
        </p:nvGrpSpPr>
        <p:grpSpPr>
          <a:xfrm>
            <a:off x="251520" y="260648"/>
            <a:ext cx="2340259" cy="1044116"/>
            <a:chOff x="2411760" y="2060848"/>
            <a:chExt cx="4620513" cy="1980220"/>
          </a:xfrm>
        </p:grpSpPr>
        <p:pic>
          <p:nvPicPr>
            <p:cNvPr id="98" name="Picture 2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2411760" y="2060848"/>
              <a:ext cx="4620513" cy="198022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99" name="64 CuadroTexto"/>
            <p:cNvSpPr txBox="1"/>
            <p:nvPr/>
          </p:nvSpPr>
          <p:spPr>
            <a:xfrm>
              <a:off x="3959932" y="2384884"/>
              <a:ext cx="2448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3600" dirty="0" smtClean="0">
                  <a:ln w="10160">
                    <a:solidFill>
                      <a:schemeClr val="tx1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  <a:latin typeface="Agency FB" pitchFamily="34" charset="0"/>
                </a:rPr>
                <a:t>GyCAP</a:t>
              </a:r>
              <a:endParaRPr lang="es-ES" sz="3600" dirty="0">
                <a:ln w="10160">
                  <a:solidFill>
                    <a:schemeClr val="tx1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endParaRPr>
            </a:p>
          </p:txBody>
        </p:sp>
      </p:grpSp>
      <p:sp>
        <p:nvSpPr>
          <p:cNvPr id="103" name="Up Arrow 40"/>
          <p:cNvSpPr/>
          <p:nvPr/>
        </p:nvSpPr>
        <p:spPr bwMode="auto">
          <a:xfrm rot="10800000">
            <a:off x="7812360" y="4509120"/>
            <a:ext cx="288032" cy="288032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grpSp>
        <p:nvGrpSpPr>
          <p:cNvPr id="100" name="99 Grupo"/>
          <p:cNvGrpSpPr/>
          <p:nvPr/>
        </p:nvGrpSpPr>
        <p:grpSpPr>
          <a:xfrm>
            <a:off x="6912260" y="4689140"/>
            <a:ext cx="2231740" cy="644663"/>
            <a:chOff x="6912260" y="4689140"/>
            <a:chExt cx="2231740" cy="644663"/>
          </a:xfrm>
        </p:grpSpPr>
        <p:sp>
          <p:nvSpPr>
            <p:cNvPr id="101" name="Rounded Rectangle 38"/>
            <p:cNvSpPr/>
            <p:nvPr/>
          </p:nvSpPr>
          <p:spPr bwMode="auto">
            <a:xfrm>
              <a:off x="6912260" y="4833156"/>
              <a:ext cx="2052228" cy="43204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4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Reportes</a:t>
              </a:r>
              <a:endParaRPr kumimoji="0" lang="en-US" sz="1400" b="1" i="0" u="none" strike="noStrik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  <a:cs typeface="Arial" charset="0"/>
              </a:endParaRPr>
            </a:p>
          </p:txBody>
        </p:sp>
        <p:pic>
          <p:nvPicPr>
            <p:cNvPr id="104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="" xmlns:a14="http://schemas.microsoft.com/office/drawing/2010/main">
                    <a14:imgLayer r:embed="rId10">
                      <a14:imgEffect>
                        <a14:backgroundRemoval t="0" b="98438" l="0" r="10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4869160"/>
              <a:ext cx="324036" cy="3240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14" descr="Screen Clipping"/>
            <p:cNvPicPr>
              <a:picLocks noChangeAspect="1"/>
            </p:cNvPicPr>
            <p:nvPr/>
          </p:nvPicPr>
          <p:blipFill>
            <a:blip r:embed="rId22" cstate="print">
              <a:extLst>
                <a:ext uri="{BEBA8EAE-BF5A-486C-A8C5-ECC9F3942E4B}">
                  <a14:imgProps xmlns="" xmlns:a14="http://schemas.microsoft.com/office/drawing/2010/main">
                    <a14:imgLayer r:embed="rId23">
                      <a14:imgEffect>
                        <a14:backgroundRemoval t="10000" b="90000" l="10000" r="90000">
                          <a14:foregroundMark x1="51026" y1="30040" x2="37537" y2="28854"/>
                          <a14:foregroundMark x1="45161" y1="53360" x2="45161" y2="53360"/>
                          <a14:foregroundMark x1="45748" y1="57708" x2="45748" y2="57708"/>
                          <a14:foregroundMark x1="44575" y1="60079" x2="44575" y2="60079"/>
                          <a14:foregroundMark x1="53666" y1="69565" x2="53372" y2="66798"/>
                          <a14:foregroundMark x1="54252" y1="51383" x2="54252" y2="51383"/>
                          <a14:foregroundMark x1="49267" y1="51383" x2="49267" y2="51383"/>
                          <a14:foregroundMark x1="50147" y1="56917" x2="50147" y2="56917"/>
                          <a14:foregroundMark x1="54839" y1="48617" x2="54839" y2="4861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4893" y="4689140"/>
              <a:ext cx="909107" cy="64466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107" name="106 Grupo"/>
          <p:cNvGrpSpPr/>
          <p:nvPr/>
        </p:nvGrpSpPr>
        <p:grpSpPr>
          <a:xfrm>
            <a:off x="2519771" y="4977172"/>
            <a:ext cx="1741200" cy="432048"/>
            <a:chOff x="2519771" y="4977172"/>
            <a:chExt cx="1741200" cy="432048"/>
          </a:xfrm>
        </p:grpSpPr>
        <p:sp>
          <p:nvSpPr>
            <p:cNvPr id="53" name="Rounded Rectangle 38"/>
            <p:cNvSpPr/>
            <p:nvPr/>
          </p:nvSpPr>
          <p:spPr bwMode="auto">
            <a:xfrm>
              <a:off x="2519771" y="4977172"/>
              <a:ext cx="1741200" cy="43204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4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Plan </a:t>
              </a:r>
              <a:r>
                <a:rPr kumimoji="0" lang="es-AR" sz="1400" b="1" i="0" u="none" strike="noStrike" spc="50" normalizeH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Semanal</a:t>
              </a:r>
              <a:endParaRPr kumimoji="0" lang="en-US" sz="1400" b="1" i="0" u="none" strike="noStrik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  <a:cs typeface="Arial" charset="0"/>
              </a:endParaRPr>
            </a:p>
          </p:txBody>
        </p:sp>
        <p:pic>
          <p:nvPicPr>
            <p:cNvPr id="92" name="Picture 45" descr="Screen Clipping"/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="" xmlns:a14="http://schemas.microsoft.com/office/drawing/2010/main">
                    <a14:imgLayer r:embed="rId25">
                      <a14:imgEffect>
                        <a14:backgroundRemoval t="5622" b="93976" l="382" r="98092">
                          <a14:foregroundMark x1="19847" y1="38153" x2="19847" y2="38153"/>
                          <a14:foregroundMark x1="20229" y1="29317" x2="20229" y2="29317"/>
                          <a14:foregroundMark x1="31679" y1="30924" x2="31679" y2="30924"/>
                          <a14:foregroundMark x1="53053" y1="71486" x2="53053" y2="71486"/>
                          <a14:foregroundMark x1="7252" y1="36546" x2="7252" y2="36546"/>
                          <a14:foregroundMark x1="61069" y1="69880" x2="61069" y2="69880"/>
                          <a14:foregroundMark x1="19466" y1="19277" x2="19466" y2="19277"/>
                          <a14:foregroundMark x1="26718" y1="18474" x2="26718" y2="18474"/>
                          <a14:foregroundMark x1="47710" y1="16867" x2="47710" y2="16867"/>
                          <a14:foregroundMark x1="55725" y1="15261" x2="55725" y2="15261"/>
                          <a14:foregroundMark x1="64885" y1="15663" x2="64885" y2="15663"/>
                          <a14:foregroundMark x1="76336" y1="30924" x2="76336" y2="30924"/>
                          <a14:foregroundMark x1="14504" y1="72289" x2="14504" y2="72289"/>
                          <a14:foregroundMark x1="28244" y1="73494" x2="28244" y2="73494"/>
                          <a14:foregroundMark x1="33588" y1="19679" x2="33588" y2="19679"/>
                          <a14:foregroundMark x1="38550" y1="19679" x2="38550" y2="19679"/>
                          <a14:foregroundMark x1="45802" y1="19679" x2="45802" y2="19679"/>
                          <a14:foregroundMark x1="56107" y1="19277" x2="56107" y2="19277"/>
                          <a14:foregroundMark x1="62977" y1="18474" x2="62977" y2="18474"/>
                          <a14:foregroundMark x1="73282" y1="18474" x2="73282" y2="18474"/>
                          <a14:foregroundMark x1="77481" y1="18474" x2="77481" y2="18474"/>
                          <a14:foregroundMark x1="81679" y1="18876" x2="81679" y2="18876"/>
                          <a14:foregroundMark x1="8397" y1="52610" x2="8397" y2="52610"/>
                          <a14:foregroundMark x1="9924" y1="64257" x2="9924" y2="64257"/>
                          <a14:foregroundMark x1="10687" y1="72289" x2="10687" y2="722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1007" y="4977172"/>
              <a:ext cx="340953" cy="32403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105" name="104 Grupo"/>
          <p:cNvGrpSpPr/>
          <p:nvPr/>
        </p:nvGrpSpPr>
        <p:grpSpPr>
          <a:xfrm>
            <a:off x="2555776" y="4185084"/>
            <a:ext cx="1774295" cy="504056"/>
            <a:chOff x="2555776" y="4185084"/>
            <a:chExt cx="1774295" cy="504056"/>
          </a:xfrm>
        </p:grpSpPr>
        <p:sp>
          <p:nvSpPr>
            <p:cNvPr id="52" name="Rounded Rectangle 38"/>
            <p:cNvSpPr/>
            <p:nvPr/>
          </p:nvSpPr>
          <p:spPr bwMode="auto">
            <a:xfrm>
              <a:off x="2555776" y="4257092"/>
              <a:ext cx="1706376" cy="43204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4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Plan Mensual</a:t>
              </a:r>
              <a:endParaRPr kumimoji="0" lang="en-US" sz="1400" b="1" i="0" u="none" strike="noStrik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  <a:cs typeface="Arial" charset="0"/>
              </a:endParaRPr>
            </a:p>
          </p:txBody>
        </p:sp>
        <p:pic>
          <p:nvPicPr>
            <p:cNvPr id="102" name="Picture 42" descr="Screen Clipping"/>
            <p:cNvPicPr>
              <a:picLocks noChangeAspect="1"/>
            </p:cNvPicPr>
            <p:nvPr/>
          </p:nvPicPr>
          <p:blipFill>
            <a:blip r:embed="rId26" cstate="print">
              <a:extLst>
                <a:ext uri="{BEBA8EAE-BF5A-486C-A8C5-ECC9F3942E4B}">
                  <a14:imgProps xmlns="" xmlns:a14="http://schemas.microsoft.com/office/drawing/2010/main">
                    <a14:imgLayer r:embed="rId27">
                      <a14:imgEffect>
                        <a14:backgroundRemoval t="10000" b="90000" l="10000" r="90000">
                          <a14:foregroundMark x1="26816" y1="43902" x2="26816" y2="4390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9912" y="4185084"/>
              <a:ext cx="550159" cy="50405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108" name="Up Arrow 40"/>
          <p:cNvSpPr/>
          <p:nvPr/>
        </p:nvSpPr>
        <p:spPr bwMode="auto">
          <a:xfrm rot="10800000">
            <a:off x="7812360" y="2636912"/>
            <a:ext cx="288032" cy="288032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56954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41" grpId="0" animBg="1"/>
      <p:bldP spid="45" grpId="0" animBg="1"/>
      <p:bldP spid="48" grpId="0" animBg="1"/>
      <p:bldP spid="57" grpId="0" animBg="1"/>
      <p:bldP spid="64" grpId="0" animBg="1"/>
      <p:bldP spid="66" grpId="0" animBg="1"/>
      <p:bldP spid="67" grpId="0" animBg="1"/>
      <p:bldP spid="76" grpId="0" animBg="1"/>
      <p:bldP spid="77" grpId="0" animBg="1"/>
      <p:bldP spid="78" grpId="0" animBg="1"/>
      <p:bldP spid="88" grpId="0" animBg="1"/>
      <p:bldP spid="103" grpId="0" animBg="1"/>
      <p:bldP spid="10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192824"/>
            <a:ext cx="5544616" cy="792162"/>
          </a:xfrm>
        </p:spPr>
        <p:txBody>
          <a:bodyPr/>
          <a:lstStyle/>
          <a:p>
            <a:pPr algn="ctr" eaLnBrk="1" hangingPunct="1"/>
            <a:r>
              <a:rPr lang="es-A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Circuito Lógico del Sistema</a:t>
            </a:r>
            <a:endParaRPr lang="es-E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49661" y="1484784"/>
            <a:ext cx="8568952" cy="8033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Definici</a:t>
            </a:r>
            <a:r>
              <a:rPr lang="es-AR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ón del Producto</a:t>
            </a:r>
            <a:endParaRPr kumimoji="0" lang="en-US" sz="32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49661" y="2000126"/>
            <a:ext cx="8568952" cy="442849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grpSp>
        <p:nvGrpSpPr>
          <p:cNvPr id="63" name="62 Grupo"/>
          <p:cNvGrpSpPr/>
          <p:nvPr/>
        </p:nvGrpSpPr>
        <p:grpSpPr>
          <a:xfrm>
            <a:off x="590951" y="2322206"/>
            <a:ext cx="7607188" cy="3790966"/>
            <a:chOff x="590951" y="2322206"/>
            <a:chExt cx="7607188" cy="3790966"/>
          </a:xfrm>
        </p:grpSpPr>
        <p:sp>
          <p:nvSpPr>
            <p:cNvPr id="28" name="Striped Right Arrow 27"/>
            <p:cNvSpPr/>
            <p:nvPr/>
          </p:nvSpPr>
          <p:spPr bwMode="auto">
            <a:xfrm rot="18867424">
              <a:off x="1118493" y="3396198"/>
              <a:ext cx="1023804" cy="728597"/>
            </a:xfrm>
            <a:prstGeom prst="strip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29" name="Striped Right Arrow 28"/>
            <p:cNvSpPr/>
            <p:nvPr/>
          </p:nvSpPr>
          <p:spPr bwMode="auto">
            <a:xfrm>
              <a:off x="3908236" y="3117705"/>
              <a:ext cx="1023804" cy="728597"/>
            </a:xfrm>
            <a:prstGeom prst="strip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30" name="Striped Right Arrow 29"/>
            <p:cNvSpPr/>
            <p:nvPr/>
          </p:nvSpPr>
          <p:spPr bwMode="auto">
            <a:xfrm rot="2895312">
              <a:off x="6703510" y="3433251"/>
              <a:ext cx="1023804" cy="728597"/>
            </a:xfrm>
            <a:prstGeom prst="strip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590951" y="4325144"/>
              <a:ext cx="1609916" cy="1732147"/>
              <a:chOff x="590951" y="4325144"/>
              <a:chExt cx="1609916" cy="173214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90951" y="4325144"/>
                <a:ext cx="1609916" cy="1732147"/>
                <a:chOff x="590951" y="4325144"/>
                <a:chExt cx="1609916" cy="1732147"/>
              </a:xfrm>
            </p:grpSpPr>
            <p:sp>
              <p:nvSpPr>
                <p:cNvPr id="2" name="Rounded Rectangle 1"/>
                <p:cNvSpPr/>
                <p:nvPr/>
              </p:nvSpPr>
              <p:spPr bwMode="auto">
                <a:xfrm>
                  <a:off x="590952" y="4325144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¿Qué se va a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fabricar?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 bwMode="auto">
                <a:xfrm>
                  <a:off x="590951" y="4935790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Cocina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</p:grpSp>
          <p:pic>
            <p:nvPicPr>
              <p:cNvPr id="32" name="Picture 24" descr="Cocina-negra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926471" y="4879705"/>
                <a:ext cx="938874" cy="93549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grpSp>
          <p:nvGrpSpPr>
            <p:cNvPr id="42" name="Group 41"/>
            <p:cNvGrpSpPr/>
            <p:nvPr/>
          </p:nvGrpSpPr>
          <p:grpSpPr>
            <a:xfrm>
              <a:off x="2200866" y="2322206"/>
              <a:ext cx="1609916" cy="1732147"/>
              <a:chOff x="2200866" y="2322206"/>
              <a:chExt cx="1609916" cy="1732147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2200866" y="2322206"/>
                <a:ext cx="1609916" cy="1732147"/>
                <a:chOff x="1727684" y="2312876"/>
                <a:chExt cx="1609916" cy="1732147"/>
              </a:xfrm>
            </p:grpSpPr>
            <p:sp>
              <p:nvSpPr>
                <p:cNvPr id="13" name="Rounded Rectangle 12"/>
                <p:cNvSpPr/>
                <p:nvPr/>
              </p:nvSpPr>
              <p:spPr bwMode="auto">
                <a:xfrm>
                  <a:off x="1727685" y="2312876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¿Cómo está</a:t>
                  </a:r>
                  <a:r>
                    <a:rPr kumimoji="0" lang="es-AR" sz="1800" b="1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compuesta?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 bwMode="auto">
                <a:xfrm>
                  <a:off x="1727684" y="2923522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Estructura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del Producto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</p:grpSp>
          <p:pic>
            <p:nvPicPr>
              <p:cNvPr id="36" name="13 Imagen" descr="modulo.estructuraProducto.jpg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="" xmlns:a14="http://schemas.microsoft.com/office/drawing/2010/main">
                      <a14:imgLayer r:embed="rId4">
                        <a14:imgEffect>
                          <a14:backgroundRemoval t="0" b="96875" l="3125" r="96094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749615" y="3021548"/>
                <a:ext cx="512415" cy="51241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grpSp>
          <p:nvGrpSpPr>
            <p:cNvPr id="43" name="Group 42"/>
            <p:cNvGrpSpPr/>
            <p:nvPr/>
          </p:nvGrpSpPr>
          <p:grpSpPr>
            <a:xfrm>
              <a:off x="4978306" y="2362567"/>
              <a:ext cx="1609916" cy="1732147"/>
              <a:chOff x="4978306" y="2362567"/>
              <a:chExt cx="1609916" cy="1732147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4978306" y="2362567"/>
                <a:ext cx="1609916" cy="1732147"/>
                <a:chOff x="5220071" y="2312875"/>
                <a:chExt cx="1609916" cy="1732147"/>
              </a:xfrm>
            </p:grpSpPr>
            <p:sp>
              <p:nvSpPr>
                <p:cNvPr id="15" name="Rounded Rectangle 14"/>
                <p:cNvSpPr/>
                <p:nvPr/>
              </p:nvSpPr>
              <p:spPr bwMode="auto">
                <a:xfrm>
                  <a:off x="5220072" y="2312875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¿Cómo se va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 a </a:t>
                  </a:r>
                  <a:r>
                    <a:rPr lang="es-AR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fabricar?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 bwMode="auto">
                <a:xfrm>
                  <a:off x="5220071" y="2923521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Hoja de Ruta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</p:grpSp>
          <p:pic>
            <p:nvPicPr>
              <p:cNvPr id="37" name="Picture 36" descr="Screen Clippin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ackgroundRemoval t="8696" b="94203" l="2857" r="9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1680" y="3021548"/>
                <a:ext cx="720500" cy="710208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grpSp>
          <p:nvGrpSpPr>
            <p:cNvPr id="44" name="Group 43"/>
            <p:cNvGrpSpPr/>
            <p:nvPr/>
          </p:nvGrpSpPr>
          <p:grpSpPr>
            <a:xfrm>
              <a:off x="6588223" y="4381025"/>
              <a:ext cx="1609916" cy="1732147"/>
              <a:chOff x="6588223" y="4381025"/>
              <a:chExt cx="1609916" cy="173214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6588223" y="4381025"/>
                <a:ext cx="1609916" cy="1732147"/>
                <a:chOff x="6588223" y="4381025"/>
                <a:chExt cx="1609916" cy="1732147"/>
              </a:xfrm>
            </p:grpSpPr>
            <p:sp>
              <p:nvSpPr>
                <p:cNvPr id="17" name="Rounded Rectangle 16"/>
                <p:cNvSpPr/>
                <p:nvPr/>
              </p:nvSpPr>
              <p:spPr bwMode="auto">
                <a:xfrm>
                  <a:off x="6588224" y="4381025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¿Cuánto nos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va a costar?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 bwMode="auto">
                <a:xfrm>
                  <a:off x="6588223" y="4991671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Costo de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la Cocina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</p:grpSp>
          <p:pic>
            <p:nvPicPr>
              <p:cNvPr id="38" name="Picture 37" descr="Screen Clipping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=""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58309" y="4871877"/>
                <a:ext cx="869744" cy="90125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</p:grpSp>
      <p:sp>
        <p:nvSpPr>
          <p:cNvPr id="9" name="Rectangle 8"/>
          <p:cNvSpPr/>
          <p:nvPr/>
        </p:nvSpPr>
        <p:spPr bwMode="auto">
          <a:xfrm>
            <a:off x="590951" y="4317898"/>
            <a:ext cx="1657995" cy="1795274"/>
          </a:xfrm>
          <a:prstGeom prst="rect">
            <a:avLst/>
          </a:prstGeom>
          <a:noFill/>
          <a:ln w="57150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176826" y="2322206"/>
            <a:ext cx="1657995" cy="1795274"/>
          </a:xfrm>
          <a:prstGeom prst="rect">
            <a:avLst/>
          </a:prstGeom>
          <a:noFill/>
          <a:ln w="57150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grpSp>
        <p:nvGrpSpPr>
          <p:cNvPr id="47" name="62 Grupo"/>
          <p:cNvGrpSpPr/>
          <p:nvPr/>
        </p:nvGrpSpPr>
        <p:grpSpPr>
          <a:xfrm>
            <a:off x="251520" y="260648"/>
            <a:ext cx="2340259" cy="1044116"/>
            <a:chOff x="2411760" y="2060848"/>
            <a:chExt cx="4620513" cy="1980220"/>
          </a:xfrm>
        </p:grpSpPr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411760" y="2060848"/>
              <a:ext cx="4620513" cy="198022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49" name="64 CuadroTexto"/>
            <p:cNvSpPr txBox="1"/>
            <p:nvPr/>
          </p:nvSpPr>
          <p:spPr>
            <a:xfrm>
              <a:off x="3959932" y="2384884"/>
              <a:ext cx="2448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3600" dirty="0" smtClean="0">
                  <a:ln w="10160">
                    <a:solidFill>
                      <a:schemeClr val="tx1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  <a:latin typeface="Agency FB" pitchFamily="34" charset="0"/>
                </a:rPr>
                <a:t>GyCAP</a:t>
              </a:r>
              <a:endParaRPr lang="es-ES" sz="3600" dirty="0">
                <a:ln w="10160">
                  <a:solidFill>
                    <a:schemeClr val="tx1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endParaRPr>
            </a:p>
          </p:txBody>
        </p:sp>
      </p:grpSp>
      <p:sp>
        <p:nvSpPr>
          <p:cNvPr id="51" name="Rectangle 50"/>
          <p:cNvSpPr/>
          <p:nvPr/>
        </p:nvSpPr>
        <p:spPr bwMode="auto">
          <a:xfrm>
            <a:off x="4978306" y="2366116"/>
            <a:ext cx="1657995" cy="1795274"/>
          </a:xfrm>
          <a:prstGeom prst="rect">
            <a:avLst/>
          </a:prstGeom>
          <a:noFill/>
          <a:ln w="57150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52" name="Rounded Rectangle 51"/>
          <p:cNvSpPr/>
          <p:nvPr/>
        </p:nvSpPr>
        <p:spPr bwMode="auto">
          <a:xfrm>
            <a:off x="118077" y="6425320"/>
            <a:ext cx="2139518" cy="402665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Definición del Producto</a:t>
            </a:r>
            <a:endParaRPr kumimoji="0" lang="en-US" sz="16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2391702" y="6425320"/>
            <a:ext cx="2139696" cy="402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Planificación</a:t>
            </a:r>
            <a:r>
              <a:rPr kumimoji="0" lang="es-AR" sz="1600" i="0" u="none" strike="noStrike" normalizeH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Producción</a:t>
            </a:r>
            <a:endParaRPr kumimoji="0" lang="en-US" sz="16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4654214" y="6425320"/>
            <a:ext cx="2139696" cy="402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Producción</a:t>
            </a:r>
            <a:endParaRPr kumimoji="0" lang="en-US" sz="16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6899107" y="6407554"/>
            <a:ext cx="2139696" cy="4204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Post-Producción</a:t>
            </a:r>
            <a:endParaRPr kumimoji="0" lang="en-US" sz="16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1500" y="6417332"/>
            <a:ext cx="2197270" cy="409407"/>
          </a:xfrm>
          <a:prstGeom prst="rect">
            <a:avLst/>
          </a:prstGeom>
          <a:noFill/>
          <a:ln w="57150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99792" y="4509120"/>
            <a:ext cx="3672408" cy="1530620"/>
            <a:chOff x="2699792" y="4509120"/>
            <a:chExt cx="3672408" cy="1530620"/>
          </a:xfrm>
        </p:grpSpPr>
        <p:pic>
          <p:nvPicPr>
            <p:cNvPr id="1026" name="Picture 2" descr="C:\Documents and Settings\Emanuel\Configuración local\Archivos temporales de Internet\Content.IE5\D8N1LRTE\MC900434894[1]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 flipH="1">
              <a:off x="2699792" y="4509120"/>
              <a:ext cx="1368152" cy="1530620"/>
            </a:xfrm>
            <a:prstGeom prst="rect">
              <a:avLst/>
            </a:prstGeom>
            <a:noFill/>
          </p:spPr>
        </p:pic>
        <p:sp>
          <p:nvSpPr>
            <p:cNvPr id="68" name="67 CuadroTexto"/>
            <p:cNvSpPr txBox="1"/>
            <p:nvPr/>
          </p:nvSpPr>
          <p:spPr>
            <a:xfrm>
              <a:off x="4283968" y="4833156"/>
              <a:ext cx="2088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Responsable de Ingeniería del Producto</a:t>
              </a:r>
              <a:endParaRPr lang="es-E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</p:grpSp>
      <p:sp>
        <p:nvSpPr>
          <p:cNvPr id="69" name="Rectangle 50"/>
          <p:cNvSpPr/>
          <p:nvPr/>
        </p:nvSpPr>
        <p:spPr bwMode="auto">
          <a:xfrm>
            <a:off x="6552220" y="4365104"/>
            <a:ext cx="1657995" cy="1795274"/>
          </a:xfrm>
          <a:prstGeom prst="rect">
            <a:avLst/>
          </a:prstGeom>
          <a:noFill/>
          <a:ln w="57150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grpSp>
        <p:nvGrpSpPr>
          <p:cNvPr id="72" name="71 Grupo"/>
          <p:cNvGrpSpPr/>
          <p:nvPr/>
        </p:nvGrpSpPr>
        <p:grpSpPr>
          <a:xfrm>
            <a:off x="9612560" y="1484784"/>
            <a:ext cx="8712968" cy="4968552"/>
            <a:chOff x="9432540" y="1556792"/>
            <a:chExt cx="8568952" cy="4932548"/>
          </a:xfrm>
        </p:grpSpPr>
        <p:grpSp>
          <p:nvGrpSpPr>
            <p:cNvPr id="71" name="70 Grupo"/>
            <p:cNvGrpSpPr/>
            <p:nvPr/>
          </p:nvGrpSpPr>
          <p:grpSpPr>
            <a:xfrm>
              <a:off x="9432540" y="1556792"/>
              <a:ext cx="8568952" cy="4896544"/>
              <a:chOff x="9468544" y="1448780"/>
              <a:chExt cx="8568952" cy="4896544"/>
            </a:xfrm>
          </p:grpSpPr>
          <p:sp>
            <p:nvSpPr>
              <p:cNvPr id="24" name="Rounded Rectangle 23"/>
              <p:cNvSpPr/>
              <p:nvPr/>
            </p:nvSpPr>
            <p:spPr bwMode="auto">
              <a:xfrm>
                <a:off x="9468544" y="1448780"/>
                <a:ext cx="8532948" cy="115212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i="0" u="none" strike="noStrike" normalizeH="0" baseline="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Tahoma" pitchFamily="34" charset="0"/>
                    <a:cs typeface="Arial" charset="0"/>
                  </a:rPr>
                  <a:t>Layout de la F</a:t>
                </a:r>
                <a:r>
                  <a:rPr kumimoji="0" lang="es-AR" sz="2000" i="0" u="none" strike="noStrike" normalizeH="0" baseline="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Tahoma" pitchFamily="34" charset="0"/>
                    <a:cs typeface="Arial" charset="0"/>
                  </a:rPr>
                  <a:t>á</a:t>
                </a:r>
                <a:r>
                  <a:rPr kumimoji="0" lang="en-US" sz="2000" i="0" u="none" strike="noStrike" normalizeH="0" baseline="0" dirty="0" err="1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Tahoma" pitchFamily="34" charset="0"/>
                    <a:cs typeface="Arial" charset="0"/>
                  </a:rPr>
                  <a:t>brica</a:t>
                </a:r>
                <a:endParaRPr kumimoji="0" lang="en-US" sz="2000" i="0" u="none" strike="noStrike" normalizeH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ahoma" pitchFamily="34" charset="0"/>
                  <a:cs typeface="Arial" charset="0"/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 bwMode="auto">
              <a:xfrm>
                <a:off x="9468544" y="1880828"/>
                <a:ext cx="8568952" cy="446449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cs typeface="Arial" charset="0"/>
                </a:endParaRPr>
              </a:p>
            </p:txBody>
          </p:sp>
        </p:grpSp>
        <p:grpSp>
          <p:nvGrpSpPr>
            <p:cNvPr id="70" name="69 Grupo"/>
            <p:cNvGrpSpPr/>
            <p:nvPr/>
          </p:nvGrpSpPr>
          <p:grpSpPr>
            <a:xfrm>
              <a:off x="10044608" y="2173147"/>
              <a:ext cx="7452828" cy="4316193"/>
              <a:chOff x="8668168" y="2243952"/>
              <a:chExt cx="7452828" cy="4316193"/>
            </a:xfrm>
          </p:grpSpPr>
          <p:grpSp>
            <p:nvGrpSpPr>
              <p:cNvPr id="67" name="66 Grupo"/>
              <p:cNvGrpSpPr/>
              <p:nvPr/>
            </p:nvGrpSpPr>
            <p:grpSpPr>
              <a:xfrm>
                <a:off x="10391337" y="2243952"/>
                <a:ext cx="3888823" cy="3735360"/>
                <a:chOff x="10391337" y="2243952"/>
                <a:chExt cx="3888823" cy="3735360"/>
              </a:xfrm>
            </p:grpSpPr>
            <p:sp>
              <p:nvSpPr>
                <p:cNvPr id="4" name="Rectangle 3"/>
                <p:cNvSpPr/>
                <p:nvPr/>
              </p:nvSpPr>
              <p:spPr bwMode="auto">
                <a:xfrm>
                  <a:off x="10391337" y="2243952"/>
                  <a:ext cx="3888823" cy="3735360"/>
                </a:xfrm>
                <a:prstGeom prst="rect">
                  <a:avLst/>
                </a:prstGeom>
                <a:noFill/>
                <a:ln w="571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 bwMode="auto">
                <a:xfrm>
                  <a:off x="10391337" y="4858350"/>
                  <a:ext cx="1135674" cy="1120394"/>
                </a:xfrm>
                <a:prstGeom prst="rect">
                  <a:avLst/>
                </a:prstGeom>
                <a:noFill/>
                <a:ln w="571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dirty="0" smtClean="0">
                      <a:solidFill>
                        <a:srgbClr val="080808"/>
                      </a:solidFill>
                    </a:rPr>
                    <a:t>Stock MP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rgbClr val="080808"/>
                    </a:solidFill>
                    <a:effectLst/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 bwMode="auto">
                <a:xfrm>
                  <a:off x="13006829" y="4846085"/>
                  <a:ext cx="1273331" cy="1132658"/>
                </a:xfrm>
                <a:prstGeom prst="rect">
                  <a:avLst/>
                </a:prstGeom>
                <a:noFill/>
                <a:ln w="571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dirty="0" smtClean="0">
                      <a:solidFill>
                        <a:srgbClr val="080808"/>
                      </a:solidFill>
                    </a:rPr>
                    <a:t>Stock </a:t>
                  </a:r>
                </a:p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dirty="0" smtClean="0">
                      <a:solidFill>
                        <a:srgbClr val="080808"/>
                      </a:solidFill>
                    </a:rPr>
                    <a:t>Productos</a:t>
                  </a:r>
                </a:p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0" i="0" u="none" strike="noStrike" cap="none" normalizeH="0" baseline="0" dirty="0" smtClean="0">
                      <a:ln>
                        <a:noFill/>
                      </a:ln>
                      <a:solidFill>
                        <a:srgbClr val="080808"/>
                      </a:solidFill>
                      <a:effectLst/>
                    </a:rPr>
                    <a:t>Terminados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rgbClr val="080808"/>
                    </a:solidFill>
                    <a:effectLst/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 bwMode="auto">
                <a:xfrm>
                  <a:off x="11224452" y="2275669"/>
                  <a:ext cx="2304256" cy="576064"/>
                </a:xfrm>
                <a:prstGeom prst="rect">
                  <a:avLst/>
                </a:prstGeom>
                <a:noFill/>
                <a:ln w="571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dirty="0" smtClean="0">
                      <a:solidFill>
                        <a:srgbClr val="080808"/>
                      </a:solidFill>
                    </a:rPr>
                    <a:t>Stock Intermedio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rgbClr val="080808"/>
                    </a:solidFill>
                    <a:effectLst/>
                  </a:endParaRPr>
                </a:p>
              </p:txBody>
            </p:sp>
            <p:sp>
              <p:nvSpPr>
                <p:cNvPr id="61" name="Oval 60"/>
                <p:cNvSpPr/>
                <p:nvPr/>
              </p:nvSpPr>
              <p:spPr bwMode="auto">
                <a:xfrm>
                  <a:off x="10764688" y="3465004"/>
                  <a:ext cx="950627" cy="827431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CT 1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  <p:sp>
              <p:nvSpPr>
                <p:cNvPr id="62" name="Oval 61"/>
                <p:cNvSpPr/>
                <p:nvPr/>
              </p:nvSpPr>
              <p:spPr bwMode="auto">
                <a:xfrm>
                  <a:off x="13006829" y="3426677"/>
                  <a:ext cx="950627" cy="827431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CT 2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  <p:sp>
              <p:nvSpPr>
                <p:cNvPr id="6" name="Up Arrow 5"/>
                <p:cNvSpPr/>
                <p:nvPr/>
              </p:nvSpPr>
              <p:spPr bwMode="auto">
                <a:xfrm>
                  <a:off x="11088724" y="4404406"/>
                  <a:ext cx="322704" cy="320738"/>
                </a:xfrm>
                <a:prstGeom prst="upArrow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  <p:sp>
              <p:nvSpPr>
                <p:cNvPr id="64" name="Up Arrow 63"/>
                <p:cNvSpPr/>
                <p:nvPr/>
              </p:nvSpPr>
              <p:spPr bwMode="auto">
                <a:xfrm>
                  <a:off x="11088724" y="2924944"/>
                  <a:ext cx="315186" cy="328388"/>
                </a:xfrm>
                <a:prstGeom prst="upArrow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  <p:sp>
              <p:nvSpPr>
                <p:cNvPr id="65" name="Up Arrow 64"/>
                <p:cNvSpPr/>
                <p:nvPr/>
              </p:nvSpPr>
              <p:spPr bwMode="auto">
                <a:xfrm rot="10800000">
                  <a:off x="13320790" y="3011387"/>
                  <a:ext cx="322704" cy="320738"/>
                </a:xfrm>
                <a:prstGeom prst="upArrow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  <p:sp>
              <p:nvSpPr>
                <p:cNvPr id="66" name="Up Arrow 65"/>
                <p:cNvSpPr/>
                <p:nvPr/>
              </p:nvSpPr>
              <p:spPr bwMode="auto">
                <a:xfrm rot="10800000">
                  <a:off x="13356976" y="4440410"/>
                  <a:ext cx="322704" cy="320738"/>
                </a:xfrm>
                <a:prstGeom prst="upArrow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</p:grpSp>
          <p:pic>
            <p:nvPicPr>
              <p:cNvPr id="27" name="Picture 26" descr="Screen Clipping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BEBA8EAE-BF5A-486C-A8C5-ECC9F3942E4B}">
                    <a14:imgProps xmlns="" xmlns:a14="http://schemas.microsoft.com/office/drawing/2010/main">
                      <a14:imgLayer r:embed="rId12">
                        <a14:imgEffect>
                          <a14:backgroundRemoval t="755" b="98868" l="9119" r="97872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168" y="4833156"/>
                <a:ext cx="2041383" cy="1644275"/>
              </a:xfrm>
              <a:prstGeom prst="rect">
                <a:avLst/>
              </a:prstGeom>
            </p:spPr>
          </p:pic>
          <p:pic>
            <p:nvPicPr>
              <p:cNvPr id="31" name="Picture 30" descr="Screen Clipping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BEBA8EAE-BF5A-486C-A8C5-ECC9F3942E4B}">
                    <a14:imgProps xmlns="" xmlns:a14="http://schemas.microsoft.com/office/drawing/2010/main">
                      <a14:imgLayer r:embed="rId14">
                        <a14:imgEffect>
                          <a14:backgroundRemoval t="1521" b="100000" l="9119" r="96657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40776" y="4977172"/>
                <a:ext cx="1980220" cy="158297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="" xmlns:p14="http://schemas.microsoft.com/office/powerpoint/2010/main" val="91528384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98 -0.01065 L -1.02778 -0.0053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2778 -0.00533 L -0.01198 -0.0159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" y="-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5" grpId="0" animBg="1"/>
      <p:bldP spid="51" grpId="0" animBg="1"/>
      <p:bldP spid="6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192824"/>
            <a:ext cx="5544616" cy="792162"/>
          </a:xfrm>
        </p:spPr>
        <p:txBody>
          <a:bodyPr/>
          <a:lstStyle/>
          <a:p>
            <a:pPr algn="ctr" eaLnBrk="1" hangingPunct="1"/>
            <a:r>
              <a:rPr lang="es-A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Circuito Lógico del Sistema</a:t>
            </a:r>
            <a:endParaRPr lang="es-E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49661" y="1484784"/>
            <a:ext cx="8568952" cy="8033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32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Planificación de la Producción</a:t>
            </a:r>
            <a:endParaRPr kumimoji="0" lang="en-US" sz="32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49661" y="2000126"/>
            <a:ext cx="8568952" cy="442849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557005" y="2204864"/>
            <a:ext cx="1746743" cy="1831278"/>
          </a:xfrm>
          <a:prstGeom prst="rect">
            <a:avLst/>
          </a:prstGeom>
          <a:noFill/>
          <a:ln w="57150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grpSp>
        <p:nvGrpSpPr>
          <p:cNvPr id="26" name="62 Grupo"/>
          <p:cNvGrpSpPr/>
          <p:nvPr/>
        </p:nvGrpSpPr>
        <p:grpSpPr>
          <a:xfrm>
            <a:off x="251520" y="260648"/>
            <a:ext cx="2340259" cy="1044116"/>
            <a:chOff x="2411760" y="2060848"/>
            <a:chExt cx="4620513" cy="1980220"/>
          </a:xfrm>
        </p:grpSpPr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11760" y="2060848"/>
              <a:ext cx="4620513" cy="198022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49" name="64 CuadroTexto"/>
            <p:cNvSpPr txBox="1"/>
            <p:nvPr/>
          </p:nvSpPr>
          <p:spPr>
            <a:xfrm>
              <a:off x="3959932" y="2384884"/>
              <a:ext cx="2448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3600" dirty="0" smtClean="0">
                  <a:ln w="10160">
                    <a:solidFill>
                      <a:schemeClr val="tx1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  <a:latin typeface="Agency FB" pitchFamily="34" charset="0"/>
                </a:rPr>
                <a:t>GyCAP</a:t>
              </a:r>
              <a:endParaRPr lang="es-ES" sz="3600" dirty="0">
                <a:ln w="10160">
                  <a:solidFill>
                    <a:schemeClr val="tx1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endParaRPr>
            </a:p>
          </p:txBody>
        </p:sp>
      </p:grpSp>
      <p:sp>
        <p:nvSpPr>
          <p:cNvPr id="51" name="Rectangle 50"/>
          <p:cNvSpPr/>
          <p:nvPr/>
        </p:nvSpPr>
        <p:spPr bwMode="auto">
          <a:xfrm>
            <a:off x="4716304" y="2209790"/>
            <a:ext cx="1763908" cy="1831278"/>
          </a:xfrm>
          <a:prstGeom prst="rect">
            <a:avLst/>
          </a:prstGeom>
          <a:noFill/>
          <a:ln w="57150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52" name="Rounded Rectangle 51"/>
          <p:cNvSpPr/>
          <p:nvPr/>
        </p:nvSpPr>
        <p:spPr bwMode="auto">
          <a:xfrm>
            <a:off x="118077" y="6425320"/>
            <a:ext cx="2139518" cy="402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Definición del Producto</a:t>
            </a:r>
            <a:endParaRPr kumimoji="0" lang="en-US" sz="16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2391702" y="6425320"/>
            <a:ext cx="2139696" cy="402665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Planificación</a:t>
            </a:r>
            <a:r>
              <a:rPr kumimoji="0" lang="es-AR" sz="1600" i="0" u="none" strike="noStrike" normalizeH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Producción</a:t>
            </a:r>
            <a:endParaRPr kumimoji="0" lang="en-US" sz="16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4654214" y="6425320"/>
            <a:ext cx="2139696" cy="402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Producción</a:t>
            </a:r>
            <a:endParaRPr kumimoji="0" lang="en-US" sz="16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6899107" y="6407554"/>
            <a:ext cx="2139696" cy="4204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Post-Producción</a:t>
            </a:r>
            <a:endParaRPr kumimoji="0" lang="en-US" sz="16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2391702" y="6417332"/>
            <a:ext cx="2145320" cy="409407"/>
          </a:xfrm>
          <a:prstGeom prst="rect">
            <a:avLst/>
          </a:prstGeom>
          <a:noFill/>
          <a:ln w="57150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69" name="Rectangle 50"/>
          <p:cNvSpPr/>
          <p:nvPr/>
        </p:nvSpPr>
        <p:spPr bwMode="auto">
          <a:xfrm>
            <a:off x="6793911" y="4480749"/>
            <a:ext cx="1710718" cy="1795274"/>
          </a:xfrm>
          <a:prstGeom prst="rect">
            <a:avLst/>
          </a:prstGeom>
          <a:noFill/>
          <a:ln w="57150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2832912" y="4530432"/>
            <a:ext cx="3478048" cy="1307143"/>
            <a:chOff x="2591779" y="4530432"/>
            <a:chExt cx="3478048" cy="1307143"/>
          </a:xfrm>
        </p:grpSpPr>
        <p:sp>
          <p:nvSpPr>
            <p:cNvPr id="68" name="67 CuadroTexto"/>
            <p:cNvSpPr txBox="1"/>
            <p:nvPr/>
          </p:nvSpPr>
          <p:spPr>
            <a:xfrm>
              <a:off x="3937593" y="4875156"/>
              <a:ext cx="21322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Responsable de Planificación</a:t>
              </a:r>
              <a:endParaRPr lang="es-E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pic>
          <p:nvPicPr>
            <p:cNvPr id="34" name="Picture 2" descr="C:\Users\emravera\AppData\Local\Microsoft\Windows\Temporary Internet Files\Content.IE5\U5GR8RLL\MC900432625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591779" y="4530432"/>
              <a:ext cx="1307143" cy="130714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4" name="Rectangle 73"/>
          <p:cNvSpPr/>
          <p:nvPr/>
        </p:nvSpPr>
        <p:spPr bwMode="auto">
          <a:xfrm>
            <a:off x="6781563" y="2175484"/>
            <a:ext cx="1714873" cy="1829580"/>
          </a:xfrm>
          <a:prstGeom prst="rect">
            <a:avLst/>
          </a:prstGeom>
          <a:noFill/>
          <a:ln w="57150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39552" y="4414399"/>
            <a:ext cx="1722295" cy="1822913"/>
          </a:xfrm>
          <a:prstGeom prst="rect">
            <a:avLst/>
          </a:prstGeom>
          <a:noFill/>
          <a:ln w="57150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9422547" y="4541292"/>
            <a:ext cx="3452037" cy="1399043"/>
            <a:chOff x="9422547" y="4541292"/>
            <a:chExt cx="3452037" cy="1399043"/>
          </a:xfrm>
        </p:grpSpPr>
        <p:sp>
          <p:nvSpPr>
            <p:cNvPr id="84" name="67 CuadroTexto"/>
            <p:cNvSpPr txBox="1"/>
            <p:nvPr/>
          </p:nvSpPr>
          <p:spPr>
            <a:xfrm>
              <a:off x="10742350" y="5017536"/>
              <a:ext cx="21322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Responsable de Pedidos</a:t>
              </a:r>
              <a:endParaRPr lang="es-E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pic>
          <p:nvPicPr>
            <p:cNvPr id="1028" name="Picture 4" descr="C:\Users\emravera\AppData\Local\Microsoft\Windows\Temporary Internet Files\Content.IE5\GL83O8VQ\MC900433953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422547" y="4541292"/>
              <a:ext cx="1319803" cy="139904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1" name="Rectangle 44"/>
          <p:cNvSpPr/>
          <p:nvPr/>
        </p:nvSpPr>
        <p:spPr bwMode="auto">
          <a:xfrm>
            <a:off x="2627784" y="2209790"/>
            <a:ext cx="1746743" cy="1831278"/>
          </a:xfrm>
          <a:prstGeom prst="rect">
            <a:avLst/>
          </a:prstGeom>
          <a:noFill/>
          <a:ln w="57150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grpSp>
        <p:nvGrpSpPr>
          <p:cNvPr id="93" name="92 Grupo"/>
          <p:cNvGrpSpPr/>
          <p:nvPr/>
        </p:nvGrpSpPr>
        <p:grpSpPr>
          <a:xfrm>
            <a:off x="603852" y="2236913"/>
            <a:ext cx="7851502" cy="4007861"/>
            <a:chOff x="603852" y="2236913"/>
            <a:chExt cx="7851502" cy="4007861"/>
          </a:xfrm>
        </p:grpSpPr>
        <p:grpSp>
          <p:nvGrpSpPr>
            <p:cNvPr id="86" name="Group 85"/>
            <p:cNvGrpSpPr/>
            <p:nvPr/>
          </p:nvGrpSpPr>
          <p:grpSpPr>
            <a:xfrm>
              <a:off x="603852" y="4469161"/>
              <a:ext cx="1609916" cy="1732147"/>
              <a:chOff x="603852" y="4428747"/>
              <a:chExt cx="1609916" cy="1732147"/>
            </a:xfrm>
          </p:grpSpPr>
          <p:grpSp>
            <p:nvGrpSpPr>
              <p:cNvPr id="10" name="Group 18"/>
              <p:cNvGrpSpPr/>
              <p:nvPr/>
            </p:nvGrpSpPr>
            <p:grpSpPr>
              <a:xfrm>
                <a:off x="603852" y="4428747"/>
                <a:ext cx="1609916" cy="1732147"/>
                <a:chOff x="590951" y="4325144"/>
                <a:chExt cx="1609916" cy="1732147"/>
              </a:xfrm>
            </p:grpSpPr>
            <p:sp>
              <p:nvSpPr>
                <p:cNvPr id="2" name="Rounded Rectangle 1"/>
                <p:cNvSpPr/>
                <p:nvPr/>
              </p:nvSpPr>
              <p:spPr bwMode="auto">
                <a:xfrm>
                  <a:off x="590952" y="4325144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¿Cuánto nos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demandarán?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 bwMode="auto">
                <a:xfrm>
                  <a:off x="590951" y="4935790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Demanda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Anual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</p:grpSp>
          <p:pic>
            <p:nvPicPr>
              <p:cNvPr id="79" name="Picture 14" descr="Screen Clippin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ackgroundRemoval t="10000" b="90000" l="10000" r="90000">
                            <a14:foregroundMark x1="51026" y1="30040" x2="37537" y2="28854"/>
                            <a14:foregroundMark x1="45161" y1="53360" x2="45161" y2="53360"/>
                            <a14:foregroundMark x1="45748" y1="57708" x2="45748" y2="57708"/>
                            <a14:foregroundMark x1="44575" y1="60079" x2="44575" y2="60079"/>
                            <a14:foregroundMark x1="53666" y1="69565" x2="53372" y2="66798"/>
                            <a14:foregroundMark x1="54252" y1="51383" x2="54252" y2="51383"/>
                            <a14:foregroundMark x1="49267" y1="51383" x2="49267" y2="51383"/>
                            <a14:foregroundMark x1="50147" y1="56917" x2="50147" y2="56917"/>
                            <a14:foregroundMark x1="54839" y1="48617" x2="54839" y2="4861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524" y="4875156"/>
                <a:ext cx="1164650" cy="86409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grpSp>
          <p:nvGrpSpPr>
            <p:cNvPr id="87" name="Group 86"/>
            <p:cNvGrpSpPr/>
            <p:nvPr/>
          </p:nvGrpSpPr>
          <p:grpSpPr>
            <a:xfrm>
              <a:off x="629013" y="2276872"/>
              <a:ext cx="1609916" cy="1732147"/>
              <a:chOff x="1134248" y="2197027"/>
              <a:chExt cx="1609916" cy="1732147"/>
            </a:xfrm>
          </p:grpSpPr>
          <p:grpSp>
            <p:nvGrpSpPr>
              <p:cNvPr id="19" name="Group 19"/>
              <p:cNvGrpSpPr/>
              <p:nvPr/>
            </p:nvGrpSpPr>
            <p:grpSpPr>
              <a:xfrm>
                <a:off x="1134248" y="2197027"/>
                <a:ext cx="1609916" cy="1732147"/>
                <a:chOff x="1727684" y="2312876"/>
                <a:chExt cx="1609916" cy="1732147"/>
              </a:xfrm>
            </p:grpSpPr>
            <p:sp>
              <p:nvSpPr>
                <p:cNvPr id="13" name="Rounded Rectangle 12"/>
                <p:cNvSpPr/>
                <p:nvPr/>
              </p:nvSpPr>
              <p:spPr bwMode="auto">
                <a:xfrm>
                  <a:off x="1727685" y="2312876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¿Cuánto se </a:t>
                  </a:r>
                  <a:r>
                    <a:rPr kumimoji="0" lang="es-AR" sz="1800" b="1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hace al año?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 bwMode="auto">
                <a:xfrm>
                  <a:off x="1727684" y="2923522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Plan Anual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</p:grpSp>
          <p:pic>
            <p:nvPicPr>
              <p:cNvPr id="80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="" xmlns:a14="http://schemas.microsoft.com/office/drawing/2010/main">
                      <a14:imgLayer r:embed="rId8">
                        <a14:imgEffect>
                          <a14:backgroundRemoval t="0" b="98438" l="0" r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9226" y="2891248"/>
                <a:ext cx="719960" cy="71996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88" name="Group 87"/>
            <p:cNvGrpSpPr/>
            <p:nvPr/>
          </p:nvGrpSpPr>
          <p:grpSpPr>
            <a:xfrm>
              <a:off x="4798576" y="2236913"/>
              <a:ext cx="1609916" cy="1732147"/>
              <a:chOff x="3726440" y="2197027"/>
              <a:chExt cx="1609916" cy="1732147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3726440" y="2197027"/>
                <a:ext cx="1609916" cy="1732147"/>
                <a:chOff x="5220071" y="2312875"/>
                <a:chExt cx="1609916" cy="1732147"/>
              </a:xfrm>
            </p:grpSpPr>
            <p:sp>
              <p:nvSpPr>
                <p:cNvPr id="15" name="Rounded Rectangle 14"/>
                <p:cNvSpPr/>
                <p:nvPr/>
              </p:nvSpPr>
              <p:spPr bwMode="auto">
                <a:xfrm>
                  <a:off x="5220072" y="2312875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¿Hay</a:t>
                  </a:r>
                  <a:r>
                    <a:rPr kumimoji="0" lang="es-AR" sz="1800" b="1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 pedidos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d</a:t>
                  </a:r>
                  <a:r>
                    <a:rPr lang="es-AR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e clientes?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 bwMode="auto">
                <a:xfrm>
                  <a:off x="5220071" y="2923521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Pedidos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</p:grpSp>
          <p:pic>
            <p:nvPicPr>
              <p:cNvPr id="1027" name="Picture 3" descr="C:\Users\emravera\AppData\Local\Microsoft\Windows\Temporary Internet Files\Content.IE5\GL83O8VQ\MC900433934[1]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10778" y="2824984"/>
                <a:ext cx="852487" cy="852487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9" name="Group 88"/>
            <p:cNvGrpSpPr/>
            <p:nvPr/>
          </p:nvGrpSpPr>
          <p:grpSpPr>
            <a:xfrm>
              <a:off x="6817567" y="2236913"/>
              <a:ext cx="1609916" cy="1732147"/>
              <a:chOff x="6322895" y="2197027"/>
              <a:chExt cx="1609916" cy="1732147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6322895" y="2197027"/>
                <a:ext cx="1609916" cy="1732147"/>
                <a:chOff x="5220071" y="2312875"/>
                <a:chExt cx="1609916" cy="1732147"/>
              </a:xfrm>
            </p:grpSpPr>
            <p:sp>
              <p:nvSpPr>
                <p:cNvPr id="72" name="Rounded Rectangle 71"/>
                <p:cNvSpPr/>
                <p:nvPr/>
              </p:nvSpPr>
              <p:spPr bwMode="auto">
                <a:xfrm>
                  <a:off x="5220072" y="2312875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¿Qué</a:t>
                  </a:r>
                  <a:r>
                    <a:rPr kumimoji="0" lang="es-AR" sz="1800" b="1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 se hace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este mes?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 bwMode="auto">
                <a:xfrm>
                  <a:off x="5220071" y="2923521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Plan Mensual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</p:grpSp>
          <p:pic>
            <p:nvPicPr>
              <p:cNvPr id="43" name="Picture 42" descr="Screen Clipping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="" xmlns:a14="http://schemas.microsoft.com/office/drawing/2010/main">
                      <a14:imgLayer r:embed="rId11">
                        <a14:imgEffect>
                          <a14:backgroundRemoval t="10000" b="90000" l="10000" r="90000">
                            <a14:foregroundMark x1="26816" y1="43902" x2="26816" y2="4390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7588" y="2764471"/>
                <a:ext cx="1058042" cy="969379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grpSp>
          <p:nvGrpSpPr>
            <p:cNvPr id="90" name="Group 89"/>
            <p:cNvGrpSpPr/>
            <p:nvPr/>
          </p:nvGrpSpPr>
          <p:grpSpPr>
            <a:xfrm>
              <a:off x="6845438" y="4512627"/>
              <a:ext cx="1609916" cy="1732147"/>
              <a:chOff x="6845438" y="4512627"/>
              <a:chExt cx="1609916" cy="1732147"/>
            </a:xfrm>
          </p:grpSpPr>
          <p:grpSp>
            <p:nvGrpSpPr>
              <p:cNvPr id="25" name="Group 21"/>
              <p:cNvGrpSpPr/>
              <p:nvPr/>
            </p:nvGrpSpPr>
            <p:grpSpPr>
              <a:xfrm>
                <a:off x="6845438" y="4512627"/>
                <a:ext cx="1609916" cy="1732147"/>
                <a:chOff x="6588223" y="4381025"/>
                <a:chExt cx="1609916" cy="1732147"/>
              </a:xfrm>
            </p:grpSpPr>
            <p:sp>
              <p:nvSpPr>
                <p:cNvPr id="17" name="Rounded Rectangle 16"/>
                <p:cNvSpPr/>
                <p:nvPr/>
              </p:nvSpPr>
              <p:spPr bwMode="auto">
                <a:xfrm>
                  <a:off x="6588224" y="4381025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¿Qué se hace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cada día?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 bwMode="auto">
                <a:xfrm>
                  <a:off x="6588223" y="4991671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Plan</a:t>
                  </a:r>
                  <a:r>
                    <a:rPr kumimoji="0" lang="es-AR" sz="1800" b="1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 Semanal</a:t>
                  </a:r>
                  <a:endParaRPr kumimoji="0" lang="es-AR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</p:grpSp>
          <p:pic>
            <p:nvPicPr>
              <p:cNvPr id="46" name="Picture 45" descr="Screen Clipping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="" xmlns:a14="http://schemas.microsoft.com/office/drawing/2010/main">
                      <a14:imgLayer r:embed="rId13">
                        <a14:imgEffect>
                          <a14:backgroundRemoval t="5622" b="93976" l="382" r="98092">
                            <a14:foregroundMark x1="19847" y1="38153" x2="19847" y2="38153"/>
                            <a14:foregroundMark x1="20229" y1="29317" x2="20229" y2="29317"/>
                            <a14:foregroundMark x1="31679" y1="30924" x2="31679" y2="30924"/>
                            <a14:foregroundMark x1="53053" y1="71486" x2="53053" y2="71486"/>
                            <a14:foregroundMark x1="7252" y1="36546" x2="7252" y2="36546"/>
                            <a14:foregroundMark x1="61069" y1="69880" x2="61069" y2="69880"/>
                            <a14:foregroundMark x1="19466" y1="19277" x2="19466" y2="19277"/>
                            <a14:foregroundMark x1="26718" y1="18474" x2="26718" y2="18474"/>
                            <a14:foregroundMark x1="47710" y1="16867" x2="47710" y2="16867"/>
                            <a14:foregroundMark x1="55725" y1="15261" x2="55725" y2="15261"/>
                            <a14:foregroundMark x1="64885" y1="15663" x2="64885" y2="15663"/>
                            <a14:foregroundMark x1="76336" y1="30924" x2="76336" y2="30924"/>
                            <a14:foregroundMark x1="14504" y1="72289" x2="14504" y2="72289"/>
                            <a14:foregroundMark x1="28244" y1="73494" x2="28244" y2="73494"/>
                            <a14:foregroundMark x1="33588" y1="19679" x2="33588" y2="19679"/>
                            <a14:foregroundMark x1="38550" y1="19679" x2="38550" y2="19679"/>
                            <a14:foregroundMark x1="45802" y1="19679" x2="45802" y2="19679"/>
                            <a14:foregroundMark x1="56107" y1="19277" x2="56107" y2="19277"/>
                            <a14:foregroundMark x1="62977" y1="18474" x2="62977" y2="18474"/>
                            <a14:foregroundMark x1="73282" y1="18474" x2="73282" y2="18474"/>
                            <a14:foregroundMark x1="77481" y1="18474" x2="77481" y2="18474"/>
                            <a14:foregroundMark x1="81679" y1="18876" x2="81679" y2="18876"/>
                            <a14:foregroundMark x1="8397" y1="52610" x2="8397" y2="52610"/>
                            <a14:foregroundMark x1="9924" y1="64257" x2="9924" y2="64257"/>
                            <a14:foregroundMark x1="10687" y1="72289" x2="10687" y2="7228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2306" y="5240814"/>
                <a:ext cx="756177" cy="718657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sp>
          <p:nvSpPr>
            <p:cNvPr id="61" name="Striped Right Arrow 77"/>
            <p:cNvSpPr/>
            <p:nvPr/>
          </p:nvSpPr>
          <p:spPr bwMode="auto">
            <a:xfrm>
              <a:off x="6516218" y="2956993"/>
              <a:ext cx="216022" cy="521245"/>
            </a:xfrm>
            <a:prstGeom prst="strip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62" name="Striped Right Arrow 77"/>
            <p:cNvSpPr/>
            <p:nvPr/>
          </p:nvSpPr>
          <p:spPr bwMode="auto">
            <a:xfrm rot="5400000">
              <a:off x="7488324" y="3969060"/>
              <a:ext cx="279648" cy="567680"/>
            </a:xfrm>
            <a:prstGeom prst="strip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65" name="Striped Right Arrow 77"/>
            <p:cNvSpPr/>
            <p:nvPr/>
          </p:nvSpPr>
          <p:spPr bwMode="auto">
            <a:xfrm rot="16200000">
              <a:off x="1259632" y="3941440"/>
              <a:ext cx="279648" cy="567680"/>
            </a:xfrm>
            <a:prstGeom prst="strip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83" name="Striped Right Arrow 77"/>
            <p:cNvSpPr/>
            <p:nvPr/>
          </p:nvSpPr>
          <p:spPr bwMode="auto">
            <a:xfrm>
              <a:off x="4427986" y="2960948"/>
              <a:ext cx="216022" cy="521245"/>
            </a:xfrm>
            <a:prstGeom prst="strip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85" name="Striped Right Arrow 77"/>
            <p:cNvSpPr/>
            <p:nvPr/>
          </p:nvSpPr>
          <p:spPr bwMode="auto">
            <a:xfrm>
              <a:off x="2339754" y="2924944"/>
              <a:ext cx="216022" cy="521245"/>
            </a:xfrm>
            <a:prstGeom prst="strip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grpSp>
          <p:nvGrpSpPr>
            <p:cNvPr id="92" name="91 Grupo"/>
            <p:cNvGrpSpPr/>
            <p:nvPr/>
          </p:nvGrpSpPr>
          <p:grpSpPr>
            <a:xfrm>
              <a:off x="2699792" y="2236913"/>
              <a:ext cx="1609916" cy="1732147"/>
              <a:chOff x="2699792" y="2236913"/>
              <a:chExt cx="1609916" cy="1732147"/>
            </a:xfrm>
          </p:grpSpPr>
          <p:grpSp>
            <p:nvGrpSpPr>
              <p:cNvPr id="67" name="Group 19"/>
              <p:cNvGrpSpPr/>
              <p:nvPr/>
            </p:nvGrpSpPr>
            <p:grpSpPr>
              <a:xfrm>
                <a:off x="2699792" y="2236913"/>
                <a:ext cx="1609916" cy="1732147"/>
                <a:chOff x="1727684" y="2312876"/>
                <a:chExt cx="1609916" cy="1732147"/>
              </a:xfrm>
            </p:grpSpPr>
            <p:sp>
              <p:nvSpPr>
                <p:cNvPr id="75" name="Rounded Rectangle 12"/>
                <p:cNvSpPr/>
                <p:nvPr/>
              </p:nvSpPr>
              <p:spPr bwMode="auto">
                <a:xfrm>
                  <a:off x="1727685" y="2312876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¿Qué stock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controlamos?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  <p:sp>
              <p:nvSpPr>
                <p:cNvPr id="76" name="Rectangle 13"/>
                <p:cNvSpPr/>
                <p:nvPr/>
              </p:nvSpPr>
              <p:spPr bwMode="auto">
                <a:xfrm>
                  <a:off x="1727684" y="2923522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Clasificación</a:t>
                  </a:r>
                  <a:r>
                    <a:rPr kumimoji="0" lang="es-AR" sz="1800" b="1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b="1" baseline="0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ABC</a:t>
                  </a:r>
                  <a:r>
                    <a:rPr lang="es-AR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 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</p:grpSp>
          <p:pic>
            <p:nvPicPr>
              <p:cNvPr id="91" name="12 Imagen" descr="modulo.stock.jpg"/>
              <p:cNvPicPr>
                <a:picLocks noChangeAspect="1"/>
              </p:cNvPicPr>
              <p:nvPr/>
            </p:nvPicPr>
            <p:blipFill>
              <a:blip r:embed="rId1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203848" y="2924944"/>
                <a:ext cx="523221" cy="504056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</p:grpSp>
      </p:grpSp>
    </p:spTree>
    <p:extLst>
      <p:ext uri="{BB962C8B-B14F-4D97-AF65-F5344CB8AC3E}">
        <p14:creationId xmlns="" xmlns:p14="http://schemas.microsoft.com/office/powerpoint/2010/main" val="91528384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-0.00399 0.3689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1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-0.00139 L -0.7191 -0.0083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73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1909 -0.00834 L -0.00642 -0.0016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625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36898 L 0 -0.0053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1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1" grpId="0" animBg="1"/>
      <p:bldP spid="69" grpId="0" animBg="1"/>
      <p:bldP spid="74" grpId="0" animBg="1"/>
      <p:bldP spid="9" grpId="0" animBg="1"/>
      <p:bldP spid="8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78 Grupo"/>
          <p:cNvGrpSpPr/>
          <p:nvPr/>
        </p:nvGrpSpPr>
        <p:grpSpPr>
          <a:xfrm>
            <a:off x="249661" y="1484784"/>
            <a:ext cx="8570811" cy="4932548"/>
            <a:chOff x="249661" y="1484784"/>
            <a:chExt cx="8570811" cy="4932548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249661" y="1484784"/>
              <a:ext cx="8568952" cy="80337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3200" i="0" u="none" strike="noStrike" normalizeH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Producción</a:t>
              </a:r>
              <a:endParaRPr kumimoji="0" lang="en-US" sz="32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51520" y="1988840"/>
              <a:ext cx="8568952" cy="442849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</p:grp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192824"/>
            <a:ext cx="5544616" cy="792162"/>
          </a:xfrm>
        </p:spPr>
        <p:txBody>
          <a:bodyPr/>
          <a:lstStyle/>
          <a:p>
            <a:pPr algn="ctr" eaLnBrk="1" hangingPunct="1"/>
            <a:r>
              <a:rPr lang="es-A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Circuito Lógico del Sistema</a:t>
            </a:r>
            <a:endParaRPr lang="es-E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18943" y="4370030"/>
            <a:ext cx="1748801" cy="1795274"/>
          </a:xfrm>
          <a:prstGeom prst="rect">
            <a:avLst/>
          </a:prstGeom>
          <a:noFill/>
          <a:ln w="57150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367644" y="2132856"/>
            <a:ext cx="1728192" cy="1840608"/>
          </a:xfrm>
          <a:prstGeom prst="rect">
            <a:avLst/>
          </a:prstGeom>
          <a:noFill/>
          <a:ln w="57150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grpSp>
        <p:nvGrpSpPr>
          <p:cNvPr id="26" name="62 Grupo"/>
          <p:cNvGrpSpPr/>
          <p:nvPr/>
        </p:nvGrpSpPr>
        <p:grpSpPr>
          <a:xfrm>
            <a:off x="251520" y="260648"/>
            <a:ext cx="2340259" cy="1044116"/>
            <a:chOff x="2411760" y="2060848"/>
            <a:chExt cx="4620513" cy="1980220"/>
          </a:xfrm>
        </p:grpSpPr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11760" y="2060848"/>
              <a:ext cx="4620513" cy="198022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49" name="64 CuadroTexto"/>
            <p:cNvSpPr txBox="1"/>
            <p:nvPr/>
          </p:nvSpPr>
          <p:spPr>
            <a:xfrm>
              <a:off x="3959932" y="2384884"/>
              <a:ext cx="2448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3600" dirty="0" smtClean="0">
                  <a:ln w="10160">
                    <a:solidFill>
                      <a:schemeClr val="tx1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  <a:latin typeface="Agency FB" pitchFamily="34" charset="0"/>
                </a:rPr>
                <a:t>GyCAP</a:t>
              </a:r>
              <a:endParaRPr lang="es-ES" sz="3600" dirty="0">
                <a:ln w="10160">
                  <a:solidFill>
                    <a:schemeClr val="tx1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endParaRPr>
            </a:p>
          </p:txBody>
        </p:sp>
      </p:grpSp>
      <p:sp>
        <p:nvSpPr>
          <p:cNvPr id="51" name="Rectangle 50"/>
          <p:cNvSpPr/>
          <p:nvPr/>
        </p:nvSpPr>
        <p:spPr bwMode="auto">
          <a:xfrm>
            <a:off x="3851920" y="2132856"/>
            <a:ext cx="1704261" cy="1848514"/>
          </a:xfrm>
          <a:prstGeom prst="rect">
            <a:avLst/>
          </a:prstGeom>
          <a:noFill/>
          <a:ln w="57150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52" name="Rounded Rectangle 51"/>
          <p:cNvSpPr/>
          <p:nvPr/>
        </p:nvSpPr>
        <p:spPr bwMode="auto">
          <a:xfrm>
            <a:off x="118077" y="6425320"/>
            <a:ext cx="2139518" cy="402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Definición del Producto</a:t>
            </a:r>
            <a:endParaRPr kumimoji="0" lang="en-US" sz="16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2391702" y="6425320"/>
            <a:ext cx="2139696" cy="402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Planificación</a:t>
            </a:r>
            <a:r>
              <a:rPr kumimoji="0" lang="es-AR" sz="1600" i="0" u="none" strike="noStrike" normalizeH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Producción</a:t>
            </a:r>
            <a:endParaRPr kumimoji="0" lang="en-US" sz="16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4654214" y="6425320"/>
            <a:ext cx="2139696" cy="402665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Producción</a:t>
            </a:r>
            <a:endParaRPr kumimoji="0" lang="en-US" sz="16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6899107" y="6407554"/>
            <a:ext cx="2139696" cy="4204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Post-Producción</a:t>
            </a:r>
            <a:endParaRPr kumimoji="0" lang="en-US" sz="16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4608004" y="6417332"/>
            <a:ext cx="2197270" cy="409407"/>
          </a:xfrm>
          <a:prstGeom prst="rect">
            <a:avLst/>
          </a:prstGeom>
          <a:noFill/>
          <a:ln w="57150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69" name="Rectangle 50"/>
          <p:cNvSpPr/>
          <p:nvPr/>
        </p:nvSpPr>
        <p:spPr bwMode="auto">
          <a:xfrm>
            <a:off x="6876256" y="4329100"/>
            <a:ext cx="1693999" cy="1831278"/>
          </a:xfrm>
          <a:prstGeom prst="rect">
            <a:avLst/>
          </a:prstGeom>
          <a:noFill/>
          <a:ln w="57150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grpSp>
        <p:nvGrpSpPr>
          <p:cNvPr id="77" name="76 Grupo"/>
          <p:cNvGrpSpPr/>
          <p:nvPr/>
        </p:nvGrpSpPr>
        <p:grpSpPr>
          <a:xfrm>
            <a:off x="2735796" y="4617132"/>
            <a:ext cx="3636404" cy="1514897"/>
            <a:chOff x="2735796" y="4617132"/>
            <a:chExt cx="3636404" cy="1514897"/>
          </a:xfrm>
        </p:grpSpPr>
        <p:sp>
          <p:nvSpPr>
            <p:cNvPr id="68" name="67 CuadroTexto"/>
            <p:cNvSpPr txBox="1"/>
            <p:nvPr/>
          </p:nvSpPr>
          <p:spPr>
            <a:xfrm>
              <a:off x="4283968" y="4833156"/>
              <a:ext cx="2088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Responsable de Producción</a:t>
              </a:r>
              <a:endParaRPr lang="es-E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pic>
          <p:nvPicPr>
            <p:cNvPr id="63" name="Picture 2" descr="C:\Documents and Settings\Emanuel\Configuración local\Archivos temporales de Internet\Content.IE5\DZAEOC44\MC900434883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35796" y="4617132"/>
              <a:ext cx="1514897" cy="1514897"/>
            </a:xfrm>
            <a:prstGeom prst="rect">
              <a:avLst/>
            </a:prstGeom>
            <a:noFill/>
          </p:spPr>
        </p:pic>
      </p:grpSp>
      <p:sp>
        <p:nvSpPr>
          <p:cNvPr id="61" name="Rectangle 50"/>
          <p:cNvSpPr/>
          <p:nvPr/>
        </p:nvSpPr>
        <p:spPr bwMode="auto">
          <a:xfrm>
            <a:off x="6480212" y="2137782"/>
            <a:ext cx="1693999" cy="1831278"/>
          </a:xfrm>
          <a:prstGeom prst="rect">
            <a:avLst/>
          </a:prstGeom>
          <a:noFill/>
          <a:ln w="57150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grpSp>
        <p:nvGrpSpPr>
          <p:cNvPr id="78" name="77 Grupo"/>
          <p:cNvGrpSpPr/>
          <p:nvPr/>
        </p:nvGrpSpPr>
        <p:grpSpPr>
          <a:xfrm>
            <a:off x="590951" y="2204864"/>
            <a:ext cx="7967228" cy="3928391"/>
            <a:chOff x="590951" y="2204864"/>
            <a:chExt cx="7967228" cy="3928391"/>
          </a:xfrm>
        </p:grpSpPr>
        <p:sp>
          <p:nvSpPr>
            <p:cNvPr id="29" name="Striped Right Arrow 28"/>
            <p:cNvSpPr/>
            <p:nvPr/>
          </p:nvSpPr>
          <p:spPr bwMode="auto">
            <a:xfrm>
              <a:off x="3239852" y="2924944"/>
              <a:ext cx="504056" cy="597322"/>
            </a:xfrm>
            <a:prstGeom prst="strip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grpSp>
          <p:nvGrpSpPr>
            <p:cNvPr id="72" name="71 Grupo"/>
            <p:cNvGrpSpPr/>
            <p:nvPr/>
          </p:nvGrpSpPr>
          <p:grpSpPr>
            <a:xfrm>
              <a:off x="1439652" y="2204864"/>
              <a:ext cx="1609916" cy="1732147"/>
              <a:chOff x="2200866" y="2322206"/>
              <a:chExt cx="1609916" cy="1732147"/>
            </a:xfrm>
          </p:grpSpPr>
          <p:grpSp>
            <p:nvGrpSpPr>
              <p:cNvPr id="19" name="Group 19"/>
              <p:cNvGrpSpPr/>
              <p:nvPr/>
            </p:nvGrpSpPr>
            <p:grpSpPr>
              <a:xfrm>
                <a:off x="2200866" y="2322206"/>
                <a:ext cx="1609916" cy="1732147"/>
                <a:chOff x="1727684" y="2312876"/>
                <a:chExt cx="1609916" cy="1732147"/>
              </a:xfrm>
            </p:grpSpPr>
            <p:sp>
              <p:nvSpPr>
                <p:cNvPr id="13" name="Rounded Rectangle 12"/>
                <p:cNvSpPr/>
                <p:nvPr/>
              </p:nvSpPr>
              <p:spPr bwMode="auto">
                <a:xfrm>
                  <a:off x="1727685" y="2312876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Trabajos</a:t>
                  </a:r>
                  <a:r>
                    <a:rPr kumimoji="0" lang="es-AR" sz="1800" b="1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 a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b="1" baseline="0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ejecutar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 bwMode="auto">
                <a:xfrm>
                  <a:off x="1727684" y="2923522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Generar</a:t>
                  </a:r>
                  <a:endParaRPr kumimoji="0" lang="es-AR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Órdenes  de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Trabajo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</p:grpSp>
          <p:pic>
            <p:nvPicPr>
              <p:cNvPr id="67" name="Picture 36" descr="Screen Clippin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ackgroundRemoval t="8696" b="94203" l="2857" r="9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7804" y="2888940"/>
                <a:ext cx="432048" cy="42587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grpSp>
          <p:nvGrpSpPr>
            <p:cNvPr id="71" name="70 Grupo"/>
            <p:cNvGrpSpPr/>
            <p:nvPr/>
          </p:nvGrpSpPr>
          <p:grpSpPr>
            <a:xfrm>
              <a:off x="590951" y="4401108"/>
              <a:ext cx="1609916" cy="1732147"/>
              <a:chOff x="590951" y="4325144"/>
              <a:chExt cx="1609916" cy="1732147"/>
            </a:xfrm>
          </p:grpSpPr>
          <p:grpSp>
            <p:nvGrpSpPr>
              <p:cNvPr id="10" name="Group 18"/>
              <p:cNvGrpSpPr/>
              <p:nvPr/>
            </p:nvGrpSpPr>
            <p:grpSpPr>
              <a:xfrm>
                <a:off x="590951" y="4325144"/>
                <a:ext cx="1609916" cy="1732147"/>
                <a:chOff x="590951" y="4325144"/>
                <a:chExt cx="1609916" cy="1732147"/>
              </a:xfrm>
            </p:grpSpPr>
            <p:sp>
              <p:nvSpPr>
                <p:cNvPr id="2" name="Rounded Rectangle 1"/>
                <p:cNvSpPr/>
                <p:nvPr/>
              </p:nvSpPr>
              <p:spPr bwMode="auto">
                <a:xfrm>
                  <a:off x="590952" y="4325144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¿Qué se envía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a producción?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 bwMode="auto">
                <a:xfrm>
                  <a:off x="590951" y="4935790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Órdenes de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Producción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</p:grpSp>
          <p:pic>
            <p:nvPicPr>
              <p:cNvPr id="70" name="Picture 40" descr="Screen Clipping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="" xmlns:a14="http://schemas.microsoft.com/office/drawing/2010/main">
                      <a14:imgLayer r:embed="rId18">
                        <a14:imgEffect>
                          <a14:backgroundRemoval t="0" b="98868" l="3019" r="84906">
                            <a14:foregroundMark x1="12075" y1="33962" x2="12075" y2="33962"/>
                            <a14:foregroundMark x1="13962" y1="41132" x2="13962" y2="41132"/>
                            <a14:foregroundMark x1="34717" y1="38491" x2="34717" y2="38491"/>
                            <a14:foregroundMark x1="34717" y1="52453" x2="34717" y2="52453"/>
                            <a14:foregroundMark x1="35472" y1="59245" x2="35472" y2="59245"/>
                            <a14:foregroundMark x1="38868" y1="69434" x2="38868" y2="69434"/>
                            <a14:foregroundMark x1="51698" y1="69057" x2="51698" y2="69057"/>
                            <a14:foregroundMark x1="52075" y1="59623" x2="52075" y2="59623"/>
                            <a14:foregroundMark x1="51321" y1="53208" x2="51321" y2="53208"/>
                            <a14:foregroundMark x1="64906" y1="61509" x2="64906" y2="61509"/>
                            <a14:foregroundMark x1="64906" y1="52830" x2="64906" y2="52830"/>
                            <a14:foregroundMark x1="66792" y1="68679" x2="66792" y2="68679"/>
                            <a14:foregroundMark x1="77736" y1="62642" x2="77736" y2="62642"/>
                            <a14:foregroundMark x1="78113" y1="53208" x2="78113" y2="53208"/>
                            <a14:foregroundMark x1="76604" y1="43019" x2="76604" y2="43019"/>
                            <a14:foregroundMark x1="76604" y1="36226" x2="76604" y2="36226"/>
                            <a14:foregroundMark x1="76981" y1="29811" x2="76981" y2="29811"/>
                            <a14:foregroundMark x1="75849" y1="27547" x2="75849" y2="27547"/>
                            <a14:foregroundMark x1="43774" y1="26792" x2="43774" y2="26792"/>
                            <a14:foregroundMark x1="41887" y1="17736" x2="41887" y2="17736"/>
                            <a14:foregroundMark x1="44906" y1="10566" x2="44906" y2="10566"/>
                            <a14:foregroundMark x1="17736" y1="8302" x2="17736" y2="830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7624" y="5085184"/>
                <a:ext cx="360040" cy="360040"/>
              </a:xfrm>
              <a:prstGeom prst="rect">
                <a:avLst/>
              </a:prstGeom>
            </p:spPr>
          </p:pic>
        </p:grpSp>
        <p:grpSp>
          <p:nvGrpSpPr>
            <p:cNvPr id="76" name="75 Grupo"/>
            <p:cNvGrpSpPr/>
            <p:nvPr/>
          </p:nvGrpSpPr>
          <p:grpSpPr>
            <a:xfrm>
              <a:off x="3887924" y="2204864"/>
              <a:ext cx="1609915" cy="1733569"/>
              <a:chOff x="4978306" y="2362567"/>
              <a:chExt cx="1609915" cy="1733569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4978306" y="2362567"/>
                <a:ext cx="1609915" cy="1733569"/>
                <a:chOff x="5220071" y="2312875"/>
                <a:chExt cx="1609915" cy="1733569"/>
              </a:xfrm>
            </p:grpSpPr>
            <p:sp>
              <p:nvSpPr>
                <p:cNvPr id="15" name="Rounded Rectangle 14"/>
                <p:cNvSpPr/>
                <p:nvPr/>
              </p:nvSpPr>
              <p:spPr bwMode="auto">
                <a:xfrm>
                  <a:off x="5220071" y="2312875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Empezamos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a </a:t>
                  </a:r>
                  <a:r>
                    <a:rPr lang="es-AR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fabricar…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 bwMode="auto">
                <a:xfrm>
                  <a:off x="5220071" y="2924943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Inicio de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Órdenes de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Trabajo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</p:grpSp>
          <p:pic>
            <p:nvPicPr>
              <p:cNvPr id="73" name="Picture 36" descr="Screen Clippin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ackgroundRemoval t="8696" b="94203" l="2857" r="9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0112" y="2924944"/>
                <a:ext cx="432048" cy="42587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grpSp>
          <p:nvGrpSpPr>
            <p:cNvPr id="75" name="74 Grupo"/>
            <p:cNvGrpSpPr/>
            <p:nvPr/>
          </p:nvGrpSpPr>
          <p:grpSpPr>
            <a:xfrm>
              <a:off x="6948263" y="4397153"/>
              <a:ext cx="1609916" cy="1732147"/>
              <a:chOff x="6588223" y="4381025"/>
              <a:chExt cx="1609916" cy="1732147"/>
            </a:xfrm>
          </p:grpSpPr>
          <p:grpSp>
            <p:nvGrpSpPr>
              <p:cNvPr id="25" name="Group 21"/>
              <p:cNvGrpSpPr/>
              <p:nvPr/>
            </p:nvGrpSpPr>
            <p:grpSpPr>
              <a:xfrm>
                <a:off x="6588223" y="4381025"/>
                <a:ext cx="1609916" cy="1732147"/>
                <a:chOff x="6588223" y="4381025"/>
                <a:chExt cx="1609916" cy="1732147"/>
              </a:xfrm>
            </p:grpSpPr>
            <p:sp>
              <p:nvSpPr>
                <p:cNvPr id="17" name="Rounded Rectangle 16"/>
                <p:cNvSpPr/>
                <p:nvPr/>
              </p:nvSpPr>
              <p:spPr bwMode="auto">
                <a:xfrm>
                  <a:off x="6588224" y="4381025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Terminamos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de  fabricar…</a:t>
                  </a:r>
                </a:p>
              </p:txBody>
            </p:sp>
            <p:sp>
              <p:nvSpPr>
                <p:cNvPr id="18" name="Rectangle 17"/>
                <p:cNvSpPr/>
                <p:nvPr/>
              </p:nvSpPr>
              <p:spPr bwMode="auto">
                <a:xfrm>
                  <a:off x="6588223" y="4991671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Fin de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Órdenes de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Trabajo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</p:grpSp>
          <p:pic>
            <p:nvPicPr>
              <p:cNvPr id="74" name="Picture 36" descr="Screen Clippin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ackgroundRemoval t="8696" b="94203" l="2857" r="9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00292" y="4941168"/>
                <a:ext cx="432048" cy="42587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sp>
          <p:nvSpPr>
            <p:cNvPr id="44" name="Striped Right Arrow 28"/>
            <p:cNvSpPr/>
            <p:nvPr/>
          </p:nvSpPr>
          <p:spPr bwMode="auto">
            <a:xfrm>
              <a:off x="5760132" y="2888940"/>
              <a:ext cx="504056" cy="597322"/>
            </a:xfrm>
            <a:prstGeom prst="strip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62" name="Striped Right Arrow 77"/>
            <p:cNvSpPr/>
            <p:nvPr/>
          </p:nvSpPr>
          <p:spPr bwMode="auto">
            <a:xfrm rot="16200000">
              <a:off x="1439652" y="3861048"/>
              <a:ext cx="279648" cy="567680"/>
            </a:xfrm>
            <a:prstGeom prst="strip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64" name="Striped Right Arrow 77"/>
            <p:cNvSpPr/>
            <p:nvPr/>
          </p:nvSpPr>
          <p:spPr bwMode="auto">
            <a:xfrm rot="5400000">
              <a:off x="7488324" y="3861048"/>
              <a:ext cx="279648" cy="567680"/>
            </a:xfrm>
            <a:prstGeom prst="strip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grpSp>
          <p:nvGrpSpPr>
            <p:cNvPr id="66" name="65 Grupo"/>
            <p:cNvGrpSpPr/>
            <p:nvPr/>
          </p:nvGrpSpPr>
          <p:grpSpPr>
            <a:xfrm>
              <a:off x="6552220" y="2204864"/>
              <a:ext cx="1609916" cy="1732147"/>
              <a:chOff x="6552220" y="2204864"/>
              <a:chExt cx="1609916" cy="1732147"/>
            </a:xfrm>
          </p:grpSpPr>
          <p:grpSp>
            <p:nvGrpSpPr>
              <p:cNvPr id="57" name="Group 21"/>
              <p:cNvGrpSpPr/>
              <p:nvPr/>
            </p:nvGrpSpPr>
            <p:grpSpPr>
              <a:xfrm>
                <a:off x="6552220" y="2204864"/>
                <a:ext cx="1609916" cy="1732147"/>
                <a:chOff x="6588223" y="4381025"/>
                <a:chExt cx="1609916" cy="1732147"/>
              </a:xfrm>
            </p:grpSpPr>
            <p:sp>
              <p:nvSpPr>
                <p:cNvPr id="59" name="Rounded Rectangle 16"/>
                <p:cNvSpPr/>
                <p:nvPr/>
              </p:nvSpPr>
              <p:spPr bwMode="auto">
                <a:xfrm>
                  <a:off x="6588224" y="4381025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Recibimos lo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que falta</a:t>
                  </a:r>
                  <a:r>
                    <a:rPr kumimoji="0" 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…</a:t>
                  </a:r>
                </a:p>
              </p:txBody>
            </p:sp>
            <p:sp>
              <p:nvSpPr>
                <p:cNvPr id="60" name="Rectangle 17"/>
                <p:cNvSpPr/>
                <p:nvPr/>
              </p:nvSpPr>
              <p:spPr bwMode="auto">
                <a:xfrm>
                  <a:off x="6588223" y="4991671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Actualizar</a:t>
                  </a:r>
                  <a:r>
                    <a:rPr kumimoji="0" lang="es-AR" sz="1800" b="1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Stock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</p:grpSp>
          <p:pic>
            <p:nvPicPr>
              <p:cNvPr id="65" name="12 Imagen" descr="modulo.stock.jpg"/>
              <p:cNvPicPr>
                <a:picLocks noChangeAspect="1"/>
              </p:cNvPicPr>
              <p:nvPr/>
            </p:nvPicPr>
            <p:blipFill>
              <a:blip r:embed="rId1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7056276" y="2924944"/>
                <a:ext cx="504056" cy="485593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</p:grpSp>
      </p:grpSp>
    </p:spTree>
    <p:extLst>
      <p:ext uri="{BB962C8B-B14F-4D97-AF65-F5344CB8AC3E}">
        <p14:creationId xmlns="" xmlns:p14="http://schemas.microsoft.com/office/powerpoint/2010/main" val="91528384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5" grpId="0" animBg="1"/>
      <p:bldP spid="51" grpId="0" animBg="1"/>
      <p:bldP spid="69" grpId="0" animBg="1"/>
      <p:bldP spid="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192824"/>
            <a:ext cx="5544616" cy="792162"/>
          </a:xfrm>
        </p:spPr>
        <p:txBody>
          <a:bodyPr/>
          <a:lstStyle/>
          <a:p>
            <a:pPr algn="ctr" eaLnBrk="1" hangingPunct="1"/>
            <a:r>
              <a:rPr lang="es-A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Circuito Lógico del Sistema</a:t>
            </a:r>
            <a:endParaRPr lang="es-E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49661" y="1484784"/>
            <a:ext cx="8568952" cy="8033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32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Post-Producción</a:t>
            </a:r>
            <a:endParaRPr kumimoji="0" lang="en-US" sz="32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49661" y="2000126"/>
            <a:ext cx="8568952" cy="442849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39553" y="4257092"/>
            <a:ext cx="1709394" cy="1856080"/>
          </a:xfrm>
          <a:prstGeom prst="rect">
            <a:avLst/>
          </a:prstGeom>
          <a:noFill/>
          <a:ln w="57150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176826" y="2276872"/>
            <a:ext cx="1657995" cy="1840608"/>
          </a:xfrm>
          <a:prstGeom prst="rect">
            <a:avLst/>
          </a:prstGeom>
          <a:noFill/>
          <a:ln w="57150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grpSp>
        <p:nvGrpSpPr>
          <p:cNvPr id="5" name="62 Grupo"/>
          <p:cNvGrpSpPr/>
          <p:nvPr/>
        </p:nvGrpSpPr>
        <p:grpSpPr>
          <a:xfrm>
            <a:off x="251520" y="260648"/>
            <a:ext cx="2340259" cy="1044116"/>
            <a:chOff x="2411760" y="2060848"/>
            <a:chExt cx="4620513" cy="1980220"/>
          </a:xfrm>
        </p:grpSpPr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11760" y="2060848"/>
              <a:ext cx="4620513" cy="198022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49" name="64 CuadroTexto"/>
            <p:cNvSpPr txBox="1"/>
            <p:nvPr/>
          </p:nvSpPr>
          <p:spPr>
            <a:xfrm>
              <a:off x="3959932" y="2384884"/>
              <a:ext cx="2448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3600" dirty="0" smtClean="0">
                  <a:ln w="10160">
                    <a:solidFill>
                      <a:schemeClr val="tx1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  <a:latin typeface="Agency FB" pitchFamily="34" charset="0"/>
                </a:rPr>
                <a:t>GyCAP</a:t>
              </a:r>
              <a:endParaRPr lang="es-ES" sz="3600" dirty="0">
                <a:ln w="10160">
                  <a:solidFill>
                    <a:schemeClr val="tx1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endParaRPr>
            </a:p>
          </p:txBody>
        </p:sp>
      </p:grpSp>
      <p:sp>
        <p:nvSpPr>
          <p:cNvPr id="51" name="Rectangle 50"/>
          <p:cNvSpPr/>
          <p:nvPr/>
        </p:nvSpPr>
        <p:spPr bwMode="auto">
          <a:xfrm>
            <a:off x="4932040" y="2312876"/>
            <a:ext cx="1704261" cy="1848514"/>
          </a:xfrm>
          <a:prstGeom prst="rect">
            <a:avLst/>
          </a:prstGeom>
          <a:noFill/>
          <a:ln w="57150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52" name="Rounded Rectangle 51"/>
          <p:cNvSpPr/>
          <p:nvPr/>
        </p:nvSpPr>
        <p:spPr bwMode="auto">
          <a:xfrm>
            <a:off x="118077" y="6425320"/>
            <a:ext cx="2139518" cy="402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Definición del Producto</a:t>
            </a:r>
            <a:endParaRPr kumimoji="0" lang="en-US" sz="16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2391702" y="6425320"/>
            <a:ext cx="2139696" cy="402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Planificación</a:t>
            </a:r>
            <a:r>
              <a:rPr kumimoji="0" lang="es-AR" sz="1600" i="0" u="none" strike="noStrike" normalizeH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Producción</a:t>
            </a:r>
            <a:endParaRPr kumimoji="0" lang="en-US" sz="16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4654214" y="6425320"/>
            <a:ext cx="2139696" cy="402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Producción</a:t>
            </a:r>
            <a:endParaRPr kumimoji="0" lang="en-US" sz="16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6899107" y="6407554"/>
            <a:ext cx="2139696" cy="420432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Post-Producción</a:t>
            </a:r>
            <a:endParaRPr kumimoji="0" lang="en-US" sz="16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875230" y="6403969"/>
            <a:ext cx="2197270" cy="409407"/>
          </a:xfrm>
          <a:prstGeom prst="rect">
            <a:avLst/>
          </a:prstGeom>
          <a:noFill/>
          <a:ln w="57150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69" name="Rectangle 50"/>
          <p:cNvSpPr/>
          <p:nvPr/>
        </p:nvSpPr>
        <p:spPr bwMode="auto">
          <a:xfrm>
            <a:off x="6516216" y="4329100"/>
            <a:ext cx="1693999" cy="1831278"/>
          </a:xfrm>
          <a:prstGeom prst="rect">
            <a:avLst/>
          </a:prstGeom>
          <a:noFill/>
          <a:ln w="57150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grpSp>
        <p:nvGrpSpPr>
          <p:cNvPr id="57" name="56 Grupo"/>
          <p:cNvGrpSpPr/>
          <p:nvPr/>
        </p:nvGrpSpPr>
        <p:grpSpPr>
          <a:xfrm>
            <a:off x="9360532" y="4365104"/>
            <a:ext cx="3528392" cy="1559061"/>
            <a:chOff x="2663788" y="4401108"/>
            <a:chExt cx="3528392" cy="1559061"/>
          </a:xfrm>
        </p:grpSpPr>
        <p:sp>
          <p:nvSpPr>
            <p:cNvPr id="58" name="57 CuadroTexto"/>
            <p:cNvSpPr txBox="1"/>
            <p:nvPr/>
          </p:nvSpPr>
          <p:spPr>
            <a:xfrm>
              <a:off x="4103948" y="4833156"/>
              <a:ext cx="2088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Responsable de Calidad</a:t>
              </a:r>
              <a:endParaRPr lang="es-E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pic>
          <p:nvPicPr>
            <p:cNvPr id="63" name="Picture 2" descr="C:\Documents and Settings\Emanuel\Configuración local\Archivos temporales de Internet\Content.IE5\NOXJVDVL\MC900434888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63788" y="4401108"/>
              <a:ext cx="1559061" cy="1559061"/>
            </a:xfrm>
            <a:prstGeom prst="rect">
              <a:avLst/>
            </a:prstGeom>
            <a:noFill/>
          </p:spPr>
        </p:pic>
      </p:grpSp>
      <p:grpSp>
        <p:nvGrpSpPr>
          <p:cNvPr id="74" name="73 Grupo"/>
          <p:cNvGrpSpPr/>
          <p:nvPr/>
        </p:nvGrpSpPr>
        <p:grpSpPr>
          <a:xfrm>
            <a:off x="2555776" y="7569460"/>
            <a:ext cx="3607296" cy="1908212"/>
            <a:chOff x="2555776" y="4221088"/>
            <a:chExt cx="3607296" cy="1908212"/>
          </a:xfrm>
        </p:grpSpPr>
        <p:sp>
          <p:nvSpPr>
            <p:cNvPr id="68" name="67 CuadroTexto"/>
            <p:cNvSpPr txBox="1"/>
            <p:nvPr/>
          </p:nvSpPr>
          <p:spPr>
            <a:xfrm>
              <a:off x="4074840" y="4891124"/>
              <a:ext cx="2088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Responsable de Almacenes</a:t>
              </a:r>
              <a:endParaRPr lang="es-E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pic>
          <p:nvPicPr>
            <p:cNvPr id="1026" name="Picture 2" descr="C:\Documents and Settings\Emanuel\Configuración local\Archivos temporales de Internet\Content.IE5\NOXJVDVL\MC900434898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2555776" y="4221088"/>
              <a:ext cx="1908212" cy="1908212"/>
            </a:xfrm>
            <a:prstGeom prst="rect">
              <a:avLst/>
            </a:prstGeom>
            <a:noFill/>
          </p:spPr>
        </p:pic>
      </p:grpSp>
      <p:grpSp>
        <p:nvGrpSpPr>
          <p:cNvPr id="59" name="58 Grupo"/>
          <p:cNvGrpSpPr/>
          <p:nvPr/>
        </p:nvGrpSpPr>
        <p:grpSpPr>
          <a:xfrm>
            <a:off x="590951" y="2322206"/>
            <a:ext cx="7607188" cy="3790966"/>
            <a:chOff x="590951" y="2322206"/>
            <a:chExt cx="7607188" cy="3790966"/>
          </a:xfrm>
        </p:grpSpPr>
        <p:sp>
          <p:nvSpPr>
            <p:cNvPr id="29" name="Striped Right Arrow 28"/>
            <p:cNvSpPr/>
            <p:nvPr/>
          </p:nvSpPr>
          <p:spPr bwMode="auto">
            <a:xfrm>
              <a:off x="3923928" y="2996952"/>
              <a:ext cx="936104" cy="728597"/>
            </a:xfrm>
            <a:prstGeom prst="strip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30" name="Striped Right Arrow 29"/>
            <p:cNvSpPr/>
            <p:nvPr/>
          </p:nvSpPr>
          <p:spPr bwMode="auto">
            <a:xfrm rot="2895312">
              <a:off x="6688964" y="3437168"/>
              <a:ext cx="1023804" cy="728597"/>
            </a:xfrm>
            <a:prstGeom prst="strip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grpSp>
          <p:nvGrpSpPr>
            <p:cNvPr id="22" name="70 Grupo"/>
            <p:cNvGrpSpPr/>
            <p:nvPr/>
          </p:nvGrpSpPr>
          <p:grpSpPr>
            <a:xfrm>
              <a:off x="590951" y="4325144"/>
              <a:ext cx="1609916" cy="1732147"/>
              <a:chOff x="590951" y="4325144"/>
              <a:chExt cx="1609916" cy="1732147"/>
            </a:xfrm>
          </p:grpSpPr>
          <p:grpSp>
            <p:nvGrpSpPr>
              <p:cNvPr id="25" name="Group 18"/>
              <p:cNvGrpSpPr/>
              <p:nvPr/>
            </p:nvGrpSpPr>
            <p:grpSpPr>
              <a:xfrm>
                <a:off x="590951" y="4325144"/>
                <a:ext cx="1609916" cy="1732147"/>
                <a:chOff x="590951" y="4325144"/>
                <a:chExt cx="1609916" cy="1732147"/>
              </a:xfrm>
            </p:grpSpPr>
            <p:sp>
              <p:nvSpPr>
                <p:cNvPr id="2" name="Rounded Rectangle 1"/>
                <p:cNvSpPr/>
                <p:nvPr/>
              </p:nvSpPr>
              <p:spPr bwMode="auto">
                <a:xfrm>
                  <a:off x="590952" y="4325144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Entregamos</a:t>
                  </a:r>
                  <a:r>
                    <a:rPr kumimoji="0" lang="en-US" sz="1800" b="1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1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lo producido…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 bwMode="auto">
                <a:xfrm>
                  <a:off x="590951" y="4935790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Entrega de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Producto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</p:grpSp>
          <p:pic>
            <p:nvPicPr>
              <p:cNvPr id="70" name="Picture 40" descr="Screen Clippin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="" xmlns:a14="http://schemas.microsoft.com/office/drawing/2010/main">
                      <a14:imgLayer r:embed="rId16">
                        <a14:imgEffect>
                          <a14:backgroundRemoval t="0" b="98868" l="3019" r="84906">
                            <a14:foregroundMark x1="12075" y1="33962" x2="12075" y2="33962"/>
                            <a14:foregroundMark x1="13962" y1="41132" x2="13962" y2="41132"/>
                            <a14:foregroundMark x1="34717" y1="38491" x2="34717" y2="38491"/>
                            <a14:foregroundMark x1="34717" y1="52453" x2="34717" y2="52453"/>
                            <a14:foregroundMark x1="35472" y1="59245" x2="35472" y2="59245"/>
                            <a14:foregroundMark x1="38868" y1="69434" x2="38868" y2="69434"/>
                            <a14:foregroundMark x1="51698" y1="69057" x2="51698" y2="69057"/>
                            <a14:foregroundMark x1="52075" y1="59623" x2="52075" y2="59623"/>
                            <a14:foregroundMark x1="51321" y1="53208" x2="51321" y2="53208"/>
                            <a14:foregroundMark x1="64906" y1="61509" x2="64906" y2="61509"/>
                            <a14:foregroundMark x1="64906" y1="52830" x2="64906" y2="52830"/>
                            <a14:foregroundMark x1="66792" y1="68679" x2="66792" y2="68679"/>
                            <a14:foregroundMark x1="77736" y1="62642" x2="77736" y2="62642"/>
                            <a14:foregroundMark x1="78113" y1="53208" x2="78113" y2="53208"/>
                            <a14:foregroundMark x1="76604" y1="43019" x2="76604" y2="43019"/>
                            <a14:foregroundMark x1="76604" y1="36226" x2="76604" y2="36226"/>
                            <a14:foregroundMark x1="76981" y1="29811" x2="76981" y2="29811"/>
                            <a14:foregroundMark x1="75849" y1="27547" x2="75849" y2="27547"/>
                            <a14:foregroundMark x1="43774" y1="26792" x2="43774" y2="26792"/>
                            <a14:foregroundMark x1="41887" y1="17736" x2="41887" y2="17736"/>
                            <a14:foregroundMark x1="44906" y1="10566" x2="44906" y2="10566"/>
                            <a14:foregroundMark x1="17736" y1="8302" x2="17736" y2="830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5636" y="5085184"/>
                <a:ext cx="360040" cy="360040"/>
              </a:xfrm>
              <a:prstGeom prst="rect">
                <a:avLst/>
              </a:prstGeom>
            </p:spPr>
          </p:pic>
        </p:grpSp>
        <p:grpSp>
          <p:nvGrpSpPr>
            <p:cNvPr id="26" name="75 Grupo"/>
            <p:cNvGrpSpPr/>
            <p:nvPr/>
          </p:nvGrpSpPr>
          <p:grpSpPr>
            <a:xfrm>
              <a:off x="4978306" y="2362567"/>
              <a:ext cx="1609916" cy="1732147"/>
              <a:chOff x="4978306" y="2362567"/>
              <a:chExt cx="1609916" cy="1732147"/>
            </a:xfrm>
          </p:grpSpPr>
          <p:grpSp>
            <p:nvGrpSpPr>
              <p:cNvPr id="32" name="Group 20"/>
              <p:cNvGrpSpPr/>
              <p:nvPr/>
            </p:nvGrpSpPr>
            <p:grpSpPr>
              <a:xfrm>
                <a:off x="4978306" y="2362567"/>
                <a:ext cx="1609916" cy="1732147"/>
                <a:chOff x="5220071" y="2312875"/>
                <a:chExt cx="1609916" cy="1732147"/>
              </a:xfrm>
            </p:grpSpPr>
            <p:sp>
              <p:nvSpPr>
                <p:cNvPr id="15" name="Rounded Rectangle 14"/>
                <p:cNvSpPr/>
                <p:nvPr/>
              </p:nvSpPr>
              <p:spPr bwMode="auto">
                <a:xfrm>
                  <a:off x="5220072" y="2312875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¿Fuimos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Eficientes?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 bwMode="auto">
                <a:xfrm>
                  <a:off x="5220071" y="2923521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Eficiencia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Proceso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Productivo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</p:grpSp>
          <p:pic>
            <p:nvPicPr>
              <p:cNvPr id="73" name="Picture 36" descr="Screen Clipping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ackgroundRemoval t="8696" b="94203" l="2857" r="9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0112" y="2924944"/>
                <a:ext cx="432048" cy="42587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grpSp>
          <p:nvGrpSpPr>
            <p:cNvPr id="50" name="49 Grupo"/>
            <p:cNvGrpSpPr/>
            <p:nvPr/>
          </p:nvGrpSpPr>
          <p:grpSpPr>
            <a:xfrm>
              <a:off x="6588223" y="4381025"/>
              <a:ext cx="1609916" cy="1732147"/>
              <a:chOff x="6588223" y="4381025"/>
              <a:chExt cx="1609916" cy="1732147"/>
            </a:xfrm>
          </p:grpSpPr>
          <p:grpSp>
            <p:nvGrpSpPr>
              <p:cNvPr id="34" name="Group 21"/>
              <p:cNvGrpSpPr/>
              <p:nvPr/>
            </p:nvGrpSpPr>
            <p:grpSpPr>
              <a:xfrm>
                <a:off x="6588223" y="4381025"/>
                <a:ext cx="1609916" cy="1732147"/>
                <a:chOff x="6588223" y="4381025"/>
                <a:chExt cx="1609916" cy="1732147"/>
              </a:xfrm>
            </p:grpSpPr>
            <p:sp>
              <p:nvSpPr>
                <p:cNvPr id="17" name="Rounded Rectangle 16"/>
                <p:cNvSpPr/>
                <p:nvPr/>
              </p:nvSpPr>
              <p:spPr bwMode="auto">
                <a:xfrm>
                  <a:off x="6588224" y="4381025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Analizamos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b="1" dirty="0" err="1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Reportes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 bwMode="auto">
                <a:xfrm>
                  <a:off x="6588223" y="4991671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Reportes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</p:grpSp>
          <p:pic>
            <p:nvPicPr>
              <p:cNvPr id="75" name="Picture 35" descr="Screen Clipping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BEBA8EAE-BF5A-486C-A8C5-ECC9F3942E4B}">
                    <a14:imgProps xmlns="" xmlns:a14="http://schemas.microsoft.com/office/drawing/2010/main">
                      <a14:imgLayer r:embed="rId2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6236" y="4725144"/>
                <a:ext cx="1314634" cy="136226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grpSp>
          <p:nvGrpSpPr>
            <p:cNvPr id="72" name="71 Grupo"/>
            <p:cNvGrpSpPr/>
            <p:nvPr/>
          </p:nvGrpSpPr>
          <p:grpSpPr>
            <a:xfrm>
              <a:off x="2200866" y="2322206"/>
              <a:ext cx="1609916" cy="1732147"/>
              <a:chOff x="2200866" y="2322206"/>
              <a:chExt cx="1609916" cy="1732147"/>
            </a:xfrm>
          </p:grpSpPr>
          <p:grpSp>
            <p:nvGrpSpPr>
              <p:cNvPr id="21" name="Group 19"/>
              <p:cNvGrpSpPr/>
              <p:nvPr/>
            </p:nvGrpSpPr>
            <p:grpSpPr>
              <a:xfrm>
                <a:off x="2200866" y="2322206"/>
                <a:ext cx="1609916" cy="1732147"/>
                <a:chOff x="1727684" y="2312876"/>
                <a:chExt cx="1609916" cy="1732147"/>
              </a:xfrm>
            </p:grpSpPr>
            <p:sp>
              <p:nvSpPr>
                <p:cNvPr id="13" name="Rounded Rectangle 12"/>
                <p:cNvSpPr/>
                <p:nvPr/>
              </p:nvSpPr>
              <p:spPr bwMode="auto">
                <a:xfrm>
                  <a:off x="1727685" y="2312876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¿Cómo</a:t>
                  </a:r>
                  <a:r>
                    <a:rPr kumimoji="0" lang="es-AR" sz="1800" b="1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 va el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plan</a:t>
                  </a:r>
                  <a:r>
                    <a:rPr kumimoji="0" lang="es-AR" sz="1800" b="1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?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 bwMode="auto">
                <a:xfrm>
                  <a:off x="1727684" y="2923522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Progreso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Planificación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</p:grpSp>
          <p:pic>
            <p:nvPicPr>
              <p:cNvPr id="67" name="Picture 2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BEBA8EAE-BF5A-486C-A8C5-ECC9F3942E4B}">
                    <a14:imgProps xmlns="" xmlns:a14="http://schemas.microsoft.com/office/drawing/2010/main">
                      <a14:imgLayer r:embed="rId22">
                        <a14:imgEffect>
                          <a14:backgroundRemoval t="0" b="98438" l="0" r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1800" y="3032956"/>
                <a:ext cx="540060" cy="5400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7" name="Striped Right Arrow 27"/>
            <p:cNvSpPr/>
            <p:nvPr/>
          </p:nvSpPr>
          <p:spPr bwMode="auto">
            <a:xfrm rot="18867424">
              <a:off x="1078248" y="3325190"/>
              <a:ext cx="1023804" cy="728597"/>
            </a:xfrm>
            <a:prstGeom prst="strip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91528384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22222E-6 L 0.00104 -0.494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49444 L -0.00035 -0.0078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2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7.40741E-7 L -0.72309 0.0016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5" grpId="0" animBg="1"/>
      <p:bldP spid="51" grpId="0" animBg="1"/>
      <p:bldP spid="69" grpId="0" animBg="1"/>
      <p:bldP spid="69" grpId="1" animBg="1"/>
    </p:bldLst>
  </p:timing>
</p:sld>
</file>

<file path=ppt/theme/theme1.xml><?xml version="1.0" encoding="utf-8"?>
<a:theme xmlns:a="http://schemas.openxmlformats.org/drawingml/2006/main" name="circles">
  <a:themeElements>
    <a:clrScheme name="circles 5">
      <a:dk1>
        <a:srgbClr val="B3CCE6"/>
      </a:dk1>
      <a:lt1>
        <a:srgbClr val="FFFFFF"/>
      </a:lt1>
      <a:dk2>
        <a:srgbClr val="6698CC"/>
      </a:dk2>
      <a:lt2>
        <a:srgbClr val="FFFFFF"/>
      </a:lt2>
      <a:accent1>
        <a:srgbClr val="336599"/>
      </a:accent1>
      <a:accent2>
        <a:srgbClr val="2E4C6B"/>
      </a:accent2>
      <a:accent3>
        <a:srgbClr val="B8CAE2"/>
      </a:accent3>
      <a:accent4>
        <a:srgbClr val="DADADA"/>
      </a:accent4>
      <a:accent5>
        <a:srgbClr val="ADB8CA"/>
      </a:accent5>
      <a:accent6>
        <a:srgbClr val="294460"/>
      </a:accent6>
      <a:hlink>
        <a:srgbClr val="0B54A3"/>
      </a:hlink>
      <a:folHlink>
        <a:srgbClr val="0B73E0"/>
      </a:folHlink>
    </a:clrScheme>
    <a:fontScheme name="circ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>
            <a:alpha val="27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>
            <a:alpha val="27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circles 1">
        <a:dk1>
          <a:srgbClr val="005A58"/>
        </a:dk1>
        <a:lt1>
          <a:srgbClr val="FFFFFF"/>
        </a:lt1>
        <a:dk2>
          <a:srgbClr val="008080"/>
        </a:dk2>
        <a:lt2>
          <a:srgbClr val="FFFFCD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les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les 3">
        <a:dk1>
          <a:srgbClr val="000000"/>
        </a:dk1>
        <a:lt1>
          <a:srgbClr val="FFDBA6"/>
        </a:lt1>
        <a:dk2>
          <a:srgbClr val="FFFFFF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les 4">
        <a:dk1>
          <a:srgbClr val="66CCCC"/>
        </a:dk1>
        <a:lt1>
          <a:srgbClr val="FFFFFF"/>
        </a:lt1>
        <a:dk2>
          <a:srgbClr val="2E6B6B"/>
        </a:dk2>
        <a:lt2>
          <a:srgbClr val="2E6B6B"/>
        </a:lt2>
        <a:accent1>
          <a:srgbClr val="45A3A1"/>
        </a:accent1>
        <a:accent2>
          <a:srgbClr val="9ADEDC"/>
        </a:accent2>
        <a:accent3>
          <a:srgbClr val="ADBABA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B3E6E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les 5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les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3731508</TotalTime>
  <Words>415</Words>
  <Application>Microsoft Office PowerPoint</Application>
  <PresentationFormat>Presentación en pantalla (4:3)</PresentationFormat>
  <Paragraphs>191</Paragraphs>
  <Slides>10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circles</vt:lpstr>
      <vt:lpstr>Diapositiva 1</vt:lpstr>
      <vt:lpstr>Diapositiva 2</vt:lpstr>
      <vt:lpstr>Definición del sistema</vt:lpstr>
      <vt:lpstr>Módulos del sistema</vt:lpstr>
      <vt:lpstr>Circuito Lógico del Sistema</vt:lpstr>
      <vt:lpstr>Circuito Lógico del Sistema</vt:lpstr>
      <vt:lpstr>Circuito Lógico del Sistema</vt:lpstr>
      <vt:lpstr>Circuito Lógico del Sistema</vt:lpstr>
      <vt:lpstr>Circuito Lógico del Sistema</vt:lpstr>
      <vt:lpstr>Preguntas</vt:lpstr>
    </vt:vector>
  </TitlesOfParts>
  <Company>Clearly Presented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Circles Blue Template</dc:title>
  <dc:creator>Presentation Helper</dc:creator>
  <cp:lastModifiedBy>Emanuel Ravera</cp:lastModifiedBy>
  <cp:revision>287</cp:revision>
  <dcterms:created xsi:type="dcterms:W3CDTF">2005-04-26T09:52:17Z</dcterms:created>
  <dcterms:modified xsi:type="dcterms:W3CDTF">2011-10-24T21:24:15Z</dcterms:modified>
</cp:coreProperties>
</file>