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8" r:id="rId4"/>
    <p:sldId id="264" r:id="rId5"/>
    <p:sldId id="261" r:id="rId6"/>
    <p:sldId id="262" r:id="rId7"/>
    <p:sldId id="267" r:id="rId8"/>
    <p:sldId id="263" r:id="rId9"/>
    <p:sldId id="266" r:id="rId10"/>
    <p:sldId id="268" r:id="rId11"/>
    <p:sldId id="270" r:id="rId12"/>
    <p:sldId id="269" r:id="rId13"/>
    <p:sldId id="271" r:id="rId14"/>
    <p:sldId id="273" r:id="rId15"/>
    <p:sldId id="279" r:id="rId16"/>
    <p:sldId id="275" r:id="rId17"/>
    <p:sldId id="276" r:id="rId18"/>
    <p:sldId id="277" r:id="rId19"/>
    <p:sldId id="274" r:id="rId20"/>
    <p:sldId id="278" r:id="rId21"/>
    <p:sldId id="280" r:id="rId22"/>
    <p:sldId id="281" r:id="rId23"/>
    <p:sldId id="282" r:id="rId24"/>
    <p:sldId id="283" r:id="rId25"/>
    <p:sldId id="284" r:id="rId26"/>
    <p:sldId id="285" r:id="rId27"/>
    <p:sldId id="286" r:id="rId28"/>
    <p:sldId id="27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58"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513235A-9745-46BE-8EBB-475DFBD5F355}" type="datetimeFigureOut">
              <a:rPr lang="en-IN" smtClean="0"/>
              <a:t>01-09-2017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7B81FC-1B21-4894-A03A-D6AABFB3D36D}" type="slidenum">
              <a:rPr lang="en-IN" smtClean="0"/>
              <a:t>‹#›</a:t>
            </a:fld>
            <a:endParaRPr lang="en-IN"/>
          </a:p>
        </p:txBody>
      </p:sp>
    </p:spTree>
    <p:extLst>
      <p:ext uri="{BB962C8B-B14F-4D97-AF65-F5344CB8AC3E}">
        <p14:creationId xmlns:p14="http://schemas.microsoft.com/office/powerpoint/2010/main" val="826469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13235A-9745-46BE-8EBB-475DFBD5F355}" type="datetimeFigureOut">
              <a:rPr lang="en-IN" smtClean="0"/>
              <a:t>01-09-2017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7B81FC-1B21-4894-A03A-D6AABFB3D36D}" type="slidenum">
              <a:rPr lang="en-IN" smtClean="0"/>
              <a:t>‹#›</a:t>
            </a:fld>
            <a:endParaRPr lang="en-IN"/>
          </a:p>
        </p:txBody>
      </p:sp>
    </p:spTree>
    <p:extLst>
      <p:ext uri="{BB962C8B-B14F-4D97-AF65-F5344CB8AC3E}">
        <p14:creationId xmlns:p14="http://schemas.microsoft.com/office/powerpoint/2010/main" val="2526809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13235A-9745-46BE-8EBB-475DFBD5F355}" type="datetimeFigureOut">
              <a:rPr lang="en-IN" smtClean="0"/>
              <a:t>01-09-2017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7B81FC-1B21-4894-A03A-D6AABFB3D36D}" type="slidenum">
              <a:rPr lang="en-IN" smtClean="0"/>
              <a:t>‹#›</a:t>
            </a:fld>
            <a:endParaRPr lang="en-IN"/>
          </a:p>
        </p:txBody>
      </p:sp>
    </p:spTree>
    <p:extLst>
      <p:ext uri="{BB962C8B-B14F-4D97-AF65-F5344CB8AC3E}">
        <p14:creationId xmlns:p14="http://schemas.microsoft.com/office/powerpoint/2010/main" val="4115677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13235A-9745-46BE-8EBB-475DFBD5F355}" type="datetimeFigureOut">
              <a:rPr lang="en-IN" smtClean="0"/>
              <a:t>01-09-2017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7B81FC-1B21-4894-A03A-D6AABFB3D36D}" type="slidenum">
              <a:rPr lang="en-IN" smtClean="0"/>
              <a:t>‹#›</a:t>
            </a:fld>
            <a:endParaRPr lang="en-IN"/>
          </a:p>
        </p:txBody>
      </p:sp>
    </p:spTree>
    <p:extLst>
      <p:ext uri="{BB962C8B-B14F-4D97-AF65-F5344CB8AC3E}">
        <p14:creationId xmlns:p14="http://schemas.microsoft.com/office/powerpoint/2010/main" val="2013030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13235A-9745-46BE-8EBB-475DFBD5F355}" type="datetimeFigureOut">
              <a:rPr lang="en-IN" smtClean="0"/>
              <a:t>01-09-2017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7B81FC-1B21-4894-A03A-D6AABFB3D36D}" type="slidenum">
              <a:rPr lang="en-IN" smtClean="0"/>
              <a:t>‹#›</a:t>
            </a:fld>
            <a:endParaRPr lang="en-IN"/>
          </a:p>
        </p:txBody>
      </p:sp>
    </p:spTree>
    <p:extLst>
      <p:ext uri="{BB962C8B-B14F-4D97-AF65-F5344CB8AC3E}">
        <p14:creationId xmlns:p14="http://schemas.microsoft.com/office/powerpoint/2010/main" val="1832734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513235A-9745-46BE-8EBB-475DFBD5F355}" type="datetimeFigureOut">
              <a:rPr lang="en-IN" smtClean="0"/>
              <a:t>01-09-2017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7B81FC-1B21-4894-A03A-D6AABFB3D36D}" type="slidenum">
              <a:rPr lang="en-IN" smtClean="0"/>
              <a:t>‹#›</a:t>
            </a:fld>
            <a:endParaRPr lang="en-IN"/>
          </a:p>
        </p:txBody>
      </p:sp>
    </p:spTree>
    <p:extLst>
      <p:ext uri="{BB962C8B-B14F-4D97-AF65-F5344CB8AC3E}">
        <p14:creationId xmlns:p14="http://schemas.microsoft.com/office/powerpoint/2010/main" val="3220247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513235A-9745-46BE-8EBB-475DFBD5F355}" type="datetimeFigureOut">
              <a:rPr lang="en-IN" smtClean="0"/>
              <a:t>01-09-2017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7B81FC-1B21-4894-A03A-D6AABFB3D36D}" type="slidenum">
              <a:rPr lang="en-IN" smtClean="0"/>
              <a:t>‹#›</a:t>
            </a:fld>
            <a:endParaRPr lang="en-IN"/>
          </a:p>
        </p:txBody>
      </p:sp>
    </p:spTree>
    <p:extLst>
      <p:ext uri="{BB962C8B-B14F-4D97-AF65-F5344CB8AC3E}">
        <p14:creationId xmlns:p14="http://schemas.microsoft.com/office/powerpoint/2010/main" val="3789247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513235A-9745-46BE-8EBB-475DFBD5F355}" type="datetimeFigureOut">
              <a:rPr lang="en-IN" smtClean="0"/>
              <a:t>01-09-2017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7B81FC-1B21-4894-A03A-D6AABFB3D36D}" type="slidenum">
              <a:rPr lang="en-IN" smtClean="0"/>
              <a:t>‹#›</a:t>
            </a:fld>
            <a:endParaRPr lang="en-IN"/>
          </a:p>
        </p:txBody>
      </p:sp>
    </p:spTree>
    <p:extLst>
      <p:ext uri="{BB962C8B-B14F-4D97-AF65-F5344CB8AC3E}">
        <p14:creationId xmlns:p14="http://schemas.microsoft.com/office/powerpoint/2010/main" val="427688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13235A-9745-46BE-8EBB-475DFBD5F355}" type="datetimeFigureOut">
              <a:rPr lang="en-IN" smtClean="0"/>
              <a:t>01-09-2017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7B81FC-1B21-4894-A03A-D6AABFB3D36D}" type="slidenum">
              <a:rPr lang="en-IN" smtClean="0"/>
              <a:t>‹#›</a:t>
            </a:fld>
            <a:endParaRPr lang="en-IN"/>
          </a:p>
        </p:txBody>
      </p:sp>
    </p:spTree>
    <p:extLst>
      <p:ext uri="{BB962C8B-B14F-4D97-AF65-F5344CB8AC3E}">
        <p14:creationId xmlns:p14="http://schemas.microsoft.com/office/powerpoint/2010/main" val="1732751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13235A-9745-46BE-8EBB-475DFBD5F355}" type="datetimeFigureOut">
              <a:rPr lang="en-IN" smtClean="0"/>
              <a:t>01-09-2017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7B81FC-1B21-4894-A03A-D6AABFB3D36D}" type="slidenum">
              <a:rPr lang="en-IN" smtClean="0"/>
              <a:t>‹#›</a:t>
            </a:fld>
            <a:endParaRPr lang="en-IN"/>
          </a:p>
        </p:txBody>
      </p:sp>
    </p:spTree>
    <p:extLst>
      <p:ext uri="{BB962C8B-B14F-4D97-AF65-F5344CB8AC3E}">
        <p14:creationId xmlns:p14="http://schemas.microsoft.com/office/powerpoint/2010/main" val="3995461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13235A-9745-46BE-8EBB-475DFBD5F355}" type="datetimeFigureOut">
              <a:rPr lang="en-IN" smtClean="0"/>
              <a:t>01-09-2017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7B81FC-1B21-4894-A03A-D6AABFB3D36D}" type="slidenum">
              <a:rPr lang="en-IN" smtClean="0"/>
              <a:t>‹#›</a:t>
            </a:fld>
            <a:endParaRPr lang="en-IN"/>
          </a:p>
        </p:txBody>
      </p:sp>
    </p:spTree>
    <p:extLst>
      <p:ext uri="{BB962C8B-B14F-4D97-AF65-F5344CB8AC3E}">
        <p14:creationId xmlns:p14="http://schemas.microsoft.com/office/powerpoint/2010/main" val="3783185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13235A-9745-46BE-8EBB-475DFBD5F355}" type="datetimeFigureOut">
              <a:rPr lang="en-IN" smtClean="0"/>
              <a:t>01-09-2017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7B81FC-1B21-4894-A03A-D6AABFB3D36D}" type="slidenum">
              <a:rPr lang="en-IN" smtClean="0"/>
              <a:t>‹#›</a:t>
            </a:fld>
            <a:endParaRPr lang="en-IN"/>
          </a:p>
        </p:txBody>
      </p:sp>
    </p:spTree>
    <p:extLst>
      <p:ext uri="{BB962C8B-B14F-4D97-AF65-F5344CB8AC3E}">
        <p14:creationId xmlns:p14="http://schemas.microsoft.com/office/powerpoint/2010/main" val="2821366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552450"/>
            <a:ext cx="5705475" cy="5705475"/>
          </a:xfrm>
          <a:prstGeom prst="rect">
            <a:avLst/>
          </a:prstGeom>
        </p:spPr>
      </p:pic>
    </p:spTree>
    <p:extLst>
      <p:ext uri="{BB962C8B-B14F-4D97-AF65-F5344CB8AC3E}">
        <p14:creationId xmlns:p14="http://schemas.microsoft.com/office/powerpoint/2010/main" val="1077019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Constants &amp; Variables</a:t>
            </a:r>
            <a:endParaRPr lang="en-IN" b="1" dirty="0"/>
          </a:p>
        </p:txBody>
      </p:sp>
      <p:sp>
        <p:nvSpPr>
          <p:cNvPr id="3" name="Content Placeholder 2"/>
          <p:cNvSpPr>
            <a:spLocks noGrp="1"/>
          </p:cNvSpPr>
          <p:nvPr>
            <p:ph idx="1"/>
          </p:nvPr>
        </p:nvSpPr>
        <p:spPr>
          <a:xfrm>
            <a:off x="1057274" y="1833563"/>
            <a:ext cx="10296525" cy="3490911"/>
          </a:xfrm>
          <a:solidFill>
            <a:schemeClr val="bg1"/>
          </a:solidFill>
        </p:spPr>
        <p:txBody>
          <a:bodyPr>
            <a:normAutofit lnSpcReduction="10000"/>
          </a:bodyPr>
          <a:lstStyle/>
          <a:p>
            <a:r>
              <a:rPr lang="en-IN" b="1" dirty="0" smtClean="0"/>
              <a:t>Constants</a:t>
            </a:r>
            <a:r>
              <a:rPr lang="en-IN" dirty="0" smtClean="0"/>
              <a:t> : These are entities that doesn’t change </a:t>
            </a:r>
            <a:r>
              <a:rPr lang="en-IN" dirty="0" err="1" smtClean="0"/>
              <a:t>i.e</a:t>
            </a:r>
            <a:r>
              <a:rPr lang="en-IN" dirty="0" smtClean="0"/>
              <a:t> they remain fixed.</a:t>
            </a:r>
            <a:endParaRPr lang="en-IN" dirty="0"/>
          </a:p>
          <a:p>
            <a:r>
              <a:rPr lang="en-IN" b="1" dirty="0" smtClean="0"/>
              <a:t>Variables</a:t>
            </a:r>
            <a:r>
              <a:rPr lang="en-IN" dirty="0" smtClean="0"/>
              <a:t> : These are entities that can be changed at any point of time.</a:t>
            </a:r>
          </a:p>
          <a:p>
            <a:endParaRPr lang="en-IN" dirty="0"/>
          </a:p>
          <a:p>
            <a:pPr marL="0" indent="0">
              <a:buNone/>
            </a:pPr>
            <a:r>
              <a:rPr lang="en-IN" u="sng" dirty="0" smtClean="0"/>
              <a:t>Real life examples</a:t>
            </a:r>
          </a:p>
          <a:p>
            <a:pPr marL="0" indent="0">
              <a:buNone/>
            </a:pPr>
            <a:r>
              <a:rPr lang="en-IN" dirty="0" smtClean="0"/>
              <a:t>Constants -&gt; name, gender </a:t>
            </a:r>
            <a:r>
              <a:rPr lang="en-IN" dirty="0" err="1" smtClean="0"/>
              <a:t>etc</a:t>
            </a:r>
            <a:endParaRPr lang="en-IN" dirty="0" smtClean="0"/>
          </a:p>
          <a:p>
            <a:pPr marL="0" indent="0">
              <a:buNone/>
            </a:pPr>
            <a:r>
              <a:rPr lang="en-IN" dirty="0" smtClean="0"/>
              <a:t>Variables -&gt; age</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7076" y="5871705"/>
            <a:ext cx="1219200" cy="843687"/>
          </a:xfrm>
          <a:prstGeom prst="rect">
            <a:avLst/>
          </a:prstGeom>
        </p:spPr>
      </p:pic>
    </p:spTree>
    <p:extLst>
      <p:ext uri="{BB962C8B-B14F-4D97-AF65-F5344CB8AC3E}">
        <p14:creationId xmlns:p14="http://schemas.microsoft.com/office/powerpoint/2010/main" val="26491248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Why Constants &amp; Variables ??</a:t>
            </a:r>
            <a:endParaRPr lang="en-IN" b="1" dirty="0"/>
          </a:p>
        </p:txBody>
      </p:sp>
      <p:sp>
        <p:nvSpPr>
          <p:cNvPr id="3" name="Content Placeholder 2"/>
          <p:cNvSpPr>
            <a:spLocks noGrp="1"/>
          </p:cNvSpPr>
          <p:nvPr>
            <p:ph idx="1"/>
          </p:nvPr>
        </p:nvSpPr>
        <p:spPr>
          <a:xfrm>
            <a:off x="1057274" y="1833563"/>
            <a:ext cx="10296525" cy="3490911"/>
          </a:xfrm>
          <a:solidFill>
            <a:schemeClr val="bg1"/>
          </a:solidFill>
        </p:spPr>
        <p:txBody>
          <a:bodyPr>
            <a:normAutofit/>
          </a:bodyPr>
          <a:lstStyle/>
          <a:p>
            <a:r>
              <a:rPr lang="en-IN" dirty="0" smtClean="0"/>
              <a:t>As already said every program constitutes of set of instructions. But these instruction have to be performed on sets of data producing another sets of data.</a:t>
            </a:r>
            <a:endParaRPr lang="en-IN" dirty="0"/>
          </a:p>
          <a:p>
            <a:r>
              <a:rPr lang="en-IN" dirty="0" smtClean="0"/>
              <a:t>This data is stored in the memory of computer.</a:t>
            </a:r>
          </a:p>
          <a:p>
            <a:r>
              <a:rPr lang="en-IN" dirty="0" smtClean="0"/>
              <a:t>Constants and variables are attributes of this stored information in memory.</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7076" y="5871705"/>
            <a:ext cx="1219200" cy="843687"/>
          </a:xfrm>
          <a:prstGeom prst="rect">
            <a:avLst/>
          </a:prstGeom>
        </p:spPr>
      </p:pic>
    </p:spTree>
    <p:extLst>
      <p:ext uri="{BB962C8B-B14F-4D97-AF65-F5344CB8AC3E}">
        <p14:creationId xmlns:p14="http://schemas.microsoft.com/office/powerpoint/2010/main" val="10300079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Rectangle 4"/>
          <p:cNvSpPr/>
          <p:nvPr/>
        </p:nvSpPr>
        <p:spPr>
          <a:xfrm>
            <a:off x="682230" y="462260"/>
            <a:ext cx="10846624" cy="923330"/>
          </a:xfrm>
          <a:prstGeom prst="rect">
            <a:avLst/>
          </a:prstGeom>
          <a:noFill/>
        </p:spPr>
        <p:txBody>
          <a:bodyPr wrap="none" lIns="91440" tIns="45720" rIns="91440" bIns="45720">
            <a:spAutoFit/>
          </a:bodyPr>
          <a:lstStyle/>
          <a:p>
            <a:pPr algn="ctr"/>
            <a:r>
              <a:rPr lang="en-US" sz="5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Program = Set of Instructions </a:t>
            </a:r>
            <a:r>
              <a:rPr lang="en-US" sz="5400" b="1" u="sng"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on data</a:t>
            </a:r>
            <a:endParaRPr lang="en-US" sz="5400" b="1" u="sng"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7" name="Picture 2" descr="https://cdn2.iconfinder.com/data/icons/seo-accessibility-usability-2/256/Coding-5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895598"/>
            <a:ext cx="4162425" cy="416242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4819650" y="1825624"/>
            <a:ext cx="6534150" cy="4441825"/>
          </a:xfrm>
        </p:spPr>
        <p:txBody>
          <a:bodyPr/>
          <a:lstStyle/>
          <a:p>
            <a:pPr marL="0" indent="0">
              <a:buNone/>
            </a:pPr>
            <a:r>
              <a:rPr lang="en-IN" dirty="0" smtClean="0">
                <a:solidFill>
                  <a:schemeClr val="bg1"/>
                </a:solidFill>
              </a:rPr>
              <a:t>Program{</a:t>
            </a:r>
          </a:p>
          <a:p>
            <a:pPr marL="0" indent="0">
              <a:buNone/>
            </a:pPr>
            <a:r>
              <a:rPr lang="en-IN" dirty="0">
                <a:solidFill>
                  <a:schemeClr val="bg1"/>
                </a:solidFill>
              </a:rPr>
              <a:t>	</a:t>
            </a:r>
            <a:r>
              <a:rPr lang="en-IN" b="1" dirty="0" smtClean="0">
                <a:solidFill>
                  <a:schemeClr val="bg1"/>
                </a:solidFill>
              </a:rPr>
              <a:t>data element1, data element 2;</a:t>
            </a:r>
          </a:p>
          <a:p>
            <a:pPr marL="0" indent="0">
              <a:buNone/>
            </a:pPr>
            <a:r>
              <a:rPr lang="en-IN" dirty="0" smtClean="0">
                <a:solidFill>
                  <a:schemeClr val="bg1"/>
                </a:solidFill>
              </a:rPr>
              <a:t>	instruction 1;</a:t>
            </a:r>
          </a:p>
          <a:p>
            <a:pPr marL="0" indent="0">
              <a:buNone/>
            </a:pPr>
            <a:r>
              <a:rPr lang="en-IN" dirty="0">
                <a:solidFill>
                  <a:schemeClr val="bg1"/>
                </a:solidFill>
              </a:rPr>
              <a:t>	</a:t>
            </a:r>
            <a:r>
              <a:rPr lang="en-IN" dirty="0" smtClean="0">
                <a:solidFill>
                  <a:schemeClr val="bg1"/>
                </a:solidFill>
              </a:rPr>
              <a:t>instruction 2;</a:t>
            </a:r>
          </a:p>
          <a:p>
            <a:pPr marL="0" indent="0">
              <a:buNone/>
            </a:pPr>
            <a:r>
              <a:rPr lang="en-IN" dirty="0">
                <a:solidFill>
                  <a:schemeClr val="bg1"/>
                </a:solidFill>
              </a:rPr>
              <a:t>	</a:t>
            </a:r>
            <a:r>
              <a:rPr lang="en-IN" dirty="0" smtClean="0">
                <a:solidFill>
                  <a:schemeClr val="bg1"/>
                </a:solidFill>
              </a:rPr>
              <a:t>instruction 3;</a:t>
            </a:r>
          </a:p>
          <a:p>
            <a:pPr marL="0" indent="0">
              <a:buNone/>
            </a:pPr>
            <a:r>
              <a:rPr lang="en-IN" dirty="0">
                <a:solidFill>
                  <a:schemeClr val="bg1"/>
                </a:solidFill>
              </a:rPr>
              <a:t>	</a:t>
            </a:r>
            <a:r>
              <a:rPr lang="en-IN" dirty="0" smtClean="0">
                <a:solidFill>
                  <a:schemeClr val="bg1"/>
                </a:solidFill>
              </a:rPr>
              <a:t>instruction 4;</a:t>
            </a:r>
          </a:p>
          <a:p>
            <a:pPr marL="0" indent="0">
              <a:buNone/>
            </a:pPr>
            <a:r>
              <a:rPr lang="en-IN" dirty="0">
                <a:solidFill>
                  <a:schemeClr val="bg1"/>
                </a:solidFill>
              </a:rPr>
              <a:t>	</a:t>
            </a:r>
            <a:r>
              <a:rPr lang="en-IN" dirty="0" smtClean="0">
                <a:solidFill>
                  <a:schemeClr val="bg1"/>
                </a:solidFill>
              </a:rPr>
              <a:t>end of instructions;</a:t>
            </a:r>
            <a:endParaRPr lang="en-IN" dirty="0">
              <a:solidFill>
                <a:schemeClr val="bg1"/>
              </a:solidFill>
            </a:endParaRPr>
          </a:p>
          <a:p>
            <a:pPr marL="0" indent="0">
              <a:buNone/>
            </a:pPr>
            <a:r>
              <a:rPr lang="en-IN" dirty="0" smtClean="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33752495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Memory Representation</a:t>
            </a:r>
            <a:endParaRPr lang="en-IN" b="1" dirty="0"/>
          </a:p>
        </p:txBody>
      </p:sp>
      <p:sp>
        <p:nvSpPr>
          <p:cNvPr id="3" name="Content Placeholder 2"/>
          <p:cNvSpPr>
            <a:spLocks noGrp="1"/>
          </p:cNvSpPr>
          <p:nvPr>
            <p:ph idx="1"/>
          </p:nvPr>
        </p:nvSpPr>
        <p:spPr>
          <a:xfrm>
            <a:off x="1057274" y="1833563"/>
            <a:ext cx="10763251" cy="3957637"/>
          </a:xfrm>
          <a:solidFill>
            <a:schemeClr val="bg1"/>
          </a:solidFill>
        </p:spPr>
        <p:txBody>
          <a:bodyPr>
            <a:normAutofit/>
          </a:bodyPr>
          <a:lstStyle/>
          <a:p>
            <a:r>
              <a:rPr lang="en-IN" dirty="0" smtClean="0"/>
              <a:t>Computer uses a fixed number of bits to represent a piece of data, which could be a number, a character, or others. </a:t>
            </a:r>
          </a:p>
          <a:p>
            <a:r>
              <a:rPr lang="en-IN" dirty="0" smtClean="0"/>
              <a:t>A n-bit storage location can represent up to 2^n distinct entities. </a:t>
            </a:r>
          </a:p>
          <a:p>
            <a:r>
              <a:rPr lang="en-IN" dirty="0" smtClean="0"/>
              <a:t>For example, a 3-bit memory location can hold one of these eight binary patterns: 000, 001, 010, 011, 100, 101, 110, or 111. </a:t>
            </a:r>
          </a:p>
          <a:p>
            <a:r>
              <a:rPr lang="en-IN" dirty="0" smtClean="0"/>
              <a:t>Hence, it can represent at most 8 distinct entities. You could use them to represent numbers 0 to 7, characters 'A' to 'H', or up to 8 kinds of fruits like apple, orange, banana; or up to 8 kinds of animals like lion, tiger, etc.</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7076" y="5871705"/>
            <a:ext cx="1219200" cy="843687"/>
          </a:xfrm>
          <a:prstGeom prst="rect">
            <a:avLst/>
          </a:prstGeom>
        </p:spPr>
      </p:pic>
    </p:spTree>
    <p:extLst>
      <p:ext uri="{BB962C8B-B14F-4D97-AF65-F5344CB8AC3E}">
        <p14:creationId xmlns:p14="http://schemas.microsoft.com/office/powerpoint/2010/main" val="6695446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8194" name="Picture 2" descr="https://tams-www.informatik.uni-hamburg.de/applets/hades/webdemos/76-mips/10-sieve/screen-sieve-ready.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0700" y="1076325"/>
            <a:ext cx="6172200" cy="550545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889000" y="0"/>
            <a:ext cx="10515600" cy="962025"/>
          </a:xfrm>
        </p:spPr>
        <p:txBody>
          <a:bodyPr/>
          <a:lstStyle/>
          <a:p>
            <a:pPr algn="ctr"/>
            <a:r>
              <a:rPr lang="en-IN" b="1" dirty="0" smtClean="0"/>
              <a:t>Memory Addressing in RAM</a:t>
            </a:r>
            <a:endParaRPr lang="en-IN" b="1" dirty="0"/>
          </a:p>
        </p:txBody>
      </p:sp>
    </p:spTree>
    <p:extLst>
      <p:ext uri="{BB962C8B-B14F-4D97-AF65-F5344CB8AC3E}">
        <p14:creationId xmlns:p14="http://schemas.microsoft.com/office/powerpoint/2010/main" val="673070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Variable Naming</a:t>
            </a:r>
            <a:endParaRPr lang="en-IN" b="1" dirty="0"/>
          </a:p>
        </p:txBody>
      </p:sp>
      <p:sp>
        <p:nvSpPr>
          <p:cNvPr id="3" name="Content Placeholder 2"/>
          <p:cNvSpPr>
            <a:spLocks noGrp="1"/>
          </p:cNvSpPr>
          <p:nvPr>
            <p:ph idx="1"/>
          </p:nvPr>
        </p:nvSpPr>
        <p:spPr>
          <a:xfrm>
            <a:off x="1057274" y="1833563"/>
            <a:ext cx="10296525" cy="3490911"/>
          </a:xfrm>
          <a:solidFill>
            <a:schemeClr val="bg1"/>
          </a:solidFill>
        </p:spPr>
        <p:txBody>
          <a:bodyPr>
            <a:normAutofit/>
          </a:bodyPr>
          <a:lstStyle/>
          <a:p>
            <a:r>
              <a:rPr lang="en-IN" dirty="0" smtClean="0"/>
              <a:t>Remembering or repeated usage of this memory locations will be difficult for user for long run.</a:t>
            </a:r>
          </a:p>
          <a:p>
            <a:r>
              <a:rPr lang="en-IN" dirty="0" smtClean="0"/>
              <a:t>Hence </a:t>
            </a:r>
            <a:r>
              <a:rPr lang="en-IN" b="1" dirty="0" smtClean="0"/>
              <a:t>Variable names</a:t>
            </a:r>
            <a:r>
              <a:rPr lang="en-IN" dirty="0" smtClean="0"/>
              <a:t> are used to </a:t>
            </a:r>
            <a:r>
              <a:rPr lang="en-IN" b="1" dirty="0" smtClean="0"/>
              <a:t>identify</a:t>
            </a:r>
            <a:r>
              <a:rPr lang="en-IN" dirty="0" smtClean="0"/>
              <a:t> the particular memory location.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7076" y="5871705"/>
            <a:ext cx="1219200" cy="843687"/>
          </a:xfrm>
          <a:prstGeom prst="rect">
            <a:avLst/>
          </a:prstGeom>
        </p:spPr>
      </p:pic>
    </p:spTree>
    <p:extLst>
      <p:ext uri="{BB962C8B-B14F-4D97-AF65-F5344CB8AC3E}">
        <p14:creationId xmlns:p14="http://schemas.microsoft.com/office/powerpoint/2010/main" val="7866762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Rules for constructing Variable Names</a:t>
            </a:r>
            <a:endParaRPr lang="en-IN" b="1" dirty="0"/>
          </a:p>
        </p:txBody>
      </p:sp>
      <p:sp>
        <p:nvSpPr>
          <p:cNvPr id="3" name="Content Placeholder 2"/>
          <p:cNvSpPr>
            <a:spLocks noGrp="1"/>
          </p:cNvSpPr>
          <p:nvPr>
            <p:ph idx="1"/>
          </p:nvPr>
        </p:nvSpPr>
        <p:spPr>
          <a:xfrm>
            <a:off x="1057275" y="1483291"/>
            <a:ext cx="10296525" cy="4586287"/>
          </a:xfrm>
          <a:solidFill>
            <a:schemeClr val="bg1"/>
          </a:solidFill>
        </p:spPr>
        <p:txBody>
          <a:bodyPr>
            <a:normAutofit/>
          </a:bodyPr>
          <a:lstStyle/>
          <a:p>
            <a:pPr marL="514350" indent="-514350">
              <a:buFont typeface="+mj-lt"/>
              <a:buAutoNum type="arabicPeriod"/>
            </a:pPr>
            <a:r>
              <a:rPr lang="en-IN" dirty="0" smtClean="0"/>
              <a:t>A variable name is any combination of 1 to 31 alphabets, digits or underscores.</a:t>
            </a:r>
          </a:p>
          <a:p>
            <a:pPr marL="514350" indent="-514350">
              <a:buFont typeface="+mj-lt"/>
              <a:buAutoNum type="arabicPeriod"/>
            </a:pPr>
            <a:r>
              <a:rPr lang="en-IN" dirty="0" smtClean="0"/>
              <a:t>The first character in the variable name must be an alphabet or underscore.</a:t>
            </a:r>
          </a:p>
          <a:p>
            <a:pPr marL="514350" indent="-514350">
              <a:buFont typeface="+mj-lt"/>
              <a:buAutoNum type="arabicPeriod"/>
            </a:pPr>
            <a:r>
              <a:rPr lang="en-IN" dirty="0" smtClean="0"/>
              <a:t>No commas or blanks are allowed within a variable name.</a:t>
            </a:r>
          </a:p>
          <a:p>
            <a:pPr marL="514350" indent="-514350">
              <a:buFont typeface="+mj-lt"/>
              <a:buAutoNum type="arabicPeriod"/>
            </a:pPr>
            <a:r>
              <a:rPr lang="en-IN" dirty="0" smtClean="0"/>
              <a:t>No special symbols other than underscore can be used in variable name.</a:t>
            </a:r>
          </a:p>
          <a:p>
            <a:pPr marL="514350" indent="-514350">
              <a:buFont typeface="+mj-lt"/>
              <a:buAutoNum type="arabicPeriod"/>
            </a:pPr>
            <a:r>
              <a:rPr lang="en-IN" dirty="0" smtClean="0"/>
              <a:t>Every variable name must have a data type associated with it.</a:t>
            </a:r>
          </a:p>
          <a:p>
            <a:pPr marL="0" indent="0">
              <a:buNone/>
            </a:pPr>
            <a:r>
              <a:rPr lang="en-IN" dirty="0" err="1" smtClean="0"/>
              <a:t>Eg</a:t>
            </a:r>
            <a:r>
              <a:rPr lang="en-IN" dirty="0" smtClean="0"/>
              <a:t>: </a:t>
            </a:r>
            <a:r>
              <a:rPr lang="en-IN" dirty="0" err="1" smtClean="0"/>
              <a:t>myvar</a:t>
            </a:r>
            <a:r>
              <a:rPr lang="en-IN" dirty="0" smtClean="0"/>
              <a:t>, age, _name </a:t>
            </a:r>
            <a:r>
              <a:rPr lang="en-IN" dirty="0" err="1" smtClean="0"/>
              <a:t>etc</a:t>
            </a:r>
            <a:endParaRPr lang="en-IN" dirty="0"/>
          </a:p>
          <a:p>
            <a:pPr marL="514350" indent="-514350">
              <a:buFont typeface="+mj-lt"/>
              <a:buAutoNum type="arabicPeriod"/>
            </a:pP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7076" y="5871705"/>
            <a:ext cx="1219200" cy="843687"/>
          </a:xfrm>
          <a:prstGeom prst="rect">
            <a:avLst/>
          </a:prstGeom>
        </p:spPr>
      </p:pic>
    </p:spTree>
    <p:extLst>
      <p:ext uri="{BB962C8B-B14F-4D97-AF65-F5344CB8AC3E}">
        <p14:creationId xmlns:p14="http://schemas.microsoft.com/office/powerpoint/2010/main" val="35078927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b="1" dirty="0" smtClean="0"/>
              <a:t>C Keywords</a:t>
            </a:r>
            <a:endParaRPr lang="en-IN" sz="5400" b="1" dirty="0"/>
          </a:p>
        </p:txBody>
      </p:sp>
      <p:sp>
        <p:nvSpPr>
          <p:cNvPr id="3" name="Content Placeholder 2"/>
          <p:cNvSpPr>
            <a:spLocks noGrp="1"/>
          </p:cNvSpPr>
          <p:nvPr>
            <p:ph idx="1"/>
          </p:nvPr>
        </p:nvSpPr>
        <p:spPr>
          <a:xfrm>
            <a:off x="561975" y="1690688"/>
            <a:ext cx="5095876" cy="3957637"/>
          </a:xfrm>
          <a:solidFill>
            <a:schemeClr val="bg1"/>
          </a:solidFill>
        </p:spPr>
        <p:txBody>
          <a:bodyPr>
            <a:normAutofit fontScale="92500"/>
          </a:bodyPr>
          <a:lstStyle/>
          <a:p>
            <a:r>
              <a:rPr lang="en-IN" dirty="0" smtClean="0"/>
              <a:t>Keywords are the words whose meaning has </a:t>
            </a:r>
            <a:r>
              <a:rPr lang="en-IN" b="1" dirty="0" smtClean="0"/>
              <a:t>already been explained</a:t>
            </a:r>
            <a:r>
              <a:rPr lang="en-IN" dirty="0" smtClean="0"/>
              <a:t> to the C compiler(or in a broad sense to the computer).</a:t>
            </a:r>
          </a:p>
          <a:p>
            <a:r>
              <a:rPr lang="en-IN" dirty="0" smtClean="0"/>
              <a:t>These keywords </a:t>
            </a:r>
            <a:r>
              <a:rPr lang="en-IN" b="1" dirty="0" smtClean="0"/>
              <a:t>cannot </a:t>
            </a:r>
            <a:r>
              <a:rPr lang="en-IN" dirty="0" smtClean="0"/>
              <a:t>be used as variable names as we are trying to assign a new meaning to the keyword.</a:t>
            </a:r>
          </a:p>
          <a:p>
            <a:r>
              <a:rPr lang="en-IN" dirty="0" smtClean="0"/>
              <a:t>There are only </a:t>
            </a:r>
            <a:r>
              <a:rPr lang="en-IN" b="1" dirty="0" smtClean="0"/>
              <a:t>32</a:t>
            </a:r>
            <a:r>
              <a:rPr lang="en-IN" dirty="0" smtClean="0"/>
              <a:t> keywords available in C.</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7076" y="5871705"/>
            <a:ext cx="1219200" cy="843687"/>
          </a:xfrm>
          <a:prstGeom prst="rect">
            <a:avLst/>
          </a:prstGeom>
        </p:spPr>
      </p:pic>
      <p:pic>
        <p:nvPicPr>
          <p:cNvPr id="16386" name="Picture 2" descr="https://letusc4you.files.wordpress.com/2012/06/wp5.jpg"/>
          <p:cNvPicPr>
            <a:picLocks noChangeAspect="1" noChangeArrowheads="1"/>
          </p:cNvPicPr>
          <p:nvPr/>
        </p:nvPicPr>
        <p:blipFill rotWithShape="1">
          <a:blip r:embed="rId3">
            <a:extLst>
              <a:ext uri="{28A0092B-C50C-407E-A947-70E740481C1C}">
                <a14:useLocalDpi xmlns:a14="http://schemas.microsoft.com/office/drawing/2010/main" val="0"/>
              </a:ext>
            </a:extLst>
          </a:blip>
          <a:srcRect l="12721" t="15008" r="13974" b="16372"/>
          <a:stretch/>
        </p:blipFill>
        <p:spPr bwMode="auto">
          <a:xfrm>
            <a:off x="5886450" y="1914525"/>
            <a:ext cx="6305550" cy="3437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8495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Rectangle 4"/>
          <p:cNvSpPr/>
          <p:nvPr/>
        </p:nvSpPr>
        <p:spPr>
          <a:xfrm>
            <a:off x="676276" y="262234"/>
            <a:ext cx="9696450" cy="1446550"/>
          </a:xfrm>
          <a:prstGeom prst="rect">
            <a:avLst/>
          </a:prstGeom>
          <a:noFill/>
        </p:spPr>
        <p:txBody>
          <a:bodyPr wrap="square" lIns="91440" tIns="45720" rIns="91440" bIns="45720">
            <a:spAutoFit/>
          </a:bodyPr>
          <a:lstStyle/>
          <a:p>
            <a:pPr algn="ctr"/>
            <a:r>
              <a:rPr lang="en-US" sz="88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First C Program</a:t>
            </a:r>
            <a:endPar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7076" y="5871705"/>
            <a:ext cx="1219200" cy="843687"/>
          </a:xfrm>
          <a:prstGeom prst="rect">
            <a:avLst/>
          </a:prstGeom>
        </p:spPr>
      </p:pic>
      <p:sp>
        <p:nvSpPr>
          <p:cNvPr id="4" name="Content Placeholder 2"/>
          <p:cNvSpPr>
            <a:spLocks noGrp="1"/>
          </p:cNvSpPr>
          <p:nvPr>
            <p:ph idx="1"/>
          </p:nvPr>
        </p:nvSpPr>
        <p:spPr>
          <a:xfrm>
            <a:off x="1228726" y="1959673"/>
            <a:ext cx="10001249" cy="4333875"/>
          </a:xfrm>
          <a:solidFill>
            <a:schemeClr val="bg1"/>
          </a:solidFill>
        </p:spPr>
        <p:txBody>
          <a:bodyPr>
            <a:normAutofit lnSpcReduction="10000"/>
          </a:bodyPr>
          <a:lstStyle/>
          <a:p>
            <a:pPr marL="0" indent="0">
              <a:buNone/>
            </a:pPr>
            <a:r>
              <a:rPr lang="en-IN" dirty="0" smtClean="0"/>
              <a:t>#include&lt;</a:t>
            </a:r>
            <a:r>
              <a:rPr lang="en-IN" dirty="0" err="1" smtClean="0"/>
              <a:t>first_program.h</a:t>
            </a:r>
            <a:r>
              <a:rPr lang="en-IN" dirty="0" smtClean="0"/>
              <a:t>&gt;</a:t>
            </a:r>
          </a:p>
          <a:p>
            <a:pPr marL="0" indent="0">
              <a:buNone/>
            </a:pPr>
            <a:r>
              <a:rPr lang="en-IN" dirty="0" err="1" smtClean="0"/>
              <a:t>int</a:t>
            </a:r>
            <a:r>
              <a:rPr lang="en-IN" dirty="0" smtClean="0"/>
              <a:t> main(){</a:t>
            </a:r>
          </a:p>
          <a:p>
            <a:pPr marL="0" indent="0">
              <a:buNone/>
            </a:pPr>
            <a:r>
              <a:rPr lang="en-IN" dirty="0" smtClean="0"/>
              <a:t>	do “wake up from sleep”;</a:t>
            </a:r>
          </a:p>
          <a:p>
            <a:pPr marL="0" indent="0">
              <a:buNone/>
            </a:pPr>
            <a:r>
              <a:rPr lang="en-IN" dirty="0"/>
              <a:t>	</a:t>
            </a:r>
            <a:r>
              <a:rPr lang="en-IN" dirty="0" smtClean="0"/>
              <a:t>do “switch on your laptops”;</a:t>
            </a:r>
          </a:p>
          <a:p>
            <a:pPr marL="0" indent="0">
              <a:buNone/>
            </a:pPr>
            <a:r>
              <a:rPr lang="en-IN" dirty="0"/>
              <a:t>	</a:t>
            </a:r>
            <a:r>
              <a:rPr lang="en-IN" dirty="0" smtClean="0"/>
              <a:t>do “open a C compiler cum editor”;</a:t>
            </a:r>
          </a:p>
          <a:p>
            <a:pPr marL="0" indent="0">
              <a:buNone/>
            </a:pPr>
            <a:r>
              <a:rPr lang="en-IN" dirty="0"/>
              <a:t>	</a:t>
            </a:r>
            <a:r>
              <a:rPr lang="en-IN" dirty="0" smtClean="0"/>
              <a:t>do “begin your first program”;</a:t>
            </a:r>
          </a:p>
          <a:p>
            <a:pPr marL="0" indent="0">
              <a:buNone/>
            </a:pPr>
            <a:r>
              <a:rPr lang="en-IN" dirty="0"/>
              <a:t>	</a:t>
            </a:r>
            <a:r>
              <a:rPr lang="en-IN" dirty="0" smtClean="0"/>
              <a:t>do “enjoy programming”;</a:t>
            </a:r>
          </a:p>
          <a:p>
            <a:pPr marL="0" indent="0">
              <a:buNone/>
            </a:pPr>
            <a:r>
              <a:rPr lang="en-IN" dirty="0"/>
              <a:t>	</a:t>
            </a:r>
            <a:r>
              <a:rPr lang="en-IN" dirty="0" smtClean="0"/>
              <a:t>return answers;</a:t>
            </a:r>
            <a:endParaRPr lang="en-IN" dirty="0"/>
          </a:p>
          <a:p>
            <a:pPr marL="0" indent="0">
              <a:buNone/>
            </a:pPr>
            <a:r>
              <a:rPr lang="en-IN" dirty="0" smtClean="0"/>
              <a:t>}</a:t>
            </a:r>
            <a:endParaRPr lang="en-IN" dirty="0"/>
          </a:p>
        </p:txBody>
      </p:sp>
    </p:spTree>
    <p:extLst>
      <p:ext uri="{BB962C8B-B14F-4D97-AF65-F5344CB8AC3E}">
        <p14:creationId xmlns:p14="http://schemas.microsoft.com/office/powerpoint/2010/main" val="20334123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81076" y="1384300"/>
            <a:ext cx="10515600" cy="3959225"/>
          </a:xfrm>
        </p:spPr>
        <p:txBody>
          <a:bodyPr>
            <a:normAutofit/>
          </a:bodyPr>
          <a:lstStyle/>
          <a:p>
            <a:pPr algn="ctr"/>
            <a:r>
              <a:rPr lang="en-IN" sz="8800" b="1" dirty="0" err="1"/>
              <a:t>p</a:t>
            </a:r>
            <a:r>
              <a:rPr lang="en-IN" sz="8800" b="1" dirty="0" err="1" smtClean="0"/>
              <a:t>rintf</a:t>
            </a:r>
            <a:r>
              <a:rPr lang="en-IN" sz="8800" b="1" dirty="0" smtClean="0"/>
              <a:t>() </a:t>
            </a:r>
            <a:br>
              <a:rPr lang="en-IN" sz="8800" b="1" dirty="0" smtClean="0"/>
            </a:br>
            <a:r>
              <a:rPr lang="en-IN" sz="5400" b="1" dirty="0" smtClean="0"/>
              <a:t>&amp;</a:t>
            </a:r>
            <a:r>
              <a:rPr lang="en-IN" sz="8800" b="1" dirty="0" smtClean="0"/>
              <a:t> </a:t>
            </a:r>
            <a:br>
              <a:rPr lang="en-IN" sz="8800" b="1" dirty="0" smtClean="0"/>
            </a:br>
            <a:r>
              <a:rPr lang="en-IN" sz="8800" b="1" dirty="0" err="1" smtClean="0"/>
              <a:t>scanf</a:t>
            </a:r>
            <a:r>
              <a:rPr lang="en-IN" sz="8800" b="1" dirty="0" smtClean="0"/>
              <a:t>()</a:t>
            </a:r>
            <a:endParaRPr lang="en-IN" sz="8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7076" y="5871705"/>
            <a:ext cx="1219200" cy="843687"/>
          </a:xfrm>
          <a:prstGeom prst="rect">
            <a:avLst/>
          </a:prstGeom>
        </p:spPr>
      </p:pic>
    </p:spTree>
    <p:extLst>
      <p:ext uri="{BB962C8B-B14F-4D97-AF65-F5344CB8AC3E}">
        <p14:creationId xmlns:p14="http://schemas.microsoft.com/office/powerpoint/2010/main" val="477038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Topics to be covered</a:t>
            </a:r>
            <a:endParaRPr lang="en-IN" dirty="0"/>
          </a:p>
        </p:txBody>
      </p:sp>
      <p:sp>
        <p:nvSpPr>
          <p:cNvPr id="3" name="Content Placeholder 2"/>
          <p:cNvSpPr>
            <a:spLocks noGrp="1"/>
          </p:cNvSpPr>
          <p:nvPr>
            <p:ph idx="1"/>
          </p:nvPr>
        </p:nvSpPr>
        <p:spPr/>
        <p:txBody>
          <a:bodyPr/>
          <a:lstStyle/>
          <a:p>
            <a:r>
              <a:rPr lang="en-IN" dirty="0" smtClean="0"/>
              <a:t>Introduction to programming</a:t>
            </a:r>
          </a:p>
          <a:p>
            <a:r>
              <a:rPr lang="en-IN" dirty="0" smtClean="0"/>
              <a:t>C as a programming language</a:t>
            </a:r>
          </a:p>
          <a:p>
            <a:r>
              <a:rPr lang="en-IN" dirty="0" smtClean="0"/>
              <a:t>Uses/Applications of C language</a:t>
            </a:r>
          </a:p>
          <a:p>
            <a:r>
              <a:rPr lang="en-IN" dirty="0" smtClean="0"/>
              <a:t>History of C language</a:t>
            </a:r>
          </a:p>
          <a:p>
            <a:r>
              <a:rPr lang="en-IN" dirty="0" smtClean="0"/>
              <a:t>Basic C</a:t>
            </a:r>
          </a:p>
          <a:p>
            <a:r>
              <a:rPr lang="en-IN" dirty="0" smtClean="0"/>
              <a:t>Advanced C</a:t>
            </a:r>
          </a:p>
          <a:p>
            <a:endParaRPr lang="en-IN"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7076" y="5871705"/>
            <a:ext cx="1219200" cy="843687"/>
          </a:xfrm>
          <a:prstGeom prst="rect">
            <a:avLst/>
          </a:prstGeom>
        </p:spPr>
      </p:pic>
    </p:spTree>
    <p:extLst>
      <p:ext uri="{BB962C8B-B14F-4D97-AF65-F5344CB8AC3E}">
        <p14:creationId xmlns:p14="http://schemas.microsoft.com/office/powerpoint/2010/main" val="149251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3450" y="365125"/>
            <a:ext cx="10515600" cy="1325563"/>
          </a:xfrm>
          <a:solidFill>
            <a:schemeClr val="bg1"/>
          </a:solidFill>
        </p:spPr>
        <p:txBody>
          <a:bodyPr/>
          <a:lstStyle/>
          <a:p>
            <a:pPr algn="ctr"/>
            <a:r>
              <a:rPr lang="en-IN" b="1" dirty="0" smtClean="0"/>
              <a:t>Rules to be followed for writing a C program</a:t>
            </a:r>
            <a:endParaRPr lang="en-IN" b="1" dirty="0"/>
          </a:p>
        </p:txBody>
      </p:sp>
      <p:sp>
        <p:nvSpPr>
          <p:cNvPr id="3" name="Content Placeholder 2"/>
          <p:cNvSpPr>
            <a:spLocks noGrp="1"/>
          </p:cNvSpPr>
          <p:nvPr>
            <p:ph idx="1"/>
          </p:nvPr>
        </p:nvSpPr>
        <p:spPr>
          <a:xfrm>
            <a:off x="1057275" y="1635691"/>
            <a:ext cx="10296525" cy="4586287"/>
          </a:xfrm>
          <a:solidFill>
            <a:schemeClr val="bg1"/>
          </a:solidFill>
        </p:spPr>
        <p:txBody>
          <a:bodyPr>
            <a:normAutofit/>
          </a:bodyPr>
          <a:lstStyle/>
          <a:p>
            <a:pPr marL="514350" indent="-514350">
              <a:buFont typeface="+mj-lt"/>
              <a:buAutoNum type="arabicPeriod"/>
            </a:pPr>
            <a:r>
              <a:rPr lang="en-IN" dirty="0" smtClean="0"/>
              <a:t>Each instruction in a C program is written as a separate statement. Therefore complete program would comprise of a series of statements.</a:t>
            </a:r>
          </a:p>
          <a:p>
            <a:pPr marL="514350" indent="-514350">
              <a:buFont typeface="+mj-lt"/>
              <a:buAutoNum type="arabicPeriod"/>
            </a:pPr>
            <a:r>
              <a:rPr lang="en-IN" dirty="0" smtClean="0"/>
              <a:t>The statements must appear in the same order in which we wish them to be executed.</a:t>
            </a:r>
          </a:p>
          <a:p>
            <a:pPr marL="514350" indent="-514350">
              <a:buFont typeface="+mj-lt"/>
              <a:buAutoNum type="arabicPeriod"/>
            </a:pPr>
            <a:r>
              <a:rPr lang="en-IN" dirty="0" smtClean="0"/>
              <a:t>Blank spaces can be added between two words to improve the readability of the statement.</a:t>
            </a:r>
          </a:p>
          <a:p>
            <a:pPr marL="514350" indent="-514350">
              <a:buFont typeface="+mj-lt"/>
              <a:buAutoNum type="arabicPeriod"/>
            </a:pPr>
            <a:r>
              <a:rPr lang="en-IN" dirty="0" smtClean="0"/>
              <a:t>Remember C language is case-sensitive.</a:t>
            </a:r>
          </a:p>
          <a:p>
            <a:pPr marL="514350" indent="-514350">
              <a:buFont typeface="+mj-lt"/>
              <a:buAutoNum type="arabicPeriod"/>
            </a:pPr>
            <a:r>
              <a:rPr lang="en-IN" dirty="0" smtClean="0"/>
              <a:t>Every C statement must end with a semicolon (;) which acts as a statement terminator</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7076" y="5871705"/>
            <a:ext cx="1219200" cy="843687"/>
          </a:xfrm>
          <a:prstGeom prst="rect">
            <a:avLst/>
          </a:prstGeom>
        </p:spPr>
      </p:pic>
    </p:spTree>
    <p:extLst>
      <p:ext uri="{BB962C8B-B14F-4D97-AF65-F5344CB8AC3E}">
        <p14:creationId xmlns:p14="http://schemas.microsoft.com/office/powerpoint/2010/main" val="31931980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b="1" dirty="0" smtClean="0"/>
              <a:t>C Instructions</a:t>
            </a:r>
            <a:endParaRPr lang="en-IN" sz="6000" b="1" dirty="0"/>
          </a:p>
        </p:txBody>
      </p:sp>
      <p:sp>
        <p:nvSpPr>
          <p:cNvPr id="3" name="Content Placeholder 2"/>
          <p:cNvSpPr>
            <a:spLocks noGrp="1"/>
          </p:cNvSpPr>
          <p:nvPr>
            <p:ph idx="1"/>
          </p:nvPr>
        </p:nvSpPr>
        <p:spPr/>
        <p:txBody>
          <a:bodyPr/>
          <a:lstStyle/>
          <a:p>
            <a:r>
              <a:rPr lang="en-IN" b="1" dirty="0" smtClean="0"/>
              <a:t>Type declaration instructions </a:t>
            </a:r>
            <a:r>
              <a:rPr lang="en-IN" dirty="0" smtClean="0"/>
              <a:t>: To declare the type of variables used in a C program.</a:t>
            </a:r>
          </a:p>
          <a:p>
            <a:r>
              <a:rPr lang="en-IN" b="1" dirty="0" err="1" smtClean="0"/>
              <a:t>Arithemetic</a:t>
            </a:r>
            <a:r>
              <a:rPr lang="en-IN" b="1" dirty="0" smtClean="0"/>
              <a:t> instructions </a:t>
            </a:r>
            <a:r>
              <a:rPr lang="en-IN" dirty="0" smtClean="0"/>
              <a:t>: To perform </a:t>
            </a:r>
            <a:r>
              <a:rPr lang="en-IN" dirty="0" err="1" smtClean="0"/>
              <a:t>arithemetic</a:t>
            </a:r>
            <a:r>
              <a:rPr lang="en-IN" dirty="0" smtClean="0"/>
              <a:t> operations between constants and variables.</a:t>
            </a:r>
          </a:p>
          <a:p>
            <a:r>
              <a:rPr lang="en-IN" b="1" dirty="0" smtClean="0"/>
              <a:t>Control instructions </a:t>
            </a:r>
            <a:r>
              <a:rPr lang="en-IN" dirty="0" smtClean="0"/>
              <a:t>: To control the sequence of execution of various statements in a C program.</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7076" y="5871705"/>
            <a:ext cx="1219200" cy="843687"/>
          </a:xfrm>
          <a:prstGeom prst="rect">
            <a:avLst/>
          </a:prstGeom>
        </p:spPr>
      </p:pic>
    </p:spTree>
    <p:extLst>
      <p:ext uri="{BB962C8B-B14F-4D97-AF65-F5344CB8AC3E}">
        <p14:creationId xmlns:p14="http://schemas.microsoft.com/office/powerpoint/2010/main" val="37790138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69875"/>
            <a:ext cx="10515600" cy="1325563"/>
          </a:xfrm>
        </p:spPr>
        <p:txBody>
          <a:bodyPr>
            <a:normAutofit/>
          </a:bodyPr>
          <a:lstStyle/>
          <a:p>
            <a:pPr algn="ctr"/>
            <a:r>
              <a:rPr lang="en-IN" sz="4800" b="1" dirty="0" smtClean="0"/>
              <a:t>Type declaration instructions</a:t>
            </a:r>
            <a:endParaRPr lang="en-IN" sz="4800" b="1" dirty="0"/>
          </a:p>
        </p:txBody>
      </p:sp>
      <p:sp>
        <p:nvSpPr>
          <p:cNvPr id="3" name="Content Placeholder 2"/>
          <p:cNvSpPr>
            <a:spLocks noGrp="1"/>
          </p:cNvSpPr>
          <p:nvPr>
            <p:ph idx="1"/>
          </p:nvPr>
        </p:nvSpPr>
        <p:spPr/>
        <p:txBody>
          <a:bodyPr/>
          <a:lstStyle/>
          <a:p>
            <a:r>
              <a:rPr lang="en-IN" dirty="0" smtClean="0"/>
              <a:t>These instruction is used to declare the type of variables being used in the program. Any variable used in the program must be declared before using it in any statement. The type declaration statement is written at the beginning of the </a:t>
            </a:r>
            <a:r>
              <a:rPr lang="en-IN" b="1" dirty="0" smtClean="0"/>
              <a:t>main()</a:t>
            </a:r>
            <a:r>
              <a:rPr lang="en-IN" dirty="0" smtClean="0"/>
              <a:t> function.</a:t>
            </a:r>
          </a:p>
          <a:p>
            <a:endParaRPr lang="en-IN" dirty="0"/>
          </a:p>
          <a:p>
            <a:pPr marL="0" indent="0">
              <a:buNone/>
            </a:pPr>
            <a:r>
              <a:rPr lang="en-IN" dirty="0" smtClean="0"/>
              <a:t>For example: </a:t>
            </a:r>
          </a:p>
          <a:p>
            <a:pPr marL="0" indent="0">
              <a:buNone/>
            </a:pPr>
            <a:r>
              <a:rPr lang="en-IN" dirty="0" smtClean="0"/>
              <a:t>		</a:t>
            </a:r>
            <a:r>
              <a:rPr lang="en-IN" dirty="0" err="1" smtClean="0"/>
              <a:t>int</a:t>
            </a:r>
            <a:r>
              <a:rPr lang="en-IN" dirty="0" smtClean="0"/>
              <a:t> age;</a:t>
            </a:r>
          </a:p>
          <a:p>
            <a:pPr marL="0" indent="0">
              <a:buNone/>
            </a:pPr>
            <a:r>
              <a:rPr lang="en-IN" dirty="0"/>
              <a:t>	</a:t>
            </a:r>
            <a:r>
              <a:rPr lang="en-IN" dirty="0" smtClean="0"/>
              <a:t>	float length;</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7076" y="5871705"/>
            <a:ext cx="1219200" cy="843687"/>
          </a:xfrm>
          <a:prstGeom prst="rect">
            <a:avLst/>
          </a:prstGeom>
        </p:spPr>
      </p:pic>
    </p:spTree>
    <p:extLst>
      <p:ext uri="{BB962C8B-B14F-4D97-AF65-F5344CB8AC3E}">
        <p14:creationId xmlns:p14="http://schemas.microsoft.com/office/powerpoint/2010/main" val="36884347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69875"/>
            <a:ext cx="10515600" cy="1325563"/>
          </a:xfrm>
        </p:spPr>
        <p:txBody>
          <a:bodyPr>
            <a:normAutofit/>
          </a:bodyPr>
          <a:lstStyle/>
          <a:p>
            <a:pPr algn="ctr"/>
            <a:r>
              <a:rPr lang="en-IN" sz="4800" b="1" dirty="0" err="1" smtClean="0"/>
              <a:t>Arithemetic</a:t>
            </a:r>
            <a:r>
              <a:rPr lang="en-IN" sz="4800" b="1" dirty="0" smtClean="0"/>
              <a:t> Instructions</a:t>
            </a:r>
            <a:endParaRPr lang="en-IN" sz="4800" b="1" dirty="0"/>
          </a:p>
        </p:txBody>
      </p:sp>
      <p:sp>
        <p:nvSpPr>
          <p:cNvPr id="3" name="Content Placeholder 2"/>
          <p:cNvSpPr>
            <a:spLocks noGrp="1"/>
          </p:cNvSpPr>
          <p:nvPr>
            <p:ph idx="1"/>
          </p:nvPr>
        </p:nvSpPr>
        <p:spPr>
          <a:xfrm>
            <a:off x="838200" y="1435100"/>
            <a:ext cx="10515600" cy="4351338"/>
          </a:xfrm>
        </p:spPr>
        <p:txBody>
          <a:bodyPr>
            <a:normAutofit/>
          </a:bodyPr>
          <a:lstStyle/>
          <a:p>
            <a:r>
              <a:rPr lang="en-IN" sz="2400" dirty="0" smtClean="0"/>
              <a:t>A C </a:t>
            </a:r>
            <a:r>
              <a:rPr lang="en-IN" sz="2400" dirty="0" err="1" smtClean="0"/>
              <a:t>arithemetic</a:t>
            </a:r>
            <a:r>
              <a:rPr lang="en-IN" sz="2400" dirty="0" smtClean="0"/>
              <a:t> instruction consists of variable name on the left hand side of = and variable names and constants on the right hand side of =.</a:t>
            </a:r>
          </a:p>
          <a:p>
            <a:r>
              <a:rPr lang="en-IN" sz="2400" dirty="0" smtClean="0"/>
              <a:t>The variable and constants appearing on the right hand side of = are connected by / = * </a:t>
            </a:r>
            <a:r>
              <a:rPr lang="en-IN" sz="2400" dirty="0" err="1" smtClean="0"/>
              <a:t>etc</a:t>
            </a:r>
            <a:r>
              <a:rPr lang="en-IN" sz="2400" dirty="0" smtClean="0"/>
              <a:t> which are called </a:t>
            </a:r>
            <a:r>
              <a:rPr lang="en-IN" sz="2400" b="1" dirty="0" smtClean="0"/>
              <a:t>operators</a:t>
            </a:r>
            <a:r>
              <a:rPr lang="en-IN" sz="2400" dirty="0" smtClean="0"/>
              <a:t>.</a:t>
            </a:r>
          </a:p>
          <a:p>
            <a:r>
              <a:rPr lang="en-IN" sz="2400" dirty="0" smtClean="0"/>
              <a:t>The variables and constants are called </a:t>
            </a:r>
            <a:r>
              <a:rPr lang="en-IN" sz="2400" b="1" dirty="0" smtClean="0"/>
              <a:t>operands.</a:t>
            </a:r>
          </a:p>
          <a:p>
            <a:endParaRPr lang="en-IN" sz="2400" dirty="0"/>
          </a:p>
          <a:p>
            <a:pPr marL="0" indent="0">
              <a:buNone/>
            </a:pPr>
            <a:r>
              <a:rPr lang="en-IN" sz="2400" dirty="0" smtClean="0"/>
              <a:t>For example:</a:t>
            </a:r>
          </a:p>
          <a:p>
            <a:pPr marL="0" indent="0">
              <a:buNone/>
            </a:pPr>
            <a:r>
              <a:rPr lang="en-IN" sz="2400" dirty="0" err="1" smtClean="0"/>
              <a:t>int</a:t>
            </a:r>
            <a:r>
              <a:rPr lang="en-IN" sz="2400" dirty="0" smtClean="0"/>
              <a:t> </a:t>
            </a:r>
            <a:r>
              <a:rPr lang="en-IN" sz="2400" dirty="0" err="1" smtClean="0"/>
              <a:t>cost_price,selling_price,profit</a:t>
            </a:r>
            <a:r>
              <a:rPr lang="en-IN" sz="2400" dirty="0" smtClean="0"/>
              <a:t>;</a:t>
            </a:r>
          </a:p>
          <a:p>
            <a:pPr marL="0" indent="0">
              <a:buNone/>
            </a:pPr>
            <a:r>
              <a:rPr lang="en-IN" sz="2400" dirty="0" smtClean="0"/>
              <a:t>Profit = </a:t>
            </a:r>
            <a:r>
              <a:rPr lang="en-IN" sz="2400" dirty="0" err="1" smtClean="0"/>
              <a:t>selling_price</a:t>
            </a:r>
            <a:r>
              <a:rPr lang="en-IN" sz="2400" dirty="0" smtClean="0"/>
              <a:t> – cost price;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7076" y="5871705"/>
            <a:ext cx="1219200" cy="843687"/>
          </a:xfrm>
          <a:prstGeom prst="rect">
            <a:avLst/>
          </a:prstGeom>
        </p:spPr>
      </p:pic>
    </p:spTree>
    <p:extLst>
      <p:ext uri="{BB962C8B-B14F-4D97-AF65-F5344CB8AC3E}">
        <p14:creationId xmlns:p14="http://schemas.microsoft.com/office/powerpoint/2010/main" val="40519361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69875"/>
            <a:ext cx="10515600" cy="1325563"/>
          </a:xfrm>
        </p:spPr>
        <p:txBody>
          <a:bodyPr>
            <a:normAutofit/>
          </a:bodyPr>
          <a:lstStyle/>
          <a:p>
            <a:pPr algn="ctr"/>
            <a:r>
              <a:rPr lang="en-IN" sz="4800" b="1" dirty="0" err="1" smtClean="0"/>
              <a:t>Hierachy</a:t>
            </a:r>
            <a:r>
              <a:rPr lang="en-IN" sz="4800" b="1" dirty="0" smtClean="0"/>
              <a:t> of Operators</a:t>
            </a:r>
            <a:endParaRPr lang="en-IN" sz="4800" b="1" dirty="0"/>
          </a:p>
        </p:txBody>
      </p:sp>
      <p:sp>
        <p:nvSpPr>
          <p:cNvPr id="3" name="Content Placeholder 2"/>
          <p:cNvSpPr>
            <a:spLocks noGrp="1"/>
          </p:cNvSpPr>
          <p:nvPr>
            <p:ph idx="1"/>
          </p:nvPr>
        </p:nvSpPr>
        <p:spPr>
          <a:xfrm>
            <a:off x="838200" y="1435100"/>
            <a:ext cx="10515600" cy="1660525"/>
          </a:xfrm>
        </p:spPr>
        <p:txBody>
          <a:bodyPr>
            <a:normAutofit/>
          </a:bodyPr>
          <a:lstStyle/>
          <a:p>
            <a:r>
              <a:rPr lang="en-IN" sz="2400" dirty="0" smtClean="0"/>
              <a:t>When there are more than two operators, we have some </a:t>
            </a:r>
            <a:r>
              <a:rPr lang="en-IN" sz="2400" dirty="0" err="1" smtClean="0"/>
              <a:t>some</a:t>
            </a:r>
            <a:r>
              <a:rPr lang="en-IN" sz="2400" dirty="0" smtClean="0"/>
              <a:t> problems as to how exactly does it get executed. </a:t>
            </a:r>
          </a:p>
          <a:p>
            <a:r>
              <a:rPr lang="en-IN" sz="2400" dirty="0" smtClean="0"/>
              <a:t>For example : A/(B*C) or (A/B)*C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7076" y="5871705"/>
            <a:ext cx="1219200" cy="843687"/>
          </a:xfrm>
          <a:prstGeom prst="rect">
            <a:avLst/>
          </a:prstGeom>
        </p:spPr>
      </p:pic>
      <p:pic>
        <p:nvPicPr>
          <p:cNvPr id="19458" name="Picture 2" descr="http://3.bp.blogspot.com/-vj_eVd6_8lY/VJ1O6I1TPiI/AAAAAAAADU4/VA2L3tQiH-w/s1600/Image%2B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825" y="3095625"/>
            <a:ext cx="8464550" cy="2085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92810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69875"/>
            <a:ext cx="10515600" cy="1325563"/>
          </a:xfrm>
        </p:spPr>
        <p:txBody>
          <a:bodyPr>
            <a:normAutofit/>
          </a:bodyPr>
          <a:lstStyle/>
          <a:p>
            <a:pPr algn="ctr"/>
            <a:r>
              <a:rPr lang="en-IN" sz="4800" b="1" dirty="0" smtClean="0"/>
              <a:t>Control Instructions</a:t>
            </a:r>
            <a:endParaRPr lang="en-IN" sz="4800" b="1" dirty="0"/>
          </a:p>
        </p:txBody>
      </p:sp>
      <p:sp>
        <p:nvSpPr>
          <p:cNvPr id="3" name="Content Placeholder 2"/>
          <p:cNvSpPr>
            <a:spLocks noGrp="1"/>
          </p:cNvSpPr>
          <p:nvPr>
            <p:ph idx="1"/>
          </p:nvPr>
        </p:nvSpPr>
        <p:spPr>
          <a:xfrm>
            <a:off x="1209674" y="1690688"/>
            <a:ext cx="9439275" cy="3775075"/>
          </a:xfrm>
        </p:spPr>
        <p:txBody>
          <a:bodyPr>
            <a:normAutofit/>
          </a:bodyPr>
          <a:lstStyle/>
          <a:p>
            <a:pPr marL="514350" indent="-514350">
              <a:buFont typeface="+mj-lt"/>
              <a:buAutoNum type="arabicPeriod"/>
            </a:pPr>
            <a:r>
              <a:rPr lang="en-IN" dirty="0" smtClean="0"/>
              <a:t>Sequence Control Instructions</a:t>
            </a:r>
          </a:p>
          <a:p>
            <a:pPr marL="514350" indent="-514350">
              <a:buFont typeface="+mj-lt"/>
              <a:buAutoNum type="arabicPeriod"/>
            </a:pPr>
            <a:r>
              <a:rPr lang="en-IN" dirty="0" smtClean="0"/>
              <a:t>Selection or Decision Control Instructions</a:t>
            </a:r>
          </a:p>
          <a:p>
            <a:pPr marL="514350" indent="-514350">
              <a:buFont typeface="+mj-lt"/>
              <a:buAutoNum type="arabicPeriod"/>
            </a:pPr>
            <a:r>
              <a:rPr lang="en-IN" dirty="0" smtClean="0"/>
              <a:t>Repetition or Loop control instructions</a:t>
            </a:r>
          </a:p>
          <a:p>
            <a:pPr marL="514350" indent="-514350">
              <a:buFont typeface="+mj-lt"/>
              <a:buAutoNum type="arabicPeriod"/>
            </a:pPr>
            <a:r>
              <a:rPr lang="en-IN" dirty="0" smtClean="0"/>
              <a:t>Case Control Instructions.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7076" y="5871705"/>
            <a:ext cx="1219200" cy="843687"/>
          </a:xfrm>
          <a:prstGeom prst="rect">
            <a:avLst/>
          </a:prstGeom>
        </p:spPr>
      </p:pic>
    </p:spTree>
    <p:extLst>
      <p:ext uri="{BB962C8B-B14F-4D97-AF65-F5344CB8AC3E}">
        <p14:creationId xmlns:p14="http://schemas.microsoft.com/office/powerpoint/2010/main" val="1115203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69875"/>
            <a:ext cx="10515600" cy="1325563"/>
          </a:xfrm>
        </p:spPr>
        <p:txBody>
          <a:bodyPr>
            <a:normAutofit/>
          </a:bodyPr>
          <a:lstStyle/>
          <a:p>
            <a:pPr algn="ctr"/>
            <a:r>
              <a:rPr lang="en-IN" sz="4800" b="1" dirty="0" smtClean="0"/>
              <a:t>Decision Control Structure</a:t>
            </a:r>
            <a:endParaRPr lang="en-IN" sz="4800" b="1" dirty="0"/>
          </a:p>
        </p:txBody>
      </p:sp>
      <p:sp>
        <p:nvSpPr>
          <p:cNvPr id="3" name="Content Placeholder 2"/>
          <p:cNvSpPr>
            <a:spLocks noGrp="1"/>
          </p:cNvSpPr>
          <p:nvPr>
            <p:ph idx="1"/>
          </p:nvPr>
        </p:nvSpPr>
        <p:spPr>
          <a:xfrm>
            <a:off x="1209675" y="1690688"/>
            <a:ext cx="4162426" cy="3775075"/>
          </a:xfrm>
        </p:spPr>
        <p:txBody>
          <a:bodyPr>
            <a:normAutofit/>
          </a:bodyPr>
          <a:lstStyle/>
          <a:p>
            <a:pPr marL="514350" indent="-514350">
              <a:buFont typeface="+mj-lt"/>
              <a:buAutoNum type="arabicPeriod"/>
            </a:pPr>
            <a:r>
              <a:rPr lang="en-IN" dirty="0"/>
              <a:t>i</a:t>
            </a:r>
            <a:r>
              <a:rPr lang="en-IN" dirty="0" smtClean="0"/>
              <a:t>f statement</a:t>
            </a:r>
          </a:p>
          <a:p>
            <a:pPr marL="514350" indent="-514350">
              <a:buFont typeface="+mj-lt"/>
              <a:buAutoNum type="arabicPeriod"/>
            </a:pPr>
            <a:r>
              <a:rPr lang="en-IN" dirty="0"/>
              <a:t>i</a:t>
            </a:r>
            <a:r>
              <a:rPr lang="en-IN" dirty="0" smtClean="0"/>
              <a:t>f-else statement</a:t>
            </a:r>
          </a:p>
          <a:p>
            <a:pPr marL="514350" indent="-514350">
              <a:buFont typeface="+mj-lt"/>
              <a:buAutoNum type="arabicPeriod"/>
            </a:pPr>
            <a:r>
              <a:rPr lang="en-IN" dirty="0" smtClean="0"/>
              <a:t>Multiple if statements</a:t>
            </a:r>
          </a:p>
          <a:p>
            <a:pPr marL="514350" indent="-514350">
              <a:buFont typeface="+mj-lt"/>
              <a:buAutoNum type="arabicPeriod"/>
            </a:pPr>
            <a:r>
              <a:rPr lang="en-IN" dirty="0" smtClean="0"/>
              <a:t>Nested if else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7076" y="5871705"/>
            <a:ext cx="1219200" cy="843687"/>
          </a:xfrm>
          <a:prstGeom prst="rect">
            <a:avLst/>
          </a:prstGeom>
        </p:spPr>
      </p:pic>
      <p:sp>
        <p:nvSpPr>
          <p:cNvPr id="5" name="Content Placeholder 2"/>
          <p:cNvSpPr txBox="1">
            <a:spLocks/>
          </p:cNvSpPr>
          <p:nvPr/>
        </p:nvSpPr>
        <p:spPr>
          <a:xfrm>
            <a:off x="6353175" y="1595438"/>
            <a:ext cx="4162426" cy="3775075"/>
          </a:xfrm>
          <a:prstGeom prst="rect">
            <a:avLst/>
          </a:prstGeom>
          <a:ln>
            <a:solidFill>
              <a:schemeClr val="accent1">
                <a:lumMod val="7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smtClean="0"/>
              <a:t>if(this condition is true){</a:t>
            </a:r>
          </a:p>
          <a:p>
            <a:pPr marL="0" indent="0">
              <a:buNone/>
            </a:pPr>
            <a:r>
              <a:rPr lang="en-IN" dirty="0" smtClean="0"/>
              <a:t>	do this();</a:t>
            </a:r>
            <a:endParaRPr lang="en-IN" dirty="0"/>
          </a:p>
          <a:p>
            <a:pPr marL="0" indent="0">
              <a:buNone/>
            </a:pPr>
            <a:r>
              <a:rPr lang="en-IN" dirty="0" smtClean="0"/>
              <a:t>}</a:t>
            </a:r>
          </a:p>
          <a:p>
            <a:pPr marL="0" indent="0">
              <a:buNone/>
            </a:pPr>
            <a:r>
              <a:rPr lang="en-IN" dirty="0"/>
              <a:t>e</a:t>
            </a:r>
            <a:r>
              <a:rPr lang="en-IN" dirty="0" smtClean="0"/>
              <a:t>lse{</a:t>
            </a:r>
          </a:p>
          <a:p>
            <a:pPr marL="0" indent="0">
              <a:buNone/>
            </a:pPr>
            <a:r>
              <a:rPr lang="en-IN" dirty="0" smtClean="0"/>
              <a:t>	do this();</a:t>
            </a:r>
            <a:endParaRPr lang="en-IN" dirty="0"/>
          </a:p>
          <a:p>
            <a:pPr marL="0" indent="0">
              <a:buNone/>
            </a:pPr>
            <a:r>
              <a:rPr lang="en-IN" dirty="0" smtClean="0"/>
              <a:t>}</a:t>
            </a:r>
            <a:endParaRPr lang="en-IN" dirty="0"/>
          </a:p>
        </p:txBody>
      </p:sp>
    </p:spTree>
    <p:extLst>
      <p:ext uri="{BB962C8B-B14F-4D97-AF65-F5344CB8AC3E}">
        <p14:creationId xmlns:p14="http://schemas.microsoft.com/office/powerpoint/2010/main" val="3314913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9875"/>
            <a:ext cx="10515600" cy="1325563"/>
          </a:xfrm>
        </p:spPr>
        <p:txBody>
          <a:bodyPr>
            <a:normAutofit/>
          </a:bodyPr>
          <a:lstStyle/>
          <a:p>
            <a:pPr algn="ctr"/>
            <a:r>
              <a:rPr lang="en-IN" sz="4800" b="1" dirty="0" smtClean="0"/>
              <a:t>Logical Operators</a:t>
            </a:r>
            <a:endParaRPr lang="en-IN" sz="4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7076" y="5871705"/>
            <a:ext cx="1219200" cy="843687"/>
          </a:xfrm>
          <a:prstGeom prst="rect">
            <a:avLst/>
          </a:prstGeom>
        </p:spPr>
      </p:pic>
      <p:pic>
        <p:nvPicPr>
          <p:cNvPr id="26626" name="Picture 2" descr="http://1.bp.blogspot.com/-by0lebTFs_I/VKY_MCQfXOI/AAAAAAAADZg/iSMgnO93VVU/s1600/Hierarchy%2Bof%2BOperator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749" y="1430337"/>
            <a:ext cx="7978775" cy="4294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435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Rectangle 4"/>
          <p:cNvSpPr/>
          <p:nvPr/>
        </p:nvSpPr>
        <p:spPr>
          <a:xfrm>
            <a:off x="1190626" y="2224384"/>
            <a:ext cx="9696450" cy="1862048"/>
          </a:xfrm>
          <a:prstGeom prst="rect">
            <a:avLst/>
          </a:prstGeom>
          <a:noFill/>
        </p:spPr>
        <p:txBody>
          <a:bodyPr wrap="square" lIns="91440" tIns="45720" rIns="91440" bIns="45720">
            <a:spAutoFit/>
          </a:bodyPr>
          <a:lstStyle/>
          <a:p>
            <a:pPr algn="ctr"/>
            <a:r>
              <a:rPr lang="en-US" sz="115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endParaRPr lang="en-US" sz="11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7076" y="5871705"/>
            <a:ext cx="1219200" cy="843687"/>
          </a:xfrm>
          <a:prstGeom prst="rect">
            <a:avLst/>
          </a:prstGeom>
        </p:spPr>
      </p:pic>
    </p:spTree>
    <p:extLst>
      <p:ext uri="{BB962C8B-B14F-4D97-AF65-F5344CB8AC3E}">
        <p14:creationId xmlns:p14="http://schemas.microsoft.com/office/powerpoint/2010/main" val="33859200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Rectangle 4"/>
          <p:cNvSpPr/>
          <p:nvPr/>
        </p:nvSpPr>
        <p:spPr>
          <a:xfrm>
            <a:off x="2677864" y="681335"/>
            <a:ext cx="6874382" cy="923330"/>
          </a:xfrm>
          <a:prstGeom prst="rect">
            <a:avLst/>
          </a:prstGeom>
          <a:noFill/>
        </p:spPr>
        <p:txBody>
          <a:bodyPr wrap="none" lIns="91440" tIns="45720" rIns="91440" bIns="45720">
            <a:spAutoFit/>
          </a:bodyPr>
          <a:lstStyle/>
          <a:p>
            <a:pPr algn="ctr"/>
            <a:r>
              <a:rPr 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What is Programming ?</a:t>
            </a: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1026" name="Picture 2" descr="https://cdn2.iconfinder.com/data/icons/seo-accessibility-usability-2/256/Coding-5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895598"/>
            <a:ext cx="4162425" cy="41624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dn3.iconfinder.com/data/icons/glypho-computers-andother-tech/64/bug-alt-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8635740">
            <a:off x="3738090" y="4772882"/>
            <a:ext cx="1730361" cy="17303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77551" y="5939135"/>
            <a:ext cx="1219200" cy="843687"/>
          </a:xfrm>
          <a:prstGeom prst="rect">
            <a:avLst/>
          </a:prstGeom>
        </p:spPr>
      </p:pic>
      <p:sp>
        <p:nvSpPr>
          <p:cNvPr id="9" name="Content Placeholder 2"/>
          <p:cNvSpPr>
            <a:spLocks noGrp="1"/>
          </p:cNvSpPr>
          <p:nvPr>
            <p:ph idx="1"/>
          </p:nvPr>
        </p:nvSpPr>
        <p:spPr>
          <a:xfrm>
            <a:off x="1524001" y="2185862"/>
            <a:ext cx="9801225" cy="2108200"/>
          </a:xfrm>
        </p:spPr>
        <p:txBody>
          <a:bodyPr>
            <a:normAutofit/>
          </a:bodyPr>
          <a:lstStyle/>
          <a:p>
            <a:pPr marL="0" indent="0" algn="ctr">
              <a:buNone/>
            </a:pPr>
            <a:r>
              <a:rPr lang="en-IN" sz="3200" smtClean="0">
                <a:solidFill>
                  <a:schemeClr val="bg1"/>
                </a:solidFill>
              </a:rPr>
              <a:t>“ The process of developing and implementing various </a:t>
            </a:r>
            <a:r>
              <a:rPr lang="en-IN" sz="3200" b="1" u="sng" smtClean="0">
                <a:solidFill>
                  <a:schemeClr val="bg1"/>
                </a:solidFill>
              </a:rPr>
              <a:t>sets of instructions</a:t>
            </a:r>
            <a:r>
              <a:rPr lang="en-IN" sz="3200" smtClean="0">
                <a:solidFill>
                  <a:schemeClr val="bg1"/>
                </a:solidFill>
              </a:rPr>
              <a:t> to enable a computer to do a certain </a:t>
            </a:r>
            <a:r>
              <a:rPr lang="en-IN" sz="3200" u="sng" smtClean="0">
                <a:solidFill>
                  <a:schemeClr val="bg1"/>
                </a:solidFill>
              </a:rPr>
              <a:t>task</a:t>
            </a:r>
            <a:r>
              <a:rPr lang="en-IN" sz="3200" smtClean="0">
                <a:solidFill>
                  <a:schemeClr val="bg1"/>
                </a:solidFill>
              </a:rPr>
              <a:t>. ” </a:t>
            </a:r>
            <a:endParaRPr lang="en-IN" sz="3200" dirty="0" smtClean="0">
              <a:solidFill>
                <a:schemeClr val="bg1"/>
              </a:solidFill>
            </a:endParaRPr>
          </a:p>
        </p:txBody>
      </p:sp>
    </p:spTree>
    <p:extLst>
      <p:ext uri="{BB962C8B-B14F-4D97-AF65-F5344CB8AC3E}">
        <p14:creationId xmlns:p14="http://schemas.microsoft.com/office/powerpoint/2010/main" val="3363658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5" name="Rectangle 4"/>
          <p:cNvSpPr/>
          <p:nvPr/>
        </p:nvSpPr>
        <p:spPr>
          <a:xfrm>
            <a:off x="1740976" y="462260"/>
            <a:ext cx="8729121"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Terms related to programming</a:t>
            </a:r>
            <a:endParaRPr lang="en-US" sz="5400" dirty="0">
              <a:ln w="0"/>
              <a:effectLst>
                <a:outerShdw blurRad="38100" dist="19050" dir="2700000" algn="tl" rotWithShape="0">
                  <a:schemeClr val="dk1">
                    <a:alpha val="40000"/>
                  </a:scheme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7076" y="5871705"/>
            <a:ext cx="1219200" cy="843687"/>
          </a:xfrm>
          <a:prstGeom prst="rect">
            <a:avLst/>
          </a:prstGeom>
        </p:spPr>
      </p:pic>
      <p:sp>
        <p:nvSpPr>
          <p:cNvPr id="6" name="Content Placeholder 2"/>
          <p:cNvSpPr>
            <a:spLocks noGrp="1"/>
          </p:cNvSpPr>
          <p:nvPr>
            <p:ph idx="1"/>
          </p:nvPr>
        </p:nvSpPr>
        <p:spPr>
          <a:xfrm>
            <a:off x="838200" y="1825625"/>
            <a:ext cx="10515600" cy="2584450"/>
          </a:xfrm>
        </p:spPr>
        <p:txBody>
          <a:bodyPr/>
          <a:lstStyle/>
          <a:p>
            <a:r>
              <a:rPr lang="en-IN" b="1" dirty="0" smtClean="0"/>
              <a:t>Programs</a:t>
            </a:r>
            <a:r>
              <a:rPr lang="en-IN" dirty="0" smtClean="0"/>
              <a:t> : They constitute a set of instruction that direct a machine to do a certain task.</a:t>
            </a:r>
          </a:p>
          <a:p>
            <a:r>
              <a:rPr lang="en-IN" b="1" dirty="0" smtClean="0"/>
              <a:t>Programming</a:t>
            </a:r>
            <a:r>
              <a:rPr lang="en-IN" dirty="0" smtClean="0"/>
              <a:t> : It is a process/skill of making programs.</a:t>
            </a:r>
          </a:p>
          <a:p>
            <a:r>
              <a:rPr lang="en-IN" b="1" dirty="0" smtClean="0"/>
              <a:t>Debugging</a:t>
            </a:r>
            <a:r>
              <a:rPr lang="en-IN" dirty="0" smtClean="0"/>
              <a:t> : It is the process of identifying </a:t>
            </a:r>
            <a:r>
              <a:rPr lang="en-IN" dirty="0"/>
              <a:t>and </a:t>
            </a:r>
            <a:r>
              <a:rPr lang="en-IN" dirty="0" smtClean="0"/>
              <a:t>removing </a:t>
            </a:r>
            <a:r>
              <a:rPr lang="en-IN" dirty="0"/>
              <a:t>errors from </a:t>
            </a:r>
            <a:r>
              <a:rPr lang="en-IN" dirty="0" smtClean="0"/>
              <a:t>a program/software.</a:t>
            </a:r>
            <a:endParaRPr lang="en-IN" dirty="0"/>
          </a:p>
        </p:txBody>
      </p:sp>
      <p:pic>
        <p:nvPicPr>
          <p:cNvPr id="7" name="Picture 4" descr="https://cdn3.iconfinder.com/data/icons/glypho-computers-andother-tech/64/bug-alt-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8635740">
            <a:off x="6123357" y="3570677"/>
            <a:ext cx="2346877" cy="234687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www.free-icons-download.net/images/list-icon-79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0104" y="4494748"/>
            <a:ext cx="1218221" cy="121822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148231" y="5874894"/>
            <a:ext cx="1781963" cy="646331"/>
          </a:xfrm>
          <a:prstGeom prst="rect">
            <a:avLst/>
          </a:prstGeom>
          <a:noFill/>
        </p:spPr>
        <p:txBody>
          <a:bodyPr wrap="none" lIns="91440" tIns="45720" rIns="91440" bIns="45720">
            <a:spAutoFit/>
          </a:bodyPr>
          <a:lstStyle/>
          <a:p>
            <a:pPr algn="ctr"/>
            <a:r>
              <a:rPr lang="en-US" sz="3600" dirty="0" smtClean="0">
                <a:ln w="0"/>
                <a:effectLst>
                  <a:outerShdw blurRad="38100" dist="19050" dir="2700000" algn="tl" rotWithShape="0">
                    <a:schemeClr val="dk1">
                      <a:alpha val="40000"/>
                    </a:schemeClr>
                  </a:outerShdw>
                </a:effectLst>
              </a:rPr>
              <a:t>program</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6585473" y="5898573"/>
            <a:ext cx="2146229" cy="646331"/>
          </a:xfrm>
          <a:prstGeom prst="rect">
            <a:avLst/>
          </a:prstGeom>
          <a:noFill/>
        </p:spPr>
        <p:txBody>
          <a:bodyPr wrap="none" lIns="91440" tIns="45720" rIns="91440" bIns="45720">
            <a:spAutoFit/>
          </a:bodyPr>
          <a:lstStyle/>
          <a:p>
            <a:pPr algn="ctr"/>
            <a:r>
              <a:rPr lang="en-US" sz="3600" dirty="0" smtClean="0">
                <a:ln w="0"/>
                <a:effectLst>
                  <a:outerShdw blurRad="38100" dist="19050" dir="2700000" algn="tl" rotWithShape="0">
                    <a:schemeClr val="dk1">
                      <a:alpha val="40000"/>
                    </a:schemeClr>
                  </a:outerShdw>
                </a:effectLst>
              </a:rPr>
              <a:t>debugging</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35055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5" name="Rectangle 4"/>
          <p:cNvSpPr/>
          <p:nvPr/>
        </p:nvSpPr>
        <p:spPr>
          <a:xfrm>
            <a:off x="4449343" y="462260"/>
            <a:ext cx="3312381" cy="923330"/>
          </a:xfrm>
          <a:prstGeom prst="rect">
            <a:avLst/>
          </a:prstGeom>
          <a:noFill/>
        </p:spPr>
        <p:txBody>
          <a:bodyPr wrap="none" lIns="91440" tIns="45720" rIns="91440" bIns="45720">
            <a:spAutoFit/>
          </a:bodyPr>
          <a:lstStyle/>
          <a:p>
            <a:pPr algn="ctr"/>
            <a:r>
              <a:rPr lang="en-US" sz="5400" b="1" u="sng"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Instruction</a:t>
            </a:r>
            <a:endParaRPr lang="en-US" sz="5400" b="1" u="sng"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7076" y="5871705"/>
            <a:ext cx="1219200" cy="843687"/>
          </a:xfrm>
          <a:prstGeom prst="rect">
            <a:avLst/>
          </a:prstGeom>
        </p:spPr>
      </p:pic>
      <p:pic>
        <p:nvPicPr>
          <p:cNvPr id="7170" name="Picture 2" descr="https://cdn1.iconfinder.com/data/icons/education-colors/100/10-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1786" y="4152900"/>
            <a:ext cx="2795290" cy="279529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result for instruction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699716"/>
            <a:ext cx="2466404" cy="288047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937247" y="1829970"/>
            <a:ext cx="4336572" cy="646331"/>
          </a:xfrm>
          <a:prstGeom prst="rect">
            <a:avLst/>
          </a:prstGeom>
          <a:noFill/>
        </p:spPr>
        <p:txBody>
          <a:bodyPr wrap="none" lIns="91440" tIns="45720" rIns="91440" bIns="45720">
            <a:spAutoFit/>
          </a:bodyPr>
          <a:lstStyle/>
          <a:p>
            <a:pPr algn="ctr"/>
            <a:r>
              <a:rPr lang="en-US" sz="3600" dirty="0" smtClean="0">
                <a:ln w="0"/>
                <a:solidFill>
                  <a:schemeClr val="bg1"/>
                </a:solidFill>
                <a:effectLst>
                  <a:outerShdw blurRad="38100" dist="19050" dir="2700000" algn="tl" rotWithShape="0">
                    <a:schemeClr val="dk1">
                      <a:alpha val="40000"/>
                    </a:schemeClr>
                  </a:outerShdw>
                </a:effectLst>
              </a:rPr>
              <a:t>“ a direction or order”</a:t>
            </a:r>
            <a:endParaRPr lang="en-US" sz="3600" cap="none" spc="0" dirty="0">
              <a:ln w="0"/>
              <a:solidFill>
                <a:schemeClr val="bg1"/>
              </a:solidFill>
              <a:effectLst>
                <a:outerShdw blurRad="38100" dist="19050" dir="2700000" algn="tl" rotWithShape="0">
                  <a:schemeClr val="dk1">
                    <a:alpha val="40000"/>
                  </a:schemeClr>
                </a:outerShdw>
              </a:effectLst>
            </a:endParaRPr>
          </a:p>
        </p:txBody>
      </p:sp>
      <p:sp>
        <p:nvSpPr>
          <p:cNvPr id="9" name="Rectangle 8"/>
          <p:cNvSpPr/>
          <p:nvPr/>
        </p:nvSpPr>
        <p:spPr>
          <a:xfrm>
            <a:off x="2495809" y="2952571"/>
            <a:ext cx="8038841" cy="1200329"/>
          </a:xfrm>
          <a:prstGeom prst="rect">
            <a:avLst/>
          </a:prstGeom>
          <a:noFill/>
        </p:spPr>
        <p:txBody>
          <a:bodyPr wrap="square" lIns="91440" tIns="45720" rIns="91440" bIns="45720">
            <a:spAutoFit/>
          </a:bodyPr>
          <a:lstStyle/>
          <a:p>
            <a:pPr algn="ctr"/>
            <a:r>
              <a:rPr lang="en-US" sz="3600" dirty="0" smtClean="0">
                <a:ln w="0"/>
                <a:solidFill>
                  <a:schemeClr val="bg1"/>
                </a:solidFill>
                <a:effectLst>
                  <a:outerShdw blurRad="38100" dist="19050" dir="2700000" algn="tl" rotWithShape="0">
                    <a:schemeClr val="dk1">
                      <a:alpha val="40000"/>
                    </a:schemeClr>
                  </a:outerShdw>
                </a:effectLst>
              </a:rPr>
              <a:t>“</a:t>
            </a:r>
            <a:r>
              <a:rPr lang="en-IN" sz="3600" dirty="0">
                <a:solidFill>
                  <a:schemeClr val="bg1"/>
                </a:solidFill>
              </a:rPr>
              <a:t>detailed information about how something should be done or operated.</a:t>
            </a:r>
            <a:r>
              <a:rPr lang="en-US" sz="3600" dirty="0" smtClean="0">
                <a:ln w="0"/>
                <a:solidFill>
                  <a:schemeClr val="bg1"/>
                </a:solidFill>
                <a:effectLst>
                  <a:outerShdw blurRad="38100" dist="19050" dir="2700000" algn="tl" rotWithShape="0">
                    <a:schemeClr val="dk1">
                      <a:alpha val="40000"/>
                    </a:schemeClr>
                  </a:outerShdw>
                </a:effectLst>
              </a:rPr>
              <a:t>”</a:t>
            </a:r>
            <a:endParaRPr lang="en-US" sz="360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408775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Rectangle 4"/>
          <p:cNvSpPr/>
          <p:nvPr/>
        </p:nvSpPr>
        <p:spPr>
          <a:xfrm>
            <a:off x="1852259" y="462260"/>
            <a:ext cx="8506559" cy="923330"/>
          </a:xfrm>
          <a:prstGeom prst="rect">
            <a:avLst/>
          </a:prstGeom>
          <a:noFill/>
        </p:spPr>
        <p:txBody>
          <a:bodyPr wrap="none" lIns="91440" tIns="45720" rIns="91440" bIns="45720">
            <a:spAutoFit/>
          </a:bodyPr>
          <a:lstStyle/>
          <a:p>
            <a:pPr algn="ctr"/>
            <a:r>
              <a:rPr lang="en-US" sz="5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Program = Set of Instructions</a:t>
            </a: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7" name="Picture 2" descr="https://cdn2.iconfinder.com/data/icons/seo-accessibility-usability-2/256/Coding-5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895598"/>
            <a:ext cx="4162425" cy="416242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4819650" y="1825624"/>
            <a:ext cx="6534150" cy="4441825"/>
          </a:xfrm>
        </p:spPr>
        <p:txBody>
          <a:bodyPr/>
          <a:lstStyle/>
          <a:p>
            <a:pPr marL="0" indent="0">
              <a:buNone/>
            </a:pPr>
            <a:r>
              <a:rPr lang="en-IN" dirty="0" smtClean="0">
                <a:solidFill>
                  <a:schemeClr val="bg1"/>
                </a:solidFill>
              </a:rPr>
              <a:t>Program{</a:t>
            </a:r>
          </a:p>
          <a:p>
            <a:pPr marL="0" indent="0">
              <a:buNone/>
            </a:pPr>
            <a:r>
              <a:rPr lang="en-IN" dirty="0" smtClean="0">
                <a:solidFill>
                  <a:schemeClr val="bg1"/>
                </a:solidFill>
              </a:rPr>
              <a:t>	instruction 1;</a:t>
            </a:r>
          </a:p>
          <a:p>
            <a:pPr marL="0" indent="0">
              <a:buNone/>
            </a:pPr>
            <a:r>
              <a:rPr lang="en-IN" dirty="0">
                <a:solidFill>
                  <a:schemeClr val="bg1"/>
                </a:solidFill>
              </a:rPr>
              <a:t>	</a:t>
            </a:r>
            <a:r>
              <a:rPr lang="en-IN" dirty="0" smtClean="0">
                <a:solidFill>
                  <a:schemeClr val="bg1"/>
                </a:solidFill>
              </a:rPr>
              <a:t>instruction 2;</a:t>
            </a:r>
          </a:p>
          <a:p>
            <a:pPr marL="0" indent="0">
              <a:buNone/>
            </a:pPr>
            <a:r>
              <a:rPr lang="en-IN" dirty="0">
                <a:solidFill>
                  <a:schemeClr val="bg1"/>
                </a:solidFill>
              </a:rPr>
              <a:t>	</a:t>
            </a:r>
            <a:r>
              <a:rPr lang="en-IN" dirty="0" smtClean="0">
                <a:solidFill>
                  <a:schemeClr val="bg1"/>
                </a:solidFill>
              </a:rPr>
              <a:t>instruction 3;</a:t>
            </a:r>
          </a:p>
          <a:p>
            <a:pPr marL="0" indent="0">
              <a:buNone/>
            </a:pPr>
            <a:r>
              <a:rPr lang="en-IN" dirty="0">
                <a:solidFill>
                  <a:schemeClr val="bg1"/>
                </a:solidFill>
              </a:rPr>
              <a:t>	</a:t>
            </a:r>
            <a:r>
              <a:rPr lang="en-IN" dirty="0" smtClean="0">
                <a:solidFill>
                  <a:schemeClr val="bg1"/>
                </a:solidFill>
              </a:rPr>
              <a:t>instruction 4;</a:t>
            </a:r>
          </a:p>
          <a:p>
            <a:pPr marL="0" indent="0">
              <a:buNone/>
            </a:pPr>
            <a:r>
              <a:rPr lang="en-IN" dirty="0">
                <a:solidFill>
                  <a:schemeClr val="bg1"/>
                </a:solidFill>
              </a:rPr>
              <a:t>	</a:t>
            </a:r>
            <a:r>
              <a:rPr lang="en-IN" dirty="0" smtClean="0">
                <a:solidFill>
                  <a:schemeClr val="bg1"/>
                </a:solidFill>
              </a:rPr>
              <a:t>end of instructions;</a:t>
            </a:r>
            <a:endParaRPr lang="en-IN" dirty="0">
              <a:solidFill>
                <a:schemeClr val="bg1"/>
              </a:solidFill>
            </a:endParaRPr>
          </a:p>
          <a:p>
            <a:pPr marL="0" indent="0">
              <a:buNone/>
            </a:pPr>
            <a:r>
              <a:rPr lang="en-IN" dirty="0" smtClean="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3683251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5" name="Rectangle 4"/>
          <p:cNvSpPr/>
          <p:nvPr/>
        </p:nvSpPr>
        <p:spPr>
          <a:xfrm>
            <a:off x="2768241" y="271760"/>
            <a:ext cx="6674583" cy="2185214"/>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English Language</a:t>
            </a:r>
          </a:p>
          <a:p>
            <a:pPr algn="ctr"/>
            <a:r>
              <a:rPr lang="en-US" sz="2400" dirty="0" smtClean="0">
                <a:ln w="0"/>
                <a:effectLst>
                  <a:outerShdw blurRad="38100" dist="19050" dir="2700000" algn="tl" rotWithShape="0">
                    <a:schemeClr val="dk1">
                      <a:alpha val="40000"/>
                    </a:schemeClr>
                  </a:outerShdw>
                </a:effectLst>
              </a:rPr>
              <a:t>Vs</a:t>
            </a:r>
          </a:p>
          <a:p>
            <a:pPr algn="ctr"/>
            <a:r>
              <a:rPr lang="en-US" sz="5400" dirty="0" smtClean="0">
                <a:ln w="0"/>
                <a:effectLst>
                  <a:outerShdw blurRad="38100" dist="19050" dir="2700000" algn="tl" rotWithShape="0">
                    <a:schemeClr val="dk1">
                      <a:alpha val="40000"/>
                    </a:schemeClr>
                  </a:outerShdw>
                </a:effectLst>
              </a:rPr>
              <a:t>Programming language</a:t>
            </a:r>
            <a:endParaRPr lang="en-US" sz="5400" dirty="0">
              <a:ln w="0"/>
              <a:effectLst>
                <a:outerShdw blurRad="38100" dist="19050" dir="2700000" algn="tl" rotWithShape="0">
                  <a:schemeClr val="dk1">
                    <a:alpha val="40000"/>
                  </a:schemeClr>
                </a:outerShdw>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7076" y="5871705"/>
            <a:ext cx="1219200" cy="843687"/>
          </a:xfrm>
          <a:prstGeom prst="rect">
            <a:avLst/>
          </a:prstGeom>
        </p:spPr>
      </p:pic>
      <p:sp>
        <p:nvSpPr>
          <p:cNvPr id="10" name="Content Placeholder 2"/>
          <p:cNvSpPr>
            <a:spLocks noGrp="1"/>
          </p:cNvSpPr>
          <p:nvPr>
            <p:ph idx="1"/>
          </p:nvPr>
        </p:nvSpPr>
        <p:spPr>
          <a:xfrm>
            <a:off x="1914524" y="3124196"/>
            <a:ext cx="4086225" cy="3586163"/>
          </a:xfrm>
        </p:spPr>
        <p:txBody>
          <a:bodyPr>
            <a:normAutofit/>
          </a:bodyPr>
          <a:lstStyle/>
          <a:p>
            <a:r>
              <a:rPr lang="en-IN" dirty="0" smtClean="0"/>
              <a:t>Alphabets</a:t>
            </a:r>
          </a:p>
          <a:p>
            <a:r>
              <a:rPr lang="en-IN" dirty="0" smtClean="0"/>
              <a:t>Words</a:t>
            </a:r>
          </a:p>
          <a:p>
            <a:r>
              <a:rPr lang="en-IN" dirty="0" smtClean="0"/>
              <a:t>Sentences</a:t>
            </a:r>
          </a:p>
          <a:p>
            <a:r>
              <a:rPr lang="en-IN" dirty="0" smtClean="0"/>
              <a:t>Paragraphs</a:t>
            </a:r>
            <a:endParaRPr lang="en-IN" dirty="0"/>
          </a:p>
        </p:txBody>
      </p:sp>
      <p:sp>
        <p:nvSpPr>
          <p:cNvPr id="11" name="Content Placeholder 2"/>
          <p:cNvSpPr txBox="1">
            <a:spLocks/>
          </p:cNvSpPr>
          <p:nvPr/>
        </p:nvSpPr>
        <p:spPr>
          <a:xfrm>
            <a:off x="7048500" y="3095623"/>
            <a:ext cx="4086225" cy="3586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Alphabets, digits &amp; special symbols</a:t>
            </a:r>
          </a:p>
          <a:p>
            <a:r>
              <a:rPr lang="en-IN" dirty="0" smtClean="0"/>
              <a:t>Constants, variables, keywords</a:t>
            </a:r>
          </a:p>
          <a:p>
            <a:r>
              <a:rPr lang="en-IN" dirty="0" smtClean="0"/>
              <a:t>Instructions</a:t>
            </a:r>
          </a:p>
          <a:p>
            <a:r>
              <a:rPr lang="en-IN" dirty="0" smtClean="0"/>
              <a:t>Programs</a:t>
            </a:r>
            <a:endParaRPr lang="en-IN" dirty="0"/>
          </a:p>
        </p:txBody>
      </p:sp>
    </p:spTree>
    <p:extLst>
      <p:ext uri="{BB962C8B-B14F-4D97-AF65-F5344CB8AC3E}">
        <p14:creationId xmlns:p14="http://schemas.microsoft.com/office/powerpoint/2010/main" val="3018895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5" name="Rectangle 4"/>
          <p:cNvSpPr/>
          <p:nvPr/>
        </p:nvSpPr>
        <p:spPr>
          <a:xfrm>
            <a:off x="5018543" y="462260"/>
            <a:ext cx="2173993" cy="923330"/>
          </a:xfrm>
          <a:prstGeom prst="rect">
            <a:avLst/>
          </a:prstGeom>
          <a:noFill/>
        </p:spPr>
        <p:txBody>
          <a:bodyPr wrap="none" lIns="91440" tIns="45720" rIns="91440" bIns="45720">
            <a:spAutoFit/>
          </a:bodyPr>
          <a:lstStyle/>
          <a:p>
            <a:pPr algn="ctr"/>
            <a:r>
              <a:rPr lang="en-US" sz="5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Basic C</a:t>
            </a: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7076" y="5871705"/>
            <a:ext cx="1219200" cy="843687"/>
          </a:xfrm>
          <a:prstGeom prst="rect">
            <a:avLst/>
          </a:prstGeom>
        </p:spPr>
      </p:pic>
      <p:sp>
        <p:nvSpPr>
          <p:cNvPr id="8" name="Content Placeholder 2"/>
          <p:cNvSpPr>
            <a:spLocks noGrp="1"/>
          </p:cNvSpPr>
          <p:nvPr>
            <p:ph idx="1"/>
          </p:nvPr>
        </p:nvSpPr>
        <p:spPr>
          <a:xfrm>
            <a:off x="838200" y="1825625"/>
            <a:ext cx="10515600" cy="4351338"/>
          </a:xfrm>
        </p:spPr>
        <p:txBody>
          <a:bodyPr/>
          <a:lstStyle/>
          <a:p>
            <a:r>
              <a:rPr lang="en-IN" dirty="0" smtClean="0">
                <a:solidFill>
                  <a:schemeClr val="bg1"/>
                </a:solidFill>
              </a:rPr>
              <a:t>Getting started with C</a:t>
            </a:r>
          </a:p>
          <a:p>
            <a:r>
              <a:rPr lang="en-IN" dirty="0" err="1" smtClean="0">
                <a:solidFill>
                  <a:schemeClr val="bg1"/>
                </a:solidFill>
              </a:rPr>
              <a:t>Input/Output</a:t>
            </a:r>
            <a:endParaRPr lang="en-IN" dirty="0">
              <a:solidFill>
                <a:schemeClr val="bg1"/>
              </a:solidFill>
            </a:endParaRPr>
          </a:p>
        </p:txBody>
      </p:sp>
    </p:spTree>
    <p:extLst>
      <p:ext uri="{BB962C8B-B14F-4D97-AF65-F5344CB8AC3E}">
        <p14:creationId xmlns:p14="http://schemas.microsoft.com/office/powerpoint/2010/main" val="1769562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C - character set</a:t>
            </a:r>
            <a:endParaRPr lang="en-IN" b="1" dirty="0"/>
          </a:p>
        </p:txBody>
      </p:sp>
      <p:sp>
        <p:nvSpPr>
          <p:cNvPr id="3" name="Content Placeholder 2"/>
          <p:cNvSpPr>
            <a:spLocks noGrp="1"/>
          </p:cNvSpPr>
          <p:nvPr>
            <p:ph idx="1"/>
          </p:nvPr>
        </p:nvSpPr>
        <p:spPr>
          <a:xfrm>
            <a:off x="1647825" y="2852739"/>
            <a:ext cx="7400925" cy="2362032"/>
          </a:xfrm>
        </p:spPr>
        <p:txBody>
          <a:bodyPr/>
          <a:lstStyle/>
          <a:p>
            <a:r>
              <a:rPr lang="en-IN" dirty="0" smtClean="0"/>
              <a:t>Alphabets: A,B,……..,Y,Z</a:t>
            </a:r>
          </a:p>
          <a:p>
            <a:pPr marL="0" indent="0">
              <a:buNone/>
            </a:pPr>
            <a:r>
              <a:rPr lang="en-IN" dirty="0"/>
              <a:t>	</a:t>
            </a:r>
            <a:r>
              <a:rPr lang="en-IN" dirty="0" smtClean="0"/>
              <a:t>	 </a:t>
            </a:r>
            <a:r>
              <a:rPr lang="en-IN" dirty="0" err="1" smtClean="0"/>
              <a:t>a,b</a:t>
            </a:r>
            <a:r>
              <a:rPr lang="en-IN" dirty="0" smtClean="0"/>
              <a:t>,……..,</a:t>
            </a:r>
            <a:r>
              <a:rPr lang="en-IN" dirty="0" err="1" smtClean="0"/>
              <a:t>y,z</a:t>
            </a:r>
            <a:endParaRPr lang="en-IN" dirty="0" smtClean="0"/>
          </a:p>
          <a:p>
            <a:r>
              <a:rPr lang="en-IN" dirty="0" smtClean="0"/>
              <a:t>Digits : 0,1,2,3,4,5,6,7,8,9</a:t>
            </a:r>
          </a:p>
          <a:p>
            <a:r>
              <a:rPr lang="en-IN" dirty="0" smtClean="0"/>
              <a:t>Special symbols : ~ ! # ^ &amp; * ( ) | + - / ? </a:t>
            </a:r>
            <a:r>
              <a:rPr lang="en-IN" dirty="0"/>
              <a:t>e</a:t>
            </a:r>
            <a:r>
              <a:rPr lang="en-IN" dirty="0" smtClean="0"/>
              <a:t>tc.</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7076" y="5871705"/>
            <a:ext cx="1219200" cy="843687"/>
          </a:xfrm>
          <a:prstGeom prst="rect">
            <a:avLst/>
          </a:prstGeom>
        </p:spPr>
      </p:pic>
      <p:sp>
        <p:nvSpPr>
          <p:cNvPr id="5" name="Content Placeholder 2"/>
          <p:cNvSpPr txBox="1">
            <a:spLocks/>
          </p:cNvSpPr>
          <p:nvPr/>
        </p:nvSpPr>
        <p:spPr>
          <a:xfrm>
            <a:off x="1552575" y="1572419"/>
            <a:ext cx="9801225" cy="2108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spcBef>
                <a:spcPts val="1000"/>
              </a:spcBef>
              <a:buNone/>
            </a:pPr>
            <a:r>
              <a:rPr lang="en-IN" dirty="0" smtClean="0"/>
              <a:t>A character denotes any alphabet, digit or special symbol used to represent information.</a:t>
            </a:r>
          </a:p>
          <a:p>
            <a:pPr marL="0" indent="0" algn="ctr">
              <a:buFont typeface="Arial" panose="020B0604020202020204" pitchFamily="34" charset="0"/>
              <a:buNone/>
            </a:pPr>
            <a:endParaRPr lang="en-IN" sz="3200" dirty="0"/>
          </a:p>
        </p:txBody>
      </p:sp>
    </p:spTree>
    <p:extLst>
      <p:ext uri="{BB962C8B-B14F-4D97-AF65-F5344CB8AC3E}">
        <p14:creationId xmlns:p14="http://schemas.microsoft.com/office/powerpoint/2010/main" val="37947789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420</TotalTime>
  <Words>934</Words>
  <Application>Microsoft Office PowerPoint</Application>
  <PresentationFormat>Widescreen</PresentationFormat>
  <Paragraphs>142</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PowerPoint Presentation</vt:lpstr>
      <vt:lpstr>Topics to be covered</vt:lpstr>
      <vt:lpstr>PowerPoint Presentation</vt:lpstr>
      <vt:lpstr>PowerPoint Presentation</vt:lpstr>
      <vt:lpstr>PowerPoint Presentation</vt:lpstr>
      <vt:lpstr>PowerPoint Presentation</vt:lpstr>
      <vt:lpstr>PowerPoint Presentation</vt:lpstr>
      <vt:lpstr>PowerPoint Presentation</vt:lpstr>
      <vt:lpstr>C - character set</vt:lpstr>
      <vt:lpstr>Constants &amp; Variables</vt:lpstr>
      <vt:lpstr>Why Constants &amp; Variables ??</vt:lpstr>
      <vt:lpstr>PowerPoint Presentation</vt:lpstr>
      <vt:lpstr>Memory Representation</vt:lpstr>
      <vt:lpstr>Memory Addressing in RAM</vt:lpstr>
      <vt:lpstr>Variable Naming</vt:lpstr>
      <vt:lpstr>Rules for constructing Variable Names</vt:lpstr>
      <vt:lpstr>C Keywords</vt:lpstr>
      <vt:lpstr>PowerPoint Presentation</vt:lpstr>
      <vt:lpstr>printf()  &amp;  scanf()</vt:lpstr>
      <vt:lpstr>Rules to be followed for writing a C program</vt:lpstr>
      <vt:lpstr>C Instructions</vt:lpstr>
      <vt:lpstr>Type declaration instructions</vt:lpstr>
      <vt:lpstr>Arithemetic Instructions</vt:lpstr>
      <vt:lpstr>Hierachy of Operators</vt:lpstr>
      <vt:lpstr>Control Instructions</vt:lpstr>
      <vt:lpstr>Decision Control Structure</vt:lpstr>
      <vt:lpstr>Logical Operators</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dc:title>
  <dc:creator>sriram chandu</dc:creator>
  <cp:lastModifiedBy>sriram chandu</cp:lastModifiedBy>
  <cp:revision>124</cp:revision>
  <dcterms:created xsi:type="dcterms:W3CDTF">2017-09-01T17:23:28Z</dcterms:created>
  <dcterms:modified xsi:type="dcterms:W3CDTF">2017-09-02T00:24:07Z</dcterms:modified>
</cp:coreProperties>
</file>