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7" r:id="rId5"/>
    <p:sldId id="307" r:id="rId6"/>
    <p:sldId id="308" r:id="rId7"/>
    <p:sldId id="302" r:id="rId8"/>
    <p:sldId id="309" r:id="rId9"/>
    <p:sldId id="310" r:id="rId10"/>
    <p:sldId id="311" r:id="rId11"/>
    <p:sldId id="312" r:id="rId12"/>
    <p:sldId id="313" r:id="rId13"/>
    <p:sldId id="316" r:id="rId14"/>
    <p:sldId id="315" r:id="rId15"/>
    <p:sldId id="314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06" r:id="rId25"/>
    <p:sldId id="271" r:id="rId26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ur Ediz" initials="OE" lastIdx="1" clrIdx="0">
    <p:extLst>
      <p:ext uri="{19B8F6BF-5375-455C-9EA6-DF929625EA0E}">
        <p15:presenceInfo xmlns:p15="http://schemas.microsoft.com/office/powerpoint/2012/main" userId="Onur Ed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9DC"/>
    <a:srgbClr val="34A3D4"/>
    <a:srgbClr val="2C8B90"/>
    <a:srgbClr val="00799A"/>
    <a:srgbClr val="000000"/>
    <a:srgbClr val="C8ECEE"/>
    <a:srgbClr val="0086AC"/>
    <a:srgbClr val="89D7DB"/>
    <a:srgbClr val="5BC8CD"/>
    <a:srgbClr val="51C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6374" autoAdjust="0"/>
  </p:normalViewPr>
  <p:slideViewPr>
    <p:cSldViewPr snapToGrid="0" showGuides="1">
      <p:cViewPr varScale="1">
        <p:scale>
          <a:sx n="139" d="100"/>
          <a:sy n="139" d="100"/>
        </p:scale>
        <p:origin x="168" y="73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B7877-05AD-4FFC-BF11-AC160BA89340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263F-71FC-4952-BC87-047BB7DE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9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C68E-BD8C-804A-B1D3-108DC6EEF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A3F58-F2F6-AE4E-B2C0-E8F4FE6BF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E21DE-1ED5-EB4A-874F-AB8CFC91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FD8-A916-4691-AF95-6612E4E87EF3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61C7B-373A-1A4F-87D9-8E915335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9CDD5-961A-2E4F-A82A-74ABE1C5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B3EC-109E-4A46-A771-9C65EEDDF6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388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71F3-C12F-7940-88A9-06A7953A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C0183-B274-1049-B554-E2597D9A1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1BB3-8F8E-934B-B7A1-8389947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FD8-A916-4691-AF95-6612E4E87EF3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4C064-1B9A-6D49-85E8-E8EC4F3D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44EED-3A96-3E4A-823B-B028D678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B3EC-109E-4A46-A771-9C65EEDDF6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946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5C73C-D3D0-914F-922C-47FBA6CFA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5734F-BE03-234E-9AC2-BE4517729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D1BC2-BB61-0847-A820-D2FBED9D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FD8-A916-4691-AF95-6612E4E87EF3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4D7B-2BE7-A147-B7DB-2B8E908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C9BAC-5F5E-6948-9FFA-D72CDEE2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B3EC-109E-4A46-A771-9C65EEDDF6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767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D24F-65D1-BA49-A236-661E9225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83E6-4C72-1547-A9C6-F3636B044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FCC47-038D-7749-AE62-70EE78F1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FD8-A916-4691-AF95-6612E4E87EF3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A280-7056-EF4A-AD9C-1BD097DA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C9CA0-3DF9-E94F-8933-A8AA08C6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B3EC-109E-4A46-A771-9C65EEDDF6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854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15A2-6461-6F47-AC3B-CAC79972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3114A-14C4-4F4A-A0B5-612873B9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1F01-9EDB-8E4C-B0B0-E3E50A5D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FD8-A916-4691-AF95-6612E4E87EF3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3DF0E-8D6B-1841-9C40-F43FA732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373F3-C895-4649-80D7-2EBEB7B7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B3EC-109E-4A46-A771-9C65EEDDF6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885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B355-2AC3-A44E-9707-0F5D1794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D17C-14CB-434A-A8D3-FD3685418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B6BEF-E8EA-634B-83BC-8A8500FF3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60760-DCE8-7740-AE05-B89C4F16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FD8-A916-4691-AF95-6612E4E87EF3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C92AA-E3C8-5D4E-B7ED-01FCC30B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F3C4D-1999-DA41-8A8B-190DA930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B3EC-109E-4A46-A771-9C65EEDDF6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348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F0A4-C6CC-1542-A60E-F401173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DD83B-5BDE-7A4E-9044-037649F0C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80D2E-4151-7A4D-AB0E-49337D909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A40DB-5321-F546-8E7F-AD31E40A4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75F4E-38C9-014B-B4C1-88C540089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F4B35-5166-874B-B068-C110073F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FD8-A916-4691-AF95-6612E4E87EF3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01375-AD28-2944-8959-34379BDE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59358-E45E-864F-BB3F-7A8630A6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B3EC-109E-4A46-A771-9C65EEDDF6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30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F66B-5FFE-AB4F-88C9-AFC2D263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6F83E-7C12-3649-B3CE-F75E642D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FD8-A916-4691-AF95-6612E4E87EF3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5E9DD-4E3F-A840-91FD-70457C27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A8679-24E5-1745-BA61-9F288088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B3EC-109E-4A46-A771-9C65EEDDF6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080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2BBB6-CEDF-5E44-BE10-681A3480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FD8-A916-4691-AF95-6612E4E87EF3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123DE-D593-364B-8613-8D79E06A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A9EB8-5CA7-0944-967D-E527380F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B3EC-109E-4A46-A771-9C65EEDDF6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627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2D5F-1977-9D4C-B296-99691C7F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2940-7F4D-B04D-A5FE-EAC2EEE35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E21F3-AFE8-3247-A365-7D16E3590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6BE7C-D02D-A34B-86F6-13C8866C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FD8-A916-4691-AF95-6612E4E87EF3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7C2A7-036E-5346-B014-57A15D91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42FDF-6C50-C842-BEA7-5F05DDD7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B3EC-109E-4A46-A771-9C65EEDDF6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403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C5F5-7242-5A47-8ACB-227FA7EB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57CDF-20E5-1643-9D1F-C7AF60CDF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24D71-8806-C140-9429-DC55C3F47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3EFD9-3207-BE41-A3A2-F9E35D06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FD8-A916-4691-AF95-6612E4E87EF3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46BE6-8ABB-8A48-94A0-1BC2E43F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442F-5F42-B140-A11D-29E35D8C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B3EC-109E-4A46-A771-9C65EEDDF6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186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6BF4D-2FC9-3C4A-A4FE-89496E73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4ED02-0486-4D40-A63B-E5A50D24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57CB2-EAB4-B043-9957-37FED2625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81FD8-A916-4691-AF95-6612E4E87EF3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E291D-15D2-1049-85C2-E19C6A08F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805D8-8177-3B4F-8000-196EFB771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5B3EC-109E-4A46-A771-9C65EEDDF6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132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deskto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hub.docker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" TargetMode="External"/><Relationship Id="rId4" Type="http://schemas.openxmlformats.org/officeDocument/2006/relationships/hyperlink" Target="https://www.dock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61">
            <a:extLst>
              <a:ext uri="{FF2B5EF4-FFF2-40B4-BE49-F238E27FC236}">
                <a16:creationId xmlns:a16="http://schemas.microsoft.com/office/drawing/2014/main" id="{FE07E4AC-9C5C-4577-BB1C-325093816C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8" r="13695" b="-2"/>
          <a:stretch/>
        </p:blipFill>
        <p:spPr>
          <a:xfrm>
            <a:off x="643467" y="643467"/>
            <a:ext cx="5372099" cy="5571066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C78320F6-455E-480C-86A8-E5B7DA430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36" y="1729795"/>
            <a:ext cx="5098773" cy="33984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8109A9-5A76-419C-B7E1-62BAB35017AB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8109A9-5A76-419C-B7E1-62BAB35017AB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vi Kutu">
            <a:extLst>
              <a:ext uri="{FF2B5EF4-FFF2-40B4-BE49-F238E27FC236}">
                <a16:creationId xmlns:a16="http://schemas.microsoft.com/office/drawing/2014/main" id="{612691E9-C80F-AF4D-9AA4-3DB80D98BBB0}"/>
              </a:ext>
            </a:extLst>
          </p:cNvPr>
          <p:cNvSpPr>
            <a:spLocks/>
          </p:cNvSpPr>
          <p:nvPr/>
        </p:nvSpPr>
        <p:spPr bwMode="auto">
          <a:xfrm>
            <a:off x="0" y="108072"/>
            <a:ext cx="108000" cy="376165"/>
          </a:xfrm>
          <a:custGeom>
            <a:avLst/>
            <a:gdLst>
              <a:gd name="T0" fmla="*/ 7150 w 7150"/>
              <a:gd name="T1" fmla="*/ 2238 h 2238"/>
              <a:gd name="T2" fmla="*/ 6703 w 7150"/>
              <a:gd name="T3" fmla="*/ 2238 h 2238"/>
              <a:gd name="T4" fmla="*/ 6256 w 7150"/>
              <a:gd name="T5" fmla="*/ 2238 h 2238"/>
              <a:gd name="T6" fmla="*/ 5809 w 7150"/>
              <a:gd name="T7" fmla="*/ 2238 h 2238"/>
              <a:gd name="T8" fmla="*/ 5363 w 7150"/>
              <a:gd name="T9" fmla="*/ 2238 h 2238"/>
              <a:gd name="T10" fmla="*/ 4915 w 7150"/>
              <a:gd name="T11" fmla="*/ 2238 h 2238"/>
              <a:gd name="T12" fmla="*/ 4469 w 7150"/>
              <a:gd name="T13" fmla="*/ 2238 h 2238"/>
              <a:gd name="T14" fmla="*/ 4022 w 7150"/>
              <a:gd name="T15" fmla="*/ 2238 h 2238"/>
              <a:gd name="T16" fmla="*/ 3575 w 7150"/>
              <a:gd name="T17" fmla="*/ 2238 h 2238"/>
              <a:gd name="T18" fmla="*/ 3128 w 7150"/>
              <a:gd name="T19" fmla="*/ 2238 h 2238"/>
              <a:gd name="T20" fmla="*/ 2681 w 7150"/>
              <a:gd name="T21" fmla="*/ 2238 h 2238"/>
              <a:gd name="T22" fmla="*/ 2234 w 7150"/>
              <a:gd name="T23" fmla="*/ 2238 h 2238"/>
              <a:gd name="T24" fmla="*/ 1788 w 7150"/>
              <a:gd name="T25" fmla="*/ 2238 h 2238"/>
              <a:gd name="T26" fmla="*/ 1340 w 7150"/>
              <a:gd name="T27" fmla="*/ 2238 h 2238"/>
              <a:gd name="T28" fmla="*/ 893 w 7150"/>
              <a:gd name="T29" fmla="*/ 2238 h 2238"/>
              <a:gd name="T30" fmla="*/ 447 w 7150"/>
              <a:gd name="T31" fmla="*/ 2238 h 2238"/>
              <a:gd name="T32" fmla="*/ 0 w 7150"/>
              <a:gd name="T33" fmla="*/ 2238 h 2238"/>
              <a:gd name="T34" fmla="*/ 0 w 7150"/>
              <a:gd name="T35" fmla="*/ 1678 h 2238"/>
              <a:gd name="T36" fmla="*/ 0 w 7150"/>
              <a:gd name="T37" fmla="*/ 1119 h 2238"/>
              <a:gd name="T38" fmla="*/ 0 w 7150"/>
              <a:gd name="T39" fmla="*/ 559 h 2238"/>
              <a:gd name="T40" fmla="*/ 0 w 7150"/>
              <a:gd name="T41" fmla="*/ 0 h 2238"/>
              <a:gd name="T42" fmla="*/ 447 w 7150"/>
              <a:gd name="T43" fmla="*/ 0 h 2238"/>
              <a:gd name="T44" fmla="*/ 893 w 7150"/>
              <a:gd name="T45" fmla="*/ 0 h 2238"/>
              <a:gd name="T46" fmla="*/ 1340 w 7150"/>
              <a:gd name="T47" fmla="*/ 0 h 2238"/>
              <a:gd name="T48" fmla="*/ 1788 w 7150"/>
              <a:gd name="T49" fmla="*/ 0 h 2238"/>
              <a:gd name="T50" fmla="*/ 2234 w 7150"/>
              <a:gd name="T51" fmla="*/ 0 h 2238"/>
              <a:gd name="T52" fmla="*/ 2681 w 7150"/>
              <a:gd name="T53" fmla="*/ 0 h 2238"/>
              <a:gd name="T54" fmla="*/ 3128 w 7150"/>
              <a:gd name="T55" fmla="*/ 0 h 2238"/>
              <a:gd name="T56" fmla="*/ 3575 w 7150"/>
              <a:gd name="T57" fmla="*/ 0 h 2238"/>
              <a:gd name="T58" fmla="*/ 4022 w 7150"/>
              <a:gd name="T59" fmla="*/ 0 h 2238"/>
              <a:gd name="T60" fmla="*/ 4469 w 7150"/>
              <a:gd name="T61" fmla="*/ 0 h 2238"/>
              <a:gd name="T62" fmla="*/ 4915 w 7150"/>
              <a:gd name="T63" fmla="*/ 0 h 2238"/>
              <a:gd name="T64" fmla="*/ 5363 w 7150"/>
              <a:gd name="T65" fmla="*/ 0 h 2238"/>
              <a:gd name="T66" fmla="*/ 5809 w 7150"/>
              <a:gd name="T67" fmla="*/ 0 h 2238"/>
              <a:gd name="T68" fmla="*/ 6256 w 7150"/>
              <a:gd name="T69" fmla="*/ 0 h 2238"/>
              <a:gd name="T70" fmla="*/ 6703 w 7150"/>
              <a:gd name="T71" fmla="*/ 0 h 2238"/>
              <a:gd name="T72" fmla="*/ 7150 w 7150"/>
              <a:gd name="T73" fmla="*/ 0 h 2238"/>
              <a:gd name="T74" fmla="*/ 7150 w 7150"/>
              <a:gd name="T75" fmla="*/ 559 h 2238"/>
              <a:gd name="T76" fmla="*/ 7150 w 7150"/>
              <a:gd name="T77" fmla="*/ 1119 h 2238"/>
              <a:gd name="T78" fmla="*/ 7150 w 7150"/>
              <a:gd name="T79" fmla="*/ 1678 h 2238"/>
              <a:gd name="T80" fmla="*/ 7150 w 7150"/>
              <a:gd name="T81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50" h="2238">
                <a:moveTo>
                  <a:pt x="7150" y="2238"/>
                </a:moveTo>
                <a:lnTo>
                  <a:pt x="6703" y="2238"/>
                </a:lnTo>
                <a:lnTo>
                  <a:pt x="6256" y="2238"/>
                </a:lnTo>
                <a:lnTo>
                  <a:pt x="5809" y="2238"/>
                </a:lnTo>
                <a:lnTo>
                  <a:pt x="5363" y="2238"/>
                </a:lnTo>
                <a:lnTo>
                  <a:pt x="4915" y="2238"/>
                </a:lnTo>
                <a:lnTo>
                  <a:pt x="4469" y="2238"/>
                </a:lnTo>
                <a:lnTo>
                  <a:pt x="4022" y="2238"/>
                </a:lnTo>
                <a:lnTo>
                  <a:pt x="3575" y="2238"/>
                </a:lnTo>
                <a:lnTo>
                  <a:pt x="3128" y="2238"/>
                </a:lnTo>
                <a:lnTo>
                  <a:pt x="2681" y="2238"/>
                </a:lnTo>
                <a:lnTo>
                  <a:pt x="2234" y="2238"/>
                </a:lnTo>
                <a:lnTo>
                  <a:pt x="1788" y="2238"/>
                </a:lnTo>
                <a:lnTo>
                  <a:pt x="1340" y="2238"/>
                </a:lnTo>
                <a:lnTo>
                  <a:pt x="893" y="2238"/>
                </a:lnTo>
                <a:lnTo>
                  <a:pt x="447" y="2238"/>
                </a:lnTo>
                <a:lnTo>
                  <a:pt x="0" y="2238"/>
                </a:lnTo>
                <a:lnTo>
                  <a:pt x="0" y="1678"/>
                </a:lnTo>
                <a:lnTo>
                  <a:pt x="0" y="1119"/>
                </a:lnTo>
                <a:lnTo>
                  <a:pt x="0" y="559"/>
                </a:lnTo>
                <a:lnTo>
                  <a:pt x="0" y="0"/>
                </a:lnTo>
                <a:lnTo>
                  <a:pt x="447" y="0"/>
                </a:lnTo>
                <a:lnTo>
                  <a:pt x="893" y="0"/>
                </a:lnTo>
                <a:lnTo>
                  <a:pt x="1340" y="0"/>
                </a:lnTo>
                <a:lnTo>
                  <a:pt x="1788" y="0"/>
                </a:lnTo>
                <a:lnTo>
                  <a:pt x="2234" y="0"/>
                </a:lnTo>
                <a:lnTo>
                  <a:pt x="2681" y="0"/>
                </a:lnTo>
                <a:lnTo>
                  <a:pt x="3128" y="0"/>
                </a:lnTo>
                <a:lnTo>
                  <a:pt x="3575" y="0"/>
                </a:lnTo>
                <a:lnTo>
                  <a:pt x="4022" y="0"/>
                </a:lnTo>
                <a:lnTo>
                  <a:pt x="4469" y="0"/>
                </a:lnTo>
                <a:lnTo>
                  <a:pt x="4915" y="0"/>
                </a:lnTo>
                <a:lnTo>
                  <a:pt x="5363" y="0"/>
                </a:lnTo>
                <a:lnTo>
                  <a:pt x="5809" y="0"/>
                </a:lnTo>
                <a:lnTo>
                  <a:pt x="6256" y="0"/>
                </a:lnTo>
                <a:lnTo>
                  <a:pt x="6703" y="0"/>
                </a:lnTo>
                <a:lnTo>
                  <a:pt x="7150" y="0"/>
                </a:lnTo>
                <a:lnTo>
                  <a:pt x="7150" y="559"/>
                </a:lnTo>
                <a:lnTo>
                  <a:pt x="7150" y="1119"/>
                </a:lnTo>
                <a:lnTo>
                  <a:pt x="7150" y="1678"/>
                </a:lnTo>
                <a:lnTo>
                  <a:pt x="7150" y="2238"/>
                </a:lnTo>
                <a:close/>
              </a:path>
            </a:pathLst>
          </a:custGeom>
          <a:solidFill>
            <a:srgbClr val="0A5896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EF223-BCC4-4447-99D3-C28C6557C83C}"/>
              </a:ext>
            </a:extLst>
          </p:cNvPr>
          <p:cNvSpPr txBox="1"/>
          <p:nvPr/>
        </p:nvSpPr>
        <p:spPr>
          <a:xfrm>
            <a:off x="393308" y="107999"/>
            <a:ext cx="573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SANALLAŞTIRMA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vs.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KONTEYNERLEŞTİRME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CE865-964C-A54F-B526-215D7919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42" y="102074"/>
            <a:ext cx="1601337" cy="326294"/>
          </a:xfrm>
          <a:prstGeom prst="rect">
            <a:avLst/>
          </a:prstGeom>
        </p:spPr>
      </p:pic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3E2EAE73-7EE8-A242-A055-2F452BC0A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47" y="1514316"/>
            <a:ext cx="10151080" cy="381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1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8109A9-5A76-419C-B7E1-62BAB35017AB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vi Kutu">
            <a:extLst>
              <a:ext uri="{FF2B5EF4-FFF2-40B4-BE49-F238E27FC236}">
                <a16:creationId xmlns:a16="http://schemas.microsoft.com/office/drawing/2014/main" id="{612691E9-C80F-AF4D-9AA4-3DB80D98BBB0}"/>
              </a:ext>
            </a:extLst>
          </p:cNvPr>
          <p:cNvSpPr>
            <a:spLocks/>
          </p:cNvSpPr>
          <p:nvPr/>
        </p:nvSpPr>
        <p:spPr bwMode="auto">
          <a:xfrm>
            <a:off x="0" y="108072"/>
            <a:ext cx="108000" cy="376165"/>
          </a:xfrm>
          <a:custGeom>
            <a:avLst/>
            <a:gdLst>
              <a:gd name="T0" fmla="*/ 7150 w 7150"/>
              <a:gd name="T1" fmla="*/ 2238 h 2238"/>
              <a:gd name="T2" fmla="*/ 6703 w 7150"/>
              <a:gd name="T3" fmla="*/ 2238 h 2238"/>
              <a:gd name="T4" fmla="*/ 6256 w 7150"/>
              <a:gd name="T5" fmla="*/ 2238 h 2238"/>
              <a:gd name="T6" fmla="*/ 5809 w 7150"/>
              <a:gd name="T7" fmla="*/ 2238 h 2238"/>
              <a:gd name="T8" fmla="*/ 5363 w 7150"/>
              <a:gd name="T9" fmla="*/ 2238 h 2238"/>
              <a:gd name="T10" fmla="*/ 4915 w 7150"/>
              <a:gd name="T11" fmla="*/ 2238 h 2238"/>
              <a:gd name="T12" fmla="*/ 4469 w 7150"/>
              <a:gd name="T13" fmla="*/ 2238 h 2238"/>
              <a:gd name="T14" fmla="*/ 4022 w 7150"/>
              <a:gd name="T15" fmla="*/ 2238 h 2238"/>
              <a:gd name="T16" fmla="*/ 3575 w 7150"/>
              <a:gd name="T17" fmla="*/ 2238 h 2238"/>
              <a:gd name="T18" fmla="*/ 3128 w 7150"/>
              <a:gd name="T19" fmla="*/ 2238 h 2238"/>
              <a:gd name="T20" fmla="*/ 2681 w 7150"/>
              <a:gd name="T21" fmla="*/ 2238 h 2238"/>
              <a:gd name="T22" fmla="*/ 2234 w 7150"/>
              <a:gd name="T23" fmla="*/ 2238 h 2238"/>
              <a:gd name="T24" fmla="*/ 1788 w 7150"/>
              <a:gd name="T25" fmla="*/ 2238 h 2238"/>
              <a:gd name="T26" fmla="*/ 1340 w 7150"/>
              <a:gd name="T27" fmla="*/ 2238 h 2238"/>
              <a:gd name="T28" fmla="*/ 893 w 7150"/>
              <a:gd name="T29" fmla="*/ 2238 h 2238"/>
              <a:gd name="T30" fmla="*/ 447 w 7150"/>
              <a:gd name="T31" fmla="*/ 2238 h 2238"/>
              <a:gd name="T32" fmla="*/ 0 w 7150"/>
              <a:gd name="T33" fmla="*/ 2238 h 2238"/>
              <a:gd name="T34" fmla="*/ 0 w 7150"/>
              <a:gd name="T35" fmla="*/ 1678 h 2238"/>
              <a:gd name="T36" fmla="*/ 0 w 7150"/>
              <a:gd name="T37" fmla="*/ 1119 h 2238"/>
              <a:gd name="T38" fmla="*/ 0 w 7150"/>
              <a:gd name="T39" fmla="*/ 559 h 2238"/>
              <a:gd name="T40" fmla="*/ 0 w 7150"/>
              <a:gd name="T41" fmla="*/ 0 h 2238"/>
              <a:gd name="T42" fmla="*/ 447 w 7150"/>
              <a:gd name="T43" fmla="*/ 0 h 2238"/>
              <a:gd name="T44" fmla="*/ 893 w 7150"/>
              <a:gd name="T45" fmla="*/ 0 h 2238"/>
              <a:gd name="T46" fmla="*/ 1340 w 7150"/>
              <a:gd name="T47" fmla="*/ 0 h 2238"/>
              <a:gd name="T48" fmla="*/ 1788 w 7150"/>
              <a:gd name="T49" fmla="*/ 0 h 2238"/>
              <a:gd name="T50" fmla="*/ 2234 w 7150"/>
              <a:gd name="T51" fmla="*/ 0 h 2238"/>
              <a:gd name="T52" fmla="*/ 2681 w 7150"/>
              <a:gd name="T53" fmla="*/ 0 h 2238"/>
              <a:gd name="T54" fmla="*/ 3128 w 7150"/>
              <a:gd name="T55" fmla="*/ 0 h 2238"/>
              <a:gd name="T56" fmla="*/ 3575 w 7150"/>
              <a:gd name="T57" fmla="*/ 0 h 2238"/>
              <a:gd name="T58" fmla="*/ 4022 w 7150"/>
              <a:gd name="T59" fmla="*/ 0 h 2238"/>
              <a:gd name="T60" fmla="*/ 4469 w 7150"/>
              <a:gd name="T61" fmla="*/ 0 h 2238"/>
              <a:gd name="T62" fmla="*/ 4915 w 7150"/>
              <a:gd name="T63" fmla="*/ 0 h 2238"/>
              <a:gd name="T64" fmla="*/ 5363 w 7150"/>
              <a:gd name="T65" fmla="*/ 0 h 2238"/>
              <a:gd name="T66" fmla="*/ 5809 w 7150"/>
              <a:gd name="T67" fmla="*/ 0 h 2238"/>
              <a:gd name="T68" fmla="*/ 6256 w 7150"/>
              <a:gd name="T69" fmla="*/ 0 h 2238"/>
              <a:gd name="T70" fmla="*/ 6703 w 7150"/>
              <a:gd name="T71" fmla="*/ 0 h 2238"/>
              <a:gd name="T72" fmla="*/ 7150 w 7150"/>
              <a:gd name="T73" fmla="*/ 0 h 2238"/>
              <a:gd name="T74" fmla="*/ 7150 w 7150"/>
              <a:gd name="T75" fmla="*/ 559 h 2238"/>
              <a:gd name="T76" fmla="*/ 7150 w 7150"/>
              <a:gd name="T77" fmla="*/ 1119 h 2238"/>
              <a:gd name="T78" fmla="*/ 7150 w 7150"/>
              <a:gd name="T79" fmla="*/ 1678 h 2238"/>
              <a:gd name="T80" fmla="*/ 7150 w 7150"/>
              <a:gd name="T81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50" h="2238">
                <a:moveTo>
                  <a:pt x="7150" y="2238"/>
                </a:moveTo>
                <a:lnTo>
                  <a:pt x="6703" y="2238"/>
                </a:lnTo>
                <a:lnTo>
                  <a:pt x="6256" y="2238"/>
                </a:lnTo>
                <a:lnTo>
                  <a:pt x="5809" y="2238"/>
                </a:lnTo>
                <a:lnTo>
                  <a:pt x="5363" y="2238"/>
                </a:lnTo>
                <a:lnTo>
                  <a:pt x="4915" y="2238"/>
                </a:lnTo>
                <a:lnTo>
                  <a:pt x="4469" y="2238"/>
                </a:lnTo>
                <a:lnTo>
                  <a:pt x="4022" y="2238"/>
                </a:lnTo>
                <a:lnTo>
                  <a:pt x="3575" y="2238"/>
                </a:lnTo>
                <a:lnTo>
                  <a:pt x="3128" y="2238"/>
                </a:lnTo>
                <a:lnTo>
                  <a:pt x="2681" y="2238"/>
                </a:lnTo>
                <a:lnTo>
                  <a:pt x="2234" y="2238"/>
                </a:lnTo>
                <a:lnTo>
                  <a:pt x="1788" y="2238"/>
                </a:lnTo>
                <a:lnTo>
                  <a:pt x="1340" y="2238"/>
                </a:lnTo>
                <a:lnTo>
                  <a:pt x="893" y="2238"/>
                </a:lnTo>
                <a:lnTo>
                  <a:pt x="447" y="2238"/>
                </a:lnTo>
                <a:lnTo>
                  <a:pt x="0" y="2238"/>
                </a:lnTo>
                <a:lnTo>
                  <a:pt x="0" y="1678"/>
                </a:lnTo>
                <a:lnTo>
                  <a:pt x="0" y="1119"/>
                </a:lnTo>
                <a:lnTo>
                  <a:pt x="0" y="559"/>
                </a:lnTo>
                <a:lnTo>
                  <a:pt x="0" y="0"/>
                </a:lnTo>
                <a:lnTo>
                  <a:pt x="447" y="0"/>
                </a:lnTo>
                <a:lnTo>
                  <a:pt x="893" y="0"/>
                </a:lnTo>
                <a:lnTo>
                  <a:pt x="1340" y="0"/>
                </a:lnTo>
                <a:lnTo>
                  <a:pt x="1788" y="0"/>
                </a:lnTo>
                <a:lnTo>
                  <a:pt x="2234" y="0"/>
                </a:lnTo>
                <a:lnTo>
                  <a:pt x="2681" y="0"/>
                </a:lnTo>
                <a:lnTo>
                  <a:pt x="3128" y="0"/>
                </a:lnTo>
                <a:lnTo>
                  <a:pt x="3575" y="0"/>
                </a:lnTo>
                <a:lnTo>
                  <a:pt x="4022" y="0"/>
                </a:lnTo>
                <a:lnTo>
                  <a:pt x="4469" y="0"/>
                </a:lnTo>
                <a:lnTo>
                  <a:pt x="4915" y="0"/>
                </a:lnTo>
                <a:lnTo>
                  <a:pt x="5363" y="0"/>
                </a:lnTo>
                <a:lnTo>
                  <a:pt x="5809" y="0"/>
                </a:lnTo>
                <a:lnTo>
                  <a:pt x="6256" y="0"/>
                </a:lnTo>
                <a:lnTo>
                  <a:pt x="6703" y="0"/>
                </a:lnTo>
                <a:lnTo>
                  <a:pt x="7150" y="0"/>
                </a:lnTo>
                <a:lnTo>
                  <a:pt x="7150" y="559"/>
                </a:lnTo>
                <a:lnTo>
                  <a:pt x="7150" y="1119"/>
                </a:lnTo>
                <a:lnTo>
                  <a:pt x="7150" y="1678"/>
                </a:lnTo>
                <a:lnTo>
                  <a:pt x="7150" y="2238"/>
                </a:lnTo>
                <a:close/>
              </a:path>
            </a:pathLst>
          </a:custGeom>
          <a:solidFill>
            <a:srgbClr val="0A5896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EF223-BCC4-4447-99D3-C28C6557C83C}"/>
              </a:ext>
            </a:extLst>
          </p:cNvPr>
          <p:cNvSpPr txBox="1"/>
          <p:nvPr/>
        </p:nvSpPr>
        <p:spPr>
          <a:xfrm>
            <a:off x="393308" y="107999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NEDİR? NE DEĞİLDİR?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CE865-964C-A54F-B526-215D7919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42" y="102074"/>
            <a:ext cx="1601337" cy="3262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9EDBB1-0FA7-0049-BD58-1AA73314C62C}"/>
              </a:ext>
            </a:extLst>
          </p:cNvPr>
          <p:cNvSpPr txBox="1"/>
          <p:nvPr/>
        </p:nvSpPr>
        <p:spPr>
          <a:xfrm>
            <a:off x="544572" y="586458"/>
            <a:ext cx="1114114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Sanallaştırma</a:t>
            </a:r>
            <a:r>
              <a:rPr lang="en-US" sz="1400" dirty="0"/>
              <a:t> </a:t>
            </a:r>
            <a:r>
              <a:rPr lang="en-US" sz="1400" b="1" dirty="0"/>
              <a:t>(</a:t>
            </a:r>
            <a:r>
              <a:rPr lang="en-US" sz="1400" b="1" dirty="0" err="1"/>
              <a:t>İngilizce</a:t>
            </a:r>
            <a:r>
              <a:rPr lang="en-US" sz="1400" b="1" dirty="0"/>
              <a:t>: Virtualization)</a:t>
            </a:r>
            <a:r>
              <a:rPr lang="en-US" sz="1400" dirty="0"/>
              <a:t> </a:t>
            </a:r>
            <a:r>
              <a:rPr lang="en-US" sz="1400" dirty="0" err="1"/>
              <a:t>bilgisayar</a:t>
            </a:r>
            <a:r>
              <a:rPr lang="en-US" sz="1400" dirty="0"/>
              <a:t> </a:t>
            </a:r>
            <a:r>
              <a:rPr lang="en-US" sz="1400" dirty="0" err="1"/>
              <a:t>kaynaklarının</a:t>
            </a:r>
            <a:r>
              <a:rPr lang="en-US" sz="1400" dirty="0"/>
              <a:t> (</a:t>
            </a:r>
            <a:r>
              <a:rPr lang="en-US" sz="1400" dirty="0" err="1"/>
              <a:t>İngilizce</a:t>
            </a:r>
            <a:r>
              <a:rPr lang="en-US" sz="1400" dirty="0"/>
              <a:t>: resource) </a:t>
            </a:r>
            <a:r>
              <a:rPr lang="en-US" sz="1400" dirty="0" err="1"/>
              <a:t>kullanıcılardan</a:t>
            </a:r>
            <a:r>
              <a:rPr lang="en-US" sz="1400" dirty="0"/>
              <a:t> </a:t>
            </a:r>
            <a:r>
              <a:rPr lang="en-US" sz="1400" dirty="0" err="1"/>
              <a:t>soyutlanması</a:t>
            </a:r>
            <a:r>
              <a:rPr lang="en-US" sz="1400" dirty="0"/>
              <a:t> </a:t>
            </a:r>
            <a:r>
              <a:rPr lang="en-US" sz="1400" dirty="0" err="1"/>
              <a:t>işlemine</a:t>
            </a:r>
            <a:r>
              <a:rPr lang="en-US" sz="1400" dirty="0"/>
              <a:t> </a:t>
            </a:r>
            <a:r>
              <a:rPr lang="en-US" sz="1400" dirty="0" err="1"/>
              <a:t>verilen</a:t>
            </a:r>
            <a:r>
              <a:rPr lang="en-US" sz="1400" dirty="0"/>
              <a:t> </a:t>
            </a:r>
            <a:r>
              <a:rPr lang="en-US" sz="1400" dirty="0" err="1"/>
              <a:t>isimdir</a:t>
            </a:r>
            <a:r>
              <a:rPr lang="en-US" sz="1400" dirty="0"/>
              <a:t>. </a:t>
            </a:r>
            <a:r>
              <a:rPr lang="en-US" sz="1400" dirty="0" err="1"/>
              <a:t>Bunu</a:t>
            </a:r>
            <a:r>
              <a:rPr lang="en-US" sz="1400" dirty="0"/>
              <a:t> </a:t>
            </a:r>
            <a:r>
              <a:rPr lang="en-US" sz="1400" dirty="0" err="1"/>
              <a:t>yapmak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kullanılan</a:t>
            </a:r>
            <a:r>
              <a:rPr lang="en-US" sz="1400" dirty="0"/>
              <a:t> </a:t>
            </a:r>
            <a:r>
              <a:rPr lang="en-US" sz="1400" dirty="0" err="1"/>
              <a:t>metodlar</a:t>
            </a:r>
            <a:r>
              <a:rPr lang="en-US" sz="1400" dirty="0"/>
              <a:t> </a:t>
            </a:r>
            <a:r>
              <a:rPr lang="en-US" sz="1400" dirty="0" err="1"/>
              <a:t>bilgisayar</a:t>
            </a:r>
            <a:r>
              <a:rPr lang="en-US" sz="1400" dirty="0"/>
              <a:t> </a:t>
            </a:r>
            <a:r>
              <a:rPr lang="en-US" sz="1400" dirty="0" err="1"/>
              <a:t>kaynaklarının</a:t>
            </a:r>
            <a:r>
              <a:rPr lang="en-US" sz="1400" dirty="0"/>
              <a:t> </a:t>
            </a:r>
            <a:r>
              <a:rPr lang="en-US" sz="1400" dirty="0" err="1"/>
              <a:t>paylaştırılmasını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birleştirilmesini</a:t>
            </a:r>
            <a:r>
              <a:rPr lang="en-US" sz="1400" dirty="0"/>
              <a:t> </a:t>
            </a:r>
            <a:r>
              <a:rPr lang="en-US" sz="1400" dirty="0" err="1"/>
              <a:t>sağlar</a:t>
            </a:r>
            <a:r>
              <a:rPr lang="en-US" sz="1400" dirty="0"/>
              <a:t>. (</a:t>
            </a:r>
            <a:r>
              <a:rPr lang="en-US" sz="1400" b="1" dirty="0" err="1"/>
              <a:t>Vikipedi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Hypervisor</a:t>
            </a:r>
            <a:r>
              <a:rPr lang="en-US" sz="1400" dirty="0"/>
              <a:t>, Bir </a:t>
            </a:r>
            <a:r>
              <a:rPr lang="en-US" sz="1400" dirty="0" err="1"/>
              <a:t>hiper</a:t>
            </a:r>
            <a:r>
              <a:rPr lang="en-US" sz="1400" dirty="0"/>
              <a:t> </a:t>
            </a:r>
            <a:r>
              <a:rPr lang="en-US" sz="1400" dirty="0" err="1"/>
              <a:t>yönetici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sanal</a:t>
            </a:r>
            <a:r>
              <a:rPr lang="en-US" sz="1400" dirty="0"/>
              <a:t> </a:t>
            </a:r>
            <a:r>
              <a:rPr lang="en-US" sz="1400" dirty="0" err="1"/>
              <a:t>makine</a:t>
            </a:r>
            <a:r>
              <a:rPr lang="en-US" sz="1400" dirty="0"/>
              <a:t> </a:t>
            </a:r>
            <a:r>
              <a:rPr lang="en-US" sz="1400" dirty="0" err="1"/>
              <a:t>monitörü</a:t>
            </a:r>
            <a:r>
              <a:rPr lang="en-US" sz="1400" dirty="0"/>
              <a:t> (VMM), </a:t>
            </a:r>
            <a:r>
              <a:rPr lang="en-US" sz="1400" dirty="0" err="1"/>
              <a:t>sanal</a:t>
            </a:r>
            <a:r>
              <a:rPr lang="en-US" sz="1400" dirty="0"/>
              <a:t> </a:t>
            </a:r>
            <a:r>
              <a:rPr lang="en-US" sz="1400" dirty="0" err="1"/>
              <a:t>makineleri</a:t>
            </a:r>
            <a:r>
              <a:rPr lang="en-US" sz="1400" dirty="0"/>
              <a:t> </a:t>
            </a:r>
            <a:r>
              <a:rPr lang="en-US" sz="1400" dirty="0" err="1"/>
              <a:t>oluşturan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çalıştıran</a:t>
            </a:r>
            <a:r>
              <a:rPr lang="en-US" sz="1400" dirty="0"/>
              <a:t> </a:t>
            </a:r>
            <a:r>
              <a:rPr lang="en-US" sz="1400" dirty="0" err="1"/>
              <a:t>bilgisayar</a:t>
            </a:r>
            <a:r>
              <a:rPr lang="en-US" sz="1400" dirty="0"/>
              <a:t> </a:t>
            </a:r>
            <a:r>
              <a:rPr lang="en-US" sz="1400" dirty="0" err="1"/>
              <a:t>yazılımı</a:t>
            </a:r>
            <a:r>
              <a:rPr lang="en-US" sz="1400" dirty="0"/>
              <a:t> , </a:t>
            </a:r>
            <a:r>
              <a:rPr lang="en-US" sz="1400" dirty="0" err="1"/>
              <a:t>bellenim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donanımdır</a:t>
            </a:r>
            <a:r>
              <a:rPr lang="en-US" sz="1400" dirty="0"/>
              <a:t> . Bir </a:t>
            </a:r>
            <a:r>
              <a:rPr lang="en-US" sz="1400" dirty="0" err="1"/>
              <a:t>hipervizörün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sanal</a:t>
            </a:r>
            <a:r>
              <a:rPr lang="en-US" sz="1400" dirty="0"/>
              <a:t> </a:t>
            </a:r>
            <a:r>
              <a:rPr lang="en-US" sz="1400" dirty="0" err="1"/>
              <a:t>makineyi</a:t>
            </a:r>
            <a:r>
              <a:rPr lang="en-US" sz="1400" dirty="0"/>
              <a:t> </a:t>
            </a:r>
            <a:r>
              <a:rPr lang="en-US" sz="1400" dirty="0" err="1"/>
              <a:t>çalıştırdığı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bilgisayara</a:t>
            </a:r>
            <a:r>
              <a:rPr lang="en-US" sz="1400" dirty="0"/>
              <a:t> ana </a:t>
            </a:r>
            <a:r>
              <a:rPr lang="en-US" sz="1400" dirty="0" err="1"/>
              <a:t>makine</a:t>
            </a:r>
            <a:r>
              <a:rPr lang="en-US" sz="1400" dirty="0"/>
              <a:t> </a:t>
            </a:r>
            <a:r>
              <a:rPr lang="en-US" sz="1400" dirty="0" err="1"/>
              <a:t>adı</a:t>
            </a:r>
            <a:r>
              <a:rPr lang="en-US" sz="1400" dirty="0"/>
              <a:t> </a:t>
            </a:r>
            <a:r>
              <a:rPr lang="en-US" sz="1400" dirty="0" err="1"/>
              <a:t>verilir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her </a:t>
            </a:r>
            <a:r>
              <a:rPr lang="en-US" sz="1400" dirty="0" err="1"/>
              <a:t>sanal</a:t>
            </a:r>
            <a:r>
              <a:rPr lang="en-US" sz="1400" dirty="0"/>
              <a:t> </a:t>
            </a:r>
            <a:r>
              <a:rPr lang="en-US" sz="1400" dirty="0" err="1"/>
              <a:t>makineye</a:t>
            </a:r>
            <a:r>
              <a:rPr lang="en-US" sz="1400" dirty="0"/>
              <a:t> </a:t>
            </a:r>
            <a:r>
              <a:rPr lang="en-US" sz="1400" dirty="0" err="1"/>
              <a:t>konuk</a:t>
            </a:r>
            <a:r>
              <a:rPr lang="en-US" sz="1400" dirty="0"/>
              <a:t> </a:t>
            </a:r>
            <a:r>
              <a:rPr lang="en-US" sz="1400" dirty="0" err="1"/>
              <a:t>makinesi</a:t>
            </a:r>
            <a:r>
              <a:rPr lang="en-US" sz="1400" dirty="0"/>
              <a:t> </a:t>
            </a:r>
            <a:r>
              <a:rPr lang="en-US" sz="1400" dirty="0" err="1"/>
              <a:t>adı</a:t>
            </a:r>
            <a:r>
              <a:rPr lang="en-US" sz="1400" dirty="0"/>
              <a:t> </a:t>
            </a:r>
            <a:r>
              <a:rPr lang="en-US" sz="1400" dirty="0" err="1"/>
              <a:t>verilir</a:t>
            </a:r>
            <a:r>
              <a:rPr lang="en-US" sz="1400" dirty="0"/>
              <a:t>. (</a:t>
            </a:r>
            <a:r>
              <a:rPr lang="en-US" sz="1400" b="1" dirty="0" err="1"/>
              <a:t>Vikipedi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Konteynerleştirme</a:t>
            </a:r>
            <a:r>
              <a:rPr lang="en-US" sz="1400" b="1" dirty="0"/>
              <a:t> (</a:t>
            </a:r>
            <a:r>
              <a:rPr lang="en-US" sz="1400" b="1" dirty="0" err="1"/>
              <a:t>İngilizce</a:t>
            </a:r>
            <a:r>
              <a:rPr lang="en-US" sz="1400" b="1" dirty="0"/>
              <a:t>: Containerization)</a:t>
            </a:r>
            <a:r>
              <a:rPr lang="en-US" sz="1400" dirty="0"/>
              <a:t> </a:t>
            </a:r>
            <a:r>
              <a:rPr lang="en-US" sz="1400" dirty="0" err="1"/>
              <a:t>sözlük</a:t>
            </a:r>
            <a:r>
              <a:rPr lang="en-US" sz="1400" dirty="0"/>
              <a:t> </a:t>
            </a:r>
            <a:r>
              <a:rPr lang="en-US" sz="1400" dirty="0" err="1"/>
              <a:t>anlamı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“Full Machine </a:t>
            </a:r>
            <a:r>
              <a:rPr lang="en-US" sz="1400" dirty="0" err="1"/>
              <a:t>Virtualization”a</a:t>
            </a:r>
            <a:r>
              <a:rPr lang="en-US" sz="1400" dirty="0"/>
              <a:t> </a:t>
            </a:r>
            <a:r>
              <a:rPr lang="en-US" sz="1400" dirty="0" err="1"/>
              <a:t>alternatif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ortaya</a:t>
            </a:r>
            <a:r>
              <a:rPr lang="en-US" sz="1400" dirty="0"/>
              <a:t> </a:t>
            </a:r>
            <a:r>
              <a:rPr lang="en-US" sz="1400" dirty="0" err="1"/>
              <a:t>çıkmış</a:t>
            </a:r>
            <a:r>
              <a:rPr lang="en-US" sz="1400" dirty="0"/>
              <a:t>, machine </a:t>
            </a:r>
            <a:r>
              <a:rPr lang="en-US" sz="1400" dirty="0" err="1"/>
              <a:t>virtualization’a</a:t>
            </a:r>
            <a:r>
              <a:rPr lang="en-US" sz="1400" dirty="0"/>
              <a:t> </a:t>
            </a:r>
            <a:r>
              <a:rPr lang="en-US" sz="1400" dirty="0" err="1"/>
              <a:t>nazaran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lightweight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çözüm</a:t>
            </a:r>
            <a:r>
              <a:rPr lang="en-US" sz="1400" dirty="0"/>
              <a:t> </a:t>
            </a:r>
            <a:r>
              <a:rPr lang="en-US" sz="1400" dirty="0" err="1"/>
              <a:t>sağlayan</a:t>
            </a:r>
            <a:r>
              <a:rPr lang="en-US" sz="1400" dirty="0"/>
              <a:t>, </a:t>
            </a:r>
            <a:r>
              <a:rPr lang="en-US" sz="1400" dirty="0" err="1"/>
              <a:t>uygulamaların</a:t>
            </a:r>
            <a:r>
              <a:rPr lang="en-US" sz="1400" dirty="0"/>
              <a:t> </a:t>
            </a:r>
            <a:r>
              <a:rPr lang="en-US" sz="1400" dirty="0" err="1"/>
              <a:t>containerlar</a:t>
            </a:r>
            <a:r>
              <a:rPr lang="en-US" sz="1400" dirty="0"/>
              <a:t> </a:t>
            </a:r>
            <a:r>
              <a:rPr lang="en-US" sz="1400" dirty="0" err="1"/>
              <a:t>içerisine</a:t>
            </a:r>
            <a:r>
              <a:rPr lang="en-US" sz="1400" dirty="0"/>
              <a:t> </a:t>
            </a:r>
            <a:r>
              <a:rPr lang="en-US" sz="1400" dirty="0" err="1"/>
              <a:t>bağımlı</a:t>
            </a:r>
            <a:r>
              <a:rPr lang="en-US" sz="1400" dirty="0"/>
              <a:t> </a:t>
            </a:r>
            <a:r>
              <a:rPr lang="en-US" sz="1400" dirty="0" err="1"/>
              <a:t>oldukları</a:t>
            </a:r>
            <a:r>
              <a:rPr lang="en-US" sz="1400" dirty="0"/>
              <a:t> </a:t>
            </a:r>
            <a:r>
              <a:rPr lang="en-US" sz="1400" dirty="0" err="1"/>
              <a:t>kütüphaneler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enkapsüle</a:t>
            </a:r>
            <a:r>
              <a:rPr lang="en-US" sz="1400" dirty="0"/>
              <a:t> </a:t>
            </a:r>
            <a:r>
              <a:rPr lang="en-US" sz="1400" dirty="0" err="1"/>
              <a:t>edilip</a:t>
            </a:r>
            <a:r>
              <a:rPr lang="en-US" sz="1400" dirty="0"/>
              <a:t>, </a:t>
            </a:r>
            <a:r>
              <a:rPr lang="en-US" sz="1400" dirty="0" err="1"/>
              <a:t>izole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çalışmasını</a:t>
            </a:r>
            <a:r>
              <a:rPr lang="en-US" sz="1400" dirty="0"/>
              <a:t> </a:t>
            </a:r>
            <a:r>
              <a:rPr lang="en-US" sz="1400" dirty="0" err="1"/>
              <a:t>sağlayan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teknolojidir</a:t>
            </a:r>
            <a:r>
              <a:rPr lang="en-US" sz="1400" dirty="0"/>
              <a:t>. (</a:t>
            </a:r>
            <a:r>
              <a:rPr lang="en-US" sz="1400" b="1" dirty="0"/>
              <a:t>Medium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Docker</a:t>
            </a:r>
            <a:r>
              <a:rPr lang="en-US" sz="1400" dirty="0"/>
              <a:t>, "</a:t>
            </a:r>
            <a:r>
              <a:rPr lang="en-US" sz="1400" b="1" dirty="0" err="1"/>
              <a:t>konteynerleştirme</a:t>
            </a:r>
            <a:r>
              <a:rPr lang="en-US" sz="1400" b="1" dirty="0"/>
              <a:t> (</a:t>
            </a:r>
            <a:r>
              <a:rPr lang="en-US" sz="1400" b="1" dirty="0" err="1"/>
              <a:t>İngilizce</a:t>
            </a:r>
            <a:r>
              <a:rPr lang="en-US" sz="1400" b="1" dirty="0"/>
              <a:t>: containerization)</a:t>
            </a:r>
            <a:r>
              <a:rPr lang="en-US" sz="1400" dirty="0"/>
              <a:t>" </a:t>
            </a:r>
            <a:r>
              <a:rPr lang="en-US" sz="1400" dirty="0" err="1"/>
              <a:t>olarak</a:t>
            </a:r>
            <a:r>
              <a:rPr lang="en-US" sz="1400" dirty="0"/>
              <a:t> da </a:t>
            </a:r>
            <a:r>
              <a:rPr lang="en-US" sz="1400" dirty="0" err="1"/>
              <a:t>bilinen</a:t>
            </a:r>
            <a:r>
              <a:rPr lang="en-US" sz="1400" dirty="0"/>
              <a:t> </a:t>
            </a:r>
            <a:r>
              <a:rPr lang="en-US" sz="1400" dirty="0" err="1"/>
              <a:t>işletim</a:t>
            </a:r>
            <a:r>
              <a:rPr lang="en-US" sz="1400" dirty="0"/>
              <a:t> </a:t>
            </a:r>
            <a:r>
              <a:rPr lang="en-US" sz="1400" dirty="0" err="1"/>
              <a:t>sistemi</a:t>
            </a:r>
            <a:r>
              <a:rPr lang="en-US" sz="1400" dirty="0"/>
              <a:t> </a:t>
            </a:r>
            <a:r>
              <a:rPr lang="en-US" sz="1400" dirty="0" err="1"/>
              <a:t>seviyesinde</a:t>
            </a:r>
            <a:r>
              <a:rPr lang="en-US" sz="1400" dirty="0"/>
              <a:t> </a:t>
            </a:r>
            <a:r>
              <a:rPr lang="en-US" sz="1400" dirty="0" err="1"/>
              <a:t>sanallaştırma</a:t>
            </a:r>
            <a:r>
              <a:rPr lang="en-US" sz="1400" dirty="0"/>
              <a:t> </a:t>
            </a:r>
            <a:r>
              <a:rPr lang="en-US" sz="1400" dirty="0" err="1"/>
              <a:t>sağlayan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bilgisayar</a:t>
            </a:r>
            <a:r>
              <a:rPr lang="en-US" sz="1400" dirty="0"/>
              <a:t> </a:t>
            </a:r>
            <a:r>
              <a:rPr lang="en-US" sz="1400" dirty="0" err="1"/>
              <a:t>programıdır</a:t>
            </a:r>
            <a:r>
              <a:rPr lang="en-US" sz="1400" dirty="0"/>
              <a:t>. ”</a:t>
            </a:r>
            <a:r>
              <a:rPr lang="en-US" sz="1400" b="1" dirty="0" err="1"/>
              <a:t>Konteyner</a:t>
            </a:r>
            <a:r>
              <a:rPr lang="en-US" sz="1400" dirty="0"/>
              <a:t>" (</a:t>
            </a:r>
            <a:r>
              <a:rPr lang="en-US" sz="1400" b="1" dirty="0"/>
              <a:t>container</a:t>
            </a:r>
            <a:r>
              <a:rPr lang="en-US" sz="1400" dirty="0"/>
              <a:t>) </a:t>
            </a:r>
            <a:r>
              <a:rPr lang="en-US" sz="1400" dirty="0" err="1"/>
              <a:t>adı</a:t>
            </a:r>
            <a:r>
              <a:rPr lang="en-US" sz="1400" dirty="0"/>
              <a:t> </a:t>
            </a:r>
            <a:r>
              <a:rPr lang="en-US" sz="1400" dirty="0" err="1"/>
              <a:t>verilen</a:t>
            </a:r>
            <a:r>
              <a:rPr lang="en-US" sz="1400" dirty="0"/>
              <a:t> </a:t>
            </a:r>
            <a:r>
              <a:rPr lang="en-US" sz="1400" dirty="0" err="1"/>
              <a:t>yazılım</a:t>
            </a:r>
            <a:r>
              <a:rPr lang="en-US" sz="1400" dirty="0"/>
              <a:t> </a:t>
            </a:r>
            <a:r>
              <a:rPr lang="en-US" sz="1400" dirty="0" err="1"/>
              <a:t>paketlerini</a:t>
            </a:r>
            <a:r>
              <a:rPr lang="en-US" sz="1400" dirty="0"/>
              <a:t> </a:t>
            </a:r>
            <a:r>
              <a:rPr lang="en-US" sz="1400" dirty="0" err="1"/>
              <a:t>çalıştırmak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kullanılmaktadır</a:t>
            </a:r>
            <a:r>
              <a:rPr lang="en-US" sz="1400" dirty="0"/>
              <a:t>. </a:t>
            </a:r>
            <a:r>
              <a:rPr lang="en-US" sz="1400" b="1" dirty="0" err="1"/>
              <a:t>Konteynerler</a:t>
            </a:r>
            <a:r>
              <a:rPr lang="en-US" sz="1400" dirty="0"/>
              <a:t> </a:t>
            </a:r>
            <a:r>
              <a:rPr lang="en-US" sz="1400" dirty="0" err="1"/>
              <a:t>birbirinden</a:t>
            </a:r>
            <a:r>
              <a:rPr lang="en-US" sz="1400" dirty="0"/>
              <a:t> </a:t>
            </a:r>
            <a:r>
              <a:rPr lang="en-US" sz="1400" dirty="0" err="1"/>
              <a:t>izole</a:t>
            </a:r>
            <a:r>
              <a:rPr lang="en-US" sz="1400" dirty="0"/>
              <a:t> </a:t>
            </a:r>
            <a:r>
              <a:rPr lang="en-US" sz="1400" dirty="0" err="1"/>
              <a:t>edilmiş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bağımsız</a:t>
            </a:r>
            <a:r>
              <a:rPr lang="en-US" sz="1400" dirty="0"/>
              <a:t> </a:t>
            </a:r>
            <a:r>
              <a:rPr lang="en-US" sz="1400" dirty="0" err="1"/>
              <a:t>halde</a:t>
            </a:r>
            <a:r>
              <a:rPr lang="en-US" sz="1400" dirty="0"/>
              <a:t> </a:t>
            </a:r>
            <a:r>
              <a:rPr lang="en-US" sz="1400" dirty="0" err="1"/>
              <a:t>çalışabilmektedir</a:t>
            </a:r>
            <a:r>
              <a:rPr lang="en-US" sz="1400" dirty="0"/>
              <a:t>. </a:t>
            </a:r>
            <a:r>
              <a:rPr lang="en-US" sz="1400" dirty="0" err="1"/>
              <a:t>Tüm</a:t>
            </a:r>
            <a:r>
              <a:rPr lang="en-US" sz="1400" dirty="0"/>
              <a:t> </a:t>
            </a:r>
            <a:r>
              <a:rPr lang="en-US" sz="1400" dirty="0" err="1"/>
              <a:t>konteynerler</a:t>
            </a:r>
            <a:r>
              <a:rPr lang="en-US" sz="1400" dirty="0"/>
              <a:t> </a:t>
            </a:r>
            <a:r>
              <a:rPr lang="en-US" sz="1400" dirty="0" err="1"/>
              <a:t>tek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işletim</a:t>
            </a:r>
            <a:r>
              <a:rPr lang="en-US" sz="1400" dirty="0"/>
              <a:t> </a:t>
            </a:r>
            <a:r>
              <a:rPr lang="en-US" sz="1400" dirty="0" err="1"/>
              <a:t>sistemi</a:t>
            </a:r>
            <a:r>
              <a:rPr lang="en-US" sz="1400" dirty="0"/>
              <a:t> </a:t>
            </a:r>
            <a:r>
              <a:rPr lang="en-US" sz="1400" dirty="0" err="1"/>
              <a:t>çekirdeği</a:t>
            </a:r>
            <a:r>
              <a:rPr lang="en-US" sz="1400" dirty="0"/>
              <a:t> </a:t>
            </a:r>
            <a:r>
              <a:rPr lang="en-US" sz="1400" dirty="0" err="1"/>
              <a:t>üzerinde</a:t>
            </a:r>
            <a:r>
              <a:rPr lang="en-US" sz="1400" dirty="0"/>
              <a:t> </a:t>
            </a:r>
            <a:r>
              <a:rPr lang="en-US" sz="1400" dirty="0" err="1"/>
              <a:t>çalışır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sayede</a:t>
            </a:r>
            <a:r>
              <a:rPr lang="en-US" sz="1400" dirty="0"/>
              <a:t> </a:t>
            </a:r>
            <a:r>
              <a:rPr lang="en-US" sz="1400" dirty="0" err="1"/>
              <a:t>sanal</a:t>
            </a:r>
            <a:r>
              <a:rPr lang="en-US" sz="1400" dirty="0"/>
              <a:t> </a:t>
            </a:r>
            <a:r>
              <a:rPr lang="en-US" sz="1400" dirty="0" err="1"/>
              <a:t>makinelerden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hafiftir</a:t>
            </a:r>
            <a:r>
              <a:rPr lang="en-US" sz="1400" dirty="0"/>
              <a:t>. </a:t>
            </a:r>
            <a:r>
              <a:rPr lang="en-US" sz="1400" dirty="0" err="1"/>
              <a:t>Konteynerler</a:t>
            </a:r>
            <a:r>
              <a:rPr lang="en-US" sz="1400" dirty="0"/>
              <a:t> "</a:t>
            </a:r>
            <a:r>
              <a:rPr lang="en-US" sz="1400" b="1" dirty="0" err="1"/>
              <a:t>imaj</a:t>
            </a:r>
            <a:r>
              <a:rPr lang="en-US" sz="1400" dirty="0"/>
              <a:t>" (</a:t>
            </a:r>
            <a:r>
              <a:rPr lang="en-US" sz="1400" b="1" dirty="0"/>
              <a:t>image</a:t>
            </a:r>
            <a:r>
              <a:rPr lang="en-US" sz="1400" dirty="0"/>
              <a:t>) </a:t>
            </a:r>
            <a:r>
              <a:rPr lang="en-US" sz="1400" dirty="0" err="1"/>
              <a:t>adı</a:t>
            </a:r>
            <a:r>
              <a:rPr lang="en-US" sz="1400" dirty="0"/>
              <a:t> </a:t>
            </a:r>
            <a:r>
              <a:rPr lang="en-US" sz="1400" dirty="0" err="1"/>
              <a:t>verilen</a:t>
            </a:r>
            <a:r>
              <a:rPr lang="en-US" sz="1400" dirty="0"/>
              <a:t> salt-</a:t>
            </a:r>
            <a:r>
              <a:rPr lang="en-US" sz="1400" dirty="0" err="1"/>
              <a:t>okunur</a:t>
            </a:r>
            <a:r>
              <a:rPr lang="en-US" sz="1400" dirty="0"/>
              <a:t> </a:t>
            </a:r>
            <a:r>
              <a:rPr lang="en-US" sz="1400" dirty="0" err="1"/>
              <a:t>dosya</a:t>
            </a:r>
            <a:r>
              <a:rPr lang="en-US" sz="1400" dirty="0"/>
              <a:t> </a:t>
            </a:r>
            <a:r>
              <a:rPr lang="en-US" sz="1400" dirty="0" err="1"/>
              <a:t>sistemlerinden</a:t>
            </a:r>
            <a:r>
              <a:rPr lang="en-US" sz="1400" dirty="0"/>
              <a:t> </a:t>
            </a:r>
            <a:r>
              <a:rPr lang="en-US" sz="1400" dirty="0" err="1"/>
              <a:t>oluşturulur</a:t>
            </a:r>
            <a:r>
              <a:rPr lang="en-US" sz="1400" dirty="0"/>
              <a:t>. (</a:t>
            </a:r>
            <a:r>
              <a:rPr lang="en-US" sz="1400" b="1" dirty="0" err="1"/>
              <a:t>Vikipedi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Image </a:t>
            </a:r>
            <a:r>
              <a:rPr lang="en-US" sz="1400" dirty="0" err="1"/>
              <a:t>ve</a:t>
            </a:r>
            <a:r>
              <a:rPr lang="en-US" sz="1400" b="1" dirty="0"/>
              <a:t> Container </a:t>
            </a:r>
            <a:r>
              <a:rPr lang="en-US" sz="1400" dirty="0" err="1"/>
              <a:t>farklı</a:t>
            </a:r>
            <a:r>
              <a:rPr lang="en-US" sz="1400" dirty="0"/>
              <a:t> </a:t>
            </a:r>
            <a:r>
              <a:rPr lang="en-US" sz="1400" dirty="0" err="1"/>
              <a:t>şeyler</a:t>
            </a:r>
            <a:r>
              <a:rPr lang="en-US" sz="1400" dirty="0"/>
              <a:t> </a:t>
            </a:r>
            <a:r>
              <a:rPr lang="en-US" sz="1400" dirty="0" err="1"/>
              <a:t>olup</a:t>
            </a:r>
            <a:r>
              <a:rPr lang="en-US" sz="1400" dirty="0"/>
              <a:t> </a:t>
            </a:r>
            <a:r>
              <a:rPr lang="en-US" sz="1400" dirty="0" err="1"/>
              <a:t>konteynerlar</a:t>
            </a:r>
            <a:r>
              <a:rPr lang="en-US" sz="1400" dirty="0"/>
              <a:t> </a:t>
            </a:r>
            <a:r>
              <a:rPr lang="en-US" sz="1400" dirty="0" err="1"/>
              <a:t>imajlardan</a:t>
            </a:r>
            <a:r>
              <a:rPr lang="en-US" sz="1400" dirty="0"/>
              <a:t> </a:t>
            </a:r>
            <a:r>
              <a:rPr lang="en-US" sz="1400" dirty="0" err="1"/>
              <a:t>oluşturulur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Kubernetes</a:t>
            </a:r>
            <a:r>
              <a:rPr lang="en-US" sz="1400" dirty="0"/>
              <a:t>, </a:t>
            </a:r>
            <a:r>
              <a:rPr lang="en-US" sz="1400" dirty="0" err="1"/>
              <a:t>bilgisayar</a:t>
            </a:r>
            <a:r>
              <a:rPr lang="en-US" sz="1400" dirty="0"/>
              <a:t> </a:t>
            </a:r>
            <a:r>
              <a:rPr lang="en-US" sz="1400" dirty="0" err="1"/>
              <a:t>uygulaması</a:t>
            </a:r>
            <a:r>
              <a:rPr lang="en-US" sz="1400" dirty="0"/>
              <a:t> </a:t>
            </a:r>
            <a:r>
              <a:rPr lang="en-US" sz="1400" dirty="0" err="1"/>
              <a:t>dağıtımını</a:t>
            </a:r>
            <a:r>
              <a:rPr lang="en-US" sz="1400" dirty="0"/>
              <a:t>, </a:t>
            </a:r>
            <a:r>
              <a:rPr lang="en-US" sz="1400" dirty="0" err="1"/>
              <a:t>ölçeklendirmesini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yönetimini</a:t>
            </a:r>
            <a:r>
              <a:rPr lang="en-US" sz="1400" dirty="0"/>
              <a:t> </a:t>
            </a:r>
            <a:r>
              <a:rPr lang="en-US" sz="1400" dirty="0" err="1"/>
              <a:t>otomatikleştirmek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açık</a:t>
            </a:r>
            <a:r>
              <a:rPr lang="en-US" sz="1400" dirty="0"/>
              <a:t> </a:t>
            </a:r>
            <a:r>
              <a:rPr lang="en-US" sz="1400" dirty="0" err="1"/>
              <a:t>kaynaklı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konteyner</a:t>
            </a:r>
            <a:r>
              <a:rPr lang="en-US" sz="1400" dirty="0"/>
              <a:t> </a:t>
            </a:r>
            <a:r>
              <a:rPr lang="en-US" sz="1400" dirty="0" err="1"/>
              <a:t>düzenleme</a:t>
            </a:r>
            <a:r>
              <a:rPr lang="en-US" sz="1400" dirty="0"/>
              <a:t> </a:t>
            </a:r>
            <a:r>
              <a:rPr lang="en-US" sz="1400" dirty="0" err="1"/>
              <a:t>sistemidir</a:t>
            </a:r>
            <a:r>
              <a:rPr lang="en-US" sz="1400" dirty="0"/>
              <a:t>. (</a:t>
            </a:r>
            <a:r>
              <a:rPr lang="en-US" sz="1400" b="1" dirty="0" err="1"/>
              <a:t>Vikipedi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Pod, </a:t>
            </a:r>
            <a:r>
              <a:rPr lang="en-US" sz="1400" b="1" dirty="0" err="1"/>
              <a:t>Kubernetes’in</a:t>
            </a:r>
            <a:r>
              <a:rPr lang="en-US" sz="1400" b="1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küçük</a:t>
            </a:r>
            <a:r>
              <a:rPr lang="en-US" sz="1400" dirty="0"/>
              <a:t> </a:t>
            </a:r>
            <a:r>
              <a:rPr lang="en-US" sz="1400" dirty="0" err="1"/>
              <a:t>yapı</a:t>
            </a:r>
            <a:r>
              <a:rPr lang="en-US" sz="1400" dirty="0"/>
              <a:t> </a:t>
            </a:r>
            <a:r>
              <a:rPr lang="en-US" sz="1400" dirty="0" err="1"/>
              <a:t>taşıdır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her </a:t>
            </a:r>
            <a:r>
              <a:rPr lang="en-US" sz="1400" dirty="0" err="1"/>
              <a:t>biri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b="1" dirty="0" err="1"/>
              <a:t>konteyneri</a:t>
            </a:r>
            <a:r>
              <a:rPr lang="en-US" sz="1400" b="1" dirty="0"/>
              <a:t> </a:t>
            </a:r>
            <a:r>
              <a:rPr lang="en-US" sz="1400" dirty="0" err="1"/>
              <a:t>içerisinde</a:t>
            </a:r>
            <a:r>
              <a:rPr lang="en-US" sz="1400" dirty="0"/>
              <a:t> </a:t>
            </a:r>
            <a:r>
              <a:rPr lang="en-US" sz="1400" dirty="0" err="1"/>
              <a:t>bulundurur</a:t>
            </a:r>
            <a:r>
              <a:rPr lang="en-US" sz="1400" dirty="0"/>
              <a:t>. </a:t>
            </a:r>
            <a:r>
              <a:rPr lang="en-US" sz="1400" dirty="0" err="1"/>
              <a:t>Kelime</a:t>
            </a:r>
            <a:r>
              <a:rPr lang="en-US" sz="1400" dirty="0"/>
              <a:t> </a:t>
            </a:r>
            <a:r>
              <a:rPr lang="en-US" sz="1400" dirty="0" err="1"/>
              <a:t>anlamı</a:t>
            </a:r>
            <a:r>
              <a:rPr lang="en-US" sz="1400" dirty="0"/>
              <a:t> </a:t>
            </a:r>
            <a:r>
              <a:rPr lang="en-US" sz="1400" b="1" dirty="0" err="1"/>
              <a:t>balina</a:t>
            </a:r>
            <a:r>
              <a:rPr lang="en-US" sz="1400" b="1" dirty="0"/>
              <a:t> </a:t>
            </a:r>
            <a:r>
              <a:rPr lang="en-US" sz="1400" b="1" dirty="0" err="1"/>
              <a:t>sürüsüdür</a:t>
            </a:r>
            <a:r>
              <a:rPr lang="en-US" sz="1400" b="1" dirty="0"/>
              <a:t> </a:t>
            </a:r>
            <a:r>
              <a:rPr lang="en-US" sz="1400" b="1" dirty="0">
                <a:sym typeface="Wingdings" pitchFamily="2" charset="2"/>
              </a:rPr>
              <a:t></a:t>
            </a:r>
            <a:r>
              <a:rPr lang="en-US" sz="1400" dirty="0"/>
              <a:t>.</a:t>
            </a:r>
            <a:endParaRPr lang="en-US" sz="1400" b="1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Docker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b="1" dirty="0"/>
              <a:t>Kubernetes</a:t>
            </a:r>
            <a:r>
              <a:rPr lang="en-US" sz="1400" dirty="0"/>
              <a:t> </a:t>
            </a:r>
            <a:r>
              <a:rPr lang="en-US" sz="1400" dirty="0" err="1"/>
              <a:t>birbirlerinin</a:t>
            </a:r>
            <a:r>
              <a:rPr lang="en-US" sz="1400" dirty="0"/>
              <a:t> </a:t>
            </a:r>
            <a:r>
              <a:rPr lang="en-US" sz="1400" b="1" dirty="0" err="1"/>
              <a:t>muadili</a:t>
            </a:r>
            <a:r>
              <a:rPr lang="en-US" sz="1400" b="1" dirty="0"/>
              <a:t> </a:t>
            </a:r>
            <a:r>
              <a:rPr lang="en-US" sz="1400" b="1" dirty="0" err="1"/>
              <a:t>değildir</a:t>
            </a:r>
            <a:r>
              <a:rPr lang="en-US" sz="1400" b="1" dirty="0"/>
              <a:t>.</a:t>
            </a:r>
            <a:r>
              <a:rPr lang="en-US" sz="1400" dirty="0"/>
              <a:t> </a:t>
            </a:r>
            <a:r>
              <a:rPr lang="en-US" sz="1400" dirty="0" err="1"/>
              <a:t>Aksine</a:t>
            </a:r>
            <a:r>
              <a:rPr lang="en-US" sz="1400" dirty="0"/>
              <a:t> </a:t>
            </a:r>
            <a:r>
              <a:rPr lang="en-US" sz="1400" dirty="0" err="1"/>
              <a:t>birbirleri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b="1" dirty="0"/>
              <a:t>tam </a:t>
            </a:r>
            <a:r>
              <a:rPr lang="en-US" sz="1400" b="1" dirty="0" err="1"/>
              <a:t>uyumlu</a:t>
            </a:r>
            <a:r>
              <a:rPr lang="en-US" sz="1400" b="1" dirty="0"/>
              <a:t> </a:t>
            </a:r>
            <a:r>
              <a:rPr lang="en-US" sz="1400" b="1" dirty="0" err="1"/>
              <a:t>çalışırlar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Docker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b="1" dirty="0" err="1"/>
              <a:t>Kubernetes</a:t>
            </a:r>
            <a:r>
              <a:rPr lang="en-US" sz="1400" dirty="0" err="1"/>
              <a:t>’in</a:t>
            </a:r>
            <a:r>
              <a:rPr lang="en-US" sz="1400" dirty="0"/>
              <a:t> </a:t>
            </a:r>
            <a:r>
              <a:rPr lang="en-US" sz="1400" dirty="0" err="1"/>
              <a:t>birlikte</a:t>
            </a:r>
            <a:r>
              <a:rPr lang="en-US" sz="1400" dirty="0"/>
              <a:t> </a:t>
            </a:r>
            <a:r>
              <a:rPr lang="en-US" sz="1400" dirty="0" err="1"/>
              <a:t>kullanılma</a:t>
            </a:r>
            <a:r>
              <a:rPr lang="en-US" sz="1400" dirty="0"/>
              <a:t> </a:t>
            </a:r>
            <a:r>
              <a:rPr lang="en-US" sz="1400" b="1" dirty="0" err="1"/>
              <a:t>zorunluluğu</a:t>
            </a:r>
            <a:r>
              <a:rPr lang="en-US" sz="1400" b="1" dirty="0"/>
              <a:t> </a:t>
            </a:r>
            <a:r>
              <a:rPr lang="en-US" sz="1400" b="1" dirty="0" err="1"/>
              <a:t>yoktur</a:t>
            </a:r>
            <a:r>
              <a:rPr lang="en-US" sz="1400" b="1" dirty="0"/>
              <a:t>.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R" sz="1400" dirty="0"/>
          </a:p>
        </p:txBody>
      </p:sp>
    </p:spTree>
    <p:extLst>
      <p:ext uri="{BB962C8B-B14F-4D97-AF65-F5344CB8AC3E}">
        <p14:creationId xmlns:p14="http://schemas.microsoft.com/office/powerpoint/2010/main" val="19870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8109A9-5A76-419C-B7E1-62BAB35017AB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vi Kutu">
            <a:extLst>
              <a:ext uri="{FF2B5EF4-FFF2-40B4-BE49-F238E27FC236}">
                <a16:creationId xmlns:a16="http://schemas.microsoft.com/office/drawing/2014/main" id="{612691E9-C80F-AF4D-9AA4-3DB80D98BBB0}"/>
              </a:ext>
            </a:extLst>
          </p:cNvPr>
          <p:cNvSpPr>
            <a:spLocks/>
          </p:cNvSpPr>
          <p:nvPr/>
        </p:nvSpPr>
        <p:spPr bwMode="auto">
          <a:xfrm>
            <a:off x="0" y="108072"/>
            <a:ext cx="108000" cy="376165"/>
          </a:xfrm>
          <a:custGeom>
            <a:avLst/>
            <a:gdLst>
              <a:gd name="T0" fmla="*/ 7150 w 7150"/>
              <a:gd name="T1" fmla="*/ 2238 h 2238"/>
              <a:gd name="T2" fmla="*/ 6703 w 7150"/>
              <a:gd name="T3" fmla="*/ 2238 h 2238"/>
              <a:gd name="T4" fmla="*/ 6256 w 7150"/>
              <a:gd name="T5" fmla="*/ 2238 h 2238"/>
              <a:gd name="T6" fmla="*/ 5809 w 7150"/>
              <a:gd name="T7" fmla="*/ 2238 h 2238"/>
              <a:gd name="T8" fmla="*/ 5363 w 7150"/>
              <a:gd name="T9" fmla="*/ 2238 h 2238"/>
              <a:gd name="T10" fmla="*/ 4915 w 7150"/>
              <a:gd name="T11" fmla="*/ 2238 h 2238"/>
              <a:gd name="T12" fmla="*/ 4469 w 7150"/>
              <a:gd name="T13" fmla="*/ 2238 h 2238"/>
              <a:gd name="T14" fmla="*/ 4022 w 7150"/>
              <a:gd name="T15" fmla="*/ 2238 h 2238"/>
              <a:gd name="T16" fmla="*/ 3575 w 7150"/>
              <a:gd name="T17" fmla="*/ 2238 h 2238"/>
              <a:gd name="T18" fmla="*/ 3128 w 7150"/>
              <a:gd name="T19" fmla="*/ 2238 h 2238"/>
              <a:gd name="T20" fmla="*/ 2681 w 7150"/>
              <a:gd name="T21" fmla="*/ 2238 h 2238"/>
              <a:gd name="T22" fmla="*/ 2234 w 7150"/>
              <a:gd name="T23" fmla="*/ 2238 h 2238"/>
              <a:gd name="T24" fmla="*/ 1788 w 7150"/>
              <a:gd name="T25" fmla="*/ 2238 h 2238"/>
              <a:gd name="T26" fmla="*/ 1340 w 7150"/>
              <a:gd name="T27" fmla="*/ 2238 h 2238"/>
              <a:gd name="T28" fmla="*/ 893 w 7150"/>
              <a:gd name="T29" fmla="*/ 2238 h 2238"/>
              <a:gd name="T30" fmla="*/ 447 w 7150"/>
              <a:gd name="T31" fmla="*/ 2238 h 2238"/>
              <a:gd name="T32" fmla="*/ 0 w 7150"/>
              <a:gd name="T33" fmla="*/ 2238 h 2238"/>
              <a:gd name="T34" fmla="*/ 0 w 7150"/>
              <a:gd name="T35" fmla="*/ 1678 h 2238"/>
              <a:gd name="T36" fmla="*/ 0 w 7150"/>
              <a:gd name="T37" fmla="*/ 1119 h 2238"/>
              <a:gd name="T38" fmla="*/ 0 w 7150"/>
              <a:gd name="T39" fmla="*/ 559 h 2238"/>
              <a:gd name="T40" fmla="*/ 0 w 7150"/>
              <a:gd name="T41" fmla="*/ 0 h 2238"/>
              <a:gd name="T42" fmla="*/ 447 w 7150"/>
              <a:gd name="T43" fmla="*/ 0 h 2238"/>
              <a:gd name="T44" fmla="*/ 893 w 7150"/>
              <a:gd name="T45" fmla="*/ 0 h 2238"/>
              <a:gd name="T46" fmla="*/ 1340 w 7150"/>
              <a:gd name="T47" fmla="*/ 0 h 2238"/>
              <a:gd name="T48" fmla="*/ 1788 w 7150"/>
              <a:gd name="T49" fmla="*/ 0 h 2238"/>
              <a:gd name="T50" fmla="*/ 2234 w 7150"/>
              <a:gd name="T51" fmla="*/ 0 h 2238"/>
              <a:gd name="T52" fmla="*/ 2681 w 7150"/>
              <a:gd name="T53" fmla="*/ 0 h 2238"/>
              <a:gd name="T54" fmla="*/ 3128 w 7150"/>
              <a:gd name="T55" fmla="*/ 0 h 2238"/>
              <a:gd name="T56" fmla="*/ 3575 w 7150"/>
              <a:gd name="T57" fmla="*/ 0 h 2238"/>
              <a:gd name="T58" fmla="*/ 4022 w 7150"/>
              <a:gd name="T59" fmla="*/ 0 h 2238"/>
              <a:gd name="T60" fmla="*/ 4469 w 7150"/>
              <a:gd name="T61" fmla="*/ 0 h 2238"/>
              <a:gd name="T62" fmla="*/ 4915 w 7150"/>
              <a:gd name="T63" fmla="*/ 0 h 2238"/>
              <a:gd name="T64" fmla="*/ 5363 w 7150"/>
              <a:gd name="T65" fmla="*/ 0 h 2238"/>
              <a:gd name="T66" fmla="*/ 5809 w 7150"/>
              <a:gd name="T67" fmla="*/ 0 h 2238"/>
              <a:gd name="T68" fmla="*/ 6256 w 7150"/>
              <a:gd name="T69" fmla="*/ 0 h 2238"/>
              <a:gd name="T70" fmla="*/ 6703 w 7150"/>
              <a:gd name="T71" fmla="*/ 0 h 2238"/>
              <a:gd name="T72" fmla="*/ 7150 w 7150"/>
              <a:gd name="T73" fmla="*/ 0 h 2238"/>
              <a:gd name="T74" fmla="*/ 7150 w 7150"/>
              <a:gd name="T75" fmla="*/ 559 h 2238"/>
              <a:gd name="T76" fmla="*/ 7150 w 7150"/>
              <a:gd name="T77" fmla="*/ 1119 h 2238"/>
              <a:gd name="T78" fmla="*/ 7150 w 7150"/>
              <a:gd name="T79" fmla="*/ 1678 h 2238"/>
              <a:gd name="T80" fmla="*/ 7150 w 7150"/>
              <a:gd name="T81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50" h="2238">
                <a:moveTo>
                  <a:pt x="7150" y="2238"/>
                </a:moveTo>
                <a:lnTo>
                  <a:pt x="6703" y="2238"/>
                </a:lnTo>
                <a:lnTo>
                  <a:pt x="6256" y="2238"/>
                </a:lnTo>
                <a:lnTo>
                  <a:pt x="5809" y="2238"/>
                </a:lnTo>
                <a:lnTo>
                  <a:pt x="5363" y="2238"/>
                </a:lnTo>
                <a:lnTo>
                  <a:pt x="4915" y="2238"/>
                </a:lnTo>
                <a:lnTo>
                  <a:pt x="4469" y="2238"/>
                </a:lnTo>
                <a:lnTo>
                  <a:pt x="4022" y="2238"/>
                </a:lnTo>
                <a:lnTo>
                  <a:pt x="3575" y="2238"/>
                </a:lnTo>
                <a:lnTo>
                  <a:pt x="3128" y="2238"/>
                </a:lnTo>
                <a:lnTo>
                  <a:pt x="2681" y="2238"/>
                </a:lnTo>
                <a:lnTo>
                  <a:pt x="2234" y="2238"/>
                </a:lnTo>
                <a:lnTo>
                  <a:pt x="1788" y="2238"/>
                </a:lnTo>
                <a:lnTo>
                  <a:pt x="1340" y="2238"/>
                </a:lnTo>
                <a:lnTo>
                  <a:pt x="893" y="2238"/>
                </a:lnTo>
                <a:lnTo>
                  <a:pt x="447" y="2238"/>
                </a:lnTo>
                <a:lnTo>
                  <a:pt x="0" y="2238"/>
                </a:lnTo>
                <a:lnTo>
                  <a:pt x="0" y="1678"/>
                </a:lnTo>
                <a:lnTo>
                  <a:pt x="0" y="1119"/>
                </a:lnTo>
                <a:lnTo>
                  <a:pt x="0" y="559"/>
                </a:lnTo>
                <a:lnTo>
                  <a:pt x="0" y="0"/>
                </a:lnTo>
                <a:lnTo>
                  <a:pt x="447" y="0"/>
                </a:lnTo>
                <a:lnTo>
                  <a:pt x="893" y="0"/>
                </a:lnTo>
                <a:lnTo>
                  <a:pt x="1340" y="0"/>
                </a:lnTo>
                <a:lnTo>
                  <a:pt x="1788" y="0"/>
                </a:lnTo>
                <a:lnTo>
                  <a:pt x="2234" y="0"/>
                </a:lnTo>
                <a:lnTo>
                  <a:pt x="2681" y="0"/>
                </a:lnTo>
                <a:lnTo>
                  <a:pt x="3128" y="0"/>
                </a:lnTo>
                <a:lnTo>
                  <a:pt x="3575" y="0"/>
                </a:lnTo>
                <a:lnTo>
                  <a:pt x="4022" y="0"/>
                </a:lnTo>
                <a:lnTo>
                  <a:pt x="4469" y="0"/>
                </a:lnTo>
                <a:lnTo>
                  <a:pt x="4915" y="0"/>
                </a:lnTo>
                <a:lnTo>
                  <a:pt x="5363" y="0"/>
                </a:lnTo>
                <a:lnTo>
                  <a:pt x="5809" y="0"/>
                </a:lnTo>
                <a:lnTo>
                  <a:pt x="6256" y="0"/>
                </a:lnTo>
                <a:lnTo>
                  <a:pt x="6703" y="0"/>
                </a:lnTo>
                <a:lnTo>
                  <a:pt x="7150" y="0"/>
                </a:lnTo>
                <a:lnTo>
                  <a:pt x="7150" y="559"/>
                </a:lnTo>
                <a:lnTo>
                  <a:pt x="7150" y="1119"/>
                </a:lnTo>
                <a:lnTo>
                  <a:pt x="7150" y="1678"/>
                </a:lnTo>
                <a:lnTo>
                  <a:pt x="7150" y="2238"/>
                </a:lnTo>
                <a:close/>
              </a:path>
            </a:pathLst>
          </a:custGeom>
          <a:solidFill>
            <a:srgbClr val="0A5896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EF223-BCC4-4447-99D3-C28C6557C83C}"/>
              </a:ext>
            </a:extLst>
          </p:cNvPr>
          <p:cNvSpPr txBox="1"/>
          <p:nvPr/>
        </p:nvSpPr>
        <p:spPr>
          <a:xfrm>
            <a:off x="393308" y="107999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DÜNYA NE KADAR BÜYÜK?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CE865-964C-A54F-B526-215D7919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42" y="102074"/>
            <a:ext cx="1601337" cy="3262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FE56E4-779D-3643-8516-46F648480B58}"/>
              </a:ext>
            </a:extLst>
          </p:cNvPr>
          <p:cNvSpPr/>
          <p:nvPr/>
        </p:nvSpPr>
        <p:spPr>
          <a:xfrm>
            <a:off x="5161963" y="5541264"/>
            <a:ext cx="2034365" cy="36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2B4E74-AAF4-A24E-815F-9A6E72601265}"/>
              </a:ext>
            </a:extLst>
          </p:cNvPr>
          <p:cNvSpPr/>
          <p:nvPr/>
        </p:nvSpPr>
        <p:spPr>
          <a:xfrm>
            <a:off x="3458131" y="991223"/>
            <a:ext cx="5256101" cy="36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3" name="Picture 2" descr="Chart, sunburst chart&#10;&#10;Description automatically generated">
            <a:extLst>
              <a:ext uri="{FF2B5EF4-FFF2-40B4-BE49-F238E27FC236}">
                <a16:creationId xmlns:a16="http://schemas.microsoft.com/office/drawing/2014/main" id="{D11B17A9-8CF6-4F4A-807F-0A74D7B39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62" y="612099"/>
            <a:ext cx="10028966" cy="56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8109A9-5A76-419C-B7E1-62BAB35017AB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vi Kutu">
            <a:extLst>
              <a:ext uri="{FF2B5EF4-FFF2-40B4-BE49-F238E27FC236}">
                <a16:creationId xmlns:a16="http://schemas.microsoft.com/office/drawing/2014/main" id="{612691E9-C80F-AF4D-9AA4-3DB80D98BBB0}"/>
              </a:ext>
            </a:extLst>
          </p:cNvPr>
          <p:cNvSpPr>
            <a:spLocks/>
          </p:cNvSpPr>
          <p:nvPr/>
        </p:nvSpPr>
        <p:spPr bwMode="auto">
          <a:xfrm>
            <a:off x="0" y="108072"/>
            <a:ext cx="108000" cy="376165"/>
          </a:xfrm>
          <a:custGeom>
            <a:avLst/>
            <a:gdLst>
              <a:gd name="T0" fmla="*/ 7150 w 7150"/>
              <a:gd name="T1" fmla="*/ 2238 h 2238"/>
              <a:gd name="T2" fmla="*/ 6703 w 7150"/>
              <a:gd name="T3" fmla="*/ 2238 h 2238"/>
              <a:gd name="T4" fmla="*/ 6256 w 7150"/>
              <a:gd name="T5" fmla="*/ 2238 h 2238"/>
              <a:gd name="T6" fmla="*/ 5809 w 7150"/>
              <a:gd name="T7" fmla="*/ 2238 h 2238"/>
              <a:gd name="T8" fmla="*/ 5363 w 7150"/>
              <a:gd name="T9" fmla="*/ 2238 h 2238"/>
              <a:gd name="T10" fmla="*/ 4915 w 7150"/>
              <a:gd name="T11" fmla="*/ 2238 h 2238"/>
              <a:gd name="T12" fmla="*/ 4469 w 7150"/>
              <a:gd name="T13" fmla="*/ 2238 h 2238"/>
              <a:gd name="T14" fmla="*/ 4022 w 7150"/>
              <a:gd name="T15" fmla="*/ 2238 h 2238"/>
              <a:gd name="T16" fmla="*/ 3575 w 7150"/>
              <a:gd name="T17" fmla="*/ 2238 h 2238"/>
              <a:gd name="T18" fmla="*/ 3128 w 7150"/>
              <a:gd name="T19" fmla="*/ 2238 h 2238"/>
              <a:gd name="T20" fmla="*/ 2681 w 7150"/>
              <a:gd name="T21" fmla="*/ 2238 h 2238"/>
              <a:gd name="T22" fmla="*/ 2234 w 7150"/>
              <a:gd name="T23" fmla="*/ 2238 h 2238"/>
              <a:gd name="T24" fmla="*/ 1788 w 7150"/>
              <a:gd name="T25" fmla="*/ 2238 h 2238"/>
              <a:gd name="T26" fmla="*/ 1340 w 7150"/>
              <a:gd name="T27" fmla="*/ 2238 h 2238"/>
              <a:gd name="T28" fmla="*/ 893 w 7150"/>
              <a:gd name="T29" fmla="*/ 2238 h 2238"/>
              <a:gd name="T30" fmla="*/ 447 w 7150"/>
              <a:gd name="T31" fmla="*/ 2238 h 2238"/>
              <a:gd name="T32" fmla="*/ 0 w 7150"/>
              <a:gd name="T33" fmla="*/ 2238 h 2238"/>
              <a:gd name="T34" fmla="*/ 0 w 7150"/>
              <a:gd name="T35" fmla="*/ 1678 h 2238"/>
              <a:gd name="T36" fmla="*/ 0 w 7150"/>
              <a:gd name="T37" fmla="*/ 1119 h 2238"/>
              <a:gd name="T38" fmla="*/ 0 w 7150"/>
              <a:gd name="T39" fmla="*/ 559 h 2238"/>
              <a:gd name="T40" fmla="*/ 0 w 7150"/>
              <a:gd name="T41" fmla="*/ 0 h 2238"/>
              <a:gd name="T42" fmla="*/ 447 w 7150"/>
              <a:gd name="T43" fmla="*/ 0 h 2238"/>
              <a:gd name="T44" fmla="*/ 893 w 7150"/>
              <a:gd name="T45" fmla="*/ 0 h 2238"/>
              <a:gd name="T46" fmla="*/ 1340 w 7150"/>
              <a:gd name="T47" fmla="*/ 0 h 2238"/>
              <a:gd name="T48" fmla="*/ 1788 w 7150"/>
              <a:gd name="T49" fmla="*/ 0 h 2238"/>
              <a:gd name="T50" fmla="*/ 2234 w 7150"/>
              <a:gd name="T51" fmla="*/ 0 h 2238"/>
              <a:gd name="T52" fmla="*/ 2681 w 7150"/>
              <a:gd name="T53" fmla="*/ 0 h 2238"/>
              <a:gd name="T54" fmla="*/ 3128 w 7150"/>
              <a:gd name="T55" fmla="*/ 0 h 2238"/>
              <a:gd name="T56" fmla="*/ 3575 w 7150"/>
              <a:gd name="T57" fmla="*/ 0 h 2238"/>
              <a:gd name="T58" fmla="*/ 4022 w 7150"/>
              <a:gd name="T59" fmla="*/ 0 h 2238"/>
              <a:gd name="T60" fmla="*/ 4469 w 7150"/>
              <a:gd name="T61" fmla="*/ 0 h 2238"/>
              <a:gd name="T62" fmla="*/ 4915 w 7150"/>
              <a:gd name="T63" fmla="*/ 0 h 2238"/>
              <a:gd name="T64" fmla="*/ 5363 w 7150"/>
              <a:gd name="T65" fmla="*/ 0 h 2238"/>
              <a:gd name="T66" fmla="*/ 5809 w 7150"/>
              <a:gd name="T67" fmla="*/ 0 h 2238"/>
              <a:gd name="T68" fmla="*/ 6256 w 7150"/>
              <a:gd name="T69" fmla="*/ 0 h 2238"/>
              <a:gd name="T70" fmla="*/ 6703 w 7150"/>
              <a:gd name="T71" fmla="*/ 0 h 2238"/>
              <a:gd name="T72" fmla="*/ 7150 w 7150"/>
              <a:gd name="T73" fmla="*/ 0 h 2238"/>
              <a:gd name="T74" fmla="*/ 7150 w 7150"/>
              <a:gd name="T75" fmla="*/ 559 h 2238"/>
              <a:gd name="T76" fmla="*/ 7150 w 7150"/>
              <a:gd name="T77" fmla="*/ 1119 h 2238"/>
              <a:gd name="T78" fmla="*/ 7150 w 7150"/>
              <a:gd name="T79" fmla="*/ 1678 h 2238"/>
              <a:gd name="T80" fmla="*/ 7150 w 7150"/>
              <a:gd name="T81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50" h="2238">
                <a:moveTo>
                  <a:pt x="7150" y="2238"/>
                </a:moveTo>
                <a:lnTo>
                  <a:pt x="6703" y="2238"/>
                </a:lnTo>
                <a:lnTo>
                  <a:pt x="6256" y="2238"/>
                </a:lnTo>
                <a:lnTo>
                  <a:pt x="5809" y="2238"/>
                </a:lnTo>
                <a:lnTo>
                  <a:pt x="5363" y="2238"/>
                </a:lnTo>
                <a:lnTo>
                  <a:pt x="4915" y="2238"/>
                </a:lnTo>
                <a:lnTo>
                  <a:pt x="4469" y="2238"/>
                </a:lnTo>
                <a:lnTo>
                  <a:pt x="4022" y="2238"/>
                </a:lnTo>
                <a:lnTo>
                  <a:pt x="3575" y="2238"/>
                </a:lnTo>
                <a:lnTo>
                  <a:pt x="3128" y="2238"/>
                </a:lnTo>
                <a:lnTo>
                  <a:pt x="2681" y="2238"/>
                </a:lnTo>
                <a:lnTo>
                  <a:pt x="2234" y="2238"/>
                </a:lnTo>
                <a:lnTo>
                  <a:pt x="1788" y="2238"/>
                </a:lnTo>
                <a:lnTo>
                  <a:pt x="1340" y="2238"/>
                </a:lnTo>
                <a:lnTo>
                  <a:pt x="893" y="2238"/>
                </a:lnTo>
                <a:lnTo>
                  <a:pt x="447" y="2238"/>
                </a:lnTo>
                <a:lnTo>
                  <a:pt x="0" y="2238"/>
                </a:lnTo>
                <a:lnTo>
                  <a:pt x="0" y="1678"/>
                </a:lnTo>
                <a:lnTo>
                  <a:pt x="0" y="1119"/>
                </a:lnTo>
                <a:lnTo>
                  <a:pt x="0" y="559"/>
                </a:lnTo>
                <a:lnTo>
                  <a:pt x="0" y="0"/>
                </a:lnTo>
                <a:lnTo>
                  <a:pt x="447" y="0"/>
                </a:lnTo>
                <a:lnTo>
                  <a:pt x="893" y="0"/>
                </a:lnTo>
                <a:lnTo>
                  <a:pt x="1340" y="0"/>
                </a:lnTo>
                <a:lnTo>
                  <a:pt x="1788" y="0"/>
                </a:lnTo>
                <a:lnTo>
                  <a:pt x="2234" y="0"/>
                </a:lnTo>
                <a:lnTo>
                  <a:pt x="2681" y="0"/>
                </a:lnTo>
                <a:lnTo>
                  <a:pt x="3128" y="0"/>
                </a:lnTo>
                <a:lnTo>
                  <a:pt x="3575" y="0"/>
                </a:lnTo>
                <a:lnTo>
                  <a:pt x="4022" y="0"/>
                </a:lnTo>
                <a:lnTo>
                  <a:pt x="4469" y="0"/>
                </a:lnTo>
                <a:lnTo>
                  <a:pt x="4915" y="0"/>
                </a:lnTo>
                <a:lnTo>
                  <a:pt x="5363" y="0"/>
                </a:lnTo>
                <a:lnTo>
                  <a:pt x="5809" y="0"/>
                </a:lnTo>
                <a:lnTo>
                  <a:pt x="6256" y="0"/>
                </a:lnTo>
                <a:lnTo>
                  <a:pt x="6703" y="0"/>
                </a:lnTo>
                <a:lnTo>
                  <a:pt x="7150" y="0"/>
                </a:lnTo>
                <a:lnTo>
                  <a:pt x="7150" y="559"/>
                </a:lnTo>
                <a:lnTo>
                  <a:pt x="7150" y="1119"/>
                </a:lnTo>
                <a:lnTo>
                  <a:pt x="7150" y="1678"/>
                </a:lnTo>
                <a:lnTo>
                  <a:pt x="7150" y="2238"/>
                </a:lnTo>
                <a:close/>
              </a:path>
            </a:pathLst>
          </a:custGeom>
          <a:solidFill>
            <a:srgbClr val="0A5896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EF223-BCC4-4447-99D3-C28C6557C83C}"/>
              </a:ext>
            </a:extLst>
          </p:cNvPr>
          <p:cNvSpPr txBox="1"/>
          <p:nvPr/>
        </p:nvSpPr>
        <p:spPr>
          <a:xfrm>
            <a:off x="393308" y="107999"/>
            <a:ext cx="3587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HADİ ARTIK BAŞLAYALIM!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CE865-964C-A54F-B526-215D7919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42" y="102074"/>
            <a:ext cx="1601337" cy="326294"/>
          </a:xfrm>
          <a:prstGeom prst="rect">
            <a:avLst/>
          </a:prstGeom>
        </p:spPr>
      </p:pic>
      <p:pic>
        <p:nvPicPr>
          <p:cNvPr id="4" name="Picture 3" descr="Blu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633F601-F88F-4049-9DD6-EA17106D6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1299812"/>
            <a:ext cx="6197600" cy="3111500"/>
          </a:xfrm>
          <a:prstGeom prst="rect">
            <a:avLst/>
          </a:prstGeom>
        </p:spPr>
      </p:pic>
      <p:pic>
        <p:nvPicPr>
          <p:cNvPr id="6" name="Picture 5" descr="A picture containing text, clipart, soft drink&#10;&#10;Description automatically generated">
            <a:extLst>
              <a:ext uri="{FF2B5EF4-FFF2-40B4-BE49-F238E27FC236}">
                <a16:creationId xmlns:a16="http://schemas.microsoft.com/office/drawing/2014/main" id="{934AEC5A-A39A-C645-AAAB-8CCC940A6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4244403"/>
            <a:ext cx="45339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A2706B9-D4FA-8046-AE4D-4DBA45E94918}"/>
              </a:ext>
            </a:extLst>
          </p:cNvPr>
          <p:cNvSpPr txBox="1"/>
          <p:nvPr/>
        </p:nvSpPr>
        <p:spPr>
          <a:xfrm>
            <a:off x="728350" y="2251843"/>
            <a:ext cx="523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chemeClr val="bg1"/>
                </a:solidFill>
                <a:highlight>
                  <a:srgbClr val="36A9DC"/>
                </a:highlight>
              </a:rPr>
              <a:t>1) “Docker Desktop” indirilir ve ilgili adımlar izlenerek </a:t>
            </a:r>
          </a:p>
          <a:p>
            <a:r>
              <a:rPr lang="en-TR" dirty="0">
                <a:solidFill>
                  <a:schemeClr val="bg1"/>
                </a:solidFill>
                <a:highlight>
                  <a:srgbClr val="36A9DC"/>
                </a:highlight>
              </a:rPr>
              <a:t>kurulum tamamlanır.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109A9-5A76-419C-B7E1-62BAB35017AB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vi Kutu">
            <a:extLst>
              <a:ext uri="{FF2B5EF4-FFF2-40B4-BE49-F238E27FC236}">
                <a16:creationId xmlns:a16="http://schemas.microsoft.com/office/drawing/2014/main" id="{612691E9-C80F-AF4D-9AA4-3DB80D98BBB0}"/>
              </a:ext>
            </a:extLst>
          </p:cNvPr>
          <p:cNvSpPr>
            <a:spLocks/>
          </p:cNvSpPr>
          <p:nvPr/>
        </p:nvSpPr>
        <p:spPr bwMode="auto">
          <a:xfrm>
            <a:off x="0" y="108072"/>
            <a:ext cx="108000" cy="376165"/>
          </a:xfrm>
          <a:custGeom>
            <a:avLst/>
            <a:gdLst>
              <a:gd name="T0" fmla="*/ 7150 w 7150"/>
              <a:gd name="T1" fmla="*/ 2238 h 2238"/>
              <a:gd name="T2" fmla="*/ 6703 w 7150"/>
              <a:gd name="T3" fmla="*/ 2238 h 2238"/>
              <a:gd name="T4" fmla="*/ 6256 w 7150"/>
              <a:gd name="T5" fmla="*/ 2238 h 2238"/>
              <a:gd name="T6" fmla="*/ 5809 w 7150"/>
              <a:gd name="T7" fmla="*/ 2238 h 2238"/>
              <a:gd name="T8" fmla="*/ 5363 w 7150"/>
              <a:gd name="T9" fmla="*/ 2238 h 2238"/>
              <a:gd name="T10" fmla="*/ 4915 w 7150"/>
              <a:gd name="T11" fmla="*/ 2238 h 2238"/>
              <a:gd name="T12" fmla="*/ 4469 w 7150"/>
              <a:gd name="T13" fmla="*/ 2238 h 2238"/>
              <a:gd name="T14" fmla="*/ 4022 w 7150"/>
              <a:gd name="T15" fmla="*/ 2238 h 2238"/>
              <a:gd name="T16" fmla="*/ 3575 w 7150"/>
              <a:gd name="T17" fmla="*/ 2238 h 2238"/>
              <a:gd name="T18" fmla="*/ 3128 w 7150"/>
              <a:gd name="T19" fmla="*/ 2238 h 2238"/>
              <a:gd name="T20" fmla="*/ 2681 w 7150"/>
              <a:gd name="T21" fmla="*/ 2238 h 2238"/>
              <a:gd name="T22" fmla="*/ 2234 w 7150"/>
              <a:gd name="T23" fmla="*/ 2238 h 2238"/>
              <a:gd name="T24" fmla="*/ 1788 w 7150"/>
              <a:gd name="T25" fmla="*/ 2238 h 2238"/>
              <a:gd name="T26" fmla="*/ 1340 w 7150"/>
              <a:gd name="T27" fmla="*/ 2238 h 2238"/>
              <a:gd name="T28" fmla="*/ 893 w 7150"/>
              <a:gd name="T29" fmla="*/ 2238 h 2238"/>
              <a:gd name="T30" fmla="*/ 447 w 7150"/>
              <a:gd name="T31" fmla="*/ 2238 h 2238"/>
              <a:gd name="T32" fmla="*/ 0 w 7150"/>
              <a:gd name="T33" fmla="*/ 2238 h 2238"/>
              <a:gd name="T34" fmla="*/ 0 w 7150"/>
              <a:gd name="T35" fmla="*/ 1678 h 2238"/>
              <a:gd name="T36" fmla="*/ 0 w 7150"/>
              <a:gd name="T37" fmla="*/ 1119 h 2238"/>
              <a:gd name="T38" fmla="*/ 0 w 7150"/>
              <a:gd name="T39" fmla="*/ 559 h 2238"/>
              <a:gd name="T40" fmla="*/ 0 w 7150"/>
              <a:gd name="T41" fmla="*/ 0 h 2238"/>
              <a:gd name="T42" fmla="*/ 447 w 7150"/>
              <a:gd name="T43" fmla="*/ 0 h 2238"/>
              <a:gd name="T44" fmla="*/ 893 w 7150"/>
              <a:gd name="T45" fmla="*/ 0 h 2238"/>
              <a:gd name="T46" fmla="*/ 1340 w 7150"/>
              <a:gd name="T47" fmla="*/ 0 h 2238"/>
              <a:gd name="T48" fmla="*/ 1788 w 7150"/>
              <a:gd name="T49" fmla="*/ 0 h 2238"/>
              <a:gd name="T50" fmla="*/ 2234 w 7150"/>
              <a:gd name="T51" fmla="*/ 0 h 2238"/>
              <a:gd name="T52" fmla="*/ 2681 w 7150"/>
              <a:gd name="T53" fmla="*/ 0 h 2238"/>
              <a:gd name="T54" fmla="*/ 3128 w 7150"/>
              <a:gd name="T55" fmla="*/ 0 h 2238"/>
              <a:gd name="T56" fmla="*/ 3575 w 7150"/>
              <a:gd name="T57" fmla="*/ 0 h 2238"/>
              <a:gd name="T58" fmla="*/ 4022 w 7150"/>
              <a:gd name="T59" fmla="*/ 0 h 2238"/>
              <a:gd name="T60" fmla="*/ 4469 w 7150"/>
              <a:gd name="T61" fmla="*/ 0 h 2238"/>
              <a:gd name="T62" fmla="*/ 4915 w 7150"/>
              <a:gd name="T63" fmla="*/ 0 h 2238"/>
              <a:gd name="T64" fmla="*/ 5363 w 7150"/>
              <a:gd name="T65" fmla="*/ 0 h 2238"/>
              <a:gd name="T66" fmla="*/ 5809 w 7150"/>
              <a:gd name="T67" fmla="*/ 0 h 2238"/>
              <a:gd name="T68" fmla="*/ 6256 w 7150"/>
              <a:gd name="T69" fmla="*/ 0 h 2238"/>
              <a:gd name="T70" fmla="*/ 6703 w 7150"/>
              <a:gd name="T71" fmla="*/ 0 h 2238"/>
              <a:gd name="T72" fmla="*/ 7150 w 7150"/>
              <a:gd name="T73" fmla="*/ 0 h 2238"/>
              <a:gd name="T74" fmla="*/ 7150 w 7150"/>
              <a:gd name="T75" fmla="*/ 559 h 2238"/>
              <a:gd name="T76" fmla="*/ 7150 w 7150"/>
              <a:gd name="T77" fmla="*/ 1119 h 2238"/>
              <a:gd name="T78" fmla="*/ 7150 w 7150"/>
              <a:gd name="T79" fmla="*/ 1678 h 2238"/>
              <a:gd name="T80" fmla="*/ 7150 w 7150"/>
              <a:gd name="T81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50" h="2238">
                <a:moveTo>
                  <a:pt x="7150" y="2238"/>
                </a:moveTo>
                <a:lnTo>
                  <a:pt x="6703" y="2238"/>
                </a:lnTo>
                <a:lnTo>
                  <a:pt x="6256" y="2238"/>
                </a:lnTo>
                <a:lnTo>
                  <a:pt x="5809" y="2238"/>
                </a:lnTo>
                <a:lnTo>
                  <a:pt x="5363" y="2238"/>
                </a:lnTo>
                <a:lnTo>
                  <a:pt x="4915" y="2238"/>
                </a:lnTo>
                <a:lnTo>
                  <a:pt x="4469" y="2238"/>
                </a:lnTo>
                <a:lnTo>
                  <a:pt x="4022" y="2238"/>
                </a:lnTo>
                <a:lnTo>
                  <a:pt x="3575" y="2238"/>
                </a:lnTo>
                <a:lnTo>
                  <a:pt x="3128" y="2238"/>
                </a:lnTo>
                <a:lnTo>
                  <a:pt x="2681" y="2238"/>
                </a:lnTo>
                <a:lnTo>
                  <a:pt x="2234" y="2238"/>
                </a:lnTo>
                <a:lnTo>
                  <a:pt x="1788" y="2238"/>
                </a:lnTo>
                <a:lnTo>
                  <a:pt x="1340" y="2238"/>
                </a:lnTo>
                <a:lnTo>
                  <a:pt x="893" y="2238"/>
                </a:lnTo>
                <a:lnTo>
                  <a:pt x="447" y="2238"/>
                </a:lnTo>
                <a:lnTo>
                  <a:pt x="0" y="2238"/>
                </a:lnTo>
                <a:lnTo>
                  <a:pt x="0" y="1678"/>
                </a:lnTo>
                <a:lnTo>
                  <a:pt x="0" y="1119"/>
                </a:lnTo>
                <a:lnTo>
                  <a:pt x="0" y="559"/>
                </a:lnTo>
                <a:lnTo>
                  <a:pt x="0" y="0"/>
                </a:lnTo>
                <a:lnTo>
                  <a:pt x="447" y="0"/>
                </a:lnTo>
                <a:lnTo>
                  <a:pt x="893" y="0"/>
                </a:lnTo>
                <a:lnTo>
                  <a:pt x="1340" y="0"/>
                </a:lnTo>
                <a:lnTo>
                  <a:pt x="1788" y="0"/>
                </a:lnTo>
                <a:lnTo>
                  <a:pt x="2234" y="0"/>
                </a:lnTo>
                <a:lnTo>
                  <a:pt x="2681" y="0"/>
                </a:lnTo>
                <a:lnTo>
                  <a:pt x="3128" y="0"/>
                </a:lnTo>
                <a:lnTo>
                  <a:pt x="3575" y="0"/>
                </a:lnTo>
                <a:lnTo>
                  <a:pt x="4022" y="0"/>
                </a:lnTo>
                <a:lnTo>
                  <a:pt x="4469" y="0"/>
                </a:lnTo>
                <a:lnTo>
                  <a:pt x="4915" y="0"/>
                </a:lnTo>
                <a:lnTo>
                  <a:pt x="5363" y="0"/>
                </a:lnTo>
                <a:lnTo>
                  <a:pt x="5809" y="0"/>
                </a:lnTo>
                <a:lnTo>
                  <a:pt x="6256" y="0"/>
                </a:lnTo>
                <a:lnTo>
                  <a:pt x="6703" y="0"/>
                </a:lnTo>
                <a:lnTo>
                  <a:pt x="7150" y="0"/>
                </a:lnTo>
                <a:lnTo>
                  <a:pt x="7150" y="559"/>
                </a:lnTo>
                <a:lnTo>
                  <a:pt x="7150" y="1119"/>
                </a:lnTo>
                <a:lnTo>
                  <a:pt x="7150" y="1678"/>
                </a:lnTo>
                <a:lnTo>
                  <a:pt x="7150" y="2238"/>
                </a:lnTo>
                <a:close/>
              </a:path>
            </a:pathLst>
          </a:custGeom>
          <a:solidFill>
            <a:srgbClr val="0A5896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EF223-BCC4-4447-99D3-C28C6557C83C}"/>
              </a:ext>
            </a:extLst>
          </p:cNvPr>
          <p:cNvSpPr txBox="1"/>
          <p:nvPr/>
        </p:nvSpPr>
        <p:spPr>
          <a:xfrm>
            <a:off x="393308" y="107999"/>
            <a:ext cx="2831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NASIL BAŞLIYORUZ..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CE865-964C-A54F-B526-215D7919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42" y="102074"/>
            <a:ext cx="1601337" cy="326294"/>
          </a:xfrm>
          <a:prstGeom prst="rect">
            <a:avLst/>
          </a:prstGeom>
        </p:spPr>
      </p:pic>
      <p:sp>
        <p:nvSpPr>
          <p:cNvPr id="2" name="TextBox 1">
            <a:hlinkClick r:id="rId3"/>
            <a:extLst>
              <a:ext uri="{FF2B5EF4-FFF2-40B4-BE49-F238E27FC236}">
                <a16:creationId xmlns:a16="http://schemas.microsoft.com/office/drawing/2014/main" id="{57B27BBE-BBED-434B-85C0-CD39A4621CB5}"/>
              </a:ext>
            </a:extLst>
          </p:cNvPr>
          <p:cNvSpPr txBox="1"/>
          <p:nvPr/>
        </p:nvSpPr>
        <p:spPr>
          <a:xfrm>
            <a:off x="728350" y="2846204"/>
            <a:ext cx="4436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https://www.docker.com/products/docker-desktop</a:t>
            </a:r>
          </a:p>
        </p:txBody>
      </p:sp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150FFA31-68B2-B445-9640-4AFE612F3F5D}"/>
              </a:ext>
            </a:extLst>
          </p:cNvPr>
          <p:cNvSpPr txBox="1"/>
          <p:nvPr/>
        </p:nvSpPr>
        <p:spPr>
          <a:xfrm>
            <a:off x="728350" y="3884241"/>
            <a:ext cx="2148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https://hub.docker.com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FB9531-1311-5140-BD73-A2BB35EE08CB}"/>
              </a:ext>
            </a:extLst>
          </p:cNvPr>
          <p:cNvSpPr txBox="1"/>
          <p:nvPr/>
        </p:nvSpPr>
        <p:spPr>
          <a:xfrm>
            <a:off x="728350" y="3561574"/>
            <a:ext cx="521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chemeClr val="bg1"/>
                </a:solidFill>
                <a:highlight>
                  <a:srgbClr val="36A9DC"/>
                </a:highlight>
              </a:rPr>
              <a:t>2) “Docker Hub” üzerinden ücretsiz hesap oluşturulur.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F81D4C79-4F4C-E745-BFF0-C3FFC32A4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76" y="1879019"/>
            <a:ext cx="2969514" cy="24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016E9E-BB78-B54C-A295-BC6B0EEB37F1}"/>
              </a:ext>
            </a:extLst>
          </p:cNvPr>
          <p:cNvSpPr/>
          <p:nvPr/>
        </p:nvSpPr>
        <p:spPr>
          <a:xfrm>
            <a:off x="450376" y="484237"/>
            <a:ext cx="5645624" cy="59029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d</a:t>
            </a:r>
            <a:r>
              <a:rPr lang="en-TR" sz="1600" dirty="0"/>
              <a:t>ocker login       </a:t>
            </a:r>
            <a:r>
              <a:rPr lang="en-TR" sz="1600" dirty="0">
                <a:solidFill>
                  <a:schemeClr val="accent6"/>
                </a:solidFill>
              </a:rPr>
              <a:t>#docker hub üzerinden giriş</a:t>
            </a:r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 logout    </a:t>
            </a:r>
            <a:r>
              <a:rPr lang="en-TR" sz="1600" dirty="0">
                <a:solidFill>
                  <a:schemeClr val="accent6"/>
                </a:solidFill>
              </a:rPr>
              <a:t>#docker hub üzerinden çıkış</a:t>
            </a:r>
            <a:endParaRPr lang="en-TR" sz="1600" dirty="0"/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 pull         </a:t>
            </a:r>
            <a:r>
              <a:rPr lang="en-TR" sz="1600" dirty="0">
                <a:solidFill>
                  <a:schemeClr val="accent6"/>
                </a:solidFill>
              </a:rPr>
              <a:t>#docker hub üzerinden imaj indirmek</a:t>
            </a:r>
            <a:endParaRPr lang="en-TR" sz="1600" dirty="0"/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 push       </a:t>
            </a:r>
            <a:r>
              <a:rPr lang="en-TR" sz="1600" dirty="0">
                <a:solidFill>
                  <a:schemeClr val="accent6"/>
                </a:solidFill>
              </a:rPr>
              <a:t>#docker hub’a imaj yüklemek</a:t>
            </a:r>
            <a:endParaRPr lang="en-TR" sz="1600" dirty="0"/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 search    </a:t>
            </a:r>
            <a:r>
              <a:rPr lang="en-TR" sz="1600" dirty="0">
                <a:solidFill>
                  <a:schemeClr val="accent6"/>
                </a:solidFill>
              </a:rPr>
              <a:t>#docker hub üzerinden arama</a:t>
            </a:r>
            <a:endParaRPr lang="en-TR" sz="1600" dirty="0"/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 tag          </a:t>
            </a:r>
            <a:r>
              <a:rPr lang="en-TR" sz="1600" dirty="0">
                <a:solidFill>
                  <a:schemeClr val="accent6"/>
                </a:solidFill>
              </a:rPr>
              <a:t>#imajı taglemek</a:t>
            </a:r>
            <a:endParaRPr lang="en-TR" sz="1600" dirty="0"/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 build       </a:t>
            </a:r>
            <a:r>
              <a:rPr lang="en-TR" sz="1600" dirty="0">
                <a:solidFill>
                  <a:schemeClr val="accent6"/>
                </a:solidFill>
              </a:rPr>
              <a:t>#imaj oluşturmak</a:t>
            </a:r>
            <a:endParaRPr lang="en-TR" sz="1600" dirty="0"/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 save        </a:t>
            </a:r>
            <a:r>
              <a:rPr lang="en-TR" sz="1600" dirty="0">
                <a:solidFill>
                  <a:schemeClr val="accent6"/>
                </a:solidFill>
              </a:rPr>
              <a:t>#imaj kaydetmek</a:t>
            </a:r>
            <a:endParaRPr lang="en-TR" sz="1600" dirty="0"/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 images   </a:t>
            </a:r>
            <a:r>
              <a:rPr lang="en-TR" sz="1600" dirty="0">
                <a:solidFill>
                  <a:schemeClr val="accent6"/>
                </a:solidFill>
              </a:rPr>
              <a:t>#imajları listelemek</a:t>
            </a:r>
            <a:endParaRPr lang="en-TR" sz="1600" dirty="0"/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 ps            </a:t>
            </a:r>
            <a:r>
              <a:rPr lang="en-TR" sz="1600" dirty="0">
                <a:solidFill>
                  <a:schemeClr val="accent6"/>
                </a:solidFill>
              </a:rPr>
              <a:t>#çalışan konteynerları listelemek</a:t>
            </a:r>
            <a:endParaRPr lang="en-TR" sz="1600" dirty="0"/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 rm           </a:t>
            </a:r>
            <a:r>
              <a:rPr lang="en-TR" sz="1600" dirty="0">
                <a:solidFill>
                  <a:schemeClr val="accent6"/>
                </a:solidFill>
              </a:rPr>
              <a:t>#ilgili konteynerı silmek</a:t>
            </a:r>
            <a:endParaRPr lang="en-TR" sz="1600" dirty="0"/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 rmi          </a:t>
            </a:r>
            <a:r>
              <a:rPr lang="en-TR" sz="1600" dirty="0">
                <a:solidFill>
                  <a:schemeClr val="accent6"/>
                </a:solidFill>
              </a:rPr>
              <a:t>#ilgili imajı silmek</a:t>
            </a:r>
            <a:endParaRPr lang="en-TR" sz="1600" dirty="0"/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 run          </a:t>
            </a:r>
            <a:r>
              <a:rPr lang="en-TR" sz="1600" dirty="0">
                <a:solidFill>
                  <a:schemeClr val="accent6"/>
                </a:solidFill>
              </a:rPr>
              <a:t>#imaj üzerinden konteyner çalıştırmak</a:t>
            </a:r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 stop        </a:t>
            </a:r>
            <a:r>
              <a:rPr lang="en-TR" sz="1600" dirty="0">
                <a:solidFill>
                  <a:schemeClr val="accent6"/>
                </a:solidFill>
              </a:rPr>
              <a:t>#çalışan konteynerı durdurmak</a:t>
            </a:r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 start        </a:t>
            </a:r>
            <a:r>
              <a:rPr lang="en-TR" sz="1600" dirty="0">
                <a:solidFill>
                  <a:schemeClr val="accent6"/>
                </a:solidFill>
              </a:rPr>
              <a:t>#konteynerı tekrar başlatmak</a:t>
            </a:r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 restart    </a:t>
            </a:r>
            <a:r>
              <a:rPr lang="en-TR" sz="1600" dirty="0">
                <a:solidFill>
                  <a:schemeClr val="accent6"/>
                </a:solidFill>
              </a:rPr>
              <a:t>#konteynerı yeniden başlatmak</a:t>
            </a:r>
            <a:endParaRPr lang="en-TR" sz="1600" dirty="0"/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 exec        </a:t>
            </a:r>
            <a:r>
              <a:rPr lang="en-TR" sz="1600" dirty="0">
                <a:solidFill>
                  <a:schemeClr val="accent6"/>
                </a:solidFill>
              </a:rPr>
              <a:t>#çalışan konteynerın içinde komut çalıştırmak</a:t>
            </a:r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 logs         </a:t>
            </a:r>
            <a:r>
              <a:rPr lang="en-TR" sz="1600" dirty="0">
                <a:solidFill>
                  <a:schemeClr val="accent6"/>
                </a:solidFill>
              </a:rPr>
              <a:t>#çalışan konteynerın loglarını görmek</a:t>
            </a:r>
            <a:endParaRPr lang="en-TR" sz="1600" dirty="0"/>
          </a:p>
          <a:p>
            <a:endParaRPr lang="en-TR" sz="1600" dirty="0"/>
          </a:p>
          <a:p>
            <a:endParaRPr lang="en-TR" sz="1600" dirty="0"/>
          </a:p>
          <a:p>
            <a:endParaRPr lang="en-TR" sz="1600" dirty="0"/>
          </a:p>
          <a:p>
            <a:endParaRPr lang="en-TR" sz="1600" dirty="0"/>
          </a:p>
          <a:p>
            <a:endParaRPr lang="en-TR" sz="1600" dirty="0"/>
          </a:p>
          <a:p>
            <a:endParaRPr lang="en-TR" sz="1600" dirty="0"/>
          </a:p>
          <a:p>
            <a:endParaRPr lang="en-TR" sz="1600" dirty="0"/>
          </a:p>
          <a:p>
            <a:endParaRPr lang="en-TR" sz="1600" dirty="0"/>
          </a:p>
          <a:p>
            <a:endParaRPr lang="en-TR" sz="1600" dirty="0"/>
          </a:p>
          <a:p>
            <a:endParaRPr lang="en-TR" sz="1600" dirty="0"/>
          </a:p>
          <a:p>
            <a:endParaRPr lang="en-TR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109A9-5A76-419C-B7E1-62BAB35017AB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vi Kutu">
            <a:extLst>
              <a:ext uri="{FF2B5EF4-FFF2-40B4-BE49-F238E27FC236}">
                <a16:creationId xmlns:a16="http://schemas.microsoft.com/office/drawing/2014/main" id="{612691E9-C80F-AF4D-9AA4-3DB80D98BBB0}"/>
              </a:ext>
            </a:extLst>
          </p:cNvPr>
          <p:cNvSpPr>
            <a:spLocks/>
          </p:cNvSpPr>
          <p:nvPr/>
        </p:nvSpPr>
        <p:spPr bwMode="auto">
          <a:xfrm>
            <a:off x="0" y="108072"/>
            <a:ext cx="108000" cy="376165"/>
          </a:xfrm>
          <a:custGeom>
            <a:avLst/>
            <a:gdLst>
              <a:gd name="T0" fmla="*/ 7150 w 7150"/>
              <a:gd name="T1" fmla="*/ 2238 h 2238"/>
              <a:gd name="T2" fmla="*/ 6703 w 7150"/>
              <a:gd name="T3" fmla="*/ 2238 h 2238"/>
              <a:gd name="T4" fmla="*/ 6256 w 7150"/>
              <a:gd name="T5" fmla="*/ 2238 h 2238"/>
              <a:gd name="T6" fmla="*/ 5809 w 7150"/>
              <a:gd name="T7" fmla="*/ 2238 h 2238"/>
              <a:gd name="T8" fmla="*/ 5363 w 7150"/>
              <a:gd name="T9" fmla="*/ 2238 h 2238"/>
              <a:gd name="T10" fmla="*/ 4915 w 7150"/>
              <a:gd name="T11" fmla="*/ 2238 h 2238"/>
              <a:gd name="T12" fmla="*/ 4469 w 7150"/>
              <a:gd name="T13" fmla="*/ 2238 h 2238"/>
              <a:gd name="T14" fmla="*/ 4022 w 7150"/>
              <a:gd name="T15" fmla="*/ 2238 h 2238"/>
              <a:gd name="T16" fmla="*/ 3575 w 7150"/>
              <a:gd name="T17" fmla="*/ 2238 h 2238"/>
              <a:gd name="T18" fmla="*/ 3128 w 7150"/>
              <a:gd name="T19" fmla="*/ 2238 h 2238"/>
              <a:gd name="T20" fmla="*/ 2681 w 7150"/>
              <a:gd name="T21" fmla="*/ 2238 h 2238"/>
              <a:gd name="T22" fmla="*/ 2234 w 7150"/>
              <a:gd name="T23" fmla="*/ 2238 h 2238"/>
              <a:gd name="T24" fmla="*/ 1788 w 7150"/>
              <a:gd name="T25" fmla="*/ 2238 h 2238"/>
              <a:gd name="T26" fmla="*/ 1340 w 7150"/>
              <a:gd name="T27" fmla="*/ 2238 h 2238"/>
              <a:gd name="T28" fmla="*/ 893 w 7150"/>
              <a:gd name="T29" fmla="*/ 2238 h 2238"/>
              <a:gd name="T30" fmla="*/ 447 w 7150"/>
              <a:gd name="T31" fmla="*/ 2238 h 2238"/>
              <a:gd name="T32" fmla="*/ 0 w 7150"/>
              <a:gd name="T33" fmla="*/ 2238 h 2238"/>
              <a:gd name="T34" fmla="*/ 0 w 7150"/>
              <a:gd name="T35" fmla="*/ 1678 h 2238"/>
              <a:gd name="T36" fmla="*/ 0 w 7150"/>
              <a:gd name="T37" fmla="*/ 1119 h 2238"/>
              <a:gd name="T38" fmla="*/ 0 w 7150"/>
              <a:gd name="T39" fmla="*/ 559 h 2238"/>
              <a:gd name="T40" fmla="*/ 0 w 7150"/>
              <a:gd name="T41" fmla="*/ 0 h 2238"/>
              <a:gd name="T42" fmla="*/ 447 w 7150"/>
              <a:gd name="T43" fmla="*/ 0 h 2238"/>
              <a:gd name="T44" fmla="*/ 893 w 7150"/>
              <a:gd name="T45" fmla="*/ 0 h 2238"/>
              <a:gd name="T46" fmla="*/ 1340 w 7150"/>
              <a:gd name="T47" fmla="*/ 0 h 2238"/>
              <a:gd name="T48" fmla="*/ 1788 w 7150"/>
              <a:gd name="T49" fmla="*/ 0 h 2238"/>
              <a:gd name="T50" fmla="*/ 2234 w 7150"/>
              <a:gd name="T51" fmla="*/ 0 h 2238"/>
              <a:gd name="T52" fmla="*/ 2681 w 7150"/>
              <a:gd name="T53" fmla="*/ 0 h 2238"/>
              <a:gd name="T54" fmla="*/ 3128 w 7150"/>
              <a:gd name="T55" fmla="*/ 0 h 2238"/>
              <a:gd name="T56" fmla="*/ 3575 w 7150"/>
              <a:gd name="T57" fmla="*/ 0 h 2238"/>
              <a:gd name="T58" fmla="*/ 4022 w 7150"/>
              <a:gd name="T59" fmla="*/ 0 h 2238"/>
              <a:gd name="T60" fmla="*/ 4469 w 7150"/>
              <a:gd name="T61" fmla="*/ 0 h 2238"/>
              <a:gd name="T62" fmla="*/ 4915 w 7150"/>
              <a:gd name="T63" fmla="*/ 0 h 2238"/>
              <a:gd name="T64" fmla="*/ 5363 w 7150"/>
              <a:gd name="T65" fmla="*/ 0 h 2238"/>
              <a:gd name="T66" fmla="*/ 5809 w 7150"/>
              <a:gd name="T67" fmla="*/ 0 h 2238"/>
              <a:gd name="T68" fmla="*/ 6256 w 7150"/>
              <a:gd name="T69" fmla="*/ 0 h 2238"/>
              <a:gd name="T70" fmla="*/ 6703 w 7150"/>
              <a:gd name="T71" fmla="*/ 0 h 2238"/>
              <a:gd name="T72" fmla="*/ 7150 w 7150"/>
              <a:gd name="T73" fmla="*/ 0 h 2238"/>
              <a:gd name="T74" fmla="*/ 7150 w 7150"/>
              <a:gd name="T75" fmla="*/ 559 h 2238"/>
              <a:gd name="T76" fmla="*/ 7150 w 7150"/>
              <a:gd name="T77" fmla="*/ 1119 h 2238"/>
              <a:gd name="T78" fmla="*/ 7150 w 7150"/>
              <a:gd name="T79" fmla="*/ 1678 h 2238"/>
              <a:gd name="T80" fmla="*/ 7150 w 7150"/>
              <a:gd name="T81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50" h="2238">
                <a:moveTo>
                  <a:pt x="7150" y="2238"/>
                </a:moveTo>
                <a:lnTo>
                  <a:pt x="6703" y="2238"/>
                </a:lnTo>
                <a:lnTo>
                  <a:pt x="6256" y="2238"/>
                </a:lnTo>
                <a:lnTo>
                  <a:pt x="5809" y="2238"/>
                </a:lnTo>
                <a:lnTo>
                  <a:pt x="5363" y="2238"/>
                </a:lnTo>
                <a:lnTo>
                  <a:pt x="4915" y="2238"/>
                </a:lnTo>
                <a:lnTo>
                  <a:pt x="4469" y="2238"/>
                </a:lnTo>
                <a:lnTo>
                  <a:pt x="4022" y="2238"/>
                </a:lnTo>
                <a:lnTo>
                  <a:pt x="3575" y="2238"/>
                </a:lnTo>
                <a:lnTo>
                  <a:pt x="3128" y="2238"/>
                </a:lnTo>
                <a:lnTo>
                  <a:pt x="2681" y="2238"/>
                </a:lnTo>
                <a:lnTo>
                  <a:pt x="2234" y="2238"/>
                </a:lnTo>
                <a:lnTo>
                  <a:pt x="1788" y="2238"/>
                </a:lnTo>
                <a:lnTo>
                  <a:pt x="1340" y="2238"/>
                </a:lnTo>
                <a:lnTo>
                  <a:pt x="893" y="2238"/>
                </a:lnTo>
                <a:lnTo>
                  <a:pt x="447" y="2238"/>
                </a:lnTo>
                <a:lnTo>
                  <a:pt x="0" y="2238"/>
                </a:lnTo>
                <a:lnTo>
                  <a:pt x="0" y="1678"/>
                </a:lnTo>
                <a:lnTo>
                  <a:pt x="0" y="1119"/>
                </a:lnTo>
                <a:lnTo>
                  <a:pt x="0" y="559"/>
                </a:lnTo>
                <a:lnTo>
                  <a:pt x="0" y="0"/>
                </a:lnTo>
                <a:lnTo>
                  <a:pt x="447" y="0"/>
                </a:lnTo>
                <a:lnTo>
                  <a:pt x="893" y="0"/>
                </a:lnTo>
                <a:lnTo>
                  <a:pt x="1340" y="0"/>
                </a:lnTo>
                <a:lnTo>
                  <a:pt x="1788" y="0"/>
                </a:lnTo>
                <a:lnTo>
                  <a:pt x="2234" y="0"/>
                </a:lnTo>
                <a:lnTo>
                  <a:pt x="2681" y="0"/>
                </a:lnTo>
                <a:lnTo>
                  <a:pt x="3128" y="0"/>
                </a:lnTo>
                <a:lnTo>
                  <a:pt x="3575" y="0"/>
                </a:lnTo>
                <a:lnTo>
                  <a:pt x="4022" y="0"/>
                </a:lnTo>
                <a:lnTo>
                  <a:pt x="4469" y="0"/>
                </a:lnTo>
                <a:lnTo>
                  <a:pt x="4915" y="0"/>
                </a:lnTo>
                <a:lnTo>
                  <a:pt x="5363" y="0"/>
                </a:lnTo>
                <a:lnTo>
                  <a:pt x="5809" y="0"/>
                </a:lnTo>
                <a:lnTo>
                  <a:pt x="6256" y="0"/>
                </a:lnTo>
                <a:lnTo>
                  <a:pt x="6703" y="0"/>
                </a:lnTo>
                <a:lnTo>
                  <a:pt x="7150" y="0"/>
                </a:lnTo>
                <a:lnTo>
                  <a:pt x="7150" y="559"/>
                </a:lnTo>
                <a:lnTo>
                  <a:pt x="7150" y="1119"/>
                </a:lnTo>
                <a:lnTo>
                  <a:pt x="7150" y="1678"/>
                </a:lnTo>
                <a:lnTo>
                  <a:pt x="7150" y="2238"/>
                </a:lnTo>
                <a:close/>
              </a:path>
            </a:pathLst>
          </a:custGeom>
          <a:solidFill>
            <a:srgbClr val="0A5896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EF223-BCC4-4447-99D3-C28C6557C83C}"/>
              </a:ext>
            </a:extLst>
          </p:cNvPr>
          <p:cNvSpPr txBox="1"/>
          <p:nvPr/>
        </p:nvSpPr>
        <p:spPr>
          <a:xfrm>
            <a:off x="393308" y="107999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DOCKER CLI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CE865-964C-A54F-B526-215D7919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42" y="102074"/>
            <a:ext cx="1601337" cy="326294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B6BA74DA-A491-CA4B-A34B-FDABE4978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76" y="1879019"/>
            <a:ext cx="2969514" cy="24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1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8109A9-5A76-419C-B7E1-62BAB35017AB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vi Kutu">
            <a:extLst>
              <a:ext uri="{FF2B5EF4-FFF2-40B4-BE49-F238E27FC236}">
                <a16:creationId xmlns:a16="http://schemas.microsoft.com/office/drawing/2014/main" id="{612691E9-C80F-AF4D-9AA4-3DB80D98BBB0}"/>
              </a:ext>
            </a:extLst>
          </p:cNvPr>
          <p:cNvSpPr>
            <a:spLocks/>
          </p:cNvSpPr>
          <p:nvPr/>
        </p:nvSpPr>
        <p:spPr bwMode="auto">
          <a:xfrm>
            <a:off x="0" y="108072"/>
            <a:ext cx="108000" cy="376165"/>
          </a:xfrm>
          <a:custGeom>
            <a:avLst/>
            <a:gdLst>
              <a:gd name="T0" fmla="*/ 7150 w 7150"/>
              <a:gd name="T1" fmla="*/ 2238 h 2238"/>
              <a:gd name="T2" fmla="*/ 6703 w 7150"/>
              <a:gd name="T3" fmla="*/ 2238 h 2238"/>
              <a:gd name="T4" fmla="*/ 6256 w 7150"/>
              <a:gd name="T5" fmla="*/ 2238 h 2238"/>
              <a:gd name="T6" fmla="*/ 5809 w 7150"/>
              <a:gd name="T7" fmla="*/ 2238 h 2238"/>
              <a:gd name="T8" fmla="*/ 5363 w 7150"/>
              <a:gd name="T9" fmla="*/ 2238 h 2238"/>
              <a:gd name="T10" fmla="*/ 4915 w 7150"/>
              <a:gd name="T11" fmla="*/ 2238 h 2238"/>
              <a:gd name="T12" fmla="*/ 4469 w 7150"/>
              <a:gd name="T13" fmla="*/ 2238 h 2238"/>
              <a:gd name="T14" fmla="*/ 4022 w 7150"/>
              <a:gd name="T15" fmla="*/ 2238 h 2238"/>
              <a:gd name="T16" fmla="*/ 3575 w 7150"/>
              <a:gd name="T17" fmla="*/ 2238 h 2238"/>
              <a:gd name="T18" fmla="*/ 3128 w 7150"/>
              <a:gd name="T19" fmla="*/ 2238 h 2238"/>
              <a:gd name="T20" fmla="*/ 2681 w 7150"/>
              <a:gd name="T21" fmla="*/ 2238 h 2238"/>
              <a:gd name="T22" fmla="*/ 2234 w 7150"/>
              <a:gd name="T23" fmla="*/ 2238 h 2238"/>
              <a:gd name="T24" fmla="*/ 1788 w 7150"/>
              <a:gd name="T25" fmla="*/ 2238 h 2238"/>
              <a:gd name="T26" fmla="*/ 1340 w 7150"/>
              <a:gd name="T27" fmla="*/ 2238 h 2238"/>
              <a:gd name="T28" fmla="*/ 893 w 7150"/>
              <a:gd name="T29" fmla="*/ 2238 h 2238"/>
              <a:gd name="T30" fmla="*/ 447 w 7150"/>
              <a:gd name="T31" fmla="*/ 2238 h 2238"/>
              <a:gd name="T32" fmla="*/ 0 w 7150"/>
              <a:gd name="T33" fmla="*/ 2238 h 2238"/>
              <a:gd name="T34" fmla="*/ 0 w 7150"/>
              <a:gd name="T35" fmla="*/ 1678 h 2238"/>
              <a:gd name="T36" fmla="*/ 0 w 7150"/>
              <a:gd name="T37" fmla="*/ 1119 h 2238"/>
              <a:gd name="T38" fmla="*/ 0 w 7150"/>
              <a:gd name="T39" fmla="*/ 559 h 2238"/>
              <a:gd name="T40" fmla="*/ 0 w 7150"/>
              <a:gd name="T41" fmla="*/ 0 h 2238"/>
              <a:gd name="T42" fmla="*/ 447 w 7150"/>
              <a:gd name="T43" fmla="*/ 0 h 2238"/>
              <a:gd name="T44" fmla="*/ 893 w 7150"/>
              <a:gd name="T45" fmla="*/ 0 h 2238"/>
              <a:gd name="T46" fmla="*/ 1340 w 7150"/>
              <a:gd name="T47" fmla="*/ 0 h 2238"/>
              <a:gd name="T48" fmla="*/ 1788 w 7150"/>
              <a:gd name="T49" fmla="*/ 0 h 2238"/>
              <a:gd name="T50" fmla="*/ 2234 w 7150"/>
              <a:gd name="T51" fmla="*/ 0 h 2238"/>
              <a:gd name="T52" fmla="*/ 2681 w 7150"/>
              <a:gd name="T53" fmla="*/ 0 h 2238"/>
              <a:gd name="T54" fmla="*/ 3128 w 7150"/>
              <a:gd name="T55" fmla="*/ 0 h 2238"/>
              <a:gd name="T56" fmla="*/ 3575 w 7150"/>
              <a:gd name="T57" fmla="*/ 0 h 2238"/>
              <a:gd name="T58" fmla="*/ 4022 w 7150"/>
              <a:gd name="T59" fmla="*/ 0 h 2238"/>
              <a:gd name="T60" fmla="*/ 4469 w 7150"/>
              <a:gd name="T61" fmla="*/ 0 h 2238"/>
              <a:gd name="T62" fmla="*/ 4915 w 7150"/>
              <a:gd name="T63" fmla="*/ 0 h 2238"/>
              <a:gd name="T64" fmla="*/ 5363 w 7150"/>
              <a:gd name="T65" fmla="*/ 0 h 2238"/>
              <a:gd name="T66" fmla="*/ 5809 w 7150"/>
              <a:gd name="T67" fmla="*/ 0 h 2238"/>
              <a:gd name="T68" fmla="*/ 6256 w 7150"/>
              <a:gd name="T69" fmla="*/ 0 h 2238"/>
              <a:gd name="T70" fmla="*/ 6703 w 7150"/>
              <a:gd name="T71" fmla="*/ 0 h 2238"/>
              <a:gd name="T72" fmla="*/ 7150 w 7150"/>
              <a:gd name="T73" fmla="*/ 0 h 2238"/>
              <a:gd name="T74" fmla="*/ 7150 w 7150"/>
              <a:gd name="T75" fmla="*/ 559 h 2238"/>
              <a:gd name="T76" fmla="*/ 7150 w 7150"/>
              <a:gd name="T77" fmla="*/ 1119 h 2238"/>
              <a:gd name="T78" fmla="*/ 7150 w 7150"/>
              <a:gd name="T79" fmla="*/ 1678 h 2238"/>
              <a:gd name="T80" fmla="*/ 7150 w 7150"/>
              <a:gd name="T81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50" h="2238">
                <a:moveTo>
                  <a:pt x="7150" y="2238"/>
                </a:moveTo>
                <a:lnTo>
                  <a:pt x="6703" y="2238"/>
                </a:lnTo>
                <a:lnTo>
                  <a:pt x="6256" y="2238"/>
                </a:lnTo>
                <a:lnTo>
                  <a:pt x="5809" y="2238"/>
                </a:lnTo>
                <a:lnTo>
                  <a:pt x="5363" y="2238"/>
                </a:lnTo>
                <a:lnTo>
                  <a:pt x="4915" y="2238"/>
                </a:lnTo>
                <a:lnTo>
                  <a:pt x="4469" y="2238"/>
                </a:lnTo>
                <a:lnTo>
                  <a:pt x="4022" y="2238"/>
                </a:lnTo>
                <a:lnTo>
                  <a:pt x="3575" y="2238"/>
                </a:lnTo>
                <a:lnTo>
                  <a:pt x="3128" y="2238"/>
                </a:lnTo>
                <a:lnTo>
                  <a:pt x="2681" y="2238"/>
                </a:lnTo>
                <a:lnTo>
                  <a:pt x="2234" y="2238"/>
                </a:lnTo>
                <a:lnTo>
                  <a:pt x="1788" y="2238"/>
                </a:lnTo>
                <a:lnTo>
                  <a:pt x="1340" y="2238"/>
                </a:lnTo>
                <a:lnTo>
                  <a:pt x="893" y="2238"/>
                </a:lnTo>
                <a:lnTo>
                  <a:pt x="447" y="2238"/>
                </a:lnTo>
                <a:lnTo>
                  <a:pt x="0" y="2238"/>
                </a:lnTo>
                <a:lnTo>
                  <a:pt x="0" y="1678"/>
                </a:lnTo>
                <a:lnTo>
                  <a:pt x="0" y="1119"/>
                </a:lnTo>
                <a:lnTo>
                  <a:pt x="0" y="559"/>
                </a:lnTo>
                <a:lnTo>
                  <a:pt x="0" y="0"/>
                </a:lnTo>
                <a:lnTo>
                  <a:pt x="447" y="0"/>
                </a:lnTo>
                <a:lnTo>
                  <a:pt x="893" y="0"/>
                </a:lnTo>
                <a:lnTo>
                  <a:pt x="1340" y="0"/>
                </a:lnTo>
                <a:lnTo>
                  <a:pt x="1788" y="0"/>
                </a:lnTo>
                <a:lnTo>
                  <a:pt x="2234" y="0"/>
                </a:lnTo>
                <a:lnTo>
                  <a:pt x="2681" y="0"/>
                </a:lnTo>
                <a:lnTo>
                  <a:pt x="3128" y="0"/>
                </a:lnTo>
                <a:lnTo>
                  <a:pt x="3575" y="0"/>
                </a:lnTo>
                <a:lnTo>
                  <a:pt x="4022" y="0"/>
                </a:lnTo>
                <a:lnTo>
                  <a:pt x="4469" y="0"/>
                </a:lnTo>
                <a:lnTo>
                  <a:pt x="4915" y="0"/>
                </a:lnTo>
                <a:lnTo>
                  <a:pt x="5363" y="0"/>
                </a:lnTo>
                <a:lnTo>
                  <a:pt x="5809" y="0"/>
                </a:lnTo>
                <a:lnTo>
                  <a:pt x="6256" y="0"/>
                </a:lnTo>
                <a:lnTo>
                  <a:pt x="6703" y="0"/>
                </a:lnTo>
                <a:lnTo>
                  <a:pt x="7150" y="0"/>
                </a:lnTo>
                <a:lnTo>
                  <a:pt x="7150" y="559"/>
                </a:lnTo>
                <a:lnTo>
                  <a:pt x="7150" y="1119"/>
                </a:lnTo>
                <a:lnTo>
                  <a:pt x="7150" y="1678"/>
                </a:lnTo>
                <a:lnTo>
                  <a:pt x="7150" y="2238"/>
                </a:lnTo>
                <a:close/>
              </a:path>
            </a:pathLst>
          </a:custGeom>
          <a:solidFill>
            <a:srgbClr val="0A5896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EF223-BCC4-4447-99D3-C28C6557C83C}"/>
              </a:ext>
            </a:extLst>
          </p:cNvPr>
          <p:cNvSpPr txBox="1"/>
          <p:nvPr/>
        </p:nvSpPr>
        <p:spPr>
          <a:xfrm>
            <a:off x="393308" y="107999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DOCKER FILE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CE865-964C-A54F-B526-215D7919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42" y="102074"/>
            <a:ext cx="1601337" cy="326294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B6BA74DA-A491-CA4B-A34B-FDABE4978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76" y="1879019"/>
            <a:ext cx="2969514" cy="24935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016E9E-BB78-B54C-A295-BC6B0EEB37F1}"/>
              </a:ext>
            </a:extLst>
          </p:cNvPr>
          <p:cNvSpPr/>
          <p:nvPr/>
        </p:nvSpPr>
        <p:spPr>
          <a:xfrm>
            <a:off x="450376" y="484237"/>
            <a:ext cx="5645624" cy="59029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endParaRPr lang="en-TR" sz="1600" dirty="0">
              <a:solidFill>
                <a:schemeClr val="accent6"/>
              </a:solidFill>
            </a:endParaRPr>
          </a:p>
          <a:p>
            <a:r>
              <a:rPr lang="en-TR" sz="1600" dirty="0">
                <a:solidFill>
                  <a:schemeClr val="accent6"/>
                </a:solidFill>
              </a:rPr>
              <a:t>/*</a:t>
            </a:r>
          </a:p>
          <a:p>
            <a:r>
              <a:rPr lang="en-TR" sz="1600" dirty="0">
                <a:solidFill>
                  <a:schemeClr val="accent6"/>
                </a:solidFill>
              </a:rPr>
              <a:t>Docker’da imaj build etmek için ”Dockerfile” gereklidir.</a:t>
            </a:r>
          </a:p>
          <a:p>
            <a:r>
              <a:rPr lang="en-TR" sz="1600" dirty="0">
                <a:solidFill>
                  <a:schemeClr val="accent6"/>
                </a:solidFill>
              </a:rPr>
              <a:t>*/</a:t>
            </a:r>
          </a:p>
          <a:p>
            <a:endParaRPr lang="en-TR" sz="1600" dirty="0"/>
          </a:p>
          <a:p>
            <a:endParaRPr lang="en-TR" sz="1600" dirty="0"/>
          </a:p>
          <a:p>
            <a:endParaRPr lang="en-TR" sz="1600" dirty="0"/>
          </a:p>
          <a:p>
            <a:r>
              <a:rPr lang="en-TR" sz="1600" dirty="0"/>
              <a:t>FROM 	     </a:t>
            </a:r>
            <a:r>
              <a:rPr lang="en-TR" sz="1600" dirty="0">
                <a:solidFill>
                  <a:schemeClr val="accent6"/>
                </a:solidFill>
              </a:rPr>
              <a:t>#miras alınacak imaji belirtmek</a:t>
            </a:r>
            <a:endParaRPr lang="en-TR" sz="1600" dirty="0"/>
          </a:p>
          <a:p>
            <a:r>
              <a:rPr lang="en-US" sz="1600" dirty="0"/>
              <a:t>LABEL 	     </a:t>
            </a:r>
            <a:r>
              <a:rPr lang="en-US" sz="1600" dirty="0">
                <a:solidFill>
                  <a:schemeClr val="accent6"/>
                </a:solidFill>
              </a:rPr>
              <a:t>#</a:t>
            </a:r>
            <a:r>
              <a:rPr lang="en-US" sz="1600" dirty="0" err="1">
                <a:solidFill>
                  <a:schemeClr val="accent6"/>
                </a:solidFill>
              </a:rPr>
              <a:t>imaj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dosyasına</a:t>
            </a:r>
            <a:r>
              <a:rPr lang="en-US" sz="1600" dirty="0">
                <a:solidFill>
                  <a:schemeClr val="accent6"/>
                </a:solidFill>
              </a:rPr>
              <a:t> meta-tag </a:t>
            </a:r>
            <a:r>
              <a:rPr lang="en-US" sz="1600" dirty="0" err="1">
                <a:solidFill>
                  <a:schemeClr val="accent6"/>
                </a:solidFill>
              </a:rPr>
              <a:t>eklemek</a:t>
            </a:r>
            <a:endParaRPr lang="en-US" sz="1600" dirty="0">
              <a:solidFill>
                <a:schemeClr val="accent6"/>
              </a:solidFill>
            </a:endParaRPr>
          </a:p>
          <a:p>
            <a:r>
              <a:rPr lang="en-TR" sz="1600" dirty="0"/>
              <a:t>COPY 	     </a:t>
            </a:r>
            <a:r>
              <a:rPr lang="en-US" sz="1600" dirty="0">
                <a:solidFill>
                  <a:schemeClr val="accent6"/>
                </a:solidFill>
              </a:rPr>
              <a:t>#host </a:t>
            </a:r>
            <a:r>
              <a:rPr lang="en-US" sz="1600" dirty="0" err="1">
                <a:solidFill>
                  <a:schemeClr val="accent6"/>
                </a:solidFill>
              </a:rPr>
              <a:t>üzerinden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imaja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dosya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ve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klasör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kopyalamak</a:t>
            </a:r>
            <a:endParaRPr lang="en-TR" sz="1600" dirty="0"/>
          </a:p>
          <a:p>
            <a:r>
              <a:rPr lang="en-TR" sz="1600" dirty="0"/>
              <a:t>USER 	     </a:t>
            </a:r>
            <a:r>
              <a:rPr lang="en-TR" sz="1600" dirty="0">
                <a:solidFill>
                  <a:schemeClr val="accent6"/>
                </a:solidFill>
              </a:rPr>
              <a:t>#konteynerı çalıştıracak kullanıcıyı belirtmek</a:t>
            </a:r>
            <a:endParaRPr lang="en-TR" sz="1600" dirty="0"/>
          </a:p>
          <a:p>
            <a:r>
              <a:rPr lang="en-TR" sz="1600" dirty="0"/>
              <a:t>RUN	     </a:t>
            </a:r>
            <a:r>
              <a:rPr lang="en-TR" sz="1600" dirty="0">
                <a:solidFill>
                  <a:schemeClr val="accent6"/>
                </a:solidFill>
              </a:rPr>
              <a:t>#imaj oluştururken OS komutlarını çalıştırmak</a:t>
            </a:r>
          </a:p>
          <a:p>
            <a:r>
              <a:rPr lang="en-TR" sz="1600" dirty="0"/>
              <a:t>WORKDIR       </a:t>
            </a:r>
            <a:r>
              <a:rPr lang="en-TR" sz="1600" dirty="0">
                <a:solidFill>
                  <a:schemeClr val="accent6"/>
                </a:solidFill>
              </a:rPr>
              <a:t>#komutların çalışacağı klasörü belirtmek</a:t>
            </a:r>
            <a:endParaRPr lang="en-TR" sz="1600" dirty="0"/>
          </a:p>
          <a:p>
            <a:r>
              <a:rPr lang="en-US" sz="1600" dirty="0"/>
              <a:t>ENTRYPOINT  </a:t>
            </a:r>
            <a:r>
              <a:rPr lang="en-TR" sz="1600" dirty="0">
                <a:solidFill>
                  <a:schemeClr val="accent6"/>
                </a:solidFill>
              </a:rPr>
              <a:t>#konteyner başlarken çalışacak komutu bildirmek</a:t>
            </a:r>
            <a:endParaRPr lang="en-US" sz="1600" dirty="0"/>
          </a:p>
          <a:p>
            <a:r>
              <a:rPr lang="en-TR" sz="1600" dirty="0"/>
              <a:t>EXPOSE           </a:t>
            </a:r>
            <a:r>
              <a:rPr lang="en-US" sz="1600" dirty="0">
                <a:solidFill>
                  <a:schemeClr val="accent6"/>
                </a:solidFill>
              </a:rPr>
              <a:t>#</a:t>
            </a:r>
            <a:r>
              <a:rPr lang="en-US" sz="1600" dirty="0" err="1">
                <a:solidFill>
                  <a:schemeClr val="accent6"/>
                </a:solidFill>
              </a:rPr>
              <a:t>çalışacak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portu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docker’a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bildirmek</a:t>
            </a:r>
            <a:endParaRPr lang="en-US" sz="1600" dirty="0">
              <a:solidFill>
                <a:schemeClr val="accent6"/>
              </a:solidFill>
            </a:endParaRPr>
          </a:p>
          <a:p>
            <a:endParaRPr lang="en-TR" sz="1600" dirty="0"/>
          </a:p>
        </p:txBody>
      </p:sp>
    </p:spTree>
    <p:extLst>
      <p:ext uri="{BB962C8B-B14F-4D97-AF65-F5344CB8AC3E}">
        <p14:creationId xmlns:p14="http://schemas.microsoft.com/office/powerpoint/2010/main" val="236344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8109A9-5A76-419C-B7E1-62BAB35017AB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vi Kutu">
            <a:extLst>
              <a:ext uri="{FF2B5EF4-FFF2-40B4-BE49-F238E27FC236}">
                <a16:creationId xmlns:a16="http://schemas.microsoft.com/office/drawing/2014/main" id="{612691E9-C80F-AF4D-9AA4-3DB80D98BBB0}"/>
              </a:ext>
            </a:extLst>
          </p:cNvPr>
          <p:cNvSpPr>
            <a:spLocks/>
          </p:cNvSpPr>
          <p:nvPr/>
        </p:nvSpPr>
        <p:spPr bwMode="auto">
          <a:xfrm>
            <a:off x="0" y="108072"/>
            <a:ext cx="108000" cy="376165"/>
          </a:xfrm>
          <a:custGeom>
            <a:avLst/>
            <a:gdLst>
              <a:gd name="T0" fmla="*/ 7150 w 7150"/>
              <a:gd name="T1" fmla="*/ 2238 h 2238"/>
              <a:gd name="T2" fmla="*/ 6703 w 7150"/>
              <a:gd name="T3" fmla="*/ 2238 h 2238"/>
              <a:gd name="T4" fmla="*/ 6256 w 7150"/>
              <a:gd name="T5" fmla="*/ 2238 h 2238"/>
              <a:gd name="T6" fmla="*/ 5809 w 7150"/>
              <a:gd name="T7" fmla="*/ 2238 h 2238"/>
              <a:gd name="T8" fmla="*/ 5363 w 7150"/>
              <a:gd name="T9" fmla="*/ 2238 h 2238"/>
              <a:gd name="T10" fmla="*/ 4915 w 7150"/>
              <a:gd name="T11" fmla="*/ 2238 h 2238"/>
              <a:gd name="T12" fmla="*/ 4469 w 7150"/>
              <a:gd name="T13" fmla="*/ 2238 h 2238"/>
              <a:gd name="T14" fmla="*/ 4022 w 7150"/>
              <a:gd name="T15" fmla="*/ 2238 h 2238"/>
              <a:gd name="T16" fmla="*/ 3575 w 7150"/>
              <a:gd name="T17" fmla="*/ 2238 h 2238"/>
              <a:gd name="T18" fmla="*/ 3128 w 7150"/>
              <a:gd name="T19" fmla="*/ 2238 h 2238"/>
              <a:gd name="T20" fmla="*/ 2681 w 7150"/>
              <a:gd name="T21" fmla="*/ 2238 h 2238"/>
              <a:gd name="T22" fmla="*/ 2234 w 7150"/>
              <a:gd name="T23" fmla="*/ 2238 h 2238"/>
              <a:gd name="T24" fmla="*/ 1788 w 7150"/>
              <a:gd name="T25" fmla="*/ 2238 h 2238"/>
              <a:gd name="T26" fmla="*/ 1340 w 7150"/>
              <a:gd name="T27" fmla="*/ 2238 h 2238"/>
              <a:gd name="T28" fmla="*/ 893 w 7150"/>
              <a:gd name="T29" fmla="*/ 2238 h 2238"/>
              <a:gd name="T30" fmla="*/ 447 w 7150"/>
              <a:gd name="T31" fmla="*/ 2238 h 2238"/>
              <a:gd name="T32" fmla="*/ 0 w 7150"/>
              <a:gd name="T33" fmla="*/ 2238 h 2238"/>
              <a:gd name="T34" fmla="*/ 0 w 7150"/>
              <a:gd name="T35" fmla="*/ 1678 h 2238"/>
              <a:gd name="T36" fmla="*/ 0 w 7150"/>
              <a:gd name="T37" fmla="*/ 1119 h 2238"/>
              <a:gd name="T38" fmla="*/ 0 w 7150"/>
              <a:gd name="T39" fmla="*/ 559 h 2238"/>
              <a:gd name="T40" fmla="*/ 0 w 7150"/>
              <a:gd name="T41" fmla="*/ 0 h 2238"/>
              <a:gd name="T42" fmla="*/ 447 w 7150"/>
              <a:gd name="T43" fmla="*/ 0 h 2238"/>
              <a:gd name="T44" fmla="*/ 893 w 7150"/>
              <a:gd name="T45" fmla="*/ 0 h 2238"/>
              <a:gd name="T46" fmla="*/ 1340 w 7150"/>
              <a:gd name="T47" fmla="*/ 0 h 2238"/>
              <a:gd name="T48" fmla="*/ 1788 w 7150"/>
              <a:gd name="T49" fmla="*/ 0 h 2238"/>
              <a:gd name="T50" fmla="*/ 2234 w 7150"/>
              <a:gd name="T51" fmla="*/ 0 h 2238"/>
              <a:gd name="T52" fmla="*/ 2681 w 7150"/>
              <a:gd name="T53" fmla="*/ 0 h 2238"/>
              <a:gd name="T54" fmla="*/ 3128 w 7150"/>
              <a:gd name="T55" fmla="*/ 0 h 2238"/>
              <a:gd name="T56" fmla="*/ 3575 w 7150"/>
              <a:gd name="T57" fmla="*/ 0 h 2238"/>
              <a:gd name="T58" fmla="*/ 4022 w 7150"/>
              <a:gd name="T59" fmla="*/ 0 h 2238"/>
              <a:gd name="T60" fmla="*/ 4469 w 7150"/>
              <a:gd name="T61" fmla="*/ 0 h 2238"/>
              <a:gd name="T62" fmla="*/ 4915 w 7150"/>
              <a:gd name="T63" fmla="*/ 0 h 2238"/>
              <a:gd name="T64" fmla="*/ 5363 w 7150"/>
              <a:gd name="T65" fmla="*/ 0 h 2238"/>
              <a:gd name="T66" fmla="*/ 5809 w 7150"/>
              <a:gd name="T67" fmla="*/ 0 h 2238"/>
              <a:gd name="T68" fmla="*/ 6256 w 7150"/>
              <a:gd name="T69" fmla="*/ 0 h 2238"/>
              <a:gd name="T70" fmla="*/ 6703 w 7150"/>
              <a:gd name="T71" fmla="*/ 0 h 2238"/>
              <a:gd name="T72" fmla="*/ 7150 w 7150"/>
              <a:gd name="T73" fmla="*/ 0 h 2238"/>
              <a:gd name="T74" fmla="*/ 7150 w 7150"/>
              <a:gd name="T75" fmla="*/ 559 h 2238"/>
              <a:gd name="T76" fmla="*/ 7150 w 7150"/>
              <a:gd name="T77" fmla="*/ 1119 h 2238"/>
              <a:gd name="T78" fmla="*/ 7150 w 7150"/>
              <a:gd name="T79" fmla="*/ 1678 h 2238"/>
              <a:gd name="T80" fmla="*/ 7150 w 7150"/>
              <a:gd name="T81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50" h="2238">
                <a:moveTo>
                  <a:pt x="7150" y="2238"/>
                </a:moveTo>
                <a:lnTo>
                  <a:pt x="6703" y="2238"/>
                </a:lnTo>
                <a:lnTo>
                  <a:pt x="6256" y="2238"/>
                </a:lnTo>
                <a:lnTo>
                  <a:pt x="5809" y="2238"/>
                </a:lnTo>
                <a:lnTo>
                  <a:pt x="5363" y="2238"/>
                </a:lnTo>
                <a:lnTo>
                  <a:pt x="4915" y="2238"/>
                </a:lnTo>
                <a:lnTo>
                  <a:pt x="4469" y="2238"/>
                </a:lnTo>
                <a:lnTo>
                  <a:pt x="4022" y="2238"/>
                </a:lnTo>
                <a:lnTo>
                  <a:pt x="3575" y="2238"/>
                </a:lnTo>
                <a:lnTo>
                  <a:pt x="3128" y="2238"/>
                </a:lnTo>
                <a:lnTo>
                  <a:pt x="2681" y="2238"/>
                </a:lnTo>
                <a:lnTo>
                  <a:pt x="2234" y="2238"/>
                </a:lnTo>
                <a:lnTo>
                  <a:pt x="1788" y="2238"/>
                </a:lnTo>
                <a:lnTo>
                  <a:pt x="1340" y="2238"/>
                </a:lnTo>
                <a:lnTo>
                  <a:pt x="893" y="2238"/>
                </a:lnTo>
                <a:lnTo>
                  <a:pt x="447" y="2238"/>
                </a:lnTo>
                <a:lnTo>
                  <a:pt x="0" y="2238"/>
                </a:lnTo>
                <a:lnTo>
                  <a:pt x="0" y="1678"/>
                </a:lnTo>
                <a:lnTo>
                  <a:pt x="0" y="1119"/>
                </a:lnTo>
                <a:lnTo>
                  <a:pt x="0" y="559"/>
                </a:lnTo>
                <a:lnTo>
                  <a:pt x="0" y="0"/>
                </a:lnTo>
                <a:lnTo>
                  <a:pt x="447" y="0"/>
                </a:lnTo>
                <a:lnTo>
                  <a:pt x="893" y="0"/>
                </a:lnTo>
                <a:lnTo>
                  <a:pt x="1340" y="0"/>
                </a:lnTo>
                <a:lnTo>
                  <a:pt x="1788" y="0"/>
                </a:lnTo>
                <a:lnTo>
                  <a:pt x="2234" y="0"/>
                </a:lnTo>
                <a:lnTo>
                  <a:pt x="2681" y="0"/>
                </a:lnTo>
                <a:lnTo>
                  <a:pt x="3128" y="0"/>
                </a:lnTo>
                <a:lnTo>
                  <a:pt x="3575" y="0"/>
                </a:lnTo>
                <a:lnTo>
                  <a:pt x="4022" y="0"/>
                </a:lnTo>
                <a:lnTo>
                  <a:pt x="4469" y="0"/>
                </a:lnTo>
                <a:lnTo>
                  <a:pt x="4915" y="0"/>
                </a:lnTo>
                <a:lnTo>
                  <a:pt x="5363" y="0"/>
                </a:lnTo>
                <a:lnTo>
                  <a:pt x="5809" y="0"/>
                </a:lnTo>
                <a:lnTo>
                  <a:pt x="6256" y="0"/>
                </a:lnTo>
                <a:lnTo>
                  <a:pt x="6703" y="0"/>
                </a:lnTo>
                <a:lnTo>
                  <a:pt x="7150" y="0"/>
                </a:lnTo>
                <a:lnTo>
                  <a:pt x="7150" y="559"/>
                </a:lnTo>
                <a:lnTo>
                  <a:pt x="7150" y="1119"/>
                </a:lnTo>
                <a:lnTo>
                  <a:pt x="7150" y="1678"/>
                </a:lnTo>
                <a:lnTo>
                  <a:pt x="7150" y="2238"/>
                </a:lnTo>
                <a:close/>
              </a:path>
            </a:pathLst>
          </a:custGeom>
          <a:solidFill>
            <a:srgbClr val="0A5896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EF223-BCC4-4447-99D3-C28C6557C83C}"/>
              </a:ext>
            </a:extLst>
          </p:cNvPr>
          <p:cNvSpPr txBox="1"/>
          <p:nvPr/>
        </p:nvSpPr>
        <p:spPr>
          <a:xfrm>
            <a:off x="393308" y="107999"/>
            <a:ext cx="3175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DOCKER-COMPOSE FILE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CE865-964C-A54F-B526-215D7919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42" y="102074"/>
            <a:ext cx="1601337" cy="326294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B6BA74DA-A491-CA4B-A34B-FDABE4978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76" y="1879019"/>
            <a:ext cx="2969514" cy="24935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016E9E-BB78-B54C-A295-BC6B0EEB37F1}"/>
              </a:ext>
            </a:extLst>
          </p:cNvPr>
          <p:cNvSpPr/>
          <p:nvPr/>
        </p:nvSpPr>
        <p:spPr>
          <a:xfrm>
            <a:off x="450376" y="484237"/>
            <a:ext cx="5645624" cy="59029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endParaRPr lang="en-TR" sz="1600" dirty="0">
              <a:solidFill>
                <a:schemeClr val="accent6"/>
              </a:solidFill>
            </a:endParaRPr>
          </a:p>
          <a:p>
            <a:r>
              <a:rPr lang="en-TR" sz="1600" dirty="0">
                <a:solidFill>
                  <a:schemeClr val="accent6"/>
                </a:solidFill>
              </a:rPr>
              <a:t>/*</a:t>
            </a:r>
          </a:p>
          <a:p>
            <a:r>
              <a:rPr lang="en-TR" sz="1600" dirty="0">
                <a:solidFill>
                  <a:schemeClr val="accent6"/>
                </a:solidFill>
              </a:rPr>
              <a:t>Docker’da birden fazla konteynerın (uygulama, servis, db vs.) bir arada çalışmasını sağlar.  Bir “.yml” dosyasından ibarettir.</a:t>
            </a:r>
          </a:p>
          <a:p>
            <a:r>
              <a:rPr lang="en-TR" sz="1600" dirty="0">
                <a:solidFill>
                  <a:schemeClr val="accent6"/>
                </a:solidFill>
              </a:rPr>
              <a:t>*/</a:t>
            </a:r>
          </a:p>
          <a:p>
            <a:endParaRPr lang="en-TR" sz="1600" dirty="0"/>
          </a:p>
          <a:p>
            <a:endParaRPr lang="en-TR" sz="1600" dirty="0"/>
          </a:p>
          <a:p>
            <a:r>
              <a:rPr lang="en-TR" sz="1600" dirty="0"/>
              <a:t>version 	     </a:t>
            </a:r>
            <a:r>
              <a:rPr lang="en-TR" sz="1600" dirty="0">
                <a:solidFill>
                  <a:schemeClr val="accent6"/>
                </a:solidFill>
              </a:rPr>
              <a:t>#docker-compose’un çalışacağı versiyonu belirtmek</a:t>
            </a:r>
          </a:p>
          <a:p>
            <a:r>
              <a:rPr lang="en-US" sz="1600" dirty="0"/>
              <a:t>services 	     </a:t>
            </a:r>
            <a:r>
              <a:rPr lang="en-US" sz="1600" dirty="0">
                <a:solidFill>
                  <a:schemeClr val="accent6"/>
                </a:solidFill>
              </a:rPr>
              <a:t>#</a:t>
            </a:r>
            <a:r>
              <a:rPr lang="en-US" sz="1600" dirty="0" err="1">
                <a:solidFill>
                  <a:schemeClr val="accent6"/>
                </a:solidFill>
              </a:rPr>
              <a:t>çalışacak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servisleri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belirtmek</a:t>
            </a:r>
            <a:endParaRPr lang="en-US" sz="1600" dirty="0">
              <a:solidFill>
                <a:schemeClr val="accent6"/>
              </a:solidFill>
            </a:endParaRPr>
          </a:p>
          <a:p>
            <a:r>
              <a:rPr lang="en-TR" sz="1600" dirty="0"/>
              <a:t>image 	     </a:t>
            </a:r>
            <a:r>
              <a:rPr lang="en-US" sz="1600" dirty="0">
                <a:solidFill>
                  <a:schemeClr val="accent6"/>
                </a:solidFill>
              </a:rPr>
              <a:t>#</a:t>
            </a:r>
            <a:r>
              <a:rPr lang="en-US" sz="1600" dirty="0" err="1">
                <a:solidFill>
                  <a:schemeClr val="accent6"/>
                </a:solidFill>
              </a:rPr>
              <a:t>servisin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imajını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belirtmek</a:t>
            </a:r>
            <a:endParaRPr lang="en-TR" sz="1600" dirty="0"/>
          </a:p>
          <a:p>
            <a:r>
              <a:rPr lang="en-TR" sz="1600" dirty="0"/>
              <a:t>build 	     </a:t>
            </a:r>
            <a:r>
              <a:rPr lang="en-TR" sz="1600" dirty="0">
                <a:solidFill>
                  <a:schemeClr val="accent6"/>
                </a:solidFill>
              </a:rPr>
              <a:t>#servisin build olacağını belirtmek</a:t>
            </a:r>
          </a:p>
          <a:p>
            <a:r>
              <a:rPr lang="en-TR" sz="1600" dirty="0"/>
              <a:t>context           </a:t>
            </a:r>
            <a:r>
              <a:rPr lang="en-TR" sz="1600" dirty="0">
                <a:solidFill>
                  <a:schemeClr val="accent6"/>
                </a:solidFill>
              </a:rPr>
              <a:t>#servisin build olacağı klasörü belirtmek</a:t>
            </a:r>
          </a:p>
          <a:p>
            <a:r>
              <a:rPr lang="en-TR" sz="1600" dirty="0"/>
              <a:t>ports	     </a:t>
            </a:r>
            <a:r>
              <a:rPr lang="en-TR" sz="1600" dirty="0">
                <a:solidFill>
                  <a:schemeClr val="accent6"/>
                </a:solidFill>
              </a:rPr>
              <a:t>#servisin çalışacağı portları belirtmek</a:t>
            </a:r>
          </a:p>
          <a:p>
            <a:r>
              <a:rPr lang="en-US" sz="1600" dirty="0"/>
              <a:t>environment</a:t>
            </a:r>
            <a:r>
              <a:rPr lang="en-TR" sz="1600" dirty="0"/>
              <a:t>  </a:t>
            </a:r>
            <a:r>
              <a:rPr lang="en-TR" sz="1600" dirty="0">
                <a:solidFill>
                  <a:schemeClr val="accent6"/>
                </a:solidFill>
              </a:rPr>
              <a:t>#servise dışardan parametre geçmek</a:t>
            </a:r>
            <a:endParaRPr lang="en-TR" sz="1600" dirty="0"/>
          </a:p>
          <a:p>
            <a:r>
              <a:rPr lang="en-US" sz="1600" dirty="0" err="1"/>
              <a:t>depends_on</a:t>
            </a:r>
            <a:r>
              <a:rPr lang="en-US" sz="1600" dirty="0"/>
              <a:t>   </a:t>
            </a:r>
            <a:r>
              <a:rPr lang="en-TR" sz="1600" dirty="0">
                <a:solidFill>
                  <a:schemeClr val="accent6"/>
                </a:solidFill>
              </a:rPr>
              <a:t>#servislerin birbirine bağımlılıklarını belirtmek</a:t>
            </a:r>
          </a:p>
          <a:p>
            <a:r>
              <a:rPr lang="en-US" sz="1600" dirty="0"/>
              <a:t>volumes          </a:t>
            </a:r>
            <a:r>
              <a:rPr lang="en-US" sz="1600" dirty="0">
                <a:solidFill>
                  <a:schemeClr val="accent6"/>
                </a:solidFill>
              </a:rPr>
              <a:t>#host </a:t>
            </a:r>
            <a:r>
              <a:rPr lang="en-US" sz="1600" dirty="0" err="1">
                <a:solidFill>
                  <a:schemeClr val="accent6"/>
                </a:solidFill>
              </a:rPr>
              <a:t>üzerindeki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bir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klasörü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servise</a:t>
            </a:r>
            <a:r>
              <a:rPr lang="en-US" sz="1600" dirty="0">
                <a:solidFill>
                  <a:schemeClr val="accent6"/>
                </a:solidFill>
              </a:rPr>
              <a:t> mount </a:t>
            </a:r>
            <a:r>
              <a:rPr lang="en-US" sz="1600" dirty="0" err="1">
                <a:solidFill>
                  <a:schemeClr val="accent6"/>
                </a:solidFill>
              </a:rPr>
              <a:t>etmek</a:t>
            </a:r>
            <a:endParaRPr lang="en-US" sz="1600" dirty="0">
              <a:solidFill>
                <a:schemeClr val="accent6"/>
              </a:solidFill>
            </a:endParaRPr>
          </a:p>
          <a:p>
            <a:endParaRPr lang="en-TR" sz="1600" dirty="0"/>
          </a:p>
        </p:txBody>
      </p:sp>
    </p:spTree>
    <p:extLst>
      <p:ext uri="{BB962C8B-B14F-4D97-AF65-F5344CB8AC3E}">
        <p14:creationId xmlns:p14="http://schemas.microsoft.com/office/powerpoint/2010/main" val="54469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016E9E-BB78-B54C-A295-BC6B0EEB37F1}"/>
              </a:ext>
            </a:extLst>
          </p:cNvPr>
          <p:cNvSpPr/>
          <p:nvPr/>
        </p:nvSpPr>
        <p:spPr>
          <a:xfrm>
            <a:off x="450376" y="484237"/>
            <a:ext cx="5645624" cy="59029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d</a:t>
            </a:r>
            <a:r>
              <a:rPr lang="en-TR" sz="1600" dirty="0"/>
              <a:t>ocker-compose build	</a:t>
            </a:r>
            <a:r>
              <a:rPr lang="en-TR" sz="1600" dirty="0">
                <a:solidFill>
                  <a:schemeClr val="accent6"/>
                </a:solidFill>
              </a:rPr>
              <a:t>#servisleri build etmek</a:t>
            </a:r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docker-compose up	</a:t>
            </a:r>
            <a:r>
              <a:rPr lang="en-TR" sz="1600" dirty="0">
                <a:solidFill>
                  <a:schemeClr val="accent6"/>
                </a:solidFill>
              </a:rPr>
              <a:t>#servisleri ayağa kaldırmak</a:t>
            </a:r>
            <a:endParaRPr lang="en-TR" sz="1600" dirty="0"/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docker-compose down	</a:t>
            </a:r>
            <a:r>
              <a:rPr lang="en-TR" sz="1600" dirty="0">
                <a:solidFill>
                  <a:schemeClr val="accent6"/>
                </a:solidFill>
              </a:rPr>
              <a:t>#servisleri sistemden kaldırmak</a:t>
            </a:r>
            <a:endParaRPr lang="en-TR" sz="1600" dirty="0"/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docker-compose ps	</a:t>
            </a:r>
            <a:r>
              <a:rPr lang="en-TR" sz="1600" dirty="0">
                <a:solidFill>
                  <a:schemeClr val="accent6"/>
                </a:solidFill>
              </a:rPr>
              <a:t>#çalışan servisleri listelemek</a:t>
            </a:r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docker-compose stop	</a:t>
            </a:r>
            <a:r>
              <a:rPr lang="en-TR" sz="1600" dirty="0">
                <a:solidFill>
                  <a:schemeClr val="accent6"/>
                </a:solidFill>
              </a:rPr>
              <a:t>#çalışan servisi durdurmak</a:t>
            </a:r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docker-compose start	</a:t>
            </a:r>
            <a:r>
              <a:rPr lang="en-TR" sz="1600" dirty="0">
                <a:solidFill>
                  <a:schemeClr val="accent6"/>
                </a:solidFill>
              </a:rPr>
              <a:t>#servisi tekrar başlatmak</a:t>
            </a:r>
          </a:p>
          <a:p>
            <a:r>
              <a:rPr lang="en-US" sz="1600" dirty="0">
                <a:solidFill>
                  <a:srgbClr val="36A9DC"/>
                </a:solidFill>
              </a:rPr>
              <a:t>$&gt;</a:t>
            </a:r>
            <a:r>
              <a:rPr lang="en-US" sz="1600" dirty="0"/>
              <a:t> </a:t>
            </a:r>
            <a:r>
              <a:rPr lang="en-TR" sz="1600" dirty="0"/>
              <a:t>docker-compose scale 	</a:t>
            </a:r>
            <a:r>
              <a:rPr lang="en-TR" sz="1600" dirty="0">
                <a:solidFill>
                  <a:schemeClr val="accent6"/>
                </a:solidFill>
              </a:rPr>
              <a:t>#servisi ölçeklendirmek</a:t>
            </a:r>
          </a:p>
          <a:p>
            <a:endParaRPr lang="en-TR" sz="1600" dirty="0"/>
          </a:p>
          <a:p>
            <a:endParaRPr lang="en-TR" sz="1600" dirty="0"/>
          </a:p>
          <a:p>
            <a:endParaRPr lang="en-TR" sz="1600" dirty="0"/>
          </a:p>
          <a:p>
            <a:endParaRPr lang="en-TR" sz="1600" dirty="0"/>
          </a:p>
          <a:p>
            <a:endParaRPr lang="en-TR" sz="1600" dirty="0"/>
          </a:p>
          <a:p>
            <a:endParaRPr lang="en-TR" sz="1600" dirty="0"/>
          </a:p>
          <a:p>
            <a:endParaRPr lang="en-TR" sz="1600" dirty="0"/>
          </a:p>
          <a:p>
            <a:endParaRPr lang="en-TR" sz="1600" dirty="0"/>
          </a:p>
          <a:p>
            <a:endParaRPr lang="en-TR" sz="1600" dirty="0"/>
          </a:p>
          <a:p>
            <a:endParaRPr lang="en-TR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109A9-5A76-419C-B7E1-62BAB35017AB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vi Kutu">
            <a:extLst>
              <a:ext uri="{FF2B5EF4-FFF2-40B4-BE49-F238E27FC236}">
                <a16:creationId xmlns:a16="http://schemas.microsoft.com/office/drawing/2014/main" id="{612691E9-C80F-AF4D-9AA4-3DB80D98BBB0}"/>
              </a:ext>
            </a:extLst>
          </p:cNvPr>
          <p:cNvSpPr>
            <a:spLocks/>
          </p:cNvSpPr>
          <p:nvPr/>
        </p:nvSpPr>
        <p:spPr bwMode="auto">
          <a:xfrm>
            <a:off x="0" y="108072"/>
            <a:ext cx="108000" cy="376165"/>
          </a:xfrm>
          <a:custGeom>
            <a:avLst/>
            <a:gdLst>
              <a:gd name="T0" fmla="*/ 7150 w 7150"/>
              <a:gd name="T1" fmla="*/ 2238 h 2238"/>
              <a:gd name="T2" fmla="*/ 6703 w 7150"/>
              <a:gd name="T3" fmla="*/ 2238 h 2238"/>
              <a:gd name="T4" fmla="*/ 6256 w 7150"/>
              <a:gd name="T5" fmla="*/ 2238 h 2238"/>
              <a:gd name="T6" fmla="*/ 5809 w 7150"/>
              <a:gd name="T7" fmla="*/ 2238 h 2238"/>
              <a:gd name="T8" fmla="*/ 5363 w 7150"/>
              <a:gd name="T9" fmla="*/ 2238 h 2238"/>
              <a:gd name="T10" fmla="*/ 4915 w 7150"/>
              <a:gd name="T11" fmla="*/ 2238 h 2238"/>
              <a:gd name="T12" fmla="*/ 4469 w 7150"/>
              <a:gd name="T13" fmla="*/ 2238 h 2238"/>
              <a:gd name="T14" fmla="*/ 4022 w 7150"/>
              <a:gd name="T15" fmla="*/ 2238 h 2238"/>
              <a:gd name="T16" fmla="*/ 3575 w 7150"/>
              <a:gd name="T17" fmla="*/ 2238 h 2238"/>
              <a:gd name="T18" fmla="*/ 3128 w 7150"/>
              <a:gd name="T19" fmla="*/ 2238 h 2238"/>
              <a:gd name="T20" fmla="*/ 2681 w 7150"/>
              <a:gd name="T21" fmla="*/ 2238 h 2238"/>
              <a:gd name="T22" fmla="*/ 2234 w 7150"/>
              <a:gd name="T23" fmla="*/ 2238 h 2238"/>
              <a:gd name="T24" fmla="*/ 1788 w 7150"/>
              <a:gd name="T25" fmla="*/ 2238 h 2238"/>
              <a:gd name="T26" fmla="*/ 1340 w 7150"/>
              <a:gd name="T27" fmla="*/ 2238 h 2238"/>
              <a:gd name="T28" fmla="*/ 893 w 7150"/>
              <a:gd name="T29" fmla="*/ 2238 h 2238"/>
              <a:gd name="T30" fmla="*/ 447 w 7150"/>
              <a:gd name="T31" fmla="*/ 2238 h 2238"/>
              <a:gd name="T32" fmla="*/ 0 w 7150"/>
              <a:gd name="T33" fmla="*/ 2238 h 2238"/>
              <a:gd name="T34" fmla="*/ 0 w 7150"/>
              <a:gd name="T35" fmla="*/ 1678 h 2238"/>
              <a:gd name="T36" fmla="*/ 0 w 7150"/>
              <a:gd name="T37" fmla="*/ 1119 h 2238"/>
              <a:gd name="T38" fmla="*/ 0 w 7150"/>
              <a:gd name="T39" fmla="*/ 559 h 2238"/>
              <a:gd name="T40" fmla="*/ 0 w 7150"/>
              <a:gd name="T41" fmla="*/ 0 h 2238"/>
              <a:gd name="T42" fmla="*/ 447 w 7150"/>
              <a:gd name="T43" fmla="*/ 0 h 2238"/>
              <a:gd name="T44" fmla="*/ 893 w 7150"/>
              <a:gd name="T45" fmla="*/ 0 h 2238"/>
              <a:gd name="T46" fmla="*/ 1340 w 7150"/>
              <a:gd name="T47" fmla="*/ 0 h 2238"/>
              <a:gd name="T48" fmla="*/ 1788 w 7150"/>
              <a:gd name="T49" fmla="*/ 0 h 2238"/>
              <a:gd name="T50" fmla="*/ 2234 w 7150"/>
              <a:gd name="T51" fmla="*/ 0 h 2238"/>
              <a:gd name="T52" fmla="*/ 2681 w 7150"/>
              <a:gd name="T53" fmla="*/ 0 h 2238"/>
              <a:gd name="T54" fmla="*/ 3128 w 7150"/>
              <a:gd name="T55" fmla="*/ 0 h 2238"/>
              <a:gd name="T56" fmla="*/ 3575 w 7150"/>
              <a:gd name="T57" fmla="*/ 0 h 2238"/>
              <a:gd name="T58" fmla="*/ 4022 w 7150"/>
              <a:gd name="T59" fmla="*/ 0 h 2238"/>
              <a:gd name="T60" fmla="*/ 4469 w 7150"/>
              <a:gd name="T61" fmla="*/ 0 h 2238"/>
              <a:gd name="T62" fmla="*/ 4915 w 7150"/>
              <a:gd name="T63" fmla="*/ 0 h 2238"/>
              <a:gd name="T64" fmla="*/ 5363 w 7150"/>
              <a:gd name="T65" fmla="*/ 0 h 2238"/>
              <a:gd name="T66" fmla="*/ 5809 w 7150"/>
              <a:gd name="T67" fmla="*/ 0 h 2238"/>
              <a:gd name="T68" fmla="*/ 6256 w 7150"/>
              <a:gd name="T69" fmla="*/ 0 h 2238"/>
              <a:gd name="T70" fmla="*/ 6703 w 7150"/>
              <a:gd name="T71" fmla="*/ 0 h 2238"/>
              <a:gd name="T72" fmla="*/ 7150 w 7150"/>
              <a:gd name="T73" fmla="*/ 0 h 2238"/>
              <a:gd name="T74" fmla="*/ 7150 w 7150"/>
              <a:gd name="T75" fmla="*/ 559 h 2238"/>
              <a:gd name="T76" fmla="*/ 7150 w 7150"/>
              <a:gd name="T77" fmla="*/ 1119 h 2238"/>
              <a:gd name="T78" fmla="*/ 7150 w 7150"/>
              <a:gd name="T79" fmla="*/ 1678 h 2238"/>
              <a:gd name="T80" fmla="*/ 7150 w 7150"/>
              <a:gd name="T81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50" h="2238">
                <a:moveTo>
                  <a:pt x="7150" y="2238"/>
                </a:moveTo>
                <a:lnTo>
                  <a:pt x="6703" y="2238"/>
                </a:lnTo>
                <a:lnTo>
                  <a:pt x="6256" y="2238"/>
                </a:lnTo>
                <a:lnTo>
                  <a:pt x="5809" y="2238"/>
                </a:lnTo>
                <a:lnTo>
                  <a:pt x="5363" y="2238"/>
                </a:lnTo>
                <a:lnTo>
                  <a:pt x="4915" y="2238"/>
                </a:lnTo>
                <a:lnTo>
                  <a:pt x="4469" y="2238"/>
                </a:lnTo>
                <a:lnTo>
                  <a:pt x="4022" y="2238"/>
                </a:lnTo>
                <a:lnTo>
                  <a:pt x="3575" y="2238"/>
                </a:lnTo>
                <a:lnTo>
                  <a:pt x="3128" y="2238"/>
                </a:lnTo>
                <a:lnTo>
                  <a:pt x="2681" y="2238"/>
                </a:lnTo>
                <a:lnTo>
                  <a:pt x="2234" y="2238"/>
                </a:lnTo>
                <a:lnTo>
                  <a:pt x="1788" y="2238"/>
                </a:lnTo>
                <a:lnTo>
                  <a:pt x="1340" y="2238"/>
                </a:lnTo>
                <a:lnTo>
                  <a:pt x="893" y="2238"/>
                </a:lnTo>
                <a:lnTo>
                  <a:pt x="447" y="2238"/>
                </a:lnTo>
                <a:lnTo>
                  <a:pt x="0" y="2238"/>
                </a:lnTo>
                <a:lnTo>
                  <a:pt x="0" y="1678"/>
                </a:lnTo>
                <a:lnTo>
                  <a:pt x="0" y="1119"/>
                </a:lnTo>
                <a:lnTo>
                  <a:pt x="0" y="559"/>
                </a:lnTo>
                <a:lnTo>
                  <a:pt x="0" y="0"/>
                </a:lnTo>
                <a:lnTo>
                  <a:pt x="447" y="0"/>
                </a:lnTo>
                <a:lnTo>
                  <a:pt x="893" y="0"/>
                </a:lnTo>
                <a:lnTo>
                  <a:pt x="1340" y="0"/>
                </a:lnTo>
                <a:lnTo>
                  <a:pt x="1788" y="0"/>
                </a:lnTo>
                <a:lnTo>
                  <a:pt x="2234" y="0"/>
                </a:lnTo>
                <a:lnTo>
                  <a:pt x="2681" y="0"/>
                </a:lnTo>
                <a:lnTo>
                  <a:pt x="3128" y="0"/>
                </a:lnTo>
                <a:lnTo>
                  <a:pt x="3575" y="0"/>
                </a:lnTo>
                <a:lnTo>
                  <a:pt x="4022" y="0"/>
                </a:lnTo>
                <a:lnTo>
                  <a:pt x="4469" y="0"/>
                </a:lnTo>
                <a:lnTo>
                  <a:pt x="4915" y="0"/>
                </a:lnTo>
                <a:lnTo>
                  <a:pt x="5363" y="0"/>
                </a:lnTo>
                <a:lnTo>
                  <a:pt x="5809" y="0"/>
                </a:lnTo>
                <a:lnTo>
                  <a:pt x="6256" y="0"/>
                </a:lnTo>
                <a:lnTo>
                  <a:pt x="6703" y="0"/>
                </a:lnTo>
                <a:lnTo>
                  <a:pt x="7150" y="0"/>
                </a:lnTo>
                <a:lnTo>
                  <a:pt x="7150" y="559"/>
                </a:lnTo>
                <a:lnTo>
                  <a:pt x="7150" y="1119"/>
                </a:lnTo>
                <a:lnTo>
                  <a:pt x="7150" y="1678"/>
                </a:lnTo>
                <a:lnTo>
                  <a:pt x="7150" y="2238"/>
                </a:lnTo>
                <a:close/>
              </a:path>
            </a:pathLst>
          </a:custGeom>
          <a:solidFill>
            <a:srgbClr val="0A5896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EF223-BCC4-4447-99D3-C28C6557C83C}"/>
              </a:ext>
            </a:extLst>
          </p:cNvPr>
          <p:cNvSpPr txBox="1"/>
          <p:nvPr/>
        </p:nvSpPr>
        <p:spPr>
          <a:xfrm>
            <a:off x="393308" y="107999"/>
            <a:ext cx="3057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DOCKER-COMPOSE CLI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CE865-964C-A54F-B526-215D7919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42" y="102074"/>
            <a:ext cx="1601337" cy="326294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B6BA74DA-A491-CA4B-A34B-FDABE4978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76" y="1879019"/>
            <a:ext cx="2969514" cy="24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12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8109A9-5A76-419C-B7E1-62BAB35017AB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vi Kutu">
            <a:extLst>
              <a:ext uri="{FF2B5EF4-FFF2-40B4-BE49-F238E27FC236}">
                <a16:creationId xmlns:a16="http://schemas.microsoft.com/office/drawing/2014/main" id="{612691E9-C80F-AF4D-9AA4-3DB80D98BBB0}"/>
              </a:ext>
            </a:extLst>
          </p:cNvPr>
          <p:cNvSpPr>
            <a:spLocks/>
          </p:cNvSpPr>
          <p:nvPr/>
        </p:nvSpPr>
        <p:spPr bwMode="auto">
          <a:xfrm>
            <a:off x="0" y="108072"/>
            <a:ext cx="108000" cy="376165"/>
          </a:xfrm>
          <a:custGeom>
            <a:avLst/>
            <a:gdLst>
              <a:gd name="T0" fmla="*/ 7150 w 7150"/>
              <a:gd name="T1" fmla="*/ 2238 h 2238"/>
              <a:gd name="T2" fmla="*/ 6703 w 7150"/>
              <a:gd name="T3" fmla="*/ 2238 h 2238"/>
              <a:gd name="T4" fmla="*/ 6256 w 7150"/>
              <a:gd name="T5" fmla="*/ 2238 h 2238"/>
              <a:gd name="T6" fmla="*/ 5809 w 7150"/>
              <a:gd name="T7" fmla="*/ 2238 h 2238"/>
              <a:gd name="T8" fmla="*/ 5363 w 7150"/>
              <a:gd name="T9" fmla="*/ 2238 h 2238"/>
              <a:gd name="T10" fmla="*/ 4915 w 7150"/>
              <a:gd name="T11" fmla="*/ 2238 h 2238"/>
              <a:gd name="T12" fmla="*/ 4469 w 7150"/>
              <a:gd name="T13" fmla="*/ 2238 h 2238"/>
              <a:gd name="T14" fmla="*/ 4022 w 7150"/>
              <a:gd name="T15" fmla="*/ 2238 h 2238"/>
              <a:gd name="T16" fmla="*/ 3575 w 7150"/>
              <a:gd name="T17" fmla="*/ 2238 h 2238"/>
              <a:gd name="T18" fmla="*/ 3128 w 7150"/>
              <a:gd name="T19" fmla="*/ 2238 h 2238"/>
              <a:gd name="T20" fmla="*/ 2681 w 7150"/>
              <a:gd name="T21" fmla="*/ 2238 h 2238"/>
              <a:gd name="T22" fmla="*/ 2234 w 7150"/>
              <a:gd name="T23" fmla="*/ 2238 h 2238"/>
              <a:gd name="T24" fmla="*/ 1788 w 7150"/>
              <a:gd name="T25" fmla="*/ 2238 h 2238"/>
              <a:gd name="T26" fmla="*/ 1340 w 7150"/>
              <a:gd name="T27" fmla="*/ 2238 h 2238"/>
              <a:gd name="T28" fmla="*/ 893 w 7150"/>
              <a:gd name="T29" fmla="*/ 2238 h 2238"/>
              <a:gd name="T30" fmla="*/ 447 w 7150"/>
              <a:gd name="T31" fmla="*/ 2238 h 2238"/>
              <a:gd name="T32" fmla="*/ 0 w 7150"/>
              <a:gd name="T33" fmla="*/ 2238 h 2238"/>
              <a:gd name="T34" fmla="*/ 0 w 7150"/>
              <a:gd name="T35" fmla="*/ 1678 h 2238"/>
              <a:gd name="T36" fmla="*/ 0 w 7150"/>
              <a:gd name="T37" fmla="*/ 1119 h 2238"/>
              <a:gd name="T38" fmla="*/ 0 w 7150"/>
              <a:gd name="T39" fmla="*/ 559 h 2238"/>
              <a:gd name="T40" fmla="*/ 0 w 7150"/>
              <a:gd name="T41" fmla="*/ 0 h 2238"/>
              <a:gd name="T42" fmla="*/ 447 w 7150"/>
              <a:gd name="T43" fmla="*/ 0 h 2238"/>
              <a:gd name="T44" fmla="*/ 893 w 7150"/>
              <a:gd name="T45" fmla="*/ 0 h 2238"/>
              <a:gd name="T46" fmla="*/ 1340 w 7150"/>
              <a:gd name="T47" fmla="*/ 0 h 2238"/>
              <a:gd name="T48" fmla="*/ 1788 w 7150"/>
              <a:gd name="T49" fmla="*/ 0 h 2238"/>
              <a:gd name="T50" fmla="*/ 2234 w 7150"/>
              <a:gd name="T51" fmla="*/ 0 h 2238"/>
              <a:gd name="T52" fmla="*/ 2681 w 7150"/>
              <a:gd name="T53" fmla="*/ 0 h 2238"/>
              <a:gd name="T54" fmla="*/ 3128 w 7150"/>
              <a:gd name="T55" fmla="*/ 0 h 2238"/>
              <a:gd name="T56" fmla="*/ 3575 w 7150"/>
              <a:gd name="T57" fmla="*/ 0 h 2238"/>
              <a:gd name="T58" fmla="*/ 4022 w 7150"/>
              <a:gd name="T59" fmla="*/ 0 h 2238"/>
              <a:gd name="T60" fmla="*/ 4469 w 7150"/>
              <a:gd name="T61" fmla="*/ 0 h 2238"/>
              <a:gd name="T62" fmla="*/ 4915 w 7150"/>
              <a:gd name="T63" fmla="*/ 0 h 2238"/>
              <a:gd name="T64" fmla="*/ 5363 w 7150"/>
              <a:gd name="T65" fmla="*/ 0 h 2238"/>
              <a:gd name="T66" fmla="*/ 5809 w 7150"/>
              <a:gd name="T67" fmla="*/ 0 h 2238"/>
              <a:gd name="T68" fmla="*/ 6256 w 7150"/>
              <a:gd name="T69" fmla="*/ 0 h 2238"/>
              <a:gd name="T70" fmla="*/ 6703 w 7150"/>
              <a:gd name="T71" fmla="*/ 0 h 2238"/>
              <a:gd name="T72" fmla="*/ 7150 w 7150"/>
              <a:gd name="T73" fmla="*/ 0 h 2238"/>
              <a:gd name="T74" fmla="*/ 7150 w 7150"/>
              <a:gd name="T75" fmla="*/ 559 h 2238"/>
              <a:gd name="T76" fmla="*/ 7150 w 7150"/>
              <a:gd name="T77" fmla="*/ 1119 h 2238"/>
              <a:gd name="T78" fmla="*/ 7150 w 7150"/>
              <a:gd name="T79" fmla="*/ 1678 h 2238"/>
              <a:gd name="T80" fmla="*/ 7150 w 7150"/>
              <a:gd name="T81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50" h="2238">
                <a:moveTo>
                  <a:pt x="7150" y="2238"/>
                </a:moveTo>
                <a:lnTo>
                  <a:pt x="6703" y="2238"/>
                </a:lnTo>
                <a:lnTo>
                  <a:pt x="6256" y="2238"/>
                </a:lnTo>
                <a:lnTo>
                  <a:pt x="5809" y="2238"/>
                </a:lnTo>
                <a:lnTo>
                  <a:pt x="5363" y="2238"/>
                </a:lnTo>
                <a:lnTo>
                  <a:pt x="4915" y="2238"/>
                </a:lnTo>
                <a:lnTo>
                  <a:pt x="4469" y="2238"/>
                </a:lnTo>
                <a:lnTo>
                  <a:pt x="4022" y="2238"/>
                </a:lnTo>
                <a:lnTo>
                  <a:pt x="3575" y="2238"/>
                </a:lnTo>
                <a:lnTo>
                  <a:pt x="3128" y="2238"/>
                </a:lnTo>
                <a:lnTo>
                  <a:pt x="2681" y="2238"/>
                </a:lnTo>
                <a:lnTo>
                  <a:pt x="2234" y="2238"/>
                </a:lnTo>
                <a:lnTo>
                  <a:pt x="1788" y="2238"/>
                </a:lnTo>
                <a:lnTo>
                  <a:pt x="1340" y="2238"/>
                </a:lnTo>
                <a:lnTo>
                  <a:pt x="893" y="2238"/>
                </a:lnTo>
                <a:lnTo>
                  <a:pt x="447" y="2238"/>
                </a:lnTo>
                <a:lnTo>
                  <a:pt x="0" y="2238"/>
                </a:lnTo>
                <a:lnTo>
                  <a:pt x="0" y="1678"/>
                </a:lnTo>
                <a:lnTo>
                  <a:pt x="0" y="1119"/>
                </a:lnTo>
                <a:lnTo>
                  <a:pt x="0" y="559"/>
                </a:lnTo>
                <a:lnTo>
                  <a:pt x="0" y="0"/>
                </a:lnTo>
                <a:lnTo>
                  <a:pt x="447" y="0"/>
                </a:lnTo>
                <a:lnTo>
                  <a:pt x="893" y="0"/>
                </a:lnTo>
                <a:lnTo>
                  <a:pt x="1340" y="0"/>
                </a:lnTo>
                <a:lnTo>
                  <a:pt x="1788" y="0"/>
                </a:lnTo>
                <a:lnTo>
                  <a:pt x="2234" y="0"/>
                </a:lnTo>
                <a:lnTo>
                  <a:pt x="2681" y="0"/>
                </a:lnTo>
                <a:lnTo>
                  <a:pt x="3128" y="0"/>
                </a:lnTo>
                <a:lnTo>
                  <a:pt x="3575" y="0"/>
                </a:lnTo>
                <a:lnTo>
                  <a:pt x="4022" y="0"/>
                </a:lnTo>
                <a:lnTo>
                  <a:pt x="4469" y="0"/>
                </a:lnTo>
                <a:lnTo>
                  <a:pt x="4915" y="0"/>
                </a:lnTo>
                <a:lnTo>
                  <a:pt x="5363" y="0"/>
                </a:lnTo>
                <a:lnTo>
                  <a:pt x="5809" y="0"/>
                </a:lnTo>
                <a:lnTo>
                  <a:pt x="6256" y="0"/>
                </a:lnTo>
                <a:lnTo>
                  <a:pt x="6703" y="0"/>
                </a:lnTo>
                <a:lnTo>
                  <a:pt x="7150" y="0"/>
                </a:lnTo>
                <a:lnTo>
                  <a:pt x="7150" y="559"/>
                </a:lnTo>
                <a:lnTo>
                  <a:pt x="7150" y="1119"/>
                </a:lnTo>
                <a:lnTo>
                  <a:pt x="7150" y="1678"/>
                </a:lnTo>
                <a:lnTo>
                  <a:pt x="7150" y="2238"/>
                </a:lnTo>
                <a:close/>
              </a:path>
            </a:pathLst>
          </a:custGeom>
          <a:solidFill>
            <a:srgbClr val="0A5896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EF223-BCC4-4447-99D3-C28C6557C83C}"/>
              </a:ext>
            </a:extLst>
          </p:cNvPr>
          <p:cNvSpPr txBox="1"/>
          <p:nvPr/>
        </p:nvSpPr>
        <p:spPr>
          <a:xfrm>
            <a:off x="393308" y="107999"/>
            <a:ext cx="2056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BİR PROBLEM?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CE865-964C-A54F-B526-215D7919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42" y="102074"/>
            <a:ext cx="1601337" cy="3262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C5B5847-4E46-7247-ADDE-93AA3F3B72A2}"/>
              </a:ext>
            </a:extLst>
          </p:cNvPr>
          <p:cNvSpPr txBox="1"/>
          <p:nvPr/>
        </p:nvSpPr>
        <p:spPr>
          <a:xfrm>
            <a:off x="1834894" y="1287569"/>
            <a:ext cx="8522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i="1" dirty="0"/>
              <a:t>Bir bankada çalışıyoruz ve bankamız bayram üzeri “Bayram Kredisi” satmak istiyor. </a:t>
            </a:r>
          </a:p>
          <a:p>
            <a:pPr algn="ctr"/>
            <a:r>
              <a:rPr lang="en-TR" i="1" dirty="0"/>
              <a:t>Çok fazla talep olacağını biliyoruz </a:t>
            </a:r>
            <a:r>
              <a:rPr lang="en-TR" dirty="0">
                <a:sym typeface="Wingdings" pitchFamily="2" charset="2"/>
              </a:rPr>
              <a:t> </a:t>
            </a:r>
          </a:p>
          <a:p>
            <a:pPr algn="ctr"/>
            <a:r>
              <a:rPr lang="en-TR" i="1" dirty="0">
                <a:sym typeface="Wingdings" pitchFamily="2" charset="2"/>
              </a:rPr>
              <a:t>Bu süreçte sistemin etkilenmemesi için ne yapmak gerekir?</a:t>
            </a:r>
            <a:endParaRPr lang="en-TR" i="1" dirty="0"/>
          </a:p>
        </p:txBody>
      </p:sp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CC034811-A028-3242-9B60-17AA02342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997" y="2315571"/>
            <a:ext cx="4612003" cy="385534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624C06B-E49D-7D4B-B686-09F2D22A7042}"/>
              </a:ext>
            </a:extLst>
          </p:cNvPr>
          <p:cNvSpPr/>
          <p:nvPr/>
        </p:nvSpPr>
        <p:spPr>
          <a:xfrm>
            <a:off x="4087368" y="2752344"/>
            <a:ext cx="2322576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397B0-25B4-9149-8229-6C58B081F8BF}"/>
              </a:ext>
            </a:extLst>
          </p:cNvPr>
          <p:cNvSpPr/>
          <p:nvPr/>
        </p:nvSpPr>
        <p:spPr>
          <a:xfrm>
            <a:off x="3798445" y="3031400"/>
            <a:ext cx="2322576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413D3E-5530-9C4E-8167-E20FF7DAC938}"/>
              </a:ext>
            </a:extLst>
          </p:cNvPr>
          <p:cNvSpPr/>
          <p:nvPr/>
        </p:nvSpPr>
        <p:spPr>
          <a:xfrm>
            <a:off x="3118741" y="3404891"/>
            <a:ext cx="2322576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8122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8109A9-5A76-419C-B7E1-62BAB35017AB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2D81D9BC-BDA2-FB4F-87AE-A8991FAB0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58" y="2030135"/>
            <a:ext cx="2969514" cy="2493569"/>
          </a:xfrm>
          <a:prstGeom prst="rect">
            <a:avLst/>
          </a:prstGeom>
        </p:spPr>
      </p:pic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165ADE4-9797-CC40-9AE6-3EB27DCD0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6" y="2095190"/>
            <a:ext cx="4753547" cy="241599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602A864-7E02-4D48-B5BD-D375BA9F608D}"/>
              </a:ext>
            </a:extLst>
          </p:cNvPr>
          <p:cNvSpPr/>
          <p:nvPr/>
        </p:nvSpPr>
        <p:spPr>
          <a:xfrm>
            <a:off x="1552193" y="3809759"/>
            <a:ext cx="9464040" cy="905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12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8109A9-5A76-419C-B7E1-62BAB35017AB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vi Kutu">
            <a:extLst>
              <a:ext uri="{FF2B5EF4-FFF2-40B4-BE49-F238E27FC236}">
                <a16:creationId xmlns:a16="http://schemas.microsoft.com/office/drawing/2014/main" id="{612691E9-C80F-AF4D-9AA4-3DB80D98BBB0}"/>
              </a:ext>
            </a:extLst>
          </p:cNvPr>
          <p:cNvSpPr>
            <a:spLocks/>
          </p:cNvSpPr>
          <p:nvPr/>
        </p:nvSpPr>
        <p:spPr bwMode="auto">
          <a:xfrm>
            <a:off x="0" y="108072"/>
            <a:ext cx="108000" cy="376165"/>
          </a:xfrm>
          <a:custGeom>
            <a:avLst/>
            <a:gdLst>
              <a:gd name="T0" fmla="*/ 7150 w 7150"/>
              <a:gd name="T1" fmla="*/ 2238 h 2238"/>
              <a:gd name="T2" fmla="*/ 6703 w 7150"/>
              <a:gd name="T3" fmla="*/ 2238 h 2238"/>
              <a:gd name="T4" fmla="*/ 6256 w 7150"/>
              <a:gd name="T5" fmla="*/ 2238 h 2238"/>
              <a:gd name="T6" fmla="*/ 5809 w 7150"/>
              <a:gd name="T7" fmla="*/ 2238 h 2238"/>
              <a:gd name="T8" fmla="*/ 5363 w 7150"/>
              <a:gd name="T9" fmla="*/ 2238 h 2238"/>
              <a:gd name="T10" fmla="*/ 4915 w 7150"/>
              <a:gd name="T11" fmla="*/ 2238 h 2238"/>
              <a:gd name="T12" fmla="*/ 4469 w 7150"/>
              <a:gd name="T13" fmla="*/ 2238 h 2238"/>
              <a:gd name="T14" fmla="*/ 4022 w 7150"/>
              <a:gd name="T15" fmla="*/ 2238 h 2238"/>
              <a:gd name="T16" fmla="*/ 3575 w 7150"/>
              <a:gd name="T17" fmla="*/ 2238 h 2238"/>
              <a:gd name="T18" fmla="*/ 3128 w 7150"/>
              <a:gd name="T19" fmla="*/ 2238 h 2238"/>
              <a:gd name="T20" fmla="*/ 2681 w 7150"/>
              <a:gd name="T21" fmla="*/ 2238 h 2238"/>
              <a:gd name="T22" fmla="*/ 2234 w 7150"/>
              <a:gd name="T23" fmla="*/ 2238 h 2238"/>
              <a:gd name="T24" fmla="*/ 1788 w 7150"/>
              <a:gd name="T25" fmla="*/ 2238 h 2238"/>
              <a:gd name="T26" fmla="*/ 1340 w 7150"/>
              <a:gd name="T27" fmla="*/ 2238 h 2238"/>
              <a:gd name="T28" fmla="*/ 893 w 7150"/>
              <a:gd name="T29" fmla="*/ 2238 h 2238"/>
              <a:gd name="T30" fmla="*/ 447 w 7150"/>
              <a:gd name="T31" fmla="*/ 2238 h 2238"/>
              <a:gd name="T32" fmla="*/ 0 w 7150"/>
              <a:gd name="T33" fmla="*/ 2238 h 2238"/>
              <a:gd name="T34" fmla="*/ 0 w 7150"/>
              <a:gd name="T35" fmla="*/ 1678 h 2238"/>
              <a:gd name="T36" fmla="*/ 0 w 7150"/>
              <a:gd name="T37" fmla="*/ 1119 h 2238"/>
              <a:gd name="T38" fmla="*/ 0 w 7150"/>
              <a:gd name="T39" fmla="*/ 559 h 2238"/>
              <a:gd name="T40" fmla="*/ 0 w 7150"/>
              <a:gd name="T41" fmla="*/ 0 h 2238"/>
              <a:gd name="T42" fmla="*/ 447 w 7150"/>
              <a:gd name="T43" fmla="*/ 0 h 2238"/>
              <a:gd name="T44" fmla="*/ 893 w 7150"/>
              <a:gd name="T45" fmla="*/ 0 h 2238"/>
              <a:gd name="T46" fmla="*/ 1340 w 7150"/>
              <a:gd name="T47" fmla="*/ 0 h 2238"/>
              <a:gd name="T48" fmla="*/ 1788 w 7150"/>
              <a:gd name="T49" fmla="*/ 0 h 2238"/>
              <a:gd name="T50" fmla="*/ 2234 w 7150"/>
              <a:gd name="T51" fmla="*/ 0 h 2238"/>
              <a:gd name="T52" fmla="*/ 2681 w 7150"/>
              <a:gd name="T53" fmla="*/ 0 h 2238"/>
              <a:gd name="T54" fmla="*/ 3128 w 7150"/>
              <a:gd name="T55" fmla="*/ 0 h 2238"/>
              <a:gd name="T56" fmla="*/ 3575 w 7150"/>
              <a:gd name="T57" fmla="*/ 0 h 2238"/>
              <a:gd name="T58" fmla="*/ 4022 w 7150"/>
              <a:gd name="T59" fmla="*/ 0 h 2238"/>
              <a:gd name="T60" fmla="*/ 4469 w 7150"/>
              <a:gd name="T61" fmla="*/ 0 h 2238"/>
              <a:gd name="T62" fmla="*/ 4915 w 7150"/>
              <a:gd name="T63" fmla="*/ 0 h 2238"/>
              <a:gd name="T64" fmla="*/ 5363 w 7150"/>
              <a:gd name="T65" fmla="*/ 0 h 2238"/>
              <a:gd name="T66" fmla="*/ 5809 w 7150"/>
              <a:gd name="T67" fmla="*/ 0 h 2238"/>
              <a:gd name="T68" fmla="*/ 6256 w 7150"/>
              <a:gd name="T69" fmla="*/ 0 h 2238"/>
              <a:gd name="T70" fmla="*/ 6703 w 7150"/>
              <a:gd name="T71" fmla="*/ 0 h 2238"/>
              <a:gd name="T72" fmla="*/ 7150 w 7150"/>
              <a:gd name="T73" fmla="*/ 0 h 2238"/>
              <a:gd name="T74" fmla="*/ 7150 w 7150"/>
              <a:gd name="T75" fmla="*/ 559 h 2238"/>
              <a:gd name="T76" fmla="*/ 7150 w 7150"/>
              <a:gd name="T77" fmla="*/ 1119 h 2238"/>
              <a:gd name="T78" fmla="*/ 7150 w 7150"/>
              <a:gd name="T79" fmla="*/ 1678 h 2238"/>
              <a:gd name="T80" fmla="*/ 7150 w 7150"/>
              <a:gd name="T81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50" h="2238">
                <a:moveTo>
                  <a:pt x="7150" y="2238"/>
                </a:moveTo>
                <a:lnTo>
                  <a:pt x="6703" y="2238"/>
                </a:lnTo>
                <a:lnTo>
                  <a:pt x="6256" y="2238"/>
                </a:lnTo>
                <a:lnTo>
                  <a:pt x="5809" y="2238"/>
                </a:lnTo>
                <a:lnTo>
                  <a:pt x="5363" y="2238"/>
                </a:lnTo>
                <a:lnTo>
                  <a:pt x="4915" y="2238"/>
                </a:lnTo>
                <a:lnTo>
                  <a:pt x="4469" y="2238"/>
                </a:lnTo>
                <a:lnTo>
                  <a:pt x="4022" y="2238"/>
                </a:lnTo>
                <a:lnTo>
                  <a:pt x="3575" y="2238"/>
                </a:lnTo>
                <a:lnTo>
                  <a:pt x="3128" y="2238"/>
                </a:lnTo>
                <a:lnTo>
                  <a:pt x="2681" y="2238"/>
                </a:lnTo>
                <a:lnTo>
                  <a:pt x="2234" y="2238"/>
                </a:lnTo>
                <a:lnTo>
                  <a:pt x="1788" y="2238"/>
                </a:lnTo>
                <a:lnTo>
                  <a:pt x="1340" y="2238"/>
                </a:lnTo>
                <a:lnTo>
                  <a:pt x="893" y="2238"/>
                </a:lnTo>
                <a:lnTo>
                  <a:pt x="447" y="2238"/>
                </a:lnTo>
                <a:lnTo>
                  <a:pt x="0" y="2238"/>
                </a:lnTo>
                <a:lnTo>
                  <a:pt x="0" y="1678"/>
                </a:lnTo>
                <a:lnTo>
                  <a:pt x="0" y="1119"/>
                </a:lnTo>
                <a:lnTo>
                  <a:pt x="0" y="559"/>
                </a:lnTo>
                <a:lnTo>
                  <a:pt x="0" y="0"/>
                </a:lnTo>
                <a:lnTo>
                  <a:pt x="447" y="0"/>
                </a:lnTo>
                <a:lnTo>
                  <a:pt x="893" y="0"/>
                </a:lnTo>
                <a:lnTo>
                  <a:pt x="1340" y="0"/>
                </a:lnTo>
                <a:lnTo>
                  <a:pt x="1788" y="0"/>
                </a:lnTo>
                <a:lnTo>
                  <a:pt x="2234" y="0"/>
                </a:lnTo>
                <a:lnTo>
                  <a:pt x="2681" y="0"/>
                </a:lnTo>
                <a:lnTo>
                  <a:pt x="3128" y="0"/>
                </a:lnTo>
                <a:lnTo>
                  <a:pt x="3575" y="0"/>
                </a:lnTo>
                <a:lnTo>
                  <a:pt x="4022" y="0"/>
                </a:lnTo>
                <a:lnTo>
                  <a:pt x="4469" y="0"/>
                </a:lnTo>
                <a:lnTo>
                  <a:pt x="4915" y="0"/>
                </a:lnTo>
                <a:lnTo>
                  <a:pt x="5363" y="0"/>
                </a:lnTo>
                <a:lnTo>
                  <a:pt x="5809" y="0"/>
                </a:lnTo>
                <a:lnTo>
                  <a:pt x="6256" y="0"/>
                </a:lnTo>
                <a:lnTo>
                  <a:pt x="6703" y="0"/>
                </a:lnTo>
                <a:lnTo>
                  <a:pt x="7150" y="0"/>
                </a:lnTo>
                <a:lnTo>
                  <a:pt x="7150" y="559"/>
                </a:lnTo>
                <a:lnTo>
                  <a:pt x="7150" y="1119"/>
                </a:lnTo>
                <a:lnTo>
                  <a:pt x="7150" y="1678"/>
                </a:lnTo>
                <a:lnTo>
                  <a:pt x="7150" y="2238"/>
                </a:lnTo>
                <a:close/>
              </a:path>
            </a:pathLst>
          </a:custGeom>
          <a:solidFill>
            <a:srgbClr val="0A5896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EF223-BCC4-4447-99D3-C28C6557C83C}"/>
              </a:ext>
            </a:extLst>
          </p:cNvPr>
          <p:cNvSpPr txBox="1"/>
          <p:nvPr/>
        </p:nvSpPr>
        <p:spPr>
          <a:xfrm>
            <a:off x="393308" y="107999"/>
            <a:ext cx="5395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ÇÖZÜM: ÖLÇEKLEME VE YÜK DENGELEME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CE865-964C-A54F-B526-215D7919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42" y="102074"/>
            <a:ext cx="1601337" cy="326294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72F8753-DD17-434F-9939-A4F717759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71" y="1475590"/>
            <a:ext cx="8877300" cy="3784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24142A-C14A-FC4A-83C9-CF543FA609A0}"/>
              </a:ext>
            </a:extLst>
          </p:cNvPr>
          <p:cNvSpPr txBox="1"/>
          <p:nvPr/>
        </p:nvSpPr>
        <p:spPr>
          <a:xfrm>
            <a:off x="10033048" y="197451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APP1s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5A006-EC6E-7344-B4A4-953E2137E55B}"/>
              </a:ext>
            </a:extLst>
          </p:cNvPr>
          <p:cNvSpPr txBox="1"/>
          <p:nvPr/>
        </p:nvSpPr>
        <p:spPr>
          <a:xfrm>
            <a:off x="10033047" y="263068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APP2s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63EF5-9D61-9348-98E1-B7D6387C4421}"/>
              </a:ext>
            </a:extLst>
          </p:cNvPr>
          <p:cNvSpPr txBox="1"/>
          <p:nvPr/>
        </p:nvSpPr>
        <p:spPr>
          <a:xfrm>
            <a:off x="10033047" y="372686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APP3s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C0CD3E-58CE-6A4D-B557-713C76DED249}"/>
              </a:ext>
            </a:extLst>
          </p:cNvPr>
          <p:cNvSpPr txBox="1"/>
          <p:nvPr/>
        </p:nvSpPr>
        <p:spPr>
          <a:xfrm>
            <a:off x="10033046" y="439503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APP4s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2F868-CA04-DA4C-991D-C35BB457DF3A}"/>
              </a:ext>
            </a:extLst>
          </p:cNvPr>
          <p:cNvSpPr txBox="1"/>
          <p:nvPr/>
        </p:nvSpPr>
        <p:spPr>
          <a:xfrm>
            <a:off x="8412480" y="1420726"/>
            <a:ext cx="137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APP Server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B4921C-C529-CD42-B53C-246529B83B4D}"/>
              </a:ext>
            </a:extLst>
          </p:cNvPr>
          <p:cNvSpPr txBox="1"/>
          <p:nvPr/>
        </p:nvSpPr>
        <p:spPr>
          <a:xfrm>
            <a:off x="8412479" y="4958214"/>
            <a:ext cx="137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APP Server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BD6B46-6C13-6045-9333-2EC9944DC52F}"/>
              </a:ext>
            </a:extLst>
          </p:cNvPr>
          <p:cNvSpPr txBox="1"/>
          <p:nvPr/>
        </p:nvSpPr>
        <p:spPr>
          <a:xfrm>
            <a:off x="2400745" y="4120506"/>
            <a:ext cx="77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USERS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880438-B13E-6A49-8067-874E30E9103A}"/>
              </a:ext>
            </a:extLst>
          </p:cNvPr>
          <p:cNvSpPr/>
          <p:nvPr/>
        </p:nvSpPr>
        <p:spPr>
          <a:xfrm>
            <a:off x="2400745" y="4096195"/>
            <a:ext cx="1165415" cy="41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15A126-491F-7046-BA99-8E803E258289}"/>
              </a:ext>
            </a:extLst>
          </p:cNvPr>
          <p:cNvSpPr/>
          <p:nvPr/>
        </p:nvSpPr>
        <p:spPr>
          <a:xfrm>
            <a:off x="4308919" y="4000840"/>
            <a:ext cx="2302543" cy="862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>
                <a:solidFill>
                  <a:schemeClr val="tx1"/>
                </a:solidFill>
              </a:rPr>
              <a:t>LOAD BALANCER</a:t>
            </a:r>
          </a:p>
          <a:p>
            <a:pPr algn="ctr"/>
            <a:endParaRPr lang="en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3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3">
            <a:extLst>
              <a:ext uri="{FF2B5EF4-FFF2-40B4-BE49-F238E27FC236}">
                <a16:creationId xmlns:a16="http://schemas.microsoft.com/office/drawing/2014/main" id="{BD6DCFAC-ADCE-4708-A322-F57856AE541D}"/>
              </a:ext>
            </a:extLst>
          </p:cNvPr>
          <p:cNvSpPr/>
          <p:nvPr/>
        </p:nvSpPr>
        <p:spPr>
          <a:xfrm>
            <a:off x="0" y="4681183"/>
            <a:ext cx="12192000" cy="21768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80357A5-90F7-4E8A-A6F0-3AAED84F2A03}"/>
              </a:ext>
            </a:extLst>
          </p:cNvPr>
          <p:cNvSpPr/>
          <p:nvPr/>
        </p:nvSpPr>
        <p:spPr>
          <a:xfrm rot="10800000" flipV="1">
            <a:off x="969642" y="5681898"/>
            <a:ext cx="7372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de Pro Bold LC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Linktera Bilgi </a:t>
            </a:r>
            <a:r>
              <a:rPr kumimoji="0" lang="en-US" alt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de Pro Bold LC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Teknolojileri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de Pro Bold LC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A.S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de Pro Bold LC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de Pro Bold LC" panose="02000000000000000000" pitchFamily="50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n-NO" altLang="en-US" sz="1200" dirty="0">
                <a:solidFill>
                  <a:schemeClr val="bg1"/>
                </a:solidFill>
                <a:latin typeface="Code Pro LC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Vogue Business Center, Küçükbakkalköy mah.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n-NO" altLang="en-US" sz="1200" dirty="0">
                <a:solidFill>
                  <a:schemeClr val="bg1"/>
                </a:solidFill>
                <a:latin typeface="Code Pro LC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Merdivenköy Yolu Cad. Rüya sok. No.12, Kat 18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n-NO" altLang="en-US" sz="1200" dirty="0">
                <a:solidFill>
                  <a:schemeClr val="bg1"/>
                </a:solidFill>
                <a:latin typeface="Code Pro LC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34746 İstanbul-Ataşehir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de Pro LC" panose="02000000000000000000" pitchFamily="50" charset="0"/>
            </a:endParaRPr>
          </a:p>
        </p:txBody>
      </p:sp>
      <p:cxnSp>
        <p:nvCxnSpPr>
          <p:cNvPr id="5" name="Düz Bağlayıcı 5">
            <a:extLst>
              <a:ext uri="{FF2B5EF4-FFF2-40B4-BE49-F238E27FC236}">
                <a16:creationId xmlns:a16="http://schemas.microsoft.com/office/drawing/2014/main" id="{4A57C54F-4080-4EFF-AFFE-A6CCEA7C3E95}"/>
              </a:ext>
            </a:extLst>
          </p:cNvPr>
          <p:cNvCxnSpPr>
            <a:cxnSpLocks/>
          </p:cNvCxnSpPr>
          <p:nvPr/>
        </p:nvCxnSpPr>
        <p:spPr>
          <a:xfrm>
            <a:off x="629439" y="5533626"/>
            <a:ext cx="11155680" cy="0"/>
          </a:xfrm>
          <a:prstGeom prst="line">
            <a:avLst/>
          </a:prstGeom>
          <a:ln w="6350" cap="rnd">
            <a:solidFill>
              <a:schemeClr val="bg1"/>
            </a:solidFill>
            <a:prstDash val="solid"/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>
            <a:extLst>
              <a:ext uri="{FF2B5EF4-FFF2-40B4-BE49-F238E27FC236}">
                <a16:creationId xmlns:a16="http://schemas.microsoft.com/office/drawing/2014/main" id="{DC354035-671C-4F6C-9460-420714387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37" y="4903719"/>
            <a:ext cx="56780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de Pro LC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TEŞEKKÜRLER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de Pro Bold LC" panose="02000000000000000000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de Pro LC" panose="02000000000000000000" pitchFamily="50" charset="0"/>
              <a:ea typeface="+mn-ea"/>
              <a:cs typeface="+mn-cs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07D27570-ECF8-4D0D-AB5E-EC1D3A85B910}"/>
              </a:ext>
            </a:extLst>
          </p:cNvPr>
          <p:cNvSpPr/>
          <p:nvPr/>
        </p:nvSpPr>
        <p:spPr>
          <a:xfrm>
            <a:off x="7996484" y="5625814"/>
            <a:ext cx="36599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chemeClr val="bg1"/>
                </a:solidFill>
                <a:latin typeface="Code Pro LC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www.linktera.com.tr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31EB59-8AAD-42AE-9815-84D13F186CCE}"/>
              </a:ext>
            </a:extLst>
          </p:cNvPr>
          <p:cNvGrpSpPr/>
          <p:nvPr/>
        </p:nvGrpSpPr>
        <p:grpSpPr>
          <a:xfrm>
            <a:off x="696286" y="5682768"/>
            <a:ext cx="316792" cy="316792"/>
            <a:chOff x="8421342" y="5264459"/>
            <a:chExt cx="436294" cy="436294"/>
          </a:xfrm>
        </p:grpSpPr>
        <p:sp>
          <p:nvSpPr>
            <p:cNvPr id="30" name="Oval 139">
              <a:extLst>
                <a:ext uri="{FF2B5EF4-FFF2-40B4-BE49-F238E27FC236}">
                  <a16:creationId xmlns:a16="http://schemas.microsoft.com/office/drawing/2014/main" id="{2FD5AAA6-1980-48A1-828F-4034C7AD7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342" y="5264459"/>
              <a:ext cx="436294" cy="436294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31" name="Freeform 140">
              <a:extLst>
                <a:ext uri="{FF2B5EF4-FFF2-40B4-BE49-F238E27FC236}">
                  <a16:creationId xmlns:a16="http://schemas.microsoft.com/office/drawing/2014/main" id="{B739AF72-3099-491C-8D8B-477BE97D3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8008" y="5350467"/>
              <a:ext cx="175143" cy="273661"/>
            </a:xfrm>
            <a:custGeom>
              <a:avLst/>
              <a:gdLst>
                <a:gd name="T0" fmla="*/ 155 w 155"/>
                <a:gd name="T1" fmla="*/ 76 h 242"/>
                <a:gd name="T2" fmla="*/ 155 w 155"/>
                <a:gd name="T3" fmla="*/ 76 h 242"/>
                <a:gd name="T4" fmla="*/ 78 w 155"/>
                <a:gd name="T5" fmla="*/ 0 h 242"/>
                <a:gd name="T6" fmla="*/ 0 w 155"/>
                <a:gd name="T7" fmla="*/ 76 h 242"/>
                <a:gd name="T8" fmla="*/ 0 w 155"/>
                <a:gd name="T9" fmla="*/ 76 h 242"/>
                <a:gd name="T10" fmla="*/ 0 w 155"/>
                <a:gd name="T11" fmla="*/ 79 h 242"/>
                <a:gd name="T12" fmla="*/ 46 w 155"/>
                <a:gd name="T13" fmla="*/ 156 h 242"/>
                <a:gd name="T14" fmla="*/ 78 w 155"/>
                <a:gd name="T15" fmla="*/ 242 h 242"/>
                <a:gd name="T16" fmla="*/ 109 w 155"/>
                <a:gd name="T17" fmla="*/ 156 h 242"/>
                <a:gd name="T18" fmla="*/ 155 w 155"/>
                <a:gd name="T19" fmla="*/ 79 h 242"/>
                <a:gd name="T20" fmla="*/ 155 w 155"/>
                <a:gd name="T21" fmla="*/ 76 h 242"/>
                <a:gd name="T22" fmla="*/ 78 w 155"/>
                <a:gd name="T23" fmla="*/ 100 h 242"/>
                <a:gd name="T24" fmla="*/ 54 w 155"/>
                <a:gd name="T25" fmla="*/ 76 h 242"/>
                <a:gd name="T26" fmla="*/ 78 w 155"/>
                <a:gd name="T27" fmla="*/ 53 h 242"/>
                <a:gd name="T28" fmla="*/ 101 w 155"/>
                <a:gd name="T29" fmla="*/ 76 h 242"/>
                <a:gd name="T30" fmla="*/ 78 w 155"/>
                <a:gd name="T31" fmla="*/ 10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242">
                  <a:moveTo>
                    <a:pt x="155" y="76"/>
                  </a:moveTo>
                  <a:cubicBezTo>
                    <a:pt x="155" y="76"/>
                    <a:pt x="155" y="76"/>
                    <a:pt x="155" y="76"/>
                  </a:cubicBezTo>
                  <a:cubicBezTo>
                    <a:pt x="153" y="34"/>
                    <a:pt x="119" y="1"/>
                    <a:pt x="78" y="0"/>
                  </a:cubicBezTo>
                  <a:cubicBezTo>
                    <a:pt x="36" y="1"/>
                    <a:pt x="2" y="34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0" y="78"/>
                    <a:pt x="0" y="79"/>
                  </a:cubicBezTo>
                  <a:cubicBezTo>
                    <a:pt x="0" y="111"/>
                    <a:pt x="26" y="130"/>
                    <a:pt x="46" y="156"/>
                  </a:cubicBezTo>
                  <a:cubicBezTo>
                    <a:pt x="70" y="186"/>
                    <a:pt x="78" y="242"/>
                    <a:pt x="78" y="242"/>
                  </a:cubicBezTo>
                  <a:cubicBezTo>
                    <a:pt x="78" y="242"/>
                    <a:pt x="86" y="186"/>
                    <a:pt x="109" y="156"/>
                  </a:cubicBezTo>
                  <a:cubicBezTo>
                    <a:pt x="129" y="130"/>
                    <a:pt x="155" y="111"/>
                    <a:pt x="155" y="79"/>
                  </a:cubicBezTo>
                  <a:cubicBezTo>
                    <a:pt x="155" y="78"/>
                    <a:pt x="155" y="77"/>
                    <a:pt x="155" y="76"/>
                  </a:cubicBezTo>
                  <a:close/>
                  <a:moveTo>
                    <a:pt x="78" y="100"/>
                  </a:moveTo>
                  <a:cubicBezTo>
                    <a:pt x="65" y="100"/>
                    <a:pt x="54" y="89"/>
                    <a:pt x="54" y="76"/>
                  </a:cubicBezTo>
                  <a:cubicBezTo>
                    <a:pt x="54" y="63"/>
                    <a:pt x="65" y="53"/>
                    <a:pt x="78" y="53"/>
                  </a:cubicBezTo>
                  <a:cubicBezTo>
                    <a:pt x="91" y="53"/>
                    <a:pt x="101" y="63"/>
                    <a:pt x="101" y="76"/>
                  </a:cubicBezTo>
                  <a:cubicBezTo>
                    <a:pt x="101" y="89"/>
                    <a:pt x="91" y="100"/>
                    <a:pt x="78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pic>
        <p:nvPicPr>
          <p:cNvPr id="19" name="Picture 18" descr="Logo&#10;&#10;Description automatically generated with medium confidence">
            <a:extLst>
              <a:ext uri="{FF2B5EF4-FFF2-40B4-BE49-F238E27FC236}">
                <a16:creationId xmlns:a16="http://schemas.microsoft.com/office/drawing/2014/main" id="{AE8B9BD0-0D87-42DE-8BDF-13214C8CF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86" y="893632"/>
            <a:ext cx="9381627" cy="1911633"/>
          </a:xfrm>
          <a:prstGeom prst="rect">
            <a:avLst/>
          </a:prstGeom>
        </p:spPr>
      </p:pic>
      <p:pic>
        <p:nvPicPr>
          <p:cNvPr id="1026" name="Picture 2" descr="instagram icon ile ilgili görsel sonucu">
            <a:extLst>
              <a:ext uri="{FF2B5EF4-FFF2-40B4-BE49-F238E27FC236}">
                <a16:creationId xmlns:a16="http://schemas.microsoft.com/office/drawing/2014/main" id="{37173B89-456D-4338-B00E-6FB8D27D8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86" y="3478908"/>
            <a:ext cx="312597" cy="31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kedin icon ile ilgili görsel sonucu">
            <a:extLst>
              <a:ext uri="{FF2B5EF4-FFF2-40B4-BE49-F238E27FC236}">
                <a16:creationId xmlns:a16="http://schemas.microsoft.com/office/drawing/2014/main" id="{ECEE8580-D4E1-4555-939C-B37AE215A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20" y="3847589"/>
            <a:ext cx="263327" cy="26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itter icon ile ilgili görsel sonucu">
            <a:extLst>
              <a:ext uri="{FF2B5EF4-FFF2-40B4-BE49-F238E27FC236}">
                <a16:creationId xmlns:a16="http://schemas.microsoft.com/office/drawing/2014/main" id="{C4698D6B-C4EA-40C7-8799-26BCD1C57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84" y="4152550"/>
            <a:ext cx="312597" cy="31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1FA3217-2E81-40F7-A3A3-C59E0911CCC6}"/>
              </a:ext>
            </a:extLst>
          </p:cNvPr>
          <p:cNvSpPr txBox="1"/>
          <p:nvPr/>
        </p:nvSpPr>
        <p:spPr>
          <a:xfrm>
            <a:off x="1717783" y="3504401"/>
            <a:ext cx="2459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instagram.com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linkteratr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F34D37-F3A3-403D-93CA-45DFF5116E67}"/>
              </a:ext>
            </a:extLst>
          </p:cNvPr>
          <p:cNvSpPr txBox="1"/>
          <p:nvPr/>
        </p:nvSpPr>
        <p:spPr>
          <a:xfrm>
            <a:off x="1717783" y="3847589"/>
            <a:ext cx="19202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linkedin.com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linktera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3B4016-EEF6-4506-904F-A4C5E57EE820}"/>
              </a:ext>
            </a:extLst>
          </p:cNvPr>
          <p:cNvSpPr txBox="1"/>
          <p:nvPr/>
        </p:nvSpPr>
        <p:spPr>
          <a:xfrm>
            <a:off x="1717781" y="4180750"/>
            <a:ext cx="2180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twitter.com/Linktera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3F8D9E-2409-447B-86E0-6926E0606690}"/>
              </a:ext>
            </a:extLst>
          </p:cNvPr>
          <p:cNvSpPr txBox="1"/>
          <p:nvPr/>
        </p:nvSpPr>
        <p:spPr>
          <a:xfrm>
            <a:off x="1353348" y="3171741"/>
            <a:ext cx="16294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BİZİ TAKİP EDİN</a:t>
            </a:r>
          </a:p>
        </p:txBody>
      </p:sp>
    </p:spTree>
    <p:extLst>
      <p:ext uri="{BB962C8B-B14F-4D97-AF65-F5344CB8AC3E}">
        <p14:creationId xmlns:p14="http://schemas.microsoft.com/office/powerpoint/2010/main" val="49639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E8B9BD0-0D87-42DE-8BDF-13214C8CF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28269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1F218C2-C25F-D641-ADF6-2DDC27411191}"/>
              </a:ext>
            </a:extLst>
          </p:cNvPr>
          <p:cNvSpPr/>
          <p:nvPr/>
        </p:nvSpPr>
        <p:spPr>
          <a:xfrm>
            <a:off x="5286756" y="2844645"/>
            <a:ext cx="1618488" cy="1675419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AB3F1B-DC03-8F4F-9273-79CC64F92010}"/>
              </a:ext>
            </a:extLst>
          </p:cNvPr>
          <p:cNvSpPr/>
          <p:nvPr/>
        </p:nvSpPr>
        <p:spPr>
          <a:xfrm>
            <a:off x="4846701" y="4828166"/>
            <a:ext cx="2498598" cy="4753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de Pro Bold LC" panose="02000000000000000000" pitchFamily="2" charset="77"/>
              </a:rPr>
              <a:t>Emircan Kalyoncu</a:t>
            </a:r>
          </a:p>
        </p:txBody>
      </p:sp>
      <p:pic>
        <p:nvPicPr>
          <p:cNvPr id="33" name="Picture 32" descr="A picture containing ax&#10;&#10;Description automatically generated">
            <a:extLst>
              <a:ext uri="{FF2B5EF4-FFF2-40B4-BE49-F238E27FC236}">
                <a16:creationId xmlns:a16="http://schemas.microsoft.com/office/drawing/2014/main" id="{38A59DA1-4431-4045-B798-8FCB5A0A6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884" y="6343136"/>
            <a:ext cx="310297" cy="254513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256069AD-242D-A64D-A5C5-417AA2CF70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372" y="6333425"/>
            <a:ext cx="310297" cy="27393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28E8AF6-42A1-1D45-85AD-F77F3739EE72}"/>
              </a:ext>
            </a:extLst>
          </p:cNvPr>
          <p:cNvSpPr txBox="1"/>
          <p:nvPr/>
        </p:nvSpPr>
        <p:spPr>
          <a:xfrm>
            <a:off x="10469644" y="6338403"/>
            <a:ext cx="2164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1200" dirty="0">
                <a:solidFill>
                  <a:schemeClr val="bg1"/>
                </a:solidFill>
                <a:latin typeface="Code Pro Bold LC" panose="02000000000000000000" pitchFamily="2" charset="77"/>
              </a:rPr>
              <a:t>/ emircankalyoncu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A8EFD3-B5E6-7E49-9717-0980E0B7AD8A}"/>
              </a:ext>
            </a:extLst>
          </p:cNvPr>
          <p:cNvSpPr/>
          <p:nvPr/>
        </p:nvSpPr>
        <p:spPr>
          <a:xfrm>
            <a:off x="6096000" y="5457571"/>
            <a:ext cx="2498598" cy="3081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de Pro Bold LC" panose="02000000000000000000" pitchFamily="2" charset="77"/>
              </a:rPr>
              <a:t>“Özgürce uçmanız dileğiyle.”</a:t>
            </a:r>
          </a:p>
        </p:txBody>
      </p:sp>
    </p:spTree>
    <p:extLst>
      <p:ext uri="{BB962C8B-B14F-4D97-AF65-F5344CB8AC3E}">
        <p14:creationId xmlns:p14="http://schemas.microsoft.com/office/powerpoint/2010/main" val="408746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8109A9-5A76-419C-B7E1-62BAB35017AB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2D81D9BC-BDA2-FB4F-87AE-A8991FAB0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58" y="2030135"/>
            <a:ext cx="2969514" cy="2493569"/>
          </a:xfrm>
          <a:prstGeom prst="rect">
            <a:avLst/>
          </a:prstGeom>
        </p:spPr>
      </p:pic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165ADE4-9797-CC40-9AE6-3EB27DCD0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6" y="2095190"/>
            <a:ext cx="4753547" cy="2415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D6C6A0-6EF0-BB4F-AF56-6DC6303043C0}"/>
              </a:ext>
            </a:extLst>
          </p:cNvPr>
          <p:cNvSpPr txBox="1"/>
          <p:nvPr/>
        </p:nvSpPr>
        <p:spPr>
          <a:xfrm>
            <a:off x="2156100" y="489761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www.docker.com</a:t>
            </a:r>
            <a:endParaRPr lang="en-T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5AB4C-818D-6F4B-B002-1AC149929EF0}"/>
              </a:ext>
            </a:extLst>
          </p:cNvPr>
          <p:cNvSpPr txBox="1"/>
          <p:nvPr/>
        </p:nvSpPr>
        <p:spPr>
          <a:xfrm>
            <a:off x="7541434" y="4897612"/>
            <a:ext cx="219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kubernetes.io</a:t>
            </a:r>
            <a:endParaRPr lang="en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AACAC-55B5-D641-8C43-9ECD9B6CDA15}"/>
              </a:ext>
            </a:extLst>
          </p:cNvPr>
          <p:cNvSpPr txBox="1"/>
          <p:nvPr/>
        </p:nvSpPr>
        <p:spPr>
          <a:xfrm>
            <a:off x="2447143" y="5490976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chemeClr val="bg1"/>
                </a:solidFill>
                <a:highlight>
                  <a:srgbClr val="34A3D4"/>
                </a:highlight>
              </a:rPr>
              <a:t>“Build, Ship, Run.”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F0AA6-159C-6D4F-B413-CD91D3389609}"/>
              </a:ext>
            </a:extLst>
          </p:cNvPr>
          <p:cNvSpPr txBox="1"/>
          <p:nvPr/>
        </p:nvSpPr>
        <p:spPr>
          <a:xfrm>
            <a:off x="7859405" y="550349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“Orchestrator.”</a:t>
            </a:r>
            <a:endParaRPr lang="en-T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469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vi Kutu">
            <a:extLst>
              <a:ext uri="{FF2B5EF4-FFF2-40B4-BE49-F238E27FC236}">
                <a16:creationId xmlns:a16="http://schemas.microsoft.com/office/drawing/2014/main" id="{8D3A315A-74BC-41B7-86B3-0EBA7D280B58}"/>
              </a:ext>
            </a:extLst>
          </p:cNvPr>
          <p:cNvSpPr>
            <a:spLocks/>
          </p:cNvSpPr>
          <p:nvPr/>
        </p:nvSpPr>
        <p:spPr bwMode="auto">
          <a:xfrm>
            <a:off x="0" y="108072"/>
            <a:ext cx="108000" cy="376165"/>
          </a:xfrm>
          <a:custGeom>
            <a:avLst/>
            <a:gdLst>
              <a:gd name="T0" fmla="*/ 7150 w 7150"/>
              <a:gd name="T1" fmla="*/ 2238 h 2238"/>
              <a:gd name="T2" fmla="*/ 6703 w 7150"/>
              <a:gd name="T3" fmla="*/ 2238 h 2238"/>
              <a:gd name="T4" fmla="*/ 6256 w 7150"/>
              <a:gd name="T5" fmla="*/ 2238 h 2238"/>
              <a:gd name="T6" fmla="*/ 5809 w 7150"/>
              <a:gd name="T7" fmla="*/ 2238 h 2238"/>
              <a:gd name="T8" fmla="*/ 5363 w 7150"/>
              <a:gd name="T9" fmla="*/ 2238 h 2238"/>
              <a:gd name="T10" fmla="*/ 4915 w 7150"/>
              <a:gd name="T11" fmla="*/ 2238 h 2238"/>
              <a:gd name="T12" fmla="*/ 4469 w 7150"/>
              <a:gd name="T13" fmla="*/ 2238 h 2238"/>
              <a:gd name="T14" fmla="*/ 4022 w 7150"/>
              <a:gd name="T15" fmla="*/ 2238 h 2238"/>
              <a:gd name="T16" fmla="*/ 3575 w 7150"/>
              <a:gd name="T17" fmla="*/ 2238 h 2238"/>
              <a:gd name="T18" fmla="*/ 3128 w 7150"/>
              <a:gd name="T19" fmla="*/ 2238 h 2238"/>
              <a:gd name="T20" fmla="*/ 2681 w 7150"/>
              <a:gd name="T21" fmla="*/ 2238 h 2238"/>
              <a:gd name="T22" fmla="*/ 2234 w 7150"/>
              <a:gd name="T23" fmla="*/ 2238 h 2238"/>
              <a:gd name="T24" fmla="*/ 1788 w 7150"/>
              <a:gd name="T25" fmla="*/ 2238 h 2238"/>
              <a:gd name="T26" fmla="*/ 1340 w 7150"/>
              <a:gd name="T27" fmla="*/ 2238 h 2238"/>
              <a:gd name="T28" fmla="*/ 893 w 7150"/>
              <a:gd name="T29" fmla="*/ 2238 h 2238"/>
              <a:gd name="T30" fmla="*/ 447 w 7150"/>
              <a:gd name="T31" fmla="*/ 2238 h 2238"/>
              <a:gd name="T32" fmla="*/ 0 w 7150"/>
              <a:gd name="T33" fmla="*/ 2238 h 2238"/>
              <a:gd name="T34" fmla="*/ 0 w 7150"/>
              <a:gd name="T35" fmla="*/ 1678 h 2238"/>
              <a:gd name="T36" fmla="*/ 0 w 7150"/>
              <a:gd name="T37" fmla="*/ 1119 h 2238"/>
              <a:gd name="T38" fmla="*/ 0 w 7150"/>
              <a:gd name="T39" fmla="*/ 559 h 2238"/>
              <a:gd name="T40" fmla="*/ 0 w 7150"/>
              <a:gd name="T41" fmla="*/ 0 h 2238"/>
              <a:gd name="T42" fmla="*/ 447 w 7150"/>
              <a:gd name="T43" fmla="*/ 0 h 2238"/>
              <a:gd name="T44" fmla="*/ 893 w 7150"/>
              <a:gd name="T45" fmla="*/ 0 h 2238"/>
              <a:gd name="T46" fmla="*/ 1340 w 7150"/>
              <a:gd name="T47" fmla="*/ 0 h 2238"/>
              <a:gd name="T48" fmla="*/ 1788 w 7150"/>
              <a:gd name="T49" fmla="*/ 0 h 2238"/>
              <a:gd name="T50" fmla="*/ 2234 w 7150"/>
              <a:gd name="T51" fmla="*/ 0 h 2238"/>
              <a:gd name="T52" fmla="*/ 2681 w 7150"/>
              <a:gd name="T53" fmla="*/ 0 h 2238"/>
              <a:gd name="T54" fmla="*/ 3128 w 7150"/>
              <a:gd name="T55" fmla="*/ 0 h 2238"/>
              <a:gd name="T56" fmla="*/ 3575 w 7150"/>
              <a:gd name="T57" fmla="*/ 0 h 2238"/>
              <a:gd name="T58" fmla="*/ 4022 w 7150"/>
              <a:gd name="T59" fmla="*/ 0 h 2238"/>
              <a:gd name="T60" fmla="*/ 4469 w 7150"/>
              <a:gd name="T61" fmla="*/ 0 h 2238"/>
              <a:gd name="T62" fmla="*/ 4915 w 7150"/>
              <a:gd name="T63" fmla="*/ 0 h 2238"/>
              <a:gd name="T64" fmla="*/ 5363 w 7150"/>
              <a:gd name="T65" fmla="*/ 0 h 2238"/>
              <a:gd name="T66" fmla="*/ 5809 w 7150"/>
              <a:gd name="T67" fmla="*/ 0 h 2238"/>
              <a:gd name="T68" fmla="*/ 6256 w 7150"/>
              <a:gd name="T69" fmla="*/ 0 h 2238"/>
              <a:gd name="T70" fmla="*/ 6703 w 7150"/>
              <a:gd name="T71" fmla="*/ 0 h 2238"/>
              <a:gd name="T72" fmla="*/ 7150 w 7150"/>
              <a:gd name="T73" fmla="*/ 0 h 2238"/>
              <a:gd name="T74" fmla="*/ 7150 w 7150"/>
              <a:gd name="T75" fmla="*/ 559 h 2238"/>
              <a:gd name="T76" fmla="*/ 7150 w 7150"/>
              <a:gd name="T77" fmla="*/ 1119 h 2238"/>
              <a:gd name="T78" fmla="*/ 7150 w 7150"/>
              <a:gd name="T79" fmla="*/ 1678 h 2238"/>
              <a:gd name="T80" fmla="*/ 7150 w 7150"/>
              <a:gd name="T81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50" h="2238">
                <a:moveTo>
                  <a:pt x="7150" y="2238"/>
                </a:moveTo>
                <a:lnTo>
                  <a:pt x="6703" y="2238"/>
                </a:lnTo>
                <a:lnTo>
                  <a:pt x="6256" y="2238"/>
                </a:lnTo>
                <a:lnTo>
                  <a:pt x="5809" y="2238"/>
                </a:lnTo>
                <a:lnTo>
                  <a:pt x="5363" y="2238"/>
                </a:lnTo>
                <a:lnTo>
                  <a:pt x="4915" y="2238"/>
                </a:lnTo>
                <a:lnTo>
                  <a:pt x="4469" y="2238"/>
                </a:lnTo>
                <a:lnTo>
                  <a:pt x="4022" y="2238"/>
                </a:lnTo>
                <a:lnTo>
                  <a:pt x="3575" y="2238"/>
                </a:lnTo>
                <a:lnTo>
                  <a:pt x="3128" y="2238"/>
                </a:lnTo>
                <a:lnTo>
                  <a:pt x="2681" y="2238"/>
                </a:lnTo>
                <a:lnTo>
                  <a:pt x="2234" y="2238"/>
                </a:lnTo>
                <a:lnTo>
                  <a:pt x="1788" y="2238"/>
                </a:lnTo>
                <a:lnTo>
                  <a:pt x="1340" y="2238"/>
                </a:lnTo>
                <a:lnTo>
                  <a:pt x="893" y="2238"/>
                </a:lnTo>
                <a:lnTo>
                  <a:pt x="447" y="2238"/>
                </a:lnTo>
                <a:lnTo>
                  <a:pt x="0" y="2238"/>
                </a:lnTo>
                <a:lnTo>
                  <a:pt x="0" y="1678"/>
                </a:lnTo>
                <a:lnTo>
                  <a:pt x="0" y="1119"/>
                </a:lnTo>
                <a:lnTo>
                  <a:pt x="0" y="559"/>
                </a:lnTo>
                <a:lnTo>
                  <a:pt x="0" y="0"/>
                </a:lnTo>
                <a:lnTo>
                  <a:pt x="447" y="0"/>
                </a:lnTo>
                <a:lnTo>
                  <a:pt x="893" y="0"/>
                </a:lnTo>
                <a:lnTo>
                  <a:pt x="1340" y="0"/>
                </a:lnTo>
                <a:lnTo>
                  <a:pt x="1788" y="0"/>
                </a:lnTo>
                <a:lnTo>
                  <a:pt x="2234" y="0"/>
                </a:lnTo>
                <a:lnTo>
                  <a:pt x="2681" y="0"/>
                </a:lnTo>
                <a:lnTo>
                  <a:pt x="3128" y="0"/>
                </a:lnTo>
                <a:lnTo>
                  <a:pt x="3575" y="0"/>
                </a:lnTo>
                <a:lnTo>
                  <a:pt x="4022" y="0"/>
                </a:lnTo>
                <a:lnTo>
                  <a:pt x="4469" y="0"/>
                </a:lnTo>
                <a:lnTo>
                  <a:pt x="4915" y="0"/>
                </a:lnTo>
                <a:lnTo>
                  <a:pt x="5363" y="0"/>
                </a:lnTo>
                <a:lnTo>
                  <a:pt x="5809" y="0"/>
                </a:lnTo>
                <a:lnTo>
                  <a:pt x="6256" y="0"/>
                </a:lnTo>
                <a:lnTo>
                  <a:pt x="6703" y="0"/>
                </a:lnTo>
                <a:lnTo>
                  <a:pt x="7150" y="0"/>
                </a:lnTo>
                <a:lnTo>
                  <a:pt x="7150" y="559"/>
                </a:lnTo>
                <a:lnTo>
                  <a:pt x="7150" y="1119"/>
                </a:lnTo>
                <a:lnTo>
                  <a:pt x="7150" y="1678"/>
                </a:lnTo>
                <a:lnTo>
                  <a:pt x="7150" y="2238"/>
                </a:lnTo>
                <a:close/>
              </a:path>
            </a:pathLst>
          </a:custGeom>
          <a:solidFill>
            <a:srgbClr val="0A5896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A9623-074D-490D-9ED4-A2C7DC5D3A21}"/>
              </a:ext>
            </a:extLst>
          </p:cNvPr>
          <p:cNvSpPr txBox="1"/>
          <p:nvPr/>
        </p:nvSpPr>
        <p:spPr>
          <a:xfrm>
            <a:off x="393308" y="1079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SORULAR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2A86C65C-F798-4048-B5E3-4CFFDEF3B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42" y="102074"/>
            <a:ext cx="1601337" cy="3262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874186A-5E91-594F-8C97-45C54F03C422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06B4C96-06E4-E442-9431-CF358FD32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23" y="1923923"/>
            <a:ext cx="3010154" cy="301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8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8109A9-5A76-419C-B7E1-62BAB35017AB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2D81D9BC-BDA2-FB4F-87AE-A8991FAB0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58" y="2030135"/>
            <a:ext cx="2969514" cy="2493569"/>
          </a:xfrm>
          <a:prstGeom prst="rect">
            <a:avLst/>
          </a:prstGeom>
        </p:spPr>
      </p:pic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165ADE4-9797-CC40-9AE6-3EB27DCD0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6" y="2095190"/>
            <a:ext cx="4753547" cy="2415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71E240-FAE6-4E48-B83E-E50457B8C7C2}"/>
              </a:ext>
            </a:extLst>
          </p:cNvPr>
          <p:cNvSpPr txBox="1"/>
          <p:nvPr/>
        </p:nvSpPr>
        <p:spPr>
          <a:xfrm>
            <a:off x="2487922" y="5270762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latin typeface="Code Pro Bold LC" panose="02000000000000000000" pitchFamily="2" charset="77"/>
              </a:rPr>
              <a:t>WE ❤️ DOCKER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5D407-1B9E-904C-83DA-C18E9138C782}"/>
              </a:ext>
            </a:extLst>
          </p:cNvPr>
          <p:cNvSpPr txBox="1"/>
          <p:nvPr/>
        </p:nvSpPr>
        <p:spPr>
          <a:xfrm>
            <a:off x="7489144" y="527076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latin typeface="Code Pro Bold LC" panose="02000000000000000000" pitchFamily="2" charset="77"/>
              </a:rPr>
              <a:t>WE ❤️ KUBERNETES</a:t>
            </a:r>
          </a:p>
        </p:txBody>
      </p:sp>
      <p:sp>
        <p:nvSpPr>
          <p:cNvPr id="7" name="Mavi Kutu">
            <a:extLst>
              <a:ext uri="{FF2B5EF4-FFF2-40B4-BE49-F238E27FC236}">
                <a16:creationId xmlns:a16="http://schemas.microsoft.com/office/drawing/2014/main" id="{612691E9-C80F-AF4D-9AA4-3DB80D98BBB0}"/>
              </a:ext>
            </a:extLst>
          </p:cNvPr>
          <p:cNvSpPr>
            <a:spLocks/>
          </p:cNvSpPr>
          <p:nvPr/>
        </p:nvSpPr>
        <p:spPr bwMode="auto">
          <a:xfrm>
            <a:off x="0" y="108072"/>
            <a:ext cx="108000" cy="376165"/>
          </a:xfrm>
          <a:custGeom>
            <a:avLst/>
            <a:gdLst>
              <a:gd name="T0" fmla="*/ 7150 w 7150"/>
              <a:gd name="T1" fmla="*/ 2238 h 2238"/>
              <a:gd name="T2" fmla="*/ 6703 w 7150"/>
              <a:gd name="T3" fmla="*/ 2238 h 2238"/>
              <a:gd name="T4" fmla="*/ 6256 w 7150"/>
              <a:gd name="T5" fmla="*/ 2238 h 2238"/>
              <a:gd name="T6" fmla="*/ 5809 w 7150"/>
              <a:gd name="T7" fmla="*/ 2238 h 2238"/>
              <a:gd name="T8" fmla="*/ 5363 w 7150"/>
              <a:gd name="T9" fmla="*/ 2238 h 2238"/>
              <a:gd name="T10" fmla="*/ 4915 w 7150"/>
              <a:gd name="T11" fmla="*/ 2238 h 2238"/>
              <a:gd name="T12" fmla="*/ 4469 w 7150"/>
              <a:gd name="T13" fmla="*/ 2238 h 2238"/>
              <a:gd name="T14" fmla="*/ 4022 w 7150"/>
              <a:gd name="T15" fmla="*/ 2238 h 2238"/>
              <a:gd name="T16" fmla="*/ 3575 w 7150"/>
              <a:gd name="T17" fmla="*/ 2238 h 2238"/>
              <a:gd name="T18" fmla="*/ 3128 w 7150"/>
              <a:gd name="T19" fmla="*/ 2238 h 2238"/>
              <a:gd name="T20" fmla="*/ 2681 w 7150"/>
              <a:gd name="T21" fmla="*/ 2238 h 2238"/>
              <a:gd name="T22" fmla="*/ 2234 w 7150"/>
              <a:gd name="T23" fmla="*/ 2238 h 2238"/>
              <a:gd name="T24" fmla="*/ 1788 w 7150"/>
              <a:gd name="T25" fmla="*/ 2238 h 2238"/>
              <a:gd name="T26" fmla="*/ 1340 w 7150"/>
              <a:gd name="T27" fmla="*/ 2238 h 2238"/>
              <a:gd name="T28" fmla="*/ 893 w 7150"/>
              <a:gd name="T29" fmla="*/ 2238 h 2238"/>
              <a:gd name="T30" fmla="*/ 447 w 7150"/>
              <a:gd name="T31" fmla="*/ 2238 h 2238"/>
              <a:gd name="T32" fmla="*/ 0 w 7150"/>
              <a:gd name="T33" fmla="*/ 2238 h 2238"/>
              <a:gd name="T34" fmla="*/ 0 w 7150"/>
              <a:gd name="T35" fmla="*/ 1678 h 2238"/>
              <a:gd name="T36" fmla="*/ 0 w 7150"/>
              <a:gd name="T37" fmla="*/ 1119 h 2238"/>
              <a:gd name="T38" fmla="*/ 0 w 7150"/>
              <a:gd name="T39" fmla="*/ 559 h 2238"/>
              <a:gd name="T40" fmla="*/ 0 w 7150"/>
              <a:gd name="T41" fmla="*/ 0 h 2238"/>
              <a:gd name="T42" fmla="*/ 447 w 7150"/>
              <a:gd name="T43" fmla="*/ 0 h 2238"/>
              <a:gd name="T44" fmla="*/ 893 w 7150"/>
              <a:gd name="T45" fmla="*/ 0 h 2238"/>
              <a:gd name="T46" fmla="*/ 1340 w 7150"/>
              <a:gd name="T47" fmla="*/ 0 h 2238"/>
              <a:gd name="T48" fmla="*/ 1788 w 7150"/>
              <a:gd name="T49" fmla="*/ 0 h 2238"/>
              <a:gd name="T50" fmla="*/ 2234 w 7150"/>
              <a:gd name="T51" fmla="*/ 0 h 2238"/>
              <a:gd name="T52" fmla="*/ 2681 w 7150"/>
              <a:gd name="T53" fmla="*/ 0 h 2238"/>
              <a:gd name="T54" fmla="*/ 3128 w 7150"/>
              <a:gd name="T55" fmla="*/ 0 h 2238"/>
              <a:gd name="T56" fmla="*/ 3575 w 7150"/>
              <a:gd name="T57" fmla="*/ 0 h 2238"/>
              <a:gd name="T58" fmla="*/ 4022 w 7150"/>
              <a:gd name="T59" fmla="*/ 0 h 2238"/>
              <a:gd name="T60" fmla="*/ 4469 w 7150"/>
              <a:gd name="T61" fmla="*/ 0 h 2238"/>
              <a:gd name="T62" fmla="*/ 4915 w 7150"/>
              <a:gd name="T63" fmla="*/ 0 h 2238"/>
              <a:gd name="T64" fmla="*/ 5363 w 7150"/>
              <a:gd name="T65" fmla="*/ 0 h 2238"/>
              <a:gd name="T66" fmla="*/ 5809 w 7150"/>
              <a:gd name="T67" fmla="*/ 0 h 2238"/>
              <a:gd name="T68" fmla="*/ 6256 w 7150"/>
              <a:gd name="T69" fmla="*/ 0 h 2238"/>
              <a:gd name="T70" fmla="*/ 6703 w 7150"/>
              <a:gd name="T71" fmla="*/ 0 h 2238"/>
              <a:gd name="T72" fmla="*/ 7150 w 7150"/>
              <a:gd name="T73" fmla="*/ 0 h 2238"/>
              <a:gd name="T74" fmla="*/ 7150 w 7150"/>
              <a:gd name="T75" fmla="*/ 559 h 2238"/>
              <a:gd name="T76" fmla="*/ 7150 w 7150"/>
              <a:gd name="T77" fmla="*/ 1119 h 2238"/>
              <a:gd name="T78" fmla="*/ 7150 w 7150"/>
              <a:gd name="T79" fmla="*/ 1678 h 2238"/>
              <a:gd name="T80" fmla="*/ 7150 w 7150"/>
              <a:gd name="T81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50" h="2238">
                <a:moveTo>
                  <a:pt x="7150" y="2238"/>
                </a:moveTo>
                <a:lnTo>
                  <a:pt x="6703" y="2238"/>
                </a:lnTo>
                <a:lnTo>
                  <a:pt x="6256" y="2238"/>
                </a:lnTo>
                <a:lnTo>
                  <a:pt x="5809" y="2238"/>
                </a:lnTo>
                <a:lnTo>
                  <a:pt x="5363" y="2238"/>
                </a:lnTo>
                <a:lnTo>
                  <a:pt x="4915" y="2238"/>
                </a:lnTo>
                <a:lnTo>
                  <a:pt x="4469" y="2238"/>
                </a:lnTo>
                <a:lnTo>
                  <a:pt x="4022" y="2238"/>
                </a:lnTo>
                <a:lnTo>
                  <a:pt x="3575" y="2238"/>
                </a:lnTo>
                <a:lnTo>
                  <a:pt x="3128" y="2238"/>
                </a:lnTo>
                <a:lnTo>
                  <a:pt x="2681" y="2238"/>
                </a:lnTo>
                <a:lnTo>
                  <a:pt x="2234" y="2238"/>
                </a:lnTo>
                <a:lnTo>
                  <a:pt x="1788" y="2238"/>
                </a:lnTo>
                <a:lnTo>
                  <a:pt x="1340" y="2238"/>
                </a:lnTo>
                <a:lnTo>
                  <a:pt x="893" y="2238"/>
                </a:lnTo>
                <a:lnTo>
                  <a:pt x="447" y="2238"/>
                </a:lnTo>
                <a:lnTo>
                  <a:pt x="0" y="2238"/>
                </a:lnTo>
                <a:lnTo>
                  <a:pt x="0" y="1678"/>
                </a:lnTo>
                <a:lnTo>
                  <a:pt x="0" y="1119"/>
                </a:lnTo>
                <a:lnTo>
                  <a:pt x="0" y="559"/>
                </a:lnTo>
                <a:lnTo>
                  <a:pt x="0" y="0"/>
                </a:lnTo>
                <a:lnTo>
                  <a:pt x="447" y="0"/>
                </a:lnTo>
                <a:lnTo>
                  <a:pt x="893" y="0"/>
                </a:lnTo>
                <a:lnTo>
                  <a:pt x="1340" y="0"/>
                </a:lnTo>
                <a:lnTo>
                  <a:pt x="1788" y="0"/>
                </a:lnTo>
                <a:lnTo>
                  <a:pt x="2234" y="0"/>
                </a:lnTo>
                <a:lnTo>
                  <a:pt x="2681" y="0"/>
                </a:lnTo>
                <a:lnTo>
                  <a:pt x="3128" y="0"/>
                </a:lnTo>
                <a:lnTo>
                  <a:pt x="3575" y="0"/>
                </a:lnTo>
                <a:lnTo>
                  <a:pt x="4022" y="0"/>
                </a:lnTo>
                <a:lnTo>
                  <a:pt x="4469" y="0"/>
                </a:lnTo>
                <a:lnTo>
                  <a:pt x="4915" y="0"/>
                </a:lnTo>
                <a:lnTo>
                  <a:pt x="5363" y="0"/>
                </a:lnTo>
                <a:lnTo>
                  <a:pt x="5809" y="0"/>
                </a:lnTo>
                <a:lnTo>
                  <a:pt x="6256" y="0"/>
                </a:lnTo>
                <a:lnTo>
                  <a:pt x="6703" y="0"/>
                </a:lnTo>
                <a:lnTo>
                  <a:pt x="7150" y="0"/>
                </a:lnTo>
                <a:lnTo>
                  <a:pt x="7150" y="559"/>
                </a:lnTo>
                <a:lnTo>
                  <a:pt x="7150" y="1119"/>
                </a:lnTo>
                <a:lnTo>
                  <a:pt x="7150" y="1678"/>
                </a:lnTo>
                <a:lnTo>
                  <a:pt x="7150" y="2238"/>
                </a:lnTo>
                <a:close/>
              </a:path>
            </a:pathLst>
          </a:custGeom>
          <a:solidFill>
            <a:srgbClr val="0A5896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EF223-BCC4-4447-99D3-C28C6557C83C}"/>
              </a:ext>
            </a:extLst>
          </p:cNvPr>
          <p:cNvSpPr txBox="1"/>
          <p:nvPr/>
        </p:nvSpPr>
        <p:spPr>
          <a:xfrm>
            <a:off x="393308" y="107999"/>
            <a:ext cx="6800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EN SON SÖYLEYECEĞİMİZİ EN BAŞTA SÖYLEYELİM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Wingdings" pitchFamily="2" charset="2"/>
              </a:rPr>
              <a:t>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CE865-964C-A54F-B526-215D79194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42" y="102074"/>
            <a:ext cx="1601337" cy="3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2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8109A9-5A76-419C-B7E1-62BAB35017AB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vi Kutu">
            <a:extLst>
              <a:ext uri="{FF2B5EF4-FFF2-40B4-BE49-F238E27FC236}">
                <a16:creationId xmlns:a16="http://schemas.microsoft.com/office/drawing/2014/main" id="{612691E9-C80F-AF4D-9AA4-3DB80D98BBB0}"/>
              </a:ext>
            </a:extLst>
          </p:cNvPr>
          <p:cNvSpPr>
            <a:spLocks/>
          </p:cNvSpPr>
          <p:nvPr/>
        </p:nvSpPr>
        <p:spPr bwMode="auto">
          <a:xfrm>
            <a:off x="0" y="108072"/>
            <a:ext cx="108000" cy="376165"/>
          </a:xfrm>
          <a:custGeom>
            <a:avLst/>
            <a:gdLst>
              <a:gd name="T0" fmla="*/ 7150 w 7150"/>
              <a:gd name="T1" fmla="*/ 2238 h 2238"/>
              <a:gd name="T2" fmla="*/ 6703 w 7150"/>
              <a:gd name="T3" fmla="*/ 2238 h 2238"/>
              <a:gd name="T4" fmla="*/ 6256 w 7150"/>
              <a:gd name="T5" fmla="*/ 2238 h 2238"/>
              <a:gd name="T6" fmla="*/ 5809 w 7150"/>
              <a:gd name="T7" fmla="*/ 2238 h 2238"/>
              <a:gd name="T8" fmla="*/ 5363 w 7150"/>
              <a:gd name="T9" fmla="*/ 2238 h 2238"/>
              <a:gd name="T10" fmla="*/ 4915 w 7150"/>
              <a:gd name="T11" fmla="*/ 2238 h 2238"/>
              <a:gd name="T12" fmla="*/ 4469 w 7150"/>
              <a:gd name="T13" fmla="*/ 2238 h 2238"/>
              <a:gd name="T14" fmla="*/ 4022 w 7150"/>
              <a:gd name="T15" fmla="*/ 2238 h 2238"/>
              <a:gd name="T16" fmla="*/ 3575 w 7150"/>
              <a:gd name="T17" fmla="*/ 2238 h 2238"/>
              <a:gd name="T18" fmla="*/ 3128 w 7150"/>
              <a:gd name="T19" fmla="*/ 2238 h 2238"/>
              <a:gd name="T20" fmla="*/ 2681 w 7150"/>
              <a:gd name="T21" fmla="*/ 2238 h 2238"/>
              <a:gd name="T22" fmla="*/ 2234 w 7150"/>
              <a:gd name="T23" fmla="*/ 2238 h 2238"/>
              <a:gd name="T24" fmla="*/ 1788 w 7150"/>
              <a:gd name="T25" fmla="*/ 2238 h 2238"/>
              <a:gd name="T26" fmla="*/ 1340 w 7150"/>
              <a:gd name="T27" fmla="*/ 2238 h 2238"/>
              <a:gd name="T28" fmla="*/ 893 w 7150"/>
              <a:gd name="T29" fmla="*/ 2238 h 2238"/>
              <a:gd name="T30" fmla="*/ 447 w 7150"/>
              <a:gd name="T31" fmla="*/ 2238 h 2238"/>
              <a:gd name="T32" fmla="*/ 0 w 7150"/>
              <a:gd name="T33" fmla="*/ 2238 h 2238"/>
              <a:gd name="T34" fmla="*/ 0 w 7150"/>
              <a:gd name="T35" fmla="*/ 1678 h 2238"/>
              <a:gd name="T36" fmla="*/ 0 w 7150"/>
              <a:gd name="T37" fmla="*/ 1119 h 2238"/>
              <a:gd name="T38" fmla="*/ 0 w 7150"/>
              <a:gd name="T39" fmla="*/ 559 h 2238"/>
              <a:gd name="T40" fmla="*/ 0 w 7150"/>
              <a:gd name="T41" fmla="*/ 0 h 2238"/>
              <a:gd name="T42" fmla="*/ 447 w 7150"/>
              <a:gd name="T43" fmla="*/ 0 h 2238"/>
              <a:gd name="T44" fmla="*/ 893 w 7150"/>
              <a:gd name="T45" fmla="*/ 0 h 2238"/>
              <a:gd name="T46" fmla="*/ 1340 w 7150"/>
              <a:gd name="T47" fmla="*/ 0 h 2238"/>
              <a:gd name="T48" fmla="*/ 1788 w 7150"/>
              <a:gd name="T49" fmla="*/ 0 h 2238"/>
              <a:gd name="T50" fmla="*/ 2234 w 7150"/>
              <a:gd name="T51" fmla="*/ 0 h 2238"/>
              <a:gd name="T52" fmla="*/ 2681 w 7150"/>
              <a:gd name="T53" fmla="*/ 0 h 2238"/>
              <a:gd name="T54" fmla="*/ 3128 w 7150"/>
              <a:gd name="T55" fmla="*/ 0 h 2238"/>
              <a:gd name="T56" fmla="*/ 3575 w 7150"/>
              <a:gd name="T57" fmla="*/ 0 h 2238"/>
              <a:gd name="T58" fmla="*/ 4022 w 7150"/>
              <a:gd name="T59" fmla="*/ 0 h 2238"/>
              <a:gd name="T60" fmla="*/ 4469 w 7150"/>
              <a:gd name="T61" fmla="*/ 0 h 2238"/>
              <a:gd name="T62" fmla="*/ 4915 w 7150"/>
              <a:gd name="T63" fmla="*/ 0 h 2238"/>
              <a:gd name="T64" fmla="*/ 5363 w 7150"/>
              <a:gd name="T65" fmla="*/ 0 h 2238"/>
              <a:gd name="T66" fmla="*/ 5809 w 7150"/>
              <a:gd name="T67" fmla="*/ 0 h 2238"/>
              <a:gd name="T68" fmla="*/ 6256 w 7150"/>
              <a:gd name="T69" fmla="*/ 0 h 2238"/>
              <a:gd name="T70" fmla="*/ 6703 w 7150"/>
              <a:gd name="T71" fmla="*/ 0 h 2238"/>
              <a:gd name="T72" fmla="*/ 7150 w 7150"/>
              <a:gd name="T73" fmla="*/ 0 h 2238"/>
              <a:gd name="T74" fmla="*/ 7150 w 7150"/>
              <a:gd name="T75" fmla="*/ 559 h 2238"/>
              <a:gd name="T76" fmla="*/ 7150 w 7150"/>
              <a:gd name="T77" fmla="*/ 1119 h 2238"/>
              <a:gd name="T78" fmla="*/ 7150 w 7150"/>
              <a:gd name="T79" fmla="*/ 1678 h 2238"/>
              <a:gd name="T80" fmla="*/ 7150 w 7150"/>
              <a:gd name="T81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50" h="2238">
                <a:moveTo>
                  <a:pt x="7150" y="2238"/>
                </a:moveTo>
                <a:lnTo>
                  <a:pt x="6703" y="2238"/>
                </a:lnTo>
                <a:lnTo>
                  <a:pt x="6256" y="2238"/>
                </a:lnTo>
                <a:lnTo>
                  <a:pt x="5809" y="2238"/>
                </a:lnTo>
                <a:lnTo>
                  <a:pt x="5363" y="2238"/>
                </a:lnTo>
                <a:lnTo>
                  <a:pt x="4915" y="2238"/>
                </a:lnTo>
                <a:lnTo>
                  <a:pt x="4469" y="2238"/>
                </a:lnTo>
                <a:lnTo>
                  <a:pt x="4022" y="2238"/>
                </a:lnTo>
                <a:lnTo>
                  <a:pt x="3575" y="2238"/>
                </a:lnTo>
                <a:lnTo>
                  <a:pt x="3128" y="2238"/>
                </a:lnTo>
                <a:lnTo>
                  <a:pt x="2681" y="2238"/>
                </a:lnTo>
                <a:lnTo>
                  <a:pt x="2234" y="2238"/>
                </a:lnTo>
                <a:lnTo>
                  <a:pt x="1788" y="2238"/>
                </a:lnTo>
                <a:lnTo>
                  <a:pt x="1340" y="2238"/>
                </a:lnTo>
                <a:lnTo>
                  <a:pt x="893" y="2238"/>
                </a:lnTo>
                <a:lnTo>
                  <a:pt x="447" y="2238"/>
                </a:lnTo>
                <a:lnTo>
                  <a:pt x="0" y="2238"/>
                </a:lnTo>
                <a:lnTo>
                  <a:pt x="0" y="1678"/>
                </a:lnTo>
                <a:lnTo>
                  <a:pt x="0" y="1119"/>
                </a:lnTo>
                <a:lnTo>
                  <a:pt x="0" y="559"/>
                </a:lnTo>
                <a:lnTo>
                  <a:pt x="0" y="0"/>
                </a:lnTo>
                <a:lnTo>
                  <a:pt x="447" y="0"/>
                </a:lnTo>
                <a:lnTo>
                  <a:pt x="893" y="0"/>
                </a:lnTo>
                <a:lnTo>
                  <a:pt x="1340" y="0"/>
                </a:lnTo>
                <a:lnTo>
                  <a:pt x="1788" y="0"/>
                </a:lnTo>
                <a:lnTo>
                  <a:pt x="2234" y="0"/>
                </a:lnTo>
                <a:lnTo>
                  <a:pt x="2681" y="0"/>
                </a:lnTo>
                <a:lnTo>
                  <a:pt x="3128" y="0"/>
                </a:lnTo>
                <a:lnTo>
                  <a:pt x="3575" y="0"/>
                </a:lnTo>
                <a:lnTo>
                  <a:pt x="4022" y="0"/>
                </a:lnTo>
                <a:lnTo>
                  <a:pt x="4469" y="0"/>
                </a:lnTo>
                <a:lnTo>
                  <a:pt x="4915" y="0"/>
                </a:lnTo>
                <a:lnTo>
                  <a:pt x="5363" y="0"/>
                </a:lnTo>
                <a:lnTo>
                  <a:pt x="5809" y="0"/>
                </a:lnTo>
                <a:lnTo>
                  <a:pt x="6256" y="0"/>
                </a:lnTo>
                <a:lnTo>
                  <a:pt x="6703" y="0"/>
                </a:lnTo>
                <a:lnTo>
                  <a:pt x="7150" y="0"/>
                </a:lnTo>
                <a:lnTo>
                  <a:pt x="7150" y="559"/>
                </a:lnTo>
                <a:lnTo>
                  <a:pt x="7150" y="1119"/>
                </a:lnTo>
                <a:lnTo>
                  <a:pt x="7150" y="1678"/>
                </a:lnTo>
                <a:lnTo>
                  <a:pt x="7150" y="2238"/>
                </a:lnTo>
                <a:close/>
              </a:path>
            </a:pathLst>
          </a:custGeom>
          <a:solidFill>
            <a:srgbClr val="0A5896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EF223-BCC4-4447-99D3-C28C6557C83C}"/>
              </a:ext>
            </a:extLst>
          </p:cNvPr>
          <p:cNvSpPr txBox="1"/>
          <p:nvPr/>
        </p:nvSpPr>
        <p:spPr>
          <a:xfrm>
            <a:off x="393308" y="107999"/>
            <a:ext cx="394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HİKAYE ZAMANI / TAŞ DEVRİ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CE865-964C-A54F-B526-215D7919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42" y="102074"/>
            <a:ext cx="1601337" cy="326294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F1B16A26-F17B-B448-AE6F-E109A0CDA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50" y="857548"/>
            <a:ext cx="6702700" cy="51429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B33502-E89D-7340-BCE5-0073716A8257}"/>
              </a:ext>
            </a:extLst>
          </p:cNvPr>
          <p:cNvSpPr/>
          <p:nvPr/>
        </p:nvSpPr>
        <p:spPr>
          <a:xfrm>
            <a:off x="3410712" y="1261872"/>
            <a:ext cx="5376671" cy="313639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Applications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E9930F-0E4E-BD4D-AC6E-88D218DC6E50}"/>
              </a:ext>
            </a:extLst>
          </p:cNvPr>
          <p:cNvSpPr txBox="1"/>
          <p:nvPr/>
        </p:nvSpPr>
        <p:spPr>
          <a:xfrm>
            <a:off x="4924219" y="6055081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Traditional Architecture</a:t>
            </a:r>
            <a:endParaRPr lang="en-T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5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8109A9-5A76-419C-B7E1-62BAB35017AB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vi Kutu">
            <a:extLst>
              <a:ext uri="{FF2B5EF4-FFF2-40B4-BE49-F238E27FC236}">
                <a16:creationId xmlns:a16="http://schemas.microsoft.com/office/drawing/2014/main" id="{612691E9-C80F-AF4D-9AA4-3DB80D98BBB0}"/>
              </a:ext>
            </a:extLst>
          </p:cNvPr>
          <p:cNvSpPr>
            <a:spLocks/>
          </p:cNvSpPr>
          <p:nvPr/>
        </p:nvSpPr>
        <p:spPr bwMode="auto">
          <a:xfrm>
            <a:off x="0" y="108072"/>
            <a:ext cx="108000" cy="376165"/>
          </a:xfrm>
          <a:custGeom>
            <a:avLst/>
            <a:gdLst>
              <a:gd name="T0" fmla="*/ 7150 w 7150"/>
              <a:gd name="T1" fmla="*/ 2238 h 2238"/>
              <a:gd name="T2" fmla="*/ 6703 w 7150"/>
              <a:gd name="T3" fmla="*/ 2238 h 2238"/>
              <a:gd name="T4" fmla="*/ 6256 w 7150"/>
              <a:gd name="T5" fmla="*/ 2238 h 2238"/>
              <a:gd name="T6" fmla="*/ 5809 w 7150"/>
              <a:gd name="T7" fmla="*/ 2238 h 2238"/>
              <a:gd name="T8" fmla="*/ 5363 w 7150"/>
              <a:gd name="T9" fmla="*/ 2238 h 2238"/>
              <a:gd name="T10" fmla="*/ 4915 w 7150"/>
              <a:gd name="T11" fmla="*/ 2238 h 2238"/>
              <a:gd name="T12" fmla="*/ 4469 w 7150"/>
              <a:gd name="T13" fmla="*/ 2238 h 2238"/>
              <a:gd name="T14" fmla="*/ 4022 w 7150"/>
              <a:gd name="T15" fmla="*/ 2238 h 2238"/>
              <a:gd name="T16" fmla="*/ 3575 w 7150"/>
              <a:gd name="T17" fmla="*/ 2238 h 2238"/>
              <a:gd name="T18" fmla="*/ 3128 w 7150"/>
              <a:gd name="T19" fmla="*/ 2238 h 2238"/>
              <a:gd name="T20" fmla="*/ 2681 w 7150"/>
              <a:gd name="T21" fmla="*/ 2238 h 2238"/>
              <a:gd name="T22" fmla="*/ 2234 w 7150"/>
              <a:gd name="T23" fmla="*/ 2238 h 2238"/>
              <a:gd name="T24" fmla="*/ 1788 w 7150"/>
              <a:gd name="T25" fmla="*/ 2238 h 2238"/>
              <a:gd name="T26" fmla="*/ 1340 w 7150"/>
              <a:gd name="T27" fmla="*/ 2238 h 2238"/>
              <a:gd name="T28" fmla="*/ 893 w 7150"/>
              <a:gd name="T29" fmla="*/ 2238 h 2238"/>
              <a:gd name="T30" fmla="*/ 447 w 7150"/>
              <a:gd name="T31" fmla="*/ 2238 h 2238"/>
              <a:gd name="T32" fmla="*/ 0 w 7150"/>
              <a:gd name="T33" fmla="*/ 2238 h 2238"/>
              <a:gd name="T34" fmla="*/ 0 w 7150"/>
              <a:gd name="T35" fmla="*/ 1678 h 2238"/>
              <a:gd name="T36" fmla="*/ 0 w 7150"/>
              <a:gd name="T37" fmla="*/ 1119 h 2238"/>
              <a:gd name="T38" fmla="*/ 0 w 7150"/>
              <a:gd name="T39" fmla="*/ 559 h 2238"/>
              <a:gd name="T40" fmla="*/ 0 w 7150"/>
              <a:gd name="T41" fmla="*/ 0 h 2238"/>
              <a:gd name="T42" fmla="*/ 447 w 7150"/>
              <a:gd name="T43" fmla="*/ 0 h 2238"/>
              <a:gd name="T44" fmla="*/ 893 w 7150"/>
              <a:gd name="T45" fmla="*/ 0 h 2238"/>
              <a:gd name="T46" fmla="*/ 1340 w 7150"/>
              <a:gd name="T47" fmla="*/ 0 h 2238"/>
              <a:gd name="T48" fmla="*/ 1788 w 7150"/>
              <a:gd name="T49" fmla="*/ 0 h 2238"/>
              <a:gd name="T50" fmla="*/ 2234 w 7150"/>
              <a:gd name="T51" fmla="*/ 0 h 2238"/>
              <a:gd name="T52" fmla="*/ 2681 w 7150"/>
              <a:gd name="T53" fmla="*/ 0 h 2238"/>
              <a:gd name="T54" fmla="*/ 3128 w 7150"/>
              <a:gd name="T55" fmla="*/ 0 h 2238"/>
              <a:gd name="T56" fmla="*/ 3575 w 7150"/>
              <a:gd name="T57" fmla="*/ 0 h 2238"/>
              <a:gd name="T58" fmla="*/ 4022 w 7150"/>
              <a:gd name="T59" fmla="*/ 0 h 2238"/>
              <a:gd name="T60" fmla="*/ 4469 w 7150"/>
              <a:gd name="T61" fmla="*/ 0 h 2238"/>
              <a:gd name="T62" fmla="*/ 4915 w 7150"/>
              <a:gd name="T63" fmla="*/ 0 h 2238"/>
              <a:gd name="T64" fmla="*/ 5363 w 7150"/>
              <a:gd name="T65" fmla="*/ 0 h 2238"/>
              <a:gd name="T66" fmla="*/ 5809 w 7150"/>
              <a:gd name="T67" fmla="*/ 0 h 2238"/>
              <a:gd name="T68" fmla="*/ 6256 w 7150"/>
              <a:gd name="T69" fmla="*/ 0 h 2238"/>
              <a:gd name="T70" fmla="*/ 6703 w 7150"/>
              <a:gd name="T71" fmla="*/ 0 h 2238"/>
              <a:gd name="T72" fmla="*/ 7150 w 7150"/>
              <a:gd name="T73" fmla="*/ 0 h 2238"/>
              <a:gd name="T74" fmla="*/ 7150 w 7150"/>
              <a:gd name="T75" fmla="*/ 559 h 2238"/>
              <a:gd name="T76" fmla="*/ 7150 w 7150"/>
              <a:gd name="T77" fmla="*/ 1119 h 2238"/>
              <a:gd name="T78" fmla="*/ 7150 w 7150"/>
              <a:gd name="T79" fmla="*/ 1678 h 2238"/>
              <a:gd name="T80" fmla="*/ 7150 w 7150"/>
              <a:gd name="T81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50" h="2238">
                <a:moveTo>
                  <a:pt x="7150" y="2238"/>
                </a:moveTo>
                <a:lnTo>
                  <a:pt x="6703" y="2238"/>
                </a:lnTo>
                <a:lnTo>
                  <a:pt x="6256" y="2238"/>
                </a:lnTo>
                <a:lnTo>
                  <a:pt x="5809" y="2238"/>
                </a:lnTo>
                <a:lnTo>
                  <a:pt x="5363" y="2238"/>
                </a:lnTo>
                <a:lnTo>
                  <a:pt x="4915" y="2238"/>
                </a:lnTo>
                <a:lnTo>
                  <a:pt x="4469" y="2238"/>
                </a:lnTo>
                <a:lnTo>
                  <a:pt x="4022" y="2238"/>
                </a:lnTo>
                <a:lnTo>
                  <a:pt x="3575" y="2238"/>
                </a:lnTo>
                <a:lnTo>
                  <a:pt x="3128" y="2238"/>
                </a:lnTo>
                <a:lnTo>
                  <a:pt x="2681" y="2238"/>
                </a:lnTo>
                <a:lnTo>
                  <a:pt x="2234" y="2238"/>
                </a:lnTo>
                <a:lnTo>
                  <a:pt x="1788" y="2238"/>
                </a:lnTo>
                <a:lnTo>
                  <a:pt x="1340" y="2238"/>
                </a:lnTo>
                <a:lnTo>
                  <a:pt x="893" y="2238"/>
                </a:lnTo>
                <a:lnTo>
                  <a:pt x="447" y="2238"/>
                </a:lnTo>
                <a:lnTo>
                  <a:pt x="0" y="2238"/>
                </a:lnTo>
                <a:lnTo>
                  <a:pt x="0" y="1678"/>
                </a:lnTo>
                <a:lnTo>
                  <a:pt x="0" y="1119"/>
                </a:lnTo>
                <a:lnTo>
                  <a:pt x="0" y="559"/>
                </a:lnTo>
                <a:lnTo>
                  <a:pt x="0" y="0"/>
                </a:lnTo>
                <a:lnTo>
                  <a:pt x="447" y="0"/>
                </a:lnTo>
                <a:lnTo>
                  <a:pt x="893" y="0"/>
                </a:lnTo>
                <a:lnTo>
                  <a:pt x="1340" y="0"/>
                </a:lnTo>
                <a:lnTo>
                  <a:pt x="1788" y="0"/>
                </a:lnTo>
                <a:lnTo>
                  <a:pt x="2234" y="0"/>
                </a:lnTo>
                <a:lnTo>
                  <a:pt x="2681" y="0"/>
                </a:lnTo>
                <a:lnTo>
                  <a:pt x="3128" y="0"/>
                </a:lnTo>
                <a:lnTo>
                  <a:pt x="3575" y="0"/>
                </a:lnTo>
                <a:lnTo>
                  <a:pt x="4022" y="0"/>
                </a:lnTo>
                <a:lnTo>
                  <a:pt x="4469" y="0"/>
                </a:lnTo>
                <a:lnTo>
                  <a:pt x="4915" y="0"/>
                </a:lnTo>
                <a:lnTo>
                  <a:pt x="5363" y="0"/>
                </a:lnTo>
                <a:lnTo>
                  <a:pt x="5809" y="0"/>
                </a:lnTo>
                <a:lnTo>
                  <a:pt x="6256" y="0"/>
                </a:lnTo>
                <a:lnTo>
                  <a:pt x="6703" y="0"/>
                </a:lnTo>
                <a:lnTo>
                  <a:pt x="7150" y="0"/>
                </a:lnTo>
                <a:lnTo>
                  <a:pt x="7150" y="559"/>
                </a:lnTo>
                <a:lnTo>
                  <a:pt x="7150" y="1119"/>
                </a:lnTo>
                <a:lnTo>
                  <a:pt x="7150" y="1678"/>
                </a:lnTo>
                <a:lnTo>
                  <a:pt x="7150" y="2238"/>
                </a:lnTo>
                <a:close/>
              </a:path>
            </a:pathLst>
          </a:custGeom>
          <a:solidFill>
            <a:srgbClr val="0A5896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EF223-BCC4-4447-99D3-C28C6557C83C}"/>
              </a:ext>
            </a:extLst>
          </p:cNvPr>
          <p:cNvSpPr txBox="1"/>
          <p:nvPr/>
        </p:nvSpPr>
        <p:spPr>
          <a:xfrm>
            <a:off x="393308" y="107999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HİKAYE ZAMANI / ORTA ÇAĞ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CE865-964C-A54F-B526-215D7919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42" y="102074"/>
            <a:ext cx="1601337" cy="326294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9B73E2-5AA5-A04D-9E57-B0FF1F473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90" y="756382"/>
            <a:ext cx="7322105" cy="52986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07EAD6-C5E9-1343-9D89-876FD9A52064}"/>
              </a:ext>
            </a:extLst>
          </p:cNvPr>
          <p:cNvSpPr txBox="1"/>
          <p:nvPr/>
        </p:nvSpPr>
        <p:spPr>
          <a:xfrm>
            <a:off x="4672996" y="6067612"/>
            <a:ext cx="289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Virtual Machine Architecture</a:t>
            </a:r>
            <a:endParaRPr lang="en-T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6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8109A9-5A76-419C-B7E1-62BAB35017AB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vi Kutu">
            <a:extLst>
              <a:ext uri="{FF2B5EF4-FFF2-40B4-BE49-F238E27FC236}">
                <a16:creationId xmlns:a16="http://schemas.microsoft.com/office/drawing/2014/main" id="{612691E9-C80F-AF4D-9AA4-3DB80D98BBB0}"/>
              </a:ext>
            </a:extLst>
          </p:cNvPr>
          <p:cNvSpPr>
            <a:spLocks/>
          </p:cNvSpPr>
          <p:nvPr/>
        </p:nvSpPr>
        <p:spPr bwMode="auto">
          <a:xfrm>
            <a:off x="0" y="108072"/>
            <a:ext cx="108000" cy="376165"/>
          </a:xfrm>
          <a:custGeom>
            <a:avLst/>
            <a:gdLst>
              <a:gd name="T0" fmla="*/ 7150 w 7150"/>
              <a:gd name="T1" fmla="*/ 2238 h 2238"/>
              <a:gd name="T2" fmla="*/ 6703 w 7150"/>
              <a:gd name="T3" fmla="*/ 2238 h 2238"/>
              <a:gd name="T4" fmla="*/ 6256 w 7150"/>
              <a:gd name="T5" fmla="*/ 2238 h 2238"/>
              <a:gd name="T6" fmla="*/ 5809 w 7150"/>
              <a:gd name="T7" fmla="*/ 2238 h 2238"/>
              <a:gd name="T8" fmla="*/ 5363 w 7150"/>
              <a:gd name="T9" fmla="*/ 2238 h 2238"/>
              <a:gd name="T10" fmla="*/ 4915 w 7150"/>
              <a:gd name="T11" fmla="*/ 2238 h 2238"/>
              <a:gd name="T12" fmla="*/ 4469 w 7150"/>
              <a:gd name="T13" fmla="*/ 2238 h 2238"/>
              <a:gd name="T14" fmla="*/ 4022 w 7150"/>
              <a:gd name="T15" fmla="*/ 2238 h 2238"/>
              <a:gd name="T16" fmla="*/ 3575 w 7150"/>
              <a:gd name="T17" fmla="*/ 2238 h 2238"/>
              <a:gd name="T18" fmla="*/ 3128 w 7150"/>
              <a:gd name="T19" fmla="*/ 2238 h 2238"/>
              <a:gd name="T20" fmla="*/ 2681 w 7150"/>
              <a:gd name="T21" fmla="*/ 2238 h 2238"/>
              <a:gd name="T22" fmla="*/ 2234 w 7150"/>
              <a:gd name="T23" fmla="*/ 2238 h 2238"/>
              <a:gd name="T24" fmla="*/ 1788 w 7150"/>
              <a:gd name="T25" fmla="*/ 2238 h 2238"/>
              <a:gd name="T26" fmla="*/ 1340 w 7150"/>
              <a:gd name="T27" fmla="*/ 2238 h 2238"/>
              <a:gd name="T28" fmla="*/ 893 w 7150"/>
              <a:gd name="T29" fmla="*/ 2238 h 2238"/>
              <a:gd name="T30" fmla="*/ 447 w 7150"/>
              <a:gd name="T31" fmla="*/ 2238 h 2238"/>
              <a:gd name="T32" fmla="*/ 0 w 7150"/>
              <a:gd name="T33" fmla="*/ 2238 h 2238"/>
              <a:gd name="T34" fmla="*/ 0 w 7150"/>
              <a:gd name="T35" fmla="*/ 1678 h 2238"/>
              <a:gd name="T36" fmla="*/ 0 w 7150"/>
              <a:gd name="T37" fmla="*/ 1119 h 2238"/>
              <a:gd name="T38" fmla="*/ 0 w 7150"/>
              <a:gd name="T39" fmla="*/ 559 h 2238"/>
              <a:gd name="T40" fmla="*/ 0 w 7150"/>
              <a:gd name="T41" fmla="*/ 0 h 2238"/>
              <a:gd name="T42" fmla="*/ 447 w 7150"/>
              <a:gd name="T43" fmla="*/ 0 h 2238"/>
              <a:gd name="T44" fmla="*/ 893 w 7150"/>
              <a:gd name="T45" fmla="*/ 0 h 2238"/>
              <a:gd name="T46" fmla="*/ 1340 w 7150"/>
              <a:gd name="T47" fmla="*/ 0 h 2238"/>
              <a:gd name="T48" fmla="*/ 1788 w 7150"/>
              <a:gd name="T49" fmla="*/ 0 h 2238"/>
              <a:gd name="T50" fmla="*/ 2234 w 7150"/>
              <a:gd name="T51" fmla="*/ 0 h 2238"/>
              <a:gd name="T52" fmla="*/ 2681 w 7150"/>
              <a:gd name="T53" fmla="*/ 0 h 2238"/>
              <a:gd name="T54" fmla="*/ 3128 w 7150"/>
              <a:gd name="T55" fmla="*/ 0 h 2238"/>
              <a:gd name="T56" fmla="*/ 3575 w 7150"/>
              <a:gd name="T57" fmla="*/ 0 h 2238"/>
              <a:gd name="T58" fmla="*/ 4022 w 7150"/>
              <a:gd name="T59" fmla="*/ 0 h 2238"/>
              <a:gd name="T60" fmla="*/ 4469 w 7150"/>
              <a:gd name="T61" fmla="*/ 0 h 2238"/>
              <a:gd name="T62" fmla="*/ 4915 w 7150"/>
              <a:gd name="T63" fmla="*/ 0 h 2238"/>
              <a:gd name="T64" fmla="*/ 5363 w 7150"/>
              <a:gd name="T65" fmla="*/ 0 h 2238"/>
              <a:gd name="T66" fmla="*/ 5809 w 7150"/>
              <a:gd name="T67" fmla="*/ 0 h 2238"/>
              <a:gd name="T68" fmla="*/ 6256 w 7150"/>
              <a:gd name="T69" fmla="*/ 0 h 2238"/>
              <a:gd name="T70" fmla="*/ 6703 w 7150"/>
              <a:gd name="T71" fmla="*/ 0 h 2238"/>
              <a:gd name="T72" fmla="*/ 7150 w 7150"/>
              <a:gd name="T73" fmla="*/ 0 h 2238"/>
              <a:gd name="T74" fmla="*/ 7150 w 7150"/>
              <a:gd name="T75" fmla="*/ 559 h 2238"/>
              <a:gd name="T76" fmla="*/ 7150 w 7150"/>
              <a:gd name="T77" fmla="*/ 1119 h 2238"/>
              <a:gd name="T78" fmla="*/ 7150 w 7150"/>
              <a:gd name="T79" fmla="*/ 1678 h 2238"/>
              <a:gd name="T80" fmla="*/ 7150 w 7150"/>
              <a:gd name="T81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50" h="2238">
                <a:moveTo>
                  <a:pt x="7150" y="2238"/>
                </a:moveTo>
                <a:lnTo>
                  <a:pt x="6703" y="2238"/>
                </a:lnTo>
                <a:lnTo>
                  <a:pt x="6256" y="2238"/>
                </a:lnTo>
                <a:lnTo>
                  <a:pt x="5809" y="2238"/>
                </a:lnTo>
                <a:lnTo>
                  <a:pt x="5363" y="2238"/>
                </a:lnTo>
                <a:lnTo>
                  <a:pt x="4915" y="2238"/>
                </a:lnTo>
                <a:lnTo>
                  <a:pt x="4469" y="2238"/>
                </a:lnTo>
                <a:lnTo>
                  <a:pt x="4022" y="2238"/>
                </a:lnTo>
                <a:lnTo>
                  <a:pt x="3575" y="2238"/>
                </a:lnTo>
                <a:lnTo>
                  <a:pt x="3128" y="2238"/>
                </a:lnTo>
                <a:lnTo>
                  <a:pt x="2681" y="2238"/>
                </a:lnTo>
                <a:lnTo>
                  <a:pt x="2234" y="2238"/>
                </a:lnTo>
                <a:lnTo>
                  <a:pt x="1788" y="2238"/>
                </a:lnTo>
                <a:lnTo>
                  <a:pt x="1340" y="2238"/>
                </a:lnTo>
                <a:lnTo>
                  <a:pt x="893" y="2238"/>
                </a:lnTo>
                <a:lnTo>
                  <a:pt x="447" y="2238"/>
                </a:lnTo>
                <a:lnTo>
                  <a:pt x="0" y="2238"/>
                </a:lnTo>
                <a:lnTo>
                  <a:pt x="0" y="1678"/>
                </a:lnTo>
                <a:lnTo>
                  <a:pt x="0" y="1119"/>
                </a:lnTo>
                <a:lnTo>
                  <a:pt x="0" y="559"/>
                </a:lnTo>
                <a:lnTo>
                  <a:pt x="0" y="0"/>
                </a:lnTo>
                <a:lnTo>
                  <a:pt x="447" y="0"/>
                </a:lnTo>
                <a:lnTo>
                  <a:pt x="893" y="0"/>
                </a:lnTo>
                <a:lnTo>
                  <a:pt x="1340" y="0"/>
                </a:lnTo>
                <a:lnTo>
                  <a:pt x="1788" y="0"/>
                </a:lnTo>
                <a:lnTo>
                  <a:pt x="2234" y="0"/>
                </a:lnTo>
                <a:lnTo>
                  <a:pt x="2681" y="0"/>
                </a:lnTo>
                <a:lnTo>
                  <a:pt x="3128" y="0"/>
                </a:lnTo>
                <a:lnTo>
                  <a:pt x="3575" y="0"/>
                </a:lnTo>
                <a:lnTo>
                  <a:pt x="4022" y="0"/>
                </a:lnTo>
                <a:lnTo>
                  <a:pt x="4469" y="0"/>
                </a:lnTo>
                <a:lnTo>
                  <a:pt x="4915" y="0"/>
                </a:lnTo>
                <a:lnTo>
                  <a:pt x="5363" y="0"/>
                </a:lnTo>
                <a:lnTo>
                  <a:pt x="5809" y="0"/>
                </a:lnTo>
                <a:lnTo>
                  <a:pt x="6256" y="0"/>
                </a:lnTo>
                <a:lnTo>
                  <a:pt x="6703" y="0"/>
                </a:lnTo>
                <a:lnTo>
                  <a:pt x="7150" y="0"/>
                </a:lnTo>
                <a:lnTo>
                  <a:pt x="7150" y="559"/>
                </a:lnTo>
                <a:lnTo>
                  <a:pt x="7150" y="1119"/>
                </a:lnTo>
                <a:lnTo>
                  <a:pt x="7150" y="1678"/>
                </a:lnTo>
                <a:lnTo>
                  <a:pt x="7150" y="2238"/>
                </a:lnTo>
                <a:close/>
              </a:path>
            </a:pathLst>
          </a:custGeom>
          <a:solidFill>
            <a:srgbClr val="0A5896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EF223-BCC4-4447-99D3-C28C6557C83C}"/>
              </a:ext>
            </a:extLst>
          </p:cNvPr>
          <p:cNvSpPr txBox="1"/>
          <p:nvPr/>
        </p:nvSpPr>
        <p:spPr>
          <a:xfrm>
            <a:off x="393308" y="107999"/>
            <a:ext cx="3809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HİKAYE ZAMANI / YENİ ÇAĞ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CE865-964C-A54F-B526-215D7919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42" y="102074"/>
            <a:ext cx="1601337" cy="326294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134CE83-E53B-D943-BEC9-E914B7739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26" y="825585"/>
            <a:ext cx="6506589" cy="5192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38D9C0-E182-5D4E-B8CA-0C80C862B3E5}"/>
              </a:ext>
            </a:extLst>
          </p:cNvPr>
          <p:cNvSpPr txBox="1"/>
          <p:nvPr/>
        </p:nvSpPr>
        <p:spPr>
          <a:xfrm>
            <a:off x="5161963" y="6032415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Docker Architecture</a:t>
            </a:r>
            <a:endParaRPr lang="en-T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3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8109A9-5A76-419C-B7E1-62BAB35017AB}"/>
              </a:ext>
            </a:extLst>
          </p:cNvPr>
          <p:cNvSpPr/>
          <p:nvPr/>
        </p:nvSpPr>
        <p:spPr>
          <a:xfrm>
            <a:off x="450376" y="470849"/>
            <a:ext cx="11341290" cy="591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vi Kutu">
            <a:extLst>
              <a:ext uri="{FF2B5EF4-FFF2-40B4-BE49-F238E27FC236}">
                <a16:creationId xmlns:a16="http://schemas.microsoft.com/office/drawing/2014/main" id="{612691E9-C80F-AF4D-9AA4-3DB80D98BBB0}"/>
              </a:ext>
            </a:extLst>
          </p:cNvPr>
          <p:cNvSpPr>
            <a:spLocks/>
          </p:cNvSpPr>
          <p:nvPr/>
        </p:nvSpPr>
        <p:spPr bwMode="auto">
          <a:xfrm>
            <a:off x="0" y="108072"/>
            <a:ext cx="108000" cy="376165"/>
          </a:xfrm>
          <a:custGeom>
            <a:avLst/>
            <a:gdLst>
              <a:gd name="T0" fmla="*/ 7150 w 7150"/>
              <a:gd name="T1" fmla="*/ 2238 h 2238"/>
              <a:gd name="T2" fmla="*/ 6703 w 7150"/>
              <a:gd name="T3" fmla="*/ 2238 h 2238"/>
              <a:gd name="T4" fmla="*/ 6256 w 7150"/>
              <a:gd name="T5" fmla="*/ 2238 h 2238"/>
              <a:gd name="T6" fmla="*/ 5809 w 7150"/>
              <a:gd name="T7" fmla="*/ 2238 h 2238"/>
              <a:gd name="T8" fmla="*/ 5363 w 7150"/>
              <a:gd name="T9" fmla="*/ 2238 h 2238"/>
              <a:gd name="T10" fmla="*/ 4915 w 7150"/>
              <a:gd name="T11" fmla="*/ 2238 h 2238"/>
              <a:gd name="T12" fmla="*/ 4469 w 7150"/>
              <a:gd name="T13" fmla="*/ 2238 h 2238"/>
              <a:gd name="T14" fmla="*/ 4022 w 7150"/>
              <a:gd name="T15" fmla="*/ 2238 h 2238"/>
              <a:gd name="T16" fmla="*/ 3575 w 7150"/>
              <a:gd name="T17" fmla="*/ 2238 h 2238"/>
              <a:gd name="T18" fmla="*/ 3128 w 7150"/>
              <a:gd name="T19" fmla="*/ 2238 h 2238"/>
              <a:gd name="T20" fmla="*/ 2681 w 7150"/>
              <a:gd name="T21" fmla="*/ 2238 h 2238"/>
              <a:gd name="T22" fmla="*/ 2234 w 7150"/>
              <a:gd name="T23" fmla="*/ 2238 h 2238"/>
              <a:gd name="T24" fmla="*/ 1788 w 7150"/>
              <a:gd name="T25" fmla="*/ 2238 h 2238"/>
              <a:gd name="T26" fmla="*/ 1340 w 7150"/>
              <a:gd name="T27" fmla="*/ 2238 h 2238"/>
              <a:gd name="T28" fmla="*/ 893 w 7150"/>
              <a:gd name="T29" fmla="*/ 2238 h 2238"/>
              <a:gd name="T30" fmla="*/ 447 w 7150"/>
              <a:gd name="T31" fmla="*/ 2238 h 2238"/>
              <a:gd name="T32" fmla="*/ 0 w 7150"/>
              <a:gd name="T33" fmla="*/ 2238 h 2238"/>
              <a:gd name="T34" fmla="*/ 0 w 7150"/>
              <a:gd name="T35" fmla="*/ 1678 h 2238"/>
              <a:gd name="T36" fmla="*/ 0 w 7150"/>
              <a:gd name="T37" fmla="*/ 1119 h 2238"/>
              <a:gd name="T38" fmla="*/ 0 w 7150"/>
              <a:gd name="T39" fmla="*/ 559 h 2238"/>
              <a:gd name="T40" fmla="*/ 0 w 7150"/>
              <a:gd name="T41" fmla="*/ 0 h 2238"/>
              <a:gd name="T42" fmla="*/ 447 w 7150"/>
              <a:gd name="T43" fmla="*/ 0 h 2238"/>
              <a:gd name="T44" fmla="*/ 893 w 7150"/>
              <a:gd name="T45" fmla="*/ 0 h 2238"/>
              <a:gd name="T46" fmla="*/ 1340 w 7150"/>
              <a:gd name="T47" fmla="*/ 0 h 2238"/>
              <a:gd name="T48" fmla="*/ 1788 w 7150"/>
              <a:gd name="T49" fmla="*/ 0 h 2238"/>
              <a:gd name="T50" fmla="*/ 2234 w 7150"/>
              <a:gd name="T51" fmla="*/ 0 h 2238"/>
              <a:gd name="T52" fmla="*/ 2681 w 7150"/>
              <a:gd name="T53" fmla="*/ 0 h 2238"/>
              <a:gd name="T54" fmla="*/ 3128 w 7150"/>
              <a:gd name="T55" fmla="*/ 0 h 2238"/>
              <a:gd name="T56" fmla="*/ 3575 w 7150"/>
              <a:gd name="T57" fmla="*/ 0 h 2238"/>
              <a:gd name="T58" fmla="*/ 4022 w 7150"/>
              <a:gd name="T59" fmla="*/ 0 h 2238"/>
              <a:gd name="T60" fmla="*/ 4469 w 7150"/>
              <a:gd name="T61" fmla="*/ 0 h 2238"/>
              <a:gd name="T62" fmla="*/ 4915 w 7150"/>
              <a:gd name="T63" fmla="*/ 0 h 2238"/>
              <a:gd name="T64" fmla="*/ 5363 w 7150"/>
              <a:gd name="T65" fmla="*/ 0 h 2238"/>
              <a:gd name="T66" fmla="*/ 5809 w 7150"/>
              <a:gd name="T67" fmla="*/ 0 h 2238"/>
              <a:gd name="T68" fmla="*/ 6256 w 7150"/>
              <a:gd name="T69" fmla="*/ 0 h 2238"/>
              <a:gd name="T70" fmla="*/ 6703 w 7150"/>
              <a:gd name="T71" fmla="*/ 0 h 2238"/>
              <a:gd name="T72" fmla="*/ 7150 w 7150"/>
              <a:gd name="T73" fmla="*/ 0 h 2238"/>
              <a:gd name="T74" fmla="*/ 7150 w 7150"/>
              <a:gd name="T75" fmla="*/ 559 h 2238"/>
              <a:gd name="T76" fmla="*/ 7150 w 7150"/>
              <a:gd name="T77" fmla="*/ 1119 h 2238"/>
              <a:gd name="T78" fmla="*/ 7150 w 7150"/>
              <a:gd name="T79" fmla="*/ 1678 h 2238"/>
              <a:gd name="T80" fmla="*/ 7150 w 7150"/>
              <a:gd name="T81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50" h="2238">
                <a:moveTo>
                  <a:pt x="7150" y="2238"/>
                </a:moveTo>
                <a:lnTo>
                  <a:pt x="6703" y="2238"/>
                </a:lnTo>
                <a:lnTo>
                  <a:pt x="6256" y="2238"/>
                </a:lnTo>
                <a:lnTo>
                  <a:pt x="5809" y="2238"/>
                </a:lnTo>
                <a:lnTo>
                  <a:pt x="5363" y="2238"/>
                </a:lnTo>
                <a:lnTo>
                  <a:pt x="4915" y="2238"/>
                </a:lnTo>
                <a:lnTo>
                  <a:pt x="4469" y="2238"/>
                </a:lnTo>
                <a:lnTo>
                  <a:pt x="4022" y="2238"/>
                </a:lnTo>
                <a:lnTo>
                  <a:pt x="3575" y="2238"/>
                </a:lnTo>
                <a:lnTo>
                  <a:pt x="3128" y="2238"/>
                </a:lnTo>
                <a:lnTo>
                  <a:pt x="2681" y="2238"/>
                </a:lnTo>
                <a:lnTo>
                  <a:pt x="2234" y="2238"/>
                </a:lnTo>
                <a:lnTo>
                  <a:pt x="1788" y="2238"/>
                </a:lnTo>
                <a:lnTo>
                  <a:pt x="1340" y="2238"/>
                </a:lnTo>
                <a:lnTo>
                  <a:pt x="893" y="2238"/>
                </a:lnTo>
                <a:lnTo>
                  <a:pt x="447" y="2238"/>
                </a:lnTo>
                <a:lnTo>
                  <a:pt x="0" y="2238"/>
                </a:lnTo>
                <a:lnTo>
                  <a:pt x="0" y="1678"/>
                </a:lnTo>
                <a:lnTo>
                  <a:pt x="0" y="1119"/>
                </a:lnTo>
                <a:lnTo>
                  <a:pt x="0" y="559"/>
                </a:lnTo>
                <a:lnTo>
                  <a:pt x="0" y="0"/>
                </a:lnTo>
                <a:lnTo>
                  <a:pt x="447" y="0"/>
                </a:lnTo>
                <a:lnTo>
                  <a:pt x="893" y="0"/>
                </a:lnTo>
                <a:lnTo>
                  <a:pt x="1340" y="0"/>
                </a:lnTo>
                <a:lnTo>
                  <a:pt x="1788" y="0"/>
                </a:lnTo>
                <a:lnTo>
                  <a:pt x="2234" y="0"/>
                </a:lnTo>
                <a:lnTo>
                  <a:pt x="2681" y="0"/>
                </a:lnTo>
                <a:lnTo>
                  <a:pt x="3128" y="0"/>
                </a:lnTo>
                <a:lnTo>
                  <a:pt x="3575" y="0"/>
                </a:lnTo>
                <a:lnTo>
                  <a:pt x="4022" y="0"/>
                </a:lnTo>
                <a:lnTo>
                  <a:pt x="4469" y="0"/>
                </a:lnTo>
                <a:lnTo>
                  <a:pt x="4915" y="0"/>
                </a:lnTo>
                <a:lnTo>
                  <a:pt x="5363" y="0"/>
                </a:lnTo>
                <a:lnTo>
                  <a:pt x="5809" y="0"/>
                </a:lnTo>
                <a:lnTo>
                  <a:pt x="6256" y="0"/>
                </a:lnTo>
                <a:lnTo>
                  <a:pt x="6703" y="0"/>
                </a:lnTo>
                <a:lnTo>
                  <a:pt x="7150" y="0"/>
                </a:lnTo>
                <a:lnTo>
                  <a:pt x="7150" y="559"/>
                </a:lnTo>
                <a:lnTo>
                  <a:pt x="7150" y="1119"/>
                </a:lnTo>
                <a:lnTo>
                  <a:pt x="7150" y="1678"/>
                </a:lnTo>
                <a:lnTo>
                  <a:pt x="7150" y="2238"/>
                </a:lnTo>
                <a:close/>
              </a:path>
            </a:pathLst>
          </a:custGeom>
          <a:solidFill>
            <a:srgbClr val="0A5896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EF223-BCC4-4447-99D3-C28C6557C83C}"/>
              </a:ext>
            </a:extLst>
          </p:cNvPr>
          <p:cNvSpPr txBox="1"/>
          <p:nvPr/>
        </p:nvSpPr>
        <p:spPr>
          <a:xfrm>
            <a:off x="393308" y="107999"/>
            <a:ext cx="4036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HİKAYE ZAMANI / YAKIN ÇAĞ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CE865-964C-A54F-B526-215D7919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42" y="102074"/>
            <a:ext cx="1601337" cy="326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38D9C0-E182-5D4E-B8CA-0C80C862B3E5}"/>
              </a:ext>
            </a:extLst>
          </p:cNvPr>
          <p:cNvSpPr txBox="1"/>
          <p:nvPr/>
        </p:nvSpPr>
        <p:spPr>
          <a:xfrm>
            <a:off x="5161963" y="6032415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Kubernetes Architecture</a:t>
            </a:r>
            <a:endParaRPr lang="en-TR" dirty="0">
              <a:solidFill>
                <a:schemeClr val="accent1"/>
              </a:solidFill>
            </a:endParaRPr>
          </a:p>
        </p:txBody>
      </p:sp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62590C17-14E4-3544-B6B0-C0B131FCA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09" y="953963"/>
            <a:ext cx="10564182" cy="49500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FE56E4-779D-3643-8516-46F648480B58}"/>
              </a:ext>
            </a:extLst>
          </p:cNvPr>
          <p:cNvSpPr/>
          <p:nvPr/>
        </p:nvSpPr>
        <p:spPr>
          <a:xfrm>
            <a:off x="5161963" y="5541264"/>
            <a:ext cx="2034365" cy="36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2B4E74-AAF4-A24E-815F-9A6E72601265}"/>
              </a:ext>
            </a:extLst>
          </p:cNvPr>
          <p:cNvSpPr/>
          <p:nvPr/>
        </p:nvSpPr>
        <p:spPr>
          <a:xfrm>
            <a:off x="3458131" y="991223"/>
            <a:ext cx="5256101" cy="36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1864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00CE9DBB1A474041A9253F385B11D9FD" ma:contentTypeVersion="2" ma:contentTypeDescription="Yeni belge oluşturun." ma:contentTypeScope="" ma:versionID="2928052ff6d129134b8cbf5c4079dd13">
  <xsd:schema xmlns:xsd="http://www.w3.org/2001/XMLSchema" xmlns:xs="http://www.w3.org/2001/XMLSchema" xmlns:p="http://schemas.microsoft.com/office/2006/metadata/properties" xmlns:ns2="726d3195-b143-4a48-8566-15543a1a833c" targetNamespace="http://schemas.microsoft.com/office/2006/metadata/properties" ma:root="true" ma:fieldsID="478c11d238a948cc0c8d7d43c807ec80" ns2:_="">
    <xsd:import namespace="726d3195-b143-4a48-8566-15543a1a8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6d3195-b143-4a48-8566-15543a1a8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AE32AF-30DE-48C6-8684-CFA0830A1A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6d3195-b143-4a48-8566-15543a1a83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E06133-BC25-4FD8-9A0B-55EAF3718E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C1D574-DD6E-412F-A4CE-E40233BBA947}">
  <ds:schemaRefs>
    <ds:schemaRef ds:uri="726d3195-b143-4a48-8566-15543a1a833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</TotalTime>
  <Words>903</Words>
  <Application>Microsoft Macintosh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Code Pro Bold LC</vt:lpstr>
      <vt:lpstr>Code Pro LC</vt:lpstr>
      <vt:lpstr>Open Sans Light</vt:lpstr>
      <vt:lpstr>Segoe UI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Onur Ediz</dc:creator>
  <cp:lastModifiedBy>Emircan Kalyoncu</cp:lastModifiedBy>
  <cp:revision>273</cp:revision>
  <dcterms:created xsi:type="dcterms:W3CDTF">2021-02-05T10:00:53Z</dcterms:created>
  <dcterms:modified xsi:type="dcterms:W3CDTF">2021-03-17T13:48:33Z</dcterms:modified>
</cp:coreProperties>
</file>