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72" r:id="rId7"/>
    <p:sldId id="271" r:id="rId8"/>
    <p:sldId id="270" r:id="rId9"/>
    <p:sldId id="269" r:id="rId10"/>
    <p:sldId id="268" r:id="rId11"/>
    <p:sldId id="267" r:id="rId12"/>
    <p:sldId id="266" r:id="rId13"/>
    <p:sldId id="265" r:id="rId14"/>
    <p:sldId id="264" r:id="rId15"/>
    <p:sldId id="263" r:id="rId16"/>
    <p:sldId id="262" r:id="rId17"/>
    <p:sldId id="274" r:id="rId18"/>
    <p:sldId id="284" r:id="rId19"/>
    <p:sldId id="283" r:id="rId20"/>
    <p:sldId id="282" r:id="rId21"/>
    <p:sldId id="281" r:id="rId22"/>
    <p:sldId id="280" r:id="rId23"/>
    <p:sldId id="279" r:id="rId24"/>
    <p:sldId id="278" r:id="rId25"/>
    <p:sldId id="277" r:id="rId26"/>
    <p:sldId id="276" r:id="rId27"/>
    <p:sldId id="275" r:id="rId28"/>
    <p:sldId id="273" r:id="rId29"/>
    <p:sldId id="291" r:id="rId30"/>
    <p:sldId id="290" r:id="rId31"/>
    <p:sldId id="28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50D5451-95F9-4FA9-ACC4-A60F1520F7EA}" type="datetimeFigureOut">
              <a:rPr lang="tr-TR" smtClean="0"/>
              <a:t>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CE086C-E557-41AC-9AE0-A61A9358F71D}"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870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50D5451-95F9-4FA9-ACC4-A60F1520F7EA}" type="datetimeFigureOut">
              <a:rPr lang="tr-TR" smtClean="0"/>
              <a:t>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CE086C-E557-41AC-9AE0-A61A9358F71D}" type="slidenum">
              <a:rPr lang="tr-TR" smtClean="0"/>
              <a:t>‹#›</a:t>
            </a:fld>
            <a:endParaRPr lang="tr-TR"/>
          </a:p>
        </p:txBody>
      </p:sp>
    </p:spTree>
    <p:extLst>
      <p:ext uri="{BB962C8B-B14F-4D97-AF65-F5344CB8AC3E}">
        <p14:creationId xmlns:p14="http://schemas.microsoft.com/office/powerpoint/2010/main" val="3450252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50D5451-95F9-4FA9-ACC4-A60F1520F7EA}" type="datetimeFigureOut">
              <a:rPr lang="tr-TR" smtClean="0"/>
              <a:t>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CE086C-E557-41AC-9AE0-A61A9358F71D}" type="slidenum">
              <a:rPr lang="tr-TR" smtClean="0"/>
              <a:t>‹#›</a:t>
            </a:fld>
            <a:endParaRPr lang="tr-TR"/>
          </a:p>
        </p:txBody>
      </p:sp>
    </p:spTree>
    <p:extLst>
      <p:ext uri="{BB962C8B-B14F-4D97-AF65-F5344CB8AC3E}">
        <p14:creationId xmlns:p14="http://schemas.microsoft.com/office/powerpoint/2010/main" val="1553048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50D5451-95F9-4FA9-ACC4-A60F1520F7EA}" type="datetimeFigureOut">
              <a:rPr lang="tr-TR" smtClean="0"/>
              <a:t>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CE086C-E557-41AC-9AE0-A61A9358F71D}" type="slidenum">
              <a:rPr lang="tr-TR" smtClean="0"/>
              <a:t>‹#›</a:t>
            </a:fld>
            <a:endParaRPr lang="tr-TR"/>
          </a:p>
        </p:txBody>
      </p:sp>
    </p:spTree>
    <p:extLst>
      <p:ext uri="{BB962C8B-B14F-4D97-AF65-F5344CB8AC3E}">
        <p14:creationId xmlns:p14="http://schemas.microsoft.com/office/powerpoint/2010/main" val="3879029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50D5451-95F9-4FA9-ACC4-A60F1520F7EA}" type="datetimeFigureOut">
              <a:rPr lang="tr-TR" smtClean="0"/>
              <a:t>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CE086C-E557-41AC-9AE0-A61A9358F71D}"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967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50D5451-95F9-4FA9-ACC4-A60F1520F7EA}" type="datetimeFigureOut">
              <a:rPr lang="tr-TR" smtClean="0"/>
              <a:t>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2CE086C-E557-41AC-9AE0-A61A9358F71D}" type="slidenum">
              <a:rPr lang="tr-TR" smtClean="0"/>
              <a:t>‹#›</a:t>
            </a:fld>
            <a:endParaRPr lang="tr-TR"/>
          </a:p>
        </p:txBody>
      </p:sp>
    </p:spTree>
    <p:extLst>
      <p:ext uri="{BB962C8B-B14F-4D97-AF65-F5344CB8AC3E}">
        <p14:creationId xmlns:p14="http://schemas.microsoft.com/office/powerpoint/2010/main" val="226229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50D5451-95F9-4FA9-ACC4-A60F1520F7EA}" type="datetimeFigureOut">
              <a:rPr lang="tr-TR" smtClean="0"/>
              <a:t>7.05.2020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2CE086C-E557-41AC-9AE0-A61A9358F71D}" type="slidenum">
              <a:rPr lang="tr-TR" smtClean="0"/>
              <a:t>‹#›</a:t>
            </a:fld>
            <a:endParaRPr lang="tr-TR"/>
          </a:p>
        </p:txBody>
      </p:sp>
    </p:spTree>
    <p:extLst>
      <p:ext uri="{BB962C8B-B14F-4D97-AF65-F5344CB8AC3E}">
        <p14:creationId xmlns:p14="http://schemas.microsoft.com/office/powerpoint/2010/main" val="2358252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50D5451-95F9-4FA9-ACC4-A60F1520F7EA}" type="datetimeFigureOut">
              <a:rPr lang="tr-TR" smtClean="0"/>
              <a:t>7.05.2020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2CE086C-E557-41AC-9AE0-A61A9358F71D}" type="slidenum">
              <a:rPr lang="tr-TR" smtClean="0"/>
              <a:t>‹#›</a:t>
            </a:fld>
            <a:endParaRPr lang="tr-TR"/>
          </a:p>
        </p:txBody>
      </p:sp>
    </p:spTree>
    <p:extLst>
      <p:ext uri="{BB962C8B-B14F-4D97-AF65-F5344CB8AC3E}">
        <p14:creationId xmlns:p14="http://schemas.microsoft.com/office/powerpoint/2010/main" val="252534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0D5451-95F9-4FA9-ACC4-A60F1520F7EA}" type="datetimeFigureOut">
              <a:rPr lang="tr-TR" smtClean="0"/>
              <a:t>7.05.2020</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B2CE086C-E557-41AC-9AE0-A61A9358F71D}" type="slidenum">
              <a:rPr lang="tr-TR" smtClean="0"/>
              <a:t>‹#›</a:t>
            </a:fld>
            <a:endParaRPr lang="tr-TR"/>
          </a:p>
        </p:txBody>
      </p:sp>
    </p:spTree>
    <p:extLst>
      <p:ext uri="{BB962C8B-B14F-4D97-AF65-F5344CB8AC3E}">
        <p14:creationId xmlns:p14="http://schemas.microsoft.com/office/powerpoint/2010/main" val="25669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50D5451-95F9-4FA9-ACC4-A60F1520F7EA}" type="datetimeFigureOut">
              <a:rPr lang="tr-TR" smtClean="0"/>
              <a:t>7.05.2020</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2CE086C-E557-41AC-9AE0-A61A9358F71D}" type="slidenum">
              <a:rPr lang="tr-TR" smtClean="0"/>
              <a:t>‹#›</a:t>
            </a:fld>
            <a:endParaRPr lang="tr-TR"/>
          </a:p>
        </p:txBody>
      </p:sp>
    </p:spTree>
    <p:extLst>
      <p:ext uri="{BB962C8B-B14F-4D97-AF65-F5344CB8AC3E}">
        <p14:creationId xmlns:p14="http://schemas.microsoft.com/office/powerpoint/2010/main" val="220572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50D5451-95F9-4FA9-ACC4-A60F1520F7EA}" type="datetimeFigureOut">
              <a:rPr lang="tr-TR" smtClean="0"/>
              <a:t>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2CE086C-E557-41AC-9AE0-A61A9358F71D}" type="slidenum">
              <a:rPr lang="tr-TR" smtClean="0"/>
              <a:t>‹#›</a:t>
            </a:fld>
            <a:endParaRPr lang="tr-TR"/>
          </a:p>
        </p:txBody>
      </p:sp>
    </p:spTree>
    <p:extLst>
      <p:ext uri="{BB962C8B-B14F-4D97-AF65-F5344CB8AC3E}">
        <p14:creationId xmlns:p14="http://schemas.microsoft.com/office/powerpoint/2010/main" val="2314930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50D5451-95F9-4FA9-ACC4-A60F1520F7EA}" type="datetimeFigureOut">
              <a:rPr lang="tr-TR" smtClean="0"/>
              <a:t>7.05.2020</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2CE086C-E557-41AC-9AE0-A61A9358F71D}"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9467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hataverdi.com/wp-content/uploads/2014/03/communicationProblem-min.p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hataverdi.com/wp-content/uploads/2014/03/wouldYouLikeToSave-min.png"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www.hataverdi.com/wp-content/uploads/2014/03/manualactivationwindow-min.pn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hataverdi.com/wp-content/uploads/2014/03/activateyourlicense-min.p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udemy.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6" Type="http://schemas.openxmlformats.org/officeDocument/2006/relationships/hyperlink" Target="https://tr.wikipedia.org/wiki/3B" TargetMode="External"/><Relationship Id="rId21" Type="http://schemas.openxmlformats.org/officeDocument/2006/relationships/hyperlink" Target="https://tr.wikipedia.org/w/index.php?title=Traffic_Racer&amp;action=edit&amp;redlink=1" TargetMode="External"/><Relationship Id="rId42" Type="http://schemas.openxmlformats.org/officeDocument/2006/relationships/hyperlink" Target="https://tr.wikipedia.org/w/index.php?title=Doku_s%C4%B1k%C4%B1%C5%9Ft%C4%B1rma&amp;action=edit&amp;redlink=1" TargetMode="External"/><Relationship Id="rId47" Type="http://schemas.openxmlformats.org/officeDocument/2006/relationships/hyperlink" Target="https://tr.wikipedia.org/wiki/Ekran_uzay%C4%B1_ortam_%C3%B6rtmesi" TargetMode="External"/><Relationship Id="rId63" Type="http://schemas.openxmlformats.org/officeDocument/2006/relationships/hyperlink" Target="https://tr.wikipedia.org/wiki/Unity_(oyun_motoru)#cite_note-UnityTech-announces-NN3DSsupport-11" TargetMode="External"/><Relationship Id="rId68" Type="http://schemas.openxmlformats.org/officeDocument/2006/relationships/hyperlink" Target="https://tr.wikipedia.org/wiki/Oculus_Rift" TargetMode="External"/><Relationship Id="rId16" Type="http://schemas.openxmlformats.org/officeDocument/2006/relationships/hyperlink" Target="https://tr.wikipedia.org/wiki/Firewatch" TargetMode="External"/><Relationship Id="rId11" Type="http://schemas.openxmlformats.org/officeDocument/2006/relationships/hyperlink" Target="https://tr.wikipedia.org/wiki/Apple_Worldwide_Developers_Conference" TargetMode="External"/><Relationship Id="rId32" Type="http://schemas.openxmlformats.org/officeDocument/2006/relationships/hyperlink" Target="https://tr.wikipedia.org/wiki/Betik_dili" TargetMode="External"/><Relationship Id="rId37" Type="http://schemas.openxmlformats.org/officeDocument/2006/relationships/hyperlink" Target="https://tr.wikipedia.org/wiki/WebGL" TargetMode="External"/><Relationship Id="rId53" Type="http://schemas.openxmlformats.org/officeDocument/2006/relationships/hyperlink" Target="https://tr.wikipedia.org/w/index.php?title=Facebook_Gameroom&amp;action=edit&amp;redlink=1" TargetMode="External"/><Relationship Id="rId58" Type="http://schemas.openxmlformats.org/officeDocument/2006/relationships/hyperlink" Target="https://tr.wikipedia.org/wiki/HTC_Vive" TargetMode="External"/><Relationship Id="rId74" Type="http://schemas.openxmlformats.org/officeDocument/2006/relationships/hyperlink" Target="https://tr.wikipedia.org/wiki/TvOS" TargetMode="External"/><Relationship Id="rId79" Type="http://schemas.openxmlformats.org/officeDocument/2006/relationships/hyperlink" Target="https://tr.wikipedia.org/wiki/Xbox_One" TargetMode="External"/><Relationship Id="rId5" Type="http://schemas.openxmlformats.org/officeDocument/2006/relationships/hyperlink" Target="https://tr.wikipedia.org/wiki/Video_oyunu" TargetMode="External"/><Relationship Id="rId61" Type="http://schemas.openxmlformats.org/officeDocument/2006/relationships/hyperlink" Target="https://tr.wikipedia.org/wiki/Microsoft_HoloLens" TargetMode="External"/><Relationship Id="rId19" Type="http://schemas.openxmlformats.org/officeDocument/2006/relationships/hyperlink" Target="https://tr.wikipedia.org/wiki/Armello" TargetMode="External"/><Relationship Id="rId14" Type="http://schemas.openxmlformats.org/officeDocument/2006/relationships/hyperlink" Target="https://tr.wikipedia.org/wiki/Unity_(oyun_motoru)#cite_note-7" TargetMode="External"/><Relationship Id="rId22" Type="http://schemas.openxmlformats.org/officeDocument/2006/relationships/hyperlink" Target="https://tr.wikipedia.org/wiki/Pillars_of_Eternity" TargetMode="External"/><Relationship Id="rId27" Type="http://schemas.openxmlformats.org/officeDocument/2006/relationships/hyperlink" Target="https://tr.wikipedia.org/wiki/C" TargetMode="External"/><Relationship Id="rId30" Type="http://schemas.openxmlformats.org/officeDocument/2006/relationships/hyperlink" Target="https://tr.wikipedia.org/wiki/S%C3%B6zdizim" TargetMode="External"/><Relationship Id="rId35" Type="http://schemas.openxmlformats.org/officeDocument/2006/relationships/hyperlink" Target="https://tr.wikipedia.org/wiki/OpenGL" TargetMode="External"/><Relationship Id="rId43" Type="http://schemas.openxmlformats.org/officeDocument/2006/relationships/hyperlink" Target="https://tr.wikipedia.org/wiki/%C3%87%C3%B6z%C3%BCn%C3%BCrl%C3%BCk_(optik_ve_elektronik)" TargetMode="External"/><Relationship Id="rId48" Type="http://schemas.openxmlformats.org/officeDocument/2006/relationships/hyperlink" Target="https://tr.wikipedia.org/w/index.php?title=G%C3%B6lge_haritas%C4%B1&amp;action=edit&amp;redlink=1" TargetMode="External"/><Relationship Id="rId56" Type="http://schemas.openxmlformats.org/officeDocument/2006/relationships/hyperlink" Target="https://tr.wikipedia.org/wiki/Google_Cardboard" TargetMode="External"/><Relationship Id="rId64" Type="http://schemas.openxmlformats.org/officeDocument/2006/relationships/hyperlink" Target="https://tr.wikipedia.org/wiki/Unity_(oyun_motoru)#cite_note-IGNcitesUnityNN3DSsupport-12" TargetMode="External"/><Relationship Id="rId69" Type="http://schemas.openxmlformats.org/officeDocument/2006/relationships/hyperlink" Target="https://tr.wikipedia.org/wiki/PlayStation_4" TargetMode="External"/><Relationship Id="rId77" Type="http://schemas.openxmlformats.org/officeDocument/2006/relationships/hyperlink" Target="https://tr.wikipedia.org/wiki/Windows_Phone" TargetMode="External"/><Relationship Id="rId8" Type="http://schemas.openxmlformats.org/officeDocument/2006/relationships/hyperlink" Target="https://tr.wikipedia.org/wiki/Unity_(oyun_motoru)#cite_note-Riccitiello_interview-5" TargetMode="External"/><Relationship Id="rId51" Type="http://schemas.openxmlformats.org/officeDocument/2006/relationships/hyperlink" Target="https://tr.wikipedia.org/wiki/Android_(i%C5%9Fletim_sistemi)" TargetMode="External"/><Relationship Id="rId72" Type="http://schemas.openxmlformats.org/officeDocument/2006/relationships/hyperlink" Target="https://tr.wikipedia.org/w/index.php?title=Samsung_Smart_TV&amp;action=edit&amp;redlink=1" TargetMode="External"/><Relationship Id="rId80" Type="http://schemas.openxmlformats.org/officeDocument/2006/relationships/hyperlink" Target="https://tr.wikipedia.org/wiki/Unity_(oyun_motoru)#cite_note-15" TargetMode="External"/><Relationship Id="rId3" Type="http://schemas.openxmlformats.org/officeDocument/2006/relationships/hyperlink" Target="https://tr.wikipedia.org/wiki/Video_oyunu_konsolu" TargetMode="External"/><Relationship Id="rId12" Type="http://schemas.openxmlformats.org/officeDocument/2006/relationships/hyperlink" Target="https://tr.wikipedia.org/wiki/MacOS" TargetMode="External"/><Relationship Id="rId17" Type="http://schemas.openxmlformats.org/officeDocument/2006/relationships/hyperlink" Target="https://tr.wikipedia.org/wiki/Unturned" TargetMode="External"/><Relationship Id="rId25" Type="http://schemas.openxmlformats.org/officeDocument/2006/relationships/hyperlink" Target="https://tr.wikipedia.org/wiki/%C4%B0ki_boyutlu_uzay" TargetMode="External"/><Relationship Id="rId33" Type="http://schemas.openxmlformats.org/officeDocument/2006/relationships/hyperlink" Target="https://tr.wikipedia.org/wiki/Uygulama_programlama_aray%C3%BCz%C3%BC" TargetMode="External"/><Relationship Id="rId38" Type="http://schemas.openxmlformats.org/officeDocument/2006/relationships/hyperlink" Target="https://tr.wikipedia.org/wiki/DirectX" TargetMode="External"/><Relationship Id="rId46" Type="http://schemas.openxmlformats.org/officeDocument/2006/relationships/hyperlink" Target="https://tr.wikipedia.org/w/index.php?title=Paralaks_haritalama&amp;action=edit&amp;redlink=1" TargetMode="External"/><Relationship Id="rId59" Type="http://schemas.openxmlformats.org/officeDocument/2006/relationships/hyperlink" Target="https://tr.wikipedia.org/wiki/%C4%B0OS" TargetMode="External"/><Relationship Id="rId67" Type="http://schemas.openxmlformats.org/officeDocument/2006/relationships/hyperlink" Target="https://tr.wikipedia.org/wiki/Unity_(oyun_motoru)#cite_note-unity-devs-shine-on-switch-14" TargetMode="External"/><Relationship Id="rId20" Type="http://schemas.openxmlformats.org/officeDocument/2006/relationships/hyperlink" Target="https://tr.wikipedia.org/wiki/The_Long_Dark" TargetMode="External"/><Relationship Id="rId41" Type="http://schemas.openxmlformats.org/officeDocument/2006/relationships/hyperlink" Target="https://tr.wikipedia.org/wiki/Sprite_(bilgisayar_grafi%C4%9Fi)" TargetMode="External"/><Relationship Id="rId54" Type="http://schemas.openxmlformats.org/officeDocument/2006/relationships/hyperlink" Target="https://tr.wikipedia.org/w/index.php?title=Fire_OS&amp;action=edit&amp;redlink=1" TargetMode="External"/><Relationship Id="rId62" Type="http://schemas.openxmlformats.org/officeDocument/2006/relationships/hyperlink" Target="https://tr.wikipedia.org/wiki/Nintendo_3DS" TargetMode="External"/><Relationship Id="rId70" Type="http://schemas.openxmlformats.org/officeDocument/2006/relationships/hyperlink" Target="https://tr.wikipedia.org/wiki/PlayStation_Vita" TargetMode="External"/><Relationship Id="rId75" Type="http://schemas.openxmlformats.org/officeDocument/2006/relationships/hyperlink" Target="https://tr.wikipedia.org/wiki/Wii_U" TargetMode="External"/><Relationship Id="rId1" Type="http://schemas.openxmlformats.org/officeDocument/2006/relationships/slideLayout" Target="../slideLayouts/slideLayout2.xml"/><Relationship Id="rId6" Type="http://schemas.openxmlformats.org/officeDocument/2006/relationships/hyperlink" Target="https://tr.wikipedia.org/wiki/Sim%C3%BClasyon" TargetMode="External"/><Relationship Id="rId15" Type="http://schemas.openxmlformats.org/officeDocument/2006/relationships/hyperlink" Target="https://tr.wikipedia.org/wiki/Battlestar_Galactica_Online" TargetMode="External"/><Relationship Id="rId23" Type="http://schemas.openxmlformats.org/officeDocument/2006/relationships/hyperlink" Target="https://tr.wikipedia.org/wiki/Tyranny_(Video_oyunu)" TargetMode="External"/><Relationship Id="rId28" Type="http://schemas.openxmlformats.org/officeDocument/2006/relationships/hyperlink" Target="https://tr.wikipedia.org/wiki/Unity_(oyun_motoru)#cite_note-8" TargetMode="External"/><Relationship Id="rId36" Type="http://schemas.openxmlformats.org/officeDocument/2006/relationships/hyperlink" Target="https://tr.wikipedia.org/wiki/OpenGL_ES" TargetMode="External"/><Relationship Id="rId49" Type="http://schemas.openxmlformats.org/officeDocument/2006/relationships/hyperlink" Target="https://tr.wikipedia.org/wiki/R%C3%B6tu%C5%9F" TargetMode="External"/><Relationship Id="rId57" Type="http://schemas.openxmlformats.org/officeDocument/2006/relationships/hyperlink" Target="https://tr.wikipedia.org/wiki/Google_Daydream" TargetMode="External"/><Relationship Id="rId10" Type="http://schemas.openxmlformats.org/officeDocument/2006/relationships/hyperlink" Target="https://tr.wikipedia.org/wiki/Oyun_motoru" TargetMode="External"/><Relationship Id="rId31" Type="http://schemas.openxmlformats.org/officeDocument/2006/relationships/hyperlink" Target="https://tr.wikipedia.org/wiki/JavaScript" TargetMode="External"/><Relationship Id="rId44" Type="http://schemas.openxmlformats.org/officeDocument/2006/relationships/hyperlink" Target="https://tr.wikipedia.org/w/index.php?title=Yumru_haritalama&amp;action=edit&amp;redlink=1" TargetMode="External"/><Relationship Id="rId52" Type="http://schemas.openxmlformats.org/officeDocument/2006/relationships/hyperlink" Target="https://tr.wikipedia.org/wiki/Android_TV" TargetMode="External"/><Relationship Id="rId60" Type="http://schemas.openxmlformats.org/officeDocument/2006/relationships/hyperlink" Target="https://tr.wikipedia.org/wiki/Linux" TargetMode="External"/><Relationship Id="rId65" Type="http://schemas.openxmlformats.org/officeDocument/2006/relationships/hyperlink" Target="https://tr.wikipedia.org/wiki/Unity_(oyun_motoru)#cite_note-unity-europe-announces-new-3ds-details-13" TargetMode="External"/><Relationship Id="rId73" Type="http://schemas.openxmlformats.org/officeDocument/2006/relationships/hyperlink" Target="https://tr.wikipedia.org/wiki/Tizen" TargetMode="External"/><Relationship Id="rId78" Type="http://schemas.openxmlformats.org/officeDocument/2006/relationships/hyperlink" Target="https://tr.wikipedia.org/wiki/Windows_Store" TargetMode="External"/><Relationship Id="rId81" Type="http://schemas.openxmlformats.org/officeDocument/2006/relationships/hyperlink" Target="https://tr.wikipedia.org/wiki/Unity_(oyun_motoru)#cite_note-WPRoadmap-3" TargetMode="External"/><Relationship Id="rId4" Type="http://schemas.openxmlformats.org/officeDocument/2006/relationships/hyperlink" Target="https://tr.wikipedia.org/wiki/Mobil_cihaz" TargetMode="External"/><Relationship Id="rId9" Type="http://schemas.openxmlformats.org/officeDocument/2006/relationships/hyperlink" Target="https://tr.wikipedia.org/wiki/%C3%87apraz_platform_yaz%C4%B1l%C4%B1mlar%C4%B1" TargetMode="External"/><Relationship Id="rId13" Type="http://schemas.openxmlformats.org/officeDocument/2006/relationships/hyperlink" Target="https://tr.wikipedia.org/wiki/Unity_(oyun_motoru)#cite_note-Unity_Multiplatform-6" TargetMode="External"/><Relationship Id="rId18" Type="http://schemas.openxmlformats.org/officeDocument/2006/relationships/hyperlink" Target="https://tr.wikipedia.org/wiki/Layers_of_Fear" TargetMode="External"/><Relationship Id="rId39" Type="http://schemas.openxmlformats.org/officeDocument/2006/relationships/hyperlink" Target="https://tr.wikipedia.org/wiki/Vulkan_API" TargetMode="External"/><Relationship Id="rId34" Type="http://schemas.openxmlformats.org/officeDocument/2006/relationships/hyperlink" Target="https://tr.wikipedia.org/wiki/Direct3D" TargetMode="External"/><Relationship Id="rId50" Type="http://schemas.openxmlformats.org/officeDocument/2006/relationships/hyperlink" Target="https://tr.wikipedia.org/wiki/Unity_(oyun_motoru)#cite_note-Unity_4_DirectX11-10" TargetMode="External"/><Relationship Id="rId55" Type="http://schemas.openxmlformats.org/officeDocument/2006/relationships/hyperlink" Target="https://tr.wikipedia.org/w/index.php?title=Gear_VR&amp;action=edit&amp;redlink=1" TargetMode="External"/><Relationship Id="rId76" Type="http://schemas.openxmlformats.org/officeDocument/2006/relationships/hyperlink" Target="https://tr.wikipedia.org/wiki/Microsoft_Windows" TargetMode="External"/><Relationship Id="rId7" Type="http://schemas.openxmlformats.org/officeDocument/2006/relationships/hyperlink" Target="https://tr.wikipedia.org/w/index.php?title=Unity_Technologies&amp;action=edit&amp;redlink=1" TargetMode="External"/><Relationship Id="rId71" Type="http://schemas.openxmlformats.org/officeDocument/2006/relationships/hyperlink" Target="https://tr.wikipedia.org/wiki/PlayStation_VR" TargetMode="External"/><Relationship Id="rId2" Type="http://schemas.openxmlformats.org/officeDocument/2006/relationships/hyperlink" Target="https://tr.wikipedia.org/wiki/Bilgisayar" TargetMode="External"/><Relationship Id="rId29" Type="http://schemas.openxmlformats.org/officeDocument/2006/relationships/hyperlink" Target="https://tr.wikipedia.org/wiki/Unity_(oyun_motoru)#cite_note-9" TargetMode="External"/><Relationship Id="rId24" Type="http://schemas.openxmlformats.org/officeDocument/2006/relationships/hyperlink" Target="https://tr.wikipedia.org/wiki/Rol_yapma_oyunu" TargetMode="External"/><Relationship Id="rId40" Type="http://schemas.openxmlformats.org/officeDocument/2006/relationships/hyperlink" Target="https://tr.wikipedia.org/wiki/Metal_API" TargetMode="External"/><Relationship Id="rId45" Type="http://schemas.openxmlformats.org/officeDocument/2006/relationships/hyperlink" Target="https://tr.wikipedia.org/w/index.php?title=Yans%C4%B1ma_haritalama&amp;action=edit&amp;redlink=1" TargetMode="External"/><Relationship Id="rId66" Type="http://schemas.openxmlformats.org/officeDocument/2006/relationships/hyperlink" Target="https://tr.wikipedia.org/wiki/Nintendo_Switch"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isabingol.com/index.php/2019/05/08/unity-3d-kurulumu-resimli-anlatim/" TargetMode="External"/><Relationship Id="rId2" Type="http://schemas.openxmlformats.org/officeDocument/2006/relationships/hyperlink" Target="https://tr.wikipedia.org/wiki/Unity_(oyun_motoru)" TargetMode="External"/><Relationship Id="rId1" Type="http://schemas.openxmlformats.org/officeDocument/2006/relationships/slideLayout" Target="../slideLayouts/slideLayout2.xml"/><Relationship Id="rId6" Type="http://schemas.openxmlformats.org/officeDocument/2006/relationships/hyperlink" Target="https://www.elektrikport.com/teknik-kutuphane/unity3d-oyun-motoru-nedir/15164#ad-image-0" TargetMode="External"/><Relationship Id="rId5" Type="http://schemas.openxmlformats.org/officeDocument/2006/relationships/hyperlink" Target="http://ustaderslik.com/konu/Unity_3D_T%C3%BCrk%C3%A7e_D%C3%B6k%C3%BCman" TargetMode="External"/><Relationship Id="rId4" Type="http://schemas.openxmlformats.org/officeDocument/2006/relationships/hyperlink" Target="https://www.hataverdi.com/unity-3d-nedir-nasil-indirilir-ne-ise-yarar/2014/03/"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tr.wikipedia.org/wiki/Unity_(oyun_motoru)#cite_note-:4-23" TargetMode="External"/><Relationship Id="rId3" Type="http://schemas.openxmlformats.org/officeDocument/2006/relationships/hyperlink" Target="https://tr.wikipedia.org/wiki/Tokyo_Big_Sight" TargetMode="External"/><Relationship Id="rId7" Type="http://schemas.openxmlformats.org/officeDocument/2006/relationships/hyperlink" Target="https://tr.wikipedia.org/wiki/Unity_(oyun_motoru)#cite_note-:3-22" TargetMode="External"/><Relationship Id="rId2" Type="http://schemas.openxmlformats.org/officeDocument/2006/relationships/hyperlink" Target="https://tr.wikipedia.org/wiki/Havok_(yaz%C4%B1l%C4%B1m)" TargetMode="External"/><Relationship Id="rId1" Type="http://schemas.openxmlformats.org/officeDocument/2006/relationships/slideLayout" Target="../slideLayouts/slideLayout2.xml"/><Relationship Id="rId6" Type="http://schemas.openxmlformats.org/officeDocument/2006/relationships/hyperlink" Target="https://tr.wikipedia.org/wiki/Unity_(oyun_motoru)#cite_note-:2-21" TargetMode="External"/><Relationship Id="rId11" Type="http://schemas.openxmlformats.org/officeDocument/2006/relationships/hyperlink" Target="https://tr.wikipedia.org/wiki/Vocaloid" TargetMode="External"/><Relationship Id="rId5" Type="http://schemas.openxmlformats.org/officeDocument/2006/relationships/hyperlink" Target="https://tr.wikipedia.org/wiki/Unity_(oyun_motoru)#cite_note-:1-20" TargetMode="External"/><Relationship Id="rId10" Type="http://schemas.openxmlformats.org/officeDocument/2006/relationships/hyperlink" Target="https://tr.wikipedia.org/wiki/Unity_(oyun_motoru)#cite_note-:5-24" TargetMode="External"/><Relationship Id="rId4" Type="http://schemas.openxmlformats.org/officeDocument/2006/relationships/hyperlink" Target="https://tr.wikipedia.org/wiki/Unity_(oyun_motoru)#cite_note-:0-19" TargetMode="External"/><Relationship Id="rId9" Type="http://schemas.openxmlformats.org/officeDocument/2006/relationships/hyperlink" Target="https://tr.wikipedia.org/w/index.php?title=Runbow&amp;action=edit&amp;redlink=1"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tr.wikipedia.org/wiki/Unity_(oyun_motoru)#cite_note-26" TargetMode="External"/><Relationship Id="rId7" Type="http://schemas.openxmlformats.org/officeDocument/2006/relationships/hyperlink" Target="https://tr.wikipedia.org/wiki/Unity_(oyun_motoru)#cite_note-30" TargetMode="External"/><Relationship Id="rId2" Type="http://schemas.openxmlformats.org/officeDocument/2006/relationships/hyperlink" Target="https://tr.wikipedia.org/wiki/Unity_(oyun_motoru)#cite_note-25" TargetMode="External"/><Relationship Id="rId1" Type="http://schemas.openxmlformats.org/officeDocument/2006/relationships/slideLayout" Target="../slideLayouts/slideLayout2.xml"/><Relationship Id="rId6" Type="http://schemas.openxmlformats.org/officeDocument/2006/relationships/hyperlink" Target="https://tr.wikipedia.org/wiki/Unity_(oyun_motoru)#cite_note-29" TargetMode="External"/><Relationship Id="rId5" Type="http://schemas.openxmlformats.org/officeDocument/2006/relationships/hyperlink" Target="https://tr.wikipedia.org/wiki/Unity_(oyun_motoru)#cite_note-28" TargetMode="External"/><Relationship Id="rId4" Type="http://schemas.openxmlformats.org/officeDocument/2006/relationships/hyperlink" Target="https://tr.wikipedia.org/wiki/Unity_(oyun_motoru)#cite_note-2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unity3d.com/get-unity/download/archive"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B47671EE-731C-4190-979E-9F20DF0228B1}"/>
              </a:ext>
            </a:extLst>
          </p:cNvPr>
          <p:cNvSpPr/>
          <p:nvPr/>
        </p:nvSpPr>
        <p:spPr>
          <a:xfrm>
            <a:off x="1370119" y="87991"/>
            <a:ext cx="9114409" cy="861774"/>
          </a:xfrm>
          <a:prstGeom prst="rect">
            <a:avLst/>
          </a:prstGeom>
        </p:spPr>
        <p:txBody>
          <a:bodyPr wrap="square">
            <a:spAutoFit/>
          </a:bodyPr>
          <a:lstStyle/>
          <a:p>
            <a:pPr marL="1786255" marR="1695450" algn="ctr">
              <a:spcBef>
                <a:spcPts val="470"/>
              </a:spcBef>
              <a:spcAft>
                <a:spcPts val="0"/>
              </a:spcAft>
            </a:pPr>
            <a:r>
              <a:rPr lang="tr-TR" b="1" dirty="0">
                <a:latin typeface="Arial" panose="020B0604020202020204" pitchFamily="34" charset="0"/>
                <a:ea typeface="Arial" panose="020B0604020202020204" pitchFamily="34" charset="0"/>
              </a:rPr>
              <a:t>MESLEK YÜKSEK OKULU</a:t>
            </a:r>
          </a:p>
          <a:p>
            <a:pPr>
              <a:spcBef>
                <a:spcPts val="30"/>
              </a:spcBef>
              <a:spcAft>
                <a:spcPts val="0"/>
              </a:spcAft>
            </a:pPr>
            <a:r>
              <a:rPr lang="tr-TR" sz="1400" b="1" dirty="0">
                <a:effectLst/>
                <a:latin typeface="Arial" panose="020B0604020202020204" pitchFamily="34" charset="0"/>
                <a:ea typeface="Arial" panose="020B0604020202020204" pitchFamily="34" charset="0"/>
              </a:rPr>
              <a:t> </a:t>
            </a:r>
            <a:endParaRPr lang="tr-TR" dirty="0">
              <a:latin typeface="Arial" panose="020B0604020202020204" pitchFamily="34" charset="0"/>
              <a:ea typeface="Arial" panose="020B0604020202020204" pitchFamily="34" charset="0"/>
            </a:endParaRPr>
          </a:p>
          <a:p>
            <a:pPr marL="1786255" marR="1699260" algn="ctr">
              <a:spcAft>
                <a:spcPts val="0"/>
              </a:spcAft>
            </a:pPr>
            <a:r>
              <a:rPr lang="tr-TR" b="1" dirty="0">
                <a:latin typeface="Arial" panose="020B0604020202020204" pitchFamily="34" charset="0"/>
                <a:ea typeface="Arial" panose="020B0604020202020204" pitchFamily="34" charset="0"/>
              </a:rPr>
              <a:t>MOBİL TEKNOLOJİLERİ BÖLÜMÜ</a:t>
            </a:r>
            <a:endParaRPr lang="tr-TR" dirty="0">
              <a:latin typeface="Arial" panose="020B0604020202020204" pitchFamily="34" charset="0"/>
              <a:ea typeface="Arial" panose="020B0604020202020204" pitchFamily="34" charset="0"/>
            </a:endParaRPr>
          </a:p>
        </p:txBody>
      </p:sp>
      <p:pic>
        <p:nvPicPr>
          <p:cNvPr id="8" name="image1.jpeg">
            <a:extLst>
              <a:ext uri="{FF2B5EF4-FFF2-40B4-BE49-F238E27FC236}">
                <a16:creationId xmlns:a16="http://schemas.microsoft.com/office/drawing/2014/main" id="{ED23C2B0-53E2-4354-B942-3820DB6B3973}"/>
              </a:ext>
            </a:extLst>
          </p:cNvPr>
          <p:cNvPicPr/>
          <p:nvPr/>
        </p:nvPicPr>
        <p:blipFill>
          <a:blip r:embed="rId2" cstate="print"/>
          <a:stretch>
            <a:fillRect/>
          </a:stretch>
        </p:blipFill>
        <p:spPr>
          <a:xfrm>
            <a:off x="0" y="1310718"/>
            <a:ext cx="4597119" cy="4362977"/>
          </a:xfrm>
          <a:prstGeom prst="rect">
            <a:avLst/>
          </a:prstGeom>
        </p:spPr>
      </p:pic>
      <p:sp>
        <p:nvSpPr>
          <p:cNvPr id="7" name="Dikdörtgen 6">
            <a:extLst>
              <a:ext uri="{FF2B5EF4-FFF2-40B4-BE49-F238E27FC236}">
                <a16:creationId xmlns:a16="http://schemas.microsoft.com/office/drawing/2014/main" id="{5D40D493-66FE-429C-85B6-3F023C3D026D}"/>
              </a:ext>
            </a:extLst>
          </p:cNvPr>
          <p:cNvSpPr/>
          <p:nvPr/>
        </p:nvSpPr>
        <p:spPr>
          <a:xfrm>
            <a:off x="1368638" y="1310718"/>
            <a:ext cx="9114408" cy="4871462"/>
          </a:xfrm>
          <a:prstGeom prst="rect">
            <a:avLst/>
          </a:prstGeom>
        </p:spPr>
        <p:txBody>
          <a:bodyPr wrap="square">
            <a:spAutoFit/>
          </a:bodyPr>
          <a:lstStyle/>
          <a:p>
            <a:pPr marL="1786255" marR="1696720" algn="ctr">
              <a:lnSpc>
                <a:spcPct val="193000"/>
              </a:lnSpc>
              <a:spcAft>
                <a:spcPts val="0"/>
              </a:spcAft>
            </a:pPr>
            <a:r>
              <a:rPr lang="tr-TR" b="1" dirty="0">
                <a:latin typeface="Arial" panose="020B0604020202020204" pitchFamily="34" charset="0"/>
                <a:ea typeface="Arial" panose="020B0604020202020204" pitchFamily="34" charset="0"/>
              </a:rPr>
              <a:t>SCORE BİRD</a:t>
            </a:r>
            <a:endParaRPr lang="tr-TR" dirty="0">
              <a:latin typeface="Arial" panose="020B0604020202020204" pitchFamily="34" charset="0"/>
              <a:ea typeface="Arial" panose="020B0604020202020204" pitchFamily="34" charset="0"/>
            </a:endParaRPr>
          </a:p>
          <a:p>
            <a:pPr marL="1786255" marR="1696720" algn="ctr">
              <a:lnSpc>
                <a:spcPct val="193000"/>
              </a:lnSpc>
              <a:spcAft>
                <a:spcPts val="0"/>
              </a:spcAft>
            </a:pPr>
            <a:r>
              <a:rPr lang="tr-TR" b="1" dirty="0">
                <a:latin typeface="Arial" panose="020B0604020202020204" pitchFamily="34" charset="0"/>
                <a:ea typeface="Arial" panose="020B0604020202020204" pitchFamily="34" charset="0"/>
              </a:rPr>
              <a:t> </a:t>
            </a:r>
            <a:endParaRPr lang="tr-TR" dirty="0">
              <a:latin typeface="Arial" panose="020B0604020202020204" pitchFamily="34" charset="0"/>
              <a:ea typeface="Arial" panose="020B0604020202020204" pitchFamily="34" charset="0"/>
            </a:endParaRPr>
          </a:p>
          <a:p>
            <a:pPr marL="1786255" marR="1696720" algn="ctr">
              <a:lnSpc>
                <a:spcPct val="193000"/>
              </a:lnSpc>
              <a:spcAft>
                <a:spcPts val="0"/>
              </a:spcAft>
            </a:pPr>
            <a:r>
              <a:rPr lang="tr-TR" b="1" dirty="0">
                <a:latin typeface="Arial" panose="020B0604020202020204" pitchFamily="34" charset="0"/>
                <a:ea typeface="Arial" panose="020B0604020202020204" pitchFamily="34" charset="0"/>
              </a:rPr>
              <a:t>BİTİRME PROJESİ</a:t>
            </a:r>
            <a:endParaRPr lang="tr-TR" dirty="0">
              <a:latin typeface="Arial" panose="020B0604020202020204" pitchFamily="34" charset="0"/>
              <a:ea typeface="Arial" panose="020B0604020202020204" pitchFamily="34" charset="0"/>
            </a:endParaRPr>
          </a:p>
          <a:p>
            <a:pPr>
              <a:spcAft>
                <a:spcPts val="0"/>
              </a:spcAft>
            </a:pPr>
            <a:r>
              <a:rPr lang="tr-TR" sz="2000" b="1" dirty="0">
                <a:effectLst/>
                <a:latin typeface="Arial" panose="020B0604020202020204" pitchFamily="34" charset="0"/>
                <a:ea typeface="Arial" panose="020B0604020202020204" pitchFamily="34" charset="0"/>
              </a:rPr>
              <a:t> </a:t>
            </a:r>
            <a:endParaRPr lang="tr-TR" dirty="0">
              <a:latin typeface="Arial" panose="020B0604020202020204" pitchFamily="34" charset="0"/>
              <a:ea typeface="Arial" panose="020B0604020202020204" pitchFamily="34" charset="0"/>
            </a:endParaRPr>
          </a:p>
          <a:p>
            <a:pPr>
              <a:spcBef>
                <a:spcPts val="45"/>
              </a:spcBef>
              <a:spcAft>
                <a:spcPts val="0"/>
              </a:spcAft>
            </a:pPr>
            <a:r>
              <a:rPr lang="tr-TR" sz="1200" b="1" dirty="0">
                <a:effectLst/>
                <a:latin typeface="Arial" panose="020B0604020202020204" pitchFamily="34" charset="0"/>
                <a:ea typeface="Arial" panose="020B0604020202020204" pitchFamily="34" charset="0"/>
              </a:rPr>
              <a:t> </a:t>
            </a:r>
            <a:endParaRPr lang="tr-TR" dirty="0">
              <a:latin typeface="Arial" panose="020B0604020202020204" pitchFamily="34" charset="0"/>
              <a:ea typeface="Arial" panose="020B0604020202020204" pitchFamily="34" charset="0"/>
            </a:endParaRPr>
          </a:p>
          <a:p>
            <a:pPr marL="1786255" marR="1698625" algn="ctr">
              <a:spcAft>
                <a:spcPts val="0"/>
              </a:spcAft>
            </a:pPr>
            <a:r>
              <a:rPr lang="tr-TR" b="1" dirty="0">
                <a:latin typeface="Arial" panose="020B0604020202020204" pitchFamily="34" charset="0"/>
                <a:ea typeface="Arial" panose="020B0604020202020204" pitchFamily="34" charset="0"/>
              </a:rPr>
              <a:t>EMRE KARAKILIÇ</a:t>
            </a:r>
            <a:endParaRPr lang="tr-TR" dirty="0">
              <a:latin typeface="Arial" panose="020B0604020202020204" pitchFamily="34" charset="0"/>
              <a:ea typeface="Arial" panose="020B0604020202020204" pitchFamily="34" charset="0"/>
            </a:endParaRPr>
          </a:p>
          <a:p>
            <a:pPr marL="1786255" marR="1698625" algn="ctr">
              <a:spcAft>
                <a:spcPts val="0"/>
              </a:spcAft>
            </a:pPr>
            <a:r>
              <a:rPr lang="tr-TR" b="1" dirty="0">
                <a:latin typeface="Arial" panose="020B0604020202020204" pitchFamily="34" charset="0"/>
                <a:ea typeface="Arial" panose="020B0604020202020204" pitchFamily="34" charset="0"/>
              </a:rPr>
              <a:t>18MY93024</a:t>
            </a:r>
            <a:endParaRPr lang="tr-TR" dirty="0">
              <a:latin typeface="Arial" panose="020B0604020202020204" pitchFamily="34" charset="0"/>
              <a:ea typeface="Arial" panose="020B0604020202020204" pitchFamily="34" charset="0"/>
            </a:endParaRPr>
          </a:p>
          <a:p>
            <a:pPr>
              <a:spcAft>
                <a:spcPts val="0"/>
              </a:spcAft>
            </a:pPr>
            <a:r>
              <a:rPr lang="tr-TR" sz="2000" b="1" dirty="0">
                <a:effectLst/>
                <a:latin typeface="Arial" panose="020B0604020202020204" pitchFamily="34" charset="0"/>
                <a:ea typeface="Arial" panose="020B0604020202020204" pitchFamily="34" charset="0"/>
              </a:rPr>
              <a:t> </a:t>
            </a:r>
            <a:endParaRPr lang="tr-TR" dirty="0">
              <a:latin typeface="Arial" panose="020B0604020202020204" pitchFamily="34" charset="0"/>
              <a:ea typeface="Arial" panose="020B0604020202020204" pitchFamily="34" charset="0"/>
            </a:endParaRPr>
          </a:p>
          <a:p>
            <a:pPr>
              <a:spcAft>
                <a:spcPts val="0"/>
              </a:spcAft>
            </a:pPr>
            <a:r>
              <a:rPr lang="tr-TR" sz="2000" b="1" dirty="0">
                <a:effectLst/>
                <a:latin typeface="Arial" panose="020B0604020202020204" pitchFamily="34" charset="0"/>
                <a:ea typeface="Arial" panose="020B0604020202020204" pitchFamily="34" charset="0"/>
              </a:rPr>
              <a:t> </a:t>
            </a:r>
            <a:endParaRPr lang="tr-TR" dirty="0">
              <a:latin typeface="Arial" panose="020B0604020202020204" pitchFamily="34" charset="0"/>
              <a:ea typeface="Arial" panose="020B0604020202020204" pitchFamily="34" charset="0"/>
            </a:endParaRPr>
          </a:p>
          <a:p>
            <a:pPr algn="ctr">
              <a:spcAft>
                <a:spcPts val="0"/>
              </a:spcAft>
            </a:pPr>
            <a:r>
              <a:rPr lang="tr-TR" sz="2000" b="1" dirty="0">
                <a:effectLst/>
                <a:latin typeface="Arial" panose="020B0604020202020204" pitchFamily="34" charset="0"/>
                <a:ea typeface="Arial" panose="020B0604020202020204" pitchFamily="34" charset="0"/>
              </a:rPr>
              <a:t>MAYIS 2020</a:t>
            </a:r>
            <a:endParaRPr lang="tr-TR" dirty="0">
              <a:latin typeface="Arial" panose="020B0604020202020204" pitchFamily="34" charset="0"/>
              <a:ea typeface="Arial" panose="020B0604020202020204" pitchFamily="34" charset="0"/>
            </a:endParaRPr>
          </a:p>
          <a:p>
            <a:pPr>
              <a:spcAft>
                <a:spcPts val="0"/>
              </a:spcAft>
            </a:pPr>
            <a:r>
              <a:rPr lang="tr-TR" sz="2000" b="1" dirty="0">
                <a:effectLst/>
                <a:latin typeface="Arial" panose="020B0604020202020204" pitchFamily="34" charset="0"/>
                <a:ea typeface="Arial" panose="020B0604020202020204" pitchFamily="34" charset="0"/>
              </a:rPr>
              <a:t> </a:t>
            </a:r>
            <a:endParaRPr lang="tr-TR" dirty="0">
              <a:latin typeface="Arial" panose="020B0604020202020204" pitchFamily="34" charset="0"/>
              <a:ea typeface="Arial" panose="020B0604020202020204" pitchFamily="34" charset="0"/>
            </a:endParaRPr>
          </a:p>
          <a:p>
            <a:pPr marL="1786255" marR="1697355" algn="ctr">
              <a:spcBef>
                <a:spcPts val="960"/>
              </a:spcBef>
              <a:spcAft>
                <a:spcPts val="0"/>
              </a:spcAft>
            </a:pPr>
            <a:r>
              <a:rPr lang="tr-TR" b="1" dirty="0">
                <a:latin typeface="Arial" panose="020B0604020202020204" pitchFamily="34" charset="0"/>
                <a:ea typeface="Arial" panose="020B0604020202020204" pitchFamily="34" charset="0"/>
              </a:rPr>
              <a:t>Danışman</a:t>
            </a:r>
            <a:endParaRPr lang="tr-TR" dirty="0">
              <a:latin typeface="Arial" panose="020B0604020202020204" pitchFamily="34" charset="0"/>
              <a:ea typeface="Arial" panose="020B0604020202020204" pitchFamily="34" charset="0"/>
            </a:endParaRPr>
          </a:p>
          <a:p>
            <a:pPr>
              <a:spcBef>
                <a:spcPts val="30"/>
              </a:spcBef>
              <a:spcAft>
                <a:spcPts val="0"/>
              </a:spcAft>
            </a:pPr>
            <a:r>
              <a:rPr lang="tr-TR" sz="1400" b="1" dirty="0">
                <a:effectLst/>
                <a:latin typeface="Arial" panose="020B0604020202020204" pitchFamily="34" charset="0"/>
                <a:ea typeface="Arial" panose="020B0604020202020204" pitchFamily="34" charset="0"/>
              </a:rPr>
              <a:t> </a:t>
            </a:r>
            <a:endParaRPr lang="tr-TR" dirty="0">
              <a:latin typeface="Arial" panose="020B0604020202020204" pitchFamily="34" charset="0"/>
              <a:ea typeface="Arial" panose="020B0604020202020204" pitchFamily="34" charset="0"/>
            </a:endParaRPr>
          </a:p>
          <a:p>
            <a:pPr marL="1786255" marR="1657985" algn="ctr">
              <a:spcAft>
                <a:spcPts val="0"/>
              </a:spcAft>
            </a:pPr>
            <a:r>
              <a:rPr lang="tr-TR" b="1" dirty="0">
                <a:latin typeface="Arial" panose="020B0604020202020204" pitchFamily="34" charset="0"/>
                <a:ea typeface="Arial" panose="020B0604020202020204" pitchFamily="34" charset="0"/>
              </a:rPr>
              <a:t>NİLGÜN İNCEREİS</a:t>
            </a:r>
            <a:endParaRPr lang="tr-TR"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785083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FA4C63B-B051-4D86-BFB2-A63481AC7A52}"/>
              </a:ext>
            </a:extLst>
          </p:cNvPr>
          <p:cNvSpPr>
            <a:spLocks noChangeArrowheads="1"/>
          </p:cNvSpPr>
          <p:nvPr/>
        </p:nvSpPr>
        <p:spPr bwMode="auto">
          <a:xfrm>
            <a:off x="752767" y="245932"/>
            <a:ext cx="13013094" cy="777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0039" tIns="114264"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300" b="1" i="0" u="none" strike="noStrike" cap="none" normalizeH="0" baseline="0" dirty="0">
                <a:ln>
                  <a:noFill/>
                </a:ln>
                <a:solidFill>
                  <a:schemeClr val="tx1"/>
                </a:solidFill>
                <a:effectLst/>
                <a:latin typeface="Arial" panose="020B0604020202020204" pitchFamily="34" charset="0"/>
                <a:ea typeface="Arial" panose="020B0604020202020204" pitchFamily="34" charset="0"/>
              </a:rPr>
              <a:t>ÜCRETSİZ LİSANS MANUEL AKTİVASYON NASIL YAPILIR?</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1- Lisans doğrulaması yapmak ister manuel aktivasyon gösterir. </a:t>
            </a:r>
            <a:r>
              <a:rPr kumimoji="0" lang="tr-TR" altLang="tr-TR" sz="1200" b="1" i="0" u="none" strike="noStrike" cap="none" normalizeH="0" baseline="0" dirty="0">
                <a:ln>
                  <a:noFill/>
                </a:ln>
                <a:solidFill>
                  <a:srgbClr val="000000"/>
                </a:solidFill>
                <a:effectLst/>
                <a:latin typeface="inherit"/>
                <a:ea typeface="Times New Roman" panose="02020603050405020304" pitchFamily="18" charset="0"/>
                <a:cs typeface="Arial" panose="020B0604020202020204" pitchFamily="34" charset="0"/>
              </a:rPr>
              <a:t>Manuel </a:t>
            </a:r>
            <a:r>
              <a:rPr kumimoji="0" lang="tr-TR" altLang="tr-TR" sz="1200" b="1" i="0" u="none" strike="noStrike" cap="none" normalizeH="0" baseline="0" dirty="0" err="1">
                <a:ln>
                  <a:noFill/>
                </a:ln>
                <a:solidFill>
                  <a:srgbClr val="000000"/>
                </a:solidFill>
                <a:effectLst/>
                <a:latin typeface="inherit"/>
                <a:ea typeface="Times New Roman" panose="02020603050405020304" pitchFamily="18" charset="0"/>
                <a:cs typeface="Arial" panose="020B0604020202020204" pitchFamily="34" charset="0"/>
              </a:rPr>
              <a:t>Activasyon</a:t>
            </a:r>
            <a:r>
              <a:rPr kumimoji="0" lang="tr-TR" altLang="tr-TR" sz="12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a:t>
            </a:r>
            <a:r>
              <a:rPr kumimoji="0" lang="tr-TR" altLang="tr-TR"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tıklayınız.</a:t>
            </a:r>
            <a:endParaRPr kumimoji="0" lang="tr-TR" altLang="tr-TR"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pic>
        <p:nvPicPr>
          <p:cNvPr id="5121" name="Resim 24">
            <a:hlinkClick r:id="rId2"/>
            <a:extLst>
              <a:ext uri="{FF2B5EF4-FFF2-40B4-BE49-F238E27FC236}">
                <a16:creationId xmlns:a16="http://schemas.microsoft.com/office/drawing/2014/main" id="{198BDE66-CDD0-4DC3-8CFD-DD272F9D0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225" y="1296955"/>
            <a:ext cx="6200775" cy="3419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56463FFF-4BD7-4975-83CE-1C1341BE63F2}"/>
              </a:ext>
            </a:extLst>
          </p:cNvPr>
          <p:cNvSpPr>
            <a:spLocks noChangeArrowheads="1"/>
          </p:cNvSpPr>
          <p:nvPr/>
        </p:nvSpPr>
        <p:spPr bwMode="auto">
          <a:xfrm>
            <a:off x="752767" y="537890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a:ln>
                  <a:noFill/>
                </a:ln>
                <a:solidFill>
                  <a:srgbClr val="000000"/>
                </a:solidFill>
                <a:effectLst/>
                <a:latin typeface="Arial" panose="020B0604020202020204" pitchFamily="34" charset="0"/>
                <a:ea typeface="Arial" panose="020B0604020202020204" pitchFamily="34" charset="0"/>
              </a:rPr>
              <a:t>2-  </a:t>
            </a:r>
            <a:r>
              <a:rPr kumimoji="0" lang="tr-TR" altLang="tr-TR" sz="1100" b="1" i="0" u="none" strike="noStrike" cap="none" normalizeH="0" baseline="0" dirty="0" err="1">
                <a:ln>
                  <a:noFill/>
                </a:ln>
                <a:solidFill>
                  <a:srgbClr val="000000"/>
                </a:solidFill>
                <a:effectLst/>
                <a:latin typeface="inherit"/>
                <a:ea typeface="Arial" panose="020B0604020202020204" pitchFamily="34" charset="0"/>
                <a:cs typeface="Arial" panose="020B0604020202020204" pitchFamily="34" charset="0"/>
              </a:rPr>
              <a:t>Save</a:t>
            </a:r>
            <a:r>
              <a:rPr kumimoji="0" lang="tr-TR" altLang="tr-TR" sz="1100" b="1" i="0" u="none" strike="noStrike" cap="none" normalizeH="0" baseline="0" dirty="0">
                <a:ln>
                  <a:noFill/>
                </a:ln>
                <a:solidFill>
                  <a:srgbClr val="000000"/>
                </a:solidFill>
                <a:effectLst/>
                <a:latin typeface="inherit"/>
                <a:ea typeface="Arial" panose="020B0604020202020204" pitchFamily="34" charset="0"/>
                <a:cs typeface="Arial" panose="020B0604020202020204" pitchFamily="34" charset="0"/>
              </a:rPr>
              <a:t> License </a:t>
            </a:r>
            <a:r>
              <a:rPr kumimoji="0" lang="tr-TR" altLang="tr-TR" sz="1100" b="1" i="0" u="none" strike="noStrike" cap="none" normalizeH="0" baseline="0" dirty="0" err="1">
                <a:ln>
                  <a:noFill/>
                </a:ln>
                <a:solidFill>
                  <a:srgbClr val="000000"/>
                </a:solidFill>
                <a:effectLst/>
                <a:latin typeface="inherit"/>
                <a:ea typeface="Arial" panose="020B0604020202020204" pitchFamily="34" charset="0"/>
                <a:cs typeface="Arial" panose="020B0604020202020204" pitchFamily="34" charset="0"/>
              </a:rPr>
              <a:t>Request</a:t>
            </a:r>
            <a:r>
              <a:rPr kumimoji="0" lang="tr-TR" altLang="tr-TR" sz="1100" b="1" i="0" u="none" strike="noStrike" cap="none" normalizeH="0" baseline="0" dirty="0">
                <a:ln>
                  <a:noFill/>
                </a:ln>
                <a:solidFill>
                  <a:srgbClr val="000000"/>
                </a:solidFill>
                <a:effectLst/>
                <a:latin typeface="inherit"/>
                <a:ea typeface="Arial" panose="020B0604020202020204" pitchFamily="34" charset="0"/>
                <a:cs typeface="Arial" panose="020B0604020202020204" pitchFamily="34" charset="0"/>
              </a:rPr>
              <a:t> ‘e </a:t>
            </a:r>
            <a:r>
              <a:rPr kumimoji="0" lang="tr-TR" altLang="tr-TR" sz="1100" b="0" i="0" u="none" strike="noStrike" cap="none" normalizeH="0" baseline="0" dirty="0">
                <a:ln>
                  <a:noFill/>
                </a:ln>
                <a:solidFill>
                  <a:srgbClr val="000000"/>
                </a:solidFill>
                <a:effectLst/>
                <a:ea typeface="Arial" panose="020B0604020202020204" pitchFamily="34" charset="0"/>
              </a:rPr>
              <a:t>tıklayın.  Kaydedeceği lisans dosyası için bir klasör yolu gösterin. Bu yolu unutmayın. Çünkü lisans dosyasını buradan kullanacaksınız.</a:t>
            </a:r>
            <a:r>
              <a:rPr kumimoji="0" lang="tr-TR" altLang="tr-TR" sz="800" b="0" i="0" u="none" strike="noStrike" cap="none" normalizeH="0" baseline="0" dirty="0">
                <a:ln>
                  <a:noFill/>
                </a:ln>
                <a:solidFill>
                  <a:schemeClr val="tx1"/>
                </a:solidFill>
                <a:effectLst/>
                <a:latin typeface="Arial" panose="020B0604020202020204" pitchFamily="34" charset="0"/>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9624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hlinkClick r:id="rId2"/>
            <a:extLst>
              <a:ext uri="{FF2B5EF4-FFF2-40B4-BE49-F238E27FC236}">
                <a16:creationId xmlns:a16="http://schemas.microsoft.com/office/drawing/2014/main" id="{E4343802-BDDF-4AA0-85CA-2EF3BF408F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50743" y="145208"/>
            <a:ext cx="4512013" cy="2967134"/>
          </a:xfrm>
          <a:prstGeom prst="rect">
            <a:avLst/>
          </a:prstGeom>
          <a:noFill/>
          <a:ln>
            <a:noFill/>
          </a:ln>
        </p:spPr>
      </p:pic>
      <p:sp>
        <p:nvSpPr>
          <p:cNvPr id="5" name="Rectangle 2">
            <a:extLst>
              <a:ext uri="{FF2B5EF4-FFF2-40B4-BE49-F238E27FC236}">
                <a16:creationId xmlns:a16="http://schemas.microsoft.com/office/drawing/2014/main" id="{A0A709A3-0297-4976-ABDC-CC698DA9F6D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3- </a:t>
            </a:r>
            <a:r>
              <a:rPr kumimoji="0" lang="tr-TR" altLang="tr-TR" sz="1200" b="1" i="0" u="none" strike="noStrike" cap="none" normalizeH="0" baseline="0">
                <a:ln>
                  <a:noFill/>
                </a:ln>
                <a:solidFill>
                  <a:srgbClr val="000000"/>
                </a:solidFill>
                <a:effectLst/>
                <a:latin typeface="inherit" charset="0"/>
                <a:ea typeface="Times New Roman" panose="02020603050405020304" pitchFamily="18" charset="0"/>
                <a:cs typeface="Arial" panose="020B0604020202020204" pitchFamily="34" charset="0"/>
              </a:rPr>
              <a:t>Browse </a:t>
            </a:r>
            <a:r>
              <a:rPr kumimoji="0" lang="tr-TR" altLang="tr-TR"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basın ve kaydettiğiniz lisans dosyasını ve </a:t>
            </a:r>
            <a:r>
              <a:rPr kumimoji="0" lang="tr-TR" altLang="tr-TR" sz="1200" b="1" i="0" u="none" strike="noStrike" cap="none" normalizeH="0" baseline="0">
                <a:ln>
                  <a:noFill/>
                </a:ln>
                <a:solidFill>
                  <a:srgbClr val="000000"/>
                </a:solidFill>
                <a:effectLst/>
                <a:latin typeface="inherit" charset="0"/>
                <a:ea typeface="Times New Roman" panose="02020603050405020304" pitchFamily="18" charset="0"/>
                <a:cs typeface="Arial" panose="020B0604020202020204" pitchFamily="34" charset="0"/>
              </a:rPr>
              <a:t>Next </a:t>
            </a:r>
            <a:r>
              <a:rPr kumimoji="0" lang="tr-TR" altLang="tr-TR"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basın.</a:t>
            </a:r>
            <a:endParaRPr kumimoji="0" lang="tr-TR" altLang="tr-TR"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a:ln>
                <a:noFill/>
              </a:ln>
              <a:solidFill>
                <a:schemeClr val="tx1"/>
              </a:solidFill>
              <a:effectLst/>
              <a:latin typeface="Arial" panose="020B0604020202020204" pitchFamily="34" charset="0"/>
            </a:endParaRPr>
          </a:p>
        </p:txBody>
      </p:sp>
      <p:pic>
        <p:nvPicPr>
          <p:cNvPr id="6145" name="Resim 20">
            <a:hlinkClick r:id="rId4"/>
            <a:extLst>
              <a:ext uri="{FF2B5EF4-FFF2-40B4-BE49-F238E27FC236}">
                <a16:creationId xmlns:a16="http://schemas.microsoft.com/office/drawing/2014/main" id="{92AE78FF-4989-4B9A-BB41-1640CD7A2E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8328" y="3455433"/>
            <a:ext cx="5793827" cy="325735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87A392C6-461A-4D37-8AE7-1EA6CD8811F9}"/>
              </a:ext>
            </a:extLst>
          </p:cNvPr>
          <p:cNvSpPr>
            <a:spLocks noChangeArrowheads="1"/>
          </p:cNvSpPr>
          <p:nvPr/>
        </p:nvSpPr>
        <p:spPr bwMode="auto">
          <a:xfrm>
            <a:off x="538163" y="394335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4- Bu aşamada hangi programı lisansla kullanmak istediğinizi seçiyorsunuz. Ücretsiz kullanmak için </a:t>
            </a:r>
            <a:r>
              <a:rPr kumimoji="0" lang="tr-TR" altLang="tr-TR" sz="1200" b="1" i="0" u="none" strike="noStrike" cap="none" normalizeH="0" baseline="0" dirty="0" err="1">
                <a:ln>
                  <a:noFill/>
                </a:ln>
                <a:solidFill>
                  <a:srgbClr val="000000"/>
                </a:solidFill>
                <a:effectLst/>
                <a:latin typeface="inherit" charset="0"/>
                <a:ea typeface="Times New Roman" panose="02020603050405020304" pitchFamily="18" charset="0"/>
                <a:cs typeface="Arial" panose="020B0604020202020204" pitchFamily="34" charset="0"/>
              </a:rPr>
              <a:t>Unity</a:t>
            </a:r>
            <a:r>
              <a:rPr kumimoji="0" lang="tr-TR" altLang="tr-TR" sz="1200" b="1" i="0" u="none" strike="noStrike" cap="none" normalizeH="0" baseline="0" dirty="0">
                <a:ln>
                  <a:noFill/>
                </a:ln>
                <a:solidFill>
                  <a:srgbClr val="000000"/>
                </a:solidFill>
                <a:effectLst/>
                <a:latin typeface="inherit" charset="0"/>
                <a:ea typeface="Times New Roman" panose="02020603050405020304" pitchFamily="18" charset="0"/>
                <a:cs typeface="Arial" panose="020B0604020202020204" pitchFamily="34" charset="0"/>
              </a:rPr>
              <a:t> Personel Edition </a:t>
            </a:r>
            <a:r>
              <a:rPr kumimoji="0" lang="tr-TR" altLang="tr-TR"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seçeneğini seçin. Ve işlemi tamamlayın..</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4769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hlinkClick r:id="rId2"/>
            <a:extLst>
              <a:ext uri="{FF2B5EF4-FFF2-40B4-BE49-F238E27FC236}">
                <a16:creationId xmlns:a16="http://schemas.microsoft.com/office/drawing/2014/main" id="{DB6A4748-2F3A-439F-B866-FDEF4BA094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72727" y="156340"/>
            <a:ext cx="5319550" cy="2913431"/>
          </a:xfrm>
          <a:prstGeom prst="rect">
            <a:avLst/>
          </a:prstGeom>
          <a:noFill/>
          <a:ln>
            <a:noFill/>
          </a:ln>
        </p:spPr>
      </p:pic>
      <p:sp>
        <p:nvSpPr>
          <p:cNvPr id="5" name="Dikdörtgen 4">
            <a:extLst>
              <a:ext uri="{FF2B5EF4-FFF2-40B4-BE49-F238E27FC236}">
                <a16:creationId xmlns:a16="http://schemas.microsoft.com/office/drawing/2014/main" id="{37F50AE2-BE43-43E9-925D-EE88BE2711A2}"/>
              </a:ext>
            </a:extLst>
          </p:cNvPr>
          <p:cNvSpPr/>
          <p:nvPr/>
        </p:nvSpPr>
        <p:spPr>
          <a:xfrm>
            <a:off x="2254898" y="3270425"/>
            <a:ext cx="6096000" cy="746358"/>
          </a:xfrm>
          <a:prstGeom prst="rect">
            <a:avLst/>
          </a:prstGeom>
        </p:spPr>
        <p:txBody>
          <a:bodyPr>
            <a:spAutoFit/>
          </a:bodyPr>
          <a:lstStyle/>
          <a:p>
            <a:pPr marL="538480" fontAlgn="base">
              <a:lnSpc>
                <a:spcPts val="1650"/>
              </a:lnSpc>
              <a:spcAft>
                <a:spcPts val="1500"/>
              </a:spcAft>
            </a:pPr>
            <a:r>
              <a:rPr lang="tr-TR" dirty="0">
                <a:solidFill>
                  <a:srgbClr val="000000"/>
                </a:solidFill>
                <a:latin typeface="Arial" panose="020B0604020202020204" pitchFamily="34" charset="0"/>
                <a:ea typeface="Times New Roman" panose="02020603050405020304" pitchFamily="18" charset="0"/>
              </a:rPr>
              <a:t>Not: Lisans dosyasını gösterdiğiniz halde eğer proje oluşturma seçeneği görmüyorsanız. </a:t>
            </a:r>
            <a:r>
              <a:rPr lang="tr-TR" dirty="0" err="1">
                <a:solidFill>
                  <a:srgbClr val="000000"/>
                </a:solidFill>
                <a:latin typeface="Arial" panose="020B0604020202020204" pitchFamily="34" charset="0"/>
                <a:ea typeface="Times New Roman" panose="02020603050405020304" pitchFamily="18" charset="0"/>
              </a:rPr>
              <a:t>Unity</a:t>
            </a:r>
            <a:r>
              <a:rPr lang="tr-TR" dirty="0">
                <a:solidFill>
                  <a:srgbClr val="000000"/>
                </a:solidFill>
                <a:latin typeface="Arial" panose="020B0604020202020204" pitchFamily="34" charset="0"/>
                <a:ea typeface="Times New Roman" panose="02020603050405020304" pitchFamily="18" charset="0"/>
              </a:rPr>
              <a:t> </a:t>
            </a:r>
            <a:r>
              <a:rPr lang="tr-TR" dirty="0" err="1">
                <a:solidFill>
                  <a:srgbClr val="000000"/>
                </a:solidFill>
                <a:latin typeface="Arial" panose="020B0604020202020204" pitchFamily="34" charset="0"/>
                <a:ea typeface="Times New Roman" panose="02020603050405020304" pitchFamily="18" charset="0"/>
              </a:rPr>
              <a:t>Hub’u</a:t>
            </a:r>
            <a:r>
              <a:rPr lang="tr-TR" dirty="0">
                <a:solidFill>
                  <a:srgbClr val="000000"/>
                </a:solidFill>
                <a:latin typeface="Arial" panose="020B0604020202020204" pitchFamily="34" charset="0"/>
                <a:ea typeface="Times New Roman" panose="02020603050405020304" pitchFamily="18" charset="0"/>
              </a:rPr>
              <a:t> kapat aç yapınız.</a:t>
            </a:r>
            <a:endParaRPr lang="tr-TR" dirty="0">
              <a:latin typeface="Times New Roman" panose="02020603050405020304" pitchFamily="18" charset="0"/>
              <a:ea typeface="Times New Roman" panose="02020603050405020304" pitchFamily="18" charset="0"/>
            </a:endParaRPr>
          </a:p>
        </p:txBody>
      </p:sp>
      <p:sp>
        <p:nvSpPr>
          <p:cNvPr id="6" name="Dikdörtgen 5">
            <a:extLst>
              <a:ext uri="{FF2B5EF4-FFF2-40B4-BE49-F238E27FC236}">
                <a16:creationId xmlns:a16="http://schemas.microsoft.com/office/drawing/2014/main" id="{F7247296-509C-4EE2-9BB4-203A61B5F8FB}"/>
              </a:ext>
            </a:extLst>
          </p:cNvPr>
          <p:cNvSpPr/>
          <p:nvPr/>
        </p:nvSpPr>
        <p:spPr>
          <a:xfrm>
            <a:off x="2484502" y="4217437"/>
            <a:ext cx="6096000" cy="2477601"/>
          </a:xfrm>
          <a:prstGeom prst="rect">
            <a:avLst/>
          </a:prstGeom>
        </p:spPr>
        <p:txBody>
          <a:bodyPr>
            <a:spAutoFit/>
          </a:bodyPr>
          <a:lstStyle/>
          <a:p>
            <a:pPr marL="263525" fontAlgn="base">
              <a:lnSpc>
                <a:spcPts val="1650"/>
              </a:lnSpc>
              <a:spcAft>
                <a:spcPts val="0"/>
              </a:spcAft>
            </a:pPr>
            <a:r>
              <a:rPr lang="tr-TR" dirty="0">
                <a:solidFill>
                  <a:srgbClr val="000000"/>
                </a:solidFill>
                <a:latin typeface="Arial" panose="020B0604020202020204" pitchFamily="34" charset="0"/>
                <a:ea typeface="Times New Roman" panose="02020603050405020304" pitchFamily="18" charset="0"/>
              </a:rPr>
              <a:t>Not: Lisans işlemi tamamlandıktan sonra sol menüde </a:t>
            </a:r>
            <a:r>
              <a:rPr lang="tr-TR" b="1" dirty="0">
                <a:solidFill>
                  <a:srgbClr val="000000"/>
                </a:solidFill>
                <a:latin typeface="inherit"/>
                <a:ea typeface="Times New Roman" panose="02020603050405020304" pitchFamily="18" charset="0"/>
                <a:cs typeface="Arial" panose="020B0604020202020204" pitchFamily="34" charset="0"/>
              </a:rPr>
              <a:t>“</a:t>
            </a:r>
            <a:r>
              <a:rPr lang="tr-TR" b="1" dirty="0" err="1">
                <a:solidFill>
                  <a:srgbClr val="000000"/>
                </a:solidFill>
                <a:latin typeface="inherit"/>
                <a:ea typeface="Times New Roman" panose="02020603050405020304" pitchFamily="18" charset="0"/>
                <a:cs typeface="Arial" panose="020B0604020202020204" pitchFamily="34" charset="0"/>
              </a:rPr>
              <a:t>İnstall</a:t>
            </a:r>
            <a:r>
              <a:rPr lang="tr-TR" b="1" dirty="0">
                <a:solidFill>
                  <a:srgbClr val="000000"/>
                </a:solidFill>
                <a:latin typeface="inherit"/>
                <a:ea typeface="Times New Roman" panose="02020603050405020304" pitchFamily="18" charset="0"/>
                <a:cs typeface="Arial" panose="020B0604020202020204" pitchFamily="34" charset="0"/>
              </a:rPr>
              <a:t>” a </a:t>
            </a:r>
            <a:r>
              <a:rPr lang="tr-TR" dirty="0">
                <a:solidFill>
                  <a:srgbClr val="000000"/>
                </a:solidFill>
                <a:latin typeface="Arial" panose="020B0604020202020204" pitchFamily="34" charset="0"/>
                <a:ea typeface="Times New Roman" panose="02020603050405020304" pitchFamily="18" charset="0"/>
              </a:rPr>
              <a:t>girerek. Buradan “</a:t>
            </a:r>
            <a:r>
              <a:rPr lang="tr-TR" b="1" dirty="0" err="1">
                <a:solidFill>
                  <a:srgbClr val="000000"/>
                </a:solidFill>
                <a:latin typeface="inherit"/>
                <a:ea typeface="Times New Roman" panose="02020603050405020304" pitchFamily="18" charset="0"/>
                <a:cs typeface="Arial" panose="020B0604020202020204" pitchFamily="34" charset="0"/>
              </a:rPr>
              <a:t>Add</a:t>
            </a:r>
            <a:r>
              <a:rPr lang="tr-TR" dirty="0">
                <a:solidFill>
                  <a:srgbClr val="000000"/>
                </a:solidFill>
                <a:latin typeface="Arial" panose="020B0604020202020204" pitchFamily="34" charset="0"/>
                <a:ea typeface="Times New Roman" panose="02020603050405020304" pitchFamily="18" charset="0"/>
              </a:rPr>
              <a:t>” ‘e bastıktan sonra dilediğiniz </a:t>
            </a:r>
            <a:r>
              <a:rPr lang="tr-TR" dirty="0" err="1">
                <a:solidFill>
                  <a:srgbClr val="000000"/>
                </a:solidFill>
                <a:latin typeface="Arial" panose="020B0604020202020204" pitchFamily="34" charset="0"/>
                <a:ea typeface="Times New Roman" panose="02020603050405020304" pitchFamily="18" charset="0"/>
              </a:rPr>
              <a:t>unity</a:t>
            </a:r>
            <a:r>
              <a:rPr lang="tr-TR" dirty="0">
                <a:solidFill>
                  <a:srgbClr val="000000"/>
                </a:solidFill>
                <a:latin typeface="Arial" panose="020B0604020202020204" pitchFamily="34" charset="0"/>
                <a:ea typeface="Times New Roman" panose="02020603050405020304" pitchFamily="18" charset="0"/>
              </a:rPr>
              <a:t> versiyonunu seçerek indirebilirsiniz.</a:t>
            </a:r>
            <a:endParaRPr lang="tr-TR" dirty="0">
              <a:latin typeface="Times New Roman" panose="02020603050405020304" pitchFamily="18" charset="0"/>
              <a:ea typeface="Times New Roman" panose="02020603050405020304" pitchFamily="18" charset="0"/>
            </a:endParaRPr>
          </a:p>
          <a:p>
            <a:pPr marL="263525" fontAlgn="base">
              <a:lnSpc>
                <a:spcPts val="1650"/>
              </a:lnSpc>
              <a:spcAft>
                <a:spcPts val="0"/>
              </a:spcAft>
            </a:pPr>
            <a:r>
              <a:rPr lang="tr-TR" b="1" dirty="0">
                <a:solidFill>
                  <a:srgbClr val="000000"/>
                </a:solidFill>
                <a:latin typeface="inherit"/>
                <a:ea typeface="Times New Roman" panose="02020603050405020304" pitchFamily="18" charset="0"/>
                <a:cs typeface="Arial" panose="020B0604020202020204" pitchFamily="34" charset="0"/>
              </a:rPr>
              <a:t> </a:t>
            </a:r>
            <a:endParaRPr lang="tr-TR" dirty="0">
              <a:latin typeface="Times New Roman" panose="02020603050405020304" pitchFamily="18" charset="0"/>
              <a:ea typeface="Times New Roman" panose="02020603050405020304" pitchFamily="18" charset="0"/>
            </a:endParaRPr>
          </a:p>
          <a:p>
            <a:pPr marL="263525" fontAlgn="base">
              <a:lnSpc>
                <a:spcPts val="1650"/>
              </a:lnSpc>
              <a:spcAft>
                <a:spcPts val="0"/>
              </a:spcAft>
            </a:pPr>
            <a:r>
              <a:rPr lang="tr-TR" b="1" dirty="0">
                <a:solidFill>
                  <a:srgbClr val="000000"/>
                </a:solidFill>
                <a:latin typeface="inherit"/>
                <a:ea typeface="Times New Roman" panose="02020603050405020304" pitchFamily="18" charset="0"/>
                <a:cs typeface="Arial" panose="020B0604020202020204" pitchFamily="34" charset="0"/>
              </a:rPr>
              <a:t>Dikkat: Versiyon seçtikten sonra oyun geliştirmek istediğiniz platformu seçmenizi isteyecek. </a:t>
            </a:r>
            <a:r>
              <a:rPr lang="tr-TR" b="1" dirty="0" err="1">
                <a:solidFill>
                  <a:srgbClr val="000000"/>
                </a:solidFill>
                <a:latin typeface="inherit"/>
                <a:ea typeface="Times New Roman" panose="02020603050405020304" pitchFamily="18" charset="0"/>
                <a:cs typeface="Arial" panose="020B0604020202020204" pitchFamily="34" charset="0"/>
              </a:rPr>
              <a:t>Android</a:t>
            </a:r>
            <a:r>
              <a:rPr lang="tr-TR" b="1" dirty="0">
                <a:solidFill>
                  <a:srgbClr val="000000"/>
                </a:solidFill>
                <a:latin typeface="inherit"/>
                <a:ea typeface="Times New Roman" panose="02020603050405020304" pitchFamily="18" charset="0"/>
                <a:cs typeface="Arial" panose="020B0604020202020204" pitchFamily="34" charset="0"/>
              </a:rPr>
              <a:t>, </a:t>
            </a:r>
            <a:r>
              <a:rPr lang="tr-TR" b="1" dirty="0" err="1">
                <a:solidFill>
                  <a:srgbClr val="000000"/>
                </a:solidFill>
                <a:latin typeface="inherit"/>
                <a:ea typeface="Times New Roman" panose="02020603050405020304" pitchFamily="18" charset="0"/>
                <a:cs typeface="Arial" panose="020B0604020202020204" pitchFamily="34" charset="0"/>
              </a:rPr>
              <a:t>WebGL</a:t>
            </a:r>
            <a:r>
              <a:rPr lang="tr-TR" b="1" dirty="0">
                <a:solidFill>
                  <a:srgbClr val="000000"/>
                </a:solidFill>
                <a:latin typeface="inherit"/>
                <a:ea typeface="Times New Roman" panose="02020603050405020304" pitchFamily="18" charset="0"/>
                <a:cs typeface="Arial" panose="020B0604020202020204" pitchFamily="34" charset="0"/>
              </a:rPr>
              <a:t> ya da Linux, Windows vs. dilediğinizi işaretleyip indirip kurmasını sağlayabilirsiniz.</a:t>
            </a:r>
            <a:endParaRPr lang="tr-TR" dirty="0">
              <a:latin typeface="Times New Roman" panose="02020603050405020304" pitchFamily="18" charset="0"/>
              <a:ea typeface="Times New Roman" panose="02020603050405020304" pitchFamily="18" charset="0"/>
            </a:endParaRPr>
          </a:p>
          <a:p>
            <a:pPr marL="629920" indent="-366395">
              <a:spcBef>
                <a:spcPts val="900"/>
              </a:spcBef>
              <a:spcAft>
                <a:spcPts val="0"/>
              </a:spcAft>
              <a:tabLst>
                <a:tab pos="629920" algn="l"/>
                <a:tab pos="630555" algn="l"/>
              </a:tabLst>
            </a:pPr>
            <a:r>
              <a:rPr lang="tr-TR" sz="2000" b="1" dirty="0">
                <a:solidFill>
                  <a:srgbClr val="000000"/>
                </a:solidFill>
                <a:effectLst/>
                <a:latin typeface="Arial" panose="020B0604020202020204" pitchFamily="34" charset="0"/>
                <a:ea typeface="Arial" panose="020B0604020202020204" pitchFamily="34" charset="0"/>
              </a:rPr>
              <a:t> </a:t>
            </a:r>
            <a:endParaRPr lang="tr-TR" sz="20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188275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7C633177-6166-4605-947B-8C456239E7E0}"/>
              </a:ext>
            </a:extLst>
          </p:cNvPr>
          <p:cNvSpPr/>
          <p:nvPr/>
        </p:nvSpPr>
        <p:spPr>
          <a:xfrm>
            <a:off x="982825" y="241505"/>
            <a:ext cx="9937101" cy="1945469"/>
          </a:xfrm>
          <a:prstGeom prst="rect">
            <a:avLst/>
          </a:prstGeom>
        </p:spPr>
        <p:txBody>
          <a:bodyPr wrap="square">
            <a:spAutoFit/>
          </a:bodyPr>
          <a:lstStyle/>
          <a:p>
            <a:pPr marL="742950" lvl="1" indent="-285750">
              <a:spcAft>
                <a:spcPts val="0"/>
              </a:spcAft>
              <a:buSzPts val="1300"/>
              <a:buFont typeface="Arial" panose="020B0604020202020204" pitchFamily="34" charset="0"/>
              <a:buAutoNum type="arabicPeriod"/>
              <a:tabLst>
                <a:tab pos="629920" algn="l"/>
                <a:tab pos="630555" algn="l"/>
              </a:tabLst>
            </a:pPr>
            <a:r>
              <a:rPr lang="tr-TR" sz="1300" b="1" spc="-5" dirty="0">
                <a:effectLst/>
                <a:latin typeface="Arial" panose="020B0604020202020204" pitchFamily="34" charset="0"/>
                <a:ea typeface="Arial" panose="020B0604020202020204" pitchFamily="34" charset="0"/>
              </a:rPr>
              <a:t>UNİTY İLE KULLANILABİLECEK EDİTÖRLER NELERDİR?</a:t>
            </a:r>
          </a:p>
          <a:p>
            <a:pPr algn="just">
              <a:lnSpc>
                <a:spcPct val="115000"/>
              </a:lnSpc>
              <a:spcAft>
                <a:spcPts val="0"/>
              </a:spcAft>
            </a:pPr>
            <a:r>
              <a:rPr lang="tr-TR" sz="1100" dirty="0">
                <a:effectLst/>
                <a:latin typeface="Arial" panose="020B0604020202020204" pitchFamily="34" charset="0"/>
                <a:ea typeface="Arial" panose="020B0604020202020204" pitchFamily="34" charset="0"/>
              </a:rPr>
              <a:t> </a:t>
            </a:r>
          </a:p>
          <a:p>
            <a:pPr algn="just">
              <a:lnSpc>
                <a:spcPct val="115000"/>
              </a:lnSpc>
              <a:spcAft>
                <a:spcPts val="0"/>
              </a:spcAft>
            </a:pPr>
            <a:r>
              <a:rPr lang="tr-TR" sz="1100" dirty="0">
                <a:effectLst/>
                <a:latin typeface="Arial" panose="020B0604020202020204" pitchFamily="34" charset="0"/>
                <a:ea typeface="Arial" panose="020B0604020202020204" pitchFamily="34" charset="0"/>
              </a:rPr>
              <a:t> </a:t>
            </a:r>
          </a:p>
          <a:p>
            <a:pPr fontAlgn="base">
              <a:lnSpc>
                <a:spcPts val="1650"/>
              </a:lnSpc>
              <a:spcAft>
                <a:spcPts val="1500"/>
              </a:spcAft>
            </a:pPr>
            <a:r>
              <a:rPr lang="tr-TR" sz="1200" dirty="0" err="1">
                <a:solidFill>
                  <a:srgbClr val="000000"/>
                </a:solidFill>
                <a:effectLst/>
                <a:latin typeface="Arial" panose="020B0604020202020204" pitchFamily="34" charset="0"/>
                <a:ea typeface="Times New Roman" panose="02020603050405020304" pitchFamily="18" charset="0"/>
              </a:rPr>
              <a:t>Unity’de</a:t>
            </a:r>
            <a:r>
              <a:rPr lang="tr-TR" sz="1200" dirty="0">
                <a:solidFill>
                  <a:srgbClr val="000000"/>
                </a:solidFill>
                <a:effectLst/>
                <a:latin typeface="Arial" panose="020B0604020202020204" pitchFamily="34" charset="0"/>
                <a:ea typeface="Times New Roman" panose="02020603050405020304" pitchFamily="18" charset="0"/>
              </a:rPr>
              <a:t> kod yazabilmeniz için bir editöre ihtiyacınız olacak. Aslında basit bir not defteri programıyla dahi bu iş görülebilir. Fakat kod yazarken fonksiyonların farklı renklerde görünmesi, gerektiğinde kodların otomatik tamamlanması ya da herhangi bir yerde hata yaptığınızda hatanızı size </a:t>
            </a:r>
            <a:r>
              <a:rPr lang="tr-TR" sz="1200" dirty="0" err="1">
                <a:solidFill>
                  <a:srgbClr val="000000"/>
                </a:solidFill>
                <a:effectLst/>
                <a:latin typeface="Arial" panose="020B0604020202020204" pitchFamily="34" charset="0"/>
                <a:ea typeface="Times New Roman" panose="02020603050405020304" pitchFamily="18" charset="0"/>
              </a:rPr>
              <a:t>söylecek</a:t>
            </a:r>
            <a:r>
              <a:rPr lang="tr-TR" sz="1200" dirty="0">
                <a:solidFill>
                  <a:srgbClr val="000000"/>
                </a:solidFill>
                <a:effectLst/>
                <a:latin typeface="Arial" panose="020B0604020202020204" pitchFamily="34" charset="0"/>
                <a:ea typeface="Times New Roman" panose="02020603050405020304" pitchFamily="18" charset="0"/>
              </a:rPr>
              <a:t> bir editör işinizi hem kolaylaştıracak </a:t>
            </a:r>
            <a:r>
              <a:rPr lang="tr-TR" sz="1200" dirty="0" err="1">
                <a:solidFill>
                  <a:srgbClr val="000000"/>
                </a:solidFill>
                <a:effectLst/>
                <a:latin typeface="Arial" panose="020B0604020202020204" pitchFamily="34" charset="0"/>
                <a:ea typeface="Times New Roman" panose="02020603050405020304" pitchFamily="18" charset="0"/>
              </a:rPr>
              <a:t>hemde</a:t>
            </a:r>
            <a:r>
              <a:rPr lang="tr-TR" sz="1200" dirty="0">
                <a:solidFill>
                  <a:srgbClr val="000000"/>
                </a:solidFill>
                <a:effectLst/>
                <a:latin typeface="Arial" panose="020B0604020202020204" pitchFamily="34" charset="0"/>
                <a:ea typeface="Times New Roman" panose="02020603050405020304" pitchFamily="18" charset="0"/>
              </a:rPr>
              <a:t> zaman konusunda ciddi tasarruf yapabilmenizi </a:t>
            </a:r>
            <a:r>
              <a:rPr lang="tr-TR" sz="1200" dirty="0" err="1">
                <a:solidFill>
                  <a:srgbClr val="000000"/>
                </a:solidFill>
                <a:effectLst/>
                <a:latin typeface="Arial" panose="020B0604020202020204" pitchFamily="34" charset="0"/>
                <a:ea typeface="Times New Roman" panose="02020603050405020304" pitchFamily="18" charset="0"/>
              </a:rPr>
              <a:t>sağlacaktır</a:t>
            </a:r>
            <a:r>
              <a:rPr lang="tr-TR" sz="1200" dirty="0">
                <a:solidFill>
                  <a:srgbClr val="000000"/>
                </a:solidFill>
                <a:effectLst/>
                <a:latin typeface="Arial" panose="020B0604020202020204" pitchFamily="34" charset="0"/>
                <a:ea typeface="Times New Roman" panose="02020603050405020304" pitchFamily="18" charset="0"/>
              </a:rPr>
              <a:t>.</a:t>
            </a:r>
            <a:endParaRPr lang="tr-TR" sz="1200" dirty="0">
              <a:effectLst/>
              <a:latin typeface="Times New Roman" panose="02020603050405020304" pitchFamily="18" charset="0"/>
              <a:ea typeface="Times New Roman" panose="02020603050405020304" pitchFamily="18" charset="0"/>
            </a:endParaRPr>
          </a:p>
          <a:p>
            <a:pPr fontAlgn="base">
              <a:lnSpc>
                <a:spcPts val="1650"/>
              </a:lnSpc>
              <a:spcAft>
                <a:spcPts val="0"/>
              </a:spcAft>
            </a:pPr>
            <a:r>
              <a:rPr lang="tr-TR" sz="1200" b="1" dirty="0">
                <a:solidFill>
                  <a:srgbClr val="000000"/>
                </a:solidFill>
                <a:effectLst/>
                <a:latin typeface="inherit"/>
                <a:ea typeface="Times New Roman" panose="02020603050405020304" pitchFamily="18" charset="0"/>
                <a:cs typeface="Arial" panose="020B0604020202020204" pitchFamily="34" charset="0"/>
              </a:rPr>
              <a:t>Editörler:</a:t>
            </a:r>
            <a:r>
              <a:rPr lang="tr-TR" sz="1200" dirty="0">
                <a:solidFill>
                  <a:srgbClr val="000000"/>
                </a:solidFill>
                <a:effectLst/>
                <a:latin typeface="Arial" panose="020B0604020202020204" pitchFamily="34" charset="0"/>
                <a:ea typeface="Times New Roman" panose="02020603050405020304" pitchFamily="18" charset="0"/>
              </a:rPr>
              <a:t> Mono Developer, Visual </a:t>
            </a:r>
            <a:r>
              <a:rPr lang="tr-TR" sz="1200" dirty="0" err="1">
                <a:solidFill>
                  <a:srgbClr val="000000"/>
                </a:solidFill>
                <a:effectLst/>
                <a:latin typeface="Arial" panose="020B0604020202020204" pitchFamily="34" charset="0"/>
                <a:ea typeface="Times New Roman" panose="02020603050405020304" pitchFamily="18" charset="0"/>
              </a:rPr>
              <a:t>Studio</a:t>
            </a:r>
            <a:r>
              <a:rPr lang="tr-TR" sz="1200" dirty="0">
                <a:solidFill>
                  <a:srgbClr val="000000"/>
                </a:solidFill>
                <a:effectLst/>
                <a:latin typeface="Arial" panose="020B0604020202020204" pitchFamily="34" charset="0"/>
                <a:ea typeface="Times New Roman" panose="02020603050405020304" pitchFamily="18" charset="0"/>
              </a:rPr>
              <a:t> </a:t>
            </a:r>
            <a:r>
              <a:rPr lang="tr-TR" sz="1200" dirty="0" err="1">
                <a:solidFill>
                  <a:srgbClr val="000000"/>
                </a:solidFill>
                <a:effectLst/>
                <a:latin typeface="Arial" panose="020B0604020202020204" pitchFamily="34" charset="0"/>
                <a:ea typeface="Times New Roman" panose="02020603050405020304" pitchFamily="18" charset="0"/>
              </a:rPr>
              <a:t>Code</a:t>
            </a:r>
            <a:r>
              <a:rPr lang="tr-TR" sz="1200" dirty="0">
                <a:solidFill>
                  <a:srgbClr val="000000"/>
                </a:solidFill>
                <a:effectLst/>
                <a:latin typeface="Arial" panose="020B0604020202020204" pitchFamily="34" charset="0"/>
                <a:ea typeface="Times New Roman" panose="02020603050405020304" pitchFamily="18" charset="0"/>
              </a:rPr>
              <a:t>, </a:t>
            </a:r>
            <a:r>
              <a:rPr lang="tr-TR" sz="1200" dirty="0" err="1">
                <a:solidFill>
                  <a:srgbClr val="000000"/>
                </a:solidFill>
                <a:effectLst/>
                <a:latin typeface="Arial" panose="020B0604020202020204" pitchFamily="34" charset="0"/>
                <a:ea typeface="Times New Roman" panose="02020603050405020304" pitchFamily="18" charset="0"/>
              </a:rPr>
              <a:t>Sublime</a:t>
            </a:r>
            <a:r>
              <a:rPr lang="tr-TR" sz="1200" dirty="0">
                <a:solidFill>
                  <a:srgbClr val="000000"/>
                </a:solidFill>
                <a:effectLst/>
                <a:latin typeface="Arial" panose="020B0604020202020204" pitchFamily="34" charset="0"/>
                <a:ea typeface="Times New Roman" panose="02020603050405020304" pitchFamily="18" charset="0"/>
              </a:rPr>
              <a:t> </a:t>
            </a:r>
            <a:r>
              <a:rPr lang="tr-TR" sz="1200" dirty="0" err="1">
                <a:solidFill>
                  <a:srgbClr val="000000"/>
                </a:solidFill>
                <a:effectLst/>
                <a:latin typeface="Arial" panose="020B0604020202020204" pitchFamily="34" charset="0"/>
                <a:ea typeface="Times New Roman" panose="02020603050405020304" pitchFamily="18" charset="0"/>
              </a:rPr>
              <a:t>Text</a:t>
            </a:r>
            <a:r>
              <a:rPr lang="tr-TR" sz="1200" dirty="0">
                <a:solidFill>
                  <a:srgbClr val="000000"/>
                </a:solidFill>
                <a:effectLst/>
                <a:latin typeface="Arial" panose="020B0604020202020204" pitchFamily="34" charset="0"/>
                <a:ea typeface="Times New Roman" panose="02020603050405020304" pitchFamily="18" charset="0"/>
              </a:rPr>
              <a:t>,  </a:t>
            </a:r>
            <a:r>
              <a:rPr lang="tr-TR" sz="1200" dirty="0" err="1">
                <a:solidFill>
                  <a:srgbClr val="000000"/>
                </a:solidFill>
                <a:effectLst/>
                <a:latin typeface="Arial" panose="020B0604020202020204" pitchFamily="34" charset="0"/>
                <a:ea typeface="Times New Roman" panose="02020603050405020304" pitchFamily="18" charset="0"/>
              </a:rPr>
              <a:t>Note</a:t>
            </a:r>
            <a:r>
              <a:rPr lang="tr-TR" sz="1200" dirty="0">
                <a:solidFill>
                  <a:srgbClr val="000000"/>
                </a:solidFill>
                <a:effectLst/>
                <a:latin typeface="Arial" panose="020B0604020202020204" pitchFamily="34" charset="0"/>
                <a:ea typeface="Times New Roman" panose="02020603050405020304" pitchFamily="18" charset="0"/>
              </a:rPr>
              <a:t> </a:t>
            </a:r>
            <a:r>
              <a:rPr lang="tr-TR" sz="1200" dirty="0" err="1">
                <a:solidFill>
                  <a:srgbClr val="000000"/>
                </a:solidFill>
                <a:effectLst/>
                <a:latin typeface="Arial" panose="020B0604020202020204" pitchFamily="34" charset="0"/>
                <a:ea typeface="Times New Roman" panose="02020603050405020304" pitchFamily="18" charset="0"/>
              </a:rPr>
              <a:t>Pad</a:t>
            </a:r>
            <a:r>
              <a:rPr lang="tr-TR" sz="1200" dirty="0">
                <a:solidFill>
                  <a:srgbClr val="000000"/>
                </a:solidFill>
                <a:effectLst/>
                <a:latin typeface="Arial" panose="020B0604020202020204" pitchFamily="34" charset="0"/>
                <a:ea typeface="Times New Roman" panose="02020603050405020304" pitchFamily="18" charset="0"/>
              </a:rPr>
              <a:t> ++</a:t>
            </a:r>
            <a:endParaRPr lang="tr-TR" sz="1200" dirty="0">
              <a:effectLst/>
              <a:latin typeface="Times New Roman" panose="02020603050405020304" pitchFamily="18" charset="0"/>
              <a:ea typeface="Times New Roman" panose="02020603050405020304" pitchFamily="18" charset="0"/>
            </a:endParaRPr>
          </a:p>
          <a:p>
            <a:pPr fontAlgn="base">
              <a:lnSpc>
                <a:spcPts val="1650"/>
              </a:lnSpc>
              <a:spcAft>
                <a:spcPts val="1500"/>
              </a:spcAft>
            </a:pPr>
            <a:r>
              <a:rPr lang="tr-TR" sz="1200" dirty="0">
                <a:solidFill>
                  <a:srgbClr val="000000"/>
                </a:solidFill>
                <a:effectLst/>
                <a:latin typeface="Arial" panose="020B0604020202020204" pitchFamily="34" charset="0"/>
                <a:ea typeface="Times New Roman" panose="02020603050405020304" pitchFamily="18" charset="0"/>
              </a:rPr>
              <a:t> </a:t>
            </a:r>
            <a:endParaRPr lang="tr-TR" sz="1200" dirty="0">
              <a:effectLst/>
              <a:latin typeface="Times New Roman" panose="02020603050405020304" pitchFamily="18" charset="0"/>
              <a:ea typeface="Times New Roman" panose="02020603050405020304" pitchFamily="18" charset="0"/>
            </a:endParaRPr>
          </a:p>
        </p:txBody>
      </p:sp>
      <p:sp>
        <p:nvSpPr>
          <p:cNvPr id="5" name="Dikdörtgen 4">
            <a:extLst>
              <a:ext uri="{FF2B5EF4-FFF2-40B4-BE49-F238E27FC236}">
                <a16:creationId xmlns:a16="http://schemas.microsoft.com/office/drawing/2014/main" id="{28E1393F-AB28-43BF-A534-CCED5EA8D6E4}"/>
              </a:ext>
            </a:extLst>
          </p:cNvPr>
          <p:cNvSpPr/>
          <p:nvPr/>
        </p:nvSpPr>
        <p:spPr>
          <a:xfrm>
            <a:off x="982825" y="2557677"/>
            <a:ext cx="10226350" cy="3889911"/>
          </a:xfrm>
          <a:prstGeom prst="rect">
            <a:avLst/>
          </a:prstGeom>
        </p:spPr>
        <p:txBody>
          <a:bodyPr wrap="square">
            <a:spAutoFit/>
          </a:bodyPr>
          <a:lstStyle/>
          <a:p>
            <a:pPr marL="1143000" lvl="2" indent="-228600">
              <a:spcBef>
                <a:spcPts val="340"/>
              </a:spcBef>
              <a:spcAft>
                <a:spcPts val="0"/>
              </a:spcAft>
              <a:buSzPts val="1100"/>
              <a:buFont typeface="Arial" panose="020B0604020202020204" pitchFamily="34" charset="0"/>
              <a:buAutoNum type="arabicPeriod"/>
              <a:tabLst>
                <a:tab pos="721360" algn="l"/>
                <a:tab pos="721995" algn="l"/>
              </a:tabLst>
            </a:pPr>
            <a:r>
              <a:rPr lang="tr-TR" sz="1100" b="1" spc="-15" dirty="0">
                <a:effectLst/>
                <a:latin typeface="Arial" panose="020B0604020202020204" pitchFamily="34" charset="0"/>
                <a:ea typeface="Arial" panose="020B0604020202020204" pitchFamily="34" charset="0"/>
              </a:rPr>
              <a:t>GRAFİK KONUSUNDA HANGİ PROGRAMLARDAN DESTEK ALIR?</a:t>
            </a:r>
          </a:p>
          <a:p>
            <a:pPr marL="263525" fontAlgn="base">
              <a:lnSpc>
                <a:spcPts val="1650"/>
              </a:lnSpc>
              <a:spcAft>
                <a:spcPts val="0"/>
              </a:spcAft>
            </a:pPr>
            <a:r>
              <a:rPr lang="tr-TR" sz="1200" b="1" dirty="0">
                <a:solidFill>
                  <a:srgbClr val="000000"/>
                </a:solidFill>
                <a:effectLst/>
                <a:latin typeface="Arial" panose="020B0604020202020204" pitchFamily="34" charset="0"/>
                <a:ea typeface="Times New Roman" panose="02020603050405020304" pitchFamily="18" charset="0"/>
              </a:rPr>
              <a:t> </a:t>
            </a:r>
            <a:endParaRPr lang="tr-TR" sz="1100" dirty="0">
              <a:effectLst/>
              <a:latin typeface="Arial" panose="020B0604020202020204" pitchFamily="34" charset="0"/>
              <a:ea typeface="Arial" panose="020B0604020202020204" pitchFamily="34" charset="0"/>
            </a:endParaRPr>
          </a:p>
          <a:p>
            <a:pPr marL="263525" fontAlgn="base">
              <a:lnSpc>
                <a:spcPts val="1650"/>
              </a:lnSpc>
              <a:spcAft>
                <a:spcPts val="0"/>
              </a:spcAft>
            </a:pPr>
            <a:r>
              <a:rPr lang="tr-TR" sz="1200" b="1" dirty="0">
                <a:solidFill>
                  <a:srgbClr val="000000"/>
                </a:solidFill>
                <a:effectLst/>
                <a:latin typeface="Arial" panose="020B0604020202020204" pitchFamily="34" charset="0"/>
                <a:ea typeface="Times New Roman" panose="02020603050405020304" pitchFamily="18" charset="0"/>
              </a:rPr>
              <a:t>3D Model Programları; </a:t>
            </a:r>
            <a:r>
              <a:rPr lang="tr-TR" sz="1200" dirty="0">
                <a:solidFill>
                  <a:srgbClr val="000000"/>
                </a:solidFill>
                <a:effectLst/>
                <a:latin typeface="Arial" panose="020B0604020202020204" pitchFamily="34" charset="0"/>
                <a:ea typeface="Times New Roman" panose="02020603050405020304" pitchFamily="18" charset="0"/>
              </a:rPr>
              <a:t>Blender, 3DS </a:t>
            </a:r>
            <a:r>
              <a:rPr lang="tr-TR" sz="1200" dirty="0" err="1">
                <a:solidFill>
                  <a:srgbClr val="000000"/>
                </a:solidFill>
                <a:effectLst/>
                <a:latin typeface="Arial" panose="020B0604020202020204" pitchFamily="34" charset="0"/>
                <a:ea typeface="Times New Roman" panose="02020603050405020304" pitchFamily="18" charset="0"/>
              </a:rPr>
              <a:t>Max</a:t>
            </a:r>
            <a:r>
              <a:rPr lang="tr-TR" sz="1200" dirty="0">
                <a:solidFill>
                  <a:srgbClr val="000000"/>
                </a:solidFill>
                <a:effectLst/>
                <a:latin typeface="Arial" panose="020B0604020202020204" pitchFamily="34" charset="0"/>
                <a:ea typeface="Times New Roman" panose="02020603050405020304" pitchFamily="18" charset="0"/>
              </a:rPr>
              <a:t>, Maya, </a:t>
            </a:r>
            <a:r>
              <a:rPr lang="tr-TR" sz="1200" dirty="0" err="1">
                <a:solidFill>
                  <a:srgbClr val="000000"/>
                </a:solidFill>
                <a:effectLst/>
                <a:latin typeface="Arial" panose="020B0604020202020204" pitchFamily="34" charset="0"/>
                <a:ea typeface="Times New Roman" panose="02020603050405020304" pitchFamily="18" charset="0"/>
              </a:rPr>
              <a:t>SketchUp</a:t>
            </a:r>
            <a:r>
              <a:rPr lang="tr-TR" sz="1200" dirty="0">
                <a:solidFill>
                  <a:srgbClr val="000000"/>
                </a:solidFill>
                <a:effectLst/>
                <a:latin typeface="Arial" panose="020B0604020202020204" pitchFamily="34" charset="0"/>
                <a:ea typeface="Times New Roman" panose="02020603050405020304" pitchFamily="18" charset="0"/>
              </a:rPr>
              <a:t> vs..</a:t>
            </a:r>
            <a:endParaRPr lang="tr-TR" sz="1100" dirty="0">
              <a:effectLst/>
              <a:latin typeface="Arial" panose="020B0604020202020204" pitchFamily="34" charset="0"/>
              <a:ea typeface="Arial" panose="020B0604020202020204" pitchFamily="34" charset="0"/>
            </a:endParaRPr>
          </a:p>
          <a:p>
            <a:pPr marL="263525" fontAlgn="base">
              <a:lnSpc>
                <a:spcPts val="1650"/>
              </a:lnSpc>
              <a:spcAft>
                <a:spcPts val="0"/>
              </a:spcAft>
            </a:pPr>
            <a:r>
              <a:rPr lang="tr-TR" sz="1200" b="1" dirty="0">
                <a:solidFill>
                  <a:srgbClr val="000000"/>
                </a:solidFill>
                <a:effectLst/>
                <a:latin typeface="Arial" panose="020B0604020202020204" pitchFamily="34" charset="0"/>
                <a:ea typeface="Times New Roman" panose="02020603050405020304" pitchFamily="18" charset="0"/>
              </a:rPr>
              <a:t>Diğer grafik programları:</a:t>
            </a:r>
            <a:r>
              <a:rPr lang="tr-TR" sz="1200" dirty="0">
                <a:solidFill>
                  <a:srgbClr val="000000"/>
                </a:solidFill>
                <a:effectLst/>
                <a:latin typeface="Arial" panose="020B0604020202020204" pitchFamily="34" charset="0"/>
                <a:ea typeface="Times New Roman" panose="02020603050405020304" pitchFamily="18" charset="0"/>
              </a:rPr>
              <a:t> </a:t>
            </a:r>
            <a:r>
              <a:rPr lang="tr-TR" sz="1200" dirty="0" err="1">
                <a:solidFill>
                  <a:srgbClr val="000000"/>
                </a:solidFill>
                <a:effectLst/>
                <a:latin typeface="Arial" panose="020B0604020202020204" pitchFamily="34" charset="0"/>
                <a:ea typeface="Times New Roman" panose="02020603050405020304" pitchFamily="18" charset="0"/>
              </a:rPr>
              <a:t>Photoshop</a:t>
            </a:r>
            <a:r>
              <a:rPr lang="tr-TR" sz="1200" dirty="0">
                <a:solidFill>
                  <a:srgbClr val="000000"/>
                </a:solidFill>
                <a:effectLst/>
                <a:latin typeface="Arial" panose="020B0604020202020204" pitchFamily="34" charset="0"/>
                <a:ea typeface="Times New Roman" panose="02020603050405020304" pitchFamily="18" charset="0"/>
              </a:rPr>
              <a:t>, </a:t>
            </a:r>
            <a:r>
              <a:rPr lang="tr-TR" sz="1200" dirty="0" err="1">
                <a:solidFill>
                  <a:srgbClr val="000000"/>
                </a:solidFill>
                <a:effectLst/>
                <a:latin typeface="Arial" panose="020B0604020202020204" pitchFamily="34" charset="0"/>
                <a:ea typeface="Times New Roman" panose="02020603050405020304" pitchFamily="18" charset="0"/>
              </a:rPr>
              <a:t>Illustrator</a:t>
            </a:r>
            <a:r>
              <a:rPr lang="tr-TR" sz="1200" dirty="0">
                <a:solidFill>
                  <a:srgbClr val="000000"/>
                </a:solidFill>
                <a:effectLst/>
                <a:latin typeface="Arial" panose="020B0604020202020204" pitchFamily="34" charset="0"/>
                <a:ea typeface="Times New Roman" panose="02020603050405020304" pitchFamily="18" charset="0"/>
              </a:rPr>
              <a:t> vs..</a:t>
            </a:r>
            <a:endParaRPr lang="tr-TR" sz="1100" dirty="0">
              <a:effectLst/>
              <a:latin typeface="Arial" panose="020B0604020202020204" pitchFamily="34" charset="0"/>
              <a:ea typeface="Arial" panose="020B0604020202020204" pitchFamily="34" charset="0"/>
            </a:endParaRPr>
          </a:p>
          <a:p>
            <a:pPr marL="908050">
              <a:spcBef>
                <a:spcPts val="340"/>
              </a:spcBef>
              <a:spcAft>
                <a:spcPts val="0"/>
              </a:spcAft>
              <a:tabLst>
                <a:tab pos="721360" algn="l"/>
                <a:tab pos="721995" algn="l"/>
              </a:tabLst>
            </a:pPr>
            <a:r>
              <a:rPr lang="tr-TR" sz="1100" b="1" dirty="0">
                <a:effectLst/>
                <a:latin typeface="Arial" panose="020B0604020202020204" pitchFamily="34" charset="0"/>
                <a:ea typeface="Arial" panose="020B0604020202020204" pitchFamily="34" charset="0"/>
              </a:rPr>
              <a:t> </a:t>
            </a:r>
          </a:p>
          <a:p>
            <a:pPr marL="908050">
              <a:spcBef>
                <a:spcPts val="340"/>
              </a:spcBef>
              <a:spcAft>
                <a:spcPts val="0"/>
              </a:spcAft>
              <a:tabLst>
                <a:tab pos="721360" algn="l"/>
                <a:tab pos="721995" algn="l"/>
              </a:tabLst>
            </a:pPr>
            <a:r>
              <a:rPr lang="tr-TR" sz="1100" b="1" dirty="0">
                <a:effectLst/>
                <a:latin typeface="Arial" panose="020B0604020202020204" pitchFamily="34" charset="0"/>
                <a:ea typeface="Arial" panose="020B0604020202020204" pitchFamily="34" charset="0"/>
              </a:rPr>
              <a:t> </a:t>
            </a:r>
          </a:p>
          <a:p>
            <a:pPr marL="908050">
              <a:spcBef>
                <a:spcPts val="340"/>
              </a:spcBef>
              <a:spcAft>
                <a:spcPts val="0"/>
              </a:spcAft>
              <a:tabLst>
                <a:tab pos="721360" algn="l"/>
                <a:tab pos="721995" algn="l"/>
              </a:tabLst>
            </a:pPr>
            <a:r>
              <a:rPr lang="tr-TR" sz="1100" b="1" dirty="0">
                <a:effectLst/>
                <a:latin typeface="Arial" panose="020B0604020202020204" pitchFamily="34" charset="0"/>
                <a:ea typeface="Arial" panose="020B0604020202020204" pitchFamily="34" charset="0"/>
              </a:rPr>
              <a:t> </a:t>
            </a:r>
          </a:p>
          <a:p>
            <a:pPr marL="1143000" lvl="2" indent="-228600">
              <a:spcBef>
                <a:spcPts val="340"/>
              </a:spcBef>
              <a:spcAft>
                <a:spcPts val="0"/>
              </a:spcAft>
              <a:buSzPts val="1100"/>
              <a:buFont typeface="Arial" panose="020B0604020202020204" pitchFamily="34" charset="0"/>
              <a:buAutoNum type="arabicPeriod"/>
              <a:tabLst>
                <a:tab pos="721360" algn="l"/>
                <a:tab pos="721995" algn="l"/>
              </a:tabLst>
            </a:pPr>
            <a:r>
              <a:rPr lang="tr-TR" sz="1100" b="1" spc="-15" dirty="0">
                <a:effectLst/>
                <a:latin typeface="Arial" panose="020B0604020202020204" pitchFamily="34" charset="0"/>
                <a:ea typeface="Arial" panose="020B0604020202020204" pitchFamily="34" charset="0"/>
              </a:rPr>
              <a:t>UNİTY 3D İLE YAPILMIŞ BİLİNDİK OYUNLAR</a:t>
            </a:r>
          </a:p>
          <a:p>
            <a:pPr marL="908050">
              <a:spcBef>
                <a:spcPts val="340"/>
              </a:spcBef>
              <a:spcAft>
                <a:spcPts val="0"/>
              </a:spcAft>
              <a:tabLst>
                <a:tab pos="721360" algn="l"/>
                <a:tab pos="721995" algn="l"/>
              </a:tabLst>
            </a:pPr>
            <a:r>
              <a:rPr lang="tr-TR" sz="1100" b="1" dirty="0">
                <a:effectLst/>
                <a:latin typeface="Arial" panose="020B0604020202020204" pitchFamily="34" charset="0"/>
                <a:ea typeface="Arial" panose="020B0604020202020204" pitchFamily="34" charset="0"/>
              </a:rPr>
              <a:t> </a:t>
            </a:r>
          </a:p>
          <a:p>
            <a:pPr>
              <a:spcBef>
                <a:spcPts val="10"/>
              </a:spcBef>
              <a:spcAft>
                <a:spcPts val="0"/>
              </a:spcAft>
            </a:pPr>
            <a:r>
              <a:rPr lang="tr-TR" sz="1200" b="1" dirty="0">
                <a:effectLst/>
                <a:latin typeface="Arial" panose="020B0604020202020204" pitchFamily="34" charset="0"/>
                <a:ea typeface="Arial" panose="020B0604020202020204" pitchFamily="34" charset="0"/>
              </a:rPr>
              <a:t> </a:t>
            </a:r>
            <a:endParaRPr lang="tr-TR" sz="1100" dirty="0">
              <a:effectLst/>
              <a:latin typeface="Arial" panose="020B0604020202020204" pitchFamily="34" charset="0"/>
              <a:ea typeface="Arial" panose="020B0604020202020204" pitchFamily="34" charset="0"/>
            </a:endParaRPr>
          </a:p>
          <a:p>
            <a:pPr marL="712470" marR="176530" algn="just">
              <a:lnSpc>
                <a:spcPct val="98000"/>
              </a:lnSpc>
              <a:spcAft>
                <a:spcPts val="0"/>
              </a:spcAft>
            </a:pPr>
            <a:r>
              <a:rPr lang="tr-TR" sz="1200" dirty="0" err="1">
                <a:solidFill>
                  <a:srgbClr val="000000"/>
                </a:solidFill>
                <a:effectLst/>
                <a:latin typeface="Arial" panose="020B0604020202020204" pitchFamily="34" charset="0"/>
                <a:ea typeface="Arial" panose="020B0604020202020204" pitchFamily="34" charset="0"/>
              </a:rPr>
              <a:t>Unity</a:t>
            </a:r>
            <a:r>
              <a:rPr lang="tr-TR" sz="1200" dirty="0">
                <a:solidFill>
                  <a:srgbClr val="000000"/>
                </a:solidFill>
                <a:effectLst/>
                <a:latin typeface="Arial" panose="020B0604020202020204" pitchFamily="34" charset="0"/>
                <a:ea typeface="Arial" panose="020B0604020202020204" pitchFamily="34" charset="0"/>
              </a:rPr>
              <a:t> 3D ile birçok oyun </a:t>
            </a:r>
            <a:r>
              <a:rPr lang="tr-TR" sz="1200" dirty="0" err="1">
                <a:solidFill>
                  <a:srgbClr val="000000"/>
                </a:solidFill>
                <a:effectLst/>
                <a:latin typeface="Arial" panose="020B0604020202020204" pitchFamily="34" charset="0"/>
                <a:ea typeface="Arial" panose="020B0604020202020204" pitchFamily="34" charset="0"/>
              </a:rPr>
              <a:t>tasarlanmıştır,ünlü</a:t>
            </a:r>
            <a:r>
              <a:rPr lang="tr-TR" sz="1200" dirty="0">
                <a:solidFill>
                  <a:srgbClr val="000000"/>
                </a:solidFill>
                <a:effectLst/>
                <a:latin typeface="Arial" panose="020B0604020202020204" pitchFamily="34" charset="0"/>
                <a:ea typeface="Arial" panose="020B0604020202020204" pitchFamily="34" charset="0"/>
              </a:rPr>
              <a:t> oyunlardan </a:t>
            </a:r>
            <a:r>
              <a:rPr lang="tr-TR" sz="1200" dirty="0" err="1">
                <a:solidFill>
                  <a:srgbClr val="000000"/>
                </a:solidFill>
                <a:effectLst/>
                <a:latin typeface="Arial" panose="020B0604020202020204" pitchFamily="34" charset="0"/>
                <a:ea typeface="Arial" panose="020B0604020202020204" pitchFamily="34" charset="0"/>
              </a:rPr>
              <a:t>Battlestar</a:t>
            </a:r>
            <a:r>
              <a:rPr lang="tr-TR" sz="1200" dirty="0">
                <a:solidFill>
                  <a:srgbClr val="000000"/>
                </a:solidFill>
                <a:effectLst/>
                <a:latin typeface="Arial" panose="020B0604020202020204" pitchFamily="34" charset="0"/>
                <a:ea typeface="Arial" panose="020B0604020202020204" pitchFamily="34" charset="0"/>
              </a:rPr>
              <a:t> </a:t>
            </a:r>
            <a:r>
              <a:rPr lang="tr-TR" sz="1200" dirty="0" err="1">
                <a:solidFill>
                  <a:srgbClr val="000000"/>
                </a:solidFill>
                <a:effectLst/>
                <a:latin typeface="Arial" panose="020B0604020202020204" pitchFamily="34" charset="0"/>
                <a:ea typeface="Arial" panose="020B0604020202020204" pitchFamily="34" charset="0"/>
              </a:rPr>
              <a:t>Galactica</a:t>
            </a:r>
            <a:r>
              <a:rPr lang="tr-TR" sz="1200" dirty="0">
                <a:solidFill>
                  <a:srgbClr val="000000"/>
                </a:solidFill>
                <a:effectLst/>
                <a:latin typeface="Arial" panose="020B0604020202020204" pitchFamily="34" charset="0"/>
                <a:ea typeface="Arial" panose="020B0604020202020204" pitchFamily="34" charset="0"/>
              </a:rPr>
              <a:t>, </a:t>
            </a:r>
            <a:r>
              <a:rPr lang="tr-TR" sz="1200" dirty="0" err="1">
                <a:solidFill>
                  <a:srgbClr val="000000"/>
                </a:solidFill>
                <a:effectLst/>
                <a:latin typeface="Arial" panose="020B0604020202020204" pitchFamily="34" charset="0"/>
                <a:ea typeface="Arial" panose="020B0604020202020204" pitchFamily="34" charset="0"/>
              </a:rPr>
              <a:t>Legends</a:t>
            </a:r>
            <a:r>
              <a:rPr lang="tr-TR" sz="1200" dirty="0">
                <a:solidFill>
                  <a:srgbClr val="000000"/>
                </a:solidFill>
                <a:effectLst/>
                <a:latin typeface="Arial" panose="020B0604020202020204" pitchFamily="34" charset="0"/>
                <a:ea typeface="Arial" panose="020B0604020202020204" pitchFamily="34" charset="0"/>
              </a:rPr>
              <a:t> of </a:t>
            </a:r>
            <a:r>
              <a:rPr lang="tr-TR" sz="1200" dirty="0" err="1">
                <a:solidFill>
                  <a:srgbClr val="000000"/>
                </a:solidFill>
                <a:effectLst/>
                <a:latin typeface="Arial" panose="020B0604020202020204" pitchFamily="34" charset="0"/>
                <a:ea typeface="Arial" panose="020B0604020202020204" pitchFamily="34" charset="0"/>
              </a:rPr>
              <a:t>Aethereus</a:t>
            </a:r>
            <a:r>
              <a:rPr lang="tr-TR" sz="1200" dirty="0">
                <a:solidFill>
                  <a:srgbClr val="000000"/>
                </a:solidFill>
                <a:effectLst/>
                <a:latin typeface="Arial" panose="020B0604020202020204" pitchFamily="34" charset="0"/>
                <a:ea typeface="Arial" panose="020B0604020202020204" pitchFamily="34" charset="0"/>
              </a:rPr>
              <a:t> gibi birçok meşhur oyun Unity3D ile </a:t>
            </a:r>
            <a:r>
              <a:rPr lang="tr-TR" sz="1200" dirty="0" err="1">
                <a:solidFill>
                  <a:srgbClr val="000000"/>
                </a:solidFill>
                <a:effectLst/>
                <a:latin typeface="Arial" panose="020B0604020202020204" pitchFamily="34" charset="0"/>
                <a:ea typeface="Arial" panose="020B0604020202020204" pitchFamily="34" charset="0"/>
              </a:rPr>
              <a:t>tasarlanmıştır.Mobil</a:t>
            </a:r>
            <a:r>
              <a:rPr lang="tr-TR" sz="1200" dirty="0">
                <a:solidFill>
                  <a:srgbClr val="000000"/>
                </a:solidFill>
                <a:effectLst/>
                <a:latin typeface="Arial" panose="020B0604020202020204" pitchFamily="34" charset="0"/>
                <a:ea typeface="Arial" panose="020B0604020202020204" pitchFamily="34" charset="0"/>
              </a:rPr>
              <a:t> oyunlar içinde aynı şekilde bu geçerlidir , sayamadığım birçok oyun , Run 2, </a:t>
            </a:r>
            <a:r>
              <a:rPr lang="tr-TR" sz="1200" dirty="0" err="1">
                <a:solidFill>
                  <a:srgbClr val="000000"/>
                </a:solidFill>
                <a:effectLst/>
                <a:latin typeface="Arial" panose="020B0604020202020204" pitchFamily="34" charset="0"/>
                <a:ea typeface="Arial" panose="020B0604020202020204" pitchFamily="34" charset="0"/>
              </a:rPr>
              <a:t>Dead</a:t>
            </a:r>
            <a:r>
              <a:rPr lang="tr-TR" sz="1200" dirty="0">
                <a:solidFill>
                  <a:srgbClr val="000000"/>
                </a:solidFill>
                <a:effectLst/>
                <a:latin typeface="Arial" panose="020B0604020202020204" pitchFamily="34" charset="0"/>
                <a:ea typeface="Arial" panose="020B0604020202020204" pitchFamily="34" charset="0"/>
              </a:rPr>
              <a:t> </a:t>
            </a:r>
            <a:r>
              <a:rPr lang="tr-TR" sz="1200" dirty="0" err="1">
                <a:solidFill>
                  <a:srgbClr val="000000"/>
                </a:solidFill>
                <a:effectLst/>
                <a:latin typeface="Arial" panose="020B0604020202020204" pitchFamily="34" charset="0"/>
                <a:ea typeface="Arial" panose="020B0604020202020204" pitchFamily="34" charset="0"/>
              </a:rPr>
              <a:t>Trigger</a:t>
            </a:r>
            <a:r>
              <a:rPr lang="tr-TR" sz="1200" dirty="0">
                <a:solidFill>
                  <a:srgbClr val="000000"/>
                </a:solidFill>
                <a:effectLst/>
                <a:latin typeface="Arial" panose="020B0604020202020204" pitchFamily="34" charset="0"/>
                <a:ea typeface="Arial" panose="020B0604020202020204" pitchFamily="34" charset="0"/>
              </a:rPr>
              <a:t> 2, </a:t>
            </a:r>
            <a:r>
              <a:rPr lang="tr-TR" sz="1200" dirty="0" err="1">
                <a:solidFill>
                  <a:srgbClr val="000000"/>
                </a:solidFill>
                <a:effectLst/>
                <a:latin typeface="Arial" panose="020B0604020202020204" pitchFamily="34" charset="0"/>
                <a:ea typeface="Arial" panose="020B0604020202020204" pitchFamily="34" charset="0"/>
              </a:rPr>
              <a:t>Bad</a:t>
            </a:r>
            <a:r>
              <a:rPr lang="tr-TR" sz="1200" dirty="0">
                <a:solidFill>
                  <a:srgbClr val="000000"/>
                </a:solidFill>
                <a:effectLst/>
                <a:latin typeface="Arial" panose="020B0604020202020204" pitchFamily="34" charset="0"/>
                <a:ea typeface="Arial" panose="020B0604020202020204" pitchFamily="34" charset="0"/>
              </a:rPr>
              <a:t> </a:t>
            </a:r>
            <a:r>
              <a:rPr lang="tr-TR" sz="1200" dirty="0" err="1">
                <a:solidFill>
                  <a:srgbClr val="000000"/>
                </a:solidFill>
                <a:effectLst/>
                <a:latin typeface="Arial" panose="020B0604020202020204" pitchFamily="34" charset="0"/>
                <a:ea typeface="Arial" panose="020B0604020202020204" pitchFamily="34" charset="0"/>
              </a:rPr>
              <a:t>Piggies</a:t>
            </a:r>
            <a:r>
              <a:rPr lang="tr-TR" sz="1200" dirty="0">
                <a:solidFill>
                  <a:srgbClr val="000000"/>
                </a:solidFill>
                <a:effectLst/>
                <a:latin typeface="Arial" panose="020B0604020202020204" pitchFamily="34" charset="0"/>
                <a:ea typeface="Arial" panose="020B0604020202020204" pitchFamily="34" charset="0"/>
              </a:rPr>
              <a:t>, </a:t>
            </a:r>
            <a:r>
              <a:rPr lang="tr-TR" sz="1200" dirty="0" err="1">
                <a:solidFill>
                  <a:srgbClr val="000000"/>
                </a:solidFill>
                <a:effectLst/>
                <a:latin typeface="Arial" panose="020B0604020202020204" pitchFamily="34" charset="0"/>
                <a:ea typeface="Arial" panose="020B0604020202020204" pitchFamily="34" charset="0"/>
              </a:rPr>
              <a:t>Bladeslinger</a:t>
            </a:r>
            <a:r>
              <a:rPr lang="tr-TR" sz="1200" dirty="0">
                <a:solidFill>
                  <a:srgbClr val="000000"/>
                </a:solidFill>
                <a:effectLst/>
                <a:latin typeface="Arial" panose="020B0604020202020204" pitchFamily="34" charset="0"/>
                <a:ea typeface="Arial" panose="020B0604020202020204" pitchFamily="34" charset="0"/>
              </a:rPr>
              <a:t> gibi oyunlarda </a:t>
            </a:r>
            <a:r>
              <a:rPr lang="tr-TR" sz="1200" dirty="0" err="1">
                <a:solidFill>
                  <a:srgbClr val="000000"/>
                </a:solidFill>
                <a:effectLst/>
                <a:latin typeface="Arial" panose="020B0604020202020204" pitchFamily="34" charset="0"/>
                <a:ea typeface="Arial" panose="020B0604020202020204" pitchFamily="34" charset="0"/>
              </a:rPr>
              <a:t>Unity</a:t>
            </a:r>
            <a:r>
              <a:rPr lang="tr-TR" sz="1200" dirty="0">
                <a:solidFill>
                  <a:srgbClr val="000000"/>
                </a:solidFill>
                <a:effectLst/>
                <a:latin typeface="Arial" panose="020B0604020202020204" pitchFamily="34" charset="0"/>
                <a:ea typeface="Arial" panose="020B0604020202020204" pitchFamily="34" charset="0"/>
              </a:rPr>
              <a:t> 3D ile tasarlanmıştır.</a:t>
            </a:r>
            <a:endParaRPr lang="tr-TR" sz="1100" dirty="0">
              <a:effectLst/>
              <a:latin typeface="Arial" panose="020B0604020202020204" pitchFamily="34" charset="0"/>
              <a:ea typeface="Arial" panose="020B0604020202020204" pitchFamily="34" charset="0"/>
            </a:endParaRPr>
          </a:p>
          <a:p>
            <a:pPr>
              <a:spcAft>
                <a:spcPts val="0"/>
              </a:spcAft>
            </a:pPr>
            <a:r>
              <a:rPr lang="tr-TR" sz="1200" dirty="0">
                <a:effectLst/>
                <a:latin typeface="Arial" panose="020B0604020202020204" pitchFamily="34" charset="0"/>
                <a:ea typeface="Arial" panose="020B0604020202020204" pitchFamily="34" charset="0"/>
              </a:rPr>
              <a:t> </a:t>
            </a:r>
            <a:endParaRPr lang="tr-TR" sz="1100" dirty="0">
              <a:effectLst/>
              <a:latin typeface="Arial" panose="020B0604020202020204" pitchFamily="34" charset="0"/>
              <a:ea typeface="Arial" panose="020B0604020202020204" pitchFamily="34" charset="0"/>
            </a:endParaRPr>
          </a:p>
          <a:p>
            <a:pPr marL="1143000" lvl="2" indent="-228600">
              <a:spcBef>
                <a:spcPts val="885"/>
              </a:spcBef>
              <a:spcAft>
                <a:spcPts val="0"/>
              </a:spcAft>
              <a:buSzPts val="1100"/>
              <a:buFont typeface="Arial" panose="020B0604020202020204" pitchFamily="34" charset="0"/>
              <a:buAutoNum type="arabicPeriod"/>
              <a:tabLst>
                <a:tab pos="721360" algn="l"/>
                <a:tab pos="721995" algn="l"/>
              </a:tabLst>
            </a:pPr>
            <a:r>
              <a:rPr lang="tr-TR" sz="1100" b="1" spc="-15" dirty="0">
                <a:effectLst/>
                <a:latin typeface="Arial" panose="020B0604020202020204" pitchFamily="34" charset="0"/>
                <a:ea typeface="Arial" panose="020B0604020202020204" pitchFamily="34" charset="0"/>
              </a:rPr>
              <a:t>UNİTY KİMLER KULLANABİLİR</a:t>
            </a:r>
          </a:p>
          <a:p>
            <a:pPr marL="263525">
              <a:spcAft>
                <a:spcPts val="1125"/>
              </a:spcAft>
            </a:pPr>
            <a:r>
              <a:rPr lang="tr-TR" sz="1200" dirty="0">
                <a:solidFill>
                  <a:srgbClr val="4A4A4A"/>
                </a:solidFill>
                <a:effectLst/>
                <a:latin typeface="Arial" panose="020B0604020202020204" pitchFamily="34" charset="0"/>
                <a:ea typeface="Times New Roman" panose="02020603050405020304" pitchFamily="18" charset="0"/>
              </a:rPr>
              <a:t>Herkesin kullanabileceği </a:t>
            </a:r>
            <a:r>
              <a:rPr lang="tr-TR" sz="1200" dirty="0" err="1">
                <a:solidFill>
                  <a:srgbClr val="4A4A4A"/>
                </a:solidFill>
                <a:effectLst/>
                <a:latin typeface="Arial" panose="020B0604020202020204" pitchFamily="34" charset="0"/>
                <a:ea typeface="Times New Roman" panose="02020603050405020304" pitchFamily="18" charset="0"/>
              </a:rPr>
              <a:t>Unity</a:t>
            </a:r>
            <a:r>
              <a:rPr lang="tr-TR" sz="1200" dirty="0">
                <a:solidFill>
                  <a:srgbClr val="4A4A4A"/>
                </a:solidFill>
                <a:effectLst/>
                <a:latin typeface="Arial" panose="020B0604020202020204" pitchFamily="34" charset="0"/>
                <a:ea typeface="Times New Roman" panose="02020603050405020304" pitchFamily="18" charset="0"/>
              </a:rPr>
              <a:t>, özellikle yeni başlayanlar için sıkça tavsiye edilir. Gerek alternatiflerine nazaran daha kolay </a:t>
            </a:r>
            <a:r>
              <a:rPr lang="tr-TR" sz="1200" dirty="0" err="1">
                <a:solidFill>
                  <a:srgbClr val="4A4A4A"/>
                </a:solidFill>
                <a:effectLst/>
                <a:latin typeface="Arial" panose="020B0604020202020204" pitchFamily="34" charset="0"/>
                <a:ea typeface="Times New Roman" panose="02020603050405020304" pitchFamily="18" charset="0"/>
              </a:rPr>
              <a:t>arayüzü</a:t>
            </a:r>
            <a:r>
              <a:rPr lang="tr-TR" sz="1200" dirty="0">
                <a:solidFill>
                  <a:srgbClr val="4A4A4A"/>
                </a:solidFill>
                <a:effectLst/>
                <a:latin typeface="Arial" panose="020B0604020202020204" pitchFamily="34" charset="0"/>
                <a:ea typeface="Times New Roman" panose="02020603050405020304" pitchFamily="18" charset="0"/>
              </a:rPr>
              <a:t> ve kullanımı gerekse de Türkçe kaynak bulabilme konusunda daha kolay olması tavsiye edilme sebeplerinden bazıları. Youtube platformunda birçok ücretsiz video ve kurslara ulaşabilirsiniz. Ek olarak daha profesyonel kurslar için </a:t>
            </a:r>
            <a:r>
              <a:rPr lang="tr-TR" sz="1200" u="sng" dirty="0" err="1">
                <a:solidFill>
                  <a:srgbClr val="1E70CD"/>
                </a:solidFill>
                <a:effectLst/>
                <a:latin typeface="Arial" panose="020B0604020202020204" pitchFamily="34" charset="0"/>
                <a:ea typeface="Times New Roman" panose="02020603050405020304" pitchFamily="18" charset="0"/>
                <a:hlinkClick r:id="rId2"/>
              </a:rPr>
              <a:t>Udemy</a:t>
            </a:r>
            <a:r>
              <a:rPr lang="tr-TR" sz="1200" u="sng" dirty="0">
                <a:solidFill>
                  <a:srgbClr val="1E70CD"/>
                </a:solidFill>
                <a:effectLst/>
                <a:latin typeface="Arial" panose="020B0604020202020204" pitchFamily="34" charset="0"/>
                <a:ea typeface="Times New Roman" panose="02020603050405020304" pitchFamily="18" charset="0"/>
                <a:hlinkClick r:id="rId2"/>
              </a:rPr>
              <a:t> </a:t>
            </a:r>
            <a:r>
              <a:rPr lang="tr-TR" sz="1200" dirty="0">
                <a:solidFill>
                  <a:srgbClr val="4A4A4A"/>
                </a:solidFill>
                <a:effectLst/>
                <a:latin typeface="Arial" panose="020B0604020202020204" pitchFamily="34" charset="0"/>
                <a:ea typeface="Times New Roman" panose="02020603050405020304" pitchFamily="18" charset="0"/>
              </a:rPr>
              <a:t>platformunu ziyaret edebilirsiniz. Uygun fiyatlara erişebileceğiniz kurslar temelini atmanızda oldukça işinize yarayabilir.</a:t>
            </a:r>
            <a:endParaRPr lang="tr-TR" sz="11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87553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5C15CC97-A6B1-4D73-9349-CBA7C31089B0}"/>
              </a:ext>
            </a:extLst>
          </p:cNvPr>
          <p:cNvSpPr/>
          <p:nvPr/>
        </p:nvSpPr>
        <p:spPr>
          <a:xfrm>
            <a:off x="1265853" y="301669"/>
            <a:ext cx="8960498" cy="2866106"/>
          </a:xfrm>
          <a:prstGeom prst="rect">
            <a:avLst/>
          </a:prstGeom>
        </p:spPr>
        <p:txBody>
          <a:bodyPr wrap="square">
            <a:spAutoFit/>
          </a:bodyPr>
          <a:lstStyle/>
          <a:p>
            <a:pPr marL="1143000" lvl="2" indent="-228600">
              <a:spcBef>
                <a:spcPts val="20"/>
              </a:spcBef>
              <a:spcAft>
                <a:spcPts val="0"/>
              </a:spcAft>
              <a:buSzPts val="1100"/>
              <a:buFont typeface="Arial" panose="020B0604020202020204" pitchFamily="34" charset="0"/>
              <a:buAutoNum type="arabicPeriod"/>
              <a:tabLst>
                <a:tab pos="721360" algn="l"/>
                <a:tab pos="721995" algn="l"/>
              </a:tabLst>
            </a:pPr>
            <a:r>
              <a:rPr lang="tr-TR" sz="1100" b="1" spc="-15" dirty="0">
                <a:effectLst/>
                <a:latin typeface="Arial" panose="020B0604020202020204" pitchFamily="34" charset="0"/>
                <a:ea typeface="Arial" panose="020B0604020202020204" pitchFamily="34" charset="0"/>
              </a:rPr>
              <a:t>UNİTY ÜCRETLENDİRMESİ</a:t>
            </a:r>
          </a:p>
          <a:p>
            <a:pPr marL="908050">
              <a:spcBef>
                <a:spcPts val="20"/>
              </a:spcBef>
              <a:spcAft>
                <a:spcPts val="0"/>
              </a:spcAft>
              <a:tabLst>
                <a:tab pos="721360" algn="l"/>
                <a:tab pos="721995" algn="l"/>
              </a:tabLst>
            </a:pPr>
            <a:r>
              <a:rPr lang="tr-TR" sz="1450" b="1" dirty="0">
                <a:effectLst/>
                <a:latin typeface="Arial" panose="020B0604020202020204" pitchFamily="34" charset="0"/>
                <a:ea typeface="Arial" panose="020B0604020202020204" pitchFamily="34" charset="0"/>
              </a:rPr>
              <a:t> </a:t>
            </a:r>
            <a:endParaRPr lang="tr-TR" sz="1100" b="1" dirty="0">
              <a:effectLst/>
              <a:latin typeface="Arial" panose="020B0604020202020204" pitchFamily="34" charset="0"/>
              <a:ea typeface="Arial" panose="020B0604020202020204" pitchFamily="34" charset="0"/>
            </a:endParaRPr>
          </a:p>
          <a:p>
            <a:pPr marL="263525">
              <a:spcAft>
                <a:spcPts val="1440"/>
              </a:spcAft>
            </a:pPr>
            <a:r>
              <a:rPr lang="tr-TR" sz="1200" dirty="0" err="1">
                <a:solidFill>
                  <a:srgbClr val="000000"/>
                </a:solidFill>
                <a:effectLst/>
                <a:latin typeface="Helvetica" panose="020B0604020202020204" pitchFamily="34" charset="0"/>
                <a:ea typeface="Times New Roman" panose="02020603050405020304" pitchFamily="18" charset="0"/>
              </a:rPr>
              <a:t>Unity</a:t>
            </a:r>
            <a:r>
              <a:rPr lang="tr-TR" sz="1200" dirty="0">
                <a:solidFill>
                  <a:srgbClr val="000000"/>
                </a:solidFill>
                <a:effectLst/>
                <a:latin typeface="Helvetica" panose="020B0604020202020204" pitchFamily="34" charset="0"/>
                <a:ea typeface="Times New Roman" panose="02020603050405020304" pitchFamily="18" charset="0"/>
              </a:rPr>
              <a:t> oyun motorunda </a:t>
            </a:r>
            <a:r>
              <a:rPr lang="tr-TR" sz="1200" dirty="0" err="1">
                <a:solidFill>
                  <a:srgbClr val="000000"/>
                </a:solidFill>
                <a:effectLst/>
                <a:latin typeface="Helvetica" panose="020B0604020202020204" pitchFamily="34" charset="0"/>
                <a:ea typeface="Times New Roman" panose="02020603050405020304" pitchFamily="18" charset="0"/>
              </a:rPr>
              <a:t>Personal</a:t>
            </a:r>
            <a:r>
              <a:rPr lang="tr-TR" sz="1200" dirty="0">
                <a:solidFill>
                  <a:srgbClr val="000000"/>
                </a:solidFill>
                <a:effectLst/>
                <a:latin typeface="Helvetica" panose="020B0604020202020204" pitchFamily="34" charset="0"/>
                <a:ea typeface="Times New Roman" panose="02020603050405020304" pitchFamily="18" charset="0"/>
              </a:rPr>
              <a:t>, Plus, Pro ve Enterprise olmak üzere 4 adet lisans türü bulunmaktadır.  </a:t>
            </a:r>
            <a:r>
              <a:rPr lang="tr-TR" sz="1200" dirty="0" err="1">
                <a:solidFill>
                  <a:srgbClr val="000000"/>
                </a:solidFill>
                <a:effectLst/>
                <a:latin typeface="Helvetica" panose="020B0604020202020204" pitchFamily="34" charset="0"/>
                <a:ea typeface="Times New Roman" panose="02020603050405020304" pitchFamily="18" charset="0"/>
              </a:rPr>
              <a:t>Unity’i</a:t>
            </a:r>
            <a:r>
              <a:rPr lang="tr-TR" sz="1200" dirty="0">
                <a:solidFill>
                  <a:srgbClr val="000000"/>
                </a:solidFill>
                <a:effectLst/>
                <a:latin typeface="Helvetica" panose="020B0604020202020204" pitchFamily="34" charset="0"/>
                <a:ea typeface="Times New Roman" panose="02020603050405020304" pitchFamily="18" charset="0"/>
              </a:rPr>
              <a:t> veya </a:t>
            </a:r>
            <a:r>
              <a:rPr lang="tr-TR" sz="1200" dirty="0" err="1">
                <a:solidFill>
                  <a:srgbClr val="000000"/>
                </a:solidFill>
                <a:effectLst/>
                <a:latin typeface="Helvetica" panose="020B0604020202020204" pitchFamily="34" charset="0"/>
                <a:ea typeface="Times New Roman" panose="02020603050405020304" pitchFamily="18" charset="0"/>
              </a:rPr>
              <a:t>Unity</a:t>
            </a:r>
            <a:r>
              <a:rPr lang="tr-TR" sz="1200" dirty="0">
                <a:solidFill>
                  <a:srgbClr val="000000"/>
                </a:solidFill>
                <a:effectLst/>
                <a:latin typeface="Helvetica" panose="020B0604020202020204" pitchFamily="34" charset="0"/>
                <a:ea typeface="Times New Roman" panose="02020603050405020304" pitchFamily="18" charset="0"/>
              </a:rPr>
              <a:t> 3D’yi çok ileri seviyelerde kullanmayacak, Web Player veya bilgisayar için kullanacak iseniz çok uç özelliklere gitmeden bedava, herhangi bir ücret ödemeden kullanma şansınız bulunmaktadır. </a:t>
            </a:r>
            <a:r>
              <a:rPr lang="tr-TR" sz="1200" dirty="0" err="1">
                <a:solidFill>
                  <a:srgbClr val="000000"/>
                </a:solidFill>
                <a:effectLst/>
                <a:latin typeface="Helvetica" panose="020B0604020202020204" pitchFamily="34" charset="0"/>
                <a:ea typeface="Times New Roman" panose="02020603050405020304" pitchFamily="18" charset="0"/>
              </a:rPr>
              <a:t>Unity</a:t>
            </a:r>
            <a:r>
              <a:rPr lang="tr-TR" sz="1200" dirty="0">
                <a:solidFill>
                  <a:srgbClr val="000000"/>
                </a:solidFill>
                <a:effectLst/>
                <a:latin typeface="Helvetica" panose="020B0604020202020204" pitchFamily="34" charset="0"/>
                <a:ea typeface="Times New Roman" panose="02020603050405020304" pitchFamily="18" charset="0"/>
              </a:rPr>
              <a:t> 3D´yi ile olarak oyun yapabilir ve hatta </a:t>
            </a:r>
            <a:r>
              <a:rPr lang="tr-TR" sz="1200" dirty="0" err="1">
                <a:solidFill>
                  <a:srgbClr val="000000"/>
                </a:solidFill>
                <a:effectLst/>
                <a:latin typeface="Helvetica" panose="020B0604020202020204" pitchFamily="34" charset="0"/>
                <a:ea typeface="Times New Roman" panose="02020603050405020304" pitchFamily="18" charset="0"/>
              </a:rPr>
              <a:t>Unity</a:t>
            </a:r>
            <a:r>
              <a:rPr lang="tr-TR" sz="1200" dirty="0">
                <a:solidFill>
                  <a:srgbClr val="000000"/>
                </a:solidFill>
                <a:effectLst/>
                <a:latin typeface="Helvetica" panose="020B0604020202020204" pitchFamily="34" charset="0"/>
                <a:ea typeface="Times New Roman" panose="02020603050405020304" pitchFamily="18" charset="0"/>
              </a:rPr>
              <a:t> </a:t>
            </a:r>
            <a:r>
              <a:rPr lang="tr-TR" sz="1200" dirty="0" err="1">
                <a:solidFill>
                  <a:srgbClr val="000000"/>
                </a:solidFill>
                <a:effectLst/>
                <a:latin typeface="Helvetica" panose="020B0604020202020204" pitchFamily="34" charset="0"/>
                <a:ea typeface="Times New Roman" panose="02020603050405020304" pitchFamily="18" charset="0"/>
              </a:rPr>
              <a:t>Engines´e</a:t>
            </a:r>
            <a:r>
              <a:rPr lang="tr-TR" sz="1200" dirty="0">
                <a:solidFill>
                  <a:srgbClr val="000000"/>
                </a:solidFill>
                <a:effectLst/>
                <a:latin typeface="Helvetica" panose="020B0604020202020204" pitchFamily="34" charset="0"/>
                <a:ea typeface="Times New Roman" panose="02020603050405020304" pitchFamily="18" charset="0"/>
              </a:rPr>
              <a:t> bir ücret ödemeden ücretsiz (</a:t>
            </a:r>
            <a:r>
              <a:rPr lang="tr-TR" sz="1200" dirty="0" err="1">
                <a:solidFill>
                  <a:srgbClr val="000000"/>
                </a:solidFill>
                <a:effectLst/>
                <a:latin typeface="Helvetica" panose="020B0604020202020204" pitchFamily="34" charset="0"/>
                <a:ea typeface="Times New Roman" panose="02020603050405020304" pitchFamily="18" charset="0"/>
              </a:rPr>
              <a:t>free</a:t>
            </a:r>
            <a:r>
              <a:rPr lang="tr-TR" sz="1200" dirty="0">
                <a:solidFill>
                  <a:srgbClr val="000000"/>
                </a:solidFill>
                <a:effectLst/>
                <a:latin typeface="Helvetica" panose="020B0604020202020204" pitchFamily="34" charset="0"/>
                <a:ea typeface="Times New Roman" panose="02020603050405020304" pitchFamily="18" charset="0"/>
              </a:rPr>
              <a:t>) sürümü ile yaptığınız oyunu piyasaya sürerek tüm platformlarda yayınlayabilirsiniz. Bu özelliği ile en çok tercih edilenlerin başında gelmektedir.</a:t>
            </a:r>
            <a:endParaRPr lang="tr-TR" sz="1200" dirty="0">
              <a:effectLst/>
              <a:latin typeface="Times New Roman" panose="02020603050405020304" pitchFamily="18" charset="0"/>
              <a:ea typeface="Times New Roman" panose="02020603050405020304" pitchFamily="18" charset="0"/>
            </a:endParaRPr>
          </a:p>
          <a:p>
            <a:pPr marL="263525">
              <a:spcAft>
                <a:spcPts val="1440"/>
              </a:spcAft>
            </a:pPr>
            <a:r>
              <a:rPr lang="tr-TR" sz="1200" dirty="0" err="1">
                <a:solidFill>
                  <a:srgbClr val="000000"/>
                </a:solidFill>
                <a:effectLst/>
                <a:latin typeface="Helvetica" panose="020B0604020202020204" pitchFamily="34" charset="0"/>
                <a:ea typeface="Times New Roman" panose="02020603050405020304" pitchFamily="18" charset="0"/>
              </a:rPr>
              <a:t>Unity</a:t>
            </a:r>
            <a:r>
              <a:rPr lang="tr-TR" sz="1200" dirty="0">
                <a:solidFill>
                  <a:srgbClr val="000000"/>
                </a:solidFill>
                <a:effectLst/>
                <a:latin typeface="Helvetica" panose="020B0604020202020204" pitchFamily="34" charset="0"/>
                <a:ea typeface="Times New Roman" panose="02020603050405020304" pitchFamily="18" charset="0"/>
              </a:rPr>
              <a:t> 3D kendi içerisinde </a:t>
            </a:r>
            <a:r>
              <a:rPr lang="tr-TR" sz="1200" dirty="0" err="1">
                <a:solidFill>
                  <a:srgbClr val="000000"/>
                </a:solidFill>
                <a:effectLst/>
                <a:latin typeface="Helvetica" panose="020B0604020202020204" pitchFamily="34" charset="0"/>
                <a:ea typeface="Times New Roman" panose="02020603050405020304" pitchFamily="18" charset="0"/>
              </a:rPr>
              <a:t>free</a:t>
            </a:r>
            <a:r>
              <a:rPr lang="tr-TR" sz="1200" dirty="0">
                <a:solidFill>
                  <a:srgbClr val="000000"/>
                </a:solidFill>
                <a:effectLst/>
                <a:latin typeface="Helvetica" panose="020B0604020202020204" pitchFamily="34" charset="0"/>
                <a:ea typeface="Times New Roman" panose="02020603050405020304" pitchFamily="18" charset="0"/>
              </a:rPr>
              <a:t> versiyon ve </a:t>
            </a:r>
            <a:r>
              <a:rPr lang="tr-TR" sz="1200" dirty="0" err="1">
                <a:solidFill>
                  <a:srgbClr val="000000"/>
                </a:solidFill>
                <a:effectLst/>
                <a:latin typeface="Helvetica" panose="020B0604020202020204" pitchFamily="34" charset="0"/>
                <a:ea typeface="Times New Roman" panose="02020603050405020304" pitchFamily="18" charset="0"/>
              </a:rPr>
              <a:t>pro</a:t>
            </a:r>
            <a:r>
              <a:rPr lang="tr-TR" sz="1200" dirty="0">
                <a:solidFill>
                  <a:srgbClr val="000000"/>
                </a:solidFill>
                <a:effectLst/>
                <a:latin typeface="Helvetica" panose="020B0604020202020204" pitchFamily="34" charset="0"/>
                <a:ea typeface="Times New Roman" panose="02020603050405020304" pitchFamily="18" charset="0"/>
              </a:rPr>
              <a:t> versiyon olmak üzere bulunmaktadır. Şayet, </a:t>
            </a:r>
            <a:r>
              <a:rPr lang="tr-TR" sz="1200" dirty="0" err="1">
                <a:solidFill>
                  <a:srgbClr val="000000"/>
                </a:solidFill>
                <a:effectLst/>
                <a:latin typeface="Helvetica" panose="020B0604020202020204" pitchFamily="34" charset="0"/>
                <a:ea typeface="Times New Roman" panose="02020603050405020304" pitchFamily="18" charset="0"/>
              </a:rPr>
              <a:t>Unity</a:t>
            </a:r>
            <a:r>
              <a:rPr lang="tr-TR" sz="1200" dirty="0">
                <a:solidFill>
                  <a:srgbClr val="000000"/>
                </a:solidFill>
                <a:effectLst/>
                <a:latin typeface="Helvetica" panose="020B0604020202020204" pitchFamily="34" charset="0"/>
                <a:ea typeface="Times New Roman" panose="02020603050405020304" pitchFamily="18" charset="0"/>
              </a:rPr>
              <a:t> 3D´yi ücretsiz sürümü aracılığıyla IOS, </a:t>
            </a:r>
            <a:r>
              <a:rPr lang="tr-TR" sz="1200" dirty="0" err="1">
                <a:solidFill>
                  <a:srgbClr val="000000"/>
                </a:solidFill>
                <a:effectLst/>
                <a:latin typeface="Helvetica" panose="020B0604020202020204" pitchFamily="34" charset="0"/>
                <a:ea typeface="Times New Roman" panose="02020603050405020304" pitchFamily="18" charset="0"/>
              </a:rPr>
              <a:t>Android</a:t>
            </a:r>
            <a:r>
              <a:rPr lang="tr-TR" sz="1200" dirty="0">
                <a:solidFill>
                  <a:srgbClr val="000000"/>
                </a:solidFill>
                <a:effectLst/>
                <a:latin typeface="Helvetica" panose="020B0604020202020204" pitchFamily="34" charset="0"/>
                <a:ea typeface="Times New Roman" panose="02020603050405020304" pitchFamily="18" charset="0"/>
              </a:rPr>
              <a:t>, </a:t>
            </a:r>
            <a:r>
              <a:rPr lang="tr-TR" sz="1200" dirty="0" err="1">
                <a:solidFill>
                  <a:srgbClr val="000000"/>
                </a:solidFill>
                <a:effectLst/>
                <a:latin typeface="Helvetica" panose="020B0604020202020204" pitchFamily="34" charset="0"/>
                <a:ea typeface="Times New Roman" panose="02020603050405020304" pitchFamily="18" charset="0"/>
              </a:rPr>
              <a:t>Adobe</a:t>
            </a:r>
            <a:r>
              <a:rPr lang="tr-TR" sz="1200" dirty="0">
                <a:solidFill>
                  <a:srgbClr val="000000"/>
                </a:solidFill>
                <a:effectLst/>
                <a:latin typeface="Helvetica" panose="020B0604020202020204" pitchFamily="34" charset="0"/>
                <a:ea typeface="Times New Roman" panose="02020603050405020304" pitchFamily="18" charset="0"/>
              </a:rPr>
              <a:t> Flash Player platformlarını satın almak isterseniz, uygulamaların her biri için ayrı olarak 400$ ´ ödemekle yükümlüsünüz. Pro sürümü üzerinden kullanmak için ise, öncelikle 1500$ karşılığında </a:t>
            </a:r>
            <a:r>
              <a:rPr lang="tr-TR" sz="1200" dirty="0" err="1">
                <a:solidFill>
                  <a:srgbClr val="000000"/>
                </a:solidFill>
                <a:effectLst/>
                <a:latin typeface="Helvetica" panose="020B0604020202020204" pitchFamily="34" charset="0"/>
                <a:ea typeface="Times New Roman" panose="02020603050405020304" pitchFamily="18" charset="0"/>
              </a:rPr>
              <a:t>Unity</a:t>
            </a:r>
            <a:r>
              <a:rPr lang="tr-TR" sz="1200" dirty="0">
                <a:solidFill>
                  <a:srgbClr val="000000"/>
                </a:solidFill>
                <a:effectLst/>
                <a:latin typeface="Helvetica" panose="020B0604020202020204" pitchFamily="34" charset="0"/>
                <a:ea typeface="Times New Roman" panose="02020603050405020304" pitchFamily="18" charset="0"/>
              </a:rPr>
              <a:t> </a:t>
            </a:r>
            <a:r>
              <a:rPr lang="tr-TR" sz="1200" dirty="0" err="1">
                <a:solidFill>
                  <a:srgbClr val="000000"/>
                </a:solidFill>
                <a:effectLst/>
                <a:latin typeface="Helvetica" panose="020B0604020202020204" pitchFamily="34" charset="0"/>
                <a:ea typeface="Times New Roman" panose="02020603050405020304" pitchFamily="18" charset="0"/>
              </a:rPr>
              <a:t>Pro’yu</a:t>
            </a:r>
            <a:r>
              <a:rPr lang="tr-TR" sz="1200" dirty="0">
                <a:solidFill>
                  <a:srgbClr val="000000"/>
                </a:solidFill>
                <a:effectLst/>
                <a:latin typeface="Helvetica" panose="020B0604020202020204" pitchFamily="34" charset="0"/>
                <a:ea typeface="Times New Roman" panose="02020603050405020304" pitchFamily="18" charset="0"/>
              </a:rPr>
              <a:t> satın almalısınız. Bu kapsamda ücretsiz sürümünden farklı olarak ek özellikler sunulmaktadır. Platform satın almak için ise ek olarak 1500$ ücret karşılığında yapabilirsiniz.</a:t>
            </a:r>
            <a:endParaRPr lang="tr-TR" sz="1200" dirty="0">
              <a:effectLst/>
              <a:latin typeface="Times New Roman" panose="02020603050405020304" pitchFamily="18" charset="0"/>
              <a:ea typeface="Times New Roman" panose="02020603050405020304" pitchFamily="18" charset="0"/>
            </a:endParaRPr>
          </a:p>
          <a:p>
            <a:pPr marL="712470" marR="180975" algn="just">
              <a:lnSpc>
                <a:spcPct val="113000"/>
              </a:lnSpc>
              <a:spcAft>
                <a:spcPts val="0"/>
              </a:spcAft>
            </a:pPr>
            <a:r>
              <a:rPr lang="tr-TR" sz="1100" dirty="0">
                <a:effectLst/>
                <a:latin typeface="Arial" panose="020B0604020202020204" pitchFamily="34" charset="0"/>
                <a:ea typeface="Arial" panose="020B0604020202020204" pitchFamily="34" charset="0"/>
              </a:rPr>
              <a:t> </a:t>
            </a:r>
          </a:p>
        </p:txBody>
      </p:sp>
      <p:sp>
        <p:nvSpPr>
          <p:cNvPr id="6" name="Dikdörtgen 5">
            <a:extLst>
              <a:ext uri="{FF2B5EF4-FFF2-40B4-BE49-F238E27FC236}">
                <a16:creationId xmlns:a16="http://schemas.microsoft.com/office/drawing/2014/main" id="{F3795DA7-958C-426D-82C7-1BA2036B05B3}"/>
              </a:ext>
            </a:extLst>
          </p:cNvPr>
          <p:cNvSpPr/>
          <p:nvPr/>
        </p:nvSpPr>
        <p:spPr>
          <a:xfrm>
            <a:off x="455645" y="2793288"/>
            <a:ext cx="10580914" cy="3646576"/>
          </a:xfrm>
          <a:prstGeom prst="rect">
            <a:avLst/>
          </a:prstGeom>
        </p:spPr>
        <p:txBody>
          <a:bodyPr wrap="square">
            <a:spAutoFit/>
          </a:bodyPr>
          <a:lstStyle/>
          <a:p>
            <a:pPr marL="1600200" marR="2614295" lvl="3" indent="-228600">
              <a:lnSpc>
                <a:spcPct val="230000"/>
              </a:lnSpc>
              <a:spcBef>
                <a:spcPts val="340"/>
              </a:spcBef>
              <a:spcAft>
                <a:spcPts val="0"/>
              </a:spcAft>
              <a:buSzPts val="1100"/>
              <a:buFont typeface="Arial" panose="020B0604020202020204" pitchFamily="34" charset="0"/>
              <a:buAutoNum type="arabicPeriod"/>
              <a:tabLst>
                <a:tab pos="813435" algn="l"/>
              </a:tabLst>
            </a:pPr>
            <a:r>
              <a:rPr lang="tr-TR" sz="1100" b="1" spc="-20" dirty="0">
                <a:effectLst/>
                <a:latin typeface="Arial" panose="020B0604020202020204" pitchFamily="34" charset="0"/>
                <a:ea typeface="Arial" panose="020B0604020202020204" pitchFamily="34" charset="0"/>
              </a:rPr>
              <a:t>UNİTY SCRİPT</a:t>
            </a:r>
          </a:p>
          <a:p>
            <a:pPr marL="264160" marR="2614295">
              <a:lnSpc>
                <a:spcPct val="230000"/>
              </a:lnSpc>
              <a:spcBef>
                <a:spcPts val="340"/>
              </a:spcBef>
              <a:spcAft>
                <a:spcPts val="0"/>
              </a:spcAft>
              <a:tabLst>
                <a:tab pos="813435" algn="l"/>
              </a:tabLst>
            </a:pPr>
            <a:r>
              <a:rPr lang="tr-TR" sz="1100" b="0" dirty="0" err="1">
                <a:effectLst/>
                <a:latin typeface="Arial" panose="020B0604020202020204" pitchFamily="34" charset="0"/>
                <a:ea typeface="Arial" panose="020B0604020202020204" pitchFamily="34" charset="0"/>
              </a:rPr>
              <a:t>Unity'de</a:t>
            </a:r>
            <a:r>
              <a:rPr lang="tr-TR" sz="1100" b="0" dirty="0">
                <a:effectLst/>
                <a:latin typeface="Arial" panose="020B0604020202020204" pitchFamily="34" charset="0"/>
                <a:ea typeface="Arial" panose="020B0604020202020204" pitchFamily="34" charset="0"/>
              </a:rPr>
              <a:t> yazdığınız her </a:t>
            </a:r>
            <a:r>
              <a:rPr lang="tr-TR" sz="1100" b="0" dirty="0" err="1">
                <a:effectLst/>
                <a:latin typeface="Arial" panose="020B0604020202020204" pitchFamily="34" charset="0"/>
                <a:ea typeface="Arial" panose="020B0604020202020204" pitchFamily="34" charset="0"/>
              </a:rPr>
              <a:t>script</a:t>
            </a:r>
            <a:r>
              <a:rPr lang="tr-TR" sz="1100" b="0" dirty="0">
                <a:effectLst/>
                <a:latin typeface="Arial" panose="020B0604020202020204" pitchFamily="34" charset="0"/>
                <a:ea typeface="Arial" panose="020B0604020202020204" pitchFamily="34" charset="0"/>
              </a:rPr>
              <a:t> aynı zamanda tıpkı </a:t>
            </a:r>
            <a:r>
              <a:rPr lang="tr-TR" sz="1100" b="0" dirty="0" err="1">
                <a:effectLst/>
                <a:latin typeface="Arial" panose="020B0604020202020204" pitchFamily="34" charset="0"/>
                <a:ea typeface="Arial" panose="020B0604020202020204" pitchFamily="34" charset="0"/>
              </a:rPr>
              <a:t>Transform</a:t>
            </a:r>
            <a:r>
              <a:rPr lang="tr-TR" sz="1100" b="0" dirty="0">
                <a:effectLst/>
                <a:latin typeface="Arial" panose="020B0604020202020204" pitchFamily="34" charset="0"/>
                <a:ea typeface="Arial" panose="020B0604020202020204" pitchFamily="34" charset="0"/>
              </a:rPr>
              <a:t>, </a:t>
            </a:r>
            <a:r>
              <a:rPr lang="tr-TR" sz="1100" b="0" dirty="0" err="1">
                <a:effectLst/>
                <a:latin typeface="Arial" panose="020B0604020202020204" pitchFamily="34" charset="0"/>
                <a:ea typeface="Arial" panose="020B0604020202020204" pitchFamily="34" charset="0"/>
              </a:rPr>
              <a:t>Rigidbod</a:t>
            </a:r>
            <a:endParaRPr lang="tr-TR" sz="1100" b="1" dirty="0">
              <a:effectLst/>
              <a:latin typeface="Arial" panose="020B0604020202020204" pitchFamily="34" charset="0"/>
              <a:ea typeface="Arial" panose="020B0604020202020204" pitchFamily="34" charset="0"/>
            </a:endParaRPr>
          </a:p>
          <a:p>
            <a:pPr marL="1786255" marR="2614295">
              <a:lnSpc>
                <a:spcPct val="230000"/>
              </a:lnSpc>
              <a:spcBef>
                <a:spcPts val="340"/>
              </a:spcBef>
              <a:spcAft>
                <a:spcPts val="0"/>
              </a:spcAft>
              <a:tabLst>
                <a:tab pos="813435" algn="l"/>
              </a:tabLst>
            </a:pPr>
            <a:r>
              <a:rPr lang="tr-TR" sz="1100" b="0" dirty="0">
                <a:effectLst/>
                <a:latin typeface="Arial" panose="020B0604020202020204" pitchFamily="34" charset="0"/>
                <a:ea typeface="Arial" panose="020B0604020202020204" pitchFamily="34" charset="0"/>
              </a:rPr>
              <a:t>ya da </a:t>
            </a:r>
            <a:r>
              <a:rPr lang="tr-TR" sz="1100" b="0" dirty="0" err="1">
                <a:effectLst/>
                <a:latin typeface="Arial" panose="020B0604020202020204" pitchFamily="34" charset="0"/>
                <a:ea typeface="Arial" panose="020B0604020202020204" pitchFamily="34" charset="0"/>
              </a:rPr>
              <a:t>Light</a:t>
            </a:r>
            <a:r>
              <a:rPr lang="tr-TR" sz="1100" b="0" dirty="0">
                <a:effectLst/>
                <a:latin typeface="Arial" panose="020B0604020202020204" pitchFamily="34" charset="0"/>
                <a:ea typeface="Arial" panose="020B0604020202020204" pitchFamily="34" charset="0"/>
              </a:rPr>
              <a:t> gibi birer </a:t>
            </a:r>
            <a:r>
              <a:rPr lang="tr-TR" sz="1100" b="0" dirty="0" err="1">
                <a:effectLst/>
                <a:latin typeface="Arial" panose="020B0604020202020204" pitchFamily="34" charset="0"/>
                <a:ea typeface="Arial" panose="020B0604020202020204" pitchFamily="34" charset="0"/>
              </a:rPr>
              <a:t>component'tir</a:t>
            </a:r>
            <a:r>
              <a:rPr lang="tr-TR" sz="1100" b="0" dirty="0">
                <a:effectLst/>
                <a:latin typeface="Arial" panose="020B0604020202020204" pitchFamily="34" charset="0"/>
                <a:ea typeface="Arial" panose="020B0604020202020204" pitchFamily="34" charset="0"/>
              </a:rPr>
              <a:t>. </a:t>
            </a:r>
            <a:r>
              <a:rPr lang="tr-TR" sz="1100" b="0" dirty="0" err="1">
                <a:effectLst/>
                <a:latin typeface="Arial" panose="020B0604020202020204" pitchFamily="34" charset="0"/>
                <a:ea typeface="Arial" panose="020B0604020202020204" pitchFamily="34" charset="0"/>
              </a:rPr>
              <a:t>Scriptin</a:t>
            </a:r>
            <a:r>
              <a:rPr lang="tr-TR" sz="1100" b="0" dirty="0">
                <a:effectLst/>
                <a:latin typeface="Arial" panose="020B0604020202020204" pitchFamily="34" charset="0"/>
                <a:ea typeface="Arial" panose="020B0604020202020204" pitchFamily="34" charset="0"/>
              </a:rPr>
              <a:t> çalıştırılması için </a:t>
            </a:r>
            <a:r>
              <a:rPr lang="tr-TR" sz="1100" b="0" dirty="0" err="1">
                <a:effectLst/>
                <a:latin typeface="Arial" panose="020B0604020202020204" pitchFamily="34" charset="0"/>
                <a:ea typeface="Arial" panose="020B0604020202020204" pitchFamily="34" charset="0"/>
              </a:rPr>
              <a:t>onu,çalışmasını</a:t>
            </a:r>
            <a:r>
              <a:rPr lang="tr-TR" sz="1100" b="0" dirty="0">
                <a:effectLst/>
                <a:latin typeface="Arial" panose="020B0604020202020204" pitchFamily="34" charset="0"/>
                <a:ea typeface="Arial" panose="020B0604020202020204" pitchFamily="34" charset="0"/>
              </a:rPr>
              <a:t> istediğiniz objeye </a:t>
            </a:r>
            <a:r>
              <a:rPr lang="tr-TR" sz="1100" b="0" dirty="0" err="1">
                <a:effectLst/>
                <a:latin typeface="Arial" panose="020B0604020202020204" pitchFamily="34" charset="0"/>
                <a:ea typeface="Arial" panose="020B0604020202020204" pitchFamily="34" charset="0"/>
              </a:rPr>
              <a:t>verirsiniz.Derse</a:t>
            </a:r>
            <a:r>
              <a:rPr lang="tr-TR" sz="1100" b="0" dirty="0">
                <a:effectLst/>
                <a:latin typeface="Arial" panose="020B0604020202020204" pitchFamily="34" charset="0"/>
                <a:ea typeface="Arial" panose="020B0604020202020204" pitchFamily="34" charset="0"/>
              </a:rPr>
              <a:t> temiz bir proje üzerinden devam edelim. "Lesson3" adında </a:t>
            </a:r>
            <a:r>
              <a:rPr lang="tr-TR" sz="1100" b="0" dirty="0" err="1">
                <a:effectLst/>
                <a:latin typeface="Arial" panose="020B0604020202020204" pitchFamily="34" charset="0"/>
                <a:ea typeface="Arial" panose="020B0604020202020204" pitchFamily="34" charset="0"/>
              </a:rPr>
              <a:t>yenibir</a:t>
            </a:r>
            <a:r>
              <a:rPr lang="tr-TR" sz="1100" b="0" dirty="0">
                <a:effectLst/>
                <a:latin typeface="Arial" panose="020B0604020202020204" pitchFamily="34" charset="0"/>
                <a:ea typeface="Arial" panose="020B0604020202020204" pitchFamily="34" charset="0"/>
              </a:rPr>
              <a:t> proje </a:t>
            </a:r>
            <a:r>
              <a:rPr lang="tr-TR" sz="1100" b="0" dirty="0" err="1">
                <a:effectLst/>
                <a:latin typeface="Arial" panose="020B0604020202020204" pitchFamily="34" charset="0"/>
                <a:ea typeface="Arial" panose="020B0604020202020204" pitchFamily="34" charset="0"/>
              </a:rPr>
              <a:t>oluşturun.Şimdi</a:t>
            </a:r>
            <a:r>
              <a:rPr lang="tr-TR" sz="1100" b="0" dirty="0">
                <a:effectLst/>
                <a:latin typeface="Arial" panose="020B0604020202020204" pitchFamily="34" charset="0"/>
                <a:ea typeface="Arial" panose="020B0604020202020204" pitchFamily="34" charset="0"/>
              </a:rPr>
              <a:t> bir </a:t>
            </a:r>
            <a:r>
              <a:rPr lang="tr-TR" sz="1100" b="0" dirty="0" err="1">
                <a:effectLst/>
                <a:latin typeface="Arial" panose="020B0604020202020204" pitchFamily="34" charset="0"/>
                <a:ea typeface="Arial" panose="020B0604020202020204" pitchFamily="34" charset="0"/>
              </a:rPr>
              <a:t>script</a:t>
            </a:r>
            <a:r>
              <a:rPr lang="tr-TR" sz="1100" b="0" dirty="0">
                <a:effectLst/>
                <a:latin typeface="Arial" panose="020B0604020202020204" pitchFamily="34" charset="0"/>
                <a:ea typeface="Arial" panose="020B0604020202020204" pitchFamily="34" charset="0"/>
              </a:rPr>
              <a:t> oluşturalım. Project panelindeki “</a:t>
            </a:r>
            <a:r>
              <a:rPr lang="tr-TR" sz="1100" b="0" dirty="0" err="1">
                <a:effectLst/>
                <a:latin typeface="Arial" panose="020B0604020202020204" pitchFamily="34" charset="0"/>
                <a:ea typeface="Arial" panose="020B0604020202020204" pitchFamily="34" charset="0"/>
              </a:rPr>
              <a:t>Create</a:t>
            </a:r>
            <a:r>
              <a:rPr lang="tr-TR" sz="1100" b="0" dirty="0">
                <a:effectLst/>
                <a:latin typeface="Arial" panose="020B0604020202020204" pitchFamily="34" charset="0"/>
                <a:ea typeface="Arial" panose="020B0604020202020204" pitchFamily="34" charset="0"/>
              </a:rPr>
              <a:t>” </a:t>
            </a:r>
            <a:r>
              <a:rPr lang="tr-TR" sz="1100" b="0" dirty="0" err="1">
                <a:effectLst/>
                <a:latin typeface="Arial" panose="020B0604020202020204" pitchFamily="34" charset="0"/>
                <a:ea typeface="Arial" panose="020B0604020202020204" pitchFamily="34" charset="0"/>
              </a:rPr>
              <a:t>butonunatıklayın</a:t>
            </a:r>
            <a:r>
              <a:rPr lang="tr-TR" sz="1100" b="0" dirty="0">
                <a:effectLst/>
                <a:latin typeface="Arial" panose="020B0604020202020204" pitchFamily="34" charset="0"/>
                <a:ea typeface="Arial" panose="020B0604020202020204" pitchFamily="34" charset="0"/>
              </a:rPr>
              <a:t> ve “C# </a:t>
            </a:r>
            <a:r>
              <a:rPr lang="tr-TR" sz="1100" b="0" dirty="0" err="1">
                <a:effectLst/>
                <a:latin typeface="Arial" panose="020B0604020202020204" pitchFamily="34" charset="0"/>
                <a:ea typeface="Arial" panose="020B0604020202020204" pitchFamily="34" charset="0"/>
              </a:rPr>
              <a:t>Script”i</a:t>
            </a:r>
            <a:r>
              <a:rPr lang="tr-TR" sz="1100" b="0" dirty="0">
                <a:effectLst/>
                <a:latin typeface="Arial" panose="020B0604020202020204" pitchFamily="34" charset="0"/>
                <a:ea typeface="Arial" panose="020B0604020202020204" pitchFamily="34" charset="0"/>
              </a:rPr>
              <a:t> </a:t>
            </a:r>
            <a:r>
              <a:rPr lang="tr-TR" sz="1100" b="0" dirty="0" err="1">
                <a:effectLst/>
                <a:latin typeface="Arial" panose="020B0604020202020204" pitchFamily="34" charset="0"/>
                <a:ea typeface="Arial" panose="020B0604020202020204" pitchFamily="34" charset="0"/>
              </a:rPr>
              <a:t>seçin.Scriptin</a:t>
            </a:r>
            <a:r>
              <a:rPr lang="tr-TR" sz="1100" b="0" dirty="0">
                <a:effectLst/>
                <a:latin typeface="Arial" panose="020B0604020202020204" pitchFamily="34" charset="0"/>
                <a:ea typeface="Arial" panose="020B0604020202020204" pitchFamily="34" charset="0"/>
              </a:rPr>
              <a:t> ismini "</a:t>
            </a:r>
            <a:r>
              <a:rPr lang="tr-TR" sz="1100" b="0" dirty="0" err="1">
                <a:effectLst/>
                <a:latin typeface="Arial" panose="020B0604020202020204" pitchFamily="34" charset="0"/>
                <a:ea typeface="Arial" panose="020B0604020202020204" pitchFamily="34" charset="0"/>
              </a:rPr>
              <a:t>Rotate</a:t>
            </a:r>
            <a:r>
              <a:rPr lang="tr-TR" sz="1100" b="0" dirty="0">
                <a:effectLst/>
                <a:latin typeface="Arial" panose="020B0604020202020204" pitchFamily="34" charset="0"/>
                <a:ea typeface="Arial" panose="020B0604020202020204" pitchFamily="34" charset="0"/>
              </a:rPr>
              <a:t>" </a:t>
            </a:r>
            <a:r>
              <a:rPr lang="tr-TR" sz="1100" b="0" dirty="0" err="1">
                <a:effectLst/>
                <a:latin typeface="Arial" panose="020B0604020202020204" pitchFamily="34" charset="0"/>
                <a:ea typeface="Arial" panose="020B0604020202020204" pitchFamily="34" charset="0"/>
              </a:rPr>
              <a:t>yapın.Rotate</a:t>
            </a:r>
            <a:r>
              <a:rPr lang="tr-TR" sz="1100" b="0" dirty="0">
                <a:effectLst/>
                <a:latin typeface="Arial" panose="020B0604020202020204" pitchFamily="34" charset="0"/>
                <a:ea typeface="Arial" panose="020B0604020202020204" pitchFamily="34" charset="0"/>
              </a:rPr>
              <a:t> </a:t>
            </a:r>
            <a:r>
              <a:rPr lang="tr-TR" sz="1100" b="0" dirty="0" err="1">
                <a:effectLst/>
                <a:latin typeface="Arial" panose="020B0604020202020204" pitchFamily="34" charset="0"/>
                <a:ea typeface="Arial" panose="020B0604020202020204" pitchFamily="34" charset="0"/>
              </a:rPr>
              <a:t>scriptine</a:t>
            </a:r>
            <a:r>
              <a:rPr lang="tr-TR" sz="1100" b="0" dirty="0">
                <a:effectLst/>
                <a:latin typeface="Arial" panose="020B0604020202020204" pitchFamily="34" charset="0"/>
                <a:ea typeface="Arial" panose="020B0604020202020204" pitchFamily="34" charset="0"/>
              </a:rPr>
              <a:t> çift tıklayın. Varsayılan olarak </a:t>
            </a:r>
            <a:r>
              <a:rPr lang="tr-TR" sz="1100" b="0" dirty="0" err="1">
                <a:effectLst/>
                <a:latin typeface="Arial" panose="020B0604020202020204" pitchFamily="34" charset="0"/>
                <a:ea typeface="Arial" panose="020B0604020202020204" pitchFamily="34" charset="0"/>
              </a:rPr>
              <a:t>MonoDevelopaçılacaktır</a:t>
            </a:r>
            <a:r>
              <a:rPr lang="tr-TR" sz="1100" b="0" dirty="0">
                <a:effectLst/>
                <a:latin typeface="Arial" panose="020B0604020202020204" pitchFamily="34" charset="0"/>
                <a:ea typeface="Arial" panose="020B0604020202020204" pitchFamily="34" charset="0"/>
              </a:rPr>
              <a:t>. </a:t>
            </a:r>
            <a:r>
              <a:rPr lang="tr-TR" sz="1100" b="0" dirty="0" err="1">
                <a:effectLst/>
                <a:latin typeface="Arial" panose="020B0604020202020204" pitchFamily="34" charset="0"/>
                <a:ea typeface="Arial" panose="020B0604020202020204" pitchFamily="34" charset="0"/>
              </a:rPr>
              <a:t>MonoDevelop</a:t>
            </a:r>
            <a:r>
              <a:rPr lang="tr-TR" sz="1100" b="0" dirty="0">
                <a:effectLst/>
                <a:latin typeface="Arial" panose="020B0604020202020204" pitchFamily="34" charset="0"/>
                <a:ea typeface="Arial" panose="020B0604020202020204" pitchFamily="34" charset="0"/>
              </a:rPr>
              <a:t> vasıtasıyla kod yazabilir/</a:t>
            </a:r>
            <a:r>
              <a:rPr lang="tr-TR" sz="1100" b="0" dirty="0" err="1">
                <a:effectLst/>
                <a:latin typeface="Arial" panose="020B0604020202020204" pitchFamily="34" charset="0"/>
                <a:ea typeface="Arial" panose="020B0604020202020204" pitchFamily="34" charset="0"/>
              </a:rPr>
              <a:t>düzenleyebilirsiniz.Şimdi</a:t>
            </a:r>
            <a:r>
              <a:rPr lang="tr-TR" sz="1100" b="0" dirty="0">
                <a:effectLst/>
                <a:latin typeface="Arial" panose="020B0604020202020204" pitchFamily="34" charset="0"/>
                <a:ea typeface="Arial" panose="020B0604020202020204" pitchFamily="34" charset="0"/>
              </a:rPr>
              <a:t> ilk kodumuzu yazalım. Sarı renkle </a:t>
            </a:r>
            <a:r>
              <a:rPr lang="tr-TR" sz="1100" b="0" dirty="0" err="1">
                <a:effectLst/>
                <a:latin typeface="Arial" panose="020B0604020202020204" pitchFamily="34" charset="0"/>
                <a:ea typeface="Arial" panose="020B0604020202020204" pitchFamily="34" charset="0"/>
              </a:rPr>
              <a:t>vurgulanmışkodu</a:t>
            </a:r>
            <a:r>
              <a:rPr lang="tr-TR" sz="1100" b="0" dirty="0">
                <a:effectLst/>
                <a:latin typeface="Arial" panose="020B0604020202020204" pitchFamily="34" charset="0"/>
                <a:ea typeface="Arial" panose="020B0604020202020204" pitchFamily="34" charset="0"/>
              </a:rPr>
              <a:t> siz </a:t>
            </a:r>
            <a:r>
              <a:rPr lang="tr-TR" sz="1100" b="0" dirty="0" err="1">
                <a:effectLst/>
                <a:latin typeface="Arial" panose="020B0604020202020204" pitchFamily="34" charset="0"/>
                <a:ea typeface="Arial" panose="020B0604020202020204" pitchFamily="34" charset="0"/>
              </a:rPr>
              <a:t>descriptinizin</a:t>
            </a:r>
            <a:r>
              <a:rPr lang="tr-TR" sz="1100" b="0" dirty="0">
                <a:effectLst/>
                <a:latin typeface="Arial" panose="020B0604020202020204" pitchFamily="34" charset="0"/>
                <a:ea typeface="Arial" panose="020B0604020202020204" pitchFamily="34" charset="0"/>
              </a:rPr>
              <a:t> Update fonksiyonuna yazın:</a:t>
            </a:r>
            <a:endParaRPr lang="tr-TR" sz="1100" b="1" dirty="0">
              <a:effectLst/>
              <a:latin typeface="Arial" panose="020B0604020202020204" pitchFamily="34" charset="0"/>
              <a:ea typeface="Arial" panose="020B0604020202020204" pitchFamily="34" charset="0"/>
            </a:endParaRPr>
          </a:p>
          <a:p>
            <a:pPr marL="264160" marR="2614295">
              <a:lnSpc>
                <a:spcPct val="230000"/>
              </a:lnSpc>
              <a:spcBef>
                <a:spcPts val="340"/>
              </a:spcBef>
              <a:spcAft>
                <a:spcPts val="0"/>
              </a:spcAft>
              <a:tabLst>
                <a:tab pos="813435" algn="l"/>
              </a:tabLst>
            </a:pPr>
            <a:r>
              <a:rPr lang="tr-TR" sz="1100" b="1" dirty="0">
                <a:effectLst/>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2413660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6AEBD292-64D3-460B-B763-986F1D8806E4}"/>
              </a:ext>
            </a:extLst>
          </p:cNvPr>
          <p:cNvSpPr/>
          <p:nvPr/>
        </p:nvSpPr>
        <p:spPr>
          <a:xfrm>
            <a:off x="-550506" y="1434957"/>
            <a:ext cx="11672595" cy="3144451"/>
          </a:xfrm>
          <a:prstGeom prst="rect">
            <a:avLst/>
          </a:prstGeom>
        </p:spPr>
        <p:txBody>
          <a:bodyPr wrap="square">
            <a:spAutoFit/>
          </a:bodyPr>
          <a:lstStyle/>
          <a:p>
            <a:pPr marL="1600200" lvl="3" indent="-228600">
              <a:spcBef>
                <a:spcPts val="845"/>
              </a:spcBef>
              <a:spcAft>
                <a:spcPts val="0"/>
              </a:spcAft>
              <a:buSzPts val="1100"/>
              <a:buFont typeface="Arial" panose="020B0604020202020204" pitchFamily="34" charset="0"/>
              <a:buAutoNum type="arabicPeriod"/>
              <a:tabLst>
                <a:tab pos="813435" algn="l"/>
              </a:tabLst>
            </a:pPr>
            <a:r>
              <a:rPr lang="tr-TR" sz="1100" b="1" spc="-20" dirty="0">
                <a:effectLst/>
                <a:latin typeface="Arial" panose="020B0604020202020204" pitchFamily="34" charset="0"/>
                <a:ea typeface="Arial" panose="020B0604020202020204" pitchFamily="34" charset="0"/>
              </a:rPr>
              <a:t>UNİTY SAHNE</a:t>
            </a:r>
          </a:p>
          <a:p>
            <a:pPr marL="1786255">
              <a:spcBef>
                <a:spcPts val="845"/>
              </a:spcBef>
              <a:spcAft>
                <a:spcPts val="0"/>
              </a:spcAft>
              <a:tabLst>
                <a:tab pos="813435" algn="l"/>
              </a:tabLst>
            </a:pPr>
            <a:r>
              <a:rPr lang="tr-TR" sz="1100" b="0" dirty="0">
                <a:effectLst/>
                <a:latin typeface="Arial" panose="020B0604020202020204" pitchFamily="34" charset="0"/>
                <a:ea typeface="Arial" panose="020B0604020202020204" pitchFamily="34" charset="0"/>
              </a:rPr>
              <a:t>Her şeyden önce kontrollere aşina olmalısınız. İmleci </a:t>
            </a:r>
            <a:r>
              <a:rPr lang="tr-TR" sz="1100" b="0" dirty="0" err="1">
                <a:effectLst/>
                <a:latin typeface="Arial" panose="020B0604020202020204" pitchFamily="34" charset="0"/>
                <a:ea typeface="Arial" panose="020B0604020202020204" pitchFamily="34" charset="0"/>
              </a:rPr>
              <a:t>Scene</a:t>
            </a:r>
            <a:r>
              <a:rPr lang="tr-TR" sz="1100" b="0" dirty="0">
                <a:effectLst/>
                <a:latin typeface="Arial" panose="020B0604020202020204" pitchFamily="34" charset="0"/>
                <a:ea typeface="Arial" panose="020B0604020202020204" pitchFamily="34" charset="0"/>
              </a:rPr>
              <a:t> paneline götürün. Orta </a:t>
            </a:r>
            <a:r>
              <a:rPr lang="tr-TR" sz="1100" b="0" dirty="0" err="1">
                <a:effectLst/>
                <a:latin typeface="Arial" panose="020B0604020202020204" pitchFamily="34" charset="0"/>
                <a:ea typeface="Arial" panose="020B0604020202020204" pitchFamily="34" charset="0"/>
              </a:rPr>
              <a:t>mouse</a:t>
            </a:r>
            <a:r>
              <a:rPr lang="tr-TR" sz="1100" b="0" dirty="0">
                <a:effectLst/>
                <a:latin typeface="Arial" panose="020B0604020202020204" pitchFamily="34" charset="0"/>
                <a:ea typeface="Arial" panose="020B0604020202020204" pitchFamily="34" charset="0"/>
              </a:rPr>
              <a:t> tuşuna basılı tutun ve fareyi kımıldatın. Bu işlem kamerayı hareket ettirmeye yarar. Klavyeden Alt tuşuna ve sol </a:t>
            </a:r>
            <a:r>
              <a:rPr lang="tr-TR" sz="1100" b="0" dirty="0" err="1">
                <a:effectLst/>
                <a:latin typeface="Arial" panose="020B0604020202020204" pitchFamily="34" charset="0"/>
                <a:ea typeface="Arial" panose="020B0604020202020204" pitchFamily="34" charset="0"/>
              </a:rPr>
              <a:t>mouse</a:t>
            </a:r>
            <a:r>
              <a:rPr lang="tr-TR" sz="1100" b="0" dirty="0">
                <a:effectLst/>
                <a:latin typeface="Arial" panose="020B0604020202020204" pitchFamily="34" charset="0"/>
                <a:ea typeface="Arial" panose="020B0604020202020204" pitchFamily="34" charset="0"/>
              </a:rPr>
              <a:t> tuşuna basılı tutup fareyi kımıldatın. Bu işlem kamerayı döndürür. Mouse tekerleği ile ya da </a:t>
            </a:r>
            <a:r>
              <a:rPr lang="tr-TR" sz="1100" b="0" dirty="0" err="1">
                <a:effectLst/>
                <a:latin typeface="Arial" panose="020B0604020202020204" pitchFamily="34" charset="0"/>
                <a:ea typeface="Arial" panose="020B0604020202020204" pitchFamily="34" charset="0"/>
              </a:rPr>
              <a:t>Alt+sağ</a:t>
            </a:r>
            <a:r>
              <a:rPr lang="tr-TR" sz="1100" b="0" dirty="0">
                <a:effectLst/>
                <a:latin typeface="Arial" panose="020B0604020202020204" pitchFamily="34" charset="0"/>
                <a:ea typeface="Arial" panose="020B0604020202020204" pitchFamily="34" charset="0"/>
              </a:rPr>
              <a:t> </a:t>
            </a:r>
            <a:r>
              <a:rPr lang="tr-TR" sz="1100" b="0" dirty="0" err="1">
                <a:effectLst/>
                <a:latin typeface="Arial" panose="020B0604020202020204" pitchFamily="34" charset="0"/>
                <a:ea typeface="Arial" panose="020B0604020202020204" pitchFamily="34" charset="0"/>
              </a:rPr>
              <a:t>mouse</a:t>
            </a:r>
            <a:r>
              <a:rPr lang="tr-TR" sz="1100" b="0" dirty="0">
                <a:effectLst/>
                <a:latin typeface="Arial" panose="020B0604020202020204" pitchFamily="34" charset="0"/>
                <a:ea typeface="Arial" panose="020B0604020202020204" pitchFamily="34" charset="0"/>
              </a:rPr>
              <a:t> tuşu kombinasyonu ile de kameraya </a:t>
            </a:r>
            <a:r>
              <a:rPr lang="tr-TR" sz="1100" b="0" dirty="0" err="1">
                <a:effectLst/>
                <a:latin typeface="Arial" panose="020B0604020202020204" pitchFamily="34" charset="0"/>
                <a:ea typeface="Arial" panose="020B0604020202020204" pitchFamily="34" charset="0"/>
              </a:rPr>
              <a:t>zoom</a:t>
            </a:r>
            <a:r>
              <a:rPr lang="tr-TR" sz="1100" b="0" dirty="0">
                <a:effectLst/>
                <a:latin typeface="Arial" panose="020B0604020202020204" pitchFamily="34" charset="0"/>
                <a:ea typeface="Arial" panose="020B0604020202020204" pitchFamily="34" charset="0"/>
              </a:rPr>
              <a:t> yapabilirsiniz. Şimdi kontrollere iyice alışana kadar pratik yapın. </a:t>
            </a:r>
            <a:endParaRPr lang="tr-TR" sz="1100" b="1" dirty="0">
              <a:effectLst/>
              <a:latin typeface="Arial" panose="020B0604020202020204" pitchFamily="34" charset="0"/>
              <a:ea typeface="Arial" panose="020B0604020202020204" pitchFamily="34" charset="0"/>
            </a:endParaRPr>
          </a:p>
          <a:p>
            <a:pPr marL="1786255">
              <a:spcBef>
                <a:spcPts val="845"/>
              </a:spcBef>
              <a:spcAft>
                <a:spcPts val="0"/>
              </a:spcAft>
              <a:tabLst>
                <a:tab pos="813435" algn="l"/>
              </a:tabLst>
            </a:pPr>
            <a:r>
              <a:rPr lang="tr-TR" sz="1100" b="0" dirty="0">
                <a:effectLst/>
                <a:latin typeface="Arial" panose="020B0604020202020204" pitchFamily="34" charset="0"/>
                <a:ea typeface="Arial" panose="020B0604020202020204" pitchFamily="34" charset="0"/>
              </a:rPr>
              <a:t>Bir Objeye Odaklanmak </a:t>
            </a:r>
            <a:r>
              <a:rPr lang="tr-TR" sz="1100" b="0" dirty="0" err="1">
                <a:effectLst/>
                <a:latin typeface="Arial" panose="020B0604020202020204" pitchFamily="34" charset="0"/>
                <a:ea typeface="Arial" panose="020B0604020202020204" pitchFamily="34" charset="0"/>
              </a:rPr>
              <a:t>Hierarchy</a:t>
            </a:r>
            <a:r>
              <a:rPr lang="tr-TR" sz="1100" b="0" dirty="0">
                <a:effectLst/>
                <a:latin typeface="Arial" panose="020B0604020202020204" pitchFamily="34" charset="0"/>
                <a:ea typeface="Arial" panose="020B0604020202020204" pitchFamily="34" charset="0"/>
              </a:rPr>
              <a:t> panelinden “Simple </a:t>
            </a:r>
            <a:r>
              <a:rPr lang="tr-TR" sz="1100" b="0" dirty="0" err="1">
                <a:effectLst/>
                <a:latin typeface="Arial" panose="020B0604020202020204" pitchFamily="34" charset="0"/>
                <a:ea typeface="Arial" panose="020B0604020202020204" pitchFamily="34" charset="0"/>
              </a:rPr>
              <a:t>Cylinder</a:t>
            </a:r>
            <a:r>
              <a:rPr lang="tr-TR" sz="1100" b="0" dirty="0">
                <a:effectLst/>
                <a:latin typeface="Arial" panose="020B0604020202020204" pitchFamily="34" charset="0"/>
                <a:ea typeface="Arial" panose="020B0604020202020204" pitchFamily="34" charset="0"/>
              </a:rPr>
              <a:t>” isimli objeye tıklayarak onu seçin. Şimdi imleci </a:t>
            </a:r>
            <a:r>
              <a:rPr lang="tr-TR" sz="1100" b="0" dirty="0" err="1">
                <a:effectLst/>
                <a:latin typeface="Arial" panose="020B0604020202020204" pitchFamily="34" charset="0"/>
                <a:ea typeface="Arial" panose="020B0604020202020204" pitchFamily="34" charset="0"/>
              </a:rPr>
              <a:t>Scene</a:t>
            </a:r>
            <a:r>
              <a:rPr lang="tr-TR" sz="1100" b="0" dirty="0">
                <a:effectLst/>
                <a:latin typeface="Arial" panose="020B0604020202020204" pitchFamily="34" charset="0"/>
                <a:ea typeface="Arial" panose="020B0604020202020204" pitchFamily="34" charset="0"/>
              </a:rPr>
              <a:t> paneline hareket ettirin. Klavyeden F tuşuna basın. Kamera seçili objeye odaklanacak (</a:t>
            </a:r>
            <a:r>
              <a:rPr lang="tr-TR" sz="1100" b="0" dirty="0" err="1">
                <a:effectLst/>
                <a:latin typeface="Arial" panose="020B0604020202020204" pitchFamily="34" charset="0"/>
                <a:ea typeface="Arial" panose="020B0604020202020204" pitchFamily="34" charset="0"/>
              </a:rPr>
              <a:t>focus</a:t>
            </a:r>
            <a:r>
              <a:rPr lang="tr-TR" sz="1100" b="0" dirty="0">
                <a:effectLst/>
                <a:latin typeface="Arial" panose="020B0604020202020204" pitchFamily="34" charset="0"/>
                <a:ea typeface="Arial" panose="020B0604020202020204" pitchFamily="34" charset="0"/>
              </a:rPr>
              <a:t>). Kamera bir objeye odaklıyken onu döndürürseniz (</a:t>
            </a:r>
            <a:r>
              <a:rPr lang="tr-TR" sz="1100" b="0" dirty="0" err="1">
                <a:effectLst/>
                <a:latin typeface="Arial" panose="020B0604020202020204" pitchFamily="34" charset="0"/>
                <a:ea typeface="Arial" panose="020B0604020202020204" pitchFamily="34" charset="0"/>
              </a:rPr>
              <a:t>Alt+sol</a:t>
            </a:r>
            <a:r>
              <a:rPr lang="tr-TR" sz="1100" b="0" dirty="0">
                <a:effectLst/>
                <a:latin typeface="Arial" panose="020B0604020202020204" pitchFamily="34" charset="0"/>
                <a:ea typeface="Arial" panose="020B0604020202020204" pitchFamily="34" charset="0"/>
              </a:rPr>
              <a:t> </a:t>
            </a:r>
            <a:r>
              <a:rPr lang="tr-TR" sz="1100" b="0" dirty="0" err="1">
                <a:effectLst/>
                <a:latin typeface="Arial" panose="020B0604020202020204" pitchFamily="34" charset="0"/>
                <a:ea typeface="Arial" panose="020B0604020202020204" pitchFamily="34" charset="0"/>
              </a:rPr>
              <a:t>mouse</a:t>
            </a:r>
            <a:r>
              <a:rPr lang="tr-TR" sz="1100" b="0" dirty="0">
                <a:effectLst/>
                <a:latin typeface="Arial" panose="020B0604020202020204" pitchFamily="34" charset="0"/>
                <a:ea typeface="Arial" panose="020B0604020202020204" pitchFamily="34" charset="0"/>
              </a:rPr>
              <a:t> tuşu) kamera objenin etrafında döner. Kamerayı başka yere hareket ettirirseniz artık o objenin etrafında dönmez. </a:t>
            </a:r>
            <a:endParaRPr lang="tr-TR" sz="1100" b="1" dirty="0">
              <a:effectLst/>
              <a:latin typeface="Arial" panose="020B0604020202020204" pitchFamily="34" charset="0"/>
              <a:ea typeface="Arial" panose="020B0604020202020204" pitchFamily="34" charset="0"/>
            </a:endParaRPr>
          </a:p>
          <a:p>
            <a:pPr marL="1786255">
              <a:spcBef>
                <a:spcPts val="845"/>
              </a:spcBef>
              <a:spcAft>
                <a:spcPts val="0"/>
              </a:spcAft>
              <a:tabLst>
                <a:tab pos="813435" algn="l"/>
              </a:tabLst>
            </a:pPr>
            <a:r>
              <a:rPr lang="tr-TR" sz="1100" b="0" dirty="0">
                <a:effectLst/>
                <a:latin typeface="Arial" panose="020B0604020202020204" pitchFamily="34" charset="0"/>
                <a:ea typeface="Arial" panose="020B0604020202020204" pitchFamily="34" charset="0"/>
              </a:rPr>
              <a:t>Oyun Alanında Serbestçe Gezinmek </a:t>
            </a:r>
            <a:r>
              <a:rPr lang="tr-TR" sz="1100" b="0" dirty="0" err="1">
                <a:effectLst/>
                <a:latin typeface="Arial" panose="020B0604020202020204" pitchFamily="34" charset="0"/>
                <a:ea typeface="Arial" panose="020B0604020202020204" pitchFamily="34" charset="0"/>
              </a:rPr>
              <a:t>Scene</a:t>
            </a:r>
            <a:r>
              <a:rPr lang="tr-TR" sz="1100" b="0" dirty="0">
                <a:effectLst/>
                <a:latin typeface="Arial" panose="020B0604020202020204" pitchFamily="34" charset="0"/>
                <a:ea typeface="Arial" panose="020B0604020202020204" pitchFamily="34" charset="0"/>
              </a:rPr>
              <a:t> panelinde kameramızla etrafı gezinmenin bir başka yolu da uçarak gezinmek. Sağ </a:t>
            </a:r>
            <a:r>
              <a:rPr lang="tr-TR" sz="1100" b="0" dirty="0" err="1">
                <a:effectLst/>
                <a:latin typeface="Arial" panose="020B0604020202020204" pitchFamily="34" charset="0"/>
                <a:ea typeface="Arial" panose="020B0604020202020204" pitchFamily="34" charset="0"/>
              </a:rPr>
              <a:t>mouse</a:t>
            </a:r>
            <a:r>
              <a:rPr lang="tr-TR" sz="1100" b="0" dirty="0">
                <a:effectLst/>
                <a:latin typeface="Arial" panose="020B0604020202020204" pitchFamily="34" charset="0"/>
                <a:ea typeface="Arial" panose="020B0604020202020204" pitchFamily="34" charset="0"/>
              </a:rPr>
              <a:t> tuşu ile </a:t>
            </a:r>
            <a:r>
              <a:rPr lang="tr-TR" sz="1100" b="0" dirty="0" err="1">
                <a:effectLst/>
                <a:latin typeface="Arial" panose="020B0604020202020204" pitchFamily="34" charset="0"/>
                <a:ea typeface="Arial" panose="020B0604020202020204" pitchFamily="34" charset="0"/>
              </a:rPr>
              <a:t>Scene</a:t>
            </a:r>
            <a:r>
              <a:rPr lang="tr-TR" sz="1100" b="0" dirty="0">
                <a:effectLst/>
                <a:latin typeface="Arial" panose="020B0604020202020204" pitchFamily="34" charset="0"/>
                <a:ea typeface="Arial" panose="020B0604020202020204" pitchFamily="34" charset="0"/>
              </a:rPr>
              <a:t> paneline basılı tutun ve W-A-S-D tuşlarıyla kamerayı hareket ettirin. Q-E tuşlarıyla kamerayı aşağı-yukarı hareket ettirebilirsiniz. Bu esnada fareyi kımıldatarak kamerayı döndürebilirsiniz. </a:t>
            </a:r>
            <a:endParaRPr lang="tr-TR" sz="1100" b="1" dirty="0">
              <a:effectLst/>
              <a:latin typeface="Arial" panose="020B0604020202020204" pitchFamily="34" charset="0"/>
              <a:ea typeface="Arial" panose="020B0604020202020204" pitchFamily="34" charset="0"/>
            </a:endParaRPr>
          </a:p>
          <a:p>
            <a:pPr marL="1786255">
              <a:spcBef>
                <a:spcPts val="845"/>
              </a:spcBef>
              <a:spcAft>
                <a:spcPts val="0"/>
              </a:spcAft>
              <a:tabLst>
                <a:tab pos="813435" algn="l"/>
              </a:tabLst>
            </a:pPr>
            <a:r>
              <a:rPr lang="tr-TR" sz="1100" b="0" dirty="0">
                <a:effectLst/>
                <a:latin typeface="Arial" panose="020B0604020202020204" pitchFamily="34" charset="0"/>
                <a:ea typeface="Arial" panose="020B0604020202020204" pitchFamily="34" charset="0"/>
              </a:rPr>
              <a:t>Objelere (Game Object) Giriş </a:t>
            </a:r>
            <a:r>
              <a:rPr lang="tr-TR" sz="1100" b="0" dirty="0" err="1">
                <a:effectLst/>
                <a:latin typeface="Arial" panose="020B0604020202020204" pitchFamily="34" charset="0"/>
                <a:ea typeface="Arial" panose="020B0604020202020204" pitchFamily="34" charset="0"/>
              </a:rPr>
              <a:t>Unity'de</a:t>
            </a:r>
            <a:r>
              <a:rPr lang="tr-TR" sz="1100" b="0" dirty="0">
                <a:effectLst/>
                <a:latin typeface="Arial" panose="020B0604020202020204" pitchFamily="34" charset="0"/>
                <a:ea typeface="Arial" panose="020B0604020202020204" pitchFamily="34" charset="0"/>
              </a:rPr>
              <a:t> oyun alanında gördüğünüz her şey birer </a:t>
            </a:r>
            <a:r>
              <a:rPr lang="tr-TR" sz="1100" b="0" dirty="0" err="1">
                <a:effectLst/>
                <a:latin typeface="Arial" panose="020B0604020202020204" pitchFamily="34" charset="0"/>
                <a:ea typeface="Arial" panose="020B0604020202020204" pitchFamily="34" charset="0"/>
              </a:rPr>
              <a:t>game</a:t>
            </a:r>
            <a:r>
              <a:rPr lang="tr-TR" sz="1100" b="0" dirty="0">
                <a:effectLst/>
                <a:latin typeface="Arial" panose="020B0604020202020204" pitchFamily="34" charset="0"/>
                <a:ea typeface="Arial" panose="020B0604020202020204" pitchFamily="34" charset="0"/>
              </a:rPr>
              <a:t> </a:t>
            </a:r>
            <a:r>
              <a:rPr lang="tr-TR" sz="1100" b="0" dirty="0" err="1">
                <a:effectLst/>
                <a:latin typeface="Arial" panose="020B0604020202020204" pitchFamily="34" charset="0"/>
                <a:ea typeface="Arial" panose="020B0604020202020204" pitchFamily="34" charset="0"/>
              </a:rPr>
              <a:t>object'tir</a:t>
            </a:r>
            <a:r>
              <a:rPr lang="tr-TR" sz="1100" b="0" dirty="0">
                <a:effectLst/>
                <a:latin typeface="Arial" panose="020B0604020202020204" pitchFamily="34" charset="0"/>
                <a:ea typeface="Arial" panose="020B0604020202020204" pitchFamily="34" charset="0"/>
              </a:rPr>
              <a:t>. Bunlara oyundaki karakterimiz (</a:t>
            </a:r>
            <a:r>
              <a:rPr lang="tr-TR" sz="1100" b="0" dirty="0" err="1">
                <a:effectLst/>
                <a:latin typeface="Arial" panose="020B0604020202020204" pitchFamily="34" charset="0"/>
                <a:ea typeface="Arial" panose="020B0604020202020204" pitchFamily="34" charset="0"/>
              </a:rPr>
              <a:t>player</a:t>
            </a:r>
            <a:r>
              <a:rPr lang="tr-TR" sz="1100" b="0" dirty="0">
                <a:effectLst/>
                <a:latin typeface="Arial" panose="020B0604020202020204" pitchFamily="34" charset="0"/>
                <a:ea typeface="Arial" panose="020B0604020202020204" pitchFamily="34" charset="0"/>
              </a:rPr>
              <a:t>), düşmanlar, zemin, duvarlar, ışıklar, </a:t>
            </a:r>
            <a:r>
              <a:rPr lang="tr-TR" sz="1100" b="0" dirty="0" err="1">
                <a:effectLst/>
                <a:latin typeface="Arial" panose="020B0604020202020204" pitchFamily="34" charset="0"/>
                <a:ea typeface="Arial" panose="020B0604020202020204" pitchFamily="34" charset="0"/>
              </a:rPr>
              <a:t>arayüzdeki</a:t>
            </a:r>
            <a:r>
              <a:rPr lang="tr-TR" sz="1100" b="0" dirty="0">
                <a:effectLst/>
                <a:latin typeface="Arial" panose="020B0604020202020204" pitchFamily="34" charset="0"/>
                <a:ea typeface="Arial" panose="020B0604020202020204" pitchFamily="34" charset="0"/>
              </a:rPr>
              <a:t> butonlar örnek verilebilir. Game </a:t>
            </a:r>
            <a:r>
              <a:rPr lang="tr-TR" sz="1100" b="0" dirty="0" err="1">
                <a:effectLst/>
                <a:latin typeface="Arial" panose="020B0604020202020204" pitchFamily="34" charset="0"/>
                <a:ea typeface="Arial" panose="020B0604020202020204" pitchFamily="34" charset="0"/>
              </a:rPr>
              <a:t>object'ler</a:t>
            </a:r>
            <a:r>
              <a:rPr lang="tr-TR" sz="1100" b="0" dirty="0">
                <a:effectLst/>
                <a:latin typeface="Arial" panose="020B0604020202020204" pitchFamily="34" charset="0"/>
                <a:ea typeface="Arial" panose="020B0604020202020204" pitchFamily="34" charset="0"/>
              </a:rPr>
              <a:t> ile oluşturduğunuz sahnelere </a:t>
            </a:r>
            <a:r>
              <a:rPr lang="tr-TR" sz="1100" b="0" dirty="0" err="1">
                <a:effectLst/>
                <a:latin typeface="Arial" panose="020B0604020202020204" pitchFamily="34" charset="0"/>
                <a:ea typeface="Arial" panose="020B0604020202020204" pitchFamily="34" charset="0"/>
              </a:rPr>
              <a:t>scene</a:t>
            </a:r>
            <a:r>
              <a:rPr lang="tr-TR" sz="1100" b="0" dirty="0">
                <a:effectLst/>
                <a:latin typeface="Arial" panose="020B0604020202020204" pitchFamily="34" charset="0"/>
                <a:ea typeface="Arial" panose="020B0604020202020204" pitchFamily="34" charset="0"/>
              </a:rPr>
              <a:t> denir. Oyununuzda birden çok </a:t>
            </a:r>
            <a:r>
              <a:rPr lang="tr-TR" sz="1100" b="0" dirty="0" err="1">
                <a:effectLst/>
                <a:latin typeface="Arial" panose="020B0604020202020204" pitchFamily="34" charset="0"/>
                <a:ea typeface="Arial" panose="020B0604020202020204" pitchFamily="34" charset="0"/>
              </a:rPr>
              <a:t>scene</a:t>
            </a:r>
            <a:r>
              <a:rPr lang="tr-TR" sz="1100" b="0" dirty="0">
                <a:effectLst/>
                <a:latin typeface="Arial" panose="020B0604020202020204" pitchFamily="34" charset="0"/>
                <a:ea typeface="Arial" panose="020B0604020202020204" pitchFamily="34" charset="0"/>
              </a:rPr>
              <a:t> olabilir. Bir </a:t>
            </a:r>
            <a:r>
              <a:rPr lang="tr-TR" sz="1100" b="0" dirty="0" err="1">
                <a:effectLst/>
                <a:latin typeface="Arial" panose="020B0604020202020204" pitchFamily="34" charset="0"/>
                <a:ea typeface="Arial" panose="020B0604020202020204" pitchFamily="34" charset="0"/>
              </a:rPr>
              <a:t>scene'de</a:t>
            </a:r>
            <a:r>
              <a:rPr lang="tr-TR" sz="1100" b="0" dirty="0">
                <a:effectLst/>
                <a:latin typeface="Arial" panose="020B0604020202020204" pitchFamily="34" charset="0"/>
                <a:ea typeface="Arial" panose="020B0604020202020204" pitchFamily="34" charset="0"/>
              </a:rPr>
              <a:t> ana menü, öteki </a:t>
            </a:r>
            <a:r>
              <a:rPr lang="tr-TR" sz="1100" b="0" dirty="0" err="1">
                <a:effectLst/>
                <a:latin typeface="Arial" panose="020B0604020202020204" pitchFamily="34" charset="0"/>
                <a:ea typeface="Arial" panose="020B0604020202020204" pitchFamily="34" charset="0"/>
              </a:rPr>
              <a:t>scene'lerde</a:t>
            </a:r>
            <a:r>
              <a:rPr lang="tr-TR" sz="1100" b="0" dirty="0">
                <a:effectLst/>
                <a:latin typeface="Arial" panose="020B0604020202020204" pitchFamily="34" charset="0"/>
                <a:ea typeface="Arial" panose="020B0604020202020204" pitchFamily="34" charset="0"/>
              </a:rPr>
              <a:t> oyundaki </a:t>
            </a:r>
            <a:r>
              <a:rPr lang="tr-TR" sz="1100" b="0" dirty="0" err="1">
                <a:effectLst/>
                <a:latin typeface="Arial" panose="020B0604020202020204" pitchFamily="34" charset="0"/>
                <a:ea typeface="Arial" panose="020B0604020202020204" pitchFamily="34" charset="0"/>
              </a:rPr>
              <a:t>level'lar</a:t>
            </a:r>
            <a:r>
              <a:rPr lang="tr-TR" sz="1100" b="0" dirty="0">
                <a:effectLst/>
                <a:latin typeface="Arial" panose="020B0604020202020204" pitchFamily="34" charset="0"/>
                <a:ea typeface="Arial" panose="020B0604020202020204" pitchFamily="34" charset="0"/>
              </a:rPr>
              <a:t> yer alabilir. </a:t>
            </a:r>
            <a:endParaRPr lang="tr-TR" sz="1100" b="1" dirty="0">
              <a:effectLst/>
              <a:latin typeface="Arial" panose="020B0604020202020204" pitchFamily="34" charset="0"/>
              <a:ea typeface="Arial" panose="020B0604020202020204" pitchFamily="34" charset="0"/>
            </a:endParaRPr>
          </a:p>
          <a:p>
            <a:pPr marL="1786255">
              <a:spcBef>
                <a:spcPts val="845"/>
              </a:spcBef>
              <a:spcAft>
                <a:spcPts val="0"/>
              </a:spcAft>
              <a:tabLst>
                <a:tab pos="813435" algn="l"/>
              </a:tabLst>
            </a:pPr>
            <a:r>
              <a:rPr lang="tr-TR" sz="1100" b="0" dirty="0">
                <a:effectLst/>
                <a:latin typeface="Arial" panose="020B0604020202020204" pitchFamily="34" charset="0"/>
                <a:ea typeface="Arial" panose="020B0604020202020204" pitchFamily="34" charset="0"/>
              </a:rPr>
              <a:t>Game Object Oluşturmak Yukarıdan </a:t>
            </a:r>
            <a:r>
              <a:rPr lang="tr-TR" sz="1100" b="0" dirty="0" err="1">
                <a:effectLst/>
                <a:latin typeface="Arial" panose="020B0604020202020204" pitchFamily="34" charset="0"/>
                <a:ea typeface="Arial" panose="020B0604020202020204" pitchFamily="34" charset="0"/>
              </a:rPr>
              <a:t>GameObject</a:t>
            </a:r>
            <a:r>
              <a:rPr lang="tr-TR" sz="1100" b="0" dirty="0">
                <a:effectLst/>
                <a:latin typeface="Arial" panose="020B0604020202020204" pitchFamily="34" charset="0"/>
                <a:ea typeface="Arial" panose="020B0604020202020204" pitchFamily="34" charset="0"/>
              </a:rPr>
              <a:t> &gt; </a:t>
            </a:r>
            <a:r>
              <a:rPr lang="tr-TR" sz="1100" b="0" dirty="0" err="1">
                <a:effectLst/>
                <a:latin typeface="Arial" panose="020B0604020202020204" pitchFamily="34" charset="0"/>
                <a:ea typeface="Arial" panose="020B0604020202020204" pitchFamily="34" charset="0"/>
              </a:rPr>
              <a:t>Create</a:t>
            </a:r>
            <a:r>
              <a:rPr lang="tr-TR" sz="1100" b="0" dirty="0">
                <a:effectLst/>
                <a:latin typeface="Arial" panose="020B0604020202020204" pitchFamily="34" charset="0"/>
                <a:ea typeface="Arial" panose="020B0604020202020204" pitchFamily="34" charset="0"/>
              </a:rPr>
              <a:t> </a:t>
            </a:r>
            <a:r>
              <a:rPr lang="tr-TR" sz="1100" b="0" dirty="0" err="1">
                <a:effectLst/>
                <a:latin typeface="Arial" panose="020B0604020202020204" pitchFamily="34" charset="0"/>
                <a:ea typeface="Arial" panose="020B0604020202020204" pitchFamily="34" charset="0"/>
              </a:rPr>
              <a:t>Other</a:t>
            </a:r>
            <a:r>
              <a:rPr lang="tr-TR" sz="1100" b="0" dirty="0">
                <a:effectLst/>
                <a:latin typeface="Arial" panose="020B0604020202020204" pitchFamily="34" charset="0"/>
                <a:ea typeface="Arial" panose="020B0604020202020204" pitchFamily="34" charset="0"/>
              </a:rPr>
              <a:t> &gt; </a:t>
            </a:r>
            <a:r>
              <a:rPr lang="tr-TR" sz="1100" b="0" dirty="0" err="1">
                <a:effectLst/>
                <a:latin typeface="Arial" panose="020B0604020202020204" pitchFamily="34" charset="0"/>
                <a:ea typeface="Arial" panose="020B0604020202020204" pitchFamily="34" charset="0"/>
              </a:rPr>
              <a:t>Cube</a:t>
            </a:r>
            <a:r>
              <a:rPr lang="tr-TR" sz="1100" b="0" dirty="0">
                <a:effectLst/>
                <a:latin typeface="Arial" panose="020B0604020202020204" pitchFamily="34" charset="0"/>
                <a:ea typeface="Arial" panose="020B0604020202020204" pitchFamily="34" charset="0"/>
              </a:rPr>
              <a:t> yolunu izleyin. Kamera görüş alanınızın tam ortasında bir küp oluşacak. Küp haricinde oluşturabileceğiniz başka hazır modeller de vardı o menüde ama biz şimdilik küp objesine odaklanacağız.</a:t>
            </a:r>
            <a:endParaRPr lang="tr-TR" sz="11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110280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566F108F-EE57-4631-8897-29372EA28433}"/>
              </a:ext>
            </a:extLst>
          </p:cNvPr>
          <p:cNvSpPr/>
          <p:nvPr/>
        </p:nvSpPr>
        <p:spPr>
          <a:xfrm>
            <a:off x="-130627" y="369188"/>
            <a:ext cx="10832840" cy="6119624"/>
          </a:xfrm>
          <a:prstGeom prst="rect">
            <a:avLst/>
          </a:prstGeom>
        </p:spPr>
        <p:txBody>
          <a:bodyPr wrap="square">
            <a:spAutoFit/>
          </a:bodyPr>
          <a:lstStyle/>
          <a:p>
            <a:pPr marL="1600200" lvl="3" indent="-228600">
              <a:spcBef>
                <a:spcPts val="955"/>
              </a:spcBef>
              <a:spcAft>
                <a:spcPts val="0"/>
              </a:spcAft>
              <a:buSzPts val="1100"/>
              <a:buFont typeface="Arial" panose="020B0604020202020204" pitchFamily="34" charset="0"/>
              <a:buAutoNum type="arabicPeriod"/>
              <a:tabLst>
                <a:tab pos="813435" algn="l"/>
              </a:tabLst>
            </a:pPr>
            <a:r>
              <a:rPr lang="tr-TR" sz="1100" b="1" spc="-20" dirty="0">
                <a:effectLst/>
                <a:latin typeface="Arial" panose="020B0604020202020204" pitchFamily="34" charset="0"/>
                <a:ea typeface="Arial" panose="020B0604020202020204" pitchFamily="34" charset="0"/>
              </a:rPr>
              <a:t>OBJEYİ HAREKET ETTİRMEK</a:t>
            </a:r>
          </a:p>
          <a:p>
            <a:pPr marL="1786255">
              <a:spcBef>
                <a:spcPts val="955"/>
              </a:spcBef>
              <a:spcAft>
                <a:spcPts val="0"/>
              </a:spcAft>
              <a:tabLst>
                <a:tab pos="813435" algn="l"/>
              </a:tabLst>
            </a:pPr>
            <a:r>
              <a:rPr lang="tr-TR" sz="1100" b="1" dirty="0">
                <a:effectLst/>
                <a:latin typeface="Arial" panose="020B0604020202020204" pitchFamily="34" charset="0"/>
                <a:ea typeface="Arial" panose="020B0604020202020204" pitchFamily="34" charset="0"/>
              </a:rPr>
              <a:t> </a:t>
            </a:r>
          </a:p>
          <a:p>
            <a:pPr marL="1786255">
              <a:spcBef>
                <a:spcPts val="955"/>
              </a:spcBef>
              <a:spcAft>
                <a:spcPts val="0"/>
              </a:spcAft>
              <a:tabLst>
                <a:tab pos="813435" algn="l"/>
              </a:tabLst>
            </a:pPr>
            <a:r>
              <a:rPr lang="tr-TR" sz="1100" b="0" dirty="0">
                <a:effectLst/>
                <a:latin typeface="Arial" panose="020B0604020202020204" pitchFamily="34" charset="0"/>
                <a:ea typeface="Arial" panose="020B0604020202020204" pitchFamily="34" charset="0"/>
              </a:rPr>
              <a:t>Küp objesine tıklayarak onu seçin ve F tuşuna basarak kameranın seçtiğiniz küp objesine odaklanmasını sağlayın. Objenin etrafında kırmızı, yeşil ve mavi renkte üç ok göreceksiniz (eğer yoksa W tuşuna basın ya da araç çubuğundan ilgili ikona tıklayın). </a:t>
            </a:r>
            <a:endParaRPr lang="tr-TR" sz="1100" b="1" dirty="0">
              <a:effectLst/>
              <a:latin typeface="Arial" panose="020B0604020202020204" pitchFamily="34" charset="0"/>
              <a:ea typeface="Arial" panose="020B0604020202020204" pitchFamily="34" charset="0"/>
            </a:endParaRPr>
          </a:p>
          <a:p>
            <a:pPr marL="1786255">
              <a:spcBef>
                <a:spcPts val="955"/>
              </a:spcBef>
              <a:spcAft>
                <a:spcPts val="0"/>
              </a:spcAft>
              <a:tabLst>
                <a:tab pos="813435" algn="l"/>
              </a:tabLst>
            </a:pPr>
            <a:r>
              <a:rPr lang="tr-TR" sz="1100" b="0" dirty="0">
                <a:effectLst/>
                <a:latin typeface="Arial" panose="020B0604020202020204" pitchFamily="34" charset="0"/>
                <a:ea typeface="Arial" panose="020B0604020202020204" pitchFamily="34" charset="0"/>
              </a:rPr>
              <a:t>Bu oklar objeyi hareket ettirmeye yarar. Kırmızı ok sağa-sola, yeşil ok yukarı-aşağı, mavi ok ileri-geri oynatmaya yarar. Yapmanız gereken objeyi bu oklardan birinden tutup sürükleyerek istediğiniz konuma getirmek. Objeyi serbestçe hareket ettirmek için okların merkezindeki beyaz kutucuktan tutarak sürükleyin. </a:t>
            </a:r>
            <a:endParaRPr lang="tr-TR" sz="1100" b="1" dirty="0">
              <a:effectLst/>
              <a:latin typeface="Arial" panose="020B0604020202020204" pitchFamily="34" charset="0"/>
              <a:ea typeface="Arial" panose="020B0604020202020204" pitchFamily="34" charset="0"/>
            </a:endParaRPr>
          </a:p>
          <a:p>
            <a:pPr marL="1786255">
              <a:spcBef>
                <a:spcPts val="955"/>
              </a:spcBef>
              <a:spcAft>
                <a:spcPts val="0"/>
              </a:spcAft>
              <a:tabLst>
                <a:tab pos="813435" algn="l"/>
              </a:tabLst>
            </a:pPr>
            <a:r>
              <a:rPr lang="tr-TR" sz="1100" b="0" dirty="0">
                <a:effectLst/>
                <a:latin typeface="Arial" panose="020B0604020202020204" pitchFamily="34" charset="0"/>
                <a:ea typeface="Arial" panose="020B0604020202020204" pitchFamily="34" charset="0"/>
              </a:rPr>
              <a:t>Objeyi hareket ettirirken </a:t>
            </a:r>
            <a:r>
              <a:rPr lang="tr-TR" sz="1100" b="0" dirty="0" err="1">
                <a:effectLst/>
                <a:latin typeface="Arial" panose="020B0604020202020204" pitchFamily="34" charset="0"/>
                <a:ea typeface="Arial" panose="020B0604020202020204" pitchFamily="34" charset="0"/>
              </a:rPr>
              <a:t>Inspector'daki</a:t>
            </a:r>
            <a:r>
              <a:rPr lang="tr-TR" sz="1100" b="0" dirty="0">
                <a:effectLst/>
                <a:latin typeface="Arial" panose="020B0604020202020204" pitchFamily="34" charset="0"/>
                <a:ea typeface="Arial" panose="020B0604020202020204" pitchFamily="34" charset="0"/>
              </a:rPr>
              <a:t> değerlerin değiştiğine dikkat ettiniz mi? Bu değerler objenin 3 boyutlu uzaydaki konumunu belirliyor. Bu kutucuklardaki değerleri elle istediğiniz gibi değiştirebilirsiniz de... </a:t>
            </a:r>
            <a:endParaRPr lang="tr-TR" sz="1100" b="1" dirty="0">
              <a:effectLst/>
              <a:latin typeface="Arial" panose="020B0604020202020204" pitchFamily="34" charset="0"/>
              <a:ea typeface="Arial" panose="020B0604020202020204" pitchFamily="34" charset="0"/>
            </a:endParaRPr>
          </a:p>
          <a:p>
            <a:pPr marL="1786255">
              <a:spcBef>
                <a:spcPts val="955"/>
              </a:spcBef>
              <a:spcAft>
                <a:spcPts val="0"/>
              </a:spcAft>
              <a:tabLst>
                <a:tab pos="813435" algn="l"/>
              </a:tabLst>
            </a:pPr>
            <a:r>
              <a:rPr lang="tr-TR" sz="1100" b="0" dirty="0">
                <a:effectLst/>
                <a:latin typeface="Arial" panose="020B0604020202020204" pitchFamily="34" charset="0"/>
                <a:ea typeface="Arial" panose="020B0604020202020204" pitchFamily="34" charset="0"/>
              </a:rPr>
              <a:t>X, Y ve Z değerlerini </a:t>
            </a:r>
            <a:r>
              <a:rPr lang="tr-TR" sz="1100" b="0" dirty="0" err="1">
                <a:effectLst/>
                <a:latin typeface="Arial" panose="020B0604020202020204" pitchFamily="34" charset="0"/>
                <a:ea typeface="Arial" panose="020B0604020202020204" pitchFamily="34" charset="0"/>
              </a:rPr>
              <a:t>mouse</a:t>
            </a:r>
            <a:r>
              <a:rPr lang="tr-TR" sz="1100" b="0" dirty="0">
                <a:effectLst/>
                <a:latin typeface="Arial" panose="020B0604020202020204" pitchFamily="34" charset="0"/>
                <a:ea typeface="Arial" panose="020B0604020202020204" pitchFamily="34" charset="0"/>
              </a:rPr>
              <a:t> ile de değiştirebilirsiniz. Örneğin imleci X harfinin üzerine getirin ve sol </a:t>
            </a:r>
            <a:r>
              <a:rPr lang="tr-TR" sz="1100" b="0" dirty="0" err="1">
                <a:effectLst/>
                <a:latin typeface="Arial" panose="020B0604020202020204" pitchFamily="34" charset="0"/>
                <a:ea typeface="Arial" panose="020B0604020202020204" pitchFamily="34" charset="0"/>
              </a:rPr>
              <a:t>mouse</a:t>
            </a:r>
            <a:r>
              <a:rPr lang="tr-TR" sz="1100" b="0" dirty="0">
                <a:effectLst/>
                <a:latin typeface="Arial" panose="020B0604020202020204" pitchFamily="34" charset="0"/>
                <a:ea typeface="Arial" panose="020B0604020202020204" pitchFamily="34" charset="0"/>
              </a:rPr>
              <a:t> tuşuna basılı tutarak fareyi hareket ettirin. </a:t>
            </a:r>
            <a:endParaRPr lang="tr-TR" sz="1100" b="1" dirty="0">
              <a:effectLst/>
              <a:latin typeface="Arial" panose="020B0604020202020204" pitchFamily="34" charset="0"/>
              <a:ea typeface="Arial" panose="020B0604020202020204" pitchFamily="34" charset="0"/>
            </a:endParaRPr>
          </a:p>
          <a:p>
            <a:pPr marL="1786255">
              <a:spcBef>
                <a:spcPts val="955"/>
              </a:spcBef>
              <a:spcAft>
                <a:spcPts val="0"/>
              </a:spcAft>
              <a:tabLst>
                <a:tab pos="813435" algn="l"/>
              </a:tabLst>
            </a:pPr>
            <a:r>
              <a:rPr lang="tr-TR" sz="1100" b="0" dirty="0">
                <a:effectLst/>
                <a:latin typeface="Arial" panose="020B0604020202020204" pitchFamily="34" charset="0"/>
                <a:ea typeface="Arial" panose="020B0604020202020204" pitchFamily="34" charset="0"/>
              </a:rPr>
              <a:t>Görsel 1.4: Hareket Ettirme </a:t>
            </a:r>
            <a:r>
              <a:rPr lang="tr-TR" sz="1100" b="0" dirty="0" err="1">
                <a:effectLst/>
                <a:latin typeface="Arial" panose="020B0604020202020204" pitchFamily="34" charset="0"/>
                <a:ea typeface="Arial" panose="020B0604020202020204" pitchFamily="34" charset="0"/>
              </a:rPr>
              <a:t>Tool'u</a:t>
            </a:r>
            <a:r>
              <a:rPr lang="tr-TR" sz="1100" b="0" dirty="0">
                <a:effectLst/>
                <a:latin typeface="Arial" panose="020B0604020202020204" pitchFamily="34" charset="0"/>
                <a:ea typeface="Arial" panose="020B0604020202020204" pitchFamily="34" charset="0"/>
              </a:rPr>
              <a:t>. </a:t>
            </a:r>
            <a:endParaRPr lang="tr-TR" sz="1100" b="1" dirty="0">
              <a:effectLst/>
              <a:latin typeface="Arial" panose="020B0604020202020204" pitchFamily="34" charset="0"/>
              <a:ea typeface="Arial" panose="020B0604020202020204" pitchFamily="34" charset="0"/>
            </a:endParaRPr>
          </a:p>
          <a:p>
            <a:pPr marL="1786255">
              <a:spcBef>
                <a:spcPts val="955"/>
              </a:spcBef>
              <a:spcAft>
                <a:spcPts val="0"/>
              </a:spcAft>
              <a:tabLst>
                <a:tab pos="813435" algn="l"/>
              </a:tabLst>
            </a:pPr>
            <a:r>
              <a:rPr lang="tr-TR" sz="1100" b="0" dirty="0">
                <a:effectLst/>
                <a:latin typeface="Arial" panose="020B0604020202020204" pitchFamily="34" charset="0"/>
                <a:ea typeface="Arial" panose="020B0604020202020204" pitchFamily="34" charset="0"/>
              </a:rPr>
              <a:t>Görsel 1.5: </a:t>
            </a:r>
            <a:r>
              <a:rPr lang="tr-TR" sz="1100" b="0" dirty="0" err="1">
                <a:effectLst/>
                <a:latin typeface="Arial" panose="020B0604020202020204" pitchFamily="34" charset="0"/>
                <a:ea typeface="Arial" panose="020B0604020202020204" pitchFamily="34" charset="0"/>
              </a:rPr>
              <a:t>Inspector</a:t>
            </a:r>
            <a:r>
              <a:rPr lang="tr-TR" sz="1100" b="0" dirty="0">
                <a:effectLst/>
                <a:latin typeface="Arial" panose="020B0604020202020204" pitchFamily="34" charset="0"/>
                <a:ea typeface="Arial" panose="020B0604020202020204" pitchFamily="34" charset="0"/>
              </a:rPr>
              <a:t> paneli objenin x, y, z pozisyonunu ve bazı diğer bilgileri göstermektedir. </a:t>
            </a:r>
            <a:endParaRPr lang="tr-TR" sz="1100" b="1" dirty="0">
              <a:effectLst/>
              <a:latin typeface="Arial" panose="020B0604020202020204" pitchFamily="34" charset="0"/>
              <a:ea typeface="Arial" panose="020B0604020202020204" pitchFamily="34" charset="0"/>
            </a:endParaRPr>
          </a:p>
          <a:p>
            <a:pPr marL="1786255">
              <a:spcBef>
                <a:spcPts val="955"/>
              </a:spcBef>
              <a:spcAft>
                <a:spcPts val="0"/>
              </a:spcAft>
              <a:tabLst>
                <a:tab pos="813435" algn="l"/>
              </a:tabLst>
            </a:pPr>
            <a:r>
              <a:rPr lang="tr-TR" sz="1100" b="0" dirty="0" err="1">
                <a:effectLst/>
                <a:latin typeface="Arial" panose="020B0604020202020204" pitchFamily="34" charset="0"/>
                <a:ea typeface="Arial" panose="020B0604020202020204" pitchFamily="34" charset="0"/>
              </a:rPr>
              <a:t>Unity'de</a:t>
            </a:r>
            <a:r>
              <a:rPr lang="tr-TR" sz="1100" b="0" dirty="0">
                <a:effectLst/>
                <a:latin typeface="Arial" panose="020B0604020202020204" pitchFamily="34" charset="0"/>
                <a:ea typeface="Arial" panose="020B0604020202020204" pitchFamily="34" charset="0"/>
              </a:rPr>
              <a:t> mesafeler varsayılan olarak herhangi bir birimle ölçülmemektedir ancak fizik motoru bir birimi bir metre olarak hesaba katmaktadır. </a:t>
            </a:r>
            <a:endParaRPr lang="tr-TR" sz="1100" b="1" dirty="0">
              <a:effectLst/>
              <a:latin typeface="Arial" panose="020B0604020202020204" pitchFamily="34" charset="0"/>
              <a:ea typeface="Arial" panose="020B0604020202020204" pitchFamily="34" charset="0"/>
            </a:endParaRPr>
          </a:p>
          <a:p>
            <a:pPr marL="1786255">
              <a:spcBef>
                <a:spcPts val="955"/>
              </a:spcBef>
              <a:spcAft>
                <a:spcPts val="0"/>
              </a:spcAft>
              <a:tabLst>
                <a:tab pos="813435" algn="l"/>
              </a:tabLst>
            </a:pPr>
            <a:r>
              <a:rPr lang="tr-TR" sz="1100" b="0" dirty="0">
                <a:effectLst/>
                <a:latin typeface="Arial" panose="020B0604020202020204" pitchFamily="34" charset="0"/>
                <a:ea typeface="Arial" panose="020B0604020202020204" pitchFamily="34" charset="0"/>
              </a:rPr>
              <a:t>Objeleri Döndürmek (</a:t>
            </a:r>
            <a:r>
              <a:rPr lang="tr-TR" sz="1100" b="0" dirty="0" err="1">
                <a:effectLst/>
                <a:latin typeface="Arial" panose="020B0604020202020204" pitchFamily="34" charset="0"/>
                <a:ea typeface="Arial" panose="020B0604020202020204" pitchFamily="34" charset="0"/>
              </a:rPr>
              <a:t>Rotate</a:t>
            </a:r>
            <a:r>
              <a:rPr lang="tr-TR" sz="1100" b="0" dirty="0">
                <a:effectLst/>
                <a:latin typeface="Arial" panose="020B0604020202020204" pitchFamily="34" charset="0"/>
                <a:ea typeface="Arial" panose="020B0604020202020204" pitchFamily="34" charset="0"/>
              </a:rPr>
              <a:t>) Bir obje seçin ve E tuşuna basın (ya da araç çubuğundan ilgili ikona tıklayın). Objeyi çevreleyen üç daire göreceksiniz. İşleyiş hareket ettirme </a:t>
            </a:r>
            <a:r>
              <a:rPr lang="tr-TR" sz="1100" b="0" dirty="0" err="1">
                <a:effectLst/>
                <a:latin typeface="Arial" panose="020B0604020202020204" pitchFamily="34" charset="0"/>
                <a:ea typeface="Arial" panose="020B0604020202020204" pitchFamily="34" charset="0"/>
              </a:rPr>
              <a:t>tool'uyla</a:t>
            </a:r>
            <a:r>
              <a:rPr lang="tr-TR" sz="1100" b="0" dirty="0">
                <a:effectLst/>
                <a:latin typeface="Arial" panose="020B0604020202020204" pitchFamily="34" charset="0"/>
                <a:ea typeface="Arial" panose="020B0604020202020204" pitchFamily="34" charset="0"/>
              </a:rPr>
              <a:t> aynı. Bu dairelerden birine basılı tutup fareyi hareket ettirerek objeyi o yönde çevirebilirsiniz. En dıştaki beyaz daireden tutup sürüklerseniz obje kameranın bakış açısı yönünde döner. Test edin ve görün. Döndürme işlemi yaparken </a:t>
            </a:r>
            <a:r>
              <a:rPr lang="tr-TR" sz="1100" b="0" dirty="0" err="1">
                <a:effectLst/>
                <a:latin typeface="Arial" panose="020B0604020202020204" pitchFamily="34" charset="0"/>
                <a:ea typeface="Arial" panose="020B0604020202020204" pitchFamily="34" charset="0"/>
              </a:rPr>
              <a:t>Inspector</a:t>
            </a:r>
            <a:r>
              <a:rPr lang="tr-TR" sz="1100" b="0" dirty="0">
                <a:effectLst/>
                <a:latin typeface="Arial" panose="020B0604020202020204" pitchFamily="34" charset="0"/>
                <a:ea typeface="Arial" panose="020B0604020202020204" pitchFamily="34" charset="0"/>
              </a:rPr>
              <a:t> panelinde </a:t>
            </a:r>
            <a:r>
              <a:rPr lang="tr-TR" sz="1100" b="0" dirty="0" err="1">
                <a:effectLst/>
                <a:latin typeface="Arial" panose="020B0604020202020204" pitchFamily="34" charset="0"/>
                <a:ea typeface="Arial" panose="020B0604020202020204" pitchFamily="34" charset="0"/>
              </a:rPr>
              <a:t>Rotation</a:t>
            </a:r>
            <a:r>
              <a:rPr lang="tr-TR" sz="1100" b="0" dirty="0">
                <a:effectLst/>
                <a:latin typeface="Arial" panose="020B0604020202020204" pitchFamily="34" charset="0"/>
                <a:ea typeface="Arial" panose="020B0604020202020204" pitchFamily="34" charset="0"/>
              </a:rPr>
              <a:t> değerlerinin değiştiğini görebilirsiniz. Buradaki X, Y ve Z değerleri birer </a:t>
            </a:r>
            <a:r>
              <a:rPr lang="tr-TR" sz="1100" b="0" dirty="0" err="1">
                <a:effectLst/>
                <a:latin typeface="Arial" panose="020B0604020202020204" pitchFamily="34" charset="0"/>
                <a:ea typeface="Arial" panose="020B0604020202020204" pitchFamily="34" charset="0"/>
              </a:rPr>
              <a:t>Euler</a:t>
            </a:r>
            <a:r>
              <a:rPr lang="tr-TR" sz="1100" b="0" dirty="0">
                <a:effectLst/>
                <a:latin typeface="Arial" panose="020B0604020202020204" pitchFamily="34" charset="0"/>
                <a:ea typeface="Arial" panose="020B0604020202020204" pitchFamily="34" charset="0"/>
              </a:rPr>
              <a:t> açı (</a:t>
            </a:r>
            <a:r>
              <a:rPr lang="tr-TR" sz="1100" b="0" dirty="0" err="1">
                <a:effectLst/>
                <a:latin typeface="Arial" panose="020B0604020202020204" pitchFamily="34" charset="0"/>
                <a:ea typeface="Arial" panose="020B0604020202020204" pitchFamily="34" charset="0"/>
              </a:rPr>
              <a:t>Euler</a:t>
            </a:r>
            <a:r>
              <a:rPr lang="tr-TR" sz="1100" b="0" dirty="0">
                <a:effectLst/>
                <a:latin typeface="Arial" panose="020B0604020202020204" pitchFamily="34" charset="0"/>
                <a:ea typeface="Arial" panose="020B0604020202020204" pitchFamily="34" charset="0"/>
              </a:rPr>
              <a:t> </a:t>
            </a:r>
            <a:r>
              <a:rPr lang="tr-TR" sz="1100" b="0" dirty="0" err="1">
                <a:effectLst/>
                <a:latin typeface="Arial" panose="020B0604020202020204" pitchFamily="34" charset="0"/>
                <a:ea typeface="Arial" panose="020B0604020202020204" pitchFamily="34" charset="0"/>
              </a:rPr>
              <a:t>angle</a:t>
            </a:r>
            <a:r>
              <a:rPr lang="tr-TR" sz="1100" b="0" dirty="0">
                <a:effectLst/>
                <a:latin typeface="Arial" panose="020B0604020202020204" pitchFamily="34" charset="0"/>
                <a:ea typeface="Arial" panose="020B0604020202020204" pitchFamily="34" charset="0"/>
              </a:rPr>
              <a:t>)'</a:t>
            </a:r>
            <a:r>
              <a:rPr lang="tr-TR" sz="1100" b="0" dirty="0" err="1">
                <a:effectLst/>
                <a:latin typeface="Arial" panose="020B0604020202020204" pitchFamily="34" charset="0"/>
                <a:ea typeface="Arial" panose="020B0604020202020204" pitchFamily="34" charset="0"/>
              </a:rPr>
              <a:t>dır</a:t>
            </a:r>
            <a:r>
              <a:rPr lang="tr-TR" sz="1100" b="0" dirty="0">
                <a:effectLst/>
                <a:latin typeface="Arial" panose="020B0604020202020204" pitchFamily="34" charset="0"/>
                <a:ea typeface="Arial" panose="020B0604020202020204" pitchFamily="34" charset="0"/>
              </a:rPr>
              <a:t>. </a:t>
            </a:r>
            <a:endParaRPr lang="tr-TR" sz="1100" b="1" dirty="0">
              <a:effectLst/>
              <a:latin typeface="Arial" panose="020B0604020202020204" pitchFamily="34" charset="0"/>
              <a:ea typeface="Arial" panose="020B0604020202020204" pitchFamily="34" charset="0"/>
            </a:endParaRPr>
          </a:p>
          <a:p>
            <a:pPr marL="1786255">
              <a:spcBef>
                <a:spcPts val="955"/>
              </a:spcBef>
              <a:spcAft>
                <a:spcPts val="0"/>
              </a:spcAft>
              <a:tabLst>
                <a:tab pos="813435" algn="l"/>
              </a:tabLst>
            </a:pPr>
            <a:r>
              <a:rPr lang="tr-TR" sz="1100" b="0" dirty="0">
                <a:effectLst/>
                <a:latin typeface="Arial" panose="020B0604020202020204" pitchFamily="34" charset="0"/>
                <a:ea typeface="Arial" panose="020B0604020202020204" pitchFamily="34" charset="0"/>
              </a:rPr>
              <a:t> </a:t>
            </a:r>
            <a:endParaRPr lang="tr-TR" sz="1100" b="1" dirty="0">
              <a:effectLst/>
              <a:latin typeface="Arial" panose="020B0604020202020204" pitchFamily="34" charset="0"/>
              <a:ea typeface="Arial" panose="020B0604020202020204" pitchFamily="34" charset="0"/>
            </a:endParaRPr>
          </a:p>
          <a:p>
            <a:pPr marL="1786255">
              <a:spcBef>
                <a:spcPts val="955"/>
              </a:spcBef>
              <a:spcAft>
                <a:spcPts val="0"/>
              </a:spcAft>
              <a:tabLst>
                <a:tab pos="813435" algn="l"/>
              </a:tabLst>
            </a:pPr>
            <a:r>
              <a:rPr lang="tr-TR" sz="1100" b="0" dirty="0">
                <a:effectLst/>
                <a:latin typeface="Arial" panose="020B0604020202020204" pitchFamily="34" charset="0"/>
                <a:ea typeface="Arial" panose="020B0604020202020204" pitchFamily="34" charset="0"/>
              </a:rPr>
              <a:t>Objeyi Boyutlandırmak (</a:t>
            </a:r>
            <a:r>
              <a:rPr lang="tr-TR" sz="1100" b="0" dirty="0" err="1">
                <a:effectLst/>
                <a:latin typeface="Arial" panose="020B0604020202020204" pitchFamily="34" charset="0"/>
                <a:ea typeface="Arial" panose="020B0604020202020204" pitchFamily="34" charset="0"/>
              </a:rPr>
              <a:t>Scale</a:t>
            </a:r>
            <a:r>
              <a:rPr lang="tr-TR" sz="1100" b="0" dirty="0">
                <a:effectLst/>
                <a:latin typeface="Arial" panose="020B0604020202020204" pitchFamily="34" charset="0"/>
                <a:ea typeface="Arial" panose="020B0604020202020204" pitchFamily="34" charset="0"/>
              </a:rPr>
              <a:t>) Bir objeyi seçin ve R tuşuna basın (ya da araç çubuğundan ilgili ikona tıklayın). </a:t>
            </a:r>
            <a:endParaRPr lang="tr-TR" sz="1100" b="1" dirty="0">
              <a:effectLst/>
              <a:latin typeface="Arial" panose="020B0604020202020204" pitchFamily="34" charset="0"/>
              <a:ea typeface="Arial" panose="020B0604020202020204" pitchFamily="34" charset="0"/>
            </a:endParaRPr>
          </a:p>
          <a:p>
            <a:pPr marL="1786255">
              <a:spcBef>
                <a:spcPts val="955"/>
              </a:spcBef>
              <a:spcAft>
                <a:spcPts val="0"/>
              </a:spcAft>
              <a:tabLst>
                <a:tab pos="813435" algn="l"/>
              </a:tabLst>
            </a:pPr>
            <a:r>
              <a:rPr lang="tr-TR" sz="1100" b="0" dirty="0">
                <a:effectLst/>
                <a:latin typeface="Arial" panose="020B0604020202020204" pitchFamily="34" charset="0"/>
                <a:ea typeface="Arial" panose="020B0604020202020204" pitchFamily="34" charset="0"/>
              </a:rPr>
              <a:t> </a:t>
            </a:r>
            <a:endParaRPr lang="tr-TR" sz="1100" b="1" dirty="0">
              <a:effectLst/>
              <a:latin typeface="Arial" panose="020B0604020202020204" pitchFamily="34" charset="0"/>
              <a:ea typeface="Arial" panose="020B0604020202020204" pitchFamily="34" charset="0"/>
            </a:endParaRPr>
          </a:p>
          <a:p>
            <a:pPr marL="1786255">
              <a:spcBef>
                <a:spcPts val="955"/>
              </a:spcBef>
              <a:spcAft>
                <a:spcPts val="0"/>
              </a:spcAft>
              <a:tabLst>
                <a:tab pos="813435" algn="l"/>
              </a:tabLst>
            </a:pPr>
            <a:r>
              <a:rPr lang="tr-TR" sz="1100" b="0" dirty="0">
                <a:effectLst/>
                <a:latin typeface="Arial" panose="020B0604020202020204" pitchFamily="34" charset="0"/>
                <a:ea typeface="Arial" panose="020B0604020202020204" pitchFamily="34" charset="0"/>
              </a:rPr>
              <a:t>Boyutlandırma aracı seçiliyken objenin merkezinden dışarı doğru üç ok çıkar. Ama bu sefer okların ucunda küp sembolü yer alır.  Önceden yaptığınız gibi bu oklardan tutup sürükleyerek objeyi boyutlandırabilirsiniz. Merkezdeki beyaz küpten tutup sürükleyerek objeyi her yönde eşit olarak boyutlandırabilirsiniz. </a:t>
            </a:r>
            <a:endParaRPr lang="tr-TR" sz="1100" b="1" dirty="0">
              <a:effectLst/>
              <a:latin typeface="Arial" panose="020B0604020202020204" pitchFamily="34" charset="0"/>
              <a:ea typeface="Arial" panose="020B0604020202020204" pitchFamily="34" charset="0"/>
            </a:endParaRPr>
          </a:p>
          <a:p>
            <a:pPr marL="1786255">
              <a:spcBef>
                <a:spcPts val="955"/>
              </a:spcBef>
              <a:spcAft>
                <a:spcPts val="0"/>
              </a:spcAft>
              <a:tabLst>
                <a:tab pos="813435" algn="l"/>
              </a:tabLst>
            </a:pPr>
            <a:r>
              <a:rPr lang="tr-TR" sz="1100" b="1" dirty="0">
                <a:effectLst/>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1798548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4E36B2E4-AEDD-4FFE-9BE4-1DB82634B6F0}"/>
              </a:ext>
            </a:extLst>
          </p:cNvPr>
          <p:cNvSpPr/>
          <p:nvPr/>
        </p:nvSpPr>
        <p:spPr>
          <a:xfrm>
            <a:off x="804909" y="398755"/>
            <a:ext cx="10582181" cy="3182923"/>
          </a:xfrm>
          <a:prstGeom prst="rect">
            <a:avLst/>
          </a:prstGeom>
        </p:spPr>
        <p:txBody>
          <a:bodyPr wrap="square">
            <a:spAutoFit/>
          </a:bodyPr>
          <a:lstStyle/>
          <a:p>
            <a:pPr marL="1600200" lvl="3" indent="-228600">
              <a:spcBef>
                <a:spcPts val="340"/>
              </a:spcBef>
              <a:spcAft>
                <a:spcPts val="0"/>
              </a:spcAft>
              <a:buSzPts val="1100"/>
              <a:buFont typeface="Arial" panose="020B0604020202020204" pitchFamily="34" charset="0"/>
              <a:buAutoNum type="arabicPeriod"/>
              <a:tabLst>
                <a:tab pos="813435" algn="l"/>
              </a:tabLst>
            </a:pPr>
            <a:r>
              <a:rPr lang="tr-TR" sz="1100" b="1" spc="-20" dirty="0">
                <a:effectLst/>
                <a:latin typeface="Arial" panose="020B0604020202020204" pitchFamily="34" charset="0"/>
                <a:ea typeface="Arial" panose="020B0604020202020204" pitchFamily="34" charset="0"/>
              </a:rPr>
              <a:t>BİR OBJENİN İSMİNİ DEĞİŞTİRMEK</a:t>
            </a:r>
          </a:p>
          <a:p>
            <a:pPr marL="1786255">
              <a:spcBef>
                <a:spcPts val="340"/>
              </a:spcBef>
              <a:spcAft>
                <a:spcPts val="0"/>
              </a:spcAft>
              <a:tabLst>
                <a:tab pos="813435" algn="l"/>
              </a:tabLst>
            </a:pPr>
            <a:r>
              <a:rPr lang="tr-TR" sz="1100" b="0" dirty="0">
                <a:effectLst/>
                <a:latin typeface="Arial" panose="020B0604020202020204" pitchFamily="34" charset="0"/>
                <a:ea typeface="Arial" panose="020B0604020202020204" pitchFamily="34" charset="0"/>
              </a:rPr>
              <a:t>Bunu yapmanın iki yolu var. </a:t>
            </a:r>
            <a:endParaRPr lang="tr-TR" sz="1100" b="1" dirty="0">
              <a:effectLst/>
              <a:latin typeface="Arial" panose="020B0604020202020204" pitchFamily="34" charset="0"/>
              <a:ea typeface="Arial" panose="020B0604020202020204" pitchFamily="34" charset="0"/>
            </a:endParaRPr>
          </a:p>
          <a:p>
            <a:pPr marL="1786255">
              <a:spcBef>
                <a:spcPts val="340"/>
              </a:spcBef>
              <a:spcAft>
                <a:spcPts val="0"/>
              </a:spcAft>
              <a:tabLst>
                <a:tab pos="813435" algn="l"/>
              </a:tabLst>
            </a:pPr>
            <a:r>
              <a:rPr lang="tr-TR" sz="1100" b="0" dirty="0" err="1">
                <a:effectLst/>
                <a:latin typeface="Arial" panose="020B0604020202020204" pitchFamily="34" charset="0"/>
                <a:ea typeface="Arial" panose="020B0604020202020204" pitchFamily="34" charset="0"/>
              </a:rPr>
              <a:t>Hierarchy</a:t>
            </a:r>
            <a:r>
              <a:rPr lang="tr-TR" sz="1100" b="0" dirty="0">
                <a:effectLst/>
                <a:latin typeface="Arial" panose="020B0604020202020204" pitchFamily="34" charset="0"/>
                <a:ea typeface="Arial" panose="020B0604020202020204" pitchFamily="34" charset="0"/>
              </a:rPr>
              <a:t> Panelini Kullanmak Objeyi </a:t>
            </a:r>
            <a:r>
              <a:rPr lang="tr-TR" sz="1100" b="0" dirty="0" err="1">
                <a:effectLst/>
                <a:latin typeface="Arial" panose="020B0604020202020204" pitchFamily="34" charset="0"/>
                <a:ea typeface="Arial" panose="020B0604020202020204" pitchFamily="34" charset="0"/>
              </a:rPr>
              <a:t>Hierarchy</a:t>
            </a:r>
            <a:r>
              <a:rPr lang="tr-TR" sz="1100" b="0" dirty="0">
                <a:effectLst/>
                <a:latin typeface="Arial" panose="020B0604020202020204" pitchFamily="34" charset="0"/>
                <a:ea typeface="Arial" panose="020B0604020202020204" pitchFamily="34" charset="0"/>
              </a:rPr>
              <a:t> panelinden seçin ve F2 tuşuna basın (Mac'te </a:t>
            </a:r>
            <a:r>
              <a:rPr lang="tr-TR" sz="1100" b="0" dirty="0" err="1">
                <a:effectLst/>
                <a:latin typeface="Arial" panose="020B0604020202020204" pitchFamily="34" charset="0"/>
                <a:ea typeface="Arial" panose="020B0604020202020204" pitchFamily="34" charset="0"/>
              </a:rPr>
              <a:t>Enter</a:t>
            </a:r>
            <a:r>
              <a:rPr lang="tr-TR" sz="1100" b="0" dirty="0">
                <a:effectLst/>
                <a:latin typeface="Arial" panose="020B0604020202020204" pitchFamily="34" charset="0"/>
                <a:ea typeface="Arial" panose="020B0604020202020204" pitchFamily="34" charset="0"/>
              </a:rPr>
              <a:t> tuşuna). Yeni bir isim verip </a:t>
            </a:r>
            <a:r>
              <a:rPr lang="tr-TR" sz="1100" b="0" dirty="0" err="1">
                <a:effectLst/>
                <a:latin typeface="Arial" panose="020B0604020202020204" pitchFamily="34" charset="0"/>
                <a:ea typeface="Arial" panose="020B0604020202020204" pitchFamily="34" charset="0"/>
              </a:rPr>
              <a:t>Enter</a:t>
            </a:r>
            <a:r>
              <a:rPr lang="tr-TR" sz="1100" b="0" dirty="0">
                <a:effectLst/>
                <a:latin typeface="Arial" panose="020B0604020202020204" pitchFamily="34" charset="0"/>
                <a:ea typeface="Arial" panose="020B0604020202020204" pitchFamily="34" charset="0"/>
              </a:rPr>
              <a:t> tuşuyla işlemi sonlandırın. </a:t>
            </a:r>
            <a:endParaRPr lang="tr-TR" sz="1100" b="1" dirty="0">
              <a:effectLst/>
              <a:latin typeface="Arial" panose="020B0604020202020204" pitchFamily="34" charset="0"/>
              <a:ea typeface="Arial" panose="020B0604020202020204" pitchFamily="34" charset="0"/>
            </a:endParaRPr>
          </a:p>
          <a:p>
            <a:pPr marL="1786255">
              <a:spcBef>
                <a:spcPts val="340"/>
              </a:spcBef>
              <a:spcAft>
                <a:spcPts val="0"/>
              </a:spcAft>
              <a:tabLst>
                <a:tab pos="813435" algn="l"/>
              </a:tabLst>
            </a:pPr>
            <a:r>
              <a:rPr lang="tr-TR" sz="1100" b="0" dirty="0" err="1">
                <a:effectLst/>
                <a:latin typeface="Arial" panose="020B0604020202020204" pitchFamily="34" charset="0"/>
                <a:ea typeface="Arial" panose="020B0604020202020204" pitchFamily="34" charset="0"/>
              </a:rPr>
              <a:t>Inspector</a:t>
            </a:r>
            <a:r>
              <a:rPr lang="tr-TR" sz="1100" b="0" dirty="0">
                <a:effectLst/>
                <a:latin typeface="Arial" panose="020B0604020202020204" pitchFamily="34" charset="0"/>
                <a:ea typeface="Arial" panose="020B0604020202020204" pitchFamily="34" charset="0"/>
              </a:rPr>
              <a:t> Panelini Kullanmak Objeyi </a:t>
            </a:r>
            <a:r>
              <a:rPr lang="tr-TR" sz="1100" b="0" dirty="0" err="1">
                <a:effectLst/>
                <a:latin typeface="Arial" panose="020B0604020202020204" pitchFamily="34" charset="0"/>
                <a:ea typeface="Arial" panose="020B0604020202020204" pitchFamily="34" charset="0"/>
              </a:rPr>
              <a:t>Hierarchy</a:t>
            </a:r>
            <a:r>
              <a:rPr lang="tr-TR" sz="1100" b="0" dirty="0">
                <a:effectLst/>
                <a:latin typeface="Arial" panose="020B0604020202020204" pitchFamily="34" charset="0"/>
                <a:ea typeface="Arial" panose="020B0604020202020204" pitchFamily="34" charset="0"/>
              </a:rPr>
              <a:t> ya da </a:t>
            </a:r>
            <a:r>
              <a:rPr lang="tr-TR" sz="1100" b="0" dirty="0" err="1">
                <a:effectLst/>
                <a:latin typeface="Arial" panose="020B0604020202020204" pitchFamily="34" charset="0"/>
                <a:ea typeface="Arial" panose="020B0604020202020204" pitchFamily="34" charset="0"/>
              </a:rPr>
              <a:t>Scene</a:t>
            </a:r>
            <a:r>
              <a:rPr lang="tr-TR" sz="1100" b="0" dirty="0">
                <a:effectLst/>
                <a:latin typeface="Arial" panose="020B0604020202020204" pitchFamily="34" charset="0"/>
                <a:ea typeface="Arial" panose="020B0604020202020204" pitchFamily="34" charset="0"/>
              </a:rPr>
              <a:t> panelinden seçin. </a:t>
            </a:r>
            <a:r>
              <a:rPr lang="tr-TR" sz="1100" b="0" dirty="0" err="1">
                <a:effectLst/>
                <a:latin typeface="Arial" panose="020B0604020202020204" pitchFamily="34" charset="0"/>
                <a:ea typeface="Arial" panose="020B0604020202020204" pitchFamily="34" charset="0"/>
              </a:rPr>
              <a:t>Inspector</a:t>
            </a:r>
            <a:r>
              <a:rPr lang="tr-TR" sz="1100" b="0" dirty="0">
                <a:effectLst/>
                <a:latin typeface="Arial" panose="020B0604020202020204" pitchFamily="34" charset="0"/>
                <a:ea typeface="Arial" panose="020B0604020202020204" pitchFamily="34" charset="0"/>
              </a:rPr>
              <a:t> panelinin tepesindeki ismi değiştirin ve </a:t>
            </a:r>
            <a:r>
              <a:rPr lang="tr-TR" sz="1100" b="0" dirty="0" err="1">
                <a:effectLst/>
                <a:latin typeface="Arial" panose="020B0604020202020204" pitchFamily="34" charset="0"/>
                <a:ea typeface="Arial" panose="020B0604020202020204" pitchFamily="34" charset="0"/>
              </a:rPr>
              <a:t>Enter</a:t>
            </a:r>
            <a:r>
              <a:rPr lang="tr-TR" sz="1100" b="0" dirty="0">
                <a:effectLst/>
                <a:latin typeface="Arial" panose="020B0604020202020204" pitchFamily="34" charset="0"/>
                <a:ea typeface="Arial" panose="020B0604020202020204" pitchFamily="34" charset="0"/>
              </a:rPr>
              <a:t> tuşuyla işlemi sonlandırın.</a:t>
            </a:r>
            <a:endParaRPr lang="tr-TR" sz="1100" b="1" dirty="0">
              <a:effectLst/>
              <a:latin typeface="Arial" panose="020B0604020202020204" pitchFamily="34" charset="0"/>
              <a:ea typeface="Arial" panose="020B0604020202020204" pitchFamily="34" charset="0"/>
            </a:endParaRPr>
          </a:p>
          <a:p>
            <a:pPr marL="1786255">
              <a:spcBef>
                <a:spcPts val="340"/>
              </a:spcBef>
              <a:spcAft>
                <a:spcPts val="0"/>
              </a:spcAft>
              <a:tabLst>
                <a:tab pos="813435" algn="l"/>
              </a:tabLst>
            </a:pPr>
            <a:r>
              <a:rPr lang="tr-TR" sz="1100" b="0" dirty="0">
                <a:effectLst/>
                <a:latin typeface="Arial" panose="020B0604020202020204" pitchFamily="34" charset="0"/>
                <a:ea typeface="Arial" panose="020B0604020202020204" pitchFamily="34" charset="0"/>
              </a:rPr>
              <a:t> </a:t>
            </a:r>
            <a:endParaRPr lang="tr-TR" sz="1100" b="1" dirty="0">
              <a:effectLst/>
              <a:latin typeface="Arial" panose="020B0604020202020204" pitchFamily="34" charset="0"/>
              <a:ea typeface="Arial" panose="020B0604020202020204" pitchFamily="34" charset="0"/>
            </a:endParaRPr>
          </a:p>
          <a:p>
            <a:pPr>
              <a:spcAft>
                <a:spcPts val="0"/>
              </a:spcAft>
            </a:pPr>
            <a:r>
              <a:rPr lang="tr-TR" sz="1200" dirty="0">
                <a:effectLst/>
                <a:latin typeface="Arial" panose="020B0604020202020204" pitchFamily="34" charset="0"/>
                <a:ea typeface="Arial" panose="020B0604020202020204" pitchFamily="34" charset="0"/>
              </a:rPr>
              <a:t> </a:t>
            </a:r>
            <a:endParaRPr lang="tr-TR" sz="1100" dirty="0">
              <a:effectLst/>
              <a:latin typeface="Arial" panose="020B0604020202020204" pitchFamily="34" charset="0"/>
              <a:ea typeface="Arial" panose="020B0604020202020204" pitchFamily="34" charset="0"/>
            </a:endParaRPr>
          </a:p>
          <a:p>
            <a:pPr marL="342900" lvl="0" indent="-342900">
              <a:spcBef>
                <a:spcPts val="725"/>
              </a:spcBef>
              <a:spcAft>
                <a:spcPts val="0"/>
              </a:spcAft>
              <a:buSzPts val="1400"/>
              <a:buFont typeface="Arial" panose="020B0604020202020204" pitchFamily="34" charset="0"/>
              <a:buAutoNum type="arabicPeriod"/>
              <a:tabLst>
                <a:tab pos="538480" algn="l"/>
                <a:tab pos="539115" algn="l"/>
              </a:tabLst>
            </a:pPr>
            <a:r>
              <a:rPr lang="tr-TR" sz="1400" b="1" kern="0" dirty="0">
                <a:effectLst/>
                <a:latin typeface="Arial" panose="020B0604020202020204" pitchFamily="34" charset="0"/>
                <a:ea typeface="Arial" panose="020B0604020202020204" pitchFamily="34" charset="0"/>
              </a:rPr>
              <a:t>PROJE</a:t>
            </a:r>
            <a:r>
              <a:rPr lang="tr-TR" sz="1400" b="1" kern="0" spc="-5" dirty="0">
                <a:effectLst/>
                <a:latin typeface="Arial" panose="020B0604020202020204" pitchFamily="34" charset="0"/>
                <a:ea typeface="Arial" panose="020B0604020202020204" pitchFamily="34" charset="0"/>
              </a:rPr>
              <a:t> </a:t>
            </a:r>
            <a:r>
              <a:rPr lang="tr-TR" sz="1400" b="1" kern="0" dirty="0">
                <a:effectLst/>
                <a:latin typeface="Arial" panose="020B0604020202020204" pitchFamily="34" charset="0"/>
                <a:ea typeface="Arial" panose="020B0604020202020204" pitchFamily="34" charset="0"/>
              </a:rPr>
              <a:t>BİLGİLERİ</a:t>
            </a:r>
          </a:p>
          <a:p>
            <a:pPr marL="742950" lvl="1" indent="-285750">
              <a:spcBef>
                <a:spcPts val="1245"/>
              </a:spcBef>
              <a:spcAft>
                <a:spcPts val="0"/>
              </a:spcAft>
              <a:buSzPts val="1300"/>
              <a:buFont typeface="Arial" panose="020B0604020202020204" pitchFamily="34" charset="0"/>
              <a:buAutoNum type="arabicPeriod"/>
              <a:tabLst>
                <a:tab pos="629920" algn="l"/>
                <a:tab pos="630555" algn="l"/>
              </a:tabLst>
            </a:pPr>
            <a:r>
              <a:rPr lang="tr-TR" sz="1300" b="1" spc="-5" dirty="0">
                <a:effectLst/>
                <a:latin typeface="Arial" panose="020B0604020202020204" pitchFamily="34" charset="0"/>
                <a:ea typeface="Arial" panose="020B0604020202020204" pitchFamily="34" charset="0"/>
              </a:rPr>
              <a:t>OYUNUN AMACI</a:t>
            </a:r>
          </a:p>
          <a:p>
            <a:pPr marL="263525">
              <a:spcAft>
                <a:spcPts val="0"/>
              </a:spcAft>
            </a:pPr>
            <a:r>
              <a:rPr lang="tr-TR" sz="1200" dirty="0">
                <a:effectLst/>
                <a:latin typeface="Times New Roman" panose="02020603050405020304" pitchFamily="18" charset="0"/>
                <a:ea typeface="Arial" panose="020B0604020202020204" pitchFamily="34" charset="0"/>
              </a:rPr>
              <a:t> </a:t>
            </a:r>
            <a:endParaRPr lang="tr-TR" sz="1100" dirty="0">
              <a:effectLst/>
              <a:latin typeface="Arial" panose="020B0604020202020204" pitchFamily="34" charset="0"/>
              <a:ea typeface="Arial" panose="020B0604020202020204" pitchFamily="34" charset="0"/>
            </a:endParaRPr>
          </a:p>
          <a:p>
            <a:pPr marL="263525">
              <a:spcAft>
                <a:spcPts val="0"/>
              </a:spcAft>
            </a:pPr>
            <a:r>
              <a:rPr lang="tr-TR" sz="1200" dirty="0">
                <a:effectLst/>
                <a:latin typeface="Times New Roman" panose="02020603050405020304" pitchFamily="18" charset="0"/>
                <a:ea typeface="Arial" panose="020B0604020202020204" pitchFamily="34" charset="0"/>
              </a:rPr>
              <a:t>Bu çalışmanı amacı ,</a:t>
            </a:r>
            <a:r>
              <a:rPr lang="tr-TR" sz="1200" dirty="0" err="1">
                <a:effectLst/>
                <a:latin typeface="Times New Roman" panose="02020603050405020304" pitchFamily="18" charset="0"/>
                <a:ea typeface="Arial" panose="020B0604020202020204" pitchFamily="34" charset="0"/>
              </a:rPr>
              <a:t>Unity</a:t>
            </a:r>
            <a:r>
              <a:rPr lang="tr-TR" sz="1200" dirty="0">
                <a:effectLst/>
                <a:latin typeface="Times New Roman" panose="02020603050405020304" pitchFamily="18" charset="0"/>
                <a:ea typeface="Arial" panose="020B0604020202020204" pitchFamily="34" charset="0"/>
              </a:rPr>
              <a:t> ortamında C# dili kullanılarak ,kullanıcının canı sıkıldığında istediği yerde oynayabileceği </a:t>
            </a:r>
            <a:r>
              <a:rPr lang="tr-TR" sz="1200" dirty="0" err="1">
                <a:effectLst/>
                <a:latin typeface="Times New Roman" panose="02020603050405020304" pitchFamily="18" charset="0"/>
                <a:ea typeface="Arial" panose="020B0604020202020204" pitchFamily="34" charset="0"/>
              </a:rPr>
              <a:t>Score</a:t>
            </a:r>
            <a:r>
              <a:rPr lang="tr-TR" sz="1200" dirty="0">
                <a:effectLst/>
                <a:latin typeface="Times New Roman" panose="02020603050405020304" pitchFamily="18" charset="0"/>
                <a:ea typeface="Arial" panose="020B0604020202020204" pitchFamily="34" charset="0"/>
              </a:rPr>
              <a:t> </a:t>
            </a:r>
            <a:r>
              <a:rPr lang="tr-TR" sz="1200" dirty="0" err="1">
                <a:effectLst/>
                <a:latin typeface="Times New Roman" panose="02020603050405020304" pitchFamily="18" charset="0"/>
                <a:ea typeface="Arial" panose="020B0604020202020204" pitchFamily="34" charset="0"/>
              </a:rPr>
              <a:t>Bird</a:t>
            </a:r>
            <a:r>
              <a:rPr lang="tr-TR" sz="1200" dirty="0">
                <a:effectLst/>
                <a:latin typeface="Times New Roman" panose="02020603050405020304" pitchFamily="18" charset="0"/>
                <a:ea typeface="Arial" panose="020B0604020202020204" pitchFamily="34" charset="0"/>
              </a:rPr>
              <a:t> adında bir masaüstü oyun tasarımıdır.</a:t>
            </a:r>
            <a:endParaRPr lang="tr-TR" sz="1100" dirty="0">
              <a:effectLst/>
              <a:latin typeface="Arial" panose="020B0604020202020204" pitchFamily="34" charset="0"/>
              <a:ea typeface="Arial" panose="020B0604020202020204" pitchFamily="34" charset="0"/>
            </a:endParaRPr>
          </a:p>
          <a:p>
            <a:pPr marL="629920" indent="-366395">
              <a:spcBef>
                <a:spcPts val="1245"/>
              </a:spcBef>
              <a:spcAft>
                <a:spcPts val="0"/>
              </a:spcAft>
              <a:tabLst>
                <a:tab pos="629920" algn="l"/>
                <a:tab pos="630555" algn="l"/>
              </a:tabLst>
            </a:pPr>
            <a:r>
              <a:rPr lang="tr-TR" sz="1300" b="1" dirty="0">
                <a:effectLst/>
                <a:latin typeface="Arial" panose="020B0604020202020204" pitchFamily="34" charset="0"/>
                <a:ea typeface="Arial" panose="020B0604020202020204" pitchFamily="34" charset="0"/>
              </a:rPr>
              <a:t> </a:t>
            </a:r>
          </a:p>
        </p:txBody>
      </p:sp>
      <p:sp>
        <p:nvSpPr>
          <p:cNvPr id="7" name="Rectangle 5">
            <a:extLst>
              <a:ext uri="{FF2B5EF4-FFF2-40B4-BE49-F238E27FC236}">
                <a16:creationId xmlns:a16="http://schemas.microsoft.com/office/drawing/2014/main" id="{FB69DA0F-22A8-4B64-807D-AA882973DE7A}"/>
              </a:ext>
            </a:extLst>
          </p:cNvPr>
          <p:cNvSpPr>
            <a:spLocks noChangeArrowheads="1"/>
          </p:cNvSpPr>
          <p:nvPr/>
        </p:nvSpPr>
        <p:spPr bwMode="auto">
          <a:xfrm>
            <a:off x="452761" y="3581678"/>
            <a:ext cx="10868212" cy="147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63442" tIns="123786" rIns="91440" bIns="0" numCol="1" anchor="ctr" anchorCtr="0" compatLnSpc="1">
            <a:prstTxWarp prst="textNoShape">
              <a:avLst/>
            </a:prstTxWarp>
            <a:spAutoFit/>
          </a:bodyPr>
          <a:lstStyle/>
          <a:p>
            <a:pPr marL="914400" marR="0" lvl="2" indent="0" algn="l" defTabSz="914400" rtl="0" eaLnBrk="0" fontAlgn="base" latinLnBrk="0" hangingPunct="0">
              <a:lnSpc>
                <a:spcPct val="100000"/>
              </a:lnSpc>
              <a:spcBef>
                <a:spcPct val="0"/>
              </a:spcBef>
              <a:spcAft>
                <a:spcPct val="0"/>
              </a:spcAft>
              <a:buClrTx/>
              <a:buSzPct val="100000"/>
              <a:buFontTx/>
              <a:buAutoNum type="arabicPeriod"/>
              <a:tabLst/>
            </a:pPr>
            <a:r>
              <a:rPr kumimoji="0" lang="tr-TR" altLang="tr-TR" sz="1100" b="1" i="0" u="none" strike="noStrike" cap="none" normalizeH="0" baseline="0" dirty="0">
                <a:ln>
                  <a:noFill/>
                </a:ln>
                <a:solidFill>
                  <a:schemeClr val="tx1"/>
                </a:solidFill>
                <a:effectLst/>
                <a:latin typeface="Arial" panose="020B0604020202020204" pitchFamily="34" charset="0"/>
                <a:ea typeface="Arial" panose="020B0604020202020204" pitchFamily="34" charset="0"/>
              </a:rPr>
              <a:t>OYUNUN KONUSU</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Bu çalışmada  oyunda oynadığımız karakter engellerin sonundaki alana ulaşmaya çalışmaktadır. Ayrıca rekabetçi olarak oynamak istersek skor elde etmeye çalışmaktadır.</a:t>
            </a:r>
            <a:endParaRPr kumimoji="0" lang="tr-TR" altLang="tr-T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100" b="1" i="0" u="none" strike="noStrike" cap="none" normalizeH="0" baseline="0" dirty="0">
              <a:ln>
                <a:noFill/>
              </a:ln>
              <a:solidFill>
                <a:schemeClr val="tx1"/>
              </a:solidFill>
              <a:effectLst/>
              <a:latin typeface="Arial" panose="020B0604020202020204" pitchFamily="34"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1100" b="1" dirty="0">
              <a:latin typeface="Arial" panose="020B0604020202020204" pitchFamily="34"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1" i="0" u="none" strike="noStrike" cap="none" normalizeH="0" baseline="0" dirty="0">
                <a:ln>
                  <a:noFill/>
                </a:ln>
                <a:solidFill>
                  <a:schemeClr val="tx1"/>
                </a:solidFill>
                <a:effectLst/>
                <a:latin typeface="Arial" panose="020B0604020202020204" pitchFamily="34" charset="0"/>
                <a:ea typeface="Arial" panose="020B0604020202020204" pitchFamily="34" charset="0"/>
              </a:rPr>
              <a:t>2.1.1.1 PROJE HAZIRLAMA ORTAMI VE DİLİ</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tr-TR" altLang="tr-TR" sz="12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tr-TR" altLang="tr-TR" sz="12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Unity</a:t>
            </a:r>
            <a:r>
              <a:rPr kumimoji="0" lang="tr-TR" altLang="tr-TR" sz="12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,C# </a:t>
            </a:r>
            <a:r>
              <a:rPr kumimoji="0" lang="tr-TR" altLang="tr-TR" sz="12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dili,Visual</a:t>
            </a:r>
            <a:r>
              <a:rPr kumimoji="0" lang="tr-TR" altLang="tr-TR" sz="12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Studio,</a:t>
            </a:r>
            <a:r>
              <a:rPr kumimoji="0" lang="tr-TR" altLang="tr-TR"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2D </a:t>
            </a:r>
            <a:endParaRPr kumimoji="0" lang="tr-TR" altLang="tr-T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pic>
        <p:nvPicPr>
          <p:cNvPr id="7172" name="image20.jpeg">
            <a:extLst>
              <a:ext uri="{FF2B5EF4-FFF2-40B4-BE49-F238E27FC236}">
                <a16:creationId xmlns:a16="http://schemas.microsoft.com/office/drawing/2014/main" id="{9A5127E5-4907-425F-8093-5029D61779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9149" y="4618947"/>
            <a:ext cx="1346200" cy="40481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536EB125-47A5-48C2-A8BF-5304031663B8}"/>
              </a:ext>
            </a:extLst>
          </p:cNvPr>
          <p:cNvSpPr>
            <a:spLocks noChangeArrowheads="1"/>
          </p:cNvSpPr>
          <p:nvPr/>
        </p:nvSpPr>
        <p:spPr bwMode="auto">
          <a:xfrm>
            <a:off x="452761" y="46094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041974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0496C6C6-4401-4DF9-AD99-A2FBA13B63DF}"/>
              </a:ext>
            </a:extLst>
          </p:cNvPr>
          <p:cNvSpPr/>
          <p:nvPr/>
        </p:nvSpPr>
        <p:spPr>
          <a:xfrm>
            <a:off x="1671961" y="378531"/>
            <a:ext cx="8848078" cy="4115870"/>
          </a:xfrm>
          <a:prstGeom prst="rect">
            <a:avLst/>
          </a:prstGeom>
        </p:spPr>
        <p:txBody>
          <a:bodyPr wrap="square">
            <a:spAutoFit/>
          </a:bodyPr>
          <a:lstStyle/>
          <a:p>
            <a:pPr marL="742950" lvl="1" indent="-285750">
              <a:spcAft>
                <a:spcPts val="0"/>
              </a:spcAft>
              <a:buSzPts val="1300"/>
              <a:buFont typeface="Arial" panose="020B0604020202020204" pitchFamily="34" charset="0"/>
              <a:buAutoNum type="arabicPeriod"/>
              <a:tabLst>
                <a:tab pos="629920" algn="l"/>
                <a:tab pos="630555" algn="l"/>
                <a:tab pos="2503805" algn="l"/>
              </a:tabLst>
            </a:pPr>
            <a:r>
              <a:rPr lang="tr-TR" sz="1300" b="1" spc="-5" dirty="0">
                <a:effectLst/>
                <a:latin typeface="Arial" panose="020B0604020202020204" pitchFamily="34" charset="0"/>
                <a:ea typeface="Arial" panose="020B0604020202020204" pitchFamily="34" charset="0"/>
              </a:rPr>
              <a:t>HEDEF KİTLE	</a:t>
            </a:r>
          </a:p>
          <a:p>
            <a:pPr marL="629920" indent="-366395">
              <a:spcAft>
                <a:spcPts val="0"/>
              </a:spcAft>
              <a:tabLst>
                <a:tab pos="629920" algn="l"/>
                <a:tab pos="630555" algn="l"/>
                <a:tab pos="2503805" algn="l"/>
              </a:tabLst>
            </a:pPr>
            <a:r>
              <a:rPr lang="tr-TR" sz="1300" b="1" dirty="0">
                <a:effectLst/>
                <a:latin typeface="Arial" panose="020B0604020202020204" pitchFamily="34" charset="0"/>
                <a:ea typeface="Arial" panose="020B0604020202020204" pitchFamily="34" charset="0"/>
              </a:rPr>
              <a:t> </a:t>
            </a:r>
          </a:p>
          <a:p>
            <a:pPr marL="629920" indent="-366395">
              <a:spcAft>
                <a:spcPts val="0"/>
              </a:spcAft>
              <a:tabLst>
                <a:tab pos="629920" algn="l"/>
                <a:tab pos="630555" algn="l"/>
                <a:tab pos="2503805" algn="l"/>
              </a:tabLst>
            </a:pPr>
            <a:r>
              <a:rPr lang="tr-TR" sz="1200" b="0" dirty="0">
                <a:effectLst/>
                <a:latin typeface="Times New Roman" panose="02020603050405020304" pitchFamily="18" charset="0"/>
                <a:ea typeface="Calibri" panose="020F0502020204030204" pitchFamily="34" charset="0"/>
              </a:rPr>
              <a:t>Oyunun hedef kitlesi 10-35  yaşları arası</a:t>
            </a:r>
            <a:endParaRPr lang="tr-TR" sz="1300" b="1" dirty="0">
              <a:effectLst/>
              <a:latin typeface="Arial" panose="020B0604020202020204" pitchFamily="34" charset="0"/>
              <a:ea typeface="Arial" panose="020B0604020202020204" pitchFamily="34" charset="0"/>
            </a:endParaRPr>
          </a:p>
          <a:p>
            <a:pPr marL="1143000" lvl="2" indent="-228600">
              <a:spcBef>
                <a:spcPts val="850"/>
              </a:spcBef>
              <a:spcAft>
                <a:spcPts val="0"/>
              </a:spcAft>
              <a:buSzPts val="1100"/>
              <a:buFont typeface="Arial" panose="020B0604020202020204" pitchFamily="34" charset="0"/>
              <a:buAutoNum type="arabicPeriod"/>
              <a:tabLst>
                <a:tab pos="721360" algn="l"/>
                <a:tab pos="721995" algn="l"/>
              </a:tabLst>
            </a:pPr>
            <a:r>
              <a:rPr lang="tr-TR" sz="1100" b="1" spc="-15" dirty="0">
                <a:effectLst/>
                <a:latin typeface="Arial" panose="020B0604020202020204" pitchFamily="34" charset="0"/>
                <a:ea typeface="Arial" panose="020B0604020202020204" pitchFamily="34" charset="0"/>
              </a:rPr>
              <a:t>OYUN TÜRÜ</a:t>
            </a:r>
          </a:p>
          <a:p>
            <a:pPr marL="263525">
              <a:spcAft>
                <a:spcPts val="0"/>
              </a:spcAft>
            </a:pPr>
            <a:r>
              <a:rPr lang="tr-TR" sz="1400" dirty="0">
                <a:effectLst/>
                <a:latin typeface="Times New Roman" panose="02020603050405020304" pitchFamily="18" charset="0"/>
                <a:ea typeface="Arial" panose="020B0604020202020204" pitchFamily="34" charset="0"/>
              </a:rPr>
              <a:t> </a:t>
            </a:r>
            <a:endParaRPr lang="tr-TR" sz="1100" dirty="0">
              <a:effectLst/>
              <a:latin typeface="Arial" panose="020B0604020202020204" pitchFamily="34" charset="0"/>
              <a:ea typeface="Arial" panose="020B0604020202020204" pitchFamily="34" charset="0"/>
            </a:endParaRPr>
          </a:p>
          <a:p>
            <a:pPr marL="263525">
              <a:spcAft>
                <a:spcPts val="0"/>
              </a:spcAft>
            </a:pPr>
            <a:r>
              <a:rPr lang="tr-TR" sz="1200" dirty="0">
                <a:effectLst/>
                <a:latin typeface="Times New Roman" panose="02020603050405020304" pitchFamily="18" charset="0"/>
                <a:ea typeface="Arial" panose="020B0604020202020204" pitchFamily="34" charset="0"/>
              </a:rPr>
              <a:t>Oyunun amacı başlıca engellerin arasından sıyrılmak ve skor elde etmek olduğundan beceri ve aksiyon türü denilebilir.</a:t>
            </a:r>
            <a:endParaRPr lang="tr-TR" sz="1100" dirty="0">
              <a:effectLst/>
              <a:latin typeface="Arial" panose="020B0604020202020204" pitchFamily="34" charset="0"/>
              <a:ea typeface="Arial" panose="020B0604020202020204" pitchFamily="34" charset="0"/>
            </a:endParaRPr>
          </a:p>
          <a:p>
            <a:pPr>
              <a:spcBef>
                <a:spcPts val="55"/>
              </a:spcBef>
              <a:spcAft>
                <a:spcPts val="0"/>
              </a:spcAft>
            </a:pPr>
            <a:r>
              <a:rPr lang="tr-TR" sz="1400" b="1" dirty="0">
                <a:effectLst/>
                <a:latin typeface="Arial" panose="020B0604020202020204" pitchFamily="34" charset="0"/>
                <a:ea typeface="Arial" panose="020B0604020202020204" pitchFamily="34" charset="0"/>
              </a:rPr>
              <a:t> </a:t>
            </a:r>
            <a:endParaRPr lang="tr-TR" sz="1100" dirty="0">
              <a:effectLst/>
              <a:latin typeface="Arial" panose="020B0604020202020204" pitchFamily="34" charset="0"/>
              <a:ea typeface="Arial" panose="020B0604020202020204" pitchFamily="34" charset="0"/>
            </a:endParaRPr>
          </a:p>
          <a:p>
            <a:pPr>
              <a:spcBef>
                <a:spcPts val="5"/>
              </a:spcBef>
              <a:spcAft>
                <a:spcPts val="0"/>
              </a:spcAft>
            </a:pPr>
            <a:r>
              <a:rPr lang="tr-TR" sz="1050" dirty="0">
                <a:effectLst/>
                <a:latin typeface="Arial" panose="020B0604020202020204" pitchFamily="34" charset="0"/>
                <a:ea typeface="Arial" panose="020B0604020202020204" pitchFamily="34" charset="0"/>
              </a:rPr>
              <a:t> </a:t>
            </a:r>
            <a:endParaRPr lang="tr-TR" sz="1100" dirty="0">
              <a:effectLst/>
              <a:latin typeface="Arial" panose="020B0604020202020204" pitchFamily="34" charset="0"/>
              <a:ea typeface="Arial" panose="020B0604020202020204" pitchFamily="34" charset="0"/>
            </a:endParaRPr>
          </a:p>
          <a:p>
            <a:pPr marL="1143000" lvl="2" indent="-228600">
              <a:spcBef>
                <a:spcPts val="5"/>
              </a:spcBef>
              <a:spcAft>
                <a:spcPts val="0"/>
              </a:spcAft>
              <a:buSzPts val="1100"/>
              <a:buFont typeface="Arial" panose="020B0604020202020204" pitchFamily="34" charset="0"/>
              <a:buAutoNum type="arabicPeriod"/>
              <a:tabLst>
                <a:tab pos="721360" algn="l"/>
                <a:tab pos="721995" algn="l"/>
              </a:tabLst>
            </a:pPr>
            <a:r>
              <a:rPr lang="tr-TR" sz="1100" b="1" spc="-15" dirty="0">
                <a:effectLst/>
                <a:latin typeface="Arial" panose="020B0604020202020204" pitchFamily="34" charset="0"/>
                <a:ea typeface="Arial" panose="020B0604020202020204" pitchFamily="34" charset="0"/>
              </a:rPr>
              <a:t>OYUN PLATFORMU</a:t>
            </a:r>
          </a:p>
          <a:p>
            <a:pPr algn="just">
              <a:lnSpc>
                <a:spcPct val="118000"/>
              </a:lnSpc>
              <a:spcAft>
                <a:spcPts val="0"/>
              </a:spcAft>
            </a:pPr>
            <a:r>
              <a:rPr lang="tr-TR" sz="1100" dirty="0">
                <a:effectLst/>
                <a:latin typeface="Arial" panose="020B0604020202020204" pitchFamily="34" charset="0"/>
                <a:ea typeface="Arial" panose="020B0604020202020204" pitchFamily="34" charset="0"/>
              </a:rPr>
              <a:t> </a:t>
            </a:r>
          </a:p>
          <a:p>
            <a:pPr algn="just">
              <a:lnSpc>
                <a:spcPct val="118000"/>
              </a:lnSpc>
              <a:spcAft>
                <a:spcPts val="0"/>
              </a:spcAft>
            </a:pPr>
            <a:r>
              <a:rPr lang="tr-TR" sz="1100" dirty="0">
                <a:effectLst/>
                <a:latin typeface="Arial" panose="020B0604020202020204" pitchFamily="34" charset="0"/>
                <a:ea typeface="Arial" panose="020B0604020202020204" pitchFamily="34" charset="0"/>
              </a:rPr>
              <a:t> </a:t>
            </a:r>
          </a:p>
          <a:p>
            <a:pPr>
              <a:spcAft>
                <a:spcPts val="0"/>
              </a:spcAft>
            </a:pPr>
            <a:r>
              <a:rPr lang="tr-TR" sz="1200" dirty="0">
                <a:effectLst/>
                <a:latin typeface="Times New Roman" panose="02020603050405020304" pitchFamily="18" charset="0"/>
                <a:ea typeface="Arial" panose="020B0604020202020204" pitchFamily="34" charset="0"/>
              </a:rPr>
              <a:t>Oyunumuz </a:t>
            </a:r>
            <a:r>
              <a:rPr lang="tr-TR" sz="1200" dirty="0" err="1">
                <a:effectLst/>
                <a:latin typeface="Times New Roman" panose="02020603050405020304" pitchFamily="18" charset="0"/>
                <a:ea typeface="Arial" panose="020B0604020202020204" pitchFamily="34" charset="0"/>
              </a:rPr>
              <a:t>pc</a:t>
            </a:r>
            <a:r>
              <a:rPr lang="tr-TR" sz="1200" dirty="0">
                <a:effectLst/>
                <a:latin typeface="Times New Roman" panose="02020603050405020304" pitchFamily="18" charset="0"/>
                <a:ea typeface="Arial" panose="020B0604020202020204" pitchFamily="34" charset="0"/>
              </a:rPr>
              <a:t> platformu için geliştirilecek . Oyun özellikle bir kişinin etkileşimi üzerine odaklanan bir oyundur ve önceliği buna verilecektir.</a:t>
            </a:r>
            <a:endParaRPr lang="tr-TR" sz="1100" dirty="0">
              <a:effectLst/>
              <a:latin typeface="Arial" panose="020B0604020202020204" pitchFamily="34" charset="0"/>
              <a:ea typeface="Arial" panose="020B0604020202020204" pitchFamily="34" charset="0"/>
            </a:endParaRPr>
          </a:p>
          <a:p>
            <a:pPr marL="1143000" lvl="2" indent="-228600">
              <a:spcBef>
                <a:spcPts val="365"/>
              </a:spcBef>
              <a:spcAft>
                <a:spcPts val="0"/>
              </a:spcAft>
              <a:buSzPts val="1100"/>
              <a:buFont typeface="Arial" panose="020B0604020202020204" pitchFamily="34" charset="0"/>
              <a:buAutoNum type="arabicPeriod"/>
              <a:tabLst>
                <a:tab pos="712470" algn="l"/>
                <a:tab pos="713105" algn="l"/>
              </a:tabLst>
            </a:pPr>
            <a:br>
              <a:rPr lang="tr-TR" sz="1100" dirty="0">
                <a:effectLst/>
                <a:latin typeface="Arial" panose="020B0604020202020204" pitchFamily="34" charset="0"/>
                <a:ea typeface="Arial" panose="020B0604020202020204" pitchFamily="34" charset="0"/>
              </a:rPr>
            </a:br>
            <a:r>
              <a:rPr lang="tr-TR" sz="1100" b="1" spc="-15" dirty="0">
                <a:effectLst/>
                <a:latin typeface="Arial" panose="020B0604020202020204" pitchFamily="34" charset="0"/>
                <a:ea typeface="Arial" panose="020B0604020202020204" pitchFamily="34" charset="0"/>
              </a:rPr>
              <a:t>KAMERA</a:t>
            </a:r>
          </a:p>
          <a:p>
            <a:pPr marL="263525">
              <a:spcAft>
                <a:spcPts val="0"/>
              </a:spcAft>
            </a:pPr>
            <a:r>
              <a:rPr lang="tr-TR" sz="1400" dirty="0">
                <a:effectLst/>
                <a:latin typeface="Times New Roman" panose="02020603050405020304" pitchFamily="18" charset="0"/>
                <a:ea typeface="Arial" panose="020B0604020202020204" pitchFamily="34" charset="0"/>
              </a:rPr>
              <a:t> </a:t>
            </a:r>
            <a:endParaRPr lang="tr-TR" sz="1100" dirty="0">
              <a:effectLst/>
              <a:latin typeface="Arial" panose="020B0604020202020204" pitchFamily="34" charset="0"/>
              <a:ea typeface="Arial" panose="020B0604020202020204" pitchFamily="34" charset="0"/>
            </a:endParaRPr>
          </a:p>
          <a:p>
            <a:pPr marL="263525">
              <a:spcAft>
                <a:spcPts val="0"/>
              </a:spcAft>
            </a:pPr>
            <a:r>
              <a:rPr lang="tr-TR" sz="1200" dirty="0">
                <a:effectLst/>
                <a:latin typeface="Times New Roman" panose="02020603050405020304" pitchFamily="18" charset="0"/>
                <a:ea typeface="Arial" panose="020B0604020202020204" pitchFamily="34" charset="0"/>
              </a:rPr>
              <a:t>Oyun 2 boyutlu ve karakter 3.cül bakış açısı(</a:t>
            </a:r>
            <a:r>
              <a:rPr lang="tr-TR" sz="1200" dirty="0" err="1">
                <a:effectLst/>
                <a:latin typeface="Times New Roman" panose="02020603050405020304" pitchFamily="18" charset="0"/>
                <a:ea typeface="Arial" panose="020B0604020202020204" pitchFamily="34" charset="0"/>
              </a:rPr>
              <a:t>tps</a:t>
            </a:r>
            <a:r>
              <a:rPr lang="tr-TR" sz="1200" dirty="0">
                <a:effectLst/>
                <a:latin typeface="Times New Roman" panose="02020603050405020304" pitchFamily="18" charset="0"/>
                <a:ea typeface="Arial" panose="020B0604020202020204" pitchFamily="34" charset="0"/>
              </a:rPr>
              <a:t>) olarak görünecektir. Oyun içinde karakterimiz </a:t>
            </a:r>
            <a:r>
              <a:rPr lang="tr-TR" sz="1200" dirty="0" err="1">
                <a:effectLst/>
                <a:latin typeface="Times New Roman" panose="02020603050405020304" pitchFamily="18" charset="0"/>
                <a:ea typeface="Arial" panose="020B0604020202020204" pitchFamily="34" charset="0"/>
              </a:rPr>
              <a:t>arkaplanımız</a:t>
            </a:r>
            <a:r>
              <a:rPr lang="tr-TR" sz="1200" dirty="0">
                <a:effectLst/>
                <a:latin typeface="Times New Roman" panose="02020603050405020304" pitchFamily="18" charset="0"/>
                <a:ea typeface="Arial" panose="020B0604020202020204" pitchFamily="34" charset="0"/>
              </a:rPr>
              <a:t> engellerimiz ve skorlarımız  görünecektir.</a:t>
            </a:r>
            <a:endParaRPr lang="tr-TR" sz="1100" dirty="0">
              <a:effectLst/>
              <a:latin typeface="Arial" panose="020B0604020202020204" pitchFamily="34" charset="0"/>
              <a:ea typeface="Arial" panose="020B0604020202020204" pitchFamily="34" charset="0"/>
            </a:endParaRPr>
          </a:p>
          <a:p>
            <a:pPr marL="712470">
              <a:spcBef>
                <a:spcPts val="365"/>
              </a:spcBef>
              <a:spcAft>
                <a:spcPts val="0"/>
              </a:spcAft>
              <a:tabLst>
                <a:tab pos="712470" algn="l"/>
                <a:tab pos="713105" algn="l"/>
              </a:tabLst>
            </a:pPr>
            <a:r>
              <a:rPr lang="tr-TR" sz="1100" b="1" dirty="0">
                <a:effectLst/>
                <a:latin typeface="Arial" panose="020B0604020202020204" pitchFamily="34" charset="0"/>
                <a:ea typeface="Arial" panose="020B0604020202020204" pitchFamily="34" charset="0"/>
              </a:rPr>
              <a:t> </a:t>
            </a:r>
          </a:p>
          <a:p>
            <a:pPr marL="1699260" marR="1699260">
              <a:spcAft>
                <a:spcPts val="0"/>
              </a:spcAft>
            </a:pPr>
            <a:r>
              <a:rPr lang="tr-TR" sz="900" b="1" dirty="0">
                <a:effectLst/>
                <a:latin typeface="Trebuchet MS" panose="020B0603020202020204" pitchFamily="34" charset="0"/>
                <a:ea typeface="Arial" panose="020B0604020202020204" pitchFamily="34" charset="0"/>
              </a:rPr>
              <a:t> </a:t>
            </a:r>
            <a:endParaRPr lang="tr-TR" sz="1100" dirty="0">
              <a:effectLst/>
              <a:latin typeface="Arial" panose="020B0604020202020204" pitchFamily="34" charset="0"/>
              <a:ea typeface="Arial" panose="020B0604020202020204" pitchFamily="34" charset="0"/>
            </a:endParaRPr>
          </a:p>
          <a:p>
            <a:pPr marL="1699260" marR="1699260">
              <a:spcAft>
                <a:spcPts val="0"/>
              </a:spcAft>
            </a:pPr>
            <a:r>
              <a:rPr lang="tr-TR" sz="900" b="1" dirty="0">
                <a:effectLst/>
                <a:latin typeface="Trebuchet MS" panose="020B0603020202020204" pitchFamily="34" charset="0"/>
                <a:ea typeface="Arial" panose="020B0604020202020204" pitchFamily="34" charset="0"/>
              </a:rPr>
              <a:t> </a:t>
            </a:r>
            <a:endParaRPr lang="tr-TR" sz="1100" dirty="0">
              <a:effectLst/>
              <a:latin typeface="Arial" panose="020B0604020202020204" pitchFamily="34" charset="0"/>
              <a:ea typeface="Arial" panose="020B0604020202020204" pitchFamily="34" charset="0"/>
            </a:endParaRPr>
          </a:p>
          <a:p>
            <a:pPr marL="1699260" marR="1699260">
              <a:spcAft>
                <a:spcPts val="0"/>
              </a:spcAft>
            </a:pPr>
            <a:r>
              <a:rPr lang="tr-TR" sz="900" b="1" dirty="0">
                <a:effectLst/>
                <a:latin typeface="Trebuchet MS" panose="020B0603020202020204" pitchFamily="34" charset="0"/>
                <a:ea typeface="Arial" panose="020B0604020202020204" pitchFamily="34" charset="0"/>
              </a:rPr>
              <a:t> </a:t>
            </a:r>
            <a:endParaRPr lang="tr-TR" sz="11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81182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F0280905-D1A1-4BEA-9D0A-952F4E9D69EB}"/>
              </a:ext>
            </a:extLst>
          </p:cNvPr>
          <p:cNvSpPr/>
          <p:nvPr/>
        </p:nvSpPr>
        <p:spPr>
          <a:xfrm>
            <a:off x="1152134" y="413302"/>
            <a:ext cx="8563992" cy="1218347"/>
          </a:xfrm>
          <a:prstGeom prst="rect">
            <a:avLst/>
          </a:prstGeom>
        </p:spPr>
        <p:txBody>
          <a:bodyPr wrap="square">
            <a:spAutoFit/>
          </a:bodyPr>
          <a:lstStyle/>
          <a:p>
            <a:pPr marL="1143000" marR="4204970" lvl="2" indent="-228600">
              <a:lnSpc>
                <a:spcPct val="115000"/>
              </a:lnSpc>
              <a:spcBef>
                <a:spcPts val="10"/>
              </a:spcBef>
              <a:spcAft>
                <a:spcPts val="0"/>
              </a:spcAft>
              <a:buSzPts val="1100"/>
              <a:buFont typeface="Arial" panose="020B0604020202020204" pitchFamily="34" charset="0"/>
              <a:buAutoNum type="arabicPeriod"/>
              <a:tabLst>
                <a:tab pos="721360" algn="l"/>
                <a:tab pos="721995" algn="l"/>
              </a:tabLst>
            </a:pPr>
            <a:r>
              <a:rPr lang="tr-TR" sz="1100" b="1" spc="-15" dirty="0">
                <a:effectLst/>
                <a:latin typeface="Arial" panose="020B0604020202020204" pitchFamily="34" charset="0"/>
                <a:ea typeface="Arial" panose="020B0604020202020204" pitchFamily="34" charset="0"/>
              </a:rPr>
              <a:t>OYUN MEKANİĞİ     VE KONTROLLER</a:t>
            </a:r>
          </a:p>
          <a:p>
            <a:pPr marL="263525">
              <a:spcAft>
                <a:spcPts val="0"/>
              </a:spcAft>
            </a:pPr>
            <a:r>
              <a:rPr lang="tr-TR" sz="1400" dirty="0">
                <a:effectLst/>
                <a:latin typeface="Times New Roman" panose="02020603050405020304" pitchFamily="18" charset="0"/>
                <a:ea typeface="Arial" panose="020B0604020202020204" pitchFamily="34" charset="0"/>
              </a:rPr>
              <a:t> </a:t>
            </a:r>
            <a:endParaRPr lang="tr-TR" sz="1100" dirty="0">
              <a:effectLst/>
              <a:latin typeface="Arial" panose="020B0604020202020204" pitchFamily="34" charset="0"/>
              <a:ea typeface="Arial" panose="020B0604020202020204" pitchFamily="34" charset="0"/>
            </a:endParaRPr>
          </a:p>
          <a:p>
            <a:pPr marL="263525">
              <a:spcAft>
                <a:spcPts val="0"/>
              </a:spcAft>
            </a:pPr>
            <a:r>
              <a:rPr lang="tr-TR" sz="1200" dirty="0">
                <a:effectLst/>
                <a:latin typeface="Times New Roman" panose="02020603050405020304" pitchFamily="18" charset="0"/>
                <a:ea typeface="Arial" panose="020B0604020202020204" pitchFamily="34" charset="0"/>
              </a:rPr>
              <a:t>Karakterimizi  yukarı zıplatarak engellerden sıyrılmaya çalışacağız. Engellere bir kere çarpma hakkımız bulunmaktadır, bir çarpma hakkımız bittiği zaman bizi menüye atacaktır yeniden başlamak için </a:t>
            </a:r>
            <a:r>
              <a:rPr lang="tr-TR" sz="1200" dirty="0" err="1">
                <a:effectLst/>
                <a:latin typeface="Times New Roman" panose="02020603050405020304" pitchFamily="18" charset="0"/>
                <a:ea typeface="Arial" panose="020B0604020202020204" pitchFamily="34" charset="0"/>
              </a:rPr>
              <a:t>menuden</a:t>
            </a:r>
            <a:r>
              <a:rPr lang="tr-TR" sz="1200" dirty="0">
                <a:effectLst/>
                <a:latin typeface="Times New Roman" panose="02020603050405020304" pitchFamily="18" charset="0"/>
                <a:ea typeface="Arial" panose="020B0604020202020204" pitchFamily="34" charset="0"/>
              </a:rPr>
              <a:t> tekrar başlat tuşuna </a:t>
            </a:r>
            <a:r>
              <a:rPr lang="tr-TR" sz="1200" dirty="0" err="1">
                <a:effectLst/>
                <a:latin typeface="Times New Roman" panose="02020603050405020304" pitchFamily="18" charset="0"/>
                <a:ea typeface="Arial" panose="020B0604020202020204" pitchFamily="34" charset="0"/>
              </a:rPr>
              <a:t>basacağız.Oyunun</a:t>
            </a:r>
            <a:r>
              <a:rPr lang="tr-TR" sz="1200" dirty="0">
                <a:effectLst/>
                <a:latin typeface="Times New Roman" panose="02020603050405020304" pitchFamily="18" charset="0"/>
                <a:ea typeface="Arial" panose="020B0604020202020204" pitchFamily="34" charset="0"/>
              </a:rPr>
              <a:t> tuş kombinasyonu  ise karakterimiz zıplatmak için </a:t>
            </a:r>
            <a:r>
              <a:rPr lang="tr-TR" sz="1200" dirty="0" err="1">
                <a:effectLst/>
                <a:latin typeface="Times New Roman" panose="02020603050405020304" pitchFamily="18" charset="0"/>
                <a:ea typeface="Arial" panose="020B0604020202020204" pitchFamily="34" charset="0"/>
              </a:rPr>
              <a:t>mouse’sumuzun</a:t>
            </a:r>
            <a:r>
              <a:rPr lang="tr-TR" sz="1200" dirty="0">
                <a:effectLst/>
                <a:latin typeface="Times New Roman" panose="02020603050405020304" pitchFamily="18" charset="0"/>
                <a:ea typeface="Arial" panose="020B0604020202020204" pitchFamily="34" charset="0"/>
              </a:rPr>
              <a:t> sol tuşu ile </a:t>
            </a:r>
            <a:r>
              <a:rPr lang="tr-TR" sz="1200" dirty="0" err="1">
                <a:effectLst/>
                <a:latin typeface="Times New Roman" panose="02020603050405020304" pitchFamily="18" charset="0"/>
                <a:ea typeface="Arial" panose="020B0604020202020204" pitchFamily="34" charset="0"/>
              </a:rPr>
              <a:t>oyanatacağız</a:t>
            </a:r>
            <a:r>
              <a:rPr lang="tr-TR" sz="1200" dirty="0">
                <a:effectLst/>
                <a:latin typeface="Times New Roman" panose="02020603050405020304" pitchFamily="18" charset="0"/>
                <a:ea typeface="Arial" panose="020B0604020202020204" pitchFamily="34" charset="0"/>
              </a:rPr>
              <a:t>.</a:t>
            </a:r>
            <a:endParaRPr lang="tr-TR" sz="1100" dirty="0">
              <a:effectLst/>
              <a:latin typeface="Arial" panose="020B0604020202020204" pitchFamily="34" charset="0"/>
              <a:ea typeface="Arial" panose="020B0604020202020204" pitchFamily="34" charset="0"/>
            </a:endParaRPr>
          </a:p>
          <a:p>
            <a:pPr marL="721360" marR="4204970">
              <a:lnSpc>
                <a:spcPct val="115000"/>
              </a:lnSpc>
              <a:spcBef>
                <a:spcPts val="10"/>
              </a:spcBef>
              <a:spcAft>
                <a:spcPts val="0"/>
              </a:spcAft>
              <a:tabLst>
                <a:tab pos="721360" algn="l"/>
                <a:tab pos="721995" algn="l"/>
              </a:tabLst>
            </a:pPr>
            <a:r>
              <a:rPr lang="tr-TR" sz="1000" b="1" dirty="0">
                <a:effectLst/>
                <a:latin typeface="Arial" panose="020B0604020202020204" pitchFamily="34" charset="0"/>
                <a:ea typeface="Arial" panose="020B0604020202020204" pitchFamily="34" charset="0"/>
              </a:rPr>
              <a:t> </a:t>
            </a:r>
            <a:endParaRPr lang="tr-TR" sz="1100" b="1" dirty="0">
              <a:effectLst/>
              <a:latin typeface="Arial" panose="020B0604020202020204" pitchFamily="34" charset="0"/>
              <a:ea typeface="Arial" panose="020B0604020202020204" pitchFamily="34" charset="0"/>
            </a:endParaRPr>
          </a:p>
        </p:txBody>
      </p:sp>
      <p:pic>
        <p:nvPicPr>
          <p:cNvPr id="8199" name="Resim 2">
            <a:extLst>
              <a:ext uri="{FF2B5EF4-FFF2-40B4-BE49-F238E27FC236}">
                <a16:creationId xmlns:a16="http://schemas.microsoft.com/office/drawing/2014/main" id="{6790945D-AA6D-447C-ADF8-E3FC75A5F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986" y="2337661"/>
            <a:ext cx="733425" cy="561975"/>
          </a:xfrm>
          <a:prstGeom prst="rect">
            <a:avLst/>
          </a:prstGeom>
          <a:noFill/>
          <a:extLst>
            <a:ext uri="{909E8E84-426E-40DD-AFC4-6F175D3DCCD1}">
              <a14:hiddenFill xmlns:a14="http://schemas.microsoft.com/office/drawing/2010/main">
                <a:solidFill>
                  <a:srgbClr val="FFFFFF"/>
                </a:solidFill>
              </a14:hiddenFill>
            </a:ext>
          </a:extLst>
        </p:spPr>
      </p:pic>
      <p:pic>
        <p:nvPicPr>
          <p:cNvPr id="8198" name="Resim 30">
            <a:extLst>
              <a:ext uri="{FF2B5EF4-FFF2-40B4-BE49-F238E27FC236}">
                <a16:creationId xmlns:a16="http://schemas.microsoft.com/office/drawing/2014/main" id="{1AC1E459-028D-49C5-9AB3-B71F2D371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2617" y="3180623"/>
            <a:ext cx="276225" cy="11525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8">
            <a:extLst>
              <a:ext uri="{FF2B5EF4-FFF2-40B4-BE49-F238E27FC236}">
                <a16:creationId xmlns:a16="http://schemas.microsoft.com/office/drawing/2014/main" id="{9847CF5A-598D-4F19-B947-D5FC0AABB855}"/>
              </a:ext>
            </a:extLst>
          </p:cNvPr>
          <p:cNvSpPr>
            <a:spLocks noChangeArrowheads="1"/>
          </p:cNvSpPr>
          <p:nvPr/>
        </p:nvSpPr>
        <p:spPr bwMode="auto">
          <a:xfrm>
            <a:off x="1152134" y="182205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7764" tIns="42849"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1" i="0" u="none" strike="noStrike" cap="none" normalizeH="0" baseline="0" dirty="0">
                <a:ln>
                  <a:noFill/>
                </a:ln>
                <a:solidFill>
                  <a:schemeClr val="tx1"/>
                </a:solidFill>
                <a:effectLst/>
                <a:latin typeface="Arial" panose="020B0604020202020204" pitchFamily="34" charset="0"/>
                <a:ea typeface="Arial" panose="020B0604020202020204" pitchFamily="34" charset="0"/>
              </a:rPr>
              <a:t>KARAKTER VE ENGELİ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9" name="Rectangle 9">
            <a:extLst>
              <a:ext uri="{FF2B5EF4-FFF2-40B4-BE49-F238E27FC236}">
                <a16:creationId xmlns:a16="http://schemas.microsoft.com/office/drawing/2014/main" id="{58B1B472-72F5-4868-90E8-A4D031A8F4EB}"/>
              </a:ext>
            </a:extLst>
          </p:cNvPr>
          <p:cNvSpPr>
            <a:spLocks noChangeArrowheads="1"/>
          </p:cNvSpPr>
          <p:nvPr/>
        </p:nvSpPr>
        <p:spPr bwMode="auto">
          <a:xfrm>
            <a:off x="2032986" y="2618648"/>
            <a:ext cx="1898629" cy="99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7764" tIns="42849"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1" i="0" u="none" strike="noStrike" cap="none" normalizeH="0" baseline="0" dirty="0">
                <a:ln>
                  <a:noFill/>
                </a:ln>
                <a:solidFill>
                  <a:schemeClr val="tx1"/>
                </a:solidFill>
                <a:effectLst/>
                <a:latin typeface="Arial" panose="020B0604020202020204" pitchFamily="34" charset="0"/>
                <a:ea typeface="Arial" panose="020B0604020202020204" pitchFamily="34" charset="0"/>
              </a:rPr>
              <a:t>(KARAKTER)</a:t>
            </a: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1100" b="1" dirty="0">
              <a:latin typeface="Arial" panose="020B0604020202020204" pitchFamily="34"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100" b="1" i="0" u="none" strike="noStrike" cap="none" normalizeH="0" baseline="0" dirty="0">
              <a:ln>
                <a:noFill/>
              </a:ln>
              <a:solidFill>
                <a:schemeClr val="tx1"/>
              </a:solidFill>
              <a:effectLst/>
              <a:latin typeface="Arial" panose="020B0604020202020204" pitchFamily="34"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100" b="1" i="0" u="none" strike="noStrike" cap="none" normalizeH="0" baseline="0" dirty="0">
              <a:ln>
                <a:noFill/>
              </a:ln>
              <a:solidFill>
                <a:schemeClr val="tx1"/>
              </a:solidFill>
              <a:effectLst/>
              <a:latin typeface="Arial" panose="020B0604020202020204" pitchFamily="34"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10" name="Rectangle 10">
            <a:extLst>
              <a:ext uri="{FF2B5EF4-FFF2-40B4-BE49-F238E27FC236}">
                <a16:creationId xmlns:a16="http://schemas.microsoft.com/office/drawing/2014/main" id="{994E44DD-60FB-4730-8809-368C07C950AA}"/>
              </a:ext>
            </a:extLst>
          </p:cNvPr>
          <p:cNvSpPr>
            <a:spLocks noChangeArrowheads="1"/>
          </p:cNvSpPr>
          <p:nvPr/>
        </p:nvSpPr>
        <p:spPr bwMode="auto">
          <a:xfrm>
            <a:off x="2598922" y="4418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1" i="0" u="none" strike="noStrike" cap="none" normalizeH="0" baseline="0" dirty="0">
                <a:ln>
                  <a:noFill/>
                </a:ln>
                <a:solidFill>
                  <a:schemeClr val="tx1"/>
                </a:solidFill>
                <a:effectLst/>
                <a:latin typeface="Arial" panose="020B0604020202020204" pitchFamily="34" charset="0"/>
                <a:ea typeface="Arial" panose="020B0604020202020204" pitchFamily="34" charset="0"/>
              </a:rPr>
              <a:t>(ENGELLER)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911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1A5BE414-9A34-4BCD-ADF0-F49778585C11}"/>
              </a:ext>
            </a:extLst>
          </p:cNvPr>
          <p:cNvSpPr/>
          <p:nvPr/>
        </p:nvSpPr>
        <p:spPr>
          <a:xfrm>
            <a:off x="287044" y="629542"/>
            <a:ext cx="11617911" cy="4260141"/>
          </a:xfrm>
          <a:prstGeom prst="rect">
            <a:avLst/>
          </a:prstGeom>
        </p:spPr>
        <p:txBody>
          <a:bodyPr wrap="square">
            <a:spAutoFit/>
          </a:bodyPr>
          <a:lstStyle/>
          <a:p>
            <a:pPr marL="1786255" marR="1697355" algn="ctr">
              <a:spcBef>
                <a:spcPts val="470"/>
              </a:spcBef>
              <a:spcAft>
                <a:spcPts val="0"/>
              </a:spcAft>
            </a:pPr>
            <a:r>
              <a:rPr lang="tr-TR" b="1" dirty="0">
                <a:latin typeface="Arial" panose="020B0604020202020204" pitchFamily="34" charset="0"/>
                <a:ea typeface="Arial" panose="020B0604020202020204" pitchFamily="34" charset="0"/>
              </a:rPr>
              <a:t>ÖNSÖZ</a:t>
            </a:r>
            <a:endParaRPr lang="tr-TR" dirty="0">
              <a:latin typeface="Arial" panose="020B0604020202020204" pitchFamily="34" charset="0"/>
              <a:ea typeface="Arial" panose="020B0604020202020204" pitchFamily="34" charset="0"/>
            </a:endParaRPr>
          </a:p>
          <a:p>
            <a:pPr>
              <a:spcAft>
                <a:spcPts val="0"/>
              </a:spcAft>
            </a:pPr>
            <a:r>
              <a:rPr lang="tr-TR" sz="2000" b="1" dirty="0">
                <a:effectLst/>
                <a:latin typeface="Arial" panose="020B0604020202020204" pitchFamily="34" charset="0"/>
                <a:ea typeface="Arial" panose="020B0604020202020204" pitchFamily="34" charset="0"/>
              </a:rPr>
              <a:t> </a:t>
            </a:r>
            <a:endParaRPr lang="tr-TR" dirty="0">
              <a:latin typeface="Arial" panose="020B0604020202020204" pitchFamily="34" charset="0"/>
              <a:ea typeface="Arial" panose="020B0604020202020204" pitchFamily="34" charset="0"/>
            </a:endParaRPr>
          </a:p>
          <a:p>
            <a:pPr>
              <a:spcAft>
                <a:spcPts val="0"/>
              </a:spcAft>
            </a:pPr>
            <a:r>
              <a:rPr lang="tr-TR" sz="2000" b="1" dirty="0">
                <a:effectLst/>
                <a:latin typeface="Arial" panose="020B0604020202020204" pitchFamily="34" charset="0"/>
                <a:ea typeface="Arial" panose="020B0604020202020204" pitchFamily="34" charset="0"/>
              </a:rPr>
              <a:t> </a:t>
            </a:r>
            <a:endParaRPr lang="tr-TR" dirty="0">
              <a:latin typeface="Arial" panose="020B0604020202020204" pitchFamily="34" charset="0"/>
              <a:ea typeface="Arial" panose="020B0604020202020204" pitchFamily="34" charset="0"/>
            </a:endParaRPr>
          </a:p>
          <a:p>
            <a:pPr>
              <a:spcAft>
                <a:spcPts val="0"/>
              </a:spcAft>
            </a:pPr>
            <a:r>
              <a:rPr lang="tr-TR" sz="2000" b="1" dirty="0">
                <a:effectLst/>
                <a:latin typeface="Arial" panose="020B0604020202020204" pitchFamily="34" charset="0"/>
                <a:ea typeface="Arial" panose="020B0604020202020204" pitchFamily="34" charset="0"/>
              </a:rPr>
              <a:t> </a:t>
            </a:r>
            <a:endParaRPr lang="tr-TR" dirty="0">
              <a:latin typeface="Arial" panose="020B0604020202020204" pitchFamily="34" charset="0"/>
              <a:ea typeface="Arial" panose="020B0604020202020204" pitchFamily="34" charset="0"/>
            </a:endParaRPr>
          </a:p>
          <a:p>
            <a:pPr>
              <a:spcBef>
                <a:spcPts val="35"/>
              </a:spcBef>
              <a:spcAft>
                <a:spcPts val="0"/>
              </a:spcAft>
            </a:pPr>
            <a:r>
              <a:rPr lang="tr-TR" sz="3200" b="1" dirty="0">
                <a:effectLst/>
                <a:latin typeface="Arial" panose="020B0604020202020204" pitchFamily="34" charset="0"/>
                <a:ea typeface="Arial" panose="020B0604020202020204" pitchFamily="34" charset="0"/>
              </a:rPr>
              <a:t> </a:t>
            </a:r>
            <a:endParaRPr lang="tr-TR" dirty="0">
              <a:latin typeface="Arial" panose="020B0604020202020204" pitchFamily="34" charset="0"/>
              <a:ea typeface="Arial" panose="020B0604020202020204" pitchFamily="34" charset="0"/>
            </a:endParaRPr>
          </a:p>
          <a:p>
            <a:pPr marL="264160" marR="175260" indent="448310" algn="just">
              <a:lnSpc>
                <a:spcPct val="150000"/>
              </a:lnSpc>
              <a:spcAft>
                <a:spcPts val="0"/>
              </a:spcAft>
            </a:pPr>
            <a:r>
              <a:rPr lang="tr-TR" dirty="0">
                <a:latin typeface="Arial" panose="020B0604020202020204" pitchFamily="34" charset="0"/>
                <a:ea typeface="Arial" panose="020B0604020202020204" pitchFamily="34" charset="0"/>
              </a:rPr>
              <a:t>“SCORE BİRD OYUNU” konulu bu çalışma, Okan Üniversitesi, Mobil Teknolojileri “Bitirme Projesi” olarak hazırlanmıştır.</a:t>
            </a:r>
          </a:p>
          <a:p>
            <a:pPr>
              <a:spcAft>
                <a:spcPts val="0"/>
              </a:spcAft>
            </a:pPr>
            <a:r>
              <a:rPr lang="tr-TR" sz="2000" dirty="0">
                <a:effectLst/>
                <a:latin typeface="Arial" panose="020B0604020202020204" pitchFamily="34" charset="0"/>
                <a:ea typeface="Arial" panose="020B0604020202020204" pitchFamily="34" charset="0"/>
              </a:rPr>
              <a:t> </a:t>
            </a:r>
            <a:endParaRPr lang="tr-TR" dirty="0">
              <a:latin typeface="Arial" panose="020B0604020202020204" pitchFamily="34" charset="0"/>
              <a:ea typeface="Arial" panose="020B0604020202020204" pitchFamily="34" charset="0"/>
            </a:endParaRPr>
          </a:p>
          <a:p>
            <a:pPr>
              <a:spcBef>
                <a:spcPts val="30"/>
              </a:spcBef>
              <a:spcAft>
                <a:spcPts val="0"/>
              </a:spcAft>
            </a:pPr>
            <a:r>
              <a:rPr lang="tr-TR" sz="2400" dirty="0">
                <a:effectLst/>
                <a:latin typeface="Arial" panose="020B0604020202020204" pitchFamily="34" charset="0"/>
                <a:ea typeface="Arial" panose="020B0604020202020204" pitchFamily="34" charset="0"/>
              </a:rPr>
              <a:t> </a:t>
            </a:r>
            <a:endParaRPr lang="tr-TR" dirty="0">
              <a:latin typeface="Arial" panose="020B0604020202020204" pitchFamily="34" charset="0"/>
              <a:ea typeface="Arial" panose="020B0604020202020204" pitchFamily="34" charset="0"/>
            </a:endParaRPr>
          </a:p>
          <a:p>
            <a:pPr>
              <a:spcAft>
                <a:spcPts val="0"/>
              </a:spcAft>
            </a:pPr>
            <a:r>
              <a:rPr lang="tr-TR" sz="2000" dirty="0">
                <a:effectLst/>
                <a:latin typeface="Arial" panose="020B0604020202020204" pitchFamily="34" charset="0"/>
                <a:ea typeface="Arial" panose="020B0604020202020204" pitchFamily="34" charset="0"/>
              </a:rPr>
              <a:t> </a:t>
            </a:r>
            <a:endParaRPr lang="tr-TR" dirty="0">
              <a:latin typeface="Arial" panose="020B0604020202020204" pitchFamily="34" charset="0"/>
              <a:ea typeface="Arial" panose="020B0604020202020204" pitchFamily="34" charset="0"/>
            </a:endParaRPr>
          </a:p>
          <a:p>
            <a:pPr>
              <a:spcBef>
                <a:spcPts val="50"/>
              </a:spcBef>
              <a:spcAft>
                <a:spcPts val="0"/>
              </a:spcAft>
            </a:pPr>
            <a:r>
              <a:rPr lang="tr-TR" sz="2400" dirty="0">
                <a:effectLst/>
                <a:latin typeface="Arial" panose="020B0604020202020204" pitchFamily="34" charset="0"/>
                <a:ea typeface="Arial" panose="020B0604020202020204" pitchFamily="34" charset="0"/>
              </a:rPr>
              <a:t> </a:t>
            </a:r>
            <a:endParaRPr lang="tr-TR" dirty="0">
              <a:latin typeface="Arial" panose="020B0604020202020204" pitchFamily="34" charset="0"/>
              <a:ea typeface="Arial" panose="020B0604020202020204" pitchFamily="34" charset="0"/>
            </a:endParaRPr>
          </a:p>
          <a:p>
            <a:r>
              <a:rPr lang="tr-TR" dirty="0">
                <a:latin typeface="Arial" panose="020B0604020202020204" pitchFamily="34" charset="0"/>
                <a:ea typeface="Arial" panose="020B0604020202020204" pitchFamily="34" charset="0"/>
              </a:rPr>
              <a:t>                                                                                                                                             EMRE KARAKILIÇ</a:t>
            </a:r>
            <a:endParaRPr lang="tr-TR" dirty="0"/>
          </a:p>
        </p:txBody>
      </p:sp>
    </p:spTree>
    <p:extLst>
      <p:ext uri="{BB962C8B-B14F-4D97-AF65-F5344CB8AC3E}">
        <p14:creationId xmlns:p14="http://schemas.microsoft.com/office/powerpoint/2010/main" val="3428679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B1751A2-C398-41D7-9667-11950C62FAA5}"/>
              </a:ext>
            </a:extLst>
          </p:cNvPr>
          <p:cNvSpPr/>
          <p:nvPr/>
        </p:nvSpPr>
        <p:spPr>
          <a:xfrm>
            <a:off x="3111374" y="0"/>
            <a:ext cx="8268832" cy="702180"/>
          </a:xfrm>
          <a:prstGeom prst="rect">
            <a:avLst/>
          </a:prstGeom>
        </p:spPr>
        <p:txBody>
          <a:bodyPr wrap="square">
            <a:spAutoFit/>
          </a:bodyPr>
          <a:lstStyle/>
          <a:p>
            <a:pPr marL="742950" lvl="1" indent="-285750">
              <a:spcBef>
                <a:spcPts val="960"/>
              </a:spcBef>
              <a:spcAft>
                <a:spcPts val="0"/>
              </a:spcAft>
              <a:buSzPts val="1300"/>
              <a:buFont typeface="Arial" panose="020B0604020202020204" pitchFamily="34" charset="0"/>
              <a:buAutoNum type="arabicPeriod"/>
              <a:tabLst>
                <a:tab pos="629920" algn="l"/>
                <a:tab pos="630555" algn="l"/>
              </a:tabLst>
            </a:pPr>
            <a:r>
              <a:rPr lang="tr-TR" sz="1300" b="1" spc="-5" dirty="0">
                <a:effectLst/>
                <a:latin typeface="Arial" panose="020B0604020202020204" pitchFamily="34" charset="0"/>
                <a:ea typeface="Arial" panose="020B0604020202020204" pitchFamily="34" charset="0"/>
              </a:rPr>
              <a:t>PROJENİN KODLANMASI</a:t>
            </a:r>
          </a:p>
          <a:p>
            <a:pPr>
              <a:spcAft>
                <a:spcPts val="0"/>
              </a:spcAft>
            </a:pPr>
            <a:r>
              <a:rPr lang="tr-TR" sz="1400" b="1" dirty="0">
                <a:effectLst/>
                <a:latin typeface="Arial" panose="020B0604020202020204" pitchFamily="34" charset="0"/>
                <a:ea typeface="Arial" panose="020B0604020202020204" pitchFamily="34" charset="0"/>
              </a:rPr>
              <a:t> </a:t>
            </a:r>
            <a:endParaRPr lang="tr-TR" sz="1100" dirty="0">
              <a:effectLst/>
              <a:latin typeface="Arial" panose="020B0604020202020204" pitchFamily="34" charset="0"/>
              <a:ea typeface="Arial" panose="020B0604020202020204" pitchFamily="34" charset="0"/>
            </a:endParaRPr>
          </a:p>
          <a:p>
            <a:pPr algn="just">
              <a:lnSpc>
                <a:spcPct val="115000"/>
              </a:lnSpc>
              <a:spcAft>
                <a:spcPts val="0"/>
              </a:spcAft>
            </a:pPr>
            <a:r>
              <a:rPr lang="tr-TR" sz="1200" b="1" u="sng" dirty="0">
                <a:effectLst/>
                <a:latin typeface="Arial" panose="020B0604020202020204" pitchFamily="34" charset="0"/>
                <a:ea typeface="Arial" panose="020B0604020202020204" pitchFamily="34" charset="0"/>
              </a:rPr>
              <a:t>BİRDSCRİPT.CS</a:t>
            </a:r>
            <a:endParaRPr lang="tr-TR" sz="1100" dirty="0">
              <a:effectLst/>
              <a:latin typeface="Arial" panose="020B0604020202020204" pitchFamily="34" charset="0"/>
              <a:ea typeface="Arial" panose="020B0604020202020204" pitchFamily="34" charset="0"/>
            </a:endParaRPr>
          </a:p>
        </p:txBody>
      </p:sp>
      <p:pic>
        <p:nvPicPr>
          <p:cNvPr id="5" name="Resim 4">
            <a:extLst>
              <a:ext uri="{FF2B5EF4-FFF2-40B4-BE49-F238E27FC236}">
                <a16:creationId xmlns:a16="http://schemas.microsoft.com/office/drawing/2014/main" id="{BDB88E2A-7324-4C9F-8A2D-7C8548B36AF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16335" y="1069746"/>
            <a:ext cx="8910016" cy="5247077"/>
          </a:xfrm>
          <a:prstGeom prst="rect">
            <a:avLst/>
          </a:prstGeom>
          <a:noFill/>
          <a:ln>
            <a:noFill/>
          </a:ln>
        </p:spPr>
      </p:pic>
    </p:spTree>
    <p:extLst>
      <p:ext uri="{BB962C8B-B14F-4D97-AF65-F5344CB8AC3E}">
        <p14:creationId xmlns:p14="http://schemas.microsoft.com/office/powerpoint/2010/main" val="2144997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90DAE079-150D-4223-949C-1573D27FD63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61017" y="733269"/>
            <a:ext cx="8851946" cy="4911751"/>
          </a:xfrm>
          <a:prstGeom prst="rect">
            <a:avLst/>
          </a:prstGeom>
          <a:noFill/>
          <a:ln>
            <a:noFill/>
          </a:ln>
        </p:spPr>
      </p:pic>
    </p:spTree>
    <p:extLst>
      <p:ext uri="{BB962C8B-B14F-4D97-AF65-F5344CB8AC3E}">
        <p14:creationId xmlns:p14="http://schemas.microsoft.com/office/powerpoint/2010/main" val="3986608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95579CA3-5CA3-4FE2-8255-D319626B780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71680" y="631681"/>
            <a:ext cx="8877183" cy="5143967"/>
          </a:xfrm>
          <a:prstGeom prst="rect">
            <a:avLst/>
          </a:prstGeom>
          <a:noFill/>
          <a:ln>
            <a:noFill/>
          </a:ln>
        </p:spPr>
      </p:pic>
    </p:spTree>
    <p:extLst>
      <p:ext uri="{BB962C8B-B14F-4D97-AF65-F5344CB8AC3E}">
        <p14:creationId xmlns:p14="http://schemas.microsoft.com/office/powerpoint/2010/main" val="2045742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0FEF728-8A6E-4249-9F1B-15EE9FA15006}"/>
              </a:ext>
            </a:extLst>
          </p:cNvPr>
          <p:cNvSpPr/>
          <p:nvPr/>
        </p:nvSpPr>
        <p:spPr>
          <a:xfrm>
            <a:off x="3601250" y="129995"/>
            <a:ext cx="3459280" cy="383823"/>
          </a:xfrm>
          <a:prstGeom prst="rect">
            <a:avLst/>
          </a:prstGeom>
        </p:spPr>
        <p:txBody>
          <a:bodyPr wrap="none">
            <a:spAutoFit/>
          </a:bodyPr>
          <a:lstStyle/>
          <a:p>
            <a:pPr algn="just">
              <a:lnSpc>
                <a:spcPct val="115000"/>
              </a:lnSpc>
              <a:spcAft>
                <a:spcPts val="0"/>
              </a:spcAft>
            </a:pPr>
            <a:r>
              <a:rPr lang="tr-TR" b="1" u="sng" dirty="0">
                <a:latin typeface="Arial" panose="020B0604020202020204" pitchFamily="34" charset="0"/>
                <a:ea typeface="Arial" panose="020B0604020202020204" pitchFamily="34" charset="0"/>
              </a:rPr>
              <a:t>GAMEPLAYCONTROLLER.CS</a:t>
            </a:r>
            <a:endParaRPr lang="tr-TR" sz="1600" dirty="0">
              <a:effectLst/>
              <a:latin typeface="Arial" panose="020B0604020202020204" pitchFamily="34" charset="0"/>
              <a:ea typeface="Arial" panose="020B0604020202020204" pitchFamily="34" charset="0"/>
            </a:endParaRPr>
          </a:p>
        </p:txBody>
      </p:sp>
      <p:pic>
        <p:nvPicPr>
          <p:cNvPr id="5" name="Resim 4">
            <a:extLst>
              <a:ext uri="{FF2B5EF4-FFF2-40B4-BE49-F238E27FC236}">
                <a16:creationId xmlns:a16="http://schemas.microsoft.com/office/drawing/2014/main" id="{A6A94566-31A5-46AE-8AD2-F3EFE2A1927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40389" y="789648"/>
            <a:ext cx="7192860" cy="5676466"/>
          </a:xfrm>
          <a:prstGeom prst="rect">
            <a:avLst/>
          </a:prstGeom>
          <a:noFill/>
          <a:ln>
            <a:noFill/>
          </a:ln>
        </p:spPr>
      </p:pic>
    </p:spTree>
    <p:extLst>
      <p:ext uri="{BB962C8B-B14F-4D97-AF65-F5344CB8AC3E}">
        <p14:creationId xmlns:p14="http://schemas.microsoft.com/office/powerpoint/2010/main" val="4030208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F118456E-6C31-4CB9-B2E4-4526D4138EF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92425" y="-29527"/>
            <a:ext cx="6407150" cy="6917055"/>
          </a:xfrm>
          <a:prstGeom prst="rect">
            <a:avLst/>
          </a:prstGeom>
          <a:noFill/>
          <a:ln>
            <a:noFill/>
          </a:ln>
        </p:spPr>
      </p:pic>
    </p:spTree>
    <p:extLst>
      <p:ext uri="{BB962C8B-B14F-4D97-AF65-F5344CB8AC3E}">
        <p14:creationId xmlns:p14="http://schemas.microsoft.com/office/powerpoint/2010/main" val="4209374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30D40731-7A87-4D88-8A14-4C66E39D6AE3}"/>
              </a:ext>
            </a:extLst>
          </p:cNvPr>
          <p:cNvSpPr/>
          <p:nvPr/>
        </p:nvSpPr>
        <p:spPr>
          <a:xfrm>
            <a:off x="4510550" y="111333"/>
            <a:ext cx="1864613" cy="383823"/>
          </a:xfrm>
          <a:prstGeom prst="rect">
            <a:avLst/>
          </a:prstGeom>
        </p:spPr>
        <p:txBody>
          <a:bodyPr wrap="none">
            <a:spAutoFit/>
          </a:bodyPr>
          <a:lstStyle/>
          <a:p>
            <a:pPr algn="just">
              <a:lnSpc>
                <a:spcPct val="115000"/>
              </a:lnSpc>
              <a:spcAft>
                <a:spcPts val="0"/>
              </a:spcAft>
            </a:pPr>
            <a:r>
              <a:rPr lang="tr-TR" b="1" u="sng" dirty="0">
                <a:latin typeface="Arial" panose="020B0604020202020204" pitchFamily="34" charset="0"/>
                <a:ea typeface="Arial" panose="020B0604020202020204" pitchFamily="34" charset="0"/>
              </a:rPr>
              <a:t>TEMİZLİKCİ.CS</a:t>
            </a:r>
            <a:endParaRPr lang="tr-TR" sz="1600" dirty="0">
              <a:effectLst/>
              <a:latin typeface="Arial" panose="020B0604020202020204" pitchFamily="34" charset="0"/>
              <a:ea typeface="Arial" panose="020B0604020202020204" pitchFamily="34" charset="0"/>
            </a:endParaRPr>
          </a:p>
        </p:txBody>
      </p:sp>
      <p:pic>
        <p:nvPicPr>
          <p:cNvPr id="5" name="Resim 4">
            <a:extLst>
              <a:ext uri="{FF2B5EF4-FFF2-40B4-BE49-F238E27FC236}">
                <a16:creationId xmlns:a16="http://schemas.microsoft.com/office/drawing/2014/main" id="{CC555723-0594-46F9-9D4D-E11AF03E6A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64045" y="596459"/>
            <a:ext cx="7703685" cy="6150208"/>
          </a:xfrm>
          <a:prstGeom prst="rect">
            <a:avLst/>
          </a:prstGeom>
          <a:noFill/>
          <a:ln>
            <a:noFill/>
          </a:ln>
        </p:spPr>
      </p:pic>
    </p:spTree>
    <p:extLst>
      <p:ext uri="{BB962C8B-B14F-4D97-AF65-F5344CB8AC3E}">
        <p14:creationId xmlns:p14="http://schemas.microsoft.com/office/powerpoint/2010/main" val="839194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B2F17A93-CA70-445B-9A56-784E4DA8E3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88263" y="897248"/>
            <a:ext cx="9187174" cy="4430532"/>
          </a:xfrm>
          <a:prstGeom prst="rect">
            <a:avLst/>
          </a:prstGeom>
          <a:noFill/>
          <a:ln>
            <a:noFill/>
          </a:ln>
        </p:spPr>
      </p:pic>
    </p:spTree>
    <p:extLst>
      <p:ext uri="{BB962C8B-B14F-4D97-AF65-F5344CB8AC3E}">
        <p14:creationId xmlns:p14="http://schemas.microsoft.com/office/powerpoint/2010/main" val="2944559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18C29D0D-76F1-4C7A-959E-249EAE33B98E}"/>
              </a:ext>
            </a:extLst>
          </p:cNvPr>
          <p:cNvSpPr/>
          <p:nvPr/>
        </p:nvSpPr>
        <p:spPr>
          <a:xfrm>
            <a:off x="4259874" y="74011"/>
            <a:ext cx="2403287" cy="383823"/>
          </a:xfrm>
          <a:prstGeom prst="rect">
            <a:avLst/>
          </a:prstGeom>
        </p:spPr>
        <p:txBody>
          <a:bodyPr wrap="none">
            <a:spAutoFit/>
          </a:bodyPr>
          <a:lstStyle/>
          <a:p>
            <a:pPr algn="just">
              <a:lnSpc>
                <a:spcPct val="115000"/>
              </a:lnSpc>
              <a:spcAft>
                <a:spcPts val="0"/>
              </a:spcAft>
            </a:pPr>
            <a:r>
              <a:rPr lang="tr-TR" b="1" u="sng" dirty="0">
                <a:latin typeface="Arial" panose="020B0604020202020204" pitchFamily="34" charset="0"/>
                <a:ea typeface="Arial" panose="020B0604020202020204" pitchFamily="34" charset="0"/>
              </a:rPr>
              <a:t>CAMERASCRİPT.CS</a:t>
            </a:r>
            <a:endParaRPr lang="tr-TR" sz="1600" dirty="0">
              <a:effectLst/>
              <a:latin typeface="Arial" panose="020B0604020202020204" pitchFamily="34" charset="0"/>
              <a:ea typeface="Arial" panose="020B0604020202020204" pitchFamily="34" charset="0"/>
            </a:endParaRPr>
          </a:p>
        </p:txBody>
      </p:sp>
      <p:pic>
        <p:nvPicPr>
          <p:cNvPr id="5" name="Resim 4">
            <a:extLst>
              <a:ext uri="{FF2B5EF4-FFF2-40B4-BE49-F238E27FC236}">
                <a16:creationId xmlns:a16="http://schemas.microsoft.com/office/drawing/2014/main" id="{75619693-E1CE-47FF-9FD6-24CDF04D188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31358" y="1213491"/>
            <a:ext cx="8589515" cy="4580819"/>
          </a:xfrm>
          <a:prstGeom prst="rect">
            <a:avLst/>
          </a:prstGeom>
          <a:noFill/>
          <a:ln>
            <a:noFill/>
          </a:ln>
        </p:spPr>
      </p:pic>
    </p:spTree>
    <p:extLst>
      <p:ext uri="{BB962C8B-B14F-4D97-AF65-F5344CB8AC3E}">
        <p14:creationId xmlns:p14="http://schemas.microsoft.com/office/powerpoint/2010/main" val="1308757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80813FDB-8DCF-4C53-85EF-0530CDEFC5A0}"/>
              </a:ext>
            </a:extLst>
          </p:cNvPr>
          <p:cNvSpPr/>
          <p:nvPr/>
        </p:nvSpPr>
        <p:spPr>
          <a:xfrm>
            <a:off x="4649164" y="157987"/>
            <a:ext cx="1885966" cy="383823"/>
          </a:xfrm>
          <a:prstGeom prst="rect">
            <a:avLst/>
          </a:prstGeom>
        </p:spPr>
        <p:txBody>
          <a:bodyPr wrap="none">
            <a:spAutoFit/>
          </a:bodyPr>
          <a:lstStyle/>
          <a:p>
            <a:pPr algn="just">
              <a:lnSpc>
                <a:spcPct val="115000"/>
              </a:lnSpc>
              <a:spcAft>
                <a:spcPts val="0"/>
              </a:spcAft>
            </a:pPr>
            <a:r>
              <a:rPr lang="tr-TR" b="1" u="sng" dirty="0">
                <a:latin typeface="Arial" panose="020B0604020202020204" pitchFamily="34" charset="0"/>
                <a:ea typeface="Arial" panose="020B0604020202020204" pitchFamily="34" charset="0"/>
              </a:rPr>
              <a:t>TESİSATCİ1.CS</a:t>
            </a:r>
            <a:endParaRPr lang="tr-TR" sz="1600" dirty="0">
              <a:effectLst/>
              <a:latin typeface="Arial" panose="020B0604020202020204" pitchFamily="34" charset="0"/>
              <a:ea typeface="Arial" panose="020B0604020202020204" pitchFamily="34" charset="0"/>
            </a:endParaRPr>
          </a:p>
        </p:txBody>
      </p:sp>
      <p:pic>
        <p:nvPicPr>
          <p:cNvPr id="5" name="Resim 4">
            <a:extLst>
              <a:ext uri="{FF2B5EF4-FFF2-40B4-BE49-F238E27FC236}">
                <a16:creationId xmlns:a16="http://schemas.microsoft.com/office/drawing/2014/main" id="{AD63299D-8F1C-407A-93B1-987170529AD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84647" y="723617"/>
            <a:ext cx="8500965" cy="5479972"/>
          </a:xfrm>
          <a:prstGeom prst="rect">
            <a:avLst/>
          </a:prstGeom>
          <a:noFill/>
          <a:ln>
            <a:noFill/>
          </a:ln>
        </p:spPr>
      </p:pic>
    </p:spTree>
    <p:extLst>
      <p:ext uri="{BB962C8B-B14F-4D97-AF65-F5344CB8AC3E}">
        <p14:creationId xmlns:p14="http://schemas.microsoft.com/office/powerpoint/2010/main" val="4229884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43CA7761-4E39-47CA-98A5-94B6D3128101}"/>
              </a:ext>
            </a:extLst>
          </p:cNvPr>
          <p:cNvSpPr/>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u="sng" kern="1200">
                <a:solidFill>
                  <a:schemeClr val="bg1"/>
                </a:solidFill>
                <a:latin typeface="+mj-lt"/>
                <a:ea typeface="+mj-ea"/>
                <a:cs typeface="+mj-cs"/>
              </a:rPr>
              <a:t>MENUCONTROLLER.CS</a:t>
            </a:r>
            <a:endParaRPr lang="en-US" sz="3200" kern="1200">
              <a:solidFill>
                <a:schemeClr val="bg1"/>
              </a:solidFill>
              <a:effectLst/>
              <a:latin typeface="+mj-lt"/>
              <a:ea typeface="+mj-ea"/>
              <a:cs typeface="+mj-cs"/>
            </a:endParaRPr>
          </a:p>
        </p:txBody>
      </p:sp>
      <p:pic>
        <p:nvPicPr>
          <p:cNvPr id="5" name="Resim 4">
            <a:extLst>
              <a:ext uri="{FF2B5EF4-FFF2-40B4-BE49-F238E27FC236}">
                <a16:creationId xmlns:a16="http://schemas.microsoft.com/office/drawing/2014/main" id="{450C5652-113D-4D62-9D7C-649F816248B9}"/>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137262" y="1675227"/>
            <a:ext cx="7917476" cy="4394199"/>
          </a:xfrm>
          <a:prstGeom prst="rect">
            <a:avLst/>
          </a:prstGeom>
          <a:noFill/>
        </p:spPr>
      </p:pic>
    </p:spTree>
    <p:extLst>
      <p:ext uri="{BB962C8B-B14F-4D97-AF65-F5344CB8AC3E}">
        <p14:creationId xmlns:p14="http://schemas.microsoft.com/office/powerpoint/2010/main" val="2442944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232AEB09-B1E9-4329-9A3B-D31703270FCD}"/>
              </a:ext>
            </a:extLst>
          </p:cNvPr>
          <p:cNvSpPr/>
          <p:nvPr/>
        </p:nvSpPr>
        <p:spPr>
          <a:xfrm>
            <a:off x="424647" y="140220"/>
            <a:ext cx="11660821" cy="4162678"/>
          </a:xfrm>
          <a:prstGeom prst="rect">
            <a:avLst/>
          </a:prstGeom>
        </p:spPr>
        <p:txBody>
          <a:bodyPr wrap="square">
            <a:spAutoFit/>
          </a:bodyPr>
          <a:lstStyle/>
          <a:p>
            <a:pPr marL="742950" lvl="1" indent="-285750">
              <a:spcBef>
                <a:spcPts val="1270"/>
              </a:spcBef>
              <a:spcAft>
                <a:spcPts val="0"/>
              </a:spcAft>
              <a:buSzPts val="1300"/>
              <a:buFont typeface="Arial" panose="020B0604020202020204" pitchFamily="34" charset="0"/>
              <a:buAutoNum type="arabicPeriod"/>
              <a:tabLst>
                <a:tab pos="629920" algn="l"/>
                <a:tab pos="630555" algn="l"/>
              </a:tabLst>
            </a:pPr>
            <a:r>
              <a:rPr lang="tr-TR" sz="1300" b="1" spc="-5">
                <a:effectLst/>
                <a:latin typeface="Arial" panose="020B0604020202020204" pitchFamily="34" charset="0"/>
                <a:ea typeface="Arial" panose="020B0604020202020204" pitchFamily="34" charset="0"/>
              </a:rPr>
              <a:t>UNİTY NEDİR?</a:t>
            </a:r>
          </a:p>
          <a:p>
            <a:pPr>
              <a:spcBef>
                <a:spcPts val="25"/>
              </a:spcBef>
              <a:spcAft>
                <a:spcPts val="0"/>
              </a:spcAft>
            </a:pPr>
            <a:r>
              <a:rPr lang="tr-TR" sz="1350" b="1">
                <a:effectLst/>
                <a:latin typeface="Arial" panose="020B0604020202020204" pitchFamily="34" charset="0"/>
                <a:ea typeface="Arial" panose="020B0604020202020204" pitchFamily="34" charset="0"/>
              </a:rPr>
              <a:t> </a:t>
            </a:r>
            <a:endParaRPr lang="tr-TR" sz="1100">
              <a:effectLst/>
              <a:latin typeface="Arial" panose="020B0604020202020204" pitchFamily="34" charset="0"/>
              <a:ea typeface="Arial" panose="020B0604020202020204" pitchFamily="34" charset="0"/>
            </a:endParaRPr>
          </a:p>
          <a:p>
            <a:pPr>
              <a:spcBef>
                <a:spcPts val="600"/>
              </a:spcBef>
              <a:spcAft>
                <a:spcPts val="600"/>
              </a:spcAft>
            </a:pPr>
            <a:r>
              <a:rPr lang="tr-TR" sz="1200" b="1">
                <a:solidFill>
                  <a:srgbClr val="000000"/>
                </a:solidFill>
                <a:effectLst/>
                <a:latin typeface="Arial" panose="020B0604020202020204" pitchFamily="34" charset="0"/>
                <a:ea typeface="Times New Roman" panose="02020603050405020304" pitchFamily="18" charset="0"/>
              </a:rPr>
              <a:t>Unity</a:t>
            </a:r>
            <a:r>
              <a:rPr lang="tr-TR" sz="1200">
                <a:solidFill>
                  <a:srgbClr val="000000"/>
                </a:solidFill>
                <a:effectLst/>
                <a:latin typeface="Arial" panose="020B0604020202020204" pitchFamily="34" charset="0"/>
                <a:ea typeface="Times New Roman" panose="02020603050405020304" pitchFamily="18" charset="0"/>
              </a:rPr>
              <a:t>, öncelikli olarak </a:t>
            </a:r>
            <a:r>
              <a:rPr lang="tr-TR" sz="1200" u="sng">
                <a:solidFill>
                  <a:srgbClr val="000000"/>
                </a:solidFill>
                <a:effectLst/>
                <a:latin typeface="Arial" panose="020B0604020202020204" pitchFamily="34" charset="0"/>
                <a:ea typeface="Times New Roman" panose="02020603050405020304" pitchFamily="18" charset="0"/>
                <a:hlinkClick r:id="rId2" tooltip="Bilgisayar"/>
              </a:rPr>
              <a:t>bilgisayarlar</a:t>
            </a:r>
            <a:r>
              <a:rPr lang="tr-TR" sz="1200">
                <a:solidFill>
                  <a:srgbClr val="000000"/>
                </a:solidFill>
                <a:effectLst/>
                <a:latin typeface="Arial" panose="020B0604020202020204" pitchFamily="34" charset="0"/>
                <a:ea typeface="Times New Roman" panose="02020603050405020304" pitchFamily="18" charset="0"/>
              </a:rPr>
              <a:t>, </a:t>
            </a:r>
            <a:r>
              <a:rPr lang="tr-TR" sz="1200" u="sng">
                <a:solidFill>
                  <a:srgbClr val="000000"/>
                </a:solidFill>
                <a:effectLst/>
                <a:latin typeface="Arial" panose="020B0604020202020204" pitchFamily="34" charset="0"/>
                <a:ea typeface="Times New Roman" panose="02020603050405020304" pitchFamily="18" charset="0"/>
                <a:hlinkClick r:id="rId3" tooltip="Video oyunu konsolu"/>
              </a:rPr>
              <a:t>konsollar</a:t>
            </a:r>
            <a:r>
              <a:rPr lang="tr-TR" sz="1200">
                <a:solidFill>
                  <a:srgbClr val="000000"/>
                </a:solidFill>
                <a:effectLst/>
                <a:latin typeface="Arial" panose="020B0604020202020204" pitchFamily="34" charset="0"/>
                <a:ea typeface="Times New Roman" panose="02020603050405020304" pitchFamily="18" charset="0"/>
              </a:rPr>
              <a:t> ve </a:t>
            </a:r>
            <a:r>
              <a:rPr lang="tr-TR" sz="1200" u="sng">
                <a:solidFill>
                  <a:srgbClr val="000000"/>
                </a:solidFill>
                <a:effectLst/>
                <a:latin typeface="Arial" panose="020B0604020202020204" pitchFamily="34" charset="0"/>
                <a:ea typeface="Times New Roman" panose="02020603050405020304" pitchFamily="18" charset="0"/>
                <a:hlinkClick r:id="rId4" tooltip="Mobil cihaz"/>
              </a:rPr>
              <a:t>mobil cihazlar</a:t>
            </a:r>
            <a:r>
              <a:rPr lang="tr-TR" sz="1200">
                <a:solidFill>
                  <a:srgbClr val="000000"/>
                </a:solidFill>
                <a:effectLst/>
                <a:latin typeface="Arial" panose="020B0604020202020204" pitchFamily="34" charset="0"/>
                <a:ea typeface="Times New Roman" panose="02020603050405020304" pitchFamily="18" charset="0"/>
              </a:rPr>
              <a:t> için </a:t>
            </a:r>
            <a:r>
              <a:rPr lang="tr-TR" sz="1200" u="sng">
                <a:solidFill>
                  <a:srgbClr val="000000"/>
                </a:solidFill>
                <a:effectLst/>
                <a:latin typeface="Arial" panose="020B0604020202020204" pitchFamily="34" charset="0"/>
                <a:ea typeface="Times New Roman" panose="02020603050405020304" pitchFamily="18" charset="0"/>
                <a:hlinkClick r:id="rId5" tooltip="Video oyunu"/>
              </a:rPr>
              <a:t>video oyunları</a:t>
            </a:r>
            <a:r>
              <a:rPr lang="tr-TR" sz="1200">
                <a:solidFill>
                  <a:srgbClr val="000000"/>
                </a:solidFill>
                <a:effectLst/>
                <a:latin typeface="Arial" panose="020B0604020202020204" pitchFamily="34" charset="0"/>
                <a:ea typeface="Times New Roman" panose="02020603050405020304" pitchFamily="18" charset="0"/>
              </a:rPr>
              <a:t> ve </a:t>
            </a:r>
            <a:r>
              <a:rPr lang="tr-TR" sz="1200" u="sng">
                <a:solidFill>
                  <a:srgbClr val="000000"/>
                </a:solidFill>
                <a:effectLst/>
                <a:latin typeface="Arial" panose="020B0604020202020204" pitchFamily="34" charset="0"/>
                <a:ea typeface="Times New Roman" panose="02020603050405020304" pitchFamily="18" charset="0"/>
                <a:hlinkClick r:id="rId6" tooltip="Simülasyon"/>
              </a:rPr>
              <a:t>simülasyonları</a:t>
            </a:r>
            <a:r>
              <a:rPr lang="tr-TR" sz="1200">
                <a:solidFill>
                  <a:srgbClr val="000000"/>
                </a:solidFill>
                <a:effectLst/>
                <a:latin typeface="Arial" panose="020B0604020202020204" pitchFamily="34" charset="0"/>
                <a:ea typeface="Times New Roman" panose="02020603050405020304" pitchFamily="18" charset="0"/>
              </a:rPr>
              <a:t> geliştirmek için kullanılan ve </a:t>
            </a:r>
            <a:r>
              <a:rPr lang="tr-TR" sz="1200" u="sng">
                <a:solidFill>
                  <a:srgbClr val="000000"/>
                </a:solidFill>
                <a:effectLst/>
                <a:latin typeface="Arial" panose="020B0604020202020204" pitchFamily="34" charset="0"/>
                <a:ea typeface="Times New Roman" panose="02020603050405020304" pitchFamily="18" charset="0"/>
                <a:hlinkClick r:id="rId7" tooltip="Unity Technologies (sayfa mevcut değil)"/>
              </a:rPr>
              <a:t>Unity Technologies</a:t>
            </a:r>
            <a:r>
              <a:rPr lang="tr-TR" sz="1200" u="sng" baseline="30000">
                <a:solidFill>
                  <a:srgbClr val="000000"/>
                </a:solidFill>
                <a:effectLst/>
                <a:latin typeface="Arial" panose="020B0604020202020204" pitchFamily="34" charset="0"/>
                <a:ea typeface="Times New Roman" panose="02020603050405020304" pitchFamily="18" charset="0"/>
                <a:hlinkClick r:id="rId8"/>
              </a:rPr>
              <a:t>[5]</a:t>
            </a:r>
            <a:r>
              <a:rPr lang="tr-TR" sz="1200">
                <a:solidFill>
                  <a:srgbClr val="000000"/>
                </a:solidFill>
                <a:effectLst/>
                <a:latin typeface="Arial" panose="020B0604020202020204" pitchFamily="34" charset="0"/>
                <a:ea typeface="Times New Roman" panose="02020603050405020304" pitchFamily="18" charset="0"/>
              </a:rPr>
              <a:t> tarafından geliştirilen </a:t>
            </a:r>
            <a:r>
              <a:rPr lang="tr-TR" sz="1200" u="sng">
                <a:solidFill>
                  <a:srgbClr val="000000"/>
                </a:solidFill>
                <a:effectLst/>
                <a:latin typeface="Arial" panose="020B0604020202020204" pitchFamily="34" charset="0"/>
                <a:ea typeface="Times New Roman" panose="02020603050405020304" pitchFamily="18" charset="0"/>
                <a:hlinkClick r:id="rId9" tooltip="Çapraz platform yazılımları"/>
              </a:rPr>
              <a:t>çapraz platform</a:t>
            </a:r>
            <a:r>
              <a:rPr lang="tr-TR" sz="1200">
                <a:solidFill>
                  <a:srgbClr val="000000"/>
                </a:solidFill>
                <a:effectLst/>
                <a:latin typeface="Arial" panose="020B0604020202020204" pitchFamily="34" charset="0"/>
                <a:ea typeface="Times New Roman" panose="02020603050405020304" pitchFamily="18" charset="0"/>
              </a:rPr>
              <a:t> bir </a:t>
            </a:r>
            <a:r>
              <a:rPr lang="tr-TR" sz="1200" u="sng">
                <a:solidFill>
                  <a:srgbClr val="000000"/>
                </a:solidFill>
                <a:effectLst/>
                <a:latin typeface="Arial" panose="020B0604020202020204" pitchFamily="34" charset="0"/>
                <a:ea typeface="Times New Roman" panose="02020603050405020304" pitchFamily="18" charset="0"/>
                <a:hlinkClick r:id="rId10" tooltip="Oyun motoru"/>
              </a:rPr>
              <a:t>oyun motorudur</a:t>
            </a:r>
            <a:r>
              <a:rPr lang="tr-TR" sz="1200">
                <a:solidFill>
                  <a:srgbClr val="000000"/>
                </a:solidFill>
                <a:effectLst/>
                <a:latin typeface="Arial" panose="020B0604020202020204" pitchFamily="34" charset="0"/>
                <a:ea typeface="Times New Roman" panose="02020603050405020304" pitchFamily="18" charset="0"/>
              </a:rPr>
              <a:t>. İlk kez yalnızca Apple'ın 2005'teki </a:t>
            </a:r>
            <a:r>
              <a:rPr lang="tr-TR" sz="1200" u="sng">
                <a:solidFill>
                  <a:srgbClr val="000000"/>
                </a:solidFill>
                <a:effectLst/>
                <a:latin typeface="Arial" panose="020B0604020202020204" pitchFamily="34" charset="0"/>
                <a:ea typeface="Times New Roman" panose="02020603050405020304" pitchFamily="18" charset="0"/>
                <a:hlinkClick r:id="rId11" tooltip="Apple Worldwide Developers Conference"/>
              </a:rPr>
              <a:t>Worldwide Developers Conference</a:t>
            </a:r>
            <a:r>
              <a:rPr lang="tr-TR" sz="1200">
                <a:solidFill>
                  <a:srgbClr val="000000"/>
                </a:solidFill>
                <a:effectLst/>
                <a:latin typeface="Arial" panose="020B0604020202020204" pitchFamily="34" charset="0"/>
                <a:ea typeface="Times New Roman" panose="02020603050405020304" pitchFamily="18" charset="0"/>
              </a:rPr>
              <a:t>'da </a:t>
            </a:r>
            <a:r>
              <a:rPr lang="tr-TR" sz="1200" u="sng">
                <a:solidFill>
                  <a:srgbClr val="000000"/>
                </a:solidFill>
                <a:effectLst/>
                <a:latin typeface="Arial" panose="020B0604020202020204" pitchFamily="34" charset="0"/>
                <a:ea typeface="Times New Roman" panose="02020603050405020304" pitchFamily="18" charset="0"/>
                <a:hlinkClick r:id="rId12" tooltip="MacOS"/>
              </a:rPr>
              <a:t>OS X</a:t>
            </a:r>
            <a:r>
              <a:rPr lang="tr-TR" sz="1200">
                <a:solidFill>
                  <a:srgbClr val="000000"/>
                </a:solidFill>
                <a:effectLst/>
                <a:latin typeface="Arial" panose="020B0604020202020204" pitchFamily="34" charset="0"/>
                <a:ea typeface="Times New Roman" panose="02020603050405020304" pitchFamily="18" charset="0"/>
              </a:rPr>
              <a:t> için ilan edildi, bu tarihten itibaren 27 platformu hedeflemek üzere genişletildi.</a:t>
            </a:r>
            <a:r>
              <a:rPr lang="tr-TR" sz="1200" u="sng" baseline="30000">
                <a:solidFill>
                  <a:srgbClr val="000000"/>
                </a:solidFill>
                <a:effectLst/>
                <a:latin typeface="Arial" panose="020B0604020202020204" pitchFamily="34" charset="0"/>
                <a:ea typeface="Times New Roman" panose="02020603050405020304" pitchFamily="18" charset="0"/>
                <a:hlinkClick r:id="rId13"/>
              </a:rPr>
              <a:t>[6]</a:t>
            </a:r>
            <a:r>
              <a:rPr lang="tr-TR" sz="1200" u="sng" baseline="30000">
                <a:solidFill>
                  <a:srgbClr val="000000"/>
                </a:solidFill>
                <a:effectLst/>
                <a:latin typeface="Arial" panose="020B0604020202020204" pitchFamily="34" charset="0"/>
                <a:ea typeface="Times New Roman" panose="02020603050405020304" pitchFamily="18" charset="0"/>
                <a:hlinkClick r:id="rId14"/>
              </a:rPr>
              <a:t>[7]</a:t>
            </a:r>
            <a:endParaRPr lang="tr-TR" sz="1200">
              <a:effectLst/>
              <a:latin typeface="Times New Roman" panose="02020603050405020304" pitchFamily="18" charset="0"/>
              <a:ea typeface="Times New Roman" panose="02020603050405020304" pitchFamily="18" charset="0"/>
            </a:endParaRPr>
          </a:p>
          <a:p>
            <a:pPr>
              <a:spcBef>
                <a:spcPts val="600"/>
              </a:spcBef>
              <a:spcAft>
                <a:spcPts val="600"/>
              </a:spcAft>
            </a:pPr>
            <a:r>
              <a:rPr lang="tr-TR" sz="1200" i="1">
                <a:solidFill>
                  <a:srgbClr val="000000"/>
                </a:solidFill>
                <a:effectLst/>
                <a:latin typeface="Arial" panose="020B0604020202020204" pitchFamily="34" charset="0"/>
                <a:ea typeface="Times New Roman" panose="02020603050405020304" pitchFamily="18" charset="0"/>
              </a:rPr>
              <a:t>Unity</a:t>
            </a:r>
            <a:r>
              <a:rPr lang="tr-TR" sz="1200">
                <a:solidFill>
                  <a:srgbClr val="000000"/>
                </a:solidFill>
                <a:effectLst/>
                <a:latin typeface="Arial" panose="020B0604020202020204" pitchFamily="34" charset="0"/>
                <a:ea typeface="Times New Roman" panose="02020603050405020304" pitchFamily="18" charset="0"/>
              </a:rPr>
              <a:t>'nin altı ana sürümü yayınlandı. 2006 </a:t>
            </a:r>
            <a:r>
              <a:rPr lang="tr-TR" sz="1200" u="sng">
                <a:solidFill>
                  <a:srgbClr val="000000"/>
                </a:solidFill>
                <a:effectLst/>
                <a:latin typeface="Arial" panose="020B0604020202020204" pitchFamily="34" charset="0"/>
                <a:ea typeface="Times New Roman" panose="02020603050405020304" pitchFamily="18" charset="0"/>
                <a:hlinkClick r:id="rId11" tooltip="Apple Worldwide Developers Conference"/>
              </a:rPr>
              <a:t>WWDC</a:t>
            </a:r>
            <a:r>
              <a:rPr lang="tr-TR" sz="1200">
                <a:solidFill>
                  <a:srgbClr val="000000"/>
                </a:solidFill>
                <a:effectLst/>
                <a:latin typeface="Arial" panose="020B0604020202020204" pitchFamily="34" charset="0"/>
                <a:ea typeface="Times New Roman" panose="02020603050405020304" pitchFamily="18" charset="0"/>
              </a:rPr>
              <a:t> gösterisinde Apple, </a:t>
            </a:r>
            <a:r>
              <a:rPr lang="tr-TR" sz="1200" i="1">
                <a:solidFill>
                  <a:srgbClr val="000000"/>
                </a:solidFill>
                <a:effectLst/>
                <a:latin typeface="Arial" panose="020B0604020202020204" pitchFamily="34" charset="0"/>
                <a:ea typeface="Times New Roman" panose="02020603050405020304" pitchFamily="18" charset="0"/>
              </a:rPr>
              <a:t>Unity</a:t>
            </a:r>
            <a:r>
              <a:rPr lang="tr-TR" sz="1200">
                <a:solidFill>
                  <a:srgbClr val="000000"/>
                </a:solidFill>
                <a:effectLst/>
                <a:latin typeface="Arial" panose="020B0604020202020204" pitchFamily="34" charset="0"/>
                <a:ea typeface="Times New Roman" panose="02020603050405020304" pitchFamily="18" charset="0"/>
              </a:rPr>
              <a:t>'yi En İyi Mac OS X Grafik Kullanımı kategorisinde birinci olarak seçti.</a:t>
            </a:r>
            <a:endParaRPr lang="tr-TR" sz="1200">
              <a:effectLst/>
              <a:latin typeface="Times New Roman" panose="02020603050405020304" pitchFamily="18" charset="0"/>
              <a:ea typeface="Times New Roman" panose="02020603050405020304" pitchFamily="18" charset="0"/>
            </a:endParaRPr>
          </a:p>
          <a:p>
            <a:pPr>
              <a:spcBef>
                <a:spcPts val="600"/>
              </a:spcBef>
              <a:spcAft>
                <a:spcPts val="600"/>
              </a:spcAft>
            </a:pPr>
            <a:r>
              <a:rPr lang="tr-TR" sz="1200">
                <a:solidFill>
                  <a:srgbClr val="000000"/>
                </a:solidFill>
                <a:effectLst/>
                <a:latin typeface="Arial" panose="020B0604020202020204" pitchFamily="34" charset="0"/>
                <a:ea typeface="Times New Roman" panose="02020603050405020304" pitchFamily="18" charset="0"/>
              </a:rPr>
              <a:t>Unity motoru ile yazılmış oyunlara örnek olarak </a:t>
            </a:r>
            <a:r>
              <a:rPr lang="tr-TR" sz="1200" u="sng">
                <a:solidFill>
                  <a:srgbClr val="000000"/>
                </a:solidFill>
                <a:effectLst/>
                <a:latin typeface="Arial" panose="020B0604020202020204" pitchFamily="34" charset="0"/>
                <a:ea typeface="Times New Roman" panose="02020603050405020304" pitchFamily="18" charset="0"/>
                <a:hlinkClick r:id="rId15" tooltip="Battlestar Galactica Online"/>
              </a:rPr>
              <a:t>Battlestar Galactica Online</a:t>
            </a:r>
            <a:r>
              <a:rPr lang="tr-TR" sz="1200">
                <a:solidFill>
                  <a:srgbClr val="000000"/>
                </a:solidFill>
                <a:effectLst/>
                <a:latin typeface="Arial" panose="020B0604020202020204" pitchFamily="34" charset="0"/>
                <a:ea typeface="Times New Roman" panose="02020603050405020304" pitchFamily="18" charset="0"/>
              </a:rPr>
              <a:t>, </a:t>
            </a:r>
            <a:r>
              <a:rPr lang="tr-TR" sz="1200" u="sng">
                <a:solidFill>
                  <a:srgbClr val="000000"/>
                </a:solidFill>
                <a:effectLst/>
                <a:latin typeface="Arial" panose="020B0604020202020204" pitchFamily="34" charset="0"/>
                <a:ea typeface="Times New Roman" panose="02020603050405020304" pitchFamily="18" charset="0"/>
                <a:hlinkClick r:id="rId16" tooltip="Firewatch"/>
              </a:rPr>
              <a:t>Firewatch</a:t>
            </a:r>
            <a:r>
              <a:rPr lang="tr-TR" sz="1200">
                <a:solidFill>
                  <a:srgbClr val="000000"/>
                </a:solidFill>
                <a:effectLst/>
                <a:latin typeface="Arial" panose="020B0604020202020204" pitchFamily="34" charset="0"/>
                <a:ea typeface="Times New Roman" panose="02020603050405020304" pitchFamily="18" charset="0"/>
              </a:rPr>
              <a:t>, </a:t>
            </a:r>
            <a:r>
              <a:rPr lang="tr-TR" sz="1200" u="sng">
                <a:solidFill>
                  <a:srgbClr val="000000"/>
                </a:solidFill>
                <a:effectLst/>
                <a:latin typeface="Arial" panose="020B0604020202020204" pitchFamily="34" charset="0"/>
                <a:ea typeface="Times New Roman" panose="02020603050405020304" pitchFamily="18" charset="0"/>
                <a:hlinkClick r:id="rId17" tooltip="Unturned"/>
              </a:rPr>
              <a:t>Unturned</a:t>
            </a:r>
            <a:r>
              <a:rPr lang="tr-TR" sz="1200">
                <a:solidFill>
                  <a:srgbClr val="000000"/>
                </a:solidFill>
                <a:effectLst/>
                <a:latin typeface="Arial" panose="020B0604020202020204" pitchFamily="34" charset="0"/>
                <a:ea typeface="Times New Roman" panose="02020603050405020304" pitchFamily="18" charset="0"/>
              </a:rPr>
              <a:t>, </a:t>
            </a:r>
            <a:r>
              <a:rPr lang="tr-TR" sz="1200" u="sng">
                <a:solidFill>
                  <a:srgbClr val="000000"/>
                </a:solidFill>
                <a:effectLst/>
                <a:latin typeface="Arial" panose="020B0604020202020204" pitchFamily="34" charset="0"/>
                <a:ea typeface="Times New Roman" panose="02020603050405020304" pitchFamily="18" charset="0"/>
                <a:hlinkClick r:id="rId18" tooltip="Layers of Fear"/>
              </a:rPr>
              <a:t>Layers of Fear</a:t>
            </a:r>
            <a:r>
              <a:rPr lang="tr-TR" sz="1200">
                <a:solidFill>
                  <a:srgbClr val="000000"/>
                </a:solidFill>
                <a:effectLst/>
                <a:latin typeface="Arial" panose="020B0604020202020204" pitchFamily="34" charset="0"/>
                <a:ea typeface="Times New Roman" panose="02020603050405020304" pitchFamily="18" charset="0"/>
              </a:rPr>
              <a:t>, </a:t>
            </a:r>
            <a:r>
              <a:rPr lang="tr-TR" sz="1200" u="sng">
                <a:solidFill>
                  <a:srgbClr val="000000"/>
                </a:solidFill>
                <a:effectLst/>
                <a:latin typeface="Arial" panose="020B0604020202020204" pitchFamily="34" charset="0"/>
                <a:ea typeface="Times New Roman" panose="02020603050405020304" pitchFamily="18" charset="0"/>
                <a:hlinkClick r:id="rId19" tooltip="Armello"/>
              </a:rPr>
              <a:t>Armello</a:t>
            </a:r>
            <a:r>
              <a:rPr lang="tr-TR" sz="1200">
                <a:solidFill>
                  <a:srgbClr val="000000"/>
                </a:solidFill>
                <a:effectLst/>
                <a:latin typeface="Arial" panose="020B0604020202020204" pitchFamily="34" charset="0"/>
                <a:ea typeface="Times New Roman" panose="02020603050405020304" pitchFamily="18" charset="0"/>
              </a:rPr>
              <a:t>, </a:t>
            </a:r>
            <a:r>
              <a:rPr lang="tr-TR" sz="1200" u="sng">
                <a:solidFill>
                  <a:srgbClr val="000000"/>
                </a:solidFill>
                <a:effectLst/>
                <a:latin typeface="Arial" panose="020B0604020202020204" pitchFamily="34" charset="0"/>
                <a:ea typeface="Times New Roman" panose="02020603050405020304" pitchFamily="18" charset="0"/>
                <a:hlinkClick r:id="rId20" tooltip="The Long Dark"/>
              </a:rPr>
              <a:t>The Long Dark</a:t>
            </a:r>
            <a:r>
              <a:rPr lang="tr-TR" sz="1200">
                <a:solidFill>
                  <a:srgbClr val="000000"/>
                </a:solidFill>
                <a:effectLst/>
                <a:latin typeface="Arial" panose="020B0604020202020204" pitchFamily="34" charset="0"/>
                <a:ea typeface="Times New Roman" panose="02020603050405020304" pitchFamily="18" charset="0"/>
              </a:rPr>
              <a:t> ve </a:t>
            </a:r>
            <a:r>
              <a:rPr lang="tr-TR" sz="1200" u="sng">
                <a:solidFill>
                  <a:srgbClr val="000000"/>
                </a:solidFill>
                <a:effectLst/>
                <a:latin typeface="Arial" panose="020B0604020202020204" pitchFamily="34" charset="0"/>
                <a:ea typeface="Times New Roman" panose="02020603050405020304" pitchFamily="18" charset="0"/>
                <a:hlinkClick r:id="rId21" tooltip="Traffic Racer (sayfa mevcut değil)"/>
              </a:rPr>
              <a:t>Traffic Racer</a:t>
            </a:r>
            <a:r>
              <a:rPr lang="tr-TR" sz="1200">
                <a:solidFill>
                  <a:srgbClr val="000000"/>
                </a:solidFill>
                <a:effectLst/>
                <a:latin typeface="Arial" panose="020B0604020202020204" pitchFamily="34" charset="0"/>
                <a:ea typeface="Times New Roman" panose="02020603050405020304" pitchFamily="18" charset="0"/>
              </a:rPr>
              <a:t> verilebilir. Ayrıca </a:t>
            </a:r>
            <a:r>
              <a:rPr lang="tr-TR" sz="1200" i="1">
                <a:solidFill>
                  <a:srgbClr val="000000"/>
                </a:solidFill>
                <a:effectLst/>
                <a:latin typeface="Arial" panose="020B0604020202020204" pitchFamily="34" charset="0"/>
                <a:ea typeface="Times New Roman" panose="02020603050405020304" pitchFamily="18" charset="0"/>
              </a:rPr>
              <a:t>Unity</a:t>
            </a:r>
            <a:r>
              <a:rPr lang="tr-TR" sz="1200">
                <a:solidFill>
                  <a:srgbClr val="000000"/>
                </a:solidFill>
                <a:effectLst/>
                <a:latin typeface="Arial" panose="020B0604020202020204" pitchFamily="34" charset="0"/>
                <a:ea typeface="Times New Roman" panose="02020603050405020304" pitchFamily="18" charset="0"/>
              </a:rPr>
              <a:t>'nin değiştirilmiş sürümünü kullanan </a:t>
            </a:r>
            <a:r>
              <a:rPr lang="tr-TR" sz="1200" u="sng">
                <a:solidFill>
                  <a:srgbClr val="000000"/>
                </a:solidFill>
                <a:effectLst/>
                <a:latin typeface="Arial" panose="020B0604020202020204" pitchFamily="34" charset="0"/>
                <a:ea typeface="Times New Roman" panose="02020603050405020304" pitchFamily="18" charset="0"/>
                <a:hlinkClick r:id="rId22" tooltip="Pillars of Eternity"/>
              </a:rPr>
              <a:t>Pillars of Eternity</a:t>
            </a:r>
            <a:r>
              <a:rPr lang="tr-TR" sz="1200">
                <a:solidFill>
                  <a:srgbClr val="000000"/>
                </a:solidFill>
                <a:effectLst/>
                <a:latin typeface="Arial" panose="020B0604020202020204" pitchFamily="34" charset="0"/>
                <a:ea typeface="Times New Roman" panose="02020603050405020304" pitchFamily="18" charset="0"/>
              </a:rPr>
              <a:t> ve </a:t>
            </a:r>
            <a:r>
              <a:rPr lang="tr-TR" sz="1200" u="sng">
                <a:solidFill>
                  <a:srgbClr val="000000"/>
                </a:solidFill>
                <a:effectLst/>
                <a:latin typeface="Arial" panose="020B0604020202020204" pitchFamily="34" charset="0"/>
                <a:ea typeface="Times New Roman" panose="02020603050405020304" pitchFamily="18" charset="0"/>
                <a:hlinkClick r:id="rId23" tooltip="Tyranny (Video oyunu)"/>
              </a:rPr>
              <a:t>Tyranny</a:t>
            </a:r>
            <a:r>
              <a:rPr lang="tr-TR" sz="1200">
                <a:solidFill>
                  <a:srgbClr val="000000"/>
                </a:solidFill>
                <a:effectLst/>
                <a:latin typeface="Arial" panose="020B0604020202020204" pitchFamily="34" charset="0"/>
                <a:ea typeface="Times New Roman" panose="02020603050405020304" pitchFamily="18" charset="0"/>
              </a:rPr>
              <a:t> de bu motor kullanılarak yapılan </a:t>
            </a:r>
            <a:r>
              <a:rPr lang="tr-TR" sz="1200" u="sng">
                <a:solidFill>
                  <a:srgbClr val="000000"/>
                </a:solidFill>
                <a:effectLst/>
                <a:latin typeface="Arial" panose="020B0604020202020204" pitchFamily="34" charset="0"/>
                <a:ea typeface="Times New Roman" panose="02020603050405020304" pitchFamily="18" charset="0"/>
                <a:hlinkClick r:id="rId24" tooltip="Rol yapma oyunu"/>
              </a:rPr>
              <a:t>rol yapma oyunlarındandır</a:t>
            </a:r>
            <a:r>
              <a:rPr lang="tr-TR" sz="1200">
                <a:solidFill>
                  <a:srgbClr val="000000"/>
                </a:solidFill>
                <a:effectLst/>
                <a:latin typeface="Arial" panose="020B0604020202020204" pitchFamily="34" charset="0"/>
                <a:ea typeface="Times New Roman" panose="02020603050405020304" pitchFamily="18" charset="0"/>
              </a:rPr>
              <a:t>.</a:t>
            </a:r>
            <a:endParaRPr lang="tr-TR" sz="1200">
              <a:effectLst/>
              <a:latin typeface="Times New Roman" panose="02020603050405020304" pitchFamily="18" charset="0"/>
              <a:ea typeface="Times New Roman" panose="02020603050405020304" pitchFamily="18" charset="0"/>
            </a:endParaRPr>
          </a:p>
          <a:p>
            <a:pPr marL="629920" marR="172085" algn="just">
              <a:spcAft>
                <a:spcPts val="0"/>
              </a:spcAft>
            </a:pPr>
            <a:r>
              <a:rPr lang="tr-TR" sz="1100">
                <a:solidFill>
                  <a:srgbClr val="000000"/>
                </a:solidFill>
                <a:effectLst/>
                <a:latin typeface="Arial" panose="020B0604020202020204" pitchFamily="34" charset="0"/>
                <a:ea typeface="Arial" panose="020B0604020202020204" pitchFamily="34" charset="0"/>
              </a:rPr>
              <a:t> </a:t>
            </a:r>
            <a:endParaRPr lang="tr-TR" sz="1100">
              <a:effectLst/>
              <a:latin typeface="Arial" panose="020B0604020202020204" pitchFamily="34" charset="0"/>
              <a:ea typeface="Arial" panose="020B0604020202020204" pitchFamily="34" charset="0"/>
            </a:endParaRPr>
          </a:p>
          <a:p>
            <a:pPr>
              <a:spcBef>
                <a:spcPts val="600"/>
              </a:spcBef>
              <a:spcAft>
                <a:spcPts val="600"/>
              </a:spcAft>
            </a:pPr>
            <a:r>
              <a:rPr lang="tr-TR" sz="1200" i="1">
                <a:solidFill>
                  <a:srgbClr val="000000"/>
                </a:solidFill>
                <a:effectLst/>
                <a:latin typeface="Arial" panose="020B0604020202020204" pitchFamily="34" charset="0"/>
                <a:ea typeface="Times New Roman" panose="02020603050405020304" pitchFamily="18" charset="0"/>
              </a:rPr>
              <a:t>Unity</a:t>
            </a:r>
            <a:r>
              <a:rPr lang="tr-TR" sz="1200">
                <a:solidFill>
                  <a:srgbClr val="000000"/>
                </a:solidFill>
                <a:effectLst/>
                <a:latin typeface="Arial" panose="020B0604020202020204" pitchFamily="34" charset="0"/>
                <a:ea typeface="Times New Roman" panose="02020603050405020304" pitchFamily="18" charset="0"/>
              </a:rPr>
              <a:t>; </a:t>
            </a:r>
            <a:r>
              <a:rPr lang="tr-TR" sz="1200" u="sng">
                <a:solidFill>
                  <a:srgbClr val="000000"/>
                </a:solidFill>
                <a:effectLst/>
                <a:latin typeface="Arial" panose="020B0604020202020204" pitchFamily="34" charset="0"/>
                <a:ea typeface="Times New Roman" panose="02020603050405020304" pitchFamily="18" charset="0"/>
                <a:hlinkClick r:id="rId25" tooltip="İki boyutlu uzay"/>
              </a:rPr>
              <a:t>2B</a:t>
            </a:r>
            <a:r>
              <a:rPr lang="tr-TR" sz="1200">
                <a:solidFill>
                  <a:srgbClr val="000000"/>
                </a:solidFill>
                <a:effectLst/>
                <a:latin typeface="Arial" panose="020B0604020202020204" pitchFamily="34" charset="0"/>
                <a:ea typeface="Times New Roman" panose="02020603050405020304" pitchFamily="18" charset="0"/>
              </a:rPr>
              <a:t> ve </a:t>
            </a:r>
            <a:r>
              <a:rPr lang="tr-TR" sz="1200" u="sng">
                <a:solidFill>
                  <a:srgbClr val="000000"/>
                </a:solidFill>
                <a:effectLst/>
                <a:latin typeface="Arial" panose="020B0604020202020204" pitchFamily="34" charset="0"/>
                <a:ea typeface="Times New Roman" panose="02020603050405020304" pitchFamily="18" charset="0"/>
                <a:hlinkClick r:id="rId26" tooltip="3B"/>
              </a:rPr>
              <a:t>3B</a:t>
            </a:r>
            <a:r>
              <a:rPr lang="tr-TR" sz="1200">
                <a:solidFill>
                  <a:srgbClr val="000000"/>
                </a:solidFill>
                <a:effectLst/>
                <a:latin typeface="Arial" panose="020B0604020202020204" pitchFamily="34" charset="0"/>
                <a:ea typeface="Times New Roman" panose="02020603050405020304" pitchFamily="18" charset="0"/>
              </a:rPr>
              <a:t> grafikleri, sürükleyip bırakma işlevselliğini ve </a:t>
            </a:r>
            <a:r>
              <a:rPr lang="tr-TR" sz="1200" u="sng">
                <a:solidFill>
                  <a:srgbClr val="000000"/>
                </a:solidFill>
                <a:effectLst/>
                <a:latin typeface="Arial" panose="020B0604020202020204" pitchFamily="34" charset="0"/>
                <a:ea typeface="Times New Roman" panose="02020603050405020304" pitchFamily="18" charset="0"/>
                <a:hlinkClick r:id="rId27" tooltip="C"/>
              </a:rPr>
              <a:t>C#</a:t>
            </a:r>
            <a:r>
              <a:rPr lang="tr-TR" sz="1200">
                <a:solidFill>
                  <a:srgbClr val="000000"/>
                </a:solidFill>
                <a:effectLst/>
                <a:latin typeface="Arial" panose="020B0604020202020204" pitchFamily="34" charset="0"/>
                <a:ea typeface="Times New Roman" panose="02020603050405020304" pitchFamily="18" charset="0"/>
              </a:rPr>
              <a:t> ile komut dosyası yazmayı destekleyen çok yönlü bir oyun motorudur. İki programlama dili desteklenmektedir: </a:t>
            </a:r>
            <a:r>
              <a:rPr lang="tr-TR" sz="1200" i="1">
                <a:solidFill>
                  <a:srgbClr val="000000"/>
                </a:solidFill>
                <a:effectLst/>
                <a:latin typeface="Arial" panose="020B0604020202020204" pitchFamily="34" charset="0"/>
                <a:ea typeface="Times New Roman" panose="02020603050405020304" pitchFamily="18" charset="0"/>
              </a:rPr>
              <a:t>Unity</a:t>
            </a:r>
            <a:r>
              <a:rPr lang="tr-TR" sz="1200">
                <a:solidFill>
                  <a:srgbClr val="000000"/>
                </a:solidFill>
                <a:effectLst/>
                <a:latin typeface="Arial" panose="020B0604020202020204" pitchFamily="34" charset="0"/>
                <a:ea typeface="Times New Roman" panose="02020603050405020304" pitchFamily="18" charset="0"/>
              </a:rPr>
              <a:t> 5'in yayınlanmasından sonra kullanımı tavsiye edilmeyen Boo</a:t>
            </a:r>
            <a:r>
              <a:rPr lang="tr-TR" sz="1200" u="sng" baseline="30000">
                <a:solidFill>
                  <a:srgbClr val="000000"/>
                </a:solidFill>
                <a:effectLst/>
                <a:latin typeface="Arial" panose="020B0604020202020204" pitchFamily="34" charset="0"/>
                <a:ea typeface="Times New Roman" panose="02020603050405020304" pitchFamily="18" charset="0"/>
                <a:hlinkClick r:id="rId28"/>
              </a:rPr>
              <a:t>[8]</a:t>
            </a:r>
            <a:r>
              <a:rPr lang="tr-TR" sz="1200">
                <a:solidFill>
                  <a:srgbClr val="000000"/>
                </a:solidFill>
                <a:effectLst/>
                <a:latin typeface="Arial" panose="020B0604020202020204" pitchFamily="34" charset="0"/>
                <a:ea typeface="Times New Roman" panose="02020603050405020304" pitchFamily="18" charset="0"/>
              </a:rPr>
              <a:t> ve Unity 2017.1'in piyasaya sürülmesinden sonra Ağustos 2017'de kullanımı tavsiye edilmeyen UnityScript.</a:t>
            </a:r>
            <a:r>
              <a:rPr lang="tr-TR" sz="1200" u="sng" baseline="30000">
                <a:solidFill>
                  <a:srgbClr val="000000"/>
                </a:solidFill>
                <a:effectLst/>
                <a:latin typeface="Arial" panose="020B0604020202020204" pitchFamily="34" charset="0"/>
                <a:ea typeface="Times New Roman" panose="02020603050405020304" pitchFamily="18" charset="0"/>
                <a:hlinkClick r:id="rId29"/>
              </a:rPr>
              <a:t>[9]</a:t>
            </a:r>
            <a:r>
              <a:rPr lang="tr-TR" sz="1200">
                <a:solidFill>
                  <a:srgbClr val="000000"/>
                </a:solidFill>
                <a:effectLst/>
                <a:latin typeface="Arial" panose="020B0604020202020204" pitchFamily="34" charset="0"/>
                <a:ea typeface="Times New Roman" panose="02020603050405020304" pitchFamily="18" charset="0"/>
              </a:rPr>
              <a:t> UnityScript, </a:t>
            </a:r>
            <a:r>
              <a:rPr lang="tr-TR" sz="1200" u="sng">
                <a:solidFill>
                  <a:srgbClr val="000000"/>
                </a:solidFill>
                <a:effectLst/>
                <a:latin typeface="Arial" panose="020B0604020202020204" pitchFamily="34" charset="0"/>
                <a:ea typeface="Times New Roman" panose="02020603050405020304" pitchFamily="18" charset="0"/>
                <a:hlinkClick r:id="rId30" tooltip="Sözdizim"/>
              </a:rPr>
              <a:t>sözdizimsel</a:t>
            </a:r>
            <a:r>
              <a:rPr lang="tr-TR" sz="1200">
                <a:solidFill>
                  <a:srgbClr val="000000"/>
                </a:solidFill>
                <a:effectLst/>
                <a:latin typeface="Arial" panose="020B0604020202020204" pitchFamily="34" charset="0"/>
                <a:ea typeface="Times New Roman" panose="02020603050405020304" pitchFamily="18" charset="0"/>
              </a:rPr>
              <a:t> olarak </a:t>
            </a:r>
            <a:r>
              <a:rPr lang="tr-TR" sz="1200" u="sng">
                <a:solidFill>
                  <a:srgbClr val="000000"/>
                </a:solidFill>
                <a:effectLst/>
                <a:latin typeface="Arial" panose="020B0604020202020204" pitchFamily="34" charset="0"/>
                <a:ea typeface="Times New Roman" panose="02020603050405020304" pitchFamily="18" charset="0"/>
                <a:hlinkClick r:id="rId31" tooltip="JavaScript"/>
              </a:rPr>
              <a:t>JavaScript</a:t>
            </a:r>
            <a:r>
              <a:rPr lang="tr-TR" sz="1200">
                <a:solidFill>
                  <a:srgbClr val="000000"/>
                </a:solidFill>
                <a:effectLst/>
                <a:latin typeface="Arial" panose="020B0604020202020204" pitchFamily="34" charset="0"/>
                <a:ea typeface="Times New Roman" panose="02020603050405020304" pitchFamily="18" charset="0"/>
              </a:rPr>
              <a:t>'e benzeyen tescilli bir </a:t>
            </a:r>
            <a:r>
              <a:rPr lang="tr-TR" sz="1200" u="sng">
                <a:solidFill>
                  <a:srgbClr val="000000"/>
                </a:solidFill>
                <a:effectLst/>
                <a:latin typeface="Arial" panose="020B0604020202020204" pitchFamily="34" charset="0"/>
                <a:ea typeface="Times New Roman" panose="02020603050405020304" pitchFamily="18" charset="0"/>
                <a:hlinkClick r:id="rId32" tooltip="Betik dili"/>
              </a:rPr>
              <a:t>betik dilidir</a:t>
            </a:r>
            <a:r>
              <a:rPr lang="tr-TR" sz="1200">
                <a:solidFill>
                  <a:srgbClr val="000000"/>
                </a:solidFill>
                <a:effectLst/>
                <a:latin typeface="Arial" panose="020B0604020202020204" pitchFamily="34" charset="0"/>
                <a:ea typeface="Times New Roman" panose="02020603050405020304" pitchFamily="18" charset="0"/>
              </a:rPr>
              <a:t>. Motor, aşağıdaki grafik </a:t>
            </a:r>
            <a:r>
              <a:rPr lang="tr-TR" sz="1200" u="sng">
                <a:solidFill>
                  <a:srgbClr val="000000"/>
                </a:solidFill>
                <a:effectLst/>
                <a:latin typeface="Arial" panose="020B0604020202020204" pitchFamily="34" charset="0"/>
                <a:ea typeface="Times New Roman" panose="02020603050405020304" pitchFamily="18" charset="0"/>
                <a:hlinkClick r:id="rId33" tooltip="Uygulama programlama arayüzü"/>
              </a:rPr>
              <a:t>API</a:t>
            </a:r>
            <a:r>
              <a:rPr lang="tr-TR" sz="1200">
                <a:solidFill>
                  <a:srgbClr val="000000"/>
                </a:solidFill>
                <a:effectLst/>
                <a:latin typeface="Arial" panose="020B0604020202020204" pitchFamily="34" charset="0"/>
                <a:ea typeface="Times New Roman" panose="02020603050405020304" pitchFamily="18" charset="0"/>
              </a:rPr>
              <a:t>'lerini hedeflemektedir: Windows ve Xbox One üzerinde </a:t>
            </a:r>
            <a:r>
              <a:rPr lang="tr-TR" sz="1200" u="sng">
                <a:solidFill>
                  <a:srgbClr val="000000"/>
                </a:solidFill>
                <a:effectLst/>
                <a:latin typeface="Arial" panose="020B0604020202020204" pitchFamily="34" charset="0"/>
                <a:ea typeface="Times New Roman" panose="02020603050405020304" pitchFamily="18" charset="0"/>
                <a:hlinkClick r:id="rId34" tooltip="Direct3D"/>
              </a:rPr>
              <a:t>Direct3D</a:t>
            </a:r>
            <a:r>
              <a:rPr lang="tr-TR" sz="1200">
                <a:solidFill>
                  <a:srgbClr val="000000"/>
                </a:solidFill>
                <a:effectLst/>
                <a:latin typeface="Arial" panose="020B0604020202020204" pitchFamily="34" charset="0"/>
                <a:ea typeface="Times New Roman" panose="02020603050405020304" pitchFamily="18" charset="0"/>
              </a:rPr>
              <a:t>; Linux, macOS ve Windows'ta </a:t>
            </a:r>
            <a:r>
              <a:rPr lang="tr-TR" sz="1200" u="sng">
                <a:solidFill>
                  <a:srgbClr val="000000"/>
                </a:solidFill>
                <a:effectLst/>
                <a:latin typeface="Arial" panose="020B0604020202020204" pitchFamily="34" charset="0"/>
                <a:ea typeface="Times New Roman" panose="02020603050405020304" pitchFamily="18" charset="0"/>
                <a:hlinkClick r:id="rId35" tooltip="OpenGL"/>
              </a:rPr>
              <a:t>OpenGL</a:t>
            </a:r>
            <a:r>
              <a:rPr lang="tr-TR" sz="1200">
                <a:solidFill>
                  <a:srgbClr val="000000"/>
                </a:solidFill>
                <a:effectLst/>
                <a:latin typeface="Arial" panose="020B0604020202020204" pitchFamily="34" charset="0"/>
                <a:ea typeface="Times New Roman" panose="02020603050405020304" pitchFamily="18" charset="0"/>
              </a:rPr>
              <a:t>; Android ve iOS'ta </a:t>
            </a:r>
            <a:r>
              <a:rPr lang="tr-TR" sz="1200" u="sng">
                <a:solidFill>
                  <a:srgbClr val="000000"/>
                </a:solidFill>
                <a:effectLst/>
                <a:latin typeface="Arial" panose="020B0604020202020204" pitchFamily="34" charset="0"/>
                <a:ea typeface="Times New Roman" panose="02020603050405020304" pitchFamily="18" charset="0"/>
                <a:hlinkClick r:id="rId36" tooltip="OpenGL ES"/>
              </a:rPr>
              <a:t>OpenGL ES</a:t>
            </a:r>
            <a:r>
              <a:rPr lang="tr-TR" sz="1200">
                <a:solidFill>
                  <a:srgbClr val="000000"/>
                </a:solidFill>
                <a:effectLst/>
                <a:latin typeface="Arial" panose="020B0604020202020204" pitchFamily="34" charset="0"/>
                <a:ea typeface="Times New Roman" panose="02020603050405020304" pitchFamily="18" charset="0"/>
              </a:rPr>
              <a:t>; Web'de </a:t>
            </a:r>
            <a:r>
              <a:rPr lang="tr-TR" sz="1200" u="sng">
                <a:solidFill>
                  <a:srgbClr val="000000"/>
                </a:solidFill>
                <a:effectLst/>
                <a:latin typeface="Arial" panose="020B0604020202020204" pitchFamily="34" charset="0"/>
                <a:ea typeface="Times New Roman" panose="02020603050405020304" pitchFamily="18" charset="0"/>
                <a:hlinkClick r:id="rId37" tooltip="WebGL"/>
              </a:rPr>
              <a:t>WebGL</a:t>
            </a:r>
            <a:r>
              <a:rPr lang="tr-TR" sz="1200">
                <a:solidFill>
                  <a:srgbClr val="000000"/>
                </a:solidFill>
                <a:effectLst/>
                <a:latin typeface="Arial" panose="020B0604020202020204" pitchFamily="34" charset="0"/>
                <a:ea typeface="Times New Roman" panose="02020603050405020304" pitchFamily="18" charset="0"/>
              </a:rPr>
              <a:t>; ve video oyun konsolları üzerindeki sahipli API'ler. Ayrıca; </a:t>
            </a:r>
            <a:r>
              <a:rPr lang="tr-TR" sz="1200" i="1">
                <a:solidFill>
                  <a:srgbClr val="000000"/>
                </a:solidFill>
                <a:effectLst/>
                <a:latin typeface="Arial" panose="020B0604020202020204" pitchFamily="34" charset="0"/>
                <a:ea typeface="Times New Roman" panose="02020603050405020304" pitchFamily="18" charset="0"/>
              </a:rPr>
              <a:t>Unity</a:t>
            </a:r>
            <a:r>
              <a:rPr lang="tr-TR" sz="1200">
                <a:solidFill>
                  <a:srgbClr val="000000"/>
                </a:solidFill>
                <a:effectLst/>
                <a:latin typeface="Arial" panose="020B0604020202020204" pitchFamily="34" charset="0"/>
                <a:ea typeface="Times New Roman" panose="02020603050405020304" pitchFamily="18" charset="0"/>
              </a:rPr>
              <a:t> Windows, Xbox One ve </a:t>
            </a:r>
            <a:r>
              <a:rPr lang="tr-TR" sz="1200" u="sng">
                <a:solidFill>
                  <a:srgbClr val="000000"/>
                </a:solidFill>
                <a:effectLst/>
                <a:latin typeface="Arial" panose="020B0604020202020204" pitchFamily="34" charset="0"/>
                <a:ea typeface="Times New Roman" panose="02020603050405020304" pitchFamily="18" charset="0"/>
                <a:hlinkClick r:id="rId38" tooltip="DirectX"/>
              </a:rPr>
              <a:t>Direct3D 12</a:t>
            </a:r>
            <a:r>
              <a:rPr lang="tr-TR" sz="1200">
                <a:solidFill>
                  <a:srgbClr val="000000"/>
                </a:solidFill>
                <a:effectLst/>
                <a:latin typeface="Arial" panose="020B0604020202020204" pitchFamily="34" charset="0"/>
                <a:ea typeface="Times New Roman" panose="02020603050405020304" pitchFamily="18" charset="0"/>
              </a:rPr>
              <a:t>'nin yanı sıra Android, Linux ve Windows'daki iOS ve macOS ve </a:t>
            </a:r>
            <a:r>
              <a:rPr lang="tr-TR" sz="1200" u="sng">
                <a:solidFill>
                  <a:srgbClr val="000000"/>
                </a:solidFill>
                <a:effectLst/>
                <a:latin typeface="Arial" panose="020B0604020202020204" pitchFamily="34" charset="0"/>
                <a:ea typeface="Times New Roman" panose="02020603050405020304" pitchFamily="18" charset="0"/>
                <a:hlinkClick r:id="rId39" tooltip="Vulkan API"/>
              </a:rPr>
              <a:t>Vulkan</a:t>
            </a:r>
            <a:r>
              <a:rPr lang="tr-TR" sz="1200">
                <a:solidFill>
                  <a:srgbClr val="000000"/>
                </a:solidFill>
                <a:effectLst/>
                <a:latin typeface="Arial" panose="020B0604020202020204" pitchFamily="34" charset="0"/>
                <a:ea typeface="Times New Roman" panose="02020603050405020304" pitchFamily="18" charset="0"/>
              </a:rPr>
              <a:t>'daki düşük seviye API'ler </a:t>
            </a:r>
            <a:r>
              <a:rPr lang="tr-TR" sz="1200" u="sng">
                <a:solidFill>
                  <a:srgbClr val="000000"/>
                </a:solidFill>
                <a:effectLst/>
                <a:latin typeface="Arial" panose="020B0604020202020204" pitchFamily="34" charset="0"/>
                <a:ea typeface="Times New Roman" panose="02020603050405020304" pitchFamily="18" charset="0"/>
                <a:hlinkClick r:id="rId40" tooltip="Metal API"/>
              </a:rPr>
              <a:t>Metal</a:t>
            </a:r>
            <a:r>
              <a:rPr lang="tr-TR" sz="1200">
                <a:solidFill>
                  <a:srgbClr val="000000"/>
                </a:solidFill>
                <a:effectLst/>
                <a:latin typeface="Arial" panose="020B0604020202020204" pitchFamily="34" charset="0"/>
                <a:ea typeface="Times New Roman" panose="02020603050405020304" pitchFamily="18" charset="0"/>
              </a:rPr>
              <a:t>'i destekliyor. </a:t>
            </a:r>
            <a:r>
              <a:rPr lang="tr-TR" sz="1200" i="1">
                <a:solidFill>
                  <a:srgbClr val="000000"/>
                </a:solidFill>
                <a:effectLst/>
                <a:latin typeface="Arial" panose="020B0604020202020204" pitchFamily="34" charset="0"/>
                <a:ea typeface="Times New Roman" panose="02020603050405020304" pitchFamily="18" charset="0"/>
              </a:rPr>
              <a:t>Unity</a:t>
            </a:r>
            <a:r>
              <a:rPr lang="tr-TR" sz="1200">
                <a:solidFill>
                  <a:srgbClr val="000000"/>
                </a:solidFill>
                <a:effectLst/>
                <a:latin typeface="Arial" panose="020B0604020202020204" pitchFamily="34" charset="0"/>
                <a:ea typeface="Times New Roman" panose="02020603050405020304" pitchFamily="18" charset="0"/>
              </a:rPr>
              <a:t>, 2B oyunlarda </a:t>
            </a:r>
            <a:r>
              <a:rPr lang="tr-TR" sz="1200" u="sng">
                <a:solidFill>
                  <a:srgbClr val="000000"/>
                </a:solidFill>
                <a:effectLst/>
                <a:latin typeface="Arial" panose="020B0604020202020204" pitchFamily="34" charset="0"/>
                <a:ea typeface="Times New Roman" panose="02020603050405020304" pitchFamily="18" charset="0"/>
                <a:hlinkClick r:id="rId41" tooltip="Sprite (bilgisayar grafiği)"/>
              </a:rPr>
              <a:t>sprite</a:t>
            </a:r>
            <a:r>
              <a:rPr lang="tr-TR" sz="1200">
                <a:solidFill>
                  <a:srgbClr val="000000"/>
                </a:solidFill>
                <a:effectLst/>
                <a:latin typeface="Arial" panose="020B0604020202020204" pitchFamily="34" charset="0"/>
                <a:ea typeface="Times New Roman" panose="02020603050405020304" pitchFamily="18" charset="0"/>
              </a:rPr>
              <a:t>'ların içe aktarılmasına izin verir ve gelişmiş bir 2B dünya derleyici sağlar. 3B oyunlar için </a:t>
            </a:r>
            <a:r>
              <a:rPr lang="tr-TR" sz="1200" i="1">
                <a:solidFill>
                  <a:srgbClr val="000000"/>
                </a:solidFill>
                <a:effectLst/>
                <a:latin typeface="Arial" panose="020B0604020202020204" pitchFamily="34" charset="0"/>
                <a:ea typeface="Times New Roman" panose="02020603050405020304" pitchFamily="18" charset="0"/>
              </a:rPr>
              <a:t>Unity</a:t>
            </a:r>
            <a:r>
              <a:rPr lang="tr-TR" sz="1200">
                <a:solidFill>
                  <a:srgbClr val="000000"/>
                </a:solidFill>
                <a:effectLst/>
                <a:latin typeface="Arial" panose="020B0604020202020204" pitchFamily="34" charset="0"/>
                <a:ea typeface="Times New Roman" panose="02020603050405020304" pitchFamily="18" charset="0"/>
              </a:rPr>
              <a:t>, oyun motorunun desteklediği her platform için </a:t>
            </a:r>
            <a:r>
              <a:rPr lang="tr-TR" sz="1200" u="sng">
                <a:solidFill>
                  <a:srgbClr val="000000"/>
                </a:solidFill>
                <a:effectLst/>
                <a:latin typeface="Arial" panose="020B0604020202020204" pitchFamily="34" charset="0"/>
                <a:ea typeface="Times New Roman" panose="02020603050405020304" pitchFamily="18" charset="0"/>
                <a:hlinkClick r:id="rId42" tooltip="Doku sıkıştırma (sayfa mevcut değil)"/>
              </a:rPr>
              <a:t>doku sıkıştırma</a:t>
            </a:r>
            <a:r>
              <a:rPr lang="tr-TR" sz="1200">
                <a:solidFill>
                  <a:srgbClr val="000000"/>
                </a:solidFill>
                <a:effectLst/>
                <a:latin typeface="Arial" panose="020B0604020202020204" pitchFamily="34" charset="0"/>
                <a:ea typeface="Times New Roman" panose="02020603050405020304" pitchFamily="18" charset="0"/>
              </a:rPr>
              <a:t> ve </a:t>
            </a:r>
            <a:r>
              <a:rPr lang="tr-TR" sz="1200" u="sng">
                <a:solidFill>
                  <a:srgbClr val="000000"/>
                </a:solidFill>
                <a:effectLst/>
                <a:latin typeface="Arial" panose="020B0604020202020204" pitchFamily="34" charset="0"/>
                <a:ea typeface="Times New Roman" panose="02020603050405020304" pitchFamily="18" charset="0"/>
                <a:hlinkClick r:id="rId43" tooltip="Çözünürlük (optik ve elektronik)"/>
              </a:rPr>
              <a:t>çözünürlük</a:t>
            </a:r>
            <a:r>
              <a:rPr lang="tr-TR" sz="1200">
                <a:solidFill>
                  <a:srgbClr val="000000"/>
                </a:solidFill>
                <a:effectLst/>
                <a:latin typeface="Arial" panose="020B0604020202020204" pitchFamily="34" charset="0"/>
                <a:ea typeface="Times New Roman" panose="02020603050405020304" pitchFamily="18" charset="0"/>
              </a:rPr>
              <a:t> ayarlarının belirtilmesine izin verir</a:t>
            </a:r>
            <a:r>
              <a:rPr lang="tr-TR" sz="1200" u="sng" baseline="30000">
                <a:solidFill>
                  <a:srgbClr val="000000"/>
                </a:solidFill>
                <a:effectLst/>
                <a:latin typeface="Arial" panose="020B0604020202020204" pitchFamily="34" charset="0"/>
                <a:ea typeface="Times New Roman" panose="02020603050405020304" pitchFamily="18" charset="0"/>
                <a:hlinkClick r:id="rId13"/>
              </a:rPr>
              <a:t>[6]</a:t>
            </a:r>
            <a:r>
              <a:rPr lang="tr-TR" sz="1200">
                <a:solidFill>
                  <a:srgbClr val="000000"/>
                </a:solidFill>
                <a:effectLst/>
                <a:latin typeface="Arial" panose="020B0604020202020204" pitchFamily="34" charset="0"/>
                <a:ea typeface="Times New Roman" panose="02020603050405020304" pitchFamily="18" charset="0"/>
              </a:rPr>
              <a:t> ve </a:t>
            </a:r>
            <a:r>
              <a:rPr lang="tr-TR" sz="1200" u="sng">
                <a:solidFill>
                  <a:srgbClr val="000000"/>
                </a:solidFill>
                <a:effectLst/>
                <a:latin typeface="Arial" panose="020B0604020202020204" pitchFamily="34" charset="0"/>
                <a:ea typeface="Times New Roman" panose="02020603050405020304" pitchFamily="18" charset="0"/>
                <a:hlinkClick r:id="rId44" tooltip="Yumru haritalama (sayfa mevcut değil)"/>
              </a:rPr>
              <a:t>yumru haritalama</a:t>
            </a:r>
            <a:r>
              <a:rPr lang="tr-TR" sz="1200">
                <a:solidFill>
                  <a:srgbClr val="000000"/>
                </a:solidFill>
                <a:effectLst/>
                <a:latin typeface="Arial" panose="020B0604020202020204" pitchFamily="34" charset="0"/>
                <a:ea typeface="Times New Roman" panose="02020603050405020304" pitchFamily="18" charset="0"/>
              </a:rPr>
              <a:t> (bump mapping), </a:t>
            </a:r>
            <a:r>
              <a:rPr lang="tr-TR" sz="1200" u="sng">
                <a:solidFill>
                  <a:srgbClr val="000000"/>
                </a:solidFill>
                <a:effectLst/>
                <a:latin typeface="Arial" panose="020B0604020202020204" pitchFamily="34" charset="0"/>
                <a:ea typeface="Times New Roman" panose="02020603050405020304" pitchFamily="18" charset="0"/>
                <a:hlinkClick r:id="rId45" tooltip="Yansıma haritalama (sayfa mevcut değil)"/>
              </a:rPr>
              <a:t>yansıma haritalama</a:t>
            </a:r>
            <a:r>
              <a:rPr lang="tr-TR" sz="1200">
                <a:solidFill>
                  <a:srgbClr val="000000"/>
                </a:solidFill>
                <a:effectLst/>
                <a:latin typeface="Arial" panose="020B0604020202020204" pitchFamily="34" charset="0"/>
                <a:ea typeface="Times New Roman" panose="02020603050405020304" pitchFamily="18" charset="0"/>
              </a:rPr>
              <a:t> (reflection mapping), </a:t>
            </a:r>
            <a:r>
              <a:rPr lang="tr-TR" sz="1200" u="sng">
                <a:solidFill>
                  <a:srgbClr val="000000"/>
                </a:solidFill>
                <a:effectLst/>
                <a:latin typeface="Arial" panose="020B0604020202020204" pitchFamily="34" charset="0"/>
                <a:ea typeface="Times New Roman" panose="02020603050405020304" pitchFamily="18" charset="0"/>
                <a:hlinkClick r:id="rId46" tooltip="Paralaks haritalama (sayfa mevcut değil)"/>
              </a:rPr>
              <a:t>paralaks haritalama</a:t>
            </a:r>
            <a:r>
              <a:rPr lang="tr-TR" sz="1200">
                <a:solidFill>
                  <a:srgbClr val="000000"/>
                </a:solidFill>
                <a:effectLst/>
                <a:latin typeface="Arial" panose="020B0604020202020204" pitchFamily="34" charset="0"/>
                <a:ea typeface="Times New Roman" panose="02020603050405020304" pitchFamily="18" charset="0"/>
              </a:rPr>
              <a:t> (parallax mapping), </a:t>
            </a:r>
            <a:r>
              <a:rPr lang="tr-TR" sz="1200" u="sng">
                <a:solidFill>
                  <a:srgbClr val="000000"/>
                </a:solidFill>
                <a:effectLst/>
                <a:latin typeface="Arial" panose="020B0604020202020204" pitchFamily="34" charset="0"/>
                <a:ea typeface="Times New Roman" panose="02020603050405020304" pitchFamily="18" charset="0"/>
                <a:hlinkClick r:id="rId47" tooltip="Ekran uzayı ortam örtmesi"/>
              </a:rPr>
              <a:t>ekran uzayı ortam örtmesi</a:t>
            </a:r>
            <a:r>
              <a:rPr lang="tr-TR" sz="1200">
                <a:solidFill>
                  <a:srgbClr val="000000"/>
                </a:solidFill>
                <a:effectLst/>
                <a:latin typeface="Arial" panose="020B0604020202020204" pitchFamily="34" charset="0"/>
                <a:ea typeface="Times New Roman" panose="02020603050405020304" pitchFamily="18" charset="0"/>
              </a:rPr>
              <a:t> (SSAO, screen space ambient occlusion), </a:t>
            </a:r>
            <a:r>
              <a:rPr lang="tr-TR" sz="1200" u="sng">
                <a:solidFill>
                  <a:srgbClr val="000000"/>
                </a:solidFill>
                <a:effectLst/>
                <a:latin typeface="Arial" panose="020B0604020202020204" pitchFamily="34" charset="0"/>
                <a:ea typeface="Times New Roman" panose="02020603050405020304" pitchFamily="18" charset="0"/>
                <a:hlinkClick r:id="rId48" tooltip="Gölge haritası (sayfa mevcut değil)"/>
              </a:rPr>
              <a:t>gölge haritalarını</a:t>
            </a:r>
            <a:r>
              <a:rPr lang="tr-TR" sz="1200">
                <a:solidFill>
                  <a:srgbClr val="000000"/>
                </a:solidFill>
                <a:effectLst/>
                <a:latin typeface="Arial" panose="020B0604020202020204" pitchFamily="34" charset="0"/>
                <a:ea typeface="Times New Roman" panose="02020603050405020304" pitchFamily="18" charset="0"/>
              </a:rPr>
              <a:t> kullanan dinamik gölgeler, doku işleme ve tam ekran </a:t>
            </a:r>
            <a:r>
              <a:rPr lang="tr-TR" sz="1200" u="sng">
                <a:solidFill>
                  <a:srgbClr val="000000"/>
                </a:solidFill>
                <a:effectLst/>
                <a:latin typeface="Arial" panose="020B0604020202020204" pitchFamily="34" charset="0"/>
                <a:ea typeface="Times New Roman" panose="02020603050405020304" pitchFamily="18" charset="0"/>
                <a:hlinkClick r:id="rId49" tooltip="Rötuş"/>
              </a:rPr>
              <a:t>rötuş</a:t>
            </a:r>
            <a:r>
              <a:rPr lang="tr-TR" sz="1200">
                <a:solidFill>
                  <a:srgbClr val="000000"/>
                </a:solidFill>
                <a:effectLst/>
                <a:latin typeface="Arial" panose="020B0604020202020204" pitchFamily="34" charset="0"/>
                <a:ea typeface="Times New Roman" panose="02020603050405020304" pitchFamily="18" charset="0"/>
              </a:rPr>
              <a:t> efektleri desteği sağlar.</a:t>
            </a:r>
            <a:r>
              <a:rPr lang="tr-TR" sz="1200" u="sng" baseline="30000">
                <a:solidFill>
                  <a:srgbClr val="000000"/>
                </a:solidFill>
                <a:effectLst/>
                <a:latin typeface="Arial" panose="020B0604020202020204" pitchFamily="34" charset="0"/>
                <a:ea typeface="Times New Roman" panose="02020603050405020304" pitchFamily="18" charset="0"/>
                <a:hlinkClick r:id="rId50"/>
              </a:rPr>
              <a:t>[10]</a:t>
            </a:r>
            <a:r>
              <a:rPr lang="tr-TR" sz="1200">
                <a:solidFill>
                  <a:srgbClr val="000000"/>
                </a:solidFill>
                <a:effectLst/>
                <a:latin typeface="Arial" panose="020B0604020202020204" pitchFamily="34" charset="0"/>
                <a:ea typeface="Times New Roman" panose="02020603050405020304" pitchFamily="18" charset="0"/>
              </a:rPr>
              <a:t> </a:t>
            </a:r>
            <a:r>
              <a:rPr lang="tr-TR" sz="1200" i="1">
                <a:solidFill>
                  <a:srgbClr val="000000"/>
                </a:solidFill>
                <a:effectLst/>
                <a:latin typeface="Arial" panose="020B0604020202020204" pitchFamily="34" charset="0"/>
                <a:ea typeface="Times New Roman" panose="02020603050405020304" pitchFamily="18" charset="0"/>
              </a:rPr>
              <a:t>Unity</a:t>
            </a:r>
            <a:r>
              <a:rPr lang="tr-TR" sz="1200">
                <a:solidFill>
                  <a:srgbClr val="000000"/>
                </a:solidFill>
                <a:effectLst/>
                <a:latin typeface="Arial" panose="020B0604020202020204" pitchFamily="34" charset="0"/>
                <a:ea typeface="Times New Roman" panose="02020603050405020304" pitchFamily="18" charset="0"/>
              </a:rPr>
              <a:t>, aynı zamanda geliştiricilere hizmetler de sunmaktadır. Bunlar: Unity Reklamları, Unity Analitik, Unity Sertifikalandırma, Unity Bulut Derlemesi, Unity Everyplay, Unity IAP, Unity Multiplayer, Unity Performans Raporlama ve Unity Collaborate.</a:t>
            </a:r>
            <a:endParaRPr lang="tr-TR" sz="1200" dirty="0">
              <a:effectLst/>
              <a:latin typeface="Times New Roman" panose="02020603050405020304" pitchFamily="18" charset="0"/>
              <a:ea typeface="Times New Roman" panose="02020603050405020304" pitchFamily="18" charset="0"/>
            </a:endParaRPr>
          </a:p>
        </p:txBody>
      </p:sp>
      <p:sp>
        <p:nvSpPr>
          <p:cNvPr id="5" name="Dikdörtgen 4">
            <a:extLst>
              <a:ext uri="{FF2B5EF4-FFF2-40B4-BE49-F238E27FC236}">
                <a16:creationId xmlns:a16="http://schemas.microsoft.com/office/drawing/2014/main" id="{E20FDFEA-2344-4E66-B22A-1DC8E0DBB7E3}"/>
              </a:ext>
            </a:extLst>
          </p:cNvPr>
          <p:cNvSpPr/>
          <p:nvPr/>
        </p:nvSpPr>
        <p:spPr>
          <a:xfrm>
            <a:off x="344748" y="4417861"/>
            <a:ext cx="11660821" cy="2031325"/>
          </a:xfrm>
          <a:prstGeom prst="rect">
            <a:avLst/>
          </a:prstGeom>
        </p:spPr>
        <p:txBody>
          <a:bodyPr wrap="square">
            <a:spAutoFit/>
          </a:bodyPr>
          <a:lstStyle/>
          <a:p>
            <a:pPr>
              <a:spcBef>
                <a:spcPts val="600"/>
              </a:spcBef>
              <a:spcAft>
                <a:spcPts val="600"/>
              </a:spcAft>
            </a:pPr>
            <a:r>
              <a:rPr lang="tr-TR" i="1" dirty="0" err="1">
                <a:solidFill>
                  <a:srgbClr val="000000"/>
                </a:solidFill>
                <a:latin typeface="Arial" panose="020B0604020202020204" pitchFamily="34" charset="0"/>
                <a:ea typeface="Times New Roman" panose="02020603050405020304" pitchFamily="18" charset="0"/>
              </a:rPr>
              <a:t>Unity</a:t>
            </a:r>
            <a:r>
              <a:rPr lang="tr-TR" dirty="0">
                <a:solidFill>
                  <a:srgbClr val="000000"/>
                </a:solidFill>
                <a:latin typeface="Arial" panose="020B0604020202020204" pitchFamily="34" charset="0"/>
                <a:ea typeface="Times New Roman" panose="02020603050405020304" pitchFamily="18" charset="0"/>
              </a:rPr>
              <a:t>, oyunları birden fazla platformda hedefleyebilme özelliğiyle dikkat çekmektedir. Şu anda desteklenen platformlar </a:t>
            </a:r>
            <a:r>
              <a:rPr lang="tr-TR" u="sng" dirty="0" err="1">
                <a:solidFill>
                  <a:srgbClr val="000000"/>
                </a:solidFill>
                <a:latin typeface="Arial" panose="020B0604020202020204" pitchFamily="34" charset="0"/>
                <a:ea typeface="Times New Roman" panose="02020603050405020304" pitchFamily="18" charset="0"/>
                <a:hlinkClick r:id="rId51" tooltip="Android (işletim sistemi)"/>
              </a:rPr>
              <a:t>Android</a:t>
            </a:r>
            <a:r>
              <a:rPr lang="tr-TR" dirty="0">
                <a:solidFill>
                  <a:srgbClr val="000000"/>
                </a:solidFill>
                <a:latin typeface="Arial" panose="020B0604020202020204" pitchFamily="34" charset="0"/>
                <a:ea typeface="Times New Roman" panose="02020603050405020304" pitchFamily="18" charset="0"/>
              </a:rPr>
              <a:t>, </a:t>
            </a:r>
            <a:r>
              <a:rPr lang="tr-TR" u="sng" dirty="0" err="1">
                <a:solidFill>
                  <a:srgbClr val="000000"/>
                </a:solidFill>
                <a:latin typeface="Arial" panose="020B0604020202020204" pitchFamily="34" charset="0"/>
                <a:ea typeface="Times New Roman" panose="02020603050405020304" pitchFamily="18" charset="0"/>
                <a:hlinkClick r:id="rId52" tooltip="Android TV"/>
              </a:rPr>
              <a:t>Android</a:t>
            </a:r>
            <a:r>
              <a:rPr lang="tr-TR" u="sng" dirty="0">
                <a:solidFill>
                  <a:srgbClr val="000000"/>
                </a:solidFill>
                <a:latin typeface="Arial" panose="020B0604020202020204" pitchFamily="34" charset="0"/>
                <a:ea typeface="Times New Roman" panose="02020603050405020304" pitchFamily="18" charset="0"/>
                <a:hlinkClick r:id="rId52" tooltip="Android TV"/>
              </a:rPr>
              <a:t> TV</a:t>
            </a:r>
            <a:r>
              <a:rPr lang="tr-TR" dirty="0">
                <a:solidFill>
                  <a:srgbClr val="000000"/>
                </a:solidFill>
                <a:latin typeface="Arial" panose="020B0604020202020204" pitchFamily="34" charset="0"/>
                <a:ea typeface="Times New Roman" panose="02020603050405020304" pitchFamily="18" charset="0"/>
              </a:rPr>
              <a:t>, </a:t>
            </a:r>
            <a:r>
              <a:rPr lang="tr-TR" u="sng" dirty="0">
                <a:solidFill>
                  <a:srgbClr val="000000"/>
                </a:solidFill>
                <a:latin typeface="Arial" panose="020B0604020202020204" pitchFamily="34" charset="0"/>
                <a:ea typeface="Times New Roman" panose="02020603050405020304" pitchFamily="18" charset="0"/>
                <a:hlinkClick r:id="rId53" tooltip="Facebook Gameroom (sayfa mevcut değil)"/>
              </a:rPr>
              <a:t>Facebook </a:t>
            </a:r>
            <a:r>
              <a:rPr lang="tr-TR" u="sng" dirty="0" err="1">
                <a:solidFill>
                  <a:srgbClr val="000000"/>
                </a:solidFill>
                <a:latin typeface="Arial" panose="020B0604020202020204" pitchFamily="34" charset="0"/>
                <a:ea typeface="Times New Roman" panose="02020603050405020304" pitchFamily="18" charset="0"/>
                <a:hlinkClick r:id="rId53" tooltip="Facebook Gameroom (sayfa mevcut değil)"/>
              </a:rPr>
              <a:t>Gameroom</a:t>
            </a:r>
            <a:r>
              <a:rPr lang="tr-TR" dirty="0">
                <a:solidFill>
                  <a:srgbClr val="000000"/>
                </a:solidFill>
                <a:latin typeface="Arial" panose="020B0604020202020204" pitchFamily="34" charset="0"/>
                <a:ea typeface="Times New Roman" panose="02020603050405020304" pitchFamily="18" charset="0"/>
              </a:rPr>
              <a:t>, </a:t>
            </a:r>
            <a:r>
              <a:rPr lang="tr-TR" u="sng" dirty="0">
                <a:solidFill>
                  <a:srgbClr val="000000"/>
                </a:solidFill>
                <a:latin typeface="Arial" panose="020B0604020202020204" pitchFamily="34" charset="0"/>
                <a:ea typeface="Times New Roman" panose="02020603050405020304" pitchFamily="18" charset="0"/>
                <a:hlinkClick r:id="rId54" tooltip="Fire OS (sayfa mevcut değil)"/>
              </a:rPr>
              <a:t>Fire OS</a:t>
            </a:r>
            <a:r>
              <a:rPr lang="tr-TR" dirty="0">
                <a:solidFill>
                  <a:srgbClr val="000000"/>
                </a:solidFill>
                <a:latin typeface="Arial" panose="020B0604020202020204" pitchFamily="34" charset="0"/>
                <a:ea typeface="Times New Roman" panose="02020603050405020304" pitchFamily="18" charset="0"/>
              </a:rPr>
              <a:t>, </a:t>
            </a:r>
            <a:r>
              <a:rPr lang="tr-TR" u="sng" dirty="0">
                <a:solidFill>
                  <a:srgbClr val="000000"/>
                </a:solidFill>
                <a:latin typeface="Arial" panose="020B0604020202020204" pitchFamily="34" charset="0"/>
                <a:ea typeface="Times New Roman" panose="02020603050405020304" pitchFamily="18" charset="0"/>
                <a:hlinkClick r:id="rId55" tooltip="Gear VR (sayfa mevcut değil)"/>
              </a:rPr>
              <a:t>Gear VR</a:t>
            </a:r>
            <a:r>
              <a:rPr lang="tr-TR" dirty="0">
                <a:solidFill>
                  <a:srgbClr val="000000"/>
                </a:solidFill>
                <a:latin typeface="Arial" panose="020B0604020202020204" pitchFamily="34" charset="0"/>
                <a:ea typeface="Times New Roman" panose="02020603050405020304" pitchFamily="18" charset="0"/>
              </a:rPr>
              <a:t>, </a:t>
            </a:r>
            <a:r>
              <a:rPr lang="tr-TR" u="sng" dirty="0">
                <a:solidFill>
                  <a:srgbClr val="000000"/>
                </a:solidFill>
                <a:latin typeface="Arial" panose="020B0604020202020204" pitchFamily="34" charset="0"/>
                <a:ea typeface="Times New Roman" panose="02020603050405020304" pitchFamily="18" charset="0"/>
                <a:hlinkClick r:id="rId56" tooltip="Google Cardboard"/>
              </a:rPr>
              <a:t>Google </a:t>
            </a:r>
            <a:r>
              <a:rPr lang="tr-TR" u="sng" dirty="0" err="1">
                <a:solidFill>
                  <a:srgbClr val="000000"/>
                </a:solidFill>
                <a:latin typeface="Arial" panose="020B0604020202020204" pitchFamily="34" charset="0"/>
                <a:ea typeface="Times New Roman" panose="02020603050405020304" pitchFamily="18" charset="0"/>
                <a:hlinkClick r:id="rId56" tooltip="Google Cardboard"/>
              </a:rPr>
              <a:t>Cardboard</a:t>
            </a:r>
            <a:r>
              <a:rPr lang="tr-TR" dirty="0">
                <a:solidFill>
                  <a:srgbClr val="000000"/>
                </a:solidFill>
                <a:latin typeface="Arial" panose="020B0604020202020204" pitchFamily="34" charset="0"/>
                <a:ea typeface="Times New Roman" panose="02020603050405020304" pitchFamily="18" charset="0"/>
              </a:rPr>
              <a:t>, </a:t>
            </a:r>
            <a:r>
              <a:rPr lang="tr-TR" u="sng" dirty="0">
                <a:solidFill>
                  <a:srgbClr val="000000"/>
                </a:solidFill>
                <a:latin typeface="Arial" panose="020B0604020202020204" pitchFamily="34" charset="0"/>
                <a:ea typeface="Times New Roman" panose="02020603050405020304" pitchFamily="18" charset="0"/>
                <a:hlinkClick r:id="rId57" tooltip="Google Daydream"/>
              </a:rPr>
              <a:t>Google </a:t>
            </a:r>
            <a:r>
              <a:rPr lang="tr-TR" u="sng" dirty="0" err="1">
                <a:solidFill>
                  <a:srgbClr val="000000"/>
                </a:solidFill>
                <a:latin typeface="Arial" panose="020B0604020202020204" pitchFamily="34" charset="0"/>
                <a:ea typeface="Times New Roman" panose="02020603050405020304" pitchFamily="18" charset="0"/>
                <a:hlinkClick r:id="rId57" tooltip="Google Daydream"/>
              </a:rPr>
              <a:t>Daydream</a:t>
            </a:r>
            <a:r>
              <a:rPr lang="tr-TR" dirty="0">
                <a:solidFill>
                  <a:srgbClr val="000000"/>
                </a:solidFill>
                <a:latin typeface="Arial" panose="020B0604020202020204" pitchFamily="34" charset="0"/>
                <a:ea typeface="Times New Roman" panose="02020603050405020304" pitchFamily="18" charset="0"/>
              </a:rPr>
              <a:t>, </a:t>
            </a:r>
            <a:r>
              <a:rPr lang="tr-TR" u="sng" dirty="0">
                <a:solidFill>
                  <a:srgbClr val="000000"/>
                </a:solidFill>
                <a:latin typeface="Arial" panose="020B0604020202020204" pitchFamily="34" charset="0"/>
                <a:ea typeface="Times New Roman" panose="02020603050405020304" pitchFamily="18" charset="0"/>
                <a:hlinkClick r:id="rId58" tooltip="HTC Vive"/>
              </a:rPr>
              <a:t>HTC </a:t>
            </a:r>
            <a:r>
              <a:rPr lang="tr-TR" u="sng" dirty="0" err="1">
                <a:solidFill>
                  <a:srgbClr val="000000"/>
                </a:solidFill>
                <a:latin typeface="Arial" panose="020B0604020202020204" pitchFamily="34" charset="0"/>
                <a:ea typeface="Times New Roman" panose="02020603050405020304" pitchFamily="18" charset="0"/>
                <a:hlinkClick r:id="rId58" tooltip="HTC Vive"/>
              </a:rPr>
              <a:t>Vive</a:t>
            </a:r>
            <a:r>
              <a:rPr lang="tr-TR" dirty="0">
                <a:solidFill>
                  <a:srgbClr val="000000"/>
                </a:solidFill>
                <a:latin typeface="Arial" panose="020B0604020202020204" pitchFamily="34" charset="0"/>
                <a:ea typeface="Times New Roman" panose="02020603050405020304" pitchFamily="18" charset="0"/>
              </a:rPr>
              <a:t>, </a:t>
            </a:r>
            <a:r>
              <a:rPr lang="tr-TR" u="sng" dirty="0" err="1">
                <a:solidFill>
                  <a:srgbClr val="000000"/>
                </a:solidFill>
                <a:latin typeface="Arial" panose="020B0604020202020204" pitchFamily="34" charset="0"/>
                <a:ea typeface="Times New Roman" panose="02020603050405020304" pitchFamily="18" charset="0"/>
                <a:hlinkClick r:id="rId59" tooltip="İOS"/>
              </a:rPr>
              <a:t>iOS</a:t>
            </a:r>
            <a:r>
              <a:rPr lang="tr-TR" dirty="0">
                <a:solidFill>
                  <a:srgbClr val="000000"/>
                </a:solidFill>
                <a:latin typeface="Arial" panose="020B0604020202020204" pitchFamily="34" charset="0"/>
                <a:ea typeface="Times New Roman" panose="02020603050405020304" pitchFamily="18" charset="0"/>
              </a:rPr>
              <a:t>, </a:t>
            </a:r>
            <a:r>
              <a:rPr lang="tr-TR" u="sng" dirty="0">
                <a:solidFill>
                  <a:srgbClr val="000000"/>
                </a:solidFill>
                <a:latin typeface="Arial" panose="020B0604020202020204" pitchFamily="34" charset="0"/>
                <a:ea typeface="Times New Roman" panose="02020603050405020304" pitchFamily="18" charset="0"/>
                <a:hlinkClick r:id="rId60" tooltip="Linux"/>
              </a:rPr>
              <a:t>Linux</a:t>
            </a:r>
            <a:r>
              <a:rPr lang="tr-TR" dirty="0">
                <a:solidFill>
                  <a:srgbClr val="000000"/>
                </a:solidFill>
                <a:latin typeface="Arial" panose="020B0604020202020204" pitchFamily="34" charset="0"/>
                <a:ea typeface="Times New Roman" panose="02020603050405020304" pitchFamily="18" charset="0"/>
              </a:rPr>
              <a:t>, </a:t>
            </a:r>
            <a:r>
              <a:rPr lang="tr-TR" u="sng" dirty="0" err="1">
                <a:solidFill>
                  <a:srgbClr val="000000"/>
                </a:solidFill>
                <a:latin typeface="Arial" panose="020B0604020202020204" pitchFamily="34" charset="0"/>
                <a:ea typeface="Times New Roman" panose="02020603050405020304" pitchFamily="18" charset="0"/>
                <a:hlinkClick r:id="rId12" tooltip="MacOS"/>
              </a:rPr>
              <a:t>macOS</a:t>
            </a:r>
            <a:r>
              <a:rPr lang="tr-TR" dirty="0">
                <a:solidFill>
                  <a:srgbClr val="000000"/>
                </a:solidFill>
                <a:latin typeface="Arial" panose="020B0604020202020204" pitchFamily="34" charset="0"/>
                <a:ea typeface="Times New Roman" panose="02020603050405020304" pitchFamily="18" charset="0"/>
              </a:rPr>
              <a:t>, </a:t>
            </a:r>
            <a:r>
              <a:rPr lang="tr-TR" u="sng" dirty="0">
                <a:solidFill>
                  <a:srgbClr val="000000"/>
                </a:solidFill>
                <a:latin typeface="Arial" panose="020B0604020202020204" pitchFamily="34" charset="0"/>
                <a:ea typeface="Times New Roman" panose="02020603050405020304" pitchFamily="18" charset="0"/>
                <a:hlinkClick r:id="rId61" tooltip="Microsoft HoloLens"/>
              </a:rPr>
              <a:t>Microsoft </a:t>
            </a:r>
            <a:r>
              <a:rPr lang="tr-TR" u="sng" dirty="0" err="1">
                <a:solidFill>
                  <a:srgbClr val="000000"/>
                </a:solidFill>
                <a:latin typeface="Arial" panose="020B0604020202020204" pitchFamily="34" charset="0"/>
                <a:ea typeface="Times New Roman" panose="02020603050405020304" pitchFamily="18" charset="0"/>
                <a:hlinkClick r:id="rId61" tooltip="Microsoft HoloLens"/>
              </a:rPr>
              <a:t>HoloLens</a:t>
            </a:r>
            <a:r>
              <a:rPr lang="tr-TR" dirty="0">
                <a:solidFill>
                  <a:srgbClr val="000000"/>
                </a:solidFill>
                <a:latin typeface="Arial" panose="020B0604020202020204" pitchFamily="34" charset="0"/>
                <a:ea typeface="Times New Roman" panose="02020603050405020304" pitchFamily="18" charset="0"/>
              </a:rPr>
              <a:t>, </a:t>
            </a:r>
            <a:r>
              <a:rPr lang="tr-TR" u="sng" dirty="0" err="1">
                <a:solidFill>
                  <a:srgbClr val="000000"/>
                </a:solidFill>
                <a:latin typeface="Arial" panose="020B0604020202020204" pitchFamily="34" charset="0"/>
                <a:ea typeface="Times New Roman" panose="02020603050405020304" pitchFamily="18" charset="0"/>
                <a:hlinkClick r:id="rId62" tooltip="Nintendo 3DS"/>
              </a:rPr>
              <a:t>Nintendo</a:t>
            </a:r>
            <a:r>
              <a:rPr lang="tr-TR" u="sng" dirty="0">
                <a:solidFill>
                  <a:srgbClr val="000000"/>
                </a:solidFill>
                <a:latin typeface="Arial" panose="020B0604020202020204" pitchFamily="34" charset="0"/>
                <a:ea typeface="Times New Roman" panose="02020603050405020304" pitchFamily="18" charset="0"/>
                <a:hlinkClick r:id="rId62" tooltip="Nintendo 3DS"/>
              </a:rPr>
              <a:t> 3DS</a:t>
            </a:r>
            <a:r>
              <a:rPr lang="tr-TR" dirty="0">
                <a:solidFill>
                  <a:srgbClr val="000000"/>
                </a:solidFill>
                <a:latin typeface="Arial" panose="020B0604020202020204" pitchFamily="34" charset="0"/>
                <a:ea typeface="Times New Roman" panose="02020603050405020304" pitchFamily="18" charset="0"/>
              </a:rPr>
              <a:t> ailesi,</a:t>
            </a:r>
            <a:r>
              <a:rPr lang="tr-TR" u="sng" baseline="30000" dirty="0">
                <a:solidFill>
                  <a:srgbClr val="000000"/>
                </a:solidFill>
                <a:latin typeface="Arial" panose="020B0604020202020204" pitchFamily="34" charset="0"/>
                <a:ea typeface="Times New Roman" panose="02020603050405020304" pitchFamily="18" charset="0"/>
                <a:hlinkClick r:id="rId63"/>
              </a:rPr>
              <a:t>[11]</a:t>
            </a:r>
            <a:r>
              <a:rPr lang="tr-TR" u="sng" baseline="30000" dirty="0">
                <a:solidFill>
                  <a:srgbClr val="000000"/>
                </a:solidFill>
                <a:latin typeface="Arial" panose="020B0604020202020204" pitchFamily="34" charset="0"/>
                <a:ea typeface="Times New Roman" panose="02020603050405020304" pitchFamily="18" charset="0"/>
                <a:hlinkClick r:id="rId64"/>
              </a:rPr>
              <a:t>[12]</a:t>
            </a:r>
            <a:r>
              <a:rPr lang="tr-TR" u="sng" baseline="30000" dirty="0">
                <a:solidFill>
                  <a:srgbClr val="000000"/>
                </a:solidFill>
                <a:latin typeface="Arial" panose="020B0604020202020204" pitchFamily="34" charset="0"/>
                <a:ea typeface="Times New Roman" panose="02020603050405020304" pitchFamily="18" charset="0"/>
                <a:hlinkClick r:id="rId65"/>
              </a:rPr>
              <a:t>[13]</a:t>
            </a:r>
            <a:r>
              <a:rPr lang="tr-TR" dirty="0">
                <a:solidFill>
                  <a:srgbClr val="000000"/>
                </a:solidFill>
                <a:latin typeface="Arial" panose="020B0604020202020204" pitchFamily="34" charset="0"/>
                <a:ea typeface="Times New Roman" panose="02020603050405020304" pitchFamily="18" charset="0"/>
              </a:rPr>
              <a:t> </a:t>
            </a:r>
            <a:r>
              <a:rPr lang="tr-TR" u="sng" dirty="0" err="1">
                <a:solidFill>
                  <a:srgbClr val="000000"/>
                </a:solidFill>
                <a:latin typeface="Arial" panose="020B0604020202020204" pitchFamily="34" charset="0"/>
                <a:ea typeface="Times New Roman" panose="02020603050405020304" pitchFamily="18" charset="0"/>
                <a:hlinkClick r:id="rId66" tooltip="Nintendo Switch"/>
              </a:rPr>
              <a:t>Nintendo</a:t>
            </a:r>
            <a:r>
              <a:rPr lang="tr-TR" u="sng" dirty="0">
                <a:solidFill>
                  <a:srgbClr val="000000"/>
                </a:solidFill>
                <a:latin typeface="Arial" panose="020B0604020202020204" pitchFamily="34" charset="0"/>
                <a:ea typeface="Times New Roman" panose="02020603050405020304" pitchFamily="18" charset="0"/>
                <a:hlinkClick r:id="rId66" tooltip="Nintendo Switch"/>
              </a:rPr>
              <a:t> Switch</a:t>
            </a:r>
            <a:r>
              <a:rPr lang="tr-TR" dirty="0">
                <a:solidFill>
                  <a:srgbClr val="000000"/>
                </a:solidFill>
                <a:latin typeface="Arial" panose="020B0604020202020204" pitchFamily="34" charset="0"/>
                <a:ea typeface="Times New Roman" panose="02020603050405020304" pitchFamily="18" charset="0"/>
              </a:rPr>
              <a:t>,</a:t>
            </a:r>
            <a:r>
              <a:rPr lang="tr-TR" u="sng" baseline="30000" dirty="0">
                <a:solidFill>
                  <a:srgbClr val="000000"/>
                </a:solidFill>
                <a:latin typeface="Arial" panose="020B0604020202020204" pitchFamily="34" charset="0"/>
                <a:ea typeface="Times New Roman" panose="02020603050405020304" pitchFamily="18" charset="0"/>
                <a:hlinkClick r:id="rId67"/>
              </a:rPr>
              <a:t>[14]</a:t>
            </a:r>
            <a:r>
              <a:rPr lang="tr-TR" dirty="0">
                <a:solidFill>
                  <a:srgbClr val="000000"/>
                </a:solidFill>
                <a:latin typeface="Arial" panose="020B0604020202020204" pitchFamily="34" charset="0"/>
                <a:ea typeface="Times New Roman" panose="02020603050405020304" pitchFamily="18" charset="0"/>
              </a:rPr>
              <a:t> </a:t>
            </a:r>
            <a:r>
              <a:rPr lang="tr-TR" u="sng" dirty="0" err="1">
                <a:solidFill>
                  <a:srgbClr val="000000"/>
                </a:solidFill>
                <a:latin typeface="Arial" panose="020B0604020202020204" pitchFamily="34" charset="0"/>
                <a:ea typeface="Times New Roman" panose="02020603050405020304" pitchFamily="18" charset="0"/>
                <a:hlinkClick r:id="rId68" tooltip="Oculus Rift"/>
              </a:rPr>
              <a:t>Oculus</a:t>
            </a:r>
            <a:r>
              <a:rPr lang="tr-TR" u="sng" dirty="0">
                <a:solidFill>
                  <a:srgbClr val="000000"/>
                </a:solidFill>
                <a:latin typeface="Arial" panose="020B0604020202020204" pitchFamily="34" charset="0"/>
                <a:ea typeface="Times New Roman" panose="02020603050405020304" pitchFamily="18" charset="0"/>
                <a:hlinkClick r:id="rId68" tooltip="Oculus Rift"/>
              </a:rPr>
              <a:t> </a:t>
            </a:r>
            <a:r>
              <a:rPr lang="tr-TR" u="sng" dirty="0" err="1">
                <a:solidFill>
                  <a:srgbClr val="000000"/>
                </a:solidFill>
                <a:latin typeface="Arial" panose="020B0604020202020204" pitchFamily="34" charset="0"/>
                <a:ea typeface="Times New Roman" panose="02020603050405020304" pitchFamily="18" charset="0"/>
                <a:hlinkClick r:id="rId68" tooltip="Oculus Rift"/>
              </a:rPr>
              <a:t>Rift</a:t>
            </a:r>
            <a:r>
              <a:rPr lang="tr-TR" dirty="0">
                <a:solidFill>
                  <a:srgbClr val="000000"/>
                </a:solidFill>
                <a:latin typeface="Arial" panose="020B0604020202020204" pitchFamily="34" charset="0"/>
                <a:ea typeface="Times New Roman" panose="02020603050405020304" pitchFamily="18" charset="0"/>
              </a:rPr>
              <a:t>, </a:t>
            </a:r>
            <a:r>
              <a:rPr lang="tr-TR" u="sng" dirty="0" err="1">
                <a:solidFill>
                  <a:srgbClr val="000000"/>
                </a:solidFill>
                <a:latin typeface="Arial" panose="020B0604020202020204" pitchFamily="34" charset="0"/>
                <a:ea typeface="Times New Roman" panose="02020603050405020304" pitchFamily="18" charset="0"/>
                <a:hlinkClick r:id="rId69" tooltip="PlayStation 4"/>
              </a:rPr>
              <a:t>PlayStation</a:t>
            </a:r>
            <a:r>
              <a:rPr lang="tr-TR" u="sng" dirty="0">
                <a:solidFill>
                  <a:srgbClr val="000000"/>
                </a:solidFill>
                <a:latin typeface="Arial" panose="020B0604020202020204" pitchFamily="34" charset="0"/>
                <a:ea typeface="Times New Roman" panose="02020603050405020304" pitchFamily="18" charset="0"/>
                <a:hlinkClick r:id="rId69" tooltip="PlayStation 4"/>
              </a:rPr>
              <a:t> 4</a:t>
            </a:r>
            <a:r>
              <a:rPr lang="tr-TR" dirty="0">
                <a:solidFill>
                  <a:srgbClr val="000000"/>
                </a:solidFill>
                <a:latin typeface="Arial" panose="020B0604020202020204" pitchFamily="34" charset="0"/>
                <a:ea typeface="Times New Roman" panose="02020603050405020304" pitchFamily="18" charset="0"/>
              </a:rPr>
              <a:t>, </a:t>
            </a:r>
            <a:r>
              <a:rPr lang="tr-TR" u="sng" dirty="0" err="1">
                <a:solidFill>
                  <a:srgbClr val="000000"/>
                </a:solidFill>
                <a:latin typeface="Arial" panose="020B0604020202020204" pitchFamily="34" charset="0"/>
                <a:ea typeface="Times New Roman" panose="02020603050405020304" pitchFamily="18" charset="0"/>
                <a:hlinkClick r:id="rId70" tooltip="PlayStation Vita"/>
              </a:rPr>
              <a:t>PlayStation</a:t>
            </a:r>
            <a:r>
              <a:rPr lang="tr-TR" u="sng" dirty="0">
                <a:solidFill>
                  <a:srgbClr val="000000"/>
                </a:solidFill>
                <a:latin typeface="Arial" panose="020B0604020202020204" pitchFamily="34" charset="0"/>
                <a:ea typeface="Times New Roman" panose="02020603050405020304" pitchFamily="18" charset="0"/>
                <a:hlinkClick r:id="rId70" tooltip="PlayStation Vita"/>
              </a:rPr>
              <a:t> </a:t>
            </a:r>
            <a:r>
              <a:rPr lang="tr-TR" u="sng" dirty="0" err="1">
                <a:solidFill>
                  <a:srgbClr val="000000"/>
                </a:solidFill>
                <a:latin typeface="Arial" panose="020B0604020202020204" pitchFamily="34" charset="0"/>
                <a:ea typeface="Times New Roman" panose="02020603050405020304" pitchFamily="18" charset="0"/>
                <a:hlinkClick r:id="rId70" tooltip="PlayStation Vita"/>
              </a:rPr>
              <a:t>Vita</a:t>
            </a:r>
            <a:r>
              <a:rPr lang="tr-TR" dirty="0">
                <a:solidFill>
                  <a:srgbClr val="000000"/>
                </a:solidFill>
                <a:latin typeface="Arial" panose="020B0604020202020204" pitchFamily="34" charset="0"/>
                <a:ea typeface="Times New Roman" panose="02020603050405020304" pitchFamily="18" charset="0"/>
              </a:rPr>
              <a:t>, </a:t>
            </a:r>
            <a:r>
              <a:rPr lang="tr-TR" u="sng" dirty="0" err="1">
                <a:solidFill>
                  <a:srgbClr val="000000"/>
                </a:solidFill>
                <a:latin typeface="Arial" panose="020B0604020202020204" pitchFamily="34" charset="0"/>
                <a:ea typeface="Times New Roman" panose="02020603050405020304" pitchFamily="18" charset="0"/>
                <a:hlinkClick r:id="rId71" tooltip="PlayStation VR"/>
              </a:rPr>
              <a:t>PlayStation</a:t>
            </a:r>
            <a:r>
              <a:rPr lang="tr-TR" u="sng" dirty="0">
                <a:solidFill>
                  <a:srgbClr val="000000"/>
                </a:solidFill>
                <a:latin typeface="Arial" panose="020B0604020202020204" pitchFamily="34" charset="0"/>
                <a:ea typeface="Times New Roman" panose="02020603050405020304" pitchFamily="18" charset="0"/>
                <a:hlinkClick r:id="rId71" tooltip="PlayStation VR"/>
              </a:rPr>
              <a:t> VR</a:t>
            </a:r>
            <a:r>
              <a:rPr lang="tr-TR" dirty="0">
                <a:solidFill>
                  <a:srgbClr val="000000"/>
                </a:solidFill>
                <a:latin typeface="Arial" panose="020B0604020202020204" pitchFamily="34" charset="0"/>
                <a:ea typeface="Times New Roman" panose="02020603050405020304" pitchFamily="18" charset="0"/>
              </a:rPr>
              <a:t>, </a:t>
            </a:r>
            <a:r>
              <a:rPr lang="tr-TR" u="sng" dirty="0" err="1">
                <a:solidFill>
                  <a:srgbClr val="000000"/>
                </a:solidFill>
                <a:latin typeface="Arial" panose="020B0604020202020204" pitchFamily="34" charset="0"/>
                <a:ea typeface="Times New Roman" panose="02020603050405020304" pitchFamily="18" charset="0"/>
                <a:hlinkClick r:id="rId72" tooltip="Samsung Smart TV (sayfa mevcut değil)"/>
              </a:rPr>
              <a:t>Samsung</a:t>
            </a:r>
            <a:r>
              <a:rPr lang="tr-TR" u="sng" dirty="0">
                <a:solidFill>
                  <a:srgbClr val="000000"/>
                </a:solidFill>
                <a:latin typeface="Arial" panose="020B0604020202020204" pitchFamily="34" charset="0"/>
                <a:ea typeface="Times New Roman" panose="02020603050405020304" pitchFamily="18" charset="0"/>
                <a:hlinkClick r:id="rId72" tooltip="Samsung Smart TV (sayfa mevcut değil)"/>
              </a:rPr>
              <a:t> Smart TV</a:t>
            </a:r>
            <a:r>
              <a:rPr lang="tr-TR" dirty="0">
                <a:solidFill>
                  <a:srgbClr val="000000"/>
                </a:solidFill>
                <a:latin typeface="Arial" panose="020B0604020202020204" pitchFamily="34" charset="0"/>
                <a:ea typeface="Times New Roman" panose="02020603050405020304" pitchFamily="18" charset="0"/>
              </a:rPr>
              <a:t>, </a:t>
            </a:r>
            <a:r>
              <a:rPr lang="tr-TR" u="sng" dirty="0" err="1">
                <a:solidFill>
                  <a:srgbClr val="000000"/>
                </a:solidFill>
                <a:latin typeface="Arial" panose="020B0604020202020204" pitchFamily="34" charset="0"/>
                <a:ea typeface="Times New Roman" panose="02020603050405020304" pitchFamily="18" charset="0"/>
                <a:hlinkClick r:id="rId73" tooltip="Tizen"/>
              </a:rPr>
              <a:t>Tizen</a:t>
            </a:r>
            <a:r>
              <a:rPr lang="tr-TR" dirty="0">
                <a:solidFill>
                  <a:srgbClr val="000000"/>
                </a:solidFill>
                <a:latin typeface="Arial" panose="020B0604020202020204" pitchFamily="34" charset="0"/>
                <a:ea typeface="Times New Roman" panose="02020603050405020304" pitchFamily="18" charset="0"/>
              </a:rPr>
              <a:t>, </a:t>
            </a:r>
            <a:r>
              <a:rPr lang="tr-TR" u="sng" dirty="0" err="1">
                <a:solidFill>
                  <a:srgbClr val="000000"/>
                </a:solidFill>
                <a:latin typeface="Arial" panose="020B0604020202020204" pitchFamily="34" charset="0"/>
                <a:ea typeface="Times New Roman" panose="02020603050405020304" pitchFamily="18" charset="0"/>
                <a:hlinkClick r:id="rId74" tooltip="TvOS"/>
              </a:rPr>
              <a:t>tvOS</a:t>
            </a:r>
            <a:r>
              <a:rPr lang="tr-TR" dirty="0">
                <a:solidFill>
                  <a:srgbClr val="000000"/>
                </a:solidFill>
                <a:latin typeface="Arial" panose="020B0604020202020204" pitchFamily="34" charset="0"/>
                <a:ea typeface="Times New Roman" panose="02020603050405020304" pitchFamily="18" charset="0"/>
              </a:rPr>
              <a:t>, </a:t>
            </a:r>
            <a:r>
              <a:rPr lang="tr-TR" u="sng" dirty="0" err="1">
                <a:solidFill>
                  <a:srgbClr val="000000"/>
                </a:solidFill>
                <a:latin typeface="Arial" panose="020B0604020202020204" pitchFamily="34" charset="0"/>
                <a:ea typeface="Times New Roman" panose="02020603050405020304" pitchFamily="18" charset="0"/>
                <a:hlinkClick r:id="rId37" tooltip="WebGL"/>
              </a:rPr>
              <a:t>WebGL</a:t>
            </a:r>
            <a:r>
              <a:rPr lang="tr-TR" dirty="0">
                <a:solidFill>
                  <a:srgbClr val="000000"/>
                </a:solidFill>
                <a:latin typeface="Arial" panose="020B0604020202020204" pitchFamily="34" charset="0"/>
                <a:ea typeface="Times New Roman" panose="02020603050405020304" pitchFamily="18" charset="0"/>
              </a:rPr>
              <a:t>, </a:t>
            </a:r>
            <a:r>
              <a:rPr lang="tr-TR" u="sng" dirty="0">
                <a:solidFill>
                  <a:srgbClr val="000000"/>
                </a:solidFill>
                <a:latin typeface="Arial" panose="020B0604020202020204" pitchFamily="34" charset="0"/>
                <a:ea typeface="Times New Roman" panose="02020603050405020304" pitchFamily="18" charset="0"/>
                <a:hlinkClick r:id="rId75" tooltip="Wii U"/>
              </a:rPr>
              <a:t>Wii U</a:t>
            </a:r>
            <a:r>
              <a:rPr lang="tr-TR" dirty="0">
                <a:solidFill>
                  <a:srgbClr val="000000"/>
                </a:solidFill>
                <a:latin typeface="Arial" panose="020B0604020202020204" pitchFamily="34" charset="0"/>
                <a:ea typeface="Times New Roman" panose="02020603050405020304" pitchFamily="18" charset="0"/>
              </a:rPr>
              <a:t>, </a:t>
            </a:r>
            <a:r>
              <a:rPr lang="tr-TR" u="sng" dirty="0">
                <a:solidFill>
                  <a:srgbClr val="000000"/>
                </a:solidFill>
                <a:latin typeface="Arial" panose="020B0604020202020204" pitchFamily="34" charset="0"/>
                <a:ea typeface="Times New Roman" panose="02020603050405020304" pitchFamily="18" charset="0"/>
                <a:hlinkClick r:id="rId76" tooltip="Microsoft Windows"/>
              </a:rPr>
              <a:t>Windows</a:t>
            </a:r>
            <a:r>
              <a:rPr lang="tr-TR" dirty="0">
                <a:solidFill>
                  <a:srgbClr val="000000"/>
                </a:solidFill>
                <a:latin typeface="Arial" panose="020B0604020202020204" pitchFamily="34" charset="0"/>
                <a:ea typeface="Times New Roman" panose="02020603050405020304" pitchFamily="18" charset="0"/>
              </a:rPr>
              <a:t>, </a:t>
            </a:r>
            <a:r>
              <a:rPr lang="tr-TR" u="sng" dirty="0">
                <a:solidFill>
                  <a:srgbClr val="000000"/>
                </a:solidFill>
                <a:latin typeface="Arial" panose="020B0604020202020204" pitchFamily="34" charset="0"/>
                <a:ea typeface="Times New Roman" panose="02020603050405020304" pitchFamily="18" charset="0"/>
                <a:hlinkClick r:id="rId77" tooltip="Windows Phone"/>
              </a:rPr>
              <a:t>Windows Phone</a:t>
            </a:r>
            <a:r>
              <a:rPr lang="tr-TR" dirty="0">
                <a:solidFill>
                  <a:srgbClr val="000000"/>
                </a:solidFill>
                <a:latin typeface="Arial" panose="020B0604020202020204" pitchFamily="34" charset="0"/>
                <a:ea typeface="Times New Roman" panose="02020603050405020304" pitchFamily="18" charset="0"/>
              </a:rPr>
              <a:t>, </a:t>
            </a:r>
            <a:r>
              <a:rPr lang="tr-TR" u="sng" dirty="0">
                <a:solidFill>
                  <a:srgbClr val="000000"/>
                </a:solidFill>
                <a:latin typeface="Arial" panose="020B0604020202020204" pitchFamily="34" charset="0"/>
                <a:ea typeface="Times New Roman" panose="02020603050405020304" pitchFamily="18" charset="0"/>
                <a:hlinkClick r:id="rId78" tooltip="Windows Store"/>
              </a:rPr>
              <a:t>Windows </a:t>
            </a:r>
            <a:r>
              <a:rPr lang="tr-TR" u="sng" dirty="0" err="1">
                <a:solidFill>
                  <a:srgbClr val="000000"/>
                </a:solidFill>
                <a:latin typeface="Arial" panose="020B0604020202020204" pitchFamily="34" charset="0"/>
                <a:ea typeface="Times New Roman" panose="02020603050405020304" pitchFamily="18" charset="0"/>
                <a:hlinkClick r:id="rId78" tooltip="Windows Store"/>
              </a:rPr>
              <a:t>Store</a:t>
            </a:r>
            <a:r>
              <a:rPr lang="tr-TR" dirty="0">
                <a:solidFill>
                  <a:srgbClr val="000000"/>
                </a:solidFill>
                <a:latin typeface="Arial" panose="020B0604020202020204" pitchFamily="34" charset="0"/>
                <a:ea typeface="Times New Roman" panose="02020603050405020304" pitchFamily="18" charset="0"/>
              </a:rPr>
              <a:t> ve </a:t>
            </a:r>
            <a:r>
              <a:rPr lang="tr-TR" u="sng" dirty="0">
                <a:solidFill>
                  <a:srgbClr val="000000"/>
                </a:solidFill>
                <a:latin typeface="Arial" panose="020B0604020202020204" pitchFamily="34" charset="0"/>
                <a:ea typeface="Times New Roman" panose="02020603050405020304" pitchFamily="18" charset="0"/>
                <a:hlinkClick r:id="rId79" tooltip="Xbox One"/>
              </a:rPr>
              <a:t>Xbox </a:t>
            </a:r>
            <a:r>
              <a:rPr lang="tr-TR" u="sng" dirty="0" err="1">
                <a:solidFill>
                  <a:srgbClr val="000000"/>
                </a:solidFill>
                <a:latin typeface="Arial" panose="020B0604020202020204" pitchFamily="34" charset="0"/>
                <a:ea typeface="Times New Roman" panose="02020603050405020304" pitchFamily="18" charset="0"/>
                <a:hlinkClick r:id="rId79" tooltip="Xbox One"/>
              </a:rPr>
              <a:t>One</a:t>
            </a:r>
            <a:r>
              <a:rPr lang="tr-TR" dirty="0">
                <a:solidFill>
                  <a:srgbClr val="000000"/>
                </a:solidFill>
                <a:latin typeface="Arial" panose="020B0604020202020204" pitchFamily="34" charset="0"/>
                <a:ea typeface="Times New Roman" panose="02020603050405020304" pitchFamily="18" charset="0"/>
              </a:rPr>
              <a:t>. </a:t>
            </a:r>
            <a:r>
              <a:rPr lang="tr-TR" i="1" dirty="0" err="1">
                <a:solidFill>
                  <a:srgbClr val="000000"/>
                </a:solidFill>
                <a:latin typeface="Arial" panose="020B0604020202020204" pitchFamily="34" charset="0"/>
                <a:ea typeface="Times New Roman" panose="02020603050405020304" pitchFamily="18" charset="0"/>
              </a:rPr>
              <a:t>Unity</a:t>
            </a:r>
            <a:r>
              <a:rPr lang="tr-TR" dirty="0">
                <a:solidFill>
                  <a:srgbClr val="000000"/>
                </a:solidFill>
                <a:latin typeface="Arial" panose="020B0604020202020204" pitchFamily="34" charset="0"/>
                <a:ea typeface="Times New Roman" panose="02020603050405020304" pitchFamily="18" charset="0"/>
              </a:rPr>
              <a:t> daha önce kendi </a:t>
            </a:r>
            <a:r>
              <a:rPr lang="tr-TR" dirty="0" err="1">
                <a:solidFill>
                  <a:srgbClr val="000000"/>
                </a:solidFill>
                <a:latin typeface="Arial" panose="020B0604020202020204" pitchFamily="34" charset="0"/>
                <a:ea typeface="Times New Roman" panose="02020603050405020304" pitchFamily="18" charset="0"/>
              </a:rPr>
              <a:t>Unity</a:t>
            </a:r>
            <a:r>
              <a:rPr lang="tr-TR" dirty="0">
                <a:solidFill>
                  <a:srgbClr val="000000"/>
                </a:solidFill>
                <a:latin typeface="Arial" panose="020B0604020202020204" pitchFamily="34" charset="0"/>
                <a:ea typeface="Times New Roman" panose="02020603050405020304" pitchFamily="18" charset="0"/>
              </a:rPr>
              <a:t> Web </a:t>
            </a:r>
            <a:r>
              <a:rPr lang="tr-TR" dirty="0" err="1">
                <a:solidFill>
                  <a:srgbClr val="000000"/>
                </a:solidFill>
                <a:latin typeface="Arial" panose="020B0604020202020204" pitchFamily="34" charset="0"/>
                <a:ea typeface="Times New Roman" panose="02020603050405020304" pitchFamily="18" charset="0"/>
              </a:rPr>
              <a:t>Player'ını</a:t>
            </a:r>
            <a:r>
              <a:rPr lang="tr-TR" dirty="0">
                <a:solidFill>
                  <a:srgbClr val="000000"/>
                </a:solidFill>
                <a:latin typeface="Arial" panose="020B0604020202020204" pitchFamily="34" charset="0"/>
                <a:ea typeface="Times New Roman" panose="02020603050405020304" pitchFamily="18" charset="0"/>
              </a:rPr>
              <a:t> da içeren 7 platformu destekledi. </a:t>
            </a:r>
            <a:r>
              <a:rPr lang="tr-TR" dirty="0" err="1">
                <a:solidFill>
                  <a:srgbClr val="000000"/>
                </a:solidFill>
                <a:latin typeface="Arial" panose="020B0604020202020204" pitchFamily="34" charset="0"/>
                <a:ea typeface="Times New Roman" panose="02020603050405020304" pitchFamily="18" charset="0"/>
              </a:rPr>
              <a:t>Unity</a:t>
            </a:r>
            <a:r>
              <a:rPr lang="tr-TR" dirty="0">
                <a:solidFill>
                  <a:srgbClr val="000000"/>
                </a:solidFill>
                <a:latin typeface="Arial" panose="020B0604020202020204" pitchFamily="34" charset="0"/>
                <a:ea typeface="Times New Roman" panose="02020603050405020304" pitchFamily="18" charset="0"/>
              </a:rPr>
              <a:t> Web Player, yalnızca Windows ve OS </a:t>
            </a:r>
            <a:r>
              <a:rPr lang="tr-TR" dirty="0" err="1">
                <a:solidFill>
                  <a:srgbClr val="000000"/>
                </a:solidFill>
                <a:latin typeface="Arial" panose="020B0604020202020204" pitchFamily="34" charset="0"/>
                <a:ea typeface="Times New Roman" panose="02020603050405020304" pitchFamily="18" charset="0"/>
              </a:rPr>
              <a:t>X'de</a:t>
            </a:r>
            <a:r>
              <a:rPr lang="tr-TR" dirty="0">
                <a:solidFill>
                  <a:srgbClr val="000000"/>
                </a:solidFill>
                <a:latin typeface="Arial" panose="020B0604020202020204" pitchFamily="34" charset="0"/>
                <a:ea typeface="Times New Roman" panose="02020603050405020304" pitchFamily="18" charset="0"/>
              </a:rPr>
              <a:t> desteklenen,</a:t>
            </a:r>
            <a:r>
              <a:rPr lang="tr-TR" u="sng" baseline="30000" dirty="0">
                <a:solidFill>
                  <a:srgbClr val="000000"/>
                </a:solidFill>
                <a:latin typeface="Arial" panose="020B0604020202020204" pitchFamily="34" charset="0"/>
                <a:ea typeface="Times New Roman" panose="02020603050405020304" pitchFamily="18" charset="0"/>
                <a:hlinkClick r:id="rId80"/>
              </a:rPr>
              <a:t>[15]</a:t>
            </a:r>
            <a:r>
              <a:rPr lang="tr-TR" dirty="0">
                <a:solidFill>
                  <a:srgbClr val="000000"/>
                </a:solidFill>
                <a:latin typeface="Arial" panose="020B0604020202020204" pitchFamily="34" charset="0"/>
                <a:ea typeface="Times New Roman" panose="02020603050405020304" pitchFamily="18" charset="0"/>
              </a:rPr>
              <a:t> </a:t>
            </a:r>
            <a:r>
              <a:rPr lang="tr-TR" dirty="0" err="1">
                <a:solidFill>
                  <a:srgbClr val="000000"/>
                </a:solidFill>
                <a:latin typeface="Arial" panose="020B0604020202020204" pitchFamily="34" charset="0"/>
                <a:ea typeface="Times New Roman" panose="02020603050405020304" pitchFamily="18" charset="0"/>
              </a:rPr>
              <a:t>WebGL</a:t>
            </a:r>
            <a:r>
              <a:rPr lang="tr-TR" dirty="0">
                <a:solidFill>
                  <a:srgbClr val="000000"/>
                </a:solidFill>
                <a:latin typeface="Arial" panose="020B0604020202020204" pitchFamily="34" charset="0"/>
                <a:ea typeface="Times New Roman" panose="02020603050405020304" pitchFamily="18" charset="0"/>
              </a:rPr>
              <a:t> çıktıktan sonra kullanımı sonlandırılan bir tarayıcı eklentisiydi.</a:t>
            </a:r>
            <a:r>
              <a:rPr lang="tr-TR" u="sng" baseline="30000" dirty="0">
                <a:solidFill>
                  <a:srgbClr val="000000"/>
                </a:solidFill>
                <a:latin typeface="Arial" panose="020B0604020202020204" pitchFamily="34" charset="0"/>
                <a:ea typeface="Times New Roman" panose="02020603050405020304" pitchFamily="18" charset="0"/>
                <a:hlinkClick r:id="rId81"/>
              </a:rPr>
              <a:t>[3]</a:t>
            </a:r>
            <a:endParaRPr lang="tr-TR"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42897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490DED93-F8FF-40AE-9BF0-5ACAC1C08047}"/>
              </a:ext>
            </a:extLst>
          </p:cNvPr>
          <p:cNvSpPr/>
          <p:nvPr/>
        </p:nvSpPr>
        <p:spPr>
          <a:xfrm>
            <a:off x="4407745" y="157987"/>
            <a:ext cx="2779351" cy="383823"/>
          </a:xfrm>
          <a:prstGeom prst="rect">
            <a:avLst/>
          </a:prstGeom>
        </p:spPr>
        <p:txBody>
          <a:bodyPr wrap="none">
            <a:spAutoFit/>
          </a:bodyPr>
          <a:lstStyle/>
          <a:p>
            <a:pPr algn="just">
              <a:lnSpc>
                <a:spcPct val="115000"/>
              </a:lnSpc>
              <a:spcAft>
                <a:spcPts val="0"/>
              </a:spcAft>
            </a:pPr>
            <a:r>
              <a:rPr lang="tr-TR" b="1" u="sng" dirty="0">
                <a:latin typeface="Arial" panose="020B0604020202020204" pitchFamily="34" charset="0"/>
                <a:ea typeface="Arial" panose="020B0604020202020204" pitchFamily="34" charset="0"/>
              </a:rPr>
              <a:t>DATACONTROLLER.CS</a:t>
            </a:r>
            <a:endParaRPr lang="tr-TR" sz="1600" dirty="0">
              <a:effectLst/>
              <a:latin typeface="Arial" panose="020B0604020202020204" pitchFamily="34" charset="0"/>
              <a:ea typeface="Arial" panose="020B0604020202020204" pitchFamily="34" charset="0"/>
            </a:endParaRPr>
          </a:p>
        </p:txBody>
      </p:sp>
      <p:pic>
        <p:nvPicPr>
          <p:cNvPr id="5" name="Resim 4">
            <a:extLst>
              <a:ext uri="{FF2B5EF4-FFF2-40B4-BE49-F238E27FC236}">
                <a16:creationId xmlns:a16="http://schemas.microsoft.com/office/drawing/2014/main" id="{3B5451FA-DECC-4684-A7AD-FEBF04D2FA7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03295" y="1111801"/>
            <a:ext cx="8920215" cy="4850461"/>
          </a:xfrm>
          <a:prstGeom prst="rect">
            <a:avLst/>
          </a:prstGeom>
          <a:noFill/>
          <a:ln>
            <a:noFill/>
          </a:ln>
        </p:spPr>
      </p:pic>
    </p:spTree>
    <p:extLst>
      <p:ext uri="{BB962C8B-B14F-4D97-AF65-F5344CB8AC3E}">
        <p14:creationId xmlns:p14="http://schemas.microsoft.com/office/powerpoint/2010/main" val="3818405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017EB2DA-4551-439F-BD66-545DA9EB746C}"/>
              </a:ext>
            </a:extLst>
          </p:cNvPr>
          <p:cNvSpPr/>
          <p:nvPr/>
        </p:nvSpPr>
        <p:spPr>
          <a:xfrm>
            <a:off x="463421" y="494442"/>
            <a:ext cx="11625942" cy="5560625"/>
          </a:xfrm>
          <a:prstGeom prst="rect">
            <a:avLst/>
          </a:prstGeom>
        </p:spPr>
        <p:txBody>
          <a:bodyPr wrap="square">
            <a:spAutoFit/>
          </a:bodyPr>
          <a:lstStyle/>
          <a:p>
            <a:pPr marL="342900" lvl="0" indent="-342900">
              <a:spcBef>
                <a:spcPts val="345"/>
              </a:spcBef>
              <a:spcAft>
                <a:spcPts val="0"/>
              </a:spcAft>
              <a:buSzPts val="1400"/>
              <a:buFont typeface="Arial" panose="020B0604020202020204" pitchFamily="34" charset="0"/>
              <a:buAutoNum type="arabicPeriod"/>
              <a:tabLst>
                <a:tab pos="538480" algn="l"/>
                <a:tab pos="539115" algn="l"/>
              </a:tabLst>
            </a:pPr>
            <a:r>
              <a:rPr lang="tr-TR" sz="2400" b="1" kern="0" dirty="0">
                <a:effectLst/>
                <a:latin typeface="Arial" panose="020B0604020202020204" pitchFamily="34" charset="0"/>
                <a:ea typeface="Arial" panose="020B0604020202020204" pitchFamily="34" charset="0"/>
              </a:rPr>
              <a:t>KAYNAKÇA</a:t>
            </a:r>
          </a:p>
          <a:p>
            <a:pPr>
              <a:spcBef>
                <a:spcPts val="35"/>
              </a:spcBef>
              <a:spcAft>
                <a:spcPts val="0"/>
              </a:spcAft>
            </a:pPr>
            <a:r>
              <a:rPr lang="tr-TR" sz="2800" b="1" dirty="0">
                <a:effectLst/>
                <a:latin typeface="Arial" panose="020B0604020202020204" pitchFamily="34" charset="0"/>
                <a:ea typeface="Arial" panose="020B0604020202020204" pitchFamily="34" charset="0"/>
              </a:rPr>
              <a:t> </a:t>
            </a:r>
            <a:endParaRPr lang="tr-TR" dirty="0">
              <a:latin typeface="Arial" panose="020B0604020202020204" pitchFamily="34" charset="0"/>
              <a:ea typeface="Arial" panose="020B0604020202020204" pitchFamily="34" charset="0"/>
            </a:endParaRPr>
          </a:p>
          <a:p>
            <a:pPr>
              <a:spcBef>
                <a:spcPts val="35"/>
              </a:spcBef>
              <a:spcAft>
                <a:spcPts val="0"/>
              </a:spcAft>
            </a:pPr>
            <a:r>
              <a:rPr lang="tr-TR" u="sng" dirty="0">
                <a:solidFill>
                  <a:srgbClr val="0000FF"/>
                </a:solidFill>
                <a:latin typeface="Arial" panose="020B0604020202020204" pitchFamily="34" charset="0"/>
                <a:ea typeface="Arial" panose="020B0604020202020204" pitchFamily="34" charset="0"/>
                <a:hlinkClick r:id="rId2"/>
              </a:rPr>
              <a:t>https://tr.wikipedia.org/wiki/Unity_(oyun_motoru)</a:t>
            </a:r>
            <a:endParaRPr lang="tr-TR" dirty="0">
              <a:latin typeface="Arial" panose="020B0604020202020204" pitchFamily="34" charset="0"/>
              <a:ea typeface="Arial" panose="020B0604020202020204" pitchFamily="34" charset="0"/>
            </a:endParaRPr>
          </a:p>
          <a:p>
            <a:pPr>
              <a:spcBef>
                <a:spcPts val="35"/>
              </a:spcBef>
              <a:spcAft>
                <a:spcPts val="0"/>
              </a:spcAft>
            </a:pPr>
            <a:r>
              <a:rPr lang="tr-TR" dirty="0">
                <a:latin typeface="Arial" panose="020B0604020202020204" pitchFamily="34" charset="0"/>
                <a:ea typeface="Arial" panose="020B0604020202020204" pitchFamily="34" charset="0"/>
              </a:rPr>
              <a:t> </a:t>
            </a:r>
          </a:p>
          <a:p>
            <a:pPr marR="3382010">
              <a:lnSpc>
                <a:spcPct val="115000"/>
              </a:lnSpc>
              <a:spcAft>
                <a:spcPts val="0"/>
              </a:spcAft>
            </a:pPr>
            <a:r>
              <a:rPr lang="tr-TR" u="sng" dirty="0">
                <a:solidFill>
                  <a:srgbClr val="0000FF"/>
                </a:solidFill>
                <a:latin typeface="Arial" panose="020B0604020202020204" pitchFamily="34" charset="0"/>
                <a:ea typeface="Arial" panose="020B0604020202020204" pitchFamily="34" charset="0"/>
                <a:hlinkClick r:id="rId3"/>
              </a:rPr>
              <a:t>https://isabingol.com/index.php/2019/05/08/unity-3d-kurulumu-resimli-anlatim/</a:t>
            </a:r>
            <a:endParaRPr lang="tr-TR" dirty="0">
              <a:latin typeface="Arial" panose="020B0604020202020204" pitchFamily="34" charset="0"/>
              <a:ea typeface="Arial" panose="020B0604020202020204" pitchFamily="34" charset="0"/>
            </a:endParaRPr>
          </a:p>
          <a:p>
            <a:pPr marR="3382010">
              <a:lnSpc>
                <a:spcPct val="115000"/>
              </a:lnSpc>
              <a:spcAft>
                <a:spcPts val="0"/>
              </a:spcAft>
            </a:pPr>
            <a:r>
              <a:rPr lang="tr-TR" dirty="0">
                <a:latin typeface="Arial" panose="020B0604020202020204" pitchFamily="34" charset="0"/>
                <a:ea typeface="Arial" panose="020B0604020202020204" pitchFamily="34" charset="0"/>
              </a:rPr>
              <a:t> </a:t>
            </a:r>
          </a:p>
          <a:p>
            <a:pPr marR="3382010">
              <a:lnSpc>
                <a:spcPct val="115000"/>
              </a:lnSpc>
              <a:spcAft>
                <a:spcPts val="0"/>
              </a:spcAft>
            </a:pPr>
            <a:r>
              <a:rPr lang="tr-TR" u="sng" dirty="0">
                <a:solidFill>
                  <a:srgbClr val="0000FF"/>
                </a:solidFill>
                <a:latin typeface="Arial" panose="020B0604020202020204" pitchFamily="34" charset="0"/>
                <a:ea typeface="Arial" panose="020B0604020202020204" pitchFamily="34" charset="0"/>
                <a:hlinkClick r:id="rId4"/>
              </a:rPr>
              <a:t>https://www.hataverdi.com/unity-3d-nedir-nasil-indirilir-ne-ise-yarar/2014/03/</a:t>
            </a:r>
            <a:endParaRPr lang="tr-TR" dirty="0">
              <a:latin typeface="Arial" panose="020B0604020202020204" pitchFamily="34" charset="0"/>
              <a:ea typeface="Arial" panose="020B0604020202020204" pitchFamily="34" charset="0"/>
            </a:endParaRPr>
          </a:p>
          <a:p>
            <a:pPr marR="3382010">
              <a:lnSpc>
                <a:spcPct val="115000"/>
              </a:lnSpc>
              <a:spcAft>
                <a:spcPts val="0"/>
              </a:spcAft>
            </a:pPr>
            <a:r>
              <a:rPr lang="tr-TR" dirty="0">
                <a:latin typeface="Arial" panose="020B0604020202020204" pitchFamily="34" charset="0"/>
                <a:ea typeface="Arial" panose="020B0604020202020204" pitchFamily="34" charset="0"/>
              </a:rPr>
              <a:t> </a:t>
            </a:r>
          </a:p>
          <a:p>
            <a:pPr marR="3382010">
              <a:lnSpc>
                <a:spcPct val="115000"/>
              </a:lnSpc>
              <a:spcAft>
                <a:spcPts val="0"/>
              </a:spcAft>
            </a:pPr>
            <a:r>
              <a:rPr lang="tr-TR" u="sng" dirty="0">
                <a:solidFill>
                  <a:srgbClr val="0000FF"/>
                </a:solidFill>
                <a:latin typeface="Arial" panose="020B0604020202020204" pitchFamily="34" charset="0"/>
                <a:ea typeface="Arial" panose="020B0604020202020204" pitchFamily="34" charset="0"/>
                <a:hlinkClick r:id="rId5"/>
              </a:rPr>
              <a:t>http://ustaderslik.com/konu/Unity_3D_T%C3%BCrk%C3%A7e_D%C3%B6k%C3%BCman</a:t>
            </a:r>
            <a:endParaRPr lang="tr-TR" dirty="0">
              <a:latin typeface="Arial" panose="020B0604020202020204" pitchFamily="34" charset="0"/>
              <a:ea typeface="Arial" panose="020B0604020202020204" pitchFamily="34" charset="0"/>
            </a:endParaRPr>
          </a:p>
          <a:p>
            <a:pPr marR="3382010">
              <a:lnSpc>
                <a:spcPct val="115000"/>
              </a:lnSpc>
              <a:spcAft>
                <a:spcPts val="0"/>
              </a:spcAft>
            </a:pPr>
            <a:r>
              <a:rPr lang="tr-TR" dirty="0">
                <a:latin typeface="Arial" panose="020B0604020202020204" pitchFamily="34" charset="0"/>
                <a:ea typeface="Arial" panose="020B0604020202020204" pitchFamily="34" charset="0"/>
              </a:rPr>
              <a:t> </a:t>
            </a:r>
          </a:p>
          <a:p>
            <a:pPr marR="3382010">
              <a:lnSpc>
                <a:spcPct val="115000"/>
              </a:lnSpc>
              <a:spcAft>
                <a:spcPts val="0"/>
              </a:spcAft>
            </a:pPr>
            <a:r>
              <a:rPr lang="tr-TR" u="sng" dirty="0">
                <a:solidFill>
                  <a:srgbClr val="0000FF"/>
                </a:solidFill>
                <a:latin typeface="Arial" panose="020B0604020202020204" pitchFamily="34" charset="0"/>
                <a:ea typeface="Arial" panose="020B0604020202020204" pitchFamily="34" charset="0"/>
                <a:hlinkClick r:id="rId6"/>
              </a:rPr>
              <a:t>https://www.elektrikport.com/teknik-kutuphane/unity3d-oyun-motoru-nedir/15164#ad-image-0</a:t>
            </a:r>
            <a:endParaRPr lang="tr-TR" dirty="0">
              <a:latin typeface="Arial" panose="020B0604020202020204" pitchFamily="34" charset="0"/>
              <a:ea typeface="Arial" panose="020B0604020202020204" pitchFamily="34" charset="0"/>
            </a:endParaRPr>
          </a:p>
          <a:p>
            <a:pPr marR="3382010">
              <a:lnSpc>
                <a:spcPct val="115000"/>
              </a:lnSpc>
              <a:spcAft>
                <a:spcPts val="0"/>
              </a:spcAft>
            </a:pPr>
            <a:r>
              <a:rPr lang="tr-TR" dirty="0">
                <a:latin typeface="Arial" panose="020B0604020202020204" pitchFamily="34" charset="0"/>
                <a:ea typeface="Arial" panose="020B0604020202020204" pitchFamily="34" charset="0"/>
              </a:rPr>
              <a:t> </a:t>
            </a:r>
          </a:p>
          <a:p>
            <a:pPr marR="3382010">
              <a:lnSpc>
                <a:spcPct val="115000"/>
              </a:lnSpc>
              <a:spcAft>
                <a:spcPts val="0"/>
              </a:spcAft>
            </a:pPr>
            <a:r>
              <a:rPr lang="tr-TR" dirty="0">
                <a:latin typeface="Arial" panose="020B0604020202020204" pitchFamily="34" charset="0"/>
                <a:ea typeface="Arial" panose="020B0604020202020204" pitchFamily="34" charset="0"/>
              </a:rPr>
              <a:t> </a:t>
            </a:r>
          </a:p>
          <a:p>
            <a:pPr marR="3382010">
              <a:lnSpc>
                <a:spcPct val="115000"/>
              </a:lnSpc>
              <a:spcAft>
                <a:spcPts val="0"/>
              </a:spcAft>
            </a:pPr>
            <a:r>
              <a:rPr lang="tr-TR" dirty="0">
                <a:latin typeface="Arial" panose="020B0604020202020204" pitchFamily="34" charset="0"/>
                <a:ea typeface="Arial" panose="020B0604020202020204" pitchFamily="34" charset="0"/>
              </a:rPr>
              <a:t> </a:t>
            </a:r>
          </a:p>
          <a:p>
            <a:pPr marR="3382010">
              <a:lnSpc>
                <a:spcPct val="115000"/>
              </a:lnSpc>
              <a:spcAft>
                <a:spcPts val="0"/>
              </a:spcAft>
            </a:pPr>
            <a:r>
              <a:rPr lang="tr-TR"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2629373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8AB21C2B-35BB-4AD6-A98D-B204C2A9C3F9}"/>
              </a:ext>
            </a:extLst>
          </p:cNvPr>
          <p:cNvSpPr/>
          <p:nvPr/>
        </p:nvSpPr>
        <p:spPr>
          <a:xfrm>
            <a:off x="529701" y="216633"/>
            <a:ext cx="11132597" cy="3470181"/>
          </a:xfrm>
          <a:prstGeom prst="rect">
            <a:avLst/>
          </a:prstGeom>
        </p:spPr>
        <p:txBody>
          <a:bodyPr wrap="square">
            <a:spAutoFit/>
          </a:bodyPr>
          <a:lstStyle/>
          <a:p>
            <a:pPr marL="1143000" lvl="2" indent="-228600">
              <a:spcBef>
                <a:spcPts val="470"/>
              </a:spcBef>
              <a:spcAft>
                <a:spcPts val="0"/>
              </a:spcAft>
              <a:buSzPts val="1100"/>
              <a:buFont typeface="Arial" panose="020B0604020202020204" pitchFamily="34" charset="0"/>
              <a:buAutoNum type="arabicPeriod"/>
              <a:tabLst>
                <a:tab pos="721360" algn="l"/>
                <a:tab pos="721995" algn="l"/>
              </a:tabLst>
            </a:pPr>
            <a:r>
              <a:rPr lang="tr-TR" sz="1100" b="1" spc="-15" dirty="0">
                <a:effectLst/>
                <a:latin typeface="Arial" panose="020B0604020202020204" pitchFamily="34" charset="0"/>
                <a:ea typeface="Arial" panose="020B0604020202020204" pitchFamily="34" charset="0"/>
              </a:rPr>
              <a:t>UNİTY AVANTAJLARI</a:t>
            </a:r>
          </a:p>
          <a:p>
            <a:pPr>
              <a:spcBef>
                <a:spcPts val="600"/>
              </a:spcBef>
              <a:spcAft>
                <a:spcPts val="600"/>
              </a:spcAft>
            </a:pPr>
            <a:r>
              <a:rPr lang="tr-TR" sz="1200" i="1" dirty="0" err="1">
                <a:solidFill>
                  <a:srgbClr val="202122"/>
                </a:solidFill>
                <a:effectLst/>
                <a:latin typeface="Arial" panose="020B0604020202020204" pitchFamily="34" charset="0"/>
                <a:ea typeface="Times New Roman" panose="02020603050405020304" pitchFamily="18" charset="0"/>
              </a:rPr>
              <a:t>Unity</a:t>
            </a:r>
            <a:r>
              <a:rPr lang="tr-TR" sz="1200" dirty="0" err="1">
                <a:solidFill>
                  <a:srgbClr val="202122"/>
                </a:solidFill>
                <a:effectLst/>
                <a:latin typeface="Arial" panose="020B0604020202020204" pitchFamily="34" charset="0"/>
                <a:ea typeface="Times New Roman" panose="02020603050405020304" pitchFamily="18" charset="0"/>
              </a:rPr>
              <a:t>'nin</a:t>
            </a:r>
            <a:r>
              <a:rPr lang="tr-TR" sz="1200" dirty="0">
                <a:solidFill>
                  <a:srgbClr val="202122"/>
                </a:solidFill>
                <a:effectLst/>
                <a:latin typeface="Arial" panose="020B0604020202020204" pitchFamily="34" charset="0"/>
                <a:ea typeface="Times New Roman" panose="02020603050405020304" pitchFamily="18" charset="0"/>
              </a:rPr>
              <a:t> oyun yapımcılarına sağladığı bir kolaylık </a:t>
            </a:r>
            <a:r>
              <a:rPr lang="tr-TR" sz="1200" i="1" dirty="0" err="1">
                <a:solidFill>
                  <a:srgbClr val="202122"/>
                </a:solidFill>
                <a:effectLst/>
                <a:latin typeface="Arial" panose="020B0604020202020204" pitchFamily="34" charset="0"/>
                <a:ea typeface="Times New Roman" panose="02020603050405020304" pitchFamily="18" charset="0"/>
              </a:rPr>
              <a:t>Unity</a:t>
            </a:r>
            <a:r>
              <a:rPr lang="tr-TR" sz="1200" dirty="0">
                <a:solidFill>
                  <a:srgbClr val="202122"/>
                </a:solidFill>
                <a:effectLst/>
                <a:latin typeface="Arial" panose="020B0604020202020204" pitchFamily="34" charset="0"/>
                <a:ea typeface="Times New Roman" panose="02020603050405020304" pitchFamily="18" charset="0"/>
              </a:rPr>
              <a:t> ile geliştirilen bir oyunun herhangi bir altyapı değişikliğine gerek olmadan farklı platformlara (PC, Mac, Web, </a:t>
            </a:r>
            <a:r>
              <a:rPr lang="tr-TR" sz="1200" dirty="0" err="1">
                <a:solidFill>
                  <a:srgbClr val="202122"/>
                </a:solidFill>
                <a:effectLst/>
                <a:latin typeface="Arial" panose="020B0604020202020204" pitchFamily="34" charset="0"/>
                <a:ea typeface="Times New Roman" panose="02020603050405020304" pitchFamily="18" charset="0"/>
              </a:rPr>
              <a:t>iOS</a:t>
            </a:r>
            <a:r>
              <a:rPr lang="tr-TR" sz="1200" dirty="0">
                <a:solidFill>
                  <a:srgbClr val="202122"/>
                </a:solidFill>
                <a:effectLst/>
                <a:latin typeface="Arial" panose="020B0604020202020204" pitchFamily="34" charset="0"/>
                <a:ea typeface="Times New Roman" panose="02020603050405020304" pitchFamily="18" charset="0"/>
              </a:rPr>
              <a:t>, </a:t>
            </a:r>
            <a:r>
              <a:rPr lang="tr-TR" sz="1200" dirty="0" err="1">
                <a:solidFill>
                  <a:srgbClr val="202122"/>
                </a:solidFill>
                <a:effectLst/>
                <a:latin typeface="Arial" panose="020B0604020202020204" pitchFamily="34" charset="0"/>
                <a:ea typeface="Times New Roman" panose="02020603050405020304" pitchFamily="18" charset="0"/>
              </a:rPr>
              <a:t>Android</a:t>
            </a:r>
            <a:r>
              <a:rPr lang="tr-TR" sz="1200" dirty="0">
                <a:solidFill>
                  <a:srgbClr val="202122"/>
                </a:solidFill>
                <a:effectLst/>
                <a:latin typeface="Arial" panose="020B0604020202020204" pitchFamily="34" charset="0"/>
                <a:ea typeface="Times New Roman" panose="02020603050405020304" pitchFamily="18" charset="0"/>
              </a:rPr>
              <a:t>, Windows Phone, </a:t>
            </a:r>
            <a:r>
              <a:rPr lang="tr-TR" sz="1200" dirty="0" err="1">
                <a:solidFill>
                  <a:srgbClr val="202122"/>
                </a:solidFill>
                <a:effectLst/>
                <a:latin typeface="Arial" panose="020B0604020202020204" pitchFamily="34" charset="0"/>
                <a:ea typeface="Times New Roman" panose="02020603050405020304" pitchFamily="18" charset="0"/>
              </a:rPr>
              <a:t>Playstation</a:t>
            </a:r>
            <a:r>
              <a:rPr lang="tr-TR" sz="1200" dirty="0">
                <a:solidFill>
                  <a:srgbClr val="202122"/>
                </a:solidFill>
                <a:effectLst/>
                <a:latin typeface="Arial" panose="020B0604020202020204" pitchFamily="34" charset="0"/>
                <a:ea typeface="Times New Roman" panose="02020603050405020304" pitchFamily="18" charset="0"/>
              </a:rPr>
              <a:t>, Xbox vb.) uygun olarak derlenebilmesidir. Bu sayede PC için hazırlanan bir oyun tek tıklamayla Mac içinde çalışır hale getirilebilir.</a:t>
            </a:r>
            <a:endParaRPr lang="tr-TR" sz="1200" dirty="0">
              <a:effectLst/>
              <a:latin typeface="Times New Roman" panose="02020603050405020304" pitchFamily="18" charset="0"/>
              <a:ea typeface="Times New Roman" panose="02020603050405020304" pitchFamily="18" charset="0"/>
            </a:endParaRPr>
          </a:p>
          <a:p>
            <a:pPr>
              <a:spcBef>
                <a:spcPts val="600"/>
              </a:spcBef>
              <a:spcAft>
                <a:spcPts val="600"/>
              </a:spcAft>
            </a:pPr>
            <a:r>
              <a:rPr lang="tr-TR" sz="1200" i="1" dirty="0" err="1">
                <a:solidFill>
                  <a:srgbClr val="202122"/>
                </a:solidFill>
                <a:effectLst/>
                <a:latin typeface="Arial" panose="020B0604020202020204" pitchFamily="34" charset="0"/>
                <a:ea typeface="Times New Roman" panose="02020603050405020304" pitchFamily="18" charset="0"/>
              </a:rPr>
              <a:t>Unity</a:t>
            </a:r>
            <a:r>
              <a:rPr lang="tr-TR" sz="1200" dirty="0">
                <a:solidFill>
                  <a:srgbClr val="202122"/>
                </a:solidFill>
                <a:effectLst/>
                <a:latin typeface="Arial" panose="020B0604020202020204" pitchFamily="34" charset="0"/>
                <a:ea typeface="Times New Roman" panose="02020603050405020304" pitchFamily="18" charset="0"/>
              </a:rPr>
              <a:t> son derece pahalı diğer gelişmiş oyun motorlarının (</a:t>
            </a:r>
            <a:r>
              <a:rPr lang="tr-TR" sz="1200" u="sng" dirty="0" err="1">
                <a:solidFill>
                  <a:srgbClr val="0B0080"/>
                </a:solidFill>
                <a:effectLst/>
                <a:latin typeface="Arial" panose="020B0604020202020204" pitchFamily="34" charset="0"/>
                <a:ea typeface="Times New Roman" panose="02020603050405020304" pitchFamily="18" charset="0"/>
                <a:hlinkClick r:id="rId2" tooltip="Havok (yazılım)"/>
              </a:rPr>
              <a:t>Havok</a:t>
            </a:r>
            <a:r>
              <a:rPr lang="tr-TR" sz="1200" dirty="0">
                <a:solidFill>
                  <a:srgbClr val="202122"/>
                </a:solidFill>
                <a:effectLst/>
                <a:latin typeface="Arial" panose="020B0604020202020204" pitchFamily="34" charset="0"/>
                <a:ea typeface="Times New Roman" panose="02020603050405020304" pitchFamily="18" charset="0"/>
              </a:rPr>
              <a:t>, vb.) sunduğu gelişmiş </a:t>
            </a:r>
            <a:r>
              <a:rPr lang="tr-TR" sz="1200" dirty="0" err="1">
                <a:solidFill>
                  <a:srgbClr val="202122"/>
                </a:solidFill>
                <a:effectLst/>
                <a:latin typeface="Arial" panose="020B0604020202020204" pitchFamily="34" charset="0"/>
                <a:ea typeface="Times New Roman" panose="02020603050405020304" pitchFamily="18" charset="0"/>
              </a:rPr>
              <a:t>shader</a:t>
            </a:r>
            <a:r>
              <a:rPr lang="tr-TR" sz="1200" dirty="0">
                <a:solidFill>
                  <a:srgbClr val="202122"/>
                </a:solidFill>
                <a:effectLst/>
                <a:latin typeface="Arial" panose="020B0604020202020204" pitchFamily="34" charset="0"/>
                <a:ea typeface="Times New Roman" panose="02020603050405020304" pitchFamily="18" charset="0"/>
              </a:rPr>
              <a:t> yazılımı, fizik motoru, animasyon editörü, </a:t>
            </a:r>
            <a:r>
              <a:rPr lang="tr-TR" sz="1200" dirty="0" err="1">
                <a:solidFill>
                  <a:srgbClr val="202122"/>
                </a:solidFill>
                <a:effectLst/>
                <a:latin typeface="Arial" panose="020B0604020202020204" pitchFamily="34" charset="0"/>
                <a:ea typeface="Times New Roman" panose="02020603050405020304" pitchFamily="18" charset="0"/>
              </a:rPr>
              <a:t>occlusion</a:t>
            </a:r>
            <a:r>
              <a:rPr lang="tr-TR" sz="1200" dirty="0">
                <a:solidFill>
                  <a:srgbClr val="202122"/>
                </a:solidFill>
                <a:effectLst/>
                <a:latin typeface="Arial" panose="020B0604020202020204" pitchFamily="34" charset="0"/>
                <a:ea typeface="Times New Roman" panose="02020603050405020304" pitchFamily="18" charset="0"/>
              </a:rPr>
              <a:t> </a:t>
            </a:r>
            <a:r>
              <a:rPr lang="tr-TR" sz="1200" dirty="0" err="1">
                <a:solidFill>
                  <a:srgbClr val="202122"/>
                </a:solidFill>
                <a:effectLst/>
                <a:latin typeface="Arial" panose="020B0604020202020204" pitchFamily="34" charset="0"/>
                <a:ea typeface="Times New Roman" panose="02020603050405020304" pitchFamily="18" charset="0"/>
              </a:rPr>
              <a:t>culling</a:t>
            </a:r>
            <a:r>
              <a:rPr lang="tr-TR" sz="1200" dirty="0">
                <a:solidFill>
                  <a:srgbClr val="202122"/>
                </a:solidFill>
                <a:effectLst/>
                <a:latin typeface="Arial" panose="020B0604020202020204" pitchFamily="34" charset="0"/>
                <a:ea typeface="Times New Roman" panose="02020603050405020304" pitchFamily="18" charset="0"/>
              </a:rPr>
              <a:t> gibi özellikleri, uygulama ve oyun geliştiricilerine ücretsiz sunmaktadır.</a:t>
            </a:r>
            <a:endParaRPr lang="tr-TR" sz="1100" dirty="0">
              <a:effectLst/>
              <a:latin typeface="Arial" panose="020B0604020202020204" pitchFamily="34" charset="0"/>
              <a:ea typeface="Arial" panose="020B0604020202020204" pitchFamily="34" charset="0"/>
            </a:endParaRPr>
          </a:p>
          <a:p>
            <a:pPr>
              <a:spcBef>
                <a:spcPts val="600"/>
              </a:spcBef>
              <a:spcAft>
                <a:spcPts val="600"/>
              </a:spcAft>
            </a:pPr>
            <a:r>
              <a:rPr lang="tr-TR" sz="1200" dirty="0" err="1">
                <a:solidFill>
                  <a:srgbClr val="202122"/>
                </a:solidFill>
                <a:effectLst/>
                <a:latin typeface="Arial" panose="020B0604020202020204" pitchFamily="34" charset="0"/>
                <a:ea typeface="Times New Roman" panose="02020603050405020304" pitchFamily="18" charset="0"/>
              </a:rPr>
              <a:t>Unity'nin</a:t>
            </a:r>
            <a:r>
              <a:rPr lang="tr-TR" sz="1200" dirty="0">
                <a:solidFill>
                  <a:srgbClr val="202122"/>
                </a:solidFill>
                <a:effectLst/>
                <a:latin typeface="Arial" panose="020B0604020202020204" pitchFamily="34" charset="0"/>
                <a:ea typeface="Times New Roman" panose="02020603050405020304" pitchFamily="18" charset="0"/>
              </a:rPr>
              <a:t> diğer oyun motorlarından üstün taraflarından biri de oyun geliştirme zamanında geliştiriciye program kodu yazma olanağı vermesidir. Diğer oyun motorlarının </a:t>
            </a:r>
            <a:r>
              <a:rPr lang="tr-TR" sz="1200" dirty="0" err="1">
                <a:solidFill>
                  <a:srgbClr val="202122"/>
                </a:solidFill>
                <a:effectLst/>
                <a:latin typeface="Arial" panose="020B0604020202020204" pitchFamily="34" charset="0"/>
                <a:ea typeface="Times New Roman" panose="02020603050405020304" pitchFamily="18" charset="0"/>
              </a:rPr>
              <a:t>ekserisi</a:t>
            </a:r>
            <a:r>
              <a:rPr lang="tr-TR" sz="1200" dirty="0">
                <a:solidFill>
                  <a:srgbClr val="202122"/>
                </a:solidFill>
                <a:effectLst/>
                <a:latin typeface="Arial" panose="020B0604020202020204" pitchFamily="34" charset="0"/>
                <a:ea typeface="Times New Roman" panose="02020603050405020304" pitchFamily="18" charset="0"/>
              </a:rPr>
              <a:t> grafik ile kodu ayırmışken, </a:t>
            </a:r>
            <a:r>
              <a:rPr lang="tr-TR" sz="1200" dirty="0" err="1">
                <a:solidFill>
                  <a:srgbClr val="202122"/>
                </a:solidFill>
                <a:effectLst/>
                <a:latin typeface="Arial" panose="020B0604020202020204" pitchFamily="34" charset="0"/>
                <a:ea typeface="Times New Roman" panose="02020603050405020304" pitchFamily="18" charset="0"/>
              </a:rPr>
              <a:t>Unity</a:t>
            </a:r>
            <a:r>
              <a:rPr lang="tr-TR" sz="1200" dirty="0">
                <a:solidFill>
                  <a:srgbClr val="202122"/>
                </a:solidFill>
                <a:effectLst/>
                <a:latin typeface="Arial" panose="020B0604020202020204" pitchFamily="34" charset="0"/>
                <a:ea typeface="Times New Roman" panose="02020603050405020304" pitchFamily="18" charset="0"/>
              </a:rPr>
              <a:t> ile grafik ve kod birlikte çalışmaktadır. Bu çalışma mantığı geliştiriciye esneklik sağlamakta, geliştirme süresini kısaltmaktadır.</a:t>
            </a:r>
            <a:endParaRPr lang="tr-TR" sz="1100" dirty="0">
              <a:effectLst/>
              <a:latin typeface="Arial" panose="020B0604020202020204" pitchFamily="34" charset="0"/>
              <a:ea typeface="Arial" panose="020B0604020202020204" pitchFamily="34" charset="0"/>
            </a:endParaRPr>
          </a:p>
          <a:p>
            <a:pPr>
              <a:spcBef>
                <a:spcPts val="600"/>
              </a:spcBef>
              <a:spcAft>
                <a:spcPts val="600"/>
              </a:spcAft>
            </a:pPr>
            <a:r>
              <a:rPr lang="tr-TR" sz="1200" dirty="0" err="1">
                <a:solidFill>
                  <a:srgbClr val="202122"/>
                </a:solidFill>
                <a:effectLst/>
                <a:latin typeface="Arial" panose="020B0604020202020204" pitchFamily="34" charset="0"/>
                <a:ea typeface="Times New Roman" panose="02020603050405020304" pitchFamily="18" charset="0"/>
              </a:rPr>
              <a:t>Unity</a:t>
            </a:r>
            <a:r>
              <a:rPr lang="tr-TR" sz="1200" dirty="0">
                <a:solidFill>
                  <a:srgbClr val="202122"/>
                </a:solidFill>
                <a:effectLst/>
                <a:latin typeface="Arial" panose="020B0604020202020204" pitchFamily="34" charset="0"/>
                <a:ea typeface="Times New Roman" panose="02020603050405020304" pitchFamily="18" charset="0"/>
              </a:rPr>
              <a:t> bütün bu avantajlarının yanında </a:t>
            </a:r>
            <a:r>
              <a:rPr lang="tr-TR" sz="1200" dirty="0" err="1">
                <a:solidFill>
                  <a:srgbClr val="202122"/>
                </a:solidFill>
                <a:effectLst/>
                <a:latin typeface="Arial" panose="020B0604020202020204" pitchFamily="34" charset="0"/>
                <a:ea typeface="Times New Roman" panose="02020603050405020304" pitchFamily="18" charset="0"/>
              </a:rPr>
              <a:t>Unity</a:t>
            </a:r>
            <a:r>
              <a:rPr lang="tr-TR" sz="1200" dirty="0">
                <a:solidFill>
                  <a:srgbClr val="202122"/>
                </a:solidFill>
                <a:effectLst/>
                <a:latin typeface="Arial" panose="020B0604020202020204" pitchFamily="34" charset="0"/>
                <a:ea typeface="Times New Roman" panose="02020603050405020304" pitchFamily="18" charset="0"/>
              </a:rPr>
              <a:t> 3D'de yazılmış oyunlar düşük ve orta seviye bilgisayarlarda (en düşük 1.6 </a:t>
            </a:r>
            <a:r>
              <a:rPr lang="tr-TR" sz="1200" dirty="0" err="1">
                <a:solidFill>
                  <a:srgbClr val="202122"/>
                </a:solidFill>
                <a:effectLst/>
                <a:latin typeface="Arial" panose="020B0604020202020204" pitchFamily="34" charset="0"/>
                <a:ea typeface="Times New Roman" panose="02020603050405020304" pitchFamily="18" charset="0"/>
              </a:rPr>
              <a:t>Ghz</a:t>
            </a:r>
            <a:r>
              <a:rPr lang="tr-TR" sz="1200" dirty="0">
                <a:solidFill>
                  <a:srgbClr val="202122"/>
                </a:solidFill>
                <a:effectLst/>
                <a:latin typeface="Arial" panose="020B0604020202020204" pitchFamily="34" charset="0"/>
                <a:ea typeface="Times New Roman" panose="02020603050405020304" pitchFamily="18" charset="0"/>
              </a:rPr>
              <a:t> işlemci, 500 MB ram) rahatlıkla oynanabilmektedir.</a:t>
            </a:r>
            <a:endParaRPr lang="tr-TR" sz="1100" dirty="0">
              <a:effectLst/>
              <a:latin typeface="Arial" panose="020B0604020202020204" pitchFamily="34" charset="0"/>
              <a:ea typeface="Arial" panose="020B0604020202020204" pitchFamily="34" charset="0"/>
            </a:endParaRPr>
          </a:p>
          <a:p>
            <a:pPr>
              <a:spcBef>
                <a:spcPts val="600"/>
              </a:spcBef>
              <a:spcAft>
                <a:spcPts val="600"/>
              </a:spcAft>
            </a:pPr>
            <a:r>
              <a:rPr lang="tr-TR" sz="1200" dirty="0" err="1">
                <a:solidFill>
                  <a:srgbClr val="202122"/>
                </a:solidFill>
                <a:effectLst/>
                <a:latin typeface="Arial" panose="020B0604020202020204" pitchFamily="34" charset="0"/>
                <a:ea typeface="Times New Roman" panose="02020603050405020304" pitchFamily="18" charset="0"/>
              </a:rPr>
              <a:t>Unity</a:t>
            </a:r>
            <a:r>
              <a:rPr lang="tr-TR" sz="1200" dirty="0">
                <a:solidFill>
                  <a:srgbClr val="202122"/>
                </a:solidFill>
                <a:effectLst/>
                <a:latin typeface="Arial" panose="020B0604020202020204" pitchFamily="34" charset="0"/>
                <a:ea typeface="Times New Roman" panose="02020603050405020304" pitchFamily="18" charset="0"/>
              </a:rPr>
              <a:t> oyun hazırlama yanında, eğitim amaçlı simülasyonlar </a:t>
            </a:r>
            <a:r>
              <a:rPr lang="tr-TR" sz="1200" dirty="0" err="1">
                <a:solidFill>
                  <a:srgbClr val="202122"/>
                </a:solidFill>
                <a:effectLst/>
                <a:latin typeface="Arial" panose="020B0604020202020204" pitchFamily="34" charset="0"/>
                <a:ea typeface="Times New Roman" panose="02020603050405020304" pitchFamily="18" charset="0"/>
              </a:rPr>
              <a:t>hazırlamaktada</a:t>
            </a:r>
            <a:r>
              <a:rPr lang="tr-TR" sz="1200" dirty="0">
                <a:solidFill>
                  <a:srgbClr val="202122"/>
                </a:solidFill>
                <a:effectLst/>
                <a:latin typeface="Arial" panose="020B0604020202020204" pitchFamily="34" charset="0"/>
                <a:ea typeface="Times New Roman" panose="02020603050405020304" pitchFamily="18" charset="0"/>
              </a:rPr>
              <a:t> kullanılabilmektedir. En son versiyonu ile kişisel kullanımlar için ücretsiz olan yazılım sayesinde daha geniş bir kitleye hitap edecek şekilde bir pazarlama taktiğine yönelmiştir.</a:t>
            </a:r>
            <a:endParaRPr lang="tr-TR" sz="1100" dirty="0">
              <a:effectLst/>
              <a:latin typeface="Arial" panose="020B0604020202020204" pitchFamily="34" charset="0"/>
              <a:ea typeface="Arial" panose="020B0604020202020204" pitchFamily="34" charset="0"/>
            </a:endParaRPr>
          </a:p>
          <a:p>
            <a:pPr>
              <a:spcAft>
                <a:spcPts val="0"/>
              </a:spcAft>
            </a:pPr>
            <a:r>
              <a:rPr lang="tr-TR" sz="1450" b="1" dirty="0">
                <a:effectLst/>
                <a:latin typeface="Arial" panose="020B0604020202020204" pitchFamily="34" charset="0"/>
                <a:ea typeface="Arial" panose="020B0604020202020204" pitchFamily="34" charset="0"/>
              </a:rPr>
              <a:t> </a:t>
            </a:r>
            <a:endParaRPr lang="tr-TR" sz="1100" dirty="0">
              <a:effectLst/>
              <a:latin typeface="Arial" panose="020B0604020202020204" pitchFamily="34" charset="0"/>
              <a:ea typeface="Arial" panose="020B0604020202020204" pitchFamily="34" charset="0"/>
            </a:endParaRPr>
          </a:p>
        </p:txBody>
      </p:sp>
      <p:sp>
        <p:nvSpPr>
          <p:cNvPr id="5" name="Dikdörtgen 4">
            <a:extLst>
              <a:ext uri="{FF2B5EF4-FFF2-40B4-BE49-F238E27FC236}">
                <a16:creationId xmlns:a16="http://schemas.microsoft.com/office/drawing/2014/main" id="{8987A202-EC8F-4B2B-BD47-0EE34532BEF3}"/>
              </a:ext>
            </a:extLst>
          </p:cNvPr>
          <p:cNvSpPr/>
          <p:nvPr/>
        </p:nvSpPr>
        <p:spPr>
          <a:xfrm>
            <a:off x="389137" y="3773702"/>
            <a:ext cx="11413723" cy="1924822"/>
          </a:xfrm>
          <a:prstGeom prst="rect">
            <a:avLst/>
          </a:prstGeom>
        </p:spPr>
        <p:txBody>
          <a:bodyPr wrap="square">
            <a:spAutoFit/>
          </a:bodyPr>
          <a:lstStyle/>
          <a:p>
            <a:pPr marL="1143000" lvl="2" indent="-228600">
              <a:spcBef>
                <a:spcPts val="35"/>
              </a:spcBef>
              <a:spcAft>
                <a:spcPts val="0"/>
              </a:spcAft>
              <a:buSzPts val="1100"/>
              <a:buFont typeface="Arial" panose="020B0604020202020204" pitchFamily="34" charset="0"/>
              <a:buAutoNum type="arabicPeriod"/>
              <a:tabLst>
                <a:tab pos="721360" algn="l"/>
                <a:tab pos="721995" algn="l"/>
              </a:tabLst>
            </a:pPr>
            <a:r>
              <a:rPr lang="tr-TR" sz="1100" b="1" spc="-15" dirty="0">
                <a:effectLst/>
                <a:latin typeface="Arial" panose="020B0604020202020204" pitchFamily="34" charset="0"/>
                <a:ea typeface="Arial" panose="020B0604020202020204" pitchFamily="34" charset="0"/>
              </a:rPr>
              <a:t>UNİTY PAZARLAMA</a:t>
            </a:r>
          </a:p>
          <a:p>
            <a:pPr algn="just">
              <a:lnSpc>
                <a:spcPct val="115000"/>
              </a:lnSpc>
              <a:spcAft>
                <a:spcPts val="0"/>
              </a:spcAft>
            </a:pPr>
            <a:r>
              <a:rPr lang="tr-TR" sz="1100" dirty="0">
                <a:effectLst/>
                <a:latin typeface="Arial" panose="020B0604020202020204" pitchFamily="34" charset="0"/>
                <a:ea typeface="Arial" panose="020B0604020202020204" pitchFamily="34" charset="0"/>
              </a:rPr>
              <a:t> </a:t>
            </a:r>
          </a:p>
          <a:p>
            <a:pPr algn="just">
              <a:lnSpc>
                <a:spcPct val="115000"/>
              </a:lnSpc>
              <a:spcAft>
                <a:spcPts val="0"/>
              </a:spcAft>
            </a:pPr>
            <a:r>
              <a:rPr lang="tr-TR" sz="1200" dirty="0" err="1">
                <a:solidFill>
                  <a:srgbClr val="202122"/>
                </a:solidFill>
                <a:effectLst/>
                <a:latin typeface="Arial" panose="020B0604020202020204" pitchFamily="34" charset="0"/>
                <a:ea typeface="Arial" panose="020B0604020202020204" pitchFamily="34" charset="0"/>
              </a:rPr>
              <a:t>Unity</a:t>
            </a:r>
            <a:r>
              <a:rPr lang="tr-TR" sz="1200" dirty="0">
                <a:solidFill>
                  <a:srgbClr val="202122"/>
                </a:solidFill>
                <a:effectLst/>
                <a:latin typeface="Arial" panose="020B0604020202020204" pitchFamily="34" charset="0"/>
                <a:ea typeface="Arial" panose="020B0604020202020204" pitchFamily="34" charset="0"/>
              </a:rPr>
              <a:t> Technologies Japonya, 16 Aralık 2013'te </a:t>
            </a:r>
            <a:r>
              <a:rPr lang="tr-TR" sz="1200" dirty="0" err="1">
                <a:solidFill>
                  <a:srgbClr val="202122"/>
                </a:solidFill>
                <a:effectLst/>
                <a:latin typeface="Arial" panose="020B0604020202020204" pitchFamily="34" charset="0"/>
                <a:ea typeface="Arial" panose="020B0604020202020204" pitchFamily="34" charset="0"/>
              </a:rPr>
              <a:t>Unity-chan</a:t>
            </a:r>
            <a:r>
              <a:rPr lang="tr-TR" sz="1200" dirty="0">
                <a:solidFill>
                  <a:srgbClr val="202122"/>
                </a:solidFill>
                <a:effectLst/>
                <a:latin typeface="Arial" panose="020B0604020202020204" pitchFamily="34" charset="0"/>
                <a:ea typeface="Arial" panose="020B0604020202020204" pitchFamily="34" charset="0"/>
              </a:rPr>
              <a:t> (</a:t>
            </a:r>
            <a:r>
              <a:rPr lang="ja-JP" sz="1200" dirty="0">
                <a:solidFill>
                  <a:srgbClr val="202122"/>
                </a:solidFill>
                <a:effectLst/>
                <a:latin typeface="Arial" panose="020B0604020202020204" pitchFamily="34" charset="0"/>
                <a:ea typeface="MS Gothic" panose="020B0609070205080204" pitchFamily="49" charset="-128"/>
                <a:cs typeface="MS Gothic" panose="020B0609070205080204" pitchFamily="49" charset="-128"/>
              </a:rPr>
              <a:t>ユニティちゃん</a:t>
            </a:r>
            <a:r>
              <a:rPr lang="tr-TR" sz="1200" dirty="0">
                <a:solidFill>
                  <a:srgbClr val="202122"/>
                </a:solidFill>
                <a:effectLst/>
                <a:latin typeface="Arial" panose="020B0604020202020204" pitchFamily="34" charset="0"/>
                <a:ea typeface="Arial" panose="020B0604020202020204" pitchFamily="34" charset="0"/>
              </a:rPr>
              <a:t> </a:t>
            </a:r>
            <a:r>
              <a:rPr lang="tr-TR" sz="1200" i="1" dirty="0" err="1">
                <a:solidFill>
                  <a:srgbClr val="202122"/>
                </a:solidFill>
                <a:effectLst/>
                <a:latin typeface="Arial" panose="020B0604020202020204" pitchFamily="34" charset="0"/>
                <a:ea typeface="Arial" panose="020B0604020202020204" pitchFamily="34" charset="0"/>
              </a:rPr>
              <a:t>Yuniti-chan</a:t>
            </a:r>
            <a:r>
              <a:rPr lang="tr-TR" sz="1200" dirty="0">
                <a:solidFill>
                  <a:srgbClr val="202122"/>
                </a:solidFill>
                <a:effectLst/>
                <a:latin typeface="Arial" panose="020B0604020202020204" pitchFamily="34" charset="0"/>
                <a:ea typeface="Arial" panose="020B0604020202020204" pitchFamily="34" charset="0"/>
              </a:rPr>
              <a:t>) adlı gerçek adı </a:t>
            </a:r>
            <a:r>
              <a:rPr lang="tr-TR" sz="1200" dirty="0" err="1">
                <a:solidFill>
                  <a:srgbClr val="202122"/>
                </a:solidFill>
                <a:effectLst/>
                <a:latin typeface="Arial" panose="020B0604020202020204" pitchFamily="34" charset="0"/>
                <a:ea typeface="Arial" panose="020B0604020202020204" pitchFamily="34" charset="0"/>
              </a:rPr>
              <a:t>Kohaku</a:t>
            </a:r>
            <a:r>
              <a:rPr lang="tr-TR" sz="1200" dirty="0">
                <a:solidFill>
                  <a:srgbClr val="202122"/>
                </a:solidFill>
                <a:effectLst/>
                <a:latin typeface="Arial" panose="020B0604020202020204" pitchFamily="34" charset="0"/>
                <a:ea typeface="Arial" panose="020B0604020202020204" pitchFamily="34" charset="0"/>
              </a:rPr>
              <a:t> </a:t>
            </a:r>
            <a:r>
              <a:rPr lang="tr-TR" sz="1200" dirty="0" err="1">
                <a:solidFill>
                  <a:srgbClr val="202122"/>
                </a:solidFill>
                <a:effectLst/>
                <a:latin typeface="Arial" panose="020B0604020202020204" pitchFamily="34" charset="0"/>
                <a:ea typeface="Arial" panose="020B0604020202020204" pitchFamily="34" charset="0"/>
              </a:rPr>
              <a:t>Ōtori</a:t>
            </a:r>
            <a:r>
              <a:rPr lang="tr-TR" sz="1200" dirty="0">
                <a:solidFill>
                  <a:srgbClr val="202122"/>
                </a:solidFill>
                <a:effectLst/>
                <a:latin typeface="Arial" panose="020B0604020202020204" pitchFamily="34" charset="0"/>
                <a:ea typeface="Arial" panose="020B0604020202020204" pitchFamily="34" charset="0"/>
              </a:rPr>
              <a:t> (</a:t>
            </a:r>
            <a:r>
              <a:rPr lang="ja-JP" sz="1200" dirty="0">
                <a:solidFill>
                  <a:srgbClr val="202122"/>
                </a:solidFill>
                <a:effectLst/>
                <a:latin typeface="Arial" panose="020B0604020202020204" pitchFamily="34" charset="0"/>
                <a:ea typeface="MS Gothic" panose="020B0609070205080204" pitchFamily="49" charset="-128"/>
                <a:cs typeface="MS Gothic" panose="020B0609070205080204" pitchFamily="49" charset="-128"/>
              </a:rPr>
              <a:t>大鳥</a:t>
            </a:r>
            <a:r>
              <a:rPr lang="ja-JP" sz="1200" dirty="0">
                <a:solidFill>
                  <a:srgbClr val="202122"/>
                </a:solidFill>
                <a:effectLst/>
                <a:latin typeface="Arial" panose="020B0604020202020204" pitchFamily="34" charset="0"/>
                <a:ea typeface="Arial" panose="020B0604020202020204" pitchFamily="34" charset="0"/>
              </a:rPr>
              <a:t> </a:t>
            </a:r>
            <a:r>
              <a:rPr lang="ja-JP" sz="1200" dirty="0">
                <a:solidFill>
                  <a:srgbClr val="202122"/>
                </a:solidFill>
                <a:effectLst/>
                <a:latin typeface="Arial" panose="020B0604020202020204" pitchFamily="34" charset="0"/>
                <a:ea typeface="MS Gothic" panose="020B0609070205080204" pitchFamily="49" charset="-128"/>
                <a:cs typeface="MS Gothic" panose="020B0609070205080204" pitchFamily="49" charset="-128"/>
              </a:rPr>
              <a:t>こはく</a:t>
            </a:r>
            <a:r>
              <a:rPr lang="tr-TR" sz="1200" dirty="0">
                <a:solidFill>
                  <a:srgbClr val="202122"/>
                </a:solidFill>
                <a:effectLst/>
                <a:latin typeface="Arial" panose="020B0604020202020204" pitchFamily="34" charset="0"/>
                <a:ea typeface="Arial" panose="020B0604020202020204" pitchFamily="34" charset="0"/>
              </a:rPr>
              <a:t> </a:t>
            </a:r>
            <a:r>
              <a:rPr lang="tr-TR" sz="1200" i="1" dirty="0" err="1">
                <a:solidFill>
                  <a:srgbClr val="202122"/>
                </a:solidFill>
                <a:effectLst/>
                <a:latin typeface="Arial" panose="020B0604020202020204" pitchFamily="34" charset="0"/>
                <a:ea typeface="Arial" panose="020B0604020202020204" pitchFamily="34" charset="0"/>
              </a:rPr>
              <a:t>Ōtori</a:t>
            </a:r>
            <a:r>
              <a:rPr lang="tr-TR" sz="1200" i="1" dirty="0">
                <a:solidFill>
                  <a:srgbClr val="202122"/>
                </a:solidFill>
                <a:effectLst/>
                <a:latin typeface="Arial" panose="020B0604020202020204" pitchFamily="34" charset="0"/>
                <a:ea typeface="Arial" panose="020B0604020202020204" pitchFamily="34" charset="0"/>
              </a:rPr>
              <a:t> </a:t>
            </a:r>
            <a:r>
              <a:rPr lang="tr-TR" sz="1200" i="1" dirty="0" err="1">
                <a:solidFill>
                  <a:srgbClr val="202122"/>
                </a:solidFill>
                <a:effectLst/>
                <a:latin typeface="Arial" panose="020B0604020202020204" pitchFamily="34" charset="0"/>
                <a:ea typeface="Arial" panose="020B0604020202020204" pitchFamily="34" charset="0"/>
              </a:rPr>
              <a:t>Kohaku</a:t>
            </a:r>
            <a:r>
              <a:rPr lang="tr-TR" sz="1200" dirty="0">
                <a:solidFill>
                  <a:srgbClr val="202122"/>
                </a:solidFill>
                <a:effectLst/>
                <a:latin typeface="Arial" panose="020B0604020202020204" pitchFamily="34" charset="0"/>
                <a:ea typeface="Arial" panose="020B0604020202020204" pitchFamily="34" charset="0"/>
              </a:rPr>
              <a:t>) olan (</a:t>
            </a:r>
            <a:r>
              <a:rPr lang="tr-TR" sz="1200" dirty="0" err="1">
                <a:solidFill>
                  <a:srgbClr val="202122"/>
                </a:solidFill>
                <a:effectLst/>
                <a:latin typeface="Arial" panose="020B0604020202020204" pitchFamily="34" charset="0"/>
                <a:ea typeface="Arial" panose="020B0604020202020204" pitchFamily="34" charset="0"/>
              </a:rPr>
              <a:t>Asuka</a:t>
            </a:r>
            <a:r>
              <a:rPr lang="tr-TR" sz="1200" dirty="0">
                <a:solidFill>
                  <a:srgbClr val="202122"/>
                </a:solidFill>
                <a:effectLst/>
                <a:latin typeface="Arial" panose="020B0604020202020204" pitchFamily="34" charset="0"/>
                <a:ea typeface="Arial" panose="020B0604020202020204" pitchFamily="34" charset="0"/>
              </a:rPr>
              <a:t> </a:t>
            </a:r>
            <a:r>
              <a:rPr lang="tr-TR" sz="1200" dirty="0" err="1">
                <a:solidFill>
                  <a:srgbClr val="202122"/>
                </a:solidFill>
                <a:effectLst/>
                <a:latin typeface="Arial" panose="020B0604020202020204" pitchFamily="34" charset="0"/>
                <a:ea typeface="Arial" panose="020B0604020202020204" pitchFamily="34" charset="0"/>
              </a:rPr>
              <a:t>Kakumoto</a:t>
            </a:r>
            <a:r>
              <a:rPr lang="tr-TR" sz="1200" dirty="0">
                <a:solidFill>
                  <a:srgbClr val="202122"/>
                </a:solidFill>
                <a:effectLst/>
                <a:latin typeface="Arial" panose="020B0604020202020204" pitchFamily="34" charset="0"/>
                <a:ea typeface="Arial" panose="020B0604020202020204" pitchFamily="34" charset="0"/>
              </a:rPr>
              <a:t> tarafından seslendirilen) resmi bir maskot karakterinin yeni bir ekran görüntüleri ortaya koydu. Karakter, </a:t>
            </a:r>
            <a:r>
              <a:rPr lang="tr-TR" sz="1200" u="sng" dirty="0">
                <a:solidFill>
                  <a:srgbClr val="0B0080"/>
                </a:solidFill>
                <a:effectLst/>
                <a:latin typeface="Arial" panose="020B0604020202020204" pitchFamily="34" charset="0"/>
                <a:ea typeface="Arial" panose="020B0604020202020204" pitchFamily="34" charset="0"/>
                <a:hlinkClick r:id="rId3" tooltip="Tokyo Big Sight"/>
              </a:rPr>
              <a:t>Tokyo </a:t>
            </a:r>
            <a:r>
              <a:rPr lang="tr-TR" sz="1200" u="sng" dirty="0" err="1">
                <a:solidFill>
                  <a:srgbClr val="0B0080"/>
                </a:solidFill>
                <a:effectLst/>
                <a:latin typeface="Arial" panose="020B0604020202020204" pitchFamily="34" charset="0"/>
                <a:ea typeface="Arial" panose="020B0604020202020204" pitchFamily="34" charset="0"/>
                <a:hlinkClick r:id="rId3" tooltip="Tokyo Big Sight"/>
              </a:rPr>
              <a:t>Big</a:t>
            </a:r>
            <a:r>
              <a:rPr lang="tr-TR" sz="1200" u="sng" dirty="0">
                <a:solidFill>
                  <a:srgbClr val="0B0080"/>
                </a:solidFill>
                <a:effectLst/>
                <a:latin typeface="Arial" panose="020B0604020202020204" pitchFamily="34" charset="0"/>
                <a:ea typeface="Arial" panose="020B0604020202020204" pitchFamily="34" charset="0"/>
                <a:hlinkClick r:id="rId3" tooltip="Tokyo Big Sight"/>
              </a:rPr>
              <a:t> </a:t>
            </a:r>
            <a:r>
              <a:rPr lang="tr-TR" sz="1200" u="sng" dirty="0" err="1">
                <a:solidFill>
                  <a:srgbClr val="0B0080"/>
                </a:solidFill>
                <a:effectLst/>
                <a:latin typeface="Arial" panose="020B0604020202020204" pitchFamily="34" charset="0"/>
                <a:ea typeface="Arial" panose="020B0604020202020204" pitchFamily="34" charset="0"/>
                <a:hlinkClick r:id="rId3" tooltip="Tokyo Big Sight"/>
              </a:rPr>
              <a:t>Sight</a:t>
            </a:r>
            <a:r>
              <a:rPr lang="tr-TR" sz="1200" dirty="0" err="1">
                <a:solidFill>
                  <a:srgbClr val="202122"/>
                </a:solidFill>
                <a:effectLst/>
                <a:latin typeface="Arial" panose="020B0604020202020204" pitchFamily="34" charset="0"/>
                <a:ea typeface="Arial" panose="020B0604020202020204" pitchFamily="34" charset="0"/>
              </a:rPr>
              <a:t>'ta</a:t>
            </a:r>
            <a:r>
              <a:rPr lang="tr-TR" sz="1200" dirty="0">
                <a:solidFill>
                  <a:srgbClr val="202122"/>
                </a:solidFill>
                <a:effectLst/>
                <a:latin typeface="Arial" panose="020B0604020202020204" pitchFamily="34" charset="0"/>
                <a:ea typeface="Arial" panose="020B0604020202020204" pitchFamily="34" charset="0"/>
              </a:rPr>
              <a:t> Comic Market 85 etkinliğinde temalı eşyaların dağıtılacağı ve ses sanatçısının yer alacağı 29 Aralık - 31 Aralık tarihleri ​​arasındaki sergilendi. Karakterin ilişkili oyun verileri 2014 baharında çıkacaktı.</a:t>
            </a:r>
            <a:r>
              <a:rPr lang="tr-TR" sz="1200" u="sng" baseline="30000" dirty="0">
                <a:solidFill>
                  <a:srgbClr val="0B0080"/>
                </a:solidFill>
                <a:effectLst/>
                <a:latin typeface="Arial" panose="020B0604020202020204" pitchFamily="34" charset="0"/>
                <a:ea typeface="Arial" panose="020B0604020202020204" pitchFamily="34" charset="0"/>
                <a:hlinkClick r:id="rId4"/>
              </a:rPr>
              <a:t>[19]</a:t>
            </a:r>
            <a:r>
              <a:rPr lang="tr-TR" sz="1200" u="sng" baseline="30000" dirty="0">
                <a:solidFill>
                  <a:srgbClr val="0B0080"/>
                </a:solidFill>
                <a:effectLst/>
                <a:latin typeface="Arial" panose="020B0604020202020204" pitchFamily="34" charset="0"/>
                <a:ea typeface="Arial" panose="020B0604020202020204" pitchFamily="34" charset="0"/>
                <a:hlinkClick r:id="rId5"/>
              </a:rPr>
              <a:t>[20]</a:t>
            </a:r>
            <a:r>
              <a:rPr lang="tr-TR" sz="1200" u="sng" baseline="30000" dirty="0">
                <a:solidFill>
                  <a:srgbClr val="0B0080"/>
                </a:solidFill>
                <a:effectLst/>
                <a:latin typeface="Arial" panose="020B0604020202020204" pitchFamily="34" charset="0"/>
                <a:ea typeface="Arial" panose="020B0604020202020204" pitchFamily="34" charset="0"/>
                <a:hlinkClick r:id="rId6"/>
              </a:rPr>
              <a:t>[21]</a:t>
            </a:r>
            <a:r>
              <a:rPr lang="tr-TR" sz="1200" dirty="0">
                <a:solidFill>
                  <a:srgbClr val="202122"/>
                </a:solidFill>
                <a:effectLst/>
                <a:latin typeface="Arial" panose="020B0604020202020204" pitchFamily="34" charset="0"/>
                <a:ea typeface="Arial" panose="020B0604020202020204" pitchFamily="34" charset="0"/>
              </a:rPr>
              <a:t> Bu karakter, </a:t>
            </a:r>
            <a:r>
              <a:rPr lang="tr-TR" sz="1200" dirty="0" err="1">
                <a:solidFill>
                  <a:srgbClr val="202122"/>
                </a:solidFill>
                <a:effectLst/>
                <a:latin typeface="Arial" panose="020B0604020202020204" pitchFamily="34" charset="0"/>
                <a:ea typeface="Arial" panose="020B0604020202020204" pitchFamily="34" charset="0"/>
              </a:rPr>
              <a:t>Unity</a:t>
            </a:r>
            <a:r>
              <a:rPr lang="tr-TR" sz="1200" dirty="0">
                <a:solidFill>
                  <a:srgbClr val="202122"/>
                </a:solidFill>
                <a:effectLst/>
                <a:latin typeface="Arial" panose="020B0604020202020204" pitchFamily="34" charset="0"/>
                <a:ea typeface="Arial" panose="020B0604020202020204" pitchFamily="34" charset="0"/>
              </a:rPr>
              <a:t> Technologies Japonya tasarımcısı "</a:t>
            </a:r>
            <a:r>
              <a:rPr lang="tr-TR" sz="1200" dirty="0" err="1">
                <a:solidFill>
                  <a:srgbClr val="202122"/>
                </a:solidFill>
                <a:effectLst/>
                <a:latin typeface="Arial" panose="020B0604020202020204" pitchFamily="34" charset="0"/>
                <a:ea typeface="Arial" panose="020B0604020202020204" pitchFamily="34" charset="0"/>
              </a:rPr>
              <a:t>ntny</a:t>
            </a:r>
            <a:r>
              <a:rPr lang="tr-TR" sz="1200" dirty="0">
                <a:solidFill>
                  <a:srgbClr val="202122"/>
                </a:solidFill>
                <a:effectLst/>
                <a:latin typeface="Arial" panose="020B0604020202020204" pitchFamily="34" charset="0"/>
                <a:ea typeface="Arial" panose="020B0604020202020204" pitchFamily="34" charset="0"/>
              </a:rPr>
              <a:t>" tarafından açık kaynak kodlu bir kadın kahraman karakter olarak tasarlandı.</a:t>
            </a:r>
            <a:r>
              <a:rPr lang="tr-TR" sz="1200" u="sng" baseline="30000" dirty="0">
                <a:solidFill>
                  <a:srgbClr val="0B0080"/>
                </a:solidFill>
                <a:effectLst/>
                <a:latin typeface="Arial" panose="020B0604020202020204" pitchFamily="34" charset="0"/>
                <a:ea typeface="Arial" panose="020B0604020202020204" pitchFamily="34" charset="0"/>
                <a:hlinkClick r:id="rId7"/>
              </a:rPr>
              <a:t>[22]</a:t>
            </a:r>
            <a:r>
              <a:rPr lang="tr-TR" sz="1200" dirty="0">
                <a:solidFill>
                  <a:srgbClr val="202122"/>
                </a:solidFill>
                <a:effectLst/>
                <a:latin typeface="Arial" panose="020B0604020202020204" pitchFamily="34" charset="0"/>
                <a:ea typeface="Arial" panose="020B0604020202020204" pitchFamily="34" charset="0"/>
              </a:rPr>
              <a:t> Şirket, belirli lisanslar altında ikincil projelerde </a:t>
            </a:r>
            <a:r>
              <a:rPr lang="tr-TR" sz="1200" dirty="0" err="1">
                <a:solidFill>
                  <a:srgbClr val="202122"/>
                </a:solidFill>
                <a:effectLst/>
                <a:latin typeface="Arial" panose="020B0604020202020204" pitchFamily="34" charset="0"/>
                <a:ea typeface="Arial" panose="020B0604020202020204" pitchFamily="34" charset="0"/>
              </a:rPr>
              <a:t>Unity-chan</a:t>
            </a:r>
            <a:r>
              <a:rPr lang="tr-TR" sz="1200" dirty="0">
                <a:solidFill>
                  <a:srgbClr val="202122"/>
                </a:solidFill>
                <a:effectLst/>
                <a:latin typeface="Arial" panose="020B0604020202020204" pitchFamily="34" charset="0"/>
                <a:ea typeface="Arial" panose="020B0604020202020204" pitchFamily="34" charset="0"/>
              </a:rPr>
              <a:t> ve ilgili karakterlerin kullanılmasına izin vermektedir.</a:t>
            </a:r>
            <a:r>
              <a:rPr lang="tr-TR" sz="1200" u="sng" baseline="30000" dirty="0">
                <a:solidFill>
                  <a:srgbClr val="0B0080"/>
                </a:solidFill>
                <a:effectLst/>
                <a:latin typeface="Arial" panose="020B0604020202020204" pitchFamily="34" charset="0"/>
                <a:ea typeface="Arial" panose="020B0604020202020204" pitchFamily="34" charset="0"/>
                <a:hlinkClick r:id="rId8"/>
              </a:rPr>
              <a:t>[23]</a:t>
            </a:r>
            <a:r>
              <a:rPr lang="tr-TR" sz="1200" dirty="0">
                <a:solidFill>
                  <a:srgbClr val="202122"/>
                </a:solidFill>
                <a:effectLst/>
                <a:latin typeface="Arial" panose="020B0604020202020204" pitchFamily="34" charset="0"/>
                <a:ea typeface="Arial" panose="020B0604020202020204" pitchFamily="34" charset="0"/>
              </a:rPr>
              <a:t> Örneğin, </a:t>
            </a:r>
            <a:r>
              <a:rPr lang="tr-TR" sz="1200" dirty="0" err="1">
                <a:solidFill>
                  <a:srgbClr val="202122"/>
                </a:solidFill>
                <a:effectLst/>
                <a:latin typeface="Arial" panose="020B0604020202020204" pitchFamily="34" charset="0"/>
                <a:ea typeface="Arial" panose="020B0604020202020204" pitchFamily="34" charset="0"/>
              </a:rPr>
              <a:t>Unity-chan</a:t>
            </a:r>
            <a:r>
              <a:rPr lang="tr-TR" sz="1200" dirty="0">
                <a:solidFill>
                  <a:srgbClr val="202122"/>
                </a:solidFill>
                <a:effectLst/>
                <a:latin typeface="Arial" panose="020B0604020202020204" pitchFamily="34" charset="0"/>
                <a:ea typeface="Arial" panose="020B0604020202020204" pitchFamily="34" charset="0"/>
              </a:rPr>
              <a:t>, </a:t>
            </a:r>
            <a:r>
              <a:rPr lang="tr-TR" sz="1200" i="1" u="sng" dirty="0" err="1">
                <a:solidFill>
                  <a:srgbClr val="A55858"/>
                </a:solidFill>
                <a:effectLst/>
                <a:latin typeface="Arial" panose="020B0604020202020204" pitchFamily="34" charset="0"/>
                <a:ea typeface="Arial" panose="020B0604020202020204" pitchFamily="34" charset="0"/>
                <a:hlinkClick r:id="rId9" tooltip="Runbow (sayfa mevcut değil)"/>
              </a:rPr>
              <a:t>Runbow</a:t>
            </a:r>
            <a:r>
              <a:rPr lang="tr-TR" sz="1200" dirty="0" err="1">
                <a:solidFill>
                  <a:srgbClr val="202122"/>
                </a:solidFill>
                <a:effectLst/>
                <a:latin typeface="Arial" panose="020B0604020202020204" pitchFamily="34" charset="0"/>
                <a:ea typeface="Arial" panose="020B0604020202020204" pitchFamily="34" charset="0"/>
              </a:rPr>
              <a:t>'da</a:t>
            </a:r>
            <a:r>
              <a:rPr lang="tr-TR" sz="1200" dirty="0">
                <a:solidFill>
                  <a:srgbClr val="202122"/>
                </a:solidFill>
                <a:effectLst/>
                <a:latin typeface="Arial" panose="020B0604020202020204" pitchFamily="34" charset="0"/>
                <a:ea typeface="Arial" panose="020B0604020202020204" pitchFamily="34" charset="0"/>
              </a:rPr>
              <a:t> oynanabilir bir karakter olarak görülebilir.</a:t>
            </a:r>
            <a:r>
              <a:rPr lang="tr-TR" sz="1200" u="sng" baseline="30000" dirty="0">
                <a:solidFill>
                  <a:srgbClr val="0B0080"/>
                </a:solidFill>
                <a:effectLst/>
                <a:latin typeface="Arial" panose="020B0604020202020204" pitchFamily="34" charset="0"/>
                <a:ea typeface="Arial" panose="020B0604020202020204" pitchFamily="34" charset="0"/>
                <a:hlinkClick r:id="rId10"/>
              </a:rPr>
              <a:t>[24]</a:t>
            </a:r>
            <a:r>
              <a:rPr lang="tr-TR" sz="1200" dirty="0">
                <a:solidFill>
                  <a:srgbClr val="202122"/>
                </a:solidFill>
                <a:effectLst/>
                <a:latin typeface="Arial" panose="020B0604020202020204" pitchFamily="34" charset="0"/>
                <a:ea typeface="Arial" panose="020B0604020202020204" pitchFamily="34" charset="0"/>
              </a:rPr>
              <a:t> Karakterin popülaritesi, </a:t>
            </a:r>
            <a:r>
              <a:rPr lang="tr-TR" sz="1200" u="sng" dirty="0">
                <a:solidFill>
                  <a:srgbClr val="0B0080"/>
                </a:solidFill>
                <a:effectLst/>
                <a:latin typeface="Arial" panose="020B0604020202020204" pitchFamily="34" charset="0"/>
                <a:ea typeface="Arial" panose="020B0604020202020204" pitchFamily="34" charset="0"/>
                <a:hlinkClick r:id="rId11" tooltip="Vocaloid"/>
              </a:rPr>
              <a:t>VOCALOID</a:t>
            </a:r>
            <a:r>
              <a:rPr lang="tr-TR" sz="1200" dirty="0">
                <a:solidFill>
                  <a:srgbClr val="202122"/>
                </a:solidFill>
                <a:effectLst/>
                <a:latin typeface="Arial" panose="020B0604020202020204" pitchFamily="34" charset="0"/>
                <a:ea typeface="Arial" panose="020B0604020202020204" pitchFamily="34" charset="0"/>
              </a:rPr>
              <a:t> için kendi ses kütüphanesi ve VOCALOID ile </a:t>
            </a:r>
            <a:r>
              <a:rPr lang="tr-TR" sz="1200" dirty="0" err="1">
                <a:solidFill>
                  <a:srgbClr val="202122"/>
                </a:solidFill>
                <a:effectLst/>
                <a:latin typeface="Arial" panose="020B0604020202020204" pitchFamily="34" charset="0"/>
                <a:ea typeface="Arial" panose="020B0604020202020204" pitchFamily="34" charset="0"/>
              </a:rPr>
              <a:t>Unity</a:t>
            </a:r>
            <a:r>
              <a:rPr lang="tr-TR" sz="1200" dirty="0">
                <a:solidFill>
                  <a:srgbClr val="202122"/>
                </a:solidFill>
                <a:effectLst/>
                <a:latin typeface="Arial" panose="020B0604020202020204" pitchFamily="34" charset="0"/>
                <a:ea typeface="Arial" panose="020B0604020202020204" pitchFamily="34" charset="0"/>
              </a:rPr>
              <a:t> adlı </a:t>
            </a:r>
            <a:r>
              <a:rPr lang="tr-TR" sz="1200" dirty="0" err="1">
                <a:solidFill>
                  <a:srgbClr val="202122"/>
                </a:solidFill>
                <a:effectLst/>
                <a:latin typeface="Arial" panose="020B0604020202020204" pitchFamily="34" charset="0"/>
                <a:ea typeface="Arial" panose="020B0604020202020204" pitchFamily="34" charset="0"/>
              </a:rPr>
              <a:t>Unity</a:t>
            </a:r>
            <a:r>
              <a:rPr lang="tr-TR" sz="1200" dirty="0">
                <a:solidFill>
                  <a:srgbClr val="202122"/>
                </a:solidFill>
                <a:effectLst/>
                <a:latin typeface="Arial" panose="020B0604020202020204" pitchFamily="34" charset="0"/>
                <a:ea typeface="Arial" panose="020B0604020202020204" pitchFamily="34" charset="0"/>
              </a:rPr>
              <a:t> Motoru 5.0 sürümüyle çalışmak üzere tasarlanmış </a:t>
            </a:r>
            <a:r>
              <a:rPr lang="tr-TR" sz="1200" dirty="0" err="1">
                <a:solidFill>
                  <a:srgbClr val="202122"/>
                </a:solidFill>
                <a:effectLst/>
                <a:latin typeface="Arial" panose="020B0604020202020204" pitchFamily="34" charset="0"/>
                <a:ea typeface="Arial" panose="020B0604020202020204" pitchFamily="34" charset="0"/>
              </a:rPr>
              <a:t>VOCALOID'in</a:t>
            </a:r>
            <a:r>
              <a:rPr lang="tr-TR" sz="1200" dirty="0">
                <a:solidFill>
                  <a:srgbClr val="202122"/>
                </a:solidFill>
                <a:effectLst/>
                <a:latin typeface="Arial" panose="020B0604020202020204" pitchFamily="34" charset="0"/>
                <a:ea typeface="Arial" panose="020B0604020202020204" pitchFamily="34" charset="0"/>
              </a:rPr>
              <a:t> özel bir uyarlaması da dahil olmak üzere VOCALOID uyarlamalarında ortaya çıkmasını sağladı</a:t>
            </a:r>
            <a:endParaRPr lang="tr-TR" sz="11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151298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F5F30353-C5FE-4EA3-92EF-2ACEE0239906}"/>
              </a:ext>
            </a:extLst>
          </p:cNvPr>
          <p:cNvSpPr/>
          <p:nvPr/>
        </p:nvSpPr>
        <p:spPr>
          <a:xfrm>
            <a:off x="560772" y="612531"/>
            <a:ext cx="11070455" cy="4834593"/>
          </a:xfrm>
          <a:prstGeom prst="rect">
            <a:avLst/>
          </a:prstGeom>
        </p:spPr>
        <p:txBody>
          <a:bodyPr wrap="square">
            <a:spAutoFit/>
          </a:bodyPr>
          <a:lstStyle/>
          <a:p>
            <a:pPr marL="1143000" lvl="2" indent="-228600">
              <a:spcBef>
                <a:spcPts val="865"/>
              </a:spcBef>
              <a:spcAft>
                <a:spcPts val="0"/>
              </a:spcAft>
              <a:buSzPts val="1100"/>
              <a:buFont typeface="Arial" panose="020B0604020202020204" pitchFamily="34" charset="0"/>
              <a:buAutoNum type="arabicPeriod"/>
              <a:tabLst>
                <a:tab pos="721360" algn="l"/>
                <a:tab pos="721995" algn="l"/>
              </a:tabLst>
            </a:pPr>
            <a:r>
              <a:rPr lang="tr-TR" sz="1100" b="1" spc="-15" dirty="0">
                <a:effectLst/>
                <a:latin typeface="Arial" panose="020B0604020202020204" pitchFamily="34" charset="0"/>
                <a:ea typeface="Arial" panose="020B0604020202020204" pitchFamily="34" charset="0"/>
              </a:rPr>
              <a:t>DİĞER KULLANIM ALANLARI</a:t>
            </a:r>
          </a:p>
          <a:p>
            <a:pPr algn="just">
              <a:lnSpc>
                <a:spcPct val="115000"/>
              </a:lnSpc>
              <a:spcAft>
                <a:spcPts val="0"/>
              </a:spcAft>
            </a:pPr>
            <a:r>
              <a:rPr lang="tr-TR" sz="1200" dirty="0">
                <a:solidFill>
                  <a:srgbClr val="202122"/>
                </a:solidFill>
                <a:effectLst/>
                <a:latin typeface="Arial" panose="020B0604020202020204" pitchFamily="34" charset="0"/>
                <a:ea typeface="Arial" panose="020B0604020202020204" pitchFamily="34" charset="0"/>
              </a:rPr>
              <a:t> </a:t>
            </a:r>
            <a:endParaRPr lang="tr-TR" sz="1100" dirty="0">
              <a:effectLst/>
              <a:latin typeface="Arial" panose="020B0604020202020204" pitchFamily="34" charset="0"/>
              <a:ea typeface="Arial" panose="020B0604020202020204" pitchFamily="34" charset="0"/>
            </a:endParaRPr>
          </a:p>
          <a:p>
            <a:pPr>
              <a:lnSpc>
                <a:spcPct val="115000"/>
              </a:lnSpc>
              <a:spcAft>
                <a:spcPts val="0"/>
              </a:spcAft>
            </a:pPr>
            <a:r>
              <a:rPr lang="tr-TR" sz="1200" dirty="0">
                <a:solidFill>
                  <a:srgbClr val="202122"/>
                </a:solidFill>
                <a:effectLst/>
                <a:latin typeface="Arial" panose="020B0604020202020204" pitchFamily="34" charset="0"/>
                <a:ea typeface="Arial" panose="020B0604020202020204" pitchFamily="34" charset="0"/>
              </a:rPr>
              <a:t>    </a:t>
            </a:r>
            <a:r>
              <a:rPr lang="tr-TR" sz="1200" dirty="0" err="1">
                <a:solidFill>
                  <a:srgbClr val="202122"/>
                </a:solidFill>
                <a:effectLst/>
                <a:latin typeface="Arial" panose="020B0604020202020204" pitchFamily="34" charset="0"/>
                <a:ea typeface="Arial" panose="020B0604020202020204" pitchFamily="34" charset="0"/>
              </a:rPr>
              <a:t>Unity</a:t>
            </a:r>
            <a:r>
              <a:rPr lang="tr-TR" sz="1200" dirty="0">
                <a:solidFill>
                  <a:srgbClr val="202122"/>
                </a:solidFill>
                <a:effectLst/>
                <a:latin typeface="Arial" panose="020B0604020202020204" pitchFamily="34" charset="0"/>
                <a:ea typeface="Arial" panose="020B0604020202020204" pitchFamily="34" charset="0"/>
              </a:rPr>
              <a:t> oyun dışında diğer alanlarda da kullanılmaktadır. Bunlar; 3 boyutlu eğitim             uygulamaları </a:t>
            </a:r>
            <a:r>
              <a:rPr lang="tr-TR" sz="1200" u="sng" baseline="30000" dirty="0">
                <a:solidFill>
                  <a:srgbClr val="0B0080"/>
                </a:solidFill>
                <a:effectLst/>
                <a:latin typeface="Arial" panose="020B0604020202020204" pitchFamily="34" charset="0"/>
                <a:ea typeface="Arial" panose="020B0604020202020204" pitchFamily="34" charset="0"/>
                <a:hlinkClick r:id="rId2"/>
              </a:rPr>
              <a:t>[25]</a:t>
            </a:r>
            <a:r>
              <a:rPr lang="tr-TR" sz="1200" dirty="0">
                <a:solidFill>
                  <a:srgbClr val="202122"/>
                </a:solidFill>
                <a:effectLst/>
                <a:latin typeface="Arial" panose="020B0604020202020204" pitchFamily="34" charset="0"/>
                <a:ea typeface="Arial" panose="020B0604020202020204" pitchFamily="34" charset="0"/>
              </a:rPr>
              <a:t> </a:t>
            </a:r>
            <a:r>
              <a:rPr lang="tr-TR" sz="1200" u="sng" baseline="30000" dirty="0">
                <a:solidFill>
                  <a:srgbClr val="0B0080"/>
                </a:solidFill>
                <a:effectLst/>
                <a:latin typeface="Arial" panose="020B0604020202020204" pitchFamily="34" charset="0"/>
                <a:ea typeface="Arial" panose="020B0604020202020204" pitchFamily="34" charset="0"/>
                <a:hlinkClick r:id="rId3"/>
              </a:rPr>
              <a:t>[26]</a:t>
            </a:r>
            <a:r>
              <a:rPr lang="tr-TR" sz="1200" dirty="0">
                <a:solidFill>
                  <a:srgbClr val="202122"/>
                </a:solidFill>
                <a:effectLst/>
                <a:latin typeface="Arial" panose="020B0604020202020204" pitchFamily="34" charset="0"/>
                <a:ea typeface="Arial" panose="020B0604020202020204" pitchFamily="34" charset="0"/>
              </a:rPr>
              <a:t> </a:t>
            </a:r>
            <a:r>
              <a:rPr lang="tr-TR" sz="1200" u="sng" baseline="30000" dirty="0">
                <a:solidFill>
                  <a:srgbClr val="0B0080"/>
                </a:solidFill>
                <a:effectLst/>
                <a:latin typeface="Arial" panose="020B0604020202020204" pitchFamily="34" charset="0"/>
                <a:ea typeface="Arial" panose="020B0604020202020204" pitchFamily="34" charset="0"/>
                <a:hlinkClick r:id="rId4"/>
              </a:rPr>
              <a:t>[27]</a:t>
            </a:r>
            <a:r>
              <a:rPr lang="tr-TR" sz="1200" dirty="0">
                <a:solidFill>
                  <a:srgbClr val="202122"/>
                </a:solidFill>
                <a:effectLst/>
                <a:latin typeface="Arial" panose="020B0604020202020204" pitchFamily="34" charset="0"/>
                <a:ea typeface="Arial" panose="020B0604020202020204" pitchFamily="34" charset="0"/>
              </a:rPr>
              <a:t>, film ve sinematik</a:t>
            </a:r>
            <a:r>
              <a:rPr lang="tr-TR" sz="1200" u="sng" baseline="30000" dirty="0">
                <a:solidFill>
                  <a:srgbClr val="0B0080"/>
                </a:solidFill>
                <a:effectLst/>
                <a:latin typeface="Arial" panose="020B0604020202020204" pitchFamily="34" charset="0"/>
                <a:ea typeface="Arial" panose="020B0604020202020204" pitchFamily="34" charset="0"/>
                <a:hlinkClick r:id="rId5"/>
              </a:rPr>
              <a:t>[28]</a:t>
            </a:r>
            <a:r>
              <a:rPr lang="tr-TR" sz="1200" dirty="0">
                <a:solidFill>
                  <a:srgbClr val="202122"/>
                </a:solidFill>
                <a:effectLst/>
                <a:latin typeface="Arial" panose="020B0604020202020204" pitchFamily="34" charset="0"/>
                <a:ea typeface="Arial" panose="020B0604020202020204" pitchFamily="34" charset="0"/>
              </a:rPr>
              <a:t>, otomotiv</a:t>
            </a:r>
            <a:r>
              <a:rPr lang="tr-TR" sz="1200" u="sng" baseline="30000" dirty="0">
                <a:solidFill>
                  <a:srgbClr val="0B0080"/>
                </a:solidFill>
                <a:effectLst/>
                <a:latin typeface="Arial" panose="020B0604020202020204" pitchFamily="34" charset="0"/>
                <a:ea typeface="Arial" panose="020B0604020202020204" pitchFamily="34" charset="0"/>
                <a:hlinkClick r:id="rId6"/>
              </a:rPr>
              <a:t>[29]</a:t>
            </a:r>
            <a:r>
              <a:rPr lang="tr-TR" sz="1200" dirty="0">
                <a:solidFill>
                  <a:srgbClr val="202122"/>
                </a:solidFill>
                <a:effectLst/>
                <a:latin typeface="Arial" panose="020B0604020202020204" pitchFamily="34" charset="0"/>
                <a:ea typeface="Arial" panose="020B0604020202020204" pitchFamily="34" charset="0"/>
              </a:rPr>
              <a:t>, 3 boyutlu mimari </a:t>
            </a:r>
            <a:r>
              <a:rPr lang="tr-TR" sz="1200" dirty="0" err="1">
                <a:solidFill>
                  <a:srgbClr val="202122"/>
                </a:solidFill>
                <a:effectLst/>
                <a:latin typeface="Arial" panose="020B0604020202020204" pitchFamily="34" charset="0"/>
                <a:ea typeface="Arial" panose="020B0604020202020204" pitchFamily="34" charset="0"/>
              </a:rPr>
              <a:t>görselleme</a:t>
            </a:r>
            <a:r>
              <a:rPr lang="tr-TR" sz="1200" u="sng" baseline="30000" dirty="0">
                <a:solidFill>
                  <a:srgbClr val="0B0080"/>
                </a:solidFill>
                <a:effectLst/>
                <a:latin typeface="Arial" panose="020B0604020202020204" pitchFamily="34" charset="0"/>
                <a:ea typeface="Arial" panose="020B0604020202020204" pitchFamily="34" charset="0"/>
                <a:hlinkClick r:id="rId7"/>
              </a:rPr>
              <a:t>[30]</a:t>
            </a:r>
            <a:r>
              <a:rPr lang="tr-TR" sz="1200" dirty="0">
                <a:solidFill>
                  <a:srgbClr val="202122"/>
                </a:solidFill>
                <a:effectLst/>
                <a:latin typeface="Arial" panose="020B0604020202020204" pitchFamily="34" charset="0"/>
                <a:ea typeface="Arial" panose="020B0604020202020204" pitchFamily="34" charset="0"/>
              </a:rPr>
              <a:t> alanlarıdır</a:t>
            </a:r>
            <a:endParaRPr lang="tr-TR" sz="1100" dirty="0">
              <a:effectLst/>
              <a:latin typeface="Arial" panose="020B0604020202020204" pitchFamily="34" charset="0"/>
              <a:ea typeface="Arial" panose="020B0604020202020204" pitchFamily="34" charset="0"/>
            </a:endParaRPr>
          </a:p>
          <a:p>
            <a:pPr marL="538480" indent="-229235">
              <a:lnSpc>
                <a:spcPct val="115000"/>
              </a:lnSpc>
              <a:spcAft>
                <a:spcPts val="0"/>
              </a:spcAft>
            </a:pPr>
            <a:r>
              <a:rPr lang="tr-TR" sz="1200" dirty="0">
                <a:solidFill>
                  <a:srgbClr val="202122"/>
                </a:solidFill>
                <a:effectLst/>
                <a:latin typeface="Arial" panose="020B0604020202020204" pitchFamily="34" charset="0"/>
                <a:ea typeface="Arial" panose="020B0604020202020204" pitchFamily="34" charset="0"/>
              </a:rPr>
              <a:t> </a:t>
            </a:r>
            <a:endParaRPr lang="tr-TR" sz="1100" dirty="0">
              <a:effectLst/>
              <a:latin typeface="Arial" panose="020B0604020202020204" pitchFamily="34" charset="0"/>
              <a:ea typeface="Arial" panose="020B0604020202020204" pitchFamily="34" charset="0"/>
            </a:endParaRPr>
          </a:p>
          <a:p>
            <a:pPr marL="538480" indent="-229235" algn="just">
              <a:lnSpc>
                <a:spcPct val="115000"/>
              </a:lnSpc>
              <a:spcAft>
                <a:spcPts val="0"/>
              </a:spcAft>
            </a:pPr>
            <a:r>
              <a:rPr lang="tr-TR" sz="1200" dirty="0">
                <a:solidFill>
                  <a:srgbClr val="202122"/>
                </a:solidFill>
                <a:effectLst/>
                <a:latin typeface="Arial" panose="020B0604020202020204" pitchFamily="34" charset="0"/>
                <a:ea typeface="Arial" panose="020B0604020202020204" pitchFamily="34" charset="0"/>
              </a:rPr>
              <a:t> </a:t>
            </a:r>
            <a:endParaRPr lang="tr-TR" sz="1100" dirty="0">
              <a:effectLst/>
              <a:latin typeface="Arial" panose="020B0604020202020204" pitchFamily="34" charset="0"/>
              <a:ea typeface="Arial" panose="020B0604020202020204" pitchFamily="34" charset="0"/>
            </a:endParaRPr>
          </a:p>
          <a:p>
            <a:pPr marL="285750">
              <a:lnSpc>
                <a:spcPts val="2400"/>
              </a:lnSpc>
              <a:spcBef>
                <a:spcPts val="1030"/>
              </a:spcBef>
              <a:spcAft>
                <a:spcPts val="0"/>
              </a:spcAft>
            </a:pPr>
            <a:r>
              <a:rPr lang="tr-TR" sz="1200" spc="-5" dirty="0">
                <a:solidFill>
                  <a:srgbClr val="000000"/>
                </a:solidFill>
                <a:effectLst/>
                <a:latin typeface="Arial" panose="020B0604020202020204" pitchFamily="34" charset="0"/>
                <a:ea typeface="Times New Roman" panose="02020603050405020304" pitchFamily="18" charset="0"/>
              </a:rPr>
              <a:t>Diğer oyun motorlarının aksine bilgisayar ortamından 8 farklı PS3,iOS,Wii gibi platformlarda aynı anda ileri sürülme imkanı sunar.</a:t>
            </a:r>
            <a:endParaRPr lang="tr-TR" sz="1200" dirty="0">
              <a:effectLst/>
              <a:latin typeface="Times New Roman" panose="02020603050405020304" pitchFamily="18" charset="0"/>
              <a:ea typeface="Times New Roman" panose="02020603050405020304" pitchFamily="18" charset="0"/>
            </a:endParaRPr>
          </a:p>
          <a:p>
            <a:pPr marL="285750">
              <a:lnSpc>
                <a:spcPts val="2400"/>
              </a:lnSpc>
              <a:spcBef>
                <a:spcPts val="1030"/>
              </a:spcBef>
              <a:spcAft>
                <a:spcPts val="0"/>
              </a:spcAft>
            </a:pPr>
            <a:r>
              <a:rPr lang="tr-TR" sz="1200" spc="-5" dirty="0">
                <a:solidFill>
                  <a:srgbClr val="000000"/>
                </a:solidFill>
                <a:effectLst/>
                <a:latin typeface="Arial" panose="020B0604020202020204" pitchFamily="34" charset="0"/>
                <a:ea typeface="Times New Roman" panose="02020603050405020304" pitchFamily="18" charset="0"/>
              </a:rPr>
              <a:t>Kullanımı her </a:t>
            </a:r>
            <a:r>
              <a:rPr lang="tr-TR" sz="1200" spc="-5" dirty="0" err="1">
                <a:solidFill>
                  <a:srgbClr val="000000"/>
                </a:solidFill>
                <a:effectLst/>
                <a:latin typeface="Arial" panose="020B0604020202020204" pitchFamily="34" charset="0"/>
                <a:ea typeface="Times New Roman" panose="02020603050405020304" pitchFamily="18" charset="0"/>
              </a:rPr>
              <a:t>yaşdan</a:t>
            </a:r>
            <a:r>
              <a:rPr lang="tr-TR" sz="1200" spc="-5" dirty="0">
                <a:solidFill>
                  <a:srgbClr val="000000"/>
                </a:solidFill>
                <a:effectLst/>
                <a:latin typeface="Arial" panose="020B0604020202020204" pitchFamily="34" charset="0"/>
                <a:ea typeface="Times New Roman" panose="02020603050405020304" pitchFamily="18" charset="0"/>
              </a:rPr>
              <a:t> kullanıcının algılayacağı kadar basitleştirilmeye çalışmıştır.</a:t>
            </a:r>
            <a:endParaRPr lang="tr-TR" sz="1200" dirty="0">
              <a:effectLst/>
              <a:latin typeface="Times New Roman" panose="02020603050405020304" pitchFamily="18" charset="0"/>
              <a:ea typeface="Times New Roman" panose="02020603050405020304" pitchFamily="18" charset="0"/>
            </a:endParaRPr>
          </a:p>
          <a:p>
            <a:pPr marL="285750">
              <a:lnSpc>
                <a:spcPts val="2400"/>
              </a:lnSpc>
              <a:spcBef>
                <a:spcPts val="1260"/>
              </a:spcBef>
              <a:spcAft>
                <a:spcPts val="0"/>
              </a:spcAft>
            </a:pPr>
            <a:r>
              <a:rPr lang="tr-TR" sz="1200" spc="-5" dirty="0">
                <a:solidFill>
                  <a:srgbClr val="000000"/>
                </a:solidFill>
                <a:effectLst/>
                <a:latin typeface="Arial" panose="020B0604020202020204" pitchFamily="34" charset="0"/>
                <a:ea typeface="Times New Roman" panose="02020603050405020304" pitchFamily="18" charset="0"/>
              </a:rPr>
              <a:t>Yaptığınız oyun veya üründen 100.000'den üzeri bir gelir elde etmezseniz sizin paranıza hiçbir türlü ortak olmuyor.</a:t>
            </a:r>
            <a:endParaRPr lang="tr-TR" sz="1200" dirty="0">
              <a:effectLst/>
              <a:latin typeface="Times New Roman" panose="02020603050405020304" pitchFamily="18" charset="0"/>
              <a:ea typeface="Times New Roman" panose="02020603050405020304" pitchFamily="18" charset="0"/>
            </a:endParaRPr>
          </a:p>
          <a:p>
            <a:pPr marL="285750">
              <a:lnSpc>
                <a:spcPts val="2400"/>
              </a:lnSpc>
              <a:spcBef>
                <a:spcPts val="1260"/>
              </a:spcBef>
              <a:spcAft>
                <a:spcPts val="0"/>
              </a:spcAft>
            </a:pPr>
            <a:r>
              <a:rPr lang="tr-TR" sz="1200" spc="-5" dirty="0">
                <a:solidFill>
                  <a:srgbClr val="000000"/>
                </a:solidFill>
                <a:effectLst/>
                <a:latin typeface="Arial" panose="020B0604020202020204" pitchFamily="34" charset="0"/>
                <a:ea typeface="Times New Roman" panose="02020603050405020304" pitchFamily="18" charset="0"/>
              </a:rPr>
              <a:t>Girişimci oyun geliştiricileri ve acemiler için bire bir.</a:t>
            </a:r>
            <a:endParaRPr lang="tr-TR" sz="1200" dirty="0">
              <a:effectLst/>
              <a:latin typeface="Times New Roman" panose="02020603050405020304" pitchFamily="18" charset="0"/>
              <a:ea typeface="Times New Roman" panose="02020603050405020304" pitchFamily="18" charset="0"/>
            </a:endParaRPr>
          </a:p>
          <a:p>
            <a:pPr marL="285750">
              <a:lnSpc>
                <a:spcPts val="2400"/>
              </a:lnSpc>
              <a:spcBef>
                <a:spcPts val="1260"/>
              </a:spcBef>
              <a:spcAft>
                <a:spcPts val="0"/>
              </a:spcAft>
            </a:pPr>
            <a:r>
              <a:rPr lang="tr-TR" sz="1200" spc="-5" dirty="0" err="1">
                <a:solidFill>
                  <a:srgbClr val="000000"/>
                </a:solidFill>
                <a:effectLst/>
                <a:latin typeface="Arial" panose="020B0604020202020204" pitchFamily="34" charset="0"/>
                <a:ea typeface="Times New Roman" panose="02020603050405020304" pitchFamily="18" charset="0"/>
              </a:rPr>
              <a:t>CryEngine</a:t>
            </a:r>
            <a:r>
              <a:rPr lang="tr-TR" sz="1200" spc="-5" dirty="0">
                <a:solidFill>
                  <a:srgbClr val="000000"/>
                </a:solidFill>
                <a:effectLst/>
                <a:latin typeface="Arial" panose="020B0604020202020204" pitchFamily="34" charset="0"/>
                <a:ea typeface="Times New Roman" panose="02020603050405020304" pitchFamily="18" charset="0"/>
              </a:rPr>
              <a:t> ve ya </a:t>
            </a:r>
            <a:r>
              <a:rPr lang="tr-TR" sz="1200" spc="-5" dirty="0" err="1">
                <a:solidFill>
                  <a:srgbClr val="000000"/>
                </a:solidFill>
                <a:effectLst/>
                <a:latin typeface="Arial" panose="020B0604020202020204" pitchFamily="34" charset="0"/>
                <a:ea typeface="Times New Roman" panose="02020603050405020304" pitchFamily="18" charset="0"/>
              </a:rPr>
              <a:t>Unreal</a:t>
            </a:r>
            <a:r>
              <a:rPr lang="tr-TR" sz="1200" spc="-5" dirty="0">
                <a:solidFill>
                  <a:srgbClr val="000000"/>
                </a:solidFill>
                <a:effectLst/>
                <a:latin typeface="Arial" panose="020B0604020202020204" pitchFamily="34" charset="0"/>
                <a:ea typeface="Times New Roman" panose="02020603050405020304" pitchFamily="18" charset="0"/>
              </a:rPr>
              <a:t> Engine tarzı gelişmiş oyun motorlarına geçmeden önce gözden geçirilirse ciddi bir avantaj sağlar.</a:t>
            </a:r>
            <a:endParaRPr lang="tr-TR" sz="1200" dirty="0">
              <a:effectLst/>
              <a:latin typeface="Times New Roman" panose="02020603050405020304" pitchFamily="18" charset="0"/>
              <a:ea typeface="Times New Roman" panose="02020603050405020304" pitchFamily="18" charset="0"/>
            </a:endParaRPr>
          </a:p>
          <a:p>
            <a:pPr marL="285750">
              <a:lnSpc>
                <a:spcPts val="2400"/>
              </a:lnSpc>
              <a:spcBef>
                <a:spcPts val="1260"/>
              </a:spcBef>
              <a:spcAft>
                <a:spcPts val="0"/>
              </a:spcAft>
            </a:pPr>
            <a:r>
              <a:rPr lang="tr-TR" sz="1200" spc="-5" dirty="0">
                <a:solidFill>
                  <a:srgbClr val="000000"/>
                </a:solidFill>
                <a:effectLst/>
                <a:latin typeface="Arial" panose="020B0604020202020204" pitchFamily="34" charset="0"/>
                <a:ea typeface="Times New Roman" panose="02020603050405020304" pitchFamily="18" charset="0"/>
              </a:rPr>
              <a:t>Programlama dilleri olan C# ve </a:t>
            </a:r>
            <a:r>
              <a:rPr lang="tr-TR" sz="1200" spc="-5" dirty="0" err="1">
                <a:solidFill>
                  <a:srgbClr val="000000"/>
                </a:solidFill>
                <a:effectLst/>
                <a:latin typeface="Arial" panose="020B0604020202020204" pitchFamily="34" charset="0"/>
                <a:ea typeface="Times New Roman" panose="02020603050405020304" pitchFamily="18" charset="0"/>
              </a:rPr>
              <a:t>JavaScript</a:t>
            </a:r>
            <a:r>
              <a:rPr lang="tr-TR" sz="1200" spc="-5" dirty="0">
                <a:solidFill>
                  <a:srgbClr val="000000"/>
                </a:solidFill>
                <a:effectLst/>
                <a:latin typeface="Arial" panose="020B0604020202020204" pitchFamily="34" charset="0"/>
                <a:ea typeface="Times New Roman" panose="02020603050405020304" pitchFamily="18" charset="0"/>
              </a:rPr>
              <a:t> çoğu programcı tarafından yaygın olarak kullanıldığı için pek yabancı kalmazsınız(tabii bahsettiğim dilleri biliyorsanız.</a:t>
            </a:r>
            <a:endParaRPr lang="tr-TR" sz="1200" dirty="0">
              <a:effectLst/>
              <a:latin typeface="Times New Roman" panose="02020603050405020304" pitchFamily="18" charset="0"/>
              <a:ea typeface="Times New Roman" panose="02020603050405020304" pitchFamily="18" charset="0"/>
            </a:endParaRPr>
          </a:p>
          <a:p>
            <a:pPr marL="285750">
              <a:lnSpc>
                <a:spcPts val="2400"/>
              </a:lnSpc>
              <a:spcBef>
                <a:spcPts val="1260"/>
              </a:spcBef>
              <a:spcAft>
                <a:spcPts val="0"/>
              </a:spcAft>
            </a:pPr>
            <a:r>
              <a:rPr lang="tr-TR" sz="1200" spc="-5" dirty="0">
                <a:solidFill>
                  <a:srgbClr val="000000"/>
                </a:solidFill>
                <a:effectLst/>
                <a:latin typeface="Arial" panose="020B0604020202020204" pitchFamily="34" charset="0"/>
                <a:ea typeface="Times New Roman" panose="02020603050405020304" pitchFamily="18" charset="0"/>
              </a:rPr>
              <a:t>Web Player ile yükleme gereksinimini minimuma düşürür.</a:t>
            </a:r>
            <a:endParaRPr lang="tr-TR"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49880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BBD8E9F9-CA91-474C-8AD9-8D51028AB364}"/>
              </a:ext>
            </a:extLst>
          </p:cNvPr>
          <p:cNvSpPr/>
          <p:nvPr/>
        </p:nvSpPr>
        <p:spPr>
          <a:xfrm>
            <a:off x="677661" y="323104"/>
            <a:ext cx="10082073" cy="1114985"/>
          </a:xfrm>
          <a:prstGeom prst="rect">
            <a:avLst/>
          </a:prstGeom>
        </p:spPr>
        <p:txBody>
          <a:bodyPr wrap="square">
            <a:spAutoFit/>
          </a:bodyPr>
          <a:lstStyle/>
          <a:p>
            <a:pPr marL="1143000" lvl="2" indent="-228600">
              <a:spcBef>
                <a:spcPts val="865"/>
              </a:spcBef>
              <a:spcAft>
                <a:spcPts val="0"/>
              </a:spcAft>
              <a:buSzPts val="1100"/>
              <a:buFont typeface="Arial" panose="020B0604020202020204" pitchFamily="34" charset="0"/>
              <a:buAutoNum type="arabicPeriod"/>
              <a:tabLst>
                <a:tab pos="721360" algn="l"/>
                <a:tab pos="721995" algn="l"/>
              </a:tabLst>
            </a:pPr>
            <a:r>
              <a:rPr lang="tr-TR" sz="1100" b="1" spc="-15" dirty="0">
                <a:effectLst/>
                <a:latin typeface="Arial" panose="020B0604020202020204" pitchFamily="34" charset="0"/>
                <a:ea typeface="Arial" panose="020B0604020202020204" pitchFamily="34" charset="0"/>
              </a:rPr>
              <a:t>DİĞER OYUN MOTORLARINDAN FARKI </a:t>
            </a:r>
          </a:p>
          <a:p>
            <a:pPr marL="538480" fontAlgn="base">
              <a:lnSpc>
                <a:spcPts val="1650"/>
              </a:lnSpc>
              <a:spcAft>
                <a:spcPts val="0"/>
              </a:spcAft>
            </a:pPr>
            <a:r>
              <a:rPr lang="tr-TR" sz="1200" dirty="0">
                <a:solidFill>
                  <a:srgbClr val="000000"/>
                </a:solidFill>
                <a:effectLst/>
                <a:latin typeface="Arial" panose="020B0604020202020204" pitchFamily="34" charset="0"/>
                <a:ea typeface="Times New Roman" panose="02020603050405020304" pitchFamily="18" charset="0"/>
              </a:rPr>
              <a:t>Diğer motorlardan farkı hem</a:t>
            </a:r>
            <a:r>
              <a:rPr lang="tr-TR" sz="1200" b="1" dirty="0">
                <a:solidFill>
                  <a:srgbClr val="000000"/>
                </a:solidFill>
                <a:effectLst/>
                <a:latin typeface="inherit"/>
                <a:ea typeface="Times New Roman" panose="02020603050405020304" pitchFamily="18" charset="0"/>
                <a:cs typeface="Arial" panose="020B0604020202020204" pitchFamily="34" charset="0"/>
              </a:rPr>
              <a:t> ucuz olması</a:t>
            </a:r>
            <a:r>
              <a:rPr lang="tr-TR" sz="1200" dirty="0">
                <a:solidFill>
                  <a:srgbClr val="000000"/>
                </a:solidFill>
                <a:effectLst/>
                <a:latin typeface="Arial" panose="020B0604020202020204" pitchFamily="34" charset="0"/>
                <a:ea typeface="Times New Roman" panose="02020603050405020304" pitchFamily="18" charset="0"/>
              </a:rPr>
              <a:t>, hem</a:t>
            </a:r>
            <a:r>
              <a:rPr lang="tr-TR" sz="1200" b="1" dirty="0">
                <a:solidFill>
                  <a:srgbClr val="000000"/>
                </a:solidFill>
                <a:effectLst/>
                <a:latin typeface="inherit"/>
                <a:ea typeface="Times New Roman" panose="02020603050405020304" pitchFamily="18" charset="0"/>
                <a:cs typeface="Arial" panose="020B0604020202020204" pitchFamily="34" charset="0"/>
              </a:rPr>
              <a:t> kaynağının bol olmas</a:t>
            </a:r>
            <a:r>
              <a:rPr lang="tr-TR" sz="1200" dirty="0">
                <a:solidFill>
                  <a:srgbClr val="000000"/>
                </a:solidFill>
                <a:effectLst/>
                <a:latin typeface="Arial" panose="020B0604020202020204" pitchFamily="34" charset="0"/>
                <a:ea typeface="Times New Roman" panose="02020603050405020304" pitchFamily="18" charset="0"/>
              </a:rPr>
              <a:t>ı, </a:t>
            </a:r>
            <a:r>
              <a:rPr lang="tr-TR" sz="1200" dirty="0" err="1">
                <a:solidFill>
                  <a:srgbClr val="000000"/>
                </a:solidFill>
                <a:effectLst/>
                <a:latin typeface="Arial" panose="020B0604020202020204" pitchFamily="34" charset="0"/>
                <a:ea typeface="Times New Roman" panose="02020603050405020304" pitchFamily="18" charset="0"/>
              </a:rPr>
              <a:t>hemde</a:t>
            </a:r>
            <a:r>
              <a:rPr lang="tr-TR" sz="1200" dirty="0">
                <a:solidFill>
                  <a:srgbClr val="000000"/>
                </a:solidFill>
                <a:effectLst/>
                <a:latin typeface="Arial" panose="020B0604020202020204" pitchFamily="34" charset="0"/>
                <a:ea typeface="Times New Roman" panose="02020603050405020304" pitchFamily="18" charset="0"/>
              </a:rPr>
              <a:t> yaptığınız </a:t>
            </a:r>
            <a:r>
              <a:rPr lang="tr-TR" sz="1200" b="1" dirty="0">
                <a:solidFill>
                  <a:srgbClr val="000000"/>
                </a:solidFill>
                <a:effectLst/>
                <a:latin typeface="inherit"/>
                <a:ea typeface="Times New Roman" panose="02020603050405020304" pitchFamily="18" charset="0"/>
                <a:cs typeface="Arial" panose="020B0604020202020204" pitchFamily="34" charset="0"/>
              </a:rPr>
              <a:t>oyunu bir tıklamayla bütün platformlara çevirebiliyor olması</a:t>
            </a:r>
            <a:r>
              <a:rPr lang="tr-TR" sz="1200" dirty="0">
                <a:solidFill>
                  <a:srgbClr val="000000"/>
                </a:solidFill>
                <a:effectLst/>
                <a:latin typeface="Arial" panose="020B0604020202020204" pitchFamily="34" charset="0"/>
                <a:ea typeface="Times New Roman" panose="02020603050405020304" pitchFamily="18" charset="0"/>
              </a:rPr>
              <a:t> en büyük avantajlarındandır. </a:t>
            </a:r>
            <a:r>
              <a:rPr lang="tr-TR" sz="1200" dirty="0" err="1">
                <a:solidFill>
                  <a:srgbClr val="000000"/>
                </a:solidFill>
                <a:effectLst/>
                <a:latin typeface="Arial" panose="020B0604020202020204" pitchFamily="34" charset="0"/>
                <a:ea typeface="Times New Roman" panose="02020603050405020304" pitchFamily="18" charset="0"/>
              </a:rPr>
              <a:t>Android</a:t>
            </a:r>
            <a:r>
              <a:rPr lang="tr-TR" sz="1200" dirty="0">
                <a:solidFill>
                  <a:srgbClr val="000000"/>
                </a:solidFill>
                <a:effectLst/>
                <a:latin typeface="Arial" panose="020B0604020202020204" pitchFamily="34" charset="0"/>
                <a:ea typeface="Times New Roman" panose="02020603050405020304" pitchFamily="18" charset="0"/>
              </a:rPr>
              <a:t> için yaptığınız bir oyunu </a:t>
            </a:r>
            <a:r>
              <a:rPr lang="tr-TR" sz="1200" dirty="0" err="1">
                <a:solidFill>
                  <a:srgbClr val="000000"/>
                </a:solidFill>
                <a:effectLst/>
                <a:latin typeface="Arial" panose="020B0604020202020204" pitchFamily="34" charset="0"/>
                <a:ea typeface="Times New Roman" panose="02020603050405020304" pitchFamily="18" charset="0"/>
              </a:rPr>
              <a:t>ios</a:t>
            </a:r>
            <a:r>
              <a:rPr lang="tr-TR" sz="1200" dirty="0">
                <a:solidFill>
                  <a:srgbClr val="000000"/>
                </a:solidFill>
                <a:effectLst/>
                <a:latin typeface="Arial" panose="020B0604020202020204" pitchFamily="34" charset="0"/>
                <a:ea typeface="Times New Roman" panose="02020603050405020304" pitchFamily="18" charset="0"/>
              </a:rPr>
              <a:t> gibi </a:t>
            </a:r>
            <a:r>
              <a:rPr lang="tr-TR" sz="1200" dirty="0" err="1">
                <a:solidFill>
                  <a:srgbClr val="000000"/>
                </a:solidFill>
                <a:effectLst/>
                <a:latin typeface="Arial" panose="020B0604020202020204" pitchFamily="34" charset="0"/>
                <a:ea typeface="Times New Roman" panose="02020603050405020304" pitchFamily="18" charset="0"/>
              </a:rPr>
              <a:t>platformlarada</a:t>
            </a:r>
            <a:r>
              <a:rPr lang="tr-TR" sz="1200" dirty="0">
                <a:solidFill>
                  <a:srgbClr val="000000"/>
                </a:solidFill>
                <a:effectLst/>
                <a:latin typeface="Arial" panose="020B0604020202020204" pitchFamily="34" charset="0"/>
                <a:ea typeface="Times New Roman" panose="02020603050405020304" pitchFamily="18" charset="0"/>
              </a:rPr>
              <a:t> çevirmenizi sağlar bu sayede bir daha aynı oyun için diğer platformlarda uğraşmanız gerekmez. Bunun için çok fazla tercih edilen bir oyun motorudur.</a:t>
            </a:r>
            <a:endParaRPr lang="tr-TR" sz="1200" dirty="0">
              <a:effectLst/>
              <a:latin typeface="Times New Roman" panose="02020603050405020304" pitchFamily="18" charset="0"/>
              <a:ea typeface="Times New Roman" panose="02020603050405020304" pitchFamily="18" charset="0"/>
            </a:endParaRPr>
          </a:p>
          <a:p>
            <a:pPr marL="538480" fontAlgn="base">
              <a:lnSpc>
                <a:spcPts val="1650"/>
              </a:lnSpc>
              <a:spcAft>
                <a:spcPts val="0"/>
              </a:spcAft>
            </a:pPr>
            <a:r>
              <a:rPr lang="tr-TR" sz="1200" dirty="0">
                <a:solidFill>
                  <a:srgbClr val="000000"/>
                </a:solidFill>
                <a:effectLst/>
                <a:latin typeface="Arial" panose="020B0604020202020204" pitchFamily="34" charset="0"/>
                <a:ea typeface="Times New Roman" panose="02020603050405020304" pitchFamily="18" charset="0"/>
              </a:rPr>
              <a:t>FİYATLANDIRMA VE LİSANSLARI</a:t>
            </a:r>
            <a:endParaRPr lang="tr-TR" sz="1200" dirty="0">
              <a:effectLst/>
              <a:latin typeface="Times New Roman" panose="02020603050405020304" pitchFamily="18" charset="0"/>
              <a:ea typeface="Times New Roman" panose="02020603050405020304" pitchFamily="18" charset="0"/>
            </a:endParaRPr>
          </a:p>
        </p:txBody>
      </p:sp>
      <p:sp>
        <p:nvSpPr>
          <p:cNvPr id="7" name="Dikdörtgen 6">
            <a:extLst>
              <a:ext uri="{FF2B5EF4-FFF2-40B4-BE49-F238E27FC236}">
                <a16:creationId xmlns:a16="http://schemas.microsoft.com/office/drawing/2014/main" id="{70AF74D3-680B-4B1E-B123-002165D9EC0D}"/>
              </a:ext>
            </a:extLst>
          </p:cNvPr>
          <p:cNvSpPr/>
          <p:nvPr/>
        </p:nvSpPr>
        <p:spPr>
          <a:xfrm>
            <a:off x="304800" y="1786160"/>
            <a:ext cx="11200660" cy="2875146"/>
          </a:xfrm>
          <a:prstGeom prst="rect">
            <a:avLst/>
          </a:prstGeom>
        </p:spPr>
        <p:txBody>
          <a:bodyPr wrap="square">
            <a:spAutoFit/>
          </a:bodyPr>
          <a:lstStyle/>
          <a:p>
            <a:pPr marL="538480" fontAlgn="base">
              <a:lnSpc>
                <a:spcPts val="1650"/>
              </a:lnSpc>
              <a:spcAft>
                <a:spcPts val="1500"/>
              </a:spcAft>
            </a:pPr>
            <a:r>
              <a:rPr lang="tr-TR" dirty="0">
                <a:solidFill>
                  <a:srgbClr val="000000"/>
                </a:solidFill>
                <a:latin typeface="Arial" panose="020B0604020202020204" pitchFamily="34" charset="0"/>
                <a:ea typeface="Times New Roman" panose="02020603050405020304" pitchFamily="18" charset="0"/>
              </a:rPr>
              <a:t>Öncelikle </a:t>
            </a:r>
            <a:r>
              <a:rPr lang="tr-TR" dirty="0" err="1">
                <a:solidFill>
                  <a:srgbClr val="000000"/>
                </a:solidFill>
                <a:latin typeface="Arial" panose="020B0604020202020204" pitchFamily="34" charset="0"/>
                <a:ea typeface="Times New Roman" panose="02020603050405020304" pitchFamily="18" charset="0"/>
              </a:rPr>
              <a:t>Unity’i</a:t>
            </a:r>
            <a:r>
              <a:rPr lang="tr-TR" dirty="0">
                <a:solidFill>
                  <a:srgbClr val="000000"/>
                </a:solidFill>
                <a:latin typeface="Arial" panose="020B0604020202020204" pitchFamily="34" charset="0"/>
                <a:ea typeface="Times New Roman" panose="02020603050405020304" pitchFamily="18" charset="0"/>
              </a:rPr>
              <a:t> çok ileri seviye kullanmayacaksanız motoru </a:t>
            </a:r>
            <a:r>
              <a:rPr lang="tr-TR" dirty="0" err="1">
                <a:solidFill>
                  <a:srgbClr val="000000"/>
                </a:solidFill>
                <a:latin typeface="Arial" panose="020B0604020202020204" pitchFamily="34" charset="0"/>
                <a:ea typeface="Times New Roman" panose="02020603050405020304" pitchFamily="18" charset="0"/>
              </a:rPr>
              <a:t>bedeva</a:t>
            </a:r>
            <a:r>
              <a:rPr lang="tr-TR" dirty="0">
                <a:solidFill>
                  <a:srgbClr val="000000"/>
                </a:solidFill>
                <a:latin typeface="Arial" panose="020B0604020202020204" pitchFamily="34" charset="0"/>
                <a:ea typeface="Times New Roman" panose="02020603050405020304" pitchFamily="18" charset="0"/>
              </a:rPr>
              <a:t> olarak kullanabilirsiniz. Eğer Web Player veya Bilgisayar için kullanacaksanız ve </a:t>
            </a:r>
            <a:r>
              <a:rPr lang="tr-TR" dirty="0" err="1">
                <a:solidFill>
                  <a:srgbClr val="000000"/>
                </a:solidFill>
                <a:latin typeface="Arial" panose="020B0604020202020204" pitchFamily="34" charset="0"/>
                <a:ea typeface="Times New Roman" panose="02020603050405020304" pitchFamily="18" charset="0"/>
              </a:rPr>
              <a:t>Unity</a:t>
            </a:r>
            <a:r>
              <a:rPr lang="tr-TR" dirty="0">
                <a:solidFill>
                  <a:srgbClr val="000000"/>
                </a:solidFill>
                <a:latin typeface="Arial" panose="020B0604020202020204" pitchFamily="34" charset="0"/>
                <a:ea typeface="Times New Roman" panose="02020603050405020304" pitchFamily="18" charset="0"/>
              </a:rPr>
              <a:t> 3D’nin çok uç özelliklerine ihtiyacınız yoksa dediğim gibi bedava kullanmanız mümkündür. </a:t>
            </a:r>
            <a:r>
              <a:rPr lang="tr-TR" dirty="0" err="1">
                <a:solidFill>
                  <a:srgbClr val="000000"/>
                </a:solidFill>
                <a:latin typeface="Arial" panose="020B0604020202020204" pitchFamily="34" charset="0"/>
                <a:ea typeface="Times New Roman" panose="02020603050405020304" pitchFamily="18" charset="0"/>
              </a:rPr>
              <a:t>Unity</a:t>
            </a:r>
            <a:r>
              <a:rPr lang="tr-TR" dirty="0">
                <a:solidFill>
                  <a:srgbClr val="000000"/>
                </a:solidFill>
                <a:latin typeface="Arial" panose="020B0604020202020204" pitchFamily="34" charset="0"/>
                <a:ea typeface="Times New Roman" panose="02020603050405020304" pitchFamily="18" charset="0"/>
              </a:rPr>
              <a:t> 3D´yi bedava olarak kullanabilir oyun yapabilir ve hatta </a:t>
            </a:r>
            <a:r>
              <a:rPr lang="tr-TR" dirty="0" err="1">
                <a:solidFill>
                  <a:srgbClr val="000000"/>
                </a:solidFill>
                <a:latin typeface="Arial" panose="020B0604020202020204" pitchFamily="34" charset="0"/>
                <a:ea typeface="Times New Roman" panose="02020603050405020304" pitchFamily="18" charset="0"/>
              </a:rPr>
              <a:t>Unity</a:t>
            </a:r>
            <a:r>
              <a:rPr lang="tr-TR" dirty="0">
                <a:solidFill>
                  <a:srgbClr val="000000"/>
                </a:solidFill>
                <a:latin typeface="Arial" panose="020B0604020202020204" pitchFamily="34" charset="0"/>
                <a:ea typeface="Times New Roman" panose="02020603050405020304" pitchFamily="18" charset="0"/>
              </a:rPr>
              <a:t> </a:t>
            </a:r>
            <a:r>
              <a:rPr lang="tr-TR" dirty="0" err="1">
                <a:solidFill>
                  <a:srgbClr val="000000"/>
                </a:solidFill>
                <a:latin typeface="Arial" panose="020B0604020202020204" pitchFamily="34" charset="0"/>
                <a:ea typeface="Times New Roman" panose="02020603050405020304" pitchFamily="18" charset="0"/>
              </a:rPr>
              <a:t>Enginese</a:t>
            </a:r>
            <a:r>
              <a:rPr lang="tr-TR" dirty="0">
                <a:solidFill>
                  <a:srgbClr val="000000"/>
                </a:solidFill>
                <a:latin typeface="Arial" panose="020B0604020202020204" pitchFamily="34" charset="0"/>
                <a:ea typeface="Times New Roman" panose="02020603050405020304" pitchFamily="18" charset="0"/>
              </a:rPr>
              <a:t> hiç bir kuruş vermeden </a:t>
            </a:r>
            <a:r>
              <a:rPr lang="tr-TR" dirty="0" err="1">
                <a:solidFill>
                  <a:srgbClr val="000000"/>
                </a:solidFill>
                <a:latin typeface="Arial" panose="020B0604020202020204" pitchFamily="34" charset="0"/>
                <a:ea typeface="Times New Roman" panose="02020603050405020304" pitchFamily="18" charset="0"/>
              </a:rPr>
              <a:t>free</a:t>
            </a:r>
            <a:r>
              <a:rPr lang="tr-TR" dirty="0">
                <a:solidFill>
                  <a:srgbClr val="000000"/>
                </a:solidFill>
                <a:latin typeface="Arial" panose="020B0604020202020204" pitchFamily="34" charset="0"/>
                <a:ea typeface="Times New Roman" panose="02020603050405020304" pitchFamily="18" charset="0"/>
              </a:rPr>
              <a:t> sürümü ile yaptığınız oyunu piyasaya sürebilirsiniz. Bu özelliği ile en çok tercih edilmesinin başlıca sebeplerindendir.</a:t>
            </a:r>
            <a:endParaRPr lang="tr-TR" dirty="0">
              <a:latin typeface="Times New Roman" panose="02020603050405020304" pitchFamily="18" charset="0"/>
              <a:ea typeface="Times New Roman" panose="02020603050405020304" pitchFamily="18" charset="0"/>
            </a:endParaRPr>
          </a:p>
          <a:p>
            <a:pPr marL="538480" fontAlgn="base">
              <a:lnSpc>
                <a:spcPts val="1650"/>
              </a:lnSpc>
              <a:spcAft>
                <a:spcPts val="1500"/>
              </a:spcAft>
            </a:pPr>
            <a:r>
              <a:rPr lang="tr-TR" dirty="0">
                <a:solidFill>
                  <a:srgbClr val="000000"/>
                </a:solidFill>
                <a:latin typeface="Arial" panose="020B0604020202020204" pitchFamily="34" charset="0"/>
                <a:ea typeface="Times New Roman" panose="02020603050405020304" pitchFamily="18" charset="0"/>
              </a:rPr>
              <a:t>      </a:t>
            </a:r>
            <a:r>
              <a:rPr lang="tr-TR" dirty="0" err="1">
                <a:solidFill>
                  <a:srgbClr val="000000"/>
                </a:solidFill>
                <a:latin typeface="Arial" panose="020B0604020202020204" pitchFamily="34" charset="0"/>
                <a:ea typeface="Times New Roman" panose="02020603050405020304" pitchFamily="18" charset="0"/>
              </a:rPr>
              <a:t>Unity</a:t>
            </a:r>
            <a:r>
              <a:rPr lang="tr-TR" dirty="0">
                <a:solidFill>
                  <a:srgbClr val="000000"/>
                </a:solidFill>
                <a:latin typeface="Arial" panose="020B0604020202020204" pitchFamily="34" charset="0"/>
                <a:ea typeface="Times New Roman" panose="02020603050405020304" pitchFamily="18" charset="0"/>
              </a:rPr>
              <a:t> 3D iki tür ücretli lisanslama sunmaktadır; </a:t>
            </a:r>
            <a:r>
              <a:rPr lang="tr-TR" dirty="0" err="1">
                <a:solidFill>
                  <a:srgbClr val="000000"/>
                </a:solidFill>
                <a:latin typeface="Arial" panose="020B0604020202020204" pitchFamily="34" charset="0"/>
                <a:ea typeface="Times New Roman" panose="02020603050405020304" pitchFamily="18" charset="0"/>
              </a:rPr>
              <a:t>plus</a:t>
            </a:r>
            <a:r>
              <a:rPr lang="tr-TR" dirty="0">
                <a:solidFill>
                  <a:srgbClr val="000000"/>
                </a:solidFill>
                <a:latin typeface="Arial" panose="020B0604020202020204" pitchFamily="34" charset="0"/>
                <a:ea typeface="Times New Roman" panose="02020603050405020304" pitchFamily="18" charset="0"/>
              </a:rPr>
              <a:t> versiyon ve </a:t>
            </a:r>
            <a:r>
              <a:rPr lang="tr-TR" dirty="0" err="1">
                <a:solidFill>
                  <a:srgbClr val="000000"/>
                </a:solidFill>
                <a:latin typeface="Arial" panose="020B0604020202020204" pitchFamily="34" charset="0"/>
                <a:ea typeface="Times New Roman" panose="02020603050405020304" pitchFamily="18" charset="0"/>
              </a:rPr>
              <a:t>pro</a:t>
            </a:r>
            <a:r>
              <a:rPr lang="tr-TR" dirty="0">
                <a:solidFill>
                  <a:srgbClr val="000000"/>
                </a:solidFill>
                <a:latin typeface="Arial" panose="020B0604020202020204" pitchFamily="34" charset="0"/>
                <a:ea typeface="Times New Roman" panose="02020603050405020304" pitchFamily="18" charset="0"/>
              </a:rPr>
              <a:t> versiyon olmak        üzere iki çeşittir.</a:t>
            </a:r>
            <a:endParaRPr lang="tr-TR" dirty="0">
              <a:latin typeface="Times New Roman" panose="02020603050405020304" pitchFamily="18" charset="0"/>
              <a:ea typeface="Times New Roman" panose="02020603050405020304" pitchFamily="18" charset="0"/>
            </a:endParaRPr>
          </a:p>
          <a:p>
            <a:pPr marL="538480" fontAlgn="base">
              <a:lnSpc>
                <a:spcPts val="1650"/>
              </a:lnSpc>
              <a:spcAft>
                <a:spcPts val="0"/>
              </a:spcAft>
            </a:pPr>
            <a:r>
              <a:rPr lang="tr-TR" b="1" dirty="0">
                <a:solidFill>
                  <a:srgbClr val="000000"/>
                </a:solidFill>
                <a:latin typeface="inherit"/>
                <a:ea typeface="Times New Roman" panose="02020603050405020304" pitchFamily="18" charset="0"/>
                <a:cs typeface="Arial" panose="020B0604020202020204" pitchFamily="34" charset="0"/>
              </a:rPr>
              <a:t>Plus Versiyon;</a:t>
            </a:r>
            <a:r>
              <a:rPr lang="tr-TR" dirty="0">
                <a:solidFill>
                  <a:srgbClr val="000000"/>
                </a:solidFill>
                <a:latin typeface="Arial" panose="020B0604020202020204" pitchFamily="34" charset="0"/>
                <a:ea typeface="Times New Roman" panose="02020603050405020304" pitchFamily="18" charset="0"/>
              </a:rPr>
              <a:t> </a:t>
            </a:r>
            <a:r>
              <a:rPr lang="tr-TR" dirty="0" err="1">
                <a:solidFill>
                  <a:srgbClr val="000000"/>
                </a:solidFill>
                <a:latin typeface="Arial" panose="020B0604020202020204" pitchFamily="34" charset="0"/>
                <a:ea typeface="Times New Roman" panose="02020603050405020304" pitchFamily="18" charset="0"/>
              </a:rPr>
              <a:t>Unity’i</a:t>
            </a:r>
            <a:r>
              <a:rPr lang="tr-TR" dirty="0">
                <a:solidFill>
                  <a:srgbClr val="000000"/>
                </a:solidFill>
                <a:latin typeface="Arial" panose="020B0604020202020204" pitchFamily="34" charset="0"/>
                <a:ea typeface="Times New Roman" panose="02020603050405020304" pitchFamily="18" charset="0"/>
              </a:rPr>
              <a:t> öğrenmek ve gelişimini hızlandırmak isteyenler, hobi amaçlı kullananlar içindir. 25$ ücreti vardır. Fakat ücretsiz versiyonda bulunmayan bir ek özellik kullanabilirsiniz.</a:t>
            </a:r>
            <a:endParaRPr lang="tr-TR" dirty="0">
              <a:latin typeface="Times New Roman" panose="02020603050405020304" pitchFamily="18" charset="0"/>
              <a:ea typeface="Times New Roman" panose="02020603050405020304" pitchFamily="18" charset="0"/>
            </a:endParaRPr>
          </a:p>
          <a:p>
            <a:pPr marL="538480" fontAlgn="base">
              <a:lnSpc>
                <a:spcPts val="1650"/>
              </a:lnSpc>
              <a:spcAft>
                <a:spcPts val="0"/>
              </a:spcAft>
            </a:pPr>
            <a:r>
              <a:rPr lang="tr-TR" b="1" dirty="0">
                <a:solidFill>
                  <a:srgbClr val="000000"/>
                </a:solidFill>
                <a:latin typeface="inherit"/>
                <a:ea typeface="Times New Roman" panose="02020603050405020304" pitchFamily="18" charset="0"/>
                <a:cs typeface="Arial" panose="020B0604020202020204" pitchFamily="34" charset="0"/>
              </a:rPr>
              <a:t>Pro Versiyon;</a:t>
            </a:r>
            <a:r>
              <a:rPr lang="tr-TR" dirty="0">
                <a:solidFill>
                  <a:srgbClr val="000000"/>
                </a:solidFill>
                <a:latin typeface="Arial" panose="020B0604020202020204" pitchFamily="34" charset="0"/>
                <a:ea typeface="Times New Roman" panose="02020603050405020304" pitchFamily="18" charset="0"/>
              </a:rPr>
              <a:t> </a:t>
            </a:r>
            <a:r>
              <a:rPr lang="tr-TR" dirty="0" err="1">
                <a:solidFill>
                  <a:srgbClr val="000000"/>
                </a:solidFill>
                <a:latin typeface="Arial" panose="020B0604020202020204" pitchFamily="34" charset="0"/>
                <a:ea typeface="Times New Roman" panose="02020603050405020304" pitchFamily="18" charset="0"/>
              </a:rPr>
              <a:t>Unity</a:t>
            </a:r>
            <a:r>
              <a:rPr lang="tr-TR" dirty="0">
                <a:solidFill>
                  <a:srgbClr val="000000"/>
                </a:solidFill>
                <a:latin typeface="Arial" panose="020B0604020202020204" pitchFamily="34" charset="0"/>
                <a:ea typeface="Times New Roman" panose="02020603050405020304" pitchFamily="18" charset="0"/>
              </a:rPr>
              <a:t> uzmanlarının kullanması gereken lisans türüdür. Bu lisansa sahip olanlar firma tarafından tahsis edilmiş danışmanlara ve müşteri desteğine sahip olurlar.</a:t>
            </a:r>
            <a:endParaRPr lang="tr-TR"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50361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FBC5DCFF-3007-4A23-88C7-0DC245497963}"/>
              </a:ext>
            </a:extLst>
          </p:cNvPr>
          <p:cNvSpPr/>
          <p:nvPr/>
        </p:nvSpPr>
        <p:spPr>
          <a:xfrm>
            <a:off x="1778493" y="407791"/>
            <a:ext cx="8306540" cy="1056700"/>
          </a:xfrm>
          <a:prstGeom prst="rect">
            <a:avLst/>
          </a:prstGeom>
        </p:spPr>
        <p:txBody>
          <a:bodyPr wrap="square">
            <a:spAutoFit/>
          </a:bodyPr>
          <a:lstStyle/>
          <a:p>
            <a:pPr marL="1143000" lvl="2" indent="-228600">
              <a:spcBef>
                <a:spcPts val="865"/>
              </a:spcBef>
              <a:spcAft>
                <a:spcPts val="0"/>
              </a:spcAft>
              <a:buSzPts val="1100"/>
              <a:buFont typeface="Arial" panose="020B0604020202020204" pitchFamily="34" charset="0"/>
              <a:buAutoNum type="arabicPeriod"/>
              <a:tabLst>
                <a:tab pos="721360" algn="l"/>
                <a:tab pos="721995" algn="l"/>
              </a:tabLst>
            </a:pPr>
            <a:r>
              <a:rPr lang="tr-TR" sz="1100" b="1" spc="-15" dirty="0">
                <a:effectLst/>
                <a:latin typeface="Arial" panose="020B0604020202020204" pitchFamily="34" charset="0"/>
                <a:ea typeface="Arial" panose="020B0604020202020204" pitchFamily="34" charset="0"/>
              </a:rPr>
              <a:t>UNİTY NASIL İNDİRİLİR?</a:t>
            </a:r>
          </a:p>
          <a:p>
            <a:pPr marL="263525">
              <a:spcAft>
                <a:spcPts val="1700"/>
              </a:spcAft>
            </a:pPr>
            <a:r>
              <a:rPr lang="tr-TR" sz="1200" dirty="0">
                <a:solidFill>
                  <a:srgbClr val="000000"/>
                </a:solidFill>
                <a:effectLst/>
                <a:latin typeface="Segoe UI" panose="020B0502040204020203" pitchFamily="34" charset="0"/>
                <a:ea typeface="Times New Roman" panose="02020603050405020304" pitchFamily="18" charset="0"/>
              </a:rPr>
              <a:t>Öncelikle </a:t>
            </a:r>
            <a:r>
              <a:rPr lang="tr-TR" sz="1200" u="sng" dirty="0">
                <a:solidFill>
                  <a:srgbClr val="000000"/>
                </a:solidFill>
                <a:effectLst/>
                <a:latin typeface="Segoe UI" panose="020B0502040204020203" pitchFamily="34" charset="0"/>
                <a:ea typeface="Times New Roman" panose="02020603050405020304" pitchFamily="18" charset="0"/>
                <a:hlinkClick r:id="rId2"/>
              </a:rPr>
              <a:t>https://unity3d.com/get-unity/download/archive</a:t>
            </a:r>
            <a:r>
              <a:rPr lang="tr-TR" sz="1200" dirty="0">
                <a:solidFill>
                  <a:srgbClr val="000000"/>
                </a:solidFill>
                <a:effectLst/>
                <a:latin typeface="Segoe UI" panose="020B0502040204020203" pitchFamily="34" charset="0"/>
                <a:ea typeface="Times New Roman" panose="02020603050405020304" pitchFamily="18" charset="0"/>
              </a:rPr>
              <a:t> web adresinden </a:t>
            </a:r>
            <a:r>
              <a:rPr lang="tr-TR" sz="1200" dirty="0" err="1">
                <a:solidFill>
                  <a:srgbClr val="000000"/>
                </a:solidFill>
                <a:effectLst/>
                <a:latin typeface="Segoe UI" panose="020B0502040204020203" pitchFamily="34" charset="0"/>
                <a:ea typeface="Times New Roman" panose="02020603050405020304" pitchFamily="18" charset="0"/>
              </a:rPr>
              <a:t>Unity’i</a:t>
            </a:r>
            <a:r>
              <a:rPr lang="tr-TR" sz="1200" dirty="0">
                <a:solidFill>
                  <a:srgbClr val="000000"/>
                </a:solidFill>
                <a:effectLst/>
                <a:latin typeface="Segoe UI" panose="020B0502040204020203" pitchFamily="34" charset="0"/>
                <a:ea typeface="Times New Roman" panose="02020603050405020304" pitchFamily="18" charset="0"/>
              </a:rPr>
              <a:t> indiriyoruz. Ben burada </a:t>
            </a:r>
            <a:r>
              <a:rPr lang="tr-TR" sz="1200" dirty="0" err="1">
                <a:solidFill>
                  <a:srgbClr val="000000"/>
                </a:solidFill>
                <a:effectLst/>
                <a:latin typeface="Segoe UI" panose="020B0502040204020203" pitchFamily="34" charset="0"/>
                <a:ea typeface="Times New Roman" panose="02020603050405020304" pitchFamily="18" charset="0"/>
              </a:rPr>
              <a:t>Unity</a:t>
            </a:r>
            <a:r>
              <a:rPr lang="tr-TR" sz="1200" dirty="0">
                <a:solidFill>
                  <a:srgbClr val="000000"/>
                </a:solidFill>
                <a:effectLst/>
                <a:latin typeface="Segoe UI" panose="020B0502040204020203" pitchFamily="34" charset="0"/>
                <a:ea typeface="Times New Roman" panose="02020603050405020304" pitchFamily="18" charset="0"/>
              </a:rPr>
              <a:t> 2019.1.1 sürümünü indirdim. Siz istediğiniz sürümünü indirebilirsiniz.</a:t>
            </a:r>
            <a:endParaRPr lang="tr-TR" sz="1100" dirty="0">
              <a:effectLst/>
              <a:latin typeface="Arial" panose="020B0604020202020204" pitchFamily="34" charset="0"/>
              <a:ea typeface="Arial" panose="020B0604020202020204" pitchFamily="34" charset="0"/>
            </a:endParaRPr>
          </a:p>
          <a:p>
            <a:pPr marL="263525">
              <a:spcAft>
                <a:spcPts val="1700"/>
              </a:spcAft>
            </a:pPr>
            <a:r>
              <a:rPr lang="tr-TR" sz="1350" b="1" dirty="0">
                <a:solidFill>
                  <a:srgbClr val="000000"/>
                </a:solidFill>
                <a:effectLst/>
                <a:latin typeface="Segoe UI" panose="020B0502040204020203" pitchFamily="34" charset="0"/>
                <a:ea typeface="Times New Roman" panose="02020603050405020304" pitchFamily="18" charset="0"/>
              </a:rPr>
              <a:t>1- </a:t>
            </a:r>
            <a:r>
              <a:rPr lang="tr-TR" sz="1200" dirty="0">
                <a:solidFill>
                  <a:srgbClr val="000000"/>
                </a:solidFill>
                <a:effectLst/>
                <a:latin typeface="Segoe UI" panose="020B0502040204020203" pitchFamily="34" charset="0"/>
                <a:ea typeface="Times New Roman" panose="02020603050405020304" pitchFamily="18" charset="0"/>
              </a:rPr>
              <a:t>İndirdiğimiz </a:t>
            </a:r>
            <a:r>
              <a:rPr lang="tr-TR" sz="1200" dirty="0" err="1">
                <a:solidFill>
                  <a:srgbClr val="000000"/>
                </a:solidFill>
                <a:effectLst/>
                <a:latin typeface="Segoe UI" panose="020B0502040204020203" pitchFamily="34" charset="0"/>
                <a:ea typeface="Times New Roman" panose="02020603050405020304" pitchFamily="18" charset="0"/>
              </a:rPr>
              <a:t>setup</a:t>
            </a:r>
            <a:r>
              <a:rPr lang="tr-TR" sz="1200" dirty="0">
                <a:solidFill>
                  <a:srgbClr val="000000"/>
                </a:solidFill>
                <a:effectLst/>
                <a:latin typeface="Segoe UI" panose="020B0502040204020203" pitchFamily="34" charset="0"/>
                <a:ea typeface="Times New Roman" panose="02020603050405020304" pitchFamily="18" charset="0"/>
              </a:rPr>
              <a:t> dosyasına çift tıklayalım. Gelen pencereden “</a:t>
            </a:r>
            <a:r>
              <a:rPr lang="tr-TR" sz="1200" dirty="0" err="1">
                <a:solidFill>
                  <a:srgbClr val="000000"/>
                </a:solidFill>
                <a:effectLst/>
                <a:latin typeface="Segoe UI" panose="020B0502040204020203" pitchFamily="34" charset="0"/>
                <a:ea typeface="Times New Roman" panose="02020603050405020304" pitchFamily="18" charset="0"/>
              </a:rPr>
              <a:t>Next</a:t>
            </a:r>
            <a:r>
              <a:rPr lang="tr-TR" sz="1200" dirty="0">
                <a:solidFill>
                  <a:srgbClr val="000000"/>
                </a:solidFill>
                <a:effectLst/>
                <a:latin typeface="Segoe UI" panose="020B0502040204020203" pitchFamily="34" charset="0"/>
                <a:ea typeface="Times New Roman" panose="02020603050405020304" pitchFamily="18" charset="0"/>
              </a:rPr>
              <a:t>” butonuna basarak devam edelim.</a:t>
            </a:r>
            <a:endParaRPr lang="tr-TR" sz="1100" dirty="0">
              <a:effectLst/>
              <a:latin typeface="Arial" panose="020B0604020202020204" pitchFamily="34" charset="0"/>
              <a:ea typeface="Arial" panose="020B0604020202020204" pitchFamily="34" charset="0"/>
            </a:endParaRPr>
          </a:p>
        </p:txBody>
      </p:sp>
      <p:pic>
        <p:nvPicPr>
          <p:cNvPr id="5" name="Resim 4">
            <a:extLst>
              <a:ext uri="{FF2B5EF4-FFF2-40B4-BE49-F238E27FC236}">
                <a16:creationId xmlns:a16="http://schemas.microsoft.com/office/drawing/2014/main" id="{4A676EC5-C781-4612-85B8-D810070BF55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1330" y="1558055"/>
            <a:ext cx="2854325" cy="2250440"/>
          </a:xfrm>
          <a:prstGeom prst="rect">
            <a:avLst/>
          </a:prstGeom>
          <a:noFill/>
          <a:ln>
            <a:noFill/>
          </a:ln>
        </p:spPr>
      </p:pic>
      <p:sp>
        <p:nvSpPr>
          <p:cNvPr id="6" name="Dikdörtgen 5">
            <a:extLst>
              <a:ext uri="{FF2B5EF4-FFF2-40B4-BE49-F238E27FC236}">
                <a16:creationId xmlns:a16="http://schemas.microsoft.com/office/drawing/2014/main" id="{0133B088-BFE9-4085-B381-8933EABE67A2}"/>
              </a:ext>
            </a:extLst>
          </p:cNvPr>
          <p:cNvSpPr/>
          <p:nvPr/>
        </p:nvSpPr>
        <p:spPr>
          <a:xfrm>
            <a:off x="3741816" y="1877316"/>
            <a:ext cx="6096000" cy="923330"/>
          </a:xfrm>
          <a:prstGeom prst="rect">
            <a:avLst/>
          </a:prstGeom>
        </p:spPr>
        <p:txBody>
          <a:bodyPr>
            <a:spAutoFit/>
          </a:bodyPr>
          <a:lstStyle/>
          <a:p>
            <a:pPr marL="538480" indent="-229235">
              <a:spcAft>
                <a:spcPts val="1700"/>
              </a:spcAft>
            </a:pPr>
            <a:r>
              <a:rPr lang="tr-TR" dirty="0">
                <a:solidFill>
                  <a:srgbClr val="000000"/>
                </a:solidFill>
                <a:latin typeface="Segoe UI" panose="020B0502040204020203" pitchFamily="34" charset="0"/>
                <a:ea typeface="Times New Roman" panose="02020603050405020304" pitchFamily="18" charset="0"/>
              </a:rPr>
              <a:t>Bu sayfada bizden lisans koşullarını okuyup onaylamamız isteniyor. Burada da onay kutucuğunu işaretleyip “</a:t>
            </a:r>
            <a:r>
              <a:rPr lang="tr-TR" dirty="0" err="1">
                <a:solidFill>
                  <a:srgbClr val="000000"/>
                </a:solidFill>
                <a:latin typeface="Segoe UI" panose="020B0502040204020203" pitchFamily="34" charset="0"/>
                <a:ea typeface="Times New Roman" panose="02020603050405020304" pitchFamily="18" charset="0"/>
              </a:rPr>
              <a:t>Next</a:t>
            </a:r>
            <a:r>
              <a:rPr lang="tr-TR" dirty="0">
                <a:solidFill>
                  <a:srgbClr val="000000"/>
                </a:solidFill>
                <a:latin typeface="Segoe UI" panose="020B0502040204020203" pitchFamily="34" charset="0"/>
                <a:ea typeface="Times New Roman" panose="02020603050405020304" pitchFamily="18" charset="0"/>
              </a:rPr>
              <a:t>” butonuna tıklayalım.</a:t>
            </a:r>
            <a:endParaRPr lang="tr-TR" sz="1600" dirty="0">
              <a:effectLst/>
              <a:latin typeface="Arial" panose="020B0604020202020204" pitchFamily="34" charset="0"/>
              <a:ea typeface="Arial" panose="020B0604020202020204" pitchFamily="34" charset="0"/>
            </a:endParaRPr>
          </a:p>
        </p:txBody>
      </p:sp>
      <p:pic>
        <p:nvPicPr>
          <p:cNvPr id="7" name="Resim 6">
            <a:extLst>
              <a:ext uri="{FF2B5EF4-FFF2-40B4-BE49-F238E27FC236}">
                <a16:creationId xmlns:a16="http://schemas.microsoft.com/office/drawing/2014/main" id="{1DAD98E9-B774-47CF-9593-5839A3D386C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99474" y="4509932"/>
            <a:ext cx="2854325" cy="2242185"/>
          </a:xfrm>
          <a:prstGeom prst="rect">
            <a:avLst/>
          </a:prstGeom>
          <a:noFill/>
          <a:ln>
            <a:noFill/>
          </a:ln>
        </p:spPr>
      </p:pic>
      <p:sp>
        <p:nvSpPr>
          <p:cNvPr id="8" name="Dikdörtgen 7">
            <a:extLst>
              <a:ext uri="{FF2B5EF4-FFF2-40B4-BE49-F238E27FC236}">
                <a16:creationId xmlns:a16="http://schemas.microsoft.com/office/drawing/2014/main" id="{D079ACBA-72BC-44F3-89B6-321D61B3E41D}"/>
              </a:ext>
            </a:extLst>
          </p:cNvPr>
          <p:cNvSpPr/>
          <p:nvPr/>
        </p:nvSpPr>
        <p:spPr>
          <a:xfrm>
            <a:off x="3741816" y="4930037"/>
            <a:ext cx="6096000" cy="954107"/>
          </a:xfrm>
          <a:prstGeom prst="rect">
            <a:avLst/>
          </a:prstGeom>
        </p:spPr>
        <p:txBody>
          <a:bodyPr>
            <a:spAutoFit/>
          </a:bodyPr>
          <a:lstStyle/>
          <a:p>
            <a:pPr marL="263525">
              <a:spcAft>
                <a:spcPts val="1700"/>
              </a:spcAft>
            </a:pPr>
            <a:r>
              <a:rPr lang="tr-TR" sz="2000" b="1" dirty="0">
                <a:solidFill>
                  <a:srgbClr val="000000"/>
                </a:solidFill>
                <a:effectLst/>
                <a:latin typeface="Segoe UI" panose="020B0502040204020203" pitchFamily="34" charset="0"/>
                <a:ea typeface="Times New Roman" panose="02020603050405020304" pitchFamily="18" charset="0"/>
              </a:rPr>
              <a:t>3-</a:t>
            </a:r>
            <a:r>
              <a:rPr lang="tr-TR" sz="2000" dirty="0">
                <a:solidFill>
                  <a:srgbClr val="000000"/>
                </a:solidFill>
                <a:effectLst/>
                <a:latin typeface="Segoe UI" panose="020B0502040204020203" pitchFamily="34" charset="0"/>
                <a:ea typeface="Times New Roman" panose="02020603050405020304" pitchFamily="18" charset="0"/>
              </a:rPr>
              <a:t> </a:t>
            </a:r>
            <a:r>
              <a:rPr lang="tr-TR" dirty="0">
                <a:solidFill>
                  <a:srgbClr val="000000"/>
                </a:solidFill>
                <a:latin typeface="Segoe UI" panose="020B0502040204020203" pitchFamily="34" charset="0"/>
                <a:ea typeface="Times New Roman" panose="02020603050405020304" pitchFamily="18" charset="0"/>
              </a:rPr>
              <a:t>Bu pencerede kurulacak bileşenler ve bu bileşenlerin ne kadar yer kaplayacağı gösterilmektedir. “</a:t>
            </a:r>
            <a:r>
              <a:rPr lang="tr-TR" dirty="0" err="1">
                <a:solidFill>
                  <a:srgbClr val="000000"/>
                </a:solidFill>
                <a:latin typeface="Segoe UI" panose="020B0502040204020203" pitchFamily="34" charset="0"/>
                <a:ea typeface="Times New Roman" panose="02020603050405020304" pitchFamily="18" charset="0"/>
              </a:rPr>
              <a:t>Next</a:t>
            </a:r>
            <a:r>
              <a:rPr lang="tr-TR" dirty="0">
                <a:solidFill>
                  <a:srgbClr val="000000"/>
                </a:solidFill>
                <a:latin typeface="Segoe UI" panose="020B0502040204020203" pitchFamily="34" charset="0"/>
                <a:ea typeface="Times New Roman" panose="02020603050405020304" pitchFamily="18" charset="0"/>
              </a:rPr>
              <a:t>” butonuna basarak devam edelim.</a:t>
            </a:r>
            <a:endParaRPr lang="tr-TR"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007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BC4346DB-B5E4-4C68-91ED-99F5D6ECCD0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5417" y="608344"/>
            <a:ext cx="2854325" cy="2226310"/>
          </a:xfrm>
          <a:prstGeom prst="rect">
            <a:avLst/>
          </a:prstGeom>
          <a:noFill/>
          <a:ln>
            <a:noFill/>
          </a:ln>
        </p:spPr>
      </p:pic>
      <p:sp>
        <p:nvSpPr>
          <p:cNvPr id="5" name="Dikdörtgen 4">
            <a:extLst>
              <a:ext uri="{FF2B5EF4-FFF2-40B4-BE49-F238E27FC236}">
                <a16:creationId xmlns:a16="http://schemas.microsoft.com/office/drawing/2014/main" id="{48F675FE-DF96-4274-912E-C93047EB5259}"/>
              </a:ext>
            </a:extLst>
          </p:cNvPr>
          <p:cNvSpPr/>
          <p:nvPr/>
        </p:nvSpPr>
        <p:spPr>
          <a:xfrm>
            <a:off x="4149012" y="1009368"/>
            <a:ext cx="6096000" cy="1200329"/>
          </a:xfrm>
          <a:prstGeom prst="rect">
            <a:avLst/>
          </a:prstGeom>
        </p:spPr>
        <p:txBody>
          <a:bodyPr>
            <a:spAutoFit/>
          </a:bodyPr>
          <a:lstStyle/>
          <a:p>
            <a:pPr marL="263525">
              <a:spcAft>
                <a:spcPts val="1700"/>
              </a:spcAft>
            </a:pPr>
            <a:r>
              <a:rPr lang="tr-TR" b="1" dirty="0">
                <a:solidFill>
                  <a:srgbClr val="000000"/>
                </a:solidFill>
                <a:latin typeface="Segoe UI" panose="020B0502040204020203" pitchFamily="34" charset="0"/>
                <a:ea typeface="Times New Roman" panose="02020603050405020304" pitchFamily="18" charset="0"/>
              </a:rPr>
              <a:t>4-</a:t>
            </a:r>
            <a:r>
              <a:rPr lang="tr-TR" dirty="0">
                <a:solidFill>
                  <a:srgbClr val="000000"/>
                </a:solidFill>
                <a:latin typeface="Segoe UI" panose="020B0502040204020203" pitchFamily="34" charset="0"/>
                <a:ea typeface="Times New Roman" panose="02020603050405020304" pitchFamily="18" charset="0"/>
              </a:rPr>
              <a:t> Dördüncü adımda programın nereye kurulacağını soruyor. İster yeni bir yer tanımlarız ister değişiklik yapmadan devam ederiz. Ben değişiklik yapmadan “</a:t>
            </a:r>
            <a:r>
              <a:rPr lang="tr-TR" dirty="0" err="1">
                <a:solidFill>
                  <a:srgbClr val="000000"/>
                </a:solidFill>
                <a:latin typeface="Segoe UI" panose="020B0502040204020203" pitchFamily="34" charset="0"/>
                <a:ea typeface="Times New Roman" panose="02020603050405020304" pitchFamily="18" charset="0"/>
              </a:rPr>
              <a:t>Next</a:t>
            </a:r>
            <a:r>
              <a:rPr lang="tr-TR" dirty="0">
                <a:solidFill>
                  <a:srgbClr val="000000"/>
                </a:solidFill>
                <a:latin typeface="Segoe UI" panose="020B0502040204020203" pitchFamily="34" charset="0"/>
                <a:ea typeface="Times New Roman" panose="02020603050405020304" pitchFamily="18" charset="0"/>
              </a:rPr>
              <a:t>” butonuna basarak devam ediyorum.</a:t>
            </a:r>
            <a:endParaRPr lang="tr-TR" sz="1600" dirty="0">
              <a:effectLst/>
              <a:latin typeface="Arial" panose="020B0604020202020204" pitchFamily="34" charset="0"/>
              <a:ea typeface="Arial" panose="020B0604020202020204" pitchFamily="34" charset="0"/>
            </a:endParaRPr>
          </a:p>
        </p:txBody>
      </p:sp>
      <p:pic>
        <p:nvPicPr>
          <p:cNvPr id="6" name="Resim 5">
            <a:extLst>
              <a:ext uri="{FF2B5EF4-FFF2-40B4-BE49-F238E27FC236}">
                <a16:creationId xmlns:a16="http://schemas.microsoft.com/office/drawing/2014/main" id="{67419A1C-7196-40A4-A1E9-ADC4C39A17E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5417" y="3662266"/>
            <a:ext cx="2854325" cy="2242185"/>
          </a:xfrm>
          <a:prstGeom prst="rect">
            <a:avLst/>
          </a:prstGeom>
          <a:noFill/>
          <a:ln>
            <a:noFill/>
          </a:ln>
        </p:spPr>
      </p:pic>
      <p:sp>
        <p:nvSpPr>
          <p:cNvPr id="7" name="Dikdörtgen 6">
            <a:extLst>
              <a:ext uri="{FF2B5EF4-FFF2-40B4-BE49-F238E27FC236}">
                <a16:creationId xmlns:a16="http://schemas.microsoft.com/office/drawing/2014/main" id="{BB38BBEB-1937-4CA3-9FF6-54394958F99F}"/>
              </a:ext>
            </a:extLst>
          </p:cNvPr>
          <p:cNvSpPr/>
          <p:nvPr/>
        </p:nvSpPr>
        <p:spPr>
          <a:xfrm>
            <a:off x="4149012" y="4211579"/>
            <a:ext cx="6096000" cy="954107"/>
          </a:xfrm>
          <a:prstGeom prst="rect">
            <a:avLst/>
          </a:prstGeom>
        </p:spPr>
        <p:txBody>
          <a:bodyPr>
            <a:spAutoFit/>
          </a:bodyPr>
          <a:lstStyle/>
          <a:p>
            <a:pPr marL="263525">
              <a:spcAft>
                <a:spcPts val="1700"/>
              </a:spcAft>
            </a:pPr>
            <a:r>
              <a:rPr lang="tr-TR" sz="2000" b="1" dirty="0">
                <a:solidFill>
                  <a:srgbClr val="000000"/>
                </a:solidFill>
                <a:effectLst/>
                <a:latin typeface="Segoe UI" panose="020B0502040204020203" pitchFamily="34" charset="0"/>
                <a:ea typeface="Times New Roman" panose="02020603050405020304" pitchFamily="18" charset="0"/>
              </a:rPr>
              <a:t>5</a:t>
            </a:r>
            <a:r>
              <a:rPr lang="tr-TR" b="1" dirty="0">
                <a:solidFill>
                  <a:srgbClr val="000000"/>
                </a:solidFill>
                <a:latin typeface="Segoe UI" panose="020B0502040204020203" pitchFamily="34" charset="0"/>
                <a:ea typeface="Times New Roman" panose="02020603050405020304" pitchFamily="18" charset="0"/>
              </a:rPr>
              <a:t>-</a:t>
            </a:r>
            <a:r>
              <a:rPr lang="tr-TR" dirty="0">
                <a:solidFill>
                  <a:srgbClr val="000000"/>
                </a:solidFill>
                <a:latin typeface="Segoe UI" panose="020B0502040204020203" pitchFamily="34" charset="0"/>
                <a:ea typeface="Times New Roman" panose="02020603050405020304" pitchFamily="18" charset="0"/>
              </a:rPr>
              <a:t> Artık tüm ayarlamalar yapıldı ve kurulum aşamasına geçti. Burada tüm bileşenler kurulana kadar bekliyoruz. İşlem bittikten sonra “</a:t>
            </a:r>
            <a:r>
              <a:rPr lang="tr-TR" dirty="0" err="1">
                <a:solidFill>
                  <a:srgbClr val="000000"/>
                </a:solidFill>
                <a:latin typeface="Segoe UI" panose="020B0502040204020203" pitchFamily="34" charset="0"/>
                <a:ea typeface="Times New Roman" panose="02020603050405020304" pitchFamily="18" charset="0"/>
              </a:rPr>
              <a:t>Next</a:t>
            </a:r>
            <a:r>
              <a:rPr lang="tr-TR" dirty="0">
                <a:solidFill>
                  <a:srgbClr val="000000"/>
                </a:solidFill>
                <a:latin typeface="Segoe UI" panose="020B0502040204020203" pitchFamily="34" charset="0"/>
                <a:ea typeface="Times New Roman" panose="02020603050405020304" pitchFamily="18" charset="0"/>
              </a:rPr>
              <a:t>” butonuna tıklayalım.</a:t>
            </a:r>
            <a:endParaRPr lang="tr-TR"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836025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A715E794-DC17-4943-9AE0-FD5F5CC933B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27662" y="145622"/>
            <a:ext cx="2854325" cy="2218690"/>
          </a:xfrm>
          <a:prstGeom prst="rect">
            <a:avLst/>
          </a:prstGeom>
          <a:noFill/>
          <a:ln>
            <a:noFill/>
          </a:ln>
        </p:spPr>
      </p:pic>
      <p:sp>
        <p:nvSpPr>
          <p:cNvPr id="5" name="Dikdörtgen 4">
            <a:extLst>
              <a:ext uri="{FF2B5EF4-FFF2-40B4-BE49-F238E27FC236}">
                <a16:creationId xmlns:a16="http://schemas.microsoft.com/office/drawing/2014/main" id="{F2E5B191-0FBA-48A8-BBFD-746BE55E3637}"/>
              </a:ext>
            </a:extLst>
          </p:cNvPr>
          <p:cNvSpPr/>
          <p:nvPr/>
        </p:nvSpPr>
        <p:spPr>
          <a:xfrm>
            <a:off x="2656115" y="2477545"/>
            <a:ext cx="6096000" cy="1231106"/>
          </a:xfrm>
          <a:prstGeom prst="rect">
            <a:avLst/>
          </a:prstGeom>
        </p:spPr>
        <p:txBody>
          <a:bodyPr>
            <a:spAutoFit/>
          </a:bodyPr>
          <a:lstStyle/>
          <a:p>
            <a:pPr marL="263525">
              <a:spcAft>
                <a:spcPts val="1700"/>
              </a:spcAft>
            </a:pPr>
            <a:r>
              <a:rPr lang="tr-TR" sz="2000" b="1" dirty="0">
                <a:solidFill>
                  <a:srgbClr val="000000"/>
                </a:solidFill>
                <a:effectLst/>
                <a:latin typeface="Segoe UI" panose="020B0502040204020203" pitchFamily="34" charset="0"/>
                <a:ea typeface="Times New Roman" panose="02020603050405020304" pitchFamily="18" charset="0"/>
              </a:rPr>
              <a:t>6</a:t>
            </a:r>
            <a:r>
              <a:rPr lang="tr-TR" b="1" dirty="0">
                <a:solidFill>
                  <a:srgbClr val="000000"/>
                </a:solidFill>
                <a:latin typeface="Segoe UI" panose="020B0502040204020203" pitchFamily="34" charset="0"/>
                <a:ea typeface="Times New Roman" panose="02020603050405020304" pitchFamily="18" charset="0"/>
              </a:rPr>
              <a:t>-</a:t>
            </a:r>
            <a:r>
              <a:rPr lang="tr-TR" dirty="0">
                <a:solidFill>
                  <a:srgbClr val="000000"/>
                </a:solidFill>
                <a:latin typeface="Segoe UI" panose="020B0502040204020203" pitchFamily="34" charset="0"/>
                <a:ea typeface="Times New Roman" panose="02020603050405020304" pitchFamily="18" charset="0"/>
              </a:rPr>
              <a:t> Artık kurulum bitti arkadaşlar. “</a:t>
            </a:r>
            <a:r>
              <a:rPr lang="tr-TR" dirty="0" err="1">
                <a:solidFill>
                  <a:srgbClr val="000000"/>
                </a:solidFill>
                <a:latin typeface="Segoe UI" panose="020B0502040204020203" pitchFamily="34" charset="0"/>
                <a:ea typeface="Times New Roman" panose="02020603050405020304" pitchFamily="18" charset="0"/>
              </a:rPr>
              <a:t>Finish</a:t>
            </a:r>
            <a:r>
              <a:rPr lang="tr-TR" dirty="0">
                <a:solidFill>
                  <a:srgbClr val="000000"/>
                </a:solidFill>
                <a:latin typeface="Segoe UI" panose="020B0502040204020203" pitchFamily="34" charset="0"/>
                <a:ea typeface="Times New Roman" panose="02020603050405020304" pitchFamily="18" charset="0"/>
              </a:rPr>
              <a:t>” butonuna basarak kurulumu bitiriyoruz. Masaüstünde oluşan </a:t>
            </a:r>
            <a:r>
              <a:rPr lang="tr-TR" dirty="0" err="1">
                <a:solidFill>
                  <a:srgbClr val="000000"/>
                </a:solidFill>
                <a:latin typeface="Segoe UI" panose="020B0502040204020203" pitchFamily="34" charset="0"/>
                <a:ea typeface="Times New Roman" panose="02020603050405020304" pitchFamily="18" charset="0"/>
              </a:rPr>
              <a:t>kısayola</a:t>
            </a:r>
            <a:r>
              <a:rPr lang="tr-TR" dirty="0">
                <a:solidFill>
                  <a:srgbClr val="000000"/>
                </a:solidFill>
                <a:latin typeface="Segoe UI" panose="020B0502040204020203" pitchFamily="34" charset="0"/>
                <a:ea typeface="Times New Roman" panose="02020603050405020304" pitchFamily="18" charset="0"/>
              </a:rPr>
              <a:t> çift tıklayarak programımızı açabilir ve projeler oluşturabiliriz.</a:t>
            </a:r>
            <a:endParaRPr lang="tr-TR" sz="1600" dirty="0">
              <a:effectLst/>
              <a:latin typeface="Arial" panose="020B0604020202020204" pitchFamily="34" charset="0"/>
              <a:ea typeface="Arial" panose="020B0604020202020204" pitchFamily="34" charset="0"/>
            </a:endParaRPr>
          </a:p>
        </p:txBody>
      </p:sp>
      <p:pic>
        <p:nvPicPr>
          <p:cNvPr id="6" name="Resim 5">
            <a:extLst>
              <a:ext uri="{FF2B5EF4-FFF2-40B4-BE49-F238E27FC236}">
                <a16:creationId xmlns:a16="http://schemas.microsoft.com/office/drawing/2014/main" id="{EE0BC148-7412-443B-8623-F01934E48CD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51596" y="3708651"/>
            <a:ext cx="2854325" cy="2218690"/>
          </a:xfrm>
          <a:prstGeom prst="rect">
            <a:avLst/>
          </a:prstGeom>
          <a:noFill/>
          <a:ln>
            <a:noFill/>
          </a:ln>
        </p:spPr>
      </p:pic>
    </p:spTree>
    <p:extLst>
      <p:ext uri="{BB962C8B-B14F-4D97-AF65-F5344CB8AC3E}">
        <p14:creationId xmlns:p14="http://schemas.microsoft.com/office/powerpoint/2010/main" val="3212254793"/>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0</TotalTime>
  <Words>3210</Words>
  <Application>Microsoft Office PowerPoint</Application>
  <PresentationFormat>Geniş ekran</PresentationFormat>
  <Paragraphs>202</Paragraphs>
  <Slides>31</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31</vt:i4>
      </vt:variant>
    </vt:vector>
  </HeadingPairs>
  <TitlesOfParts>
    <vt:vector size="40" baseType="lpstr">
      <vt:lpstr>Arial</vt:lpstr>
      <vt:lpstr>Calibri</vt:lpstr>
      <vt:lpstr>Calibri Light</vt:lpstr>
      <vt:lpstr>Helvetica</vt:lpstr>
      <vt:lpstr>inherit</vt:lpstr>
      <vt:lpstr>Segoe UI</vt:lpstr>
      <vt:lpstr>Times New Roman</vt:lpstr>
      <vt:lpstr>Trebuchet MS</vt:lpstr>
      <vt:lpstr>Geçmişe bakış</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Emre Karakılıç</dc:creator>
  <cp:lastModifiedBy>Emre Karakılıç</cp:lastModifiedBy>
  <cp:revision>2</cp:revision>
  <dcterms:created xsi:type="dcterms:W3CDTF">2020-05-06T23:28:02Z</dcterms:created>
  <dcterms:modified xsi:type="dcterms:W3CDTF">2020-05-06T23:28:52Z</dcterms:modified>
</cp:coreProperties>
</file>