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2" r:id="rId2"/>
    <p:sldId id="263" r:id="rId3"/>
    <p:sldId id="264" r:id="rId4"/>
    <p:sldId id="265" r:id="rId5"/>
    <p:sldId id="267" r:id="rId6"/>
    <p:sldId id="266" r:id="rId7"/>
    <p:sldId id="269" r:id="rId8"/>
    <p:sldId id="271" r:id="rId9"/>
    <p:sldId id="270" r:id="rId10"/>
    <p:sldId id="268" r:id="rId11"/>
    <p:sldId id="274" r:id="rId12"/>
    <p:sldId id="275" r:id="rId13"/>
    <p:sldId id="272" r:id="rId14"/>
    <p:sldId id="27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6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7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2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171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5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56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1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0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8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41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6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59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6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64E119-AA63-44FF-AEB1-FABE03765118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F13822-7131-40DA-8D8E-1B9A43591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4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Arduino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556932"/>
            <a:ext cx="5961433" cy="3318936"/>
          </a:xfrm>
        </p:spPr>
        <p:txBody>
          <a:bodyPr>
            <a:normAutofit fontScale="92500"/>
          </a:bodyPr>
          <a:lstStyle/>
          <a:p>
            <a:r>
              <a:rPr lang="tr-TR" dirty="0" err="1"/>
              <a:t>Arduino</a:t>
            </a:r>
            <a:r>
              <a:rPr lang="tr-TR" dirty="0"/>
              <a:t>, kullanımı kolay donanım ve yazılıma dayanan açık kaynaklı bir elektronik platformdur. </a:t>
            </a:r>
            <a:r>
              <a:rPr lang="tr-TR" dirty="0" err="1"/>
              <a:t>Arduino</a:t>
            </a:r>
            <a:r>
              <a:rPr lang="tr-TR" dirty="0"/>
              <a:t> kartları, elektronik devre kontrolünü kolay bir şekilde kodlamayı sağlayabilmektedir. Robotik projelerinden akıllı ev sistemlerine kadar birçok alanda yer alır. </a:t>
            </a:r>
            <a:r>
              <a:rPr lang="tr-TR" dirty="0" err="1"/>
              <a:t>Arduino</a:t>
            </a:r>
            <a:r>
              <a:rPr lang="tr-TR" dirty="0"/>
              <a:t> kartını programlamak için </a:t>
            </a:r>
            <a:r>
              <a:rPr lang="tr-TR" dirty="0" err="1"/>
              <a:t>Arduino</a:t>
            </a:r>
            <a:r>
              <a:rPr lang="tr-TR" dirty="0"/>
              <a:t> programlama dili ve </a:t>
            </a:r>
            <a:r>
              <a:rPr lang="tr-TR" dirty="0" err="1"/>
              <a:t>Arduino</a:t>
            </a:r>
            <a:r>
              <a:rPr lang="tr-TR" dirty="0"/>
              <a:t> Yazılımı (IDE) kullanılır. ATMega328P </a:t>
            </a:r>
            <a:r>
              <a:rPr lang="tr-TR" dirty="0" err="1"/>
              <a:t>mikrodenetleyici</a:t>
            </a:r>
            <a:r>
              <a:rPr lang="tr-TR" dirty="0"/>
              <a:t> kullanır.</a:t>
            </a:r>
          </a:p>
          <a:p>
            <a:endParaRPr lang="tr-TR" dirty="0"/>
          </a:p>
        </p:txBody>
      </p:sp>
      <p:pic>
        <p:nvPicPr>
          <p:cNvPr id="4" name="İçerik Yer Tutucus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34" y="2886925"/>
            <a:ext cx="4008698" cy="2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 smtClean="0"/>
              <a:t>Projem: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23882"/>
            <a:ext cx="9601196" cy="3318936"/>
          </a:xfrm>
        </p:spPr>
        <p:txBody>
          <a:bodyPr/>
          <a:lstStyle/>
          <a:p>
            <a:r>
              <a:rPr lang="tr-TR" dirty="0" smtClean="0"/>
              <a:t>Yaptığım  projede </a:t>
            </a:r>
            <a:r>
              <a:rPr lang="tr-TR" dirty="0" err="1" smtClean="0"/>
              <a:t>XBee’lerden</a:t>
            </a:r>
            <a:r>
              <a:rPr lang="tr-TR" dirty="0" smtClean="0"/>
              <a:t> birini koordinatör diğer üçünü ise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device</a:t>
            </a:r>
            <a:r>
              <a:rPr lang="tr-TR" dirty="0" smtClean="0"/>
              <a:t> olarak </a:t>
            </a:r>
            <a:r>
              <a:rPr lang="tr-TR" dirty="0" err="1" smtClean="0"/>
              <a:t>konfigüre</a:t>
            </a:r>
            <a:r>
              <a:rPr lang="tr-TR" dirty="0" smtClean="0"/>
              <a:t> ettim. Her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device</a:t>
            </a:r>
            <a:r>
              <a:rPr lang="tr-TR" dirty="0" smtClean="0"/>
              <a:t> 4 saniye uyuyup, 2 saniye uyanır ve bir adet çerçeve gönderir. Böylece %60’a varan enerji tasarrufu sağlanmış olur. Her </a:t>
            </a:r>
            <a:r>
              <a:rPr lang="tr-TR" dirty="0" err="1" smtClean="0"/>
              <a:t>XBee</a:t>
            </a:r>
            <a:r>
              <a:rPr lang="tr-TR" dirty="0" smtClean="0"/>
              <a:t> 2 saniye uyanık kaldığı için bir </a:t>
            </a:r>
            <a:r>
              <a:rPr lang="tr-TR" dirty="0" err="1" smtClean="0"/>
              <a:t>XBee’nin</a:t>
            </a:r>
            <a:r>
              <a:rPr lang="tr-TR" dirty="0" smtClean="0"/>
              <a:t> uyuduğunu dönemde diğer </a:t>
            </a:r>
            <a:r>
              <a:rPr lang="tr-TR" dirty="0" err="1" smtClean="0"/>
              <a:t>XBee’ler</a:t>
            </a:r>
            <a:r>
              <a:rPr lang="tr-TR" dirty="0" smtClean="0"/>
              <a:t> çalışarak geçirir. Bunun sonucunda veri aktarımı kesintiye uğramaz ve senkron bir şekilde çalışmış olurlar. API </a:t>
            </a:r>
            <a:r>
              <a:rPr lang="tr-TR" dirty="0" err="1" smtClean="0"/>
              <a:t>mod</a:t>
            </a:r>
            <a:r>
              <a:rPr lang="tr-TR" dirty="0" smtClean="0"/>
              <a:t> kullanıldığından koordinatör verinin hangi düğümden geldiğini bilir ve istediği düğüme Mac adresini kullanarak veri gönderebilir.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343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98" y="302929"/>
            <a:ext cx="5664944" cy="62282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42" y="302928"/>
            <a:ext cx="4574253" cy="62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92" y="0"/>
            <a:ext cx="5098438" cy="68580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30" y="0"/>
            <a:ext cx="4106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90" y="1079654"/>
            <a:ext cx="8271050" cy="4652466"/>
          </a:xfrm>
        </p:spPr>
      </p:pic>
    </p:spTree>
    <p:extLst>
      <p:ext uri="{BB962C8B-B14F-4D97-AF65-F5344CB8AC3E}">
        <p14:creationId xmlns:p14="http://schemas.microsoft.com/office/powerpoint/2010/main" val="4699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9" y="1135119"/>
            <a:ext cx="8035343" cy="4519881"/>
          </a:xfrm>
        </p:spPr>
      </p:pic>
    </p:spTree>
    <p:extLst>
      <p:ext uri="{BB962C8B-B14F-4D97-AF65-F5344CB8AC3E}">
        <p14:creationId xmlns:p14="http://schemas.microsoft.com/office/powerpoint/2010/main" val="29334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ZigBee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318936"/>
          </a:xfrm>
        </p:spPr>
        <p:txBody>
          <a:bodyPr/>
          <a:lstStyle/>
          <a:p>
            <a:r>
              <a:rPr lang="tr-TR" dirty="0" err="1"/>
              <a:t>Zigbee</a:t>
            </a:r>
            <a:r>
              <a:rPr lang="tr-TR" dirty="0"/>
              <a:t> protokolü 2003 yılında </a:t>
            </a:r>
            <a:r>
              <a:rPr lang="tr-TR" dirty="0" err="1"/>
              <a:t>Zigbee</a:t>
            </a:r>
            <a:r>
              <a:rPr lang="tr-TR" dirty="0"/>
              <a:t> </a:t>
            </a:r>
            <a:r>
              <a:rPr lang="tr-TR" dirty="0" err="1"/>
              <a:t>Alliance</a:t>
            </a:r>
            <a:r>
              <a:rPr lang="tr-TR" dirty="0"/>
              <a:t> tarafından tanıtılan </a:t>
            </a:r>
            <a:r>
              <a:rPr lang="tr-TR" dirty="0" err="1"/>
              <a:t>IEEE’nin</a:t>
            </a:r>
            <a:r>
              <a:rPr lang="tr-TR" dirty="0"/>
              <a:t> 802.15.4 kişisel alan ağı standardını temel alan bir teknolojidir. Kablosuz bir iletişim protokolüdür. Yaygın olan Wİ-Fİ ve Bluetooth teknolojileri ile birlikte çalışır. Neden </a:t>
            </a:r>
            <a:r>
              <a:rPr lang="tr-TR" dirty="0" err="1"/>
              <a:t>ZigBee</a:t>
            </a:r>
            <a:r>
              <a:rPr lang="tr-TR" dirty="0"/>
              <a:t>?:</a:t>
            </a:r>
          </a:p>
          <a:p>
            <a:r>
              <a:rPr lang="tr-TR" dirty="0"/>
              <a:t>Düşük güç tüketimi</a:t>
            </a:r>
          </a:p>
          <a:p>
            <a:r>
              <a:rPr lang="tr-TR" dirty="0"/>
              <a:t>Düşük veri transfer hızları</a:t>
            </a:r>
          </a:p>
          <a:p>
            <a:r>
              <a:rPr lang="tr-TR" dirty="0"/>
              <a:t>Düşük maliyet</a:t>
            </a:r>
          </a:p>
          <a:p>
            <a:endParaRPr lang="tr-TR" dirty="0"/>
          </a:p>
        </p:txBody>
      </p:sp>
      <p:pic>
        <p:nvPicPr>
          <p:cNvPr id="4" name="Resim 3" descr="zigbee nedir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83" y="4594791"/>
            <a:ext cx="5178214" cy="1281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4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XBee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40362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XBee</a:t>
            </a:r>
            <a:r>
              <a:rPr lang="tr-TR" dirty="0"/>
              <a:t>, </a:t>
            </a:r>
            <a:r>
              <a:rPr lang="tr-TR" dirty="0" err="1"/>
              <a:t>Digi</a:t>
            </a:r>
            <a:r>
              <a:rPr lang="tr-TR" dirty="0"/>
              <a:t> International tarafından üretilen bir dizi kablosuz iletişim modülünü ifade eder. Bu modüller, IEEE 802.15.4 standardını kullanan kablosuz veri iletişimi sağlamak amacıyla geliştirilmiştir. </a:t>
            </a:r>
            <a:r>
              <a:rPr lang="tr-TR" dirty="0" err="1" smtClean="0"/>
              <a:t>Sensör</a:t>
            </a:r>
            <a:r>
              <a:rPr lang="tr-TR" dirty="0" smtClean="0"/>
              <a:t> </a:t>
            </a:r>
            <a:r>
              <a:rPr lang="tr-TR" dirty="0"/>
              <a:t>ağları, uzaktan izleme sistemleri, endüstriyel otomasyon, akıllı ev uygulamaları ve robotik gibi alanlarda sıkça tercih edilir. </a:t>
            </a:r>
            <a:r>
              <a:rPr lang="tr-TR" dirty="0" err="1"/>
              <a:t>XBee</a:t>
            </a:r>
            <a:r>
              <a:rPr lang="tr-TR" dirty="0"/>
              <a:t> modülleri, kablosuz veri iletimi için 2.4 GHz frekans bandını kullanır. Bu modüller, düşük veri transfer hızlarına (örneğin, 250 </a:t>
            </a:r>
            <a:r>
              <a:rPr lang="tr-TR" dirty="0" err="1"/>
              <a:t>Kbps'ye</a:t>
            </a:r>
            <a:r>
              <a:rPr lang="tr-TR" dirty="0"/>
              <a:t> kadar) ve düşük güç tüketimine odaklanmıştır. Buna ek olarak, </a:t>
            </a:r>
            <a:r>
              <a:rPr lang="tr-TR" dirty="0" err="1"/>
              <a:t>XBee</a:t>
            </a:r>
            <a:r>
              <a:rPr lang="tr-TR" dirty="0"/>
              <a:t> modülleri, düşük gecikme süresi, güvenlik özellikleri ve uzun menzil gibi avantajlar sunar.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98" y="4785294"/>
            <a:ext cx="4528153" cy="14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Coordinator</a:t>
            </a:r>
            <a:r>
              <a:rPr lang="tr-TR" dirty="0"/>
              <a:t>(Koordinatör): </a:t>
            </a:r>
            <a:r>
              <a:rPr lang="tr-TR"/>
              <a:t>Ağı </a:t>
            </a:r>
            <a:r>
              <a:rPr lang="tr-TR" smtClean="0"/>
              <a:t>ve iletişimi </a:t>
            </a:r>
            <a:r>
              <a:rPr lang="tr-TR" dirty="0"/>
              <a:t>yöneten üst birimdir. Tüm iletişim yönetimini bu birim sağlar. Veri gönderme, veri alma ve bunun kararını verebilen ana birimdir.</a:t>
            </a:r>
          </a:p>
          <a:p>
            <a:r>
              <a:rPr lang="tr-TR" dirty="0" err="1"/>
              <a:t>Router</a:t>
            </a:r>
            <a:r>
              <a:rPr lang="tr-TR" dirty="0"/>
              <a:t>(Yönlendirici): Ağı ve iletişimi yöneten üst biriminin yardımcısıdır. Koordinatör tarafından verilen komutları uygular ve son cihaz diye tanımlanan cihazları kontrol eder onlara komut verir.</a:t>
            </a:r>
          </a:p>
          <a:p>
            <a:r>
              <a:rPr lang="tr-TR" dirty="0" err="1"/>
              <a:t>End</a:t>
            </a:r>
            <a:r>
              <a:rPr lang="tr-TR" dirty="0"/>
              <a:t> Device(Son Cihaz): Koordinatörden ve yönlendiriciden gelen komutları uygular. Koordinatör ve yönlendirici haricindeki birimlere komut veremez.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5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2800" dirty="0"/>
              <a:t>Deprem </a:t>
            </a:r>
            <a:r>
              <a:rPr lang="tr-TR" sz="2800" dirty="0" err="1"/>
              <a:t>sensörlerinden</a:t>
            </a:r>
            <a:r>
              <a:rPr lang="tr-TR" sz="2800" dirty="0"/>
              <a:t> (son cihazdan) gelen bilgileri, illerde bulunan cihazlara (yönlendiricilere) gönderilmektedir. Gün sonunda ise bu bilgilerin raporu ana merkeze (koordinatöre) gönderilir.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556932"/>
            <a:ext cx="5234909" cy="3318936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/>
              <a:t>Koordinatör</a:t>
            </a:r>
            <a:r>
              <a:rPr lang="tr-TR" dirty="0"/>
              <a:t>: Kandilli Rasathanesi</a:t>
            </a:r>
          </a:p>
          <a:p>
            <a:r>
              <a:rPr lang="tr-TR" dirty="0"/>
              <a:t>Yönlendirici: Adana, İzmir, Samsun</a:t>
            </a:r>
          </a:p>
          <a:p>
            <a:r>
              <a:rPr lang="tr-TR" dirty="0"/>
              <a:t>Son Cihaz: Adana1, Adana2, Adana3…</a:t>
            </a:r>
          </a:p>
        </p:txBody>
      </p:sp>
      <p:pic>
        <p:nvPicPr>
          <p:cNvPr id="4" name="İçerik Yer Tutucusu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" r="4209"/>
          <a:stretch/>
        </p:blipFill>
        <p:spPr>
          <a:xfrm>
            <a:off x="6530310" y="2664117"/>
            <a:ext cx="4366287" cy="34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7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1141242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lang="tr-TR" sz="2400" dirty="0" smtClean="0"/>
              <a:t>XCTU: </a:t>
            </a:r>
            <a:r>
              <a:rPr lang="tr-TR" sz="2400" dirty="0" err="1"/>
              <a:t>Digi</a:t>
            </a:r>
            <a:r>
              <a:rPr lang="tr-TR" sz="2400" dirty="0"/>
              <a:t> firması </a:t>
            </a:r>
            <a:r>
              <a:rPr lang="tr-TR" sz="2400" b="1" dirty="0"/>
              <a:t>X-CTU</a:t>
            </a:r>
            <a:r>
              <a:rPr lang="tr-TR" sz="2400" dirty="0"/>
              <a:t> isimli </a:t>
            </a:r>
            <a:r>
              <a:rPr lang="tr-TR" sz="2400" dirty="0" err="1"/>
              <a:t>XBee’nin</a:t>
            </a:r>
            <a:r>
              <a:rPr lang="tr-TR" sz="2400" dirty="0"/>
              <a:t> bağlantı testinin yapıldığı, konfigürasyonların da yapılabildiği, seri haberleşme terminali de bulunan bir programdır.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23" y="2445109"/>
            <a:ext cx="6823186" cy="38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6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XBee’lerin</a:t>
            </a:r>
            <a:r>
              <a:rPr lang="tr-TR" dirty="0" smtClean="0"/>
              <a:t> Konfigürasyonu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XBee’lerin</a:t>
            </a:r>
            <a:r>
              <a:rPr lang="tr-TR" dirty="0" smtClean="0"/>
              <a:t> konfigürasyonu için öncelikle aynı aileden olunmasına dikkat etmek gerekir. </a:t>
            </a:r>
            <a:r>
              <a:rPr lang="tr-TR" dirty="0" err="1" smtClean="0"/>
              <a:t>XBee’ler</a:t>
            </a:r>
            <a:r>
              <a:rPr lang="tr-TR" dirty="0" smtClean="0"/>
              <a:t> koordinatör, </a:t>
            </a:r>
            <a:r>
              <a:rPr lang="tr-TR" dirty="0" err="1" smtClean="0"/>
              <a:t>router</a:t>
            </a:r>
            <a:r>
              <a:rPr lang="tr-TR" dirty="0" smtClean="0"/>
              <a:t> veya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device</a:t>
            </a:r>
            <a:r>
              <a:rPr lang="tr-TR" dirty="0" smtClean="0"/>
              <a:t> olarak ayarlanabilir. Aynı kişisel alan ağında bulunmaları için aynı PAN ID değerini alması gerekir</a:t>
            </a:r>
            <a:r>
              <a:rPr lang="tr-TR" dirty="0"/>
              <a:t>. </a:t>
            </a:r>
            <a:r>
              <a:rPr lang="tr-TR" dirty="0" err="1" smtClean="0"/>
              <a:t>XBee’lerin</a:t>
            </a:r>
            <a:r>
              <a:rPr lang="tr-TR" dirty="0" smtClean="0"/>
              <a:t> </a:t>
            </a:r>
            <a:r>
              <a:rPr lang="tr-TR" dirty="0"/>
              <a:t>Mac adresleri vardır. Bu </a:t>
            </a:r>
            <a:r>
              <a:rPr lang="tr-TR" dirty="0" err="1"/>
              <a:t>mac</a:t>
            </a:r>
            <a:r>
              <a:rPr lang="tr-TR" dirty="0"/>
              <a:t> adres DH ve </a:t>
            </a:r>
            <a:r>
              <a:rPr lang="tr-TR" dirty="0" smtClean="0"/>
              <a:t>DL ‘</a:t>
            </a:r>
            <a:r>
              <a:rPr lang="tr-TR" dirty="0" err="1" smtClean="0"/>
              <a:t>dir</a:t>
            </a:r>
            <a:r>
              <a:rPr lang="tr-TR" dirty="0" smtClean="0"/>
              <a:t>.. </a:t>
            </a:r>
            <a:r>
              <a:rPr lang="tr-TR" dirty="0"/>
              <a:t>Aynı DH değerine sahip </a:t>
            </a:r>
            <a:r>
              <a:rPr lang="tr-TR" dirty="0" err="1" smtClean="0"/>
              <a:t>XBee’lerin</a:t>
            </a:r>
            <a:r>
              <a:rPr lang="tr-TR" dirty="0" smtClean="0"/>
              <a:t> </a:t>
            </a:r>
            <a:r>
              <a:rPr lang="tr-TR" dirty="0"/>
              <a:t>bağlantısı için birbirlerinin DL değerlerini almaları </a:t>
            </a:r>
            <a:r>
              <a:rPr lang="tr-TR" dirty="0" smtClean="0"/>
              <a:t>gerekir. </a:t>
            </a:r>
            <a:r>
              <a:rPr lang="tr-TR" dirty="0" err="1" smtClean="0"/>
              <a:t>XBee’ler</a:t>
            </a:r>
            <a:r>
              <a:rPr lang="tr-TR" dirty="0" smtClean="0"/>
              <a:t> </a:t>
            </a:r>
            <a:r>
              <a:rPr lang="tr-TR" dirty="0"/>
              <a:t>2 farklı </a:t>
            </a:r>
            <a:r>
              <a:rPr lang="tr-TR" dirty="0" err="1"/>
              <a:t>modda</a:t>
            </a:r>
            <a:r>
              <a:rPr lang="tr-TR" dirty="0"/>
              <a:t> çalışabilir. Biri API </a:t>
            </a:r>
            <a:r>
              <a:rPr lang="tr-TR" dirty="0" err="1"/>
              <a:t>mod</a:t>
            </a:r>
            <a:r>
              <a:rPr lang="tr-TR" dirty="0"/>
              <a:t> diğeri ise </a:t>
            </a:r>
            <a:r>
              <a:rPr lang="tr-TR" dirty="0" err="1"/>
              <a:t>transparent</a:t>
            </a:r>
            <a:r>
              <a:rPr lang="tr-TR" dirty="0"/>
              <a:t> </a:t>
            </a:r>
            <a:r>
              <a:rPr lang="tr-TR" dirty="0" err="1"/>
              <a:t>mod</a:t>
            </a:r>
            <a:r>
              <a:rPr lang="tr-TR" dirty="0" smtClean="0"/>
              <a:t>. Şimdilik </a:t>
            </a:r>
            <a:r>
              <a:rPr lang="tr-TR" dirty="0"/>
              <a:t>bu parametrelerle haberleşme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55405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API </a:t>
            </a:r>
            <a:r>
              <a:rPr lang="tr-TR" dirty="0" err="1" smtClean="0"/>
              <a:t>Mod</a:t>
            </a:r>
            <a:r>
              <a:rPr lang="tr-TR" dirty="0" smtClean="0"/>
              <a:t>, </a:t>
            </a:r>
            <a:r>
              <a:rPr lang="tr-TR" dirty="0" err="1" smtClean="0"/>
              <a:t>Transparent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 Varsayılan olarak, </a:t>
            </a:r>
            <a:r>
              <a:rPr lang="tr-TR" dirty="0" err="1"/>
              <a:t>XBee</a:t>
            </a:r>
            <a:r>
              <a:rPr lang="tr-TR" dirty="0"/>
              <a:t> cihazları </a:t>
            </a:r>
            <a:r>
              <a:rPr lang="tr-TR" dirty="0" err="1"/>
              <a:t>transparent</a:t>
            </a:r>
            <a:r>
              <a:rPr lang="tr-TR" dirty="0"/>
              <a:t> </a:t>
            </a:r>
            <a:r>
              <a:rPr lang="tr-TR" dirty="0" err="1"/>
              <a:t>modda</a:t>
            </a:r>
            <a:r>
              <a:rPr lang="tr-TR" dirty="0"/>
              <a:t> çalışacak şekilde yapılandırılmıştır: seri giriş yoluyla alınan tüm veriler radyo iletimi için sıraya alınır ve kablosuz olarak alınan veriler, hiçbir ek bilgi olmadan tam olarak alındığı gibi seri çıkışa gönderilir. </a:t>
            </a:r>
            <a:r>
              <a:rPr lang="tr-TR" dirty="0" err="1"/>
              <a:t>Transparent</a:t>
            </a:r>
            <a:r>
              <a:rPr lang="tr-TR" dirty="0"/>
              <a:t> </a:t>
            </a:r>
            <a:r>
              <a:rPr lang="tr-TR" dirty="0" err="1"/>
              <a:t>modun</a:t>
            </a:r>
            <a:r>
              <a:rPr lang="tr-TR" dirty="0"/>
              <a:t> sınırlamalarını en aza indirmek için cihazlar Uygulama Programlama </a:t>
            </a:r>
            <a:r>
              <a:rPr lang="tr-TR" dirty="0" err="1"/>
              <a:t>Arayüzü</a:t>
            </a:r>
            <a:r>
              <a:rPr lang="tr-TR" dirty="0"/>
              <a:t> (API) adı verilen alternatif bir </a:t>
            </a:r>
            <a:r>
              <a:rPr lang="tr-TR" dirty="0" err="1"/>
              <a:t>mod</a:t>
            </a:r>
            <a:r>
              <a:rPr lang="tr-TR" dirty="0"/>
              <a:t> sağlar.</a:t>
            </a:r>
          </a:p>
          <a:p>
            <a:r>
              <a:rPr lang="tr-TR" dirty="0"/>
              <a:t>   Verilerin seri ara birim aracılığıyla organize paketler halinde ve belirli bir sırayla iletildiği yapılandırılmış bir arabirim sağlar. Bu, kendi protokolümüzü tanımlamamıza gerek kalmadan cihazlar arasında karmaşık iletişim kurmamızı sağlar</a:t>
            </a:r>
            <a:r>
              <a:rPr lang="tr-TR" dirty="0" smtClean="0"/>
              <a:t>.</a:t>
            </a:r>
          </a:p>
          <a:p>
            <a:r>
              <a:rPr lang="tr-TR" dirty="0"/>
              <a:t>-Farklı amaçlar (konfigürasyon ve iletişim gibi) için farklı çerçeveler olduğundan, bir cihazı komut </a:t>
            </a:r>
            <a:r>
              <a:rPr lang="tr-TR" dirty="0" err="1"/>
              <a:t>moduna</a:t>
            </a:r>
            <a:r>
              <a:rPr lang="tr-TR" dirty="0"/>
              <a:t> girmeden yapılandırabiliriz.</a:t>
            </a:r>
          </a:p>
          <a:p>
            <a:r>
              <a:rPr lang="tr-TR" dirty="0"/>
              <a:t>-Veri hedefi, API çerçeve yapısının bir parçası olarak dahil edildiğinden, mesajları birden fazla cihaza iletmek için API </a:t>
            </a:r>
            <a:r>
              <a:rPr lang="tr-TR" dirty="0" err="1"/>
              <a:t>modunu</a:t>
            </a:r>
            <a:r>
              <a:rPr lang="tr-TR" dirty="0"/>
              <a:t> kullanabiliriz.</a:t>
            </a:r>
          </a:p>
          <a:p>
            <a:r>
              <a:rPr lang="tr-TR" dirty="0"/>
              <a:t>-API çerçevesi mesajın kaynağını içerir, böylece verilerin nereden geldiğini belirlemek kolaydır.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325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Uyku </a:t>
            </a:r>
            <a:r>
              <a:rPr lang="tr-TR" dirty="0" err="1" smtClean="0"/>
              <a:t>Modu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Kablosuz iletişim modülleri sürekli olarak veri gönderip alırlar ve bu işlem enerji tüketir. Uyku </a:t>
            </a:r>
            <a:r>
              <a:rPr lang="tr-TR" dirty="0" err="1"/>
              <a:t>moduna</a:t>
            </a:r>
            <a:r>
              <a:rPr lang="tr-TR" dirty="0"/>
              <a:t> alarak, modülün iletişim işlemleri durdurulur ve enerji tüketimi minimuma indirilir. Özellikle batarya ile çalışan uygulamalarda, </a:t>
            </a:r>
            <a:r>
              <a:rPr lang="tr-TR" dirty="0" err="1"/>
              <a:t>XBee</a:t>
            </a:r>
            <a:r>
              <a:rPr lang="tr-TR" dirty="0"/>
              <a:t> modülünü uyku </a:t>
            </a:r>
            <a:r>
              <a:rPr lang="tr-TR" dirty="0" err="1"/>
              <a:t>moduna</a:t>
            </a:r>
            <a:r>
              <a:rPr lang="tr-TR" dirty="0"/>
              <a:t> almak, pil ömrünü önemli ölçüde uzatır. </a:t>
            </a:r>
            <a:endParaRPr lang="tr-TR" dirty="0" smtClean="0"/>
          </a:p>
          <a:p>
            <a:r>
              <a:rPr lang="tr-TR" dirty="0" smtClean="0"/>
              <a:t>Pim </a:t>
            </a:r>
            <a:r>
              <a:rPr lang="tr-TR" dirty="0"/>
              <a:t>kontrollü uyku </a:t>
            </a:r>
            <a:r>
              <a:rPr lang="tr-TR" dirty="0" err="1" smtClean="0"/>
              <a:t>modu</a:t>
            </a:r>
            <a:r>
              <a:rPr lang="tr-TR" dirty="0" smtClean="0"/>
              <a:t>: </a:t>
            </a:r>
            <a:r>
              <a:rPr lang="tr-TR" dirty="0" err="1" smtClean="0"/>
              <a:t>Sleep_RQ</a:t>
            </a:r>
            <a:r>
              <a:rPr lang="tr-TR" dirty="0" smtClean="0"/>
              <a:t> </a:t>
            </a:r>
            <a:r>
              <a:rPr lang="tr-TR" dirty="0" err="1"/>
              <a:t>pini</a:t>
            </a:r>
            <a:r>
              <a:rPr lang="tr-TR" dirty="0"/>
              <a:t> tarafından kontrol edilir. Bu </a:t>
            </a:r>
            <a:r>
              <a:rPr lang="tr-TR" dirty="0" err="1"/>
              <a:t>modda</a:t>
            </a:r>
            <a:r>
              <a:rPr lang="tr-TR" dirty="0"/>
              <a:t> </a:t>
            </a:r>
            <a:r>
              <a:rPr lang="tr-TR" dirty="0" err="1"/>
              <a:t>XBee</a:t>
            </a:r>
            <a:r>
              <a:rPr lang="tr-TR" dirty="0"/>
              <a:t> modülü, </a:t>
            </a:r>
            <a:r>
              <a:rPr lang="tr-TR" dirty="0" err="1"/>
              <a:t>Sleep_RQ</a:t>
            </a:r>
            <a:r>
              <a:rPr lang="tr-TR" dirty="0"/>
              <a:t> (pim 9) etkinleştirildiğinde veya 3,3 volta bağlanarak yükseğe çekildiğinde uyuyacaktır</a:t>
            </a:r>
            <a:r>
              <a:rPr lang="tr-TR" dirty="0" smtClean="0"/>
              <a:t>. ( SM=1 )</a:t>
            </a:r>
          </a:p>
          <a:p>
            <a:r>
              <a:rPr lang="tr-TR" dirty="0"/>
              <a:t>Döngüsel uyku </a:t>
            </a:r>
            <a:r>
              <a:rPr lang="tr-TR" dirty="0" err="1" smtClean="0"/>
              <a:t>modları</a:t>
            </a:r>
            <a:r>
              <a:rPr lang="tr-TR" dirty="0" smtClean="0"/>
              <a:t>: </a:t>
            </a:r>
            <a:r>
              <a:rPr lang="tr-TR" dirty="0" err="1" smtClean="0"/>
              <a:t>XBees</a:t>
            </a:r>
            <a:r>
              <a:rPr lang="tr-TR" dirty="0"/>
              <a:t>, sabit bir programa göre uyuma ve uyanma yeteneğine sahiptir. Bu, bir radyo basit bir </a:t>
            </a:r>
            <a:r>
              <a:rPr lang="tr-TR" dirty="0" err="1"/>
              <a:t>sensör</a:t>
            </a:r>
            <a:r>
              <a:rPr lang="tr-TR" dirty="0"/>
              <a:t> düğümü olarak kullanıldığında, gücü korumanın en yaygın </a:t>
            </a:r>
            <a:r>
              <a:rPr lang="tr-TR" dirty="0" smtClean="0"/>
              <a:t>yöntemidir. ( SM=4, SM=5 )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7156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1122</TotalTime>
  <Words>789</Words>
  <Application>Microsoft Office PowerPoint</Application>
  <PresentationFormat>Geniş ekran</PresentationFormat>
  <Paragraphs>32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Organik</vt:lpstr>
      <vt:lpstr>Arduino Nedir?</vt:lpstr>
      <vt:lpstr>ZigBee Nedir?</vt:lpstr>
      <vt:lpstr>XBee Nedir?</vt:lpstr>
      <vt:lpstr>PowerPoint Sunusu</vt:lpstr>
      <vt:lpstr>Deprem sensörlerinden (son cihazdan) gelen bilgileri, illerde bulunan cihazlara (yönlendiricilere) gönderilmektedir. Gün sonunda ise bu bilgilerin raporu ana merkeze (koordinatöre) gönderilir.</vt:lpstr>
      <vt:lpstr>XCTU: Digi firması X-CTU isimli XBee’nin bağlantı testinin yapıldığı, konfigürasyonların da yapılabildiği, seri haberleşme terminali de bulunan bir programdır. </vt:lpstr>
      <vt:lpstr>XBee’lerin Konfigürasyonu</vt:lpstr>
      <vt:lpstr>API Mod, Transparent Mod</vt:lpstr>
      <vt:lpstr>Uyku Modu</vt:lpstr>
      <vt:lpstr>Projem: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Mesleki Uygulama-2</dc:title>
  <dc:creator>candan</dc:creator>
  <cp:lastModifiedBy>sabahattin oluk</cp:lastModifiedBy>
  <cp:revision>17</cp:revision>
  <dcterms:created xsi:type="dcterms:W3CDTF">2023-08-27T18:14:08Z</dcterms:created>
  <dcterms:modified xsi:type="dcterms:W3CDTF">2023-10-08T10:42:50Z</dcterms:modified>
</cp:coreProperties>
</file>