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  <p:sldId id="259" r:id="rId7"/>
    <p:sldId id="260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30.1.2018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AB 2018 </a:t>
            </a:r>
            <a:r>
              <a:rPr lang="tr-TR" dirty="0" err="1" smtClean="0"/>
              <a:t>Arduino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Haberleşme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I2C Protokolü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Bu protokollerden birisi de I2C'dir. I2C (Inter-</a:t>
            </a: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 err="1" smtClean="0"/>
              <a:t>Circuit</a:t>
            </a:r>
            <a:r>
              <a:rPr lang="tr-TR" dirty="0" smtClean="0"/>
              <a:t>), seri haberleş</a:t>
            </a:r>
            <a:r>
              <a:rPr lang="en-US" dirty="0" smtClean="0"/>
              <a:t>me </a:t>
            </a:r>
            <a:r>
              <a:rPr lang="en-US" dirty="0" err="1" smtClean="0"/>
              <a:t>türlerinden</a:t>
            </a:r>
            <a:r>
              <a:rPr lang="en-US" dirty="0" smtClean="0"/>
              <a:t> </a:t>
            </a:r>
            <a:r>
              <a:rPr lang="en-US" dirty="0" err="1" smtClean="0"/>
              <a:t>senkron</a:t>
            </a:r>
            <a:r>
              <a:rPr lang="en-US" dirty="0" smtClean="0"/>
              <a:t> </a:t>
            </a:r>
            <a:r>
              <a:rPr lang="en-US" dirty="0" err="1" smtClean="0"/>
              <a:t>haberleşmeye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örnektir</a:t>
            </a:r>
            <a:r>
              <a:rPr lang="en-US" dirty="0" smtClean="0"/>
              <a:t>. </a:t>
            </a:r>
            <a:r>
              <a:rPr lang="en-US" dirty="0" err="1" smtClean="0"/>
              <a:t>Haberleşme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toprak</a:t>
            </a:r>
            <a:r>
              <a:rPr lang="en-US" dirty="0" smtClean="0"/>
              <a:t> </a:t>
            </a:r>
            <a:r>
              <a:rPr lang="en-US" dirty="0" err="1" smtClean="0"/>
              <a:t>hattı</a:t>
            </a:r>
            <a:r>
              <a:rPr lang="en-US" dirty="0" smtClean="0"/>
              <a:t> </a:t>
            </a:r>
            <a:r>
              <a:rPr lang="en-US" dirty="0" err="1" smtClean="0"/>
              <a:t>dışında</a:t>
            </a:r>
            <a:r>
              <a:rPr lang="en-US" dirty="0" smtClean="0"/>
              <a:t> SDA </a:t>
            </a:r>
            <a:r>
              <a:rPr lang="en-US" dirty="0" err="1" smtClean="0"/>
              <a:t>ve</a:t>
            </a:r>
            <a:r>
              <a:rPr lang="en-US" dirty="0" smtClean="0"/>
              <a:t> SCL </a:t>
            </a:r>
            <a:r>
              <a:rPr lang="en-US" dirty="0" err="1" smtClean="0"/>
              <a:t>olmak</a:t>
            </a:r>
            <a:r>
              <a:rPr lang="en-US" dirty="0" smtClean="0"/>
              <a:t> </a:t>
            </a:r>
            <a:r>
              <a:rPr lang="en-US" dirty="0" err="1" smtClean="0"/>
              <a:t>üzere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hatta</a:t>
            </a:r>
            <a:r>
              <a:rPr lang="en-US" dirty="0" smtClean="0"/>
              <a:t> </a:t>
            </a:r>
            <a:r>
              <a:rPr lang="en-US" dirty="0" err="1" smtClean="0"/>
              <a:t>ihtiyaç</a:t>
            </a:r>
            <a:r>
              <a:rPr lang="en-US" dirty="0" smtClean="0"/>
              <a:t> </a:t>
            </a:r>
            <a:r>
              <a:rPr lang="en-US" dirty="0" err="1" smtClean="0"/>
              <a:t>duyulmaktadır</a:t>
            </a:r>
            <a:r>
              <a:rPr lang="en-US" dirty="0" smtClean="0"/>
              <a:t>. Hat </a:t>
            </a:r>
            <a:r>
              <a:rPr lang="en-US" dirty="0" err="1" smtClean="0"/>
              <a:t>sayısının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nedeniyle</a:t>
            </a:r>
            <a:r>
              <a:rPr lang="en-US" dirty="0" smtClean="0"/>
              <a:t>, </a:t>
            </a:r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 smtClean="0"/>
              <a:t>mesafeli</a:t>
            </a:r>
            <a:r>
              <a:rPr lang="en-US" dirty="0" smtClean="0"/>
              <a:t> </a:t>
            </a:r>
            <a:r>
              <a:rPr lang="en-US" dirty="0" err="1" smtClean="0"/>
              <a:t>haberleşmelerde</a:t>
            </a:r>
            <a:r>
              <a:rPr lang="en-US" dirty="0" smtClean="0"/>
              <a:t> </a:t>
            </a:r>
            <a:r>
              <a:rPr lang="en-US" dirty="0" err="1" smtClean="0"/>
              <a:t>tercih</a:t>
            </a:r>
            <a:r>
              <a:rPr lang="en-US" dirty="0" smtClean="0"/>
              <a:t> </a:t>
            </a:r>
            <a:r>
              <a:rPr lang="en-US" dirty="0" err="1" smtClean="0"/>
              <a:t>edilmez</a:t>
            </a:r>
            <a:r>
              <a:rPr lang="en-US" dirty="0" smtClean="0"/>
              <a:t>. </a:t>
            </a:r>
            <a:r>
              <a:rPr lang="en-US" dirty="0" err="1" smtClean="0"/>
              <a:t>Genellikle</a:t>
            </a:r>
            <a:r>
              <a:rPr lang="en-US" dirty="0" smtClean="0"/>
              <a:t> </a:t>
            </a:r>
            <a:r>
              <a:rPr lang="en-US" dirty="0" err="1" smtClean="0"/>
              <a:t>kısa</a:t>
            </a:r>
            <a:r>
              <a:rPr lang="en-US" dirty="0" smtClean="0"/>
              <a:t> </a:t>
            </a:r>
            <a:r>
              <a:rPr lang="en-US" dirty="0" err="1" smtClean="0"/>
              <a:t>mesafeli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düşük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aktarım</a:t>
            </a:r>
            <a:r>
              <a:rPr lang="en-US" dirty="0" smtClean="0"/>
              <a:t> </a:t>
            </a:r>
            <a:r>
              <a:rPr lang="en-US" dirty="0" err="1" smtClean="0"/>
              <a:t>hızının</a:t>
            </a:r>
            <a:r>
              <a:rPr lang="en-US" dirty="0" smtClean="0"/>
              <a:t> </a:t>
            </a:r>
            <a:r>
              <a:rPr lang="en-US" dirty="0" err="1" smtClean="0"/>
              <a:t>yeterli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yerlerde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15106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I2C haberleşmesinde, haberleşmeyi kontrol eden </a:t>
            </a:r>
            <a:r>
              <a:rPr lang="tr-TR" dirty="0" err="1" smtClean="0"/>
              <a:t>master</a:t>
            </a:r>
            <a:r>
              <a:rPr lang="tr-TR" dirty="0" smtClean="0"/>
              <a:t> cihazı bulunur. Her haberleşmede bir tane </a:t>
            </a:r>
            <a:r>
              <a:rPr lang="tr-TR" dirty="0" err="1" smtClean="0"/>
              <a:t>master</a:t>
            </a:r>
            <a:r>
              <a:rPr lang="tr-TR" dirty="0" smtClean="0"/>
              <a:t> bulunmalıdır. Haberleşmenin sağlanabilmesi i</a:t>
            </a:r>
            <a:r>
              <a:rPr lang="en-US" dirty="0" err="1" smtClean="0"/>
              <a:t>çin</a:t>
            </a:r>
            <a:r>
              <a:rPr lang="en-US" dirty="0" smtClean="0"/>
              <a:t> </a:t>
            </a:r>
            <a:r>
              <a:rPr lang="en-US" dirty="0" err="1" smtClean="0"/>
              <a:t>haberleşme</a:t>
            </a:r>
            <a:r>
              <a:rPr lang="en-US" dirty="0" smtClean="0"/>
              <a:t> </a:t>
            </a:r>
            <a:r>
              <a:rPr lang="en-US" dirty="0" err="1" smtClean="0"/>
              <a:t>hattına</a:t>
            </a:r>
            <a:r>
              <a:rPr lang="en-US" dirty="0" smtClean="0"/>
              <a:t> en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adet</a:t>
            </a:r>
            <a:r>
              <a:rPr lang="en-US" dirty="0" smtClean="0"/>
              <a:t> slave (</a:t>
            </a:r>
            <a:r>
              <a:rPr lang="en-US" dirty="0" err="1" smtClean="0"/>
              <a:t>köle</a:t>
            </a:r>
            <a:r>
              <a:rPr lang="en-US" dirty="0" smtClean="0"/>
              <a:t>) </a:t>
            </a:r>
            <a:r>
              <a:rPr lang="en-US" dirty="0" err="1" smtClean="0"/>
              <a:t>cihaz</a:t>
            </a:r>
            <a:r>
              <a:rPr lang="en-US" dirty="0" smtClean="0"/>
              <a:t> </a:t>
            </a:r>
            <a:r>
              <a:rPr lang="en-US" dirty="0" err="1" smtClean="0"/>
              <a:t>bağlanmalıdır</a:t>
            </a:r>
            <a:r>
              <a:rPr lang="en-US" dirty="0" smtClean="0"/>
              <a:t>. </a:t>
            </a:r>
            <a:r>
              <a:rPr lang="en-US" dirty="0" err="1" smtClean="0"/>
              <a:t>Hatta</a:t>
            </a:r>
            <a:r>
              <a:rPr lang="en-US" dirty="0" smtClean="0"/>
              <a:t> </a:t>
            </a:r>
            <a:r>
              <a:rPr lang="en-US" dirty="0" err="1" smtClean="0"/>
              <a:t>bağlanan</a:t>
            </a:r>
            <a:r>
              <a:rPr lang="en-US" dirty="0" smtClean="0"/>
              <a:t>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slave </a:t>
            </a:r>
            <a:r>
              <a:rPr lang="en-US" dirty="0" err="1" smtClean="0"/>
              <a:t>cihazlardan</a:t>
            </a:r>
            <a:r>
              <a:rPr lang="en-US" dirty="0" smtClean="0"/>
              <a:t> </a:t>
            </a:r>
            <a:r>
              <a:rPr lang="en-US" dirty="0" err="1" smtClean="0"/>
              <a:t>hangisinin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aktaracağına</a:t>
            </a:r>
            <a:r>
              <a:rPr lang="en-US" dirty="0" smtClean="0"/>
              <a:t>, master </a:t>
            </a:r>
            <a:r>
              <a:rPr lang="en-US" dirty="0" err="1" smtClean="0"/>
              <a:t>cihaz</a:t>
            </a:r>
            <a:r>
              <a:rPr lang="en-US" dirty="0" smtClean="0"/>
              <a:t> </a:t>
            </a:r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. </a:t>
            </a:r>
            <a:r>
              <a:rPr lang="en-US" dirty="0" err="1" smtClean="0"/>
              <a:t>Böylece</a:t>
            </a:r>
            <a:r>
              <a:rPr lang="en-US" dirty="0" smtClean="0"/>
              <a:t> hat </a:t>
            </a:r>
            <a:r>
              <a:rPr lang="en-US" dirty="0" err="1" smtClean="0"/>
              <a:t>sayısında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değişiklik</a:t>
            </a:r>
            <a:r>
              <a:rPr lang="en-US" dirty="0" smtClean="0"/>
              <a:t> </a:t>
            </a:r>
            <a:r>
              <a:rPr lang="en-US" dirty="0" err="1" smtClean="0"/>
              <a:t>olmadan</a:t>
            </a:r>
            <a:r>
              <a:rPr lang="en-US" dirty="0" smtClean="0"/>
              <a:t>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cihazla</a:t>
            </a:r>
            <a:r>
              <a:rPr lang="en-US" dirty="0" smtClean="0"/>
              <a:t> </a:t>
            </a:r>
            <a:r>
              <a:rPr lang="en-US" dirty="0" err="1" smtClean="0"/>
              <a:t>haberleşme</a:t>
            </a:r>
            <a:r>
              <a:rPr lang="en-US" dirty="0" smtClean="0"/>
              <a:t> </a:t>
            </a:r>
            <a:r>
              <a:rPr lang="en-US" dirty="0" err="1" smtClean="0"/>
              <a:t>sağlanır</a:t>
            </a:r>
            <a:r>
              <a:rPr lang="en-US" dirty="0" smtClean="0"/>
              <a:t>.</a:t>
            </a:r>
          </a:p>
          <a:p>
            <a:r>
              <a:rPr lang="tr-TR" dirty="0" smtClean="0"/>
              <a:t>Fakat iletişimin sağlanması i</a:t>
            </a:r>
            <a:r>
              <a:rPr lang="en-US" dirty="0" err="1" smtClean="0"/>
              <a:t>çin</a:t>
            </a:r>
            <a:r>
              <a:rPr lang="en-US" dirty="0" smtClean="0"/>
              <a:t> </a:t>
            </a:r>
            <a:r>
              <a:rPr lang="en-US" dirty="0" err="1" smtClean="0"/>
              <a:t>toprak</a:t>
            </a:r>
            <a:r>
              <a:rPr lang="en-US" dirty="0" smtClean="0"/>
              <a:t> </a:t>
            </a:r>
            <a:r>
              <a:rPr lang="en-US" dirty="0" err="1" smtClean="0"/>
              <a:t>hatlarının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r>
              <a:rPr lang="en-US" dirty="0" smtClean="0"/>
              <a:t>. </a:t>
            </a:r>
            <a:r>
              <a:rPr lang="en-US" dirty="0" err="1" smtClean="0"/>
              <a:t>Bunun</a:t>
            </a:r>
            <a:r>
              <a:rPr lang="en-US" dirty="0" smtClean="0"/>
              <a:t> </a:t>
            </a:r>
            <a:r>
              <a:rPr lang="en-US" dirty="0" err="1" smtClean="0"/>
              <a:t>yanında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aktarımı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SDA (Serial Data Line) </a:t>
            </a:r>
            <a:r>
              <a:rPr lang="en-US" dirty="0" err="1" smtClean="0"/>
              <a:t>ve</a:t>
            </a:r>
            <a:r>
              <a:rPr lang="en-US" dirty="0" smtClean="0"/>
              <a:t> SCL (Serial Clock) </a:t>
            </a:r>
            <a:r>
              <a:rPr lang="en-US" dirty="0" err="1" smtClean="0"/>
              <a:t>olmak</a:t>
            </a:r>
            <a:r>
              <a:rPr lang="en-US" dirty="0" smtClean="0"/>
              <a:t> </a:t>
            </a:r>
            <a:r>
              <a:rPr lang="en-US" dirty="0" err="1" smtClean="0"/>
              <a:t>üzere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adet</a:t>
            </a:r>
            <a:r>
              <a:rPr lang="en-US" dirty="0" smtClean="0"/>
              <a:t> </a:t>
            </a:r>
            <a:r>
              <a:rPr lang="en-US" dirty="0" err="1" smtClean="0"/>
              <a:t>haberleşme</a:t>
            </a:r>
            <a:r>
              <a:rPr lang="en-US" dirty="0" smtClean="0"/>
              <a:t> </a:t>
            </a:r>
            <a:r>
              <a:rPr lang="en-US" dirty="0" err="1" smtClean="0"/>
              <a:t>hattı</a:t>
            </a:r>
            <a:r>
              <a:rPr lang="en-US" dirty="0" smtClean="0"/>
              <a:t> </a:t>
            </a:r>
            <a:r>
              <a:rPr lang="en-US" dirty="0" err="1" smtClean="0"/>
              <a:t>bulunur</a:t>
            </a:r>
            <a:r>
              <a:rPr lang="en-US" dirty="0" smtClean="0"/>
              <a:t>. Bu </a:t>
            </a:r>
            <a:r>
              <a:rPr lang="en-US" dirty="0" err="1" smtClean="0"/>
              <a:t>hatlardan</a:t>
            </a:r>
            <a:r>
              <a:rPr lang="en-US" dirty="0" smtClean="0"/>
              <a:t> SDA, </a:t>
            </a:r>
            <a:r>
              <a:rPr lang="en-US" dirty="0" err="1" smtClean="0"/>
              <a:t>cihazlar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aktarımının</a:t>
            </a:r>
            <a:r>
              <a:rPr lang="en-US" dirty="0" smtClean="0"/>
              <a:t> </a:t>
            </a:r>
            <a:r>
              <a:rPr lang="en-US" dirty="0" err="1" smtClean="0"/>
              <a:t>sağlandığı</a:t>
            </a:r>
            <a:r>
              <a:rPr lang="en-US" dirty="0" smtClean="0"/>
              <a:t> </a:t>
            </a:r>
            <a:r>
              <a:rPr lang="en-US" dirty="0" err="1" smtClean="0"/>
              <a:t>hattır</a:t>
            </a:r>
            <a:r>
              <a:rPr lang="en-US" dirty="0" smtClean="0"/>
              <a:t>. Bu </a:t>
            </a:r>
            <a:r>
              <a:rPr lang="en-US" dirty="0" err="1" smtClean="0"/>
              <a:t>hatta</a:t>
            </a:r>
            <a:r>
              <a:rPr lang="en-US" dirty="0" smtClean="0"/>
              <a:t> </a:t>
            </a:r>
            <a:r>
              <a:rPr lang="en-US" dirty="0" err="1" smtClean="0"/>
              <a:t>çift</a:t>
            </a:r>
            <a:r>
              <a:rPr lang="en-US" dirty="0" smtClean="0"/>
              <a:t> </a:t>
            </a:r>
            <a:r>
              <a:rPr lang="en-US" dirty="0" err="1" smtClean="0"/>
              <a:t>yönlü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aktarımı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</a:t>
            </a:r>
            <a:r>
              <a:rPr lang="en-US" dirty="0" err="1" smtClean="0"/>
              <a:t>Hatta</a:t>
            </a:r>
            <a:r>
              <a:rPr lang="en-US" dirty="0" smtClean="0"/>
              <a:t> </a:t>
            </a:r>
            <a:r>
              <a:rPr lang="en-US" dirty="0" err="1" smtClean="0"/>
              <a:t>aktarılan</a:t>
            </a:r>
            <a:r>
              <a:rPr lang="en-US" dirty="0" smtClean="0"/>
              <a:t> </a:t>
            </a:r>
            <a:r>
              <a:rPr lang="en-US" dirty="0" err="1" smtClean="0"/>
              <a:t>verilerin</a:t>
            </a:r>
            <a:r>
              <a:rPr lang="en-US" dirty="0" smtClean="0"/>
              <a:t> </a:t>
            </a:r>
            <a:r>
              <a:rPr lang="en-US" dirty="0" err="1" smtClean="0"/>
              <a:t>senkronizasyonu</a:t>
            </a:r>
            <a:r>
              <a:rPr lang="en-US" dirty="0" smtClean="0"/>
              <a:t>, SCL </a:t>
            </a:r>
            <a:r>
              <a:rPr lang="en-US" dirty="0" err="1" smtClean="0"/>
              <a:t>hattı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gerçekleştirilir</a:t>
            </a:r>
            <a:r>
              <a:rPr lang="en-US" dirty="0" smtClean="0"/>
              <a:t>. SCL </a:t>
            </a:r>
            <a:r>
              <a:rPr lang="en-US" dirty="0" err="1" smtClean="0"/>
              <a:t>hattında</a:t>
            </a:r>
            <a:r>
              <a:rPr lang="en-US" dirty="0" smtClean="0"/>
              <a:t> master </a:t>
            </a:r>
            <a:r>
              <a:rPr lang="en-US" dirty="0" err="1" smtClean="0"/>
              <a:t>cihaz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üretilen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dirty="0" err="1" smtClean="0"/>
              <a:t>bulunur</a:t>
            </a:r>
            <a:r>
              <a:rPr lang="en-US" dirty="0" smtClean="0"/>
              <a:t>. SDA </a:t>
            </a:r>
            <a:r>
              <a:rPr lang="en-US" dirty="0" err="1" smtClean="0"/>
              <a:t>hattındaki</a:t>
            </a:r>
            <a:r>
              <a:rPr lang="en-US" dirty="0" smtClean="0"/>
              <a:t> </a:t>
            </a:r>
            <a:r>
              <a:rPr lang="en-US" dirty="0" err="1" smtClean="0"/>
              <a:t>haberleşme</a:t>
            </a:r>
            <a:r>
              <a:rPr lang="en-US" dirty="0" smtClean="0"/>
              <a:t>,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sinyale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düzenlenir</a:t>
            </a:r>
            <a:r>
              <a:rPr lang="en-US" dirty="0" smtClean="0"/>
              <a:t>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DİPNOT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Haberleşmenin t</a:t>
            </a:r>
            <a:r>
              <a:rPr lang="en-US" dirty="0" err="1" smtClean="0"/>
              <a:t>üm</a:t>
            </a:r>
            <a:r>
              <a:rPr lang="en-US" dirty="0" smtClean="0"/>
              <a:t> hat </a:t>
            </a:r>
            <a:r>
              <a:rPr lang="en-US" dirty="0" err="1" smtClean="0"/>
              <a:t>boyunca</a:t>
            </a:r>
            <a:r>
              <a:rPr lang="en-US" dirty="0" smtClean="0"/>
              <a:t> </a:t>
            </a:r>
            <a:r>
              <a:rPr lang="en-US" dirty="0" err="1" smtClean="0"/>
              <a:t>hatasız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sağlanabilmesi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SDA </a:t>
            </a:r>
            <a:r>
              <a:rPr lang="en-US" dirty="0" err="1" smtClean="0"/>
              <a:t>ve</a:t>
            </a:r>
            <a:r>
              <a:rPr lang="en-US" dirty="0" smtClean="0"/>
              <a:t> SCL </a:t>
            </a:r>
            <a:r>
              <a:rPr lang="en-US" dirty="0" err="1" smtClean="0"/>
              <a:t>hatları</a:t>
            </a:r>
            <a:r>
              <a:rPr lang="en-US" dirty="0" smtClean="0"/>
              <a:t>, pull-up </a:t>
            </a:r>
            <a:r>
              <a:rPr lang="en-US" dirty="0" err="1" smtClean="0"/>
              <a:t>dirençlerle</a:t>
            </a:r>
            <a:r>
              <a:rPr lang="en-US" dirty="0" smtClean="0"/>
              <a:t> VCC </a:t>
            </a:r>
            <a:r>
              <a:rPr lang="en-US" dirty="0" err="1" smtClean="0"/>
              <a:t>hattına</a:t>
            </a:r>
            <a:r>
              <a:rPr lang="en-US" dirty="0" smtClean="0"/>
              <a:t> </a:t>
            </a:r>
            <a:r>
              <a:rPr lang="en-US" dirty="0" err="1" smtClean="0"/>
              <a:t>bağlanmalıdır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r>
              <a:rPr lang="tr-TR" dirty="0" smtClean="0"/>
              <a:t> SDA=A4 ve SCL=A5.</a:t>
            </a:r>
          </a:p>
          <a:p>
            <a:endParaRPr lang="tr" dirty="0" smtClean="0"/>
          </a:p>
          <a:p>
            <a:r>
              <a:rPr lang="tr-TR" dirty="0" smtClean="0"/>
              <a:t>I2C haberleşme i</a:t>
            </a:r>
            <a:r>
              <a:rPr lang="en-US" dirty="0" err="1" smtClean="0"/>
              <a:t>çin</a:t>
            </a:r>
            <a:r>
              <a:rPr lang="en-US" dirty="0" smtClean="0"/>
              <a:t> </a:t>
            </a:r>
            <a:r>
              <a:rPr lang="en-US" dirty="0" err="1" smtClean="0"/>
              <a:t>Arduino'nun</a:t>
            </a:r>
            <a:r>
              <a:rPr lang="en-US" dirty="0" smtClean="0"/>
              <a:t> "</a:t>
            </a:r>
            <a:r>
              <a:rPr lang="en-US" dirty="0" err="1" smtClean="0"/>
              <a:t>Wire.h</a:t>
            </a:r>
            <a:r>
              <a:rPr lang="en-US" dirty="0" smtClean="0"/>
              <a:t> </a:t>
            </a:r>
            <a:r>
              <a:rPr lang="en-US" dirty="0" err="1" smtClean="0"/>
              <a:t>kütüphanesinin</a:t>
            </a:r>
            <a:r>
              <a:rPr lang="en-US" dirty="0" smtClean="0"/>
              <a:t> </a:t>
            </a:r>
            <a:r>
              <a:rPr lang="en-US" dirty="0" err="1" smtClean="0"/>
              <a:t>kuruluy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gerekiyor</a:t>
            </a:r>
            <a:endParaRPr lang="en-US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tr-TR" dirty="0" smtClean="0"/>
              <a:t>FONKSİYONLAR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tr-TR" b="1" dirty="0" smtClean="0"/>
          </a:p>
          <a:p>
            <a:pPr>
              <a:buFont typeface="Arial" charset="0"/>
              <a:buChar char="•"/>
            </a:pPr>
            <a:r>
              <a:rPr lang="tr-TR" b="1" dirty="0" err="1" smtClean="0"/>
              <a:t>Wire</a:t>
            </a:r>
            <a:r>
              <a:rPr lang="tr-TR" b="1" dirty="0" smtClean="0"/>
              <a:t>.</a:t>
            </a:r>
            <a:r>
              <a:rPr lang="tr-TR" b="1" dirty="0" err="1" smtClean="0"/>
              <a:t>requestFrom</a:t>
            </a:r>
            <a:r>
              <a:rPr lang="tr-TR" b="1" dirty="0" smtClean="0"/>
              <a:t>(adres, </a:t>
            </a:r>
            <a:r>
              <a:rPr lang="tr-TR" b="1" dirty="0" err="1" smtClean="0"/>
              <a:t>byte</a:t>
            </a:r>
            <a:r>
              <a:rPr lang="tr-TR" b="1" dirty="0" smtClean="0"/>
              <a:t>_</a:t>
            </a:r>
            <a:r>
              <a:rPr lang="tr-TR" b="1" dirty="0" err="1" smtClean="0"/>
              <a:t>sayisi</a:t>
            </a:r>
            <a:r>
              <a:rPr lang="tr-TR" b="1" dirty="0" smtClean="0"/>
              <a:t>,dur) :</a:t>
            </a:r>
            <a:r>
              <a:rPr lang="tr-TR" dirty="0" smtClean="0"/>
              <a:t> </a:t>
            </a:r>
            <a:r>
              <a:rPr lang="tr-TR" dirty="0" err="1" smtClean="0"/>
              <a:t>Master</a:t>
            </a:r>
            <a:r>
              <a:rPr lang="tr-TR" dirty="0" smtClean="0"/>
              <a:t> tarafından </a:t>
            </a:r>
            <a:r>
              <a:rPr lang="tr-TR" dirty="0" err="1" smtClean="0"/>
              <a:t>slaveden</a:t>
            </a:r>
            <a:r>
              <a:rPr lang="tr-TR" dirty="0" smtClean="0"/>
              <a:t> </a:t>
            </a:r>
            <a:r>
              <a:rPr lang="tr-TR" dirty="0" err="1" smtClean="0"/>
              <a:t>byte</a:t>
            </a:r>
            <a:r>
              <a:rPr lang="tr-TR" dirty="0" smtClean="0"/>
              <a:t> isteğinde bulunmak için kullanılmaktadır. İlk parametremiz ile hangi </a:t>
            </a:r>
            <a:r>
              <a:rPr lang="tr-TR" dirty="0" err="1" smtClean="0"/>
              <a:t>slave</a:t>
            </a:r>
            <a:r>
              <a:rPr lang="tr-TR" dirty="0" smtClean="0"/>
              <a:t> ile iletişime geçeceksek onun 7 bitlik adres bilgisini vermekteyiz. İkinci parametre ile kaç </a:t>
            </a:r>
            <a:r>
              <a:rPr lang="tr-TR" dirty="0" err="1" smtClean="0"/>
              <a:t>bytelık</a:t>
            </a:r>
            <a:r>
              <a:rPr lang="tr-TR" dirty="0" smtClean="0"/>
              <a:t> veri almak istediğimizi belirtiyoruz. Son parametremiz ise her veri isteğinden sonra davranışın ne olacağını belirtiyoruz Eğer </a:t>
            </a:r>
            <a:r>
              <a:rPr lang="tr-TR" b="1" dirty="0" err="1" smtClean="0"/>
              <a:t>true</a:t>
            </a:r>
            <a:r>
              <a:rPr lang="tr-TR" dirty="0" smtClean="0"/>
              <a:t> olarak belirtilirse </a:t>
            </a:r>
            <a:r>
              <a:rPr lang="tr-TR" dirty="0" err="1" smtClean="0"/>
              <a:t>istektek</a:t>
            </a:r>
            <a:r>
              <a:rPr lang="tr-TR" dirty="0" smtClean="0"/>
              <a:t> sonra stop(dur) mesajı gönderilir. Tersi durumda ise </a:t>
            </a:r>
            <a:r>
              <a:rPr lang="tr-TR" b="1" dirty="0" err="1" smtClean="0"/>
              <a:t>false</a:t>
            </a:r>
            <a:r>
              <a:rPr lang="tr-TR" dirty="0" smtClean="0"/>
              <a:t> veri isteğinden sonra sürekli </a:t>
            </a:r>
            <a:r>
              <a:rPr lang="tr-TR" dirty="0" err="1" smtClean="0"/>
              <a:t>restart</a:t>
            </a:r>
            <a:r>
              <a:rPr lang="tr-TR" dirty="0" smtClean="0"/>
              <a:t>(tekrar başla) gönderilir ve böylelikle bağlantı hep etkin durumda kalır.</a:t>
            </a:r>
            <a:br>
              <a:rPr lang="tr-TR" dirty="0" smtClean="0"/>
            </a:br>
            <a:endParaRPr lang="tr-TR" dirty="0" smtClean="0"/>
          </a:p>
          <a:p>
            <a:pPr>
              <a:buFont typeface="Arial" charset="0"/>
              <a:buChar char="•"/>
            </a:pPr>
            <a:r>
              <a:rPr lang="tr-TR" b="1" dirty="0" smtClean="0"/>
              <a:t>* </a:t>
            </a:r>
            <a:r>
              <a:rPr lang="tr-TR" b="1" dirty="0" err="1" smtClean="0"/>
              <a:t>Wire</a:t>
            </a:r>
            <a:r>
              <a:rPr lang="tr-TR" b="1" dirty="0" smtClean="0"/>
              <a:t>.</a:t>
            </a:r>
            <a:r>
              <a:rPr lang="tr-TR" b="1" dirty="0" err="1" smtClean="0"/>
              <a:t>onRequest</a:t>
            </a:r>
            <a:r>
              <a:rPr lang="tr-TR" b="1" dirty="0" smtClean="0"/>
              <a:t>(</a:t>
            </a:r>
            <a:r>
              <a:rPr lang="tr-TR" b="1" dirty="0" err="1" smtClean="0"/>
              <a:t>handler</a:t>
            </a:r>
            <a:r>
              <a:rPr lang="tr-TR" b="1" dirty="0" smtClean="0"/>
              <a:t>(işleyici)) :</a:t>
            </a:r>
            <a:r>
              <a:rPr lang="tr-TR" dirty="0" smtClean="0"/>
              <a:t> 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slave</a:t>
            </a:r>
            <a:r>
              <a:rPr lang="tr-TR" dirty="0" smtClean="0"/>
              <a:t> aygıttan data isteği gönderdiği zaman içerisinde belirtilen işleyici(Fonksiyon) çağrılmaktadır ve işlemler bu fonksiyon içerisinde gerçekleşmektedir. Bu fonksiyon ayrıca bir değer döndürmemektedir bu da içerisinde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komudunun</a:t>
            </a:r>
            <a:r>
              <a:rPr lang="tr-TR" dirty="0" smtClean="0"/>
              <a:t> kullanılmadığı ve fonksiyonu tanımlarken </a:t>
            </a:r>
            <a:r>
              <a:rPr lang="tr-TR" b="1" dirty="0" err="1" smtClean="0"/>
              <a:t>void</a:t>
            </a:r>
            <a:r>
              <a:rPr lang="tr-TR" b="1" dirty="0" smtClean="0"/>
              <a:t> fonksiyon_adi( </a:t>
            </a:r>
            <a:r>
              <a:rPr lang="tr-TR" b="1" dirty="0" err="1" smtClean="0"/>
              <a:t>int</a:t>
            </a:r>
            <a:r>
              <a:rPr lang="tr-TR" b="1" dirty="0" smtClean="0"/>
              <a:t> </a:t>
            </a:r>
            <a:r>
              <a:rPr lang="tr-TR" b="1" dirty="0" err="1" smtClean="0"/>
              <a:t>byte</a:t>
            </a:r>
            <a:r>
              <a:rPr lang="tr-TR" b="1" dirty="0" smtClean="0"/>
              <a:t>_</a:t>
            </a:r>
            <a:r>
              <a:rPr lang="tr-TR" b="1" dirty="0" err="1" smtClean="0"/>
              <a:t>saiyisi</a:t>
            </a:r>
            <a:r>
              <a:rPr lang="tr-TR" b="1" dirty="0" smtClean="0"/>
              <a:t>)</a:t>
            </a:r>
            <a:r>
              <a:rPr lang="tr-TR" dirty="0" smtClean="0"/>
              <a:t> şeklinde ifade etmekteyiz. Fonksiyonun ilk parametresiyle de kaç </a:t>
            </a:r>
            <a:r>
              <a:rPr lang="tr-TR" dirty="0" err="1" smtClean="0"/>
              <a:t>byte</a:t>
            </a:r>
            <a:r>
              <a:rPr lang="tr-TR" dirty="0" smtClean="0"/>
              <a:t> veri geldiği bilgisi kontrol edilebilir.</a:t>
            </a:r>
            <a:br>
              <a:rPr lang="tr-TR" dirty="0" smtClean="0"/>
            </a:br>
            <a:r>
              <a:rPr lang="tr-TR" b="1" dirty="0" smtClean="0"/>
              <a:t>  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* </a:t>
            </a:r>
            <a:r>
              <a:rPr lang="tr-TR" b="1" dirty="0" err="1" smtClean="0"/>
              <a:t>Wire</a:t>
            </a:r>
            <a:r>
              <a:rPr lang="tr-TR" b="1" dirty="0" smtClean="0"/>
              <a:t>.</a:t>
            </a:r>
            <a:r>
              <a:rPr lang="tr-TR" b="1" dirty="0" err="1" smtClean="0"/>
              <a:t>available</a:t>
            </a:r>
            <a:r>
              <a:rPr lang="tr-TR" b="1" dirty="0" smtClean="0"/>
              <a:t>() : </a:t>
            </a:r>
            <a:r>
              <a:rPr lang="tr-TR" dirty="0" smtClean="0"/>
              <a:t>Bu kod yapısı seri haberleşmede görmüş olduğumuz </a:t>
            </a:r>
            <a:r>
              <a:rPr lang="tr-TR" b="1" dirty="0" err="1" smtClean="0"/>
              <a:t>Serial</a:t>
            </a:r>
            <a:r>
              <a:rPr lang="tr-TR" b="1" dirty="0" smtClean="0"/>
              <a:t>.</a:t>
            </a:r>
            <a:r>
              <a:rPr lang="tr-TR" b="1" dirty="0" err="1" smtClean="0"/>
              <a:t>available</a:t>
            </a:r>
            <a:r>
              <a:rPr lang="tr-TR" b="1" dirty="0" smtClean="0"/>
              <a:t>()</a:t>
            </a:r>
            <a:r>
              <a:rPr lang="tr-TR" dirty="0" smtClean="0"/>
              <a:t> kod yapısı ile aynı görevi üstlenmektedir. Bu kod yapısı ile I2C haberleşmesi olup olmadığı sorgusu yapılmaktadır ve haberleşme olduğunda veri okuma döngüsüne girilmektedir. </a:t>
            </a:r>
            <a:r>
              <a:rPr lang="tr-TR" b="1" dirty="0" err="1" smtClean="0"/>
              <a:t>While</a:t>
            </a:r>
            <a:r>
              <a:rPr lang="tr-TR" b="1" dirty="0" smtClean="0"/>
              <a:t>(</a:t>
            </a:r>
            <a:r>
              <a:rPr lang="tr-TR" b="1" dirty="0" err="1" smtClean="0"/>
              <a:t>Wire</a:t>
            </a:r>
            <a:r>
              <a:rPr lang="tr-TR" b="1" dirty="0" smtClean="0"/>
              <a:t>.</a:t>
            </a:r>
            <a:r>
              <a:rPr lang="tr-TR" b="1" dirty="0" err="1" smtClean="0"/>
              <a:t>available</a:t>
            </a:r>
            <a:r>
              <a:rPr lang="tr-TR" b="1" dirty="0" smtClean="0"/>
              <a:t>())</a:t>
            </a:r>
            <a:r>
              <a:rPr lang="tr-TR" dirty="0" smtClean="0"/>
              <a:t> yapısıyla karşımıza çok fazla çıkmaktadır.</a:t>
            </a:r>
            <a:br>
              <a:rPr lang="tr-TR" dirty="0" smtClean="0"/>
            </a:br>
            <a:r>
              <a:rPr lang="tr-TR" b="1" dirty="0" smtClean="0"/>
              <a:t>  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* </a:t>
            </a:r>
            <a:r>
              <a:rPr lang="tr-TR" b="1" dirty="0" err="1" smtClean="0"/>
              <a:t>Wire</a:t>
            </a:r>
            <a:r>
              <a:rPr lang="tr-TR" b="1" dirty="0" smtClean="0"/>
              <a:t>.</a:t>
            </a:r>
            <a:r>
              <a:rPr lang="tr-TR" b="1" dirty="0" err="1" smtClean="0"/>
              <a:t>read</a:t>
            </a:r>
            <a:r>
              <a:rPr lang="tr-TR" b="1" dirty="0" smtClean="0"/>
              <a:t>() :</a:t>
            </a:r>
            <a:r>
              <a:rPr lang="tr-TR" dirty="0" smtClean="0"/>
              <a:t> SDA hattından gelen verilerin okunması için kullanılmaktadır.</a:t>
            </a:r>
            <a:br>
              <a:rPr lang="tr-TR" dirty="0" smtClean="0"/>
            </a:br>
            <a:r>
              <a:rPr lang="tr-TR" b="1" dirty="0" smtClean="0"/>
              <a:t>  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* </a:t>
            </a:r>
            <a:r>
              <a:rPr lang="tr-TR" b="1" dirty="0" err="1" smtClean="0"/>
              <a:t>Wire</a:t>
            </a:r>
            <a:r>
              <a:rPr lang="tr-TR" b="1" dirty="0" smtClean="0"/>
              <a:t>.</a:t>
            </a:r>
            <a:r>
              <a:rPr lang="tr-TR" b="1" dirty="0" err="1" smtClean="0"/>
              <a:t>write</a:t>
            </a:r>
            <a:r>
              <a:rPr lang="tr-TR" b="1" dirty="0" smtClean="0"/>
              <a:t>() :</a:t>
            </a:r>
            <a:r>
              <a:rPr lang="tr-TR" dirty="0" smtClean="0"/>
              <a:t> SDA hattına verinin yazılması için kullanılmaktadır..</a:t>
            </a:r>
            <a:br>
              <a:rPr lang="tr-TR" dirty="0" smtClean="0"/>
            </a:br>
            <a:r>
              <a:rPr lang="tr-TR" b="1" dirty="0" smtClean="0"/>
              <a:t>  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* </a:t>
            </a:r>
            <a:r>
              <a:rPr lang="tr-TR" b="1" dirty="0" err="1" smtClean="0"/>
              <a:t>Wire</a:t>
            </a:r>
            <a:r>
              <a:rPr lang="tr-TR" b="1" dirty="0" smtClean="0"/>
              <a:t>.</a:t>
            </a:r>
            <a:r>
              <a:rPr lang="tr-TR" b="1" dirty="0" err="1" smtClean="0"/>
              <a:t>beginTransmission</a:t>
            </a:r>
            <a:r>
              <a:rPr lang="tr-TR" b="1" dirty="0" smtClean="0"/>
              <a:t>(adres) :</a:t>
            </a:r>
            <a:r>
              <a:rPr lang="tr-TR" dirty="0" smtClean="0"/>
              <a:t>İlk parametre ile iletişimin kurulacağı </a:t>
            </a:r>
            <a:r>
              <a:rPr lang="tr-TR" dirty="0" err="1" smtClean="0"/>
              <a:t>slave</a:t>
            </a:r>
            <a:r>
              <a:rPr lang="tr-TR" dirty="0" smtClean="0"/>
              <a:t> adresi belirtilmektedir ve bu kod parçası ile </a:t>
            </a:r>
            <a:r>
              <a:rPr lang="tr-TR" dirty="0" err="1" smtClean="0"/>
              <a:t>slave</a:t>
            </a:r>
            <a:r>
              <a:rPr lang="tr-TR" dirty="0" smtClean="0"/>
              <a:t> ve </a:t>
            </a:r>
            <a:r>
              <a:rPr lang="tr-TR" dirty="0" err="1" smtClean="0"/>
              <a:t>master</a:t>
            </a:r>
            <a:r>
              <a:rPr lang="tr-TR" dirty="0" smtClean="0"/>
              <a:t> arasındaki iletişim başlatılmaktadır.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slave</a:t>
            </a:r>
            <a:r>
              <a:rPr lang="tr-TR" dirty="0" smtClean="0"/>
              <a:t> bilgi aktarımı yapacağı anlamına gelmektedir. Yan bilgi akışı </a:t>
            </a:r>
            <a:r>
              <a:rPr lang="tr-TR" dirty="0" err="1" smtClean="0"/>
              <a:t>masterdan</a:t>
            </a:r>
            <a:r>
              <a:rPr lang="tr-TR" dirty="0" smtClean="0"/>
              <a:t> </a:t>
            </a:r>
            <a:r>
              <a:rPr lang="tr-TR" dirty="0" err="1" smtClean="0"/>
              <a:t>slave</a:t>
            </a:r>
            <a:r>
              <a:rPr lang="tr-TR" dirty="0" smtClean="0"/>
              <a:t> doğru olmaktadır.</a:t>
            </a:r>
            <a:br>
              <a:rPr lang="tr-TR" dirty="0" smtClean="0"/>
            </a:br>
            <a:r>
              <a:rPr lang="tr-TR" b="1" dirty="0" smtClean="0"/>
              <a:t>  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* </a:t>
            </a:r>
            <a:r>
              <a:rPr lang="tr-TR" b="1" dirty="0" err="1" smtClean="0"/>
              <a:t>Wire</a:t>
            </a:r>
            <a:r>
              <a:rPr lang="tr-TR" b="1" dirty="0" smtClean="0"/>
              <a:t>.</a:t>
            </a:r>
            <a:r>
              <a:rPr lang="tr-TR" b="1" dirty="0" err="1" smtClean="0"/>
              <a:t>endTransmission</a:t>
            </a:r>
            <a:r>
              <a:rPr lang="tr-TR" b="1" dirty="0" smtClean="0"/>
              <a:t>(adres) :</a:t>
            </a:r>
            <a:r>
              <a:rPr lang="tr-TR" dirty="0" smtClean="0"/>
              <a:t> Yukarıdaki </a:t>
            </a:r>
            <a:r>
              <a:rPr lang="tr-TR" dirty="0" err="1" smtClean="0"/>
              <a:t>Wire</a:t>
            </a:r>
            <a:r>
              <a:rPr lang="tr-TR" dirty="0" smtClean="0"/>
              <a:t>.</a:t>
            </a:r>
            <a:r>
              <a:rPr lang="tr-TR" dirty="0" err="1" smtClean="0"/>
              <a:t>beginTransmission</a:t>
            </a:r>
            <a:r>
              <a:rPr lang="tr-TR" dirty="0" smtClean="0"/>
              <a:t>(adres) ile başlattığımız iletişimi bu kod sayesinde sonlandırmaktayız. Değer olarak ise aşağıdaki </a:t>
            </a:r>
            <a:r>
              <a:rPr lang="tr-TR" dirty="0" err="1" smtClean="0"/>
              <a:t>byte</a:t>
            </a:r>
            <a:r>
              <a:rPr lang="tr-TR" dirty="0" smtClean="0"/>
              <a:t> tipinde çıktılar vermektedir : 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tr-TR" dirty="0"/>
          </a:p>
        </p:txBody>
      </p:sp>
      <p:pic>
        <p:nvPicPr>
          <p:cNvPr id="4" name="3 İçerik Yer Tutucusu" descr="i2c_dizay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AT KOMUT SATIRI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AT komutları bir modem kontrol etmek için kullanılır. AT Dikkat Kısaltmasıdır. Her komut satırı "AT" veya "at" ile başlar. Bu nedenle modem komutlarına AT komutları denir.</a:t>
            </a:r>
          </a:p>
          <a:p>
            <a:endParaRPr lang="tr-TR" dirty="0" smtClean="0"/>
          </a:p>
          <a:p>
            <a:r>
              <a:rPr lang="tr-TR" dirty="0" smtClean="0"/>
              <a:t>"AT" başlangıcının, bir komut satırının başlangıcı hakkında modemi bilgilendiren önek olduğunu unutmayın. AT komutunun bir parçası değildir. Örneğin, D </a:t>
            </a:r>
            <a:r>
              <a:rPr lang="tr-TR" dirty="0" err="1" smtClean="0"/>
              <a:t>ATD'deki</a:t>
            </a:r>
            <a:r>
              <a:rPr lang="tr-TR" dirty="0" smtClean="0"/>
              <a:t> gerçek AT komutu adıdır ve + CMGS AT + </a:t>
            </a:r>
            <a:r>
              <a:rPr lang="tr-TR" dirty="0" err="1" smtClean="0"/>
              <a:t>CMGS'deki</a:t>
            </a:r>
            <a:r>
              <a:rPr lang="tr-TR" dirty="0" smtClean="0"/>
              <a:t> gerçek AT komutu adıdır.</a:t>
            </a:r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Bluetooth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/>
              <a:t>Bluetooth</a:t>
            </a:r>
            <a:r>
              <a:rPr lang="tr-TR" dirty="0" smtClean="0"/>
              <a:t> modülünü </a:t>
            </a:r>
            <a:r>
              <a:rPr lang="tr-TR" dirty="0" err="1" smtClean="0"/>
              <a:t>Arduino’muza</a:t>
            </a:r>
            <a:r>
              <a:rPr lang="tr-TR" dirty="0" smtClean="0"/>
              <a:t> bağladığımızda ilk modül ismi, baud rate ve şifre ayarlarını yapmamız bizim için büyük bir kolaylık olacaktır. HC-05 </a:t>
            </a:r>
            <a:r>
              <a:rPr lang="tr-TR" dirty="0" err="1" smtClean="0"/>
              <a:t>bluetooth</a:t>
            </a:r>
            <a:r>
              <a:rPr lang="tr-TR" dirty="0" smtClean="0"/>
              <a:t> modülünü konfigürasyon </a:t>
            </a:r>
            <a:r>
              <a:rPr lang="tr-TR" dirty="0" err="1" smtClean="0"/>
              <a:t>moduna</a:t>
            </a:r>
            <a:r>
              <a:rPr lang="tr-TR" dirty="0" smtClean="0"/>
              <a:t> geçirebilmek için 5V bağlantısını yaptığımız sırada modül üzerindeki butonu basılı tutmamız gereklidir. Konfigürasyon </a:t>
            </a:r>
            <a:r>
              <a:rPr lang="tr-TR" dirty="0" err="1" smtClean="0"/>
              <a:t>moduna</a:t>
            </a:r>
            <a:r>
              <a:rPr lang="tr-TR" dirty="0" smtClean="0"/>
              <a:t> girdiğimizi, modül üzerinde yanan LED’in sıklığından anlayabiliriz. Eğer 3’er saniyelik aralıklarla yanıp sönüyorsa, modül </a:t>
            </a:r>
            <a:r>
              <a:rPr lang="tr-TR" dirty="0" err="1" smtClean="0"/>
              <a:t>konfigurasyon</a:t>
            </a:r>
            <a:r>
              <a:rPr lang="tr-TR" dirty="0" smtClean="0"/>
              <a:t> </a:t>
            </a:r>
            <a:r>
              <a:rPr lang="tr-TR" dirty="0" err="1" smtClean="0"/>
              <a:t>modundadır</a:t>
            </a:r>
            <a:r>
              <a:rPr lang="tr-TR" dirty="0" smtClean="0"/>
              <a:t>. LED’in yanıp sönmesi sık ise bu bize modülün iletişim </a:t>
            </a:r>
            <a:r>
              <a:rPr lang="tr-TR" dirty="0" err="1" smtClean="0"/>
              <a:t>modunda</a:t>
            </a:r>
            <a:r>
              <a:rPr lang="tr-TR" dirty="0" smtClean="0"/>
              <a:t> olduğunu gösterir. Modül iletişim </a:t>
            </a:r>
            <a:r>
              <a:rPr lang="tr-TR" dirty="0" err="1" smtClean="0"/>
              <a:t>modundayken</a:t>
            </a:r>
            <a:r>
              <a:rPr lang="tr-TR" dirty="0" smtClean="0"/>
              <a:t> diğer </a:t>
            </a:r>
            <a:r>
              <a:rPr lang="tr-TR" dirty="0" err="1" smtClean="0"/>
              <a:t>bluetooth</a:t>
            </a:r>
            <a:r>
              <a:rPr lang="tr-TR" dirty="0" smtClean="0"/>
              <a:t> cihazlar tarafından yapılan taramalarda listelenir. İletişim </a:t>
            </a:r>
            <a:r>
              <a:rPr lang="tr-TR" dirty="0" err="1" smtClean="0"/>
              <a:t>modunda</a:t>
            </a:r>
            <a:r>
              <a:rPr lang="tr-TR" dirty="0" smtClean="0"/>
              <a:t> bir cihaz modüle bağlandığında ise LED, 3 saniyede bir kere kısa yanıp sönme yapar.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tr-TR" dirty="0"/>
          </a:p>
        </p:txBody>
      </p:sp>
      <p:pic>
        <p:nvPicPr>
          <p:cNvPr id="4" name="3 İçerik Yer Tutucusu" descr="hc-05-config_updated_b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71612"/>
            <a:ext cx="7929618" cy="52863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İçerik Yer Tutucusu" descr="b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3051"/>
            <a:ext cx="9144000" cy="5214950"/>
          </a:xfrm>
        </p:spPr>
      </p:pic>
      <p:sp>
        <p:nvSpPr>
          <p:cNvPr id="9" name="8 Metin kutusu"/>
          <p:cNvSpPr txBox="1"/>
          <p:nvPr/>
        </p:nvSpPr>
        <p:spPr>
          <a:xfrm>
            <a:off x="642910" y="500042"/>
            <a:ext cx="8321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Burada, isim olarak konfigürasyon programında yazdığımızı ismi görmeliyiz.</a:t>
            </a:r>
          </a:p>
          <a:p>
            <a:r>
              <a:rPr lang="tr-TR" dirty="0" smtClean="0"/>
              <a:t>Eşleştirme işlemini başlatınca, bu sefer bilgisayarımız modüle verdiğimiz şifreyi soracak.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4525963"/>
          </a:xfrm>
        </p:spPr>
        <p:txBody>
          <a:bodyPr>
            <a:normAutofit/>
          </a:bodyPr>
          <a:lstStyle/>
          <a:p>
            <a:r>
              <a:rPr lang="tr-TR" sz="2000" dirty="0" smtClean="0"/>
              <a:t>Bilgisayarımız aygıt yükleme işlemini tamamladıktan sonra “Denetim Masası”ndan “Aygıtlar ve Yazıcılar” ı seçerek  listenin en altında bulunan </a:t>
            </a:r>
            <a:r>
              <a:rPr lang="tr-TR" sz="2000" dirty="0" err="1" smtClean="0"/>
              <a:t>bluetooth</a:t>
            </a:r>
            <a:r>
              <a:rPr lang="tr-TR" sz="2000" dirty="0" smtClean="0"/>
              <a:t> modülümüze sağ tıklıyor ve “</a:t>
            </a:r>
            <a:r>
              <a:rPr lang="tr-TR" sz="2000" dirty="0" err="1" smtClean="0"/>
              <a:t>Özellikler”i</a:t>
            </a:r>
            <a:r>
              <a:rPr lang="tr-TR" sz="2000" dirty="0" smtClean="0"/>
              <a:t> seçiyoruz. Buradaki pencereden “Donanım”a gelerek burada yazılı olan COM </a:t>
            </a:r>
            <a:r>
              <a:rPr lang="tr-TR" sz="2000" dirty="0" err="1" smtClean="0"/>
              <a:t>portunun</a:t>
            </a:r>
            <a:r>
              <a:rPr lang="tr-TR" sz="2000" dirty="0" smtClean="0"/>
              <a:t> numarasını öğreniyoruz.</a:t>
            </a:r>
            <a:endParaRPr lang="tr-TR" sz="2000" dirty="0"/>
          </a:p>
        </p:txBody>
      </p:sp>
      <p:pic>
        <p:nvPicPr>
          <p:cNvPr id="6" name="5 Resim" descr="bt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40"/>
            <a:ext cx="9144000" cy="485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Dijital Haberleşme pinler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4525963"/>
          </a:xfrm>
        </p:spPr>
        <p:txBody>
          <a:bodyPr>
            <a:normAutofit/>
          </a:bodyPr>
          <a:lstStyle/>
          <a:p>
            <a:r>
              <a:rPr lang="tr-TR" sz="2000" dirty="0" err="1" smtClean="0"/>
              <a:t>Arduino</a:t>
            </a:r>
            <a:r>
              <a:rPr lang="tr-TR" sz="2000" dirty="0" smtClean="0"/>
              <a:t> programını açarak “Ayarlar” menüsünden </a:t>
            </a:r>
            <a:r>
              <a:rPr lang="tr-TR" sz="2000" dirty="0" err="1" smtClean="0"/>
              <a:t>portu</a:t>
            </a:r>
            <a:r>
              <a:rPr lang="tr-TR" sz="2000" dirty="0" smtClean="0"/>
              <a:t> değiştirerek </a:t>
            </a:r>
            <a:r>
              <a:rPr lang="tr-TR" sz="2000" dirty="0" err="1" smtClean="0"/>
              <a:t>bluetooth</a:t>
            </a:r>
            <a:r>
              <a:rPr lang="tr-TR" sz="2000" dirty="0" smtClean="0"/>
              <a:t> modülümüze bağlanacak şekilde ayarlıyoruz.</a:t>
            </a:r>
            <a:endParaRPr lang="tr-TR" sz="2000" dirty="0"/>
          </a:p>
        </p:txBody>
      </p:sp>
      <p:pic>
        <p:nvPicPr>
          <p:cNvPr id="4" name="3 Resim" descr="b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23950"/>
            <a:ext cx="5715040" cy="5734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NRF24l01</a:t>
            </a:r>
            <a:endParaRPr lang="tr-TR" dirty="0"/>
          </a:p>
        </p:txBody>
      </p:sp>
      <p:pic>
        <p:nvPicPr>
          <p:cNvPr id="5" name="4 İçerik Yer Tutucusu" descr="aXVQ5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3999" cy="550070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Fonksiyonlar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/>
              <a:t>Yazılımda öncelikle CE ve CSN </a:t>
            </a:r>
            <a:r>
              <a:rPr lang="tr-TR" dirty="0" err="1" smtClean="0"/>
              <a:t>pinlerini</a:t>
            </a:r>
            <a:r>
              <a:rPr lang="tr-TR" dirty="0" smtClean="0"/>
              <a:t> tanımlamamız gerekiyor.</a:t>
            </a:r>
          </a:p>
          <a:p>
            <a:r>
              <a:rPr lang="tr-TR" b="1" dirty="0" smtClean="0"/>
              <a:t>nRF24L01p alici(7,8);</a:t>
            </a:r>
            <a:r>
              <a:rPr lang="tr-TR" dirty="0" smtClean="0"/>
              <a:t> &gt;&gt; </a:t>
            </a:r>
            <a:r>
              <a:rPr lang="tr-TR" dirty="0" err="1" smtClean="0"/>
              <a:t>Burdaki</a:t>
            </a:r>
            <a:r>
              <a:rPr lang="tr-TR" dirty="0" smtClean="0"/>
              <a:t> komutla 7.</a:t>
            </a:r>
            <a:r>
              <a:rPr lang="tr-TR" dirty="0" err="1" smtClean="0"/>
              <a:t>pin</a:t>
            </a:r>
            <a:r>
              <a:rPr lang="tr-TR" dirty="0" smtClean="0"/>
              <a:t> CSN, 8.</a:t>
            </a:r>
            <a:r>
              <a:rPr lang="tr-TR" dirty="0" err="1" smtClean="0"/>
              <a:t>pin</a:t>
            </a:r>
            <a:r>
              <a:rPr lang="tr-TR" dirty="0" smtClean="0"/>
              <a:t> CE </a:t>
            </a:r>
            <a:r>
              <a:rPr lang="tr-TR" dirty="0" err="1" smtClean="0"/>
              <a:t>pini</a:t>
            </a:r>
            <a:r>
              <a:rPr lang="tr-TR" dirty="0" smtClean="0"/>
              <a:t> olarak tanımlanmış.Bu fonksiyonda alıcı modül adına </a:t>
            </a:r>
            <a:r>
              <a:rPr lang="tr-TR" b="1" dirty="0" smtClean="0"/>
              <a:t>“alici” </a:t>
            </a:r>
            <a:r>
              <a:rPr lang="tr-TR" dirty="0" smtClean="0"/>
              <a:t>ismini verdik.</a:t>
            </a:r>
          </a:p>
          <a:p>
            <a:r>
              <a:rPr lang="tr-TR" b="1" dirty="0" smtClean="0"/>
              <a:t>nRF24L01p verici(7,8);</a:t>
            </a:r>
            <a:r>
              <a:rPr lang="tr-TR" dirty="0" smtClean="0"/>
              <a:t> &gt;&gt; </a:t>
            </a:r>
            <a:r>
              <a:rPr lang="tr-TR" dirty="0" err="1" smtClean="0"/>
              <a:t>Burdaki</a:t>
            </a:r>
            <a:r>
              <a:rPr lang="tr-TR" dirty="0" smtClean="0"/>
              <a:t> komutla 7.</a:t>
            </a:r>
            <a:r>
              <a:rPr lang="tr-TR" dirty="0" err="1" smtClean="0"/>
              <a:t>pin</a:t>
            </a:r>
            <a:r>
              <a:rPr lang="tr-TR" dirty="0" smtClean="0"/>
              <a:t> CSN, 8.</a:t>
            </a:r>
            <a:r>
              <a:rPr lang="tr-TR" dirty="0" err="1" smtClean="0"/>
              <a:t>pin</a:t>
            </a:r>
            <a:r>
              <a:rPr lang="tr-TR" dirty="0" smtClean="0"/>
              <a:t> CE </a:t>
            </a:r>
            <a:r>
              <a:rPr lang="tr-TR" dirty="0" err="1" smtClean="0"/>
              <a:t>pini</a:t>
            </a:r>
            <a:r>
              <a:rPr lang="tr-TR" dirty="0" smtClean="0"/>
              <a:t> olarak tanımlanmış.Bu fonksiyonda verici modül adına </a:t>
            </a:r>
            <a:r>
              <a:rPr lang="tr-TR" b="1" dirty="0" smtClean="0"/>
              <a:t>“verici” </a:t>
            </a:r>
            <a:r>
              <a:rPr lang="tr-TR" dirty="0" smtClean="0"/>
              <a:t>ismini verdik.</a:t>
            </a:r>
          </a:p>
          <a:p>
            <a:r>
              <a:rPr lang="tr-TR" dirty="0" smtClean="0"/>
              <a:t>SPI protokolü ile haberleştiği için SPI kütüphanesi eklenip  </a:t>
            </a:r>
            <a:r>
              <a:rPr lang="tr-TR" b="1" dirty="0" smtClean="0"/>
              <a:t>SPI.</a:t>
            </a:r>
            <a:r>
              <a:rPr lang="tr-TR" b="1" dirty="0" err="1" smtClean="0"/>
              <a:t>begin</a:t>
            </a:r>
            <a:r>
              <a:rPr lang="tr-TR" b="1" dirty="0" smtClean="0"/>
              <a:t>(); </a:t>
            </a:r>
            <a:r>
              <a:rPr lang="tr-TR" dirty="0" smtClean="0"/>
              <a:t>fonksiyonu </a:t>
            </a:r>
            <a:r>
              <a:rPr lang="tr-TR" dirty="0" err="1" smtClean="0"/>
              <a:t>setup’ın</a:t>
            </a:r>
            <a:r>
              <a:rPr lang="tr-TR" dirty="0" smtClean="0"/>
              <a:t> içine yazılarak haberleşme başlatılır.</a:t>
            </a:r>
          </a:p>
          <a:p>
            <a:r>
              <a:rPr lang="tr-TR" b="1" dirty="0" smtClean="0"/>
              <a:t>alici.</a:t>
            </a:r>
            <a:r>
              <a:rPr lang="tr-TR" b="1" dirty="0" err="1" smtClean="0"/>
              <a:t>channel</a:t>
            </a:r>
            <a:r>
              <a:rPr lang="tr-TR" b="1" dirty="0" smtClean="0"/>
              <a:t>(90);</a:t>
            </a:r>
            <a:r>
              <a:rPr lang="tr-TR" dirty="0" smtClean="0"/>
              <a:t>&gt;&gt; Alıcı modülde </a:t>
            </a:r>
            <a:r>
              <a:rPr lang="tr-TR" dirty="0" err="1" smtClean="0"/>
              <a:t>setup’ın</a:t>
            </a:r>
            <a:r>
              <a:rPr lang="tr-TR" dirty="0" smtClean="0"/>
              <a:t> içinde tanımlanarak haberleşme kanal değerini 90 yaptık.Bu değer iki modülde de aynı değer olmalıdır.0 ile 125 arası değer yazılabilir.</a:t>
            </a:r>
          </a:p>
          <a:p>
            <a:r>
              <a:rPr lang="tr-TR" b="1" dirty="0" smtClean="0"/>
              <a:t>verici.</a:t>
            </a:r>
            <a:r>
              <a:rPr lang="tr-TR" b="1" dirty="0" err="1" smtClean="0"/>
              <a:t>channel</a:t>
            </a:r>
            <a:r>
              <a:rPr lang="tr-TR" b="1" dirty="0" smtClean="0"/>
              <a:t>(90);</a:t>
            </a:r>
            <a:r>
              <a:rPr lang="tr-TR" dirty="0" smtClean="0"/>
              <a:t>&gt;&gt; Verici modülde </a:t>
            </a:r>
            <a:r>
              <a:rPr lang="tr-TR" dirty="0" err="1" smtClean="0"/>
              <a:t>setup’ın</a:t>
            </a:r>
            <a:r>
              <a:rPr lang="tr-TR" dirty="0" smtClean="0"/>
              <a:t> içinde tanımlanarak haberleşme kanal değerini 90 yaptık.Bu değer iki modülde de aynı değer olmalıdır.0 ile 125 arası değer yazılabilir.</a:t>
            </a:r>
          </a:p>
          <a:p>
            <a:r>
              <a:rPr lang="tr-TR" b="1" dirty="0" smtClean="0"/>
              <a:t>alici.</a:t>
            </a:r>
            <a:r>
              <a:rPr lang="tr-TR" b="1" dirty="0" err="1" smtClean="0"/>
              <a:t>RXaddress</a:t>
            </a:r>
            <a:r>
              <a:rPr lang="tr-TR" b="1" dirty="0" smtClean="0"/>
              <a:t>(“kontrol”); &gt;&gt; </a:t>
            </a:r>
            <a:r>
              <a:rPr lang="tr-TR" dirty="0" smtClean="0"/>
              <a:t>Bu fonksiyon ile modülü alıcı olarak ayarladık ve adres ismine de “kontrol” adını verdik.</a:t>
            </a:r>
          </a:p>
          <a:p>
            <a:r>
              <a:rPr lang="tr-TR" b="1" dirty="0" smtClean="0"/>
              <a:t>verici.</a:t>
            </a:r>
            <a:r>
              <a:rPr lang="tr-TR" b="1" dirty="0" err="1" smtClean="0"/>
              <a:t>TXaddress</a:t>
            </a:r>
            <a:r>
              <a:rPr lang="tr-TR" b="1" dirty="0" smtClean="0"/>
              <a:t>(“kontrol”);&gt;&gt;</a:t>
            </a:r>
            <a:r>
              <a:rPr lang="tr-TR" dirty="0" smtClean="0"/>
              <a:t>Bu fonksiyon ile de modülü verici olarak ayarladık ve adres ismine de “kontrol” adını verdik.</a:t>
            </a:r>
          </a:p>
          <a:p>
            <a:r>
              <a:rPr lang="tr-TR" b="1" dirty="0" smtClean="0"/>
              <a:t>İki modülün de adres ismi ve haberleşme kanal değeri aynı olmalıdır.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Analog Haberleşme pinler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Seri Pinl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Güç pinler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SPI Pinl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I2C Pinl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C:\Users\hancaliskan\Desktop\Eğitim\Arduino Eğitim\PWM Pinl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Seri Haberleşme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tr-TR" b="1" dirty="0" smtClean="0"/>
              <a:t>Seri Haberleşme</a:t>
            </a:r>
            <a:r>
              <a:rPr lang="tr-TR" dirty="0" smtClean="0"/>
              <a:t> ile </a:t>
            </a:r>
            <a:r>
              <a:rPr lang="tr-TR" dirty="0" err="1" smtClean="0"/>
              <a:t>arduino</a:t>
            </a:r>
            <a:r>
              <a:rPr lang="tr-TR" dirty="0" smtClean="0"/>
              <a:t>-bilgisayar arasında ,başka çevre birimler veya iki </a:t>
            </a:r>
            <a:r>
              <a:rPr lang="tr-TR" dirty="0" err="1" smtClean="0"/>
              <a:t>arduino</a:t>
            </a:r>
            <a:r>
              <a:rPr lang="tr-TR" dirty="0" smtClean="0"/>
              <a:t> arasındaki veri alış-verişini sağlayabilmekteyiz.Basit bir yapıya sahip </a:t>
            </a:r>
            <a:r>
              <a:rPr lang="tr-TR" dirty="0" err="1" smtClean="0"/>
              <a:t>olsada</a:t>
            </a:r>
            <a:r>
              <a:rPr lang="tr-TR" dirty="0" smtClean="0"/>
              <a:t> yapacağımız çalışmalarda çok önemli bir yere sahiptir. Bu haberleşme endüstriyel haberleşme türlerinden asenkron haberleşme ailesi içerisine girmektedir. Aslında haberleşme gerçekleşirken </a:t>
            </a:r>
            <a:r>
              <a:rPr lang="tr-TR" b="1" dirty="0" err="1" smtClean="0"/>
              <a:t>tx</a:t>
            </a:r>
            <a:r>
              <a:rPr lang="tr-TR" b="1" dirty="0" smtClean="0"/>
              <a:t> ve </a:t>
            </a:r>
            <a:r>
              <a:rPr lang="tr-TR" b="1" dirty="0" err="1" smtClean="0"/>
              <a:t>rx</a:t>
            </a:r>
            <a:r>
              <a:rPr lang="tr-TR" dirty="0" smtClean="0"/>
              <a:t> </a:t>
            </a:r>
            <a:r>
              <a:rPr lang="tr-TR" dirty="0" err="1" smtClean="0"/>
              <a:t>pinleri</a:t>
            </a:r>
            <a:r>
              <a:rPr lang="tr-TR" dirty="0" smtClean="0"/>
              <a:t> kullanılmaktadır. </a:t>
            </a:r>
          </a:p>
          <a:p>
            <a:r>
              <a:rPr lang="tr-TR" dirty="0" smtClean="0"/>
              <a:t>Haberleşmeyi gözlemlemek için </a:t>
            </a:r>
            <a:r>
              <a:rPr lang="tr-TR" dirty="0" err="1" smtClean="0"/>
              <a:t>arduino</a:t>
            </a:r>
            <a:r>
              <a:rPr lang="tr-TR" dirty="0" smtClean="0"/>
              <a:t> üzerinde </a:t>
            </a:r>
            <a:r>
              <a:rPr lang="tr-TR" dirty="0" err="1" smtClean="0"/>
              <a:t>tx</a:t>
            </a:r>
            <a:r>
              <a:rPr lang="tr-TR" dirty="0" smtClean="0"/>
              <a:t> ve </a:t>
            </a:r>
            <a:r>
              <a:rPr lang="tr-TR" dirty="0" err="1" smtClean="0"/>
              <a:t>rx</a:t>
            </a:r>
            <a:r>
              <a:rPr lang="tr-TR" dirty="0" smtClean="0"/>
              <a:t> </a:t>
            </a:r>
            <a:r>
              <a:rPr lang="tr-TR" dirty="0" err="1" smtClean="0"/>
              <a:t>ledlerinin</a:t>
            </a:r>
            <a:r>
              <a:rPr lang="tr-TR" dirty="0" smtClean="0"/>
              <a:t> durumlarını incelemeniz yeterlidir ve haberleşme olduğunda </a:t>
            </a:r>
            <a:r>
              <a:rPr lang="tr-TR" dirty="0" err="1" smtClean="0"/>
              <a:t>led</a:t>
            </a:r>
            <a:r>
              <a:rPr lang="tr-TR" dirty="0" smtClean="0"/>
              <a:t> durumları değişmektedir. Zaten yazdığımız programı </a:t>
            </a:r>
            <a:r>
              <a:rPr lang="tr-TR" dirty="0" err="1" smtClean="0"/>
              <a:t>arduino</a:t>
            </a:r>
            <a:r>
              <a:rPr lang="tr-TR" dirty="0" smtClean="0"/>
              <a:t> içerisine yüklerken de </a:t>
            </a:r>
            <a:r>
              <a:rPr lang="tr-TR" dirty="0" err="1" smtClean="0"/>
              <a:t>tx</a:t>
            </a:r>
            <a:r>
              <a:rPr lang="tr-TR" dirty="0" smtClean="0"/>
              <a:t> </a:t>
            </a:r>
            <a:r>
              <a:rPr lang="tr-TR" dirty="0" err="1" smtClean="0"/>
              <a:t>rx</a:t>
            </a:r>
            <a:r>
              <a:rPr lang="tr-TR" dirty="0" smtClean="0"/>
              <a:t> </a:t>
            </a:r>
            <a:r>
              <a:rPr lang="tr-TR" dirty="0" err="1" smtClean="0"/>
              <a:t>ledlerinin</a:t>
            </a:r>
            <a:r>
              <a:rPr lang="tr-TR" dirty="0" smtClean="0"/>
              <a:t> durumu değişmektedir.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490</Words>
  <PresentationFormat>Ekran Gösterisi (4:3)</PresentationFormat>
  <Paragraphs>47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Ofis Teması</vt:lpstr>
      <vt:lpstr>AB 2018 Arduino</vt:lpstr>
      <vt:lpstr>Slayt 2</vt:lpstr>
      <vt:lpstr>Slayt 3</vt:lpstr>
      <vt:lpstr>Slayt 4</vt:lpstr>
      <vt:lpstr>Slayt 5</vt:lpstr>
      <vt:lpstr>Slayt 6</vt:lpstr>
      <vt:lpstr>Slayt 7</vt:lpstr>
      <vt:lpstr>Slayt 8</vt:lpstr>
      <vt:lpstr>Seri Haberleşme</vt:lpstr>
      <vt:lpstr>I2C Protokolü</vt:lpstr>
      <vt:lpstr>Slayt 11</vt:lpstr>
      <vt:lpstr>DİPNOT</vt:lpstr>
      <vt:lpstr>FONKSİYONLAR</vt:lpstr>
      <vt:lpstr>Uygulama</vt:lpstr>
      <vt:lpstr>AT KOMUT SATIRI</vt:lpstr>
      <vt:lpstr>Bluetooth</vt:lpstr>
      <vt:lpstr>Uygulama</vt:lpstr>
      <vt:lpstr>Slayt 18</vt:lpstr>
      <vt:lpstr>Slayt 19</vt:lpstr>
      <vt:lpstr>Slayt 20</vt:lpstr>
      <vt:lpstr>NRF24l01</vt:lpstr>
      <vt:lpstr>Fonksiyonlar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2018 Arduino</dc:title>
  <dc:creator>hancaliskan</dc:creator>
  <cp:lastModifiedBy>hancaliskan</cp:lastModifiedBy>
  <cp:revision>21</cp:revision>
  <dcterms:created xsi:type="dcterms:W3CDTF">2018-01-19T12:57:14Z</dcterms:created>
  <dcterms:modified xsi:type="dcterms:W3CDTF">2018-01-30T05:08:49Z</dcterms:modified>
</cp:coreProperties>
</file>