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6T08:47:51.1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994 1137 24575,'0'54'0,"-2"0"0,-3 0 0,-2-1 0,-2 1 0,-3-2 0,-2 1 0,-36 86 0,37-106 0,1 1 0,2 1 0,2 0 0,1 0 0,1 1 0,-1 70 0,27 218 0,-14-269 0,-3-34 0,2 0 0,0 0 0,1 0 0,1-1 0,15 30 0,-12-27 0,-5-8 0,0-1 0,-1 1 0,-1 0 0,0 0 0,-1 0 0,1 30 0,-12 95 0,1-59 0,7-61 0,-5 158 0,9-153 0,-2-24 0,-1-1 0,0 0 0,1 1 0,-1-1 0,1 0 0,-1 1 0,1-1 0,-1 0 0,1 1 0,-1-1 0,1 0 0,-1 0 0,1 0 0,-1 1 0,1-1 0,-1 0 0,1 0 0,0 0 0,-1 0 0,1 0 0,-1 0 0,1 0 0,-1 0 0,1 0 0,-1-1 0,1 1 0,-1 0 0,1 0 0,-1 0 0,1-1 0,-1 1 0,1 0 0,-1 0 0,1-1 0,-1 1 0,1 0 0,-1-1 0,1 1 0,-1-1 0,0 1 0,1 0 0,-1-1 0,5-6 0,-18-6 0,-19-3 0,-2 1 0,-48-15 0,35 14 0,-296-120-178,297 112 9,-81-54 0,106 62 66,1 0 1,1-2 0,0 0-1,1 0 1,-18-26 0,24 25-40,0 0 1,2-1 0,0 0-1,1-1 1,2 0 0,0-1-1,1 1 1,1-1 0,1-1-1,1 1 1,1 0 0,1-1-1,0 0 1,2 1 0,4-24-1,2-1-181,2 1 0,3 0 0,1 0 0,2 1 0,2 1 0,42-77 0,-20 56 20,1 2 0,65-74 0,113-107-247,-81 95 122,130-184-1084,-241 298 1260,-3 0 0,0-2 0,-3-1 0,-1-1 0,20-55 0,-37 84 206,0 1 0,-1 0 1,0-1-1,0 0 1,-1 1-1,0-1 1,0 0-1,-1 1 0,-1-1 1,1 1-1,-2-1 1,1 1-1,-1 0 0,-1 0 1,0 0-1,-5-10 1,-8-24-165,16 41 193,1 0 1,0 0 0,0-1 0,0 1-1,0 0 1,0-1 0,0 1-1,0 0 1,1 0 0,-1-1 0,1 1-1,0 0 1,0 0 0,0 0-1,0 0 1,2-3 0,1-1-41,2 0-1,-1 0 1,1 0 0,0 1-1,0 0 1,0 0 0,11-6 0,10-4-220,53-22 1,7 6-230,168-38 0,59 16 84,393-14 0,418 40-930,-153 61 1135,-254 29 704,-264 2-16,-226-17 924,-172-30-211,-108-28 1161,-46-15-156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3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0313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00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391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71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9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80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2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3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8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10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2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85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ABA1-141C-498C-8A9D-40C9F25DFE12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AAC8C3F-3D0E-4B0F-8DC0-A8BF72EA4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8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40A920-A6C7-FB05-EF15-6BF2A8098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CSE454 Project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2B40261-2105-9B58-A1EB-6796F95BE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b="1" i="1" dirty="0"/>
              <a:t>Emre Yılmaz - 1901042606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45418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AB37C9-7237-3EEF-AA63-CC961977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/>
              <a:t>Classification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1A78FD-2CF8-BEFA-D258-597DB6EE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tr-TR" b="1" err="1"/>
              <a:t>Why</a:t>
            </a:r>
            <a:r>
              <a:rPr lang="tr-TR" b="1"/>
              <a:t> is </a:t>
            </a:r>
            <a:r>
              <a:rPr lang="tr-TR" b="1" err="1"/>
              <a:t>the</a:t>
            </a:r>
            <a:r>
              <a:rPr lang="tr-TR" b="1"/>
              <a:t> </a:t>
            </a:r>
            <a:r>
              <a:rPr lang="tr-TR" b="1" err="1"/>
              <a:t>decision</a:t>
            </a:r>
            <a:r>
              <a:rPr lang="tr-TR" b="1"/>
              <a:t> model is </a:t>
            </a:r>
            <a:r>
              <a:rPr lang="tr-TR" b="1" err="1"/>
              <a:t>very</a:t>
            </a:r>
            <a:r>
              <a:rPr lang="tr-TR" b="1"/>
              <a:t> </a:t>
            </a:r>
            <a:r>
              <a:rPr lang="tr-TR" b="1" err="1"/>
              <a:t>successful</a:t>
            </a:r>
            <a:r>
              <a:rPr lang="tr-TR" b="1"/>
              <a:t>?</a:t>
            </a:r>
            <a:endParaRPr lang="en-GB" b="1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DF41375-39CE-DA10-9BFD-65BFAEFE6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92" b="6412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197F33-C5F4-E2D2-D0AE-44477226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Classification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5EA0CE-058E-37EE-4672-6F2868C7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err="1"/>
              <a:t>Important</a:t>
            </a:r>
            <a:r>
              <a:rPr lang="tr-TR" b="1" dirty="0"/>
              <a:t> </a:t>
            </a:r>
            <a:r>
              <a:rPr lang="tr-TR" b="1" dirty="0" err="1"/>
              <a:t>Features</a:t>
            </a:r>
            <a:r>
              <a:rPr lang="tr-TR" b="1" dirty="0"/>
              <a:t>:</a:t>
            </a:r>
          </a:p>
          <a:p>
            <a:r>
              <a:rPr lang="tr-TR" b="1" dirty="0"/>
              <a:t>Age of Driver</a:t>
            </a:r>
          </a:p>
          <a:p>
            <a:r>
              <a:rPr lang="tr-TR" b="1" dirty="0" err="1"/>
              <a:t>Day</a:t>
            </a:r>
            <a:r>
              <a:rPr lang="tr-TR" b="1" dirty="0"/>
              <a:t> of </a:t>
            </a:r>
            <a:r>
              <a:rPr lang="tr-TR" b="1" dirty="0" err="1"/>
              <a:t>Week</a:t>
            </a:r>
            <a:endParaRPr lang="tr-TR" b="1" dirty="0"/>
          </a:p>
          <a:p>
            <a:r>
              <a:rPr lang="tr-TR" b="1" dirty="0" err="1"/>
              <a:t>Manouver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endParaRPr lang="tr-TR" b="1" dirty="0"/>
          </a:p>
          <a:p>
            <a:r>
              <a:rPr lang="tr-TR" b="1" dirty="0" err="1"/>
              <a:t>Sex</a:t>
            </a:r>
            <a:r>
              <a:rPr lang="tr-TR" b="1" dirty="0"/>
              <a:t> of Driver</a:t>
            </a:r>
          </a:p>
          <a:p>
            <a:r>
              <a:rPr lang="tr-TR" b="1" dirty="0" err="1"/>
              <a:t>Weather</a:t>
            </a:r>
            <a:r>
              <a:rPr lang="tr-TR" b="1" dirty="0"/>
              <a:t> </a:t>
            </a:r>
            <a:r>
              <a:rPr lang="tr-TR" b="1" dirty="0" err="1"/>
              <a:t>Conditions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9564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1B83CE-159F-189C-1645-930E23F9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/>
              <a:t>Clustering - 1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68D88C-CD09-E8BB-3581-C3F3A0E6F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46200"/>
            <a:ext cx="3650278" cy="4546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/>
              <a:t>DBSCAN algorithm is implemented and used.</a:t>
            </a:r>
          </a:p>
          <a:p>
            <a:pPr>
              <a:buAutoNum type="arabicPeriod"/>
            </a:pPr>
            <a:r>
              <a:rPr lang="en-GB" b="1"/>
              <a:t>Cluster</a:t>
            </a:r>
            <a:r>
              <a:rPr lang="tr-TR" b="1"/>
              <a:t> the data</a:t>
            </a:r>
            <a:r>
              <a:rPr lang="en-GB" b="1"/>
              <a:t> points based on their geographical locations</a:t>
            </a:r>
            <a:endParaRPr lang="tr-TR" b="1"/>
          </a:p>
          <a:p>
            <a:pPr>
              <a:buAutoNum type="arabicPeriod"/>
            </a:pPr>
            <a:r>
              <a:rPr lang="tr-TR" b="1"/>
              <a:t>Elbow Method is used to find optimal EPS parameter</a:t>
            </a:r>
            <a:endParaRPr lang="en-GB" b="1" dirty="0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16AE5B08-76D3-7190-4FB6-B5D25E9E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98" y="599058"/>
            <a:ext cx="5972300" cy="56543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9C06FDF-E6C2-F7F6-0416-0542BEC2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463" y="618669"/>
            <a:ext cx="3445835" cy="2926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Mürekkep 15">
                <a:extLst>
                  <a:ext uri="{FF2B5EF4-FFF2-40B4-BE49-F238E27FC236}">
                    <a16:creationId xmlns:a16="http://schemas.microsoft.com/office/drawing/2014/main" id="{276E684D-C15C-4BD1-EE25-7AC154AE7DB4}"/>
                  </a:ext>
                </a:extLst>
              </p14:cNvPr>
              <p14:cNvContentPartPr/>
              <p14:nvPr/>
            </p14:nvContentPartPr>
            <p14:xfrm>
              <a:off x="9038145" y="3164385"/>
              <a:ext cx="2211120" cy="1117440"/>
            </p14:xfrm>
          </p:contentPart>
        </mc:Choice>
        <mc:Fallback>
          <p:pic>
            <p:nvPicPr>
              <p:cNvPr id="16" name="Mürekkep 15">
                <a:extLst>
                  <a:ext uri="{FF2B5EF4-FFF2-40B4-BE49-F238E27FC236}">
                    <a16:creationId xmlns:a16="http://schemas.microsoft.com/office/drawing/2014/main" id="{276E684D-C15C-4BD1-EE25-7AC154AE7D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32025" y="3158265"/>
                <a:ext cx="2223360" cy="11296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Resim 17">
            <a:extLst>
              <a:ext uri="{FF2B5EF4-FFF2-40B4-BE49-F238E27FC236}">
                <a16:creationId xmlns:a16="http://schemas.microsoft.com/office/drawing/2014/main" id="{4C9EFB59-99F6-7080-5CE8-12C97839D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7032" y="3761623"/>
            <a:ext cx="2738816" cy="26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7DA8593-5BA7-45F3-B447-37FB2B9F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C4DDEA1-BEFD-AA7A-A363-E7FA0AC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tr-TR" dirty="0"/>
              <a:t>Clustering - 2</a:t>
            </a:r>
            <a:endParaRPr lang="en-GB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35CBF17-C0BF-49C1-8FB7-B43A3545D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EE3347-C587-3EC7-EF06-7D4EB3E3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en-GB" b="1"/>
              <a:t>In the second test, I attempted clustering using multiple categorical features. Clustering using ’vehicle_manoeuvre’, ’pedestrian_movement’, ’vehicle_location-restricted_lane’, ’junction_location’ allows for a detailed analysis of the interaction between driver behavior, pedestrian movement, and roa</a:t>
            </a:r>
            <a:r>
              <a:rPr lang="tr-TR" b="1"/>
              <a:t>d </a:t>
            </a:r>
            <a:r>
              <a:rPr lang="en-GB" b="1"/>
              <a:t>infrastructure in causing accidents. It can provide actionable insights for improving road safety and reducing accident rates.</a:t>
            </a:r>
            <a:endParaRPr lang="tr-TR" b="1"/>
          </a:p>
          <a:p>
            <a:r>
              <a:rPr lang="tr-TR" b="1"/>
              <a:t>Based on Silhouette score method, eps parameter is indicated as 0.1 and min_pts parameter is indicated as 15</a:t>
            </a:r>
            <a:endParaRPr lang="en-GB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8B5D86E-44BE-FF80-0159-5575F02C0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538" y="645106"/>
            <a:ext cx="2774554" cy="254157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7EE5415-EF10-3917-8449-44F32FE9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087" y="3666515"/>
            <a:ext cx="3981455" cy="1911098"/>
          </a:xfrm>
          <a:prstGeom prst="rect">
            <a:avLst/>
          </a:prstGeom>
        </p:spPr>
      </p:pic>
      <p:sp>
        <p:nvSpPr>
          <p:cNvPr id="19" name="Freeform 11">
            <a:extLst>
              <a:ext uri="{FF2B5EF4-FFF2-40B4-BE49-F238E27FC236}">
                <a16:creationId xmlns:a16="http://schemas.microsoft.com/office/drawing/2014/main" id="{F5147F3F-3E4A-4255-8C92-856618C47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0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3661E-B0AE-2658-DEB5-CA2A9763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Clustering - 2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0A6C867-E7BD-CC83-3A20-8272550E9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432" y="1263650"/>
            <a:ext cx="4759968" cy="533073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9744BF5-FF31-4E89-7338-0CAE62A4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408" y="1263651"/>
            <a:ext cx="4896968" cy="53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9AB7A0-9A4D-2D75-218D-E161249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Clustering - 3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46B668-5213-8559-0365-6EBF4221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particular, examining the effects of </a:t>
            </a:r>
            <a:r>
              <a:rPr lang="en-GB" b="1" i="1" u="sng" dirty="0"/>
              <a:t>weather and light</a:t>
            </a:r>
            <a:r>
              <a:rPr lang="tr-TR" b="1" i="1" u="sng" dirty="0"/>
              <a:t> </a:t>
            </a:r>
            <a:r>
              <a:rPr lang="en-GB" b="1" i="1" u="sng" dirty="0"/>
              <a:t>conditions </a:t>
            </a:r>
            <a:r>
              <a:rPr lang="en-GB" b="1" dirty="0"/>
              <a:t>on accidents provides important information about</a:t>
            </a:r>
            <a:r>
              <a:rPr lang="tr-TR" b="1" dirty="0"/>
              <a:t> </a:t>
            </a:r>
            <a:r>
              <a:rPr lang="en-GB" b="1" dirty="0"/>
              <a:t>the environmental conditions in which the accidents occur.</a:t>
            </a:r>
            <a:r>
              <a:rPr lang="tr-TR" b="1" dirty="0"/>
              <a:t> </a:t>
            </a:r>
            <a:r>
              <a:rPr lang="en-GB" b="1" u="sng" dirty="0"/>
              <a:t>Understanding the role of road surface conditions on the</a:t>
            </a:r>
            <a:r>
              <a:rPr lang="tr-TR" b="1" u="sng" dirty="0"/>
              <a:t> </a:t>
            </a:r>
            <a:r>
              <a:rPr lang="en-GB" b="1" u="sng" dirty="0"/>
              <a:t>severity of accidents </a:t>
            </a:r>
            <a:r>
              <a:rPr lang="en-GB" b="1" dirty="0"/>
              <a:t>can guide the development of road safety</a:t>
            </a:r>
            <a:r>
              <a:rPr lang="tr-TR" b="1" dirty="0"/>
              <a:t> </a:t>
            </a:r>
            <a:r>
              <a:rPr lang="en-GB" b="1" dirty="0"/>
              <a:t>measures. This analysis could provide actionable insights for</a:t>
            </a:r>
            <a:r>
              <a:rPr lang="tr-TR" b="1" dirty="0"/>
              <a:t> </a:t>
            </a:r>
            <a:r>
              <a:rPr lang="en-GB" b="1" dirty="0"/>
              <a:t>reducing traffic accidents and enhancing road safety</a:t>
            </a:r>
          </a:p>
        </p:txBody>
      </p:sp>
    </p:spTree>
    <p:extLst>
      <p:ext uri="{BB962C8B-B14F-4D97-AF65-F5344CB8AC3E}">
        <p14:creationId xmlns:p14="http://schemas.microsoft.com/office/powerpoint/2010/main" val="298665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81249-F0E8-4E20-D27D-49DFC8CF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Clustering - 3</a:t>
            </a:r>
            <a:endParaRPr lang="en-GB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A1926C7-F26D-CBEA-6413-FFB6905DB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905000"/>
            <a:ext cx="3604444" cy="4470264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CF7C7A7-4AED-ADC8-AC67-0EB88056D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32" y="2015760"/>
            <a:ext cx="3410426" cy="4248743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A938D3D-08DD-D7F0-D444-B081CE69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139" y="1945891"/>
            <a:ext cx="373432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442B3-6142-A836-2A5B-064C273C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D87F85-10D2-E2B7-2CE9-D5CA5719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1. Data </a:t>
            </a:r>
            <a:r>
              <a:rPr lang="tr-TR" b="1" dirty="0" err="1"/>
              <a:t>Overview</a:t>
            </a:r>
            <a:r>
              <a:rPr lang="tr-TR" b="1" dirty="0"/>
              <a:t>	</a:t>
            </a:r>
          </a:p>
          <a:p>
            <a:r>
              <a:rPr lang="tr-TR" b="1" dirty="0"/>
              <a:t>2. Data </a:t>
            </a:r>
            <a:r>
              <a:rPr lang="tr-TR" b="1" dirty="0" err="1"/>
              <a:t>Preprocessing</a:t>
            </a:r>
            <a:endParaRPr lang="tr-TR" b="1" dirty="0"/>
          </a:p>
          <a:p>
            <a:r>
              <a:rPr lang="tr-TR" b="1" dirty="0"/>
              <a:t>3. </a:t>
            </a:r>
            <a:r>
              <a:rPr lang="tr-TR" b="1" dirty="0" err="1"/>
              <a:t>Correlation</a:t>
            </a:r>
            <a:r>
              <a:rPr lang="tr-TR" b="1" dirty="0"/>
              <a:t> Analysis</a:t>
            </a:r>
          </a:p>
          <a:p>
            <a:r>
              <a:rPr lang="tr-TR" b="1" dirty="0"/>
              <a:t>4. </a:t>
            </a:r>
            <a:r>
              <a:rPr lang="tr-TR" b="1" dirty="0" err="1"/>
              <a:t>Classification</a:t>
            </a:r>
            <a:endParaRPr lang="tr-TR" b="1" dirty="0"/>
          </a:p>
          <a:p>
            <a:r>
              <a:rPr lang="tr-TR" b="1" dirty="0"/>
              <a:t>5. Clustering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178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ABE010-C27A-B94F-47E3-E458D74E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Overview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7C9D3-B9D3-58A7-B0B6-EEF83F1D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Data is </a:t>
            </a:r>
            <a:r>
              <a:rPr lang="tr-TR" b="1" dirty="0" err="1"/>
              <a:t>about</a:t>
            </a:r>
            <a:r>
              <a:rPr lang="tr-TR" b="1" dirty="0"/>
              <a:t> </a:t>
            </a:r>
            <a:r>
              <a:rPr lang="tr-TR" b="1" dirty="0" err="1"/>
              <a:t>accident</a:t>
            </a:r>
            <a:r>
              <a:rPr lang="tr-TR" b="1" dirty="0"/>
              <a:t> </a:t>
            </a:r>
            <a:r>
              <a:rPr lang="tr-TR" b="1" dirty="0" err="1"/>
              <a:t>statistics</a:t>
            </a:r>
            <a:endParaRPr lang="tr-TR" b="1" dirty="0"/>
          </a:p>
          <a:p>
            <a:r>
              <a:rPr lang="tr-TR" b="1" dirty="0"/>
              <a:t>70 </a:t>
            </a:r>
            <a:r>
              <a:rPr lang="tr-TR" b="1" dirty="0" err="1"/>
              <a:t>columns</a:t>
            </a:r>
            <a:endParaRPr lang="tr-TR" b="1" dirty="0"/>
          </a:p>
          <a:p>
            <a:r>
              <a:rPr lang="tr-TR" b="1" dirty="0" err="1"/>
              <a:t>Approximately</a:t>
            </a:r>
            <a:r>
              <a:rPr lang="tr-TR" b="1" dirty="0"/>
              <a:t> 300k </a:t>
            </a:r>
            <a:r>
              <a:rPr lang="tr-TR" b="1" dirty="0" err="1"/>
              <a:t>rows</a:t>
            </a:r>
            <a:endParaRPr lang="tr-TR" b="1" dirty="0"/>
          </a:p>
          <a:p>
            <a:r>
              <a:rPr lang="tr-TR" b="1" dirty="0" err="1"/>
              <a:t>There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generally</a:t>
            </a:r>
            <a:r>
              <a:rPr lang="tr-TR" b="1" dirty="0"/>
              <a:t> </a:t>
            </a:r>
            <a:r>
              <a:rPr lang="tr-TR" b="1" dirty="0" err="1"/>
              <a:t>categoric</a:t>
            </a:r>
            <a:r>
              <a:rPr lang="tr-TR" b="1" dirty="0"/>
              <a:t> </a:t>
            </a:r>
            <a:r>
              <a:rPr lang="tr-TR" b="1" dirty="0" err="1"/>
              <a:t>attributes</a:t>
            </a:r>
            <a:endParaRPr lang="tr-TR" b="1" dirty="0"/>
          </a:p>
          <a:p>
            <a:r>
              <a:rPr lang="tr-TR" b="1" dirty="0" err="1"/>
              <a:t>There</a:t>
            </a:r>
            <a:r>
              <a:rPr lang="tr-TR" b="1" dirty="0"/>
              <a:t> </a:t>
            </a:r>
            <a:r>
              <a:rPr lang="tr-TR" b="1" dirty="0" err="1"/>
              <a:t>are</a:t>
            </a:r>
            <a:r>
              <a:rPr lang="tr-TR" b="1" dirty="0"/>
              <a:t> </a:t>
            </a:r>
            <a:r>
              <a:rPr lang="tr-TR" b="1" dirty="0" err="1"/>
              <a:t>too</a:t>
            </a:r>
            <a:r>
              <a:rPr lang="tr-TR" b="1" dirty="0"/>
              <a:t> </a:t>
            </a:r>
            <a:r>
              <a:rPr lang="tr-TR" b="1" dirty="0" err="1"/>
              <a:t>many</a:t>
            </a:r>
            <a:r>
              <a:rPr lang="tr-TR" b="1" dirty="0"/>
              <a:t> </a:t>
            </a:r>
            <a:r>
              <a:rPr lang="tr-TR" b="1" dirty="0" err="1"/>
              <a:t>missing</a:t>
            </a:r>
            <a:r>
              <a:rPr lang="tr-TR" b="1" dirty="0"/>
              <a:t> </a:t>
            </a:r>
            <a:r>
              <a:rPr lang="tr-TR" b="1" dirty="0" err="1"/>
              <a:t>values</a:t>
            </a:r>
            <a:endParaRPr lang="tr-TR" b="1" dirty="0"/>
          </a:p>
          <a:p>
            <a:r>
              <a:rPr lang="tr-TR" b="1" dirty="0" err="1"/>
              <a:t>Example</a:t>
            </a:r>
            <a:r>
              <a:rPr lang="tr-TR" b="1" dirty="0"/>
              <a:t> of </a:t>
            </a:r>
            <a:r>
              <a:rPr lang="tr-TR" b="1" dirty="0" err="1"/>
              <a:t>attributes</a:t>
            </a:r>
            <a:r>
              <a:rPr lang="tr-TR" b="1" dirty="0"/>
              <a:t>: </a:t>
            </a:r>
            <a:r>
              <a:rPr lang="tr-TR" b="1" dirty="0" err="1"/>
              <a:t>Accident</a:t>
            </a:r>
            <a:r>
              <a:rPr lang="tr-TR" b="1" dirty="0"/>
              <a:t> </a:t>
            </a:r>
            <a:r>
              <a:rPr lang="tr-TR" b="1" dirty="0" err="1"/>
              <a:t>severity</a:t>
            </a:r>
            <a:r>
              <a:rPr lang="tr-TR" b="1" dirty="0"/>
              <a:t>, </a:t>
            </a:r>
            <a:r>
              <a:rPr lang="tr-TR" b="1" dirty="0" err="1"/>
              <a:t>sex</a:t>
            </a:r>
            <a:r>
              <a:rPr lang="tr-TR" b="1" dirty="0"/>
              <a:t> of </a:t>
            </a:r>
            <a:r>
              <a:rPr lang="tr-TR" b="1" dirty="0" err="1"/>
              <a:t>driver</a:t>
            </a:r>
            <a:r>
              <a:rPr lang="tr-TR" b="1" dirty="0"/>
              <a:t>, </a:t>
            </a:r>
            <a:r>
              <a:rPr lang="tr-TR" b="1" dirty="0" err="1"/>
              <a:t>purpose</a:t>
            </a:r>
            <a:r>
              <a:rPr lang="tr-TR" b="1" dirty="0"/>
              <a:t> of </a:t>
            </a:r>
            <a:r>
              <a:rPr lang="tr-TR" b="1" dirty="0" err="1"/>
              <a:t>driver</a:t>
            </a:r>
            <a:r>
              <a:rPr lang="tr-TR" b="1" dirty="0"/>
              <a:t>, </a:t>
            </a:r>
            <a:r>
              <a:rPr lang="tr-TR" b="1" dirty="0" err="1"/>
              <a:t>weather</a:t>
            </a:r>
            <a:r>
              <a:rPr lang="tr-TR" b="1" dirty="0"/>
              <a:t>/</a:t>
            </a:r>
            <a:r>
              <a:rPr lang="tr-TR" b="1" dirty="0" err="1"/>
              <a:t>road</a:t>
            </a:r>
            <a:r>
              <a:rPr lang="tr-TR" b="1" dirty="0"/>
              <a:t> </a:t>
            </a:r>
            <a:r>
              <a:rPr lang="tr-TR" b="1" dirty="0" err="1"/>
              <a:t>conditions</a:t>
            </a:r>
            <a:r>
              <a:rPr lang="tr-TR" b="1" dirty="0"/>
              <a:t>, </a:t>
            </a:r>
            <a:r>
              <a:rPr lang="tr-TR" b="1" dirty="0" err="1"/>
              <a:t>longtitude</a:t>
            </a:r>
            <a:r>
              <a:rPr lang="tr-TR" b="1" dirty="0"/>
              <a:t>, </a:t>
            </a:r>
            <a:r>
              <a:rPr lang="tr-TR" b="1" dirty="0" err="1"/>
              <a:t>latitude</a:t>
            </a:r>
            <a:r>
              <a:rPr lang="tr-TR" b="1" dirty="0"/>
              <a:t>, </a:t>
            </a:r>
            <a:r>
              <a:rPr lang="tr-TR" b="1" dirty="0" err="1"/>
              <a:t>day</a:t>
            </a:r>
            <a:r>
              <a:rPr lang="tr-TR" b="1" dirty="0"/>
              <a:t> of </a:t>
            </a:r>
            <a:r>
              <a:rPr lang="tr-TR" b="1" dirty="0" err="1"/>
              <a:t>week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0042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43305-B0F6-1E14-AB59-9B43BB5A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Preprocessing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2CA25A-B89F-BA55-DB30-96B7C7ED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Some</a:t>
            </a:r>
            <a:r>
              <a:rPr lang="tr-TR" b="1" dirty="0"/>
              <a:t> </a:t>
            </a:r>
            <a:r>
              <a:rPr lang="tr-TR" b="1" dirty="0" err="1"/>
              <a:t>rows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</a:t>
            </a:r>
            <a:r>
              <a:rPr lang="tr-TR" b="1" dirty="0" err="1"/>
              <a:t>too</a:t>
            </a:r>
            <a:r>
              <a:rPr lang="tr-TR" b="1" dirty="0"/>
              <a:t> </a:t>
            </a:r>
            <a:r>
              <a:rPr lang="tr-TR" b="1" dirty="0" err="1"/>
              <a:t>many</a:t>
            </a:r>
            <a:r>
              <a:rPr lang="tr-TR" b="1" dirty="0"/>
              <a:t> </a:t>
            </a:r>
            <a:r>
              <a:rPr lang="tr-TR" b="1" dirty="0" err="1"/>
              <a:t>missing</a:t>
            </a:r>
            <a:r>
              <a:rPr lang="tr-TR" b="1" dirty="0"/>
              <a:t> </a:t>
            </a:r>
            <a:r>
              <a:rPr lang="tr-TR" b="1" dirty="0" err="1"/>
              <a:t>values</a:t>
            </a:r>
            <a:r>
              <a:rPr lang="tr-TR" b="1" dirty="0"/>
              <a:t>. </a:t>
            </a:r>
            <a:r>
              <a:rPr lang="tr-TR" b="1" dirty="0" err="1"/>
              <a:t>Remove</a:t>
            </a:r>
            <a:r>
              <a:rPr lang="tr-TR" b="1" dirty="0"/>
              <a:t> </a:t>
            </a:r>
            <a:r>
              <a:rPr lang="tr-TR" b="1" dirty="0" err="1"/>
              <a:t>them</a:t>
            </a:r>
            <a:r>
              <a:rPr lang="tr-TR" b="1" dirty="0"/>
              <a:t>.	</a:t>
            </a:r>
          </a:p>
          <a:p>
            <a:r>
              <a:rPr lang="tr-TR" b="1" dirty="0" err="1"/>
              <a:t>Correlation</a:t>
            </a:r>
            <a:r>
              <a:rPr lang="tr-TR" b="1" dirty="0"/>
              <a:t> Analysis: </a:t>
            </a:r>
            <a:r>
              <a:rPr lang="tr-TR" b="1" dirty="0" err="1"/>
              <a:t>Cramer’s</a:t>
            </a:r>
            <a:r>
              <a:rPr lang="tr-TR" b="1" dirty="0"/>
              <a:t> V </a:t>
            </a:r>
            <a:r>
              <a:rPr lang="tr-TR" b="1" dirty="0" err="1"/>
              <a:t>method</a:t>
            </a:r>
            <a:r>
              <a:rPr lang="tr-TR" b="1" dirty="0"/>
              <a:t>: </a:t>
            </a:r>
            <a:r>
              <a:rPr lang="en-GB" b="1" dirty="0"/>
              <a:t>Cramer’s V normalizes the chi-square statistic based on the number of variables</a:t>
            </a:r>
            <a:r>
              <a:rPr lang="tr-TR" b="1" dirty="0"/>
              <a:t> </a:t>
            </a:r>
            <a:r>
              <a:rPr lang="en-GB" b="1" dirty="0"/>
              <a:t>and sample size.</a:t>
            </a:r>
            <a:endParaRPr lang="tr-TR" b="1" dirty="0"/>
          </a:p>
          <a:p>
            <a:r>
              <a:rPr lang="tr-TR" b="1" dirty="0"/>
              <a:t>1. </a:t>
            </a:r>
            <a:r>
              <a:rPr lang="tr-TR" b="1" dirty="0" err="1"/>
              <a:t>Indicate</a:t>
            </a:r>
            <a:r>
              <a:rPr lang="tr-TR" b="1" dirty="0"/>
              <a:t> </a:t>
            </a:r>
            <a:r>
              <a:rPr lang="tr-TR" b="1" dirty="0" err="1"/>
              <a:t>all</a:t>
            </a:r>
            <a:r>
              <a:rPr lang="tr-TR" b="1" dirty="0"/>
              <a:t> </a:t>
            </a:r>
            <a:r>
              <a:rPr lang="tr-TR" b="1" dirty="0" err="1"/>
              <a:t>attributes</a:t>
            </a:r>
            <a:r>
              <a:rPr lang="tr-TR" b="1" dirty="0"/>
              <a:t> </a:t>
            </a:r>
            <a:r>
              <a:rPr lang="tr-TR" b="1" dirty="0" err="1"/>
              <a:t>that</a:t>
            </a:r>
            <a:r>
              <a:rPr lang="tr-TR" b="1" dirty="0"/>
              <a:t> </a:t>
            </a:r>
            <a:r>
              <a:rPr lang="tr-TR" b="1" dirty="0" err="1"/>
              <a:t>have</a:t>
            </a:r>
            <a:r>
              <a:rPr lang="tr-TR" b="1" dirty="0"/>
              <a:t> at </a:t>
            </a:r>
            <a:r>
              <a:rPr lang="tr-TR" b="1" dirty="0" err="1"/>
              <a:t>least</a:t>
            </a:r>
            <a:r>
              <a:rPr lang="tr-TR" b="1" dirty="0"/>
              <a:t> </a:t>
            </a:r>
            <a:r>
              <a:rPr lang="tr-TR" b="1" dirty="0" err="1"/>
              <a:t>one</a:t>
            </a:r>
            <a:r>
              <a:rPr lang="tr-TR" b="1" dirty="0"/>
              <a:t> </a:t>
            </a:r>
            <a:r>
              <a:rPr lang="tr-TR" b="1" dirty="0" err="1"/>
              <a:t>missing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.</a:t>
            </a:r>
          </a:p>
          <a:p>
            <a:r>
              <a:rPr lang="tr-TR" b="1" dirty="0"/>
              <a:t>2. </a:t>
            </a:r>
            <a:r>
              <a:rPr lang="tr-TR" b="1" dirty="0" err="1"/>
              <a:t>Generate</a:t>
            </a:r>
            <a:r>
              <a:rPr lang="tr-TR" b="1" dirty="0"/>
              <a:t> </a:t>
            </a:r>
            <a:r>
              <a:rPr lang="tr-TR" b="1" dirty="0" err="1"/>
              <a:t>correlation</a:t>
            </a:r>
            <a:r>
              <a:rPr lang="tr-TR" b="1" dirty="0"/>
              <a:t> </a:t>
            </a:r>
            <a:r>
              <a:rPr lang="tr-TR" b="1" dirty="0" err="1"/>
              <a:t>tables</a:t>
            </a:r>
            <a:r>
              <a:rPr lang="tr-TR" b="1" dirty="0"/>
              <a:t> of </a:t>
            </a:r>
            <a:r>
              <a:rPr lang="tr-TR" b="1" dirty="0" err="1"/>
              <a:t>those</a:t>
            </a:r>
            <a:r>
              <a:rPr lang="tr-TR" b="1" dirty="0"/>
              <a:t> </a:t>
            </a:r>
            <a:r>
              <a:rPr lang="tr-TR" b="1" dirty="0" err="1"/>
              <a:t>attributes</a:t>
            </a:r>
            <a:r>
              <a:rPr lang="tr-TR" b="1" dirty="0"/>
              <a:t>.</a:t>
            </a:r>
          </a:p>
          <a:p>
            <a:r>
              <a:rPr lang="tr-TR" b="1" dirty="0"/>
              <a:t>3. </a:t>
            </a:r>
            <a:r>
              <a:rPr lang="tr-TR" b="1" dirty="0" err="1"/>
              <a:t>Search</a:t>
            </a:r>
            <a:r>
              <a:rPr lang="tr-TR" b="1" dirty="0"/>
              <a:t> </a:t>
            </a:r>
            <a:r>
              <a:rPr lang="tr-TR" b="1" dirty="0" err="1"/>
              <a:t>all</a:t>
            </a:r>
            <a:r>
              <a:rPr lang="tr-TR" b="1" dirty="0"/>
              <a:t> data, </a:t>
            </a:r>
            <a:r>
              <a:rPr lang="tr-TR" b="1" dirty="0" err="1"/>
              <a:t>if</a:t>
            </a:r>
            <a:r>
              <a:rPr lang="tr-TR" b="1" dirty="0"/>
              <a:t> a </a:t>
            </a:r>
            <a:r>
              <a:rPr lang="tr-TR" b="1" dirty="0" err="1"/>
              <a:t>value</a:t>
            </a:r>
            <a:r>
              <a:rPr lang="tr-TR" b="1" dirty="0"/>
              <a:t> is </a:t>
            </a:r>
            <a:r>
              <a:rPr lang="tr-TR" b="1" dirty="0" err="1"/>
              <a:t>missing</a:t>
            </a:r>
            <a:r>
              <a:rPr lang="tr-TR" b="1" dirty="0"/>
              <a:t>, </a:t>
            </a:r>
            <a:r>
              <a:rPr lang="tr-TR" b="1" dirty="0" err="1"/>
              <a:t>check</a:t>
            </a:r>
            <a:r>
              <a:rPr lang="tr-TR" b="1" dirty="0"/>
              <a:t> </a:t>
            </a:r>
            <a:r>
              <a:rPr lang="tr-TR" b="1" dirty="0" err="1"/>
              <a:t>its</a:t>
            </a:r>
            <a:r>
              <a:rPr lang="tr-TR" b="1" dirty="0"/>
              <a:t> </a:t>
            </a:r>
            <a:r>
              <a:rPr lang="tr-TR" b="1" dirty="0" err="1"/>
              <a:t>most</a:t>
            </a:r>
            <a:r>
              <a:rPr lang="tr-TR" b="1" dirty="0"/>
              <a:t> </a:t>
            </a:r>
            <a:r>
              <a:rPr lang="tr-TR" b="1" dirty="0" err="1"/>
              <a:t>correlated</a:t>
            </a:r>
            <a:r>
              <a:rPr lang="tr-TR" b="1" dirty="0"/>
              <a:t> top 5 </a:t>
            </a:r>
            <a:r>
              <a:rPr lang="tr-TR" b="1" dirty="0" err="1"/>
              <a:t>attributes</a:t>
            </a:r>
            <a:r>
              <a:rPr lang="tr-TR" b="1" dirty="0"/>
              <a:t>.</a:t>
            </a:r>
          </a:p>
          <a:p>
            <a:r>
              <a:rPr lang="tr-TR" b="1" dirty="0"/>
              <a:t>4. </a:t>
            </a:r>
            <a:r>
              <a:rPr lang="tr-TR" b="1" dirty="0" err="1"/>
              <a:t>Take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rows</a:t>
            </a:r>
            <a:r>
              <a:rPr lang="tr-TR" b="1" dirty="0"/>
              <a:t> </a:t>
            </a:r>
            <a:r>
              <a:rPr lang="tr-TR" b="1" dirty="0" err="1"/>
              <a:t>that</a:t>
            </a:r>
            <a:r>
              <a:rPr lang="tr-TR" b="1" dirty="0"/>
              <a:t> has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same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r>
              <a:rPr lang="tr-TR" b="1" dirty="0"/>
              <a:t> </a:t>
            </a:r>
            <a:r>
              <a:rPr lang="tr-TR" b="1" dirty="0" err="1"/>
              <a:t>with</a:t>
            </a:r>
            <a:r>
              <a:rPr lang="tr-TR" b="1" dirty="0"/>
              <a:t> top 5 </a:t>
            </a:r>
            <a:r>
              <a:rPr lang="tr-TR" b="1" dirty="0" err="1"/>
              <a:t>correlated</a:t>
            </a:r>
            <a:r>
              <a:rPr lang="tr-TR" b="1" dirty="0"/>
              <a:t> </a:t>
            </a:r>
            <a:r>
              <a:rPr lang="tr-TR" b="1" dirty="0" err="1"/>
              <a:t>attributes</a:t>
            </a:r>
            <a:r>
              <a:rPr lang="tr-TR" b="1" dirty="0"/>
              <a:t>.</a:t>
            </a:r>
          </a:p>
          <a:p>
            <a:r>
              <a:rPr lang="tr-TR" b="1" dirty="0"/>
              <a:t>5. </a:t>
            </a:r>
            <a:r>
              <a:rPr lang="tr-TR" b="1" dirty="0" err="1"/>
              <a:t>Take</a:t>
            </a:r>
            <a:r>
              <a:rPr lang="tr-TR" b="1" dirty="0"/>
              <a:t> </a:t>
            </a:r>
            <a:r>
              <a:rPr lang="tr-TR" b="1" dirty="0" err="1"/>
              <a:t>mode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fill</a:t>
            </a:r>
            <a:r>
              <a:rPr lang="tr-TR" b="1" dirty="0"/>
              <a:t> </a:t>
            </a:r>
            <a:r>
              <a:rPr lang="tr-TR" b="1" dirty="0" err="1"/>
              <a:t>the</a:t>
            </a:r>
            <a:r>
              <a:rPr lang="tr-TR" b="1" dirty="0"/>
              <a:t> </a:t>
            </a:r>
            <a:r>
              <a:rPr lang="tr-TR" b="1" dirty="0" err="1"/>
              <a:t>missing</a:t>
            </a:r>
            <a:r>
              <a:rPr lang="tr-TR" b="1" dirty="0"/>
              <a:t> </a:t>
            </a:r>
            <a:r>
              <a:rPr lang="tr-TR" b="1" dirty="0" err="1"/>
              <a:t>value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855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9BF0F7-2929-DD19-E36E-6D00D6E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/>
              <a:t>Correlation</a:t>
            </a:r>
            <a:r>
              <a:rPr lang="tr-TR" dirty="0"/>
              <a:t> Analysis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F9C15E-4610-672A-F462-A9C79E575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tr-TR" b="1" dirty="0" err="1"/>
              <a:t>Bus</a:t>
            </a:r>
            <a:r>
              <a:rPr lang="tr-TR" b="1" dirty="0"/>
              <a:t> </a:t>
            </a:r>
            <a:r>
              <a:rPr lang="tr-TR" b="1" dirty="0" err="1"/>
              <a:t>or</a:t>
            </a:r>
            <a:r>
              <a:rPr lang="tr-TR" b="1" dirty="0"/>
              <a:t> </a:t>
            </a:r>
            <a:r>
              <a:rPr lang="tr-TR" b="1" dirty="0" err="1"/>
              <a:t>Coach</a:t>
            </a:r>
            <a:r>
              <a:rPr lang="tr-TR" b="1" dirty="0"/>
              <a:t> </a:t>
            </a:r>
            <a:r>
              <a:rPr lang="tr-TR" b="1" dirty="0" err="1"/>
              <a:t>Passenger</a:t>
            </a:r>
            <a:r>
              <a:rPr lang="tr-TR" b="1" dirty="0"/>
              <a:t>: </a:t>
            </a:r>
          </a:p>
          <a:p>
            <a:r>
              <a:rPr lang="tr-TR" b="1" dirty="0"/>
              <a:t>1. Engine </a:t>
            </a:r>
            <a:r>
              <a:rPr lang="tr-TR" b="1" dirty="0" err="1"/>
              <a:t>Capacity</a:t>
            </a:r>
            <a:endParaRPr lang="tr-TR" b="1" dirty="0"/>
          </a:p>
          <a:p>
            <a:r>
              <a:rPr lang="tr-TR" b="1" dirty="0"/>
              <a:t>2. </a:t>
            </a:r>
            <a:r>
              <a:rPr lang="tr-TR" b="1" dirty="0" err="1"/>
              <a:t>Vehicle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endParaRPr lang="tr-TR" b="1" dirty="0"/>
          </a:p>
          <a:p>
            <a:r>
              <a:rPr lang="tr-TR" b="1" dirty="0"/>
              <a:t>3. </a:t>
            </a:r>
            <a:r>
              <a:rPr lang="tr-TR" b="1" dirty="0" err="1"/>
              <a:t>Casualty</a:t>
            </a:r>
            <a:r>
              <a:rPr lang="tr-TR" b="1" dirty="0"/>
              <a:t> </a:t>
            </a:r>
            <a:r>
              <a:rPr lang="tr-TR" b="1" dirty="0" err="1"/>
              <a:t>Type</a:t>
            </a:r>
            <a:endParaRPr lang="tr-TR" b="1" dirty="0"/>
          </a:p>
          <a:p>
            <a:endParaRPr lang="tr-TR" b="1" dirty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7" name="Resim 6" descr="çizgi, tasarım içeren bir resim&#10;&#10;Açıklama otomatik olarak oluşturuldu">
            <a:extLst>
              <a:ext uri="{FF2B5EF4-FFF2-40B4-BE49-F238E27FC236}">
                <a16:creationId xmlns:a16="http://schemas.microsoft.com/office/drawing/2014/main" id="{4186847F-0828-3BA1-ED2C-A97AC4912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67" y="640080"/>
            <a:ext cx="5029529" cy="5252773"/>
          </a:xfrm>
          <a:prstGeom prst="rect">
            <a:avLst/>
          </a:prstGeom>
        </p:spPr>
      </p:pic>
      <p:sp>
        <p:nvSpPr>
          <p:cNvPr id="2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1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35B6318-D8F1-3302-51AE-1B94CC82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/>
              <a:t>Correlation</a:t>
            </a:r>
            <a:r>
              <a:rPr lang="tr-TR" dirty="0"/>
              <a:t> Analysis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3A5ED5-8F79-379D-7A11-A424E4C38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tr-TR" b="1" dirty="0" err="1"/>
              <a:t>Sex</a:t>
            </a:r>
            <a:r>
              <a:rPr lang="tr-TR" b="1" dirty="0"/>
              <a:t> of Driver: </a:t>
            </a:r>
          </a:p>
          <a:p>
            <a:r>
              <a:rPr lang="tr-TR" b="1" dirty="0"/>
              <a:t>1. Age of Driver</a:t>
            </a:r>
          </a:p>
          <a:p>
            <a:r>
              <a:rPr lang="tr-TR" b="1" dirty="0"/>
              <a:t>2. Age </a:t>
            </a:r>
            <a:r>
              <a:rPr lang="tr-TR" b="1" dirty="0" err="1"/>
              <a:t>Band</a:t>
            </a:r>
            <a:r>
              <a:rPr lang="tr-TR" b="1" dirty="0"/>
              <a:t> of Driver</a:t>
            </a:r>
          </a:p>
          <a:p>
            <a:endParaRPr lang="en-US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EFB68CF-B008-CDCC-F855-C768FE51F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567" y="640080"/>
            <a:ext cx="5029529" cy="5252773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1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5D1FE1-791A-3B89-8AC0-0E73E256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/>
              <a:t>Classification</a:t>
            </a:r>
            <a:r>
              <a:rPr lang="tr-TR" dirty="0"/>
              <a:t>	</a:t>
            </a:r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7A524016-7ABE-89E4-F99B-CDE7A773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524000"/>
            <a:ext cx="4710175" cy="4368853"/>
          </a:xfrm>
        </p:spPr>
        <p:txBody>
          <a:bodyPr>
            <a:normAutofit fontScale="85000" lnSpcReduction="10000"/>
          </a:bodyPr>
          <a:lstStyle/>
          <a:p>
            <a:r>
              <a:rPr lang="en-GB" sz="2400" b="1" dirty="0"/>
              <a:t>These attributes are chosen based on common factors that are often considered in traffic safety analyses. They encompass a range of factors including </a:t>
            </a:r>
            <a:r>
              <a:rPr lang="en-GB" sz="2400" b="1" u="sng" dirty="0"/>
              <a:t>driver demographics, vehicle characteristics, environmental conditions, and road infrastructure</a:t>
            </a:r>
            <a:r>
              <a:rPr lang="en-GB" sz="2400" b="1" dirty="0"/>
              <a:t>. The use of these attributes in a decision tree model aims to provide insights into the factors that significantly influence accident severity, thereby aiding in effective traffic safety management</a:t>
            </a:r>
          </a:p>
        </p:txBody>
      </p:sp>
      <p:pic>
        <p:nvPicPr>
          <p:cNvPr id="9" name="Resim 8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B62341E4-F8F1-89EE-4688-9D39BDA7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37" y="640080"/>
            <a:ext cx="3860788" cy="5252773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6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2F031-4698-8384-D89E-2629DF8B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Classification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2C7525-CB29-A4A3-6C04-93F4B61C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GINI Index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Entropy</a:t>
            </a:r>
            <a:r>
              <a:rPr lang="tr-TR" b="1" dirty="0"/>
              <a:t> has </a:t>
            </a:r>
            <a:r>
              <a:rPr lang="tr-TR" b="1" dirty="0" err="1"/>
              <a:t>been</a:t>
            </a:r>
            <a:r>
              <a:rPr lang="tr-TR" b="1" dirty="0"/>
              <a:t> </a:t>
            </a:r>
            <a:r>
              <a:rPr lang="tr-TR" b="1" dirty="0" err="1"/>
              <a:t>applied</a:t>
            </a:r>
            <a:r>
              <a:rPr lang="tr-TR" b="1" dirty="0"/>
              <a:t> </a:t>
            </a:r>
            <a:r>
              <a:rPr lang="tr-TR" b="1" dirty="0" err="1"/>
              <a:t>seperately</a:t>
            </a:r>
            <a:endParaRPr lang="tr-TR" b="1" dirty="0"/>
          </a:p>
          <a:p>
            <a:r>
              <a:rPr lang="tr-TR" b="1" dirty="0" err="1"/>
              <a:t>Oversampling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undersampling</a:t>
            </a:r>
            <a:r>
              <a:rPr lang="tr-TR" b="1" dirty="0"/>
              <a:t> is </a:t>
            </a:r>
            <a:r>
              <a:rPr lang="tr-TR" b="1" dirty="0" err="1"/>
              <a:t>applied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6853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CC8989-FD04-4589-0E88-FAE0746F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tr-TR" dirty="0" err="1"/>
              <a:t>Classification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6758DF-11B0-A8DD-48AC-4C031D91E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GB" b="1" dirty="0"/>
              <a:t>Maximum Depth and Overfitting</a:t>
            </a:r>
            <a:r>
              <a:rPr lang="tr-TR" b="1" dirty="0"/>
              <a:t>?</a:t>
            </a:r>
          </a:p>
          <a:p>
            <a:r>
              <a:rPr lang="en-GB" b="1" dirty="0"/>
              <a:t>Comparison of GINI Index and Entropy</a:t>
            </a:r>
            <a:endParaRPr lang="tr-TR" b="1" dirty="0"/>
          </a:p>
          <a:p>
            <a:r>
              <a:rPr lang="tr-TR" b="1" dirty="0" err="1"/>
              <a:t>Also</a:t>
            </a:r>
            <a:r>
              <a:rPr lang="tr-TR" b="1" dirty="0"/>
              <a:t>, </a:t>
            </a:r>
            <a:r>
              <a:rPr lang="tr-TR" b="1" dirty="0" err="1"/>
              <a:t>Logistic</a:t>
            </a:r>
            <a:r>
              <a:rPr lang="tr-TR" b="1" dirty="0"/>
              <a:t> </a:t>
            </a:r>
            <a:r>
              <a:rPr lang="tr-TR" b="1" dirty="0" err="1"/>
              <a:t>Regression</a:t>
            </a:r>
            <a:r>
              <a:rPr lang="tr-TR" b="1" dirty="0"/>
              <a:t> is </a:t>
            </a:r>
            <a:r>
              <a:rPr lang="tr-TR" b="1" dirty="0" err="1"/>
              <a:t>applied</a:t>
            </a:r>
            <a:r>
              <a:rPr lang="tr-TR" b="1" dirty="0"/>
              <a:t> </a:t>
            </a:r>
            <a:r>
              <a:rPr lang="tr-TR" b="1" dirty="0" err="1"/>
              <a:t>using</a:t>
            </a:r>
            <a:r>
              <a:rPr lang="tr-TR" b="1" dirty="0"/>
              <a:t> </a:t>
            </a:r>
            <a:r>
              <a:rPr lang="tr-TR" b="1" dirty="0" err="1"/>
              <a:t>sklearn</a:t>
            </a:r>
            <a:r>
              <a:rPr lang="tr-TR" b="1" dirty="0"/>
              <a:t> </a:t>
            </a:r>
            <a:r>
              <a:rPr lang="tr-TR" b="1" dirty="0" err="1"/>
              <a:t>library</a:t>
            </a:r>
            <a:r>
              <a:rPr lang="tr-TR" b="1" dirty="0"/>
              <a:t>: 0.89 </a:t>
            </a:r>
            <a:r>
              <a:rPr lang="tr-TR" b="1" dirty="0" err="1"/>
              <a:t>accuracy</a:t>
            </a:r>
            <a:endParaRPr lang="tr-TR" b="1" dirty="0"/>
          </a:p>
          <a:p>
            <a:endParaRPr lang="tr-TR" b="1" dirty="0"/>
          </a:p>
        </p:txBody>
      </p:sp>
      <p:pic>
        <p:nvPicPr>
          <p:cNvPr id="5" name="İçerik Yer Tutucusu 4" descr="metin, yazı tipi, ekran görüntüsü, sayı, numara içeren bir resim&#10;&#10;Açıklama otomatik olarak oluşturuldu">
            <a:extLst>
              <a:ext uri="{FF2B5EF4-FFF2-40B4-BE49-F238E27FC236}">
                <a16:creationId xmlns:a16="http://schemas.microsoft.com/office/drawing/2014/main" id="{08E4A8F5-479C-191E-1EF1-0294C381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93884"/>
            <a:ext cx="6953577" cy="394516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70057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476</TotalTime>
  <Words>541</Words>
  <Application>Microsoft Office PowerPoint</Application>
  <PresentationFormat>Geniş ekran</PresentationFormat>
  <Paragraphs>61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Duman</vt:lpstr>
      <vt:lpstr>CSE454 Project</vt:lpstr>
      <vt:lpstr>PowerPoint Sunusu</vt:lpstr>
      <vt:lpstr>Data Overview</vt:lpstr>
      <vt:lpstr>Data Preprocessing</vt:lpstr>
      <vt:lpstr>Correlation Analysis</vt:lpstr>
      <vt:lpstr>Correlation Analysis</vt:lpstr>
      <vt:lpstr>Classification </vt:lpstr>
      <vt:lpstr>Classification</vt:lpstr>
      <vt:lpstr>Classification</vt:lpstr>
      <vt:lpstr>Classification</vt:lpstr>
      <vt:lpstr>Classification</vt:lpstr>
      <vt:lpstr>Clustering - 1</vt:lpstr>
      <vt:lpstr>Clustering - 2</vt:lpstr>
      <vt:lpstr>Clustering - 2</vt:lpstr>
      <vt:lpstr>Clustering - 3</vt:lpstr>
      <vt:lpstr>Clustering - 3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CSE454 Project</dc:title>
  <dc:creator>EMRE YILMAZ</dc:creator>
  <cp:lastModifiedBy>EMRE YILMAZ</cp:lastModifiedBy>
  <cp:revision>5</cp:revision>
  <dcterms:created xsi:type="dcterms:W3CDTF">2024-01-25T13:46:14Z</dcterms:created>
  <dcterms:modified xsi:type="dcterms:W3CDTF">2024-01-26T12:18:40Z</dcterms:modified>
</cp:coreProperties>
</file>