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9" r:id="rId4"/>
    <p:sldId id="275" r:id="rId5"/>
    <p:sldId id="277" r:id="rId6"/>
    <p:sldId id="276" r:id="rId7"/>
    <p:sldId id="278" r:id="rId8"/>
    <p:sldId id="269" r:id="rId9"/>
    <p:sldId id="270" r:id="rId1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580000"/>
    <a:srgbClr val="FFFFCC"/>
    <a:srgbClr val="050121"/>
    <a:srgbClr val="333333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718"/>
  </p:normalViewPr>
  <p:slideViewPr>
    <p:cSldViewPr>
      <p:cViewPr varScale="1">
        <p:scale>
          <a:sx n="113" d="100"/>
          <a:sy n="113" d="100"/>
        </p:scale>
        <p:origin x="1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513B9-7286-2541-8BDE-E209EE89B51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E78649-609C-DD4A-9055-4174CAD45659}">
      <dgm:prSet/>
      <dgm:spPr/>
      <dgm:t>
        <a:bodyPr/>
        <a:lstStyle/>
        <a:p>
          <a:r>
            <a:rPr lang="en-GB" b="1" dirty="0"/>
            <a:t>Monitoring the number of flowers</a:t>
          </a:r>
          <a:r>
            <a:rPr lang="en-GB" dirty="0"/>
            <a:t> on a plant provides valuable insights into its reproductive health and potential yield</a:t>
          </a:r>
          <a:endParaRPr lang="en-TR" dirty="0"/>
        </a:p>
      </dgm:t>
    </dgm:pt>
    <dgm:pt modelId="{E9B6257D-4679-1F43-B26A-F6D599DDBDC0}" type="parTrans" cxnId="{1B485AC7-85DF-5F4B-B387-0459D63A5C09}">
      <dgm:prSet/>
      <dgm:spPr/>
      <dgm:t>
        <a:bodyPr/>
        <a:lstStyle/>
        <a:p>
          <a:endParaRPr lang="en-US"/>
        </a:p>
      </dgm:t>
    </dgm:pt>
    <dgm:pt modelId="{9DDD2C0A-9958-2C4C-9857-00BDCA2645AD}" type="sibTrans" cxnId="{1B485AC7-85DF-5F4B-B387-0459D63A5C09}">
      <dgm:prSet/>
      <dgm:spPr/>
      <dgm:t>
        <a:bodyPr/>
        <a:lstStyle/>
        <a:p>
          <a:endParaRPr lang="en-US"/>
        </a:p>
      </dgm:t>
    </dgm:pt>
    <dgm:pt modelId="{0D8FA8BD-1AAF-D84A-BC77-61C9E49E1D6B}">
      <dgm:prSet/>
      <dgm:spPr/>
      <dgm:t>
        <a:bodyPr/>
        <a:lstStyle/>
        <a:p>
          <a:r>
            <a:rPr lang="en-GB" b="1"/>
            <a:t>Quantifying tomato </a:t>
          </a:r>
          <a:r>
            <a:rPr lang="tr-TR" b="1"/>
            <a:t>yield</a:t>
          </a:r>
          <a:r>
            <a:rPr lang="en-GB" b="1"/>
            <a:t> </a:t>
          </a:r>
          <a:r>
            <a:rPr lang="en-GB"/>
            <a:t>allows farmers to assess the effectiveness of their cultivation practices and make informed decisions.</a:t>
          </a:r>
          <a:endParaRPr lang="en-TR"/>
        </a:p>
      </dgm:t>
    </dgm:pt>
    <dgm:pt modelId="{3605CAD1-BBB1-F54D-93C8-7E2ACC801D9C}" type="parTrans" cxnId="{55A098F6-ABE3-034D-8DE0-337E9E3DC2B3}">
      <dgm:prSet/>
      <dgm:spPr/>
      <dgm:t>
        <a:bodyPr/>
        <a:lstStyle/>
        <a:p>
          <a:endParaRPr lang="en-US"/>
        </a:p>
      </dgm:t>
    </dgm:pt>
    <dgm:pt modelId="{05030630-63B0-FF47-BD78-24E7C8F22771}" type="sibTrans" cxnId="{55A098F6-ABE3-034D-8DE0-337E9E3DC2B3}">
      <dgm:prSet/>
      <dgm:spPr/>
      <dgm:t>
        <a:bodyPr/>
        <a:lstStyle/>
        <a:p>
          <a:endParaRPr lang="en-US"/>
        </a:p>
      </dgm:t>
    </dgm:pt>
    <dgm:pt modelId="{F36F6D51-AC60-A342-886E-8122AF4E4FF2}">
      <dgm:prSet/>
      <dgm:spPr/>
      <dgm:t>
        <a:bodyPr/>
        <a:lstStyle/>
        <a:p>
          <a:r>
            <a:rPr lang="en-GB" b="1"/>
            <a:t>Monitoring changes in tomato size</a:t>
          </a:r>
          <a:r>
            <a:rPr lang="en-GB"/>
            <a:t> provides real-time feedback on plant growth and fruit development dynamics.</a:t>
          </a:r>
          <a:endParaRPr lang="en-TR"/>
        </a:p>
      </dgm:t>
    </dgm:pt>
    <dgm:pt modelId="{D5DBA445-19AA-E74B-9A3B-3BD7B35CFEA1}" type="parTrans" cxnId="{7DE3FF38-34A4-2E46-98B4-1F8373DAE7E2}">
      <dgm:prSet/>
      <dgm:spPr/>
      <dgm:t>
        <a:bodyPr/>
        <a:lstStyle/>
        <a:p>
          <a:endParaRPr lang="en-US"/>
        </a:p>
      </dgm:t>
    </dgm:pt>
    <dgm:pt modelId="{E4B6181F-0890-1849-9897-E5DB04403002}" type="sibTrans" cxnId="{7DE3FF38-34A4-2E46-98B4-1F8373DAE7E2}">
      <dgm:prSet/>
      <dgm:spPr/>
      <dgm:t>
        <a:bodyPr/>
        <a:lstStyle/>
        <a:p>
          <a:endParaRPr lang="en-US"/>
        </a:p>
      </dgm:t>
    </dgm:pt>
    <dgm:pt modelId="{C9057CC3-1F32-364F-9E06-DE23A9C1FAC0}" type="pres">
      <dgm:prSet presAssocID="{D3A513B9-7286-2541-8BDE-E209EE89B51A}" presName="compositeShape" presStyleCnt="0">
        <dgm:presLayoutVars>
          <dgm:dir/>
          <dgm:resizeHandles/>
        </dgm:presLayoutVars>
      </dgm:prSet>
      <dgm:spPr/>
    </dgm:pt>
    <dgm:pt modelId="{5DCC063A-9DBC-E840-96C6-54A74ABEF900}" type="pres">
      <dgm:prSet presAssocID="{D3A513B9-7286-2541-8BDE-E209EE89B51A}" presName="pyramid" presStyleLbl="node1" presStyleIdx="0" presStyleCnt="1"/>
      <dgm:spPr/>
    </dgm:pt>
    <dgm:pt modelId="{70728284-0238-BC48-992B-49B204BEC2ED}" type="pres">
      <dgm:prSet presAssocID="{D3A513B9-7286-2541-8BDE-E209EE89B51A}" presName="theList" presStyleCnt="0"/>
      <dgm:spPr/>
    </dgm:pt>
    <dgm:pt modelId="{1EF570C2-6C0E-0945-B8BD-637C70CB50BB}" type="pres">
      <dgm:prSet presAssocID="{7BE78649-609C-DD4A-9055-4174CAD45659}" presName="aNode" presStyleLbl="fgAcc1" presStyleIdx="0" presStyleCnt="3">
        <dgm:presLayoutVars>
          <dgm:bulletEnabled val="1"/>
        </dgm:presLayoutVars>
      </dgm:prSet>
      <dgm:spPr/>
    </dgm:pt>
    <dgm:pt modelId="{7732B2C1-1EA7-3342-ADDC-5B26C2DCA74C}" type="pres">
      <dgm:prSet presAssocID="{7BE78649-609C-DD4A-9055-4174CAD45659}" presName="aSpace" presStyleCnt="0"/>
      <dgm:spPr/>
    </dgm:pt>
    <dgm:pt modelId="{D182AF51-2438-184A-8A3E-D658F1B0EC7E}" type="pres">
      <dgm:prSet presAssocID="{0D8FA8BD-1AAF-D84A-BC77-61C9E49E1D6B}" presName="aNode" presStyleLbl="fgAcc1" presStyleIdx="1" presStyleCnt="3">
        <dgm:presLayoutVars>
          <dgm:bulletEnabled val="1"/>
        </dgm:presLayoutVars>
      </dgm:prSet>
      <dgm:spPr/>
    </dgm:pt>
    <dgm:pt modelId="{CC06E1FB-16CC-6B4C-9B36-B07482AD06E4}" type="pres">
      <dgm:prSet presAssocID="{0D8FA8BD-1AAF-D84A-BC77-61C9E49E1D6B}" presName="aSpace" presStyleCnt="0"/>
      <dgm:spPr/>
    </dgm:pt>
    <dgm:pt modelId="{9971FB39-B650-9C48-A4A4-15784DF02833}" type="pres">
      <dgm:prSet presAssocID="{F36F6D51-AC60-A342-886E-8122AF4E4FF2}" presName="aNode" presStyleLbl="fgAcc1" presStyleIdx="2" presStyleCnt="3">
        <dgm:presLayoutVars>
          <dgm:bulletEnabled val="1"/>
        </dgm:presLayoutVars>
      </dgm:prSet>
      <dgm:spPr/>
    </dgm:pt>
    <dgm:pt modelId="{DA79E374-C10B-9C47-A8D7-EFDA4E3ABF0C}" type="pres">
      <dgm:prSet presAssocID="{F36F6D51-AC60-A342-886E-8122AF4E4FF2}" presName="aSpace" presStyleCnt="0"/>
      <dgm:spPr/>
    </dgm:pt>
  </dgm:ptLst>
  <dgm:cxnLst>
    <dgm:cxn modelId="{7DE3FF38-34A4-2E46-98B4-1F8373DAE7E2}" srcId="{D3A513B9-7286-2541-8BDE-E209EE89B51A}" destId="{F36F6D51-AC60-A342-886E-8122AF4E4FF2}" srcOrd="2" destOrd="0" parTransId="{D5DBA445-19AA-E74B-9A3B-3BD7B35CFEA1}" sibTransId="{E4B6181F-0890-1849-9897-E5DB04403002}"/>
    <dgm:cxn modelId="{35D9BD53-9CBE-414B-93FA-4A5458CBE459}" type="presOf" srcId="{7BE78649-609C-DD4A-9055-4174CAD45659}" destId="{1EF570C2-6C0E-0945-B8BD-637C70CB50BB}" srcOrd="0" destOrd="0" presId="urn:microsoft.com/office/officeart/2005/8/layout/pyramid2"/>
    <dgm:cxn modelId="{5E269366-BAFB-5D42-BD1C-FC64388BB84B}" type="presOf" srcId="{F36F6D51-AC60-A342-886E-8122AF4E4FF2}" destId="{9971FB39-B650-9C48-A4A4-15784DF02833}" srcOrd="0" destOrd="0" presId="urn:microsoft.com/office/officeart/2005/8/layout/pyramid2"/>
    <dgm:cxn modelId="{47871076-E11D-C040-9048-D0D220B3BA3A}" type="presOf" srcId="{0D8FA8BD-1AAF-D84A-BC77-61C9E49E1D6B}" destId="{D182AF51-2438-184A-8A3E-D658F1B0EC7E}" srcOrd="0" destOrd="0" presId="urn:microsoft.com/office/officeart/2005/8/layout/pyramid2"/>
    <dgm:cxn modelId="{1B485AC7-85DF-5F4B-B387-0459D63A5C09}" srcId="{D3A513B9-7286-2541-8BDE-E209EE89B51A}" destId="{7BE78649-609C-DD4A-9055-4174CAD45659}" srcOrd="0" destOrd="0" parTransId="{E9B6257D-4679-1F43-B26A-F6D599DDBDC0}" sibTransId="{9DDD2C0A-9958-2C4C-9857-00BDCA2645AD}"/>
    <dgm:cxn modelId="{877698E0-0977-1048-A79D-A2CC40CC5C94}" type="presOf" srcId="{D3A513B9-7286-2541-8BDE-E209EE89B51A}" destId="{C9057CC3-1F32-364F-9E06-DE23A9C1FAC0}" srcOrd="0" destOrd="0" presId="urn:microsoft.com/office/officeart/2005/8/layout/pyramid2"/>
    <dgm:cxn modelId="{55A098F6-ABE3-034D-8DE0-337E9E3DC2B3}" srcId="{D3A513B9-7286-2541-8BDE-E209EE89B51A}" destId="{0D8FA8BD-1AAF-D84A-BC77-61C9E49E1D6B}" srcOrd="1" destOrd="0" parTransId="{3605CAD1-BBB1-F54D-93C8-7E2ACC801D9C}" sibTransId="{05030630-63B0-FF47-BD78-24E7C8F22771}"/>
    <dgm:cxn modelId="{5A2BD569-1B79-E54D-9AA3-33E73C77EA6D}" type="presParOf" srcId="{C9057CC3-1F32-364F-9E06-DE23A9C1FAC0}" destId="{5DCC063A-9DBC-E840-96C6-54A74ABEF900}" srcOrd="0" destOrd="0" presId="urn:microsoft.com/office/officeart/2005/8/layout/pyramid2"/>
    <dgm:cxn modelId="{A8F8390F-21E1-7741-BCD0-8DC998B06520}" type="presParOf" srcId="{C9057CC3-1F32-364F-9E06-DE23A9C1FAC0}" destId="{70728284-0238-BC48-992B-49B204BEC2ED}" srcOrd="1" destOrd="0" presId="urn:microsoft.com/office/officeart/2005/8/layout/pyramid2"/>
    <dgm:cxn modelId="{0DF84161-6CEB-3641-B2D4-04B6DC5F96AB}" type="presParOf" srcId="{70728284-0238-BC48-992B-49B204BEC2ED}" destId="{1EF570C2-6C0E-0945-B8BD-637C70CB50BB}" srcOrd="0" destOrd="0" presId="urn:microsoft.com/office/officeart/2005/8/layout/pyramid2"/>
    <dgm:cxn modelId="{E1F24394-24C2-1C42-960E-281A881494BC}" type="presParOf" srcId="{70728284-0238-BC48-992B-49B204BEC2ED}" destId="{7732B2C1-1EA7-3342-ADDC-5B26C2DCA74C}" srcOrd="1" destOrd="0" presId="urn:microsoft.com/office/officeart/2005/8/layout/pyramid2"/>
    <dgm:cxn modelId="{A5FF0F69-BB6F-E343-B016-5E91CF7A0E2F}" type="presParOf" srcId="{70728284-0238-BC48-992B-49B204BEC2ED}" destId="{D182AF51-2438-184A-8A3E-D658F1B0EC7E}" srcOrd="2" destOrd="0" presId="urn:microsoft.com/office/officeart/2005/8/layout/pyramid2"/>
    <dgm:cxn modelId="{315376E7-A2C8-5E47-88FC-7E22D1C65F14}" type="presParOf" srcId="{70728284-0238-BC48-992B-49B204BEC2ED}" destId="{CC06E1FB-16CC-6B4C-9B36-B07482AD06E4}" srcOrd="3" destOrd="0" presId="urn:microsoft.com/office/officeart/2005/8/layout/pyramid2"/>
    <dgm:cxn modelId="{E203FBB0-08C4-794A-9A71-67647FB12A9E}" type="presParOf" srcId="{70728284-0238-BC48-992B-49B204BEC2ED}" destId="{9971FB39-B650-9C48-A4A4-15784DF02833}" srcOrd="4" destOrd="0" presId="urn:microsoft.com/office/officeart/2005/8/layout/pyramid2"/>
    <dgm:cxn modelId="{915AA59D-48E5-5044-8C5F-D5517B1CB0F7}" type="presParOf" srcId="{70728284-0238-BC48-992B-49B204BEC2ED}" destId="{DA79E374-C10B-9C47-A8D7-EFDA4E3ABF0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C063A-9DBC-E840-96C6-54A74ABEF900}">
      <dsp:nvSpPr>
        <dsp:cNvPr id="0" name=""/>
        <dsp:cNvSpPr/>
      </dsp:nvSpPr>
      <dsp:spPr>
        <a:xfrm>
          <a:off x="0" y="0"/>
          <a:ext cx="4629225" cy="5410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70C2-6C0E-0945-B8BD-637C70CB50BB}">
      <dsp:nvSpPr>
        <dsp:cNvPr id="0" name=""/>
        <dsp:cNvSpPr/>
      </dsp:nvSpPr>
      <dsp:spPr>
        <a:xfrm>
          <a:off x="2314612" y="543925"/>
          <a:ext cx="3008996" cy="1280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Monitoring the number of flowers</a:t>
          </a:r>
          <a:r>
            <a:rPr lang="en-GB" sz="1500" kern="1200" dirty="0"/>
            <a:t> on a plant provides valuable insights into its reproductive health and potential yield</a:t>
          </a:r>
          <a:endParaRPr lang="en-TR" sz="1500" kern="1200" dirty="0"/>
        </a:p>
      </dsp:txBody>
      <dsp:txXfrm>
        <a:off x="2377130" y="606443"/>
        <a:ext cx="2883960" cy="1155659"/>
      </dsp:txXfrm>
    </dsp:sp>
    <dsp:sp modelId="{D182AF51-2438-184A-8A3E-D658F1B0EC7E}">
      <dsp:nvSpPr>
        <dsp:cNvPr id="0" name=""/>
        <dsp:cNvSpPr/>
      </dsp:nvSpPr>
      <dsp:spPr>
        <a:xfrm>
          <a:off x="2314612" y="1984708"/>
          <a:ext cx="3008996" cy="1280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Quantifying tomato </a:t>
          </a:r>
          <a:r>
            <a:rPr lang="tr-TR" sz="1500" b="1" kern="1200"/>
            <a:t>yield</a:t>
          </a:r>
          <a:r>
            <a:rPr lang="en-GB" sz="1500" b="1" kern="1200"/>
            <a:t> </a:t>
          </a:r>
          <a:r>
            <a:rPr lang="en-GB" sz="1500" kern="1200"/>
            <a:t>allows farmers to assess the effectiveness of their cultivation practices and make informed decisions.</a:t>
          </a:r>
          <a:endParaRPr lang="en-TR" sz="1500" kern="1200"/>
        </a:p>
      </dsp:txBody>
      <dsp:txXfrm>
        <a:off x="2377130" y="2047226"/>
        <a:ext cx="2883960" cy="1155659"/>
      </dsp:txXfrm>
    </dsp:sp>
    <dsp:sp modelId="{9971FB39-B650-9C48-A4A4-15784DF02833}">
      <dsp:nvSpPr>
        <dsp:cNvPr id="0" name=""/>
        <dsp:cNvSpPr/>
      </dsp:nvSpPr>
      <dsp:spPr>
        <a:xfrm>
          <a:off x="2314612" y="3425491"/>
          <a:ext cx="3008996" cy="1280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Monitoring changes in tomato size</a:t>
          </a:r>
          <a:r>
            <a:rPr lang="en-GB" sz="1500" kern="1200"/>
            <a:t> provides real-time feedback on plant growth and fruit development dynamics.</a:t>
          </a:r>
          <a:endParaRPr lang="en-TR" sz="1500" kern="1200"/>
        </a:p>
      </dsp:txBody>
      <dsp:txXfrm>
        <a:off x="2377130" y="3488009"/>
        <a:ext cx="2883960" cy="115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CSE496 </a:t>
            </a:r>
            <a:br>
              <a:rPr lang="en-US" altLang="en-US" sz="3600" dirty="0"/>
            </a:br>
            <a:r>
              <a:rPr lang="en-US" altLang="en-US" sz="3600" dirty="0"/>
              <a:t>System Estimating Tomato Size on Branches in Greenhouses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First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Emre YILMAZ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</a:t>
            </a:r>
            <a:r>
              <a:rPr lang="en-US" altLang="en-US" sz="2000" b="1" dirty="0"/>
              <a:t>Supervisor</a:t>
            </a:r>
            <a:r>
              <a:rPr lang="tr-TR" altLang="en-US" sz="2000" b="1" dirty="0"/>
              <a:t>: Prof. Dr. Yusuf Sinan Akgül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March</a:t>
            </a:r>
            <a:r>
              <a:rPr lang="tr-TR" altLang="en-US" sz="1800" b="1" dirty="0"/>
              <a:t>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467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Project Scheme and Description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Project Design Plan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Project Requirements</a:t>
            </a: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Project Timeline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Success </a:t>
            </a:r>
            <a:r>
              <a:rPr lang="en-US" altLang="en-US" sz="2400" dirty="0" err="1"/>
              <a:t>Criterias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References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Project Scheme and Description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0AFF97-88B9-3591-E573-1F1BE8113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255506"/>
              </p:ext>
            </p:extLst>
          </p:nvPr>
        </p:nvGraphicFramePr>
        <p:xfrm>
          <a:off x="3820391" y="990600"/>
          <a:ext cx="5323609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30F93B-26DF-4036-D95D-BC45F31B9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409" y="1143000"/>
            <a:ext cx="1600200" cy="1802845"/>
          </a:xfrm>
          <a:prstGeom prst="rect">
            <a:avLst/>
          </a:prstGeom>
        </p:spPr>
      </p:pic>
      <p:sp>
        <p:nvSpPr>
          <p:cNvPr id="3" name="Dikdörtgen 1">
            <a:extLst>
              <a:ext uri="{FF2B5EF4-FFF2-40B4-BE49-F238E27FC236}">
                <a16:creationId xmlns:a16="http://schemas.microsoft.com/office/drawing/2014/main" id="{32E2A67F-1F8D-1502-92BF-0F3C78D21827}"/>
              </a:ext>
            </a:extLst>
          </p:cNvPr>
          <p:cNvSpPr/>
          <p:nvPr/>
        </p:nvSpPr>
        <p:spPr bwMode="auto">
          <a:xfrm>
            <a:off x="2971800" y="1766946"/>
            <a:ext cx="1295400" cy="554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Model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Düz Ok Bağlayıcısı 17">
            <a:extLst>
              <a:ext uri="{FF2B5EF4-FFF2-40B4-BE49-F238E27FC236}">
                <a16:creationId xmlns:a16="http://schemas.microsoft.com/office/drawing/2014/main" id="{1F4ACCD6-65FA-6A42-1650-864814C81F6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 bwMode="auto">
          <a:xfrm>
            <a:off x="3619500" y="2321900"/>
            <a:ext cx="0" cy="763573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Dikdörtgen 1">
            <a:extLst>
              <a:ext uri="{FF2B5EF4-FFF2-40B4-BE49-F238E27FC236}">
                <a16:creationId xmlns:a16="http://schemas.microsoft.com/office/drawing/2014/main" id="{2C501BF5-6C86-8B19-BB4D-E1C5B0932AAF}"/>
              </a:ext>
            </a:extLst>
          </p:cNvPr>
          <p:cNvSpPr/>
          <p:nvPr/>
        </p:nvSpPr>
        <p:spPr bwMode="auto">
          <a:xfrm>
            <a:off x="2588202" y="3085473"/>
            <a:ext cx="2062596" cy="14992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dirty="0"/>
              <a:t>«3 </a:t>
            </a:r>
            <a:r>
              <a:rPr lang="tr-TR" sz="1600" dirty="0" err="1"/>
              <a:t>tomatoes</a:t>
            </a:r>
            <a:r>
              <a:rPr lang="tr-TR" sz="1600" dirty="0"/>
              <a:t>»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«3 </a:t>
            </a:r>
            <a:r>
              <a:rPr kumimoji="0" 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flowers</a:t>
            </a:r>
            <a:r>
              <a:rPr kumimoji="0" 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»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dirty="0"/>
              <a:t>«12% size </a:t>
            </a:r>
            <a:r>
              <a:rPr lang="tr-TR" sz="1600" dirty="0" err="1"/>
              <a:t>increase</a:t>
            </a:r>
            <a:r>
              <a:rPr lang="tr-TR" sz="1600" dirty="0"/>
              <a:t>»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Düz Ok Bağlayıcısı 17">
            <a:extLst>
              <a:ext uri="{FF2B5EF4-FFF2-40B4-BE49-F238E27FC236}">
                <a16:creationId xmlns:a16="http://schemas.microsoft.com/office/drawing/2014/main" id="{2C4CE74B-A646-E204-3A04-A8B1978AE08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>
            <a:off x="1894609" y="2044423"/>
            <a:ext cx="1077191" cy="0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DF9D8F-0099-40BA-4C30-BA1CCF6872B6}"/>
              </a:ext>
            </a:extLst>
          </p:cNvPr>
          <p:cNvSpPr txBox="1"/>
          <p:nvPr/>
        </p:nvSpPr>
        <p:spPr>
          <a:xfrm>
            <a:off x="894260" y="2853512"/>
            <a:ext cx="1589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*[0]</a:t>
            </a:r>
            <a:endParaRPr lang="en-TR" sz="900" dirty="0"/>
          </a:p>
        </p:txBody>
      </p:sp>
    </p:spTree>
    <p:extLst>
      <p:ext uri="{BB962C8B-B14F-4D97-AF65-F5344CB8AC3E}">
        <p14:creationId xmlns:p14="http://schemas.microsoft.com/office/powerpoint/2010/main" val="6465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Project Design Plan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05400" y="990600"/>
            <a:ext cx="411701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z="2400" dirty="0"/>
              <a:t>Collect data using an RGB-D Camera.</a:t>
            </a:r>
          </a:p>
          <a:p>
            <a:pPr eaLnBrk="1" hangingPunct="1"/>
            <a:r>
              <a:rPr lang="en-CA" altLang="en-US" sz="2400" dirty="0"/>
              <a:t>Annotate images manually to mark the position and size of tomatoes and flowers</a:t>
            </a:r>
          </a:p>
          <a:p>
            <a:pPr eaLnBrk="1" hangingPunct="1"/>
            <a:r>
              <a:rPr lang="en-CA" altLang="en-US" sz="2400" dirty="0"/>
              <a:t>Develop and train AI models for tomato detection and flower counting.</a:t>
            </a:r>
          </a:p>
          <a:p>
            <a:pPr eaLnBrk="1" hangingPunct="1"/>
            <a:r>
              <a:rPr lang="en-CA" altLang="en-US" sz="2400" dirty="0"/>
              <a:t>A model calculates the size of the tomato (</a:t>
            </a:r>
            <a:r>
              <a:rPr lang="en-CA" altLang="en-US" sz="1400" dirty="0"/>
              <a:t>minor-axis length and major-axis length </a:t>
            </a:r>
            <a:r>
              <a:rPr lang="en-CA" altLang="en-US" sz="2400" dirty="0"/>
              <a:t>)</a:t>
            </a:r>
          </a:p>
        </p:txBody>
      </p:sp>
      <p:sp>
        <p:nvSpPr>
          <p:cNvPr id="16" name="Dikdörtgen 1">
            <a:extLst>
              <a:ext uri="{FF2B5EF4-FFF2-40B4-BE49-F238E27FC236}">
                <a16:creationId xmlns:a16="http://schemas.microsoft.com/office/drawing/2014/main" id="{1EDA3644-984B-070F-66C9-F26CE1A4CBE8}"/>
              </a:ext>
            </a:extLst>
          </p:cNvPr>
          <p:cNvSpPr/>
          <p:nvPr/>
        </p:nvSpPr>
        <p:spPr bwMode="auto">
          <a:xfrm>
            <a:off x="152400" y="1517914"/>
            <a:ext cx="1295400" cy="554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RGBD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Camera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ikdörtgen 1">
            <a:extLst>
              <a:ext uri="{FF2B5EF4-FFF2-40B4-BE49-F238E27FC236}">
                <a16:creationId xmlns:a16="http://schemas.microsoft.com/office/drawing/2014/main" id="{46B6A3EB-C827-B0BC-63D8-A1DE6D2689C1}"/>
              </a:ext>
            </a:extLst>
          </p:cNvPr>
          <p:cNvSpPr/>
          <p:nvPr/>
        </p:nvSpPr>
        <p:spPr bwMode="auto">
          <a:xfrm>
            <a:off x="3019786" y="1517914"/>
            <a:ext cx="1295400" cy="554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Dataset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Dikdörtgen 1">
            <a:extLst>
              <a:ext uri="{FF2B5EF4-FFF2-40B4-BE49-F238E27FC236}">
                <a16:creationId xmlns:a16="http://schemas.microsoft.com/office/drawing/2014/main" id="{AE633E95-3632-072A-4F03-04CF1F3D38D5}"/>
              </a:ext>
            </a:extLst>
          </p:cNvPr>
          <p:cNvSpPr/>
          <p:nvPr/>
        </p:nvSpPr>
        <p:spPr bwMode="auto">
          <a:xfrm>
            <a:off x="3019786" y="2513980"/>
            <a:ext cx="1295400" cy="554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Label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ikdörtgen 1">
            <a:extLst>
              <a:ext uri="{FF2B5EF4-FFF2-40B4-BE49-F238E27FC236}">
                <a16:creationId xmlns:a16="http://schemas.microsoft.com/office/drawing/2014/main" id="{3203D9A1-C615-474E-5F4D-8658020F1D31}"/>
              </a:ext>
            </a:extLst>
          </p:cNvPr>
          <p:cNvSpPr/>
          <p:nvPr/>
        </p:nvSpPr>
        <p:spPr bwMode="auto">
          <a:xfrm>
            <a:off x="3030177" y="3817423"/>
            <a:ext cx="1295400" cy="554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Train</a:t>
            </a:r>
          </a:p>
        </p:txBody>
      </p:sp>
      <p:sp>
        <p:nvSpPr>
          <p:cNvPr id="20" name="Dikdörtgen 1">
            <a:extLst>
              <a:ext uri="{FF2B5EF4-FFF2-40B4-BE49-F238E27FC236}">
                <a16:creationId xmlns:a16="http://schemas.microsoft.com/office/drawing/2014/main" id="{0017FFDC-B4A4-C694-A4B4-B5AFBBF8FB0C}"/>
              </a:ext>
            </a:extLst>
          </p:cNvPr>
          <p:cNvSpPr/>
          <p:nvPr/>
        </p:nvSpPr>
        <p:spPr bwMode="auto">
          <a:xfrm>
            <a:off x="428012" y="3817423"/>
            <a:ext cx="1295400" cy="554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Model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Düz Ok Bağlayıcısı 17">
            <a:extLst>
              <a:ext uri="{FF2B5EF4-FFF2-40B4-BE49-F238E27FC236}">
                <a16:creationId xmlns:a16="http://schemas.microsoft.com/office/drawing/2014/main" id="{6EAFC628-2DED-2AB8-5CC5-13131D1EDD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447800" y="1795391"/>
            <a:ext cx="1571986" cy="0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Düz Ok Bağlayıcısı 17">
            <a:extLst>
              <a:ext uri="{FF2B5EF4-FFF2-40B4-BE49-F238E27FC236}">
                <a16:creationId xmlns:a16="http://schemas.microsoft.com/office/drawing/2014/main" id="{A79A6A29-3950-E1AD-75AE-E3C7FD6DBD6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>
            <a:off x="3667486" y="2072868"/>
            <a:ext cx="0" cy="441112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Düz Ok Bağlayıcısı 17">
            <a:extLst>
              <a:ext uri="{FF2B5EF4-FFF2-40B4-BE49-F238E27FC236}">
                <a16:creationId xmlns:a16="http://schemas.microsoft.com/office/drawing/2014/main" id="{E17AE2D4-F860-2475-2D76-C526FA67839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 bwMode="auto">
          <a:xfrm>
            <a:off x="3667486" y="3068934"/>
            <a:ext cx="10391" cy="748489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Düz Ok Bağlayıcısı 17">
            <a:extLst>
              <a:ext uri="{FF2B5EF4-FFF2-40B4-BE49-F238E27FC236}">
                <a16:creationId xmlns:a16="http://schemas.microsoft.com/office/drawing/2014/main" id="{6A734F05-13A1-7FC9-6026-E4FE7506F4AC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 bwMode="auto">
          <a:xfrm flipH="1">
            <a:off x="1723412" y="4094900"/>
            <a:ext cx="1306765" cy="0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972851C-5FF0-07E7-0999-079216EE9260}"/>
              </a:ext>
            </a:extLst>
          </p:cNvPr>
          <p:cNvSpPr/>
          <p:nvPr/>
        </p:nvSpPr>
        <p:spPr bwMode="auto">
          <a:xfrm>
            <a:off x="384789" y="5181600"/>
            <a:ext cx="1384300" cy="685800"/>
          </a:xfrm>
          <a:prstGeom prst="rect">
            <a:avLst/>
          </a:prstGeom>
          <a:solidFill>
            <a:srgbClr val="E08E34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TR" dirty="0"/>
              <a:t>Tomato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TR" dirty="0"/>
              <a:t>Picture</a:t>
            </a:r>
            <a:endParaRPr kumimoji="0" lang="en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Düz Ok Bağlayıcısı 17">
            <a:extLst>
              <a:ext uri="{FF2B5EF4-FFF2-40B4-BE49-F238E27FC236}">
                <a16:creationId xmlns:a16="http://schemas.microsoft.com/office/drawing/2014/main" id="{152A8D2A-9438-D515-4BA6-6E478FC44593}"/>
              </a:ext>
            </a:extLst>
          </p:cNvPr>
          <p:cNvCxnSpPr>
            <a:cxnSpLocks/>
            <a:stCxn id="33" idx="0"/>
            <a:endCxn id="20" idx="2"/>
          </p:cNvCxnSpPr>
          <p:nvPr/>
        </p:nvCxnSpPr>
        <p:spPr bwMode="auto">
          <a:xfrm flipH="1" flipV="1">
            <a:off x="1075712" y="4372377"/>
            <a:ext cx="1227" cy="809223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4F8AA3-4944-8808-9C07-AFC1A17E7AA8}"/>
              </a:ext>
            </a:extLst>
          </p:cNvPr>
          <p:cNvSpPr/>
          <p:nvPr/>
        </p:nvSpPr>
        <p:spPr bwMode="auto">
          <a:xfrm>
            <a:off x="3028950" y="5149199"/>
            <a:ext cx="1384300" cy="685800"/>
          </a:xfrm>
          <a:prstGeom prst="rect">
            <a:avLst/>
          </a:prstGeom>
          <a:solidFill>
            <a:srgbClr val="E08E34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cxnSp>
        <p:nvCxnSpPr>
          <p:cNvPr id="42" name="Düz Ok Bağlayıcısı 17">
            <a:extLst>
              <a:ext uri="{FF2B5EF4-FFF2-40B4-BE49-F238E27FC236}">
                <a16:creationId xmlns:a16="http://schemas.microsoft.com/office/drawing/2014/main" id="{A6566DF2-107D-381B-F704-1E6C152CA772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1766491" y="4371285"/>
            <a:ext cx="1954609" cy="777914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FB5A206-07CC-30D5-28E5-3D89E6E60AA7}"/>
              </a:ext>
            </a:extLst>
          </p:cNvPr>
          <p:cNvSpPr/>
          <p:nvPr/>
        </p:nvSpPr>
        <p:spPr bwMode="auto">
          <a:xfrm>
            <a:off x="90794" y="966472"/>
            <a:ext cx="4572000" cy="2307602"/>
          </a:xfrm>
          <a:prstGeom prst="roundRect">
            <a:avLst/>
          </a:prstGeom>
          <a:noFill/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17674E-B253-4DA3-3EB2-2623334F4F16}"/>
              </a:ext>
            </a:extLst>
          </p:cNvPr>
          <p:cNvSpPr txBox="1"/>
          <p:nvPr/>
        </p:nvSpPr>
        <p:spPr>
          <a:xfrm>
            <a:off x="936335" y="1040048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400" dirty="0"/>
              <a:t>Data collection and preprocessing</a:t>
            </a:r>
          </a:p>
        </p:txBody>
      </p:sp>
      <p:sp>
        <p:nvSpPr>
          <p:cNvPr id="10291" name="Rounded Rectangle 10290">
            <a:extLst>
              <a:ext uri="{FF2B5EF4-FFF2-40B4-BE49-F238E27FC236}">
                <a16:creationId xmlns:a16="http://schemas.microsoft.com/office/drawing/2014/main" id="{28283A74-C74A-F8C8-EC17-8C80F9403B7D}"/>
              </a:ext>
            </a:extLst>
          </p:cNvPr>
          <p:cNvSpPr/>
          <p:nvPr/>
        </p:nvSpPr>
        <p:spPr bwMode="auto">
          <a:xfrm>
            <a:off x="90794" y="3510046"/>
            <a:ext cx="4572000" cy="2441788"/>
          </a:xfrm>
          <a:prstGeom prst="roundRect">
            <a:avLst/>
          </a:prstGeom>
          <a:noFill/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50">
            <a:extLst>
              <a:ext uri="{FF2B5EF4-FFF2-40B4-BE49-F238E27FC236}">
                <a16:creationId xmlns:a16="http://schemas.microsoft.com/office/drawing/2014/main" id="{1D2C4C03-9FBC-0F0F-6AE6-EA8FE2D5F412}"/>
              </a:ext>
            </a:extLst>
          </p:cNvPr>
          <p:cNvSpPr txBox="1"/>
          <p:nvPr/>
        </p:nvSpPr>
        <p:spPr>
          <a:xfrm>
            <a:off x="1688535" y="3502517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Model Train</a:t>
            </a:r>
            <a:endParaRPr lang="en-T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</a:t>
            </a:r>
            <a:r>
              <a:rPr lang="tr-TR" altLang="en-US" sz="4000" dirty="0" err="1"/>
              <a:t>Requirements</a:t>
            </a:r>
            <a:r>
              <a:rPr lang="tr-TR" altLang="en-US" sz="4000" dirty="0"/>
              <a:t>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b="1" dirty="0"/>
              <a:t>Create a dataset of images taken from different angles using an RGB-D camera.</a:t>
            </a:r>
          </a:p>
          <a:p>
            <a:pPr eaLnBrk="1" hangingPunct="1"/>
            <a:r>
              <a:rPr lang="en-GB" altLang="en-US" sz="2000" dirty="0"/>
              <a:t>Manually label the position and size of tomatoes and flowers for each image.</a:t>
            </a:r>
          </a:p>
          <a:p>
            <a:pPr eaLnBrk="1" hangingPunct="1"/>
            <a:r>
              <a:rPr lang="en-GB" altLang="en-US" sz="2000" dirty="0"/>
              <a:t>Develop a model using deep learning techniques to detect and size tomatoes.</a:t>
            </a:r>
          </a:p>
          <a:p>
            <a:pPr eaLnBrk="1" hangingPunct="1"/>
            <a:r>
              <a:rPr lang="en-GB" altLang="en-US" sz="2000" dirty="0"/>
              <a:t>Create a separate model to count the flowers.</a:t>
            </a:r>
          </a:p>
          <a:p>
            <a:pPr eaLnBrk="1" hangingPunct="1"/>
            <a:r>
              <a:rPr lang="en-GB" altLang="en-US" sz="2000" dirty="0"/>
              <a:t>Use the trained model to detect tomatoes and flowers.</a:t>
            </a:r>
          </a:p>
          <a:p>
            <a:pPr eaLnBrk="1" hangingPunct="1"/>
            <a:r>
              <a:rPr lang="en-GB" altLang="en-US" sz="2000" dirty="0"/>
              <a:t>Calculate the total size of tomatoes in </a:t>
            </a:r>
            <a:r>
              <a:rPr lang="en-US" altLang="en-US" sz="2000" dirty="0"/>
              <a:t>millimeter</a:t>
            </a:r>
            <a:r>
              <a:rPr lang="en-GB" altLang="en-US" sz="2000" dirty="0"/>
              <a:t> using the detected </a:t>
            </a:r>
            <a:r>
              <a:rPr lang="en-GB" altLang="en-US" sz="2000" dirty="0" err="1"/>
              <a:t>tomat</a:t>
            </a:r>
            <a:r>
              <a:rPr lang="tr-TR" altLang="en-US" sz="2000" dirty="0" err="1"/>
              <a:t>oes</a:t>
            </a:r>
            <a:r>
              <a:rPr lang="en-GB" altLang="en-US" sz="2000" dirty="0"/>
              <a:t>.</a:t>
            </a:r>
          </a:p>
          <a:p>
            <a:pPr eaLnBrk="1" hangingPunct="1"/>
            <a:r>
              <a:rPr lang="en-GB" altLang="en-US" sz="2000" b="1" dirty="0"/>
              <a:t>Design a user-friendly interface to understand the results and create appropriate graphs and tables to visualize them.</a:t>
            </a:r>
          </a:p>
          <a:p>
            <a:pPr eaLnBrk="1" hangingPunct="1"/>
            <a:r>
              <a:rPr lang="en-GB" altLang="en-US" sz="2000" b="1" dirty="0"/>
              <a:t>The developed system accurately calculates the size of tomatoes and counts the number of flowers in the images.</a:t>
            </a:r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  <a:p>
            <a:pPr eaLnBrk="1" hangingPunct="1"/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tr-TR" altLang="en-US" sz="3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Requirements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472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tr-TR" altLang="en-US" sz="2400" dirty="0">
                <a:latin typeface="+mn-lt"/>
              </a:rPr>
              <a:t>Hardware</a:t>
            </a:r>
          </a:p>
          <a:p>
            <a:pPr marL="742950" lvl="2" indent="-342900">
              <a:lnSpc>
                <a:spcPct val="90000"/>
              </a:lnSpc>
            </a:pPr>
            <a:r>
              <a:rPr lang="tr-TR" altLang="en-US" sz="1800" dirty="0">
                <a:latin typeface="+mn-lt"/>
              </a:rPr>
              <a:t>RGB-D </a:t>
            </a:r>
            <a:r>
              <a:rPr lang="tr-TR" altLang="en-US" sz="1800" dirty="0" err="1">
                <a:latin typeface="+mn-lt"/>
              </a:rPr>
              <a:t>Camera</a:t>
            </a:r>
            <a:r>
              <a:rPr lang="tr-TR" altLang="en-US" sz="1800" dirty="0">
                <a:latin typeface="+mn-lt"/>
              </a:rPr>
              <a:t> ( Intel </a:t>
            </a:r>
            <a:r>
              <a:rPr lang="tr-TR" altLang="en-US" sz="1800" dirty="0" err="1">
                <a:latin typeface="+mn-lt"/>
              </a:rPr>
              <a:t>RealSense</a:t>
            </a:r>
            <a:r>
              <a:rPr lang="tr-TR" altLang="en-US" sz="1800" dirty="0">
                <a:latin typeface="+mn-lt"/>
              </a:rPr>
              <a:t> )</a:t>
            </a:r>
          </a:p>
          <a:p>
            <a:pPr marL="342900" lvl="1" indent="-342900">
              <a:lnSpc>
                <a:spcPct val="90000"/>
              </a:lnSpc>
              <a:buChar char="•"/>
            </a:pPr>
            <a:endParaRPr lang="tr-TR" altLang="en-US" sz="2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tr-TR" altLang="en-US" sz="2400" dirty="0">
                <a:latin typeface="+mn-lt"/>
              </a:rPr>
              <a:t>Software</a:t>
            </a:r>
          </a:p>
          <a:p>
            <a:pPr marL="742950" lvl="2" indent="-342900">
              <a:lnSpc>
                <a:spcPct val="90000"/>
              </a:lnSpc>
            </a:pPr>
            <a:r>
              <a:rPr lang="tr-TR" altLang="en-US" sz="1800" dirty="0">
                <a:latin typeface="+mn-lt"/>
              </a:rPr>
              <a:t>Data </a:t>
            </a:r>
            <a:r>
              <a:rPr lang="tr-TR" altLang="en-US" sz="1800" dirty="0" err="1">
                <a:latin typeface="+mn-lt"/>
              </a:rPr>
              <a:t>Manipulation</a:t>
            </a:r>
            <a:r>
              <a:rPr lang="tr-TR" altLang="en-US" sz="1800" dirty="0">
                <a:latin typeface="+mn-lt"/>
              </a:rPr>
              <a:t>: </a:t>
            </a:r>
            <a:r>
              <a:rPr lang="tr-TR" altLang="en-US" sz="1800" dirty="0" err="1">
                <a:latin typeface="+mn-lt"/>
              </a:rPr>
              <a:t>pandas</a:t>
            </a:r>
            <a:r>
              <a:rPr lang="tr-TR" altLang="en-US" sz="1800" dirty="0">
                <a:latin typeface="+mn-lt"/>
              </a:rPr>
              <a:t>, </a:t>
            </a:r>
            <a:r>
              <a:rPr lang="tr-TR" altLang="en-US" sz="1800" dirty="0" err="1">
                <a:latin typeface="+mn-lt"/>
              </a:rPr>
              <a:t>NumPy</a:t>
            </a:r>
            <a:endParaRPr lang="tr-TR" altLang="en-US" sz="1800" dirty="0">
              <a:latin typeface="+mn-lt"/>
            </a:endParaRPr>
          </a:p>
          <a:p>
            <a:pPr marL="742950" lvl="2" indent="-342900">
              <a:lnSpc>
                <a:spcPct val="90000"/>
              </a:lnSpc>
            </a:pPr>
            <a:r>
              <a:rPr lang="tr-TR" altLang="en-US" sz="1800" dirty="0">
                <a:latin typeface="+mn-lt"/>
              </a:rPr>
              <a:t>Machine Learning: </a:t>
            </a:r>
            <a:r>
              <a:rPr lang="tr-TR" altLang="en-US" sz="1800" dirty="0" err="1">
                <a:latin typeface="+mn-lt"/>
              </a:rPr>
              <a:t>scikit-learn</a:t>
            </a:r>
            <a:endParaRPr lang="tr-TR" altLang="en-US" sz="1800" dirty="0">
              <a:latin typeface="+mn-lt"/>
            </a:endParaRPr>
          </a:p>
          <a:p>
            <a:pPr marL="742950" lvl="2" indent="-342900">
              <a:lnSpc>
                <a:spcPct val="90000"/>
              </a:lnSpc>
            </a:pPr>
            <a:r>
              <a:rPr lang="tr-TR" altLang="en-US" sz="1800" dirty="0" err="1">
                <a:latin typeface="+mn-lt"/>
              </a:rPr>
              <a:t>Deep</a:t>
            </a:r>
            <a:r>
              <a:rPr lang="tr-TR" altLang="en-US" sz="1800" dirty="0">
                <a:latin typeface="+mn-lt"/>
              </a:rPr>
              <a:t> Learning: </a:t>
            </a:r>
            <a:r>
              <a:rPr lang="tr-TR" altLang="en-US" sz="1800" dirty="0" err="1">
                <a:latin typeface="+mn-lt"/>
              </a:rPr>
              <a:t>TensorFlow</a:t>
            </a:r>
            <a:r>
              <a:rPr lang="tr-TR" altLang="en-US" sz="1800" dirty="0">
                <a:latin typeface="+mn-lt"/>
              </a:rPr>
              <a:t>, </a:t>
            </a:r>
            <a:r>
              <a:rPr lang="tr-TR" altLang="en-US" sz="1800" dirty="0" err="1">
                <a:latin typeface="+mn-lt"/>
              </a:rPr>
              <a:t>Keras</a:t>
            </a:r>
            <a:r>
              <a:rPr lang="tr-TR" altLang="en-US" sz="1800" dirty="0">
                <a:latin typeface="+mn-lt"/>
              </a:rPr>
              <a:t>, </a:t>
            </a:r>
            <a:r>
              <a:rPr lang="tr-TR" altLang="en-US" sz="1800" dirty="0" err="1">
                <a:latin typeface="+mn-lt"/>
              </a:rPr>
              <a:t>PyTorch</a:t>
            </a:r>
            <a:endParaRPr lang="tr-TR" altLang="en-US" sz="1800" dirty="0">
              <a:latin typeface="+mn-lt"/>
            </a:endParaRPr>
          </a:p>
          <a:p>
            <a:pPr marL="742950" lvl="2" indent="-342900">
              <a:lnSpc>
                <a:spcPct val="90000"/>
              </a:lnSpc>
            </a:pPr>
            <a:r>
              <a:rPr lang="tr-TR" altLang="en-US" sz="1800" dirty="0">
                <a:latin typeface="+mn-lt"/>
              </a:rPr>
              <a:t>Data </a:t>
            </a:r>
            <a:r>
              <a:rPr lang="tr-TR" altLang="en-US" sz="1800" dirty="0" err="1">
                <a:latin typeface="+mn-lt"/>
              </a:rPr>
              <a:t>Visualization</a:t>
            </a:r>
            <a:r>
              <a:rPr lang="tr-TR" altLang="en-US" sz="1800" dirty="0">
                <a:latin typeface="+mn-lt"/>
              </a:rPr>
              <a:t>: </a:t>
            </a:r>
            <a:r>
              <a:rPr lang="tr-TR" altLang="en-US" sz="1800" dirty="0" err="1">
                <a:latin typeface="+mn-lt"/>
              </a:rPr>
              <a:t>Matplotlib</a:t>
            </a:r>
            <a:r>
              <a:rPr lang="tr-TR" altLang="en-US" sz="1800" dirty="0">
                <a:latin typeface="+mn-lt"/>
              </a:rPr>
              <a:t>, </a:t>
            </a:r>
            <a:r>
              <a:rPr lang="tr-TR" altLang="en-US" sz="1800" dirty="0" err="1">
                <a:latin typeface="+mn-lt"/>
              </a:rPr>
              <a:t>Seaborn</a:t>
            </a:r>
            <a:endParaRPr lang="tr-TR" altLang="en-US" sz="1800" dirty="0">
              <a:latin typeface="+mn-lt"/>
            </a:endParaRPr>
          </a:p>
          <a:p>
            <a:pPr marL="342900" lvl="1" indent="-342900">
              <a:lnSpc>
                <a:spcPct val="90000"/>
              </a:lnSpc>
              <a:buChar char="•"/>
            </a:pPr>
            <a:endParaRPr lang="tr-TR" altLang="en-US" sz="2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tr-TR" altLang="en-US" sz="2400" dirty="0" err="1">
                <a:latin typeface="+mn-lt"/>
              </a:rPr>
              <a:t>Other</a:t>
            </a:r>
            <a:endParaRPr lang="tr-TR" altLang="en-US" sz="2400" dirty="0">
              <a:latin typeface="+mn-lt"/>
            </a:endParaRPr>
          </a:p>
          <a:p>
            <a:pPr marL="742950" lvl="2" indent="-342900">
              <a:lnSpc>
                <a:spcPct val="90000"/>
              </a:lnSpc>
            </a:pPr>
            <a:r>
              <a:rPr lang="tr-TR" altLang="en-US" sz="1800" dirty="0" err="1">
                <a:latin typeface="+mn-lt"/>
              </a:rPr>
              <a:t>Flashlight</a:t>
            </a:r>
            <a:r>
              <a:rPr lang="tr-TR" altLang="en-US" sz="1800" dirty="0">
                <a:latin typeface="+mn-lt"/>
              </a:rPr>
              <a:t> (?)</a:t>
            </a:r>
          </a:p>
          <a:p>
            <a:pPr marL="742950" lvl="2" indent="-342900">
              <a:lnSpc>
                <a:spcPct val="90000"/>
              </a:lnSpc>
            </a:pPr>
            <a:r>
              <a:rPr lang="tr-TR" altLang="en-US" sz="1800" dirty="0" err="1">
                <a:latin typeface="+mn-lt"/>
              </a:rPr>
              <a:t>Dataset</a:t>
            </a:r>
            <a:r>
              <a:rPr lang="tr-TR" altLang="en-US" sz="1800" dirty="0">
                <a:latin typeface="+mn-lt"/>
              </a:rPr>
              <a:t>, </a:t>
            </a:r>
            <a:r>
              <a:rPr lang="tr-TR" altLang="en-US" sz="1800" dirty="0" err="1">
                <a:latin typeface="+mn-lt"/>
              </a:rPr>
              <a:t>Annotated</a:t>
            </a:r>
            <a:r>
              <a:rPr lang="tr-TR" altLang="en-US" sz="1800" dirty="0">
                <a:latin typeface="+mn-lt"/>
              </a:rPr>
              <a:t> Data</a:t>
            </a:r>
          </a:p>
          <a:p>
            <a:pPr marL="742950" lvl="2" indent="-342900">
              <a:lnSpc>
                <a:spcPct val="90000"/>
              </a:lnSpc>
            </a:pPr>
            <a:r>
              <a:rPr lang="tr-TR" altLang="en-US" sz="1800" dirty="0">
                <a:latin typeface="+mn-lt"/>
              </a:rPr>
              <a:t>Training Resource (Google </a:t>
            </a:r>
            <a:r>
              <a:rPr lang="tr-TR" altLang="en-US" sz="1800" dirty="0" err="1">
                <a:latin typeface="+mn-lt"/>
              </a:rPr>
              <a:t>Colab</a:t>
            </a:r>
            <a:r>
              <a:rPr lang="tr-TR" altLang="en-US" sz="1800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endParaRPr lang="tr-TR" altLang="en-US" sz="2400" dirty="0">
              <a:latin typeface="+mn-lt"/>
            </a:endParaRPr>
          </a:p>
        </p:txBody>
      </p:sp>
      <p:pic>
        <p:nvPicPr>
          <p:cNvPr id="6" name="İçerik Yer Tutucusu 5" descr="mor, macenta, dans, iç mekan içeren bir resim&#10;&#10;Açıklama otomatik olarak oluşturuldu">
            <a:extLst>
              <a:ext uri="{FF2B5EF4-FFF2-40B4-BE49-F238E27FC236}">
                <a16:creationId xmlns:a16="http://schemas.microsoft.com/office/drawing/2014/main" id="{ACC2D0D6-12AD-1C10-9238-75614A4BC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4" r="38780" b="1"/>
          <a:stretch/>
        </p:blipFill>
        <p:spPr>
          <a:xfrm>
            <a:off x="5105400" y="1198479"/>
            <a:ext cx="3581400" cy="4461042"/>
          </a:xfrm>
          <a:noFill/>
        </p:spPr>
      </p:pic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1333BC9-A97B-4126-BA35-8564686F79B6}" type="slidenum">
              <a:rPr lang="tr-TR" altLang="en-US" sz="300" kern="1200">
                <a:solidFill>
                  <a:srgbClr val="FFFFE5"/>
                </a:solidFill>
                <a:latin typeface="Arial" charset="0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6</a:t>
            </a:fld>
            <a:endParaRPr lang="tr-TR" altLang="en-US" sz="300" kern="1200">
              <a:solidFill>
                <a:srgbClr val="FFFFE5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AB2D21-CCAA-A1DD-2E11-0F7C58B2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7E43C-1660-63CC-BB9D-95CEBB1C4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990600"/>
            <a:ext cx="864216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Success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Criterias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Flower Detection</a:t>
            </a:r>
            <a:endParaRPr lang="en-GB" altLang="en-US" sz="2000" dirty="0"/>
          </a:p>
          <a:p>
            <a:pPr lvl="1" eaLnBrk="1" hangingPunct="1"/>
            <a:r>
              <a:rPr lang="en-GB" altLang="en-US" sz="1600" dirty="0"/>
              <a:t>The system should accurately detect and count the number of flowers in the captured images with a F1 Score of at least 85%.</a:t>
            </a:r>
          </a:p>
          <a:p>
            <a:pPr marL="457200" lvl="1" indent="0" eaLnBrk="1" hangingPunct="1">
              <a:buNone/>
            </a:pPr>
            <a:endParaRPr lang="en-GB" altLang="en-US" sz="2000" dirty="0"/>
          </a:p>
          <a:p>
            <a:pPr eaLnBrk="1" hangingPunct="1"/>
            <a:r>
              <a:rPr lang="en-GB" altLang="en-US" sz="2400" dirty="0"/>
              <a:t>Tomato Detection</a:t>
            </a:r>
          </a:p>
          <a:p>
            <a:pPr lvl="1" eaLnBrk="1" hangingPunct="1"/>
            <a:r>
              <a:rPr lang="tr-TR" altLang="en-US" sz="1600" dirty="0"/>
              <a:t>F1 </a:t>
            </a:r>
            <a:r>
              <a:rPr lang="tr-TR" altLang="en-US" sz="1600" dirty="0" err="1"/>
              <a:t>score</a:t>
            </a:r>
            <a:r>
              <a:rPr lang="en-GB" altLang="en-US" sz="1600" dirty="0"/>
              <a:t> for tomato detection should exceed 85%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eaLnBrk="1" hangingPunct="1"/>
            <a:r>
              <a:rPr lang="en-GB" altLang="en-US" sz="2400" dirty="0"/>
              <a:t>Tomato Size Estimation:</a:t>
            </a:r>
          </a:p>
          <a:p>
            <a:pPr lvl="1" eaLnBrk="1" hangingPunct="1"/>
            <a:r>
              <a:rPr lang="en-GB" altLang="en-US" sz="1600" dirty="0"/>
              <a:t>The system should accurately estimate the size of tomatoes in </a:t>
            </a:r>
            <a:r>
              <a:rPr lang="tr-TR" altLang="en-US" sz="1600" dirty="0" err="1"/>
              <a:t>millimeters</a:t>
            </a:r>
            <a:r>
              <a:rPr lang="en-GB" altLang="en-US" sz="1600" dirty="0"/>
              <a:t>, with an average error of less than </a:t>
            </a:r>
            <a:r>
              <a:rPr lang="tr-TR" altLang="en-US" sz="1600" dirty="0"/>
              <a:t>1</a:t>
            </a:r>
            <a:r>
              <a:rPr lang="en-GB" altLang="en-US" sz="1600" dirty="0"/>
              <a:t>0% compared to ground truth measurements.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References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2400" dirty="0"/>
              <a:t>[0]: </a:t>
            </a:r>
            <a:r>
              <a:rPr lang="tr-TR" altLang="en-US" sz="2400" dirty="0" err="1"/>
              <a:t>Study</a:t>
            </a:r>
            <a:r>
              <a:rPr lang="tr-TR" altLang="en-US" sz="2400" dirty="0"/>
              <a:t> on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detection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water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status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tomato</a:t>
            </a:r>
            <a:r>
              <a:rPr lang="tr-TR" altLang="en-US" sz="2400" dirty="0"/>
              <a:t> (</a:t>
            </a:r>
            <a:r>
              <a:rPr lang="tr-TR" altLang="en-US" sz="2400" dirty="0" err="1"/>
              <a:t>Solanum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lycopersicum</a:t>
            </a:r>
            <a:r>
              <a:rPr lang="tr-TR" altLang="en-US" sz="2400" dirty="0"/>
              <a:t> L.) </a:t>
            </a:r>
            <a:r>
              <a:rPr lang="tr-TR" altLang="en-US" sz="2400" dirty="0" err="1"/>
              <a:t>by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multimodal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deep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learning</a:t>
            </a: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r>
              <a:rPr lang="tr-TR" altLang="en-US" sz="2400" dirty="0"/>
              <a:t>[1]: </a:t>
            </a:r>
            <a:r>
              <a:rPr lang="tr-TR" altLang="en-US" sz="2400" dirty="0" err="1"/>
              <a:t>Vegetable</a:t>
            </a:r>
            <a:r>
              <a:rPr lang="tr-TR" altLang="en-US" sz="2400" dirty="0"/>
              <a:t> Size </a:t>
            </a:r>
            <a:r>
              <a:rPr lang="tr-TR" altLang="en-US" sz="2400" dirty="0" err="1"/>
              <a:t>Measurement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Based</a:t>
            </a:r>
            <a:r>
              <a:rPr lang="tr-TR" altLang="en-US" sz="2400" dirty="0"/>
              <a:t> on Stereo </a:t>
            </a:r>
            <a:r>
              <a:rPr lang="tr-TR" altLang="en-US" sz="2400" dirty="0" err="1"/>
              <a:t>Camera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Keypoints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Detection</a:t>
            </a:r>
            <a:r>
              <a:rPr lang="tr-TR" altLang="en-US" sz="2400" dirty="0"/>
              <a:t> 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r>
              <a:rPr lang="tr-TR" altLang="en-US" sz="2400" dirty="0"/>
              <a:t>[2]: </a:t>
            </a:r>
            <a:r>
              <a:rPr lang="tr-TR" altLang="en-US" sz="2400" dirty="0" err="1"/>
              <a:t>Tomato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volume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mass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estimation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computer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vision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machine</a:t>
            </a:r>
            <a:r>
              <a:rPr lang="tr-TR" altLang="en-US" sz="2400" dirty="0"/>
              <a:t> T </a:t>
            </a:r>
            <a:r>
              <a:rPr lang="tr-TR" altLang="en-US" sz="2400" dirty="0" err="1"/>
              <a:t>learning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algorithms</a:t>
            </a:r>
            <a:r>
              <a:rPr lang="tr-TR" altLang="en-US" sz="2400" dirty="0"/>
              <a:t>: </a:t>
            </a:r>
            <a:r>
              <a:rPr lang="tr-TR" altLang="en-US" sz="2400" dirty="0" err="1"/>
              <a:t>Cherry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tomato</a:t>
            </a:r>
            <a:r>
              <a:rPr lang="tr-TR" altLang="en-US" sz="2400" dirty="0"/>
              <a:t> model</a:t>
            </a:r>
          </a:p>
          <a:p>
            <a:pPr marL="0" indent="0" eaLnBrk="1" hangingPunct="1"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B3F2FED177AC24E9B71B58BD318A255" ma:contentTypeVersion="9" ma:contentTypeDescription="Yeni belge oluşturun." ma:contentTypeScope="" ma:versionID="d285810b998c90c9839df2ae5f408ee4">
  <xsd:schema xmlns:xsd="http://www.w3.org/2001/XMLSchema" xmlns:xs="http://www.w3.org/2001/XMLSchema" xmlns:p="http://schemas.microsoft.com/office/2006/metadata/properties" xmlns:ns2="6643dcc3-5a03-42ad-b043-9d99b1261902" xmlns:ns3="13f998a4-8b03-48cb-a704-d9462ec0720a" targetNamespace="http://schemas.microsoft.com/office/2006/metadata/properties" ma:root="true" ma:fieldsID="a1bf1be200a00904c7c84abcc03f1ab9" ns2:_="" ns3:_="">
    <xsd:import namespace="6643dcc3-5a03-42ad-b043-9d99b1261902"/>
    <xsd:import namespace="13f998a4-8b03-48cb-a704-d9462ec0720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3dcc3-5a03-42ad-b043-9d99b126190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98a4-8b03-48cb-a704-d9462ec0720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643dcc3-5a03-42ad-b043-9d99b1261902" xsi:nil="true"/>
  </documentManagement>
</p:properties>
</file>

<file path=customXml/itemProps1.xml><?xml version="1.0" encoding="utf-8"?>
<ds:datastoreItem xmlns:ds="http://schemas.openxmlformats.org/officeDocument/2006/customXml" ds:itemID="{A0BEA9CA-E164-4AAF-9E48-806A29CC533C}"/>
</file>

<file path=customXml/itemProps2.xml><?xml version="1.0" encoding="utf-8"?>
<ds:datastoreItem xmlns:ds="http://schemas.openxmlformats.org/officeDocument/2006/customXml" ds:itemID="{41F979B2-4635-404F-B9B1-4AD27EE069F1}"/>
</file>

<file path=customXml/itemProps3.xml><?xml version="1.0" encoding="utf-8"?>
<ds:datastoreItem xmlns:ds="http://schemas.openxmlformats.org/officeDocument/2006/customXml" ds:itemID="{F1A70A45-1860-4086-8CC0-EE501434D8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482</Words>
  <Application>Microsoft Macintosh PowerPoint</Application>
  <PresentationFormat>On-screen Show (4:3)</PresentationFormat>
  <Paragraphs>98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Tahoma</vt:lpstr>
      <vt:lpstr>Default Design</vt:lpstr>
      <vt:lpstr>CSE496  System Estimating Tomato Size on Branches in Greenhouses</vt:lpstr>
      <vt:lpstr>Content</vt:lpstr>
      <vt:lpstr>Project Scheme and Description</vt:lpstr>
      <vt:lpstr>Project Design Plan</vt:lpstr>
      <vt:lpstr>Project Requirements - 1</vt:lpstr>
      <vt:lpstr>Project Requirements - 2</vt:lpstr>
      <vt:lpstr>Timeline</vt:lpstr>
      <vt:lpstr>Success Criterias</vt:lpstr>
      <vt:lpstr>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EMRE YILMAZ</cp:lastModifiedBy>
  <cp:revision>174</cp:revision>
  <dcterms:created xsi:type="dcterms:W3CDTF">2007-08-26T20:02:13Z</dcterms:created>
  <dcterms:modified xsi:type="dcterms:W3CDTF">2024-03-26T14:22:32Z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0x0101009B3F2FED177AC24E9B71B58BD318A255</vt:lpwstr>
  </property>
</Properties>
</file>