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79" r:id="rId7"/>
    <p:sldId id="297" r:id="rId8"/>
    <p:sldId id="289" r:id="rId9"/>
    <p:sldId id="290" r:id="rId10"/>
    <p:sldId id="292" r:id="rId11"/>
    <p:sldId id="293" r:id="rId12"/>
    <p:sldId id="296" r:id="rId13"/>
    <p:sldId id="294" r:id="rId14"/>
    <p:sldId id="295" r:id="rId15"/>
    <p:sldId id="287" r:id="rId16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580000"/>
    <a:srgbClr val="FFFFCC"/>
    <a:srgbClr val="050121"/>
    <a:srgbClr val="333333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718"/>
  </p:normalViewPr>
  <p:slideViewPr>
    <p:cSldViewPr>
      <p:cViewPr varScale="1">
        <p:scale>
          <a:sx n="105" d="100"/>
          <a:sy n="105" d="100"/>
        </p:scale>
        <p:origin x="19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513B9-7286-2541-8BDE-E209EE89B51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E78649-609C-DD4A-9055-4174CAD45659}">
      <dgm:prSet/>
      <dgm:spPr/>
      <dgm:t>
        <a:bodyPr/>
        <a:lstStyle/>
        <a:p>
          <a:r>
            <a:rPr lang="en-GB" b="1" dirty="0"/>
            <a:t>Monitoring the number of flowers</a:t>
          </a:r>
          <a:r>
            <a:rPr lang="en-GB" dirty="0"/>
            <a:t> on a plant provides valuable insights into its reproductive health and potential yield</a:t>
          </a:r>
          <a:endParaRPr lang="en-TR" dirty="0"/>
        </a:p>
      </dgm:t>
    </dgm:pt>
    <dgm:pt modelId="{E9B6257D-4679-1F43-B26A-F6D599DDBDC0}" type="parTrans" cxnId="{1B485AC7-85DF-5F4B-B387-0459D63A5C09}">
      <dgm:prSet/>
      <dgm:spPr/>
      <dgm:t>
        <a:bodyPr/>
        <a:lstStyle/>
        <a:p>
          <a:endParaRPr lang="en-US"/>
        </a:p>
      </dgm:t>
    </dgm:pt>
    <dgm:pt modelId="{9DDD2C0A-9958-2C4C-9857-00BDCA2645AD}" type="sibTrans" cxnId="{1B485AC7-85DF-5F4B-B387-0459D63A5C09}">
      <dgm:prSet/>
      <dgm:spPr/>
      <dgm:t>
        <a:bodyPr/>
        <a:lstStyle/>
        <a:p>
          <a:endParaRPr lang="en-US"/>
        </a:p>
      </dgm:t>
    </dgm:pt>
    <dgm:pt modelId="{0D8FA8BD-1AAF-D84A-BC77-61C9E49E1D6B}">
      <dgm:prSet/>
      <dgm:spPr/>
      <dgm:t>
        <a:bodyPr/>
        <a:lstStyle/>
        <a:p>
          <a:r>
            <a:rPr lang="en-GB" b="1"/>
            <a:t>Quantifying tomato </a:t>
          </a:r>
          <a:r>
            <a:rPr lang="tr-TR" b="1"/>
            <a:t>yield</a:t>
          </a:r>
          <a:r>
            <a:rPr lang="en-GB" b="1"/>
            <a:t> </a:t>
          </a:r>
          <a:r>
            <a:rPr lang="en-GB"/>
            <a:t>allows farmers to assess the effectiveness of their cultivation practices and make informed decisions.</a:t>
          </a:r>
          <a:endParaRPr lang="en-TR"/>
        </a:p>
      </dgm:t>
    </dgm:pt>
    <dgm:pt modelId="{3605CAD1-BBB1-F54D-93C8-7E2ACC801D9C}" type="parTrans" cxnId="{55A098F6-ABE3-034D-8DE0-337E9E3DC2B3}">
      <dgm:prSet/>
      <dgm:spPr/>
      <dgm:t>
        <a:bodyPr/>
        <a:lstStyle/>
        <a:p>
          <a:endParaRPr lang="en-US"/>
        </a:p>
      </dgm:t>
    </dgm:pt>
    <dgm:pt modelId="{05030630-63B0-FF47-BD78-24E7C8F22771}" type="sibTrans" cxnId="{55A098F6-ABE3-034D-8DE0-337E9E3DC2B3}">
      <dgm:prSet/>
      <dgm:spPr/>
      <dgm:t>
        <a:bodyPr/>
        <a:lstStyle/>
        <a:p>
          <a:endParaRPr lang="en-US"/>
        </a:p>
      </dgm:t>
    </dgm:pt>
    <dgm:pt modelId="{F36F6D51-AC60-A342-886E-8122AF4E4FF2}">
      <dgm:prSet/>
      <dgm:spPr/>
      <dgm:t>
        <a:bodyPr/>
        <a:lstStyle/>
        <a:p>
          <a:r>
            <a:rPr lang="en-GB" b="1"/>
            <a:t>Monitoring changes in tomato size</a:t>
          </a:r>
          <a:r>
            <a:rPr lang="en-GB"/>
            <a:t> provides real-time feedback on plant growth and fruit development dynamics.</a:t>
          </a:r>
          <a:endParaRPr lang="en-TR"/>
        </a:p>
      </dgm:t>
    </dgm:pt>
    <dgm:pt modelId="{D5DBA445-19AA-E74B-9A3B-3BD7B35CFEA1}" type="parTrans" cxnId="{7DE3FF38-34A4-2E46-98B4-1F8373DAE7E2}">
      <dgm:prSet/>
      <dgm:spPr/>
      <dgm:t>
        <a:bodyPr/>
        <a:lstStyle/>
        <a:p>
          <a:endParaRPr lang="en-US"/>
        </a:p>
      </dgm:t>
    </dgm:pt>
    <dgm:pt modelId="{E4B6181F-0890-1849-9897-E5DB04403002}" type="sibTrans" cxnId="{7DE3FF38-34A4-2E46-98B4-1F8373DAE7E2}">
      <dgm:prSet/>
      <dgm:spPr/>
      <dgm:t>
        <a:bodyPr/>
        <a:lstStyle/>
        <a:p>
          <a:endParaRPr lang="en-US"/>
        </a:p>
      </dgm:t>
    </dgm:pt>
    <dgm:pt modelId="{C9057CC3-1F32-364F-9E06-DE23A9C1FAC0}" type="pres">
      <dgm:prSet presAssocID="{D3A513B9-7286-2541-8BDE-E209EE89B51A}" presName="compositeShape" presStyleCnt="0">
        <dgm:presLayoutVars>
          <dgm:dir/>
          <dgm:resizeHandles/>
        </dgm:presLayoutVars>
      </dgm:prSet>
      <dgm:spPr/>
    </dgm:pt>
    <dgm:pt modelId="{5DCC063A-9DBC-E840-96C6-54A74ABEF900}" type="pres">
      <dgm:prSet presAssocID="{D3A513B9-7286-2541-8BDE-E209EE89B51A}" presName="pyramid" presStyleLbl="node1" presStyleIdx="0" presStyleCnt="1"/>
      <dgm:spPr/>
    </dgm:pt>
    <dgm:pt modelId="{70728284-0238-BC48-992B-49B204BEC2ED}" type="pres">
      <dgm:prSet presAssocID="{D3A513B9-7286-2541-8BDE-E209EE89B51A}" presName="theList" presStyleCnt="0"/>
      <dgm:spPr/>
    </dgm:pt>
    <dgm:pt modelId="{1EF570C2-6C0E-0945-B8BD-637C70CB50BB}" type="pres">
      <dgm:prSet presAssocID="{7BE78649-609C-DD4A-9055-4174CAD45659}" presName="aNode" presStyleLbl="fgAcc1" presStyleIdx="0" presStyleCnt="3">
        <dgm:presLayoutVars>
          <dgm:bulletEnabled val="1"/>
        </dgm:presLayoutVars>
      </dgm:prSet>
      <dgm:spPr/>
    </dgm:pt>
    <dgm:pt modelId="{7732B2C1-1EA7-3342-ADDC-5B26C2DCA74C}" type="pres">
      <dgm:prSet presAssocID="{7BE78649-609C-DD4A-9055-4174CAD45659}" presName="aSpace" presStyleCnt="0"/>
      <dgm:spPr/>
    </dgm:pt>
    <dgm:pt modelId="{D182AF51-2438-184A-8A3E-D658F1B0EC7E}" type="pres">
      <dgm:prSet presAssocID="{0D8FA8BD-1AAF-D84A-BC77-61C9E49E1D6B}" presName="aNode" presStyleLbl="fgAcc1" presStyleIdx="1" presStyleCnt="3">
        <dgm:presLayoutVars>
          <dgm:bulletEnabled val="1"/>
        </dgm:presLayoutVars>
      </dgm:prSet>
      <dgm:spPr/>
    </dgm:pt>
    <dgm:pt modelId="{CC06E1FB-16CC-6B4C-9B36-B07482AD06E4}" type="pres">
      <dgm:prSet presAssocID="{0D8FA8BD-1AAF-D84A-BC77-61C9E49E1D6B}" presName="aSpace" presStyleCnt="0"/>
      <dgm:spPr/>
    </dgm:pt>
    <dgm:pt modelId="{9971FB39-B650-9C48-A4A4-15784DF02833}" type="pres">
      <dgm:prSet presAssocID="{F36F6D51-AC60-A342-886E-8122AF4E4FF2}" presName="aNode" presStyleLbl="fgAcc1" presStyleIdx="2" presStyleCnt="3">
        <dgm:presLayoutVars>
          <dgm:bulletEnabled val="1"/>
        </dgm:presLayoutVars>
      </dgm:prSet>
      <dgm:spPr/>
    </dgm:pt>
    <dgm:pt modelId="{DA79E374-C10B-9C47-A8D7-EFDA4E3ABF0C}" type="pres">
      <dgm:prSet presAssocID="{F36F6D51-AC60-A342-886E-8122AF4E4FF2}" presName="aSpace" presStyleCnt="0"/>
      <dgm:spPr/>
    </dgm:pt>
  </dgm:ptLst>
  <dgm:cxnLst>
    <dgm:cxn modelId="{7DE3FF38-34A4-2E46-98B4-1F8373DAE7E2}" srcId="{D3A513B9-7286-2541-8BDE-E209EE89B51A}" destId="{F36F6D51-AC60-A342-886E-8122AF4E4FF2}" srcOrd="2" destOrd="0" parTransId="{D5DBA445-19AA-E74B-9A3B-3BD7B35CFEA1}" sibTransId="{E4B6181F-0890-1849-9897-E5DB04403002}"/>
    <dgm:cxn modelId="{5E269366-BAFB-5D42-BD1C-FC64388BB84B}" type="presOf" srcId="{F36F6D51-AC60-A342-886E-8122AF4E4FF2}" destId="{9971FB39-B650-9C48-A4A4-15784DF02833}" srcOrd="0" destOrd="0" presId="urn:microsoft.com/office/officeart/2005/8/layout/pyramid2"/>
    <dgm:cxn modelId="{35D9BD53-9CBE-414B-93FA-4A5458CBE459}" type="presOf" srcId="{7BE78649-609C-DD4A-9055-4174CAD45659}" destId="{1EF570C2-6C0E-0945-B8BD-637C70CB50BB}" srcOrd="0" destOrd="0" presId="urn:microsoft.com/office/officeart/2005/8/layout/pyramid2"/>
    <dgm:cxn modelId="{47871076-E11D-C040-9048-D0D220B3BA3A}" type="presOf" srcId="{0D8FA8BD-1AAF-D84A-BC77-61C9E49E1D6B}" destId="{D182AF51-2438-184A-8A3E-D658F1B0EC7E}" srcOrd="0" destOrd="0" presId="urn:microsoft.com/office/officeart/2005/8/layout/pyramid2"/>
    <dgm:cxn modelId="{1B485AC7-85DF-5F4B-B387-0459D63A5C09}" srcId="{D3A513B9-7286-2541-8BDE-E209EE89B51A}" destId="{7BE78649-609C-DD4A-9055-4174CAD45659}" srcOrd="0" destOrd="0" parTransId="{E9B6257D-4679-1F43-B26A-F6D599DDBDC0}" sibTransId="{9DDD2C0A-9958-2C4C-9857-00BDCA2645AD}"/>
    <dgm:cxn modelId="{877698E0-0977-1048-A79D-A2CC40CC5C94}" type="presOf" srcId="{D3A513B9-7286-2541-8BDE-E209EE89B51A}" destId="{C9057CC3-1F32-364F-9E06-DE23A9C1FAC0}" srcOrd="0" destOrd="0" presId="urn:microsoft.com/office/officeart/2005/8/layout/pyramid2"/>
    <dgm:cxn modelId="{55A098F6-ABE3-034D-8DE0-337E9E3DC2B3}" srcId="{D3A513B9-7286-2541-8BDE-E209EE89B51A}" destId="{0D8FA8BD-1AAF-D84A-BC77-61C9E49E1D6B}" srcOrd="1" destOrd="0" parTransId="{3605CAD1-BBB1-F54D-93C8-7E2ACC801D9C}" sibTransId="{05030630-63B0-FF47-BD78-24E7C8F22771}"/>
    <dgm:cxn modelId="{5A2BD569-1B79-E54D-9AA3-33E73C77EA6D}" type="presParOf" srcId="{C9057CC3-1F32-364F-9E06-DE23A9C1FAC0}" destId="{5DCC063A-9DBC-E840-96C6-54A74ABEF900}" srcOrd="0" destOrd="0" presId="urn:microsoft.com/office/officeart/2005/8/layout/pyramid2"/>
    <dgm:cxn modelId="{A8F8390F-21E1-7741-BCD0-8DC998B06520}" type="presParOf" srcId="{C9057CC3-1F32-364F-9E06-DE23A9C1FAC0}" destId="{70728284-0238-BC48-992B-49B204BEC2ED}" srcOrd="1" destOrd="0" presId="urn:microsoft.com/office/officeart/2005/8/layout/pyramid2"/>
    <dgm:cxn modelId="{0DF84161-6CEB-3641-B2D4-04B6DC5F96AB}" type="presParOf" srcId="{70728284-0238-BC48-992B-49B204BEC2ED}" destId="{1EF570C2-6C0E-0945-B8BD-637C70CB50BB}" srcOrd="0" destOrd="0" presId="urn:microsoft.com/office/officeart/2005/8/layout/pyramid2"/>
    <dgm:cxn modelId="{E1F24394-24C2-1C42-960E-281A881494BC}" type="presParOf" srcId="{70728284-0238-BC48-992B-49B204BEC2ED}" destId="{7732B2C1-1EA7-3342-ADDC-5B26C2DCA74C}" srcOrd="1" destOrd="0" presId="urn:microsoft.com/office/officeart/2005/8/layout/pyramid2"/>
    <dgm:cxn modelId="{A5FF0F69-BB6F-E343-B016-5E91CF7A0E2F}" type="presParOf" srcId="{70728284-0238-BC48-992B-49B204BEC2ED}" destId="{D182AF51-2438-184A-8A3E-D658F1B0EC7E}" srcOrd="2" destOrd="0" presId="urn:microsoft.com/office/officeart/2005/8/layout/pyramid2"/>
    <dgm:cxn modelId="{315376E7-A2C8-5E47-88FC-7E22D1C65F14}" type="presParOf" srcId="{70728284-0238-BC48-992B-49B204BEC2ED}" destId="{CC06E1FB-16CC-6B4C-9B36-B07482AD06E4}" srcOrd="3" destOrd="0" presId="urn:microsoft.com/office/officeart/2005/8/layout/pyramid2"/>
    <dgm:cxn modelId="{E203FBB0-08C4-794A-9A71-67647FB12A9E}" type="presParOf" srcId="{70728284-0238-BC48-992B-49B204BEC2ED}" destId="{9971FB39-B650-9C48-A4A4-15784DF02833}" srcOrd="4" destOrd="0" presId="urn:microsoft.com/office/officeart/2005/8/layout/pyramid2"/>
    <dgm:cxn modelId="{915AA59D-48E5-5044-8C5F-D5517B1CB0F7}" type="presParOf" srcId="{70728284-0238-BC48-992B-49B204BEC2ED}" destId="{DA79E374-C10B-9C47-A8D7-EFDA4E3ABF0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C063A-9DBC-E840-96C6-54A74ABEF900}">
      <dsp:nvSpPr>
        <dsp:cNvPr id="0" name=""/>
        <dsp:cNvSpPr/>
      </dsp:nvSpPr>
      <dsp:spPr>
        <a:xfrm>
          <a:off x="0" y="0"/>
          <a:ext cx="4629225" cy="54102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570C2-6C0E-0945-B8BD-637C70CB50BB}">
      <dsp:nvSpPr>
        <dsp:cNvPr id="0" name=""/>
        <dsp:cNvSpPr/>
      </dsp:nvSpPr>
      <dsp:spPr>
        <a:xfrm>
          <a:off x="2314612" y="543925"/>
          <a:ext cx="3008996" cy="1280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Monitoring the number of flowers</a:t>
          </a:r>
          <a:r>
            <a:rPr lang="en-GB" sz="1500" kern="1200" dirty="0"/>
            <a:t> on a plant provides valuable insights into its reproductive health and potential yield</a:t>
          </a:r>
          <a:endParaRPr lang="en-TR" sz="1500" kern="1200" dirty="0"/>
        </a:p>
      </dsp:txBody>
      <dsp:txXfrm>
        <a:off x="2377130" y="606443"/>
        <a:ext cx="2883960" cy="1155659"/>
      </dsp:txXfrm>
    </dsp:sp>
    <dsp:sp modelId="{D182AF51-2438-184A-8A3E-D658F1B0EC7E}">
      <dsp:nvSpPr>
        <dsp:cNvPr id="0" name=""/>
        <dsp:cNvSpPr/>
      </dsp:nvSpPr>
      <dsp:spPr>
        <a:xfrm>
          <a:off x="2314612" y="1984708"/>
          <a:ext cx="3008996" cy="1280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Quantifying tomato </a:t>
          </a:r>
          <a:r>
            <a:rPr lang="tr-TR" sz="1500" b="1" kern="1200"/>
            <a:t>yield</a:t>
          </a:r>
          <a:r>
            <a:rPr lang="en-GB" sz="1500" b="1" kern="1200"/>
            <a:t> </a:t>
          </a:r>
          <a:r>
            <a:rPr lang="en-GB" sz="1500" kern="1200"/>
            <a:t>allows farmers to assess the effectiveness of their cultivation practices and make informed decisions.</a:t>
          </a:r>
          <a:endParaRPr lang="en-TR" sz="1500" kern="1200"/>
        </a:p>
      </dsp:txBody>
      <dsp:txXfrm>
        <a:off x="2377130" y="2047226"/>
        <a:ext cx="2883960" cy="1155659"/>
      </dsp:txXfrm>
    </dsp:sp>
    <dsp:sp modelId="{9971FB39-B650-9C48-A4A4-15784DF02833}">
      <dsp:nvSpPr>
        <dsp:cNvPr id="0" name=""/>
        <dsp:cNvSpPr/>
      </dsp:nvSpPr>
      <dsp:spPr>
        <a:xfrm>
          <a:off x="2314612" y="3425491"/>
          <a:ext cx="3008996" cy="1280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Monitoring changes in tomato size</a:t>
          </a:r>
          <a:r>
            <a:rPr lang="en-GB" sz="1500" kern="1200"/>
            <a:t> provides real-time feedback on plant growth and fruit development dynamics.</a:t>
          </a:r>
          <a:endParaRPr lang="en-TR" sz="1500" kern="1200"/>
        </a:p>
      </dsp:txBody>
      <dsp:txXfrm>
        <a:off x="2377130" y="3488009"/>
        <a:ext cx="2883960" cy="115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CSE496 </a:t>
            </a:r>
            <a:br>
              <a:rPr lang="en-US" altLang="en-US" sz="3600" dirty="0"/>
            </a:br>
            <a:r>
              <a:rPr lang="en-US" altLang="en-US" sz="3600" dirty="0"/>
              <a:t>System Estimating Tomato Size on Branches in Greenhouses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CSE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Final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Emre YILMAZ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Project </a:t>
            </a:r>
            <a:r>
              <a:rPr lang="en-US" altLang="en-US" sz="2000" b="1" dirty="0"/>
              <a:t>Supervisor</a:t>
            </a:r>
            <a:r>
              <a:rPr lang="tr-TR" altLang="en-US" sz="2000" b="1" dirty="0"/>
              <a:t>: Prof. Dr. Yusuf Sinan Akgül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/>
              <a:t>June</a:t>
            </a:r>
            <a:r>
              <a:rPr lang="tr-TR" altLang="en-US" sz="1800" b="1" dirty="0"/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26C5EE-6414-1D75-5481-4051D6E2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 dirty="0"/>
              <a:t>Size </a:t>
            </a:r>
            <a:r>
              <a:rPr lang="tr-TR" sz="3400" dirty="0" err="1"/>
              <a:t>Estimation</a:t>
            </a:r>
            <a:endParaRPr lang="en-US" sz="340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86001F6-9F23-12A8-4917-30FD6783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" y="4157154"/>
            <a:ext cx="8534400" cy="3005646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A demo was conducted with the found parameters, and the result was observed to be successful.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2D3EB8E-DEFD-2513-5FC1-4A0667F64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6EA505-76AA-495E-815C-8AF94549A6BB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tr-TR" altLang="en-US" sz="30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905DF6B-7D0C-0762-CBAD-A1F597CE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" y="990600"/>
            <a:ext cx="5886100" cy="171024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FC8BADF-4FCD-DB96-DCC1-76C80CC3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03" y="1459906"/>
            <a:ext cx="3210373" cy="77163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3BEA94B-4DB9-B2AE-EB23-0665A3D70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" y="2666586"/>
            <a:ext cx="445832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26C5EE-6414-1D75-5481-4051D6E2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 dirty="0"/>
              <a:t>Evaluation of </a:t>
            </a:r>
            <a:r>
              <a:rPr lang="tr-TR" sz="3400" dirty="0" err="1"/>
              <a:t>Success</a:t>
            </a:r>
            <a:r>
              <a:rPr lang="tr-TR" sz="3400" dirty="0"/>
              <a:t> </a:t>
            </a:r>
            <a:r>
              <a:rPr lang="tr-TR" sz="3400" dirty="0" err="1"/>
              <a:t>Criteria</a:t>
            </a:r>
            <a:endParaRPr lang="en-US" sz="340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86001F6-9F23-12A8-4917-30FD6783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1066800"/>
            <a:ext cx="8534400" cy="4876800"/>
          </a:xfrm>
        </p:spPr>
        <p:txBody>
          <a:bodyPr wrap="square" anchor="t">
            <a:normAutofit/>
          </a:bodyPr>
          <a:lstStyle/>
          <a:p>
            <a:r>
              <a:rPr lang="tr-TR" dirty="0" err="1"/>
              <a:t>Criteria</a:t>
            </a:r>
            <a:r>
              <a:rPr lang="tr-TR" dirty="0"/>
              <a:t> – 1: 85% F1 </a:t>
            </a:r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tomato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tr-TR" dirty="0"/>
          </a:p>
          <a:p>
            <a:pPr marL="0" indent="0">
              <a:buNone/>
            </a:pPr>
            <a:r>
              <a:rPr lang="tr-TR" sz="2000" dirty="0" err="1"/>
              <a:t>Segmentation</a:t>
            </a:r>
            <a:r>
              <a:rPr lang="tr-TR" sz="2000" dirty="0"/>
              <a:t> model has %80.5 F1 </a:t>
            </a:r>
            <a:r>
              <a:rPr lang="tr-TR" sz="2000" dirty="0" err="1"/>
              <a:t>score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r>
              <a:rPr lang="tr-TR" dirty="0" err="1"/>
              <a:t>Criteria</a:t>
            </a:r>
            <a:r>
              <a:rPr lang="tr-TR" dirty="0"/>
              <a:t> – 2: 10% MSE </a:t>
            </a:r>
            <a:r>
              <a:rPr lang="tr-TR" dirty="0" err="1"/>
              <a:t>for</a:t>
            </a:r>
            <a:r>
              <a:rPr lang="tr-TR" dirty="0"/>
              <a:t> size </a:t>
            </a:r>
            <a:r>
              <a:rPr lang="tr-TR" dirty="0" err="1"/>
              <a:t>estimation</a:t>
            </a:r>
            <a:endParaRPr lang="tr-TR" dirty="0"/>
          </a:p>
          <a:p>
            <a:pPr marL="0" indent="0">
              <a:buNone/>
            </a:pPr>
            <a:r>
              <a:rPr lang="en-GB" sz="2000" dirty="0"/>
              <a:t>This criterion was successfully met. Both the</a:t>
            </a:r>
            <a:r>
              <a:rPr lang="tr-TR" sz="2000" dirty="0"/>
              <a:t> </a:t>
            </a:r>
            <a:r>
              <a:rPr lang="en-GB" sz="2000" dirty="0"/>
              <a:t>training and </a:t>
            </a:r>
            <a:r>
              <a:rPr lang="tr-TR" sz="2000" dirty="0"/>
              <a:t>demo</a:t>
            </a:r>
            <a:r>
              <a:rPr lang="en-GB" sz="2000" dirty="0"/>
              <a:t> phases demonstrated that the MSE for</a:t>
            </a:r>
            <a:r>
              <a:rPr lang="tr-TR" sz="2000" dirty="0"/>
              <a:t> </a:t>
            </a:r>
            <a:r>
              <a:rPr lang="en-GB" sz="2000" dirty="0"/>
              <a:t>size estimation remained well below the 10% threshold,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r>
              <a:rPr lang="tr-TR" dirty="0" err="1"/>
              <a:t>Criteria</a:t>
            </a:r>
            <a:r>
              <a:rPr lang="tr-TR" dirty="0"/>
              <a:t> – 3: 85% F1 </a:t>
            </a:r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flower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tr-TR" dirty="0"/>
          </a:p>
          <a:p>
            <a:pPr marL="0" indent="0">
              <a:buNone/>
            </a:pPr>
            <a:r>
              <a:rPr lang="tr-TR" sz="2000" dirty="0" err="1"/>
              <a:t>Failure</a:t>
            </a:r>
            <a:r>
              <a:rPr lang="tr-TR" sz="2000" dirty="0"/>
              <a:t>.</a:t>
            </a:r>
            <a:endParaRPr lang="tr-TR" dirty="0"/>
          </a:p>
          <a:p>
            <a:endParaRPr lang="tr-TR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2D3EB8E-DEFD-2513-5FC1-4A0667F64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6EA505-76AA-495E-815C-8AF94549A6BB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tr-TR" altLang="en-US" sz="300"/>
          </a:p>
        </p:txBody>
      </p:sp>
    </p:spTree>
    <p:extLst>
      <p:ext uri="{BB962C8B-B14F-4D97-AF65-F5344CB8AC3E}">
        <p14:creationId xmlns:p14="http://schemas.microsoft.com/office/powerpoint/2010/main" val="141234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803E1E-7F54-DBFB-B5F4-057CA745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F7F0E1-9556-6CB5-1D69-74F2799D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800" dirty="0"/>
              <a:t>[1]: </a:t>
            </a:r>
            <a:r>
              <a:rPr lang="tr-TR" altLang="en-US" sz="2800" dirty="0" err="1"/>
              <a:t>Study</a:t>
            </a:r>
            <a:r>
              <a:rPr lang="tr-TR" altLang="en-US" sz="2800" dirty="0"/>
              <a:t> on </a:t>
            </a:r>
            <a:r>
              <a:rPr lang="tr-TR" altLang="en-US" sz="2800" dirty="0" err="1"/>
              <a:t>the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detection</a:t>
            </a:r>
            <a:r>
              <a:rPr lang="tr-TR" altLang="en-US" sz="2800" dirty="0"/>
              <a:t> of </a:t>
            </a:r>
            <a:r>
              <a:rPr lang="tr-TR" altLang="en-US" sz="2800" dirty="0" err="1"/>
              <a:t>water</a:t>
            </a:r>
            <a:r>
              <a:rPr lang="tr-TR" altLang="en-US" sz="2800" dirty="0"/>
              <a:t> </a:t>
            </a:r>
            <a:r>
              <a:rPr lang="tr-TR" altLang="en-US" sz="2800" dirty="0" err="1"/>
              <a:t>status</a:t>
            </a:r>
            <a:r>
              <a:rPr lang="tr-TR" altLang="en-US" sz="2800" dirty="0"/>
              <a:t> of </a:t>
            </a:r>
            <a:r>
              <a:rPr lang="tr-TR" altLang="en-US" sz="2800" dirty="0" err="1"/>
              <a:t>tomato</a:t>
            </a:r>
            <a:r>
              <a:rPr lang="tr-TR" altLang="en-US" sz="2800" dirty="0"/>
              <a:t> (</a:t>
            </a:r>
            <a:r>
              <a:rPr lang="tr-TR" altLang="en-US" sz="2800" dirty="0" err="1"/>
              <a:t>Solanum</a:t>
            </a:r>
            <a:r>
              <a:rPr lang="tr-TR" altLang="en-US" sz="2800" dirty="0"/>
              <a:t> </a:t>
            </a:r>
            <a:r>
              <a:rPr lang="tr-TR" altLang="en-US" sz="2800" dirty="0" err="1"/>
              <a:t>lycopersicum</a:t>
            </a:r>
            <a:r>
              <a:rPr lang="tr-TR" altLang="en-US" sz="2800" dirty="0"/>
              <a:t> L.) </a:t>
            </a:r>
            <a:r>
              <a:rPr lang="tr-TR" altLang="en-US" sz="2800" dirty="0" err="1"/>
              <a:t>by</a:t>
            </a:r>
            <a:r>
              <a:rPr lang="tr-TR" altLang="en-US" sz="2800" dirty="0"/>
              <a:t> multimodal </a:t>
            </a:r>
            <a:r>
              <a:rPr lang="tr-TR" altLang="en-US" sz="2800" dirty="0" err="1"/>
              <a:t>deep</a:t>
            </a:r>
            <a:r>
              <a:rPr lang="tr-TR" altLang="en-US" sz="2800" dirty="0"/>
              <a:t> </a:t>
            </a:r>
            <a:r>
              <a:rPr lang="tr-TR" altLang="en-US" sz="2800" dirty="0" err="1"/>
              <a:t>learning</a:t>
            </a:r>
            <a:r>
              <a:rPr lang="tr-TR" altLang="en-US" sz="2800" dirty="0"/>
              <a:t>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42C186D-60C1-E016-61B3-2738EBD76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5962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800" dirty="0"/>
              <a:t>Project </a:t>
            </a:r>
            <a:r>
              <a:rPr lang="tr-TR" altLang="en-US" sz="2800" dirty="0" err="1"/>
              <a:t>Scheme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and</a:t>
            </a:r>
            <a:r>
              <a:rPr lang="tr-TR" altLang="en-US" sz="2800" dirty="0"/>
              <a:t> </a:t>
            </a:r>
            <a:r>
              <a:rPr lang="tr-TR" altLang="en-US" sz="2800" dirty="0" err="1"/>
              <a:t>Description</a:t>
            </a:r>
            <a:endParaRPr lang="tr-TR" altLang="en-US" sz="2800" dirty="0"/>
          </a:p>
          <a:p>
            <a:pPr eaLnBrk="1" hangingPunct="1">
              <a:lnSpc>
                <a:spcPct val="90000"/>
              </a:lnSpc>
            </a:pPr>
            <a:endParaRPr lang="tr-TR" altLang="en-US" sz="28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 err="1"/>
              <a:t>Segmentation</a:t>
            </a:r>
            <a:r>
              <a:rPr lang="tr-TR" altLang="en-US" sz="2800" dirty="0"/>
              <a:t> </a:t>
            </a:r>
            <a:r>
              <a:rPr lang="tr-TR" altLang="en-US" sz="2800" dirty="0" err="1"/>
              <a:t>and</a:t>
            </a:r>
            <a:r>
              <a:rPr lang="tr-TR" altLang="en-US" sz="2800" dirty="0"/>
              <a:t> Data </a:t>
            </a:r>
            <a:r>
              <a:rPr lang="tr-TR" altLang="en-US" sz="2800" dirty="0" err="1"/>
              <a:t>Preparing</a:t>
            </a:r>
            <a:endParaRPr lang="tr-TR" altLang="en-US" sz="2800" dirty="0"/>
          </a:p>
          <a:p>
            <a:pPr eaLnBrk="1" hangingPunct="1">
              <a:lnSpc>
                <a:spcPct val="90000"/>
              </a:lnSpc>
            </a:pPr>
            <a:endParaRPr lang="tr-TR" altLang="en-US" sz="28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/>
              <a:t>Size </a:t>
            </a:r>
            <a:r>
              <a:rPr lang="tr-TR" altLang="en-US" sz="2800" dirty="0" err="1"/>
              <a:t>Estimation</a:t>
            </a:r>
            <a:endParaRPr lang="tr-TR" altLang="en-US" sz="2800" dirty="0"/>
          </a:p>
          <a:p>
            <a:pPr eaLnBrk="1" hangingPunct="1">
              <a:lnSpc>
                <a:spcPct val="90000"/>
              </a:lnSpc>
            </a:pPr>
            <a:endParaRPr lang="tr-TR" altLang="en-US" sz="28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 err="1"/>
              <a:t>Success</a:t>
            </a:r>
            <a:r>
              <a:rPr lang="tr-TR" altLang="en-US" sz="2800" dirty="0"/>
              <a:t> </a:t>
            </a:r>
            <a:r>
              <a:rPr lang="tr-TR" altLang="en-US" sz="2800" dirty="0" err="1"/>
              <a:t>Criteria</a:t>
            </a:r>
            <a:endParaRPr lang="tr-TR" altLang="en-US" sz="2800" dirty="0"/>
          </a:p>
          <a:p>
            <a:pPr eaLnBrk="1" hangingPunct="1">
              <a:lnSpc>
                <a:spcPct val="90000"/>
              </a:lnSpc>
            </a:pPr>
            <a:endParaRPr lang="tr-TR" altLang="en-US" sz="28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800" dirty="0" err="1"/>
              <a:t>Resources</a:t>
            </a:r>
            <a:endParaRPr lang="tr-TR" altLang="en-US" sz="28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Project Scheme and Description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0AFF97-88B9-3591-E573-1F1BE8113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255506"/>
              </p:ext>
            </p:extLst>
          </p:nvPr>
        </p:nvGraphicFramePr>
        <p:xfrm>
          <a:off x="3820391" y="990600"/>
          <a:ext cx="5323609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30F93B-26DF-4036-D95D-BC45F31B9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409" y="1143000"/>
            <a:ext cx="1600200" cy="1802845"/>
          </a:xfrm>
          <a:prstGeom prst="rect">
            <a:avLst/>
          </a:prstGeom>
        </p:spPr>
      </p:pic>
      <p:sp>
        <p:nvSpPr>
          <p:cNvPr id="3" name="Dikdörtgen 1">
            <a:extLst>
              <a:ext uri="{FF2B5EF4-FFF2-40B4-BE49-F238E27FC236}">
                <a16:creationId xmlns:a16="http://schemas.microsoft.com/office/drawing/2014/main" id="{32E2A67F-1F8D-1502-92BF-0F3C78D21827}"/>
              </a:ext>
            </a:extLst>
          </p:cNvPr>
          <p:cNvSpPr/>
          <p:nvPr/>
        </p:nvSpPr>
        <p:spPr bwMode="auto">
          <a:xfrm>
            <a:off x="2971800" y="1766946"/>
            <a:ext cx="1295400" cy="5549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Model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Düz Ok Bağlayıcısı 17">
            <a:extLst>
              <a:ext uri="{FF2B5EF4-FFF2-40B4-BE49-F238E27FC236}">
                <a16:creationId xmlns:a16="http://schemas.microsoft.com/office/drawing/2014/main" id="{1F4ACCD6-65FA-6A42-1650-864814C81F6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 bwMode="auto">
          <a:xfrm>
            <a:off x="3619500" y="2321900"/>
            <a:ext cx="0" cy="763573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Dikdörtgen 1">
            <a:extLst>
              <a:ext uri="{FF2B5EF4-FFF2-40B4-BE49-F238E27FC236}">
                <a16:creationId xmlns:a16="http://schemas.microsoft.com/office/drawing/2014/main" id="{2C501BF5-6C86-8B19-BB4D-E1C5B0932AAF}"/>
              </a:ext>
            </a:extLst>
          </p:cNvPr>
          <p:cNvSpPr/>
          <p:nvPr/>
        </p:nvSpPr>
        <p:spPr bwMode="auto">
          <a:xfrm>
            <a:off x="2588202" y="3085473"/>
            <a:ext cx="2062596" cy="14992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600" dirty="0"/>
              <a:t>«3 </a:t>
            </a:r>
            <a:r>
              <a:rPr lang="tr-TR" sz="1600" dirty="0" err="1"/>
              <a:t>tomatoes</a:t>
            </a:r>
            <a:r>
              <a:rPr lang="tr-TR" sz="1600" dirty="0"/>
              <a:t>»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«3 </a:t>
            </a:r>
            <a:r>
              <a:rPr kumimoji="0" 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flowers</a:t>
            </a:r>
            <a:r>
              <a:rPr kumimoji="0" 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»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600" dirty="0"/>
              <a:t>«12% size </a:t>
            </a:r>
            <a:r>
              <a:rPr lang="tr-TR" sz="1600" dirty="0" err="1"/>
              <a:t>increase</a:t>
            </a:r>
            <a:r>
              <a:rPr lang="tr-TR" sz="1600" dirty="0"/>
              <a:t>»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Düz Ok Bağlayıcısı 17">
            <a:extLst>
              <a:ext uri="{FF2B5EF4-FFF2-40B4-BE49-F238E27FC236}">
                <a16:creationId xmlns:a16="http://schemas.microsoft.com/office/drawing/2014/main" id="{2C4CE74B-A646-E204-3A04-A8B1978AE08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 bwMode="auto">
          <a:xfrm>
            <a:off x="1894609" y="2044423"/>
            <a:ext cx="1077191" cy="0"/>
          </a:xfrm>
          <a:prstGeom prst="straightConnector1">
            <a:avLst/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DF9D8F-0099-40BA-4C30-BA1CCF6872B6}"/>
              </a:ext>
            </a:extLst>
          </p:cNvPr>
          <p:cNvSpPr txBox="1"/>
          <p:nvPr/>
        </p:nvSpPr>
        <p:spPr>
          <a:xfrm>
            <a:off x="894260" y="2853512"/>
            <a:ext cx="1589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*[</a:t>
            </a:r>
            <a:r>
              <a:rPr lang="tr-TR" sz="900" dirty="0"/>
              <a:t>1</a:t>
            </a:r>
            <a:r>
              <a:rPr lang="en-US" sz="900" dirty="0"/>
              <a:t>]</a:t>
            </a:r>
            <a:endParaRPr lang="en-TR" sz="900" dirty="0"/>
          </a:p>
        </p:txBody>
      </p:sp>
    </p:spTree>
    <p:extLst>
      <p:ext uri="{BB962C8B-B14F-4D97-AF65-F5344CB8AC3E}">
        <p14:creationId xmlns:p14="http://schemas.microsoft.com/office/powerpoint/2010/main" val="64650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046048-AE5D-CBE6-DEC5-6FE4ED13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Segmentation</a:t>
            </a: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F8225F8-D684-ECC6-AFF4-D9E2C3348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2823"/>
            <a:ext cx="7391400" cy="4572354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9D41132-70E8-4671-7CDC-315C24C73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2594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26C5EE-6414-1D75-5481-4051D6E2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 dirty="0" err="1"/>
              <a:t>Segmentation</a:t>
            </a:r>
            <a:r>
              <a:rPr lang="tr-TR" sz="3400" dirty="0"/>
              <a:t> </a:t>
            </a:r>
            <a:r>
              <a:rPr lang="tr-TR" sz="3400" dirty="0" err="1"/>
              <a:t>and</a:t>
            </a:r>
            <a:r>
              <a:rPr lang="tr-TR" sz="3400" dirty="0"/>
              <a:t> Data </a:t>
            </a:r>
            <a:r>
              <a:rPr lang="tr-TR" sz="3400" dirty="0" err="1"/>
              <a:t>Preparing</a:t>
            </a:r>
            <a:endParaRPr lang="en-US" sz="3400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EA9A8C11-9A8B-C7C1-6C37-249A4791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06981"/>
            <a:ext cx="4447309" cy="2446019"/>
          </a:xfrm>
          <a:prstGeom prst="rect">
            <a:avLst/>
          </a:prstGeom>
          <a:noFill/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43BE533-9815-7C55-BF88-1BA91F063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 wrap="square" anchor="t">
            <a:normAutofit/>
          </a:bodyPr>
          <a:lstStyle/>
          <a:p>
            <a:r>
              <a:rPr lang="tr-TR" dirty="0" err="1"/>
              <a:t>Greenhouse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segmented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size </a:t>
            </a:r>
            <a:r>
              <a:rPr lang="tr-TR" dirty="0" err="1"/>
              <a:t>estimation</a:t>
            </a:r>
            <a:r>
              <a:rPr lang="tr-TR" dirty="0"/>
              <a:t> model.</a:t>
            </a:r>
          </a:p>
          <a:p>
            <a:r>
              <a:rPr lang="tr-TR" dirty="0" err="1"/>
              <a:t>However</a:t>
            </a:r>
            <a:r>
              <a:rPr lang="tr-TR" dirty="0"/>
              <a:t>…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2D3EB8E-DEFD-2513-5FC1-4A0667F64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6EA505-76AA-495E-815C-8AF94549A6BB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tr-TR" altLang="en-US" sz="300"/>
          </a:p>
        </p:txBody>
      </p:sp>
    </p:spTree>
    <p:extLst>
      <p:ext uri="{BB962C8B-B14F-4D97-AF65-F5344CB8AC3E}">
        <p14:creationId xmlns:p14="http://schemas.microsoft.com/office/powerpoint/2010/main" val="234531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26C5EE-6414-1D75-5481-4051D6E2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 dirty="0" err="1"/>
              <a:t>Segmentation</a:t>
            </a:r>
            <a:r>
              <a:rPr lang="tr-TR" sz="3400" dirty="0"/>
              <a:t> </a:t>
            </a:r>
            <a:r>
              <a:rPr lang="tr-TR" sz="3400" dirty="0" err="1"/>
              <a:t>and</a:t>
            </a:r>
            <a:r>
              <a:rPr lang="tr-TR" sz="3400" dirty="0"/>
              <a:t> Data </a:t>
            </a:r>
            <a:r>
              <a:rPr lang="tr-TR" sz="3400" dirty="0" err="1"/>
              <a:t>Preparing</a:t>
            </a:r>
            <a:endParaRPr lang="en-US" sz="3400" dirty="0"/>
          </a:p>
        </p:txBody>
      </p:sp>
      <p:pic>
        <p:nvPicPr>
          <p:cNvPr id="3" name="Resim 2" descr="çocukların yaptığı resimler, resim, sanat içeren bir resim&#10;&#10;Açıklama otomatik olarak oluşturuldu">
            <a:extLst>
              <a:ext uri="{FF2B5EF4-FFF2-40B4-BE49-F238E27FC236}">
                <a16:creationId xmlns:a16="http://schemas.microsoft.com/office/drawing/2014/main" id="{14190983-0A85-6014-4FAD-F7C10D74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76711"/>
            <a:ext cx="4343400" cy="3485578"/>
          </a:xfrm>
          <a:prstGeom prst="rect">
            <a:avLst/>
          </a:prstGeom>
          <a:noFill/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B4A2EBA-3A34-440F-0A71-A74F73A47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/>
          <a:p>
            <a:r>
              <a:rPr lang="en-GB" sz="2400" dirty="0"/>
              <a:t>While collecting data, the depth image and RGB image were not aligned.</a:t>
            </a:r>
            <a:endParaRPr lang="tr-TR" sz="2400" dirty="0"/>
          </a:p>
          <a:p>
            <a:r>
              <a:rPr lang="en-GB" sz="2400" dirty="0"/>
              <a:t>Depth images were also segmented separately, alongside the RGB images.</a:t>
            </a:r>
            <a:endParaRPr lang="tr-TR" sz="2400" dirty="0"/>
          </a:p>
          <a:p>
            <a:r>
              <a:rPr lang="en-GB" sz="2400" dirty="0"/>
              <a:t>Approximately 300 tomatoes were segmented both as RGB and depth images.</a:t>
            </a:r>
          </a:p>
          <a:p>
            <a:endParaRPr lang="en-US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2D3EB8E-DEFD-2513-5FC1-4A0667F64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6EA505-76AA-495E-815C-8AF94549A6BB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tr-TR" altLang="en-US" sz="300"/>
          </a:p>
        </p:txBody>
      </p:sp>
    </p:spTree>
    <p:extLst>
      <p:ext uri="{BB962C8B-B14F-4D97-AF65-F5344CB8AC3E}">
        <p14:creationId xmlns:p14="http://schemas.microsoft.com/office/powerpoint/2010/main" val="215573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26C5EE-6414-1D75-5481-4051D6E2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 dirty="0"/>
              <a:t>Size </a:t>
            </a:r>
            <a:r>
              <a:rPr lang="tr-TR" sz="3400" dirty="0" err="1"/>
              <a:t>Estimation</a:t>
            </a:r>
            <a:endParaRPr lang="en-US" sz="3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7B2110D-3381-829E-DAA9-4AE52414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" y="914400"/>
            <a:ext cx="4343400" cy="1835086"/>
          </a:xfrm>
          <a:prstGeom prst="rect">
            <a:avLst/>
          </a:prstGeom>
          <a:noFill/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86001F6-9F23-12A8-4917-30FD6783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/>
          <a:p>
            <a:r>
              <a:rPr lang="tr-TR" dirty="0"/>
              <a:t>A JSON file is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size </a:t>
            </a:r>
            <a:r>
              <a:rPr lang="tr-TR" dirty="0" err="1"/>
              <a:t>estimation</a:t>
            </a:r>
            <a:r>
              <a:rPr lang="tr-TR" dirty="0"/>
              <a:t> model.</a:t>
            </a:r>
          </a:p>
          <a:p>
            <a:r>
              <a:rPr lang="en-GB" dirty="0"/>
              <a:t>For each entry, the method calculates a ratio of the real length to the product of the pixel-based length and the mean depth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2D3EB8E-DEFD-2513-5FC1-4A0667F64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6EA505-76AA-495E-815C-8AF94549A6BB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tr-TR" altLang="en-US" sz="30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5977791-B97B-7BCC-8C6B-A163AF72B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944558"/>
            <a:ext cx="4694674" cy="29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26C5EE-6414-1D75-5481-4051D6E2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 dirty="0"/>
              <a:t>Size </a:t>
            </a:r>
            <a:r>
              <a:rPr lang="tr-TR" sz="3400" dirty="0" err="1"/>
              <a:t>Estimation</a:t>
            </a:r>
            <a:endParaRPr lang="en-US" sz="3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FBC0396-7459-D89D-9DBF-56D5D3D6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773"/>
            <a:ext cx="4343400" cy="2779775"/>
          </a:xfrm>
          <a:prstGeom prst="rect">
            <a:avLst/>
          </a:prstGeom>
          <a:noFill/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86001F6-9F23-12A8-4917-30FD6783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 wrap="square" anchor="t">
            <a:normAutofit/>
          </a:bodyPr>
          <a:lstStyle/>
          <a:p>
            <a:r>
              <a:rPr lang="tr-TR" dirty="0"/>
              <a:t>A JSON file is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size </a:t>
            </a:r>
            <a:r>
              <a:rPr lang="tr-TR" dirty="0" err="1"/>
              <a:t>estimation</a:t>
            </a:r>
            <a:r>
              <a:rPr lang="tr-TR" dirty="0"/>
              <a:t> model.</a:t>
            </a:r>
          </a:p>
          <a:p>
            <a:r>
              <a:rPr lang="en-GB" dirty="0"/>
              <a:t>For each entry, the method calculates a ratio of the real length to the product of the pixel-based length and the mean depth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2D3EB8E-DEFD-2513-5FC1-4A0667F64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06EA505-76AA-495E-815C-8AF94549A6BB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tr-TR" altLang="en-US" sz="30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D9E8E93-8E35-CC74-B75B-A40E0684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" y="3619500"/>
            <a:ext cx="4210812" cy="26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9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4C5F6E-9370-5A1F-0CA3-7DB92BB3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Size </a:t>
            </a:r>
            <a:r>
              <a:rPr lang="tr-TR" dirty="0" err="1"/>
              <a:t>Estimation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E90BFC-0F4A-230B-C7B4-BC59A38DB5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623037C-4642-7B41-5C10-D1EEF4D49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408D4-2E9F-4A26-A3CA-FB0C52E2551E}" type="slidenum">
              <a:rPr lang="tr-TR" altLang="en-US" smtClean="0"/>
              <a:pPr/>
              <a:t>9</a:t>
            </a:fld>
            <a:endParaRPr lang="tr-TR" altLang="en-US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43EDF257-86AC-23E8-E67E-0CB9A62474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142" y="1066800"/>
            <a:ext cx="861171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263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643dcc3-5a03-42ad-b043-9d99b12619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B3F2FED177AC24E9B71B58BD318A255" ma:contentTypeVersion="9" ma:contentTypeDescription="Yeni belge oluşturun." ma:contentTypeScope="" ma:versionID="d285810b998c90c9839df2ae5f408ee4">
  <xsd:schema xmlns:xsd="http://www.w3.org/2001/XMLSchema" xmlns:xs="http://www.w3.org/2001/XMLSchema" xmlns:p="http://schemas.microsoft.com/office/2006/metadata/properties" xmlns:ns2="6643dcc3-5a03-42ad-b043-9d99b1261902" xmlns:ns3="13f998a4-8b03-48cb-a704-d9462ec0720a" targetNamespace="http://schemas.microsoft.com/office/2006/metadata/properties" ma:root="true" ma:fieldsID="a1bf1be200a00904c7c84abcc03f1ab9" ns2:_="" ns3:_="">
    <xsd:import namespace="6643dcc3-5a03-42ad-b043-9d99b1261902"/>
    <xsd:import namespace="13f998a4-8b03-48cb-a704-d9462ec0720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3dcc3-5a03-42ad-b043-9d99b126190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998a4-8b03-48cb-a704-d9462ec0720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163EE1-A198-4ED5-A0F3-049CCBD71C5B}">
  <ds:schemaRefs>
    <ds:schemaRef ds:uri="http://schemas.microsoft.com/office/2006/metadata/properties"/>
    <ds:schemaRef ds:uri="http://schemas.microsoft.com/office/infopath/2007/PartnerControls"/>
    <ds:schemaRef ds:uri="6643dcc3-5a03-42ad-b043-9d99b1261902"/>
  </ds:schemaRefs>
</ds:datastoreItem>
</file>

<file path=customXml/itemProps2.xml><?xml version="1.0" encoding="utf-8"?>
<ds:datastoreItem xmlns:ds="http://schemas.openxmlformats.org/officeDocument/2006/customXml" ds:itemID="{236D7C84-DE9A-48A1-A56F-6A008B317F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5634C5-5EFD-4552-8588-87C59BF7004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</TotalTime>
  <Words>380</Words>
  <Application>Microsoft Office PowerPoint</Application>
  <PresentationFormat>Ekran Gösterisi (4:3)</PresentationFormat>
  <Paragraphs>70</Paragraphs>
  <Slides>12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Tahoma</vt:lpstr>
      <vt:lpstr>Default Design</vt:lpstr>
      <vt:lpstr>CSE496  System Estimating Tomato Size on Branches in Greenhouses</vt:lpstr>
      <vt:lpstr>Content</vt:lpstr>
      <vt:lpstr>Project Scheme and Description</vt:lpstr>
      <vt:lpstr>Segmentation</vt:lpstr>
      <vt:lpstr>Segmentation and Data Preparing</vt:lpstr>
      <vt:lpstr>Segmentation and Data Preparing</vt:lpstr>
      <vt:lpstr>Size Estimation</vt:lpstr>
      <vt:lpstr>Size Estimation</vt:lpstr>
      <vt:lpstr>Size Estimation</vt:lpstr>
      <vt:lpstr>Size Estimation</vt:lpstr>
      <vt:lpstr>Evaluation of Success Criteria</vt:lpstr>
      <vt:lpstr>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EMRE YILMAZ</cp:lastModifiedBy>
  <cp:revision>186</cp:revision>
  <dcterms:created xsi:type="dcterms:W3CDTF">2007-08-26T20:02:13Z</dcterms:created>
  <dcterms:modified xsi:type="dcterms:W3CDTF">2024-06-11T12:19:38Z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0x0101009B3F2FED177AC24E9B71B58BD318A255</vt:lpwstr>
  </property>
</Properties>
</file>