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80" r:id="rId5"/>
    <p:sldId id="282" r:id="rId6"/>
    <p:sldId id="285" r:id="rId7"/>
    <p:sldId id="281" r:id="rId8"/>
    <p:sldId id="284" r:id="rId9"/>
    <p:sldId id="283" r:id="rId10"/>
    <p:sldId id="288" r:id="rId11"/>
    <p:sldId id="290" r:id="rId12"/>
    <p:sldId id="289" r:id="rId13"/>
    <p:sldId id="298" r:id="rId14"/>
    <p:sldId id="291" r:id="rId15"/>
    <p:sldId id="262" r:id="rId16"/>
    <p:sldId id="261" r:id="rId17"/>
    <p:sldId id="292" r:id="rId18"/>
    <p:sldId id="293" r:id="rId19"/>
    <p:sldId id="294" r:id="rId20"/>
    <p:sldId id="295" r:id="rId21"/>
    <p:sldId id="297" r:id="rId22"/>
    <p:sldId id="269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37D9A-BB59-229F-7A9D-CD11EC8B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56455B-AFEE-85A3-AE6B-BB7E0494CD0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35B515D-92AB-CAA7-FFF1-028177B1E8C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B2677EF-A411-50BE-3104-0479464AC6B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F4B7C979-86A9-CBE3-8F53-7DACF4A1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AA8215BB-B1AC-E42C-D52F-4FDA2738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9A2CCCB0-DDDF-B688-9503-F6B94E4E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DB23FDA-7BE0-4A9F-B851-F7F5BD5D50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61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1/14/2025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362200"/>
            <a:ext cx="5486400" cy="1826363"/>
          </a:xfrm>
        </p:spPr>
        <p:txBody>
          <a:bodyPr/>
          <a:lstStyle/>
          <a:p>
            <a:pPr algn="ctr"/>
            <a:r>
              <a:rPr lang="en-US" dirty="0"/>
              <a:t>ELLIPTIC CURVES and 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875" y="3807563"/>
            <a:ext cx="1847850" cy="762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Emre Oytun</a:t>
            </a:r>
          </a:p>
          <a:p>
            <a:pPr algn="ctr"/>
            <a:r>
              <a:rPr lang="en-US" dirty="0"/>
              <a:t>200104004099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E6531-81B0-0C28-1D72-BBC7107F5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33EE4E0-0D87-4BA4-7A01-5A5005DE7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2881" y="244177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tr-TR" sz="4200" dirty="0">
                <a:solidFill>
                  <a:schemeClr val="accent2"/>
                </a:solidFill>
              </a:rPr>
              <a:t>Elliptic Curves over Finite Fields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0FDD0D0B-1A98-A578-13DA-F8FF88BCA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05882"/>
            <a:ext cx="78486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tr-TR" sz="2200" dirty="0"/>
              <a:t>Stronger mathematical 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tr-TR" sz="2200" dirty="0"/>
              <a:t>Forms a group over </a:t>
            </a:r>
            <a:r>
              <a:rPr lang="tr-TR" sz="2200" b="0" i="0" u="none" strike="noStrike" baseline="0" dirty="0" err="1"/>
              <a:t>F</a:t>
            </a:r>
            <a:r>
              <a:rPr lang="tr-TR" sz="2200" b="0" i="0" u="none" strike="noStrike" baseline="-25000" dirty="0" err="1"/>
              <a:t>p</a:t>
            </a:r>
            <a:r>
              <a:rPr lang="en-US" sz="2200" baseline="30000" dirty="0"/>
              <a:t>2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tr-TR" sz="2200" dirty="0"/>
              <a:t>Forms a cyclic subgroup 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1BC91A14-0AFC-86FC-BB2C-DB5A4ADE9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81" y="1752600"/>
            <a:ext cx="7848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tr-TR" sz="2200" b="0" i="0" u="none" strike="noStrike" baseline="0" dirty="0"/>
              <a:t>E : {(x, y) ∈ </a:t>
            </a:r>
            <a:r>
              <a:rPr lang="tr-TR" sz="2200" b="0" i="0" u="none" strike="noStrike" baseline="0" dirty="0" err="1"/>
              <a:t>F</a:t>
            </a:r>
            <a:r>
              <a:rPr lang="tr-TR" sz="2200" b="0" i="0" u="none" strike="noStrike" baseline="-25000" dirty="0" err="1"/>
              <a:t>p</a:t>
            </a:r>
            <a:r>
              <a:rPr lang="en-US" sz="2200" baseline="30000" dirty="0"/>
              <a:t>2</a:t>
            </a:r>
            <a:r>
              <a:rPr lang="tr-TR" sz="2200" b="0" i="0" u="none" strike="noStrike" baseline="0" dirty="0"/>
              <a:t> | y</a:t>
            </a:r>
            <a:r>
              <a:rPr lang="tr-TR" sz="2200" b="0" i="0" u="none" baseline="30000" dirty="0"/>
              <a:t>2</a:t>
            </a:r>
            <a:r>
              <a:rPr lang="tr-TR" sz="2200" b="0" i="0" u="none" strike="noStrike" baseline="0" dirty="0"/>
              <a:t> </a:t>
            </a:r>
            <a:r>
              <a:rPr lang="en-US" sz="2200" b="0" i="0" u="none" strike="noStrike" baseline="0" dirty="0"/>
              <a:t>=</a:t>
            </a:r>
            <a:r>
              <a:rPr lang="tr-TR" sz="2200" b="0" i="0" u="none" strike="noStrike" baseline="0" dirty="0"/>
              <a:t> x</a:t>
            </a:r>
            <a:r>
              <a:rPr lang="tr-TR" sz="2200" b="0" i="0" u="none" strike="noStrike" baseline="30000" dirty="0"/>
              <a:t>3</a:t>
            </a:r>
            <a:r>
              <a:rPr lang="tr-TR" sz="2200" b="0" i="0" u="none" strike="noStrike" baseline="0" dirty="0"/>
              <a:t> + </a:t>
            </a:r>
            <a:r>
              <a:rPr lang="tr-TR" sz="2200" b="0" i="0" u="none" strike="noStrike" baseline="0" dirty="0" err="1"/>
              <a:t>ax</a:t>
            </a:r>
            <a:r>
              <a:rPr lang="tr-TR" sz="2200" b="0" i="0" u="none" strike="noStrike" baseline="0" dirty="0"/>
              <a:t> + b (mod p), 4a</a:t>
            </a:r>
            <a:r>
              <a:rPr lang="tr-TR" sz="2200" b="0" i="0" u="none" strike="noStrike" baseline="30000" dirty="0"/>
              <a:t>3</a:t>
            </a:r>
            <a:r>
              <a:rPr lang="tr-TR" sz="2200" b="0" i="0" u="none" strike="noStrike" baseline="0" dirty="0"/>
              <a:t> + 27b</a:t>
            </a:r>
            <a:r>
              <a:rPr lang="tr-TR" sz="2200" b="0" i="0" u="none" strike="noStrike" baseline="30000" dirty="0"/>
              <a:t>2</a:t>
            </a:r>
            <a:r>
              <a:rPr lang="tr-TR" sz="2200" b="0" i="0" u="none" strike="noStrike" baseline="0" dirty="0"/>
              <a:t> ≠</a:t>
            </a:r>
            <a:r>
              <a:rPr lang="en-US" sz="2200" b="0" i="0" u="none" strike="noStrike" baseline="0" dirty="0"/>
              <a:t> 0</a:t>
            </a:r>
            <a:r>
              <a:rPr lang="tr-TR" sz="2200" b="0" i="0" u="none" strike="noStrike" baseline="0" dirty="0"/>
              <a:t> (mod p)} ∪ {∞}</a:t>
            </a:r>
            <a:endParaRPr lang="en-US" altLang="tr-TR" sz="2200" dirty="0"/>
          </a:p>
        </p:txBody>
      </p:sp>
    </p:spTree>
    <p:extLst>
      <p:ext uri="{BB962C8B-B14F-4D97-AF65-F5344CB8AC3E}">
        <p14:creationId xmlns:p14="http://schemas.microsoft.com/office/powerpoint/2010/main" val="12141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D68ED-22C3-8650-F5A1-F5C6A95D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>
            <a:extLst>
              <a:ext uri="{FF2B5EF4-FFF2-40B4-BE49-F238E27FC236}">
                <a16:creationId xmlns:a16="http://schemas.microsoft.com/office/drawing/2014/main" id="{C4878D66-01CB-5F16-0A21-0A5B9ACE6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6388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altLang="tr-TR" sz="2200" dirty="0">
                <a:latin typeface="+mn-lt"/>
              </a:rPr>
              <a:t>The curve y^2 = x^3 – 7x + 10 (mod p) with p = 19, 97, 127, 487.</a:t>
            </a:r>
            <a:br>
              <a:rPr lang="en-US" altLang="tr-TR" sz="2200" dirty="0">
                <a:latin typeface="+mn-lt"/>
              </a:rPr>
            </a:br>
            <a:r>
              <a:rPr lang="en-US" altLang="tr-TR" sz="2200" dirty="0">
                <a:latin typeface="+mn-lt"/>
              </a:rPr>
              <a:t>Note that, for every x, there are at most two points.</a:t>
            </a:r>
            <a:br>
              <a:rPr lang="en-US" altLang="tr-TR" sz="2200" dirty="0">
                <a:latin typeface="+mn-lt"/>
              </a:rPr>
            </a:br>
            <a:r>
              <a:rPr lang="en-US" altLang="tr-TR" sz="2200" dirty="0">
                <a:latin typeface="+mn-lt"/>
              </a:rPr>
              <a:t>Also note that, the symmetry about y = p/2.</a:t>
            </a:r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C768F336-025D-3C10-FC59-D24A58C41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371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3" name="Resim 2" descr="metin, diyagram, çizgi, kalıp, desen, düzen içeren bir resim&#10;&#10;Açıklama otomatik olarak oluşturuldu">
            <a:extLst>
              <a:ext uri="{FF2B5EF4-FFF2-40B4-BE49-F238E27FC236}">
                <a16:creationId xmlns:a16="http://schemas.microsoft.com/office/drawing/2014/main" id="{4A87B9F5-8949-E40F-40AA-5C1BBF438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04800"/>
            <a:ext cx="5984507" cy="5146308"/>
          </a:xfrm>
          <a:prstGeom prst="rect">
            <a:avLst/>
          </a:prstGeom>
        </p:spPr>
      </p:pic>
      <p:sp>
        <p:nvSpPr>
          <p:cNvPr id="2" name="Rectangle 29">
            <a:extLst>
              <a:ext uri="{FF2B5EF4-FFF2-40B4-BE49-F238E27FC236}">
                <a16:creationId xmlns:a16="http://schemas.microsoft.com/office/drawing/2014/main" id="{095E466E-36FD-6EF8-5827-BEE873548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76200" cmpd="tri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270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179" y="550350"/>
            <a:ext cx="7187454" cy="657646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2352800" marR="4483" indent="-2342154">
              <a:spcBef>
                <a:spcPts val="88"/>
              </a:spcBef>
            </a:pPr>
            <a:r>
              <a:rPr lang="en-US" altLang="tr-TR" sz="4200" dirty="0">
                <a:solidFill>
                  <a:schemeClr val="accent2"/>
                </a:solidFill>
              </a:rPr>
              <a:t>Elliptic Curves over Finite Fields</a:t>
            </a:r>
            <a:endParaRPr sz="42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468" y="4119166"/>
            <a:ext cx="6896660" cy="1119376"/>
          </a:xfrm>
          <a:prstGeom prst="rect">
            <a:avLst/>
          </a:prstGeom>
        </p:spPr>
        <p:txBody>
          <a:bodyPr vert="horz" wrap="square" lIns="0" tIns="49306" rIns="0" bIns="0" rtlCol="0">
            <a:spAutoFit/>
          </a:bodyPr>
          <a:lstStyle/>
          <a:p>
            <a:pPr marL="313221" indent="-302015">
              <a:spcBef>
                <a:spcPts val="388"/>
              </a:spcBef>
              <a:buChar char="•"/>
              <a:tabLst>
                <a:tab pos="313221" algn="l"/>
              </a:tabLst>
            </a:pPr>
            <a:r>
              <a:rPr sz="2200" dirty="0">
                <a:cs typeface="Arial"/>
              </a:rPr>
              <a:t>Then</a:t>
            </a:r>
            <a:r>
              <a:rPr sz="2200" spc="-57" dirty="0">
                <a:cs typeface="Arial"/>
              </a:rPr>
              <a:t> </a:t>
            </a:r>
            <a:r>
              <a:rPr sz="2200" dirty="0">
                <a:cs typeface="Arial"/>
              </a:rPr>
              <a:t>points</a:t>
            </a:r>
            <a:r>
              <a:rPr sz="2200" spc="-53" dirty="0">
                <a:cs typeface="Arial"/>
              </a:rPr>
              <a:t> </a:t>
            </a:r>
            <a:r>
              <a:rPr sz="2200" dirty="0">
                <a:cs typeface="Arial"/>
              </a:rPr>
              <a:t>on</a:t>
            </a:r>
            <a:r>
              <a:rPr sz="2200" spc="-53" dirty="0">
                <a:cs typeface="Arial"/>
              </a:rPr>
              <a:t> </a:t>
            </a:r>
            <a:r>
              <a:rPr sz="2200" dirty="0">
                <a:cs typeface="Arial"/>
              </a:rPr>
              <a:t>the</a:t>
            </a:r>
            <a:r>
              <a:rPr sz="2200" spc="-53" dirty="0">
                <a:cs typeface="Arial"/>
              </a:rPr>
              <a:t> </a:t>
            </a:r>
            <a:r>
              <a:rPr sz="2200" dirty="0">
                <a:cs typeface="Arial"/>
              </a:rPr>
              <a:t>elliptic</a:t>
            </a:r>
            <a:r>
              <a:rPr sz="2200" spc="-53" dirty="0">
                <a:cs typeface="Arial"/>
              </a:rPr>
              <a:t> </a:t>
            </a:r>
            <a:r>
              <a:rPr sz="2200" dirty="0">
                <a:cs typeface="Arial"/>
              </a:rPr>
              <a:t>curve</a:t>
            </a:r>
            <a:r>
              <a:rPr sz="2200" spc="-53" dirty="0">
                <a:cs typeface="Arial"/>
              </a:rPr>
              <a:t> </a:t>
            </a:r>
            <a:r>
              <a:rPr sz="2200" spc="-22" dirty="0">
                <a:cs typeface="Arial"/>
              </a:rPr>
              <a:t>are</a:t>
            </a:r>
            <a:endParaRPr sz="2200" dirty="0">
              <a:cs typeface="Arial"/>
            </a:endParaRPr>
          </a:p>
          <a:p>
            <a:pPr marL="313781">
              <a:lnSpc>
                <a:spcPts val="2833"/>
              </a:lnSpc>
              <a:spcBef>
                <a:spcPts val="300"/>
              </a:spcBef>
            </a:pPr>
            <a:r>
              <a:rPr sz="2200" dirty="0">
                <a:cs typeface="Courier New"/>
              </a:rPr>
              <a:t>(1,1)</a:t>
            </a:r>
            <a:r>
              <a:rPr sz="2200" spc="-49" dirty="0">
                <a:cs typeface="Courier New"/>
              </a:rPr>
              <a:t> </a:t>
            </a:r>
            <a:r>
              <a:rPr sz="2200" dirty="0">
                <a:cs typeface="Courier New"/>
              </a:rPr>
              <a:t>(1,4)</a:t>
            </a:r>
            <a:r>
              <a:rPr sz="2200" spc="-49" dirty="0">
                <a:cs typeface="Courier New"/>
              </a:rPr>
              <a:t> </a:t>
            </a:r>
            <a:r>
              <a:rPr sz="2200" dirty="0">
                <a:cs typeface="Courier New"/>
              </a:rPr>
              <a:t>(2,0)</a:t>
            </a:r>
            <a:r>
              <a:rPr sz="2200" spc="-49" dirty="0">
                <a:cs typeface="Courier New"/>
              </a:rPr>
              <a:t> </a:t>
            </a:r>
            <a:r>
              <a:rPr sz="2200" dirty="0">
                <a:cs typeface="Courier New"/>
              </a:rPr>
              <a:t>(3,1)</a:t>
            </a:r>
            <a:r>
              <a:rPr sz="2200" spc="-49" dirty="0">
                <a:cs typeface="Courier New"/>
              </a:rPr>
              <a:t> </a:t>
            </a:r>
            <a:r>
              <a:rPr sz="2200" dirty="0">
                <a:cs typeface="Courier New"/>
              </a:rPr>
              <a:t>(3,4)</a:t>
            </a:r>
            <a:r>
              <a:rPr sz="2200" spc="-49" dirty="0">
                <a:cs typeface="Courier New"/>
              </a:rPr>
              <a:t> </a:t>
            </a:r>
            <a:r>
              <a:rPr sz="2200" spc="-9" dirty="0">
                <a:cs typeface="Courier New"/>
              </a:rPr>
              <a:t>(4,0)</a:t>
            </a:r>
            <a:endParaRPr sz="2200" dirty="0">
              <a:cs typeface="Courier New"/>
            </a:endParaRPr>
          </a:p>
          <a:p>
            <a:pPr marL="313781">
              <a:lnSpc>
                <a:spcPts val="2833"/>
              </a:lnSpc>
              <a:tabLst>
                <a:tab pos="3733439" algn="l"/>
              </a:tabLst>
            </a:pPr>
            <a:r>
              <a:rPr sz="2200" dirty="0">
                <a:cs typeface="Arial"/>
              </a:rPr>
              <a:t>and</a:t>
            </a:r>
            <a:r>
              <a:rPr sz="2200" spc="-40" dirty="0">
                <a:cs typeface="Arial"/>
              </a:rPr>
              <a:t> </a:t>
            </a:r>
            <a:r>
              <a:rPr sz="2200" dirty="0">
                <a:cs typeface="Arial"/>
              </a:rPr>
              <a:t>the</a:t>
            </a:r>
            <a:r>
              <a:rPr sz="2200" spc="-40" dirty="0">
                <a:cs typeface="Arial"/>
              </a:rPr>
              <a:t> </a:t>
            </a:r>
            <a:r>
              <a:rPr sz="2200" dirty="0">
                <a:cs typeface="Arial"/>
              </a:rPr>
              <a:t>point</a:t>
            </a:r>
            <a:r>
              <a:rPr sz="2200" spc="-35" dirty="0">
                <a:cs typeface="Arial"/>
              </a:rPr>
              <a:t> </a:t>
            </a:r>
            <a:r>
              <a:rPr sz="2200" dirty="0">
                <a:cs typeface="Arial"/>
              </a:rPr>
              <a:t>at</a:t>
            </a:r>
            <a:r>
              <a:rPr sz="2200" spc="-40" dirty="0">
                <a:cs typeface="Arial"/>
              </a:rPr>
              <a:t> </a:t>
            </a:r>
            <a:r>
              <a:rPr sz="2200" spc="-9" dirty="0">
                <a:cs typeface="Arial"/>
              </a:rPr>
              <a:t>infinity</a:t>
            </a:r>
            <a:r>
              <a:rPr lang="en-US" sz="2200" spc="-9" dirty="0">
                <a:cs typeface="Arial"/>
              </a:rPr>
              <a:t>: </a:t>
            </a:r>
            <a:r>
              <a:rPr lang="en-US" sz="2200" spc="-9" dirty="0">
                <a:latin typeface="Arial (Gövde)"/>
                <a:cs typeface="Arial"/>
              </a:rPr>
              <a:t>∞</a:t>
            </a:r>
            <a:endParaRPr sz="2200" dirty="0">
              <a:latin typeface="Arial (Gövde)"/>
              <a:cs typeface="Symbo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9BE956B-BC2A-0EF8-B226-D31F34D10E4E}"/>
              </a:ext>
            </a:extLst>
          </p:cNvPr>
          <p:cNvSpPr txBox="1"/>
          <p:nvPr/>
        </p:nvSpPr>
        <p:spPr>
          <a:xfrm>
            <a:off x="650256" y="1676400"/>
            <a:ext cx="6896660" cy="2337593"/>
          </a:xfrm>
          <a:prstGeom prst="rect">
            <a:avLst/>
          </a:prstGeom>
        </p:spPr>
        <p:txBody>
          <a:bodyPr vert="horz" wrap="square" lIns="0" tIns="49306" rIns="0" bIns="0" rtlCol="0">
            <a:spAutoFit/>
          </a:bodyPr>
          <a:lstStyle/>
          <a:p>
            <a:pPr marL="354106" indent="-342900">
              <a:spcBef>
                <a:spcPts val="388"/>
              </a:spcBef>
              <a:buFont typeface="Arial" panose="020B0604020202020204" pitchFamily="34" charset="0"/>
              <a:buChar char="•"/>
              <a:tabLst>
                <a:tab pos="313221" algn="l"/>
              </a:tabLst>
            </a:pPr>
            <a:r>
              <a:rPr lang="en-US" sz="2200" dirty="0">
                <a:cs typeface="Symbol"/>
              </a:rPr>
              <a:t>Consider y^2 = x^3 + 2x + 3 (mod 5)</a:t>
            </a:r>
          </a:p>
          <a:p>
            <a:pPr marL="354106" indent="-342900">
              <a:spcBef>
                <a:spcPts val="388"/>
              </a:spcBef>
              <a:buFont typeface="Arial" panose="020B0604020202020204" pitchFamily="34" charset="0"/>
              <a:buChar char="•"/>
              <a:tabLst>
                <a:tab pos="313221" algn="l"/>
              </a:tabLst>
            </a:pPr>
            <a:r>
              <a:rPr lang="en-US" sz="2200" dirty="0">
                <a:cs typeface="Symbol"/>
              </a:rPr>
              <a:t>X = 0 =&gt; y^2 = 3 =&gt; no solution (mod 5)</a:t>
            </a:r>
          </a:p>
          <a:p>
            <a:pPr marL="354106" indent="-342900">
              <a:spcBef>
                <a:spcPts val="388"/>
              </a:spcBef>
              <a:buFont typeface="Arial" panose="020B0604020202020204" pitchFamily="34" charset="0"/>
              <a:buChar char="•"/>
              <a:tabLst>
                <a:tab pos="313221" algn="l"/>
              </a:tabLst>
            </a:pPr>
            <a:r>
              <a:rPr lang="en-US" sz="2200" dirty="0">
                <a:cs typeface="Symbol"/>
              </a:rPr>
              <a:t>X = 1 =&gt; y^2 = 6 =&gt; 1 =&gt; y = 1,4 (mod 5)</a:t>
            </a:r>
          </a:p>
          <a:p>
            <a:pPr marL="354106" indent="-342900">
              <a:spcBef>
                <a:spcPts val="388"/>
              </a:spcBef>
              <a:buFont typeface="Arial" panose="020B0604020202020204" pitchFamily="34" charset="0"/>
              <a:buChar char="•"/>
              <a:tabLst>
                <a:tab pos="313221" algn="l"/>
              </a:tabLst>
            </a:pPr>
            <a:r>
              <a:rPr lang="en-US" sz="2200" dirty="0">
                <a:cs typeface="Symbol"/>
              </a:rPr>
              <a:t>X = 2 =&gt; y^2 = 15 = 0 =&gt; y = 0 (mod 5)</a:t>
            </a:r>
          </a:p>
          <a:p>
            <a:pPr marL="354106" indent="-342900">
              <a:spcBef>
                <a:spcPts val="388"/>
              </a:spcBef>
              <a:buFont typeface="Arial" panose="020B0604020202020204" pitchFamily="34" charset="0"/>
              <a:buChar char="•"/>
              <a:tabLst>
                <a:tab pos="313221" algn="l"/>
              </a:tabLst>
            </a:pPr>
            <a:r>
              <a:rPr lang="en-US" sz="2200" dirty="0">
                <a:cs typeface="Symbol"/>
              </a:rPr>
              <a:t>X = 3 =&gt; y^2 = 36 = 1 =&gt; y = 1,4 (mod 5)</a:t>
            </a:r>
          </a:p>
          <a:p>
            <a:pPr marL="354106" indent="-342900">
              <a:spcBef>
                <a:spcPts val="388"/>
              </a:spcBef>
              <a:buFont typeface="Arial" panose="020B0604020202020204" pitchFamily="34" charset="0"/>
              <a:buChar char="•"/>
              <a:tabLst>
                <a:tab pos="313221" algn="l"/>
              </a:tabLst>
            </a:pPr>
            <a:r>
              <a:rPr lang="en-US" sz="2200" dirty="0">
                <a:cs typeface="Symbol"/>
              </a:rPr>
              <a:t>X = 4 =&gt; y^2 = 75 = 0 =&gt; y = 0 (mod 5)</a:t>
            </a:r>
            <a:endParaRPr sz="2200" dirty="0">
              <a:cs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E1358-AAD7-AD38-54B6-F54DD03B9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936ED51-BB61-75DE-3E32-A5697E73EF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179" y="550350"/>
            <a:ext cx="7187454" cy="657646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2352800" marR="4483" indent="-2342154">
              <a:spcBef>
                <a:spcPts val="88"/>
              </a:spcBef>
            </a:pPr>
            <a:r>
              <a:rPr lang="en-US" altLang="tr-TR" sz="4200" dirty="0">
                <a:solidFill>
                  <a:schemeClr val="accent2"/>
                </a:solidFill>
              </a:rPr>
              <a:t>Cyclic Subgroup</a:t>
            </a:r>
            <a:endParaRPr sz="42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68B06DE-51BF-3CF1-D067-8F0126C89542}"/>
              </a:ext>
            </a:extLst>
          </p:cNvPr>
          <p:cNvSpPr txBox="1"/>
          <p:nvPr/>
        </p:nvSpPr>
        <p:spPr>
          <a:xfrm>
            <a:off x="629179" y="1371600"/>
            <a:ext cx="6896660" cy="5220434"/>
          </a:xfrm>
          <a:prstGeom prst="rect">
            <a:avLst/>
          </a:prstGeom>
        </p:spPr>
        <p:txBody>
          <a:bodyPr vert="horz" wrap="square" lIns="0" tIns="49306" rIns="0" bIns="0" rtlCol="0">
            <a:spAutoFit/>
          </a:bodyPr>
          <a:lstStyle/>
          <a:p>
            <a:pPr marL="354106" indent="-342900">
              <a:spcBef>
                <a:spcPts val="388"/>
              </a:spcBef>
              <a:buFont typeface="Arial" panose="020B0604020202020204" pitchFamily="34" charset="0"/>
              <a:buChar char="•"/>
              <a:tabLst>
                <a:tab pos="313221" algn="l"/>
              </a:tabLst>
            </a:pPr>
            <a:r>
              <a:rPr lang="en-US" sz="2200" dirty="0"/>
              <a:t>T</a:t>
            </a:r>
            <a:r>
              <a:rPr lang="en-US" sz="2200" b="0" i="0" u="none" strike="noStrike" baseline="0" dirty="0"/>
              <a:t>he set of multiples of P forms a cyclic subgroup of the group formed by elliptic curve.</a:t>
            </a:r>
          </a:p>
          <a:p>
            <a:pPr marL="354106" indent="-342900">
              <a:spcBef>
                <a:spcPts val="388"/>
              </a:spcBef>
              <a:buFont typeface="Arial" panose="020B0604020202020204" pitchFamily="34" charset="0"/>
              <a:buChar char="•"/>
              <a:tabLst>
                <a:tab pos="313221" algn="l"/>
              </a:tabLst>
            </a:pPr>
            <a:endParaRPr lang="en-US" sz="2200" dirty="0">
              <a:cs typeface="Symbol"/>
            </a:endParaRPr>
          </a:p>
          <a:p>
            <a:pPr marL="11206">
              <a:spcBef>
                <a:spcPts val="388"/>
              </a:spcBef>
              <a:tabLst>
                <a:tab pos="313221" algn="l"/>
              </a:tabLst>
            </a:pPr>
            <a:r>
              <a:rPr lang="en-US" sz="2200" dirty="0">
                <a:cs typeface="Symbol"/>
              </a:rPr>
              <a:t>Example:</a:t>
            </a:r>
          </a:p>
          <a:p>
            <a:pPr marL="11206">
              <a:spcBef>
                <a:spcPts val="388"/>
              </a:spcBef>
              <a:tabLst>
                <a:tab pos="313221" algn="l"/>
              </a:tabLst>
            </a:pPr>
            <a:endParaRPr lang="en-US" sz="2200" dirty="0">
              <a:cs typeface="Symbol"/>
            </a:endParaRPr>
          </a:p>
          <a:p>
            <a:pPr algn="l"/>
            <a:r>
              <a:rPr lang="en-US" b="0" i="0" u="none" strike="noStrike" baseline="0" dirty="0"/>
              <a:t>Elliptic curve: </a:t>
            </a:r>
            <a:r>
              <a:rPr lang="tr-TR" b="0" i="0" u="none" strike="noStrike" baseline="0" dirty="0"/>
              <a:t>y2 ≡ x3 + 2x + 3 (mod 97)</a:t>
            </a:r>
          </a:p>
          <a:p>
            <a:pPr algn="l"/>
            <a:r>
              <a:rPr lang="en-US" dirty="0"/>
              <a:t>Generator Point: </a:t>
            </a:r>
            <a:r>
              <a:rPr lang="en-US" b="0" i="0" u="none" strike="noStrike" baseline="0" dirty="0"/>
              <a:t>P = (3, 6). Now, let’s calculate the multiples of P:</a:t>
            </a:r>
          </a:p>
          <a:p>
            <a:pPr algn="l"/>
            <a:r>
              <a:rPr lang="tr-TR" b="0" i="0" u="none" strike="noStrike" baseline="0" dirty="0"/>
              <a:t>0P = 0</a:t>
            </a:r>
          </a:p>
          <a:p>
            <a:pPr algn="l"/>
            <a:r>
              <a:rPr lang="tr-TR" b="0" i="0" u="none" strike="noStrike" baseline="0" dirty="0"/>
              <a:t>1P = (3, 6)</a:t>
            </a:r>
          </a:p>
          <a:p>
            <a:pPr algn="l"/>
            <a:r>
              <a:rPr lang="tr-TR" b="0" i="0" u="none" strike="noStrike" baseline="0" dirty="0"/>
              <a:t>2P = (80, 10)</a:t>
            </a:r>
          </a:p>
          <a:p>
            <a:pPr algn="l"/>
            <a:r>
              <a:rPr lang="tr-TR" b="0" i="0" u="none" strike="noStrike" baseline="0" dirty="0"/>
              <a:t>3P = (80, 87)</a:t>
            </a:r>
          </a:p>
          <a:p>
            <a:pPr algn="l"/>
            <a:r>
              <a:rPr lang="tr-TR" b="0" i="0" u="none" strike="noStrike" baseline="0" dirty="0"/>
              <a:t>4P = (3, 91)</a:t>
            </a:r>
          </a:p>
          <a:p>
            <a:pPr algn="l"/>
            <a:r>
              <a:rPr lang="tr-TR" b="0" i="0" u="none" strike="noStrike" baseline="0" dirty="0"/>
              <a:t>5P = 0</a:t>
            </a:r>
          </a:p>
          <a:p>
            <a:pPr algn="l"/>
            <a:r>
              <a:rPr lang="tr-TR" b="0" i="0" u="none" strike="noStrike" baseline="0" dirty="0"/>
              <a:t>6P = (3, 6)</a:t>
            </a:r>
          </a:p>
          <a:p>
            <a:pPr algn="l"/>
            <a:r>
              <a:rPr lang="tr-TR" b="0" i="0" u="none" strike="noStrike" baseline="0" dirty="0"/>
              <a:t>7P = (80, 10)</a:t>
            </a:r>
          </a:p>
          <a:p>
            <a:pPr algn="l"/>
            <a:r>
              <a:rPr lang="tr-TR" b="0" i="0" u="none" strike="noStrike" baseline="0" dirty="0"/>
              <a:t>8P = (80, 87)</a:t>
            </a:r>
          </a:p>
          <a:p>
            <a:pPr algn="l"/>
            <a:r>
              <a:rPr lang="tr-TR" b="0" i="0" u="none" strike="noStrike" baseline="0" dirty="0"/>
              <a:t>9P = (3, 91)</a:t>
            </a:r>
            <a:endParaRPr lang="es-ES" sz="2200" dirty="0"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75664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A595D-DF64-0A67-5ECD-BA955A20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0F469A0-A335-EB8F-7FBF-8726B259DF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421" y="554185"/>
            <a:ext cx="7448022" cy="657646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2352800" marR="4483" indent="-2342154">
              <a:spcBef>
                <a:spcPts val="88"/>
              </a:spcBef>
            </a:pPr>
            <a:r>
              <a:rPr lang="en-US" sz="4200" dirty="0">
                <a:solidFill>
                  <a:schemeClr val="accent2"/>
                </a:solidFill>
                <a:latin typeface="Franklin Gothic Book (Başlıklar)"/>
              </a:rPr>
              <a:t>EC </a:t>
            </a:r>
            <a:r>
              <a:rPr lang="tr-TR" sz="4200" b="0" i="0" u="none" strike="noStrike" baseline="0" dirty="0" err="1">
                <a:solidFill>
                  <a:schemeClr val="accent2"/>
                </a:solidFill>
                <a:latin typeface="Franklin Gothic Book (Başlıklar)"/>
              </a:rPr>
              <a:t>Discrete</a:t>
            </a:r>
            <a:r>
              <a:rPr lang="tr-TR" sz="4200" b="0" i="0" u="none" strike="noStrike" baseline="0" dirty="0">
                <a:solidFill>
                  <a:schemeClr val="accent2"/>
                </a:solidFill>
                <a:latin typeface="Franklin Gothic Book (Başlıklar)"/>
              </a:rPr>
              <a:t> </a:t>
            </a:r>
            <a:r>
              <a:rPr lang="tr-TR" sz="4200" b="0" i="0" u="none" strike="noStrike" baseline="0" dirty="0" err="1">
                <a:solidFill>
                  <a:schemeClr val="accent2"/>
                </a:solidFill>
                <a:latin typeface="Franklin Gothic Book (Başlıklar)"/>
              </a:rPr>
              <a:t>Logarithm</a:t>
            </a:r>
            <a:r>
              <a:rPr lang="en-US" sz="4200" b="0" i="0" u="none" strike="noStrike" baseline="0" dirty="0">
                <a:solidFill>
                  <a:schemeClr val="accent2"/>
                </a:solidFill>
                <a:latin typeface="Franklin Gothic Book (Başlıklar)"/>
              </a:rPr>
              <a:t> Problem</a:t>
            </a:r>
            <a:endParaRPr lang="tr-TR" sz="4200" dirty="0">
              <a:solidFill>
                <a:schemeClr val="accent2"/>
              </a:solidFill>
              <a:latin typeface="Franklin Gothic Book (Başlıklar)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DC8D9D4-88EA-31FF-ECBD-EF8CE56DC0A7}"/>
              </a:ext>
            </a:extLst>
          </p:cNvPr>
          <p:cNvSpPr txBox="1"/>
          <p:nvPr/>
        </p:nvSpPr>
        <p:spPr>
          <a:xfrm>
            <a:off x="632421" y="1524000"/>
            <a:ext cx="6896660" cy="4450992"/>
          </a:xfrm>
          <a:prstGeom prst="rect">
            <a:avLst/>
          </a:prstGeom>
        </p:spPr>
        <p:txBody>
          <a:bodyPr vert="horz" wrap="square" lIns="0" tIns="49306" rIns="0" bIns="0" rtlCol="0">
            <a:spAutoFit/>
          </a:bodyPr>
          <a:lstStyle/>
          <a:p>
            <a:pPr algn="l"/>
            <a:r>
              <a:rPr lang="en-US" sz="2200" b="0" i="0" u="none" strike="noStrike" baseline="0" dirty="0"/>
              <a:t>• Trapdoor function: </a:t>
            </a:r>
            <a:r>
              <a:rPr lang="en-US" sz="2200" b="0" i="0" u="none" strike="noStrike" baseline="0" dirty="0" err="1"/>
              <a:t>xP</a:t>
            </a:r>
            <a:r>
              <a:rPr lang="en-US" sz="2200" b="0" i="0" u="none" strike="noStrike" baseline="0" dirty="0"/>
              <a:t> = R (where 1 ≤ x ≤ n).</a:t>
            </a:r>
          </a:p>
          <a:p>
            <a:pPr algn="l"/>
            <a:endParaRPr lang="en-US" sz="2200" b="0" i="0" u="none" strike="noStrike" baseline="0" dirty="0"/>
          </a:p>
          <a:p>
            <a:pPr algn="l"/>
            <a:r>
              <a:rPr lang="en-US" sz="2200" b="0" i="0" u="none" strike="noStrike" baseline="0" dirty="0"/>
              <a:t>• Given the curve E, prime number p, and points P and R, finding x is </a:t>
            </a:r>
            <a:r>
              <a:rPr lang="tr-TR" sz="2200" b="0" i="0" u="none" strike="noStrike" baseline="0" dirty="0" err="1"/>
              <a:t>computationally</a:t>
            </a:r>
            <a:r>
              <a:rPr lang="tr-TR" sz="2200" b="0" i="0" u="none" strike="noStrike" baseline="0" dirty="0"/>
              <a:t> hard.</a:t>
            </a:r>
          </a:p>
          <a:p>
            <a:pPr algn="l"/>
            <a:endParaRPr lang="en-US" sz="2200" b="0" i="0" u="none" strike="noStrike" baseline="0" dirty="0"/>
          </a:p>
          <a:p>
            <a:pPr algn="l"/>
            <a:r>
              <a:rPr lang="tr-TR" sz="2200" b="0" i="0" u="none" strike="noStrike" baseline="0" dirty="0"/>
              <a:t>• Brute-</a:t>
            </a:r>
            <a:r>
              <a:rPr lang="tr-TR" sz="2200" b="0" i="0" u="none" strike="noStrike" baseline="0" dirty="0" err="1"/>
              <a:t>force</a:t>
            </a:r>
            <a:r>
              <a:rPr lang="tr-TR" sz="2200" b="0" i="0" u="none" strike="noStrike" baseline="0" dirty="0"/>
              <a:t> </a:t>
            </a:r>
            <a:r>
              <a:rPr lang="tr-TR" sz="2200" b="0" i="0" u="none" strike="noStrike" baseline="0" dirty="0" err="1"/>
              <a:t>complexity</a:t>
            </a:r>
            <a:r>
              <a:rPr lang="tr-TR" sz="2200" b="0" i="0" u="none" strike="noStrike" baseline="0" dirty="0"/>
              <a:t>:</a:t>
            </a:r>
          </a:p>
          <a:p>
            <a:pPr algn="l"/>
            <a:r>
              <a:rPr lang="pt-BR" sz="2200" b="0" i="0" u="none" strike="noStrike" baseline="0" dirty="0"/>
              <a:t>T(n) ∈ O(n) = O(2</a:t>
            </a:r>
            <a:r>
              <a:rPr lang="pt-BR" sz="2200" b="0" i="0" u="none" strike="noStrike" baseline="30000" dirty="0"/>
              <a:t>k</a:t>
            </a:r>
            <a:r>
              <a:rPr lang="pt-BR" sz="2200" b="0" i="0" u="none" strike="noStrike" baseline="0" dirty="0"/>
              <a:t>) (</a:t>
            </a:r>
            <a:r>
              <a:rPr lang="pt-BR" sz="2200" b="0" i="0" u="none" strike="noStrike" baseline="0" dirty="0" err="1"/>
              <a:t>exponential</a:t>
            </a:r>
            <a:r>
              <a:rPr lang="pt-BR" sz="2200" b="0" i="0" u="none" strike="noStrike" baseline="0" dirty="0"/>
              <a:t> </a:t>
            </a:r>
            <a:r>
              <a:rPr lang="pt-BR" sz="2200" b="0" i="0" u="none" strike="noStrike" baseline="0" dirty="0" err="1"/>
              <a:t>complexity</a:t>
            </a:r>
            <a:r>
              <a:rPr lang="pt-BR" sz="2200" b="0" i="0" u="none" strike="noStrike" baseline="0" dirty="0"/>
              <a:t>).</a:t>
            </a:r>
          </a:p>
          <a:p>
            <a:pPr algn="l"/>
            <a:endParaRPr lang="en-US" sz="2200" b="0" i="0" u="none" strike="noStrike" baseline="0" dirty="0"/>
          </a:p>
          <a:p>
            <a:pPr algn="l"/>
            <a:r>
              <a:rPr lang="en-US" sz="2200" b="0" i="0" u="none" strike="noStrike" baseline="0" dirty="0"/>
              <a:t>• Best known algorithm (Pollard’s rho or BSGS):</a:t>
            </a:r>
          </a:p>
          <a:p>
            <a:pPr algn="l"/>
            <a:r>
              <a:rPr lang="tr-TR" sz="2200" b="0" i="0" u="none" strike="noStrike" baseline="0" dirty="0"/>
              <a:t>T(n) ∈ O(√n) = O(2</a:t>
            </a:r>
            <a:r>
              <a:rPr lang="tr-TR" sz="2200" b="0" i="0" u="none" strike="noStrike" baseline="30000" dirty="0"/>
              <a:t>k/2</a:t>
            </a:r>
            <a:r>
              <a:rPr lang="tr-TR" sz="2200" b="0" i="0" u="none" strike="noStrike" baseline="0" dirty="0"/>
              <a:t>).</a:t>
            </a:r>
          </a:p>
          <a:p>
            <a:pPr algn="l"/>
            <a:endParaRPr lang="en-US" sz="2200" b="0" i="0" u="none" strike="noStrike" baseline="0" dirty="0"/>
          </a:p>
          <a:p>
            <a:pPr algn="l"/>
            <a:r>
              <a:rPr lang="en-US" sz="2200" b="0" i="0" u="none" strike="noStrike" baseline="0" dirty="0"/>
              <a:t>• For a 256-bit elliptic curve group:</a:t>
            </a:r>
          </a:p>
          <a:p>
            <a:pPr algn="l"/>
            <a:r>
              <a:rPr lang="en-US" sz="2200" b="0" i="0" u="none" strike="noStrike" baseline="0" dirty="0"/>
              <a:t>n = 2</a:t>
            </a:r>
            <a:r>
              <a:rPr lang="en-US" sz="2200" b="0" i="0" u="none" strike="noStrike" baseline="30000" dirty="0"/>
              <a:t>256</a:t>
            </a:r>
            <a:r>
              <a:rPr lang="en-US" sz="2200" b="0" i="0" u="none" strike="noStrike" baseline="0" dirty="0"/>
              <a:t>, T(n) ∈ O(2</a:t>
            </a:r>
            <a:r>
              <a:rPr lang="en-US" sz="2200" b="0" i="0" u="none" strike="noStrike" baseline="30000" dirty="0"/>
              <a:t>128</a:t>
            </a:r>
            <a:r>
              <a:rPr lang="en-US" sz="2200" b="0" i="0" u="none" strike="noStrike" baseline="0" dirty="0"/>
              <a:t>) (128-bit security level).</a:t>
            </a:r>
            <a:endParaRPr sz="2200" dirty="0"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44938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200" dirty="0">
                <a:solidFill>
                  <a:schemeClr val="accent2"/>
                </a:solidFill>
                <a:ea typeface="ＭＳ Ｐゴシック" pitchFamily="34" charset="-128"/>
              </a:rPr>
              <a:t>Comparable Key Sizes for Equivalent Security</a:t>
            </a:r>
            <a:endParaRPr lang="en-US" sz="42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905003"/>
          <a:ext cx="7467600" cy="441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Symmetric Encryption</a:t>
                      </a:r>
                      <a:r>
                        <a:rPr lang="en-US" baseline="0" dirty="0"/>
                        <a:t> (Key Size in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RSA and </a:t>
                      </a:r>
                      <a:r>
                        <a:rPr lang="en-US" dirty="0" err="1"/>
                        <a:t>Diffie</a:t>
                      </a:r>
                      <a:r>
                        <a:rPr lang="en-US" dirty="0"/>
                        <a:t>-Hellman (modulus</a:t>
                      </a:r>
                      <a:r>
                        <a:rPr lang="en-US" baseline="0" dirty="0"/>
                        <a:t> size in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ECC Key Size in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>
                <a:solidFill>
                  <a:schemeClr val="accent2"/>
                </a:solidFill>
              </a:rPr>
              <a:t>Why Elliptic Curve Cryptography?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Shorter Key Length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800" dirty="0"/>
              <a:t>Lesser Computational Complexity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800" dirty="0"/>
              <a:t>Low Power Requirement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More Secure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12CFFD5-EBC6-50C1-9845-6AEE9FFBF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10175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tr-TR" sz="4200" dirty="0">
                <a:solidFill>
                  <a:schemeClr val="accent2"/>
                </a:solidFill>
                <a:latin typeface="Franklin Gothic Book (Başlıklar)"/>
              </a:rPr>
              <a:t>Elliptic Curve Diffie-Hellman Key Exchange (ECDH)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6891653-0AA9-F1B7-F08B-E684F58FEED0}"/>
              </a:ext>
            </a:extLst>
          </p:cNvPr>
          <p:cNvSpPr txBox="1"/>
          <p:nvPr/>
        </p:nvSpPr>
        <p:spPr>
          <a:xfrm>
            <a:off x="457200" y="1752600"/>
            <a:ext cx="838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ECDH is a variant of the Diffie-Hellman algorithm for elliptic curves. It is actually a key-agreement protocol.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0" i="0" u="none" strike="noStrike" baseline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The problem it solves is the following: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0" i="0" u="none" strike="noStrike" baseline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Two</a:t>
            </a:r>
            <a:r>
              <a:rPr lang="en-US" sz="2200" dirty="0"/>
              <a:t> </a:t>
            </a:r>
            <a:r>
              <a:rPr lang="en-US" sz="2200" b="0" i="0" u="none" strike="noStrike" baseline="0" dirty="0"/>
              <a:t>parties, Alice and Bob, want to exchange information securely, so that a third party, the Man In the Middle, may intercept them, but </a:t>
            </a:r>
            <a:r>
              <a:rPr lang="en-US" sz="2200" dirty="0"/>
              <a:t>can</a:t>
            </a:r>
            <a:r>
              <a:rPr lang="en-US" sz="2200" b="0" i="0" u="none" strike="noStrike" baseline="0" dirty="0"/>
              <a:t> not decode them.</a:t>
            </a:r>
            <a:endParaRPr lang="tr-TR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49AE-3AB5-4F43-47AE-AA89DC5D6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2B9B47E-D1AF-2CBD-992F-9B81F2C89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892" y="100807"/>
            <a:ext cx="8229600" cy="10175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tr-TR" sz="4200" dirty="0">
                <a:solidFill>
                  <a:schemeClr val="accent2"/>
                </a:solidFill>
                <a:latin typeface="Franklin Gothic Book (Başlıklar)"/>
              </a:rPr>
              <a:t>ECDH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1014D90D-3AED-3174-33B2-EFFFE74F0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002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tr-TR" sz="2400" dirty="0"/>
              <a:t>Public Knowledge: A group </a:t>
            </a:r>
            <a:r>
              <a:rPr lang="en-US" altLang="tr-TR" sz="2400" b="1" dirty="0">
                <a:solidFill>
                  <a:srgbClr val="008000"/>
                </a:solidFill>
              </a:rPr>
              <a:t>E(</a:t>
            </a:r>
            <a:r>
              <a:rPr lang="en-US" altLang="tr-TR" sz="2400" b="1" dirty="0" err="1">
                <a:solidFill>
                  <a:srgbClr val="008000"/>
                </a:solidFill>
              </a:rPr>
              <a:t>F</a:t>
            </a:r>
            <a:r>
              <a:rPr lang="en-US" altLang="tr-TR" sz="2400" b="1" baseline="-25000" dirty="0" err="1">
                <a:solidFill>
                  <a:srgbClr val="008000"/>
                </a:solidFill>
              </a:rPr>
              <a:t>p</a:t>
            </a:r>
            <a:r>
              <a:rPr lang="en-US" altLang="tr-TR" sz="2400" b="1" dirty="0">
                <a:solidFill>
                  <a:srgbClr val="008000"/>
                </a:solidFill>
              </a:rPr>
              <a:t>)</a:t>
            </a:r>
            <a:r>
              <a:rPr lang="en-US" altLang="tr-TR" sz="2400" dirty="0"/>
              <a:t> and a point </a:t>
            </a:r>
            <a:r>
              <a:rPr lang="en-US" altLang="tr-TR" sz="2400" b="1" dirty="0">
                <a:solidFill>
                  <a:srgbClr val="008000"/>
                </a:solidFill>
              </a:rPr>
              <a:t>P</a:t>
            </a:r>
            <a:r>
              <a:rPr lang="en-US" altLang="tr-TR" sz="2400" dirty="0"/>
              <a:t> of order n.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CFF80A9B-446C-F72F-64AD-F08CEE047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00200"/>
            <a:ext cx="675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tr-TR" sz="2400" u="sng" dirty="0"/>
              <a:t>BOB                                                            ALICE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F0F092E9-7D0B-15F7-A880-5AE8839B8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2209800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tr-TR" sz="2400" dirty="0"/>
              <a:t>Choose secret 0 &lt; </a:t>
            </a:r>
            <a:r>
              <a:rPr lang="en-US" altLang="tr-TR" sz="2400" b="1" dirty="0">
                <a:solidFill>
                  <a:srgbClr val="FF3300"/>
                </a:solidFill>
              </a:rPr>
              <a:t>b</a:t>
            </a:r>
            <a:r>
              <a:rPr lang="en-US" altLang="tr-TR" sz="2400" dirty="0"/>
              <a:t> &lt; n                 Choose secret 0 &lt; </a:t>
            </a:r>
            <a:r>
              <a:rPr lang="en-US" altLang="tr-TR" sz="2400" b="1" dirty="0">
                <a:solidFill>
                  <a:srgbClr val="FF3300"/>
                </a:solidFill>
              </a:rPr>
              <a:t>a</a:t>
            </a:r>
            <a:r>
              <a:rPr lang="en-US" altLang="tr-TR" sz="2400" dirty="0"/>
              <a:t> &lt; n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147EED6E-FC82-E64F-67CE-341F8DF60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2779713"/>
            <a:ext cx="757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tr-TR" sz="2400" dirty="0"/>
              <a:t>Compute </a:t>
            </a:r>
            <a:r>
              <a:rPr lang="en-US" altLang="tr-TR" sz="2400" b="1" dirty="0" err="1">
                <a:solidFill>
                  <a:srgbClr val="008000"/>
                </a:solidFill>
              </a:rPr>
              <a:t>K</a:t>
            </a:r>
            <a:r>
              <a:rPr lang="en-US" altLang="tr-TR" sz="2400" baseline="-25000" dirty="0" err="1">
                <a:solidFill>
                  <a:srgbClr val="008000"/>
                </a:solidFill>
              </a:rPr>
              <a:t>Bob</a:t>
            </a:r>
            <a:r>
              <a:rPr lang="en-US" altLang="tr-TR" sz="2400" dirty="0"/>
              <a:t> = </a:t>
            </a:r>
            <a:r>
              <a:rPr lang="en-US" altLang="tr-TR" sz="2400" b="1" dirty="0" err="1">
                <a:solidFill>
                  <a:srgbClr val="FF3300"/>
                </a:solidFill>
              </a:rPr>
              <a:t>b</a:t>
            </a:r>
            <a:r>
              <a:rPr lang="en-US" altLang="tr-TR" sz="2400" b="1" dirty="0" err="1">
                <a:solidFill>
                  <a:srgbClr val="008000"/>
                </a:solidFill>
              </a:rPr>
              <a:t>P</a:t>
            </a:r>
            <a:r>
              <a:rPr lang="en-US" altLang="tr-TR" sz="2400" dirty="0"/>
              <a:t>                        Compute </a:t>
            </a:r>
            <a:r>
              <a:rPr lang="en-US" altLang="tr-TR" sz="2400" b="1" dirty="0" err="1">
                <a:solidFill>
                  <a:srgbClr val="008000"/>
                </a:solidFill>
              </a:rPr>
              <a:t>K</a:t>
            </a:r>
            <a:r>
              <a:rPr lang="en-US" altLang="tr-TR" sz="2400" baseline="-25000" dirty="0" err="1">
                <a:solidFill>
                  <a:srgbClr val="008000"/>
                </a:solidFill>
              </a:rPr>
              <a:t>Alice</a:t>
            </a:r>
            <a:r>
              <a:rPr lang="en-US" altLang="tr-TR" sz="2400" dirty="0"/>
              <a:t> = </a:t>
            </a:r>
            <a:r>
              <a:rPr lang="en-US" altLang="tr-TR" sz="2400" b="1" dirty="0" err="1">
                <a:solidFill>
                  <a:srgbClr val="FF3300"/>
                </a:solidFill>
              </a:rPr>
              <a:t>a</a:t>
            </a:r>
            <a:r>
              <a:rPr lang="en-US" altLang="tr-TR" sz="2400" b="1" dirty="0" err="1">
                <a:solidFill>
                  <a:srgbClr val="008000"/>
                </a:solidFill>
              </a:rPr>
              <a:t>P</a:t>
            </a:r>
            <a:endParaRPr lang="en-US" altLang="tr-TR" sz="2400" b="1" dirty="0">
              <a:solidFill>
                <a:srgbClr val="008000"/>
              </a:solidFill>
            </a:endParaRPr>
          </a:p>
        </p:txBody>
      </p:sp>
      <p:sp>
        <p:nvSpPr>
          <p:cNvPr id="76809" name="Text Box 9">
            <a:extLst>
              <a:ext uri="{FF2B5EF4-FFF2-40B4-BE49-F238E27FC236}">
                <a16:creationId xmlns:a16="http://schemas.microsoft.com/office/drawing/2014/main" id="{62D8275F-73D2-2604-2FE3-32EB61D12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532313"/>
            <a:ext cx="706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tr-TR" sz="2400" dirty="0"/>
              <a:t>Compute </a:t>
            </a:r>
            <a:r>
              <a:rPr lang="en-US" altLang="tr-TR" sz="2400" b="1" dirty="0" err="1">
                <a:solidFill>
                  <a:srgbClr val="FF3300"/>
                </a:solidFill>
              </a:rPr>
              <a:t>b</a:t>
            </a:r>
            <a:r>
              <a:rPr lang="en-US" altLang="tr-TR" sz="2400" b="1" dirty="0" err="1">
                <a:solidFill>
                  <a:srgbClr val="008000"/>
                </a:solidFill>
              </a:rPr>
              <a:t>K</a:t>
            </a:r>
            <a:r>
              <a:rPr lang="en-US" altLang="tr-TR" sz="2400" baseline="-25000" dirty="0" err="1">
                <a:solidFill>
                  <a:srgbClr val="008000"/>
                </a:solidFill>
              </a:rPr>
              <a:t>Alice</a:t>
            </a:r>
            <a:r>
              <a:rPr lang="en-US" altLang="tr-TR" sz="2400" dirty="0"/>
              <a:t>                              Compute </a:t>
            </a:r>
            <a:r>
              <a:rPr lang="en-US" altLang="tr-TR" sz="2400" b="1" dirty="0" err="1">
                <a:solidFill>
                  <a:srgbClr val="FF3300"/>
                </a:solidFill>
              </a:rPr>
              <a:t>a</a:t>
            </a:r>
            <a:r>
              <a:rPr lang="en-US" altLang="tr-TR" sz="2400" b="1" dirty="0" err="1">
                <a:solidFill>
                  <a:srgbClr val="008000"/>
                </a:solidFill>
              </a:rPr>
              <a:t>K</a:t>
            </a:r>
            <a:r>
              <a:rPr lang="en-US" altLang="tr-TR" sz="2400" baseline="-25000" dirty="0" err="1">
                <a:solidFill>
                  <a:srgbClr val="008000"/>
                </a:solidFill>
              </a:rPr>
              <a:t>Bob</a:t>
            </a:r>
            <a:r>
              <a:rPr lang="en-US" altLang="tr-TR" sz="2400" dirty="0"/>
              <a:t> </a:t>
            </a:r>
          </a:p>
        </p:txBody>
      </p:sp>
      <p:sp>
        <p:nvSpPr>
          <p:cNvPr id="76810" name="Text Box 10">
            <a:extLst>
              <a:ext uri="{FF2B5EF4-FFF2-40B4-BE49-F238E27FC236}">
                <a16:creationId xmlns:a16="http://schemas.microsoft.com/office/drawing/2014/main" id="{3D65BAE9-D70C-B9A2-B93E-3D68DEF7B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065713"/>
            <a:ext cx="814421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tr-TR" sz="2400" dirty="0"/>
              <a:t>Bob and Alice have the shared value </a:t>
            </a:r>
            <a:r>
              <a:rPr lang="en-US" altLang="tr-TR" sz="2400" b="1" dirty="0" err="1">
                <a:solidFill>
                  <a:srgbClr val="FF3300"/>
                </a:solidFill>
              </a:rPr>
              <a:t>b</a:t>
            </a:r>
            <a:r>
              <a:rPr lang="en-US" altLang="tr-TR" sz="2400" b="1" dirty="0" err="1">
                <a:solidFill>
                  <a:srgbClr val="008000"/>
                </a:solidFill>
              </a:rPr>
              <a:t>K</a:t>
            </a:r>
            <a:r>
              <a:rPr lang="en-US" altLang="tr-TR" sz="2400" baseline="-25000" dirty="0" err="1">
                <a:solidFill>
                  <a:srgbClr val="008000"/>
                </a:solidFill>
              </a:rPr>
              <a:t>Alice</a:t>
            </a:r>
            <a:r>
              <a:rPr lang="en-US" altLang="tr-TR" sz="2400" dirty="0"/>
              <a:t> = </a:t>
            </a:r>
            <a:r>
              <a:rPr lang="en-US" altLang="tr-TR" sz="2400" b="1" dirty="0" err="1">
                <a:solidFill>
                  <a:srgbClr val="FF3300"/>
                </a:solidFill>
              </a:rPr>
              <a:t>ab</a:t>
            </a:r>
            <a:r>
              <a:rPr lang="en-US" altLang="tr-TR" sz="2400" b="1" dirty="0" err="1">
                <a:solidFill>
                  <a:srgbClr val="008000"/>
                </a:solidFill>
              </a:rPr>
              <a:t>P</a:t>
            </a:r>
            <a:r>
              <a:rPr lang="en-US" altLang="tr-TR" sz="2400" dirty="0"/>
              <a:t> = </a:t>
            </a:r>
            <a:r>
              <a:rPr lang="en-US" altLang="tr-TR" sz="2400" b="1" dirty="0" err="1">
                <a:solidFill>
                  <a:srgbClr val="FF3300"/>
                </a:solidFill>
              </a:rPr>
              <a:t>a</a:t>
            </a:r>
            <a:r>
              <a:rPr lang="en-US" altLang="tr-TR" sz="2400" b="1" dirty="0" err="1">
                <a:solidFill>
                  <a:srgbClr val="008000"/>
                </a:solidFill>
              </a:rPr>
              <a:t>K</a:t>
            </a:r>
            <a:r>
              <a:rPr lang="en-US" altLang="tr-TR" sz="2400" baseline="-25000" dirty="0" err="1">
                <a:solidFill>
                  <a:srgbClr val="008000"/>
                </a:solidFill>
              </a:rPr>
              <a:t>Bob</a:t>
            </a:r>
            <a:endParaRPr lang="en-US" altLang="tr-TR" sz="2400" baseline="-25000" dirty="0">
              <a:solidFill>
                <a:srgbClr val="008000"/>
              </a:solidFill>
            </a:endParaRPr>
          </a:p>
          <a:p>
            <a:pPr algn="l" eaLnBrk="1" hangingPunct="1"/>
            <a:endParaRPr lang="en-US" altLang="tr-TR" sz="2400" baseline="-25000" dirty="0">
              <a:solidFill>
                <a:srgbClr val="008000"/>
              </a:solidFill>
            </a:endParaRPr>
          </a:p>
          <a:p>
            <a:pPr algn="l" eaLnBrk="1" hangingPunct="1"/>
            <a:r>
              <a:rPr lang="en-US" altLang="tr-TR" sz="2400" dirty="0"/>
              <a:t>The attacker needs to find a from </a:t>
            </a:r>
            <a:r>
              <a:rPr lang="en-US" altLang="tr-TR" sz="2400" dirty="0" err="1"/>
              <a:t>K</a:t>
            </a:r>
            <a:r>
              <a:rPr lang="en-US" altLang="tr-TR" sz="2400" baseline="-25000" dirty="0" err="1"/>
              <a:t>alice</a:t>
            </a:r>
            <a:r>
              <a:rPr lang="en-US" altLang="tr-TR" sz="2400" dirty="0"/>
              <a:t> and b from </a:t>
            </a:r>
            <a:r>
              <a:rPr lang="en-US" altLang="tr-TR" sz="2400" dirty="0" err="1"/>
              <a:t>K</a:t>
            </a:r>
            <a:r>
              <a:rPr lang="en-US" altLang="tr-TR" sz="2400" baseline="-25000" dirty="0" err="1"/>
              <a:t>bob</a:t>
            </a:r>
            <a:r>
              <a:rPr lang="en-US" altLang="tr-TR" sz="2400" dirty="0"/>
              <a:t>,</a:t>
            </a:r>
          </a:p>
          <a:p>
            <a:pPr algn="l" eaLnBrk="1" hangingPunct="1"/>
            <a:r>
              <a:rPr lang="en-US" altLang="tr-TR" sz="2400" dirty="0"/>
              <a:t>which takes exponential time as described in ECDLP.</a:t>
            </a:r>
          </a:p>
        </p:txBody>
      </p:sp>
      <p:grpSp>
        <p:nvGrpSpPr>
          <p:cNvPr id="76811" name="Group 11">
            <a:extLst>
              <a:ext uri="{FF2B5EF4-FFF2-40B4-BE49-F238E27FC236}">
                <a16:creationId xmlns:a16="http://schemas.microsoft.com/office/drawing/2014/main" id="{E385171E-AA56-9F7B-8E45-28EEFCCB1FAD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3389321"/>
            <a:ext cx="6235701" cy="457201"/>
            <a:chOff x="336" y="2352"/>
            <a:chExt cx="3928" cy="288"/>
          </a:xfrm>
        </p:grpSpPr>
        <p:sp>
          <p:nvSpPr>
            <p:cNvPr id="36877" name="Text Box 12">
              <a:extLst>
                <a:ext uri="{FF2B5EF4-FFF2-40B4-BE49-F238E27FC236}">
                  <a16:creationId xmlns:a16="http://schemas.microsoft.com/office/drawing/2014/main" id="{BD4A8D0D-5C8D-30C0-6621-8B1E9BA7D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52"/>
              <a:ext cx="3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tr-TR" sz="2400" dirty="0"/>
                <a:t>Send </a:t>
              </a:r>
              <a:r>
                <a:rPr lang="en-US" altLang="tr-TR" sz="2400" b="1" dirty="0" err="1">
                  <a:solidFill>
                    <a:srgbClr val="008000"/>
                  </a:solidFill>
                </a:rPr>
                <a:t>K</a:t>
              </a:r>
              <a:r>
                <a:rPr lang="en-US" altLang="tr-TR" sz="2400" baseline="-25000" dirty="0" err="1">
                  <a:solidFill>
                    <a:srgbClr val="008000"/>
                  </a:solidFill>
                </a:rPr>
                <a:t>Bob</a:t>
              </a:r>
              <a:r>
                <a:rPr lang="en-US" altLang="tr-TR" sz="2400" baseline="-25000" dirty="0">
                  <a:solidFill>
                    <a:srgbClr val="33CC33"/>
                  </a:solidFill>
                </a:rPr>
                <a:t>                                                                </a:t>
              </a:r>
              <a:r>
                <a:rPr lang="en-US" altLang="tr-TR" sz="2400" dirty="0"/>
                <a:t>to Alice</a:t>
              </a:r>
            </a:p>
          </p:txBody>
        </p:sp>
        <p:sp>
          <p:nvSpPr>
            <p:cNvPr id="36878" name="Line 13">
              <a:extLst>
                <a:ext uri="{FF2B5EF4-FFF2-40B4-BE49-F238E27FC236}">
                  <a16:creationId xmlns:a16="http://schemas.microsoft.com/office/drawing/2014/main" id="{D07602BF-D73E-F44C-8C0D-B10398CE1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872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6814" name="Group 14">
            <a:extLst>
              <a:ext uri="{FF2B5EF4-FFF2-40B4-BE49-F238E27FC236}">
                <a16:creationId xmlns:a16="http://schemas.microsoft.com/office/drawing/2014/main" id="{75878166-DCDF-C93F-BA10-D5D58D29C01C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3959234"/>
            <a:ext cx="6659563" cy="457201"/>
            <a:chOff x="336" y="2711"/>
            <a:chExt cx="4195" cy="288"/>
          </a:xfrm>
        </p:grpSpPr>
        <p:sp>
          <p:nvSpPr>
            <p:cNvPr id="36875" name="Text Box 15">
              <a:extLst>
                <a:ext uri="{FF2B5EF4-FFF2-40B4-BE49-F238E27FC236}">
                  <a16:creationId xmlns:a16="http://schemas.microsoft.com/office/drawing/2014/main" id="{BADDDC64-EAC1-B45B-2A34-938DA21E0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711"/>
              <a:ext cx="4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tr-TR" sz="2400" dirty="0"/>
                <a:t>to Bob                                                Send </a:t>
              </a:r>
              <a:r>
                <a:rPr lang="en-US" altLang="tr-TR" sz="2400" b="1" dirty="0" err="1">
                  <a:solidFill>
                    <a:srgbClr val="008000"/>
                  </a:solidFill>
                </a:rPr>
                <a:t>K</a:t>
              </a:r>
              <a:r>
                <a:rPr lang="en-US" altLang="tr-TR" sz="2400" baseline="-25000" dirty="0" err="1">
                  <a:solidFill>
                    <a:srgbClr val="008000"/>
                  </a:solidFill>
                </a:rPr>
                <a:t>Alice</a:t>
              </a:r>
              <a:r>
                <a:rPr lang="en-US" altLang="tr-TR" sz="2400" dirty="0"/>
                <a:t> </a:t>
              </a:r>
            </a:p>
          </p:txBody>
        </p:sp>
        <p:sp>
          <p:nvSpPr>
            <p:cNvPr id="36876" name="Line 16">
              <a:extLst>
                <a:ext uri="{FF2B5EF4-FFF2-40B4-BE49-F238E27FC236}">
                  <a16:creationId xmlns:a16="http://schemas.microsoft.com/office/drawing/2014/main" id="{719B688B-CFED-38B1-2779-415235CF0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832"/>
              <a:ext cx="1872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21635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 autoUpdateAnimBg="0"/>
      <p:bldP spid="76807" grpId="0" autoUpdateAnimBg="0"/>
      <p:bldP spid="76808" grpId="0" autoUpdateAnimBg="0"/>
      <p:bldP spid="76809" grpId="0" autoUpdateAnimBg="0"/>
      <p:bldP spid="7681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58FC3-2FAA-DA01-A46D-1795162A4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C216686-968C-A859-0186-E6E0ACD06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0175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tr-TR" sz="4200" dirty="0">
                <a:solidFill>
                  <a:schemeClr val="accent2"/>
                </a:solidFill>
                <a:latin typeface="Franklin Gothic Book (Başlıklar)"/>
              </a:rPr>
              <a:t>ECDSA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0805926-5E0E-FAB1-C8B7-E9A98727CD75}"/>
              </a:ext>
            </a:extLst>
          </p:cNvPr>
          <p:cNvSpPr txBox="1"/>
          <p:nvPr/>
        </p:nvSpPr>
        <p:spPr>
          <a:xfrm>
            <a:off x="457200" y="1752600"/>
            <a:ext cx="838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The main problem in cryptosystems is verifying if a message was sent by a specific user. Users need a way to sign messages such that others can verify the </a:t>
            </a:r>
            <a:r>
              <a:rPr lang="tr-TR" sz="2200" b="0" i="0" u="none" strike="noStrike" baseline="0" dirty="0" err="1"/>
              <a:t>signature</a:t>
            </a:r>
            <a:r>
              <a:rPr lang="tr-TR" sz="2200" b="0" i="0" u="none" strike="noStrike" baseline="0" dirty="0"/>
              <a:t>.</a:t>
            </a:r>
            <a:endParaRPr lang="en-US" sz="2200" b="0" i="0" u="none" strike="noStrike" baseline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Here’s how it works: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Resim 3" descr="metin, ekran görüntüsü, yazı tipi, cebir içeren bir resim&#10;&#10;Açıklama otomatik olarak oluşturuldu">
            <a:extLst>
              <a:ext uri="{FF2B5EF4-FFF2-40B4-BE49-F238E27FC236}">
                <a16:creationId xmlns:a16="http://schemas.microsoft.com/office/drawing/2014/main" id="{7CDDEF9F-2638-F4B9-D5FE-414E14FF8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76258"/>
            <a:ext cx="6416596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6019800"/>
            <a:ext cx="525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Examples of Elliptic Curves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58699" y="457200"/>
            <a:ext cx="5779001" cy="547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29">
            <a:extLst>
              <a:ext uri="{FF2B5EF4-FFF2-40B4-BE49-F238E27FC236}">
                <a16:creationId xmlns:a16="http://schemas.microsoft.com/office/drawing/2014/main" id="{A2CA9A2C-D410-32C7-1D71-95EA53DE4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76200" cmpd="tri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3E944-0720-47E7-0F32-D56EF4993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64AF807-999A-E118-932F-5EC8DF780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53400" cy="10175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tr-TR" sz="4200" dirty="0">
                <a:solidFill>
                  <a:schemeClr val="accent2"/>
                </a:solidFill>
                <a:latin typeface="Franklin Gothic Book (Başlıklar)"/>
              </a:rPr>
              <a:t>ECDSA</a:t>
            </a:r>
          </a:p>
        </p:txBody>
      </p:sp>
      <p:pic>
        <p:nvPicPr>
          <p:cNvPr id="6" name="Resim 5" descr="metin, yazı tipi, ekran görüntüsü, cebir içeren bir resim&#10;&#10;Açıklama otomatik olarak oluşturuldu">
            <a:extLst>
              <a:ext uri="{FF2B5EF4-FFF2-40B4-BE49-F238E27FC236}">
                <a16:creationId xmlns:a16="http://schemas.microsoft.com/office/drawing/2014/main" id="{92E1276E-5D4E-E6D4-2AB0-09ECFF75C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6454699" cy="1874682"/>
          </a:xfrm>
          <a:prstGeom prst="rect">
            <a:avLst/>
          </a:prstGeom>
        </p:spPr>
      </p:pic>
      <p:pic>
        <p:nvPicPr>
          <p:cNvPr id="8" name="Resim 7" descr="metin, yazı tipi, ekran görüntüsü, cebir içeren bir resim&#10;&#10;Açıklama otomatik olarak oluşturuldu">
            <a:extLst>
              <a:ext uri="{FF2B5EF4-FFF2-40B4-BE49-F238E27FC236}">
                <a16:creationId xmlns:a16="http://schemas.microsoft.com/office/drawing/2014/main" id="{52F1B090-65BF-ED58-95DD-1D6E12F8C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68884"/>
            <a:ext cx="5760396" cy="20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62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34A8B-865E-18E4-7D50-7854127C7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41785BF-BC00-D45F-C7AC-CE3F642EC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53400" cy="10175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4200" dirty="0">
                <a:solidFill>
                  <a:schemeClr val="accent2"/>
                </a:solidFill>
                <a:latin typeface="Franklin Gothic Book (Başlıklar)"/>
              </a:rPr>
              <a:t>ECDSA</a:t>
            </a:r>
          </a:p>
        </p:txBody>
      </p:sp>
      <p:pic>
        <p:nvPicPr>
          <p:cNvPr id="4" name="Resim 3" descr="metin, ekran görüntüsü, yazı tipi, doküman, belge içeren bir resim&#10;&#10;Açıklama otomatik olarak oluşturuldu">
            <a:extLst>
              <a:ext uri="{FF2B5EF4-FFF2-40B4-BE49-F238E27FC236}">
                <a16:creationId xmlns:a16="http://schemas.microsoft.com/office/drawing/2014/main" id="{0AC68D10-AAE9-1C16-3AB4-263BDFA8D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2" y="1447800"/>
            <a:ext cx="8042580" cy="463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27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>
                <a:solidFill>
                  <a:schemeClr val="accent2"/>
                </a:solidFill>
              </a:rPr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Pros</a:t>
            </a:r>
          </a:p>
          <a:p>
            <a:pPr lvl="1"/>
            <a:r>
              <a:rPr lang="en-US" sz="2200" dirty="0"/>
              <a:t>Shorter Key Length</a:t>
            </a:r>
          </a:p>
          <a:p>
            <a:pPr lvl="2"/>
            <a:r>
              <a:rPr lang="en-US" sz="2000" dirty="0"/>
              <a:t>Same level of security as RSA achieved at a much shorter key length</a:t>
            </a:r>
          </a:p>
          <a:p>
            <a:pPr lvl="1"/>
            <a:r>
              <a:rPr lang="en-US" sz="2200" dirty="0"/>
              <a:t>Better Security</a:t>
            </a:r>
          </a:p>
          <a:p>
            <a:pPr lvl="2"/>
            <a:r>
              <a:rPr lang="en-US" sz="2000" dirty="0"/>
              <a:t>Secure because of the ECDLP</a:t>
            </a:r>
          </a:p>
          <a:p>
            <a:pPr lvl="2"/>
            <a:r>
              <a:rPr lang="en-US" sz="2000" dirty="0"/>
              <a:t>Higher security per key-bit than RSA</a:t>
            </a:r>
          </a:p>
          <a:p>
            <a:pPr lvl="1"/>
            <a:r>
              <a:rPr lang="en-US" sz="2200" dirty="0"/>
              <a:t>Higher Performance</a:t>
            </a:r>
          </a:p>
          <a:p>
            <a:pPr lvl="2"/>
            <a:r>
              <a:rPr lang="en-US" sz="2000" dirty="0"/>
              <a:t>Shorter key-length ensures lesser power requirement – suitable in wireless sensor applications and low power devices</a:t>
            </a:r>
          </a:p>
          <a:p>
            <a:pPr lvl="2"/>
            <a:r>
              <a:rPr lang="en-US" sz="2000" dirty="0"/>
              <a:t>More computation per bit but overall lesser computational expense or complexity due to lesser number of key bits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>
                <a:solidFill>
                  <a:schemeClr val="accent2"/>
                </a:solidFill>
              </a:rPr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Cons</a:t>
            </a:r>
          </a:p>
          <a:p>
            <a:pPr lvl="1"/>
            <a:r>
              <a:rPr lang="en-US" sz="2200" dirty="0"/>
              <a:t>Relatively newer field</a:t>
            </a:r>
          </a:p>
          <a:p>
            <a:pPr lvl="2"/>
            <a:r>
              <a:rPr lang="en-US" sz="2000" dirty="0"/>
              <a:t>Idea prevails that all the aspects of the topic may not have been explored yet – possibly unknown vulnerabilities</a:t>
            </a:r>
          </a:p>
          <a:p>
            <a:pPr lvl="2"/>
            <a:r>
              <a:rPr lang="en-US" sz="2000" dirty="0"/>
              <a:t>Doesn’t have widespread usage</a:t>
            </a:r>
          </a:p>
          <a:p>
            <a:pPr lvl="1"/>
            <a:r>
              <a:rPr lang="en-US" sz="2200" dirty="0"/>
              <a:t>Not perfect</a:t>
            </a:r>
          </a:p>
          <a:p>
            <a:pPr lvl="2"/>
            <a:r>
              <a:rPr lang="en-US" sz="2000" dirty="0"/>
              <a:t>Attacks still exist that can solve ECC (112 bit key length has been publicly broken)</a:t>
            </a:r>
          </a:p>
          <a:p>
            <a:pPr lvl="2"/>
            <a:r>
              <a:rPr lang="en-US" sz="2000" dirty="0"/>
              <a:t>Well known attacks are the Pollard’s Rho attack (complexity O(√n) ), </a:t>
            </a:r>
            <a:r>
              <a:rPr lang="en-US" sz="2000" dirty="0" err="1"/>
              <a:t>Pohlig’s</a:t>
            </a:r>
            <a:r>
              <a:rPr lang="en-US" sz="2000" dirty="0"/>
              <a:t> attack, Baby </a:t>
            </a:r>
            <a:r>
              <a:rPr lang="en-US" sz="2000" dirty="0" err="1"/>
              <a:t>Step,Giant</a:t>
            </a:r>
            <a:r>
              <a:rPr lang="en-US" sz="2000" dirty="0"/>
              <a:t> Step etc</a:t>
            </a:r>
          </a:p>
          <a:p>
            <a:pPr lvl="2"/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55"/>
            <a:ext cx="74676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/>
              <a:t>What are Elliptic Curves?</a:t>
            </a:r>
          </a:p>
          <a:p>
            <a:pPr lvl="1"/>
            <a:r>
              <a:rPr lang="en-US" sz="2200" dirty="0"/>
              <a:t>	Curve with standard form y</a:t>
            </a:r>
            <a:r>
              <a:rPr lang="en-US" sz="2200" baseline="30000" dirty="0"/>
              <a:t>2</a:t>
            </a:r>
            <a:r>
              <a:rPr lang="en-US" sz="2200" dirty="0"/>
              <a:t> = x</a:t>
            </a:r>
            <a:r>
              <a:rPr lang="en-US" sz="2200" baseline="30000" dirty="0"/>
              <a:t>3 </a:t>
            </a:r>
            <a:r>
              <a:rPr lang="en-US" sz="2200" dirty="0"/>
              <a:t>+ ax + b    a, b </a:t>
            </a:r>
            <a:r>
              <a:rPr lang="el-GR" sz="2200" dirty="0"/>
              <a:t>ϵ ℝ</a:t>
            </a:r>
            <a:endParaRPr lang="en-US" sz="2200" dirty="0"/>
          </a:p>
          <a:p>
            <a:pPr lvl="1"/>
            <a:r>
              <a:rPr lang="en-US" sz="2200" dirty="0"/>
              <a:t>   4a</a:t>
            </a:r>
            <a:r>
              <a:rPr lang="en-US" sz="2200" baseline="30000" dirty="0"/>
              <a:t>3</a:t>
            </a:r>
            <a:r>
              <a:rPr lang="en-US" sz="2200" dirty="0"/>
              <a:t> + 27b</a:t>
            </a:r>
            <a:r>
              <a:rPr lang="en-US" sz="2200" baseline="30000" dirty="0"/>
              <a:t>2</a:t>
            </a:r>
            <a:r>
              <a:rPr lang="en-US" sz="2200" dirty="0"/>
              <a:t> ≠ 0 for non-singularity</a:t>
            </a:r>
          </a:p>
          <a:p>
            <a:pPr lvl="1">
              <a:buNone/>
            </a:pPr>
            <a:endParaRPr lang="en-US" sz="2800" dirty="0"/>
          </a:p>
          <a:p>
            <a:r>
              <a:rPr lang="en-US" sz="2800" dirty="0"/>
              <a:t>Characteristics of Elliptic Curve</a:t>
            </a:r>
          </a:p>
          <a:p>
            <a:pPr lvl="1"/>
            <a:r>
              <a:rPr lang="en-US" sz="2200" dirty="0"/>
              <a:t>	Forms an </a:t>
            </a:r>
            <a:r>
              <a:rPr lang="en-US" sz="2200" dirty="0" err="1"/>
              <a:t>abelian</a:t>
            </a:r>
            <a:r>
              <a:rPr lang="en-US" sz="2200" dirty="0"/>
              <a:t> group</a:t>
            </a:r>
          </a:p>
          <a:p>
            <a:pPr lvl="1"/>
            <a:r>
              <a:rPr lang="en-US" sz="2200" dirty="0"/>
              <a:t>  Symmetric about the x-axis</a:t>
            </a:r>
          </a:p>
          <a:p>
            <a:pPr lvl="1"/>
            <a:r>
              <a:rPr lang="en-US" sz="2200" dirty="0"/>
              <a:t>  </a:t>
            </a:r>
            <a:r>
              <a:rPr lang="en-US" sz="2200" i="1" dirty="0"/>
              <a:t>Point at Infinity</a:t>
            </a:r>
            <a:r>
              <a:rPr lang="en-US" sz="2200" dirty="0"/>
              <a:t> acting as the identity element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5" name="Rectangle 21">
            <a:extLst>
              <a:ext uri="{FF2B5EF4-FFF2-40B4-BE49-F238E27FC236}">
                <a16:creationId xmlns:a16="http://schemas.microsoft.com/office/drawing/2014/main" id="{D419A115-5D24-D503-A546-57EA3D40F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tr-TR" sz="4200" dirty="0">
                <a:solidFill>
                  <a:schemeClr val="accent2"/>
                </a:solidFill>
              </a:rPr>
              <a:t>Point Addition</a:t>
            </a:r>
            <a:br>
              <a:rPr lang="en-US" altLang="tr-TR" sz="4200" dirty="0">
                <a:solidFill>
                  <a:schemeClr val="accent2"/>
                </a:solidFill>
              </a:rPr>
            </a:br>
            <a:r>
              <a:rPr lang="en-US" altLang="tr-TR" sz="4200" dirty="0">
                <a:solidFill>
                  <a:schemeClr val="accent2"/>
                </a:solidFill>
              </a:rPr>
              <a:t>P+Q</a:t>
            </a: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A94513B0-6EA3-CB12-3840-17EBCC1F7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76200" cmpd="tri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52244" name="Object 20">
            <a:extLst>
              <a:ext uri="{FF2B5EF4-FFF2-40B4-BE49-F238E27FC236}">
                <a16:creationId xmlns:a16="http://schemas.microsoft.com/office/drawing/2014/main" id="{1CCB7851-852D-CEA9-1AF4-5727E246615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143000" y="1447800"/>
          <a:ext cx="6477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743575" imgH="4381619" progId="Excel.Chart.8">
                  <p:embed/>
                </p:oleObj>
              </mc:Choice>
              <mc:Fallback>
                <p:oleObj name="Chart" r:id="rId2" imgW="5743575" imgH="4381619" progId="Excel.Chart.8">
                  <p:embed/>
                  <p:pic>
                    <p:nvPicPr>
                      <p:cNvPr id="52244" name="Object 20">
                        <a:extLst>
                          <a:ext uri="{FF2B5EF4-FFF2-40B4-BE49-F238E27FC236}">
                            <a16:creationId xmlns:a16="http://schemas.microsoft.com/office/drawing/2014/main" id="{1CCB7851-852D-CEA9-1AF4-5727E24661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64770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52247" name="Line 23">
            <a:extLst>
              <a:ext uri="{FF2B5EF4-FFF2-40B4-BE49-F238E27FC236}">
                <a16:creationId xmlns:a16="http://schemas.microsoft.com/office/drawing/2014/main" id="{E90E6426-9BDB-4A38-384B-210C740EF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2133600"/>
            <a:ext cx="7010400" cy="1935166"/>
          </a:xfrm>
          <a:prstGeom prst="line">
            <a:avLst/>
          </a:prstGeom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 dirty="0">
              <a:highlight>
                <a:srgbClr val="000000"/>
              </a:highlight>
            </a:endParaRPr>
          </a:p>
        </p:txBody>
      </p:sp>
      <p:grpSp>
        <p:nvGrpSpPr>
          <p:cNvPr id="52248" name="Group 24">
            <a:extLst>
              <a:ext uri="{FF2B5EF4-FFF2-40B4-BE49-F238E27FC236}">
                <a16:creationId xmlns:a16="http://schemas.microsoft.com/office/drawing/2014/main" id="{32C1C0F8-0DFA-93B4-4BD0-1FF1FF11245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648200"/>
            <a:ext cx="1066800" cy="457200"/>
            <a:chOff x="3792" y="3264"/>
            <a:chExt cx="672" cy="288"/>
          </a:xfrm>
        </p:grpSpPr>
        <p:sp>
          <p:nvSpPr>
            <p:cNvPr id="52249" name="Text Box 25">
              <a:extLst>
                <a:ext uri="{FF2B5EF4-FFF2-40B4-BE49-F238E27FC236}">
                  <a16:creationId xmlns:a16="http://schemas.microsoft.com/office/drawing/2014/main" id="{3093273A-5F0B-889B-D302-47943FF2A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264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tr-TR" sz="2400" dirty="0">
                  <a:solidFill>
                    <a:schemeClr val="bg1"/>
                  </a:solidFill>
                </a:rPr>
                <a:t>P+Q</a:t>
              </a:r>
            </a:p>
          </p:txBody>
        </p:sp>
        <p:sp>
          <p:nvSpPr>
            <p:cNvPr id="52250" name="Oval 26">
              <a:extLst>
                <a:ext uri="{FF2B5EF4-FFF2-40B4-BE49-F238E27FC236}">
                  <a16:creationId xmlns:a16="http://schemas.microsoft.com/office/drawing/2014/main" id="{669B3EC7-B11B-0726-AAB2-9838D2F6F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31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2252" name="Line 28">
            <a:extLst>
              <a:ext uri="{FF2B5EF4-FFF2-40B4-BE49-F238E27FC236}">
                <a16:creationId xmlns:a16="http://schemas.microsoft.com/office/drawing/2014/main" id="{C27F4244-25FC-73F1-EB10-F45808EC4A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1295400"/>
            <a:ext cx="0" cy="4648200"/>
          </a:xfrm>
          <a:prstGeom prst="line">
            <a:avLst/>
          </a:prstGeom>
          <a:noFill/>
          <a:ln w="222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52254" name="Group 30">
            <a:extLst>
              <a:ext uri="{FF2B5EF4-FFF2-40B4-BE49-F238E27FC236}">
                <a16:creationId xmlns:a16="http://schemas.microsoft.com/office/drawing/2014/main" id="{98380632-E89A-73E6-D08F-EC483221407D}"/>
              </a:ext>
            </a:extLst>
          </p:cNvPr>
          <p:cNvGrpSpPr>
            <a:grpSpLocks/>
          </p:cNvGrpSpPr>
          <p:nvPr/>
        </p:nvGrpSpPr>
        <p:grpSpPr bwMode="auto">
          <a:xfrm>
            <a:off x="5562033" y="2386013"/>
            <a:ext cx="990600" cy="457200"/>
            <a:chOff x="3895" y="3135"/>
            <a:chExt cx="672" cy="288"/>
          </a:xfrm>
        </p:grpSpPr>
        <p:sp>
          <p:nvSpPr>
            <p:cNvPr id="52255" name="Text Box 31">
              <a:extLst>
                <a:ext uri="{FF2B5EF4-FFF2-40B4-BE49-F238E27FC236}">
                  <a16:creationId xmlns:a16="http://schemas.microsoft.com/office/drawing/2014/main" id="{7B1DF805-68BC-E52F-4D97-6B3366B42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" y="3135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tr-TR" sz="2400" dirty="0">
                  <a:solidFill>
                    <a:schemeClr val="bg1"/>
                  </a:solidFill>
                </a:rPr>
                <a:t>   R</a:t>
              </a:r>
            </a:p>
          </p:txBody>
        </p:sp>
        <p:sp>
          <p:nvSpPr>
            <p:cNvPr id="52256" name="Oval 32">
              <a:extLst>
                <a:ext uri="{FF2B5EF4-FFF2-40B4-BE49-F238E27FC236}">
                  <a16:creationId xmlns:a16="http://schemas.microsoft.com/office/drawing/2014/main" id="{FF389D64-5E65-ECA3-06DE-AE0D3DC1B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31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2257" name="Group 33">
            <a:extLst>
              <a:ext uri="{FF2B5EF4-FFF2-40B4-BE49-F238E27FC236}">
                <a16:creationId xmlns:a16="http://schemas.microsoft.com/office/drawing/2014/main" id="{CC050239-06F2-E80C-3E12-0EAE28EFC60F}"/>
              </a:ext>
            </a:extLst>
          </p:cNvPr>
          <p:cNvGrpSpPr>
            <a:grpSpLocks/>
          </p:cNvGrpSpPr>
          <p:nvPr/>
        </p:nvGrpSpPr>
        <p:grpSpPr bwMode="auto">
          <a:xfrm>
            <a:off x="3565525" y="2708275"/>
            <a:ext cx="1066800" cy="644525"/>
            <a:chOff x="3974" y="3002"/>
            <a:chExt cx="672" cy="406"/>
          </a:xfrm>
        </p:grpSpPr>
        <p:sp>
          <p:nvSpPr>
            <p:cNvPr id="52258" name="Text Box 34">
              <a:extLst>
                <a:ext uri="{FF2B5EF4-FFF2-40B4-BE49-F238E27FC236}">
                  <a16:creationId xmlns:a16="http://schemas.microsoft.com/office/drawing/2014/main" id="{3925824F-BA06-F9F5-2BA2-90E0BC5AD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3002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tr-TR" sz="2400" dirty="0">
                  <a:solidFill>
                    <a:schemeClr val="bg1"/>
                  </a:solidFill>
                </a:rPr>
                <a:t>    Q</a:t>
              </a:r>
            </a:p>
          </p:txBody>
        </p:sp>
        <p:sp>
          <p:nvSpPr>
            <p:cNvPr id="52259" name="Oval 35">
              <a:extLst>
                <a:ext uri="{FF2B5EF4-FFF2-40B4-BE49-F238E27FC236}">
                  <a16:creationId xmlns:a16="http://schemas.microsoft.com/office/drawing/2014/main" id="{CCFD567F-2F7C-32B4-1E79-AEC2955E2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31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2260" name="Group 36">
            <a:extLst>
              <a:ext uri="{FF2B5EF4-FFF2-40B4-BE49-F238E27FC236}">
                <a16:creationId xmlns:a16="http://schemas.microsoft.com/office/drawing/2014/main" id="{EA71DBEE-FB95-2B17-78F9-64876218621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886204"/>
            <a:ext cx="1066800" cy="639763"/>
            <a:chOff x="3792" y="3312"/>
            <a:chExt cx="672" cy="403"/>
          </a:xfrm>
        </p:grpSpPr>
        <p:sp>
          <p:nvSpPr>
            <p:cNvPr id="52261" name="Text Box 37">
              <a:extLst>
                <a:ext uri="{FF2B5EF4-FFF2-40B4-BE49-F238E27FC236}">
                  <a16:creationId xmlns:a16="http://schemas.microsoft.com/office/drawing/2014/main" id="{F2004767-C9FD-C11D-072F-76CB18D90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427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tr-TR" sz="2400" dirty="0">
                  <a:solidFill>
                    <a:schemeClr val="bg1"/>
                  </a:solidFill>
                </a:rPr>
                <a:t>     P</a:t>
              </a:r>
            </a:p>
          </p:txBody>
        </p:sp>
        <p:sp>
          <p:nvSpPr>
            <p:cNvPr id="52262" name="Oval 38">
              <a:extLst>
                <a:ext uri="{FF2B5EF4-FFF2-40B4-BE49-F238E27FC236}">
                  <a16:creationId xmlns:a16="http://schemas.microsoft.com/office/drawing/2014/main" id="{A5305DBB-D3D9-0150-5F2A-579BE4225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31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>
            <a:extLst>
              <a:ext uri="{FF2B5EF4-FFF2-40B4-BE49-F238E27FC236}">
                <a16:creationId xmlns:a16="http://schemas.microsoft.com/office/drawing/2014/main" id="{180EA0DE-00E2-34EB-2716-BC25F0A20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2763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altLang="tr-TR" sz="4200" dirty="0">
                <a:solidFill>
                  <a:schemeClr val="accent2"/>
                </a:solidFill>
              </a:rPr>
              <a:t>Point at Infinity (0)</a:t>
            </a:r>
            <a:br>
              <a:rPr lang="en-US" altLang="tr-TR" sz="4200" dirty="0">
                <a:solidFill>
                  <a:schemeClr val="accent2"/>
                </a:solidFill>
              </a:rPr>
            </a:br>
            <a:r>
              <a:rPr lang="en-US" altLang="tr-TR" sz="4200" dirty="0">
                <a:solidFill>
                  <a:schemeClr val="accent2"/>
                </a:solidFill>
              </a:rPr>
              <a:t>P + 0 = P</a:t>
            </a: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7983F8D6-3A44-79DA-1CCA-ED90923CBED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0" y="1447800"/>
          <a:ext cx="5743575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743575" imgH="4381619" progId="Excel.Chart.8">
                  <p:embed/>
                </p:oleObj>
              </mc:Choice>
              <mc:Fallback>
                <p:oleObj name="Chart" r:id="rId2" imgW="5743575" imgH="4381619" progId="Excel.Chart.8">
                  <p:embed/>
                  <p:pic>
                    <p:nvPicPr>
                      <p:cNvPr id="54276" name="Object 4">
                        <a:extLst>
                          <a:ext uri="{FF2B5EF4-FFF2-40B4-BE49-F238E27FC236}">
                            <a16:creationId xmlns:a16="http://schemas.microsoft.com/office/drawing/2014/main" id="{7983F8D6-3A44-79DA-1CCA-ED90923CBE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7800"/>
                        <a:ext cx="5743575" cy="438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Line 7">
            <a:extLst>
              <a:ext uri="{FF2B5EF4-FFF2-40B4-BE49-F238E27FC236}">
                <a16:creationId xmlns:a16="http://schemas.microsoft.com/office/drawing/2014/main" id="{1EC319DE-F273-D9E7-EE96-41CE01F48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638300"/>
            <a:ext cx="0" cy="43815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03A14A69-F60B-F453-D571-B13B6412B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371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54287" name="Group 15">
            <a:extLst>
              <a:ext uri="{FF2B5EF4-FFF2-40B4-BE49-F238E27FC236}">
                <a16:creationId xmlns:a16="http://schemas.microsoft.com/office/drawing/2014/main" id="{55236C11-13D2-558E-4519-148818BF1A6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819400"/>
            <a:ext cx="1066800" cy="457200"/>
            <a:chOff x="3888" y="3360"/>
            <a:chExt cx="672" cy="288"/>
          </a:xfrm>
        </p:grpSpPr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3DF7A2C0-C543-B4D3-E883-3DFAFC14B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360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tr-TR" sz="2400" dirty="0">
                  <a:solidFill>
                    <a:schemeClr val="bg1"/>
                  </a:solidFill>
                </a:rPr>
                <a:t>     P</a:t>
              </a:r>
            </a:p>
          </p:txBody>
        </p:sp>
        <p:sp>
          <p:nvSpPr>
            <p:cNvPr id="54289" name="Oval 17">
              <a:extLst>
                <a:ext uri="{FF2B5EF4-FFF2-40B4-BE49-F238E27FC236}">
                  <a16:creationId xmlns:a16="http://schemas.microsoft.com/office/drawing/2014/main" id="{E48625C9-729F-4B1E-D674-92AB769FF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4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4290" name="Group 18">
            <a:extLst>
              <a:ext uri="{FF2B5EF4-FFF2-40B4-BE49-F238E27FC236}">
                <a16:creationId xmlns:a16="http://schemas.microsoft.com/office/drawing/2014/main" id="{CC7D2956-E61D-F672-3982-D7301350CFB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1066800" cy="457200"/>
            <a:chOff x="3888" y="3360"/>
            <a:chExt cx="672" cy="288"/>
          </a:xfrm>
        </p:grpSpPr>
        <p:sp>
          <p:nvSpPr>
            <p:cNvPr id="54291" name="Text Box 19">
              <a:extLst>
                <a:ext uri="{FF2B5EF4-FFF2-40B4-BE49-F238E27FC236}">
                  <a16:creationId xmlns:a16="http://schemas.microsoft.com/office/drawing/2014/main" id="{754CF9C6-2AD0-D407-48CE-D57D62269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360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tr-TR" sz="2400" dirty="0">
                  <a:solidFill>
                    <a:schemeClr val="bg1"/>
                  </a:solidFill>
                </a:rPr>
                <a:t>    Q</a:t>
              </a:r>
            </a:p>
          </p:txBody>
        </p:sp>
        <p:sp>
          <p:nvSpPr>
            <p:cNvPr id="54292" name="Oval 20">
              <a:extLst>
                <a:ext uri="{FF2B5EF4-FFF2-40B4-BE49-F238E27FC236}">
                  <a16:creationId xmlns:a16="http://schemas.microsoft.com/office/drawing/2014/main" id="{449D0DF1-CE28-A8F9-0969-A77ECE188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4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4293" name="Group 21">
            <a:extLst>
              <a:ext uri="{FF2B5EF4-FFF2-40B4-BE49-F238E27FC236}">
                <a16:creationId xmlns:a16="http://schemas.microsoft.com/office/drawing/2014/main" id="{843AED53-6A62-121B-3B90-4CBA1E35122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417637"/>
            <a:ext cx="1066800" cy="457200"/>
            <a:chOff x="3888" y="3533"/>
            <a:chExt cx="672" cy="288"/>
          </a:xfrm>
        </p:grpSpPr>
        <p:sp>
          <p:nvSpPr>
            <p:cNvPr id="54294" name="Text Box 22">
              <a:extLst>
                <a:ext uri="{FF2B5EF4-FFF2-40B4-BE49-F238E27FC236}">
                  <a16:creationId xmlns:a16="http://schemas.microsoft.com/office/drawing/2014/main" id="{A44A1633-1F1B-75D3-6F46-A9802400E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533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tr-TR" sz="2400" dirty="0">
                  <a:solidFill>
                    <a:schemeClr val="bg1"/>
                  </a:solidFill>
                </a:rPr>
                <a:t>     O</a:t>
              </a:r>
            </a:p>
          </p:txBody>
        </p:sp>
        <p:sp>
          <p:nvSpPr>
            <p:cNvPr id="54295" name="Oval 23">
              <a:extLst>
                <a:ext uri="{FF2B5EF4-FFF2-40B4-BE49-F238E27FC236}">
                  <a16:creationId xmlns:a16="http://schemas.microsoft.com/office/drawing/2014/main" id="{313C4DD7-570E-0CD4-521E-DC81593F0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2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" name="Rectangle 29">
            <a:extLst>
              <a:ext uri="{FF2B5EF4-FFF2-40B4-BE49-F238E27FC236}">
                <a16:creationId xmlns:a16="http://schemas.microsoft.com/office/drawing/2014/main" id="{A17A6DBF-ED57-9CF1-E054-57C4504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76200" cmpd="tri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BB6B9-2309-96DF-C86C-2F3B7F122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>
            <a:extLst>
              <a:ext uri="{FF2B5EF4-FFF2-40B4-BE49-F238E27FC236}">
                <a16:creationId xmlns:a16="http://schemas.microsoft.com/office/drawing/2014/main" id="{25DB6C92-7F24-4D43-A188-06D2DE8B9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tr-TR" sz="4200" dirty="0">
                <a:solidFill>
                  <a:schemeClr val="accent2"/>
                </a:solidFill>
              </a:rPr>
              <a:t>P + (-P) = 0</a:t>
            </a:r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2D9A2206-140F-85C6-0F1A-B6EB3C42A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371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7" name="Resim 6" descr="diyagram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B9695A3D-D380-2F88-63C2-ECB80AB3B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06" y="1295400"/>
            <a:ext cx="5462588" cy="5178977"/>
          </a:xfrm>
          <a:prstGeom prst="rect">
            <a:avLst/>
          </a:prstGeom>
        </p:spPr>
      </p:pic>
      <p:sp>
        <p:nvSpPr>
          <p:cNvPr id="2" name="Rectangle 29">
            <a:extLst>
              <a:ext uri="{FF2B5EF4-FFF2-40B4-BE49-F238E27FC236}">
                <a16:creationId xmlns:a16="http://schemas.microsoft.com/office/drawing/2014/main" id="{59FC3AB1-28F6-5BBA-DE16-8A44B8F0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76200" cmpd="tri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884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>
            <a:extLst>
              <a:ext uri="{FF2B5EF4-FFF2-40B4-BE49-F238E27FC236}">
                <a16:creationId xmlns:a16="http://schemas.microsoft.com/office/drawing/2014/main" id="{7B128FE1-976C-1DD5-81FB-7DE543D9C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388" y="173915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altLang="tr-TR" sz="4200" dirty="0">
                <a:solidFill>
                  <a:schemeClr val="accent2"/>
                </a:solidFill>
              </a:rPr>
              <a:t>Doubling of Point P</a:t>
            </a:r>
            <a:br>
              <a:rPr lang="en-US" altLang="tr-TR" sz="4200" dirty="0">
                <a:solidFill>
                  <a:schemeClr val="accent2"/>
                </a:solidFill>
              </a:rPr>
            </a:br>
            <a:r>
              <a:rPr lang="en-US" altLang="tr-TR" sz="4200" dirty="0">
                <a:solidFill>
                  <a:schemeClr val="accent2"/>
                </a:solidFill>
              </a:rPr>
              <a:t>2P = P + P</a:t>
            </a:r>
          </a:p>
        </p:txBody>
      </p:sp>
      <p:graphicFrame>
        <p:nvGraphicFramePr>
          <p:cNvPr id="50189" name="Object 13">
            <a:extLst>
              <a:ext uri="{FF2B5EF4-FFF2-40B4-BE49-F238E27FC236}">
                <a16:creationId xmlns:a16="http://schemas.microsoft.com/office/drawing/2014/main" id="{4E650357-2358-CF2C-CFC6-EB54AF5C2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219200"/>
          <a:ext cx="6757988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743787" imgH="4457948" progId="Excel.Chart.8">
                  <p:embed/>
                </p:oleObj>
              </mc:Choice>
              <mc:Fallback>
                <p:oleObj name="Chart" r:id="rId2" imgW="5743787" imgH="4457948" progId="Excel.Chart.8">
                  <p:embed/>
                  <p:pic>
                    <p:nvPicPr>
                      <p:cNvPr id="50189" name="Object 13">
                        <a:extLst>
                          <a:ext uri="{FF2B5EF4-FFF2-40B4-BE49-F238E27FC236}">
                            <a16:creationId xmlns:a16="http://schemas.microsoft.com/office/drawing/2014/main" id="{4E650357-2358-CF2C-CFC6-EB54AF5C2C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6757988" cy="512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Line 14">
            <a:extLst>
              <a:ext uri="{FF2B5EF4-FFF2-40B4-BE49-F238E27FC236}">
                <a16:creationId xmlns:a16="http://schemas.microsoft.com/office/drawing/2014/main" id="{CF297049-10FB-326D-9222-4B8748CF7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828800"/>
            <a:ext cx="0" cy="403860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0191" name="Rectangle 15">
            <a:extLst>
              <a:ext uri="{FF2B5EF4-FFF2-40B4-BE49-F238E27FC236}">
                <a16:creationId xmlns:a16="http://schemas.microsoft.com/office/drawing/2014/main" id="{D1249CA9-9A77-62C3-F853-455B68737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endParaRPr lang="tr-TR" altLang="tr-TR" sz="29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pSp>
        <p:nvGrpSpPr>
          <p:cNvPr id="50192" name="Group 16">
            <a:extLst>
              <a:ext uri="{FF2B5EF4-FFF2-40B4-BE49-F238E27FC236}">
                <a16:creationId xmlns:a16="http://schemas.microsoft.com/office/drawing/2014/main" id="{A218C8C9-88E3-0CD6-4943-15487314299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971800"/>
            <a:ext cx="685800" cy="609600"/>
            <a:chOff x="1440" y="1920"/>
            <a:chExt cx="432" cy="384"/>
          </a:xfrm>
        </p:grpSpPr>
        <p:sp>
          <p:nvSpPr>
            <p:cNvPr id="50193" name="Text Box 17">
              <a:extLst>
                <a:ext uri="{FF2B5EF4-FFF2-40B4-BE49-F238E27FC236}">
                  <a16:creationId xmlns:a16="http://schemas.microsoft.com/office/drawing/2014/main" id="{0AD33B35-C432-2FB0-0EC2-3B4A5B45E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01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tr-TR" sz="2400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50194" name="Oval 18">
              <a:extLst>
                <a:ext uri="{FF2B5EF4-FFF2-40B4-BE49-F238E27FC236}">
                  <a16:creationId xmlns:a16="http://schemas.microsoft.com/office/drawing/2014/main" id="{E696BE96-5905-8C41-E408-54C0AA72B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2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0195" name="Group 19">
            <a:extLst>
              <a:ext uri="{FF2B5EF4-FFF2-40B4-BE49-F238E27FC236}">
                <a16:creationId xmlns:a16="http://schemas.microsoft.com/office/drawing/2014/main" id="{30C22202-C209-6F61-2284-EA6A9E39B7C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334000"/>
            <a:ext cx="1066800" cy="457200"/>
            <a:chOff x="3888" y="3360"/>
            <a:chExt cx="672" cy="288"/>
          </a:xfrm>
        </p:grpSpPr>
        <p:sp>
          <p:nvSpPr>
            <p:cNvPr id="50196" name="Text Box 20">
              <a:extLst>
                <a:ext uri="{FF2B5EF4-FFF2-40B4-BE49-F238E27FC236}">
                  <a16:creationId xmlns:a16="http://schemas.microsoft.com/office/drawing/2014/main" id="{EB0217E7-2A3E-E1C7-5B84-7D858A55C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360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tr-TR" sz="2400" dirty="0">
                  <a:solidFill>
                    <a:schemeClr val="bg1"/>
                  </a:solidFill>
                </a:rPr>
                <a:t>2*P</a:t>
              </a:r>
            </a:p>
          </p:txBody>
        </p:sp>
        <p:sp>
          <p:nvSpPr>
            <p:cNvPr id="50197" name="Oval 21">
              <a:extLst>
                <a:ext uri="{FF2B5EF4-FFF2-40B4-BE49-F238E27FC236}">
                  <a16:creationId xmlns:a16="http://schemas.microsoft.com/office/drawing/2014/main" id="{1D27981D-FBD6-A0FE-DE1F-98974B4E1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4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0198" name="Group 22">
            <a:extLst>
              <a:ext uri="{FF2B5EF4-FFF2-40B4-BE49-F238E27FC236}">
                <a16:creationId xmlns:a16="http://schemas.microsoft.com/office/drawing/2014/main" id="{B95A9538-57F3-9AD2-1947-BA04F8AD489B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752600"/>
            <a:ext cx="685800" cy="457200"/>
            <a:chOff x="4080" y="1200"/>
            <a:chExt cx="432" cy="288"/>
          </a:xfrm>
        </p:grpSpPr>
        <p:sp>
          <p:nvSpPr>
            <p:cNvPr id="50199" name="Text Box 23">
              <a:extLst>
                <a:ext uri="{FF2B5EF4-FFF2-40B4-BE49-F238E27FC236}">
                  <a16:creationId xmlns:a16="http://schemas.microsoft.com/office/drawing/2014/main" id="{63F2D91D-5A29-EE8E-E4B0-062100F70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20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tr-TR" sz="24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50200" name="Oval 24">
              <a:extLst>
                <a:ext uri="{FF2B5EF4-FFF2-40B4-BE49-F238E27FC236}">
                  <a16:creationId xmlns:a16="http://schemas.microsoft.com/office/drawing/2014/main" id="{8CD72AC5-6FB2-3043-D67C-B4A36F78B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3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0201" name="Group 25">
            <a:extLst>
              <a:ext uri="{FF2B5EF4-FFF2-40B4-BE49-F238E27FC236}">
                <a16:creationId xmlns:a16="http://schemas.microsoft.com/office/drawing/2014/main" id="{33DEB829-2A34-12C8-02C9-C5914074A67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752600"/>
            <a:ext cx="6172200" cy="1524000"/>
            <a:chOff x="1056" y="1104"/>
            <a:chExt cx="3888" cy="960"/>
          </a:xfrm>
        </p:grpSpPr>
        <p:sp>
          <p:nvSpPr>
            <p:cNvPr id="50202" name="Line 26">
              <a:extLst>
                <a:ext uri="{FF2B5EF4-FFF2-40B4-BE49-F238E27FC236}">
                  <a16:creationId xmlns:a16="http://schemas.microsoft.com/office/drawing/2014/main" id="{C99525C6-8980-7A3F-8F84-07302B7A0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248"/>
              <a:ext cx="3888" cy="8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0203" name="AutoShape 27">
              <a:extLst>
                <a:ext uri="{FF2B5EF4-FFF2-40B4-BE49-F238E27FC236}">
                  <a16:creationId xmlns:a16="http://schemas.microsoft.com/office/drawing/2014/main" id="{05B55612-5600-8A85-6DC5-88B9DCE1B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104"/>
              <a:ext cx="1728" cy="240"/>
            </a:xfrm>
            <a:prstGeom prst="wedgeRectCallout">
              <a:avLst>
                <a:gd name="adj1" fmla="val 5440"/>
                <a:gd name="adj2" fmla="val 250833"/>
              </a:avLst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tr-TR" b="1" dirty="0">
                  <a:solidFill>
                    <a:schemeClr val="bg1"/>
                  </a:solidFill>
                </a:rPr>
                <a:t>Tangent Line to E at P</a:t>
              </a:r>
            </a:p>
          </p:txBody>
        </p:sp>
      </p:grpSp>
      <p:sp>
        <p:nvSpPr>
          <p:cNvPr id="50205" name="Rectangle 29">
            <a:extLst>
              <a:ext uri="{FF2B5EF4-FFF2-40B4-BE49-F238E27FC236}">
                <a16:creationId xmlns:a16="http://schemas.microsoft.com/office/drawing/2014/main" id="{BA38D887-2D22-54DB-4FA5-A1559B621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76200" cmpd="tri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570FF-BB04-BB4B-BA2B-E4B631D22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97BCE3A-8699-3EDF-0707-EEBD38DD9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sz="4200" dirty="0">
                <a:solidFill>
                  <a:schemeClr val="accent2"/>
                </a:solidFill>
              </a:rPr>
              <a:t>Group Property 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DF7A05EA-3411-E371-4204-13FE9E687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07910"/>
            <a:ext cx="7848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s-ES" sz="2200" b="0" i="0" u="none" strike="noStrike" baseline="0" dirty="0"/>
              <a:t>E = {(x, y) ∈ K</a:t>
            </a:r>
            <a:r>
              <a:rPr lang="es-ES" sz="2200" b="0" i="0" u="none" strike="noStrike" baseline="30000" dirty="0"/>
              <a:t>2</a:t>
            </a:r>
            <a:r>
              <a:rPr lang="es-ES" sz="2200" b="0" i="0" u="none" strike="noStrike" baseline="0" dirty="0"/>
              <a:t> | y</a:t>
            </a:r>
            <a:r>
              <a:rPr lang="es-ES" sz="2200" b="0" i="0" u="none" strike="noStrike" baseline="30000" dirty="0"/>
              <a:t>2</a:t>
            </a:r>
            <a:r>
              <a:rPr lang="es-ES" sz="2200" b="0" i="0" u="none" strike="noStrike" baseline="0" dirty="0"/>
              <a:t> = x</a:t>
            </a:r>
            <a:r>
              <a:rPr lang="es-ES" sz="2200" b="0" i="0" u="none" strike="noStrike" baseline="30000" dirty="0"/>
              <a:t>3</a:t>
            </a:r>
            <a:r>
              <a:rPr lang="es-ES" sz="2200" b="0" i="0" u="none" strike="noStrike" baseline="0" dirty="0"/>
              <a:t> + </a:t>
            </a:r>
            <a:r>
              <a:rPr lang="es-ES" sz="2200" b="0" i="0" u="none" strike="noStrike" baseline="0" dirty="0" err="1"/>
              <a:t>ax</a:t>
            </a:r>
            <a:r>
              <a:rPr lang="es-ES" sz="2200" b="0" i="0" u="none" strike="noStrike" baseline="0" dirty="0"/>
              <a:t> + b, 4a</a:t>
            </a:r>
            <a:r>
              <a:rPr lang="es-ES" sz="2200" b="0" i="0" u="none" strike="noStrike" baseline="30000" dirty="0"/>
              <a:t>3</a:t>
            </a:r>
            <a:r>
              <a:rPr lang="es-ES" sz="2200" b="0" i="0" u="none" strike="noStrike" baseline="0" dirty="0"/>
              <a:t> + 27b</a:t>
            </a:r>
            <a:r>
              <a:rPr lang="es-ES" sz="2200" b="0" i="0" u="none" strike="noStrike" baseline="30000" dirty="0"/>
              <a:t>2</a:t>
            </a:r>
            <a:r>
              <a:rPr lang="es-ES" sz="2200" b="0" i="0" u="none" strike="noStrike" baseline="0" dirty="0"/>
              <a:t> ≠ 0} ∪ {∞}</a:t>
            </a:r>
          </a:p>
          <a:p>
            <a:pPr algn="l"/>
            <a:endParaRPr lang="en-US" sz="2200" b="0" i="0" u="none" strike="noStrike" baseline="0" dirty="0"/>
          </a:p>
          <a:p>
            <a:pPr algn="l"/>
            <a:r>
              <a:rPr lang="en-US" sz="2200" b="0" i="0" u="none" strike="noStrike" baseline="0" dirty="0"/>
              <a:t>• (A1): For p1, p2 ∈ E, p1 + p2 = p3 ∈ E </a:t>
            </a:r>
          </a:p>
          <a:p>
            <a:pPr algn="l"/>
            <a:r>
              <a:rPr lang="en-US" sz="2200" b="0" i="0" u="none" strike="noStrike" baseline="0" dirty="0">
                <a:solidFill>
                  <a:srgbClr val="FF0000"/>
                </a:solidFill>
              </a:rPr>
              <a:t>(closure under addition)</a:t>
            </a:r>
          </a:p>
          <a:p>
            <a:pPr algn="l"/>
            <a:endParaRPr lang="en-US" sz="2200" b="0" i="0" u="none" strike="noStrike" baseline="0" dirty="0"/>
          </a:p>
          <a:p>
            <a:pPr algn="l"/>
            <a:r>
              <a:rPr lang="en-US" sz="2200" b="0" i="0" u="none" strike="noStrike" baseline="0" dirty="0"/>
              <a:t>• (A2): For p1, p2, p3 ∈ E, p1+(p2+p3) = (p1+p2)+p3 </a:t>
            </a:r>
          </a:p>
          <a:p>
            <a:pPr algn="l"/>
            <a:r>
              <a:rPr lang="en-US" sz="2200" b="0" i="0" u="none" strike="noStrike" baseline="0" dirty="0">
                <a:solidFill>
                  <a:srgbClr val="FF0000"/>
                </a:solidFill>
              </a:rPr>
              <a:t>(associativity)</a:t>
            </a:r>
          </a:p>
          <a:p>
            <a:pPr algn="l"/>
            <a:endParaRPr lang="en-US" sz="2200" b="0" i="0" u="none" strike="noStrike" baseline="0" dirty="0"/>
          </a:p>
          <a:p>
            <a:pPr algn="l"/>
            <a:r>
              <a:rPr lang="en-US" sz="2200" b="0" i="0" u="none" strike="noStrike" baseline="0" dirty="0"/>
              <a:t>• (A3): O, the point at infinity, is the identity point </a:t>
            </a:r>
          </a:p>
          <a:p>
            <a:pPr algn="l"/>
            <a:r>
              <a:rPr lang="en-US" sz="2200" b="0" i="0" u="none" strike="noStrike" baseline="0" dirty="0">
                <a:solidFill>
                  <a:srgbClr val="FF0000"/>
                </a:solidFill>
              </a:rPr>
              <a:t>(additive identity)</a:t>
            </a:r>
          </a:p>
          <a:p>
            <a:pPr algn="l"/>
            <a:endParaRPr lang="en-US" sz="2200" b="0" i="0" u="none" strike="noStrike" baseline="0" dirty="0"/>
          </a:p>
          <a:p>
            <a:pPr algn="l"/>
            <a:r>
              <a:rPr lang="en-US" sz="2200" b="0" i="0" u="none" strike="noStrike" baseline="0" dirty="0"/>
              <a:t>• (A4): For each p ∈ E, there exists p′ ∈ E such that </a:t>
            </a:r>
          </a:p>
          <a:p>
            <a:pPr algn="l"/>
            <a:r>
              <a:rPr lang="en-US" sz="2200" b="0" i="0" u="none" strike="noStrike" baseline="0" dirty="0" err="1"/>
              <a:t>p+p</a:t>
            </a:r>
            <a:r>
              <a:rPr lang="en-US" sz="2200" b="0" i="0" u="none" strike="noStrike" baseline="0" dirty="0"/>
              <a:t>′ = </a:t>
            </a:r>
            <a:r>
              <a:rPr lang="en-US" sz="2200" b="0" i="0" u="none" strike="noStrike" baseline="0" dirty="0" err="1"/>
              <a:t>p′+p</a:t>
            </a:r>
            <a:r>
              <a:rPr lang="en-US" sz="2200" b="0" i="0" u="none" strike="noStrike" baseline="0" dirty="0"/>
              <a:t> = O</a:t>
            </a:r>
          </a:p>
          <a:p>
            <a:pPr algn="l"/>
            <a:r>
              <a:rPr lang="tr-TR" sz="2200" b="0" i="0" u="none" strike="noStrike" baseline="0" dirty="0">
                <a:solidFill>
                  <a:srgbClr val="FF0000"/>
                </a:solidFill>
              </a:rPr>
              <a:t>(</a:t>
            </a:r>
            <a:r>
              <a:rPr lang="tr-TR" sz="2200" b="0" i="0" u="none" strike="noStrike" baseline="0" dirty="0" err="1">
                <a:solidFill>
                  <a:srgbClr val="FF0000"/>
                </a:solidFill>
              </a:rPr>
              <a:t>additive</a:t>
            </a:r>
            <a:r>
              <a:rPr lang="tr-TR" sz="2200" b="0" i="0" u="none" strike="noStrike" baseline="0" dirty="0">
                <a:solidFill>
                  <a:srgbClr val="FF0000"/>
                </a:solidFill>
              </a:rPr>
              <a:t> </a:t>
            </a:r>
            <a:r>
              <a:rPr lang="tr-TR" sz="2200" b="0" i="0" u="none" strike="noStrike" baseline="0" dirty="0" err="1">
                <a:solidFill>
                  <a:srgbClr val="FF0000"/>
                </a:solidFill>
              </a:rPr>
              <a:t>inverse</a:t>
            </a:r>
            <a:r>
              <a:rPr lang="tr-TR" sz="2200" b="0" i="0" u="none" strike="noStrike" baseline="0" dirty="0">
                <a:solidFill>
                  <a:srgbClr val="FF0000"/>
                </a:solidFill>
              </a:rPr>
              <a:t>)</a:t>
            </a:r>
            <a:endParaRPr lang="en-US" altLang="tr-TR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9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4343EEE-9B5D-4DF0-C464-1979CD37C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1532" y="-14287"/>
            <a:ext cx="8229600" cy="1139825"/>
          </a:xfrm>
        </p:spPr>
        <p:txBody>
          <a:bodyPr>
            <a:normAutofit/>
          </a:bodyPr>
          <a:lstStyle/>
          <a:p>
            <a:r>
              <a:rPr lang="en-US" altLang="tr-TR" sz="4200" dirty="0">
                <a:solidFill>
                  <a:schemeClr val="accent2"/>
                </a:solidFill>
              </a:rPr>
              <a:t>Addition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60" name="Object 16">
                <a:extLst>
                  <a:ext uri="{FF2B5EF4-FFF2-40B4-BE49-F238E27FC236}">
                    <a16:creationId xmlns:a16="http://schemas.microsoft.com/office/drawing/2014/main" id="{F53CD9B1-C350-0396-A0E2-385AF034C9F1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62388" y="2828656"/>
                <a:ext cx="1447800" cy="4397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tr-T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r-TR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360" name="Object 16">
                <a:extLst>
                  <a:ext uri="{FF2B5EF4-FFF2-40B4-BE49-F238E27FC236}">
                    <a16:creationId xmlns:a16="http://schemas.microsoft.com/office/drawing/2014/main" id="{F53CD9B1-C350-0396-A0E2-385AF034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62388" y="2828656"/>
                <a:ext cx="1447800" cy="439738"/>
              </a:xfrm>
              <a:prstGeom prst="rect">
                <a:avLst/>
              </a:prstGeom>
              <a:blipFill>
                <a:blip r:embed="rId2"/>
                <a:stretch>
                  <a:fillRect l="-2954" t="-8333" b="-2777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62" name="Object 18">
                <a:extLst>
                  <a:ext uri="{FF2B5EF4-FFF2-40B4-BE49-F238E27FC236}">
                    <a16:creationId xmlns:a16="http://schemas.microsoft.com/office/drawing/2014/main" id="{26BF077B-0334-105E-F071-80C36AB27F37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416668" y="3411538"/>
                <a:ext cx="1676400" cy="75274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362" name="Object 18">
                <a:extLst>
                  <a:ext uri="{FF2B5EF4-FFF2-40B4-BE49-F238E27FC236}">
                    <a16:creationId xmlns:a16="http://schemas.microsoft.com/office/drawing/2014/main" id="{26BF077B-0334-105E-F071-80C36AB2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416668" y="3411538"/>
                <a:ext cx="1676400" cy="752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64" name="Object 20">
                <a:extLst>
                  <a:ext uri="{FF2B5EF4-FFF2-40B4-BE49-F238E27FC236}">
                    <a16:creationId xmlns:a16="http://schemas.microsoft.com/office/drawing/2014/main" id="{5F65D56E-9E6C-1BE4-3F95-BB4C40DCA561}"/>
                  </a:ext>
                </a:extLst>
              </p:cNvPr>
              <p:cNvSpPr txBox="1"/>
              <p:nvPr/>
            </p:nvSpPr>
            <p:spPr bwMode="auto">
              <a:xfrm>
                <a:off x="3388468" y="3411538"/>
                <a:ext cx="1625600" cy="76941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tr-T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364" name="Object 20">
                <a:extLst>
                  <a:ext uri="{FF2B5EF4-FFF2-40B4-BE49-F238E27FC236}">
                    <a16:creationId xmlns:a16="http://schemas.microsoft.com/office/drawing/2014/main" id="{5F65D56E-9E6C-1BE4-3F95-BB4C40DCA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8468" y="3411538"/>
                <a:ext cx="1625600" cy="7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66" name="Object 22">
                <a:extLst>
                  <a:ext uri="{FF2B5EF4-FFF2-40B4-BE49-F238E27FC236}">
                    <a16:creationId xmlns:a16="http://schemas.microsoft.com/office/drawing/2014/main" id="{B7AAAE2D-2A7B-9FA7-90AB-80CFCE780D39}"/>
                  </a:ext>
                </a:extLst>
              </p:cNvPr>
              <p:cNvSpPr txBox="1"/>
              <p:nvPr/>
            </p:nvSpPr>
            <p:spPr bwMode="auto">
              <a:xfrm>
                <a:off x="3388468" y="2845325"/>
                <a:ext cx="1447800" cy="406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r-TR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366" name="Object 22">
                <a:extLst>
                  <a:ext uri="{FF2B5EF4-FFF2-40B4-BE49-F238E27FC236}">
                    <a16:creationId xmlns:a16="http://schemas.microsoft.com/office/drawing/2014/main" id="{B7AAAE2D-2A7B-9FA7-90AB-80CFCE780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8468" y="2845325"/>
                <a:ext cx="1447800" cy="406400"/>
              </a:xfrm>
              <a:prstGeom prst="rect">
                <a:avLst/>
              </a:prstGeom>
              <a:blipFill>
                <a:blip r:embed="rId5"/>
                <a:stretch>
                  <a:fillRect l="-5485" t="-9091" b="-3787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67" name="Object 23">
                <a:extLst>
                  <a:ext uri="{FF2B5EF4-FFF2-40B4-BE49-F238E27FC236}">
                    <a16:creationId xmlns:a16="http://schemas.microsoft.com/office/drawing/2014/main" id="{E4BEF82C-6EC8-F2E9-E718-754D8E2F7892}"/>
                  </a:ext>
                </a:extLst>
              </p:cNvPr>
              <p:cNvSpPr txBox="1"/>
              <p:nvPr/>
            </p:nvSpPr>
            <p:spPr bwMode="auto">
              <a:xfrm>
                <a:off x="416668" y="4478473"/>
                <a:ext cx="2971800" cy="620832"/>
              </a:xfrm>
              <a:prstGeom prst="rect">
                <a:avLst/>
              </a:prstGeom>
              <a:noFill/>
              <a:ln w="9525">
                <a:solidFill>
                  <a:srgbClr val="00FF00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367" name="Object 23">
                <a:extLst>
                  <a:ext uri="{FF2B5EF4-FFF2-40B4-BE49-F238E27FC236}">
                    <a16:creationId xmlns:a16="http://schemas.microsoft.com/office/drawing/2014/main" id="{E4BEF82C-6EC8-F2E9-E718-754D8E2F7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68" y="4478473"/>
                <a:ext cx="2971800" cy="62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rgbClr val="00FF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68" name="Object 24">
                <a:extLst>
                  <a:ext uri="{FF2B5EF4-FFF2-40B4-BE49-F238E27FC236}">
                    <a16:creationId xmlns:a16="http://schemas.microsoft.com/office/drawing/2014/main" id="{F2FB8D8A-9C5E-B481-E92F-3AE895F3983D}"/>
                  </a:ext>
                </a:extLst>
              </p:cNvPr>
              <p:cNvSpPr txBox="1"/>
              <p:nvPr/>
            </p:nvSpPr>
            <p:spPr bwMode="auto">
              <a:xfrm>
                <a:off x="416668" y="5381506"/>
                <a:ext cx="2971800" cy="620832"/>
              </a:xfrm>
              <a:prstGeom prst="rect">
                <a:avLst/>
              </a:prstGeom>
              <a:noFill/>
              <a:ln w="9525">
                <a:solidFill>
                  <a:srgbClr val="00FF00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368" name="Object 24">
                <a:extLst>
                  <a:ext uri="{FF2B5EF4-FFF2-40B4-BE49-F238E27FC236}">
                    <a16:creationId xmlns:a16="http://schemas.microsoft.com/office/drawing/2014/main" id="{F2FB8D8A-9C5E-B481-E92F-3AE895F39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68" y="5381506"/>
                <a:ext cx="2971800" cy="62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rgbClr val="00FF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72" name="Text Box 28">
            <a:extLst>
              <a:ext uri="{FF2B5EF4-FFF2-40B4-BE49-F238E27FC236}">
                <a16:creationId xmlns:a16="http://schemas.microsoft.com/office/drawing/2014/main" id="{BD1F1AE5-4583-0B67-5728-B60A82ABC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68" y="1125538"/>
            <a:ext cx="7620000" cy="164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tr-TR" sz="2200" dirty="0"/>
              <a:t>Suppose that we want to add the points</a:t>
            </a:r>
          </a:p>
          <a:p>
            <a:pPr>
              <a:spcBef>
                <a:spcPct val="20000"/>
              </a:spcBef>
            </a:pPr>
            <a:r>
              <a:rPr lang="en-US" altLang="tr-TR" sz="2200" i="1" dirty="0"/>
              <a:t>P</a:t>
            </a:r>
            <a:r>
              <a:rPr lang="en-US" altLang="tr-TR" sz="2200" baseline="-25000" dirty="0"/>
              <a:t>1</a:t>
            </a:r>
            <a:r>
              <a:rPr lang="en-US" altLang="tr-TR" sz="2200" dirty="0"/>
              <a:t> = (x</a:t>
            </a:r>
            <a:r>
              <a:rPr lang="en-US" altLang="tr-TR" sz="2200" baseline="-25000" dirty="0"/>
              <a:t>1</a:t>
            </a:r>
            <a:r>
              <a:rPr lang="en-US" altLang="tr-TR" sz="2200" dirty="0"/>
              <a:t>,y</a:t>
            </a:r>
            <a:r>
              <a:rPr lang="en-US" altLang="tr-TR" sz="2200" baseline="-25000" dirty="0"/>
              <a:t>1</a:t>
            </a:r>
            <a:r>
              <a:rPr lang="en-US" altLang="tr-TR" sz="2200" dirty="0"/>
              <a:t>)     and     </a:t>
            </a:r>
            <a:r>
              <a:rPr lang="en-US" altLang="tr-TR" sz="2200" i="1" dirty="0"/>
              <a:t>P</a:t>
            </a:r>
            <a:r>
              <a:rPr lang="en-US" altLang="tr-TR" sz="2200" baseline="-25000" dirty="0"/>
              <a:t>2</a:t>
            </a:r>
            <a:r>
              <a:rPr lang="en-US" altLang="tr-TR" sz="2200" dirty="0"/>
              <a:t> = (x</a:t>
            </a:r>
            <a:r>
              <a:rPr lang="en-US" altLang="tr-TR" sz="2200" baseline="-25000" dirty="0"/>
              <a:t>2</a:t>
            </a:r>
            <a:r>
              <a:rPr lang="en-US" altLang="tr-TR" sz="2200" dirty="0"/>
              <a:t>,y</a:t>
            </a:r>
            <a:r>
              <a:rPr lang="en-US" altLang="tr-TR" sz="2200" baseline="-25000" dirty="0"/>
              <a:t>2</a:t>
            </a:r>
            <a:r>
              <a:rPr lang="en-US" altLang="tr-TR" sz="2200" dirty="0"/>
              <a:t>) </a:t>
            </a:r>
          </a:p>
          <a:p>
            <a:pPr algn="l">
              <a:spcBef>
                <a:spcPct val="20000"/>
              </a:spcBef>
            </a:pPr>
            <a:r>
              <a:rPr lang="en-US" altLang="tr-TR" sz="2200" dirty="0"/>
              <a:t>on the elliptic curve   </a:t>
            </a:r>
          </a:p>
          <a:p>
            <a:pPr>
              <a:spcBef>
                <a:spcPct val="20000"/>
              </a:spcBef>
            </a:pPr>
            <a:r>
              <a:rPr lang="en-US" altLang="tr-TR" sz="2200" i="1" dirty="0"/>
              <a:t>E</a:t>
            </a:r>
            <a:r>
              <a:rPr lang="en-US" altLang="tr-TR" sz="2200" dirty="0"/>
              <a:t> : </a:t>
            </a:r>
            <a:r>
              <a:rPr lang="en-US" altLang="tr-TR" sz="2200" i="1" dirty="0"/>
              <a:t>y</a:t>
            </a:r>
            <a:r>
              <a:rPr lang="en-US" altLang="tr-TR" sz="2200" baseline="30000" dirty="0"/>
              <a:t>2</a:t>
            </a:r>
            <a:r>
              <a:rPr lang="en-US" altLang="tr-TR" sz="2200" dirty="0"/>
              <a:t> = </a:t>
            </a:r>
            <a:r>
              <a:rPr lang="en-US" altLang="tr-TR" sz="2200" i="1" dirty="0"/>
              <a:t>x</a:t>
            </a:r>
            <a:r>
              <a:rPr lang="en-US" altLang="tr-TR" sz="2200" baseline="30000" dirty="0"/>
              <a:t>3</a:t>
            </a:r>
            <a:r>
              <a:rPr lang="en-US" altLang="tr-TR" sz="2200" dirty="0"/>
              <a:t> + </a:t>
            </a:r>
            <a:r>
              <a:rPr lang="en-US" altLang="tr-TR" sz="2200" i="1" dirty="0"/>
              <a:t>Ax</a:t>
            </a:r>
            <a:r>
              <a:rPr lang="en-US" altLang="tr-TR" sz="2200" dirty="0"/>
              <a:t> + </a:t>
            </a:r>
            <a:r>
              <a:rPr lang="en-US" altLang="tr-TR" sz="2200" i="1" dirty="0"/>
              <a:t>B</a:t>
            </a:r>
            <a:r>
              <a:rPr lang="en-US" altLang="tr-TR" sz="22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1260</TotalTime>
  <Words>1220</Words>
  <Application>Microsoft Office PowerPoint</Application>
  <PresentationFormat>Ekran Gösterisi (4:3)</PresentationFormat>
  <Paragraphs>170</Paragraphs>
  <Slides>23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4" baseType="lpstr">
      <vt:lpstr>ＭＳ Ｐゴシック</vt:lpstr>
      <vt:lpstr>Arial</vt:lpstr>
      <vt:lpstr>Arial (Gövde)</vt:lpstr>
      <vt:lpstr>Cambria Math</vt:lpstr>
      <vt:lpstr>Courier New</vt:lpstr>
      <vt:lpstr>Franklin Gothic Book</vt:lpstr>
      <vt:lpstr>Franklin Gothic Book (Başlıklar)</vt:lpstr>
      <vt:lpstr>Symbol</vt:lpstr>
      <vt:lpstr>Wingdings 2</vt:lpstr>
      <vt:lpstr>Technic</vt:lpstr>
      <vt:lpstr>Chart</vt:lpstr>
      <vt:lpstr>ELLIPTIC CURVES and  APPLICATIONS</vt:lpstr>
      <vt:lpstr>PowerPoint Sunusu</vt:lpstr>
      <vt:lpstr>Introduction</vt:lpstr>
      <vt:lpstr>Point Addition P+Q</vt:lpstr>
      <vt:lpstr>Point at Infinity (0) P + 0 = P</vt:lpstr>
      <vt:lpstr>P + (-P) = 0</vt:lpstr>
      <vt:lpstr>Doubling of Point P 2P = P + P</vt:lpstr>
      <vt:lpstr>Group Property </vt:lpstr>
      <vt:lpstr>Addition Formula</vt:lpstr>
      <vt:lpstr>Elliptic Curves over Finite Fields</vt:lpstr>
      <vt:lpstr>The curve y^2 = x^3 – 7x + 10 (mod p) with p = 19, 97, 127, 487. Note that, for every x, there are at most two points. Also note that, the symmetry about y = p/2.</vt:lpstr>
      <vt:lpstr>Elliptic Curves over Finite Fields</vt:lpstr>
      <vt:lpstr>Cyclic Subgroup</vt:lpstr>
      <vt:lpstr>EC Discrete Logarithm Problem</vt:lpstr>
      <vt:lpstr>Comparable Key Sizes for Equivalent Security</vt:lpstr>
      <vt:lpstr>Why Elliptic Curve Cryptography?</vt:lpstr>
      <vt:lpstr>Elliptic Curve Diffie-Hellman Key Exchange (ECDH)</vt:lpstr>
      <vt:lpstr>ECDH</vt:lpstr>
      <vt:lpstr>ECDSA</vt:lpstr>
      <vt:lpstr>ECDSA</vt:lpstr>
      <vt:lpstr>ECDSA</vt:lpstr>
      <vt:lpstr>Pros and Cons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cryptography</dc:title>
  <dc:creator>Dushyant Maheshwary</dc:creator>
  <cp:lastModifiedBy>emre oytun</cp:lastModifiedBy>
  <cp:revision>150</cp:revision>
  <dcterms:created xsi:type="dcterms:W3CDTF">2011-04-06T00:09:00Z</dcterms:created>
  <dcterms:modified xsi:type="dcterms:W3CDTF">2025-01-14T08:53:18Z</dcterms:modified>
</cp:coreProperties>
</file>