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2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054005-7EF6-46FD-A6E2-E60FDFCCD489}" type="datetime1">
              <a:rPr lang="tr-TR" smtClean="0">
                <a:latin typeface="Calibri" panose="020F0502020204030204" pitchFamily="34" charset="0"/>
              </a:rPr>
              <a:t>16.04.2024</a:t>
            </a:fld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33ADDF-418B-4AEE-81B9-E77B3218F8B3}" type="slidenum">
              <a:rPr lang="tr-TR" smtClean="0">
                <a:latin typeface="Calibri" panose="020F0502020204030204" pitchFamily="34" charset="0"/>
              </a:rPr>
              <a:t>‹#›</a:t>
            </a:fld>
            <a:endParaRPr lang="tr-T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59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73D3BAB-30FA-48F6-ACA8-721226D163BA}" type="datetime1">
              <a:rPr lang="tr-TR" noProof="0" smtClean="0"/>
              <a:t>16.04.2024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275029A-2D1E-47A5-9598-4A9AC47B3AC1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030770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tr-TR" smtClean="0"/>
              <a:pPr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04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tr-TR" smtClean="0"/>
              <a:pPr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616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tr-TR" smtClean="0"/>
              <a:pPr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838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tr-TR" smtClean="0"/>
              <a:pPr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606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 hasCustomPrompt="1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/>
              <a:t>Asıl alt başlık stilini düzenlemek için tıklatın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AB56028-C793-440C-BF75-FD99B280D0BB}" type="datetime1">
              <a:rPr lang="tr-TR" smtClean="0"/>
              <a:t>16.04.2024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93B6BAD-F244-4C2D-8D6C-A9CD0EC3EC36}" type="datetime1">
              <a:rPr lang="tr-TR" smtClean="0"/>
              <a:t>16.04.2024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20BAA71-A1A6-4CF4-8ED8-D2C69995F97B}" type="datetime1">
              <a:rPr lang="tr-TR" smtClean="0"/>
              <a:t>16.04.2024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9C64618-4B20-4614-9CE3-9C2684002B2E}" type="datetime1">
              <a:rPr lang="tr-TR" smtClean="0"/>
              <a:t>16.04.2024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latin typeface="Century Gothic" panose="020B05020202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2B6A517-8C3B-497E-B4C8-80BA18A285D4}" type="datetime1">
              <a:rPr lang="tr-TR" smtClean="0"/>
              <a:t>16.04.2024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>
                <a:latin typeface="Century Gothic" panose="020B0502020202020204" pitchFamily="34" charset="0"/>
              </a:defRPr>
            </a:lvl1pPr>
            <a:lvl2pPr>
              <a:defRPr sz="2400">
                <a:latin typeface="Century Gothic" panose="020B0502020202020204" pitchFamily="34" charset="0"/>
              </a:defRPr>
            </a:lvl2pPr>
            <a:lvl3pPr>
              <a:defRPr sz="20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>
                <a:latin typeface="Century Gothic" panose="020B0502020202020204" pitchFamily="34" charset="0"/>
              </a:defRPr>
            </a:lvl1pPr>
            <a:lvl2pPr>
              <a:defRPr sz="2400">
                <a:latin typeface="Century Gothic" panose="020B0502020202020204" pitchFamily="34" charset="0"/>
              </a:defRPr>
            </a:lvl2pPr>
            <a:lvl3pPr>
              <a:defRPr sz="20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310D38-351A-4058-A3E1-48D490309BEF}" type="datetime1">
              <a:rPr lang="tr-TR" smtClean="0"/>
              <a:t>16.04.2024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5D3836D-036A-4B5C-A163-02639F57EAC1}" type="datetime1">
              <a:rPr lang="tr-TR" smtClean="0"/>
              <a:t>16.04.2024</a:t>
            </a:fld>
            <a:endParaRPr lang="tr-TR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A9C2658-1166-4486-8EC2-EFE8A75C8DA2}" type="datetime1">
              <a:rPr lang="tr-TR" smtClean="0"/>
              <a:t>16.04.2024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3063E31-38A5-4A05-AD33-639668FBA39B}" type="datetime1">
              <a:rPr lang="tr-TR" smtClean="0"/>
              <a:t>16.04.2024</a:t>
            </a:fld>
            <a:endParaRPr lang="tr-TR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BA0DD76-3791-4923-9C1B-3C413D983CEC}" type="datetime1">
              <a:rPr lang="tr-TR" smtClean="0"/>
              <a:t>16.04.2024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1E4FDF0-3382-455A-9EDA-0F30830C793A}" type="datetime1">
              <a:rPr lang="tr-TR" smtClean="0"/>
              <a:t>16.04.2024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FC18E54-EA58-4284-973A-921E9722A5FC}" type="datetime1">
              <a:rPr lang="tr-TR" smtClean="0"/>
              <a:t>16.04.2024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558397" y="1188288"/>
            <a:ext cx="5558287" cy="3429000"/>
          </a:xfrm>
        </p:spPr>
        <p:txBody>
          <a:bodyPr rtlCol="0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ÜSKÜDAR ÜNİVERSİTESİ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Fen Bilimleri Enstitisü 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tr-TR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2023-2024 Bahar Dönemi 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Doğal Dil İşleme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(YZM509/1)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Vize Araştırma Ödevi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Konu :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Makine Çevirisi ve Görüntü Altyazılama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Danışman Öğretim Elemanı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Dr. Öğr. Üyesi FATİH ŞAHİN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4137012"/>
            <a:ext cx="6645216" cy="1797961"/>
          </a:xfrm>
        </p:spPr>
        <p:txBody>
          <a:bodyPr rtlCol="0"/>
          <a:lstStyle/>
          <a:p>
            <a:pPr indent="449580">
              <a:lnSpc>
                <a:spcPct val="115000"/>
              </a:lnSpc>
              <a:spcAft>
                <a:spcPts val="1000"/>
              </a:spcAft>
            </a:pP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Öğrenci Adı-Soyadı: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Emre AKBULUT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</a:pP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Öğrenci Numarası  :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234329051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</a:pP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Öğrenci Bölüm Adı: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Yapay Zeka Mühendisliği(Yüksek Lisans)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1">
            <a:extLst>
              <a:ext uri="{FF2B5EF4-FFF2-40B4-BE49-F238E27FC236}">
                <a16:creationId xmlns:a16="http://schemas.microsoft.com/office/drawing/2014/main" id="{95D55DDD-E11D-B477-10BE-0D28A1CF3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60" y="1188288"/>
            <a:ext cx="2643917" cy="1868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553528" y="800788"/>
            <a:ext cx="10515600" cy="980596"/>
          </a:xfrm>
        </p:spPr>
        <p:txBody>
          <a:bodyPr rtlCol="0">
            <a:normAutofit/>
          </a:bodyPr>
          <a:lstStyle/>
          <a:p>
            <a:pPr algn="ctr" rtl="0"/>
            <a:r>
              <a:rPr lang="tr-TR" sz="3000" dirty="0"/>
              <a:t>Giriş ve Öz</a:t>
            </a:r>
            <a:endParaRPr lang="tr-TR" sz="3000" dirty="0">
              <a:latin typeface="Century Gothic" panose="020B0502020202020204" pitchFamily="34" charset="0"/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lvl="0" indent="0" rtl="0">
              <a:buNone/>
            </a:pPr>
            <a:endParaRPr lang="en-US" sz="2400" dirty="0"/>
          </a:p>
          <a:p>
            <a:pPr lvl="0" rtl="0"/>
            <a:r>
              <a:rPr lang="tr-TR" sz="2400" dirty="0"/>
              <a:t>Makine çevirisi, farklı diller arasında anlamlı metin çevirisi yapabilen bilgisayar destekli teknolojilerin genel adıdır</a:t>
            </a:r>
            <a:r>
              <a:rPr lang="en-US" sz="2400" dirty="0"/>
              <a:t>.</a:t>
            </a:r>
          </a:p>
          <a:p>
            <a:pPr marL="0" lvl="0" indent="0" rtl="0">
              <a:buNone/>
            </a:pPr>
            <a:endParaRPr lang="en-US" sz="2400" dirty="0"/>
          </a:p>
          <a:p>
            <a:pPr lvl="0" rtl="0"/>
            <a:r>
              <a:rPr lang="tr-TR" sz="2400" dirty="0"/>
              <a:t>Yapay zeka ve derin öğrenme tekniklerinin ilerlemesi ile bu alanda önemli gelişmeler kaydedilmiştir</a:t>
            </a:r>
            <a:r>
              <a:rPr lang="en-US" sz="2400" dirty="0"/>
              <a:t>.</a:t>
            </a:r>
          </a:p>
          <a:p>
            <a:pPr lvl="0" rtl="0"/>
            <a:endParaRPr lang="en-US" sz="2400" dirty="0"/>
          </a:p>
          <a:p>
            <a:pPr lvl="0" rtl="0"/>
            <a:r>
              <a:rPr lang="tr-TR" sz="2400" dirty="0"/>
              <a:t>Bu araştırma, nöral ağ tabanlı modellerin ve çeviri sürecinde kullanımını ele almaktadır.</a:t>
            </a:r>
            <a:endParaRPr lang="en-US" sz="2400" dirty="0"/>
          </a:p>
          <a:p>
            <a:pPr lvl="0" rtl="0"/>
            <a:endParaRPr lang="en-US" sz="2400" dirty="0">
              <a:latin typeface="Century Gothic" panose="020B0502020202020204" pitchFamily="34" charset="0"/>
            </a:endParaRPr>
          </a:p>
          <a:p>
            <a:pPr lvl="0" rtl="0"/>
            <a:r>
              <a:rPr lang="en-US" sz="2400" dirty="0"/>
              <a:t>Yapılan literatür çalışmasından da anlaşıldığı üzere popüler bir araştırma alanıdır.</a:t>
            </a:r>
            <a:endParaRPr lang="tr-TR" sz="2400" dirty="0">
              <a:latin typeface="Century Gothic" panose="020B0502020202020204" pitchFamily="34" charset="0"/>
            </a:endParaRPr>
          </a:p>
        </p:txBody>
      </p:sp>
      <p:sp>
        <p:nvSpPr>
          <p:cNvPr id="2" name="Başlık 12">
            <a:extLst>
              <a:ext uri="{FF2B5EF4-FFF2-40B4-BE49-F238E27FC236}">
                <a16:creationId xmlns:a16="http://schemas.microsoft.com/office/drawing/2014/main" id="{EABAAEDD-4BAE-80AF-CF08-E2D47CA5AA52}"/>
              </a:ext>
            </a:extLst>
          </p:cNvPr>
          <p:cNvSpPr txBox="1">
            <a:spLocks/>
          </p:cNvSpPr>
          <p:nvPr/>
        </p:nvSpPr>
        <p:spPr>
          <a:xfrm>
            <a:off x="286109" y="190739"/>
            <a:ext cx="10515600" cy="980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tr-TR" sz="5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MODERN YAKLAŞIMLARLA MAKİNE ÇEVİRİSİ</a:t>
            </a:r>
            <a:endParaRPr lang="tr-TR" sz="5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 title="Grafikli Başlık ve İçerik Düzeni"/>
          <p:cNvSpPr>
            <a:spLocks noGrp="1"/>
          </p:cNvSpPr>
          <p:nvPr>
            <p:ph type="title"/>
          </p:nvPr>
        </p:nvSpPr>
        <p:spPr>
          <a:xfrm>
            <a:off x="2488182" y="0"/>
            <a:ext cx="5769634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3000" dirty="0">
                <a:latin typeface="Century Gothic" panose="020B0502020202020204" pitchFamily="34" charset="0"/>
              </a:rPr>
              <a:t>Ana Konular</a:t>
            </a:r>
            <a:endParaRPr lang="tr-TR" sz="3000" dirty="0">
              <a:latin typeface="Century Gothic" panose="020B0502020202020204" pitchFamily="34" charset="0"/>
            </a:endParaRPr>
          </a:p>
        </p:txBody>
      </p:sp>
      <p:sp>
        <p:nvSpPr>
          <p:cNvPr id="8" name="İçerik Yer Tutucusu 13">
            <a:extLst>
              <a:ext uri="{FF2B5EF4-FFF2-40B4-BE49-F238E27FC236}">
                <a16:creationId xmlns:a16="http://schemas.microsoft.com/office/drawing/2014/main" id="{960ED578-9924-088E-8E1D-6D9E6ABA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906" y="3429000"/>
            <a:ext cx="6568655" cy="2665413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endParaRPr lang="en-US" sz="2400" dirty="0"/>
          </a:p>
          <a:p>
            <a:r>
              <a:rPr lang="tr-TR" sz="2200" dirty="0"/>
              <a:t>Makine Çevirisi Teknolojileri</a:t>
            </a:r>
          </a:p>
          <a:p>
            <a:r>
              <a:rPr lang="tr-TR" sz="2200" dirty="0"/>
              <a:t>Neural Network Tabanlı Modeller ve Kullanımı</a:t>
            </a:r>
          </a:p>
          <a:p>
            <a:r>
              <a:rPr lang="tr-TR" sz="2200" dirty="0"/>
              <a:t>Görüntü Altyazılama ve Entegrasyonu</a:t>
            </a:r>
          </a:p>
          <a:p>
            <a:r>
              <a:rPr lang="tr-TR" sz="2200" dirty="0"/>
              <a:t>Çeviri Sürecinde Yeni Nesil Teknolojiler</a:t>
            </a:r>
          </a:p>
        </p:txBody>
      </p:sp>
      <p:pic>
        <p:nvPicPr>
          <p:cNvPr id="11" name="Picture 10" descr="A blue and white illustration of two heads&#10;&#10;Description automatically generated">
            <a:extLst>
              <a:ext uri="{FF2B5EF4-FFF2-40B4-BE49-F238E27FC236}">
                <a16:creationId xmlns:a16="http://schemas.microsoft.com/office/drawing/2014/main" id="{37933015-71CF-9FD1-99E3-C5DEBE79F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0" y="1325563"/>
            <a:ext cx="3452992" cy="24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015270" y="0"/>
            <a:ext cx="416146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tr-TR" sz="3000" dirty="0">
                <a:latin typeface="Century Gothic" panose="020B0502020202020204" pitchFamily="34" charset="0"/>
              </a:rPr>
              <a:t>Uygulama Planları</a:t>
            </a:r>
          </a:p>
        </p:txBody>
      </p:sp>
      <p:sp>
        <p:nvSpPr>
          <p:cNvPr id="11" name="İçerik Yer Tutucusu 10"/>
          <p:cNvSpPr>
            <a:spLocks noGrp="1"/>
          </p:cNvSpPr>
          <p:nvPr>
            <p:ph sz="half" idx="2"/>
          </p:nvPr>
        </p:nvSpPr>
        <p:spPr>
          <a:xfrm>
            <a:off x="2033851" y="4253830"/>
            <a:ext cx="10045461" cy="2165442"/>
          </a:xfrm>
        </p:spPr>
        <p:txBody>
          <a:bodyPr rtlCol="0"/>
          <a:lstStyle/>
          <a:p>
            <a:r>
              <a:rPr lang="tr-TR" sz="2200" dirty="0"/>
              <a:t>Projenin uygulama aşamaları, kullanılacak teknolojiler ve çeviri modelleri ile ilgili planlar detaylandırılmıştır. 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tr-TR" sz="2200" dirty="0"/>
              <a:t>Özellikle, görüntü altyazılama teknolojisi ile makine çevirisi entegrasyonunun önemi vurgulanmıştır</a:t>
            </a:r>
            <a:r>
              <a:rPr lang="tr-TR" dirty="0"/>
              <a:t>.</a:t>
            </a:r>
          </a:p>
        </p:txBody>
      </p:sp>
      <p:pic>
        <p:nvPicPr>
          <p:cNvPr id="7" name="Picture 6" descr="A cartoon of a robot and a person&#10;&#10;Description automatically generated">
            <a:extLst>
              <a:ext uri="{FF2B5EF4-FFF2-40B4-BE49-F238E27FC236}">
                <a16:creationId xmlns:a16="http://schemas.microsoft.com/office/drawing/2014/main" id="{41EE0920-7590-B843-4340-D70DD43F6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98" y="1570007"/>
            <a:ext cx="5458952" cy="245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8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E283-D068-1F19-C3B1-B48575A9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Projeyi Gerçekleştirirken İzlenecek Yol Haritası</a:t>
            </a:r>
            <a:endParaRPr lang="tr-TR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A3C7-0A04-F985-BF66-453F612F5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104" y="1870713"/>
            <a:ext cx="11971896" cy="498728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5500" b="1" dirty="0"/>
              <a:t>1- </a:t>
            </a:r>
            <a:r>
              <a:rPr lang="tr-TR" sz="5500" b="1" dirty="0"/>
              <a:t>Veri Toplama ve Hazırlama</a:t>
            </a:r>
            <a:r>
              <a:rPr lang="en-US" sz="5500" b="1" dirty="0"/>
              <a:t>:</a:t>
            </a:r>
            <a:endParaRPr lang="tr-TR" sz="5500" dirty="0"/>
          </a:p>
          <a:p>
            <a:pPr>
              <a:lnSpc>
                <a:spcPct val="120000"/>
              </a:lnSpc>
            </a:pPr>
            <a:r>
              <a:rPr lang="tr-TR" sz="5500" dirty="0"/>
              <a:t>Çeviri yapmak için büyük miktarda çift dilli metin verisine ihtiyacı</a:t>
            </a:r>
            <a:r>
              <a:rPr lang="en-US" sz="5500" dirty="0"/>
              <a:t>mız</a:t>
            </a:r>
            <a:r>
              <a:rPr lang="tr-TR" sz="5500" dirty="0"/>
              <a:t> olacak. Bu veriler, özellikle eğitim için kullanılan paralel corpora olarak bilinir.</a:t>
            </a:r>
          </a:p>
          <a:p>
            <a:pPr>
              <a:lnSpc>
                <a:spcPct val="120000"/>
              </a:lnSpc>
            </a:pPr>
            <a:r>
              <a:rPr lang="tr-TR" sz="5500" dirty="0"/>
              <a:t>Bu verileri </a:t>
            </a:r>
            <a:r>
              <a:rPr lang="en-US" sz="5500" dirty="0"/>
              <a:t>çeşitli </a:t>
            </a:r>
            <a:r>
              <a:rPr lang="tr-TR" sz="5500" dirty="0"/>
              <a:t> kaynaklarından edinebilir</a:t>
            </a:r>
            <a:r>
              <a:rPr lang="en-US" sz="5500" dirty="0"/>
              <a:t>iz</a:t>
            </a:r>
            <a:r>
              <a:rPr lang="tr-TR" sz="5500" dirty="0"/>
              <a:t>, örneğin OPUS birçok dil çifti için geniş bir veri kaynağı sağlar.</a:t>
            </a:r>
            <a:endParaRPr lang="en-US" sz="5500" dirty="0"/>
          </a:p>
          <a:p>
            <a:endParaRPr lang="tr-TR" sz="5500" dirty="0"/>
          </a:p>
          <a:p>
            <a:pPr marL="0" indent="0">
              <a:buNone/>
            </a:pPr>
            <a:r>
              <a:rPr lang="en-US" sz="5500" b="1" dirty="0"/>
              <a:t>2- </a:t>
            </a:r>
            <a:r>
              <a:rPr lang="tr-TR" sz="5500" b="1" dirty="0"/>
              <a:t>Model Seçimi ve Eğitimi:</a:t>
            </a:r>
          </a:p>
          <a:p>
            <a:pPr>
              <a:lnSpc>
                <a:spcPct val="120000"/>
              </a:lnSpc>
            </a:pPr>
            <a:r>
              <a:rPr lang="tr-TR" sz="5500" dirty="0"/>
              <a:t>Günümüzde, çeviri için en yaygın kullanılan modeller Transformer tabanlı modellerdir. Örnek olarak, Google’ın </a:t>
            </a:r>
            <a:r>
              <a:rPr lang="en-US" sz="5500" dirty="0"/>
              <a:t>Gemini</a:t>
            </a:r>
            <a:r>
              <a:rPr lang="tr-TR" sz="5500" dirty="0"/>
              <a:t> veya OpenAI'nın GPT modelleri</a:t>
            </a:r>
            <a:r>
              <a:rPr lang="en-US" sz="5500" dirty="0"/>
              <a:t> kullanılabilir.</a:t>
            </a:r>
            <a:endParaRPr lang="tr-TR" sz="5500" dirty="0"/>
          </a:p>
          <a:p>
            <a:pPr>
              <a:lnSpc>
                <a:spcPct val="120000"/>
              </a:lnSpc>
            </a:pPr>
            <a:r>
              <a:rPr lang="tr-TR" sz="5500" dirty="0"/>
              <a:t>Bu modelleri, kendi veri seti</a:t>
            </a:r>
            <a:r>
              <a:rPr lang="en-US" sz="5500" dirty="0"/>
              <a:t>miz</a:t>
            </a:r>
            <a:r>
              <a:rPr lang="tr-TR" sz="5500" dirty="0"/>
              <a:t> üzerinde önceden eğitimli modelleri daha da geliştirerek veya sıfırdan eğitim yaparak kullanabilir</a:t>
            </a:r>
            <a:r>
              <a:rPr lang="en-US" sz="5500" dirty="0"/>
              <a:t>iz</a:t>
            </a:r>
            <a:r>
              <a:rPr lang="tr-TR" sz="5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20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BCA623F-E551-1526-96FA-5FC0B39D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Projeyi Gerçekleştirirken İzlenecek Yol Haritası</a:t>
            </a:r>
            <a:endParaRPr lang="tr-TR" sz="30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A6EC30-BDF7-AAB8-7D3C-55FA51F4CB1A}"/>
              </a:ext>
            </a:extLst>
          </p:cNvPr>
          <p:cNvSpPr txBox="1">
            <a:spLocks/>
          </p:cNvSpPr>
          <p:nvPr/>
        </p:nvSpPr>
        <p:spPr>
          <a:xfrm>
            <a:off x="215659" y="1825625"/>
            <a:ext cx="11809563" cy="4721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/>
              <a:t>3-  </a:t>
            </a:r>
            <a:r>
              <a:rPr lang="tr-TR" sz="2200" b="1" dirty="0"/>
              <a:t>Modelin Eğitimi:</a:t>
            </a:r>
            <a:endParaRPr lang="tr-TR" sz="2200" dirty="0"/>
          </a:p>
          <a:p>
            <a:r>
              <a:rPr lang="tr-TR" sz="2200" dirty="0"/>
              <a:t>Model eğitimi için Python'da TensorFlow veya PyTorch gibi kütüphaneler</a:t>
            </a:r>
            <a:r>
              <a:rPr lang="en-US" sz="2200" dirty="0"/>
              <a:t>in</a:t>
            </a:r>
            <a:r>
              <a:rPr lang="tr-TR" sz="2200" dirty="0"/>
              <a:t>i kullanabilir</a:t>
            </a:r>
            <a:r>
              <a:rPr lang="en-US" sz="2200" dirty="0"/>
              <a:t>iz</a:t>
            </a:r>
            <a:r>
              <a:rPr lang="tr-TR" sz="2200" dirty="0"/>
              <a:t>.</a:t>
            </a:r>
            <a:endParaRPr lang="en-US" sz="2200" dirty="0"/>
          </a:p>
          <a:p>
            <a:r>
              <a:rPr lang="tr-TR" sz="2200" dirty="0"/>
              <a:t>Eğitim sürecini izlemek için kayıp (loss) ve doğruluk (accuracy) gibi metrikleri kullana</a:t>
            </a:r>
            <a:r>
              <a:rPr lang="en-US" sz="2200" dirty="0"/>
              <a:t>rak modelimizde iyileştirmeler yapabiliriz</a:t>
            </a:r>
            <a:r>
              <a:rPr lang="tr-TR" sz="2200" dirty="0"/>
              <a:t>.</a:t>
            </a: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/>
              <a:t>4- </a:t>
            </a:r>
            <a:r>
              <a:rPr lang="tr-TR" sz="2200" b="1" dirty="0"/>
              <a:t>Modelin Değerlendirilmesi ve İyileştirilmesi:</a:t>
            </a:r>
          </a:p>
          <a:p>
            <a:r>
              <a:rPr lang="tr-TR" sz="2200" dirty="0"/>
              <a:t>Modelin performansını test veri seti üzerinde </a:t>
            </a:r>
            <a:r>
              <a:rPr lang="en-US" sz="2200" dirty="0"/>
              <a:t>değerlendirebiliriz</a:t>
            </a:r>
            <a:r>
              <a:rPr lang="tr-TR" sz="2200" dirty="0"/>
              <a:t>.</a:t>
            </a:r>
          </a:p>
          <a:p>
            <a:r>
              <a:rPr lang="tr-TR" sz="2200" dirty="0"/>
              <a:t>Performansı artırmak için hiperparametre ayarlamaları yap</a:t>
            </a:r>
            <a:r>
              <a:rPr lang="en-US" sz="2200" dirty="0"/>
              <a:t>arak, </a:t>
            </a:r>
            <a:r>
              <a:rPr lang="tr-TR" sz="2200" dirty="0"/>
              <a:t>gerekiyorsa model mimarisinde değişiklikler </a:t>
            </a:r>
            <a:r>
              <a:rPr lang="en-US" sz="2200" dirty="0"/>
              <a:t>düşünebiliriz</a:t>
            </a:r>
            <a:r>
              <a:rPr lang="tr-TR" sz="2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/>
              <a:t>5- </a:t>
            </a:r>
            <a:r>
              <a:rPr lang="tr-TR" sz="2200" b="1" dirty="0"/>
              <a:t>Uygulama ve Kullanıcı Arayüzü:</a:t>
            </a:r>
          </a:p>
          <a:p>
            <a:r>
              <a:rPr lang="tr-TR" sz="2200" dirty="0"/>
              <a:t>Modeli</a:t>
            </a:r>
            <a:r>
              <a:rPr lang="en-US" sz="2200" dirty="0"/>
              <a:t>m</a:t>
            </a:r>
            <a:r>
              <a:rPr lang="tr-TR" sz="2200" dirty="0"/>
              <a:t>izi bir web uygulamasına entegre ederek kullanıcıların gerçek zamanlı çeviri yapmasını sağlayabiliriz. Flask veya Django gibi Python tabanlı bir web </a:t>
            </a:r>
            <a:r>
              <a:rPr lang="en-US" sz="2200" dirty="0"/>
              <a:t>framework</a:t>
            </a:r>
            <a:r>
              <a:rPr lang="tr-TR" sz="2200" dirty="0"/>
              <a:t> kullanabilir</a:t>
            </a:r>
            <a:r>
              <a:rPr lang="en-US" sz="2200" dirty="0"/>
              <a:t>iz</a:t>
            </a:r>
            <a:r>
              <a:rPr lang="tr-T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7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ED44F9-02FD-E06E-815D-995D3B8F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Mini Bir Makine Çevirisi Demosu Tasarımı</a:t>
            </a:r>
            <a:endParaRPr lang="tr-TR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64F6D-3A08-D8F7-C394-D3D7FF629EF8}"/>
              </a:ext>
            </a:extLst>
          </p:cNvPr>
          <p:cNvSpPr txBox="1"/>
          <p:nvPr/>
        </p:nvSpPr>
        <p:spPr>
          <a:xfrm>
            <a:off x="235789" y="1145426"/>
            <a:ext cx="5190226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1 Adım</a:t>
            </a:r>
            <a:r>
              <a:rPr lang="tr-TR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: Veri Hazırlama</a:t>
            </a:r>
            <a:endParaRPr lang="en-US" sz="2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l"/>
            <a:endParaRPr lang="en-US" sz="2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l"/>
            <a:r>
              <a:rPr lang="tr-T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import pandas as pd</a:t>
            </a:r>
          </a:p>
          <a:p>
            <a:pPr algn="l"/>
            <a:r>
              <a:rPr lang="tr-T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# CSV dosyasından çeviri verilerini 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yükleyelim</a:t>
            </a:r>
            <a:endParaRPr lang="tr-TR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l"/>
            <a:r>
              <a:rPr lang="tr-T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data = pd.read_csv('dataset.csv')</a:t>
            </a:r>
          </a:p>
          <a:p>
            <a:pPr algn="l"/>
            <a:r>
              <a:rPr lang="tr-T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# İngilizce ve Türkçe sütunları ayırın</a:t>
            </a:r>
          </a:p>
          <a:p>
            <a:pPr algn="l"/>
            <a:r>
              <a:rPr lang="tr-T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english_sentences = data['English']</a:t>
            </a:r>
          </a:p>
          <a:p>
            <a:pPr algn="l"/>
            <a:r>
              <a:rPr lang="tr-T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turkish_sentences = data['Turkish']</a:t>
            </a:r>
          </a:p>
          <a:p>
            <a:pPr algn="l"/>
            <a:endParaRPr lang="tr-TR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4D33E-B079-6D6E-1128-1552C1DF5B1B}"/>
              </a:ext>
            </a:extLst>
          </p:cNvPr>
          <p:cNvSpPr txBox="1"/>
          <p:nvPr/>
        </p:nvSpPr>
        <p:spPr>
          <a:xfrm>
            <a:off x="4249229" y="2499643"/>
            <a:ext cx="794277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2 ve 3 Adım</a:t>
            </a:r>
            <a:r>
              <a:rPr lang="tr-TR" sz="2200" b="1" dirty="0"/>
              <a:t>: Model Eğitimi (</a:t>
            </a:r>
            <a:r>
              <a:rPr lang="en-US" sz="2200" b="1" dirty="0"/>
              <a:t>Basit olarak</a:t>
            </a:r>
            <a:r>
              <a:rPr lang="tr-TR" sz="2200" b="1" dirty="0"/>
              <a:t>)</a:t>
            </a:r>
            <a:endParaRPr lang="en-US" sz="2200" b="1" dirty="0"/>
          </a:p>
          <a:p>
            <a:endParaRPr lang="en-US" sz="2200" b="1" dirty="0"/>
          </a:p>
          <a:p>
            <a:r>
              <a:rPr lang="en-US" dirty="0"/>
              <a:t>from transformers import MarianMTModel, MarianTokenizer</a:t>
            </a:r>
          </a:p>
          <a:p>
            <a:r>
              <a:rPr lang="en-US" dirty="0"/>
              <a:t>model_name = 'Helsinki-NLP/opus-mt-en-tr'</a:t>
            </a:r>
          </a:p>
          <a:p>
            <a:r>
              <a:rPr lang="en-US" dirty="0"/>
              <a:t>tokenizer = MarianTokenizer.from_pretrained(model_name)</a:t>
            </a:r>
          </a:p>
          <a:p>
            <a:r>
              <a:rPr lang="en-US" dirty="0"/>
              <a:t>model = MarianMTModel.from_pretrained(model_name)</a:t>
            </a:r>
          </a:p>
          <a:p>
            <a:endParaRPr lang="en-US" dirty="0"/>
          </a:p>
          <a:p>
            <a:r>
              <a:rPr lang="en-US" dirty="0"/>
              <a:t># Bir örnek cümle üzerinde çeviri </a:t>
            </a:r>
            <a:r>
              <a:rPr lang="en-US" dirty="0" err="1"/>
              <a:t>yapalım</a:t>
            </a:r>
            <a:endParaRPr lang="en-US" dirty="0"/>
          </a:p>
          <a:p>
            <a:r>
              <a:rPr lang="en-US" dirty="0"/>
              <a:t>sample_sentence = "Hello, how are you?"</a:t>
            </a:r>
          </a:p>
          <a:p>
            <a:r>
              <a:rPr lang="en-US" dirty="0"/>
              <a:t>encoded = tokenizer.encode(sample_sentence, return_tensors="pt")</a:t>
            </a:r>
          </a:p>
          <a:p>
            <a:r>
              <a:rPr lang="en-US" dirty="0"/>
              <a:t>decoded = model.generate(encoded)</a:t>
            </a:r>
          </a:p>
          <a:p>
            <a:r>
              <a:rPr lang="en-US" dirty="0"/>
              <a:t>translated = tokenizer.decode(decoded[0], skip_special_tokens=True)</a:t>
            </a:r>
          </a:p>
          <a:p>
            <a:r>
              <a:rPr lang="en-US" dirty="0"/>
              <a:t>print(translated)</a:t>
            </a:r>
          </a:p>
          <a:p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162143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ED44F9-02FD-E06E-815D-995D3B8F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Mini Bir Makine Çevirisi Demosu Tasarımı</a:t>
            </a:r>
            <a:endParaRPr lang="tr-TR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64F6D-3A08-D8F7-C394-D3D7FF629EF8}"/>
              </a:ext>
            </a:extLst>
          </p:cNvPr>
          <p:cNvSpPr txBox="1"/>
          <p:nvPr/>
        </p:nvSpPr>
        <p:spPr>
          <a:xfrm>
            <a:off x="3073880" y="1645758"/>
            <a:ext cx="818359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5 Adım</a:t>
            </a:r>
            <a:r>
              <a:rPr lang="tr-TR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: </a:t>
            </a:r>
            <a:r>
              <a:rPr lang="tr-TR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Flask ile Basit Web Uygulaması</a:t>
            </a:r>
          </a:p>
          <a:p>
            <a:pPr algn="l"/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l"/>
            <a:r>
              <a:rPr lang="tr-T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from flask import Flask, request, render_template</a:t>
            </a:r>
          </a:p>
          <a:p>
            <a:pPr algn="l"/>
            <a:r>
              <a:rPr lang="tr-T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app = Flask(__name__)</a:t>
            </a:r>
          </a:p>
          <a:p>
            <a:pPr algn="l"/>
            <a:r>
              <a:rPr lang="tr-T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@app.route('/', methods=['GET', 'POST’])</a:t>
            </a:r>
          </a:p>
          <a:p>
            <a:pPr algn="l"/>
            <a:r>
              <a:rPr lang="tr-T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def translate():</a:t>
            </a:r>
          </a:p>
          <a:p>
            <a:pPr algn="l"/>
            <a:r>
              <a:rPr lang="tr-T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   if request.method == 'POST':</a:t>
            </a:r>
          </a:p>
          <a:p>
            <a:pPr algn="l"/>
            <a:r>
              <a:rPr lang="tr-T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       text = request.form['text']</a:t>
            </a:r>
          </a:p>
          <a:p>
            <a:pPr algn="l"/>
            <a:r>
              <a:rPr lang="tr-T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       encoded = tokenizer.encode(text, return_tensors="pt")</a:t>
            </a:r>
          </a:p>
          <a:p>
            <a:pPr algn="l"/>
            <a:r>
              <a:rPr lang="tr-T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       decoded = model.generate(encoded)</a:t>
            </a:r>
          </a:p>
          <a:p>
            <a:pPr algn="l"/>
            <a:r>
              <a:rPr lang="tr-T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       translated_text = tokenizer.decode(decoded[0], skip_special_tokens=True)</a:t>
            </a:r>
          </a:p>
          <a:p>
            <a:pPr algn="l"/>
            <a:r>
              <a:rPr lang="tr-T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       return render_template('translate.html', original=text, translation=translated_text)</a:t>
            </a:r>
          </a:p>
          <a:p>
            <a:pPr algn="l"/>
            <a:r>
              <a:rPr lang="tr-T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   return render_template('translate.html', original='', translation='')</a:t>
            </a:r>
          </a:p>
          <a:p>
            <a:pPr algn="l"/>
            <a:r>
              <a:rPr lang="tr-T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if __name__ == '__main__':</a:t>
            </a:r>
          </a:p>
          <a:p>
            <a:pPr algn="l"/>
            <a:r>
              <a:rPr lang="tr-T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   app.run(debug=True)</a:t>
            </a:r>
            <a:endParaRPr lang="tr-TR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5087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3FA8-88AC-DC45-D34B-6A7B7866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3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</a:rPr>
              <a:t>TEŞEKKÜR EDERİM…</a:t>
            </a:r>
            <a:endParaRPr lang="tr-TR" sz="80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A hand holding a phone">
            <a:extLst>
              <a:ext uri="{FF2B5EF4-FFF2-40B4-BE49-F238E27FC236}">
                <a16:creationId xmlns:a16="http://schemas.microsoft.com/office/drawing/2014/main" id="{A60B114B-CC06-E84E-F04D-472EE3C69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38" y="741000"/>
            <a:ext cx="6969256" cy="383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4679"/>
      </p:ext>
    </p:extLst>
  </p:cSld>
  <p:clrMapOvr>
    <a:masterClrMapping/>
  </p:clrMapOvr>
</p:sld>
</file>

<file path=ppt/theme/theme1.xml><?xml version="1.0" encoding="utf-8"?>
<a:theme xmlns:a="http://schemas.openxmlformats.org/drawingml/2006/main" name="Soyut melankoli tasarımı şablo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6714055_TF03460530" id="{89ED2FFF-EEE8-435A-A72B-6DA1DDFBDE49}" vid="{FFFDF560-DA04-4C93-9871-547C548392A7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Soyut melankoli tasarımı slaytları</Template>
  <TotalTime>159</TotalTime>
  <Words>725</Words>
  <Application>Microsoft Office PowerPoint</Application>
  <PresentationFormat>Widescreen</PresentationFormat>
  <Paragraphs>86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Söhne</vt:lpstr>
      <vt:lpstr>Times New Roman</vt:lpstr>
      <vt:lpstr>Soyut melankoli tasarımı şablonu</vt:lpstr>
      <vt:lpstr>      ÜSKÜDAR ÜNİVERSİTESİ Fen Bilimleri Enstitisü  2023-2024 Bahar Dönemi  Doğal Dil İşleme (YZM509/1) Vize Araştırma Ödevi Konu : Makine Çevirisi ve Görüntü Altyazılama Danışman Öğretim Elemanı  Dr. Öğr. Üyesi FATİH ŞAHİN   </vt:lpstr>
      <vt:lpstr>Giriş ve Öz</vt:lpstr>
      <vt:lpstr>Ana Konular</vt:lpstr>
      <vt:lpstr>Uygulama Planları</vt:lpstr>
      <vt:lpstr>Projeyi Gerçekleştirirken İzlenecek Yol Haritası</vt:lpstr>
      <vt:lpstr>Projeyi Gerçekleştirirken İzlenecek Yol Haritası</vt:lpstr>
      <vt:lpstr>Mini Bir Makine Çevirisi Demosu Tasarımı</vt:lpstr>
      <vt:lpstr>Mini Bir Makine Çevirisi Demosu Tasarımı</vt:lpstr>
      <vt:lpstr>TEŞEKKÜR EDERİM…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ÜSKÜDAR ÜNİVERSİTESİ Fen Bilimleri Enstitisü  2023-2024 Bahar Dönemi  Doğal Dil İşleme (YZM509/1) Vize Araştırma Ödevi Konu : Makine Çevirisi ve Görüntü Altyazılama Danışman Öğretim Elemanı  Dr. Öğr. Üyesi FATİH ŞAHİN   </dc:title>
  <dc:creator>EMRE AKBULUT</dc:creator>
  <cp:lastModifiedBy>EMRE AKBULUT</cp:lastModifiedBy>
  <cp:revision>3</cp:revision>
  <dcterms:created xsi:type="dcterms:W3CDTF">2024-04-15T22:10:02Z</dcterms:created>
  <dcterms:modified xsi:type="dcterms:W3CDTF">2024-04-16T00:49:23Z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