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notesMasterIdLst>
    <p:notesMasterId r:id="rId30"/>
  </p:notesMasterIdLst>
  <p:sldIdLst>
    <p:sldId id="256" r:id="rId2"/>
    <p:sldId id="257" r:id="rId3"/>
    <p:sldId id="285" r:id="rId4"/>
    <p:sldId id="259" r:id="rId5"/>
    <p:sldId id="262" r:id="rId6"/>
    <p:sldId id="265" r:id="rId7"/>
    <p:sldId id="273" r:id="rId8"/>
    <p:sldId id="274" r:id="rId9"/>
    <p:sldId id="261" r:id="rId10"/>
    <p:sldId id="263" r:id="rId11"/>
    <p:sldId id="266" r:id="rId12"/>
    <p:sldId id="275" r:id="rId13"/>
    <p:sldId id="276" r:id="rId14"/>
    <p:sldId id="267" r:id="rId15"/>
    <p:sldId id="268" r:id="rId16"/>
    <p:sldId id="269" r:id="rId17"/>
    <p:sldId id="277" r:id="rId18"/>
    <p:sldId id="278" r:id="rId19"/>
    <p:sldId id="270" r:id="rId20"/>
    <p:sldId id="271" r:id="rId21"/>
    <p:sldId id="272" r:id="rId22"/>
    <p:sldId id="280" r:id="rId23"/>
    <p:sldId id="283" r:id="rId24"/>
    <p:sldId id="279" r:id="rId25"/>
    <p:sldId id="281" r:id="rId26"/>
    <p:sldId id="282" r:id="rId27"/>
    <p:sldId id="284" r:id="rId28"/>
    <p:sldId id="286"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8" autoAdjust="0"/>
    <p:restoredTop sz="94660"/>
  </p:normalViewPr>
  <p:slideViewPr>
    <p:cSldViewPr snapToGrid="0">
      <p:cViewPr>
        <p:scale>
          <a:sx n="75" d="100"/>
          <a:sy n="75" d="100"/>
        </p:scale>
        <p:origin x="883"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31DC6-7D17-4974-9CEB-239AC6EB1FA4}" type="datetimeFigureOut">
              <a:rPr lang="en-GB" smtClean="0"/>
              <a:t>20/12/2024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8C69-3A44-4C1E-B5C0-96ED19916942}" type="slidenum">
              <a:rPr lang="en-GB" smtClean="0"/>
              <a:t>‹#›</a:t>
            </a:fld>
            <a:endParaRPr lang="en-GB"/>
          </a:p>
        </p:txBody>
      </p:sp>
    </p:spTree>
    <p:extLst>
      <p:ext uri="{BB962C8B-B14F-4D97-AF65-F5344CB8AC3E}">
        <p14:creationId xmlns:p14="http://schemas.microsoft.com/office/powerpoint/2010/main" val="2518278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DC33-9A35-608A-EC85-CEB6154F6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4A57E9F8-5BEE-80BB-1AD3-68759F23FE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B5E83ACA-385A-30D2-70A3-B23A148C057E}"/>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9350F82A-8DD3-025C-CDD7-5D813B54FEB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41BD8A7-7408-EDFF-8E0E-15E25D3B8AED}"/>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47146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0862-5449-7B99-0A93-4B7DCA3A439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D0AF244-351F-CCFB-5513-742471AC6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29CF7D9-D566-8DB1-76E0-7DBC1DD702C2}"/>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3075514C-6F6F-E84D-1643-B47BC3D21F5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B5DED79-4FD2-FCA4-5200-78C22DAAB009}"/>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74516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D3D4DA-CF87-A4F1-5761-8CF7BCC52E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291D3D2-9128-955C-CED9-448C2724E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694A7D0-3F64-A6BD-4A51-20E811C4DF00}"/>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91083712-054D-9A22-AD1D-3FD3CBB8B5B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CAFE717-F58B-A050-4614-886ABB423DDD}"/>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5144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5308-140F-F530-1E70-9E10B93F1E9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86775DF-319B-0B07-6209-06C2E45D68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CC05CF2-B0D5-2842-A748-84CD78AD7AE2}"/>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07C7A554-0A4A-9630-51AD-FB0995AE9AE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9E2B0E6-F35D-0203-D575-1F99604BA199}"/>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00666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7DD0-1322-E550-923C-C634108E53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07716174-203A-C7AC-4429-43CA990E08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3681D4-F831-C434-69D7-C88AD1D4C6E1}"/>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EB5FB3DE-62A8-13CC-D9BD-AA261B182A7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0338577-F970-3FBA-78CF-FB67097BE9FC}"/>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8671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A34F0-5482-B0EB-D469-10B7D0E345B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E75A577-6FFE-1B56-BA21-754E367DC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302C3B6-B490-0EBA-292D-C7A338859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943A8CD3-667C-C605-A751-383F437C7C9A}"/>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8AF7BFF9-A43F-7A9A-E16F-494A18C080F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3B14949-940E-1D27-C110-B8399D9E7D55}"/>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256587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0997-84E8-E98D-77C8-12452ADB90B6}"/>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EA9B864-FA16-5B15-C77F-7FF85E557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03EB10-AEA5-B64D-2E70-2831F8944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24C9A89-603D-E9D5-E2F1-8C0D0599C7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01F37-07D9-2FF7-AE8B-E57034E81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BB3B516-B3A4-644A-98C8-F687FAC09F25}"/>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8" name="Footer Placeholder 7">
            <a:extLst>
              <a:ext uri="{FF2B5EF4-FFF2-40B4-BE49-F238E27FC236}">
                <a16:creationId xmlns:a16="http://schemas.microsoft.com/office/drawing/2014/main" id="{8D096FA1-0C72-3A40-2356-593CC37ADE0E}"/>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98ECB6EB-3A45-7793-A3A4-53CE02B528A0}"/>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2402277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0545-B2E6-C476-9DDA-4A2B27E900A8}"/>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0057EA5-DDC1-F177-114E-E5C5645C4683}"/>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4" name="Footer Placeholder 3">
            <a:extLst>
              <a:ext uri="{FF2B5EF4-FFF2-40B4-BE49-F238E27FC236}">
                <a16:creationId xmlns:a16="http://schemas.microsoft.com/office/drawing/2014/main" id="{62F940CB-2E17-2AE6-91E4-D4E1BAD5763B}"/>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B8AD778E-C773-779E-2F78-49B7A02DE0A5}"/>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0799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19ABD-15ED-9191-5423-15A5CB164353}"/>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3" name="Footer Placeholder 2">
            <a:extLst>
              <a:ext uri="{FF2B5EF4-FFF2-40B4-BE49-F238E27FC236}">
                <a16:creationId xmlns:a16="http://schemas.microsoft.com/office/drawing/2014/main" id="{2382F7D7-3869-2CF7-FC4E-2D02DD7FF8E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71F4AF4B-54BB-191E-7030-98EE29C26B1B}"/>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0123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8ACA-BD67-8E29-D8DA-FA3600705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99EBEF1E-AC33-A1DC-E136-210E9C0F4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D7359D0F-9556-877C-483D-177A862D3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9B684-58A2-A9EB-2EBA-474D760D5717}"/>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D6B13D52-6E73-FD70-AE99-6703F24ADD9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F598A25-8F47-7674-3088-9DCE134C5257}"/>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18039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6B5B-C020-8003-B3B5-31A9C2A0D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BD5ED3F-8EE6-4B7C-BE52-A1ABB3868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D79A265-D74C-4990-7FDF-1568549A1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B7CB9-8629-5D0A-B753-C83734C247E8}"/>
              </a:ext>
            </a:extLst>
          </p:cNvPr>
          <p:cNvSpPr>
            <a:spLocks noGrp="1"/>
          </p:cNvSpPr>
          <p:nvPr>
            <p:ph type="dt" sz="half" idx="10"/>
          </p:nvPr>
        </p:nvSpPr>
        <p:spPr/>
        <p:txBody>
          <a:bodyPr/>
          <a:lstStyle/>
          <a:p>
            <a:fld id="{A597896A-EB45-4594-9EB7-34F64F323957}" type="datetimeFigureOut">
              <a:rPr lang="tr-TR" smtClean="0"/>
              <a:t>20.12.2024</a:t>
            </a:fld>
            <a:endParaRPr lang="tr-TR"/>
          </a:p>
        </p:txBody>
      </p:sp>
      <p:sp>
        <p:nvSpPr>
          <p:cNvPr id="6" name="Footer Placeholder 5">
            <a:extLst>
              <a:ext uri="{FF2B5EF4-FFF2-40B4-BE49-F238E27FC236}">
                <a16:creationId xmlns:a16="http://schemas.microsoft.com/office/drawing/2014/main" id="{BDD3D4F8-16D5-EFEB-0CD1-EAF847B0EDD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4D1826E-83E5-6275-F535-6E3C3C88290B}"/>
              </a:ext>
            </a:extLst>
          </p:cNvPr>
          <p:cNvSpPr>
            <a:spLocks noGrp="1"/>
          </p:cNvSpPr>
          <p:nvPr>
            <p:ph type="sldNum" sz="quarter" idx="12"/>
          </p:nvPr>
        </p:nvSpPr>
        <p:spPr/>
        <p:txBody>
          <a:bodyPr/>
          <a:lstStyle/>
          <a:p>
            <a:fld id="{630A6E68-ADCD-4CB6-9C77-E77183C83676}" type="slidenum">
              <a:rPr lang="tr-TR" smtClean="0"/>
              <a:t>‹#›</a:t>
            </a:fld>
            <a:endParaRPr lang="tr-TR"/>
          </a:p>
        </p:txBody>
      </p:sp>
    </p:spTree>
    <p:extLst>
      <p:ext uri="{BB962C8B-B14F-4D97-AF65-F5344CB8AC3E}">
        <p14:creationId xmlns:p14="http://schemas.microsoft.com/office/powerpoint/2010/main" val="369356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6DB17C-BC2F-5D31-AFF8-6E7A643E2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8DA76D8-DAFD-AB79-E8A2-D57D3CF44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14115EA-9A50-EFE5-57F2-AF091CCF4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97896A-EB45-4594-9EB7-34F64F323957}" type="datetimeFigureOut">
              <a:rPr lang="tr-TR" smtClean="0"/>
              <a:t>20.12.2024</a:t>
            </a:fld>
            <a:endParaRPr lang="tr-TR"/>
          </a:p>
        </p:txBody>
      </p:sp>
      <p:sp>
        <p:nvSpPr>
          <p:cNvPr id="5" name="Footer Placeholder 4">
            <a:extLst>
              <a:ext uri="{FF2B5EF4-FFF2-40B4-BE49-F238E27FC236}">
                <a16:creationId xmlns:a16="http://schemas.microsoft.com/office/drawing/2014/main" id="{55A7642A-8213-BA9A-CA05-E6601A6AB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77F125F5-9ACF-FEF1-F1B6-434EB9504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0A6E68-ADCD-4CB6-9C77-E77183C83676}" type="slidenum">
              <a:rPr lang="tr-TR" smtClean="0"/>
              <a:t>‹#›</a:t>
            </a:fld>
            <a:endParaRPr lang="tr-TR"/>
          </a:p>
        </p:txBody>
      </p:sp>
    </p:spTree>
    <p:extLst>
      <p:ext uri="{BB962C8B-B14F-4D97-AF65-F5344CB8AC3E}">
        <p14:creationId xmlns:p14="http://schemas.microsoft.com/office/powerpoint/2010/main" val="1294913789"/>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F4B3-C6E5-B4DC-741F-D5DCF4447D77}"/>
              </a:ext>
            </a:extLst>
          </p:cNvPr>
          <p:cNvSpPr>
            <a:spLocks noGrp="1"/>
          </p:cNvSpPr>
          <p:nvPr>
            <p:ph type="ctrTitle"/>
          </p:nvPr>
        </p:nvSpPr>
        <p:spPr>
          <a:xfrm>
            <a:off x="1524000" y="1143279"/>
            <a:ext cx="9144000" cy="1971304"/>
          </a:xfrm>
        </p:spPr>
        <p:txBody>
          <a:bodyPr>
            <a:normAutofit/>
          </a:bodyPr>
          <a:lstStyle/>
          <a:p>
            <a:pPr algn="ctr"/>
            <a:r>
              <a:rPr lang="tr-TR" sz="6000" b="1" dirty="0">
                <a:latin typeface="Century Gothic" panose="020B0502020202020204" pitchFamily="34" charset="0"/>
              </a:rPr>
              <a:t>MountaIn Car &amp; Car Rac</a:t>
            </a:r>
            <a:r>
              <a:rPr lang="tr-TR" b="1" dirty="0">
                <a:latin typeface="Century Gothic" panose="020B0502020202020204" pitchFamily="34" charset="0"/>
              </a:rPr>
              <a:t>i</a:t>
            </a:r>
            <a:r>
              <a:rPr lang="tr-TR" sz="6000" b="1" dirty="0">
                <a:latin typeface="Century Gothic" panose="020B0502020202020204" pitchFamily="34" charset="0"/>
              </a:rPr>
              <a:t>ng</a:t>
            </a:r>
          </a:p>
        </p:txBody>
      </p:sp>
      <p:sp>
        <p:nvSpPr>
          <p:cNvPr id="3" name="Subtitle 2">
            <a:extLst>
              <a:ext uri="{FF2B5EF4-FFF2-40B4-BE49-F238E27FC236}">
                <a16:creationId xmlns:a16="http://schemas.microsoft.com/office/drawing/2014/main" id="{E76E2AD2-B3EA-7D04-56BA-F1E1E62C86D5}"/>
              </a:ext>
            </a:extLst>
          </p:cNvPr>
          <p:cNvSpPr>
            <a:spLocks noGrp="1"/>
          </p:cNvSpPr>
          <p:nvPr>
            <p:ph type="subTitle" idx="1"/>
          </p:nvPr>
        </p:nvSpPr>
        <p:spPr>
          <a:xfrm>
            <a:off x="1716973" y="4013861"/>
            <a:ext cx="9144000" cy="754025"/>
          </a:xfrm>
        </p:spPr>
        <p:txBody>
          <a:bodyPr>
            <a:normAutofit fontScale="25000" lnSpcReduction="20000"/>
          </a:bodyPr>
          <a:lstStyle/>
          <a:p>
            <a:pPr algn="ctr"/>
            <a:r>
              <a:rPr lang="tr-TR" sz="14000" dirty="0">
                <a:latin typeface="Century Gothic" panose="020B0502020202020204" pitchFamily="34" charset="0"/>
              </a:rPr>
              <a:t>PPO | SAC | A2C</a:t>
            </a:r>
          </a:p>
          <a:p>
            <a:endParaRPr lang="tr-TR" dirty="0">
              <a:latin typeface="Century Gothic" panose="020B0502020202020204" pitchFamily="34" charset="0"/>
            </a:endParaRPr>
          </a:p>
          <a:p>
            <a:endParaRPr lang="tr-TR" dirty="0">
              <a:latin typeface="Century Gothic" panose="020B0502020202020204" pitchFamily="34" charset="0"/>
            </a:endParaRPr>
          </a:p>
          <a:p>
            <a:endParaRPr lang="tr-TR" sz="10000" dirty="0">
              <a:latin typeface="Century Gothic" panose="020B0502020202020204" pitchFamily="34" charset="0"/>
            </a:endParaRPr>
          </a:p>
          <a:p>
            <a:r>
              <a:rPr lang="tr-TR" sz="10000" dirty="0">
                <a:latin typeface="Century Gothic" panose="020B0502020202020204" pitchFamily="34" charset="0"/>
              </a:rPr>
              <a:t>Halil İbrahim ÇALIK </a:t>
            </a:r>
            <a:r>
              <a:rPr lang="en-GB" sz="10000" dirty="0">
                <a:latin typeface="Century Gothic" panose="020B0502020202020204" pitchFamily="34" charset="0"/>
              </a:rPr>
              <a:t>| 032290099</a:t>
            </a:r>
            <a:endParaRPr lang="tr-TR" sz="10000" dirty="0">
              <a:latin typeface="Century Gothic" panose="020B0502020202020204" pitchFamily="34" charset="0"/>
            </a:endParaRPr>
          </a:p>
          <a:p>
            <a:r>
              <a:rPr lang="tr-TR" sz="10000" dirty="0">
                <a:latin typeface="Century Gothic" panose="020B0502020202020204" pitchFamily="34" charset="0"/>
              </a:rPr>
              <a:t>Emre BAŞARAN</a:t>
            </a:r>
            <a:r>
              <a:rPr lang="en-GB" sz="10000" dirty="0">
                <a:latin typeface="Century Gothic" panose="020B0502020202020204" pitchFamily="34" charset="0"/>
              </a:rPr>
              <a:t> | 032190053</a:t>
            </a:r>
            <a:endParaRPr lang="tr-TR" sz="10000" dirty="0">
              <a:latin typeface="Century Gothic" panose="020B0502020202020204" pitchFamily="34" charset="0"/>
            </a:endParaRPr>
          </a:p>
          <a:p>
            <a:endParaRPr lang="tr-TR" dirty="0"/>
          </a:p>
        </p:txBody>
      </p:sp>
    </p:spTree>
    <p:extLst>
      <p:ext uri="{BB962C8B-B14F-4D97-AF65-F5344CB8AC3E}">
        <p14:creationId xmlns:p14="http://schemas.microsoft.com/office/powerpoint/2010/main" val="365431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D1C1-974B-2CFA-EA9D-D14CF0A051FD}"/>
              </a:ext>
            </a:extLst>
          </p:cNvPr>
          <p:cNvSpPr>
            <a:spLocks noGrp="1"/>
          </p:cNvSpPr>
          <p:nvPr>
            <p:ph type="title"/>
          </p:nvPr>
        </p:nvSpPr>
        <p:spPr/>
        <p:txBody>
          <a:bodyPr/>
          <a:lstStyle/>
          <a:p>
            <a:r>
              <a:rPr lang="tr-TR" sz="4400" b="1" dirty="0" err="1">
                <a:latin typeface="Century Gothic" panose="020B0502020202020204" pitchFamily="34" charset="0"/>
              </a:rPr>
              <a:t>Soft</a:t>
            </a:r>
            <a:r>
              <a:rPr lang="tr-TR" sz="4400" b="1" dirty="0">
                <a:latin typeface="Century Gothic" panose="020B0502020202020204" pitchFamily="34" charset="0"/>
              </a:rPr>
              <a:t> </a:t>
            </a:r>
            <a:r>
              <a:rPr lang="tr-TR" sz="4400" b="1" dirty="0" err="1">
                <a:latin typeface="Century Gothic" panose="020B0502020202020204" pitchFamily="34" charset="0"/>
              </a:rPr>
              <a:t>Policy</a:t>
            </a:r>
            <a:r>
              <a:rPr lang="tr-TR" sz="4400" b="1" dirty="0">
                <a:latin typeface="Century Gothic" panose="020B0502020202020204" pitchFamily="34" charset="0"/>
              </a:rPr>
              <a:t> Algoritma için SAC :</a:t>
            </a:r>
            <a:endParaRPr lang="en-GB" dirty="0"/>
          </a:p>
        </p:txBody>
      </p:sp>
      <p:sp>
        <p:nvSpPr>
          <p:cNvPr id="3" name="Content Placeholder 2">
            <a:extLst>
              <a:ext uri="{FF2B5EF4-FFF2-40B4-BE49-F238E27FC236}">
                <a16:creationId xmlns:a16="http://schemas.microsoft.com/office/drawing/2014/main" id="{EFB5EBAB-9ACA-143B-45F3-15BFDCCC666F}"/>
              </a:ext>
            </a:extLst>
          </p:cNvPr>
          <p:cNvSpPr>
            <a:spLocks noGrp="1"/>
          </p:cNvSpPr>
          <p:nvPr>
            <p:ph idx="1"/>
          </p:nvPr>
        </p:nvSpPr>
        <p:spPr>
          <a:xfrm>
            <a:off x="838200" y="2766218"/>
            <a:ext cx="10515600" cy="1325563"/>
          </a:xfrm>
        </p:spPr>
        <p:txBody>
          <a:bodyPr>
            <a:normAutofit lnSpcReduction="10000"/>
          </a:bodyPr>
          <a:lstStyle/>
          <a:p>
            <a:pPr marL="0" indent="0">
              <a:buNone/>
            </a:pPr>
            <a:r>
              <a:rPr lang="tr-TR" sz="3500" dirty="0">
                <a:solidFill>
                  <a:schemeClr val="bg2">
                    <a:lumMod val="50000"/>
                  </a:schemeClr>
                </a:solidFill>
                <a:latin typeface="Century Gothic" panose="020B0502020202020204" pitchFamily="34" charset="0"/>
              </a:rPr>
              <a:t>	</a:t>
            </a:r>
            <a:r>
              <a:rPr lang="tr-TR" sz="2800" dirty="0">
                <a:latin typeface="Century Gothic" panose="020B0502020202020204" pitchFamily="34" charset="0"/>
              </a:rPr>
              <a:t>Politika, sadece maksimum ödülü değil, aynı zamanda entropiyi arttırmayı da hedefler. Bu, ajanların gereksiz yere kararsızlığa düşmesini önler.</a:t>
            </a:r>
          </a:p>
        </p:txBody>
      </p:sp>
    </p:spTree>
    <p:extLst>
      <p:ext uri="{BB962C8B-B14F-4D97-AF65-F5344CB8AC3E}">
        <p14:creationId xmlns:p14="http://schemas.microsoft.com/office/powerpoint/2010/main" val="153823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7E08C-A56E-22A9-C11E-5BDCF647E6E2}"/>
              </a:ext>
            </a:extLst>
          </p:cNvPr>
          <p:cNvSpPr>
            <a:spLocks noGrp="1"/>
          </p:cNvSpPr>
          <p:nvPr>
            <p:ph idx="1"/>
          </p:nvPr>
        </p:nvSpPr>
        <p:spPr>
          <a:xfrm>
            <a:off x="685801" y="547305"/>
            <a:ext cx="10941095" cy="5573168"/>
          </a:xfrm>
        </p:spPr>
        <p:txBody>
          <a:bodyPr>
            <a:normAutofit/>
          </a:bodyPr>
          <a:lstStyle/>
          <a:p>
            <a:pPr marL="0" indent="0">
              <a:buNone/>
            </a:pPr>
            <a:r>
              <a:rPr lang="tr-TR" dirty="0"/>
              <a:t>	</a:t>
            </a:r>
          </a:p>
          <a:p>
            <a:pPr marL="0" indent="0">
              <a:buNone/>
            </a:pPr>
            <a:r>
              <a:rPr lang="tr-TR" sz="2800" dirty="0">
                <a:latin typeface="Century Gothic" panose="020B0502020202020204" pitchFamily="34" charset="0"/>
              </a:rPr>
              <a:t>	SAC, Q-değeri, bir eylemin mevcut durumda sağlayacağı ödül ve gelecekteki durumun getireceği ödül beklentisi üzerine kuruludur.</a:t>
            </a:r>
          </a:p>
          <a:p>
            <a:pPr marL="0" indent="0">
              <a:buNone/>
            </a:pPr>
            <a:endParaRPr lang="tr-TR" sz="2800" dirty="0">
              <a:latin typeface="Century Gothic" panose="020B0502020202020204" pitchFamily="34" charset="0"/>
            </a:endParaRPr>
          </a:p>
          <a:p>
            <a:pPr marL="0" indent="0">
              <a:buNone/>
            </a:pPr>
            <a:r>
              <a:rPr lang="tr-TR" sz="2800" dirty="0">
                <a:latin typeface="Century Gothic" panose="020B0502020202020204" pitchFamily="34" charset="0"/>
              </a:rPr>
              <a:t>- </a:t>
            </a:r>
            <a:r>
              <a:rPr lang="pt-BR" sz="2800" b="1" dirty="0">
                <a:latin typeface="Century Gothic" panose="020B0502020202020204" pitchFamily="34" charset="0"/>
              </a:rPr>
              <a:t>r(s, a): </a:t>
            </a:r>
            <a:r>
              <a:rPr lang="pt-BR" sz="2800" dirty="0">
                <a:latin typeface="Century Gothic" panose="020B0502020202020204" pitchFamily="34" charset="0"/>
              </a:rPr>
              <a:t>Aksiyon sonucunda elde edilen anlık ödül.</a:t>
            </a:r>
            <a:endParaRPr lang="tr-TR" sz="2800" dirty="0">
              <a:latin typeface="Century Gothic" panose="020B0502020202020204" pitchFamily="34" charset="0"/>
            </a:endParaRPr>
          </a:p>
          <a:p>
            <a:pPr marL="0" indent="0">
              <a:buNone/>
            </a:pPr>
            <a:r>
              <a:rPr lang="tr-TR" sz="2800" dirty="0">
                <a:latin typeface="Century Gothic" panose="020B0502020202020204" pitchFamily="34" charset="0"/>
              </a:rPr>
              <a:t>- </a:t>
            </a:r>
            <a:r>
              <a:rPr lang="el-GR" sz="2800" b="1" dirty="0">
                <a:latin typeface="Century Gothic" panose="020B0502020202020204" pitchFamily="34" charset="0"/>
              </a:rPr>
              <a:t>γ (</a:t>
            </a:r>
            <a:r>
              <a:rPr lang="tr-TR" sz="2800" b="1" dirty="0">
                <a:latin typeface="Century Gothic" panose="020B0502020202020204" pitchFamily="34" charset="0"/>
              </a:rPr>
              <a:t>gamma): </a:t>
            </a:r>
            <a:r>
              <a:rPr lang="tr-TR" sz="2800" dirty="0">
                <a:latin typeface="Century Gothic" panose="020B0502020202020204" pitchFamily="34" charset="0"/>
              </a:rPr>
              <a:t>Gelecekteki ödülleri bugüne indirgeyen çarpan (indirim oranı).</a:t>
            </a:r>
          </a:p>
          <a:p>
            <a:pPr>
              <a:buFontTx/>
              <a:buChar char="-"/>
            </a:pPr>
            <a:r>
              <a:rPr lang="tr-TR" sz="2800" b="1" dirty="0">
                <a:latin typeface="Century Gothic" panose="020B0502020202020204" pitchFamily="34" charset="0"/>
              </a:rPr>
              <a:t>V(s’): </a:t>
            </a:r>
            <a:r>
              <a:rPr lang="tr-TR" sz="2800" dirty="0">
                <a:latin typeface="Century Gothic" panose="020B0502020202020204" pitchFamily="34" charset="0"/>
              </a:rPr>
              <a:t>Bir sonraki durumun beklenen ödülü.</a:t>
            </a:r>
          </a:p>
          <a:p>
            <a:pPr>
              <a:buFontTx/>
              <a:buChar char="-"/>
            </a:pPr>
            <a:endParaRPr lang="tr-TR" sz="2800" dirty="0">
              <a:latin typeface="Century Gothic" panose="020B0502020202020204" pitchFamily="34" charset="0"/>
            </a:endParaRPr>
          </a:p>
          <a:p>
            <a:pPr>
              <a:buFontTx/>
              <a:buChar char="-"/>
            </a:pPr>
            <a:r>
              <a:rPr lang="tr-TR" sz="2000" dirty="0">
                <a:latin typeface="Century Gothic" panose="020B0502020202020204" pitchFamily="34" charset="0"/>
              </a:rPr>
              <a:t>Bu yapı, SAC’i diğer algoritmalardan ayırır ve sürekli eylem alanlarında yüksek performans sağlar.</a:t>
            </a:r>
          </a:p>
          <a:p>
            <a:endParaRPr lang="tr-TR" dirty="0"/>
          </a:p>
        </p:txBody>
      </p:sp>
    </p:spTree>
    <p:extLst>
      <p:ext uri="{BB962C8B-B14F-4D97-AF65-F5344CB8AC3E}">
        <p14:creationId xmlns:p14="http://schemas.microsoft.com/office/powerpoint/2010/main" val="356936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1C1A-5722-554E-BB9C-6B154169538D}"/>
              </a:ext>
            </a:extLst>
          </p:cNvPr>
          <p:cNvSpPr>
            <a:spLocks noGrp="1"/>
          </p:cNvSpPr>
          <p:nvPr>
            <p:ph type="title"/>
          </p:nvPr>
        </p:nvSpPr>
        <p:spPr/>
        <p:txBody>
          <a:bodyPr>
            <a:normAutofit/>
          </a:bodyPr>
          <a:lstStyle/>
          <a:p>
            <a:r>
              <a:rPr lang="tr" sz="2800" b="1" dirty="0">
                <a:latin typeface="Century Gothic" panose="020B0502020202020204" pitchFamily="34" charset="0"/>
              </a:rPr>
              <a:t>SAC - Akış Diyagramı</a:t>
            </a:r>
            <a:endParaRPr lang="en-GB" sz="2800" b="1" dirty="0">
              <a:latin typeface="Century Gothic" panose="020B0502020202020204" pitchFamily="34" charset="0"/>
            </a:endParaRPr>
          </a:p>
        </p:txBody>
      </p:sp>
      <p:pic>
        <p:nvPicPr>
          <p:cNvPr id="4" name="Google Shape;151;p27">
            <a:extLst>
              <a:ext uri="{FF2B5EF4-FFF2-40B4-BE49-F238E27FC236}">
                <a16:creationId xmlns:a16="http://schemas.microsoft.com/office/drawing/2014/main" id="{573C17E6-9AA5-630E-C7B9-6BA797C8B5B4}"/>
              </a:ext>
            </a:extLst>
          </p:cNvPr>
          <p:cNvPicPr preferRelativeResize="0"/>
          <p:nvPr/>
        </p:nvPicPr>
        <p:blipFill>
          <a:blip r:embed="rId2">
            <a:alphaModFix/>
          </a:blip>
          <a:stretch>
            <a:fillRect/>
          </a:stretch>
        </p:blipFill>
        <p:spPr>
          <a:xfrm>
            <a:off x="2310025" y="1242204"/>
            <a:ext cx="7571949" cy="5321714"/>
          </a:xfrm>
          <a:prstGeom prst="rect">
            <a:avLst/>
          </a:prstGeom>
          <a:noFill/>
          <a:ln>
            <a:noFill/>
          </a:ln>
        </p:spPr>
      </p:pic>
    </p:spTree>
    <p:extLst>
      <p:ext uri="{BB962C8B-B14F-4D97-AF65-F5344CB8AC3E}">
        <p14:creationId xmlns:p14="http://schemas.microsoft.com/office/powerpoint/2010/main" val="206758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BA718-5CAC-E1A3-5B29-C7F5BCC3F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1C667-505D-C95B-429D-9F986F857040}"/>
              </a:ext>
            </a:extLst>
          </p:cNvPr>
          <p:cNvSpPr>
            <a:spLocks noGrp="1"/>
          </p:cNvSpPr>
          <p:nvPr>
            <p:ph type="title"/>
          </p:nvPr>
        </p:nvSpPr>
        <p:spPr/>
        <p:txBody>
          <a:bodyPr>
            <a:normAutofit/>
          </a:bodyPr>
          <a:lstStyle/>
          <a:p>
            <a:r>
              <a:rPr lang="tr" sz="2800" b="1" dirty="0">
                <a:latin typeface="Century Gothic" panose="020B0502020202020204" pitchFamily="34" charset="0"/>
              </a:rPr>
              <a:t>SAC - Sözde Kod</a:t>
            </a:r>
            <a:endParaRPr lang="en-GB" sz="2800" b="1" dirty="0">
              <a:latin typeface="Century Gothic" panose="020B0502020202020204" pitchFamily="34" charset="0"/>
            </a:endParaRPr>
          </a:p>
        </p:txBody>
      </p:sp>
      <p:pic>
        <p:nvPicPr>
          <p:cNvPr id="3" name="Google Shape;150;p27">
            <a:extLst>
              <a:ext uri="{FF2B5EF4-FFF2-40B4-BE49-F238E27FC236}">
                <a16:creationId xmlns:a16="http://schemas.microsoft.com/office/drawing/2014/main" id="{C930603B-0D04-31A7-4AD4-399CF7CE1997}"/>
              </a:ext>
            </a:extLst>
          </p:cNvPr>
          <p:cNvPicPr preferRelativeResize="0"/>
          <p:nvPr/>
        </p:nvPicPr>
        <p:blipFill>
          <a:blip r:embed="rId2">
            <a:alphaModFix/>
          </a:blip>
          <a:stretch>
            <a:fillRect/>
          </a:stretch>
        </p:blipFill>
        <p:spPr>
          <a:xfrm>
            <a:off x="2665397" y="1250829"/>
            <a:ext cx="6861206" cy="5164407"/>
          </a:xfrm>
          <a:prstGeom prst="rect">
            <a:avLst/>
          </a:prstGeom>
          <a:noFill/>
          <a:ln>
            <a:noFill/>
          </a:ln>
        </p:spPr>
      </p:pic>
    </p:spTree>
    <p:extLst>
      <p:ext uri="{BB962C8B-B14F-4D97-AF65-F5344CB8AC3E}">
        <p14:creationId xmlns:p14="http://schemas.microsoft.com/office/powerpoint/2010/main" val="980615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4658-30AB-8216-282C-436B035EFF67}"/>
              </a:ext>
            </a:extLst>
          </p:cNvPr>
          <p:cNvSpPr>
            <a:spLocks noGrp="1"/>
          </p:cNvSpPr>
          <p:nvPr>
            <p:ph type="title"/>
          </p:nvPr>
        </p:nvSpPr>
        <p:spPr/>
        <p:txBody>
          <a:bodyPr/>
          <a:lstStyle/>
          <a:p>
            <a:r>
              <a:rPr lang="tr-TR" b="1" dirty="0">
                <a:latin typeface="Century Gothic" panose="020B0502020202020204" pitchFamily="34" charset="0"/>
              </a:rPr>
              <a:t>Advantage </a:t>
            </a:r>
            <a:r>
              <a:rPr lang="tr-TR" b="1" dirty="0" err="1">
                <a:latin typeface="Century Gothic" panose="020B0502020202020204" pitchFamily="34" charset="0"/>
              </a:rPr>
              <a:t>Actor-Critic</a:t>
            </a:r>
            <a:r>
              <a:rPr lang="tr-TR" b="1" dirty="0">
                <a:latin typeface="Century Gothic" panose="020B0502020202020204" pitchFamily="34" charset="0"/>
              </a:rPr>
              <a:t> (A2C)</a:t>
            </a:r>
          </a:p>
        </p:txBody>
      </p:sp>
      <p:sp>
        <p:nvSpPr>
          <p:cNvPr id="3" name="Content Placeholder 2">
            <a:extLst>
              <a:ext uri="{FF2B5EF4-FFF2-40B4-BE49-F238E27FC236}">
                <a16:creationId xmlns:a16="http://schemas.microsoft.com/office/drawing/2014/main" id="{A3838D8B-FDED-4FF9-98E1-D9908C869C08}"/>
              </a:ext>
            </a:extLst>
          </p:cNvPr>
          <p:cNvSpPr>
            <a:spLocks noGrp="1"/>
          </p:cNvSpPr>
          <p:nvPr>
            <p:ph idx="1"/>
          </p:nvPr>
        </p:nvSpPr>
        <p:spPr/>
        <p:txBody>
          <a:bodyPr>
            <a:normAutofit/>
          </a:bodyPr>
          <a:lstStyle/>
          <a:p>
            <a:pPr marL="0" indent="0">
              <a:buNone/>
            </a:pPr>
            <a:r>
              <a:rPr lang="tr-TR" sz="2800" b="1" dirty="0">
                <a:latin typeface="Century Gothic" panose="020B0502020202020204" pitchFamily="34" charset="0"/>
              </a:rPr>
              <a:t>	</a:t>
            </a:r>
            <a:r>
              <a:rPr lang="tr-TR" sz="2800" dirty="0">
                <a:latin typeface="Century Gothic" panose="020B0502020202020204" pitchFamily="34" charset="0"/>
              </a:rPr>
              <a:t>Actor (aktör) ve critic (eleştirmen) mekanizmalarını</a:t>
            </a:r>
          </a:p>
          <a:p>
            <a:pPr marL="0" indent="0">
              <a:buNone/>
            </a:pPr>
            <a:r>
              <a:rPr lang="tr-TR" sz="2800" dirty="0">
                <a:latin typeface="Century Gothic" panose="020B0502020202020204" pitchFamily="34" charset="0"/>
              </a:rPr>
              <a:t> birlikte kullanarak öğrenme sürecini optimize eder. Temel</a:t>
            </a:r>
          </a:p>
          <a:p>
            <a:pPr marL="0" indent="0">
              <a:buNone/>
            </a:pPr>
            <a:r>
              <a:rPr lang="tr-TR" sz="2800" dirty="0">
                <a:latin typeface="Century Gothic" panose="020B0502020202020204" pitchFamily="34" charset="0"/>
              </a:rPr>
              <a:t> olarak, aktör (actor) politika öğrenirken, eleştirmen</a:t>
            </a:r>
          </a:p>
          <a:p>
            <a:pPr marL="0" indent="0">
              <a:buNone/>
            </a:pPr>
            <a:r>
              <a:rPr lang="tr-TR" sz="2800" dirty="0">
                <a:latin typeface="Century Gothic" panose="020B0502020202020204" pitchFamily="34" charset="0"/>
              </a:rPr>
              <a:t> (critic) bu politikanın ne kadar iyi olduğunu değerlendirir.</a:t>
            </a:r>
          </a:p>
        </p:txBody>
      </p:sp>
    </p:spTree>
    <p:extLst>
      <p:ext uri="{BB962C8B-B14F-4D97-AF65-F5344CB8AC3E}">
        <p14:creationId xmlns:p14="http://schemas.microsoft.com/office/powerpoint/2010/main" val="267918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8D7AF-9B41-CACD-7FD3-AE002AB1ECA9}"/>
              </a:ext>
            </a:extLst>
          </p:cNvPr>
          <p:cNvSpPr>
            <a:spLocks noGrp="1"/>
          </p:cNvSpPr>
          <p:nvPr>
            <p:ph idx="1"/>
          </p:nvPr>
        </p:nvSpPr>
        <p:spPr>
          <a:xfrm>
            <a:off x="542021" y="0"/>
            <a:ext cx="11107957" cy="5958460"/>
          </a:xfrm>
        </p:spPr>
        <p:txBody>
          <a:bodyPr>
            <a:noAutofit/>
          </a:bodyPr>
          <a:lstStyle/>
          <a:p>
            <a:pPr marL="0" indent="0">
              <a:buNone/>
            </a:pPr>
            <a:endParaRPr lang="tr-TR" sz="2500" b="1" dirty="0">
              <a:latin typeface="Century Gothic" panose="020B0502020202020204" pitchFamily="34" charset="0"/>
            </a:endParaRPr>
          </a:p>
          <a:p>
            <a:pPr marL="0" indent="0">
              <a:buNone/>
            </a:pPr>
            <a:endParaRPr lang="tr-TR" sz="2500" b="1" dirty="0">
              <a:latin typeface="Century Gothic" panose="020B0502020202020204" pitchFamily="34" charset="0"/>
            </a:endParaRPr>
          </a:p>
          <a:p>
            <a:pPr marL="0" indent="0">
              <a:buNone/>
            </a:pPr>
            <a:r>
              <a:rPr lang="tr-TR" sz="2500" b="1" dirty="0">
                <a:latin typeface="Century Gothic" panose="020B0502020202020204" pitchFamily="34" charset="0"/>
              </a:rPr>
              <a:t>Actor (Politika Ağı)</a:t>
            </a:r>
            <a:r>
              <a:rPr lang="tr-TR" sz="2500" dirty="0">
                <a:latin typeface="Century Gothic" panose="020B0502020202020204" pitchFamily="34" charset="0"/>
              </a:rPr>
              <a:t>:</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Actor</a:t>
            </a:r>
            <a:r>
              <a:rPr lang="tr-TR" sz="2500" dirty="0">
                <a:latin typeface="Century Gothic" panose="020B0502020202020204" pitchFamily="34" charset="0"/>
              </a:rPr>
              <a:t>, belirli bir durumda hangi eylemi (action) seçmesi gerektiğine karar verir.</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a:latin typeface="Century Gothic" panose="020B0502020202020204" pitchFamily="34" charset="0"/>
              </a:rPr>
              <a:t>Politika (policy), eylem seçimi için bir olasılık dağılımı sağlar.</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Actor</a:t>
            </a:r>
            <a:r>
              <a:rPr lang="tr-TR" sz="2500" dirty="0">
                <a:latin typeface="Century Gothic" panose="020B0502020202020204" pitchFamily="34" charset="0"/>
              </a:rPr>
              <a:t>, politikasını eleştirmenin sağladığı geri bildirimlere göre günceller.</a:t>
            </a:r>
          </a:p>
          <a:p>
            <a:pPr>
              <a:buFont typeface="Arial" panose="020B0604020202020204" pitchFamily="34" charset="0"/>
              <a:buChar char="•"/>
            </a:pPr>
            <a:endParaRPr lang="tr-TR" sz="2500" dirty="0">
              <a:latin typeface="Century Gothic" panose="020B0502020202020204" pitchFamily="34" charset="0"/>
            </a:endParaRPr>
          </a:p>
          <a:p>
            <a:pPr marL="0" indent="0">
              <a:buNone/>
            </a:pPr>
            <a:r>
              <a:rPr lang="tr-TR" sz="2500" b="1" dirty="0">
                <a:latin typeface="Century Gothic" panose="020B0502020202020204" pitchFamily="34" charset="0"/>
              </a:rPr>
              <a:t>Critic (Değer Ağı)</a:t>
            </a:r>
            <a:r>
              <a:rPr lang="tr-TR" sz="2500" dirty="0">
                <a:latin typeface="Century Gothic" panose="020B0502020202020204" pitchFamily="34" charset="0"/>
              </a:rPr>
              <a:t>:</a:t>
            </a:r>
          </a:p>
          <a:p>
            <a:pPr marL="0" indent="0">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err="1">
                <a:latin typeface="Century Gothic" panose="020B0502020202020204" pitchFamily="34" charset="0"/>
              </a:rPr>
              <a:t>Critic</a:t>
            </a:r>
            <a:r>
              <a:rPr lang="tr-TR" sz="2500" dirty="0">
                <a:latin typeface="Century Gothic" panose="020B0502020202020204" pitchFamily="34" charset="0"/>
              </a:rPr>
              <a:t>, belirli bir durum için beklenen ödülü tahmin eder (</a:t>
            </a:r>
            <a:r>
              <a:rPr lang="tr-TR" sz="2500" b="1" dirty="0">
                <a:latin typeface="Century Gothic" panose="020B0502020202020204" pitchFamily="34" charset="0"/>
              </a:rPr>
              <a:t>V(s)</a:t>
            </a:r>
            <a:r>
              <a:rPr lang="tr-TR" sz="2500" dirty="0">
                <a:latin typeface="Century Gothic" panose="020B0502020202020204" pitchFamily="34" charset="0"/>
              </a:rPr>
              <a:t>).</a:t>
            </a:r>
          </a:p>
          <a:p>
            <a:pPr marL="0" indent="0">
              <a:lnSpc>
                <a:spcPct val="100000"/>
              </a:lnSpc>
              <a:buNone/>
            </a:pPr>
            <a:r>
              <a:rPr lang="tr-TR" sz="2500" dirty="0">
                <a:latin typeface="Century Gothic" panose="020B0502020202020204" pitchFamily="34" charset="0"/>
              </a:rPr>
              <a:t>-</a:t>
            </a:r>
            <a:r>
              <a:rPr lang="en-GB" sz="2500" dirty="0">
                <a:latin typeface="Century Gothic" panose="020B0502020202020204" pitchFamily="34" charset="0"/>
              </a:rPr>
              <a:t> </a:t>
            </a:r>
            <a:r>
              <a:rPr lang="tr-TR" sz="2500" dirty="0">
                <a:latin typeface="Century Gothic" panose="020B0502020202020204" pitchFamily="34" charset="0"/>
              </a:rPr>
              <a:t>Bu tahmini kullanarak, actor’ün yaptığı eylemin ne kadar avantajlı olduğunu hesaplar.</a:t>
            </a:r>
          </a:p>
          <a:p>
            <a:pPr>
              <a:buFont typeface="Arial" panose="020B0604020202020204" pitchFamily="34" charset="0"/>
              <a:buChar char="•"/>
            </a:pPr>
            <a:endParaRPr lang="tr-TR" sz="2500" dirty="0">
              <a:latin typeface="Century Gothic" panose="020B0502020202020204" pitchFamily="34" charset="0"/>
            </a:endParaRPr>
          </a:p>
          <a:p>
            <a:endParaRPr lang="tr-TR" sz="2500" dirty="0">
              <a:latin typeface="Century Gothic" panose="020B0502020202020204" pitchFamily="34" charset="0"/>
            </a:endParaRPr>
          </a:p>
        </p:txBody>
      </p:sp>
    </p:spTree>
    <p:extLst>
      <p:ext uri="{BB962C8B-B14F-4D97-AF65-F5344CB8AC3E}">
        <p14:creationId xmlns:p14="http://schemas.microsoft.com/office/powerpoint/2010/main" val="397853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7DEC2B-22AD-D311-15FF-CD1389BC19AB}"/>
              </a:ext>
            </a:extLst>
          </p:cNvPr>
          <p:cNvSpPr>
            <a:spLocks noGrp="1" noChangeArrowheads="1"/>
          </p:cNvSpPr>
          <p:nvPr>
            <p:ph idx="1"/>
          </p:nvPr>
        </p:nvSpPr>
        <p:spPr bwMode="auto">
          <a:xfrm>
            <a:off x="834307" y="366582"/>
            <a:ext cx="10832716"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a:t>
            </a:r>
            <a:r>
              <a:rPr kumimoji="0" lang="en-GB" altLang="tr-TR" sz="2800" b="1" i="0" u="none" strike="noStrike" cap="none" normalizeH="0" baseline="0" dirty="0">
                <a:ln>
                  <a:noFill/>
                </a:ln>
                <a:solidFill>
                  <a:schemeClr val="tx1"/>
                </a:solidFill>
                <a:effectLst/>
                <a:latin typeface="Century Gothic" panose="020B0502020202020204" pitchFamily="34" charset="0"/>
              </a:rPr>
              <a:t> </a:t>
            </a:r>
            <a:r>
              <a:rPr kumimoji="0" lang="tr-TR" altLang="tr-TR" sz="2800" b="0" i="0" u="none" strike="noStrike" cap="none" normalizeH="0" baseline="0" dirty="0">
                <a:ln>
                  <a:noFill/>
                </a:ln>
                <a:solidFill>
                  <a:schemeClr val="tx1"/>
                </a:solidFill>
                <a:effectLst/>
                <a:latin typeface="Century Gothic" panose="020B0502020202020204" pitchFamily="34" charset="0"/>
              </a:rPr>
              <a:t>A2C'nin yeniliklerinden biri olan </a:t>
            </a:r>
            <a:r>
              <a:rPr kumimoji="0" lang="tr-TR" altLang="tr-TR" sz="2800" b="1" i="0" u="none" strike="noStrike" cap="none" normalizeH="0" baseline="0" dirty="0">
                <a:ln>
                  <a:noFill/>
                </a:ln>
                <a:solidFill>
                  <a:schemeClr val="tx1"/>
                </a:solidFill>
                <a:effectLst/>
                <a:latin typeface="Century Gothic" panose="020B0502020202020204" pitchFamily="34" charset="0"/>
              </a:rPr>
              <a:t>Advantage Function </a:t>
            </a:r>
            <a:r>
              <a:rPr kumimoji="0" lang="tr-TR" altLang="tr-TR" sz="2800" b="0" i="0" u="none" strike="noStrike" cap="none" normalizeH="0" baseline="0" dirty="0">
                <a:ln>
                  <a:noFill/>
                </a:ln>
                <a:solidFill>
                  <a:schemeClr val="tx1"/>
                </a:solidFill>
                <a:effectLst/>
                <a:latin typeface="Century Gothic" panose="020B0502020202020204" pitchFamily="34" charset="0"/>
              </a:rPr>
              <a:t>belirli bir eylemin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0" i="0" u="none" strike="noStrike" cap="none" normalizeH="0" baseline="0" dirty="0">
                <a:ln>
                  <a:noFill/>
                </a:ln>
                <a:solidFill>
                  <a:schemeClr val="tx1"/>
                </a:solidFill>
                <a:effectLst/>
                <a:latin typeface="Century Gothic" panose="020B0502020202020204" pitchFamily="34" charset="0"/>
              </a:rPr>
              <a:t>ortalamaya kıyasla ne kadar iyi olduğunu ifade eder.</a:t>
            </a: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-A(s, a) = Q(s, a) - V(s)</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-Q(s, a):</a:t>
            </a:r>
            <a:r>
              <a:rPr kumimoji="0" lang="tr-TR" altLang="tr-TR" sz="2800" b="0" i="0" u="none" strike="noStrike" cap="none" normalizeH="0" baseline="0" dirty="0">
                <a:ln>
                  <a:noFill/>
                </a:ln>
                <a:solidFill>
                  <a:schemeClr val="tx1"/>
                </a:solidFill>
                <a:effectLst/>
                <a:latin typeface="Century Gothic" panose="020B0502020202020204" pitchFamily="34" charset="0"/>
              </a:rPr>
              <a:t> Belirli bir durumda belirli bir eylemin beklenen ödülü.</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800" b="1" i="0" u="none" strike="noStrike" cap="none" normalizeH="0" baseline="0" dirty="0">
                <a:ln>
                  <a:noFill/>
                </a:ln>
                <a:solidFill>
                  <a:schemeClr val="tx1"/>
                </a:solidFill>
                <a:effectLst/>
                <a:latin typeface="Century Gothic" panose="020B0502020202020204" pitchFamily="34" charset="0"/>
              </a:rPr>
              <a:t>-V(s):</a:t>
            </a:r>
            <a:r>
              <a:rPr kumimoji="0" lang="tr-TR" altLang="tr-TR" sz="2800" b="0" i="0" u="none" strike="noStrike" cap="none" normalizeH="0" baseline="0" dirty="0">
                <a:ln>
                  <a:noFill/>
                </a:ln>
                <a:solidFill>
                  <a:schemeClr val="tx1"/>
                </a:solidFill>
                <a:effectLst/>
                <a:latin typeface="Century Gothic" panose="020B0502020202020204" pitchFamily="34" charset="0"/>
              </a:rPr>
              <a:t> O durumun genel olarak beklenen ödülü. </a:t>
            </a: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tr-TR" sz="2000" dirty="0">
                <a:latin typeface="Century Gothic" panose="020B0502020202020204" pitchFamily="34" charset="0"/>
              </a:rPr>
              <a:t>Politika tabanlı ve değer tabanlı yöntemlerin birleştirilmesi, daha hızlı ve dengeli bir öğrenme sağlar.</a:t>
            </a:r>
            <a:endParaRPr lang="tr-TR" altLang="tr-TR" sz="20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tr-TR" altLang="tr-TR" sz="28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8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273143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A1C64-951E-5FD0-BA43-349CFFA7D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0B80B-BF0D-88D3-7A9F-3F0B9D08E6D5}"/>
              </a:ext>
            </a:extLst>
          </p:cNvPr>
          <p:cNvSpPr>
            <a:spLocks noGrp="1"/>
          </p:cNvSpPr>
          <p:nvPr>
            <p:ph type="title"/>
          </p:nvPr>
        </p:nvSpPr>
        <p:spPr/>
        <p:txBody>
          <a:bodyPr>
            <a:normAutofit/>
          </a:bodyPr>
          <a:lstStyle/>
          <a:p>
            <a:r>
              <a:rPr lang="tr" sz="2800" b="1" dirty="0">
                <a:latin typeface="Century Gothic" panose="020B0502020202020204" pitchFamily="34" charset="0"/>
              </a:rPr>
              <a:t>A2C - Akış Diyagramı</a:t>
            </a:r>
            <a:endParaRPr lang="en-GB" sz="2800" b="1" dirty="0">
              <a:latin typeface="Century Gothic" panose="020B0502020202020204" pitchFamily="34" charset="0"/>
            </a:endParaRPr>
          </a:p>
        </p:txBody>
      </p:sp>
      <p:pic>
        <p:nvPicPr>
          <p:cNvPr id="3" name="Google Shape;123;p23">
            <a:extLst>
              <a:ext uri="{FF2B5EF4-FFF2-40B4-BE49-F238E27FC236}">
                <a16:creationId xmlns:a16="http://schemas.microsoft.com/office/drawing/2014/main" id="{97AD1E8D-1027-071C-E081-481A374A7F57}"/>
              </a:ext>
            </a:extLst>
          </p:cNvPr>
          <p:cNvPicPr preferRelativeResize="0"/>
          <p:nvPr/>
        </p:nvPicPr>
        <p:blipFill>
          <a:blip r:embed="rId2">
            <a:alphaModFix/>
          </a:blip>
          <a:stretch>
            <a:fillRect/>
          </a:stretch>
        </p:blipFill>
        <p:spPr>
          <a:xfrm>
            <a:off x="2830653" y="1259987"/>
            <a:ext cx="6530693" cy="4734842"/>
          </a:xfrm>
          <a:prstGeom prst="rect">
            <a:avLst/>
          </a:prstGeom>
          <a:noFill/>
          <a:ln>
            <a:noFill/>
          </a:ln>
        </p:spPr>
      </p:pic>
    </p:spTree>
    <p:extLst>
      <p:ext uri="{BB962C8B-B14F-4D97-AF65-F5344CB8AC3E}">
        <p14:creationId xmlns:p14="http://schemas.microsoft.com/office/powerpoint/2010/main" val="112289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2C0CF-934F-C5AD-E41D-849A22913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2D3433-5A38-36AC-7317-5D66698C4B14}"/>
              </a:ext>
            </a:extLst>
          </p:cNvPr>
          <p:cNvSpPr>
            <a:spLocks noGrp="1"/>
          </p:cNvSpPr>
          <p:nvPr>
            <p:ph type="title"/>
          </p:nvPr>
        </p:nvSpPr>
        <p:spPr/>
        <p:txBody>
          <a:bodyPr>
            <a:normAutofit/>
          </a:bodyPr>
          <a:lstStyle/>
          <a:p>
            <a:r>
              <a:rPr lang="tr" sz="2800" b="1" dirty="0">
                <a:latin typeface="Century Gothic" panose="020B0502020202020204" pitchFamily="34" charset="0"/>
              </a:rPr>
              <a:t>A2C - Sözde Kod</a:t>
            </a:r>
            <a:endParaRPr lang="en-GB" sz="2800" b="1" dirty="0">
              <a:latin typeface="Century Gothic" panose="020B0502020202020204" pitchFamily="34" charset="0"/>
            </a:endParaRPr>
          </a:p>
        </p:txBody>
      </p:sp>
      <p:pic>
        <p:nvPicPr>
          <p:cNvPr id="4" name="Google Shape;122;p23">
            <a:extLst>
              <a:ext uri="{FF2B5EF4-FFF2-40B4-BE49-F238E27FC236}">
                <a16:creationId xmlns:a16="http://schemas.microsoft.com/office/drawing/2014/main" id="{18E97125-ED79-3FB9-9394-F88B249041D8}"/>
              </a:ext>
            </a:extLst>
          </p:cNvPr>
          <p:cNvPicPr preferRelativeResize="0"/>
          <p:nvPr/>
        </p:nvPicPr>
        <p:blipFill>
          <a:blip r:embed="rId2">
            <a:alphaModFix/>
          </a:blip>
          <a:stretch>
            <a:fillRect/>
          </a:stretch>
        </p:blipFill>
        <p:spPr>
          <a:xfrm>
            <a:off x="2867884" y="1429420"/>
            <a:ext cx="6456232" cy="4888252"/>
          </a:xfrm>
          <a:prstGeom prst="rect">
            <a:avLst/>
          </a:prstGeom>
          <a:noFill/>
          <a:ln>
            <a:noFill/>
          </a:ln>
        </p:spPr>
      </p:pic>
    </p:spTree>
    <p:extLst>
      <p:ext uri="{BB962C8B-B14F-4D97-AF65-F5344CB8AC3E}">
        <p14:creationId xmlns:p14="http://schemas.microsoft.com/office/powerpoint/2010/main" val="38270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5599D5E-F49C-35AA-E20E-3FF714669595}"/>
              </a:ext>
            </a:extLst>
          </p:cNvPr>
          <p:cNvGraphicFramePr>
            <a:graphicFrameLocks noGrp="1"/>
          </p:cNvGraphicFramePr>
          <p:nvPr>
            <p:ph idx="1"/>
            <p:extLst>
              <p:ext uri="{D42A27DB-BD31-4B8C-83A1-F6EECF244321}">
                <p14:modId xmlns:p14="http://schemas.microsoft.com/office/powerpoint/2010/main" val="4182438939"/>
              </p:ext>
            </p:extLst>
          </p:nvPr>
        </p:nvGraphicFramePr>
        <p:xfrm>
          <a:off x="838202" y="215585"/>
          <a:ext cx="10515596" cy="642683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575505920"/>
                    </a:ext>
                  </a:extLst>
                </a:gridCol>
                <a:gridCol w="2628899">
                  <a:extLst>
                    <a:ext uri="{9D8B030D-6E8A-4147-A177-3AD203B41FA5}">
                      <a16:colId xmlns:a16="http://schemas.microsoft.com/office/drawing/2014/main" val="4154509690"/>
                    </a:ext>
                  </a:extLst>
                </a:gridCol>
                <a:gridCol w="2628899">
                  <a:extLst>
                    <a:ext uri="{9D8B030D-6E8A-4147-A177-3AD203B41FA5}">
                      <a16:colId xmlns:a16="http://schemas.microsoft.com/office/drawing/2014/main" val="1998769619"/>
                    </a:ext>
                  </a:extLst>
                </a:gridCol>
                <a:gridCol w="2628899">
                  <a:extLst>
                    <a:ext uri="{9D8B030D-6E8A-4147-A177-3AD203B41FA5}">
                      <a16:colId xmlns:a16="http://schemas.microsoft.com/office/drawing/2014/main" val="988046080"/>
                    </a:ext>
                  </a:extLst>
                </a:gridCol>
              </a:tblGrid>
              <a:tr h="1214750">
                <a:tc>
                  <a:txBody>
                    <a:bodyPr/>
                    <a:lstStyle/>
                    <a:p>
                      <a:pPr algn="ctr"/>
                      <a:endParaRPr lang="tr-TR" dirty="0">
                        <a:latin typeface="Century Gothic" panose="020B0502020202020204" pitchFamily="34" charset="0"/>
                      </a:endParaRPr>
                    </a:p>
                    <a:p>
                      <a:pPr algn="ctr"/>
                      <a:r>
                        <a:rPr lang="tr-TR" dirty="0">
                          <a:latin typeface="Century Gothic" panose="020B0502020202020204" pitchFamily="34" charset="0"/>
                        </a:rPr>
                        <a:t>Algoritma</a:t>
                      </a:r>
                    </a:p>
                  </a:txBody>
                  <a:tcPr/>
                </a:tc>
                <a:tc>
                  <a:txBody>
                    <a:bodyPr/>
                    <a:lstStyle/>
                    <a:p>
                      <a:endParaRPr lang="tr-TR" dirty="0">
                        <a:latin typeface="Century Gothic" panose="020B0502020202020204" pitchFamily="34" charset="0"/>
                      </a:endParaRPr>
                    </a:p>
                    <a:p>
                      <a:pPr algn="ctr"/>
                      <a:r>
                        <a:rPr lang="tr-TR" dirty="0">
                          <a:latin typeface="Century Gothic" panose="020B0502020202020204" pitchFamily="34" charset="0"/>
                        </a:rPr>
                        <a:t>Q Değeri Hesaplama</a:t>
                      </a:r>
                    </a:p>
                  </a:txBody>
                  <a:tcPr/>
                </a:tc>
                <a:tc>
                  <a:txBody>
                    <a:bodyPr/>
                    <a:lstStyle/>
                    <a:p>
                      <a:endParaRPr lang="tr-TR" dirty="0">
                        <a:latin typeface="Century Gothic" panose="020B0502020202020204" pitchFamily="34" charset="0"/>
                      </a:endParaRPr>
                    </a:p>
                    <a:p>
                      <a:pPr algn="ctr"/>
                      <a:r>
                        <a:rPr lang="tr-TR" dirty="0">
                          <a:latin typeface="Century Gothic" panose="020B0502020202020204" pitchFamily="34" charset="0"/>
                        </a:rPr>
                        <a:t>Farklılıklar</a:t>
                      </a:r>
                    </a:p>
                  </a:txBody>
                  <a:tcPr/>
                </a:tc>
                <a:tc>
                  <a:txBody>
                    <a:bodyPr/>
                    <a:lstStyle/>
                    <a:p>
                      <a:pPr algn="ctr"/>
                      <a:endParaRPr lang="tr-TR" dirty="0">
                        <a:latin typeface="Century Gothic" panose="020B0502020202020204" pitchFamily="34" charset="0"/>
                      </a:endParaRPr>
                    </a:p>
                    <a:p>
                      <a:pPr algn="ctr"/>
                      <a:r>
                        <a:rPr lang="tr-TR" dirty="0">
                          <a:latin typeface="Century Gothic" panose="020B0502020202020204" pitchFamily="34" charset="0"/>
                        </a:rPr>
                        <a:t>Ağ Sayısı</a:t>
                      </a:r>
                    </a:p>
                  </a:txBody>
                  <a:tcPr/>
                </a:tc>
                <a:extLst>
                  <a:ext uri="{0D108BD9-81ED-4DB2-BD59-A6C34878D82A}">
                    <a16:rowId xmlns:a16="http://schemas.microsoft.com/office/drawing/2014/main" val="2478066516"/>
                  </a:ext>
                </a:extLst>
              </a:tr>
              <a:tr h="1441682">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PPO</a:t>
                      </a:r>
                    </a:p>
                  </a:txBody>
                  <a:tcPr/>
                </a:tc>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A(s,a)=Q(s,a)−V(s)</a:t>
                      </a:r>
                    </a:p>
                  </a:txBody>
                  <a:tcPr/>
                </a:tc>
                <a:tc>
                  <a:txBody>
                    <a:bodyPr/>
                    <a:lstStyle/>
                    <a:p>
                      <a:r>
                        <a:rPr lang="tr-TR" dirty="0">
                          <a:latin typeface="Century Gothic" panose="020B0502020202020204" pitchFamily="34" charset="0"/>
                        </a:rPr>
                        <a:t>Q-değerini doğrudan kullanmaz; avantaj fonksiyonuna odaklanır ve politika güncellemelerini sınırlar.</a:t>
                      </a:r>
                    </a:p>
                  </a:txBody>
                  <a:tcPr/>
                </a:tc>
                <a:tc>
                  <a:txBody>
                    <a:bodyPr/>
                    <a:lstStyle/>
                    <a:p>
                      <a:endParaRPr lang="tr-TR" dirty="0">
                        <a:latin typeface="Century Gothic" panose="020B0502020202020204" pitchFamily="34" charset="0"/>
                      </a:endParaRPr>
                    </a:p>
                    <a:p>
                      <a:endParaRPr lang="tr-TR" dirty="0">
                        <a:latin typeface="Century Gothic" panose="020B0502020202020204" pitchFamily="34" charset="0"/>
                      </a:endParaRPr>
                    </a:p>
                    <a:p>
                      <a:r>
                        <a:rPr lang="tr-TR" dirty="0">
                          <a:latin typeface="Century Gothic" panose="020B0502020202020204" pitchFamily="34" charset="0"/>
                        </a:rPr>
                        <a:t>2 (</a:t>
                      </a:r>
                      <a:r>
                        <a:rPr lang="tr-TR" dirty="0" err="1">
                          <a:latin typeface="Century Gothic" panose="020B0502020202020204" pitchFamily="34" charset="0"/>
                        </a:rPr>
                        <a:t>Actor</a:t>
                      </a:r>
                      <a:r>
                        <a:rPr lang="tr-TR" dirty="0">
                          <a:latin typeface="Century Gothic" panose="020B0502020202020204" pitchFamily="34" charset="0"/>
                        </a:rPr>
                        <a:t> + </a:t>
                      </a:r>
                      <a:r>
                        <a:rPr lang="tr-TR" dirty="0" err="1">
                          <a:latin typeface="Century Gothic" panose="020B0502020202020204" pitchFamily="34" charset="0"/>
                        </a:rPr>
                        <a:t>Critic</a:t>
                      </a:r>
                      <a:r>
                        <a:rPr lang="tr-TR" dirty="0">
                          <a:latin typeface="Century Gothic" panose="020B0502020202020204" pitchFamily="34" charset="0"/>
                        </a:rPr>
                        <a:t>)</a:t>
                      </a:r>
                    </a:p>
                  </a:txBody>
                  <a:tcPr/>
                </a:tc>
                <a:extLst>
                  <a:ext uri="{0D108BD9-81ED-4DB2-BD59-A6C34878D82A}">
                    <a16:rowId xmlns:a16="http://schemas.microsoft.com/office/drawing/2014/main" val="678942839"/>
                  </a:ext>
                </a:extLst>
              </a:tr>
              <a:tr h="1366928">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SAC</a:t>
                      </a:r>
                    </a:p>
                  </a:txBody>
                  <a:tcPr/>
                </a:tc>
                <a:tc>
                  <a:txBody>
                    <a:bodyPr/>
                    <a:lstStyle/>
                    <a:p>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pt-BR" dirty="0">
                          <a:latin typeface="Century Gothic" panose="020B0502020202020204" pitchFamily="34" charset="0"/>
                        </a:rPr>
                        <a:t>Q(s,a)=r(s,a)+γ⋅V(s′)</a:t>
                      </a:r>
                      <a:endParaRPr lang="tr-TR" dirty="0">
                        <a:latin typeface="Century Gothic" panose="020B0502020202020204" pitchFamily="34" charset="0"/>
                      </a:endParaRPr>
                    </a:p>
                  </a:txBody>
                  <a:tcPr/>
                </a:tc>
                <a:tc>
                  <a:txBody>
                    <a:bodyPr/>
                    <a:lstStyle/>
                    <a:p>
                      <a:r>
                        <a:rPr lang="tr-TR" dirty="0">
                          <a:latin typeface="Century Gothic" panose="020B0502020202020204" pitchFamily="34" charset="0"/>
                        </a:rPr>
                        <a:t>İki Q-ağı kullanarak tahminleri birleştirir ve entropi maksimizasyonu ile keşfi artırır.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Century Gothic" panose="020B0502020202020204" pitchFamily="34" charset="0"/>
                        </a:rPr>
                        <a:t>3 (2 </a:t>
                      </a:r>
                      <a:r>
                        <a:rPr lang="tr-TR" dirty="0" err="1">
                          <a:latin typeface="Century Gothic" panose="020B0502020202020204" pitchFamily="34" charset="0"/>
                        </a:rPr>
                        <a:t>Critic</a:t>
                      </a:r>
                      <a:r>
                        <a:rPr lang="tr-TR" dirty="0">
                          <a:latin typeface="Century Gothic" panose="020B0502020202020204" pitchFamily="34" charset="0"/>
                        </a:rPr>
                        <a:t> + </a:t>
                      </a:r>
                      <a:r>
                        <a:rPr lang="tr-TR" dirty="0" err="1">
                          <a:latin typeface="Century Gothic" panose="020B0502020202020204" pitchFamily="34" charset="0"/>
                        </a:rPr>
                        <a:t>Actor</a:t>
                      </a:r>
                      <a:r>
                        <a:rPr lang="tr-TR" dirty="0">
                          <a:latin typeface="Century Gothic" panose="020B0502020202020204" pitchFamily="34" charset="0"/>
                        </a:rPr>
                        <a:t>)</a:t>
                      </a:r>
                    </a:p>
                    <a:p>
                      <a:endParaRPr lang="tr-TR" dirty="0">
                        <a:latin typeface="Century Gothic" panose="020B0502020202020204" pitchFamily="34" charset="0"/>
                      </a:endParaRPr>
                    </a:p>
                  </a:txBody>
                  <a:tcPr anchor="ctr"/>
                </a:tc>
                <a:extLst>
                  <a:ext uri="{0D108BD9-81ED-4DB2-BD59-A6C34878D82A}">
                    <a16:rowId xmlns:a16="http://schemas.microsoft.com/office/drawing/2014/main" val="3413872414"/>
                  </a:ext>
                </a:extLst>
              </a:tr>
              <a:tr h="1569768">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tr-TR" dirty="0">
                          <a:latin typeface="Century Gothic" panose="020B0502020202020204" pitchFamily="34" charset="0"/>
                        </a:rPr>
                        <a:t>A2C</a:t>
                      </a:r>
                    </a:p>
                  </a:txBody>
                  <a:tcPr/>
                </a:tc>
                <a:tc>
                  <a:txBody>
                    <a:bodyPr/>
                    <a:lstStyle/>
                    <a:p>
                      <a:pPr algn="ctr"/>
                      <a:endParaRPr lang="tr-TR" dirty="0">
                        <a:latin typeface="Century Gothic" panose="020B0502020202020204" pitchFamily="34" charset="0"/>
                      </a:endParaRPr>
                    </a:p>
                    <a:p>
                      <a:pPr algn="ctr"/>
                      <a:endParaRPr lang="tr-TR" dirty="0">
                        <a:latin typeface="Century Gothic" panose="020B0502020202020204" pitchFamily="34" charset="0"/>
                      </a:endParaRPr>
                    </a:p>
                    <a:p>
                      <a:pPr algn="ctr"/>
                      <a:r>
                        <a:rPr lang="pt-BR" dirty="0">
                          <a:latin typeface="Century Gothic" panose="020B0502020202020204" pitchFamily="34" charset="0"/>
                        </a:rPr>
                        <a:t>Q(s,a)=r(s,a)+γ⋅ΣP(s′∣s,a)V(s′)</a:t>
                      </a:r>
                      <a:endParaRPr lang="tr-TR" dirty="0">
                        <a:latin typeface="Century Gothic" panose="020B0502020202020204" pitchFamily="34" charset="0"/>
                      </a:endParaRPr>
                    </a:p>
                  </a:txBody>
                  <a:tcPr/>
                </a:tc>
                <a:tc>
                  <a:txBody>
                    <a:bodyPr/>
                    <a:lstStyle/>
                    <a:p>
                      <a:r>
                        <a:rPr lang="tr-TR" dirty="0">
                          <a:latin typeface="Century Gothic" panose="020B0502020202020204" pitchFamily="34" charset="0"/>
                        </a:rPr>
                        <a:t>Q-değerini critic ağı ile tahmin eder ve actor, politikasını bu Q-değerini avantaj fonksiyonuna dönüştürerek optimize eder.</a:t>
                      </a:r>
                    </a:p>
                  </a:txBody>
                  <a:tcPr/>
                </a:tc>
                <a:tc>
                  <a:txBody>
                    <a:bodyPr/>
                    <a:lstStyle/>
                    <a:p>
                      <a:endParaRPr lang="tr-TR" dirty="0">
                        <a:latin typeface="Century Gothic" panose="020B0502020202020204" pitchFamily="34" charset="0"/>
                      </a:endParaRPr>
                    </a:p>
                    <a:p>
                      <a:endParaRPr lang="tr-TR" dirty="0">
                        <a:latin typeface="Century Gothic" panose="020B0502020202020204" pitchFamily="34" charset="0"/>
                      </a:endParaRPr>
                    </a:p>
                    <a:p>
                      <a:endParaRPr lang="tr-TR" dirty="0">
                        <a:latin typeface="Century Gothic" panose="020B0502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Century Gothic" panose="020B0502020202020204" pitchFamily="34" charset="0"/>
                        </a:rPr>
                        <a:t>2 (</a:t>
                      </a:r>
                      <a:r>
                        <a:rPr lang="tr-TR" dirty="0" err="1">
                          <a:latin typeface="Century Gothic" panose="020B0502020202020204" pitchFamily="34" charset="0"/>
                        </a:rPr>
                        <a:t>Actor</a:t>
                      </a:r>
                      <a:r>
                        <a:rPr lang="tr-TR" dirty="0">
                          <a:latin typeface="Century Gothic" panose="020B0502020202020204" pitchFamily="34" charset="0"/>
                        </a:rPr>
                        <a:t> + </a:t>
                      </a:r>
                      <a:r>
                        <a:rPr lang="tr-TR" dirty="0" err="1">
                          <a:latin typeface="Century Gothic" panose="020B0502020202020204" pitchFamily="34" charset="0"/>
                        </a:rPr>
                        <a:t>Critic</a:t>
                      </a:r>
                      <a:r>
                        <a:rPr lang="tr-TR" dirty="0">
                          <a:latin typeface="Century Gothic" panose="020B0502020202020204" pitchFamily="34" charset="0"/>
                        </a:rPr>
                        <a:t>)</a:t>
                      </a:r>
                    </a:p>
                    <a:p>
                      <a:endParaRPr lang="tr-TR" dirty="0">
                        <a:latin typeface="Century Gothic" panose="020B0502020202020204" pitchFamily="34" charset="0"/>
                      </a:endParaRPr>
                    </a:p>
                  </a:txBody>
                  <a:tcPr/>
                </a:tc>
                <a:extLst>
                  <a:ext uri="{0D108BD9-81ED-4DB2-BD59-A6C34878D82A}">
                    <a16:rowId xmlns:a16="http://schemas.microsoft.com/office/drawing/2014/main" val="3411338292"/>
                  </a:ext>
                </a:extLst>
              </a:tr>
            </a:tbl>
          </a:graphicData>
        </a:graphic>
      </p:graphicFrame>
    </p:spTree>
    <p:extLst>
      <p:ext uri="{BB962C8B-B14F-4D97-AF65-F5344CB8AC3E}">
        <p14:creationId xmlns:p14="http://schemas.microsoft.com/office/powerpoint/2010/main" val="76049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agram&#10;&#10;Description automatically generated">
            <a:extLst>
              <a:ext uri="{FF2B5EF4-FFF2-40B4-BE49-F238E27FC236}">
                <a16:creationId xmlns:a16="http://schemas.microsoft.com/office/drawing/2014/main" id="{B5AE466E-C1E5-5D2F-9A1B-47B590D65450}"/>
              </a:ext>
            </a:extLst>
          </p:cNvPr>
          <p:cNvPicPr>
            <a:picLocks noGrp="1" noChangeAspect="1"/>
          </p:cNvPicPr>
          <p:nvPr>
            <p:ph idx="1"/>
          </p:nvPr>
        </p:nvPicPr>
        <p:blipFill>
          <a:blip r:embed="rId2">
            <a:alphaModFix amt="86000"/>
            <a:extLst>
              <a:ext uri="{28A0092B-C50C-407E-A947-70E740481C1C}">
                <a14:useLocalDpi xmlns:a14="http://schemas.microsoft.com/office/drawing/2010/main" val="0"/>
              </a:ext>
            </a:extLst>
          </a:blip>
          <a:stretch>
            <a:fillRect/>
          </a:stretch>
        </p:blipFill>
        <p:spPr>
          <a:xfrm>
            <a:off x="2147713" y="288939"/>
            <a:ext cx="7634764" cy="6146633"/>
          </a:xfrm>
          <a:prstGeom prst="roundRect">
            <a:avLst>
              <a:gd name="adj" fmla="val 8594"/>
            </a:avLst>
          </a:prstGeom>
          <a:solidFill>
            <a:srgbClr val="FFFFFF">
              <a:shade val="85000"/>
            </a:srgbClr>
          </a:solidFill>
          <a:ln>
            <a:noFill/>
          </a:ln>
          <a:effectLst>
            <a:reflection endPos="0" dist="5000" dir="5400000" sy="-100000" algn="bl" rotWithShape="0"/>
          </a:effectLst>
        </p:spPr>
      </p:pic>
    </p:spTree>
    <p:extLst>
      <p:ext uri="{BB962C8B-B14F-4D97-AF65-F5344CB8AC3E}">
        <p14:creationId xmlns:p14="http://schemas.microsoft.com/office/powerpoint/2010/main" val="3070618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C943-DF7B-1F90-2A3A-C32AABB39007}"/>
              </a:ext>
            </a:extLst>
          </p:cNvPr>
          <p:cNvSpPr>
            <a:spLocks noGrp="1"/>
          </p:cNvSpPr>
          <p:nvPr>
            <p:ph type="title"/>
          </p:nvPr>
        </p:nvSpPr>
        <p:spPr/>
        <p:txBody>
          <a:bodyPr/>
          <a:lstStyle/>
          <a:p>
            <a:r>
              <a:rPr lang="tr-TR" b="1" dirty="0">
                <a:latin typeface="Century Gothic" panose="020B0502020202020204" pitchFamily="34" charset="0"/>
              </a:rPr>
              <a:t>Mountain Car Problemi</a:t>
            </a:r>
            <a:endParaRPr lang="tr-TR" dirty="0"/>
          </a:p>
        </p:txBody>
      </p:sp>
      <p:sp>
        <p:nvSpPr>
          <p:cNvPr id="4" name="Content Placeholder 3">
            <a:extLst>
              <a:ext uri="{FF2B5EF4-FFF2-40B4-BE49-F238E27FC236}">
                <a16:creationId xmlns:a16="http://schemas.microsoft.com/office/drawing/2014/main" id="{6EA57287-D66E-1D21-5324-03ED04977A8B}"/>
              </a:ext>
            </a:extLst>
          </p:cNvPr>
          <p:cNvSpPr>
            <a:spLocks noGrp="1"/>
          </p:cNvSpPr>
          <p:nvPr>
            <p:ph idx="1"/>
          </p:nvPr>
        </p:nvSpPr>
        <p:spPr/>
        <p:txBody>
          <a:bodyPr>
            <a:normAutofit/>
          </a:bodyPr>
          <a:lstStyle/>
          <a:p>
            <a:pPr marL="0" indent="0">
              <a:buNone/>
            </a:pPr>
            <a:r>
              <a:rPr lang="tr-TR" dirty="0">
                <a:latin typeface="Century Gothic" panose="020B0502020202020204" pitchFamily="34" charset="0"/>
              </a:rPr>
              <a:t>	Mountain Car problemi, bir vadinin içindeki aracı tepeye çıkarma üzerine tasarlanmış bir kontrol problemidir. Temel amaç, aracın gerekli hıza ve güce ulaşarak vadinin sağ tarafındaki tepeye tırmanmasını sağlamaktır. Ancak, aracın motor gücü tek başına bu yükselme için yeterli değildir; bu nedenle araç, vadinin iki yamacı arasında ileri geri hareket ederek momentum kazanmak zorundadır.</a:t>
            </a:r>
          </a:p>
          <a:p>
            <a:pPr marL="0" indent="0">
              <a:buNone/>
            </a:pPr>
            <a:endParaRPr lang="tr-TR" dirty="0">
              <a:latin typeface="Century Gothic" panose="020B0502020202020204" pitchFamily="34" charset="0"/>
            </a:endParaRPr>
          </a:p>
          <a:p>
            <a:pPr marL="0" indent="0">
              <a:buNone/>
            </a:pPr>
            <a:r>
              <a:rPr lang="tr-TR" dirty="0"/>
              <a:t>	</a:t>
            </a:r>
            <a:endParaRPr lang="tr-TR" dirty="0">
              <a:latin typeface="Century Gothic" panose="020B0502020202020204" pitchFamily="34" charset="0"/>
            </a:endParaRPr>
          </a:p>
          <a:p>
            <a:endParaRPr lang="en-GB" dirty="0"/>
          </a:p>
        </p:txBody>
      </p:sp>
    </p:spTree>
    <p:extLst>
      <p:ext uri="{BB962C8B-B14F-4D97-AF65-F5344CB8AC3E}">
        <p14:creationId xmlns:p14="http://schemas.microsoft.com/office/powerpoint/2010/main" val="58904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and white image of a train">
            <a:extLst>
              <a:ext uri="{FF2B5EF4-FFF2-40B4-BE49-F238E27FC236}">
                <a16:creationId xmlns:a16="http://schemas.microsoft.com/office/drawing/2014/main" id="{2B33E811-29FD-A5AD-25E5-DB0939E115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373" y="607911"/>
            <a:ext cx="4862481" cy="3241654"/>
          </a:xfrm>
        </p:spPr>
      </p:pic>
      <p:sp>
        <p:nvSpPr>
          <p:cNvPr id="14" name="Title 1">
            <a:extLst>
              <a:ext uri="{FF2B5EF4-FFF2-40B4-BE49-F238E27FC236}">
                <a16:creationId xmlns:a16="http://schemas.microsoft.com/office/drawing/2014/main" id="{B109336A-2101-5F66-C21B-DF5BB2345167}"/>
              </a:ext>
            </a:extLst>
          </p:cNvPr>
          <p:cNvSpPr>
            <a:spLocks noGrp="1"/>
          </p:cNvSpPr>
          <p:nvPr>
            <p:ph type="title"/>
          </p:nvPr>
        </p:nvSpPr>
        <p:spPr>
          <a:xfrm>
            <a:off x="861193" y="607911"/>
            <a:ext cx="5464841" cy="1325563"/>
          </a:xfrm>
        </p:spPr>
        <p:txBody>
          <a:bodyPr>
            <a:normAutofit/>
          </a:bodyPr>
          <a:lstStyle/>
          <a:p>
            <a:r>
              <a:rPr lang="tr-TR" sz="2000" b="1" dirty="0">
                <a:latin typeface="Century Gothic" panose="020B0502020202020204" pitchFamily="34" charset="0"/>
              </a:rPr>
              <a:t>Gözlem Uzayı:</a:t>
            </a:r>
            <a:endParaRPr lang="en-GB" sz="2000" b="1"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22D2BE60-43D9-ACE5-9161-7A7B3E197B7F}"/>
              </a:ext>
            </a:extLst>
          </p:cNvPr>
          <p:cNvSpPr txBox="1">
            <a:spLocks/>
          </p:cNvSpPr>
          <p:nvPr/>
        </p:nvSpPr>
        <p:spPr>
          <a:xfrm>
            <a:off x="861193" y="1638257"/>
            <a:ext cx="5850158"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2 Elemanlıdır:</a:t>
            </a:r>
          </a:p>
          <a:p>
            <a:pPr marL="0" indent="0">
              <a:buFont typeface="Arial" panose="020B0604020202020204" pitchFamily="34" charset="0"/>
              <a:buNone/>
            </a:pPr>
            <a:r>
              <a:rPr lang="tr-TR" sz="2000" dirty="0">
                <a:latin typeface="Century Gothic" panose="020B0502020202020204" pitchFamily="34" charset="0"/>
              </a:rPr>
              <a:t>	1 – Arabanın X eksenindeki pozisyonu.</a:t>
            </a:r>
          </a:p>
          <a:p>
            <a:pPr marL="0" indent="0">
              <a:buFont typeface="Arial" panose="020B0604020202020204" pitchFamily="34" charset="0"/>
              <a:buNone/>
            </a:pPr>
            <a:r>
              <a:rPr lang="tr-TR" sz="2000" dirty="0">
                <a:latin typeface="Century Gothic" panose="020B0502020202020204" pitchFamily="34" charset="0"/>
              </a:rPr>
              <a:t>	2 – Aracın hızı. </a:t>
            </a:r>
          </a:p>
        </p:txBody>
      </p:sp>
      <p:sp>
        <p:nvSpPr>
          <p:cNvPr id="16" name="Title 1">
            <a:extLst>
              <a:ext uri="{FF2B5EF4-FFF2-40B4-BE49-F238E27FC236}">
                <a16:creationId xmlns:a16="http://schemas.microsoft.com/office/drawing/2014/main" id="{79D9E15E-4773-1BCC-5ED0-6D0E088989CF}"/>
              </a:ext>
            </a:extLst>
          </p:cNvPr>
          <p:cNvSpPr txBox="1">
            <a:spLocks/>
          </p:cNvSpPr>
          <p:nvPr/>
        </p:nvSpPr>
        <p:spPr>
          <a:xfrm>
            <a:off x="861193" y="2524002"/>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Aksiyon Uzayı:</a:t>
            </a:r>
            <a:endParaRPr lang="en-GB" sz="2000" b="1" dirty="0">
              <a:latin typeface="Century Gothic" panose="020B0502020202020204" pitchFamily="34" charset="0"/>
            </a:endParaRPr>
          </a:p>
        </p:txBody>
      </p:sp>
      <p:sp>
        <p:nvSpPr>
          <p:cNvPr id="17" name="Content Placeholder 2">
            <a:extLst>
              <a:ext uri="{FF2B5EF4-FFF2-40B4-BE49-F238E27FC236}">
                <a16:creationId xmlns:a16="http://schemas.microsoft.com/office/drawing/2014/main" id="{1DF3A6D1-D385-88C4-051B-A4549CE16539}"/>
              </a:ext>
            </a:extLst>
          </p:cNvPr>
          <p:cNvSpPr txBox="1">
            <a:spLocks/>
          </p:cNvSpPr>
          <p:nvPr/>
        </p:nvSpPr>
        <p:spPr>
          <a:xfrm>
            <a:off x="861193" y="3492796"/>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3 Elemanlıdır:</a:t>
            </a:r>
          </a:p>
          <a:p>
            <a:pPr marL="0" indent="0">
              <a:buFont typeface="Arial" panose="020B0604020202020204" pitchFamily="34" charset="0"/>
              <a:buNone/>
            </a:pPr>
            <a:r>
              <a:rPr lang="tr-TR" sz="2000" dirty="0">
                <a:latin typeface="Century Gothic" panose="020B0502020202020204" pitchFamily="34" charset="0"/>
              </a:rPr>
              <a:t>	1 – Sola ivmelenme.</a:t>
            </a:r>
          </a:p>
          <a:p>
            <a:pPr marL="0" indent="0">
              <a:buFont typeface="Arial" panose="020B0604020202020204" pitchFamily="34" charset="0"/>
              <a:buNone/>
            </a:pPr>
            <a:r>
              <a:rPr lang="tr-TR" sz="2000" dirty="0">
                <a:latin typeface="Century Gothic" panose="020B0502020202020204" pitchFamily="34" charset="0"/>
              </a:rPr>
              <a:t>	2 – Hareketsiz (İvme yok).</a:t>
            </a:r>
          </a:p>
          <a:p>
            <a:pPr marL="0" indent="0">
              <a:buFont typeface="Arial" panose="020B0604020202020204" pitchFamily="34" charset="0"/>
              <a:buNone/>
            </a:pPr>
            <a:r>
              <a:rPr lang="tr-TR" sz="2000" dirty="0">
                <a:latin typeface="Century Gothic" panose="020B0502020202020204" pitchFamily="34" charset="0"/>
              </a:rPr>
              <a:t>	3 – Sağa İvmelenme.</a:t>
            </a:r>
          </a:p>
        </p:txBody>
      </p:sp>
      <p:sp>
        <p:nvSpPr>
          <p:cNvPr id="8" name="Title 1">
            <a:extLst>
              <a:ext uri="{FF2B5EF4-FFF2-40B4-BE49-F238E27FC236}">
                <a16:creationId xmlns:a16="http://schemas.microsoft.com/office/drawing/2014/main" id="{C35AC326-968E-BC8E-0A28-27C6E3B18535}"/>
              </a:ext>
            </a:extLst>
          </p:cNvPr>
          <p:cNvSpPr txBox="1">
            <a:spLocks/>
          </p:cNvSpPr>
          <p:nvPr/>
        </p:nvSpPr>
        <p:spPr>
          <a:xfrm>
            <a:off x="6646642" y="3677920"/>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Bölüm Bitişi (</a:t>
            </a:r>
            <a:r>
              <a:rPr lang="tr-TR" sz="2000" b="1" dirty="0" err="1">
                <a:latin typeface="Century Gothic" panose="020B0502020202020204" pitchFamily="34" charset="0"/>
              </a:rPr>
              <a:t>Episode</a:t>
            </a:r>
            <a:r>
              <a:rPr lang="tr-TR" sz="2000" b="1" dirty="0">
                <a:latin typeface="Century Gothic" panose="020B0502020202020204" pitchFamily="34" charset="0"/>
              </a:rPr>
              <a:t> </a:t>
            </a:r>
            <a:r>
              <a:rPr lang="tr-TR" sz="2000" b="1" dirty="0" err="1">
                <a:latin typeface="Century Gothic" panose="020B0502020202020204" pitchFamily="34" charset="0"/>
              </a:rPr>
              <a:t>End</a:t>
            </a:r>
            <a:r>
              <a:rPr lang="tr-TR" sz="2000" b="1" dirty="0">
                <a:latin typeface="Century Gothic" panose="020B0502020202020204" pitchFamily="34" charset="0"/>
              </a:rPr>
              <a:t>):</a:t>
            </a:r>
            <a:endParaRPr lang="en-GB" sz="2000" b="1" dirty="0">
              <a:latin typeface="Century Gothic" panose="020B0502020202020204" pitchFamily="34" charset="0"/>
            </a:endParaRPr>
          </a:p>
        </p:txBody>
      </p:sp>
      <p:sp>
        <p:nvSpPr>
          <p:cNvPr id="9" name="Content Placeholder 2">
            <a:extLst>
              <a:ext uri="{FF2B5EF4-FFF2-40B4-BE49-F238E27FC236}">
                <a16:creationId xmlns:a16="http://schemas.microsoft.com/office/drawing/2014/main" id="{5177E789-214E-60FD-282A-429C17A4BA90}"/>
              </a:ext>
            </a:extLst>
          </p:cNvPr>
          <p:cNvSpPr txBox="1">
            <a:spLocks/>
          </p:cNvSpPr>
          <p:nvPr/>
        </p:nvSpPr>
        <p:spPr>
          <a:xfrm>
            <a:off x="6646642" y="4646714"/>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1 – </a:t>
            </a:r>
            <a:r>
              <a:rPr lang="tr-TR" sz="2000" dirty="0" err="1">
                <a:latin typeface="Century Gothic" panose="020B0502020202020204" pitchFamily="34" charset="0"/>
              </a:rPr>
              <a:t>Termination</a:t>
            </a:r>
            <a:r>
              <a:rPr lang="tr-TR" sz="2000" dirty="0">
                <a:latin typeface="Century Gothic" panose="020B0502020202020204" pitchFamily="34" charset="0"/>
              </a:rPr>
              <a:t>(Sonlandırmak): Arabanın pozisyonunun 0.5’e eşit ya da büyük olması.</a:t>
            </a:r>
          </a:p>
          <a:p>
            <a:pPr marL="0" indent="0">
              <a:buFont typeface="Arial" panose="020B0604020202020204" pitchFamily="34" charset="0"/>
              <a:buNone/>
            </a:pPr>
            <a:r>
              <a:rPr lang="tr-TR" sz="2000" dirty="0">
                <a:latin typeface="Century Gothic" panose="020B0502020202020204" pitchFamily="34" charset="0"/>
              </a:rPr>
              <a:t>2 – </a:t>
            </a:r>
            <a:r>
              <a:rPr lang="tr-TR" sz="2000" dirty="0" err="1">
                <a:latin typeface="Century Gothic" panose="020B0502020202020204" pitchFamily="34" charset="0"/>
              </a:rPr>
              <a:t>Truncation</a:t>
            </a:r>
            <a:r>
              <a:rPr lang="tr-TR" sz="2000" dirty="0">
                <a:latin typeface="Century Gothic" panose="020B0502020202020204" pitchFamily="34" charset="0"/>
              </a:rPr>
              <a:t>(Kesme): Bölüm sayısının 200 olması.</a:t>
            </a:r>
          </a:p>
        </p:txBody>
      </p:sp>
    </p:spTree>
    <p:extLst>
      <p:ext uri="{BB962C8B-B14F-4D97-AF65-F5344CB8AC3E}">
        <p14:creationId xmlns:p14="http://schemas.microsoft.com/office/powerpoint/2010/main" val="112650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29FB-CF76-DD89-0C4C-02D8D41D89D6}"/>
              </a:ext>
            </a:extLst>
          </p:cNvPr>
          <p:cNvSpPr>
            <a:spLocks noGrp="1"/>
          </p:cNvSpPr>
          <p:nvPr>
            <p:ph type="title"/>
          </p:nvPr>
        </p:nvSpPr>
        <p:spPr/>
        <p:txBody>
          <a:bodyPr/>
          <a:lstStyle/>
          <a:p>
            <a:r>
              <a:rPr lang="tr-TR" b="1" dirty="0">
                <a:latin typeface="Century Gothic" panose="020B0502020202020204" pitchFamily="34" charset="0"/>
              </a:rPr>
              <a:t>Problem </a:t>
            </a:r>
            <a:r>
              <a:rPr lang="en-GB" b="1" dirty="0">
                <a:latin typeface="Century Gothic" panose="020B0502020202020204" pitchFamily="34" charset="0"/>
              </a:rPr>
              <a:t>S</a:t>
            </a:r>
            <a:r>
              <a:rPr lang="tr-TR" b="1" dirty="0" err="1">
                <a:latin typeface="Century Gothic" panose="020B0502020202020204" pitchFamily="34" charset="0"/>
              </a:rPr>
              <a:t>ürekli</a:t>
            </a:r>
            <a:r>
              <a:rPr lang="tr-TR" b="1" dirty="0">
                <a:latin typeface="Century Gothic" panose="020B0502020202020204" pitchFamily="34" charset="0"/>
              </a:rPr>
              <a:t> mi Ayrık mı?</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61BD772-C6EE-4773-B4D1-3746E148BF3A}"/>
              </a:ext>
            </a:extLst>
          </p:cNvPr>
          <p:cNvSpPr>
            <a:spLocks noGrp="1"/>
          </p:cNvSpPr>
          <p:nvPr>
            <p:ph idx="1"/>
          </p:nvPr>
        </p:nvSpPr>
        <p:spPr>
          <a:xfrm>
            <a:off x="838200" y="1690688"/>
            <a:ext cx="10515600" cy="4351338"/>
          </a:xfrm>
        </p:spPr>
        <p:txBody>
          <a:bodyPr/>
          <a:lstStyle/>
          <a:p>
            <a:pPr marL="0" indent="0">
              <a:buNone/>
            </a:pPr>
            <a:r>
              <a:rPr lang="en-GB" dirty="0">
                <a:latin typeface="Century Gothic" panose="020B0502020202020204" pitchFamily="34" charset="0"/>
              </a:rPr>
              <a:t>	</a:t>
            </a:r>
            <a:r>
              <a:rPr lang="en-GB" dirty="0" err="1">
                <a:latin typeface="Century Gothic" panose="020B0502020202020204" pitchFamily="34" charset="0"/>
              </a:rPr>
              <a:t>Hayır</a:t>
            </a:r>
            <a:r>
              <a:rPr lang="en-GB" dirty="0">
                <a:latin typeface="Century Gothic" panose="020B0502020202020204" pitchFamily="34" charset="0"/>
              </a:rPr>
              <a:t>, </a:t>
            </a:r>
            <a:r>
              <a:rPr lang="en-GB" b="1" dirty="0">
                <a:latin typeface="Century Gothic" panose="020B0502020202020204" pitchFamily="34" charset="0"/>
              </a:rPr>
              <a:t>MountainCar-v0</a:t>
            </a:r>
            <a:r>
              <a:rPr lang="en-GB" dirty="0">
                <a:latin typeface="Century Gothic" panose="020B0502020202020204" pitchFamily="34" charset="0"/>
              </a:rPr>
              <a:t> </a:t>
            </a:r>
            <a:r>
              <a:rPr lang="en-GB" dirty="0" err="1">
                <a:latin typeface="Century Gothic" panose="020B0502020202020204" pitchFamily="34" charset="0"/>
              </a:rPr>
              <a:t>ortamı</a:t>
            </a:r>
            <a:r>
              <a:rPr lang="en-GB" dirty="0">
                <a:latin typeface="Century Gothic" panose="020B0502020202020204" pitchFamily="34" charset="0"/>
              </a:rPr>
              <a:t> </a:t>
            </a:r>
            <a:r>
              <a:rPr lang="en-GB" b="1" dirty="0" err="1">
                <a:latin typeface="Century Gothic" panose="020B0502020202020204" pitchFamily="34" charset="0"/>
              </a:rPr>
              <a:t>kesikli</a:t>
            </a:r>
            <a:r>
              <a:rPr lang="en-GB" dirty="0">
                <a:latin typeface="Century Gothic" panose="020B0502020202020204" pitchFamily="34" charset="0"/>
              </a:rPr>
              <a:t> (discrete) </a:t>
            </a:r>
            <a:r>
              <a:rPr lang="en-GB" dirty="0" err="1">
                <a:latin typeface="Century Gothic" panose="020B0502020202020204" pitchFamily="34" charset="0"/>
              </a:rPr>
              <a:t>bir</a:t>
            </a:r>
            <a:r>
              <a:rPr lang="en-GB" dirty="0">
                <a:latin typeface="Century Gothic" panose="020B0502020202020204" pitchFamily="34" charset="0"/>
              </a:rPr>
              <a:t> </a:t>
            </a:r>
            <a:r>
              <a:rPr lang="en-GB" dirty="0" err="1">
                <a:latin typeface="Century Gothic" panose="020B0502020202020204" pitchFamily="34" charset="0"/>
              </a:rPr>
              <a:t>ortamdır</a:t>
            </a:r>
            <a:r>
              <a:rPr lang="en-GB" dirty="0">
                <a:latin typeface="Century Gothic" panose="020B0502020202020204" pitchFamily="34" charset="0"/>
              </a:rPr>
              <a:t>. Bu </a:t>
            </a:r>
            <a:r>
              <a:rPr lang="en-GB" dirty="0" err="1">
                <a:latin typeface="Century Gothic" panose="020B0502020202020204" pitchFamily="34" charset="0"/>
              </a:rPr>
              <a:t>ortamda</a:t>
            </a:r>
            <a:r>
              <a:rPr lang="en-GB" dirty="0">
                <a:latin typeface="Century Gothic" panose="020B0502020202020204" pitchFamily="34" charset="0"/>
              </a:rPr>
              <a:t>, </a:t>
            </a:r>
            <a:r>
              <a:rPr lang="en-GB" dirty="0" err="1">
                <a:latin typeface="Century Gothic" panose="020B0502020202020204" pitchFamily="34" charset="0"/>
              </a:rPr>
              <a:t>aksiyonlar</a:t>
            </a:r>
            <a:r>
              <a:rPr lang="en-GB" dirty="0">
                <a:latin typeface="Century Gothic" panose="020B0502020202020204" pitchFamily="34" charset="0"/>
              </a:rPr>
              <a:t> </a:t>
            </a:r>
            <a:r>
              <a:rPr lang="en-GB" dirty="0" err="1">
                <a:latin typeface="Century Gothic" panose="020B0502020202020204" pitchFamily="34" charset="0"/>
              </a:rPr>
              <a:t>belirli</a:t>
            </a:r>
            <a:r>
              <a:rPr lang="en-GB" dirty="0">
                <a:latin typeface="Century Gothic" panose="020B0502020202020204" pitchFamily="34" charset="0"/>
              </a:rPr>
              <a:t> </a:t>
            </a:r>
            <a:r>
              <a:rPr lang="en-GB" dirty="0" err="1">
                <a:latin typeface="Century Gothic" panose="020B0502020202020204" pitchFamily="34" charset="0"/>
              </a:rPr>
              <a:t>bir</a:t>
            </a:r>
            <a:r>
              <a:rPr lang="en-GB" dirty="0">
                <a:latin typeface="Century Gothic" panose="020B0502020202020204" pitchFamily="34" charset="0"/>
              </a:rPr>
              <a:t> </a:t>
            </a:r>
            <a:r>
              <a:rPr lang="en-GB" dirty="0" err="1">
                <a:latin typeface="Century Gothic" panose="020B0502020202020204" pitchFamily="34" charset="0"/>
              </a:rPr>
              <a:t>setle</a:t>
            </a:r>
            <a:r>
              <a:rPr lang="en-GB" dirty="0">
                <a:latin typeface="Century Gothic" panose="020B0502020202020204" pitchFamily="34" charset="0"/>
              </a:rPr>
              <a:t> </a:t>
            </a:r>
            <a:r>
              <a:rPr lang="en-GB" dirty="0" err="1">
                <a:latin typeface="Century Gothic" panose="020B0502020202020204" pitchFamily="34" charset="0"/>
              </a:rPr>
              <a:t>sınırlıdır</a:t>
            </a:r>
            <a:r>
              <a:rPr lang="en-GB" dirty="0">
                <a:latin typeface="Century Gothic" panose="020B0502020202020204" pitchFamily="34" charset="0"/>
              </a:rPr>
              <a:t>. Bu set, </a:t>
            </a:r>
            <a:r>
              <a:rPr lang="en-GB" dirty="0" err="1">
                <a:latin typeface="Century Gothic" panose="020B0502020202020204" pitchFamily="34" charset="0"/>
              </a:rPr>
              <a:t>genellikle</a:t>
            </a:r>
            <a:r>
              <a:rPr lang="en-GB" dirty="0">
                <a:latin typeface="Century Gothic" panose="020B0502020202020204" pitchFamily="34" charset="0"/>
              </a:rPr>
              <a:t> </a:t>
            </a:r>
            <a:r>
              <a:rPr lang="en-GB" dirty="0" err="1">
                <a:latin typeface="Century Gothic" panose="020B0502020202020204" pitchFamily="34" charset="0"/>
              </a:rPr>
              <a:t>arabayı</a:t>
            </a:r>
            <a:r>
              <a:rPr lang="en-GB" dirty="0">
                <a:latin typeface="Century Gothic" panose="020B0502020202020204" pitchFamily="34" charset="0"/>
              </a:rPr>
              <a:t> </a:t>
            </a:r>
            <a:r>
              <a:rPr lang="en-GB" dirty="0" err="1">
                <a:latin typeface="Century Gothic" panose="020B0502020202020204" pitchFamily="34" charset="0"/>
              </a:rPr>
              <a:t>ileri</a:t>
            </a:r>
            <a:r>
              <a:rPr lang="en-GB" dirty="0">
                <a:latin typeface="Century Gothic" panose="020B0502020202020204" pitchFamily="34" charset="0"/>
              </a:rPr>
              <a:t> </a:t>
            </a:r>
            <a:r>
              <a:rPr lang="en-GB" dirty="0" err="1">
                <a:latin typeface="Century Gothic" panose="020B0502020202020204" pitchFamily="34" charset="0"/>
              </a:rPr>
              <a:t>veya</a:t>
            </a:r>
            <a:r>
              <a:rPr lang="en-GB" dirty="0">
                <a:latin typeface="Century Gothic" panose="020B0502020202020204" pitchFamily="34" charset="0"/>
              </a:rPr>
              <a:t> </a:t>
            </a:r>
            <a:r>
              <a:rPr lang="en-GB" dirty="0" err="1">
                <a:latin typeface="Century Gothic" panose="020B0502020202020204" pitchFamily="34" charset="0"/>
              </a:rPr>
              <a:t>geri</a:t>
            </a:r>
            <a:r>
              <a:rPr lang="en-GB" dirty="0">
                <a:latin typeface="Century Gothic" panose="020B0502020202020204" pitchFamily="34" charset="0"/>
              </a:rPr>
              <a:t> </a:t>
            </a:r>
            <a:r>
              <a:rPr lang="en-GB" dirty="0" err="1">
                <a:latin typeface="Century Gothic" panose="020B0502020202020204" pitchFamily="34" charset="0"/>
              </a:rPr>
              <a:t>hareket</a:t>
            </a:r>
            <a:r>
              <a:rPr lang="en-GB" dirty="0">
                <a:latin typeface="Century Gothic" panose="020B0502020202020204" pitchFamily="34" charset="0"/>
              </a:rPr>
              <a:t> </a:t>
            </a:r>
            <a:r>
              <a:rPr lang="en-GB" dirty="0" err="1">
                <a:latin typeface="Century Gothic" panose="020B0502020202020204" pitchFamily="34" charset="0"/>
              </a:rPr>
              <a:t>ettirmek</a:t>
            </a:r>
            <a:r>
              <a:rPr lang="en-GB" dirty="0">
                <a:latin typeface="Century Gothic" panose="020B0502020202020204" pitchFamily="34" charset="0"/>
              </a:rPr>
              <a:t> </a:t>
            </a:r>
            <a:r>
              <a:rPr lang="en-GB" dirty="0" err="1">
                <a:latin typeface="Century Gothic" panose="020B0502020202020204" pitchFamily="34" charset="0"/>
              </a:rPr>
              <a:t>için</a:t>
            </a:r>
            <a:r>
              <a:rPr lang="en-GB" dirty="0">
                <a:latin typeface="Century Gothic" panose="020B0502020202020204" pitchFamily="34" charset="0"/>
              </a:rPr>
              <a:t> </a:t>
            </a:r>
            <a:r>
              <a:rPr lang="en-GB" dirty="0" err="1">
                <a:latin typeface="Century Gothic" panose="020B0502020202020204" pitchFamily="34" charset="0"/>
              </a:rPr>
              <a:t>iki</a:t>
            </a:r>
            <a:r>
              <a:rPr lang="en-GB" dirty="0">
                <a:latin typeface="Century Gothic" panose="020B0502020202020204" pitchFamily="34" charset="0"/>
              </a:rPr>
              <a:t> </a:t>
            </a:r>
            <a:r>
              <a:rPr lang="en-GB" dirty="0" err="1">
                <a:latin typeface="Century Gothic" panose="020B0502020202020204" pitchFamily="34" charset="0"/>
              </a:rPr>
              <a:t>farklı</a:t>
            </a:r>
            <a:r>
              <a:rPr lang="en-GB" dirty="0">
                <a:latin typeface="Century Gothic" panose="020B0502020202020204" pitchFamily="34" charset="0"/>
              </a:rPr>
              <a:t> </a:t>
            </a:r>
            <a:r>
              <a:rPr lang="en-GB" dirty="0" err="1">
                <a:latin typeface="Century Gothic" panose="020B0502020202020204" pitchFamily="34" charset="0"/>
              </a:rPr>
              <a:t>aksiyon</a:t>
            </a:r>
            <a:r>
              <a:rPr lang="en-GB" dirty="0">
                <a:latin typeface="Century Gothic" panose="020B0502020202020204" pitchFamily="34" charset="0"/>
              </a:rPr>
              <a:t> </a:t>
            </a:r>
            <a:r>
              <a:rPr lang="en-GB" dirty="0" err="1">
                <a:latin typeface="Century Gothic" panose="020B0502020202020204" pitchFamily="34" charset="0"/>
              </a:rPr>
              <a:t>içerir</a:t>
            </a:r>
            <a:r>
              <a:rPr lang="en-GB" dirty="0">
                <a:latin typeface="Century Gothic" panose="020B0502020202020204" pitchFamily="34" charset="0"/>
              </a:rPr>
              <a:t> (</a:t>
            </a:r>
            <a:r>
              <a:rPr lang="en-GB" dirty="0" err="1">
                <a:latin typeface="Century Gothic" panose="020B0502020202020204" pitchFamily="34" charset="0"/>
              </a:rPr>
              <a:t>örneğin</a:t>
            </a:r>
            <a:r>
              <a:rPr lang="en-GB" dirty="0">
                <a:latin typeface="Century Gothic" panose="020B0502020202020204" pitchFamily="34" charset="0"/>
              </a:rPr>
              <a:t>: </a:t>
            </a:r>
            <a:r>
              <a:rPr lang="tr-TR" dirty="0">
                <a:latin typeface="Century Gothic" panose="020B0502020202020204" pitchFamily="34" charset="0"/>
              </a:rPr>
              <a:t>ileri ve geri</a:t>
            </a:r>
            <a:r>
              <a:rPr lang="en-GB" dirty="0">
                <a:latin typeface="Century Gothic" panose="020B0502020202020204" pitchFamily="34" charset="0"/>
              </a:rPr>
              <a:t>).</a:t>
            </a:r>
          </a:p>
        </p:txBody>
      </p:sp>
    </p:spTree>
    <p:extLst>
      <p:ext uri="{BB962C8B-B14F-4D97-AF65-F5344CB8AC3E}">
        <p14:creationId xmlns:p14="http://schemas.microsoft.com/office/powerpoint/2010/main" val="2871918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DD125D-38C0-C683-9ACB-919B0DC11EDD}"/>
              </a:ext>
            </a:extLst>
          </p:cNvPr>
          <p:cNvPicPr>
            <a:picLocks noChangeAspect="1"/>
          </p:cNvPicPr>
          <p:nvPr/>
        </p:nvPicPr>
        <p:blipFill>
          <a:blip r:embed="rId2"/>
          <a:stretch>
            <a:fillRect/>
          </a:stretch>
        </p:blipFill>
        <p:spPr>
          <a:xfrm>
            <a:off x="5695505" y="1105432"/>
            <a:ext cx="6030663" cy="3158374"/>
          </a:xfrm>
          <a:prstGeom prst="rect">
            <a:avLst/>
          </a:prstGeom>
        </p:spPr>
      </p:pic>
      <p:sp>
        <p:nvSpPr>
          <p:cNvPr id="8" name="Content Placeholder 2">
            <a:extLst>
              <a:ext uri="{FF2B5EF4-FFF2-40B4-BE49-F238E27FC236}">
                <a16:creationId xmlns:a16="http://schemas.microsoft.com/office/drawing/2014/main" id="{ECCF3D56-0542-8CEB-D992-B18CAB8AAAEC}"/>
              </a:ext>
            </a:extLst>
          </p:cNvPr>
          <p:cNvSpPr txBox="1">
            <a:spLocks/>
          </p:cNvSpPr>
          <p:nvPr/>
        </p:nvSpPr>
        <p:spPr>
          <a:xfrm>
            <a:off x="2776480" y="248576"/>
            <a:ext cx="855241"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PPO</a:t>
            </a:r>
            <a:endParaRPr lang="en-GB" dirty="0"/>
          </a:p>
        </p:txBody>
      </p:sp>
      <p:pic>
        <p:nvPicPr>
          <p:cNvPr id="9" name="Picture 8">
            <a:extLst>
              <a:ext uri="{FF2B5EF4-FFF2-40B4-BE49-F238E27FC236}">
                <a16:creationId xmlns:a16="http://schemas.microsoft.com/office/drawing/2014/main" id="{E0E4B6C3-8E1B-777B-36D7-568536B81697}"/>
              </a:ext>
            </a:extLst>
          </p:cNvPr>
          <p:cNvPicPr>
            <a:picLocks noChangeAspect="1"/>
          </p:cNvPicPr>
          <p:nvPr/>
        </p:nvPicPr>
        <p:blipFill>
          <a:blip r:embed="rId3"/>
          <a:stretch>
            <a:fillRect/>
          </a:stretch>
        </p:blipFill>
        <p:spPr>
          <a:xfrm>
            <a:off x="712695" y="795216"/>
            <a:ext cx="4972113" cy="3778807"/>
          </a:xfrm>
          <a:prstGeom prst="rect">
            <a:avLst/>
          </a:prstGeom>
        </p:spPr>
      </p:pic>
      <p:sp>
        <p:nvSpPr>
          <p:cNvPr id="12" name="Content Placeholder 2">
            <a:extLst>
              <a:ext uri="{FF2B5EF4-FFF2-40B4-BE49-F238E27FC236}">
                <a16:creationId xmlns:a16="http://schemas.microsoft.com/office/drawing/2014/main" id="{537912D7-3491-5655-4008-5B72653DC6F3}"/>
              </a:ext>
            </a:extLst>
          </p:cNvPr>
          <p:cNvSpPr txBox="1">
            <a:spLocks/>
          </p:cNvSpPr>
          <p:nvPr/>
        </p:nvSpPr>
        <p:spPr>
          <a:xfrm>
            <a:off x="8282814" y="24857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SAC</a:t>
            </a:r>
            <a:endParaRPr lang="en-GB" dirty="0"/>
          </a:p>
        </p:txBody>
      </p:sp>
      <p:sp>
        <p:nvSpPr>
          <p:cNvPr id="13" name="TextBox 12">
            <a:extLst>
              <a:ext uri="{FF2B5EF4-FFF2-40B4-BE49-F238E27FC236}">
                <a16:creationId xmlns:a16="http://schemas.microsoft.com/office/drawing/2014/main" id="{0B1D0100-301F-369E-4FF6-B6FF667BB264}"/>
              </a:ext>
            </a:extLst>
          </p:cNvPr>
          <p:cNvSpPr txBox="1"/>
          <p:nvPr/>
        </p:nvSpPr>
        <p:spPr>
          <a:xfrm>
            <a:off x="2872233" y="5120663"/>
            <a:ext cx="6447534" cy="369332"/>
          </a:xfrm>
          <a:prstGeom prst="rect">
            <a:avLst/>
          </a:prstGeom>
          <a:noFill/>
        </p:spPr>
        <p:txBody>
          <a:bodyPr wrap="none" rtlCol="0">
            <a:spAutoFit/>
          </a:bodyPr>
          <a:lstStyle/>
          <a:p>
            <a:r>
              <a:rPr lang="tr-TR" dirty="0"/>
              <a:t>A2C algoritması </a:t>
            </a:r>
            <a:r>
              <a:rPr lang="en-GB" b="1" dirty="0">
                <a:latin typeface="Century Gothic" panose="020B0502020202020204" pitchFamily="34" charset="0"/>
              </a:rPr>
              <a:t>MountainCar-v0</a:t>
            </a:r>
            <a:r>
              <a:rPr lang="tr-TR" b="1" dirty="0">
                <a:latin typeface="Century Gothic" panose="020B0502020202020204" pitchFamily="34" charset="0"/>
              </a:rPr>
              <a:t> </a:t>
            </a:r>
            <a:r>
              <a:rPr lang="tr-TR" dirty="0">
                <a:latin typeface="Century Gothic" panose="020B0502020202020204" pitchFamily="34" charset="0"/>
              </a:rPr>
              <a:t>ortamı çalıştırılamamıştır.</a:t>
            </a:r>
            <a:endParaRPr lang="en-GB" dirty="0"/>
          </a:p>
        </p:txBody>
      </p:sp>
    </p:spTree>
    <p:extLst>
      <p:ext uri="{BB962C8B-B14F-4D97-AF65-F5344CB8AC3E}">
        <p14:creationId xmlns:p14="http://schemas.microsoft.com/office/powerpoint/2010/main" val="2629768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A35E-5351-C672-4B7C-63D11EB390CE}"/>
              </a:ext>
            </a:extLst>
          </p:cNvPr>
          <p:cNvSpPr>
            <a:spLocks noGrp="1"/>
          </p:cNvSpPr>
          <p:nvPr>
            <p:ph type="title"/>
          </p:nvPr>
        </p:nvSpPr>
        <p:spPr/>
        <p:txBody>
          <a:bodyPr/>
          <a:lstStyle/>
          <a:p>
            <a:r>
              <a:rPr lang="tr-TR" b="1" noProof="0" dirty="0">
                <a:latin typeface="Century Gothic" panose="020B0502020202020204" pitchFamily="34" charset="0"/>
              </a:rPr>
              <a:t>Car Racing</a:t>
            </a:r>
            <a:r>
              <a:rPr lang="en-GB" b="1" noProof="0" dirty="0">
                <a:latin typeface="Century Gothic" panose="020B0502020202020204" pitchFamily="34" charset="0"/>
              </a:rPr>
              <a:t> </a:t>
            </a:r>
            <a:r>
              <a:rPr lang="en-GB" b="1" noProof="0" dirty="0" err="1">
                <a:latin typeface="Century Gothic" panose="020B0502020202020204" pitchFamily="34" charset="0"/>
              </a:rPr>
              <a:t>Problemi</a:t>
            </a:r>
            <a:endParaRPr lang="tr-TR" b="1" noProof="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B3C99E22-C8B1-00FA-FCD0-F4746F5907CA}"/>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800" b="0" i="0" u="none" strike="noStrike" cap="none" normalizeH="0" baseline="0" dirty="0">
                <a:ln>
                  <a:noFill/>
                </a:ln>
                <a:effectLst/>
                <a:latin typeface="inherit"/>
              </a:rPr>
              <a:t>	</a:t>
            </a:r>
            <a:r>
              <a:rPr kumimoji="0" lang="tr-TR" altLang="en-US" sz="2800" b="0" i="0" u="none" strike="noStrike" cap="none" normalizeH="0" baseline="0" dirty="0">
                <a:ln>
                  <a:noFill/>
                </a:ln>
                <a:effectLst/>
                <a:latin typeface="inherit"/>
              </a:rPr>
              <a:t>Piksellerden öğrenilmesi en kolay kontrol görevi yukarıdan aşağıya bir yarış ortamıdır. Oluşturulan parça her bölümde rastgeledir.</a:t>
            </a:r>
            <a:r>
              <a:rPr kumimoji="0" lang="tr-TR" altLang="en-US" sz="900" b="0" i="0" u="none" strike="noStrike" cap="none" normalizeH="0" baseline="0" dirty="0">
                <a:ln>
                  <a:noFill/>
                </a:ln>
                <a:effectLst/>
              </a:rPr>
              <a:t> </a:t>
            </a:r>
            <a:endParaRPr kumimoji="0" lang="tr-TR" altLang="en-US" sz="20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021745D9-DCF2-DA81-65FB-1AC941C69D16}"/>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83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8E868-7231-CF7B-0E97-A4B6104D53A3}"/>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4D9212BE-0240-C8C6-3F55-556073CD40E2}"/>
              </a:ext>
            </a:extLst>
          </p:cNvPr>
          <p:cNvSpPr>
            <a:spLocks noGrp="1"/>
          </p:cNvSpPr>
          <p:nvPr>
            <p:ph type="title"/>
          </p:nvPr>
        </p:nvSpPr>
        <p:spPr>
          <a:xfrm>
            <a:off x="861193" y="607911"/>
            <a:ext cx="5464841" cy="1325563"/>
          </a:xfrm>
        </p:spPr>
        <p:txBody>
          <a:bodyPr>
            <a:normAutofit/>
          </a:bodyPr>
          <a:lstStyle/>
          <a:p>
            <a:r>
              <a:rPr lang="tr-TR" sz="2000" b="1" dirty="0">
                <a:latin typeface="Century Gothic" panose="020B0502020202020204" pitchFamily="34" charset="0"/>
              </a:rPr>
              <a:t>Gözlem Uzayı:</a:t>
            </a:r>
            <a:endParaRPr lang="en-GB" sz="2000" b="1" dirty="0">
              <a:latin typeface="Century Gothic" panose="020B0502020202020204" pitchFamily="34" charset="0"/>
            </a:endParaRPr>
          </a:p>
        </p:txBody>
      </p:sp>
      <p:sp>
        <p:nvSpPr>
          <p:cNvPr id="15" name="Content Placeholder 2">
            <a:extLst>
              <a:ext uri="{FF2B5EF4-FFF2-40B4-BE49-F238E27FC236}">
                <a16:creationId xmlns:a16="http://schemas.microsoft.com/office/drawing/2014/main" id="{CF486856-7BE6-A408-2C40-D65C079CFCD0}"/>
              </a:ext>
            </a:extLst>
          </p:cNvPr>
          <p:cNvSpPr txBox="1">
            <a:spLocks/>
          </p:cNvSpPr>
          <p:nvPr/>
        </p:nvSpPr>
        <p:spPr>
          <a:xfrm>
            <a:off x="877739" y="1636166"/>
            <a:ext cx="5850158" cy="573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000" dirty="0">
                <a:latin typeface="Century Gothic" panose="020B0502020202020204" pitchFamily="34" charset="0"/>
              </a:rPr>
              <a:t>Gözlem uzayı 96x96 </a:t>
            </a:r>
            <a:r>
              <a:rPr lang="tr-TR" sz="2000" dirty="0" err="1">
                <a:latin typeface="Century Gothic" panose="020B0502020202020204" pitchFamily="34" charset="0"/>
              </a:rPr>
              <a:t>pixelden</a:t>
            </a:r>
            <a:r>
              <a:rPr lang="tr-TR" sz="2000" dirty="0">
                <a:latin typeface="Century Gothic" panose="020B0502020202020204" pitchFamily="34" charset="0"/>
              </a:rPr>
              <a:t> oluşur.</a:t>
            </a:r>
          </a:p>
        </p:txBody>
      </p:sp>
      <p:sp>
        <p:nvSpPr>
          <p:cNvPr id="16" name="Title 1">
            <a:extLst>
              <a:ext uri="{FF2B5EF4-FFF2-40B4-BE49-F238E27FC236}">
                <a16:creationId xmlns:a16="http://schemas.microsoft.com/office/drawing/2014/main" id="{221C4620-2F11-6800-9F0B-6407242E35F2}"/>
              </a:ext>
            </a:extLst>
          </p:cNvPr>
          <p:cNvSpPr txBox="1">
            <a:spLocks/>
          </p:cNvSpPr>
          <p:nvPr/>
        </p:nvSpPr>
        <p:spPr>
          <a:xfrm>
            <a:off x="877739" y="2298947"/>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Aksiyon Uzayı:</a:t>
            </a:r>
            <a:endParaRPr lang="en-GB" sz="2000" b="1" dirty="0">
              <a:latin typeface="Century Gothic" panose="020B0502020202020204" pitchFamily="34" charset="0"/>
            </a:endParaRPr>
          </a:p>
        </p:txBody>
      </p:sp>
      <p:sp>
        <p:nvSpPr>
          <p:cNvPr id="17" name="Content Placeholder 2">
            <a:extLst>
              <a:ext uri="{FF2B5EF4-FFF2-40B4-BE49-F238E27FC236}">
                <a16:creationId xmlns:a16="http://schemas.microsoft.com/office/drawing/2014/main" id="{F7590020-8A25-FF02-70F6-5EC979F2D9FF}"/>
              </a:ext>
            </a:extLst>
          </p:cNvPr>
          <p:cNvSpPr txBox="1">
            <a:spLocks/>
          </p:cNvSpPr>
          <p:nvPr/>
        </p:nvSpPr>
        <p:spPr>
          <a:xfrm>
            <a:off x="877739" y="3267741"/>
            <a:ext cx="4862481" cy="2546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a:latin typeface="Century Gothic" panose="020B0502020202020204" pitchFamily="34" charset="0"/>
              </a:rPr>
              <a:t>5</a:t>
            </a:r>
            <a:r>
              <a:rPr lang="tr-TR" sz="2000" dirty="0">
                <a:latin typeface="Century Gothic" panose="020B0502020202020204" pitchFamily="34" charset="0"/>
              </a:rPr>
              <a:t> Elemanlıdır:</a:t>
            </a:r>
          </a:p>
          <a:p>
            <a:pPr marL="0" indent="0">
              <a:buFont typeface="Arial" panose="020B0604020202020204" pitchFamily="34" charset="0"/>
              <a:buNone/>
            </a:pPr>
            <a:r>
              <a:rPr lang="tr-TR" sz="2000" dirty="0">
                <a:latin typeface="Century Gothic" panose="020B0502020202020204" pitchFamily="34" charset="0"/>
              </a:rPr>
              <a:t>	1 – </a:t>
            </a:r>
            <a:r>
              <a:rPr lang="en-GB" sz="2000" dirty="0">
                <a:latin typeface="Century Gothic" panose="020B0502020202020204" pitchFamily="34" charset="0"/>
              </a:rPr>
              <a:t>H</a:t>
            </a:r>
            <a:r>
              <a:rPr lang="tr-TR" sz="2000" dirty="0" err="1">
                <a:latin typeface="Century Gothic" panose="020B0502020202020204" pitchFamily="34" charset="0"/>
              </a:rPr>
              <a:t>içbir</a:t>
            </a:r>
            <a:r>
              <a:rPr lang="tr-TR" sz="2000" dirty="0">
                <a:latin typeface="Century Gothic" panose="020B0502020202020204" pitchFamily="34" charset="0"/>
              </a:rPr>
              <a:t> şey yapma</a:t>
            </a:r>
          </a:p>
          <a:p>
            <a:pPr marL="0" indent="0">
              <a:buFont typeface="Arial" panose="020B0604020202020204" pitchFamily="34" charset="0"/>
              <a:buNone/>
            </a:pPr>
            <a:r>
              <a:rPr lang="tr-TR" sz="2000" dirty="0">
                <a:latin typeface="Century Gothic" panose="020B0502020202020204" pitchFamily="34" charset="0"/>
              </a:rPr>
              <a:t>	2 – Direksiyonu sola kır</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3 –</a:t>
            </a:r>
            <a:r>
              <a:rPr lang="tr-TR" sz="2000" dirty="0">
                <a:latin typeface="Century Gothic" panose="020B0502020202020204" pitchFamily="34" charset="0"/>
              </a:rPr>
              <a:t> Direksiyonu sağa </a:t>
            </a:r>
            <a:r>
              <a:rPr lang="en-GB" sz="2000" dirty="0">
                <a:latin typeface="Century Gothic" panose="020B0502020202020204" pitchFamily="34" charset="0"/>
              </a:rPr>
              <a:t>k</a:t>
            </a:r>
            <a:r>
              <a:rPr lang="tr-TR" sz="2000" dirty="0" err="1">
                <a:latin typeface="Century Gothic" panose="020B0502020202020204" pitchFamily="34" charset="0"/>
              </a:rPr>
              <a:t>ır</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4 – </a:t>
            </a:r>
            <a:r>
              <a:rPr lang="tr-TR" sz="2000" dirty="0">
                <a:latin typeface="Century Gothic" panose="020B0502020202020204" pitchFamily="34" charset="0"/>
              </a:rPr>
              <a:t>Gaza bas</a:t>
            </a:r>
            <a:endParaRPr lang="en-GB" sz="2000" dirty="0">
              <a:latin typeface="Century Gothic" panose="020B0502020202020204" pitchFamily="34" charset="0"/>
            </a:endParaRPr>
          </a:p>
          <a:p>
            <a:pPr marL="0" indent="0">
              <a:buFont typeface="Arial" panose="020B0604020202020204" pitchFamily="34" charset="0"/>
              <a:buNone/>
            </a:pPr>
            <a:r>
              <a:rPr lang="en-GB" sz="2000" dirty="0">
                <a:latin typeface="Century Gothic" panose="020B0502020202020204" pitchFamily="34" charset="0"/>
              </a:rPr>
              <a:t>	5 – </a:t>
            </a:r>
            <a:r>
              <a:rPr lang="tr-TR" sz="2000" dirty="0">
                <a:latin typeface="Century Gothic" panose="020B0502020202020204" pitchFamily="34" charset="0"/>
              </a:rPr>
              <a:t>Frene bas</a:t>
            </a:r>
          </a:p>
        </p:txBody>
      </p:sp>
      <p:sp>
        <p:nvSpPr>
          <p:cNvPr id="8" name="Title 1">
            <a:extLst>
              <a:ext uri="{FF2B5EF4-FFF2-40B4-BE49-F238E27FC236}">
                <a16:creationId xmlns:a16="http://schemas.microsoft.com/office/drawing/2014/main" id="{9D5BBE1B-DBFD-562E-DD5E-8B69AB186A23}"/>
              </a:ext>
            </a:extLst>
          </p:cNvPr>
          <p:cNvSpPr txBox="1">
            <a:spLocks/>
          </p:cNvSpPr>
          <p:nvPr/>
        </p:nvSpPr>
        <p:spPr>
          <a:xfrm>
            <a:off x="6646642" y="3677920"/>
            <a:ext cx="38890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000" b="1" dirty="0">
                <a:latin typeface="Century Gothic" panose="020B0502020202020204" pitchFamily="34" charset="0"/>
              </a:rPr>
              <a:t>Bölüm Bitişi (</a:t>
            </a:r>
            <a:r>
              <a:rPr lang="tr-TR" sz="2000" b="1" dirty="0" err="1">
                <a:latin typeface="Century Gothic" panose="020B0502020202020204" pitchFamily="34" charset="0"/>
              </a:rPr>
              <a:t>Episode</a:t>
            </a:r>
            <a:r>
              <a:rPr lang="tr-TR" sz="2000" b="1" dirty="0">
                <a:latin typeface="Century Gothic" panose="020B0502020202020204" pitchFamily="34" charset="0"/>
              </a:rPr>
              <a:t> </a:t>
            </a:r>
            <a:r>
              <a:rPr lang="tr-TR" sz="2000" b="1" dirty="0" err="1">
                <a:latin typeface="Century Gothic" panose="020B0502020202020204" pitchFamily="34" charset="0"/>
              </a:rPr>
              <a:t>End</a:t>
            </a:r>
            <a:r>
              <a:rPr lang="tr-TR" sz="2000" b="1" dirty="0">
                <a:latin typeface="Century Gothic" panose="020B0502020202020204" pitchFamily="34" charset="0"/>
              </a:rPr>
              <a:t>):</a:t>
            </a:r>
            <a:endParaRPr lang="en-GB" sz="2000" b="1" dirty="0">
              <a:latin typeface="Century Gothic" panose="020B0502020202020204" pitchFamily="34" charset="0"/>
            </a:endParaRPr>
          </a:p>
        </p:txBody>
      </p:sp>
      <p:sp>
        <p:nvSpPr>
          <p:cNvPr id="9" name="Content Placeholder 2">
            <a:extLst>
              <a:ext uri="{FF2B5EF4-FFF2-40B4-BE49-F238E27FC236}">
                <a16:creationId xmlns:a16="http://schemas.microsoft.com/office/drawing/2014/main" id="{F43FAC9F-DF0C-7456-90CF-BC7F07893F81}"/>
              </a:ext>
            </a:extLst>
          </p:cNvPr>
          <p:cNvSpPr txBox="1">
            <a:spLocks/>
          </p:cNvSpPr>
          <p:nvPr/>
        </p:nvSpPr>
        <p:spPr>
          <a:xfrm>
            <a:off x="6646642" y="4646714"/>
            <a:ext cx="4862481" cy="1603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2000" b="0" i="0" u="none" strike="noStrike" cap="none" normalizeH="0" baseline="0" dirty="0">
                <a:ln>
                  <a:noFill/>
                </a:ln>
                <a:effectLst/>
                <a:latin typeface="Century Gothic" panose="020B0502020202020204" pitchFamily="34" charset="0"/>
              </a:rPr>
              <a:t>Bölüm, tüm </a:t>
            </a:r>
            <a:r>
              <a:rPr kumimoji="0" lang="tr-TR" altLang="en-US" sz="2000" b="0" i="0" u="none" strike="noStrike" cap="none" normalizeH="0" baseline="0" dirty="0" err="1">
                <a:ln>
                  <a:noFill/>
                </a:ln>
                <a:effectLst/>
                <a:latin typeface="Century Gothic" panose="020B0502020202020204" pitchFamily="34" charset="0"/>
              </a:rPr>
              <a:t>pixeller</a:t>
            </a:r>
            <a:r>
              <a:rPr kumimoji="0" lang="tr-TR" altLang="en-US" sz="2000" b="0" i="0" u="none" strike="noStrike" cap="none" normalizeH="0" baseline="0" dirty="0">
                <a:ln>
                  <a:noFill/>
                </a:ln>
                <a:effectLst/>
                <a:latin typeface="Century Gothic" panose="020B0502020202020204" pitchFamily="34" charset="0"/>
              </a:rPr>
              <a:t> ziyaret edildiğinde sona erer. Araba aynı zamanda oyun alanının dışına da çıkabilir, yani pistin çok uzağına, bu durumda -100 ödül alacak ve ölecektir.</a:t>
            </a:r>
            <a:r>
              <a:rPr kumimoji="0" lang="tr-TR" altLang="en-US" sz="700" b="0" i="0" u="none" strike="noStrike" cap="none" normalizeH="0" baseline="0" dirty="0">
                <a:ln>
                  <a:noFill/>
                </a:ln>
                <a:effectLst/>
                <a:latin typeface="Century Gothic" panose="020B0502020202020204" pitchFamily="34" charset="0"/>
              </a:rPr>
              <a:t> </a:t>
            </a:r>
            <a:endParaRPr kumimoji="0" lang="tr-TR" altLang="en-US" sz="1600" b="0" i="0" u="none" strike="noStrike" cap="none" normalizeH="0" baseline="0" dirty="0">
              <a:ln>
                <a:noFill/>
              </a:ln>
              <a:effectLst/>
              <a:latin typeface="Century Gothic" panose="020B0502020202020204" pitchFamily="34" charset="0"/>
            </a:endParaRPr>
          </a:p>
        </p:txBody>
      </p:sp>
      <p:pic>
        <p:nvPicPr>
          <p:cNvPr id="4" name="Google Shape;191;p32">
            <a:extLst>
              <a:ext uri="{FF2B5EF4-FFF2-40B4-BE49-F238E27FC236}">
                <a16:creationId xmlns:a16="http://schemas.microsoft.com/office/drawing/2014/main" id="{5FD11E7B-9045-13AF-AAD9-57D3EB81741E}"/>
              </a:ext>
            </a:extLst>
          </p:cNvPr>
          <p:cNvPicPr preferRelativeResize="0"/>
          <p:nvPr/>
        </p:nvPicPr>
        <p:blipFill>
          <a:blip r:embed="rId2">
            <a:alphaModFix/>
          </a:blip>
          <a:stretch>
            <a:fillRect/>
          </a:stretch>
        </p:blipFill>
        <p:spPr>
          <a:xfrm>
            <a:off x="6744444" y="240569"/>
            <a:ext cx="4632350" cy="3649944"/>
          </a:xfrm>
          <a:prstGeom prst="rect">
            <a:avLst/>
          </a:prstGeom>
          <a:noFill/>
          <a:ln>
            <a:noFill/>
          </a:ln>
        </p:spPr>
      </p:pic>
      <p:sp>
        <p:nvSpPr>
          <p:cNvPr id="6" name="Rectangle 1">
            <a:extLst>
              <a:ext uri="{FF2B5EF4-FFF2-40B4-BE49-F238E27FC236}">
                <a16:creationId xmlns:a16="http://schemas.microsoft.com/office/drawing/2014/main" id="{FBF97DD1-11DF-B9F8-8292-36D4ABD906C3}"/>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550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C6B17-41D4-2810-DB39-10D378B6B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AB592-FC99-1A20-3EFF-4DE35FB6E92B}"/>
              </a:ext>
            </a:extLst>
          </p:cNvPr>
          <p:cNvSpPr>
            <a:spLocks noGrp="1"/>
          </p:cNvSpPr>
          <p:nvPr>
            <p:ph type="title"/>
          </p:nvPr>
        </p:nvSpPr>
        <p:spPr/>
        <p:txBody>
          <a:bodyPr/>
          <a:lstStyle/>
          <a:p>
            <a:r>
              <a:rPr lang="tr-TR" b="1" dirty="0">
                <a:latin typeface="Century Gothic" panose="020B0502020202020204" pitchFamily="34" charset="0"/>
              </a:rPr>
              <a:t>Problem </a:t>
            </a:r>
            <a:r>
              <a:rPr lang="en-GB" b="1" dirty="0">
                <a:latin typeface="Century Gothic" panose="020B0502020202020204" pitchFamily="34" charset="0"/>
              </a:rPr>
              <a:t>S</a:t>
            </a:r>
            <a:r>
              <a:rPr lang="tr-TR" b="1" dirty="0" err="1">
                <a:latin typeface="Century Gothic" panose="020B0502020202020204" pitchFamily="34" charset="0"/>
              </a:rPr>
              <a:t>ürekli</a:t>
            </a:r>
            <a:r>
              <a:rPr lang="tr-TR" b="1" dirty="0">
                <a:latin typeface="Century Gothic" panose="020B0502020202020204" pitchFamily="34" charset="0"/>
              </a:rPr>
              <a:t> mi Ayrık mı?</a:t>
            </a:r>
            <a:endParaRPr lang="tr-TR" b="1" noProof="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0927FE9F-FABF-82C2-A543-3986B7F17936}"/>
              </a:ext>
            </a:extLst>
          </p:cNvPr>
          <p:cNvSpPr>
            <a:spLocks noGrp="1"/>
          </p:cNvSpPr>
          <p:nvPr>
            <p:ph idx="1"/>
          </p:nvPr>
        </p:nvSpPr>
        <p:spPr/>
        <p:txBody>
          <a:bodyPr>
            <a:normAutofit/>
          </a:bodyPr>
          <a:lstStyle/>
          <a:p>
            <a:pPr marL="0" indent="0">
              <a:buNone/>
            </a:pPr>
            <a:r>
              <a:rPr kumimoji="0" lang="en-GB" altLang="en-US" sz="2500" b="0" i="0" u="none" strike="noStrike" cap="none" normalizeH="0" baseline="0" dirty="0">
                <a:ln>
                  <a:noFill/>
                </a:ln>
                <a:effectLst/>
                <a:latin typeface="Century Gothic" panose="020B0502020202020204" pitchFamily="34" charset="0"/>
              </a:rPr>
              <a:t>	</a:t>
            </a:r>
            <a:r>
              <a:rPr kumimoji="0" lang="tr-TR" altLang="en-US" sz="2500" b="0" i="0" u="none" strike="noStrike" cap="none" normalizeH="0" baseline="0" dirty="0">
                <a:ln>
                  <a:noFill/>
                </a:ln>
                <a:effectLst/>
                <a:latin typeface="Century Gothic" panose="020B0502020202020204" pitchFamily="34" charset="0"/>
              </a:rPr>
              <a:t>Evet, Car Racin</a:t>
            </a:r>
            <a:r>
              <a:rPr lang="tr-TR" altLang="en-US" sz="2500" dirty="0">
                <a:latin typeface="Century Gothic" panose="020B0502020202020204" pitchFamily="34" charset="0"/>
              </a:rPr>
              <a:t>g </a:t>
            </a:r>
            <a:r>
              <a:rPr lang="en-GB" sz="2500" b="1" dirty="0" err="1">
                <a:latin typeface="Century Gothic" panose="020B0502020202020204" pitchFamily="34" charset="0"/>
              </a:rPr>
              <a:t>sürekli</a:t>
            </a:r>
            <a:r>
              <a:rPr lang="en-GB" sz="2500" b="1" dirty="0">
                <a:latin typeface="Century Gothic" panose="020B0502020202020204" pitchFamily="34" charset="0"/>
              </a:rPr>
              <a:t> </a:t>
            </a:r>
            <a:r>
              <a:rPr lang="en-GB" sz="2500" b="1" dirty="0" err="1">
                <a:latin typeface="Century Gothic" panose="020B0502020202020204" pitchFamily="34" charset="0"/>
              </a:rPr>
              <a:t>eylem</a:t>
            </a:r>
            <a:r>
              <a:rPr lang="en-GB" sz="2500" b="1" dirty="0">
                <a:latin typeface="Century Gothic" panose="020B0502020202020204" pitchFamily="34" charset="0"/>
              </a:rPr>
              <a:t> </a:t>
            </a:r>
            <a:r>
              <a:rPr lang="en-GB" sz="2500" b="1" dirty="0" err="1">
                <a:latin typeface="Century Gothic" panose="020B0502020202020204" pitchFamily="34" charset="0"/>
              </a:rPr>
              <a:t>alanına</a:t>
            </a:r>
            <a:r>
              <a:rPr lang="en-GB" sz="2500" dirty="0">
                <a:latin typeface="Century Gothic" panose="020B0502020202020204" pitchFamily="34" charset="0"/>
              </a:rPr>
              <a:t> </a:t>
            </a:r>
            <a:r>
              <a:rPr lang="en-GB" sz="2500" dirty="0" err="1">
                <a:latin typeface="Century Gothic" panose="020B0502020202020204" pitchFamily="34" charset="0"/>
              </a:rPr>
              <a:t>sahip</a:t>
            </a:r>
            <a:r>
              <a:rPr lang="en-GB" sz="2500" dirty="0">
                <a:latin typeface="Century Gothic" panose="020B0502020202020204" pitchFamily="34" charset="0"/>
              </a:rPr>
              <a:t> </a:t>
            </a:r>
            <a:r>
              <a:rPr lang="en-GB" sz="2500" dirty="0" err="1">
                <a:latin typeface="Century Gothic" panose="020B0502020202020204" pitchFamily="34" charset="0"/>
              </a:rPr>
              <a:t>bir</a:t>
            </a:r>
            <a:r>
              <a:rPr lang="en-GB" sz="2500" dirty="0">
                <a:latin typeface="Century Gothic" panose="020B0502020202020204" pitchFamily="34" charset="0"/>
              </a:rPr>
              <a:t> </a:t>
            </a:r>
            <a:r>
              <a:rPr lang="en-GB" sz="2500" dirty="0" err="1">
                <a:latin typeface="Century Gothic" panose="020B0502020202020204" pitchFamily="34" charset="0"/>
              </a:rPr>
              <a:t>ortam</a:t>
            </a:r>
            <a:r>
              <a:rPr lang="en-GB" sz="2500" dirty="0">
                <a:latin typeface="Century Gothic" panose="020B0502020202020204" pitchFamily="34" charset="0"/>
              </a:rPr>
              <a:t> </a:t>
            </a:r>
            <a:r>
              <a:rPr lang="en-GB" sz="2500" dirty="0" err="1">
                <a:latin typeface="Century Gothic" panose="020B0502020202020204" pitchFamily="34" charset="0"/>
              </a:rPr>
              <a:t>için</a:t>
            </a:r>
            <a:r>
              <a:rPr lang="en-GB" sz="2500" dirty="0">
                <a:latin typeface="Century Gothic" panose="020B0502020202020204" pitchFamily="34" charset="0"/>
              </a:rPr>
              <a:t> </a:t>
            </a:r>
            <a:r>
              <a:rPr lang="en-GB" sz="2500" dirty="0" err="1">
                <a:latin typeface="Century Gothic" panose="020B0502020202020204" pitchFamily="34" charset="0"/>
              </a:rPr>
              <a:t>tasarlanmıştır</a:t>
            </a:r>
            <a:r>
              <a:rPr lang="en-GB" sz="2500" dirty="0">
                <a:latin typeface="Century Gothic" panose="020B0502020202020204" pitchFamily="34" charset="0"/>
              </a:rPr>
              <a:t>.</a:t>
            </a:r>
            <a:r>
              <a:rPr lang="tr-TR" sz="2500" dirty="0">
                <a:latin typeface="Century Gothic" panose="020B0502020202020204" pitchFamily="34" charset="0"/>
              </a:rPr>
              <a:t>K</a:t>
            </a:r>
            <a:r>
              <a:rPr lang="en-GB" sz="2500" dirty="0" err="1">
                <a:latin typeface="Century Gothic" panose="020B0502020202020204" pitchFamily="34" charset="0"/>
              </a:rPr>
              <a:t>oddaki</a:t>
            </a:r>
            <a:r>
              <a:rPr lang="en-GB" sz="2500" dirty="0">
                <a:latin typeface="Century Gothic" panose="020B0502020202020204" pitchFamily="34" charset="0"/>
              </a:rPr>
              <a:t> </a:t>
            </a:r>
            <a:r>
              <a:rPr lang="en-GB" sz="2500" dirty="0" err="1">
                <a:latin typeface="Century Gothic" panose="020B0502020202020204" pitchFamily="34" charset="0"/>
              </a:rPr>
              <a:t>ajanın</a:t>
            </a:r>
            <a:r>
              <a:rPr lang="en-GB" sz="2500" dirty="0">
                <a:latin typeface="Century Gothic" panose="020B0502020202020204" pitchFamily="34" charset="0"/>
              </a:rPr>
              <a:t> </a:t>
            </a:r>
            <a:r>
              <a:rPr lang="en-GB" sz="2500" dirty="0" err="1">
                <a:latin typeface="Century Gothic" panose="020B0502020202020204" pitchFamily="34" charset="0"/>
              </a:rPr>
              <a:t>eylemleri</a:t>
            </a:r>
            <a:r>
              <a:rPr lang="en-GB" sz="2500" dirty="0">
                <a:latin typeface="Century Gothic" panose="020B0502020202020204" pitchFamily="34" charset="0"/>
              </a:rPr>
              <a:t>, </a:t>
            </a:r>
            <a:r>
              <a:rPr lang="en-GB" sz="2500" b="1" dirty="0" err="1">
                <a:latin typeface="Century Gothic" panose="020B0502020202020204" pitchFamily="34" charset="0"/>
              </a:rPr>
              <a:t>direksiyon</a:t>
            </a:r>
            <a:r>
              <a:rPr lang="en-GB" sz="2500" b="1" dirty="0">
                <a:latin typeface="Century Gothic" panose="020B0502020202020204" pitchFamily="34" charset="0"/>
              </a:rPr>
              <a:t>, </a:t>
            </a:r>
            <a:r>
              <a:rPr lang="en-GB" sz="2500" b="1" dirty="0" err="1">
                <a:latin typeface="Century Gothic" panose="020B0502020202020204" pitchFamily="34" charset="0"/>
              </a:rPr>
              <a:t>gaz</a:t>
            </a:r>
            <a:r>
              <a:rPr lang="en-GB" sz="2500" b="1" dirty="0">
                <a:latin typeface="Century Gothic" panose="020B0502020202020204" pitchFamily="34" charset="0"/>
              </a:rPr>
              <a:t> </a:t>
            </a:r>
            <a:r>
              <a:rPr lang="en-GB" sz="2500" b="1" dirty="0" err="1">
                <a:latin typeface="Century Gothic" panose="020B0502020202020204" pitchFamily="34" charset="0"/>
              </a:rPr>
              <a:t>ve</a:t>
            </a:r>
            <a:r>
              <a:rPr lang="en-GB" sz="2500" b="1" dirty="0">
                <a:latin typeface="Century Gothic" panose="020B0502020202020204" pitchFamily="34" charset="0"/>
              </a:rPr>
              <a:t> </a:t>
            </a:r>
            <a:r>
              <a:rPr lang="en-GB" sz="2500" b="1" dirty="0" err="1">
                <a:latin typeface="Century Gothic" panose="020B0502020202020204" pitchFamily="34" charset="0"/>
              </a:rPr>
              <a:t>fren</a:t>
            </a:r>
            <a:r>
              <a:rPr lang="en-GB" sz="2500" dirty="0">
                <a:latin typeface="Century Gothic" panose="020B0502020202020204" pitchFamily="34" charset="0"/>
              </a:rPr>
              <a:t> </a:t>
            </a:r>
            <a:r>
              <a:rPr lang="en-GB" sz="2500" dirty="0" err="1">
                <a:latin typeface="Century Gothic" panose="020B0502020202020204" pitchFamily="34" charset="0"/>
              </a:rPr>
              <a:t>için</a:t>
            </a:r>
            <a:r>
              <a:rPr lang="en-GB" sz="2500" dirty="0">
                <a:latin typeface="Century Gothic" panose="020B0502020202020204" pitchFamily="34" charset="0"/>
              </a:rPr>
              <a:t> </a:t>
            </a:r>
            <a:r>
              <a:rPr lang="en-GB" sz="2500" dirty="0" err="1">
                <a:latin typeface="Century Gothic" panose="020B0502020202020204" pitchFamily="34" charset="0"/>
              </a:rPr>
              <a:t>sürekli</a:t>
            </a:r>
            <a:r>
              <a:rPr lang="en-GB" sz="2500" dirty="0">
                <a:latin typeface="Century Gothic" panose="020B0502020202020204" pitchFamily="34" charset="0"/>
              </a:rPr>
              <a:t> </a:t>
            </a:r>
            <a:r>
              <a:rPr lang="en-GB" sz="2500" dirty="0" err="1">
                <a:latin typeface="Century Gothic" panose="020B0502020202020204" pitchFamily="34" charset="0"/>
              </a:rPr>
              <a:t>aksiyonlar</a:t>
            </a:r>
            <a:r>
              <a:rPr lang="en-GB" sz="2500" dirty="0">
                <a:latin typeface="Century Gothic" panose="020B0502020202020204" pitchFamily="34" charset="0"/>
              </a:rPr>
              <a:t> </a:t>
            </a:r>
            <a:r>
              <a:rPr lang="en-GB" sz="2500" dirty="0" err="1">
                <a:latin typeface="Century Gothic" panose="020B0502020202020204" pitchFamily="34" charset="0"/>
              </a:rPr>
              <a:t>olarak</a:t>
            </a:r>
            <a:r>
              <a:rPr lang="en-GB" sz="2500" dirty="0">
                <a:latin typeface="Century Gothic" panose="020B0502020202020204" pitchFamily="34" charset="0"/>
              </a:rPr>
              <a:t> </a:t>
            </a:r>
            <a:r>
              <a:rPr lang="en-GB" sz="2500" dirty="0" err="1">
                <a:latin typeface="Century Gothic" panose="020B0502020202020204" pitchFamily="34" charset="0"/>
              </a:rPr>
              <a:t>belirlenmiştir</a:t>
            </a:r>
            <a:r>
              <a:rPr lang="en-GB" sz="2500" dirty="0">
                <a:latin typeface="Century Gothic" panose="020B0502020202020204" pitchFamily="34" charset="0"/>
              </a:rPr>
              <a:t>. </a:t>
            </a:r>
            <a:r>
              <a:rPr lang="en-GB" sz="2500" dirty="0" err="1">
                <a:latin typeface="Century Gothic" panose="020B0502020202020204" pitchFamily="34" charset="0"/>
              </a:rPr>
              <a:t>Aksiyonlar</a:t>
            </a:r>
            <a:r>
              <a:rPr lang="en-GB" sz="2500" dirty="0">
                <a:latin typeface="Century Gothic" panose="020B0502020202020204" pitchFamily="34" charset="0"/>
              </a:rPr>
              <a:t>, normal </a:t>
            </a:r>
            <a:r>
              <a:rPr lang="en-GB" sz="2500" dirty="0" err="1">
                <a:latin typeface="Century Gothic" panose="020B0502020202020204" pitchFamily="34" charset="0"/>
              </a:rPr>
              <a:t>dağılımlardan</a:t>
            </a:r>
            <a:r>
              <a:rPr lang="en-GB" sz="2500" dirty="0">
                <a:latin typeface="Century Gothic" panose="020B0502020202020204" pitchFamily="34" charset="0"/>
              </a:rPr>
              <a:t> (</a:t>
            </a:r>
            <a:r>
              <a:rPr lang="en-GB" sz="2500" dirty="0" err="1">
                <a:latin typeface="Century Gothic" panose="020B0502020202020204" pitchFamily="34" charset="0"/>
              </a:rPr>
              <a:t>ağ</a:t>
            </a:r>
            <a:r>
              <a:rPr lang="en-GB" sz="2500" dirty="0">
                <a:latin typeface="Century Gothic" panose="020B0502020202020204" pitchFamily="34" charset="0"/>
              </a:rPr>
              <a:t> </a:t>
            </a:r>
            <a:r>
              <a:rPr lang="en-GB" sz="2500" dirty="0" err="1">
                <a:latin typeface="Century Gothic" panose="020B0502020202020204" pitchFamily="34" charset="0"/>
              </a:rPr>
              <a:t>tarafından</a:t>
            </a:r>
            <a:r>
              <a:rPr lang="en-GB" sz="2500" dirty="0">
                <a:latin typeface="Century Gothic" panose="020B0502020202020204" pitchFamily="34" charset="0"/>
              </a:rPr>
              <a:t> </a:t>
            </a:r>
            <a:r>
              <a:rPr lang="en-GB" sz="2500" dirty="0" err="1">
                <a:latin typeface="Century Gothic" panose="020B0502020202020204" pitchFamily="34" charset="0"/>
              </a:rPr>
              <a:t>öğrenilen</a:t>
            </a:r>
            <a:r>
              <a:rPr lang="en-GB" sz="2500" dirty="0">
                <a:latin typeface="Century Gothic" panose="020B0502020202020204" pitchFamily="34" charset="0"/>
              </a:rPr>
              <a:t> </a:t>
            </a:r>
            <a:r>
              <a:rPr lang="en-GB" sz="2500" dirty="0" err="1">
                <a:latin typeface="Century Gothic" panose="020B0502020202020204" pitchFamily="34" charset="0"/>
              </a:rPr>
              <a:t>ortalama</a:t>
            </a:r>
            <a:r>
              <a:rPr lang="en-GB" sz="2500" dirty="0">
                <a:latin typeface="Century Gothic" panose="020B0502020202020204" pitchFamily="34" charset="0"/>
              </a:rPr>
              <a:t> </a:t>
            </a:r>
            <a:r>
              <a:rPr lang="en-GB" sz="2500" dirty="0" err="1">
                <a:latin typeface="Century Gothic" panose="020B0502020202020204" pitchFamily="34" charset="0"/>
              </a:rPr>
              <a:t>ve</a:t>
            </a:r>
            <a:r>
              <a:rPr lang="en-GB" sz="2500" dirty="0">
                <a:latin typeface="Century Gothic" panose="020B0502020202020204" pitchFamily="34" charset="0"/>
              </a:rPr>
              <a:t> </a:t>
            </a:r>
            <a:r>
              <a:rPr lang="en-GB" sz="2500" dirty="0" err="1">
                <a:latin typeface="Century Gothic" panose="020B0502020202020204" pitchFamily="34" charset="0"/>
              </a:rPr>
              <a:t>standart</a:t>
            </a:r>
            <a:r>
              <a:rPr lang="en-GB" sz="2500" dirty="0">
                <a:latin typeface="Century Gothic" panose="020B0502020202020204" pitchFamily="34" charset="0"/>
              </a:rPr>
              <a:t> </a:t>
            </a:r>
            <a:r>
              <a:rPr lang="en-GB" sz="2500" dirty="0" err="1">
                <a:latin typeface="Century Gothic" panose="020B0502020202020204" pitchFamily="34" charset="0"/>
              </a:rPr>
              <a:t>sapmalar</a:t>
            </a:r>
            <a:r>
              <a:rPr lang="en-GB" sz="2500" dirty="0">
                <a:latin typeface="Century Gothic" panose="020B0502020202020204" pitchFamily="34" charset="0"/>
              </a:rPr>
              <a:t>) </a:t>
            </a:r>
            <a:r>
              <a:rPr lang="en-GB" sz="2500" dirty="0" err="1">
                <a:latin typeface="Century Gothic" panose="020B0502020202020204" pitchFamily="34" charset="0"/>
              </a:rPr>
              <a:t>örneklenir</a:t>
            </a:r>
            <a:r>
              <a:rPr lang="en-GB" sz="2500" dirty="0">
                <a:latin typeface="Century Gothic" panose="020B0502020202020204" pitchFamily="34" charset="0"/>
              </a:rPr>
              <a:t> </a:t>
            </a:r>
            <a:r>
              <a:rPr lang="en-GB" sz="2500" dirty="0" err="1">
                <a:latin typeface="Century Gothic" panose="020B0502020202020204" pitchFamily="34" charset="0"/>
              </a:rPr>
              <a:t>ve</a:t>
            </a:r>
            <a:r>
              <a:rPr lang="en-GB" sz="2500" dirty="0">
                <a:latin typeface="Century Gothic" panose="020B0502020202020204" pitchFamily="34" charset="0"/>
              </a:rPr>
              <a:t> </a:t>
            </a:r>
            <a:r>
              <a:rPr lang="en-GB" sz="2500" dirty="0" err="1">
                <a:latin typeface="Century Gothic" panose="020B0502020202020204" pitchFamily="34" charset="0"/>
              </a:rPr>
              <a:t>uygun</a:t>
            </a:r>
            <a:r>
              <a:rPr lang="en-GB" sz="2500" dirty="0">
                <a:latin typeface="Century Gothic" panose="020B0502020202020204" pitchFamily="34" charset="0"/>
              </a:rPr>
              <a:t> </a:t>
            </a:r>
            <a:r>
              <a:rPr lang="en-GB" sz="2500" dirty="0" err="1">
                <a:latin typeface="Century Gothic" panose="020B0502020202020204" pitchFamily="34" charset="0"/>
              </a:rPr>
              <a:t>aralıklara</a:t>
            </a:r>
            <a:r>
              <a:rPr lang="en-GB" sz="2500" dirty="0">
                <a:latin typeface="Century Gothic" panose="020B0502020202020204" pitchFamily="34" charset="0"/>
              </a:rPr>
              <a:t> </a:t>
            </a:r>
            <a:r>
              <a:rPr lang="en-GB" sz="2500" dirty="0" err="1">
                <a:latin typeface="Century Gothic" panose="020B0502020202020204" pitchFamily="34" charset="0"/>
              </a:rPr>
              <a:t>kesilir</a:t>
            </a:r>
            <a:r>
              <a:rPr lang="en-GB" sz="2500" dirty="0">
                <a:latin typeface="Century Gothic" panose="020B0502020202020204" pitchFamily="34" charset="0"/>
              </a:rPr>
              <a:t>:</a:t>
            </a:r>
            <a:endParaRPr lang="tr-TR" sz="2500" dirty="0">
              <a:latin typeface="Century Gothic" panose="020B0502020202020204" pitchFamily="34" charset="0"/>
            </a:endParaRPr>
          </a:p>
          <a:p>
            <a:pPr marL="0" indent="0">
              <a:buNone/>
            </a:pPr>
            <a:endParaRPr lang="tr-TR" sz="25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Century Gothic" panose="020B0502020202020204" pitchFamily="34" charset="0"/>
              </a:rPr>
              <a:t>Direksiyon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(sol </a:t>
            </a:r>
            <a:r>
              <a:rPr kumimoji="0" lang="en-US" altLang="en-US" sz="2500" b="0" i="0" u="none" strike="noStrike" cap="none" normalizeH="0" baseline="0" dirty="0" err="1">
                <a:ln>
                  <a:noFill/>
                </a:ln>
                <a:solidFill>
                  <a:schemeClr val="tx1"/>
                </a:solidFill>
                <a:effectLst/>
                <a:latin typeface="Century Gothic" panose="020B0502020202020204" pitchFamily="34" charset="0"/>
              </a:rPr>
              <a:t>ve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sağ</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direksiyon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Century Gothic" panose="020B0502020202020204" pitchFamily="34" charset="0"/>
              </a:rPr>
              <a:t>Gaz</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0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ivmelenme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err="1">
                <a:ln>
                  <a:noFill/>
                </a:ln>
                <a:solidFill>
                  <a:schemeClr val="tx1"/>
                </a:solidFill>
                <a:effectLst/>
                <a:latin typeface="Century Gothic" panose="020B0502020202020204" pitchFamily="34" charset="0"/>
              </a:rPr>
              <a:t>Fren</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Eylem</a:t>
            </a:r>
            <a:r>
              <a:rPr kumimoji="0" lang="en-US" altLang="en-US" sz="2500" b="0" i="0" u="none" strike="noStrike" cap="none" normalizeH="0" baseline="0" dirty="0">
                <a:ln>
                  <a:noFill/>
                </a:ln>
                <a:solidFill>
                  <a:schemeClr val="tx1"/>
                </a:solidFill>
                <a:effectLst/>
                <a:latin typeface="Century Gothic" panose="020B0502020202020204" pitchFamily="34" charset="0"/>
              </a:rPr>
              <a:t>, 0 </a:t>
            </a:r>
            <a:r>
              <a:rPr kumimoji="0" lang="en-US" altLang="en-US" sz="2500" b="0" i="0" u="none" strike="noStrike" cap="none" normalizeH="0" baseline="0" dirty="0" err="1">
                <a:ln>
                  <a:noFill/>
                </a:ln>
                <a:solidFill>
                  <a:schemeClr val="tx1"/>
                </a:solidFill>
                <a:effectLst/>
                <a:latin typeface="Century Gothic" panose="020B0502020202020204" pitchFamily="34" charset="0"/>
              </a:rPr>
              <a:t>ile</a:t>
            </a:r>
            <a:r>
              <a:rPr kumimoji="0" lang="en-US" altLang="en-US" sz="2500" b="0" i="0" u="none" strike="noStrike" cap="none" normalizeH="0" baseline="0" dirty="0">
                <a:ln>
                  <a:noFill/>
                </a:ln>
                <a:solidFill>
                  <a:schemeClr val="tx1"/>
                </a:solidFill>
                <a:effectLst/>
                <a:latin typeface="Century Gothic" panose="020B0502020202020204" pitchFamily="34" charset="0"/>
              </a:rPr>
              <a:t> 1 </a:t>
            </a:r>
            <a:r>
              <a:rPr kumimoji="0" lang="en-US" altLang="en-US" sz="2500" b="0" i="0" u="none" strike="noStrike" cap="none" normalizeH="0" baseline="0" dirty="0" err="1">
                <a:ln>
                  <a:noFill/>
                </a:ln>
                <a:solidFill>
                  <a:schemeClr val="tx1"/>
                </a:solidFill>
                <a:effectLst/>
                <a:latin typeface="Century Gothic" panose="020B0502020202020204" pitchFamily="34" charset="0"/>
              </a:rPr>
              <a:t>arasında</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kesilir</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frenleme</a:t>
            </a:r>
            <a:r>
              <a:rPr kumimoji="0" lang="en-US" altLang="en-US" sz="2500" b="0" i="0" u="none" strike="noStrike" cap="none" normalizeH="0" baseline="0" dirty="0">
                <a:ln>
                  <a:noFill/>
                </a:ln>
                <a:solidFill>
                  <a:schemeClr val="tx1"/>
                </a:solidFill>
                <a:effectLst/>
                <a:latin typeface="Century Gothic" panose="020B0502020202020204" pitchFamily="34" charset="0"/>
              </a:rPr>
              <a:t> </a:t>
            </a:r>
            <a:r>
              <a:rPr kumimoji="0" lang="en-US" altLang="en-US" sz="2500" b="0" i="0" u="none" strike="noStrike" cap="none" normalizeH="0" baseline="0" dirty="0" err="1">
                <a:ln>
                  <a:noFill/>
                </a:ln>
                <a:solidFill>
                  <a:schemeClr val="tx1"/>
                </a:solidFill>
                <a:effectLst/>
                <a:latin typeface="Century Gothic" panose="020B0502020202020204" pitchFamily="34" charset="0"/>
              </a:rPr>
              <a:t>için</a:t>
            </a:r>
            <a:r>
              <a:rPr kumimoji="0" lang="en-US" altLang="en-US" sz="2500" b="0" i="0" u="none" strike="noStrike" cap="none" normalizeH="0" baseline="0" dirty="0">
                <a:ln>
                  <a:noFill/>
                </a:ln>
                <a:solidFill>
                  <a:schemeClr val="tx1"/>
                </a:solidFill>
                <a:effectLst/>
                <a:latin typeface="Century Gothic" panose="020B0502020202020204" pitchFamily="34" charset="0"/>
              </a:rPr>
              <a:t>). </a:t>
            </a:r>
          </a:p>
          <a:p>
            <a:pPr marL="0" indent="0">
              <a:buNone/>
            </a:pPr>
            <a:endParaRPr lang="en-GB" sz="2500"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2500" b="0" i="0" u="none" strike="noStrike" cap="none" normalizeH="0" baseline="0" dirty="0">
              <a:ln>
                <a:noFill/>
              </a:ln>
              <a:effectLst/>
              <a:latin typeface="Century Gothic" panose="020B0502020202020204" pitchFamily="34" charset="0"/>
            </a:endParaRPr>
          </a:p>
        </p:txBody>
      </p:sp>
      <p:sp>
        <p:nvSpPr>
          <p:cNvPr id="5" name="Rectangle 2">
            <a:extLst>
              <a:ext uri="{FF2B5EF4-FFF2-40B4-BE49-F238E27FC236}">
                <a16:creationId xmlns:a16="http://schemas.microsoft.com/office/drawing/2014/main" id="{8EEF2ADB-88F0-5F3B-415B-0B7B7C32DC28}"/>
              </a:ext>
            </a:extLst>
          </p:cNvPr>
          <p:cNvSpPr>
            <a:spLocks noChangeArrowheads="1"/>
          </p:cNvSpPr>
          <p:nvPr/>
        </p:nvSpPr>
        <p:spPr bwMode="auto">
          <a:xfrm>
            <a:off x="0" y="102920"/>
            <a:ext cx="65" cy="25135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18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86FF5-4A33-C002-900C-5CAAC3839452}"/>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906AF87-E9CB-65B4-5D59-F07998399DE1}"/>
              </a:ext>
            </a:extLst>
          </p:cNvPr>
          <p:cNvSpPr txBox="1">
            <a:spLocks/>
          </p:cNvSpPr>
          <p:nvPr/>
        </p:nvSpPr>
        <p:spPr>
          <a:xfrm>
            <a:off x="2776480" y="248576"/>
            <a:ext cx="855241"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PPO</a:t>
            </a:r>
            <a:endParaRPr lang="en-GB" dirty="0"/>
          </a:p>
        </p:txBody>
      </p:sp>
      <p:sp>
        <p:nvSpPr>
          <p:cNvPr id="12" name="Content Placeholder 2">
            <a:extLst>
              <a:ext uri="{FF2B5EF4-FFF2-40B4-BE49-F238E27FC236}">
                <a16:creationId xmlns:a16="http://schemas.microsoft.com/office/drawing/2014/main" id="{5A906E8C-EA5B-ED2F-F8B1-51299F13ABC8}"/>
              </a:ext>
            </a:extLst>
          </p:cNvPr>
          <p:cNvSpPr txBox="1">
            <a:spLocks/>
          </p:cNvSpPr>
          <p:nvPr/>
        </p:nvSpPr>
        <p:spPr>
          <a:xfrm>
            <a:off x="8282814" y="24857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SAC</a:t>
            </a:r>
            <a:endParaRPr lang="en-GB" dirty="0"/>
          </a:p>
        </p:txBody>
      </p:sp>
      <p:pic>
        <p:nvPicPr>
          <p:cNvPr id="3" name="Picture 2">
            <a:extLst>
              <a:ext uri="{FF2B5EF4-FFF2-40B4-BE49-F238E27FC236}">
                <a16:creationId xmlns:a16="http://schemas.microsoft.com/office/drawing/2014/main" id="{19BF89A1-C64E-4C1C-E1F5-3F2CCE6DBB11}"/>
              </a:ext>
            </a:extLst>
          </p:cNvPr>
          <p:cNvPicPr>
            <a:picLocks noChangeAspect="1"/>
          </p:cNvPicPr>
          <p:nvPr/>
        </p:nvPicPr>
        <p:blipFill>
          <a:blip r:embed="rId2"/>
          <a:stretch>
            <a:fillRect/>
          </a:stretch>
        </p:blipFill>
        <p:spPr>
          <a:xfrm>
            <a:off x="711658" y="884130"/>
            <a:ext cx="4984884" cy="2644943"/>
          </a:xfrm>
          <a:prstGeom prst="rect">
            <a:avLst/>
          </a:prstGeom>
        </p:spPr>
      </p:pic>
      <p:pic>
        <p:nvPicPr>
          <p:cNvPr id="6" name="Picture 5">
            <a:extLst>
              <a:ext uri="{FF2B5EF4-FFF2-40B4-BE49-F238E27FC236}">
                <a16:creationId xmlns:a16="http://schemas.microsoft.com/office/drawing/2014/main" id="{2A9A5052-470F-0610-999F-758585B0C58D}"/>
              </a:ext>
            </a:extLst>
          </p:cNvPr>
          <p:cNvPicPr>
            <a:picLocks noChangeAspect="1"/>
          </p:cNvPicPr>
          <p:nvPr/>
        </p:nvPicPr>
        <p:blipFill>
          <a:blip r:embed="rId3"/>
          <a:stretch>
            <a:fillRect/>
          </a:stretch>
        </p:blipFill>
        <p:spPr>
          <a:xfrm>
            <a:off x="6096000" y="795216"/>
            <a:ext cx="5648020" cy="2824010"/>
          </a:xfrm>
          <a:prstGeom prst="rect">
            <a:avLst/>
          </a:prstGeom>
        </p:spPr>
      </p:pic>
      <p:pic>
        <p:nvPicPr>
          <p:cNvPr id="10" name="Picture 9">
            <a:extLst>
              <a:ext uri="{FF2B5EF4-FFF2-40B4-BE49-F238E27FC236}">
                <a16:creationId xmlns:a16="http://schemas.microsoft.com/office/drawing/2014/main" id="{42A5C98F-9797-17E9-9857-AAA03F7E1F32}"/>
              </a:ext>
            </a:extLst>
          </p:cNvPr>
          <p:cNvPicPr>
            <a:picLocks noChangeAspect="1"/>
          </p:cNvPicPr>
          <p:nvPr/>
        </p:nvPicPr>
        <p:blipFill>
          <a:blip r:embed="rId4"/>
          <a:stretch>
            <a:fillRect/>
          </a:stretch>
        </p:blipFill>
        <p:spPr>
          <a:xfrm>
            <a:off x="3864971" y="4313206"/>
            <a:ext cx="4462057" cy="2401319"/>
          </a:xfrm>
          <a:prstGeom prst="rect">
            <a:avLst/>
          </a:prstGeom>
        </p:spPr>
      </p:pic>
      <p:sp>
        <p:nvSpPr>
          <p:cNvPr id="15" name="Content Placeholder 2">
            <a:extLst>
              <a:ext uri="{FF2B5EF4-FFF2-40B4-BE49-F238E27FC236}">
                <a16:creationId xmlns:a16="http://schemas.microsoft.com/office/drawing/2014/main" id="{9CE362C4-D879-81CB-54E0-6EEBD6F57C38}"/>
              </a:ext>
            </a:extLst>
          </p:cNvPr>
          <p:cNvSpPr txBox="1">
            <a:spLocks/>
          </p:cNvSpPr>
          <p:nvPr/>
        </p:nvSpPr>
        <p:spPr>
          <a:xfrm>
            <a:off x="5667976" y="3766566"/>
            <a:ext cx="856046" cy="54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A2C</a:t>
            </a:r>
          </a:p>
        </p:txBody>
      </p:sp>
    </p:spTree>
    <p:extLst>
      <p:ext uri="{BB962C8B-B14F-4D97-AF65-F5344CB8AC3E}">
        <p14:creationId xmlns:p14="http://schemas.microsoft.com/office/powerpoint/2010/main" val="956729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19E07-987C-90B6-699D-CA898A35C299}"/>
              </a:ext>
            </a:extLst>
          </p:cNvPr>
          <p:cNvSpPr>
            <a:spLocks noGrp="1"/>
          </p:cNvSpPr>
          <p:nvPr>
            <p:ph idx="1"/>
          </p:nvPr>
        </p:nvSpPr>
        <p:spPr>
          <a:xfrm>
            <a:off x="838200" y="3086669"/>
            <a:ext cx="10515600" cy="684662"/>
          </a:xfrm>
        </p:spPr>
        <p:txBody>
          <a:bodyPr>
            <a:normAutofit fontScale="92500" lnSpcReduction="10000"/>
          </a:bodyPr>
          <a:lstStyle/>
          <a:p>
            <a:pPr marL="0" indent="0" algn="ctr">
              <a:buNone/>
            </a:pPr>
            <a:r>
              <a:rPr lang="en-GB" sz="5000" b="1" dirty="0"/>
              <a:t>T</a:t>
            </a:r>
            <a:r>
              <a:rPr lang="tr-TR" sz="5000" b="1" dirty="0" err="1"/>
              <a:t>eşekkürler</a:t>
            </a:r>
            <a:endParaRPr lang="en-GB" sz="5000" b="1" dirty="0"/>
          </a:p>
        </p:txBody>
      </p:sp>
    </p:spTree>
    <p:extLst>
      <p:ext uri="{BB962C8B-B14F-4D97-AF65-F5344CB8AC3E}">
        <p14:creationId xmlns:p14="http://schemas.microsoft.com/office/powerpoint/2010/main" val="164692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2352-E5BD-8BA8-4EA4-99007774D9B1}"/>
              </a:ext>
            </a:extLst>
          </p:cNvPr>
          <p:cNvSpPr>
            <a:spLocks noGrp="1"/>
          </p:cNvSpPr>
          <p:nvPr>
            <p:ph type="title"/>
          </p:nvPr>
        </p:nvSpPr>
        <p:spPr/>
        <p:txBody>
          <a:bodyPr/>
          <a:lstStyle/>
          <a:p>
            <a:r>
              <a:rPr lang="en-GB" b="1" dirty="0" err="1">
                <a:latin typeface="Century Gothic" panose="020B0502020202020204" pitchFamily="34" charset="0"/>
              </a:rPr>
              <a:t>Genelleştirilmiş</a:t>
            </a:r>
            <a:r>
              <a:rPr lang="en-GB" b="1" dirty="0">
                <a:latin typeface="Century Gothic" panose="020B0502020202020204" pitchFamily="34" charset="0"/>
              </a:rPr>
              <a:t> </a:t>
            </a:r>
            <a:r>
              <a:rPr lang="en-GB" b="1" dirty="0" err="1">
                <a:latin typeface="Century Gothic" panose="020B0502020202020204" pitchFamily="34" charset="0"/>
              </a:rPr>
              <a:t>Avantaj</a:t>
            </a:r>
            <a:r>
              <a:rPr lang="en-GB" b="1" dirty="0">
                <a:latin typeface="Century Gothic" panose="020B0502020202020204" pitchFamily="34" charset="0"/>
              </a:rPr>
              <a:t> </a:t>
            </a:r>
            <a:r>
              <a:rPr lang="en-GB" b="1" dirty="0" err="1">
                <a:latin typeface="Century Gothic" panose="020B0502020202020204" pitchFamily="34" charset="0"/>
              </a:rPr>
              <a:t>Tahmini</a:t>
            </a:r>
            <a:r>
              <a:rPr lang="en-GB" b="1" dirty="0">
                <a:latin typeface="Century Gothic" panose="020B0502020202020204" pitchFamily="34" charset="0"/>
              </a:rPr>
              <a:t> (GAE)</a:t>
            </a:r>
          </a:p>
        </p:txBody>
      </p:sp>
      <p:sp>
        <p:nvSpPr>
          <p:cNvPr id="4" name="Rectangle 1">
            <a:extLst>
              <a:ext uri="{FF2B5EF4-FFF2-40B4-BE49-F238E27FC236}">
                <a16:creationId xmlns:a16="http://schemas.microsoft.com/office/drawing/2014/main" id="{23CD6E79-C020-757D-D1BC-527DE652CFB4}"/>
              </a:ext>
            </a:extLst>
          </p:cNvPr>
          <p:cNvSpPr>
            <a:spLocks noGrp="1" noChangeArrowheads="1"/>
          </p:cNvSpPr>
          <p:nvPr>
            <p:ph idx="1"/>
          </p:nvPr>
        </p:nvSpPr>
        <p:spPr bwMode="auto">
          <a:xfrm>
            <a:off x="838200" y="1690688"/>
            <a:ext cx="999301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entury Gothic" panose="020B0502020202020204" pitchFamily="34" charset="0"/>
              </a:rPr>
              <a:t>GAE (</a:t>
            </a:r>
            <a:r>
              <a:rPr kumimoji="0" lang="en-US" altLang="en-US" b="0" i="0" u="none" strike="noStrike" cap="none" normalizeH="0" baseline="0" dirty="0" err="1">
                <a:ln>
                  <a:noFill/>
                </a:ln>
                <a:solidFill>
                  <a:schemeClr val="tx1"/>
                </a:solidFill>
                <a:effectLst/>
                <a:latin typeface="Century Gothic" panose="020B0502020202020204" pitchFamily="34" charset="0"/>
              </a:rPr>
              <a:t>Genelleştirilmiş</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Avantaj</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Tahmini</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robotikte</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pekiştirmeli</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öğrenme</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algoritmalarında</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bir</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eylemin</a:t>
            </a:r>
            <a:r>
              <a:rPr kumimoji="0" lang="en-US" altLang="en-US" b="0" i="0" u="none" strike="noStrike" cap="none" normalizeH="0" baseline="0" dirty="0">
                <a:ln>
                  <a:noFill/>
                </a:ln>
                <a:solidFill>
                  <a:schemeClr val="tx1"/>
                </a:solidFill>
                <a:effectLst/>
                <a:latin typeface="Century Gothic" panose="020B0502020202020204" pitchFamily="34" charset="0"/>
              </a:rPr>
              <a:t> ne </a:t>
            </a:r>
            <a:r>
              <a:rPr kumimoji="0" lang="en-US" altLang="en-US" b="0" i="0" u="none" strike="noStrike" cap="none" normalizeH="0" baseline="0" dirty="0" err="1">
                <a:ln>
                  <a:noFill/>
                </a:ln>
                <a:solidFill>
                  <a:schemeClr val="tx1"/>
                </a:solidFill>
                <a:effectLst/>
                <a:latin typeface="Century Gothic" panose="020B0502020202020204" pitchFamily="34" charset="0"/>
              </a:rPr>
              <a:t>kadar</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avantajlı</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olduğunu</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daha</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doğru</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tahmin</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etmek</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için</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kullanılır</a:t>
            </a:r>
            <a:r>
              <a:rPr kumimoji="0" lang="en-US" altLang="en-US" b="0" i="0" u="none" strike="noStrike" cap="none" normalizeH="0" baseline="0" dirty="0">
                <a:ln>
                  <a:noFill/>
                </a:ln>
                <a:solidFill>
                  <a:schemeClr val="tx1"/>
                </a:solidFill>
                <a:effectLst/>
                <a:latin typeface="Century Gothic" panose="020B0502020202020204" pitchFamily="34" charset="0"/>
              </a:rPr>
              <a:t>. Bu </a:t>
            </a:r>
            <a:r>
              <a:rPr kumimoji="0" lang="en-US" altLang="en-US" b="0" i="0" u="none" strike="noStrike" cap="none" normalizeH="0" baseline="0" dirty="0" err="1">
                <a:ln>
                  <a:noFill/>
                </a:ln>
                <a:solidFill>
                  <a:schemeClr val="tx1"/>
                </a:solidFill>
                <a:effectLst/>
                <a:latin typeface="Century Gothic" panose="020B0502020202020204" pitchFamily="34" charset="0"/>
              </a:rPr>
              <a:t>yöntem</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robotun</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politikalarını</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daha</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hızlı</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ve</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daha</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stabil</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bir</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şekilde</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öğrenmesini</a:t>
            </a:r>
            <a:r>
              <a:rPr kumimoji="0" lang="en-US" altLang="en-US" b="0" i="0" u="none" strike="noStrike" cap="none" normalizeH="0" baseline="0" dirty="0">
                <a:ln>
                  <a:noFill/>
                </a:ln>
                <a:solidFill>
                  <a:schemeClr val="tx1"/>
                </a:solidFill>
                <a:effectLst/>
                <a:latin typeface="Century Gothic" panose="020B0502020202020204" pitchFamily="34" charset="0"/>
              </a:rPr>
              <a:t> </a:t>
            </a:r>
            <a:r>
              <a:rPr kumimoji="0" lang="en-US" altLang="en-US" b="0" i="0" u="none" strike="noStrike" cap="none" normalizeH="0" baseline="0" dirty="0" err="1">
                <a:ln>
                  <a:noFill/>
                </a:ln>
                <a:solidFill>
                  <a:schemeClr val="tx1"/>
                </a:solidFill>
                <a:effectLst/>
                <a:latin typeface="Century Gothic" panose="020B0502020202020204" pitchFamily="34" charset="0"/>
              </a:rPr>
              <a:t>sağlar</a:t>
            </a:r>
            <a:r>
              <a:rPr kumimoji="0" lang="en-US" altLang="en-US"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185607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F916E-E8F6-9921-B02E-C2B5E5D9388B}"/>
              </a:ext>
            </a:extLst>
          </p:cNvPr>
          <p:cNvSpPr>
            <a:spLocks noGrp="1"/>
          </p:cNvSpPr>
          <p:nvPr>
            <p:ph idx="1"/>
          </p:nvPr>
        </p:nvSpPr>
        <p:spPr>
          <a:xfrm>
            <a:off x="632127" y="-310551"/>
            <a:ext cx="10927746" cy="6160519"/>
          </a:xfrm>
        </p:spPr>
        <p:txBody>
          <a:bodyPr>
            <a:noAutofit/>
          </a:bodyPr>
          <a:lstStyle/>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endParaRPr lang="tr-TR" sz="3000" dirty="0">
              <a:latin typeface="Century Gothic" panose="020B0502020202020204" pitchFamily="34" charset="0"/>
            </a:endParaRPr>
          </a:p>
          <a:p>
            <a:pPr marL="0" indent="0">
              <a:buNone/>
            </a:pPr>
            <a:r>
              <a:rPr lang="tr-TR" sz="3000" dirty="0">
                <a:latin typeface="Century Gothic" panose="020B0502020202020204" pitchFamily="34" charset="0"/>
              </a:rPr>
              <a:t>	PPO, politikayı iyileştirmek için daha kararlı ve basit bir yol sağlayarak karmaşık hesaplamaları azaltmayı hedefler.	</a:t>
            </a:r>
          </a:p>
          <a:p>
            <a:pPr marL="0" indent="0">
              <a:buNone/>
            </a:pPr>
            <a:endParaRPr lang="tr-TR" sz="3000" dirty="0">
              <a:latin typeface="Century Gothic" panose="020B0502020202020204" pitchFamily="34" charset="0"/>
            </a:endParaRPr>
          </a:p>
          <a:p>
            <a:pPr marL="0" indent="0">
              <a:buNone/>
            </a:pPr>
            <a:r>
              <a:rPr lang="tr-TR" sz="3000" dirty="0">
                <a:latin typeface="Century Gothic" panose="020B0502020202020204" pitchFamily="34" charset="0"/>
              </a:rPr>
              <a:t>	Ajanların belirli bir görevi yerine getirme esnasında aldığı ödülleri optimize ederek uzun vadeli performansı artırır.</a:t>
            </a:r>
          </a:p>
          <a:p>
            <a:pPr marL="0" indent="0">
              <a:buNone/>
            </a:pPr>
            <a:endParaRPr lang="tr-TR" sz="3000" dirty="0">
              <a:latin typeface="Century Gothic" panose="020B0502020202020204" pitchFamily="34" charset="0"/>
            </a:endParaRPr>
          </a:p>
          <a:p>
            <a:endParaRPr lang="tr-TR" sz="3000" dirty="0"/>
          </a:p>
        </p:txBody>
      </p:sp>
      <p:sp>
        <p:nvSpPr>
          <p:cNvPr id="2" name="Title 1">
            <a:extLst>
              <a:ext uri="{FF2B5EF4-FFF2-40B4-BE49-F238E27FC236}">
                <a16:creationId xmlns:a16="http://schemas.microsoft.com/office/drawing/2014/main" id="{0175ABE2-C0E3-8710-A3A7-FF8B8CAD102D}"/>
              </a:ext>
            </a:extLst>
          </p:cNvPr>
          <p:cNvSpPr>
            <a:spLocks noGrp="1"/>
          </p:cNvSpPr>
          <p:nvPr>
            <p:ph type="title"/>
          </p:nvPr>
        </p:nvSpPr>
        <p:spPr>
          <a:xfrm>
            <a:off x="838200" y="365125"/>
            <a:ext cx="10515600" cy="1325563"/>
          </a:xfrm>
        </p:spPr>
        <p:txBody>
          <a:bodyPr/>
          <a:lstStyle/>
          <a:p>
            <a:r>
              <a:rPr lang="tr-TR" b="1" dirty="0" err="1">
                <a:latin typeface="Century Gothic" panose="020B0502020202020204" pitchFamily="34" charset="0"/>
              </a:rPr>
              <a:t>Proximal</a:t>
            </a:r>
            <a:r>
              <a:rPr lang="tr-TR" b="1" dirty="0">
                <a:latin typeface="Century Gothic" panose="020B0502020202020204" pitchFamily="34" charset="0"/>
              </a:rPr>
              <a:t> </a:t>
            </a:r>
            <a:r>
              <a:rPr lang="tr-TR" b="1" dirty="0" err="1">
                <a:latin typeface="Century Gothic" panose="020B0502020202020204" pitchFamily="34" charset="0"/>
              </a:rPr>
              <a:t>Policy</a:t>
            </a:r>
            <a:r>
              <a:rPr lang="tr-TR" b="1" dirty="0">
                <a:latin typeface="Century Gothic" panose="020B0502020202020204" pitchFamily="34" charset="0"/>
              </a:rPr>
              <a:t> </a:t>
            </a:r>
            <a:r>
              <a:rPr lang="tr-TR" b="1" dirty="0" err="1">
                <a:latin typeface="Century Gothic" panose="020B0502020202020204" pitchFamily="34" charset="0"/>
              </a:rPr>
              <a:t>Optimization</a:t>
            </a:r>
            <a:r>
              <a:rPr lang="tr-TR" b="1" dirty="0">
                <a:latin typeface="Century Gothic" panose="020B0502020202020204" pitchFamily="34" charset="0"/>
              </a:rPr>
              <a:t> (PPO) </a:t>
            </a:r>
          </a:p>
        </p:txBody>
      </p:sp>
    </p:spTree>
    <p:extLst>
      <p:ext uri="{BB962C8B-B14F-4D97-AF65-F5344CB8AC3E}">
        <p14:creationId xmlns:p14="http://schemas.microsoft.com/office/powerpoint/2010/main" val="269171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A12264A-0FBC-DF65-D52F-C390043A9FF5}"/>
              </a:ext>
            </a:extLst>
          </p:cNvPr>
          <p:cNvSpPr>
            <a:spLocks noGrp="1"/>
          </p:cNvSpPr>
          <p:nvPr>
            <p:ph type="title"/>
          </p:nvPr>
        </p:nvSpPr>
        <p:spPr/>
        <p:txBody>
          <a:bodyPr>
            <a:normAutofit fontScale="90000"/>
          </a:bodyPr>
          <a:lstStyle/>
          <a:p>
            <a:br>
              <a:rPr lang="en-GB" sz="4400" b="1" dirty="0">
                <a:latin typeface="Century Gothic" panose="020B0502020202020204" pitchFamily="34" charset="0"/>
              </a:rPr>
            </a:br>
            <a:r>
              <a:rPr lang="tr-TR" sz="4400" b="1" dirty="0" err="1">
                <a:latin typeface="Century Gothic" panose="020B0502020202020204" pitchFamily="34" charset="0"/>
              </a:rPr>
              <a:t>Policy</a:t>
            </a:r>
            <a:r>
              <a:rPr lang="tr-TR" sz="4400" b="1" dirty="0">
                <a:latin typeface="Century Gothic" panose="020B0502020202020204" pitchFamily="34" charset="0"/>
              </a:rPr>
              <a:t> </a:t>
            </a:r>
            <a:r>
              <a:rPr lang="tr-TR" sz="4400" b="1" dirty="0" err="1">
                <a:latin typeface="Century Gothic" panose="020B0502020202020204" pitchFamily="34" charset="0"/>
              </a:rPr>
              <a:t>Updates</a:t>
            </a:r>
            <a:r>
              <a:rPr lang="tr-TR" sz="4400" b="1" dirty="0">
                <a:latin typeface="Century Gothic" panose="020B0502020202020204" pitchFamily="34" charset="0"/>
              </a:rPr>
              <a:t>:</a:t>
            </a:r>
            <a:br>
              <a:rPr lang="tr-TR" sz="4400" b="1" dirty="0">
                <a:latin typeface="Century Gothic" panose="020B0502020202020204" pitchFamily="34" charset="0"/>
              </a:rPr>
            </a:br>
            <a:endParaRPr lang="en-GB" dirty="0"/>
          </a:p>
        </p:txBody>
      </p:sp>
      <p:sp>
        <p:nvSpPr>
          <p:cNvPr id="13" name="Content Placeholder 12">
            <a:extLst>
              <a:ext uri="{FF2B5EF4-FFF2-40B4-BE49-F238E27FC236}">
                <a16:creationId xmlns:a16="http://schemas.microsoft.com/office/drawing/2014/main" id="{90F3EB72-A23D-54CE-6679-C699A1870BDD}"/>
              </a:ext>
            </a:extLst>
          </p:cNvPr>
          <p:cNvSpPr>
            <a:spLocks noGrp="1"/>
          </p:cNvSpPr>
          <p:nvPr>
            <p:ph idx="1"/>
          </p:nvPr>
        </p:nvSpPr>
        <p:spPr/>
        <p:txBody>
          <a:bodyPr/>
          <a:lstStyle/>
          <a:p>
            <a:pPr marL="0" indent="0">
              <a:buNone/>
            </a:pPr>
            <a:r>
              <a:rPr kumimoji="0" lang="tr-TR" altLang="tr-TR" sz="2800" b="0" i="0" u="none" strike="noStrike" cap="none" normalizeH="0" baseline="0" dirty="0">
                <a:ln>
                  <a:noFill/>
                </a:ln>
                <a:solidFill>
                  <a:schemeClr val="tx1"/>
                </a:solidFill>
                <a:effectLst/>
                <a:latin typeface="Century Gothic" panose="020B0502020202020204" pitchFamily="34" charset="0"/>
              </a:rPr>
              <a:t>	Eski politika ile yeni politika arasındaki farkı kontrol ederek (</a:t>
            </a:r>
            <a:r>
              <a:rPr kumimoji="0" lang="tr-TR" altLang="tr-TR" sz="2800" b="0" i="0" u="none" strike="noStrike" cap="none" normalizeH="0" baseline="0" dirty="0" err="1">
                <a:ln>
                  <a:noFill/>
                </a:ln>
                <a:solidFill>
                  <a:schemeClr val="tx1"/>
                </a:solidFill>
                <a:effectLst/>
                <a:latin typeface="Century Gothic" panose="020B0502020202020204" pitchFamily="34" charset="0"/>
              </a:rPr>
              <a:t>clip</a:t>
            </a:r>
            <a:r>
              <a:rPr kumimoji="0" lang="tr-TR" altLang="tr-TR" sz="2800" b="0" i="0" u="none" strike="noStrike" cap="none" normalizeH="0" baseline="0" dirty="0">
                <a:ln>
                  <a:noFill/>
                </a:ln>
                <a:solidFill>
                  <a:schemeClr val="tx1"/>
                </a:solidFill>
                <a:effectLst/>
                <a:latin typeface="Century Gothic" panose="020B0502020202020204" pitchFamily="34" charset="0"/>
              </a:rPr>
              <a:t> </a:t>
            </a:r>
            <a:r>
              <a:rPr kumimoji="0" lang="tr-TR" altLang="tr-TR" sz="2800" b="0" i="0" u="none" strike="noStrike" cap="none" normalizeH="0" baseline="0" dirty="0" err="1">
                <a:ln>
                  <a:noFill/>
                </a:ln>
                <a:solidFill>
                  <a:schemeClr val="tx1"/>
                </a:solidFill>
                <a:effectLst/>
                <a:latin typeface="Century Gothic" panose="020B0502020202020204" pitchFamily="34" charset="0"/>
              </a:rPr>
              <a:t>function</a:t>
            </a:r>
            <a:r>
              <a:rPr kumimoji="0" lang="tr-TR" altLang="tr-TR" sz="2800" b="0" i="0" u="none" strike="noStrike" cap="none" normalizeH="0" baseline="0" dirty="0">
                <a:ln>
                  <a:noFill/>
                </a:ln>
                <a:solidFill>
                  <a:schemeClr val="tx1"/>
                </a:solidFill>
                <a:effectLst/>
                <a:latin typeface="Century Gothic" panose="020B0502020202020204" pitchFamily="34" charset="0"/>
              </a:rPr>
              <a:t> ile) çok büyük adımlardan </a:t>
            </a:r>
            <a:r>
              <a:rPr kumimoji="0" lang="tr-TR" altLang="tr-TR" sz="2800" b="0" i="0" u="none" strike="noStrike" cap="none" normalizeH="0" baseline="0" dirty="0" err="1">
                <a:ln>
                  <a:noFill/>
                </a:ln>
                <a:solidFill>
                  <a:schemeClr val="tx1"/>
                </a:solidFill>
                <a:effectLst/>
                <a:latin typeface="Century Gothic" panose="020B0502020202020204" pitchFamily="34" charset="0"/>
              </a:rPr>
              <a:t>kaçınır.Bu</a:t>
            </a:r>
            <a:r>
              <a:rPr kumimoji="0" lang="tr-TR" altLang="tr-TR" sz="2800" b="0" i="0" u="none" strike="noStrike" cap="none" normalizeH="0" baseline="0" dirty="0">
                <a:ln>
                  <a:noFill/>
                </a:ln>
                <a:solidFill>
                  <a:schemeClr val="tx1"/>
                </a:solidFill>
                <a:effectLst/>
                <a:latin typeface="Century Gothic" panose="020B0502020202020204" pitchFamily="34" charset="0"/>
              </a:rPr>
              <a:t>, istikrarlı öğrenmeyi sağlar ve öğrenme sürecindeki dalgalanmaları azaltır. </a:t>
            </a:r>
            <a:br>
              <a:rPr kumimoji="0" lang="tr-TR" altLang="tr-TR" sz="2800" b="0" i="0" u="none" strike="noStrike" cap="none" normalizeH="0" baseline="0" dirty="0">
                <a:ln>
                  <a:noFill/>
                </a:ln>
                <a:solidFill>
                  <a:schemeClr val="tx1"/>
                </a:solidFill>
                <a:effectLst/>
                <a:latin typeface="Century Gothic" panose="020B0502020202020204" pitchFamily="34" charset="0"/>
              </a:rPr>
            </a:br>
            <a:endParaRPr lang="en-GB" sz="2800" dirty="0"/>
          </a:p>
          <a:p>
            <a:endParaRPr lang="en-GB" dirty="0"/>
          </a:p>
        </p:txBody>
      </p:sp>
    </p:spTree>
    <p:extLst>
      <p:ext uri="{BB962C8B-B14F-4D97-AF65-F5344CB8AC3E}">
        <p14:creationId xmlns:p14="http://schemas.microsoft.com/office/powerpoint/2010/main" val="123971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870E9-9CDD-C3D3-8A82-CB530D2FEB58}"/>
              </a:ext>
            </a:extLst>
          </p:cNvPr>
          <p:cNvSpPr>
            <a:spLocks noGrp="1"/>
          </p:cNvSpPr>
          <p:nvPr>
            <p:ph idx="1"/>
          </p:nvPr>
        </p:nvSpPr>
        <p:spPr>
          <a:xfrm>
            <a:off x="685801" y="487235"/>
            <a:ext cx="11328214" cy="6107124"/>
          </a:xfrm>
        </p:spPr>
        <p:txBody>
          <a:bodyPr>
            <a:normAutofit/>
          </a:bodyPr>
          <a:lstStyle/>
          <a:p>
            <a:pPr marL="0" indent="0">
              <a:buNone/>
            </a:pPr>
            <a:r>
              <a:rPr lang="tr-TR" sz="2800" dirty="0">
                <a:latin typeface="Century Gothic" panose="020B0502020202020204" pitchFamily="34" charset="0"/>
              </a:rPr>
              <a:t>	</a:t>
            </a:r>
          </a:p>
          <a:p>
            <a:pPr marL="0" indent="0">
              <a:buNone/>
            </a:pPr>
            <a:r>
              <a:rPr lang="tr-TR" dirty="0">
                <a:latin typeface="Century Gothic" panose="020B0502020202020204" pitchFamily="34" charset="0"/>
              </a:rPr>
              <a:t>	</a:t>
            </a:r>
            <a:r>
              <a:rPr lang="tr-TR" sz="2800" dirty="0">
                <a:latin typeface="Century Gothic" panose="020B0502020202020204" pitchFamily="34" charset="0"/>
              </a:rPr>
              <a:t>PPO , politika tabanlı bir pekiştirmeli öğrenme algoritmasıdır ve doğrudan Q-değeri hesaplamaz. </a:t>
            </a:r>
            <a:r>
              <a:rPr lang="tr-TR" sz="2800" b="1" dirty="0">
                <a:latin typeface="Century Gothic" panose="020B0502020202020204" pitchFamily="34" charset="0"/>
              </a:rPr>
              <a:t>Avantaj Fonksiyonu</a:t>
            </a:r>
            <a:r>
              <a:rPr lang="tr-TR" sz="2800" dirty="0">
                <a:latin typeface="Century Gothic" panose="020B0502020202020204" pitchFamily="34" charset="0"/>
              </a:rPr>
              <a:t> denilen bir kavramı kullanır. Bu fonksiyon, belirli bir eylemin ne kadar faydalı olduğunu değerlendirir</a:t>
            </a:r>
          </a:p>
          <a:p>
            <a:pPr marL="0" indent="0">
              <a:buNone/>
            </a:pPr>
            <a:endParaRPr lang="tr-TR" sz="2800" dirty="0">
              <a:latin typeface="Century Gothic" panose="020B0502020202020204" pitchFamily="34" charset="0"/>
            </a:endParaRPr>
          </a:p>
          <a:p>
            <a:pPr marL="0" indent="0">
              <a:buNone/>
            </a:pPr>
            <a:r>
              <a:rPr lang="tr-TR" sz="2800" b="1" dirty="0">
                <a:latin typeface="Century Gothic" panose="020B0502020202020204" pitchFamily="34" charset="0"/>
              </a:rPr>
              <a:t>- Q(s, a):</a:t>
            </a:r>
            <a:r>
              <a:rPr lang="tr-TR" sz="2800" dirty="0">
                <a:latin typeface="Century Gothic" panose="020B0502020202020204" pitchFamily="34" charset="0"/>
              </a:rPr>
              <a:t> Bir durumda belirli bir eylemi seçtiğinizde beklenen ödül.</a:t>
            </a:r>
          </a:p>
          <a:p>
            <a:pPr>
              <a:buFontTx/>
              <a:buChar char="-"/>
            </a:pPr>
            <a:r>
              <a:rPr lang="tr-TR" sz="2800" b="1" dirty="0">
                <a:latin typeface="Century Gothic" panose="020B0502020202020204" pitchFamily="34" charset="0"/>
              </a:rPr>
              <a:t>V(s):</a:t>
            </a:r>
            <a:r>
              <a:rPr lang="tr-TR" sz="2800" dirty="0">
                <a:latin typeface="Century Gothic" panose="020B0502020202020204" pitchFamily="34" charset="0"/>
              </a:rPr>
              <a:t> O durumun genel olarak beklenen ödülü.</a:t>
            </a:r>
          </a:p>
          <a:p>
            <a:pPr>
              <a:buFontTx/>
              <a:buChar char="-"/>
            </a:pPr>
            <a:endParaRPr lang="tr-TR" sz="2800" dirty="0">
              <a:latin typeface="Century Gothic" panose="020B0502020202020204" pitchFamily="34" charset="0"/>
            </a:endParaRPr>
          </a:p>
          <a:p>
            <a:pPr marL="0" indent="0">
              <a:buNone/>
            </a:pPr>
            <a:r>
              <a:rPr lang="tr-TR" sz="2000" dirty="0">
                <a:latin typeface="Century Gothic" panose="020B0502020202020204" pitchFamily="34" charset="0"/>
              </a:rPr>
              <a:t>	Avantaj fonksiyonu, bir eylemin durumdaki beklenen ödüle kıyasla ne kadar daha iyi veya kötü olduğunu gösterir. Bu fark, PPO'nun temelini oluşturur.</a:t>
            </a:r>
          </a:p>
          <a:p>
            <a:pPr marL="0" indent="0">
              <a:buNone/>
            </a:pPr>
            <a:endParaRPr lang="tr-TR" sz="2800" dirty="0">
              <a:latin typeface="Century Gothic" panose="020B0502020202020204" pitchFamily="34" charset="0"/>
            </a:endParaRPr>
          </a:p>
        </p:txBody>
      </p:sp>
    </p:spTree>
    <p:extLst>
      <p:ext uri="{BB962C8B-B14F-4D97-AF65-F5344CB8AC3E}">
        <p14:creationId xmlns:p14="http://schemas.microsoft.com/office/powerpoint/2010/main" val="272670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0BB2-65F8-5B78-2687-E6F6C4A15F0A}"/>
              </a:ext>
            </a:extLst>
          </p:cNvPr>
          <p:cNvSpPr>
            <a:spLocks noGrp="1"/>
          </p:cNvSpPr>
          <p:nvPr>
            <p:ph type="title"/>
          </p:nvPr>
        </p:nvSpPr>
        <p:spPr/>
        <p:txBody>
          <a:bodyPr>
            <a:normAutofit/>
          </a:bodyPr>
          <a:lstStyle/>
          <a:p>
            <a:r>
              <a:rPr lang="en-GB" sz="2800" b="1" dirty="0">
                <a:latin typeface="Century Gothic" panose="020B0502020202020204" pitchFamily="34" charset="0"/>
              </a:rPr>
              <a:t>PPO –</a:t>
            </a:r>
            <a:r>
              <a:rPr lang="tr-TR" sz="2800" b="1" dirty="0">
                <a:latin typeface="Century Gothic" panose="020B0502020202020204" pitchFamily="34" charset="0"/>
              </a:rPr>
              <a:t> Akış Diyagramı</a:t>
            </a:r>
            <a:endParaRPr lang="en-GB" sz="2800" b="1" dirty="0">
              <a:latin typeface="Century Gothic" panose="020B0502020202020204" pitchFamily="34" charset="0"/>
            </a:endParaRPr>
          </a:p>
        </p:txBody>
      </p:sp>
      <p:sp>
        <p:nvSpPr>
          <p:cNvPr id="7" name="AutoShape 8" descr="\begin{algorithm}[H]&#10;    \caption{PPO-Clip}&#10;    \label{alg1}&#10;\begin{algorithmic}[1]&#10;    \STATE Input: initial policy parameters $\theta_0$, initial value function parameters $\phi_0$&#10;    \FOR{$k = 0,1,2,...$}&#10;    \STATE Collect set of trajectories ${\mathcal D}_k = \{\tau_i\}$ by running policy $\pi_k = \pi(\theta_k)$ in the environment.&#10;    \STATE Compute rewards-to-go $\hat{R}_t$.&#10;    \STATE Compute advantage estimates, $\hat{A}_t$ (using any method of advantage estimation) based on the current value function $V_{\phi_k}$.&#10;    \STATE Update the policy by maximizing the PPO-Clip objective:&#10;        \begin{equation*}&#10;        \theta_{k+1} = \arg \max_{\theta} \frac{1}{|{\mathcal D}_k| T} \sum_{\tau \in {\mathcal D}_k} \sum_{t=0}^T \min\left(&#10;            \frac{\pi_{\theta}(a_t|s_t)}{\pi_{\theta_k}(a_t|s_t)}  A^{\pi_{\theta_k}}(s_t,a_t), \;\;&#10;            g(\epsilon, A^{\pi_{\theta_k}}(s_t,a_t))&#10;        \right),&#10;        \end{equation*}&#10;        typically via stochastic gradient ascent with Adam.&#10;    \STATE Fit value function by regression on mean-squared error:&#10;        \begin{equation*}&#10;        \phi_{k+1} = \arg \min_{\phi} \frac{1}{|{\mathcal D}_k| T} \sum_{\tau \in {\mathcal D}_k} \sum_{t=0}^T\left( V_{\phi} (s_t) - \hat{R}_t \right)^2,&#10;        \end{equation*}&#10;        typically via some gradient descent algorithm.&#10;    \ENDFOR&#10;\end{algorithmic}&#10;\end{algorithm}">
            <a:extLst>
              <a:ext uri="{FF2B5EF4-FFF2-40B4-BE49-F238E27FC236}">
                <a16:creationId xmlns:a16="http://schemas.microsoft.com/office/drawing/2014/main" id="{1018C2E8-21D7-79F4-E076-90C9B4C9E73B}"/>
              </a:ext>
            </a:extLst>
          </p:cNvPr>
          <p:cNvSpPr>
            <a:spLocks noChangeAspect="1" noChangeArrowheads="1"/>
          </p:cNvSpPr>
          <p:nvPr/>
        </p:nvSpPr>
        <p:spPr bwMode="auto">
          <a:xfrm>
            <a:off x="4364965" y="2533291"/>
            <a:ext cx="5262113" cy="52621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Google Shape;95;p19">
            <a:extLst>
              <a:ext uri="{FF2B5EF4-FFF2-40B4-BE49-F238E27FC236}">
                <a16:creationId xmlns:a16="http://schemas.microsoft.com/office/drawing/2014/main" id="{13C2BBD7-A71A-6D75-7673-2CD5040C922C}"/>
              </a:ext>
            </a:extLst>
          </p:cNvPr>
          <p:cNvPicPr preferRelativeResize="0"/>
          <p:nvPr/>
        </p:nvPicPr>
        <p:blipFill>
          <a:blip r:embed="rId2">
            <a:alphaModFix/>
          </a:blip>
          <a:stretch>
            <a:fillRect/>
          </a:stretch>
        </p:blipFill>
        <p:spPr>
          <a:xfrm>
            <a:off x="1128622" y="1414732"/>
            <a:ext cx="9934755" cy="5141343"/>
          </a:xfrm>
          <a:prstGeom prst="rect">
            <a:avLst/>
          </a:prstGeom>
          <a:noFill/>
          <a:ln>
            <a:noFill/>
          </a:ln>
        </p:spPr>
      </p:pic>
    </p:spTree>
    <p:extLst>
      <p:ext uri="{BB962C8B-B14F-4D97-AF65-F5344CB8AC3E}">
        <p14:creationId xmlns:p14="http://schemas.microsoft.com/office/powerpoint/2010/main" val="295500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FEA0-9E29-7DC4-DD47-BB070EA0FD39}"/>
              </a:ext>
            </a:extLst>
          </p:cNvPr>
          <p:cNvSpPr>
            <a:spLocks noGrp="1"/>
          </p:cNvSpPr>
          <p:nvPr>
            <p:ph type="title"/>
          </p:nvPr>
        </p:nvSpPr>
        <p:spPr/>
        <p:txBody>
          <a:bodyPr>
            <a:normAutofit/>
          </a:bodyPr>
          <a:lstStyle/>
          <a:p>
            <a:r>
              <a:rPr lang="tr-TR" sz="2800" b="1" dirty="0">
                <a:latin typeface="Century Gothic" panose="020B0502020202020204" pitchFamily="34" charset="0"/>
              </a:rPr>
              <a:t>PPO – Sözde Kod</a:t>
            </a:r>
            <a:endParaRPr lang="en-GB" sz="2800" b="1" dirty="0">
              <a:latin typeface="Century Gothic" panose="020B0502020202020204" pitchFamily="34" charset="0"/>
            </a:endParaRPr>
          </a:p>
        </p:txBody>
      </p:sp>
      <p:pic>
        <p:nvPicPr>
          <p:cNvPr id="5" name="Picture 4" descr="A math equations on a white background&#10;&#10;Description automatically generated">
            <a:extLst>
              <a:ext uri="{FF2B5EF4-FFF2-40B4-BE49-F238E27FC236}">
                <a16:creationId xmlns:a16="http://schemas.microsoft.com/office/drawing/2014/main" id="{AA1A6961-DDA1-4E8D-3E7D-538961EDF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419" y="1405226"/>
            <a:ext cx="8025161" cy="5087649"/>
          </a:xfrm>
          <a:prstGeom prst="rect">
            <a:avLst/>
          </a:prstGeom>
        </p:spPr>
      </p:pic>
    </p:spTree>
    <p:extLst>
      <p:ext uri="{BB962C8B-B14F-4D97-AF65-F5344CB8AC3E}">
        <p14:creationId xmlns:p14="http://schemas.microsoft.com/office/powerpoint/2010/main" val="982829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ABE2-C0E3-8710-A3A7-FF8B8CAD102D}"/>
              </a:ext>
            </a:extLst>
          </p:cNvPr>
          <p:cNvSpPr>
            <a:spLocks noGrp="1"/>
          </p:cNvSpPr>
          <p:nvPr>
            <p:ph type="title"/>
          </p:nvPr>
        </p:nvSpPr>
        <p:spPr/>
        <p:txBody>
          <a:bodyPr/>
          <a:lstStyle/>
          <a:p>
            <a:r>
              <a:rPr lang="tr-TR" b="1" dirty="0" err="1">
                <a:latin typeface="Century Gothic" panose="020B0502020202020204" pitchFamily="34" charset="0"/>
              </a:rPr>
              <a:t>Soft</a:t>
            </a:r>
            <a:r>
              <a:rPr lang="tr-TR" b="1" dirty="0">
                <a:latin typeface="Century Gothic" panose="020B0502020202020204" pitchFamily="34" charset="0"/>
              </a:rPr>
              <a:t> </a:t>
            </a:r>
            <a:r>
              <a:rPr lang="tr-TR" b="1" dirty="0" err="1">
                <a:latin typeface="Century Gothic" panose="020B0502020202020204" pitchFamily="34" charset="0"/>
              </a:rPr>
              <a:t>Actor-Critic</a:t>
            </a:r>
            <a:r>
              <a:rPr lang="tr-TR" b="1" dirty="0">
                <a:latin typeface="Century Gothic" panose="020B0502020202020204" pitchFamily="34" charset="0"/>
              </a:rPr>
              <a:t> (SAC) </a:t>
            </a:r>
          </a:p>
        </p:txBody>
      </p:sp>
      <p:sp>
        <p:nvSpPr>
          <p:cNvPr id="5" name="Content Placeholder 4">
            <a:extLst>
              <a:ext uri="{FF2B5EF4-FFF2-40B4-BE49-F238E27FC236}">
                <a16:creationId xmlns:a16="http://schemas.microsoft.com/office/drawing/2014/main" id="{352CE985-19BF-7BDA-6FCB-F25AC17F6724}"/>
              </a:ext>
            </a:extLst>
          </p:cNvPr>
          <p:cNvSpPr>
            <a:spLocks noGrp="1"/>
          </p:cNvSpPr>
          <p:nvPr>
            <p:ph idx="1"/>
          </p:nvPr>
        </p:nvSpPr>
        <p:spPr/>
        <p:txBody>
          <a:bodyPr/>
          <a:lstStyle/>
          <a:p>
            <a:pPr marL="0" indent="0">
              <a:buNone/>
            </a:pPr>
            <a:r>
              <a:rPr lang="tr-TR" sz="2800" dirty="0">
                <a:latin typeface="Century Gothic" panose="020B0502020202020204" pitchFamily="34" charset="0"/>
              </a:rPr>
              <a:t>	</a:t>
            </a:r>
            <a:r>
              <a:rPr lang="tr-TR" sz="2800" dirty="0" err="1">
                <a:latin typeface="Century Gothic" panose="020B0502020202020204" pitchFamily="34" charset="0"/>
              </a:rPr>
              <a:t>Soft</a:t>
            </a:r>
            <a:r>
              <a:rPr lang="tr-TR" sz="2800" dirty="0">
                <a:latin typeface="Century Gothic" panose="020B0502020202020204" pitchFamily="34" charset="0"/>
              </a:rPr>
              <a:t> </a:t>
            </a:r>
            <a:r>
              <a:rPr lang="tr-TR" sz="2800" dirty="0" err="1">
                <a:latin typeface="Century Gothic" panose="020B0502020202020204" pitchFamily="34" charset="0"/>
              </a:rPr>
              <a:t>Actor-Critic</a:t>
            </a:r>
            <a:r>
              <a:rPr lang="tr-TR" sz="2800" dirty="0">
                <a:latin typeface="Century Gothic" panose="020B0502020202020204" pitchFamily="34" charset="0"/>
              </a:rPr>
              <a:t> (SAC) , özellikle sürekli eylem alanları (</a:t>
            </a:r>
            <a:r>
              <a:rPr lang="tr-TR" sz="2800" dirty="0" err="1">
                <a:latin typeface="Century Gothic" panose="020B0502020202020204" pitchFamily="34" charset="0"/>
              </a:rPr>
              <a:t>continuous</a:t>
            </a:r>
            <a:r>
              <a:rPr lang="tr-TR" sz="2800" dirty="0">
                <a:latin typeface="Century Gothic" panose="020B0502020202020204" pitchFamily="34" charset="0"/>
              </a:rPr>
              <a:t> </a:t>
            </a:r>
            <a:r>
              <a:rPr lang="tr-TR" sz="2800" dirty="0" err="1">
                <a:latin typeface="Century Gothic" panose="020B0502020202020204" pitchFamily="34" charset="0"/>
              </a:rPr>
              <a:t>action</a:t>
            </a:r>
            <a:r>
              <a:rPr lang="tr-TR" sz="2800" dirty="0">
                <a:latin typeface="Century Gothic" panose="020B0502020202020204" pitchFamily="34" charset="0"/>
              </a:rPr>
              <a:t> </a:t>
            </a:r>
            <a:r>
              <a:rPr lang="tr-TR" sz="2800" dirty="0" err="1">
                <a:latin typeface="Century Gothic" panose="020B0502020202020204" pitchFamily="34" charset="0"/>
              </a:rPr>
              <a:t>spaces</a:t>
            </a:r>
            <a:r>
              <a:rPr lang="tr-TR" sz="2800" dirty="0">
                <a:latin typeface="Century Gothic" panose="020B0502020202020204" pitchFamily="34" charset="0"/>
              </a:rPr>
              <a:t>) için geliştirilmiştir. </a:t>
            </a:r>
            <a:r>
              <a:rPr lang="tr-TR" sz="2800" dirty="0" err="1">
                <a:latin typeface="Century Gothic" panose="020B0502020202020204" pitchFamily="34" charset="0"/>
              </a:rPr>
              <a:t>Soft</a:t>
            </a:r>
            <a:r>
              <a:rPr lang="tr-TR" sz="2800" dirty="0">
                <a:latin typeface="Century Gothic" panose="020B0502020202020204" pitchFamily="34" charset="0"/>
              </a:rPr>
              <a:t> </a:t>
            </a:r>
            <a:r>
              <a:rPr lang="tr-TR" sz="2800" dirty="0" err="1">
                <a:latin typeface="Century Gothic" panose="020B0502020202020204" pitchFamily="34" charset="0"/>
              </a:rPr>
              <a:t>Actor-Critic</a:t>
            </a:r>
            <a:r>
              <a:rPr lang="tr-TR" sz="2800" dirty="0">
                <a:latin typeface="Century Gothic" panose="020B0502020202020204" pitchFamily="34" charset="0"/>
              </a:rPr>
              <a:t>, hem keşif hem de öğrenme kararlılığı konularına odaklanır ve diğer algoritmalara göre daha iyi performans sağlar.</a:t>
            </a:r>
          </a:p>
          <a:p>
            <a:pPr marL="0" indent="0">
              <a:buNone/>
            </a:pPr>
            <a:r>
              <a:rPr lang="tr-TR" sz="2800" dirty="0">
                <a:latin typeface="Century Gothic" panose="020B0502020202020204" pitchFamily="34" charset="0"/>
              </a:rPr>
              <a:t>	Entropi Maksimizasyonu için SAC, ödüle ek olarak bir entropi bileşeni ekler. Bu, ajanı daha fazla keşif yapmaya teşvik eder.</a:t>
            </a:r>
          </a:p>
          <a:p>
            <a:pPr marL="0" indent="0">
              <a:buNone/>
            </a:pPr>
            <a:endParaRPr lang="tr-TR" sz="2800" dirty="0">
              <a:latin typeface="Century Gothic" panose="020B0502020202020204" pitchFamily="34" charset="0"/>
            </a:endParaRPr>
          </a:p>
          <a:p>
            <a:endParaRPr lang="en-GB" dirty="0"/>
          </a:p>
        </p:txBody>
      </p:sp>
    </p:spTree>
    <p:extLst>
      <p:ext uri="{BB962C8B-B14F-4D97-AF65-F5344CB8AC3E}">
        <p14:creationId xmlns:p14="http://schemas.microsoft.com/office/powerpoint/2010/main" val="3949669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525</TotalTime>
  <Words>1179</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Century Gothic</vt:lpstr>
      <vt:lpstr>inherit</vt:lpstr>
      <vt:lpstr>Office Theme</vt:lpstr>
      <vt:lpstr>MountaIn Car &amp; Car Racing</vt:lpstr>
      <vt:lpstr>PowerPoint Presentation</vt:lpstr>
      <vt:lpstr>Genelleştirilmiş Avantaj Tahmini (GAE)</vt:lpstr>
      <vt:lpstr>Proximal Policy Optimization (PPO) </vt:lpstr>
      <vt:lpstr> Policy Updates: </vt:lpstr>
      <vt:lpstr>PowerPoint Presentation</vt:lpstr>
      <vt:lpstr>PPO – Akış Diyagramı</vt:lpstr>
      <vt:lpstr>PPO – Sözde Kod</vt:lpstr>
      <vt:lpstr>Soft Actor-Critic (SAC) </vt:lpstr>
      <vt:lpstr>Soft Policy Algoritma için SAC :</vt:lpstr>
      <vt:lpstr>PowerPoint Presentation</vt:lpstr>
      <vt:lpstr>SAC - Akış Diyagramı</vt:lpstr>
      <vt:lpstr>SAC - Sözde Kod</vt:lpstr>
      <vt:lpstr>Advantage Actor-Critic (A2C)</vt:lpstr>
      <vt:lpstr>PowerPoint Presentation</vt:lpstr>
      <vt:lpstr>PowerPoint Presentation</vt:lpstr>
      <vt:lpstr>A2C - Akış Diyagramı</vt:lpstr>
      <vt:lpstr>A2C - Sözde Kod</vt:lpstr>
      <vt:lpstr>PowerPoint Presentation</vt:lpstr>
      <vt:lpstr>Mountain Car Problemi</vt:lpstr>
      <vt:lpstr>Gözlem Uzayı:</vt:lpstr>
      <vt:lpstr>Problem Sürekli mi Ayrık mı?</vt:lpstr>
      <vt:lpstr>PowerPoint Presentation</vt:lpstr>
      <vt:lpstr>Car Racing Problemi</vt:lpstr>
      <vt:lpstr>Gözlem Uzayı:</vt:lpstr>
      <vt:lpstr>Problem Sürekli mi Ayrık mı?</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Çalık</dc:creator>
  <cp:lastModifiedBy>Emre Başaran</cp:lastModifiedBy>
  <cp:revision>164</cp:revision>
  <dcterms:created xsi:type="dcterms:W3CDTF">2024-12-19T13:47:47Z</dcterms:created>
  <dcterms:modified xsi:type="dcterms:W3CDTF">2024-12-20T05:27:40Z</dcterms:modified>
</cp:coreProperties>
</file>