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C03CF3-D140-4BFF-AC79-00396660D23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6833BB3F-0CD6-4E4E-9446-8677D948C5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1D8FC5B-2A54-450F-BAC2-247A10A7B2FD}"/>
              </a:ext>
            </a:extLst>
          </p:cNvPr>
          <p:cNvSpPr>
            <a:spLocks noGrp="1"/>
          </p:cNvSpPr>
          <p:nvPr>
            <p:ph type="dt" sz="half" idx="10"/>
          </p:nvPr>
        </p:nvSpPr>
        <p:spPr/>
        <p:txBody>
          <a:bodyPr/>
          <a:lstStyle/>
          <a:p>
            <a:fld id="{58E14643-299F-42BE-ACA7-EE328C5CEC3B}" type="datetimeFigureOut">
              <a:rPr lang="tr-TR" smtClean="0"/>
              <a:t>22.04.2024</a:t>
            </a:fld>
            <a:endParaRPr lang="tr-TR"/>
          </a:p>
        </p:txBody>
      </p:sp>
      <p:sp>
        <p:nvSpPr>
          <p:cNvPr id="5" name="Alt Bilgi Yer Tutucusu 4">
            <a:extLst>
              <a:ext uri="{FF2B5EF4-FFF2-40B4-BE49-F238E27FC236}">
                <a16:creationId xmlns:a16="http://schemas.microsoft.com/office/drawing/2014/main" id="{D7658868-8DB1-42C1-AFFA-D2D61059113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FD3B017-1A6A-4477-8248-16B4F4A54FA3}"/>
              </a:ext>
            </a:extLst>
          </p:cNvPr>
          <p:cNvSpPr>
            <a:spLocks noGrp="1"/>
          </p:cNvSpPr>
          <p:nvPr>
            <p:ph type="sldNum" sz="quarter" idx="12"/>
          </p:nvPr>
        </p:nvSpPr>
        <p:spPr/>
        <p:txBody>
          <a:bodyPr/>
          <a:lstStyle/>
          <a:p>
            <a:fld id="{5A790DB8-2DF2-4A7E-9CB5-BA2437A153E8}" type="slidenum">
              <a:rPr lang="tr-TR" smtClean="0"/>
              <a:t>‹#›</a:t>
            </a:fld>
            <a:endParaRPr lang="tr-TR"/>
          </a:p>
        </p:txBody>
      </p:sp>
    </p:spTree>
    <p:extLst>
      <p:ext uri="{BB962C8B-B14F-4D97-AF65-F5344CB8AC3E}">
        <p14:creationId xmlns:p14="http://schemas.microsoft.com/office/powerpoint/2010/main" val="1050291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AA07DE-289B-47CC-AB53-16C38ED6E06D}"/>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FC0E11D2-6218-4B03-8D52-97791B357821}"/>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89D7F02-1FC6-490C-B879-646D2C074ACC}"/>
              </a:ext>
            </a:extLst>
          </p:cNvPr>
          <p:cNvSpPr>
            <a:spLocks noGrp="1"/>
          </p:cNvSpPr>
          <p:nvPr>
            <p:ph type="dt" sz="half" idx="10"/>
          </p:nvPr>
        </p:nvSpPr>
        <p:spPr/>
        <p:txBody>
          <a:bodyPr/>
          <a:lstStyle/>
          <a:p>
            <a:fld id="{58E14643-299F-42BE-ACA7-EE328C5CEC3B}" type="datetimeFigureOut">
              <a:rPr lang="tr-TR" smtClean="0"/>
              <a:t>22.04.2024</a:t>
            </a:fld>
            <a:endParaRPr lang="tr-TR"/>
          </a:p>
        </p:txBody>
      </p:sp>
      <p:sp>
        <p:nvSpPr>
          <p:cNvPr id="5" name="Alt Bilgi Yer Tutucusu 4">
            <a:extLst>
              <a:ext uri="{FF2B5EF4-FFF2-40B4-BE49-F238E27FC236}">
                <a16:creationId xmlns:a16="http://schemas.microsoft.com/office/drawing/2014/main" id="{FDBD2AEC-D60C-4F59-A534-24B429BB3B9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6D84F1C-A0D8-460C-BA60-E6D2D88BA16D}"/>
              </a:ext>
            </a:extLst>
          </p:cNvPr>
          <p:cNvSpPr>
            <a:spLocks noGrp="1"/>
          </p:cNvSpPr>
          <p:nvPr>
            <p:ph type="sldNum" sz="quarter" idx="12"/>
          </p:nvPr>
        </p:nvSpPr>
        <p:spPr/>
        <p:txBody>
          <a:bodyPr/>
          <a:lstStyle/>
          <a:p>
            <a:fld id="{5A790DB8-2DF2-4A7E-9CB5-BA2437A153E8}" type="slidenum">
              <a:rPr lang="tr-TR" smtClean="0"/>
              <a:t>‹#›</a:t>
            </a:fld>
            <a:endParaRPr lang="tr-TR"/>
          </a:p>
        </p:txBody>
      </p:sp>
    </p:spTree>
    <p:extLst>
      <p:ext uri="{BB962C8B-B14F-4D97-AF65-F5344CB8AC3E}">
        <p14:creationId xmlns:p14="http://schemas.microsoft.com/office/powerpoint/2010/main" val="857235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16695859-D6C8-4E69-AFA2-A65C19D2BA0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090968BE-CAF6-44CA-91D5-4B23A431E1A9}"/>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5C8B09B-3BA0-44E6-9ED3-9B878373082F}"/>
              </a:ext>
            </a:extLst>
          </p:cNvPr>
          <p:cNvSpPr>
            <a:spLocks noGrp="1"/>
          </p:cNvSpPr>
          <p:nvPr>
            <p:ph type="dt" sz="half" idx="10"/>
          </p:nvPr>
        </p:nvSpPr>
        <p:spPr/>
        <p:txBody>
          <a:bodyPr/>
          <a:lstStyle/>
          <a:p>
            <a:fld id="{58E14643-299F-42BE-ACA7-EE328C5CEC3B}" type="datetimeFigureOut">
              <a:rPr lang="tr-TR" smtClean="0"/>
              <a:t>22.04.2024</a:t>
            </a:fld>
            <a:endParaRPr lang="tr-TR"/>
          </a:p>
        </p:txBody>
      </p:sp>
      <p:sp>
        <p:nvSpPr>
          <p:cNvPr id="5" name="Alt Bilgi Yer Tutucusu 4">
            <a:extLst>
              <a:ext uri="{FF2B5EF4-FFF2-40B4-BE49-F238E27FC236}">
                <a16:creationId xmlns:a16="http://schemas.microsoft.com/office/drawing/2014/main" id="{76226E45-7F17-48EA-BD2B-EA86B3EE895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C416D79-F97E-4127-B086-9080311A945E}"/>
              </a:ext>
            </a:extLst>
          </p:cNvPr>
          <p:cNvSpPr>
            <a:spLocks noGrp="1"/>
          </p:cNvSpPr>
          <p:nvPr>
            <p:ph type="sldNum" sz="quarter" idx="12"/>
          </p:nvPr>
        </p:nvSpPr>
        <p:spPr/>
        <p:txBody>
          <a:bodyPr/>
          <a:lstStyle/>
          <a:p>
            <a:fld id="{5A790DB8-2DF2-4A7E-9CB5-BA2437A153E8}" type="slidenum">
              <a:rPr lang="tr-TR" smtClean="0"/>
              <a:t>‹#›</a:t>
            </a:fld>
            <a:endParaRPr lang="tr-TR"/>
          </a:p>
        </p:txBody>
      </p:sp>
    </p:spTree>
    <p:extLst>
      <p:ext uri="{BB962C8B-B14F-4D97-AF65-F5344CB8AC3E}">
        <p14:creationId xmlns:p14="http://schemas.microsoft.com/office/powerpoint/2010/main" val="4016521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EA7FCF-9710-4334-A96B-AA0A982A64E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A095E7E-A0EB-4DFF-AC36-D7F271E03F10}"/>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F77E62E-40CC-465D-94FD-0882431F03E5}"/>
              </a:ext>
            </a:extLst>
          </p:cNvPr>
          <p:cNvSpPr>
            <a:spLocks noGrp="1"/>
          </p:cNvSpPr>
          <p:nvPr>
            <p:ph type="dt" sz="half" idx="10"/>
          </p:nvPr>
        </p:nvSpPr>
        <p:spPr/>
        <p:txBody>
          <a:bodyPr/>
          <a:lstStyle/>
          <a:p>
            <a:fld id="{58E14643-299F-42BE-ACA7-EE328C5CEC3B}" type="datetimeFigureOut">
              <a:rPr lang="tr-TR" smtClean="0"/>
              <a:t>22.04.2024</a:t>
            </a:fld>
            <a:endParaRPr lang="tr-TR"/>
          </a:p>
        </p:txBody>
      </p:sp>
      <p:sp>
        <p:nvSpPr>
          <p:cNvPr id="5" name="Alt Bilgi Yer Tutucusu 4">
            <a:extLst>
              <a:ext uri="{FF2B5EF4-FFF2-40B4-BE49-F238E27FC236}">
                <a16:creationId xmlns:a16="http://schemas.microsoft.com/office/drawing/2014/main" id="{DAA4E69D-B3A7-49A1-8735-B390DE64D29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B8E7443-8621-4545-BC43-82858D8E84E7}"/>
              </a:ext>
            </a:extLst>
          </p:cNvPr>
          <p:cNvSpPr>
            <a:spLocks noGrp="1"/>
          </p:cNvSpPr>
          <p:nvPr>
            <p:ph type="sldNum" sz="quarter" idx="12"/>
          </p:nvPr>
        </p:nvSpPr>
        <p:spPr/>
        <p:txBody>
          <a:bodyPr/>
          <a:lstStyle/>
          <a:p>
            <a:fld id="{5A790DB8-2DF2-4A7E-9CB5-BA2437A153E8}" type="slidenum">
              <a:rPr lang="tr-TR" smtClean="0"/>
              <a:t>‹#›</a:t>
            </a:fld>
            <a:endParaRPr lang="tr-TR"/>
          </a:p>
        </p:txBody>
      </p:sp>
    </p:spTree>
    <p:extLst>
      <p:ext uri="{BB962C8B-B14F-4D97-AF65-F5344CB8AC3E}">
        <p14:creationId xmlns:p14="http://schemas.microsoft.com/office/powerpoint/2010/main" val="3436014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113A50-C06B-4785-8D6A-9ED667F007DA}"/>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E64FE412-DE1C-4216-A652-CF7EFB0AE3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5A625EF-9F97-4E2F-A71C-4FFF0DFD162D}"/>
              </a:ext>
            </a:extLst>
          </p:cNvPr>
          <p:cNvSpPr>
            <a:spLocks noGrp="1"/>
          </p:cNvSpPr>
          <p:nvPr>
            <p:ph type="dt" sz="half" idx="10"/>
          </p:nvPr>
        </p:nvSpPr>
        <p:spPr/>
        <p:txBody>
          <a:bodyPr/>
          <a:lstStyle/>
          <a:p>
            <a:fld id="{58E14643-299F-42BE-ACA7-EE328C5CEC3B}" type="datetimeFigureOut">
              <a:rPr lang="tr-TR" smtClean="0"/>
              <a:t>22.04.2024</a:t>
            </a:fld>
            <a:endParaRPr lang="tr-TR"/>
          </a:p>
        </p:txBody>
      </p:sp>
      <p:sp>
        <p:nvSpPr>
          <p:cNvPr id="5" name="Alt Bilgi Yer Tutucusu 4">
            <a:extLst>
              <a:ext uri="{FF2B5EF4-FFF2-40B4-BE49-F238E27FC236}">
                <a16:creationId xmlns:a16="http://schemas.microsoft.com/office/drawing/2014/main" id="{A0E7854B-C528-45AE-B934-ADB69076002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A512FD4-FBA1-4B17-8D8C-39BA5F7DBE12}"/>
              </a:ext>
            </a:extLst>
          </p:cNvPr>
          <p:cNvSpPr>
            <a:spLocks noGrp="1"/>
          </p:cNvSpPr>
          <p:nvPr>
            <p:ph type="sldNum" sz="quarter" idx="12"/>
          </p:nvPr>
        </p:nvSpPr>
        <p:spPr/>
        <p:txBody>
          <a:bodyPr/>
          <a:lstStyle/>
          <a:p>
            <a:fld id="{5A790DB8-2DF2-4A7E-9CB5-BA2437A153E8}" type="slidenum">
              <a:rPr lang="tr-TR" smtClean="0"/>
              <a:t>‹#›</a:t>
            </a:fld>
            <a:endParaRPr lang="tr-TR"/>
          </a:p>
        </p:txBody>
      </p:sp>
    </p:spTree>
    <p:extLst>
      <p:ext uri="{BB962C8B-B14F-4D97-AF65-F5344CB8AC3E}">
        <p14:creationId xmlns:p14="http://schemas.microsoft.com/office/powerpoint/2010/main" val="347743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CD16B5-2131-4067-B5C9-FA106690D91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D50761B-56D7-44F6-AA0A-7B32D1D6D78A}"/>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D8E89BD1-AE40-452A-92F4-3690BD0874A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CDBF8559-9091-4281-B338-EFB3B19E219B}"/>
              </a:ext>
            </a:extLst>
          </p:cNvPr>
          <p:cNvSpPr>
            <a:spLocks noGrp="1"/>
          </p:cNvSpPr>
          <p:nvPr>
            <p:ph type="dt" sz="half" idx="10"/>
          </p:nvPr>
        </p:nvSpPr>
        <p:spPr/>
        <p:txBody>
          <a:bodyPr/>
          <a:lstStyle/>
          <a:p>
            <a:fld id="{58E14643-299F-42BE-ACA7-EE328C5CEC3B}" type="datetimeFigureOut">
              <a:rPr lang="tr-TR" smtClean="0"/>
              <a:t>22.04.2024</a:t>
            </a:fld>
            <a:endParaRPr lang="tr-TR"/>
          </a:p>
        </p:txBody>
      </p:sp>
      <p:sp>
        <p:nvSpPr>
          <p:cNvPr id="6" name="Alt Bilgi Yer Tutucusu 5">
            <a:extLst>
              <a:ext uri="{FF2B5EF4-FFF2-40B4-BE49-F238E27FC236}">
                <a16:creationId xmlns:a16="http://schemas.microsoft.com/office/drawing/2014/main" id="{E0059FEF-694C-45BB-B278-D593C62DEF6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DA98A27-24ED-4999-95D7-D8A9C471614E}"/>
              </a:ext>
            </a:extLst>
          </p:cNvPr>
          <p:cNvSpPr>
            <a:spLocks noGrp="1"/>
          </p:cNvSpPr>
          <p:nvPr>
            <p:ph type="sldNum" sz="quarter" idx="12"/>
          </p:nvPr>
        </p:nvSpPr>
        <p:spPr/>
        <p:txBody>
          <a:bodyPr/>
          <a:lstStyle/>
          <a:p>
            <a:fld id="{5A790DB8-2DF2-4A7E-9CB5-BA2437A153E8}" type="slidenum">
              <a:rPr lang="tr-TR" smtClean="0"/>
              <a:t>‹#›</a:t>
            </a:fld>
            <a:endParaRPr lang="tr-TR"/>
          </a:p>
        </p:txBody>
      </p:sp>
    </p:spTree>
    <p:extLst>
      <p:ext uri="{BB962C8B-B14F-4D97-AF65-F5344CB8AC3E}">
        <p14:creationId xmlns:p14="http://schemas.microsoft.com/office/powerpoint/2010/main" val="80740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8337D8-ADE0-4F88-B431-0DD705C8E3F2}"/>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FC561957-F439-4DFA-BF60-5E74B3C84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486A985A-EA5F-4EA1-9438-5E3E33C0FB0E}"/>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4969DB68-B788-41CF-90A8-4B616417D3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C77E889E-80BF-413A-97A7-CEDD2D96DE2D}"/>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455EF230-5528-47C9-8A7A-477646DD00BF}"/>
              </a:ext>
            </a:extLst>
          </p:cNvPr>
          <p:cNvSpPr>
            <a:spLocks noGrp="1"/>
          </p:cNvSpPr>
          <p:nvPr>
            <p:ph type="dt" sz="half" idx="10"/>
          </p:nvPr>
        </p:nvSpPr>
        <p:spPr/>
        <p:txBody>
          <a:bodyPr/>
          <a:lstStyle/>
          <a:p>
            <a:fld id="{58E14643-299F-42BE-ACA7-EE328C5CEC3B}" type="datetimeFigureOut">
              <a:rPr lang="tr-TR" smtClean="0"/>
              <a:t>22.04.2024</a:t>
            </a:fld>
            <a:endParaRPr lang="tr-TR"/>
          </a:p>
        </p:txBody>
      </p:sp>
      <p:sp>
        <p:nvSpPr>
          <p:cNvPr id="8" name="Alt Bilgi Yer Tutucusu 7">
            <a:extLst>
              <a:ext uri="{FF2B5EF4-FFF2-40B4-BE49-F238E27FC236}">
                <a16:creationId xmlns:a16="http://schemas.microsoft.com/office/drawing/2014/main" id="{A9DB873E-D1E3-4CB4-9B9A-DB9020B63F6D}"/>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6ECA70B8-362B-48E4-AC28-1E8D6EDDB996}"/>
              </a:ext>
            </a:extLst>
          </p:cNvPr>
          <p:cNvSpPr>
            <a:spLocks noGrp="1"/>
          </p:cNvSpPr>
          <p:nvPr>
            <p:ph type="sldNum" sz="quarter" idx="12"/>
          </p:nvPr>
        </p:nvSpPr>
        <p:spPr/>
        <p:txBody>
          <a:bodyPr/>
          <a:lstStyle/>
          <a:p>
            <a:fld id="{5A790DB8-2DF2-4A7E-9CB5-BA2437A153E8}" type="slidenum">
              <a:rPr lang="tr-TR" smtClean="0"/>
              <a:t>‹#›</a:t>
            </a:fld>
            <a:endParaRPr lang="tr-TR"/>
          </a:p>
        </p:txBody>
      </p:sp>
    </p:spTree>
    <p:extLst>
      <p:ext uri="{BB962C8B-B14F-4D97-AF65-F5344CB8AC3E}">
        <p14:creationId xmlns:p14="http://schemas.microsoft.com/office/powerpoint/2010/main" val="209503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9F009B-AB4B-415B-AF93-35F99E4C3AF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D2340CE2-CC34-4584-9498-756FDD16029F}"/>
              </a:ext>
            </a:extLst>
          </p:cNvPr>
          <p:cNvSpPr>
            <a:spLocks noGrp="1"/>
          </p:cNvSpPr>
          <p:nvPr>
            <p:ph type="dt" sz="half" idx="10"/>
          </p:nvPr>
        </p:nvSpPr>
        <p:spPr/>
        <p:txBody>
          <a:bodyPr/>
          <a:lstStyle/>
          <a:p>
            <a:fld id="{58E14643-299F-42BE-ACA7-EE328C5CEC3B}" type="datetimeFigureOut">
              <a:rPr lang="tr-TR" smtClean="0"/>
              <a:t>22.04.2024</a:t>
            </a:fld>
            <a:endParaRPr lang="tr-TR"/>
          </a:p>
        </p:txBody>
      </p:sp>
      <p:sp>
        <p:nvSpPr>
          <p:cNvPr id="4" name="Alt Bilgi Yer Tutucusu 3">
            <a:extLst>
              <a:ext uri="{FF2B5EF4-FFF2-40B4-BE49-F238E27FC236}">
                <a16:creationId xmlns:a16="http://schemas.microsoft.com/office/drawing/2014/main" id="{3D10A29F-DD06-4A5E-A79E-92CE3BAF0B00}"/>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4C2CFF5C-86EC-461C-A734-EEE9920465CE}"/>
              </a:ext>
            </a:extLst>
          </p:cNvPr>
          <p:cNvSpPr>
            <a:spLocks noGrp="1"/>
          </p:cNvSpPr>
          <p:nvPr>
            <p:ph type="sldNum" sz="quarter" idx="12"/>
          </p:nvPr>
        </p:nvSpPr>
        <p:spPr/>
        <p:txBody>
          <a:bodyPr/>
          <a:lstStyle/>
          <a:p>
            <a:fld id="{5A790DB8-2DF2-4A7E-9CB5-BA2437A153E8}" type="slidenum">
              <a:rPr lang="tr-TR" smtClean="0"/>
              <a:t>‹#›</a:t>
            </a:fld>
            <a:endParaRPr lang="tr-TR"/>
          </a:p>
        </p:txBody>
      </p:sp>
    </p:spTree>
    <p:extLst>
      <p:ext uri="{BB962C8B-B14F-4D97-AF65-F5344CB8AC3E}">
        <p14:creationId xmlns:p14="http://schemas.microsoft.com/office/powerpoint/2010/main" val="1943166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40E809E-3B51-46EA-8B7D-5325435351FE}"/>
              </a:ext>
            </a:extLst>
          </p:cNvPr>
          <p:cNvSpPr>
            <a:spLocks noGrp="1"/>
          </p:cNvSpPr>
          <p:nvPr>
            <p:ph type="dt" sz="half" idx="10"/>
          </p:nvPr>
        </p:nvSpPr>
        <p:spPr/>
        <p:txBody>
          <a:bodyPr/>
          <a:lstStyle/>
          <a:p>
            <a:fld id="{58E14643-299F-42BE-ACA7-EE328C5CEC3B}" type="datetimeFigureOut">
              <a:rPr lang="tr-TR" smtClean="0"/>
              <a:t>22.04.2024</a:t>
            </a:fld>
            <a:endParaRPr lang="tr-TR"/>
          </a:p>
        </p:txBody>
      </p:sp>
      <p:sp>
        <p:nvSpPr>
          <p:cNvPr id="3" name="Alt Bilgi Yer Tutucusu 2">
            <a:extLst>
              <a:ext uri="{FF2B5EF4-FFF2-40B4-BE49-F238E27FC236}">
                <a16:creationId xmlns:a16="http://schemas.microsoft.com/office/drawing/2014/main" id="{979160C0-FC5D-47D0-B755-F66457AB19B6}"/>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8513C3C4-023D-42E9-B7EE-95A977EBC188}"/>
              </a:ext>
            </a:extLst>
          </p:cNvPr>
          <p:cNvSpPr>
            <a:spLocks noGrp="1"/>
          </p:cNvSpPr>
          <p:nvPr>
            <p:ph type="sldNum" sz="quarter" idx="12"/>
          </p:nvPr>
        </p:nvSpPr>
        <p:spPr/>
        <p:txBody>
          <a:bodyPr/>
          <a:lstStyle/>
          <a:p>
            <a:fld id="{5A790DB8-2DF2-4A7E-9CB5-BA2437A153E8}" type="slidenum">
              <a:rPr lang="tr-TR" smtClean="0"/>
              <a:t>‹#›</a:t>
            </a:fld>
            <a:endParaRPr lang="tr-TR"/>
          </a:p>
        </p:txBody>
      </p:sp>
    </p:spTree>
    <p:extLst>
      <p:ext uri="{BB962C8B-B14F-4D97-AF65-F5344CB8AC3E}">
        <p14:creationId xmlns:p14="http://schemas.microsoft.com/office/powerpoint/2010/main" val="4994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DAF01C-97EE-404B-864D-7CE804586AF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8C73490A-20F5-4B0B-B63B-4B03A4B2B0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FE35B199-D9D0-4FBC-B1AF-B71B45C8C5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D73A87E-A4A2-4CDF-933C-372DF4BED4FE}"/>
              </a:ext>
            </a:extLst>
          </p:cNvPr>
          <p:cNvSpPr>
            <a:spLocks noGrp="1"/>
          </p:cNvSpPr>
          <p:nvPr>
            <p:ph type="dt" sz="half" idx="10"/>
          </p:nvPr>
        </p:nvSpPr>
        <p:spPr/>
        <p:txBody>
          <a:bodyPr/>
          <a:lstStyle/>
          <a:p>
            <a:fld id="{58E14643-299F-42BE-ACA7-EE328C5CEC3B}" type="datetimeFigureOut">
              <a:rPr lang="tr-TR" smtClean="0"/>
              <a:t>22.04.2024</a:t>
            </a:fld>
            <a:endParaRPr lang="tr-TR"/>
          </a:p>
        </p:txBody>
      </p:sp>
      <p:sp>
        <p:nvSpPr>
          <p:cNvPr id="6" name="Alt Bilgi Yer Tutucusu 5">
            <a:extLst>
              <a:ext uri="{FF2B5EF4-FFF2-40B4-BE49-F238E27FC236}">
                <a16:creationId xmlns:a16="http://schemas.microsoft.com/office/drawing/2014/main" id="{A989BBA1-B947-451E-843A-4E7AE1FD91D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AC70EC3-AB8A-46A1-AD0B-D37859F35AEA}"/>
              </a:ext>
            </a:extLst>
          </p:cNvPr>
          <p:cNvSpPr>
            <a:spLocks noGrp="1"/>
          </p:cNvSpPr>
          <p:nvPr>
            <p:ph type="sldNum" sz="quarter" idx="12"/>
          </p:nvPr>
        </p:nvSpPr>
        <p:spPr/>
        <p:txBody>
          <a:bodyPr/>
          <a:lstStyle/>
          <a:p>
            <a:fld id="{5A790DB8-2DF2-4A7E-9CB5-BA2437A153E8}" type="slidenum">
              <a:rPr lang="tr-TR" smtClean="0"/>
              <a:t>‹#›</a:t>
            </a:fld>
            <a:endParaRPr lang="tr-TR"/>
          </a:p>
        </p:txBody>
      </p:sp>
    </p:spTree>
    <p:extLst>
      <p:ext uri="{BB962C8B-B14F-4D97-AF65-F5344CB8AC3E}">
        <p14:creationId xmlns:p14="http://schemas.microsoft.com/office/powerpoint/2010/main" val="3403910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BB42FB-99C5-4C63-A8A2-A3ED2D63DFD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3EC7F59A-E983-4A49-91A4-3081E7D859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C13ACC64-25BF-48FE-A75D-EBC8DE15B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691D61A-ACE2-4991-909F-460190EA9C9A}"/>
              </a:ext>
            </a:extLst>
          </p:cNvPr>
          <p:cNvSpPr>
            <a:spLocks noGrp="1"/>
          </p:cNvSpPr>
          <p:nvPr>
            <p:ph type="dt" sz="half" idx="10"/>
          </p:nvPr>
        </p:nvSpPr>
        <p:spPr/>
        <p:txBody>
          <a:bodyPr/>
          <a:lstStyle/>
          <a:p>
            <a:fld id="{58E14643-299F-42BE-ACA7-EE328C5CEC3B}" type="datetimeFigureOut">
              <a:rPr lang="tr-TR" smtClean="0"/>
              <a:t>22.04.2024</a:t>
            </a:fld>
            <a:endParaRPr lang="tr-TR"/>
          </a:p>
        </p:txBody>
      </p:sp>
      <p:sp>
        <p:nvSpPr>
          <p:cNvPr id="6" name="Alt Bilgi Yer Tutucusu 5">
            <a:extLst>
              <a:ext uri="{FF2B5EF4-FFF2-40B4-BE49-F238E27FC236}">
                <a16:creationId xmlns:a16="http://schemas.microsoft.com/office/drawing/2014/main" id="{2653D766-B51D-4B2B-855D-558D0652A5A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85BFAE5-011B-487B-AF19-F7E1FB0020C3}"/>
              </a:ext>
            </a:extLst>
          </p:cNvPr>
          <p:cNvSpPr>
            <a:spLocks noGrp="1"/>
          </p:cNvSpPr>
          <p:nvPr>
            <p:ph type="sldNum" sz="quarter" idx="12"/>
          </p:nvPr>
        </p:nvSpPr>
        <p:spPr/>
        <p:txBody>
          <a:bodyPr/>
          <a:lstStyle/>
          <a:p>
            <a:fld id="{5A790DB8-2DF2-4A7E-9CB5-BA2437A153E8}" type="slidenum">
              <a:rPr lang="tr-TR" smtClean="0"/>
              <a:t>‹#›</a:t>
            </a:fld>
            <a:endParaRPr lang="tr-TR"/>
          </a:p>
        </p:txBody>
      </p:sp>
    </p:spTree>
    <p:extLst>
      <p:ext uri="{BB962C8B-B14F-4D97-AF65-F5344CB8AC3E}">
        <p14:creationId xmlns:p14="http://schemas.microsoft.com/office/powerpoint/2010/main" val="907080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3FBCDA93-CEEF-4FFE-A593-84878B0E86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98607A4-2712-4270-AD2B-25B252B5BE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7D5CD71-2D3E-44A8-82B2-24B2820CA2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E14643-299F-42BE-ACA7-EE328C5CEC3B}" type="datetimeFigureOut">
              <a:rPr lang="tr-TR" smtClean="0"/>
              <a:t>22.04.2024</a:t>
            </a:fld>
            <a:endParaRPr lang="tr-TR"/>
          </a:p>
        </p:txBody>
      </p:sp>
      <p:sp>
        <p:nvSpPr>
          <p:cNvPr id="5" name="Alt Bilgi Yer Tutucusu 4">
            <a:extLst>
              <a:ext uri="{FF2B5EF4-FFF2-40B4-BE49-F238E27FC236}">
                <a16:creationId xmlns:a16="http://schemas.microsoft.com/office/drawing/2014/main" id="{5883D4CB-7A3E-4FAF-B471-B0601ACAFC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EE7C08A5-C67C-40A3-A31F-382096E9C7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90DB8-2DF2-4A7E-9CB5-BA2437A153E8}" type="slidenum">
              <a:rPr lang="tr-TR" smtClean="0"/>
              <a:t>‹#›</a:t>
            </a:fld>
            <a:endParaRPr lang="tr-TR"/>
          </a:p>
        </p:txBody>
      </p:sp>
    </p:spTree>
    <p:extLst>
      <p:ext uri="{BB962C8B-B14F-4D97-AF65-F5344CB8AC3E}">
        <p14:creationId xmlns:p14="http://schemas.microsoft.com/office/powerpoint/2010/main" val="1407922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B9BF5F-2DE0-4E9C-8949-AC423845BA0D}"/>
              </a:ext>
            </a:extLst>
          </p:cNvPr>
          <p:cNvSpPr>
            <a:spLocks noGrp="1"/>
          </p:cNvSpPr>
          <p:nvPr>
            <p:ph type="ctrTitle"/>
          </p:nvPr>
        </p:nvSpPr>
        <p:spPr>
          <a:xfrm>
            <a:off x="1524000" y="-328474"/>
            <a:ext cx="9144000" cy="2387600"/>
          </a:xfrm>
        </p:spPr>
        <p:txBody>
          <a:bodyPr/>
          <a:lstStyle/>
          <a:p>
            <a:r>
              <a:rPr lang="tr-TR" sz="4000" b="1" dirty="0">
                <a:effectLst/>
                <a:latin typeface="Calibri" panose="020F0502020204030204" pitchFamily="34" charset="0"/>
                <a:ea typeface="Calibri" panose="020F0502020204030204" pitchFamily="34" charset="0"/>
                <a:cs typeface="Times New Roman" panose="02020603050405020304" pitchFamily="18" charset="0"/>
              </a:rPr>
              <a:t>AWS SQS SUNUM</a:t>
            </a:r>
            <a:br>
              <a:rPr lang="tr-TR" sz="1800" dirty="0">
                <a:effectLst/>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3" name="Alt Başlık 2">
            <a:extLst>
              <a:ext uri="{FF2B5EF4-FFF2-40B4-BE49-F238E27FC236}">
                <a16:creationId xmlns:a16="http://schemas.microsoft.com/office/drawing/2014/main" id="{A6276C1E-1E74-4A3E-BC77-549D2458EF19}"/>
              </a:ext>
            </a:extLst>
          </p:cNvPr>
          <p:cNvSpPr>
            <a:spLocks noGrp="1"/>
          </p:cNvSpPr>
          <p:nvPr>
            <p:ph type="subTitle" idx="1"/>
          </p:nvPr>
        </p:nvSpPr>
        <p:spPr>
          <a:xfrm>
            <a:off x="1328691" y="1773238"/>
            <a:ext cx="9144000" cy="1655762"/>
          </a:xfrm>
        </p:spPr>
        <p:txBody>
          <a:bodyPr>
            <a:noAutofit/>
          </a:bodyPr>
          <a:lstStyle/>
          <a:p>
            <a:pPr algn="l">
              <a:lnSpc>
                <a:spcPct val="107000"/>
              </a:lnSpc>
              <a:spcAft>
                <a:spcPts val="800"/>
              </a:spcAft>
            </a:pPr>
            <a:r>
              <a:rPr lang="tr-TR" sz="2800" b="1" dirty="0">
                <a:effectLst/>
                <a:latin typeface="Calibri" panose="020F0502020204030204" pitchFamily="34" charset="0"/>
                <a:ea typeface="Calibri" panose="020F0502020204030204" pitchFamily="34" charset="0"/>
                <a:cs typeface="Times New Roman" panose="02020603050405020304" pitchFamily="18" charset="0"/>
              </a:rPr>
              <a:t>Grup Adı: LXP</a:t>
            </a:r>
            <a:endParaRPr lang="tr-TR" sz="2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tr-TR" sz="2800" b="1" dirty="0">
                <a:effectLst/>
                <a:latin typeface="Calibri" panose="020F0502020204030204" pitchFamily="34" charset="0"/>
                <a:ea typeface="Calibri" panose="020F0502020204030204" pitchFamily="34" charset="0"/>
                <a:cs typeface="Times New Roman" panose="02020603050405020304" pitchFamily="18" charset="0"/>
              </a:rPr>
              <a:t> </a:t>
            </a:r>
            <a:endParaRPr lang="tr-TR" sz="2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tr-TR" sz="2800" b="1" dirty="0">
                <a:effectLst/>
                <a:latin typeface="Calibri" panose="020F0502020204030204" pitchFamily="34" charset="0"/>
                <a:ea typeface="Calibri" panose="020F0502020204030204" pitchFamily="34" charset="0"/>
                <a:cs typeface="Times New Roman" panose="02020603050405020304" pitchFamily="18" charset="0"/>
              </a:rPr>
              <a:t>Hazırlayanlar:</a:t>
            </a:r>
            <a:endParaRPr lang="tr-TR" sz="2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tr-TR" sz="2800" b="1" dirty="0">
                <a:effectLst/>
                <a:latin typeface="Calibri" panose="020F0502020204030204" pitchFamily="34" charset="0"/>
                <a:ea typeface="Calibri" panose="020F0502020204030204" pitchFamily="34" charset="0"/>
                <a:cs typeface="Times New Roman" panose="02020603050405020304" pitchFamily="18" charset="0"/>
              </a:rPr>
              <a:t> </a:t>
            </a:r>
            <a:endParaRPr lang="tr-TR" sz="2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tr-TR" sz="2800" b="1" dirty="0">
                <a:effectLst/>
                <a:latin typeface="Calibri" panose="020F0502020204030204" pitchFamily="34" charset="0"/>
                <a:ea typeface="Calibri" panose="020F0502020204030204" pitchFamily="34" charset="0"/>
                <a:cs typeface="Times New Roman" panose="02020603050405020304" pitchFamily="18" charset="0"/>
              </a:rPr>
              <a:t>Emre Biçer - 200021570</a:t>
            </a:r>
            <a:endParaRPr lang="tr-TR" sz="2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tr-TR" sz="2800" b="1" dirty="0">
                <a:effectLst/>
                <a:latin typeface="Calibri" panose="020F0502020204030204" pitchFamily="34" charset="0"/>
                <a:ea typeface="Calibri" panose="020F0502020204030204" pitchFamily="34" charset="0"/>
                <a:cs typeface="Times New Roman" panose="02020603050405020304" pitchFamily="18" charset="0"/>
              </a:rPr>
              <a:t>Muhammet Emircan Arslan - 200026924</a:t>
            </a:r>
            <a:endParaRPr lang="tr-TR" sz="2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tr-TR" sz="2800" b="1" dirty="0">
                <a:effectLst/>
                <a:latin typeface="Calibri" panose="020F0502020204030204" pitchFamily="34" charset="0"/>
                <a:ea typeface="Calibri" panose="020F0502020204030204" pitchFamily="34" charset="0"/>
                <a:cs typeface="Times New Roman" panose="02020603050405020304" pitchFamily="18" charset="0"/>
              </a:rPr>
              <a:t>İsmail Esat Erbay - 200021681</a:t>
            </a:r>
            <a:endParaRPr lang="tr-TR"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sz="3200" dirty="0"/>
          </a:p>
        </p:txBody>
      </p:sp>
    </p:spTree>
    <p:extLst>
      <p:ext uri="{BB962C8B-B14F-4D97-AF65-F5344CB8AC3E}">
        <p14:creationId xmlns:p14="http://schemas.microsoft.com/office/powerpoint/2010/main" val="2405190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71756322-4A4D-4105-9AEA-CF15CA818494}"/>
              </a:ext>
            </a:extLst>
          </p:cNvPr>
          <p:cNvSpPr txBox="1"/>
          <p:nvPr/>
        </p:nvSpPr>
        <p:spPr>
          <a:xfrm>
            <a:off x="286304" y="286655"/>
            <a:ext cx="11769572" cy="2492990"/>
          </a:xfrm>
          <a:prstGeom prst="rect">
            <a:avLst/>
          </a:prstGeom>
          <a:noFill/>
        </p:spPr>
        <p:txBody>
          <a:bodyPr wrap="square">
            <a:spAutoFit/>
          </a:bodyPr>
          <a:lstStyle/>
          <a:p>
            <a:pPr>
              <a:spcAft>
                <a:spcPts val="1800"/>
              </a:spcAft>
            </a:pPr>
            <a:r>
              <a:rPr lang="tr-TR" sz="2400" b="1" dirty="0">
                <a:solidFill>
                  <a:srgbClr val="141F2E"/>
                </a:solidFill>
                <a:effectLst/>
                <a:latin typeface="Helvetica" panose="020B0604020202020204" pitchFamily="34" charset="0"/>
                <a:ea typeface="Times New Roman" panose="02020603050405020304" pitchFamily="18" charset="0"/>
              </a:rPr>
              <a:t>Amazon SQS kuyruk türleri</a:t>
            </a:r>
            <a:endParaRPr lang="tr-TR" sz="2400" b="1" dirty="0">
              <a:effectLst/>
              <a:latin typeface="Times New Roman" panose="02020603050405020304" pitchFamily="18" charset="0"/>
              <a:ea typeface="Times New Roman" panose="02020603050405020304" pitchFamily="18" charset="0"/>
            </a:endParaRPr>
          </a:p>
          <a:p>
            <a:pPr>
              <a:spcAft>
                <a:spcPts val="1800"/>
              </a:spcAft>
            </a:pPr>
            <a:r>
              <a:rPr lang="tr-TR" sz="1800" b="0" dirty="0">
                <a:solidFill>
                  <a:srgbClr val="141F2E"/>
                </a:solidFill>
                <a:effectLst/>
                <a:latin typeface="Helvetica" panose="020B0604020202020204" pitchFamily="34" charset="0"/>
                <a:ea typeface="Times New Roman" panose="02020603050405020304" pitchFamily="18" charset="0"/>
              </a:rPr>
              <a:t>Amazon SQS, farklı uygulama gereksinimleri için iki kuyruk türü sunar:</a:t>
            </a:r>
            <a:endParaRPr lang="tr-TR" sz="2400" b="1" dirty="0">
              <a:effectLst/>
              <a:latin typeface="Times New Roman" panose="02020603050405020304" pitchFamily="18" charset="0"/>
              <a:ea typeface="Times New Roman" panose="02020603050405020304" pitchFamily="18" charset="0"/>
            </a:endParaRPr>
          </a:p>
          <a:p>
            <a:r>
              <a:rPr lang="tr-TR" sz="2400" b="1" dirty="0">
                <a:solidFill>
                  <a:srgbClr val="141F2E"/>
                </a:solidFill>
                <a:effectLst/>
                <a:latin typeface="Helvetica" panose="020B0604020202020204" pitchFamily="34" charset="0"/>
                <a:ea typeface="Times New Roman" panose="02020603050405020304" pitchFamily="18" charset="0"/>
              </a:rPr>
              <a:t> </a:t>
            </a:r>
            <a:endParaRPr lang="tr-TR" sz="2400" b="1" dirty="0">
              <a:effectLst/>
              <a:latin typeface="Times New Roman" panose="02020603050405020304" pitchFamily="18" charset="0"/>
              <a:ea typeface="Times New Roman" panose="02020603050405020304" pitchFamily="18" charset="0"/>
            </a:endParaRPr>
          </a:p>
          <a:p>
            <a:r>
              <a:rPr lang="tr-TR" sz="2400" b="1" dirty="0">
                <a:solidFill>
                  <a:srgbClr val="141F2E"/>
                </a:solidFill>
                <a:effectLst/>
                <a:latin typeface="Helvetica" panose="020B0604020202020204" pitchFamily="34" charset="0"/>
                <a:ea typeface="Times New Roman" panose="02020603050405020304" pitchFamily="18" charset="0"/>
              </a:rPr>
              <a:t>Standart Kuyruklar</a:t>
            </a:r>
            <a:endParaRPr lang="tr-TR" sz="2400" b="1" dirty="0">
              <a:effectLst/>
              <a:latin typeface="Times New Roman" panose="02020603050405020304" pitchFamily="18" charset="0"/>
              <a:ea typeface="Times New Roman" panose="02020603050405020304" pitchFamily="18" charset="0"/>
            </a:endParaRPr>
          </a:p>
          <a:p>
            <a:r>
              <a:rPr lang="tr-TR" sz="1800" b="0" dirty="0">
                <a:solidFill>
                  <a:srgbClr val="141F2E"/>
                </a:solidFill>
                <a:effectLst/>
                <a:latin typeface="Helvetica" panose="020B0604020202020204" pitchFamily="34" charset="0"/>
                <a:ea typeface="Times New Roman" panose="02020603050405020304" pitchFamily="18" charset="0"/>
              </a:rPr>
              <a:t>Sınırsız İşlem Kapasitesi: Standart kuyruklar, API eylemi başına neredeyse sınırsız sayıda işlemi destekler.</a:t>
            </a:r>
            <a:endParaRPr lang="tr-TR" sz="2400" b="1" dirty="0">
              <a:effectLst/>
              <a:latin typeface="Times New Roman" panose="02020603050405020304" pitchFamily="18" charset="0"/>
              <a:ea typeface="Times New Roman" panose="02020603050405020304" pitchFamily="18" charset="0"/>
            </a:endParaRPr>
          </a:p>
          <a:p>
            <a:r>
              <a:rPr lang="tr-TR" sz="1800" dirty="0">
                <a:solidFill>
                  <a:srgbClr val="141F2E"/>
                </a:solidFill>
                <a:effectLst/>
                <a:latin typeface="Helvetica" panose="020B0604020202020204" pitchFamily="34" charset="0"/>
                <a:ea typeface="Calibri" panose="020F0502020204030204" pitchFamily="34" charset="0"/>
              </a:rPr>
              <a:t>En Az Bir Kez Teslimat: Bir mesaj en az bir kez teslim edilir, ancak nadiren birden fazla kopya teslim edilebilir</a:t>
            </a:r>
            <a:endParaRPr lang="tr-TR" dirty="0"/>
          </a:p>
        </p:txBody>
      </p:sp>
      <p:sp>
        <p:nvSpPr>
          <p:cNvPr id="7" name="Metin kutusu 6">
            <a:extLst>
              <a:ext uri="{FF2B5EF4-FFF2-40B4-BE49-F238E27FC236}">
                <a16:creationId xmlns:a16="http://schemas.microsoft.com/office/drawing/2014/main" id="{3936124D-2D7E-4914-906C-A9D85DE633AC}"/>
              </a:ext>
            </a:extLst>
          </p:cNvPr>
          <p:cNvSpPr txBox="1"/>
          <p:nvPr/>
        </p:nvSpPr>
        <p:spPr>
          <a:xfrm>
            <a:off x="286304" y="2685014"/>
            <a:ext cx="10988337" cy="369332"/>
          </a:xfrm>
          <a:prstGeom prst="rect">
            <a:avLst/>
          </a:prstGeom>
          <a:noFill/>
        </p:spPr>
        <p:txBody>
          <a:bodyPr wrap="square">
            <a:spAutoFit/>
          </a:bodyPr>
          <a:lstStyle/>
          <a:p>
            <a:r>
              <a:rPr lang="tr-TR" sz="1800" dirty="0">
                <a:solidFill>
                  <a:srgbClr val="141F2E"/>
                </a:solidFill>
                <a:effectLst/>
                <a:latin typeface="Helvetica" panose="020B0604020202020204" pitchFamily="34" charset="0"/>
                <a:ea typeface="Calibri" panose="020F0502020204030204" pitchFamily="34" charset="0"/>
              </a:rPr>
              <a:t>En İyi Çaba Sıralaması: Arada bir, mesajlar gönderildikleri sıradan farklı bir sırayla teslim edilebilir</a:t>
            </a:r>
            <a:endParaRPr lang="tr-TR" dirty="0"/>
          </a:p>
        </p:txBody>
      </p:sp>
      <p:pic>
        <p:nvPicPr>
          <p:cNvPr id="8" name="Resim 7">
            <a:extLst>
              <a:ext uri="{FF2B5EF4-FFF2-40B4-BE49-F238E27FC236}">
                <a16:creationId xmlns:a16="http://schemas.microsoft.com/office/drawing/2014/main" id="{1307C632-3C87-4DA5-8A54-ADDCDBC6BEC5}"/>
              </a:ext>
            </a:extLst>
          </p:cNvPr>
          <p:cNvPicPr/>
          <p:nvPr/>
        </p:nvPicPr>
        <p:blipFill>
          <a:blip r:embed="rId2">
            <a:extLst>
              <a:ext uri="{28A0092B-C50C-407E-A947-70E740481C1C}">
                <a14:useLocalDpi xmlns:a14="http://schemas.microsoft.com/office/drawing/2010/main" val="0"/>
              </a:ext>
            </a:extLst>
          </a:blip>
          <a:stretch>
            <a:fillRect/>
          </a:stretch>
        </p:blipFill>
        <p:spPr>
          <a:xfrm>
            <a:off x="2267467" y="3322467"/>
            <a:ext cx="7657065" cy="2936289"/>
          </a:xfrm>
          <a:prstGeom prst="rect">
            <a:avLst/>
          </a:prstGeom>
        </p:spPr>
      </p:pic>
    </p:spTree>
    <p:extLst>
      <p:ext uri="{BB962C8B-B14F-4D97-AF65-F5344CB8AC3E}">
        <p14:creationId xmlns:p14="http://schemas.microsoft.com/office/powerpoint/2010/main" val="316652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E0AC86AE-0ED3-4798-8C96-D8B908D2251C}"/>
              </a:ext>
            </a:extLst>
          </p:cNvPr>
          <p:cNvSpPr txBox="1"/>
          <p:nvPr/>
        </p:nvSpPr>
        <p:spPr>
          <a:xfrm>
            <a:off x="331063" y="2060410"/>
            <a:ext cx="11654161" cy="2585323"/>
          </a:xfrm>
          <a:prstGeom prst="rect">
            <a:avLst/>
          </a:prstGeom>
          <a:noFill/>
        </p:spPr>
        <p:txBody>
          <a:bodyPr wrap="square">
            <a:spAutoFit/>
          </a:bodyPr>
          <a:lstStyle/>
          <a:p>
            <a:r>
              <a:rPr lang="tr-TR" sz="1800" b="0" dirty="0">
                <a:solidFill>
                  <a:srgbClr val="141F2E"/>
                </a:solidFill>
                <a:effectLst/>
                <a:latin typeface="Helvetica" panose="020B0604020202020204" pitchFamily="34" charset="0"/>
                <a:ea typeface="Times New Roman" panose="02020603050405020304" pitchFamily="18" charset="0"/>
              </a:rPr>
              <a:t>Standart mesaj kuyruklarını birçok senaryoda kullanabilirsiniz, özellikle uygulamanız birden fazla kez ve sırasız gelen mesajları işleyebiliyorsa</a:t>
            </a:r>
            <a:endParaRPr lang="tr-TR" sz="2000" b="1" dirty="0">
              <a:effectLst/>
              <a:latin typeface="Times New Roman" panose="02020603050405020304" pitchFamily="18" charset="0"/>
              <a:ea typeface="Times New Roman" panose="02020603050405020304" pitchFamily="18" charset="0"/>
            </a:endParaRPr>
          </a:p>
          <a:p>
            <a:endParaRPr lang="tr-TR" sz="1800" b="0" dirty="0">
              <a:solidFill>
                <a:srgbClr val="141F2E"/>
              </a:solidFill>
              <a:effectLst/>
              <a:latin typeface="Helvetica" panose="020B0604020202020204" pitchFamily="34" charset="0"/>
              <a:ea typeface="Times New Roman" panose="02020603050405020304" pitchFamily="18" charset="0"/>
            </a:endParaRPr>
          </a:p>
          <a:p>
            <a:r>
              <a:rPr lang="tr-TR" sz="1800" b="0" dirty="0">
                <a:solidFill>
                  <a:srgbClr val="141F2E"/>
                </a:solidFill>
                <a:effectLst/>
                <a:latin typeface="Helvetica" panose="020B0604020202020204" pitchFamily="34" charset="0"/>
                <a:ea typeface="Times New Roman" panose="02020603050405020304" pitchFamily="18" charset="0"/>
              </a:rPr>
              <a:t>Örneğin:</a:t>
            </a:r>
            <a:endParaRPr lang="tr-TR" sz="2000" b="1" dirty="0">
              <a:effectLst/>
              <a:latin typeface="Times New Roman" panose="02020603050405020304" pitchFamily="18" charset="0"/>
              <a:ea typeface="Times New Roman" panose="02020603050405020304" pitchFamily="18" charset="0"/>
            </a:endParaRPr>
          </a:p>
          <a:p>
            <a:r>
              <a:rPr lang="tr-TR" sz="1800" b="0" dirty="0">
                <a:solidFill>
                  <a:srgbClr val="141F2E"/>
                </a:solidFill>
                <a:effectLst/>
                <a:latin typeface="Helvetica" panose="020B0604020202020204" pitchFamily="34" charset="0"/>
                <a:ea typeface="Times New Roman" panose="02020603050405020304" pitchFamily="18" charset="0"/>
              </a:rPr>
              <a:t>Yoğun arka plan işinden canlı kullanıcı isteklerini ayırma: Kullanıcılara medya yüklemelerini yeniden boyutlandırırken veya kodlarken izin verin.</a:t>
            </a:r>
            <a:endParaRPr lang="tr-TR" sz="2000" b="1" dirty="0">
              <a:effectLst/>
              <a:latin typeface="Times New Roman" panose="02020603050405020304" pitchFamily="18" charset="0"/>
              <a:ea typeface="Times New Roman" panose="02020603050405020304" pitchFamily="18" charset="0"/>
            </a:endParaRPr>
          </a:p>
          <a:p>
            <a:r>
              <a:rPr lang="tr-TR" sz="1800" b="0" dirty="0">
                <a:solidFill>
                  <a:srgbClr val="141F2E"/>
                </a:solidFill>
                <a:effectLst/>
                <a:latin typeface="Helvetica" panose="020B0604020202020204" pitchFamily="34" charset="0"/>
                <a:ea typeface="Times New Roman" panose="02020603050405020304" pitchFamily="18" charset="0"/>
              </a:rPr>
              <a:t>Görevleri birden fazla işçi düğümüne ayırma: Yüksek sayıda kredi kartı doğrulama isteğini işleyin. Gelecekteki işlemler için mesajları toplu şekilde saklama: Bir veri tabanına eklenmesi için birden çok girişi zamanlamalı olarak ekleyin.</a:t>
            </a:r>
            <a:endParaRPr lang="tr-TR" sz="20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57092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4285CD64-329E-4C39-9D15-BC46BD4CDD91}"/>
              </a:ext>
            </a:extLst>
          </p:cNvPr>
          <p:cNvSpPr txBox="1"/>
          <p:nvPr/>
        </p:nvSpPr>
        <p:spPr>
          <a:xfrm>
            <a:off x="277426" y="254674"/>
            <a:ext cx="11796205" cy="2677656"/>
          </a:xfrm>
          <a:prstGeom prst="rect">
            <a:avLst/>
          </a:prstGeom>
          <a:noFill/>
        </p:spPr>
        <p:txBody>
          <a:bodyPr wrap="square">
            <a:spAutoFit/>
          </a:bodyPr>
          <a:lstStyle/>
          <a:p>
            <a:r>
              <a:rPr lang="tr-TR" sz="2400" b="1" dirty="0">
                <a:solidFill>
                  <a:srgbClr val="141F2E"/>
                </a:solidFill>
                <a:effectLst/>
                <a:latin typeface="Helvetica" panose="020B0604020202020204" pitchFamily="34" charset="0"/>
                <a:ea typeface="Times New Roman" panose="02020603050405020304" pitchFamily="18" charset="0"/>
              </a:rPr>
              <a:t>FIFO Kuyrukları</a:t>
            </a:r>
            <a:endParaRPr lang="tr-TR" sz="2000" b="1" dirty="0">
              <a:effectLst/>
              <a:latin typeface="Times New Roman" panose="02020603050405020304" pitchFamily="18" charset="0"/>
              <a:ea typeface="Times New Roman" panose="02020603050405020304" pitchFamily="18" charset="0"/>
            </a:endParaRPr>
          </a:p>
          <a:p>
            <a:r>
              <a:rPr lang="tr-TR" sz="1800" b="0" dirty="0">
                <a:solidFill>
                  <a:srgbClr val="141F2E"/>
                </a:solidFill>
                <a:effectLst/>
                <a:latin typeface="Helvetica" panose="020B0604020202020204" pitchFamily="34" charset="0"/>
                <a:ea typeface="Times New Roman" panose="02020603050405020304" pitchFamily="18" charset="0"/>
              </a:rPr>
              <a:t> </a:t>
            </a:r>
            <a:endParaRPr lang="tr-TR" sz="2000" b="1" dirty="0">
              <a:effectLst/>
              <a:latin typeface="Times New Roman" panose="02020603050405020304" pitchFamily="18" charset="0"/>
              <a:ea typeface="Times New Roman" panose="02020603050405020304" pitchFamily="18" charset="0"/>
            </a:endParaRPr>
          </a:p>
          <a:p>
            <a:r>
              <a:rPr lang="tr-TR" sz="1800" b="0" dirty="0">
                <a:solidFill>
                  <a:srgbClr val="141F2E"/>
                </a:solidFill>
                <a:effectLst/>
                <a:latin typeface="Helvetica" panose="020B0604020202020204" pitchFamily="34" charset="0"/>
                <a:ea typeface="Times New Roman" panose="02020603050405020304" pitchFamily="18" charset="0"/>
              </a:rPr>
              <a:t>FIFO kuyrukları, işlemlerin ve olayların sırasının önemli olduğu veya kopyaların </a:t>
            </a:r>
            <a:r>
              <a:rPr lang="tr-TR" sz="1800" b="0" dirty="0" err="1">
                <a:solidFill>
                  <a:srgbClr val="141F2E"/>
                </a:solidFill>
                <a:effectLst/>
                <a:latin typeface="Helvetica" panose="020B0604020202020204" pitchFamily="34" charset="0"/>
                <a:ea typeface="Times New Roman" panose="02020603050405020304" pitchFamily="18" charset="0"/>
              </a:rPr>
              <a:t>tolere</a:t>
            </a:r>
            <a:r>
              <a:rPr lang="tr-TR" sz="1800" b="0" dirty="0">
                <a:solidFill>
                  <a:srgbClr val="141F2E"/>
                </a:solidFill>
                <a:effectLst/>
                <a:latin typeface="Helvetica" panose="020B0604020202020204" pitchFamily="34" charset="0"/>
                <a:ea typeface="Times New Roman" panose="02020603050405020304" pitchFamily="18" charset="0"/>
              </a:rPr>
              <a:t> edilemediği uygulamalar arasında iletişimi geliştirmek için tasarlanmıştır. Örneğin:</a:t>
            </a:r>
            <a:endParaRPr lang="tr-TR" sz="2000" b="1" dirty="0">
              <a:effectLst/>
              <a:latin typeface="Times New Roman" panose="02020603050405020304" pitchFamily="18" charset="0"/>
              <a:ea typeface="Times New Roman" panose="02020603050405020304" pitchFamily="18" charset="0"/>
            </a:endParaRPr>
          </a:p>
          <a:p>
            <a:r>
              <a:rPr lang="tr-TR" sz="1800" b="0" dirty="0">
                <a:solidFill>
                  <a:srgbClr val="141F2E"/>
                </a:solidFill>
                <a:effectLst/>
                <a:latin typeface="Helvetica" panose="020B0604020202020204" pitchFamily="34" charset="0"/>
                <a:ea typeface="Times New Roman" panose="02020603050405020304" pitchFamily="18" charset="0"/>
              </a:rPr>
              <a:t>Yüksek Tüketim: FIFO kuyrukları, varsayılan olarak toplu işleme ile saniyede 3.000 mesajı veya toplu işlem olmadan saniyede 300 mesajı destekler. FIFO için yüksek tüketim </a:t>
            </a:r>
            <a:r>
              <a:rPr lang="tr-TR" sz="1800" b="0" dirty="0" err="1">
                <a:solidFill>
                  <a:srgbClr val="141F2E"/>
                </a:solidFill>
                <a:effectLst/>
                <a:latin typeface="Helvetica" panose="020B0604020202020204" pitchFamily="34" charset="0"/>
                <a:ea typeface="Times New Roman" panose="02020603050405020304" pitchFamily="18" charset="0"/>
              </a:rPr>
              <a:t>modunu</a:t>
            </a:r>
            <a:r>
              <a:rPr lang="tr-TR" sz="1800" b="0" dirty="0">
                <a:solidFill>
                  <a:srgbClr val="141F2E"/>
                </a:solidFill>
                <a:effectLst/>
                <a:latin typeface="Helvetica" panose="020B0604020202020204" pitchFamily="34" charset="0"/>
                <a:ea typeface="Times New Roman" panose="02020603050405020304" pitchFamily="18" charset="0"/>
              </a:rPr>
              <a:t> etkinleştirebilir ve daha yüksek hızlarda mesaj alıp gönderebilirsiniz.</a:t>
            </a:r>
            <a:endParaRPr lang="tr-TR" sz="2000" b="1" dirty="0">
              <a:effectLst/>
              <a:latin typeface="Times New Roman" panose="02020603050405020304" pitchFamily="18" charset="0"/>
              <a:ea typeface="Times New Roman" panose="02020603050405020304" pitchFamily="18" charset="0"/>
            </a:endParaRPr>
          </a:p>
          <a:p>
            <a:r>
              <a:rPr lang="tr-TR" sz="1800" b="0" dirty="0">
                <a:solidFill>
                  <a:srgbClr val="141F2E"/>
                </a:solidFill>
                <a:effectLst/>
                <a:latin typeface="Helvetica" panose="020B0604020202020204" pitchFamily="34" charset="0"/>
                <a:ea typeface="Times New Roman" panose="02020603050405020304" pitchFamily="18" charset="0"/>
              </a:rPr>
              <a:t>Bir Defaya Mahsus İşleme: Mesajlar yalnızca bir kez teslim edilir ve tüketici tarafından işlendikten ve silindikten sonra kullanılamaz hale gelir. Bu sayede kuyruğa kopya mesajlar eklenmez.</a:t>
            </a:r>
            <a:endParaRPr lang="tr-TR" sz="2000" b="1" dirty="0">
              <a:effectLst/>
              <a:latin typeface="Times New Roman" panose="02020603050405020304" pitchFamily="18" charset="0"/>
              <a:ea typeface="Times New Roman" panose="02020603050405020304" pitchFamily="18" charset="0"/>
            </a:endParaRPr>
          </a:p>
        </p:txBody>
      </p:sp>
      <p:sp>
        <p:nvSpPr>
          <p:cNvPr id="7" name="Metin kutusu 6">
            <a:extLst>
              <a:ext uri="{FF2B5EF4-FFF2-40B4-BE49-F238E27FC236}">
                <a16:creationId xmlns:a16="http://schemas.microsoft.com/office/drawing/2014/main" id="{E4E66B4B-8A8F-40BA-8A81-BC675DFC03BE}"/>
              </a:ext>
            </a:extLst>
          </p:cNvPr>
          <p:cNvSpPr txBox="1"/>
          <p:nvPr/>
        </p:nvSpPr>
        <p:spPr>
          <a:xfrm>
            <a:off x="277426" y="3209251"/>
            <a:ext cx="9026371" cy="646331"/>
          </a:xfrm>
          <a:prstGeom prst="rect">
            <a:avLst/>
          </a:prstGeom>
          <a:noFill/>
        </p:spPr>
        <p:txBody>
          <a:bodyPr wrap="square">
            <a:spAutoFit/>
          </a:bodyPr>
          <a:lstStyle/>
          <a:p>
            <a:r>
              <a:rPr lang="tr-TR" sz="1800" dirty="0">
                <a:solidFill>
                  <a:srgbClr val="141F2E"/>
                </a:solidFill>
                <a:effectLst/>
                <a:latin typeface="Helvetica" panose="020B0604020202020204" pitchFamily="34" charset="0"/>
                <a:ea typeface="Calibri" panose="020F0502020204030204" pitchFamily="34" charset="0"/>
              </a:rPr>
              <a:t>First Come First </a:t>
            </a:r>
            <a:r>
              <a:rPr lang="tr-TR" sz="1800" dirty="0" err="1">
                <a:solidFill>
                  <a:srgbClr val="141F2E"/>
                </a:solidFill>
                <a:effectLst/>
                <a:latin typeface="Helvetica" panose="020B0604020202020204" pitchFamily="34" charset="0"/>
                <a:ea typeface="Calibri" panose="020F0502020204030204" pitchFamily="34" charset="0"/>
              </a:rPr>
              <a:t>Serve</a:t>
            </a:r>
            <a:r>
              <a:rPr lang="tr-TR" sz="1800" dirty="0">
                <a:solidFill>
                  <a:srgbClr val="141F2E"/>
                </a:solidFill>
                <a:effectLst/>
                <a:latin typeface="Helvetica" panose="020B0604020202020204" pitchFamily="34" charset="0"/>
                <a:ea typeface="Calibri" panose="020F0502020204030204" pitchFamily="34" charset="0"/>
              </a:rPr>
              <a:t> kuralı: Mesajların gönderilme ve alınma sırası sıkı bir şekilde korunur (yani İlk Gelen İlk Hizmet Kuralı)</a:t>
            </a:r>
            <a:endParaRPr lang="tr-TR" dirty="0"/>
          </a:p>
        </p:txBody>
      </p:sp>
      <p:pic>
        <p:nvPicPr>
          <p:cNvPr id="8" name="Resim 7">
            <a:extLst>
              <a:ext uri="{FF2B5EF4-FFF2-40B4-BE49-F238E27FC236}">
                <a16:creationId xmlns:a16="http://schemas.microsoft.com/office/drawing/2014/main" id="{E9001382-E534-42CF-BBB1-4D690EB7271C}"/>
              </a:ext>
            </a:extLst>
          </p:cNvPr>
          <p:cNvPicPr/>
          <p:nvPr/>
        </p:nvPicPr>
        <p:blipFill>
          <a:blip r:embed="rId2">
            <a:extLst>
              <a:ext uri="{28A0092B-C50C-407E-A947-70E740481C1C}">
                <a14:useLocalDpi xmlns:a14="http://schemas.microsoft.com/office/drawing/2010/main" val="0"/>
              </a:ext>
            </a:extLst>
          </a:blip>
          <a:stretch>
            <a:fillRect/>
          </a:stretch>
        </p:blipFill>
        <p:spPr>
          <a:xfrm>
            <a:off x="1929381" y="4219298"/>
            <a:ext cx="8839231" cy="2172624"/>
          </a:xfrm>
          <a:prstGeom prst="rect">
            <a:avLst/>
          </a:prstGeom>
        </p:spPr>
      </p:pic>
    </p:spTree>
    <p:extLst>
      <p:ext uri="{BB962C8B-B14F-4D97-AF65-F5344CB8AC3E}">
        <p14:creationId xmlns:p14="http://schemas.microsoft.com/office/powerpoint/2010/main" val="2077812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965FCB0C-5CCA-4CB3-AFBD-69C3CB9DBB4D}"/>
              </a:ext>
            </a:extLst>
          </p:cNvPr>
          <p:cNvSpPr txBox="1"/>
          <p:nvPr/>
        </p:nvSpPr>
        <p:spPr>
          <a:xfrm>
            <a:off x="342531" y="1939213"/>
            <a:ext cx="11849469" cy="2677656"/>
          </a:xfrm>
          <a:prstGeom prst="rect">
            <a:avLst/>
          </a:prstGeom>
          <a:noFill/>
        </p:spPr>
        <p:txBody>
          <a:bodyPr wrap="square">
            <a:spAutoFit/>
          </a:bodyPr>
          <a:lstStyle/>
          <a:p>
            <a:r>
              <a:rPr lang="tr-TR" sz="2400" b="0" dirty="0">
                <a:solidFill>
                  <a:srgbClr val="141F2E"/>
                </a:solidFill>
                <a:effectLst/>
                <a:latin typeface="Helvetica" panose="020B0604020202020204" pitchFamily="34" charset="0"/>
                <a:ea typeface="Times New Roman" panose="02020603050405020304" pitchFamily="18" charset="0"/>
              </a:rPr>
              <a:t>FIFO kuyrukları, işlemlerin ve olayların sırasının önemli olduğu veya kopyaların </a:t>
            </a:r>
            <a:r>
              <a:rPr lang="tr-TR" sz="2400" b="0" dirty="0" err="1">
                <a:solidFill>
                  <a:srgbClr val="141F2E"/>
                </a:solidFill>
                <a:effectLst/>
                <a:latin typeface="Helvetica" panose="020B0604020202020204" pitchFamily="34" charset="0"/>
                <a:ea typeface="Times New Roman" panose="02020603050405020304" pitchFamily="18" charset="0"/>
              </a:rPr>
              <a:t>tolere</a:t>
            </a:r>
            <a:r>
              <a:rPr lang="tr-TR" sz="2400" b="0" dirty="0">
                <a:solidFill>
                  <a:srgbClr val="141F2E"/>
                </a:solidFill>
                <a:effectLst/>
                <a:latin typeface="Helvetica" panose="020B0604020202020204" pitchFamily="34" charset="0"/>
                <a:ea typeface="Times New Roman" panose="02020603050405020304" pitchFamily="18" charset="0"/>
              </a:rPr>
              <a:t> edilemediği uygulamalar arasında iletişimi geliştirmek için tasarlanmıştır. </a:t>
            </a:r>
            <a:endParaRPr lang="tr-TR" sz="2800" b="1" dirty="0">
              <a:effectLst/>
              <a:latin typeface="Times New Roman" panose="02020603050405020304" pitchFamily="18" charset="0"/>
              <a:ea typeface="Times New Roman" panose="02020603050405020304" pitchFamily="18" charset="0"/>
            </a:endParaRPr>
          </a:p>
          <a:p>
            <a:r>
              <a:rPr lang="tr-TR" sz="2400" b="0" dirty="0">
                <a:solidFill>
                  <a:srgbClr val="141F2E"/>
                </a:solidFill>
                <a:effectLst/>
                <a:latin typeface="Helvetica" panose="020B0604020202020204" pitchFamily="34" charset="0"/>
                <a:ea typeface="Times New Roman" panose="02020603050405020304" pitchFamily="18" charset="0"/>
              </a:rPr>
              <a:t> </a:t>
            </a:r>
            <a:endParaRPr lang="tr-TR" sz="2800" b="1" dirty="0">
              <a:effectLst/>
              <a:latin typeface="Times New Roman" panose="02020603050405020304" pitchFamily="18" charset="0"/>
              <a:ea typeface="Times New Roman" panose="02020603050405020304" pitchFamily="18" charset="0"/>
            </a:endParaRPr>
          </a:p>
          <a:p>
            <a:r>
              <a:rPr lang="tr-TR" sz="2400" b="0" dirty="0">
                <a:solidFill>
                  <a:srgbClr val="141F2E"/>
                </a:solidFill>
                <a:effectLst/>
                <a:latin typeface="Helvetica" panose="020B0604020202020204" pitchFamily="34" charset="0"/>
                <a:ea typeface="Times New Roman" panose="02020603050405020304" pitchFamily="18" charset="0"/>
              </a:rPr>
              <a:t>Örneğin:</a:t>
            </a:r>
            <a:endParaRPr lang="tr-TR" sz="2800" b="1" dirty="0">
              <a:effectLst/>
              <a:latin typeface="Times New Roman" panose="02020603050405020304" pitchFamily="18" charset="0"/>
              <a:ea typeface="Times New Roman" panose="02020603050405020304" pitchFamily="18" charset="0"/>
            </a:endParaRPr>
          </a:p>
          <a:p>
            <a:r>
              <a:rPr lang="tr-TR" sz="2400" b="0" dirty="0">
                <a:solidFill>
                  <a:srgbClr val="141F2E"/>
                </a:solidFill>
                <a:effectLst/>
                <a:latin typeface="Helvetica" panose="020B0604020202020204" pitchFamily="34" charset="0"/>
                <a:ea typeface="Times New Roman" panose="02020603050405020304" pitchFamily="18" charset="0"/>
              </a:rPr>
              <a:t>Kullanıcı tarafından girilen komutların doğru sırayla uygulanmasını sağlama.</a:t>
            </a:r>
            <a:endParaRPr lang="tr-TR" sz="2800" b="1" dirty="0">
              <a:effectLst/>
              <a:latin typeface="Times New Roman" panose="02020603050405020304" pitchFamily="18" charset="0"/>
              <a:ea typeface="Times New Roman" panose="02020603050405020304" pitchFamily="18" charset="0"/>
            </a:endParaRPr>
          </a:p>
          <a:p>
            <a:r>
              <a:rPr lang="tr-TR" sz="2400" b="0" dirty="0">
                <a:solidFill>
                  <a:srgbClr val="141F2E"/>
                </a:solidFill>
                <a:effectLst/>
                <a:latin typeface="Helvetica" panose="020B0604020202020204" pitchFamily="34" charset="0"/>
                <a:ea typeface="Times New Roman" panose="02020603050405020304" pitchFamily="18" charset="0"/>
              </a:rPr>
              <a:t>Fiyat değişikliklerini doğru sırayla göndererek doğru ürün fiyatını gösterme.</a:t>
            </a:r>
            <a:endParaRPr lang="tr-TR" sz="2800" b="1" dirty="0">
              <a:effectLst/>
              <a:latin typeface="Times New Roman" panose="02020603050405020304" pitchFamily="18" charset="0"/>
              <a:ea typeface="Times New Roman" panose="02020603050405020304" pitchFamily="18" charset="0"/>
            </a:endParaRPr>
          </a:p>
          <a:p>
            <a:pPr>
              <a:spcAft>
                <a:spcPts val="1800"/>
              </a:spcAft>
            </a:pPr>
            <a:r>
              <a:rPr lang="tr-TR" sz="2400" b="0" dirty="0">
                <a:solidFill>
                  <a:srgbClr val="141F2E"/>
                </a:solidFill>
                <a:effectLst/>
                <a:latin typeface="Helvetica" panose="020B0604020202020204" pitchFamily="34" charset="0"/>
                <a:ea typeface="Times New Roman" panose="02020603050405020304" pitchFamily="18" charset="0"/>
              </a:rPr>
              <a:t>Bir öğrencinin hesap oluşturmadan önce bir kursa kaydolmasını engelleme.</a:t>
            </a:r>
            <a:endParaRPr lang="tr-TR" sz="2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80173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a:extLst>
              <a:ext uri="{FF2B5EF4-FFF2-40B4-BE49-F238E27FC236}">
                <a16:creationId xmlns:a16="http://schemas.microsoft.com/office/drawing/2014/main" id="{711AEF58-2C0F-4978-BD35-027022C1A772}"/>
              </a:ext>
            </a:extLst>
          </p:cNvPr>
          <p:cNvSpPr txBox="1"/>
          <p:nvPr/>
        </p:nvSpPr>
        <p:spPr>
          <a:xfrm>
            <a:off x="240439" y="115272"/>
            <a:ext cx="11495841" cy="6354560"/>
          </a:xfrm>
          <a:prstGeom prst="rect">
            <a:avLst/>
          </a:prstGeom>
          <a:noFill/>
        </p:spPr>
        <p:txBody>
          <a:bodyPr wrap="square">
            <a:spAutoFit/>
          </a:bodyPr>
          <a:lstStyle/>
          <a:p>
            <a:pPr>
              <a:spcAft>
                <a:spcPts val="1800"/>
              </a:spcAft>
            </a:pPr>
            <a:r>
              <a:rPr lang="tr-TR" sz="2800" b="1" dirty="0">
                <a:solidFill>
                  <a:srgbClr val="141F2E"/>
                </a:solidFill>
                <a:effectLst/>
                <a:latin typeface="Helvetica" panose="020B0604020202020204" pitchFamily="34" charset="0"/>
                <a:ea typeface="Times New Roman" panose="02020603050405020304" pitchFamily="18" charset="0"/>
              </a:rPr>
              <a:t>Kullanım örnekleri</a:t>
            </a:r>
            <a:endParaRPr lang="tr-TR" sz="2400" b="1" dirty="0">
              <a:effectLst/>
              <a:latin typeface="Times New Roman" panose="02020603050405020304" pitchFamily="18" charset="0"/>
              <a:ea typeface="Times New Roman" panose="02020603050405020304" pitchFamily="18" charset="0"/>
            </a:endParaRPr>
          </a:p>
          <a:p>
            <a:pPr>
              <a:lnSpc>
                <a:spcPct val="107000"/>
              </a:lnSpc>
              <a:spcBef>
                <a:spcPts val="1125"/>
              </a:spcBef>
              <a:spcAft>
                <a:spcPts val="1125"/>
              </a:spcAft>
            </a:pPr>
            <a:r>
              <a:rPr lang="tr-TR" sz="2000" b="1" dirty="0">
                <a:solidFill>
                  <a:srgbClr val="141F2E"/>
                </a:solidFill>
                <a:effectLst/>
                <a:latin typeface="Helvetica" panose="020B0604020202020204" pitchFamily="34" charset="0"/>
                <a:ea typeface="Times New Roman" panose="02020603050405020304" pitchFamily="18" charset="0"/>
                <a:cs typeface="Times New Roman" panose="02020603050405020304" pitchFamily="18" charset="0"/>
              </a:rPr>
              <a:t>Uygulama güvenilirliğini ve ölçeğini artırın</a:t>
            </a:r>
            <a:endParaRPr lang="tr-TR" sz="1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spcAft>
                <a:spcPts val="1800"/>
              </a:spcAft>
            </a:pPr>
            <a:r>
              <a:rPr lang="tr-TR" sz="1800" b="0" dirty="0">
                <a:solidFill>
                  <a:srgbClr val="232F3E"/>
                </a:solidFill>
                <a:effectLst/>
                <a:latin typeface="Helvetica" panose="020B0604020202020204" pitchFamily="34" charset="0"/>
                <a:ea typeface="Times New Roman" panose="02020603050405020304" pitchFamily="18" charset="0"/>
              </a:rPr>
              <a:t>Amazon SQS, müşterilerin kuyrukları kullanarak bileşenleri (mikro hizmetler) ayrıştırması ve birbirine bağlaması için basit ve güvenilir bir yol sağlar</a:t>
            </a:r>
            <a:r>
              <a:rPr lang="tr-TR" sz="2800" b="0" dirty="0">
                <a:solidFill>
                  <a:srgbClr val="232F3E"/>
                </a:solidFill>
                <a:effectLst/>
                <a:latin typeface="Helvetica" panose="020B0604020202020204" pitchFamily="34" charset="0"/>
                <a:ea typeface="Times New Roman" panose="02020603050405020304" pitchFamily="18" charset="0"/>
              </a:rPr>
              <a:t>.</a:t>
            </a:r>
            <a:endParaRPr lang="tr-TR" sz="2400" b="1" dirty="0">
              <a:effectLst/>
              <a:latin typeface="Times New Roman" panose="02020603050405020304" pitchFamily="18" charset="0"/>
              <a:ea typeface="Times New Roman" panose="02020603050405020304" pitchFamily="18" charset="0"/>
            </a:endParaRPr>
          </a:p>
          <a:p>
            <a:pPr>
              <a:lnSpc>
                <a:spcPct val="107000"/>
              </a:lnSpc>
              <a:spcBef>
                <a:spcPts val="1125"/>
              </a:spcBef>
              <a:spcAft>
                <a:spcPts val="1125"/>
              </a:spcAft>
            </a:pPr>
            <a:r>
              <a:rPr lang="tr-TR" sz="2000" b="1" dirty="0">
                <a:solidFill>
                  <a:srgbClr val="141F2E"/>
                </a:solidFill>
                <a:effectLst/>
                <a:latin typeface="Helvetica" panose="020B0604020202020204" pitchFamily="34" charset="0"/>
                <a:ea typeface="Times New Roman" panose="02020603050405020304" pitchFamily="18" charset="0"/>
                <a:cs typeface="Times New Roman" panose="02020603050405020304" pitchFamily="18" charset="0"/>
              </a:rPr>
              <a:t>Mikro hizmetleri ayrıştırın ve olaya dayalı uygulamaları işleyin</a:t>
            </a:r>
            <a:endParaRPr lang="tr-TR" sz="1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tr-TR" dirty="0">
                <a:effectLst/>
                <a:latin typeface="Times New Roman" panose="02020603050405020304" pitchFamily="18" charset="0"/>
                <a:ea typeface="Times New Roman" panose="02020603050405020304" pitchFamily="18" charset="0"/>
              </a:rPr>
              <a:t>Örneğin bir banka uygulamasındaki gibi, ön ucu arka uç sistemlerinden ayırın. Müşteriler anında yanıt alır ancak fatura ödemeleri arka planda işlenir.</a:t>
            </a:r>
          </a:p>
          <a:p>
            <a:r>
              <a:rPr lang="tr-TR" sz="1800" dirty="0">
                <a:solidFill>
                  <a:srgbClr val="232F3E"/>
                </a:solidFill>
                <a:effectLst/>
                <a:latin typeface="Helvetica" panose="020B0604020202020204" pitchFamily="34" charset="0"/>
                <a:ea typeface="Times New Roman" panose="02020603050405020304" pitchFamily="18" charset="0"/>
              </a:rPr>
              <a:t> </a:t>
            </a:r>
            <a:endParaRPr lang="tr-TR" sz="1600" dirty="0">
              <a:effectLst/>
              <a:latin typeface="Times New Roman" panose="02020603050405020304" pitchFamily="18" charset="0"/>
              <a:ea typeface="Times New Roman" panose="02020603050405020304" pitchFamily="18" charset="0"/>
            </a:endParaRPr>
          </a:p>
          <a:p>
            <a:r>
              <a:rPr lang="tr-TR" sz="2000" b="1" dirty="0">
                <a:solidFill>
                  <a:srgbClr val="141F2E"/>
                </a:solidFill>
                <a:effectLst/>
                <a:latin typeface="Helvetica" panose="020B0604020202020204" pitchFamily="34" charset="0"/>
                <a:ea typeface="Times New Roman" panose="02020603050405020304" pitchFamily="18" charset="0"/>
              </a:rPr>
              <a:t>İşin uygun maliyetli şekilde ve zamanında tamamlanmasını sağlayın</a:t>
            </a:r>
            <a:endParaRPr lang="tr-TR" sz="1600" dirty="0">
              <a:effectLst/>
              <a:latin typeface="Times New Roman" panose="02020603050405020304" pitchFamily="18" charset="0"/>
              <a:ea typeface="Times New Roman" panose="02020603050405020304" pitchFamily="18" charset="0"/>
            </a:endParaRPr>
          </a:p>
          <a:p>
            <a:endParaRPr lang="tr-TR" sz="1800" dirty="0">
              <a:solidFill>
                <a:srgbClr val="232F3E"/>
              </a:solidFill>
              <a:effectLst/>
              <a:latin typeface="Helvetica" panose="020B0604020202020204" pitchFamily="34" charset="0"/>
              <a:ea typeface="Times New Roman" panose="02020603050405020304" pitchFamily="18" charset="0"/>
            </a:endParaRPr>
          </a:p>
          <a:p>
            <a:r>
              <a:rPr lang="tr-TR" sz="1800" dirty="0">
                <a:solidFill>
                  <a:srgbClr val="232F3E"/>
                </a:solidFill>
                <a:effectLst/>
                <a:latin typeface="Helvetica" panose="020B0604020202020204" pitchFamily="34" charset="0"/>
                <a:ea typeface="Times New Roman" panose="02020603050405020304" pitchFamily="18" charset="0"/>
              </a:rPr>
              <a:t>İşi, bir otomatik ölçeklendirme grubundaki birden fazla çalışanın ölçeğinin, iş yükü ve gecikme gereksinimlerine dayalı olarak artırılıp azaltıldığı tek bir kuyruğa yerleştirin.</a:t>
            </a:r>
            <a:endParaRPr lang="tr-TR" sz="1600" dirty="0">
              <a:effectLst/>
              <a:latin typeface="Times New Roman" panose="02020603050405020304" pitchFamily="18" charset="0"/>
              <a:ea typeface="Times New Roman" panose="02020603050405020304" pitchFamily="18" charset="0"/>
            </a:endParaRPr>
          </a:p>
          <a:p>
            <a:pPr>
              <a:lnSpc>
                <a:spcPct val="107000"/>
              </a:lnSpc>
              <a:spcBef>
                <a:spcPts val="1125"/>
              </a:spcBef>
              <a:spcAft>
                <a:spcPts val="1125"/>
              </a:spcAft>
            </a:pPr>
            <a:endParaRPr lang="tr-TR" sz="2000" b="1" dirty="0">
              <a:solidFill>
                <a:srgbClr val="141F2E"/>
              </a:solidFill>
              <a:latin typeface="Helvetica" panose="020B0604020202020204" pitchFamily="34" charset="0"/>
              <a:ea typeface="Times New Roman" panose="02020603050405020304" pitchFamily="18" charset="0"/>
              <a:cs typeface="Times New Roman" panose="02020603050405020304" pitchFamily="18" charset="0"/>
            </a:endParaRPr>
          </a:p>
          <a:p>
            <a:pPr>
              <a:lnSpc>
                <a:spcPct val="107000"/>
              </a:lnSpc>
              <a:spcBef>
                <a:spcPts val="1125"/>
              </a:spcBef>
              <a:spcAft>
                <a:spcPts val="1125"/>
              </a:spcAft>
            </a:pPr>
            <a:r>
              <a:rPr lang="tr-TR" sz="2000" b="1" dirty="0">
                <a:solidFill>
                  <a:srgbClr val="141F2E"/>
                </a:solidFill>
                <a:effectLst/>
                <a:latin typeface="Helvetica" panose="020B0604020202020204" pitchFamily="34" charset="0"/>
                <a:ea typeface="Times New Roman" panose="02020603050405020304" pitchFamily="18" charset="0"/>
                <a:cs typeface="Times New Roman" panose="02020603050405020304" pitchFamily="18" charset="0"/>
              </a:rPr>
              <a:t>Yinelenen mesajları kaldırma özelliğiyle mesaj sıralamasını koruyun</a:t>
            </a:r>
            <a:endParaRPr lang="tr-TR" sz="1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tr-TR" sz="1600" dirty="0">
                <a:effectLst/>
                <a:latin typeface="Times New Roman" panose="02020603050405020304" pitchFamily="18" charset="0"/>
                <a:ea typeface="Times New Roman" panose="02020603050405020304" pitchFamily="18" charset="0"/>
              </a:rPr>
              <a:t>Yinelenen mesajları kaldırarak mesaj sırasını korurken mesajları geniş ölçekte işleyin.</a:t>
            </a:r>
          </a:p>
        </p:txBody>
      </p:sp>
    </p:spTree>
    <p:extLst>
      <p:ext uri="{BB962C8B-B14F-4D97-AF65-F5344CB8AC3E}">
        <p14:creationId xmlns:p14="http://schemas.microsoft.com/office/powerpoint/2010/main" val="4216352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C607F33-3FBB-43B0-8B44-B4EDCF9B3B2C}"/>
              </a:ext>
            </a:extLst>
          </p:cNvPr>
          <p:cNvSpPr>
            <a:spLocks noChangeArrowheads="1"/>
          </p:cNvSpPr>
          <p:nvPr/>
        </p:nvSpPr>
        <p:spPr bwMode="auto">
          <a:xfrm>
            <a:off x="4841828" y="424745"/>
            <a:ext cx="6622473"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4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SQS</a:t>
            </a:r>
            <a:endParaRPr kumimoji="0" lang="tr-TR" altLang="tr-TR"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1" i="0" u="none" strike="noStrike" cap="none" normalizeH="0" baseline="0" dirty="0">
              <a:ln>
                <a:noFill/>
              </a:ln>
              <a:solidFill>
                <a:srgbClr val="232F3E"/>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b="1" dirty="0">
              <a:solidFill>
                <a:srgbClr val="232F3E"/>
              </a:solidFill>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1" i="0" u="none" strike="noStrike" cap="none" normalizeH="0" baseline="0" dirty="0">
              <a:ln>
                <a:noFill/>
              </a:ln>
              <a:solidFill>
                <a:srgbClr val="232F3E"/>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pic>
        <p:nvPicPr>
          <p:cNvPr id="2049" name="Resim 1">
            <a:extLst>
              <a:ext uri="{FF2B5EF4-FFF2-40B4-BE49-F238E27FC236}">
                <a16:creationId xmlns:a16="http://schemas.microsoft.com/office/drawing/2014/main" id="{E7A6FDAC-5BFD-4857-90A1-1566C3B305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9468" y="2806634"/>
            <a:ext cx="7623175" cy="25368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DDD04C5E-ABBB-401D-8A0D-57566EF5A0D9}"/>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8" name="Metin kutusu 7">
            <a:extLst>
              <a:ext uri="{FF2B5EF4-FFF2-40B4-BE49-F238E27FC236}">
                <a16:creationId xmlns:a16="http://schemas.microsoft.com/office/drawing/2014/main" id="{5355AE7A-A198-404A-86A0-F2345DA12694}"/>
              </a:ext>
            </a:extLst>
          </p:cNvPr>
          <p:cNvSpPr txBox="1"/>
          <p:nvPr/>
        </p:nvSpPr>
        <p:spPr>
          <a:xfrm>
            <a:off x="727699" y="4716054"/>
            <a:ext cx="10231514" cy="15388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000" b="1" i="0" u="none" strike="noStrike" cap="none" normalizeH="0" baseline="0" dirty="0">
              <a:ln>
                <a:noFill/>
              </a:ln>
              <a:solidFill>
                <a:srgbClr val="232F3E"/>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1" i="0" u="none" strike="noStrike" cap="none" normalizeH="0" baseline="0" dirty="0">
                <a:ln>
                  <a:noFill/>
                </a:ln>
                <a:solidFill>
                  <a:srgbClr val="232F3E"/>
                </a:solidFill>
                <a:effectLst/>
                <a:latin typeface="Helvetica" panose="020B0604020202020204" pitchFamily="34" charset="0"/>
                <a:ea typeface="Times New Roman" panose="02020603050405020304" pitchFamily="18" charset="0"/>
                <a:cs typeface="Times New Roman" panose="02020603050405020304" pitchFamily="18" charset="0"/>
              </a:rPr>
              <a:t>Nasıl </a:t>
            </a:r>
            <a:r>
              <a:rPr kumimoji="0" lang="tr-TR" altLang="tr-TR" sz="2000" b="1" i="0" u="none" strike="noStrike" cap="none" normalizeH="0" baseline="0" dirty="0">
                <a:ln>
                  <a:noFill/>
                </a:ln>
                <a:solidFill>
                  <a:srgbClr val="232F3E"/>
                </a:solidFill>
                <a:effectLst/>
                <a:latin typeface="Calibri" panose="020F0502020204030204" pitchFamily="34" charset="0"/>
                <a:ea typeface="Times New Roman" panose="02020603050405020304" pitchFamily="18" charset="0"/>
                <a:cs typeface="Times New Roman" panose="02020603050405020304" pitchFamily="18" charset="0"/>
              </a:rPr>
              <a:t>ç</a:t>
            </a:r>
            <a:r>
              <a:rPr kumimoji="0" lang="tr-TR" altLang="tr-TR" sz="2000" b="1" i="0" u="none" strike="noStrike" cap="none" normalizeH="0" baseline="0" dirty="0">
                <a:ln>
                  <a:noFill/>
                </a:ln>
                <a:solidFill>
                  <a:srgbClr val="232F3E"/>
                </a:solidFill>
                <a:effectLst/>
                <a:latin typeface="Helvetica" panose="020B0604020202020204" pitchFamily="34" charset="0"/>
                <a:ea typeface="Times New Roman" panose="02020603050405020304" pitchFamily="18" charset="0"/>
                <a:cs typeface="Times New Roman" panose="02020603050405020304" pitchFamily="18" charset="0"/>
              </a:rPr>
              <a:t>alışır?</a:t>
            </a:r>
            <a:endParaRPr kumimoji="0" lang="tr-TR" altLang="tr-TR"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Amazon Simple Queue Service </a:t>
            </a:r>
            <a:r>
              <a:rPr kumimoji="0" lang="tr-TR" altLang="tr-TR" sz="1800" b="0" i="0" u="none" strike="noStrike" cap="none" normalizeH="0" baseline="0" dirty="0">
                <a:ln>
                  <a:noFill/>
                </a:ln>
                <a:solidFill>
                  <a:srgbClr val="333333"/>
                </a:solidFill>
                <a:effectLst/>
                <a:latin typeface="Helvetica" panose="020B0604020202020204" pitchFamily="34" charset="0"/>
                <a:ea typeface="Calibri" panose="020F0502020204030204" pitchFamily="34" charset="0"/>
                <a:cs typeface="Times New Roman" panose="02020603050405020304" pitchFamily="18" charset="0"/>
              </a:rPr>
              <a:t>(Amazon SQS), mesaj kaybı yaşamadan veya diğer hizmetlerin erişilebilir olmasına gereksinim duymadan, yazılım bileşenleri arasında dilediğiniz hacimde mesaj g</a:t>
            </a:r>
            <a:r>
              <a:rPr kumimoji="0" lang="tr-TR" altLang="tr-TR" sz="1800" b="0" i="0" u="none" strike="noStrike" cap="none" normalizeH="0" baseline="0" dirty="0">
                <a:ln>
                  <a:noFill/>
                </a:ln>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ö</a:t>
            </a:r>
            <a:r>
              <a:rPr kumimoji="0" lang="tr-TR" altLang="tr-TR" sz="1800" b="0" i="0" u="none" strike="noStrike" cap="none" normalizeH="0" baseline="0" dirty="0">
                <a:ln>
                  <a:noFill/>
                </a:ln>
                <a:solidFill>
                  <a:srgbClr val="333333"/>
                </a:solidFill>
                <a:effectLst/>
                <a:latin typeface="Helvetica" panose="020B0604020202020204" pitchFamily="34" charset="0"/>
                <a:ea typeface="Calibri" panose="020F0502020204030204" pitchFamily="34" charset="0"/>
                <a:cs typeface="Times New Roman" panose="02020603050405020304" pitchFamily="18" charset="0"/>
              </a:rPr>
              <a:t>nderebilir, depolayabilir ve alabilirsiniz.</a:t>
            </a:r>
            <a:r>
              <a:rPr kumimoji="0" lang="tr-TR" altLang="tr-TR"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tr-TR" altLang="tr-TR" sz="900" b="0" i="0" u="none" strike="noStrike" cap="none" normalizeH="0" baseline="0" dirty="0">
              <a:ln>
                <a:noFill/>
              </a:ln>
              <a:solidFill>
                <a:schemeClr val="tx1"/>
              </a:solidFill>
              <a:effectLst/>
            </a:endParaRPr>
          </a:p>
        </p:txBody>
      </p:sp>
      <p:sp>
        <p:nvSpPr>
          <p:cNvPr id="10" name="Metin kutusu 9">
            <a:extLst>
              <a:ext uri="{FF2B5EF4-FFF2-40B4-BE49-F238E27FC236}">
                <a16:creationId xmlns:a16="http://schemas.microsoft.com/office/drawing/2014/main" id="{D11B9DDB-E640-41B5-A1F1-D02E27A8B300}"/>
              </a:ext>
            </a:extLst>
          </p:cNvPr>
          <p:cNvSpPr txBox="1"/>
          <p:nvPr/>
        </p:nvSpPr>
        <p:spPr>
          <a:xfrm>
            <a:off x="727699" y="1437143"/>
            <a:ext cx="10466772" cy="150810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SQS NEDİR ?</a:t>
            </a:r>
            <a:endParaRPr kumimoji="0" lang="tr-TR" altLang="tr-TR"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Amazon Simple Queue Service (SQS), teknik uzmanlar ve geliştiricilerin farklı boyuttaki birden çok mesajı asenkron olarak göndermek, saklamak ve almak için kullandığı bir hizmettir. Bu hizmet, kullanıcıların kendi mesaj kuyruklarını oluşturmak ve yönetmek zorunda kalmadan, mikro hizmetleri, dağıtık sistemleri ve sunucusuz uygulamaları birbirinden bağımsız olarak çalıştırmalarını sağlar.</a:t>
            </a:r>
            <a:endParaRPr kumimoji="0" lang="tr-TR" altLang="tr-TR" sz="9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247127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52A34ABC-38A7-4EC4-AE54-AB5ACC54853E}"/>
              </a:ext>
            </a:extLst>
          </p:cNvPr>
          <p:cNvSpPr txBox="1"/>
          <p:nvPr/>
        </p:nvSpPr>
        <p:spPr>
          <a:xfrm>
            <a:off x="362134" y="262364"/>
            <a:ext cx="11467731" cy="5831725"/>
          </a:xfrm>
          <a:prstGeom prst="rect">
            <a:avLst/>
          </a:prstGeom>
          <a:noFill/>
        </p:spPr>
        <p:txBody>
          <a:bodyPr wrap="square">
            <a:spAutoFit/>
          </a:bodyPr>
          <a:lstStyle/>
          <a:p>
            <a:pPr>
              <a:lnSpc>
                <a:spcPct val="107000"/>
              </a:lnSpc>
              <a:spcAft>
                <a:spcPts val="800"/>
              </a:spcAft>
            </a:pPr>
            <a:r>
              <a:rPr lang="tr-TR" sz="2400" b="1" dirty="0">
                <a:effectLst/>
                <a:latin typeface="Calibri" panose="020F0502020204030204" pitchFamily="34" charset="0"/>
                <a:ea typeface="Calibri" panose="020F0502020204030204" pitchFamily="34" charset="0"/>
                <a:cs typeface="Times New Roman" panose="02020603050405020304" pitchFamily="18" charset="0"/>
              </a:rPr>
              <a:t>Amazon SQS nasıl kullanılır?</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2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tr-TR" sz="12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Geliştiriciler, farklı yazılım bileşenleri arasında mesaj alışverişi yapmak için Amazon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SQS'i</a:t>
            </a:r>
            <a:r>
              <a:rPr lang="tr-TR" sz="1800" dirty="0">
                <a:effectLst/>
                <a:latin typeface="Calibri" panose="020F0502020204030204" pitchFamily="34" charset="0"/>
                <a:ea typeface="Calibri" panose="020F0502020204030204" pitchFamily="34" charset="0"/>
                <a:cs typeface="Times New Roman" panose="02020603050405020304" pitchFamily="18" charset="0"/>
              </a:rPr>
              <a:t> güvenle kullanabilirler. Amazon SQS, kullanıcıların yaygın programlama dilleri aracılığıyla erişebilecekleri standart bir web hizmetleri uygulama programlama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arayüzü</a:t>
            </a:r>
            <a:r>
              <a:rPr lang="tr-TR" sz="1800" dirty="0">
                <a:effectLst/>
                <a:latin typeface="Calibri" panose="020F0502020204030204" pitchFamily="34" charset="0"/>
                <a:ea typeface="Calibri" panose="020F0502020204030204" pitchFamily="34" charset="0"/>
                <a:cs typeface="Times New Roman" panose="02020603050405020304" pitchFamily="18" charset="0"/>
              </a:rPr>
              <a:t> sağlar.</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200" dirty="0">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Amazon SQS, asenkron olarak işleyen görevleri destekler. Bu, bir uygulamanın doğrudan başka bir uygulamayı çağırması yerine, uygulamanın sadece bir mesajı bir kuyruğa gönderip beklemesini sağlar. Diğer uygulamalar daha sonra mesajı alabilir.</a:t>
            </a:r>
            <a:endParaRPr lang="tr-T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2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Amazon SQS kuyruklarında iki tür bulunmaktadır: first-in, first-out (FIFO) ve standart kuyruklar. FIFO kuyruklarında, mesaj dizeleri, orijinal mesajların gönderildiği ve alındığı sırayla aynı sırada kalır. FIFO kuyruklar, saniyede 300 adede kadar mesaj gönderme, alma veya silme işlemi destekler. FIFO kuyruklar, işlemlerin ve olayların sırasının kritik olduğu uygulamalar arasında mesajlaşma için tasarlanmıştır.</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200" dirty="0">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Standart kuyruklar, mesaj dizelerini, mesajların orijinal olarak gönderildiği sırayla tutmaya çalışır, ancak işleme gereksinimleri, mesajların orijinal sırasını veya dizisini değiştirebilir. Örneğin, standart kuyruklar, mesajları gelecekteki işlemler için toplamak veya görevleri birden fazla işçi düğümüne dağıtmak için kullanılabilir.</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        Mesaj teslimat sıklığı standart ve FIFO kuyrukları arasında farklılık gösterir; çünkü FIFO kuyruklarında mesajlar tam olarak bir kez teslim edilirken, standart kuyruklarda mesajlar en az bir kez teslim edilir.</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191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476F3CB5-A8FE-434D-BA54-DB1201F954DB}"/>
              </a:ext>
            </a:extLst>
          </p:cNvPr>
          <p:cNvSpPr txBox="1"/>
          <p:nvPr/>
        </p:nvSpPr>
        <p:spPr>
          <a:xfrm>
            <a:off x="730929" y="753003"/>
            <a:ext cx="10960962" cy="5506316"/>
          </a:xfrm>
          <a:prstGeom prst="rect">
            <a:avLst/>
          </a:prstGeom>
          <a:noFill/>
        </p:spPr>
        <p:txBody>
          <a:bodyPr wrap="square">
            <a:spAutoFit/>
          </a:bodyPr>
          <a:lstStyle/>
          <a:p>
            <a:pPr>
              <a:lnSpc>
                <a:spcPct val="107000"/>
              </a:lnSpc>
              <a:spcAft>
                <a:spcPts val="800"/>
              </a:spcAft>
            </a:pPr>
            <a:r>
              <a:rPr lang="tr-TR" sz="2800" b="1" dirty="0">
                <a:effectLst/>
                <a:latin typeface="Calibri" panose="020F0502020204030204" pitchFamily="34" charset="0"/>
                <a:ea typeface="Calibri" panose="020F0502020204030204" pitchFamily="34" charset="0"/>
                <a:cs typeface="Times New Roman" panose="02020603050405020304" pitchFamily="18" charset="0"/>
              </a:rPr>
              <a:t>Amazon </a:t>
            </a:r>
            <a:r>
              <a:rPr lang="tr-TR" sz="2800" b="1" dirty="0" err="1">
                <a:effectLst/>
                <a:latin typeface="Calibri" panose="020F0502020204030204" pitchFamily="34" charset="0"/>
                <a:ea typeface="Calibri" panose="020F0502020204030204" pitchFamily="34" charset="0"/>
                <a:cs typeface="Times New Roman" panose="02020603050405020304" pitchFamily="18" charset="0"/>
              </a:rPr>
              <a:t>SQS’in</a:t>
            </a:r>
            <a:r>
              <a:rPr lang="tr-TR" sz="2800" b="1" dirty="0">
                <a:effectLst/>
                <a:latin typeface="Calibri" panose="020F0502020204030204" pitchFamily="34" charset="0"/>
                <a:ea typeface="Calibri" panose="020F0502020204030204" pitchFamily="34" charset="0"/>
                <a:cs typeface="Times New Roman" panose="02020603050405020304" pitchFamily="18" charset="0"/>
              </a:rPr>
              <a:t> sunduğu hizmetler:</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2400" dirty="0">
                <a:effectLst/>
                <a:latin typeface="Calibri" panose="020F0502020204030204" pitchFamily="34" charset="0"/>
                <a:ea typeface="Calibri" panose="020F0502020204030204" pitchFamily="34" charset="0"/>
                <a:cs typeface="Times New Roman" panose="02020603050405020304" pitchFamily="18" charset="0"/>
              </a:rPr>
              <a:t> </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2400" dirty="0">
                <a:effectLst/>
                <a:latin typeface="Calibri" panose="020F0502020204030204" pitchFamily="34" charset="0"/>
                <a:ea typeface="Calibri" panose="020F0502020204030204" pitchFamily="34" charset="0"/>
                <a:cs typeface="Times New Roman" panose="02020603050405020304" pitchFamily="18" charset="0"/>
              </a:rPr>
              <a:t>Güvenlik </a:t>
            </a:r>
            <a:r>
              <a:rPr lang="tr-TR" sz="1800" dirty="0">
                <a:effectLst/>
                <a:latin typeface="Calibri" panose="020F0502020204030204" pitchFamily="34" charset="0"/>
                <a:ea typeface="Calibri" panose="020F0502020204030204" pitchFamily="34" charset="0"/>
                <a:cs typeface="Times New Roman" panose="02020603050405020304" pitchFamily="18" charset="0"/>
              </a:rPr>
              <a:t>- Kimlerin Amazon SQS kuyruğuna mesaj gönderebileceğini ve mesaj alabileceğini kontrol edersiniz. İçeriklerini koruyarak hassas verileri aktarabilirsiniz. Varsayılan Amazon SQS yönetilen sunucu tarafı şifrelemesini (SSE) veya AWS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Key</a:t>
            </a:r>
            <a:r>
              <a:rPr lang="tr-TR" sz="1800" dirty="0">
                <a:effectLst/>
                <a:latin typeface="Calibri" panose="020F0502020204030204" pitchFamily="34" charset="0"/>
                <a:ea typeface="Calibri" panose="020F0502020204030204" pitchFamily="34" charset="0"/>
                <a:cs typeface="Times New Roman" panose="02020603050405020304" pitchFamily="18" charset="0"/>
              </a:rPr>
              <a:t> Management Service (AWS KMS) tarafından yönetilen özel SSE anahtarlarını kullanarak mesaj kuyruklarındaki içerikleri koruyabilirsiniz.</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2400" dirty="0">
                <a:effectLst/>
                <a:latin typeface="Calibri" panose="020F0502020204030204" pitchFamily="34" charset="0"/>
                <a:ea typeface="Calibri" panose="020F0502020204030204" pitchFamily="34" charset="0"/>
                <a:cs typeface="Times New Roman" panose="02020603050405020304" pitchFamily="18" charset="0"/>
              </a:rPr>
              <a:t>Dayanıklılık</a:t>
            </a:r>
            <a:r>
              <a:rPr lang="tr-TR" sz="1800" dirty="0">
                <a:effectLst/>
                <a:latin typeface="Calibri" panose="020F0502020204030204" pitchFamily="34" charset="0"/>
                <a:ea typeface="Calibri" panose="020F0502020204030204" pitchFamily="34" charset="0"/>
                <a:cs typeface="Times New Roman" panose="02020603050405020304" pitchFamily="18" charset="0"/>
              </a:rPr>
              <a:t> - Mesajlarınızın güvenliği için Amazon SQS bunları birden fazla sunucuda depolar. Standart kuyruklar en az bir kez mesaj teslimi destekler, ve FIFO kuyruklar tam olarak bir kez mesaj işleme ve yüksek verim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modunu</a:t>
            </a:r>
            <a:r>
              <a:rPr lang="tr-TR" sz="1800" dirty="0">
                <a:effectLst/>
                <a:latin typeface="Calibri" panose="020F0502020204030204" pitchFamily="34" charset="0"/>
                <a:ea typeface="Calibri" panose="020F0502020204030204" pitchFamily="34" charset="0"/>
                <a:cs typeface="Times New Roman" panose="02020603050405020304" pitchFamily="18" charset="0"/>
              </a:rPr>
              <a:t> destekler.</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2400" dirty="0">
                <a:effectLst/>
                <a:latin typeface="Calibri" panose="020F0502020204030204" pitchFamily="34" charset="0"/>
                <a:ea typeface="Calibri" panose="020F0502020204030204" pitchFamily="34" charset="0"/>
                <a:cs typeface="Times New Roman" panose="02020603050405020304" pitchFamily="18" charset="0"/>
              </a:rPr>
              <a:t>Kullanılabilirlik</a:t>
            </a:r>
            <a:r>
              <a:rPr lang="tr-TR" sz="1800" dirty="0">
                <a:effectLst/>
                <a:latin typeface="Calibri" panose="020F0502020204030204" pitchFamily="34" charset="0"/>
                <a:ea typeface="Calibri" panose="020F0502020204030204" pitchFamily="34" charset="0"/>
                <a:cs typeface="Times New Roman" panose="02020603050405020304" pitchFamily="18" charset="0"/>
              </a:rPr>
              <a:t> - Amazon SQS, mesajlara yüksek eşzamanlı erişim sağlamak ve mesajları üretmek ve tüketmek için yüksek kullanılabilirlik sağlamak için gereksiz altyapı kullanır.</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5036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F6C268F2-ACF0-4E5D-BF25-4901D14D506C}"/>
              </a:ext>
            </a:extLst>
          </p:cNvPr>
          <p:cNvSpPr txBox="1"/>
          <p:nvPr/>
        </p:nvSpPr>
        <p:spPr>
          <a:xfrm>
            <a:off x="570760" y="511693"/>
            <a:ext cx="11050480" cy="5435334"/>
          </a:xfrm>
          <a:prstGeom prst="rect">
            <a:avLst/>
          </a:prstGeom>
          <a:noFill/>
        </p:spPr>
        <p:txBody>
          <a:bodyPr wrap="square">
            <a:spAutoFit/>
          </a:bodyPr>
          <a:lstStyle/>
          <a:p>
            <a:pPr>
              <a:lnSpc>
                <a:spcPct val="107000"/>
              </a:lnSpc>
              <a:spcAft>
                <a:spcPts val="800"/>
              </a:spcAft>
            </a:pPr>
            <a:r>
              <a:rPr lang="tr-TR" sz="2800" dirty="0">
                <a:effectLst/>
                <a:latin typeface="Calibri" panose="020F0502020204030204" pitchFamily="34" charset="0"/>
                <a:ea typeface="Calibri" panose="020F0502020204030204" pitchFamily="34" charset="0"/>
                <a:cs typeface="Times New Roman" panose="02020603050405020304" pitchFamily="18" charset="0"/>
              </a:rPr>
              <a:t>Ölçeklenebilirlik</a:t>
            </a:r>
            <a:r>
              <a:rPr lang="tr-TR" sz="2000" dirty="0">
                <a:effectLst/>
                <a:latin typeface="Calibri" panose="020F0502020204030204" pitchFamily="34" charset="0"/>
                <a:ea typeface="Calibri" panose="020F0502020204030204" pitchFamily="34" charset="0"/>
                <a:cs typeface="Times New Roman" panose="02020603050405020304" pitchFamily="18" charset="0"/>
              </a:rPr>
              <a:t> - Amazon SQS her bir tamponlanmış isteği bağımsız olarak işleyebilir ve herhangi bir yük artışı veya dalgalanma ile başa çıkmak için otomatik olarak ölçeklenebilir.</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tr-TR"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tr-TR"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2800" dirty="0">
                <a:effectLst/>
                <a:latin typeface="Calibri" panose="020F0502020204030204" pitchFamily="34" charset="0"/>
                <a:ea typeface="Calibri" panose="020F0502020204030204" pitchFamily="34" charset="0"/>
                <a:cs typeface="Times New Roman" panose="02020603050405020304" pitchFamily="18" charset="0"/>
              </a:rPr>
              <a:t>Güvenilirlik</a:t>
            </a:r>
            <a:r>
              <a:rPr lang="tr-TR" sz="2000" dirty="0">
                <a:effectLst/>
                <a:latin typeface="Calibri" panose="020F0502020204030204" pitchFamily="34" charset="0"/>
                <a:ea typeface="Calibri" panose="020F0502020204030204" pitchFamily="34" charset="0"/>
                <a:cs typeface="Times New Roman" panose="02020603050405020304" pitchFamily="18" charset="0"/>
              </a:rPr>
              <a:t> - Amazon SQS mesajlarınızı işleme sürecinde kilitleyerek, birden fazla üreticinin aynı anda mesaj gönderebilmesini ve birden fazla tüketicinin aynı anda mesaj alabilmesini sağlar.</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2000" dirty="0">
                <a:effectLst/>
                <a:latin typeface="Calibri" panose="020F0502020204030204" pitchFamily="34" charset="0"/>
                <a:ea typeface="Calibri" panose="020F0502020204030204" pitchFamily="34" charset="0"/>
                <a:cs typeface="Times New Roman" panose="02020603050405020304" pitchFamily="18" charset="0"/>
              </a:rPr>
              <a:t> </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tr-TR"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2800" dirty="0">
                <a:effectLst/>
                <a:latin typeface="Calibri" panose="020F0502020204030204" pitchFamily="34" charset="0"/>
                <a:ea typeface="Calibri" panose="020F0502020204030204" pitchFamily="34" charset="0"/>
                <a:cs typeface="Times New Roman" panose="02020603050405020304" pitchFamily="18" charset="0"/>
              </a:rPr>
              <a:t>Özelleştirme</a:t>
            </a:r>
            <a:r>
              <a:rPr lang="tr-TR" sz="2000" dirty="0">
                <a:effectLst/>
                <a:latin typeface="Calibri" panose="020F0502020204030204" pitchFamily="34" charset="0"/>
                <a:ea typeface="Calibri" panose="020F0502020204030204" pitchFamily="34" charset="0"/>
                <a:cs typeface="Times New Roman" panose="02020603050405020304" pitchFamily="18" charset="0"/>
              </a:rPr>
              <a:t> - Kuyruklarınızın tam olarak aynı olması gerekmez - örneğin, bir kuyrukta varsayılan bir gecikme ayarlayabilirsiniz. 256 KB'den büyük mesajların içeriğini Amazon Simple Storage Service (Amazon S3) veya Amazon </a:t>
            </a:r>
            <a:r>
              <a:rPr lang="tr-TR" sz="2000" dirty="0" err="1">
                <a:effectLst/>
                <a:latin typeface="Calibri" panose="020F0502020204030204" pitchFamily="34" charset="0"/>
                <a:ea typeface="Calibri" panose="020F0502020204030204" pitchFamily="34" charset="0"/>
                <a:cs typeface="Times New Roman" panose="02020603050405020304" pitchFamily="18" charset="0"/>
              </a:rPr>
              <a:t>DynamoDB</a:t>
            </a:r>
            <a:r>
              <a:rPr lang="tr-TR" sz="2000" dirty="0">
                <a:effectLst/>
                <a:latin typeface="Calibri" panose="020F0502020204030204" pitchFamily="34" charset="0"/>
                <a:ea typeface="Calibri" panose="020F0502020204030204" pitchFamily="34" charset="0"/>
                <a:cs typeface="Times New Roman" panose="02020603050405020304" pitchFamily="18" charset="0"/>
              </a:rPr>
              <a:t> kullanarak depolayabilirsiniz ve Amazon SQS, Amazon S3 nesnesine bir işaretçi tutar veya büyük bir mesajı daha küçük mesajlara bölebilirsiniz.</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9605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7C200E84-7518-48B7-9E32-1C41B7AB811C}"/>
              </a:ext>
            </a:extLst>
          </p:cNvPr>
          <p:cNvSpPr txBox="1"/>
          <p:nvPr/>
        </p:nvSpPr>
        <p:spPr>
          <a:xfrm>
            <a:off x="230820" y="525737"/>
            <a:ext cx="11860567" cy="5996385"/>
          </a:xfrm>
          <a:prstGeom prst="rect">
            <a:avLst/>
          </a:prstGeom>
          <a:noFill/>
        </p:spPr>
        <p:txBody>
          <a:bodyPr wrap="square">
            <a:spAutoFit/>
          </a:bodyPr>
          <a:lstStyle/>
          <a:p>
            <a:pPr>
              <a:lnSpc>
                <a:spcPct val="107000"/>
              </a:lnSpc>
              <a:spcAft>
                <a:spcPts val="800"/>
              </a:spcAft>
            </a:pPr>
            <a:r>
              <a:rPr lang="tr-TR" sz="2400" b="1" dirty="0">
                <a:effectLst/>
                <a:latin typeface="Calibri" panose="020F0502020204030204" pitchFamily="34" charset="0"/>
                <a:ea typeface="Calibri" panose="020F0502020204030204" pitchFamily="34" charset="0"/>
                <a:cs typeface="Times New Roman" panose="02020603050405020304" pitchFamily="18" charset="0"/>
              </a:rPr>
              <a:t>Amazon </a:t>
            </a: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SQS'nin</a:t>
            </a:r>
            <a:r>
              <a:rPr lang="tr-TR" sz="2400" b="1" dirty="0">
                <a:effectLst/>
                <a:latin typeface="Calibri" panose="020F0502020204030204" pitchFamily="34" charset="0"/>
                <a:ea typeface="Calibri" panose="020F0502020204030204" pitchFamily="34" charset="0"/>
                <a:cs typeface="Times New Roman" panose="02020603050405020304" pitchFamily="18" charset="0"/>
              </a:rPr>
              <a:t> diğer mesaj kuyruğu sistemlerine göre avantajları nelerdir?</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400" dirty="0">
                <a:effectLst/>
                <a:latin typeface="Calibri" panose="020F0502020204030204" pitchFamily="34" charset="0"/>
                <a:ea typeface="Calibri" panose="020F0502020204030204" pitchFamily="34" charset="0"/>
                <a:cs typeface="Times New Roman" panose="02020603050405020304" pitchFamily="18" charset="0"/>
              </a:rPr>
              <a:t> </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400" dirty="0">
                <a:effectLst/>
                <a:latin typeface="Calibri" panose="020F0502020204030204" pitchFamily="34" charset="0"/>
                <a:ea typeface="Calibri" panose="020F0502020204030204" pitchFamily="34" charset="0"/>
                <a:cs typeface="Times New Roman" panose="02020603050405020304" pitchFamily="18" charset="0"/>
              </a:rPr>
              <a:t>               </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4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Mesaj kuyruklarını yönetmek için yazılım geliştirmek ileri düzeyde beceriler gerektirir. Hazır seçenekler olsa da, bunlar başlangıçta geliştirme ve yapılandırma gerektirebilir. Bu alternatifler ayrıca sürekli donanım bakımı ve sistem yönetimi kaynaklarına yatırım yapmayı ve donanım arızaları durumunda yedek depolama gerektirir. Amazon SQS, bu tür sorunları ortadan kaldırarak, ek zaman ve kaynak gereksinimlerini ortadan kaldırır.</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600" dirty="0">
                <a:effectLst/>
                <a:latin typeface="Calibri" panose="020F0502020204030204" pitchFamily="34" charset="0"/>
                <a:ea typeface="Calibri" panose="020F0502020204030204" pitchFamily="34" charset="0"/>
                <a:cs typeface="Times New Roman" panose="02020603050405020304" pitchFamily="18" charset="0"/>
              </a:rPr>
              <a:t> </a:t>
            </a:r>
            <a:r>
              <a:rPr lang="tr-TR" sz="1200" dirty="0">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Amazon SQS, her bir uygulamanın çeşitli bileşenlerini birbirinden bağımsız hale getirme yeteneği sayesinde yüksek performans standartları sunar. Her bir bileşen diğerlerinden bağımsız olarak çalışır ve ayrıca bağımsız olarak başarısız olur. Bu, sistemin genel istikrarını ve hata toleransını artırır.</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600" dirty="0">
                <a:effectLst/>
                <a:latin typeface="Calibri" panose="020F0502020204030204" pitchFamily="34" charset="0"/>
                <a:ea typeface="Calibri" panose="020F0502020204030204" pitchFamily="34" charset="0"/>
                <a:cs typeface="Times New Roman" panose="02020603050405020304" pitchFamily="18" charset="0"/>
              </a:rPr>
              <a:t> </a:t>
            </a:r>
            <a:r>
              <a:rPr lang="tr-TR" sz="1200" dirty="0">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Amazon SQS kuyrukları aynı olmak zorunda değildir. Örneğin, bir kullanıcı belirli bir kuyrukta varsayılan gecikmeyi ayarlayabilir. Ayrıca, kullanıcılara Amazon Simple Storage Service veya Amazon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DynamoDB</a:t>
            </a:r>
            <a:r>
              <a:rPr lang="tr-TR" sz="1800" dirty="0">
                <a:effectLst/>
                <a:latin typeface="Calibri" panose="020F0502020204030204" pitchFamily="34" charset="0"/>
                <a:ea typeface="Calibri" panose="020F0502020204030204" pitchFamily="34" charset="0"/>
                <a:cs typeface="Times New Roman" panose="02020603050405020304" pitchFamily="18" charset="0"/>
              </a:rPr>
              <a:t> kullanarak belirli bir boyuttaki mesajların içeriğini depolamak için seçenekler sunulmaktadır. Daha büyük mesajlar ayrıca bir dizi daha küçük mesaja bölünebilir.</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            Amazon SQS kuyrukları aynı olmak zorunda değildir. Örneğin, bir kullanıcı belirli bir kuyrukta varsayılan gecikmeyi ayarlayabilir. Ayrıca, kullanıcılara Amazon Simple Storage Service veya Amazon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DynamoDB</a:t>
            </a:r>
            <a:r>
              <a:rPr lang="tr-TR" sz="1800" dirty="0">
                <a:effectLst/>
                <a:latin typeface="Calibri" panose="020F0502020204030204" pitchFamily="34" charset="0"/>
                <a:ea typeface="Calibri" panose="020F0502020204030204" pitchFamily="34" charset="0"/>
                <a:cs typeface="Times New Roman" panose="02020603050405020304" pitchFamily="18" charset="0"/>
              </a:rPr>
              <a:t> kullanarak belirli bir boyuttaki mesajların içeriğini depolamak için seçenekler sunulmaktadır. Daha büyük mesajlar ayrıca bir dizi daha küçük mesaja bölünebilir.</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935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etin kutusu 13">
            <a:extLst>
              <a:ext uri="{FF2B5EF4-FFF2-40B4-BE49-F238E27FC236}">
                <a16:creationId xmlns:a16="http://schemas.microsoft.com/office/drawing/2014/main" id="{4C7B0CCC-DBC6-431E-90C6-31530A0A0D92}"/>
              </a:ext>
            </a:extLst>
          </p:cNvPr>
          <p:cNvSpPr txBox="1"/>
          <p:nvPr/>
        </p:nvSpPr>
        <p:spPr>
          <a:xfrm>
            <a:off x="793664" y="1714492"/>
            <a:ext cx="8581155" cy="923330"/>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Aşağıdaki senaryoda, sisteminizde birçok üretici (kuyruğa ileti gönderen bileşenler) ve tüketici (kuyruktan ileti alan bileşenler) bulunmaktadır. Kuyruk (A'dan E'ye kadar iletileri tutar) iletileri çeşitli Amazon SQS sunucuları üzerinde yedekli olarak saklar.</a:t>
            </a:r>
            <a:endParaRPr lang="tr-TR" dirty="0"/>
          </a:p>
        </p:txBody>
      </p:sp>
      <p:sp>
        <p:nvSpPr>
          <p:cNvPr id="16" name="Metin kutusu 15">
            <a:extLst>
              <a:ext uri="{FF2B5EF4-FFF2-40B4-BE49-F238E27FC236}">
                <a16:creationId xmlns:a16="http://schemas.microsoft.com/office/drawing/2014/main" id="{07671CC2-1176-452B-8501-CE4BFB906ABE}"/>
              </a:ext>
            </a:extLst>
          </p:cNvPr>
          <p:cNvSpPr txBox="1"/>
          <p:nvPr/>
        </p:nvSpPr>
        <p:spPr>
          <a:xfrm>
            <a:off x="719092" y="5553014"/>
            <a:ext cx="8786673" cy="646331"/>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Dağıtılmış bir iletişim sistemini oluşturan üç ana bileşen vardır: dağıtılmış sisteminizin bileşenleri, kuyruğunuz (Amazon SQS sunucularında dağıtılmış) ve kuyruktaki iletiler.</a:t>
            </a:r>
            <a:endParaRPr lang="tr-TR" dirty="0"/>
          </a:p>
        </p:txBody>
      </p:sp>
      <p:sp>
        <p:nvSpPr>
          <p:cNvPr id="18" name="Metin kutusu 17">
            <a:extLst>
              <a:ext uri="{FF2B5EF4-FFF2-40B4-BE49-F238E27FC236}">
                <a16:creationId xmlns:a16="http://schemas.microsoft.com/office/drawing/2014/main" id="{20EE0162-5759-496E-84DA-493F660259E4}"/>
              </a:ext>
            </a:extLst>
          </p:cNvPr>
          <p:cNvSpPr txBox="1"/>
          <p:nvPr/>
        </p:nvSpPr>
        <p:spPr>
          <a:xfrm>
            <a:off x="793664" y="465039"/>
            <a:ext cx="6094520" cy="1188530"/>
          </a:xfrm>
          <a:prstGeom prst="rect">
            <a:avLst/>
          </a:prstGeom>
          <a:noFill/>
        </p:spPr>
        <p:txBody>
          <a:bodyPr wrap="square">
            <a:spAutoFit/>
          </a:bodyPr>
          <a:lstStyle/>
          <a:p>
            <a:pPr>
              <a:lnSpc>
                <a:spcPct val="107000"/>
              </a:lnSpc>
              <a:spcAft>
                <a:spcPts val="800"/>
              </a:spcAft>
            </a:pPr>
            <a:r>
              <a:rPr lang="tr-TR" sz="2400" b="1" dirty="0">
                <a:solidFill>
                  <a:srgbClr val="16191F"/>
                </a:solidFill>
                <a:effectLst/>
                <a:latin typeface="Helvetica" panose="020B0604020202020204" pitchFamily="34" charset="0"/>
                <a:ea typeface="Times New Roman" panose="02020603050405020304" pitchFamily="18" charset="0"/>
                <a:cs typeface="Times New Roman" panose="02020603050405020304" pitchFamily="18" charset="0"/>
              </a:rPr>
              <a:t>Temel Amazon SQS mimarisi</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100" dirty="0">
                <a:effectLst/>
                <a:latin typeface="Calibri" panose="020F0502020204030204" pitchFamily="34" charset="0"/>
                <a:ea typeface="Calibri" panose="020F0502020204030204" pitchFamily="34" charset="0"/>
                <a:cs typeface="Times New Roman" panose="02020603050405020304" pitchFamily="18" charset="0"/>
              </a:rPr>
              <a:t> </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2000" dirty="0">
                <a:effectLst/>
                <a:latin typeface="Calibri" panose="020F0502020204030204" pitchFamily="34" charset="0"/>
                <a:ea typeface="Calibri" panose="020F0502020204030204" pitchFamily="34" charset="0"/>
                <a:cs typeface="Times New Roman" panose="02020603050405020304" pitchFamily="18" charset="0"/>
              </a:rPr>
              <a:t>Distributed </a:t>
            </a:r>
            <a:r>
              <a:rPr lang="tr-TR" sz="2000" dirty="0" err="1">
                <a:effectLst/>
                <a:latin typeface="Calibri" panose="020F0502020204030204" pitchFamily="34" charset="0"/>
                <a:ea typeface="Calibri" panose="020F0502020204030204" pitchFamily="34" charset="0"/>
                <a:cs typeface="Times New Roman" panose="02020603050405020304" pitchFamily="18" charset="0"/>
              </a:rPr>
              <a:t>queues</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9" name="Resim 18">
            <a:extLst>
              <a:ext uri="{FF2B5EF4-FFF2-40B4-BE49-F238E27FC236}">
                <a16:creationId xmlns:a16="http://schemas.microsoft.com/office/drawing/2014/main" id="{4A046CC8-68E9-443A-BEC4-1FC88121B899}"/>
              </a:ext>
            </a:extLst>
          </p:cNvPr>
          <p:cNvPicPr/>
          <p:nvPr/>
        </p:nvPicPr>
        <p:blipFill>
          <a:blip r:embed="rId2">
            <a:extLst>
              <a:ext uri="{28A0092B-C50C-407E-A947-70E740481C1C}">
                <a14:useLocalDpi xmlns:a14="http://schemas.microsoft.com/office/drawing/2010/main" val="0"/>
              </a:ext>
            </a:extLst>
          </a:blip>
          <a:stretch>
            <a:fillRect/>
          </a:stretch>
        </p:blipFill>
        <p:spPr>
          <a:xfrm>
            <a:off x="793664" y="2637822"/>
            <a:ext cx="5760720" cy="2655570"/>
          </a:xfrm>
          <a:prstGeom prst="rect">
            <a:avLst/>
          </a:prstGeom>
        </p:spPr>
      </p:pic>
    </p:spTree>
    <p:extLst>
      <p:ext uri="{BB962C8B-B14F-4D97-AF65-F5344CB8AC3E}">
        <p14:creationId xmlns:p14="http://schemas.microsoft.com/office/powerpoint/2010/main" val="4102857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etin kutusu 11">
            <a:extLst>
              <a:ext uri="{FF2B5EF4-FFF2-40B4-BE49-F238E27FC236}">
                <a16:creationId xmlns:a16="http://schemas.microsoft.com/office/drawing/2014/main" id="{D2B7A4B3-447C-4A6F-A64F-31B0CDF5920D}"/>
              </a:ext>
            </a:extLst>
          </p:cNvPr>
          <p:cNvSpPr txBox="1"/>
          <p:nvPr/>
        </p:nvSpPr>
        <p:spPr>
          <a:xfrm>
            <a:off x="703554" y="1213565"/>
            <a:ext cx="6094520" cy="461665"/>
          </a:xfrm>
          <a:prstGeom prst="rect">
            <a:avLst/>
          </a:prstGeom>
          <a:noFill/>
        </p:spPr>
        <p:txBody>
          <a:bodyPr wrap="square">
            <a:spAutoFit/>
          </a:bodyPr>
          <a:lstStyle/>
          <a:p>
            <a:r>
              <a:rPr lang="tr-TR" sz="2400" b="1" dirty="0">
                <a:solidFill>
                  <a:srgbClr val="16191F"/>
                </a:solidFill>
                <a:effectLst/>
                <a:latin typeface="Helvetica" panose="020B0604020202020204" pitchFamily="34" charset="0"/>
                <a:ea typeface="Calibri" panose="020F0502020204030204" pitchFamily="34" charset="0"/>
              </a:rPr>
              <a:t>Message life </a:t>
            </a:r>
            <a:r>
              <a:rPr lang="tr-TR" sz="2400" b="1" dirty="0" err="1">
                <a:solidFill>
                  <a:srgbClr val="16191F"/>
                </a:solidFill>
                <a:effectLst/>
                <a:latin typeface="Helvetica" panose="020B0604020202020204" pitchFamily="34" charset="0"/>
                <a:ea typeface="Calibri" panose="020F0502020204030204" pitchFamily="34" charset="0"/>
              </a:rPr>
              <a:t>cycle</a:t>
            </a:r>
            <a:endParaRPr lang="tr-TR" sz="2400" dirty="0"/>
          </a:p>
        </p:txBody>
      </p:sp>
      <p:pic>
        <p:nvPicPr>
          <p:cNvPr id="13" name="Resim 12">
            <a:extLst>
              <a:ext uri="{FF2B5EF4-FFF2-40B4-BE49-F238E27FC236}">
                <a16:creationId xmlns:a16="http://schemas.microsoft.com/office/drawing/2014/main" id="{B8D0696F-90C8-429A-B7FA-BCBC625C5E05}"/>
              </a:ext>
            </a:extLst>
          </p:cNvPr>
          <p:cNvPicPr/>
          <p:nvPr/>
        </p:nvPicPr>
        <p:blipFill>
          <a:blip r:embed="rId2">
            <a:extLst>
              <a:ext uri="{28A0092B-C50C-407E-A947-70E740481C1C}">
                <a14:useLocalDpi xmlns:a14="http://schemas.microsoft.com/office/drawing/2010/main" val="0"/>
              </a:ext>
            </a:extLst>
          </a:blip>
          <a:stretch>
            <a:fillRect/>
          </a:stretch>
        </p:blipFill>
        <p:spPr>
          <a:xfrm>
            <a:off x="3994284" y="215271"/>
            <a:ext cx="7405309" cy="2792737"/>
          </a:xfrm>
          <a:prstGeom prst="rect">
            <a:avLst/>
          </a:prstGeom>
        </p:spPr>
      </p:pic>
      <p:sp>
        <p:nvSpPr>
          <p:cNvPr id="15" name="Metin kutusu 14">
            <a:extLst>
              <a:ext uri="{FF2B5EF4-FFF2-40B4-BE49-F238E27FC236}">
                <a16:creationId xmlns:a16="http://schemas.microsoft.com/office/drawing/2014/main" id="{FB87D266-1151-46B9-8C3A-2B37D9EC3964}"/>
              </a:ext>
            </a:extLst>
          </p:cNvPr>
          <p:cNvSpPr txBox="1"/>
          <p:nvPr/>
        </p:nvSpPr>
        <p:spPr>
          <a:xfrm>
            <a:off x="703554" y="3190349"/>
            <a:ext cx="11192523" cy="369332"/>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Bir üretici (bileşen 1), mesaj A'yı bir kuyruğa gönderir ve mesaj Amazon SQS sunucuları üzerinde gereksiz yere dağıtılır</a:t>
            </a:r>
            <a:endParaRPr lang="tr-TR" dirty="0"/>
          </a:p>
        </p:txBody>
      </p:sp>
      <p:pic>
        <p:nvPicPr>
          <p:cNvPr id="16" name="Resim 15">
            <a:extLst>
              <a:ext uri="{FF2B5EF4-FFF2-40B4-BE49-F238E27FC236}">
                <a16:creationId xmlns:a16="http://schemas.microsoft.com/office/drawing/2014/main" id="{6A8073FD-F5D3-45CF-82D4-5C8C0AA3195C}"/>
              </a:ext>
            </a:extLst>
          </p:cNvPr>
          <p:cNvPicPr/>
          <p:nvPr/>
        </p:nvPicPr>
        <p:blipFill>
          <a:blip r:embed="rId3">
            <a:extLst>
              <a:ext uri="{28A0092B-C50C-407E-A947-70E740481C1C}">
                <a14:useLocalDpi xmlns:a14="http://schemas.microsoft.com/office/drawing/2010/main" val="0"/>
              </a:ext>
            </a:extLst>
          </a:blip>
          <a:stretch>
            <a:fillRect/>
          </a:stretch>
        </p:blipFill>
        <p:spPr>
          <a:xfrm>
            <a:off x="589918" y="3859588"/>
            <a:ext cx="6808731" cy="2430423"/>
          </a:xfrm>
          <a:prstGeom prst="rect">
            <a:avLst/>
          </a:prstGeom>
        </p:spPr>
      </p:pic>
      <p:sp>
        <p:nvSpPr>
          <p:cNvPr id="18" name="Metin kutusu 17">
            <a:extLst>
              <a:ext uri="{FF2B5EF4-FFF2-40B4-BE49-F238E27FC236}">
                <a16:creationId xmlns:a16="http://schemas.microsoft.com/office/drawing/2014/main" id="{1E72BF2B-0F54-44BF-B27F-DF82063BA439}"/>
              </a:ext>
            </a:extLst>
          </p:cNvPr>
          <p:cNvSpPr txBox="1"/>
          <p:nvPr/>
        </p:nvSpPr>
        <p:spPr>
          <a:xfrm>
            <a:off x="7696939" y="4184139"/>
            <a:ext cx="4347839" cy="1754326"/>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Bir tüketici (bileşen 2) mesajları işlemeye hazır olduğunda, kuyruktan mesajları tüketir ve mesaj A geri döner. Mesaj A işlenirken, kuyrukta kalır ve görünürlük zaman aşımı süresince sonraki alma isteklerine geri döndürülmez</a:t>
            </a:r>
            <a:endParaRPr lang="tr-TR" dirty="0"/>
          </a:p>
        </p:txBody>
      </p:sp>
    </p:spTree>
    <p:extLst>
      <p:ext uri="{BB962C8B-B14F-4D97-AF65-F5344CB8AC3E}">
        <p14:creationId xmlns:p14="http://schemas.microsoft.com/office/powerpoint/2010/main" val="131422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A75B4880-994D-49FF-8AC0-6BE63CBD3890}"/>
              </a:ext>
            </a:extLst>
          </p:cNvPr>
          <p:cNvPicPr/>
          <p:nvPr/>
        </p:nvPicPr>
        <p:blipFill>
          <a:blip r:embed="rId2">
            <a:extLst>
              <a:ext uri="{28A0092B-C50C-407E-A947-70E740481C1C}">
                <a14:useLocalDpi xmlns:a14="http://schemas.microsoft.com/office/drawing/2010/main" val="0"/>
              </a:ext>
            </a:extLst>
          </a:blip>
          <a:stretch>
            <a:fillRect/>
          </a:stretch>
        </p:blipFill>
        <p:spPr>
          <a:xfrm>
            <a:off x="339273" y="1992104"/>
            <a:ext cx="7002559" cy="2873791"/>
          </a:xfrm>
          <a:prstGeom prst="rect">
            <a:avLst/>
          </a:prstGeom>
        </p:spPr>
      </p:pic>
      <p:sp>
        <p:nvSpPr>
          <p:cNvPr id="6" name="Metin kutusu 5">
            <a:extLst>
              <a:ext uri="{FF2B5EF4-FFF2-40B4-BE49-F238E27FC236}">
                <a16:creationId xmlns:a16="http://schemas.microsoft.com/office/drawing/2014/main" id="{F9167500-5860-4292-B436-2DC06887955B}"/>
              </a:ext>
            </a:extLst>
          </p:cNvPr>
          <p:cNvSpPr txBox="1"/>
          <p:nvPr/>
        </p:nvSpPr>
        <p:spPr>
          <a:xfrm>
            <a:off x="7422770" y="2347882"/>
            <a:ext cx="4429957" cy="1231106"/>
          </a:xfrm>
          <a:prstGeom prst="rect">
            <a:avLst/>
          </a:prstGeom>
          <a:noFill/>
        </p:spPr>
        <p:txBody>
          <a:bodyPr wrap="square">
            <a:spAutoFit/>
          </a:bodyPr>
          <a:lstStyle/>
          <a:p>
            <a:pPr>
              <a:spcAft>
                <a:spcPts val="1800"/>
              </a:spcAft>
            </a:pPr>
            <a:r>
              <a:rPr lang="tr-TR" sz="2000" b="0" dirty="0">
                <a:solidFill>
                  <a:srgbClr val="141F2E"/>
                </a:solidFill>
                <a:effectLst/>
                <a:latin typeface="Helvetica" panose="020B0604020202020204" pitchFamily="34" charset="0"/>
                <a:ea typeface="Times New Roman" panose="02020603050405020304" pitchFamily="18" charset="0"/>
              </a:rPr>
              <a:t>Tüketici (</a:t>
            </a:r>
            <a:r>
              <a:rPr lang="tr-TR" sz="1800" b="0" dirty="0">
                <a:solidFill>
                  <a:srgbClr val="141F2E"/>
                </a:solidFill>
                <a:effectLst/>
                <a:latin typeface="Helvetica" panose="020B0604020202020204" pitchFamily="34" charset="0"/>
                <a:ea typeface="Times New Roman" panose="02020603050405020304" pitchFamily="18" charset="0"/>
              </a:rPr>
              <a:t>bileşen 2), görünürlük zaman aşımı süresi dolunca mesaj A'nın tekrar alınmasını ve işlenmesini önlemek için mesaj A'yı kuyruktan siler.</a:t>
            </a:r>
            <a:endParaRPr lang="tr-TR" sz="20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6478796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1445</Words>
  <Application>Microsoft Office PowerPoint</Application>
  <PresentationFormat>Geniş ekran</PresentationFormat>
  <Paragraphs>93</Paragraphs>
  <Slides>14</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14</vt:i4>
      </vt:variant>
    </vt:vector>
  </HeadingPairs>
  <TitlesOfParts>
    <vt:vector size="20" baseType="lpstr">
      <vt:lpstr>Arial</vt:lpstr>
      <vt:lpstr>Calibri</vt:lpstr>
      <vt:lpstr>Calibri Light</vt:lpstr>
      <vt:lpstr>Helvetica</vt:lpstr>
      <vt:lpstr>Times New Roman</vt:lpstr>
      <vt:lpstr>Office Teması</vt:lpstr>
      <vt:lpstr>AWS SQS SUNUM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SQS SUNUM</dc:title>
  <dc:creator>emre biçer</dc:creator>
  <cp:lastModifiedBy>emre biçer</cp:lastModifiedBy>
  <cp:revision>2</cp:revision>
  <dcterms:created xsi:type="dcterms:W3CDTF">2024-04-22T20:09:32Z</dcterms:created>
  <dcterms:modified xsi:type="dcterms:W3CDTF">2024-04-22T20:24:03Z</dcterms:modified>
</cp:coreProperties>
</file>