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7"/>
  </p:notesMasterIdLst>
  <p:sldIdLst>
    <p:sldId id="329" r:id="rId2"/>
    <p:sldId id="682" r:id="rId3"/>
    <p:sldId id="564" r:id="rId4"/>
    <p:sldId id="683" r:id="rId5"/>
    <p:sldId id="632" r:id="rId6"/>
    <p:sldId id="633" r:id="rId7"/>
    <p:sldId id="630" r:id="rId8"/>
    <p:sldId id="623" r:id="rId9"/>
    <p:sldId id="631" r:id="rId10"/>
    <p:sldId id="636" r:id="rId11"/>
    <p:sldId id="635" r:id="rId12"/>
    <p:sldId id="660" r:id="rId13"/>
    <p:sldId id="661" r:id="rId14"/>
    <p:sldId id="662" r:id="rId15"/>
    <p:sldId id="663" r:id="rId16"/>
    <p:sldId id="676" r:id="rId17"/>
    <p:sldId id="634" r:id="rId18"/>
    <p:sldId id="638" r:id="rId19"/>
    <p:sldId id="637" r:id="rId20"/>
    <p:sldId id="639" r:id="rId21"/>
    <p:sldId id="645" r:id="rId22"/>
    <p:sldId id="643" r:id="rId23"/>
    <p:sldId id="644" r:id="rId24"/>
    <p:sldId id="647" r:id="rId25"/>
    <p:sldId id="640" r:id="rId26"/>
    <p:sldId id="641" r:id="rId27"/>
    <p:sldId id="642" r:id="rId28"/>
    <p:sldId id="646" r:id="rId29"/>
    <p:sldId id="652" r:id="rId30"/>
    <p:sldId id="654" r:id="rId31"/>
    <p:sldId id="653" r:id="rId32"/>
    <p:sldId id="678" r:id="rId33"/>
    <p:sldId id="679" r:id="rId34"/>
    <p:sldId id="677" r:id="rId35"/>
    <p:sldId id="565" r:id="rId36"/>
    <p:sldId id="571" r:id="rId37"/>
    <p:sldId id="555" r:id="rId38"/>
    <p:sldId id="578" r:id="rId39"/>
    <p:sldId id="566" r:id="rId40"/>
    <p:sldId id="556" r:id="rId41"/>
    <p:sldId id="651" r:id="rId42"/>
    <p:sldId id="685" r:id="rId43"/>
    <p:sldId id="655" r:id="rId44"/>
    <p:sldId id="573" r:id="rId45"/>
    <p:sldId id="576" r:id="rId46"/>
    <p:sldId id="625" r:id="rId47"/>
    <p:sldId id="664" r:id="rId48"/>
    <p:sldId id="624" r:id="rId49"/>
    <p:sldId id="628" r:id="rId50"/>
    <p:sldId id="681" r:id="rId51"/>
    <p:sldId id="674" r:id="rId52"/>
    <p:sldId id="659" r:id="rId53"/>
    <p:sldId id="626" r:id="rId54"/>
    <p:sldId id="684" r:id="rId55"/>
    <p:sldId id="673" r:id="rId5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heltenhm BdHd BT" panose="02040703050705020403" pitchFamily="18" charset="0"/>
      <p:regular r:id="rId62"/>
    </p:embeddedFont>
    <p:embeddedFont>
      <p:font typeface="Cheltenhm BdItHd BT" panose="02040703050705090403" pitchFamily="18" charset="0"/>
      <p:regular r:id="rId6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FFABAB"/>
    <a:srgbClr val="66FF33"/>
    <a:srgbClr val="FF6767"/>
    <a:srgbClr val="CC99FF"/>
    <a:srgbClr val="CC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18" autoAdjust="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1E826-51C8-4684-9041-1A6266236338}" type="datetimeFigureOut">
              <a:rPr lang="en-US"/>
              <a:pPr>
                <a:defRPr/>
              </a:pPr>
              <a:t>2014-03-31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0B1A93-625D-4642-8975-60C979994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ECMAScript 5:</a:t>
            </a:r>
            <a:br>
              <a:rPr lang="en-US" sz="9600" dirty="0" smtClean="0">
                <a:solidFill>
                  <a:schemeClr val="bg1"/>
                </a:solidFill>
                <a:latin typeface="+mj-lt"/>
              </a:rPr>
            </a:br>
            <a:r>
              <a:rPr lang="en-US" sz="9600" dirty="0" smtClean="0">
                <a:solidFill>
                  <a:schemeClr val="bg1"/>
                </a:solidFill>
                <a:latin typeface="+mj-lt"/>
              </a:rPr>
              <a:t>The New Parts</a:t>
            </a:r>
            <a:endParaRPr lang="en-US" sz="9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273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+mj-lt"/>
              </a:rPr>
              <a:t>Level 7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make_temperature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(temperature)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return temperature;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celsius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temperature = value;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get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return temperature * 9 / 5 + 32;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temperature = (value - 32) * 5 / 9;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 string literals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long_line_1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ok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long_line_2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syntax error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undefined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('08') === 8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regexp</a:t>
            </a:r>
            <a:r>
              <a:rPr lang="en-US" dirty="0" smtClean="0"/>
              <a:t>/ now produces new regular expression objects every time.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Replacing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does not change the behavior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latin typeface="Cheltenhm BdItHd BT" pitchFamily="18" charset="0"/>
              </a:rPr>
              <a:t>As if by the original</a:t>
            </a:r>
            <a:endParaRPr lang="en-US" dirty="0">
              <a:latin typeface="Cheltenhm BdItHd BT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(text, reviver)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value,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replacer,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space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json2.js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https://github.com/douglascrockford/JSON-js</a:t>
            </a:r>
            <a:endParaRPr lang="en-US" dirty="0"/>
          </a:p>
        </p:txBody>
      </p:sp>
      <p:pic>
        <p:nvPicPr>
          <p:cNvPr id="4" name="Picture 3" descr="json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0480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Brand New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can be added without breaking syntax.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Function.prototype.bind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Function.prototype.hasOwnProperty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('bind'))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Function.prototype.bind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this,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3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3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0)));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String.prototype.trim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String.prototype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hasOwnProperty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('trim')) {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String.prototype.trim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(re)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this.replace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"$1");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(/^\s*(\S*(\s+\S+)*)\s*$/));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implementations of ECMAScript, Fifth Edition, are now in the best web browsers.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Including IE10.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Array.prototype.every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('every'))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Array.prototype.every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!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	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false;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Array.prototype.filter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('filter'))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Array.prototype.filter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result = [],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value;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value =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value,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result.push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Array.prototype.forEach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Array.prototype.indexOf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|| 0,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 ===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Array.prototype.lastIndexOf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Array.prototype.lastIndexOf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function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!== 'number')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this[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searchElement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Array.prototype.map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('map'))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Array.prototype.map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function (fun,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result = [];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result[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this[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('reduce'))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Array.prototype.reduce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function (fun,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length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(undefined,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this);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Array.prototype.reduceRight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reduceRight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Array.prototype.reduceRight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&gt;= 0)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(undefined,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I, this);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Array.prototype.some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('some'))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Array.prototype.some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(fun,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this.hasOwnProperty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fun.call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						this[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this))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Date.hasOwnProperty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('now')) {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(new Date()).</a:t>
            </a:r>
            <a:r>
              <a:rPr lang="en-US" sz="2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ECMAScript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1999 Third Edition	ES3</a:t>
            </a:r>
          </a:p>
          <a:p>
            <a:r>
              <a:rPr lang="en-US" dirty="0" smtClean="0"/>
              <a:t>2009 Fifth Edition		ES5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Strict</a:t>
            </a:r>
          </a:p>
          <a:p>
            <a:endParaRPr lang="en-US" dirty="0" smtClean="0"/>
          </a:p>
          <a:p>
            <a:r>
              <a:rPr lang="en-US" dirty="0" smtClean="0"/>
              <a:t>For the short term, work in the intersection of ES3 and ES5/Strict.</a:t>
            </a:r>
          </a:p>
          <a:p>
            <a:r>
              <a:rPr lang="en-US" dirty="0" smtClean="0"/>
              <a:t>For the long term, work with ES5/Strict.</a:t>
            </a:r>
          </a:p>
          <a:p>
            <a:r>
              <a:rPr lang="en-US" dirty="0" smtClean="0"/>
              <a:t>Avoid ES5/Default.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Date.prototype.toISOString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toISOString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Date.prototype.toISOString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(n) {</a:t>
            </a:r>
          </a:p>
          <a:p>
            <a:pPr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 &lt; 10 ? '0' + n : n;</a:t>
            </a:r>
          </a:p>
          <a:p>
            <a:pPr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this.getUTCFullYear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  + '-'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this.getUTCMonth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+ 1) + '-'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this.getUTCDate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   + 'T'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this.getUTCHours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  + ':'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this.getUTCMinutes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+ ':' +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f(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this.getUTCSeconds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   + 'Z';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Date.parse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will try ISO format first.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Array.hasOwnProperty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'))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(value)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toString.apply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===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'[object Array]';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('keys'))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name, result = [];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for (name in object)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hasOwnProperty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.call(object, name))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result.push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('create'))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(object,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properties)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F.prototype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object;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result = new F();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if (properties !== undefined)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.defineOwnProperties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(object,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properties);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Object API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over the attributes of the properties of the objects.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kinds of properties:</a:t>
            </a:r>
          </a:p>
        </p:txBody>
      </p:sp>
      <p:sp>
        <p:nvSpPr>
          <p:cNvPr id="184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eaLnBrk="1" hangingPunct="1"/>
            <a:r>
              <a:rPr lang="en-US" sz="4000" smtClean="0">
                <a:solidFill>
                  <a:srgbClr val="66FF33"/>
                </a:solidFill>
              </a:rPr>
              <a:t>Data properties</a:t>
            </a:r>
            <a:endParaRPr lang="en-US" sz="4000" smtClean="0"/>
          </a:p>
          <a:p>
            <a:pPr lvl="1" eaLnBrk="1" hangingPunct="1"/>
            <a:r>
              <a:rPr lang="en-US" sz="4000" smtClean="0">
                <a:solidFill>
                  <a:srgbClr val="FFABAB"/>
                </a:solidFill>
              </a:rPr>
              <a:t>Accessor properties</a:t>
            </a:r>
            <a:endParaRPr lang="en-US" sz="40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Attributes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property is a named collection of attributes.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66FF33"/>
                </a:solidFill>
              </a:rPr>
              <a:t>value:		any JavaScript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66FF33"/>
                </a:solidFill>
              </a:rPr>
              <a:t>writeable:	</a:t>
            </a:r>
            <a:r>
              <a:rPr lang="en-US" dirty="0" err="1" smtClean="0">
                <a:solidFill>
                  <a:srgbClr val="66FF33"/>
                </a:solidFill>
              </a:rPr>
              <a:t>boolean</a:t>
            </a:r>
            <a:endParaRPr lang="en-US" dirty="0" smtClean="0">
              <a:solidFill>
                <a:srgbClr val="66FF33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enumerable: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configurable:	</a:t>
            </a:r>
            <a:r>
              <a:rPr lang="en-US" dirty="0" err="1" smtClean="0"/>
              <a:t>boolean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ABAB"/>
                </a:solidFill>
              </a:rPr>
              <a:t>get:		function () {… return value;}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ABAB"/>
                </a:solidFill>
              </a:rPr>
              <a:t>set:		function (value) { …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bar};</a:t>
            </a:r>
          </a:p>
          <a:p>
            <a:pPr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   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value: bar,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writeable: true,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enumerable: true,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configurable: true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Accessor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, 'inch',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get: function ()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return this.mm / 25.4;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},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set: function (value) {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    this.mm = value * 25.4; 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enumerable: true</a:t>
            </a:r>
          </a:p>
          <a:p>
            <a:pPr>
              <a:buFontTx/>
              <a:buNone/>
              <a:defRPr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JavaScript.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Meta Object API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</a:t>
            </a:r>
            <a:r>
              <a:rPr lang="en-US" dirty="0" smtClean="0">
                <a:latin typeface="Cheltenhm BdItHd BT" pitchFamily="18" charset="0"/>
              </a:rPr>
              <a:t>key</a:t>
            </a:r>
            <a:r>
              <a:rPr lang="en-US" dirty="0" smtClean="0"/>
              <a:t>, </a:t>
            </a:r>
            <a:r>
              <a:rPr lang="en-US" dirty="0" smtClean="0">
                <a:latin typeface="Cheltenhm BdItHd BT" pitchFamily="18" charset="0"/>
              </a:rPr>
              <a:t>descriptor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Object.defineProperties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</a:t>
            </a:r>
            <a:r>
              <a:rPr lang="en-US" dirty="0" err="1" smtClean="0">
                <a:latin typeface="Cheltenhm BdItHd BT" pitchFamily="18" charset="0"/>
              </a:rPr>
              <a:t>object_of_descriptors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Object.getOwnPropertyDescriptor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dirty="0" smtClean="0"/>
              <a:t>,  </a:t>
            </a:r>
            <a:r>
              <a:rPr lang="en-US" dirty="0" smtClean="0">
                <a:latin typeface="Cheltenhm BdItHd BT" pitchFamily="18" charset="0"/>
              </a:rPr>
              <a:t>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Object.getOwnPropertyNames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Object.getPrototypeOf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dirty="0" smtClean="0">
                <a:latin typeface="Cheltenhm BdItHd BT" pitchFamily="18" charset="0"/>
              </a:rPr>
              <a:t>object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not to use these.</a:t>
            </a:r>
          </a:p>
          <a:p>
            <a:r>
              <a:rPr lang="en-US" dirty="0" smtClean="0"/>
              <a:t>Secure frameworks may ban their use.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replace_prototype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(object, prototype)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.create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(prototype);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Object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getOwnPropertyNames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(object)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(function (key) {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.defineProperty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(result, key,    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.getOwnPropertyDescriptor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    object, key));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Object Extensibility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Object.preventExtentions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Object.seal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Object.freeze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Object.isExtensible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Object.isSealed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Object.isFrozen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Unintended Inheritance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{};</a:t>
            </a:r>
          </a:p>
          <a:p>
            <a:pPr>
              <a:buFontTx/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text.split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(/[\s.,?!":;]+/)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(function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count_word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(word) {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[word]) {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[word] += 1;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 else {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[word] = 1;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Accidental collisions: Fails when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word === 'constructor'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 in ES5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(null)</a:t>
            </a:r>
            <a:r>
              <a:rPr lang="en-US" dirty="0" smtClean="0"/>
              <a:t> creates an object that does not inherit anything.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Set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enumerable</a:t>
            </a:r>
            <a:r>
              <a:rPr lang="en-US" dirty="0" smtClean="0"/>
              <a:t> attribute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when adding methods to prototypes. That keeps them out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enumerations.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heltenhm BdItHd BT" pitchFamily="18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produces an array of strings, the enumerable keys of the own (not inherited) properties.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The most important new feature in ECMAScript, Fifth Edition.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compatible pragma.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'use strict';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File form. First statement in a file.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(avoid because of Steve </a:t>
            </a:r>
            <a:r>
              <a:rPr lang="en-US" dirty="0" err="1" smtClean="0"/>
              <a:t>Souders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 form. First statement in a function.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package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protected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300" dirty="0" smtClean="0"/>
              <a:t>No more implied global variables within functions.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300" dirty="0" smtClean="0"/>
              <a:t> is not bound to the global object by function form.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300" dirty="0" smtClean="0"/>
              <a:t> and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2300" dirty="0" smtClean="0"/>
              <a:t> do not default to the global object.</a:t>
            </a:r>
          </a:p>
          <a:p>
            <a:r>
              <a:rPr lang="en-US" sz="2300" dirty="0" smtClean="0"/>
              <a:t>No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2300" dirty="0" smtClean="0"/>
              <a:t> statement.</a:t>
            </a:r>
          </a:p>
          <a:p>
            <a:r>
              <a:rPr lang="en-US" sz="2300" dirty="0" smtClean="0"/>
              <a:t>Setting a writeable: false property will throw.</a:t>
            </a:r>
          </a:p>
          <a:p>
            <a:r>
              <a:rPr lang="en-US" sz="2300" dirty="0" smtClean="0"/>
              <a:t>Deleting a configurable: false property will throw.</a:t>
            </a:r>
          </a:p>
          <a:p>
            <a:r>
              <a:rPr lang="en-US" sz="2300" dirty="0" smtClean="0"/>
              <a:t>Restrictions on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/>
              <a:t>.</a:t>
            </a:r>
          </a:p>
          <a:p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/>
              <a:t> and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2300" dirty="0" smtClean="0"/>
              <a:t> are reserved.</a:t>
            </a:r>
          </a:p>
          <a:p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2300" dirty="0" smtClean="0"/>
              <a:t> not linked to parameters.</a:t>
            </a:r>
          </a:p>
          <a:p>
            <a:r>
              <a:rPr lang="en-US" sz="2300" dirty="0" smtClean="0"/>
              <a:t>No more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arguments.caller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/>
              <a:t> 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arguments.callee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No more octal literals.</a:t>
            </a:r>
          </a:p>
          <a:p>
            <a:r>
              <a:rPr lang="en-US" sz="2300" dirty="0" smtClean="0"/>
              <a:t>Duplicate names in an object literal or function parameters are a syntax error.</a:t>
            </a:r>
            <a:endParaRPr lang="en-US" sz="23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Little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standard conform better to reality.</a:t>
            </a:r>
          </a:p>
          <a:p>
            <a:r>
              <a:rPr lang="en-US" dirty="0" smtClean="0"/>
              <a:t>Make the browsers conform better to each other.</a:t>
            </a:r>
          </a:p>
          <a:p>
            <a:r>
              <a:rPr lang="en-US" dirty="0" smtClean="0"/>
              <a:t>Where the browsers disagreed, we took license to correct the standard.</a:t>
            </a:r>
          </a:p>
          <a:p>
            <a:r>
              <a:rPr lang="en-US" dirty="0" smtClean="0"/>
              <a:t>Interoperability will be improved.</a:t>
            </a:r>
          </a:p>
          <a:p>
            <a:r>
              <a:rPr lang="en-US" dirty="0" smtClean="0"/>
              <a:t>If you program well, this should have little impact on you.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Forgetting to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prefix in strict mode will now throw an exception, not silently clobber the global object.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sz="4400" dirty="0" smtClean="0"/>
              <a:t>Death Before Confusion!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addEventListener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(…);  //error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window.addEventListener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(…);  //ok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no methods for determining if strict mode is on, but it is easy to make your own.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in_strict_mode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!this;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strict_mode_implemented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'use strict';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!this;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JSL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12168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449762"/>
          </a:xfrm>
        </p:spPr>
        <p:txBody>
          <a:bodyPr/>
          <a:lstStyle/>
          <a:p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MASH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724400"/>
          </a:xfrm>
        </p:spPr>
        <p:txBody>
          <a:bodyPr/>
          <a:lstStyle/>
          <a:p>
            <a:pPr algn="ctr">
              <a:buNone/>
            </a:pPr>
            <a:r>
              <a:rPr lang="en-US" sz="30000" dirty="0" smtClean="0"/>
              <a:t>UPS</a:t>
            </a:r>
            <a:endParaRPr lang="en-US" sz="300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JavaScript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design of Strict Mode was informed by safe subsets like </a:t>
            </a:r>
            <a:r>
              <a:rPr lang="en-US" sz="2800" dirty="0" err="1" smtClean="0"/>
              <a:t>Caja</a:t>
            </a:r>
            <a:r>
              <a:rPr lang="en-US" sz="2800" dirty="0" smtClean="0"/>
              <a:t> &amp; </a:t>
            </a:r>
            <a:r>
              <a:rPr lang="en-US" sz="2800" dirty="0" err="1" smtClean="0"/>
              <a:t>ADsafe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Caja</a:t>
            </a:r>
            <a:r>
              <a:rPr lang="en-US" sz="2800" dirty="0" smtClean="0"/>
              <a:t>.  	http://code.google.com/p/google-caja/</a:t>
            </a:r>
          </a:p>
          <a:p>
            <a:pPr>
              <a:buNone/>
            </a:pPr>
            <a:r>
              <a:rPr lang="en-US" sz="2800" dirty="0" err="1" smtClean="0"/>
              <a:t>ADsafe</a:t>
            </a:r>
            <a:r>
              <a:rPr lang="en-US" sz="2800" dirty="0" smtClean="0"/>
              <a:t>.  	http://www.ADsafe.org/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62466" name="Picture 2" descr="http://code.google.com/p/google-caja/logo?logo_id=12680322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1657004" cy="1981200"/>
          </a:xfrm>
          <a:prstGeom prst="rect">
            <a:avLst/>
          </a:prstGeom>
          <a:noFill/>
        </p:spPr>
      </p:pic>
      <p:pic>
        <p:nvPicPr>
          <p:cNvPr id="62468" name="Picture 4" descr="http://www.adsafe.org/adsaf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572000"/>
            <a:ext cx="2857500" cy="1400175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ES5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ln w="38100">
            <a:noFill/>
          </a:ln>
        </p:spPr>
        <p:txBody>
          <a:bodyPr/>
          <a:lstStyle/>
          <a:p>
            <a:r>
              <a:rPr lang="en-US" dirty="0" smtClean="0"/>
              <a:t>Don't break the web.</a:t>
            </a:r>
          </a:p>
          <a:p>
            <a:r>
              <a:rPr lang="en-US" dirty="0" smtClean="0"/>
              <a:t>Improve the language for the users of the language.</a:t>
            </a:r>
          </a:p>
          <a:p>
            <a:r>
              <a:rPr lang="en-US" dirty="0" smtClean="0"/>
              <a:t>Third party security (</a:t>
            </a:r>
            <a:r>
              <a:rPr lang="en-US" dirty="0" err="1" smtClean="0"/>
              <a:t>mashups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Protect stupid people from themselves.</a:t>
            </a:r>
          </a:p>
          <a:p>
            <a:r>
              <a:rPr lang="en-US" dirty="0" smtClean="0"/>
              <a:t>No new syntax.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4114800"/>
            <a:ext cx="716280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Syntax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Causes syntax errors on IE &lt; 9.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Commas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"trailing": "comma",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"trailing",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"comma",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reserved word restrictions on property names.</a:t>
            </a:r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= {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true,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liberty,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classitis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'left'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a.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15422</TotalTime>
  <Words>1946</Words>
  <Application>Microsoft Office PowerPoint</Application>
  <PresentationFormat>On-screen Show (4:3)</PresentationFormat>
  <Paragraphs>455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Courier New</vt:lpstr>
      <vt:lpstr>Calibri</vt:lpstr>
      <vt:lpstr>Cheltenhm BdHd BT</vt:lpstr>
      <vt:lpstr>Cheltenhm BdItHd BT</vt:lpstr>
      <vt:lpstr>Default Design</vt:lpstr>
      <vt:lpstr>PowerPoint Presentation</vt:lpstr>
      <vt:lpstr>Complete implementations of ECMAScript, Fifth Edition, are now in the best web browsers. </vt:lpstr>
      <vt:lpstr>ECMAScript</vt:lpstr>
      <vt:lpstr>A better JavaScript.</vt:lpstr>
      <vt:lpstr>Lots of Little Things</vt:lpstr>
      <vt:lpstr>Goals of ES5</vt:lpstr>
      <vt:lpstr>New Syntax</vt:lpstr>
      <vt:lpstr>Trailing Commas</vt:lpstr>
      <vt:lpstr>Reserved Word Relaxation</vt:lpstr>
      <vt:lpstr>Getters and Setters</vt:lpstr>
      <vt:lpstr>Multiline string literals</vt:lpstr>
      <vt:lpstr>Constants</vt:lpstr>
      <vt:lpstr>parseInt</vt:lpstr>
      <vt:lpstr>Regexp Literals</vt:lpstr>
      <vt:lpstr>Replacing Object or Array does not change the behavior of {} or []. </vt:lpstr>
      <vt:lpstr>JSON</vt:lpstr>
      <vt:lpstr>Brand New Methods</vt:lpstr>
      <vt:lpstr>Function.prototype.bind</vt:lpstr>
      <vt:lpstr>String.prototype.trim</vt:lpstr>
      <vt:lpstr>Array.prototype.every</vt:lpstr>
      <vt:lpstr>Array.prototype.filter</vt:lpstr>
      <vt:lpstr>Array.prototype.forEach</vt:lpstr>
      <vt:lpstr>Array.prototype.indexOf</vt:lpstr>
      <vt:lpstr>Array.prototype.lastIndexOf</vt:lpstr>
      <vt:lpstr>Array.prototype.map</vt:lpstr>
      <vt:lpstr>Array.prototype.reduce</vt:lpstr>
      <vt:lpstr>Array.prototype.reduceRight</vt:lpstr>
      <vt:lpstr>Array.prototype.some</vt:lpstr>
      <vt:lpstr>Date.now()</vt:lpstr>
      <vt:lpstr>Date.prototype.toISOString</vt:lpstr>
      <vt:lpstr>Date</vt:lpstr>
      <vt:lpstr>Array.isArray</vt:lpstr>
      <vt:lpstr>Object.keys</vt:lpstr>
      <vt:lpstr>Object.create</vt:lpstr>
      <vt:lpstr>Meta Object API</vt:lpstr>
      <vt:lpstr>Two kinds of properties:</vt:lpstr>
      <vt:lpstr>Attributes</vt:lpstr>
      <vt:lpstr>Data Property</vt:lpstr>
      <vt:lpstr>Accessor property</vt:lpstr>
      <vt:lpstr>Meta Object API</vt:lpstr>
      <vt:lpstr>Object.getOwnPropertyNames(object) Object.getPrototypeOf(object)</vt:lpstr>
      <vt:lpstr>PowerPoint Presentation</vt:lpstr>
      <vt:lpstr>Object Extensibility</vt:lpstr>
      <vt:lpstr>Unintended Inheritance</vt:lpstr>
      <vt:lpstr>Solutions in ES5</vt:lpstr>
      <vt:lpstr>Strict Mode</vt:lpstr>
      <vt:lpstr>Strict Mode</vt:lpstr>
      <vt:lpstr>New Reserved Words</vt:lpstr>
      <vt:lpstr>Strict Mode</vt:lpstr>
      <vt:lpstr>Forgetting to use the new prefix in strict mode will now throw an exception, not silently clobber the global object.</vt:lpstr>
      <vt:lpstr>Strict Mode</vt:lpstr>
      <vt:lpstr>Strict Mode</vt:lpstr>
      <vt:lpstr>PowerPoint Presentation</vt:lpstr>
      <vt:lpstr>MASH</vt:lpstr>
      <vt:lpstr>Safe JavaScript Subsets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Level 7: ECMAScript 5: The New Parts</dc:subject>
  <dc:creator>Douglas Crockford</dc:creator>
  <cp:lastModifiedBy>Douglas Crockford</cp:lastModifiedBy>
  <cp:revision>290</cp:revision>
  <dcterms:created xsi:type="dcterms:W3CDTF">2009-10-26T16:53:11Z</dcterms:created>
  <dcterms:modified xsi:type="dcterms:W3CDTF">2014-03-31T20:16:57Z</dcterms:modified>
</cp:coreProperties>
</file>