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9"/>
  </p:notesMasterIdLst>
  <p:sldIdLst>
    <p:sldId id="940" r:id="rId2"/>
    <p:sldId id="918" r:id="rId3"/>
    <p:sldId id="893" r:id="rId4"/>
    <p:sldId id="832" r:id="rId5"/>
    <p:sldId id="917" r:id="rId6"/>
    <p:sldId id="914" r:id="rId7"/>
    <p:sldId id="935" r:id="rId8"/>
    <p:sldId id="936" r:id="rId9"/>
    <p:sldId id="833" r:id="rId10"/>
    <p:sldId id="890" r:id="rId11"/>
    <p:sldId id="834" r:id="rId12"/>
    <p:sldId id="835" r:id="rId13"/>
    <p:sldId id="839" r:id="rId14"/>
    <p:sldId id="836" r:id="rId15"/>
    <p:sldId id="837" r:id="rId16"/>
    <p:sldId id="838" r:id="rId17"/>
    <p:sldId id="840" r:id="rId18"/>
    <p:sldId id="846" r:id="rId19"/>
    <p:sldId id="847" r:id="rId20"/>
    <p:sldId id="859" r:id="rId21"/>
    <p:sldId id="902" r:id="rId22"/>
    <p:sldId id="860" r:id="rId23"/>
    <p:sldId id="924" r:id="rId24"/>
    <p:sldId id="925" r:id="rId25"/>
    <p:sldId id="926" r:id="rId26"/>
    <p:sldId id="927" r:id="rId27"/>
    <p:sldId id="928" r:id="rId28"/>
    <p:sldId id="929" r:id="rId29"/>
    <p:sldId id="930" r:id="rId30"/>
    <p:sldId id="931" r:id="rId31"/>
    <p:sldId id="932" r:id="rId32"/>
    <p:sldId id="863" r:id="rId33"/>
    <p:sldId id="873" r:id="rId34"/>
    <p:sldId id="881" r:id="rId35"/>
    <p:sldId id="874" r:id="rId36"/>
    <p:sldId id="851" r:id="rId37"/>
    <p:sldId id="852" r:id="rId38"/>
    <p:sldId id="853" r:id="rId39"/>
    <p:sldId id="856" r:id="rId40"/>
    <p:sldId id="857" r:id="rId41"/>
    <p:sldId id="854" r:id="rId42"/>
    <p:sldId id="855" r:id="rId43"/>
    <p:sldId id="896" r:id="rId44"/>
    <p:sldId id="912" r:id="rId45"/>
    <p:sldId id="913" r:id="rId46"/>
    <p:sldId id="899" r:id="rId47"/>
    <p:sldId id="898" r:id="rId48"/>
    <p:sldId id="861" r:id="rId49"/>
    <p:sldId id="864" r:id="rId50"/>
    <p:sldId id="866" r:id="rId51"/>
    <p:sldId id="705" r:id="rId52"/>
    <p:sldId id="850" r:id="rId53"/>
    <p:sldId id="735" r:id="rId54"/>
    <p:sldId id="865" r:id="rId55"/>
    <p:sldId id="885" r:id="rId56"/>
    <p:sldId id="882" r:id="rId57"/>
    <p:sldId id="848" r:id="rId58"/>
    <p:sldId id="845" r:id="rId59"/>
    <p:sldId id="871" r:id="rId60"/>
    <p:sldId id="870" r:id="rId61"/>
    <p:sldId id="875" r:id="rId62"/>
    <p:sldId id="903" r:id="rId63"/>
    <p:sldId id="909" r:id="rId64"/>
    <p:sldId id="907" r:id="rId65"/>
    <p:sldId id="908" r:id="rId66"/>
    <p:sldId id="910" r:id="rId67"/>
    <p:sldId id="911" r:id="rId68"/>
    <p:sldId id="937" r:id="rId69"/>
    <p:sldId id="938" r:id="rId70"/>
    <p:sldId id="939" r:id="rId71"/>
    <p:sldId id="812" r:id="rId72"/>
    <p:sldId id="813" r:id="rId73"/>
    <p:sldId id="814" r:id="rId74"/>
    <p:sldId id="815" r:id="rId75"/>
    <p:sldId id="891" r:id="rId76"/>
    <p:sldId id="878" r:id="rId77"/>
    <p:sldId id="922" r:id="rId78"/>
    <p:sldId id="921" r:id="rId79"/>
    <p:sldId id="923" r:id="rId80"/>
    <p:sldId id="831" r:id="rId81"/>
    <p:sldId id="904" r:id="rId82"/>
    <p:sldId id="906" r:id="rId83"/>
    <p:sldId id="880" r:id="rId84"/>
    <p:sldId id="821" r:id="rId85"/>
    <p:sldId id="820" r:id="rId86"/>
    <p:sldId id="876" r:id="rId87"/>
    <p:sldId id="920" r:id="rId88"/>
  </p:sldIdLst>
  <p:sldSz cx="9144000" cy="6858000" type="screen4x3"/>
  <p:notesSz cx="6858000" cy="9144000"/>
  <p:embeddedFontLst>
    <p:embeddedFont>
      <p:font typeface="Cheltenhm BdItHd BT" panose="02040703050705090403" pitchFamily="18" charset="0"/>
      <p:regular r:id="rId90"/>
    </p:embeddedFont>
    <p:embeddedFont>
      <p:font typeface="Cheltenhm BdHd BT" panose="02040703050705020403" pitchFamily="18" charset="0"/>
      <p:regular r:id="rId91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  <a:srgbClr val="CCFFCC"/>
    <a:srgbClr val="FF99CC"/>
    <a:srgbClr val="FFFFFF"/>
    <a:srgbClr val="FFFF99"/>
    <a:srgbClr val="99FF66"/>
    <a:srgbClr val="FF5050"/>
    <a:srgbClr val="FF0101"/>
    <a:srgbClr val="A5002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615" autoAdjust="0"/>
    <p:restoredTop sz="86379" autoAdjust="0"/>
  </p:normalViewPr>
  <p:slideViewPr>
    <p:cSldViewPr snapToGrid="0">
      <p:cViewPr varScale="1">
        <p:scale>
          <a:sx n="69" d="100"/>
          <a:sy n="69" d="100"/>
        </p:scale>
        <p:origin x="-102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1.fntdata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5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5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5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0C4A4F-4FDB-4476-8E43-8AFADDAA7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12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9A0B9A4-26A0-484A-B22B-6A9ADCCC8B44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9A0B9A4-26A0-484A-B22B-6A9ADCCC8B44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E5E4075-0B52-4E99-B7E0-E8A24809EDF5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5455ED-7CA6-4D15-8064-E7192D448F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7EE68D-7FB9-43B5-A2C1-A8904FF4B4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7"/>
            <a:ext cx="2057400" cy="6430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7"/>
            <a:ext cx="6019800" cy="6430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B3A57D-C169-4004-89F3-F816B1E40C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64E31F-C093-4FDF-8B35-CB4205B094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1A5A72-037A-45AD-B641-C786996876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B9DA86-9468-47B7-9FEA-2D01774029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10FC52-3B80-4438-A1AD-1E53E037F4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965277-4CF5-43AC-9F49-043F646C5D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1916A9-5D63-41C8-A2FE-81B8D443A4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E4C61E-F407-4D54-A67B-3A350C103B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6B93FD-725B-4AF8-AA40-9F30A1CFDB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49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3DD7551-992F-46A6-9F54-0F3B581DB1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2000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Style and Your Brain</a:t>
            </a:r>
          </a:p>
          <a:p>
            <a:r>
              <a:rPr lang="en-US" dirty="0" smtClean="0"/>
              <a:t>And Then There Was JavaScript</a:t>
            </a:r>
          </a:p>
          <a:p>
            <a:r>
              <a:rPr lang="en-US" dirty="0" smtClean="0"/>
              <a:t>Function the Ultimate</a:t>
            </a:r>
          </a:p>
          <a:p>
            <a:r>
              <a:rPr lang="en-US" dirty="0" smtClean="0"/>
              <a:t>The Metamorphosis of Ajax</a:t>
            </a:r>
          </a:p>
          <a:p>
            <a:r>
              <a:rPr lang="en-US" dirty="0" smtClean="0"/>
              <a:t>ES5: The New Parts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99"/>
                </a:solidFill>
              </a:rPr>
              <a:t>Tobacco.</a:t>
            </a:r>
            <a:endParaRPr lang="en-US" dirty="0">
              <a:solidFill>
                <a:srgbClr val="FFFF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Programs.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most complicated things people make.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Language.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Perfection.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Hunters and Gatherers.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uses </a:t>
            </a:r>
            <a:br>
              <a:rPr lang="en-US" dirty="0" smtClean="0"/>
            </a:br>
            <a:r>
              <a:rPr lang="en-US" dirty="0" smtClean="0"/>
              <a:t>Head and Gut.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Tradeoffs.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Good Parts.</a:t>
            </a:r>
          </a:p>
          <a:p>
            <a:r>
              <a:rPr lang="en-US" dirty="0" smtClean="0"/>
              <a:t>Bad Parts.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JSLint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JSLint</a:t>
            </a:r>
            <a:r>
              <a:rPr lang="en-US" dirty="0"/>
              <a:t> defines a professional subset of JavaScript.</a:t>
            </a:r>
          </a:p>
          <a:p>
            <a:r>
              <a:rPr lang="en-US" b="1" dirty="0" smtClean="0">
                <a:latin typeface="Courier New" pitchFamily="49" charset="0"/>
              </a:rPr>
              <a:t>http</a:t>
            </a:r>
            <a:r>
              <a:rPr lang="en-US" b="1" dirty="0">
                <a:latin typeface="Courier New" pitchFamily="49" charset="0"/>
              </a:rPr>
              <a:t>://www.JSLint.com/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/>
              <a:t>WARNING!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/>
              <a:t>JSLint will hurt your feelings.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6222"/>
            <a:ext cx="7772400" cy="1470025"/>
          </a:xfrm>
        </p:spPr>
        <p:txBody>
          <a:bodyPr anchor="b"/>
          <a:lstStyle/>
          <a:p>
            <a:r>
              <a:rPr lang="en-US" sz="6600" dirty="0" smtClean="0"/>
              <a:t>Programming Style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&amp;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1500" dirty="0" smtClean="0"/>
              <a:t>Your Brain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8597"/>
            <a:ext cx="6400800" cy="1752600"/>
          </a:xfrm>
        </p:spPr>
        <p:txBody>
          <a:bodyPr anchor="b"/>
          <a:lstStyle/>
          <a:p>
            <a:r>
              <a:rPr lang="en-US" dirty="0" smtClean="0"/>
              <a:t>Douglas </a:t>
            </a:r>
            <a:r>
              <a:rPr lang="en-US" dirty="0" err="1" smtClean="0"/>
              <a:t>Crockford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or Right?</a:t>
            </a:r>
            <a:endParaRPr 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4000" dirty="0"/>
              <a:t>block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....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</a:endParaRPr>
          </a:p>
        </p:txBody>
      </p:sp>
      <p:sp>
        <p:nvSpPr>
          <p:cNvPr id="61850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4000" dirty="0"/>
              <a:t>block </a:t>
            </a:r>
            <a:r>
              <a:rPr lang="en-US" sz="40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....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or Right?</a:t>
            </a:r>
            <a:endParaRPr 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4000" dirty="0"/>
              <a:t>block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....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dirty="0" smtClean="0"/>
              <a:t>Be consistent.</a:t>
            </a:r>
            <a:endParaRPr lang="en-US" dirty="0"/>
          </a:p>
        </p:txBody>
      </p:sp>
      <p:sp>
        <p:nvSpPr>
          <p:cNvPr id="61850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4000" dirty="0"/>
              <a:t>block </a:t>
            </a:r>
            <a:r>
              <a:rPr lang="en-US" sz="40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....</a:t>
            </a:r>
          </a:p>
          <a:p>
            <a:pPr>
              <a:buFontTx/>
              <a:buNone/>
            </a:pPr>
            <a:r>
              <a:rPr lang="en-US" sz="4000" b="1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4000" b="1" dirty="0">
              <a:latin typeface="Courier New" pitchFamily="49" charset="0"/>
            </a:endParaRP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dirty="0" smtClean="0"/>
              <a:t>Everyone should do it like I do.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or Right?</a:t>
            </a:r>
            <a:endParaRPr lang="en-US" dirty="0"/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3200" b="1" dirty="0">
                <a:latin typeface="Courier New" pitchFamily="49" charset="0"/>
              </a:rPr>
              <a:t>return</a:t>
            </a:r>
          </a:p>
          <a:p>
            <a:pPr>
              <a:buFontTx/>
              <a:buNone/>
            </a:pPr>
            <a:r>
              <a:rPr lang="en-US" sz="32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3200" b="1" dirty="0">
                <a:latin typeface="Courier New" pitchFamily="49" charset="0"/>
              </a:rPr>
              <a:t>    ok: false</a:t>
            </a:r>
          </a:p>
          <a:p>
            <a:pPr>
              <a:buFontTx/>
              <a:buNone/>
            </a:pPr>
            <a:r>
              <a:rPr lang="en-US" sz="3200" b="1" dirty="0">
                <a:latin typeface="Courier New" pitchFamily="49" charset="0"/>
              </a:rPr>
              <a:t>};</a:t>
            </a:r>
          </a:p>
          <a:p>
            <a:r>
              <a:rPr lang="en-US" dirty="0" smtClean="0"/>
              <a:t>SILENT </a:t>
            </a:r>
            <a:r>
              <a:rPr lang="en-US" dirty="0"/>
              <a:t>ERROR!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3200" b="1" dirty="0">
                <a:latin typeface="Courier New" pitchFamily="49" charset="0"/>
              </a:rPr>
              <a:t>return {</a:t>
            </a:r>
          </a:p>
          <a:p>
            <a:pPr>
              <a:buFontTx/>
              <a:buNone/>
            </a:pPr>
            <a:r>
              <a:rPr lang="en-US" sz="3200" b="1" dirty="0">
                <a:latin typeface="Courier New" pitchFamily="49" charset="0"/>
              </a:rPr>
              <a:t>    ok: true</a:t>
            </a:r>
          </a:p>
          <a:p>
            <a:pPr>
              <a:buFontTx/>
              <a:buNone/>
            </a:pPr>
            <a:r>
              <a:rPr lang="en-US" sz="3200" b="1" dirty="0" smtClean="0">
                <a:latin typeface="Courier New" pitchFamily="49" charset="0"/>
              </a:rPr>
              <a:t>};</a:t>
            </a:r>
            <a:endParaRPr lang="en-US" sz="3600" b="1" dirty="0" smtClean="0">
              <a:latin typeface="Courier New" pitchFamily="49" charset="0"/>
            </a:endParaRPr>
          </a:p>
          <a:p>
            <a:endParaRPr lang="en-US" dirty="0" smtClean="0"/>
          </a:p>
          <a:p>
            <a:r>
              <a:rPr lang="en-US" dirty="0"/>
              <a:t>Works well </a:t>
            </a:r>
            <a:r>
              <a:rPr lang="en-US" dirty="0" smtClean="0"/>
              <a:t>in JavaScript.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return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ok: false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4963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return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; // semicolon insertion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ok: false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2104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return;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solidFill>
                  <a:srgbClr val="99FF66"/>
                </a:solidFill>
                <a:latin typeface="Courier New" pitchFamily="49" charset="0"/>
              </a:rPr>
              <a:t>{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// block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ok: false</a:t>
            </a:r>
          </a:p>
          <a:p>
            <a:pPr>
              <a:buFontTx/>
              <a:buNone/>
            </a:pPr>
            <a:r>
              <a:rPr lang="en-US" b="1">
                <a:solidFill>
                  <a:srgbClr val="99FF66"/>
                </a:solidFill>
                <a:latin typeface="Courier New" pitchFamily="49" charset="0"/>
              </a:rPr>
              <a:t>}</a:t>
            </a:r>
            <a:r>
              <a:rPr lang="en-US" b="1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73634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return;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{ 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99FF66"/>
                </a:solidFill>
                <a:latin typeface="Courier New" pitchFamily="49" charset="0"/>
              </a:rPr>
              <a:t>ok:</a:t>
            </a:r>
            <a:r>
              <a:rPr lang="en-US" b="1">
                <a:latin typeface="Courier New" pitchFamily="49" charset="0"/>
              </a:rPr>
              <a:t> false  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// label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60761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return;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{              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// useless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ok: </a:t>
            </a:r>
            <a:r>
              <a:rPr lang="en-US" b="1">
                <a:solidFill>
                  <a:srgbClr val="99FF66"/>
                </a:solidFill>
                <a:latin typeface="Courier New" pitchFamily="49" charset="0"/>
              </a:rPr>
              <a:t>false</a:t>
            </a:r>
            <a:r>
              <a:rPr lang="en-US" b="1">
                <a:latin typeface="Courier New" pitchFamily="49" charset="0"/>
              </a:rPr>
              <a:t>  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// expression</a:t>
            </a:r>
            <a:endParaRPr lang="en-US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};             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// statement</a:t>
            </a:r>
          </a:p>
        </p:txBody>
      </p:sp>
    </p:spTree>
    <p:extLst>
      <p:ext uri="{BB962C8B-B14F-4D97-AF65-F5344CB8AC3E}">
        <p14:creationId xmlns:p14="http://schemas.microsoft.com/office/powerpoint/2010/main" val="3541422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return;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{ 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ok: false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; // semicolon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};             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// insertion</a:t>
            </a:r>
          </a:p>
        </p:txBody>
      </p:sp>
    </p:spTree>
    <p:extLst>
      <p:ext uri="{BB962C8B-B14F-4D97-AF65-F5344CB8AC3E}">
        <p14:creationId xmlns:p14="http://schemas.microsoft.com/office/powerpoint/2010/main" val="2645253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return;</a:t>
            </a:r>
            <a:endParaRPr lang="en-US" b="1" dirty="0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{ </a:t>
            </a:r>
            <a:endParaRPr lang="en-US" b="1" dirty="0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ok: false;</a:t>
            </a:r>
            <a:endParaRPr lang="en-US" b="1" dirty="0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  <a:r>
              <a:rPr lang="en-US" b="1" dirty="0">
                <a:solidFill>
                  <a:srgbClr val="99FF66"/>
                </a:solidFill>
                <a:latin typeface="Courier New" pitchFamily="49" charset="0"/>
              </a:rPr>
              <a:t>;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FF99CC"/>
                </a:solidFill>
                <a:latin typeface="Courier New" pitchFamily="49" charset="0"/>
              </a:rPr>
              <a:t>// empty statement</a:t>
            </a:r>
          </a:p>
        </p:txBody>
      </p:sp>
    </p:spTree>
    <p:extLst>
      <p:ext uri="{BB962C8B-B14F-4D97-AF65-F5344CB8AC3E}">
        <p14:creationId xmlns:p14="http://schemas.microsoft.com/office/powerpoint/2010/main" val="1675717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covers.allbookstores.net/c/1308110463/book/full/97803742756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0" y="1"/>
            <a:ext cx="48768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538" y="1600200"/>
            <a:ext cx="7688262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return;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solidFill>
                  <a:srgbClr val="99FF66"/>
                </a:solidFill>
                <a:latin typeface="Courier New" pitchFamily="49" charset="0"/>
              </a:rPr>
              <a:t>{</a:t>
            </a:r>
            <a:r>
              <a:rPr lang="en-US" b="1">
                <a:latin typeface="Courier New" pitchFamily="49" charset="0"/>
              </a:rPr>
              <a:t>  </a:t>
            </a:r>
            <a:r>
              <a:rPr lang="en-US" b="1">
                <a:solidFill>
                  <a:srgbClr val="FF99CC"/>
                </a:solidFill>
                <a:latin typeface="Courier New" pitchFamily="49" charset="0"/>
              </a:rPr>
              <a:t>// unreachable statement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ok: false;</a:t>
            </a:r>
            <a:endParaRPr lang="en-US" b="1">
              <a:solidFill>
                <a:srgbClr val="FF99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>
                <a:solidFill>
                  <a:srgbClr val="99FF66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284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return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ok: false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4102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return;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ok: false;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Prefer forms that are error resistant.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fallthrough</a:t>
            </a:r>
            <a:r>
              <a:rPr lang="en-US" dirty="0" smtClean="0"/>
              <a:t> hazard.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“That hardly ever happens”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 another way of saying</a:t>
            </a:r>
            <a:br>
              <a:rPr lang="en-US" dirty="0" smtClean="0"/>
            </a:br>
            <a:r>
              <a:rPr lang="en-US" dirty="0" smtClean="0"/>
              <a:t>“It happens”.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good style can help produce better programs.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Style </a:t>
            </a:r>
            <a:r>
              <a:rPr lang="en-US" dirty="0" smtClean="0"/>
              <a:t>should </a:t>
            </a:r>
            <a:r>
              <a:rPr lang="en-US" dirty="0" smtClean="0"/>
              <a:t>not be about personal preference and self-expression.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THEROMANSWROTELATIN</a:t>
            </a:r>
            <a:br>
              <a:rPr lang="en-US" dirty="0" smtClean="0"/>
            </a:br>
            <a:r>
              <a:rPr lang="en-US" dirty="0" smtClean="0"/>
              <a:t>ALLINUPPERCASEWITH</a:t>
            </a:r>
            <a:br>
              <a:rPr lang="en-US" dirty="0" smtClean="0"/>
            </a:br>
            <a:r>
              <a:rPr lang="en-US" dirty="0" smtClean="0"/>
              <a:t>NOWORDBREAKS</a:t>
            </a:r>
            <a:br>
              <a:rPr lang="en-US" dirty="0" smtClean="0"/>
            </a:br>
            <a:r>
              <a:rPr lang="en-US" dirty="0" smtClean="0"/>
              <a:t>ORPUNCTUATION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Medieval copyists introduced lowercase, word breaks, and punctuation.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These innovations helped reduce the error rate.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use of style can help reduce the occurrence of errors.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heltenhm BdItHd BT" pitchFamily="18" charset="0"/>
              </a:rPr>
              <a:t>The Elements of Style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William </a:t>
            </a:r>
            <a:r>
              <a:rPr lang="en-US" dirty="0" err="1" smtClean="0"/>
              <a:t>Strunk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 anchor="b"/>
          <a:lstStyle/>
          <a:p>
            <a:r>
              <a:rPr lang="en-US" dirty="0" smtClean="0"/>
              <a:t>http://www.crockford.com/wrrrld/style.html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Head.</a:t>
            </a:r>
            <a:br>
              <a:rPr lang="en-US" dirty="0" smtClean="0"/>
            </a:br>
            <a:r>
              <a:rPr lang="en-US" dirty="0" smtClean="0"/>
              <a:t>Gut.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Two Systems.</a:t>
            </a:r>
            <a:endParaRPr lang="en-US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Programs must communicate clearly to people.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elements of good composition where applicable.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example, use a space after a comma, not before.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spaces to disambiguate </a:t>
            </a:r>
            <a:r>
              <a:rPr lang="en-US" dirty="0" err="1" smtClean="0"/>
              <a:t>parens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No space </a:t>
            </a:r>
            <a:r>
              <a:rPr lang="en-US" sz="2800" dirty="0"/>
              <a:t>between a function name 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One space between all other names 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Wrong:</a:t>
            </a:r>
          </a:p>
          <a:p>
            <a:pPr lvl="1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(bar);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return(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if(a=== 0) {…}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(b) {…}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function(x) {…}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Immediately </a:t>
            </a:r>
            <a:r>
              <a:rPr lang="en-US" dirty="0" err="1" smtClean="0"/>
              <a:t>Invocable</a:t>
            </a:r>
            <a:r>
              <a:rPr lang="en-US" dirty="0" smtClean="0"/>
              <a:t> Function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}();    // Syntax error!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Immediately </a:t>
            </a:r>
            <a:r>
              <a:rPr lang="en-US" dirty="0" err="1" smtClean="0"/>
              <a:t>Invocable</a:t>
            </a:r>
            <a:r>
              <a:rPr lang="en-US" dirty="0" smtClean="0"/>
              <a:t> Function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FF99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Immediately </a:t>
            </a:r>
            <a:r>
              <a:rPr lang="en-US" dirty="0" err="1" smtClean="0"/>
              <a:t>Invocable</a:t>
            </a:r>
            <a:r>
              <a:rPr lang="en-US" dirty="0" smtClean="0"/>
              <a:t> Function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FF99CC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>
            <a:stCxn id="10" idx="1"/>
          </p:cNvCxnSpPr>
          <p:nvPr/>
        </p:nvCxnSpPr>
        <p:spPr bwMode="auto">
          <a:xfrm flipH="1">
            <a:off x="1547448" y="4013407"/>
            <a:ext cx="3525941" cy="8135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073389" y="3551742"/>
            <a:ext cx="2988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3"/>
                </a:solidFill>
                <a:latin typeface="+mj-lt"/>
              </a:rPr>
              <a:t>Dog balls</a:t>
            </a:r>
            <a:endParaRPr lang="en-US" sz="5400" dirty="0">
              <a:solidFill>
                <a:schemeClr val="accent3"/>
              </a:solidFill>
              <a:latin typeface="+mj-lt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Immediately </a:t>
            </a:r>
            <a:r>
              <a:rPr lang="en-US" dirty="0" err="1" smtClean="0"/>
              <a:t>Invocable</a:t>
            </a:r>
            <a:r>
              <a:rPr lang="en-US" dirty="0" smtClean="0"/>
              <a:t> Function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}()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  // Neatness counts.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Heartbreak of Automatic Semicolon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y    // &lt;-- Missing semicolon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}()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Never rely on automatic semicolon insertion!</a:t>
            </a:r>
            <a:endParaRPr lang="en-US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dirty="0" smtClean="0"/>
              <a:t> statement.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with (o) {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</a:rPr>
              <a:t>foo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</a:rPr>
              <a:t>koda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o.foo = </a:t>
            </a:r>
            <a:r>
              <a:rPr lang="en-US" b="1" dirty="0" err="1" smtClean="0">
                <a:latin typeface="Courier New" pitchFamily="49" charset="0"/>
              </a:rPr>
              <a:t>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o.foo = </a:t>
            </a:r>
            <a:r>
              <a:rPr lang="en-US" b="1" dirty="0" err="1" smtClean="0">
                <a:latin typeface="Courier New" pitchFamily="49" charset="0"/>
              </a:rPr>
              <a:t>o.koda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</a:rPr>
              <a:t>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</a:rPr>
              <a:t>o.koda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dirty="0" smtClean="0"/>
              <a:t> statement.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with (o) {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</a:rPr>
              <a:t>foo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</a:rPr>
              <a:t>koda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o.foo = </a:t>
            </a:r>
            <a:r>
              <a:rPr lang="en-US" b="1" dirty="0" err="1" smtClean="0">
                <a:latin typeface="Courier New" pitchFamily="49" charset="0"/>
              </a:rPr>
              <a:t>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o.foo = </a:t>
            </a:r>
            <a:r>
              <a:rPr lang="en-US" b="1" dirty="0" err="1" smtClean="0">
                <a:latin typeface="Courier New" pitchFamily="49" charset="0"/>
              </a:rPr>
              <a:t>o.koda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</a:rPr>
              <a:t>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</a:rPr>
              <a:t>o.koda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4572" y="5263438"/>
            <a:ext cx="7779434" cy="138499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n-lt"/>
              </a:rPr>
              <a:t>I am not saying that it isn’t useful.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+mn-lt"/>
              </a:rPr>
              <a:t>I am saying that there is never a case where it isn’t confusing.</a:t>
            </a:r>
            <a:endParaRPr lang="en-US" sz="28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Processing.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analogy.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716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Confusion must be avoided.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Transitivity? What's That?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0" y="1600200"/>
            <a:ext cx="7480300" cy="51054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latin typeface="Courier New" pitchFamily="49" charset="0"/>
              </a:rPr>
              <a:t>0 </a:t>
            </a:r>
            <a:r>
              <a:rPr lang="en-US" sz="2800" b="1" dirty="0">
                <a:latin typeface="Courier New" pitchFamily="49" charset="0"/>
              </a:rPr>
              <a:t>== ''            // true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latin typeface="Courier New" pitchFamily="49" charset="0"/>
              </a:rPr>
              <a:t>0 == '0'           // true</a:t>
            </a:r>
            <a:endParaRPr lang="nb-NO" sz="28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latin typeface="Courier New" pitchFamily="49" charset="0"/>
              </a:rPr>
              <a:t>'' == '0'          // false</a:t>
            </a:r>
          </a:p>
          <a:p>
            <a:pPr>
              <a:lnSpc>
                <a:spcPct val="80000"/>
              </a:lnSpc>
              <a:buNone/>
            </a:pPr>
            <a:r>
              <a:rPr lang="nb-NO" sz="2800" b="1" dirty="0" smtClean="0">
                <a:latin typeface="Courier New" pitchFamily="49" charset="0"/>
              </a:rPr>
              <a:t>false </a:t>
            </a:r>
            <a:r>
              <a:rPr lang="nb-NO" sz="2800" b="1" dirty="0">
                <a:latin typeface="Courier New" pitchFamily="49" charset="0"/>
              </a:rPr>
              <a:t>== 'false'   // false</a:t>
            </a:r>
          </a:p>
          <a:p>
            <a:pPr>
              <a:lnSpc>
                <a:spcPct val="80000"/>
              </a:lnSpc>
              <a:buNone/>
            </a:pPr>
            <a:r>
              <a:rPr lang="nb-NO" sz="2800" b="1" dirty="0" smtClean="0">
                <a:latin typeface="Courier New" pitchFamily="49" charset="0"/>
              </a:rPr>
              <a:t>false == '0'       // true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 smtClean="0">
                <a:latin typeface="Courier New" pitchFamily="49" charset="0"/>
              </a:rPr>
              <a:t>" </a:t>
            </a:r>
            <a:r>
              <a:rPr lang="en-US" sz="2800" b="1" dirty="0">
                <a:latin typeface="Courier New" pitchFamily="49" charset="0"/>
              </a:rPr>
              <a:t>\t\r\n " == 0    // </a:t>
            </a:r>
            <a:r>
              <a:rPr lang="en-US" sz="2800" b="1" dirty="0" smtClean="0">
                <a:latin typeface="Courier New" pitchFamily="49" charset="0"/>
              </a:rPr>
              <a:t>true</a:t>
            </a:r>
          </a:p>
          <a:p>
            <a:pPr>
              <a:lnSpc>
                <a:spcPct val="80000"/>
              </a:lnSpc>
              <a:buNone/>
            </a:pPr>
            <a:endParaRPr lang="en-US" sz="28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dirty="0" smtClean="0"/>
              <a:t>Always use</a:t>
            </a:r>
            <a:r>
              <a:rPr lang="en-US" sz="2800" b="1" dirty="0" smtClean="0">
                <a:latin typeface="Courier New" pitchFamily="49" charset="0"/>
              </a:rPr>
              <a:t> ===</a:t>
            </a:r>
            <a:r>
              <a:rPr lang="en-US" sz="2800" dirty="0" smtClean="0"/>
              <a:t>, never</a:t>
            </a:r>
            <a:r>
              <a:rPr lang="en-US" sz="2800" b="1" dirty="0" smtClean="0">
                <a:latin typeface="Courier New" pitchFamily="49" charset="0"/>
              </a:rPr>
              <a:t> ==</a:t>
            </a:r>
            <a:r>
              <a:rPr lang="en-US" sz="2800" dirty="0" smtClean="0"/>
              <a:t>.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endParaRPr 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5751" y="2639537"/>
            <a:ext cx="7772400" cy="1470025"/>
          </a:xfrm>
        </p:spPr>
        <p:txBody>
          <a:bodyPr/>
          <a:lstStyle/>
          <a:p>
            <a:r>
              <a:rPr lang="en-US" dirty="0" smtClean="0"/>
              <a:t>If there is a feature of a language that is sometimes problematic, and if it can be replaced with another feature that is more reliable, then always use the more reliable feature.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Multiline string literals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long_line_1 = "This is a \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long line"; // ok </a:t>
            </a:r>
          </a:p>
          <a:p>
            <a:pPr>
              <a:buFontTx/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long_line_2 = "This is a \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long line"; // syntax error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Avoid forms that are difficult to distinguish from common errors.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if (a = b) {…}</a:t>
            </a:r>
          </a:p>
          <a:p>
            <a:pPr>
              <a:buNone/>
            </a:pPr>
            <a:endParaRPr lang="en-US" sz="4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FF818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a = b;</a:t>
            </a:r>
            <a:br>
              <a:rPr lang="en-US" sz="44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44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if (a) {…}</a:t>
            </a:r>
          </a:p>
          <a:p>
            <a:pPr>
              <a:buNone/>
            </a:pPr>
            <a:endParaRPr lang="en-US" sz="4400" b="1" dirty="0" smtClean="0">
              <a:solidFill>
                <a:srgbClr val="99FF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FF99CC"/>
                </a:solidFill>
                <a:latin typeface="Courier New" pitchFamily="49" charset="0"/>
                <a:cs typeface="Courier New" pitchFamily="49" charset="0"/>
              </a:rPr>
              <a:t>if (a === b) {…}</a:t>
            </a:r>
            <a:endParaRPr lang="en-US" sz="4400" b="1" dirty="0">
              <a:solidFill>
                <a:srgbClr val="FF99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Make your programs look like what they do.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Scope.</a:t>
            </a:r>
          </a:p>
        </p:txBody>
      </p:sp>
      <p:sp>
        <p:nvSpPr>
          <p:cNvPr id="1433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Block scope  v  function scope.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/>
              <a:t> statement.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It gets split into two parts: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The declaration part gets hoisted to the top of the function, initializing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The initialization part turns into an ordinary assignment. So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function 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() {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    ...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myVar</a:t>
            </a:r>
            <a:r>
              <a:rPr lang="en-US" b="1" dirty="0" smtClean="0">
                <a:latin typeface="Courier New" pitchFamily="49" charset="0"/>
              </a:rPr>
              <a:t> = 0, </a:t>
            </a:r>
            <a:r>
              <a:rPr lang="en-US" b="1" dirty="0" err="1" smtClean="0">
                <a:latin typeface="Courier New" pitchFamily="49" charset="0"/>
              </a:rPr>
              <a:t>myOtherVar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dirty="0" smtClean="0"/>
              <a:t>Expands into 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function 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() {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myVar</a:t>
            </a:r>
            <a:r>
              <a:rPr lang="en-US" b="1" dirty="0" smtClean="0">
                <a:latin typeface="Courier New" pitchFamily="49" charset="0"/>
              </a:rPr>
              <a:t> = undefined,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        </a:t>
            </a:r>
            <a:r>
              <a:rPr lang="en-US" b="1" dirty="0" err="1" smtClean="0">
                <a:latin typeface="Courier New" pitchFamily="49" charset="0"/>
              </a:rPr>
              <a:t>myOtherVar</a:t>
            </a:r>
            <a:r>
              <a:rPr lang="en-US" b="1" dirty="0" smtClean="0">
                <a:latin typeface="Courier New" pitchFamily="49" charset="0"/>
              </a:rPr>
              <a:t> = undefined;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    ...</a:t>
            </a:r>
          </a:p>
          <a:p>
            <a:pPr marL="342900" lvl="1" indent="-342900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       </a:t>
            </a:r>
            <a:r>
              <a:rPr lang="en-US" b="1" dirty="0" err="1" smtClean="0">
                <a:latin typeface="Courier New" pitchFamily="49" charset="0"/>
              </a:rPr>
              <a:t>myVar</a:t>
            </a:r>
            <a:r>
              <a:rPr lang="en-US" b="1" dirty="0" smtClean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Declare all variables at the top of the function.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Declare all functions before you call them.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persci.mit.edu/_media/gallery/checkershadow_illusion4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4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10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…) {…}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dirty="0" smtClean="0"/>
              <a:t>Variable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 is not scoped to the loop.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Write in the language </a:t>
            </a:r>
            <a:br>
              <a:rPr lang="en-US" dirty="0" smtClean="0"/>
            </a:br>
            <a:r>
              <a:rPr lang="en-US" dirty="0" smtClean="0"/>
              <a:t>you are writing in.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 there be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variables are evil.</a:t>
            </a:r>
          </a:p>
          <a:p>
            <a:r>
              <a:rPr lang="en-US" dirty="0" smtClean="0"/>
              <a:t>Avoid global variables.</a:t>
            </a:r>
          </a:p>
          <a:p>
            <a:r>
              <a:rPr lang="en-US" dirty="0" smtClean="0"/>
              <a:t>When using global variables, be explicit.</a:t>
            </a:r>
          </a:p>
          <a:p>
            <a:pPr algn="ctr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UPPER_CASE</a:t>
            </a:r>
          </a:p>
          <a:p>
            <a:r>
              <a:rPr lang="en-US" dirty="0" smtClean="0"/>
              <a:t>Global variables should be as rare as hens teeth and stick out like a sore thumb.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 prefix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Forgetting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 causes a constructor to clobber global variables without warning.</a:t>
            </a:r>
          </a:p>
          <a:p>
            <a:r>
              <a:rPr lang="en-US" dirty="0" smtClean="0"/>
              <a:t>Fixed in ES5/strict.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Constructor functions should be named with </a:t>
            </a:r>
            <a:r>
              <a:rPr lang="en-US" dirty="0" err="1" smtClean="0"/>
              <a:t>InitialCaps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smtClean="0"/>
              <a:t>Nothing else should be named with </a:t>
            </a:r>
            <a:r>
              <a:rPr lang="en-US" dirty="0" err="1" smtClean="0"/>
              <a:t>InitialCaps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60008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a = b = 0;</a:t>
            </a:r>
          </a:p>
          <a:p>
            <a:pPr algn="ctr">
              <a:buNone/>
            </a:pPr>
            <a:endParaRPr lang="en-US" sz="4400" b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4400" b="1" dirty="0" err="1" smtClean="0">
                <a:solidFill>
                  <a:srgbClr val="FF818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400" b="1" dirty="0" smtClean="0">
                <a:solidFill>
                  <a:srgbClr val="FF8181"/>
                </a:solidFill>
                <a:latin typeface="Courier New" pitchFamily="49" charset="0"/>
                <a:cs typeface="Courier New" pitchFamily="49" charset="0"/>
              </a:rPr>
              <a:t> a = 0, b = 0;</a:t>
            </a:r>
          </a:p>
          <a:p>
            <a:pPr algn="ctr">
              <a:buNone/>
            </a:pPr>
            <a:endParaRPr lang="en-US" sz="4400" b="1" dirty="0" smtClean="0">
              <a:solidFill>
                <a:srgbClr val="FF818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 = 0;</a:t>
            </a:r>
          </a:p>
          <a:p>
            <a:pPr algn="ctr">
              <a:buNone/>
            </a:pPr>
            <a:r>
              <a:rPr lang="en-US" sz="4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 = b;</a:t>
            </a:r>
            <a:endParaRPr lang="en-US" sz="4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Write in a way that clearly communicates your intent.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if (a) b(); c();</a:t>
            </a:r>
          </a:p>
        </p:txBody>
      </p:sp>
    </p:spTree>
    <p:extLst>
      <p:ext uri="{BB962C8B-B14F-4D97-AF65-F5344CB8AC3E}">
        <p14:creationId xmlns:p14="http://schemas.microsoft.com/office/powerpoint/2010/main" val="12701832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if (a) b(); c();</a:t>
            </a:r>
          </a:p>
          <a:p>
            <a:pPr algn="ctr">
              <a:buNone/>
            </a:pPr>
            <a:endParaRPr lang="en-US" sz="4400" b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FF8181"/>
                </a:solidFill>
                <a:latin typeface="Courier New" pitchFamily="49" charset="0"/>
                <a:cs typeface="Courier New" pitchFamily="49" charset="0"/>
              </a:rPr>
              <a:t>if (a) {b(); c();}</a:t>
            </a:r>
          </a:p>
          <a:p>
            <a:pPr algn="ctr">
              <a:buNone/>
            </a:pPr>
            <a:endParaRPr lang="en-US" sz="4400" b="1" dirty="0" smtClean="0">
              <a:solidFill>
                <a:srgbClr val="FF818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if (a) {b();} c();</a:t>
            </a:r>
            <a:endParaRPr lang="en-US" sz="4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6609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204612" y="2661557"/>
            <a:ext cx="849081" cy="842121"/>
          </a:xfrm>
          <a:prstGeom prst="rect">
            <a:avLst/>
          </a:prstGeom>
          <a:solidFill>
            <a:srgbClr val="78787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57770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 our processes become more agile, our coding must be more resilient.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504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+= 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+= 1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x++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+= 1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x++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++x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886200" y="4763139"/>
            <a:ext cx="12954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++x;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++x;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 anchor="ctr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+= 2;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 no cost, by adopting a more rigorous style, many classes of errors can be automatically avoided.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stylists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educated.</a:t>
            </a:r>
          </a:p>
          <a:p>
            <a:r>
              <a:rPr lang="en-US" dirty="0" smtClean="0"/>
              <a:t>Old school.</a:t>
            </a:r>
          </a:p>
          <a:p>
            <a:r>
              <a:rPr lang="en-US" dirty="0" smtClean="0"/>
              <a:t>Thrill seeker.</a:t>
            </a:r>
          </a:p>
          <a:p>
            <a:r>
              <a:rPr lang="en-US" dirty="0" smtClean="0"/>
              <a:t>Exhibitionist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64722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“That was intentional.”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“I know what I’m doing.”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111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Performance specific code is usually </a:t>
            </a:r>
            <a:r>
              <a:rPr lang="en-US" dirty="0" err="1" smtClean="0"/>
              <a:t>crufty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Clean code is easier to reason about.</a:t>
            </a:r>
          </a:p>
          <a:p>
            <a:r>
              <a:rPr lang="en-US" dirty="0" smtClean="0">
                <a:latin typeface="Cheltenhm BdItHd BT" pitchFamily="18" charset="0"/>
              </a:rPr>
              <a:t>Premature optimization is the root of all evil.</a:t>
            </a:r>
            <a:r>
              <a:rPr lang="en-US" dirty="0" smtClean="0"/>
              <a:t>  </a:t>
            </a:r>
            <a:r>
              <a:rPr lang="en-US" sz="2800" cap="small" dirty="0" smtClean="0"/>
              <a:t>Donald Knuth</a:t>
            </a:r>
          </a:p>
          <a:p>
            <a:r>
              <a:rPr lang="en-US" dirty="0" smtClean="0"/>
              <a:t>Most of the code has a negligible impact on performance. Only optimize the code that is taking the time.</a:t>
            </a:r>
          </a:p>
          <a:p>
            <a:r>
              <a:rPr lang="en-US" dirty="0" smtClean="0"/>
              <a:t>Algorithm replacement is vastly more effective than code fiddling.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8807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persci.mit.edu/_media/gallery/checkershadow_illusion4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4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4204612" y="2661557"/>
            <a:ext cx="849081" cy="842121"/>
          </a:xfrm>
          <a:prstGeom prst="rect">
            <a:avLst/>
          </a:prstGeom>
          <a:solidFill>
            <a:srgbClr val="78787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6192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3600" dirty="0" smtClean="0"/>
              <a:t>Programming is the most complicated thing that humans do.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dirty="0" smtClean="0"/>
              <a:t>Computer programs must be perfect.</a:t>
            </a:r>
          </a:p>
          <a:p>
            <a:r>
              <a:rPr lang="en-US" dirty="0" smtClean="0"/>
              <a:t>Humans are not good at perfect.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54341"/>
            <a:ext cx="7772400" cy="1470025"/>
          </a:xfrm>
        </p:spPr>
        <p:txBody>
          <a:bodyPr/>
          <a:lstStyle/>
          <a:p>
            <a:r>
              <a:rPr lang="en-US" dirty="0" smtClean="0"/>
              <a:t>Designing a programming style demands discipline.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is not selecting features because they are liked, or pretty, or familiar.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488357"/>
            <a:ext cx="7772400" cy="1470025"/>
          </a:xfrm>
        </p:spPr>
        <p:txBody>
          <a:bodyPr/>
          <a:lstStyle/>
          <a:p>
            <a:r>
              <a:rPr lang="en-US" sz="11500" spc="240" dirty="0" smtClean="0">
                <a:solidFill>
                  <a:schemeClr val="bg1">
                    <a:lumMod val="75000"/>
                  </a:schemeClr>
                </a:solidFill>
              </a:rPr>
              <a:t>The Abyss</a:t>
            </a:r>
            <a:endParaRPr lang="en-US" sz="11500" spc="24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JSLint</a:t>
            </a:r>
            <a:r>
              <a:rPr lang="en-US" dirty="0" smtClean="0"/>
              <a:t> style was driven by the need to automatically detect defects.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smtClean="0"/>
              <a:t>Forms that can hide defects are considered defective.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</a:t>
            </a:r>
            <a:r>
              <a:rPr lang="en-US" dirty="0" err="1" smtClean="0"/>
              <a:t>Subsetting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dirty="0" smtClean="0"/>
              <a:t>Only a madman would use all of C++.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There will be bugs.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 what you can to move the odds to your favor.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style is good for your gut.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86717"/>
            <a:ext cx="7772400" cy="1470025"/>
          </a:xfrm>
        </p:spPr>
        <p:txBody>
          <a:bodyPr/>
          <a:lstStyle/>
          <a:p>
            <a:r>
              <a:rPr lang="en-US" sz="59500" dirty="0" smtClean="0"/>
              <a:t>;</a:t>
            </a:r>
            <a:endParaRPr lang="en-US" sz="59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974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Advertising.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20231</TotalTime>
  <Words>1261</Words>
  <Application>Microsoft Office PowerPoint</Application>
  <PresentationFormat>On-screen Show (4:3)</PresentationFormat>
  <Paragraphs>291</Paragraphs>
  <Slides>87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Arial</vt:lpstr>
      <vt:lpstr>Wingdings</vt:lpstr>
      <vt:lpstr>Cheltenhm BdItHd BT</vt:lpstr>
      <vt:lpstr>Cheltenhm BdHd BT</vt:lpstr>
      <vt:lpstr>Courier New</vt:lpstr>
      <vt:lpstr>Default Design</vt:lpstr>
      <vt:lpstr>Today</vt:lpstr>
      <vt:lpstr>Programming Style &amp; Your Brain</vt:lpstr>
      <vt:lpstr>PowerPoint Presentation</vt:lpstr>
      <vt:lpstr>Head. Gut.</vt:lpstr>
      <vt:lpstr>Visual Processing.</vt:lpstr>
      <vt:lpstr>PowerPoint Presentation</vt:lpstr>
      <vt:lpstr>PowerPoint Presentation</vt:lpstr>
      <vt:lpstr>PowerPoint Presentation</vt:lpstr>
      <vt:lpstr>Advertising.</vt:lpstr>
      <vt:lpstr>Tobacco.</vt:lpstr>
      <vt:lpstr>Computer Programs.</vt:lpstr>
      <vt:lpstr>Artificial Intelligence.</vt:lpstr>
      <vt:lpstr>Programming Language.</vt:lpstr>
      <vt:lpstr>Perfection.</vt:lpstr>
      <vt:lpstr>Hunters and Gatherers.</vt:lpstr>
      <vt:lpstr>Programming uses  Head and Gut.</vt:lpstr>
      <vt:lpstr>JavaScript.</vt:lpstr>
      <vt:lpstr>JSLint.</vt:lpstr>
      <vt:lpstr>WARNING!</vt:lpstr>
      <vt:lpstr>Left or Right?</vt:lpstr>
      <vt:lpstr>Left or Right?</vt:lpstr>
      <vt:lpstr>Left or Right?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Prefer forms that are error resistant.</vt:lpstr>
      <vt:lpstr>switch statement.</vt:lpstr>
      <vt:lpstr>“That hardly ever happens”</vt:lpstr>
      <vt:lpstr>A good style can help produce better programs.</vt:lpstr>
      <vt:lpstr>THEROMANSWROTELATIN ALLINUPPERCASEWITH NOWORDBREAKS ORPUNCTUATION</vt:lpstr>
      <vt:lpstr>Medieval copyists introduced lowercase, word breaks, and punctuation.</vt:lpstr>
      <vt:lpstr>Good use of style can help reduce the occurrence of errors.</vt:lpstr>
      <vt:lpstr>The Elements of Style William Strunk</vt:lpstr>
      <vt:lpstr>Programs must communicate clearly to people.</vt:lpstr>
      <vt:lpstr>Use elements of good composition where applicable.</vt:lpstr>
      <vt:lpstr>Use spaces to disambiguate parens.</vt:lpstr>
      <vt:lpstr>Immediately Invocable Function Expressions</vt:lpstr>
      <vt:lpstr>Immediately Invocable Function Expressions</vt:lpstr>
      <vt:lpstr>Immediately Invocable Function Expressions</vt:lpstr>
      <vt:lpstr>Immediately Invocable Function Expressions</vt:lpstr>
      <vt:lpstr>The Heartbreak of Automatic Semicolon Insertion</vt:lpstr>
      <vt:lpstr>with statement.</vt:lpstr>
      <vt:lpstr>with statement.</vt:lpstr>
      <vt:lpstr>Confusion must be avoided.</vt:lpstr>
      <vt:lpstr>Transitivity? What's That?</vt:lpstr>
      <vt:lpstr>If there is a feature of a language that is sometimes problematic, and if it can be replaced with another feature that is more reliable, then always use the more reliable feature.</vt:lpstr>
      <vt:lpstr>Multiline string literals</vt:lpstr>
      <vt:lpstr>Avoid forms that are difficult to distinguish from common errors.</vt:lpstr>
      <vt:lpstr>PowerPoint Presentation</vt:lpstr>
      <vt:lpstr>Make your programs look like what they do.</vt:lpstr>
      <vt:lpstr>Scope.</vt:lpstr>
      <vt:lpstr>var statement.</vt:lpstr>
      <vt:lpstr>Declare all variables at the top of the function.  Declare all functions before you call them.</vt:lpstr>
      <vt:lpstr>for (var i …) {…}</vt:lpstr>
      <vt:lpstr>Write in the language  you are writing in.</vt:lpstr>
      <vt:lpstr>Let there be let.</vt:lpstr>
      <vt:lpstr>Global variables.</vt:lpstr>
      <vt:lpstr>new prefix</vt:lpstr>
      <vt:lpstr>Constructor functions should be named with InitialCaps.</vt:lpstr>
      <vt:lpstr>PowerPoint Presentation</vt:lpstr>
      <vt:lpstr>Write in a way that clearly communicates your intent.</vt:lpstr>
      <vt:lpstr>PowerPoint Presentation</vt:lpstr>
      <vt:lpstr>PowerPoint Presentation</vt:lpstr>
      <vt:lpstr>As our processes become more agile, our coding must be more resilient.</vt:lpstr>
      <vt:lpstr>++</vt:lpstr>
      <vt:lpstr>++</vt:lpstr>
      <vt:lpstr>++</vt:lpstr>
      <vt:lpstr>++</vt:lpstr>
      <vt:lpstr>++x; ++x;</vt:lpstr>
      <vt:lpstr>For no cost, by adopting a more rigorous style, many classes of errors can be automatically avoided.</vt:lpstr>
      <vt:lpstr>Bad stylists</vt:lpstr>
      <vt:lpstr>“That was intentional.”</vt:lpstr>
      <vt:lpstr>Performance.</vt:lpstr>
      <vt:lpstr>Programming is the most complicated thing that humans do.</vt:lpstr>
      <vt:lpstr>Designing a programming style demands discipline.</vt:lpstr>
      <vt:lpstr>The Abyss</vt:lpstr>
      <vt:lpstr>The JSLint style was driven by the need to automatically detect defects.</vt:lpstr>
      <vt:lpstr>Language Subsetting.</vt:lpstr>
      <vt:lpstr>There will be bugs.</vt:lpstr>
      <vt:lpstr>Good style is good for your gut.</vt:lpstr>
      <vt:lpstr>;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Style and Your Brain</dc:title>
  <dc:subject>Section 8</dc:subject>
  <dc:creator>Douglas Crockford</dc:creator>
  <cp:lastModifiedBy>Douglas Crockford</cp:lastModifiedBy>
  <cp:revision>675</cp:revision>
  <dcterms:created xsi:type="dcterms:W3CDTF">2005-10-05T17:31:40Z</dcterms:created>
  <dcterms:modified xsi:type="dcterms:W3CDTF">2014-05-28T17:53:09Z</dcterms:modified>
</cp:coreProperties>
</file>