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8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80" r:id="rId12"/>
  </p:sldIdLst>
  <p:sldSz cx="9144000" cy="5143500" type="screen16x9"/>
  <p:notesSz cx="6858000" cy="9144000"/>
  <p:embeddedFontLst>
    <p:embeddedFont>
      <p:font typeface="Proxima Nova" panose="020B0604020202020204" charset="0"/>
      <p:regular r:id="rId14"/>
      <p:bold r:id="rId15"/>
      <p:italic r:id="rId16"/>
      <p:boldItalic r:id="rId17"/>
    </p:embeddedFont>
    <p:embeddedFont>
      <p:font typeface="Proxima Nova Semibold" panose="020B0604020202020204" charset="0"/>
      <p:regular r:id="rId18"/>
      <p:bold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192D"/>
    <a:srgbClr val="03F263"/>
    <a:srgbClr val="03EF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762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Proxima Nova" panose="020B0604020202020204" charset="0"/>
        <a:ea typeface="Proxima Nova" panose="020B0604020202020204" charset="0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Proxima Nova" panose="020B060402020202020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Proxima Nov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4166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Proxima Nov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518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Proxima Nova" panose="020B060402020202020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Proxima Nov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402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Proxima Nov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37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Proxima Nov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663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Proxima Nov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044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Proxima Nov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087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Proxima Nov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5690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Proxima Nov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607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Proxima Nova" panose="020B0604020202020204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>
                <a:latin typeface="Proxima Nova" panose="020B0604020202020204" charset="0"/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 panose="020B0604020202020204" charset="0"/>
                <a:ea typeface="Proxima Nova" panose="020B0604020202020204" charset="0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latin typeface="Proxima Nova" panose="020B0604020202020204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dirty="0"/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Proxima Nova" panose="020B0604020202020204" charset="0"/>
              </a:defRPr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 panose="020B0604020202020204" charset="0"/>
                <a:ea typeface="Proxima Nova" panose="020B0604020202020204" charset="0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 panose="020B0604020202020204" charset="0"/>
                <a:ea typeface="Proxima Nova" panose="020B0604020202020204" charset="0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roxima Nova" panose="020B0604020202020204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Proxima Nova" panose="020B0604020202020204" charset="0"/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 panose="020B0604020202020204" charset="0"/>
                <a:ea typeface="Proxima Nova" panose="020B0604020202020204" charset="0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Proxima Nova" panose="020B0604020202020204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Proxima Nova" panose="020B0604020202020204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 panose="020B0604020202020204" charset="0"/>
                <a:ea typeface="Proxima Nova" panose="020B0604020202020204" charset="0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Proxima Nova" panose="020B0604020202020204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 panose="020B0604020202020204" charset="0"/>
                <a:ea typeface="Proxima Nova" panose="020B0604020202020204" charset="0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roxima Nova" panose="020B0604020202020204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latin typeface="Proxima Nova" panose="020B0604020202020204" charset="0"/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latin typeface="Proxima Nova" panose="020B0604020202020204" charset="0"/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 panose="020B0604020202020204" charset="0"/>
                <a:ea typeface="Proxima Nova" panose="020B0604020202020204" charset="0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roxima Nova" panose="020B0604020202020204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 panose="020B0604020202020204" charset="0"/>
                <a:ea typeface="Proxima Nova" panose="020B0604020202020204" charset="0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latin typeface="Proxima Nova" panose="020B0604020202020204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 panose="020B0604020202020204" charset="0"/>
                <a:ea typeface="Proxima Nova" panose="020B0604020202020204" charset="0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Proxima Nova" panose="020B0604020202020204" charset="0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latin typeface="Proxima Nova" panose="020B0604020202020204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 dirty="0"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Proxima Nova" panose="020B0604020202020204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 dirty="0"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Proxima Nova" panose="020B0604020202020204" charset="0"/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 panose="020B0604020202020204" charset="0"/>
                <a:ea typeface="Proxima Nova" panose="020B0604020202020204" charset="0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roxima Nova" panose="020B0604020202020204" charset="0"/>
              </a:defRPr>
            </a:lvl1pPr>
          </a:lstStyle>
          <a:p>
            <a:endParaRPr dirty="0"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 panose="020B0604020202020204" charset="0"/>
                <a:ea typeface="Proxima Nova" panose="020B0604020202020204" charset="0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 panose="020B0604020202020204" charset="0"/>
                <a:ea typeface="Proxima Nova" panose="020B0604020202020204" charset="0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Proxima Nova" panose="020B0604020202020204" charset="0"/>
          <a:ea typeface="Proxima Nova" panose="020B0604020202020204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Proxima Nova" panose="020B0604020202020204" charset="0"/>
          <a:ea typeface="Proxima Nova" panose="020B0604020202020204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9000">
              <a:srgbClr val="03EF62"/>
            </a:gs>
            <a:gs pos="22000">
              <a:srgbClr val="05192D"/>
            </a:gs>
          </a:gsLst>
          <a:lin ang="2700006" scaled="0"/>
        </a:gra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Learn Data Science and AI Online | DataCamp">
            <a:extLst>
              <a:ext uri="{FF2B5EF4-FFF2-40B4-BE49-F238E27FC236}">
                <a16:creationId xmlns:a16="http://schemas.microsoft.com/office/drawing/2014/main" id="{53EE9C3F-03F4-B676-D6AA-4EDE5BEDA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85403" cy="1039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Google Shape;54;p13"/>
          <p:cNvSpPr txBox="1"/>
          <p:nvPr/>
        </p:nvSpPr>
        <p:spPr>
          <a:xfrm>
            <a:off x="834158" y="1398983"/>
            <a:ext cx="8187000" cy="1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rPr lang="en-US" sz="5700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Pens and Printers</a:t>
            </a:r>
            <a:endParaRPr sz="5700" b="1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rPr lang="en-US" sz="5700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Product Sales Analysis</a:t>
            </a:r>
            <a:endParaRPr sz="5700" b="1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834158" y="3697684"/>
            <a:ext cx="63726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Emre Can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</a:t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98400" y="429325"/>
            <a:ext cx="7871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700" dirty="0">
                <a:solidFill>
                  <a:srgbClr val="05192D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Summary</a:t>
            </a:r>
            <a:endParaRPr sz="2700" dirty="0">
              <a:solidFill>
                <a:srgbClr val="05192D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2052" name="Picture 4" descr="Datacamp Vector SVG Icon (3) - SVG Repo">
            <a:extLst>
              <a:ext uri="{FF2B5EF4-FFF2-40B4-BE49-F238E27FC236}">
                <a16:creationId xmlns:a16="http://schemas.microsoft.com/office/drawing/2014/main" id="{28E3C2B5-A143-D882-220E-08BD8DF65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499" y="299574"/>
            <a:ext cx="416101" cy="41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70;p15">
            <a:extLst>
              <a:ext uri="{FF2B5EF4-FFF2-40B4-BE49-F238E27FC236}">
                <a16:creationId xmlns:a16="http://schemas.microsoft.com/office/drawing/2014/main" id="{FB983DD0-3D1E-978B-FBA9-49E2521740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87499" y="1179600"/>
            <a:ext cx="8361079" cy="30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US" dirty="0"/>
              <a:t>Most efficient sales approach is Emails + Calls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endParaRPr lang="en-US" dirty="0"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US" dirty="0"/>
              <a:t>Business metric to track is the average revenue per customer.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endParaRPr lang="en-US" dirty="0"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US" dirty="0"/>
              <a:t>Average per customer revenue is 227.77 by Week 6</a:t>
            </a:r>
            <a:endParaRPr dirty="0"/>
          </a:p>
          <a:p>
            <a:pPr marL="2857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US" dirty="0"/>
              <a:t>Pens And Printers should cast a wide net with Emails, then follow up with interested customers via phone call.</a:t>
            </a:r>
          </a:p>
        </p:txBody>
      </p:sp>
    </p:spTree>
    <p:extLst>
      <p:ext uri="{BB962C8B-B14F-4D97-AF65-F5344CB8AC3E}">
        <p14:creationId xmlns:p14="http://schemas.microsoft.com/office/powerpoint/2010/main" val="1396693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9000">
              <a:srgbClr val="03EF62"/>
            </a:gs>
            <a:gs pos="22000">
              <a:srgbClr val="05192D"/>
            </a:gs>
          </a:gsLst>
          <a:lin ang="2700006" scaled="0"/>
        </a:gra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Learn Data Science and AI Online | DataCamp">
            <a:extLst>
              <a:ext uri="{FF2B5EF4-FFF2-40B4-BE49-F238E27FC236}">
                <a16:creationId xmlns:a16="http://schemas.microsoft.com/office/drawing/2014/main" id="{53EE9C3F-03F4-B676-D6AA-4EDE5BEDA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85403" cy="1039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Google Shape;54;p13"/>
          <p:cNvSpPr txBox="1"/>
          <p:nvPr/>
        </p:nvSpPr>
        <p:spPr>
          <a:xfrm>
            <a:off x="834158" y="1837834"/>
            <a:ext cx="8187000" cy="1061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rPr lang="en-US" sz="5700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Thank you!</a:t>
            </a:r>
            <a:endParaRPr sz="5700" b="1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401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98400" y="429325"/>
            <a:ext cx="7871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700" dirty="0">
                <a:solidFill>
                  <a:srgbClr val="05192D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Agenda</a:t>
            </a:r>
            <a:endParaRPr sz="2700" dirty="0">
              <a:solidFill>
                <a:srgbClr val="05192D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487500" y="1179600"/>
            <a:ext cx="4650300" cy="30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US" dirty="0">
                <a:latin typeface="Proxima Nova"/>
                <a:ea typeface="Proxima Nova"/>
                <a:cs typeface="Proxima Nova"/>
                <a:sym typeface="Proxima Nova"/>
              </a:rPr>
              <a:t>Problem Statement</a:t>
            </a:r>
            <a:endParaRPr dirty="0"/>
          </a:p>
          <a:p>
            <a:pPr marL="2857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US" dirty="0">
                <a:latin typeface="Proxima Nova"/>
                <a:ea typeface="Proxima Nova"/>
                <a:cs typeface="Proxima Nova"/>
                <a:sym typeface="Proxima Nova"/>
              </a:rPr>
              <a:t>The Dataset</a:t>
            </a:r>
            <a:endParaRPr dirty="0"/>
          </a:p>
          <a:p>
            <a:pPr marL="2857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US" dirty="0"/>
              <a:t>Findings</a:t>
            </a:r>
            <a:endParaRPr dirty="0"/>
          </a:p>
          <a:p>
            <a:pPr marL="2857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US" dirty="0">
                <a:latin typeface="Proxima Nova"/>
                <a:ea typeface="Proxima Nova"/>
                <a:cs typeface="Proxima Nova"/>
                <a:sym typeface="Proxima Nova"/>
              </a:rPr>
              <a:t>Summary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052" name="Picture 4" descr="Datacamp Vector SVG Icon (3) - SVG Repo">
            <a:extLst>
              <a:ext uri="{FF2B5EF4-FFF2-40B4-BE49-F238E27FC236}">
                <a16:creationId xmlns:a16="http://schemas.microsoft.com/office/drawing/2014/main" id="{28E3C2B5-A143-D882-220E-08BD8DF65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499" y="299574"/>
            <a:ext cx="416101" cy="41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98400" y="429325"/>
            <a:ext cx="7871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700" dirty="0">
                <a:solidFill>
                  <a:srgbClr val="05192D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Problem Statements</a:t>
            </a:r>
            <a:endParaRPr sz="2700" dirty="0">
              <a:solidFill>
                <a:srgbClr val="05192D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487499" y="1179600"/>
            <a:ext cx="6490076" cy="30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US" dirty="0"/>
              <a:t>What is the most effective sales approach?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	(Email</a:t>
            </a:r>
            <a:r>
              <a:rPr lang="en-US" dirty="0"/>
              <a:t>, Call, Email </a:t>
            </a:r>
            <a:r>
              <a:rPr lang="en-US"/>
              <a:t>&amp; Call)</a:t>
            </a:r>
            <a:endParaRPr lang="en-US" dirty="0"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endParaRPr lang="en-US" dirty="0"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US" dirty="0"/>
              <a:t>How many customers are there for each approach?</a:t>
            </a:r>
          </a:p>
          <a:p>
            <a:pPr marL="2857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US" dirty="0"/>
              <a:t>What does revenue spread look like, and for each method?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endParaRPr lang="en-US" dirty="0"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US" dirty="0"/>
              <a:t>How does revenue change over time?</a:t>
            </a:r>
            <a:endParaRPr dirty="0"/>
          </a:p>
        </p:txBody>
      </p:sp>
      <p:pic>
        <p:nvPicPr>
          <p:cNvPr id="2052" name="Picture 4" descr="Datacamp Vector SVG Icon (3) - SVG Repo">
            <a:extLst>
              <a:ext uri="{FF2B5EF4-FFF2-40B4-BE49-F238E27FC236}">
                <a16:creationId xmlns:a16="http://schemas.microsoft.com/office/drawing/2014/main" id="{28E3C2B5-A143-D882-220E-08BD8DF65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499" y="299574"/>
            <a:ext cx="416101" cy="41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357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98400" y="429325"/>
            <a:ext cx="7871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700" dirty="0">
                <a:solidFill>
                  <a:srgbClr val="05192D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The Dataset</a:t>
            </a:r>
            <a:endParaRPr sz="2700" dirty="0">
              <a:solidFill>
                <a:srgbClr val="05192D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487499" y="1179600"/>
            <a:ext cx="5772623" cy="30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US" dirty="0">
                <a:latin typeface="Proxima Nova"/>
                <a:ea typeface="Proxima Nova"/>
                <a:cs typeface="Proxima Nova"/>
                <a:sym typeface="Proxima Nova"/>
              </a:rPr>
              <a:t>15000 unique records, 8 fields.</a:t>
            </a:r>
            <a:endParaRPr dirty="0"/>
          </a:p>
          <a:p>
            <a:pPr marL="2857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US" dirty="0"/>
              <a:t>Missing / faulty data in 1078 records.</a:t>
            </a:r>
            <a:endParaRPr dirty="0"/>
          </a:p>
          <a:p>
            <a:pPr marL="2857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US" dirty="0"/>
              <a:t>Some data entry corrections on sales method field.</a:t>
            </a:r>
          </a:p>
        </p:txBody>
      </p:sp>
      <p:pic>
        <p:nvPicPr>
          <p:cNvPr id="2052" name="Picture 4" descr="Datacamp Vector SVG Icon (3) - SVG Repo">
            <a:extLst>
              <a:ext uri="{FF2B5EF4-FFF2-40B4-BE49-F238E27FC236}">
                <a16:creationId xmlns:a16="http://schemas.microsoft.com/office/drawing/2014/main" id="{28E3C2B5-A143-D882-220E-08BD8DF65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499" y="299574"/>
            <a:ext cx="416101" cy="41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118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98400" y="429325"/>
            <a:ext cx="7871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700" dirty="0">
                <a:solidFill>
                  <a:srgbClr val="05192D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Findings</a:t>
            </a:r>
            <a:endParaRPr sz="2700" dirty="0">
              <a:solidFill>
                <a:srgbClr val="05192D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2052" name="Picture 4" descr="Datacamp Vector SVG Icon (3) - SVG Repo">
            <a:extLst>
              <a:ext uri="{FF2B5EF4-FFF2-40B4-BE49-F238E27FC236}">
                <a16:creationId xmlns:a16="http://schemas.microsoft.com/office/drawing/2014/main" id="{28E3C2B5-A143-D882-220E-08BD8DF65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499" y="299574"/>
            <a:ext cx="416101" cy="41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DC8026-90EB-A47A-05A6-CA8856C505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9052" y="1176249"/>
            <a:ext cx="4529796" cy="35379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5FC3E9-CDCC-BE04-A99A-E9743129919D}"/>
              </a:ext>
            </a:extLst>
          </p:cNvPr>
          <p:cNvSpPr txBox="1"/>
          <p:nvPr/>
        </p:nvSpPr>
        <p:spPr>
          <a:xfrm>
            <a:off x="398400" y="868472"/>
            <a:ext cx="3411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Customers for Each Approach</a:t>
            </a:r>
          </a:p>
        </p:txBody>
      </p:sp>
    </p:spTree>
    <p:extLst>
      <p:ext uri="{BB962C8B-B14F-4D97-AF65-F5344CB8AC3E}">
        <p14:creationId xmlns:p14="http://schemas.microsoft.com/office/powerpoint/2010/main" val="3821263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98400" y="429325"/>
            <a:ext cx="7871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700" dirty="0">
                <a:solidFill>
                  <a:srgbClr val="05192D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Findings</a:t>
            </a:r>
            <a:endParaRPr sz="2700" dirty="0">
              <a:solidFill>
                <a:srgbClr val="05192D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2052" name="Picture 4" descr="Datacamp Vector SVG Icon (3) - SVG Repo">
            <a:extLst>
              <a:ext uri="{FF2B5EF4-FFF2-40B4-BE49-F238E27FC236}">
                <a16:creationId xmlns:a16="http://schemas.microsoft.com/office/drawing/2014/main" id="{28E3C2B5-A143-D882-220E-08BD8DF65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499" y="299574"/>
            <a:ext cx="416101" cy="41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DF7327-F462-D6A3-DBBD-7F4ACC012A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212211"/>
            <a:ext cx="4334422" cy="32562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1C3CEF-211F-5B67-2217-A8D934171E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787" y="1212211"/>
            <a:ext cx="4169096" cy="32562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C627FA-9963-F695-04E6-19F5C8C3571B}"/>
              </a:ext>
            </a:extLst>
          </p:cNvPr>
          <p:cNvSpPr txBox="1"/>
          <p:nvPr/>
        </p:nvSpPr>
        <p:spPr>
          <a:xfrm>
            <a:off x="398400" y="868472"/>
            <a:ext cx="5833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Overall Revenue Spread &amp; Revenue Spread per Sales Approach</a:t>
            </a:r>
          </a:p>
        </p:txBody>
      </p:sp>
    </p:spTree>
    <p:extLst>
      <p:ext uri="{BB962C8B-B14F-4D97-AF65-F5344CB8AC3E}">
        <p14:creationId xmlns:p14="http://schemas.microsoft.com/office/powerpoint/2010/main" val="4106526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98400" y="429325"/>
            <a:ext cx="7871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700" dirty="0">
                <a:solidFill>
                  <a:srgbClr val="05192D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Findings</a:t>
            </a:r>
            <a:endParaRPr sz="2700" dirty="0">
              <a:solidFill>
                <a:srgbClr val="05192D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2052" name="Picture 4" descr="Datacamp Vector SVG Icon (3) - SVG Repo">
            <a:extLst>
              <a:ext uri="{FF2B5EF4-FFF2-40B4-BE49-F238E27FC236}">
                <a16:creationId xmlns:a16="http://schemas.microsoft.com/office/drawing/2014/main" id="{28E3C2B5-A143-D882-220E-08BD8DF65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499" y="299574"/>
            <a:ext cx="416101" cy="41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8B57458-1A95-FDEF-07FE-10A119662E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7441" y="1232089"/>
            <a:ext cx="4389118" cy="34820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08673B-078A-B84C-0138-90B2CC8AFAD2}"/>
              </a:ext>
            </a:extLst>
          </p:cNvPr>
          <p:cNvSpPr txBox="1"/>
          <p:nvPr/>
        </p:nvSpPr>
        <p:spPr>
          <a:xfrm>
            <a:off x="398400" y="868472"/>
            <a:ext cx="3411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Revenue Spread per Sales Approach</a:t>
            </a:r>
          </a:p>
        </p:txBody>
      </p:sp>
    </p:spTree>
    <p:extLst>
      <p:ext uri="{BB962C8B-B14F-4D97-AF65-F5344CB8AC3E}">
        <p14:creationId xmlns:p14="http://schemas.microsoft.com/office/powerpoint/2010/main" val="3579493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98400" y="429325"/>
            <a:ext cx="7871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700" dirty="0">
                <a:solidFill>
                  <a:srgbClr val="05192D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Findings</a:t>
            </a:r>
            <a:endParaRPr sz="2700" dirty="0">
              <a:solidFill>
                <a:srgbClr val="05192D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2052" name="Picture 4" descr="Datacamp Vector SVG Icon (3) - SVG Repo">
            <a:extLst>
              <a:ext uri="{FF2B5EF4-FFF2-40B4-BE49-F238E27FC236}">
                <a16:creationId xmlns:a16="http://schemas.microsoft.com/office/drawing/2014/main" id="{28E3C2B5-A143-D882-220E-08BD8DF65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499" y="299574"/>
            <a:ext cx="416101" cy="41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FA20A97-F9D1-5CDC-24F3-F6BC65F284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400" y="1389733"/>
            <a:ext cx="4271963" cy="32361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05451A-EC81-D23B-E72D-6A5D4F98FE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0363" y="1389733"/>
            <a:ext cx="4079081" cy="32361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B0D98E-51D1-0BE6-E4ED-08C81A67C1DF}"/>
              </a:ext>
            </a:extLst>
          </p:cNvPr>
          <p:cNvSpPr txBox="1"/>
          <p:nvPr/>
        </p:nvSpPr>
        <p:spPr>
          <a:xfrm>
            <a:off x="398400" y="868472"/>
            <a:ext cx="3411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Revenue Totals vs. Revenue Means</a:t>
            </a:r>
          </a:p>
        </p:txBody>
      </p:sp>
    </p:spTree>
    <p:extLst>
      <p:ext uri="{BB962C8B-B14F-4D97-AF65-F5344CB8AC3E}">
        <p14:creationId xmlns:p14="http://schemas.microsoft.com/office/powerpoint/2010/main" val="559894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98400" y="429325"/>
            <a:ext cx="7871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700" dirty="0">
                <a:solidFill>
                  <a:srgbClr val="05192D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Findings</a:t>
            </a:r>
            <a:endParaRPr sz="2700" dirty="0">
              <a:solidFill>
                <a:srgbClr val="05192D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2052" name="Picture 4" descr="Datacamp Vector SVG Icon (3) - SVG Repo">
            <a:extLst>
              <a:ext uri="{FF2B5EF4-FFF2-40B4-BE49-F238E27FC236}">
                <a16:creationId xmlns:a16="http://schemas.microsoft.com/office/drawing/2014/main" id="{28E3C2B5-A143-D882-220E-08BD8DF65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499" y="299574"/>
            <a:ext cx="416101" cy="41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E9929DA-0168-7880-F1A0-E9C82C88F4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5336" y="1441172"/>
            <a:ext cx="3957228" cy="31394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3175A3-41D9-19A4-BC03-F28A7B710151}"/>
              </a:ext>
            </a:extLst>
          </p:cNvPr>
          <p:cNvSpPr txBox="1"/>
          <p:nvPr/>
        </p:nvSpPr>
        <p:spPr>
          <a:xfrm>
            <a:off x="398400" y="868472"/>
            <a:ext cx="3411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Business Metric to Track</a:t>
            </a:r>
          </a:p>
        </p:txBody>
      </p:sp>
    </p:spTree>
    <p:extLst>
      <p:ext uri="{BB962C8B-B14F-4D97-AF65-F5344CB8AC3E}">
        <p14:creationId xmlns:p14="http://schemas.microsoft.com/office/powerpoint/2010/main" val="355559354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177</Words>
  <Application>Microsoft Office PowerPoint</Application>
  <PresentationFormat>On-screen Show (16:9)</PresentationFormat>
  <Paragraphs>51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Proxima Nova</vt:lpstr>
      <vt:lpstr>Noto Sans Symbols</vt:lpstr>
      <vt:lpstr>Proxima Nova Semibold</vt:lpstr>
      <vt:lpstr>Simple Light</vt:lpstr>
      <vt:lpstr>PowerPoint Presentation</vt:lpstr>
      <vt:lpstr>Agenda</vt:lpstr>
      <vt:lpstr>Problem Statements</vt:lpstr>
      <vt:lpstr>The Dataset</vt:lpstr>
      <vt:lpstr>Findings</vt:lpstr>
      <vt:lpstr>Findings</vt:lpstr>
      <vt:lpstr>Findings</vt:lpstr>
      <vt:lpstr>Findings</vt:lpstr>
      <vt:lpstr>Findings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Emre Can</dc:creator>
  <cp:lastModifiedBy>Emre Can</cp:lastModifiedBy>
  <cp:revision>20</cp:revision>
  <dcterms:modified xsi:type="dcterms:W3CDTF">2023-12-06T08:16:48Z</dcterms:modified>
</cp:coreProperties>
</file>