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86" r:id="rId5"/>
    <p:sldId id="259" r:id="rId6"/>
    <p:sldId id="260" r:id="rId7"/>
    <p:sldId id="28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64BCAF74-D2BF-4717-994A-A93E242D225B}" type="datetimeFigureOut">
              <a:rPr lang="tr-TR" smtClean="0"/>
              <a:t>2.03.2025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C51F92D-9592-43C7-A21A-DBF22B813D82}" type="slidenum">
              <a:rPr lang="tr-TR" smtClean="0"/>
              <a:t>‹#›</a:t>
            </a:fld>
            <a:endParaRPr lang="tr-T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8565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Date Placeholder 2"/>
          <p:cNvSpPr>
            <a:spLocks noGrp="1"/>
          </p:cNvSpPr>
          <p:nvPr>
            <p:ph type="dt" sz="half" idx="10"/>
          </p:nvPr>
        </p:nvSpPr>
        <p:spPr/>
        <p:txBody>
          <a:bodyPr/>
          <a:lstStyle/>
          <a:p>
            <a:fld id="{64BCAF74-D2BF-4717-994A-A93E242D225B}" type="datetimeFigureOut">
              <a:rPr lang="tr-TR" smtClean="0"/>
              <a:t>2.03.2025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C51F92D-9592-43C7-A21A-DBF22B813D82}" type="slidenum">
              <a:rPr lang="tr-TR" smtClean="0"/>
              <a:t>‹#›</a:t>
            </a:fld>
            <a:endParaRPr lang="tr-TR"/>
          </a:p>
        </p:txBody>
      </p:sp>
    </p:spTree>
    <p:extLst>
      <p:ext uri="{BB962C8B-B14F-4D97-AF65-F5344CB8AC3E}">
        <p14:creationId xmlns:p14="http://schemas.microsoft.com/office/powerpoint/2010/main" val="1210359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64BCAF74-D2BF-4717-994A-A93E242D225B}" type="datetimeFigureOut">
              <a:rPr lang="tr-TR" smtClean="0"/>
              <a:t>2.03.2025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C51F92D-9592-43C7-A21A-DBF22B813D82}" type="slidenum">
              <a:rPr lang="tr-TR" smtClean="0"/>
              <a:t>‹#›</a:t>
            </a:fld>
            <a:endParaRPr lang="tr-TR"/>
          </a:p>
        </p:txBody>
      </p:sp>
    </p:spTree>
    <p:extLst>
      <p:ext uri="{BB962C8B-B14F-4D97-AF65-F5344CB8AC3E}">
        <p14:creationId xmlns:p14="http://schemas.microsoft.com/office/powerpoint/2010/main" val="659908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64BCAF74-D2BF-4717-994A-A93E242D225B}" type="datetimeFigureOut">
              <a:rPr lang="tr-TR" smtClean="0"/>
              <a:t>2.03.2025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C51F92D-9592-43C7-A21A-DBF22B813D82}" type="slidenum">
              <a:rPr lang="tr-TR" smtClean="0"/>
              <a:t>‹#›</a:t>
            </a:fld>
            <a:endParaRPr lang="tr-T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2436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64BCAF74-D2BF-4717-994A-A93E242D225B}" type="datetimeFigureOut">
              <a:rPr lang="tr-TR" smtClean="0"/>
              <a:t>2.03.2025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C51F92D-9592-43C7-A21A-DBF22B813D82}" type="slidenum">
              <a:rPr lang="tr-TR" smtClean="0"/>
              <a:t>‹#›</a:t>
            </a:fld>
            <a:endParaRPr lang="tr-TR"/>
          </a:p>
        </p:txBody>
      </p:sp>
    </p:spTree>
    <p:extLst>
      <p:ext uri="{BB962C8B-B14F-4D97-AF65-F5344CB8AC3E}">
        <p14:creationId xmlns:p14="http://schemas.microsoft.com/office/powerpoint/2010/main" val="1112540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smtClean="0"/>
              <a:t>Asıl metin stillerini düzenle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64BCAF74-D2BF-4717-994A-A93E242D225B}" type="datetimeFigureOut">
              <a:rPr lang="tr-TR" smtClean="0"/>
              <a:t>2.03.2025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C51F92D-9592-43C7-A21A-DBF22B813D82}" type="slidenum">
              <a:rPr lang="tr-TR" smtClean="0"/>
              <a:t>‹#›</a:t>
            </a:fld>
            <a:endParaRPr lang="tr-T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57698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tr-TR" smtClean="0"/>
              <a:t>Asıl başlık stili için tıklatın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smtClean="0"/>
              <a:t>Asıl metin stillerini düzenle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64BCAF74-D2BF-4717-994A-A93E242D225B}" type="datetimeFigureOut">
              <a:rPr lang="tr-TR" smtClean="0"/>
              <a:t>2.03.2025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C51F92D-9592-43C7-A21A-DBF22B813D82}" type="slidenum">
              <a:rPr lang="tr-TR" smtClean="0"/>
              <a:t>‹#›</a:t>
            </a:fld>
            <a:endParaRPr lang="tr-TR"/>
          </a:p>
        </p:txBody>
      </p:sp>
    </p:spTree>
    <p:extLst>
      <p:ext uri="{BB962C8B-B14F-4D97-AF65-F5344CB8AC3E}">
        <p14:creationId xmlns:p14="http://schemas.microsoft.com/office/powerpoint/2010/main" val="3099935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64BCAF74-D2BF-4717-994A-A93E242D225B}" type="datetimeFigureOut">
              <a:rPr lang="tr-TR" smtClean="0"/>
              <a:t>2.03.2025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C51F92D-9592-43C7-A21A-DBF22B813D82}" type="slidenum">
              <a:rPr lang="tr-TR" smtClean="0"/>
              <a:t>‹#›</a:t>
            </a:fld>
            <a:endParaRPr lang="tr-TR"/>
          </a:p>
        </p:txBody>
      </p:sp>
    </p:spTree>
    <p:extLst>
      <p:ext uri="{BB962C8B-B14F-4D97-AF65-F5344CB8AC3E}">
        <p14:creationId xmlns:p14="http://schemas.microsoft.com/office/powerpoint/2010/main" val="3591323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64BCAF74-D2BF-4717-994A-A93E242D225B}" type="datetimeFigureOut">
              <a:rPr lang="tr-TR" smtClean="0"/>
              <a:t>2.03.2025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C51F92D-9592-43C7-A21A-DBF22B813D82}" type="slidenum">
              <a:rPr lang="tr-TR" smtClean="0"/>
              <a:t>‹#›</a:t>
            </a:fld>
            <a:endParaRPr lang="tr-TR"/>
          </a:p>
        </p:txBody>
      </p:sp>
    </p:spTree>
    <p:extLst>
      <p:ext uri="{BB962C8B-B14F-4D97-AF65-F5344CB8AC3E}">
        <p14:creationId xmlns:p14="http://schemas.microsoft.com/office/powerpoint/2010/main" val="3861924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nchor="ct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64BCAF74-D2BF-4717-994A-A93E242D225B}" type="datetimeFigureOut">
              <a:rPr lang="tr-TR" smtClean="0"/>
              <a:t>2.03.2025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C51F92D-9592-43C7-A21A-DBF22B813D82}" type="slidenum">
              <a:rPr lang="tr-TR" smtClean="0"/>
              <a:t>‹#›</a:t>
            </a:fld>
            <a:endParaRPr lang="tr-TR"/>
          </a:p>
        </p:txBody>
      </p:sp>
    </p:spTree>
    <p:extLst>
      <p:ext uri="{BB962C8B-B14F-4D97-AF65-F5344CB8AC3E}">
        <p14:creationId xmlns:p14="http://schemas.microsoft.com/office/powerpoint/2010/main" val="2733172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64BCAF74-D2BF-4717-994A-A93E242D225B}" type="datetimeFigureOut">
              <a:rPr lang="tr-TR" smtClean="0"/>
              <a:t>2.03.2025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C51F92D-9592-43C7-A21A-DBF22B813D82}" type="slidenum">
              <a:rPr lang="tr-TR" smtClean="0"/>
              <a:t>‹#›</a:t>
            </a:fld>
            <a:endParaRPr lang="tr-TR"/>
          </a:p>
        </p:txBody>
      </p:sp>
    </p:spTree>
    <p:extLst>
      <p:ext uri="{BB962C8B-B14F-4D97-AF65-F5344CB8AC3E}">
        <p14:creationId xmlns:p14="http://schemas.microsoft.com/office/powerpoint/2010/main" val="797973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64BCAF74-D2BF-4717-994A-A93E242D225B}" type="datetimeFigureOut">
              <a:rPr lang="tr-TR" smtClean="0"/>
              <a:t>2.03.2025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C51F92D-9592-43C7-A21A-DBF22B813D82}" type="slidenum">
              <a:rPr lang="tr-TR" smtClean="0"/>
              <a:t>‹#›</a:t>
            </a:fld>
            <a:endParaRPr lang="tr-TR"/>
          </a:p>
        </p:txBody>
      </p:sp>
    </p:spTree>
    <p:extLst>
      <p:ext uri="{BB962C8B-B14F-4D97-AF65-F5344CB8AC3E}">
        <p14:creationId xmlns:p14="http://schemas.microsoft.com/office/powerpoint/2010/main" val="2748113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64BCAF74-D2BF-4717-994A-A93E242D225B}" type="datetimeFigureOut">
              <a:rPr lang="tr-TR" smtClean="0"/>
              <a:t>2.03.2025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C51F92D-9592-43C7-A21A-DBF22B813D82}" type="slidenum">
              <a:rPr lang="tr-TR" smtClean="0"/>
              <a:t>‹#›</a:t>
            </a:fld>
            <a:endParaRPr lang="tr-TR"/>
          </a:p>
        </p:txBody>
      </p:sp>
    </p:spTree>
    <p:extLst>
      <p:ext uri="{BB962C8B-B14F-4D97-AF65-F5344CB8AC3E}">
        <p14:creationId xmlns:p14="http://schemas.microsoft.com/office/powerpoint/2010/main" val="419077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64BCAF74-D2BF-4717-994A-A93E242D225B}" type="datetimeFigureOut">
              <a:rPr lang="tr-TR" smtClean="0"/>
              <a:t>2.03.2025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C51F92D-9592-43C7-A21A-DBF22B813D82}" type="slidenum">
              <a:rPr lang="tr-TR" smtClean="0"/>
              <a:t>‹#›</a:t>
            </a:fld>
            <a:endParaRPr lang="tr-TR"/>
          </a:p>
        </p:txBody>
      </p:sp>
    </p:spTree>
    <p:extLst>
      <p:ext uri="{BB962C8B-B14F-4D97-AF65-F5344CB8AC3E}">
        <p14:creationId xmlns:p14="http://schemas.microsoft.com/office/powerpoint/2010/main" val="2587932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BCAF74-D2BF-4717-994A-A93E242D225B}" type="datetimeFigureOut">
              <a:rPr lang="tr-TR" smtClean="0"/>
              <a:t>2.03.2025</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7C51F92D-9592-43C7-A21A-DBF22B813D82}" type="slidenum">
              <a:rPr lang="tr-TR" smtClean="0"/>
              <a:t>‹#›</a:t>
            </a:fld>
            <a:endParaRPr lang="tr-TR"/>
          </a:p>
        </p:txBody>
      </p:sp>
    </p:spTree>
    <p:extLst>
      <p:ext uri="{BB962C8B-B14F-4D97-AF65-F5344CB8AC3E}">
        <p14:creationId xmlns:p14="http://schemas.microsoft.com/office/powerpoint/2010/main" val="1358170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64BCAF74-D2BF-4717-994A-A93E242D225B}" type="datetimeFigureOut">
              <a:rPr lang="tr-TR" smtClean="0"/>
              <a:t>2.03.2025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C51F92D-9592-43C7-A21A-DBF22B813D82}" type="slidenum">
              <a:rPr lang="tr-TR" smtClean="0"/>
              <a:t>‹#›</a:t>
            </a:fld>
            <a:endParaRPr lang="tr-TR"/>
          </a:p>
        </p:txBody>
      </p:sp>
    </p:spTree>
    <p:extLst>
      <p:ext uri="{BB962C8B-B14F-4D97-AF65-F5344CB8AC3E}">
        <p14:creationId xmlns:p14="http://schemas.microsoft.com/office/powerpoint/2010/main" val="2403752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tr-TR" smtClean="0"/>
              <a:t>Asıl başlık stili için tıklatın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64BCAF74-D2BF-4717-994A-A93E242D225B}" type="datetimeFigureOut">
              <a:rPr lang="tr-TR" smtClean="0"/>
              <a:t>2.03.2025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C51F92D-9592-43C7-A21A-DBF22B813D82}" type="slidenum">
              <a:rPr lang="tr-TR" smtClean="0"/>
              <a:t>‹#›</a:t>
            </a:fld>
            <a:endParaRPr lang="tr-TR"/>
          </a:p>
        </p:txBody>
      </p:sp>
    </p:spTree>
    <p:extLst>
      <p:ext uri="{BB962C8B-B14F-4D97-AF65-F5344CB8AC3E}">
        <p14:creationId xmlns:p14="http://schemas.microsoft.com/office/powerpoint/2010/main" val="1183152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4BCAF74-D2BF-4717-994A-A93E242D225B}" type="datetimeFigureOut">
              <a:rPr lang="tr-TR" smtClean="0"/>
              <a:t>2.03.2025</a:t>
            </a:fld>
            <a:endParaRPr lang="tr-T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tr-T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C51F92D-9592-43C7-A21A-DBF22B813D82}" type="slidenum">
              <a:rPr lang="tr-TR" smtClean="0"/>
              <a:t>‹#›</a:t>
            </a:fld>
            <a:endParaRPr lang="tr-TR"/>
          </a:p>
        </p:txBody>
      </p:sp>
    </p:spTree>
    <p:extLst>
      <p:ext uri="{BB962C8B-B14F-4D97-AF65-F5344CB8AC3E}">
        <p14:creationId xmlns:p14="http://schemas.microsoft.com/office/powerpoint/2010/main" val="13966463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684212" y="1744824"/>
            <a:ext cx="9144000" cy="1587857"/>
          </a:xfrm>
        </p:spPr>
        <p:txBody>
          <a:bodyPr/>
          <a:lstStyle/>
          <a:p>
            <a:r>
              <a:rPr lang="tr-TR" dirty="0" smtClean="0"/>
              <a:t>02210224061</a:t>
            </a:r>
            <a:endParaRPr lang="tr-TR" dirty="0"/>
          </a:p>
        </p:txBody>
      </p:sp>
      <p:sp>
        <p:nvSpPr>
          <p:cNvPr id="3" name="Alt Başlık 2"/>
          <p:cNvSpPr>
            <a:spLocks noGrp="1"/>
          </p:cNvSpPr>
          <p:nvPr>
            <p:ph type="subTitle" idx="1"/>
          </p:nvPr>
        </p:nvSpPr>
        <p:spPr/>
        <p:txBody>
          <a:bodyPr>
            <a:normAutofit/>
          </a:bodyPr>
          <a:lstStyle/>
          <a:p>
            <a:r>
              <a:rPr lang="tr-TR" sz="4000" dirty="0" smtClean="0"/>
              <a:t>EMRECAN ŞAHİN</a:t>
            </a:r>
            <a:endParaRPr lang="tr-TR" sz="4000" dirty="0"/>
          </a:p>
        </p:txBody>
      </p:sp>
    </p:spTree>
    <p:extLst>
      <p:ext uri="{BB962C8B-B14F-4D97-AF65-F5344CB8AC3E}">
        <p14:creationId xmlns:p14="http://schemas.microsoft.com/office/powerpoint/2010/main" val="13863984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684212" y="685799"/>
            <a:ext cx="11240310" cy="900405"/>
          </a:xfrm>
        </p:spPr>
        <p:txBody>
          <a:bodyPr>
            <a:normAutofit fontScale="90000"/>
          </a:bodyPr>
          <a:lstStyle/>
          <a:p>
            <a:r>
              <a:rPr lang="tr-TR" sz="3200" dirty="0">
                <a:solidFill>
                  <a:srgbClr val="FF0000"/>
                </a:solidFill>
              </a:rPr>
              <a:t>Gelişmiş Deniz Gözlemi: SAR Tabanlı Gemi Tespiti için CNN Algoritmalarının Kullanımı </a:t>
            </a:r>
          </a:p>
        </p:txBody>
      </p:sp>
      <p:sp>
        <p:nvSpPr>
          <p:cNvPr id="3" name="Alt Başlık 2"/>
          <p:cNvSpPr>
            <a:spLocks noGrp="1"/>
          </p:cNvSpPr>
          <p:nvPr>
            <p:ph type="subTitle" idx="1"/>
          </p:nvPr>
        </p:nvSpPr>
        <p:spPr>
          <a:xfrm>
            <a:off x="684212" y="1819124"/>
            <a:ext cx="6400800" cy="1947333"/>
          </a:xfrm>
        </p:spPr>
        <p:txBody>
          <a:bodyPr/>
          <a:lstStyle/>
          <a:p>
            <a:r>
              <a:rPr lang="tr-TR" dirty="0" smtClean="0"/>
              <a:t>  Giriş </a:t>
            </a:r>
            <a:endParaRPr lang="tr-TR" dirty="0"/>
          </a:p>
        </p:txBody>
      </p:sp>
      <p:sp>
        <p:nvSpPr>
          <p:cNvPr id="4" name="Dikdörtgen 3"/>
          <p:cNvSpPr/>
          <p:nvPr/>
        </p:nvSpPr>
        <p:spPr>
          <a:xfrm>
            <a:off x="839757" y="2142492"/>
            <a:ext cx="6951304" cy="2893100"/>
          </a:xfrm>
          <a:prstGeom prst="rect">
            <a:avLst/>
          </a:prstGeom>
        </p:spPr>
        <p:txBody>
          <a:bodyPr wrap="square">
            <a:spAutoFit/>
          </a:bodyPr>
          <a:lstStyle/>
          <a:p>
            <a:r>
              <a:rPr lang="tr-TR" sz="1400" dirty="0"/>
              <a:t>Bu çalışma, </a:t>
            </a:r>
            <a:r>
              <a:rPr lang="tr-TR" sz="1400" b="1" dirty="0"/>
              <a:t>denizcilik alanında gemi tespiti</a:t>
            </a:r>
            <a:r>
              <a:rPr lang="tr-TR" sz="1400" dirty="0"/>
              <a:t> konusunu ele alarak, </a:t>
            </a:r>
            <a:r>
              <a:rPr lang="tr-TR" sz="1400" b="1" dirty="0"/>
              <a:t>Sentinel-1 uydusundan alınan SAR (Sentetik Açıklıklı Radar) görüntüleri</a:t>
            </a:r>
            <a:r>
              <a:rPr lang="tr-TR" sz="1400" dirty="0"/>
              <a:t> ile </a:t>
            </a:r>
            <a:r>
              <a:rPr lang="tr-TR" sz="1400" b="1" dirty="0" err="1"/>
              <a:t>Faster</a:t>
            </a:r>
            <a:r>
              <a:rPr lang="tr-TR" sz="1400" b="1" dirty="0"/>
              <a:t> R-CNN</a:t>
            </a:r>
            <a:r>
              <a:rPr lang="tr-TR" sz="1400" dirty="0"/>
              <a:t> algoritmasını kullanarak gemi tespitinin etkinliğini araştırmaktadır. </a:t>
            </a:r>
            <a:r>
              <a:rPr lang="tr-TR" sz="1400" b="1" dirty="0"/>
              <a:t>Gemi tespiti</a:t>
            </a:r>
            <a:r>
              <a:rPr lang="tr-TR" sz="1400" dirty="0"/>
              <a:t>, deniz güvenliği, gemi trafiği yönetimi, çevresel izleme ve arama kurtarma operasyonları gibi birçok alanda kritik bir öneme sahiptir.</a:t>
            </a:r>
          </a:p>
          <a:p>
            <a:r>
              <a:rPr lang="tr-TR" sz="1400" dirty="0"/>
              <a:t>Son yıllarda </a:t>
            </a:r>
            <a:r>
              <a:rPr lang="tr-TR" sz="1400" b="1" dirty="0"/>
              <a:t>uydu görüntüleme teknolojileri</a:t>
            </a:r>
            <a:r>
              <a:rPr lang="tr-TR" sz="1400" dirty="0"/>
              <a:t> ve </a:t>
            </a:r>
            <a:r>
              <a:rPr lang="tr-TR" sz="1400" b="1" dirty="0"/>
              <a:t>derin öğrenme algoritmaları</a:t>
            </a:r>
            <a:r>
              <a:rPr lang="tr-TR" sz="1400" dirty="0"/>
              <a:t> sayesinde gemi tespitinde önemli ilerlemeler kaydedilmiştir. Bu çalışmada </a:t>
            </a:r>
            <a:r>
              <a:rPr lang="tr-TR" sz="1400" b="1" dirty="0" err="1"/>
              <a:t>Faster</a:t>
            </a:r>
            <a:r>
              <a:rPr lang="tr-TR" sz="1400" b="1" dirty="0"/>
              <a:t> R-CNN</a:t>
            </a:r>
            <a:r>
              <a:rPr lang="tr-TR" sz="1400" dirty="0"/>
              <a:t>, </a:t>
            </a:r>
            <a:r>
              <a:rPr lang="tr-TR" sz="1400" b="1" dirty="0" err="1"/>
              <a:t>konvolüsyonel</a:t>
            </a:r>
            <a:r>
              <a:rPr lang="tr-TR" sz="1400" b="1" dirty="0"/>
              <a:t> sinir ağları (CNN)</a:t>
            </a:r>
            <a:r>
              <a:rPr lang="tr-TR" sz="1400" dirty="0"/>
              <a:t> ve </a:t>
            </a:r>
            <a:r>
              <a:rPr lang="tr-TR" sz="1400" b="1" dirty="0"/>
              <a:t>bölge öneri ağı (RPN)</a:t>
            </a:r>
            <a:r>
              <a:rPr lang="tr-TR" sz="1400" dirty="0"/>
              <a:t> kullanılarak yüksek doğrulukta gemi tespiti gerçekleştirilmiştir. Çalışma, </a:t>
            </a:r>
            <a:r>
              <a:rPr lang="tr-TR" sz="1400" b="1" dirty="0"/>
              <a:t>Mersin Limanı</a:t>
            </a:r>
            <a:r>
              <a:rPr lang="tr-TR" sz="1400" dirty="0"/>
              <a:t> bölgesinde gerçekleştirilmiş ve </a:t>
            </a:r>
            <a:r>
              <a:rPr lang="tr-TR" sz="1400" b="1" dirty="0"/>
              <a:t>%86.11 doğruluk oranı</a:t>
            </a:r>
            <a:r>
              <a:rPr lang="tr-TR" sz="1400" dirty="0"/>
              <a:t> elde edilmiştir.</a:t>
            </a:r>
          </a:p>
          <a:p>
            <a:r>
              <a:rPr lang="tr-TR" sz="1400" dirty="0"/>
              <a:t>Önerilen yöntem, </a:t>
            </a:r>
            <a:r>
              <a:rPr lang="tr-TR" sz="1400" b="1" dirty="0"/>
              <a:t>SAR görüntüleri ve derin öğrenme algoritmalarının</a:t>
            </a:r>
            <a:r>
              <a:rPr lang="tr-TR" sz="1400" dirty="0"/>
              <a:t> birleşimini kullanarak </a:t>
            </a:r>
            <a:r>
              <a:rPr lang="tr-TR" sz="1400" b="1" dirty="0"/>
              <a:t>optik </a:t>
            </a:r>
            <a:r>
              <a:rPr lang="tr-TR" sz="1400" b="1" dirty="0" err="1"/>
              <a:t>sensörlerin</a:t>
            </a:r>
            <a:r>
              <a:rPr lang="tr-TR" sz="1400" b="1" dirty="0"/>
              <a:t> yetersiz kaldığı hava ve ışık koşullarında bile güvenilir gemi tespiti</a:t>
            </a:r>
            <a:r>
              <a:rPr lang="tr-TR" sz="1400" dirty="0"/>
              <a:t> </a:t>
            </a:r>
            <a:r>
              <a:rPr lang="tr-TR" sz="1400" dirty="0" smtClean="0"/>
              <a:t>sağlamaktadır</a:t>
            </a:r>
            <a:endParaRPr lang="tr-TR" sz="1400" dirty="0"/>
          </a:p>
        </p:txBody>
      </p:sp>
      <p:sp>
        <p:nvSpPr>
          <p:cNvPr id="5" name="Dikdörtgen 4"/>
          <p:cNvSpPr/>
          <p:nvPr/>
        </p:nvSpPr>
        <p:spPr>
          <a:xfrm>
            <a:off x="6438122" y="5257562"/>
            <a:ext cx="5915591" cy="1600438"/>
          </a:xfrm>
          <a:prstGeom prst="rect">
            <a:avLst/>
          </a:prstGeom>
        </p:spPr>
        <p:txBody>
          <a:bodyPr wrap="square">
            <a:spAutoFit/>
          </a:bodyPr>
          <a:lstStyle/>
          <a:p>
            <a:r>
              <a:rPr lang="tr-TR" dirty="0" smtClean="0">
                <a:solidFill>
                  <a:schemeClr val="bg1">
                    <a:lumMod val="95000"/>
                    <a:lumOff val="5000"/>
                  </a:schemeClr>
                </a:solidFill>
              </a:rPr>
              <a:t>ÇALIŞMA ALANI</a:t>
            </a:r>
          </a:p>
          <a:p>
            <a:r>
              <a:rPr lang="tr-TR" sz="1600" dirty="0" smtClean="0"/>
              <a:t>Türkiye'nin </a:t>
            </a:r>
            <a:r>
              <a:rPr lang="tr-TR" sz="1600" dirty="0"/>
              <a:t>en büyük ve en önemli limanlarından biri olan </a:t>
            </a:r>
            <a:r>
              <a:rPr lang="tr-TR" sz="1600" b="1" dirty="0"/>
              <a:t>Mersin Limanı</a:t>
            </a:r>
            <a:r>
              <a:rPr lang="tr-TR" sz="1600" dirty="0"/>
              <a:t>dır. </a:t>
            </a:r>
            <a:r>
              <a:rPr lang="tr-TR" sz="1600" b="1" dirty="0"/>
              <a:t>Akdeniz’in doğu kıyısında</a:t>
            </a:r>
            <a:r>
              <a:rPr lang="tr-TR" sz="1600" dirty="0"/>
              <a:t> yer alan bu liman, tarih boyunca önemli bir </a:t>
            </a:r>
            <a:r>
              <a:rPr lang="tr-TR" sz="1600" b="1" dirty="0"/>
              <a:t>ticaret merkezi</a:t>
            </a:r>
            <a:r>
              <a:rPr lang="tr-TR" sz="1600" dirty="0"/>
              <a:t> olmuştur ve günümüzde Türkiye’nin uluslararası ticaretinde </a:t>
            </a:r>
            <a:r>
              <a:rPr lang="tr-TR" sz="1600" b="1" dirty="0"/>
              <a:t>kilit bir rol</a:t>
            </a:r>
            <a:r>
              <a:rPr lang="tr-TR" sz="1600" dirty="0"/>
              <a:t> oynamaktadır.</a:t>
            </a:r>
          </a:p>
        </p:txBody>
      </p:sp>
    </p:spTree>
    <p:extLst>
      <p:ext uri="{BB962C8B-B14F-4D97-AF65-F5344CB8AC3E}">
        <p14:creationId xmlns:p14="http://schemas.microsoft.com/office/powerpoint/2010/main" val="8000767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9020" y="158620"/>
            <a:ext cx="5156751" cy="503853"/>
          </a:xfrm>
        </p:spPr>
        <p:txBody>
          <a:bodyPr>
            <a:normAutofit/>
          </a:bodyPr>
          <a:lstStyle/>
          <a:p>
            <a:r>
              <a:rPr lang="tr-TR" sz="2400" dirty="0" smtClean="0">
                <a:solidFill>
                  <a:schemeClr val="bg1">
                    <a:lumMod val="95000"/>
                    <a:lumOff val="5000"/>
                  </a:schemeClr>
                </a:solidFill>
              </a:rPr>
              <a:t>VERİ KAYNAĞI</a:t>
            </a:r>
            <a:endParaRPr lang="tr-TR" sz="2400" dirty="0">
              <a:solidFill>
                <a:schemeClr val="bg1">
                  <a:lumMod val="95000"/>
                  <a:lumOff val="5000"/>
                </a:schemeClr>
              </a:solidFill>
            </a:endParaRPr>
          </a:p>
        </p:txBody>
      </p:sp>
      <p:sp>
        <p:nvSpPr>
          <p:cNvPr id="3" name="Alt Başlık 2"/>
          <p:cNvSpPr>
            <a:spLocks noGrp="1"/>
          </p:cNvSpPr>
          <p:nvPr>
            <p:ph type="subTitle" idx="1"/>
          </p:nvPr>
        </p:nvSpPr>
        <p:spPr>
          <a:xfrm>
            <a:off x="199020" y="821093"/>
            <a:ext cx="6400800" cy="1947333"/>
          </a:xfrm>
        </p:spPr>
        <p:txBody>
          <a:bodyPr>
            <a:normAutofit fontScale="62500" lnSpcReduction="20000"/>
          </a:bodyPr>
          <a:lstStyle/>
          <a:p>
            <a:r>
              <a:rPr lang="tr-TR" dirty="0">
                <a:solidFill>
                  <a:schemeClr val="tx1"/>
                </a:solidFill>
              </a:rPr>
              <a:t>Bu çalışmada kullanılan </a:t>
            </a:r>
            <a:r>
              <a:rPr lang="tr-TR" b="1" dirty="0">
                <a:solidFill>
                  <a:schemeClr val="tx1"/>
                </a:solidFill>
              </a:rPr>
              <a:t>veri kaynağı</a:t>
            </a:r>
            <a:r>
              <a:rPr lang="tr-TR" dirty="0">
                <a:solidFill>
                  <a:schemeClr val="tx1"/>
                </a:solidFill>
              </a:rPr>
              <a:t>, </a:t>
            </a:r>
            <a:r>
              <a:rPr lang="tr-TR" b="1" dirty="0">
                <a:solidFill>
                  <a:schemeClr val="tx1"/>
                </a:solidFill>
              </a:rPr>
              <a:t>Avrupa Uzay Ajansı (ESA)</a:t>
            </a:r>
            <a:r>
              <a:rPr lang="tr-TR" dirty="0">
                <a:solidFill>
                  <a:schemeClr val="tx1"/>
                </a:solidFill>
              </a:rPr>
              <a:t> tarafından geliştirilen </a:t>
            </a:r>
            <a:r>
              <a:rPr lang="tr-TR" b="1" dirty="0">
                <a:solidFill>
                  <a:schemeClr val="tx1"/>
                </a:solidFill>
              </a:rPr>
              <a:t>Sentinel-1</a:t>
            </a:r>
            <a:r>
              <a:rPr lang="tr-TR" dirty="0">
                <a:solidFill>
                  <a:schemeClr val="tx1"/>
                </a:solidFill>
              </a:rPr>
              <a:t> radar uydusudur. Sentinel-1, </a:t>
            </a:r>
            <a:r>
              <a:rPr lang="tr-TR" b="1" dirty="0">
                <a:solidFill>
                  <a:schemeClr val="tx1"/>
                </a:solidFill>
              </a:rPr>
              <a:t>Sentetik Açıklıklı Radar (SAR) görüntüleri</a:t>
            </a:r>
            <a:r>
              <a:rPr lang="tr-TR" dirty="0">
                <a:solidFill>
                  <a:schemeClr val="tx1"/>
                </a:solidFill>
              </a:rPr>
              <a:t> sağlayarak </a:t>
            </a:r>
            <a:r>
              <a:rPr lang="tr-TR" b="1" dirty="0">
                <a:solidFill>
                  <a:schemeClr val="tx1"/>
                </a:solidFill>
              </a:rPr>
              <a:t>yer gözlem uygulamaları</a:t>
            </a:r>
            <a:r>
              <a:rPr lang="tr-TR" dirty="0">
                <a:solidFill>
                  <a:schemeClr val="tx1"/>
                </a:solidFill>
              </a:rPr>
              <a:t> için kullanılmaktadır.</a:t>
            </a:r>
          </a:p>
          <a:p>
            <a:r>
              <a:rPr lang="tr-TR" b="1" dirty="0">
                <a:solidFill>
                  <a:schemeClr val="tx1"/>
                </a:solidFill>
              </a:rPr>
              <a:t>VH polarizasyonu</a:t>
            </a:r>
            <a:r>
              <a:rPr lang="tr-TR" dirty="0">
                <a:solidFill>
                  <a:schemeClr val="tx1"/>
                </a:solidFill>
              </a:rPr>
              <a:t>, </a:t>
            </a:r>
            <a:r>
              <a:rPr lang="tr-TR" b="1" dirty="0">
                <a:solidFill>
                  <a:schemeClr val="tx1"/>
                </a:solidFill>
              </a:rPr>
              <a:t>gemi tespiti, arazi örtüsü sınıflandırması ve orman haritalama</a:t>
            </a:r>
            <a:r>
              <a:rPr lang="tr-TR" dirty="0">
                <a:solidFill>
                  <a:schemeClr val="tx1"/>
                </a:solidFill>
              </a:rPr>
              <a:t> gibi çeşitli uygulamalarda etkili olup, </a:t>
            </a:r>
            <a:r>
              <a:rPr lang="tr-TR" b="1" dirty="0">
                <a:solidFill>
                  <a:schemeClr val="tx1"/>
                </a:solidFill>
              </a:rPr>
              <a:t>balıkçı tekneleri ve küçük mavnaların tespitinde</a:t>
            </a:r>
            <a:r>
              <a:rPr lang="tr-TR" dirty="0">
                <a:solidFill>
                  <a:schemeClr val="tx1"/>
                </a:solidFill>
              </a:rPr>
              <a:t> başarı sağlamaktadır. Ayrıca, </a:t>
            </a:r>
            <a:r>
              <a:rPr lang="tr-TR" b="1" dirty="0">
                <a:solidFill>
                  <a:schemeClr val="tx1"/>
                </a:solidFill>
              </a:rPr>
              <a:t>deniz yüzeyi üzerindeki rüzgar yönü ve hızı</a:t>
            </a:r>
            <a:r>
              <a:rPr lang="tr-TR" dirty="0">
                <a:solidFill>
                  <a:schemeClr val="tx1"/>
                </a:solidFill>
              </a:rPr>
              <a:t> hakkında bilgi sunarak </a:t>
            </a:r>
            <a:r>
              <a:rPr lang="tr-TR" b="1" dirty="0">
                <a:solidFill>
                  <a:schemeClr val="tx1"/>
                </a:solidFill>
              </a:rPr>
              <a:t>okyanus akıntılarının izlenmesi ve fırtına tahminleri</a:t>
            </a:r>
            <a:r>
              <a:rPr lang="tr-TR" dirty="0">
                <a:solidFill>
                  <a:schemeClr val="tx1"/>
                </a:solidFill>
              </a:rPr>
              <a:t> için kullanılabilir. Bunun yanı sıra, </a:t>
            </a:r>
            <a:r>
              <a:rPr lang="tr-TR" b="1" dirty="0">
                <a:solidFill>
                  <a:schemeClr val="tx1"/>
                </a:solidFill>
              </a:rPr>
              <a:t>mahsul izleme ve afet yönetimi</a:t>
            </a:r>
            <a:r>
              <a:rPr lang="tr-TR" dirty="0">
                <a:solidFill>
                  <a:schemeClr val="tx1"/>
                </a:solidFill>
              </a:rPr>
              <a:t> gibi kara uygulamalarında da değerlendirilmektedir.</a:t>
            </a:r>
          </a:p>
          <a:p>
            <a:endParaRPr lang="tr-TR" dirty="0"/>
          </a:p>
        </p:txBody>
      </p:sp>
      <p:sp>
        <p:nvSpPr>
          <p:cNvPr id="4" name="Dikdörtgen 3"/>
          <p:cNvSpPr/>
          <p:nvPr/>
        </p:nvSpPr>
        <p:spPr>
          <a:xfrm>
            <a:off x="351420" y="4037751"/>
            <a:ext cx="6096000" cy="2462213"/>
          </a:xfrm>
          <a:prstGeom prst="rect">
            <a:avLst/>
          </a:prstGeom>
        </p:spPr>
        <p:txBody>
          <a:bodyPr>
            <a:spAutoFit/>
          </a:bodyPr>
          <a:lstStyle/>
          <a:p>
            <a:r>
              <a:rPr lang="tr-TR" sz="1400" dirty="0"/>
              <a:t>Bu çalışmada, </a:t>
            </a:r>
            <a:r>
              <a:rPr lang="tr-TR" sz="1400" b="1" dirty="0"/>
              <a:t>uydu görüntüleri kullanılarak gemi tespiti ve izlenmesi</a:t>
            </a:r>
            <a:r>
              <a:rPr lang="tr-TR" sz="1400" dirty="0"/>
              <a:t> için </a:t>
            </a:r>
            <a:r>
              <a:rPr lang="tr-TR" sz="1400" b="1" dirty="0"/>
              <a:t>Sentetik Açıklıklı Radar (SAR) görüntüleri</a:t>
            </a:r>
            <a:r>
              <a:rPr lang="tr-TR" sz="1400" dirty="0"/>
              <a:t> ve </a:t>
            </a:r>
            <a:r>
              <a:rPr lang="tr-TR" sz="1400" b="1" dirty="0"/>
              <a:t>derin öğrenme algoritmaları</a:t>
            </a:r>
            <a:r>
              <a:rPr lang="tr-TR" sz="1400" dirty="0"/>
              <a:t> kullanılmıştır. SAR görüntüleri, </a:t>
            </a:r>
            <a:r>
              <a:rPr lang="tr-TR" sz="1400" b="1" dirty="0"/>
              <a:t>gece ve olumsuz hava koşullarında da çalışabilmesi</a:t>
            </a:r>
            <a:r>
              <a:rPr lang="tr-TR" sz="1400" dirty="0"/>
              <a:t> nedeniyle gemi tespitinde </a:t>
            </a:r>
            <a:r>
              <a:rPr lang="tr-TR" sz="1400" b="1" dirty="0"/>
              <a:t>etkili bir araç</a:t>
            </a:r>
            <a:r>
              <a:rPr lang="tr-TR" sz="1400" dirty="0"/>
              <a:t> olarak öne çıkmaktadır.</a:t>
            </a:r>
          </a:p>
          <a:p>
            <a:r>
              <a:rPr lang="tr-TR" sz="1400" dirty="0"/>
              <a:t>Çalışmada, </a:t>
            </a:r>
            <a:r>
              <a:rPr lang="tr-TR" sz="1400" b="1" dirty="0" err="1"/>
              <a:t>SARfish</a:t>
            </a:r>
            <a:r>
              <a:rPr lang="tr-TR" sz="1400" b="1" dirty="0"/>
              <a:t> algoritması</a:t>
            </a:r>
            <a:r>
              <a:rPr lang="tr-TR" sz="1400" dirty="0"/>
              <a:t> ve </a:t>
            </a:r>
            <a:r>
              <a:rPr lang="tr-TR" sz="1400" b="1" dirty="0" err="1"/>
              <a:t>Faster</a:t>
            </a:r>
            <a:r>
              <a:rPr lang="tr-TR" sz="1400" b="1" dirty="0"/>
              <a:t> R-CNN nesne algılama modeli</a:t>
            </a:r>
            <a:r>
              <a:rPr lang="tr-TR" sz="1400" dirty="0"/>
              <a:t> kullanılarak gemi tespiti gerçekleştirilmiştir. </a:t>
            </a:r>
            <a:r>
              <a:rPr lang="tr-TR" sz="1400" b="1" dirty="0" err="1"/>
              <a:t>SARfish</a:t>
            </a:r>
            <a:r>
              <a:rPr lang="tr-TR" sz="1400" b="1" dirty="0"/>
              <a:t> algoritması</a:t>
            </a:r>
            <a:r>
              <a:rPr lang="tr-TR" sz="1400" dirty="0"/>
              <a:t>, SAR görüntülerindeki </a:t>
            </a:r>
            <a:r>
              <a:rPr lang="tr-TR" sz="1400" b="1" dirty="0"/>
              <a:t>gürültü ve benekleri gidererek</a:t>
            </a:r>
            <a:r>
              <a:rPr lang="tr-TR" sz="1400" dirty="0"/>
              <a:t> gemileri daha doğru şekilde tespit etmeye yardımcı olur. </a:t>
            </a:r>
            <a:r>
              <a:rPr lang="tr-TR" sz="1400" b="1" dirty="0" err="1"/>
              <a:t>Faster</a:t>
            </a:r>
            <a:r>
              <a:rPr lang="tr-TR" sz="1400" b="1" dirty="0"/>
              <a:t> R-CNN</a:t>
            </a:r>
            <a:r>
              <a:rPr lang="tr-TR" sz="1400" dirty="0"/>
              <a:t> ise </a:t>
            </a:r>
            <a:r>
              <a:rPr lang="tr-TR" sz="1400" b="1" dirty="0" err="1"/>
              <a:t>konvolüsyonel</a:t>
            </a:r>
            <a:r>
              <a:rPr lang="tr-TR" sz="1400" b="1" dirty="0"/>
              <a:t> sinir ağları (CNN) ve bölge öneri ağı (RPN)</a:t>
            </a:r>
            <a:r>
              <a:rPr lang="tr-TR" sz="1400" dirty="0"/>
              <a:t> kullanarak gemi tespitini </a:t>
            </a:r>
            <a:r>
              <a:rPr lang="tr-TR" sz="1400" b="1" dirty="0"/>
              <a:t>yüksek doğrulukla</a:t>
            </a:r>
            <a:r>
              <a:rPr lang="tr-TR" sz="1400" dirty="0"/>
              <a:t> gerçekleştirir.</a:t>
            </a:r>
          </a:p>
        </p:txBody>
      </p:sp>
      <p:sp>
        <p:nvSpPr>
          <p:cNvPr id="5" name="Unvan 1"/>
          <p:cNvSpPr txBox="1">
            <a:spLocks/>
          </p:cNvSpPr>
          <p:nvPr/>
        </p:nvSpPr>
        <p:spPr>
          <a:xfrm>
            <a:off x="351420" y="3334138"/>
            <a:ext cx="5156751" cy="503853"/>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400" dirty="0" smtClean="0">
                <a:solidFill>
                  <a:schemeClr val="bg1">
                    <a:lumMod val="95000"/>
                    <a:lumOff val="5000"/>
                  </a:schemeClr>
                </a:solidFill>
              </a:rPr>
              <a:t>YÖNTEM</a:t>
            </a:r>
            <a:endParaRPr lang="tr-TR" sz="2400" dirty="0">
              <a:solidFill>
                <a:schemeClr val="bg1">
                  <a:lumMod val="95000"/>
                  <a:lumOff val="5000"/>
                </a:schemeClr>
              </a:solidFill>
            </a:endParaRPr>
          </a:p>
        </p:txBody>
      </p:sp>
    </p:spTree>
    <p:extLst>
      <p:ext uri="{BB962C8B-B14F-4D97-AF65-F5344CB8AC3E}">
        <p14:creationId xmlns:p14="http://schemas.microsoft.com/office/powerpoint/2010/main" val="3449377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385632" y="426097"/>
            <a:ext cx="5156751" cy="503853"/>
          </a:xfrm>
        </p:spPr>
        <p:txBody>
          <a:bodyPr>
            <a:normAutofit/>
          </a:bodyPr>
          <a:lstStyle/>
          <a:p>
            <a:r>
              <a:rPr lang="tr-TR" sz="2400" dirty="0" smtClean="0">
                <a:solidFill>
                  <a:schemeClr val="bg1">
                    <a:lumMod val="95000"/>
                    <a:lumOff val="5000"/>
                  </a:schemeClr>
                </a:solidFill>
              </a:rPr>
              <a:t>BULGULAR</a:t>
            </a:r>
            <a:endParaRPr lang="tr-TR" sz="2400" dirty="0">
              <a:solidFill>
                <a:schemeClr val="bg1">
                  <a:lumMod val="95000"/>
                  <a:lumOff val="5000"/>
                </a:schemeClr>
              </a:solidFill>
            </a:endParaRPr>
          </a:p>
        </p:txBody>
      </p:sp>
      <p:sp>
        <p:nvSpPr>
          <p:cNvPr id="3" name="Alt Başlık 2"/>
          <p:cNvSpPr>
            <a:spLocks noGrp="1"/>
          </p:cNvSpPr>
          <p:nvPr>
            <p:ph type="subTitle" idx="1"/>
          </p:nvPr>
        </p:nvSpPr>
        <p:spPr>
          <a:xfrm>
            <a:off x="385632" y="1166325"/>
            <a:ext cx="6400800" cy="3275046"/>
          </a:xfrm>
        </p:spPr>
        <p:txBody>
          <a:bodyPr>
            <a:noAutofit/>
          </a:bodyPr>
          <a:lstStyle/>
          <a:p>
            <a:r>
              <a:rPr lang="tr-TR" sz="1400" dirty="0">
                <a:solidFill>
                  <a:schemeClr val="tx1"/>
                </a:solidFill>
              </a:rPr>
              <a:t>Algoritma, </a:t>
            </a:r>
            <a:r>
              <a:rPr lang="tr-TR" sz="1400" b="1" dirty="0">
                <a:solidFill>
                  <a:schemeClr val="tx1"/>
                </a:solidFill>
              </a:rPr>
              <a:t>küçük balıkçı teknelerinden büyük kargo gemilerine kadar geniş bir yelpazedeki gemileri yüksek doğrulukla</a:t>
            </a:r>
            <a:r>
              <a:rPr lang="tr-TR" sz="1400" dirty="0">
                <a:solidFill>
                  <a:schemeClr val="tx1"/>
                </a:solidFill>
              </a:rPr>
              <a:t> belirleyebilmiştir. </a:t>
            </a:r>
            <a:r>
              <a:rPr lang="tr-TR" sz="1400" b="1" dirty="0">
                <a:solidFill>
                  <a:schemeClr val="tx1"/>
                </a:solidFill>
              </a:rPr>
              <a:t>Yanlış pozitif oranının düşük olması</a:t>
            </a:r>
            <a:r>
              <a:rPr lang="tr-TR" sz="1400" dirty="0">
                <a:solidFill>
                  <a:schemeClr val="tx1"/>
                </a:solidFill>
              </a:rPr>
              <a:t>, modelin diğer nesneleri yanlışlıkla gemi olarak tanımlamadığını göstermektedir.</a:t>
            </a:r>
          </a:p>
          <a:p>
            <a:r>
              <a:rPr lang="tr-TR" sz="1400" b="1" dirty="0">
                <a:solidFill>
                  <a:schemeClr val="tx1"/>
                </a:solidFill>
              </a:rPr>
              <a:t>Test sonuçlarına göre:</a:t>
            </a:r>
            <a:endParaRPr lang="tr-TR" sz="1400" dirty="0">
              <a:solidFill>
                <a:schemeClr val="tx1"/>
              </a:solidFill>
            </a:endParaRPr>
          </a:p>
          <a:p>
            <a:r>
              <a:rPr lang="tr-TR" sz="1400" b="1" dirty="0">
                <a:solidFill>
                  <a:schemeClr val="tx1"/>
                </a:solidFill>
              </a:rPr>
              <a:t>Genel doğruluk oranı:</a:t>
            </a:r>
            <a:r>
              <a:rPr lang="tr-TR" sz="1400" dirty="0">
                <a:solidFill>
                  <a:schemeClr val="tx1"/>
                </a:solidFill>
              </a:rPr>
              <a:t> </a:t>
            </a:r>
            <a:r>
              <a:rPr lang="tr-TR" sz="1400" b="1" dirty="0">
                <a:solidFill>
                  <a:schemeClr val="tx1"/>
                </a:solidFill>
              </a:rPr>
              <a:t>%86,11</a:t>
            </a:r>
            <a:endParaRPr lang="tr-TR" sz="1400" dirty="0">
              <a:solidFill>
                <a:schemeClr val="tx1"/>
              </a:solidFill>
            </a:endParaRPr>
          </a:p>
          <a:p>
            <a:r>
              <a:rPr lang="tr-TR" sz="1400" b="1" dirty="0">
                <a:solidFill>
                  <a:schemeClr val="tx1"/>
                </a:solidFill>
              </a:rPr>
              <a:t>Kesinlik (Precision):</a:t>
            </a:r>
            <a:r>
              <a:rPr lang="tr-TR" sz="1400" dirty="0">
                <a:solidFill>
                  <a:schemeClr val="tx1"/>
                </a:solidFill>
              </a:rPr>
              <a:t> </a:t>
            </a:r>
            <a:r>
              <a:rPr lang="tr-TR" sz="1400" b="1" dirty="0">
                <a:solidFill>
                  <a:schemeClr val="tx1"/>
                </a:solidFill>
              </a:rPr>
              <a:t>%84,54</a:t>
            </a:r>
            <a:endParaRPr lang="tr-TR" sz="1400" dirty="0">
              <a:solidFill>
                <a:schemeClr val="tx1"/>
              </a:solidFill>
            </a:endParaRPr>
          </a:p>
          <a:p>
            <a:r>
              <a:rPr lang="tr-TR" sz="1400" b="1" dirty="0">
                <a:solidFill>
                  <a:schemeClr val="tx1"/>
                </a:solidFill>
              </a:rPr>
              <a:t>Geri çağırma (</a:t>
            </a:r>
            <a:r>
              <a:rPr lang="tr-TR" sz="1400" b="1" dirty="0" err="1">
                <a:solidFill>
                  <a:schemeClr val="tx1"/>
                </a:solidFill>
              </a:rPr>
              <a:t>Recall</a:t>
            </a:r>
            <a:r>
              <a:rPr lang="tr-TR" sz="1400" b="1" dirty="0">
                <a:solidFill>
                  <a:schemeClr val="tx1"/>
                </a:solidFill>
              </a:rPr>
              <a:t>):</a:t>
            </a:r>
            <a:r>
              <a:rPr lang="tr-TR" sz="1400" dirty="0">
                <a:solidFill>
                  <a:schemeClr val="tx1"/>
                </a:solidFill>
              </a:rPr>
              <a:t> </a:t>
            </a:r>
            <a:r>
              <a:rPr lang="tr-TR" sz="1400" b="1" dirty="0">
                <a:solidFill>
                  <a:schemeClr val="tx1"/>
                </a:solidFill>
              </a:rPr>
              <a:t>%89,03</a:t>
            </a:r>
            <a:endParaRPr lang="tr-TR" sz="1400" dirty="0">
              <a:solidFill>
                <a:schemeClr val="tx1"/>
              </a:solidFill>
            </a:endParaRPr>
          </a:p>
          <a:p>
            <a:r>
              <a:rPr lang="tr-TR" sz="1400" dirty="0">
                <a:solidFill>
                  <a:schemeClr val="tx1"/>
                </a:solidFill>
              </a:rPr>
              <a:t>Bu sonuçlar, algoritmanın </a:t>
            </a:r>
            <a:r>
              <a:rPr lang="tr-TR" sz="1400" b="1" dirty="0">
                <a:solidFill>
                  <a:schemeClr val="tx1"/>
                </a:solidFill>
              </a:rPr>
              <a:t>denizcilik uygulamaları için güvenilir ve etkili bir çözüm</a:t>
            </a:r>
            <a:r>
              <a:rPr lang="tr-TR" sz="1400" dirty="0">
                <a:solidFill>
                  <a:schemeClr val="tx1"/>
                </a:solidFill>
              </a:rPr>
              <a:t> sunduğunu ve </a:t>
            </a:r>
            <a:r>
              <a:rPr lang="tr-TR" sz="1400" b="1" dirty="0">
                <a:solidFill>
                  <a:schemeClr val="tx1"/>
                </a:solidFill>
              </a:rPr>
              <a:t>gemi trafiği yönetimi, deniz güvenliği ve çevresel izleme</a:t>
            </a:r>
            <a:r>
              <a:rPr lang="tr-TR" sz="1400" dirty="0">
                <a:solidFill>
                  <a:schemeClr val="tx1"/>
                </a:solidFill>
              </a:rPr>
              <a:t> gibi alanlarda </a:t>
            </a:r>
            <a:r>
              <a:rPr lang="tr-TR" sz="1400" b="1" dirty="0">
                <a:solidFill>
                  <a:schemeClr val="tx1"/>
                </a:solidFill>
              </a:rPr>
              <a:t>potansiyel kullanımını</a:t>
            </a:r>
            <a:r>
              <a:rPr lang="tr-TR" sz="1400" dirty="0">
                <a:solidFill>
                  <a:schemeClr val="tx1"/>
                </a:solidFill>
              </a:rPr>
              <a:t> göstermektedir.</a:t>
            </a:r>
          </a:p>
          <a:p>
            <a:endParaRPr lang="tr-TR" sz="1400" dirty="0">
              <a:solidFill>
                <a:schemeClr val="tx1"/>
              </a:solidFill>
            </a:endParaRPr>
          </a:p>
        </p:txBody>
      </p:sp>
      <p:sp>
        <p:nvSpPr>
          <p:cNvPr id="4" name="Dikdörtgen 3"/>
          <p:cNvSpPr/>
          <p:nvPr/>
        </p:nvSpPr>
        <p:spPr>
          <a:xfrm>
            <a:off x="6242179" y="5334706"/>
            <a:ext cx="6096000" cy="1169551"/>
          </a:xfrm>
          <a:prstGeom prst="rect">
            <a:avLst/>
          </a:prstGeom>
        </p:spPr>
        <p:txBody>
          <a:bodyPr>
            <a:spAutoFit/>
          </a:bodyPr>
          <a:lstStyle/>
          <a:p>
            <a:r>
              <a:rPr lang="tr-TR" sz="1400" dirty="0"/>
              <a:t>Bu çalışmada, </a:t>
            </a:r>
            <a:r>
              <a:rPr lang="tr-TR" sz="1400" b="1" dirty="0"/>
              <a:t>Sentinel-1 VH SAR görüntüleri</a:t>
            </a:r>
            <a:r>
              <a:rPr lang="tr-TR" sz="1400" dirty="0"/>
              <a:t> kullanılarak </a:t>
            </a:r>
            <a:r>
              <a:rPr lang="tr-TR" sz="1400" b="1" dirty="0" err="1"/>
              <a:t>Faster</a:t>
            </a:r>
            <a:r>
              <a:rPr lang="tr-TR" sz="1400" b="1" dirty="0"/>
              <a:t> R-CNN mimarisine dayalı açık kaynaklı bir gemi algılama algoritması</a:t>
            </a:r>
            <a:r>
              <a:rPr lang="tr-TR" sz="1400" dirty="0"/>
              <a:t> geliştirilmiş ve test edilmiştir. Çalışmanın amacı, </a:t>
            </a:r>
            <a:r>
              <a:rPr lang="tr-TR" sz="1400" b="1" dirty="0"/>
              <a:t>geleneksel optik görüntü tabanlı yöntemlerin sınırlamalarını aşarak</a:t>
            </a:r>
            <a:r>
              <a:rPr lang="tr-TR" sz="1400" dirty="0"/>
              <a:t> gemi tespitinde </a:t>
            </a:r>
            <a:r>
              <a:rPr lang="tr-TR" sz="1400" b="1" dirty="0"/>
              <a:t>daha yüksek doğruluk ve güvenilirlik</a:t>
            </a:r>
            <a:r>
              <a:rPr lang="tr-TR" sz="1400" dirty="0"/>
              <a:t> sağlamaktır.</a:t>
            </a:r>
          </a:p>
        </p:txBody>
      </p:sp>
      <p:sp>
        <p:nvSpPr>
          <p:cNvPr id="5" name="Unvan 1"/>
          <p:cNvSpPr txBox="1">
            <a:spLocks/>
          </p:cNvSpPr>
          <p:nvPr/>
        </p:nvSpPr>
        <p:spPr>
          <a:xfrm>
            <a:off x="6242179" y="4677746"/>
            <a:ext cx="5156751" cy="503853"/>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400" dirty="0" smtClean="0">
                <a:solidFill>
                  <a:schemeClr val="bg1">
                    <a:lumMod val="95000"/>
                    <a:lumOff val="5000"/>
                  </a:schemeClr>
                </a:solidFill>
              </a:rPr>
              <a:t>SONUÇ</a:t>
            </a:r>
            <a:endParaRPr lang="tr-TR" sz="2400" dirty="0">
              <a:solidFill>
                <a:schemeClr val="bg1">
                  <a:lumMod val="95000"/>
                  <a:lumOff val="5000"/>
                </a:schemeClr>
              </a:solidFill>
            </a:endParaRPr>
          </a:p>
        </p:txBody>
      </p:sp>
    </p:spTree>
    <p:extLst>
      <p:ext uri="{BB962C8B-B14F-4D97-AF65-F5344CB8AC3E}">
        <p14:creationId xmlns:p14="http://schemas.microsoft.com/office/powerpoint/2010/main" val="2283526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926807" y="242596"/>
            <a:ext cx="11946327" cy="1073020"/>
          </a:xfrm>
        </p:spPr>
        <p:txBody>
          <a:bodyPr>
            <a:normAutofit/>
          </a:bodyPr>
          <a:lstStyle/>
          <a:p>
            <a:r>
              <a:rPr lang="tr-TR" sz="2800" dirty="0">
                <a:solidFill>
                  <a:srgbClr val="FF0000"/>
                </a:solidFill>
              </a:rPr>
              <a:t>GEMİ TESPİTİ UYGULAMASINDA YOLOV8 VE YOLOV9 ALGORİTMALARININ PERFORMANS DEĞERLENDİRMESİ </a:t>
            </a:r>
          </a:p>
        </p:txBody>
      </p:sp>
      <p:sp>
        <p:nvSpPr>
          <p:cNvPr id="3" name="Alt Başlık 2"/>
          <p:cNvSpPr>
            <a:spLocks noGrp="1"/>
          </p:cNvSpPr>
          <p:nvPr>
            <p:ph type="subTitle" idx="1"/>
          </p:nvPr>
        </p:nvSpPr>
        <p:spPr>
          <a:xfrm>
            <a:off x="189690" y="1315616"/>
            <a:ext cx="10633820" cy="4627984"/>
          </a:xfrm>
        </p:spPr>
        <p:txBody>
          <a:bodyPr>
            <a:noAutofit/>
          </a:bodyPr>
          <a:lstStyle/>
          <a:p>
            <a:r>
              <a:rPr lang="tr-TR" sz="1800" dirty="0">
                <a:solidFill>
                  <a:schemeClr val="bg1"/>
                </a:solidFill>
              </a:rPr>
              <a:t>Bu çalışma, </a:t>
            </a:r>
            <a:r>
              <a:rPr lang="tr-TR" sz="1800" b="1" dirty="0">
                <a:solidFill>
                  <a:schemeClr val="bg1"/>
                </a:solidFill>
              </a:rPr>
              <a:t>denizlerdeki gemileri tespit etmek ve sınıflandırmak</a:t>
            </a:r>
            <a:r>
              <a:rPr lang="tr-TR" sz="1800" dirty="0">
                <a:solidFill>
                  <a:schemeClr val="bg1"/>
                </a:solidFill>
              </a:rPr>
              <a:t> için </a:t>
            </a:r>
            <a:r>
              <a:rPr lang="tr-TR" sz="1800" b="1" dirty="0">
                <a:solidFill>
                  <a:schemeClr val="bg1"/>
                </a:solidFill>
              </a:rPr>
              <a:t>YOLOv8 ve YOLOv9 yapay zeka modellerinin</a:t>
            </a:r>
            <a:r>
              <a:rPr lang="tr-TR" sz="1800" dirty="0">
                <a:solidFill>
                  <a:schemeClr val="bg1"/>
                </a:solidFill>
              </a:rPr>
              <a:t> performansını karşılaştırmaktadır. </a:t>
            </a:r>
            <a:r>
              <a:rPr lang="tr-TR" sz="1800" b="1" dirty="0">
                <a:solidFill>
                  <a:schemeClr val="bg1"/>
                </a:solidFill>
              </a:rPr>
              <a:t>Gemi tespiti</a:t>
            </a:r>
            <a:r>
              <a:rPr lang="tr-TR" sz="1800" dirty="0">
                <a:solidFill>
                  <a:schemeClr val="bg1"/>
                </a:solidFill>
              </a:rPr>
              <a:t>, </a:t>
            </a:r>
            <a:r>
              <a:rPr lang="tr-TR" sz="1800" b="1" dirty="0">
                <a:solidFill>
                  <a:schemeClr val="bg1"/>
                </a:solidFill>
              </a:rPr>
              <a:t>balıkçılık, deniz güvenliği, göçmen izleme, arama-kurtarma ve askeri operasyonlar</a:t>
            </a:r>
            <a:r>
              <a:rPr lang="tr-TR" sz="1800" dirty="0">
                <a:solidFill>
                  <a:schemeClr val="bg1"/>
                </a:solidFill>
              </a:rPr>
              <a:t> gibi birçok alanda önemlidir.</a:t>
            </a:r>
          </a:p>
          <a:p>
            <a:r>
              <a:rPr lang="tr-TR" sz="1800" dirty="0">
                <a:solidFill>
                  <a:schemeClr val="bg1"/>
                </a:solidFill>
              </a:rPr>
              <a:t>Çalışmada, </a:t>
            </a:r>
            <a:r>
              <a:rPr lang="tr-TR" sz="1800" b="1" dirty="0">
                <a:solidFill>
                  <a:schemeClr val="bg1"/>
                </a:solidFill>
              </a:rPr>
              <a:t>1658 uydu görüntüsü içeren bir veri seti</a:t>
            </a:r>
            <a:r>
              <a:rPr lang="tr-TR" sz="1800" dirty="0">
                <a:solidFill>
                  <a:schemeClr val="bg1"/>
                </a:solidFill>
              </a:rPr>
              <a:t> kullanılmış ve </a:t>
            </a:r>
            <a:r>
              <a:rPr lang="tr-TR" sz="1800" b="1" dirty="0">
                <a:solidFill>
                  <a:schemeClr val="bg1"/>
                </a:solidFill>
              </a:rPr>
              <a:t>bu görüntülerdeki gemiler</a:t>
            </a:r>
            <a:r>
              <a:rPr lang="tr-TR" sz="1800" dirty="0">
                <a:solidFill>
                  <a:schemeClr val="bg1"/>
                </a:solidFill>
              </a:rPr>
              <a:t> iki farklı model ile incelenmiştir. </a:t>
            </a:r>
            <a:r>
              <a:rPr lang="tr-TR" sz="1800" b="1" dirty="0">
                <a:solidFill>
                  <a:schemeClr val="bg1"/>
                </a:solidFill>
              </a:rPr>
              <a:t>Her iki model de gemi tespiti için başarılı sonuçlar vermiştir</a:t>
            </a:r>
            <a:r>
              <a:rPr lang="tr-TR" sz="1800" dirty="0">
                <a:solidFill>
                  <a:schemeClr val="bg1"/>
                </a:solidFill>
              </a:rPr>
              <a:t>, ancak </a:t>
            </a:r>
            <a:r>
              <a:rPr lang="tr-TR" sz="1800" b="1" dirty="0">
                <a:solidFill>
                  <a:schemeClr val="bg1"/>
                </a:solidFill>
              </a:rPr>
              <a:t>YOLOv9 modeli</a:t>
            </a:r>
            <a:r>
              <a:rPr lang="tr-TR" sz="1800" dirty="0">
                <a:solidFill>
                  <a:schemeClr val="bg1"/>
                </a:solidFill>
              </a:rPr>
              <a:t> gemileri </a:t>
            </a:r>
            <a:r>
              <a:rPr lang="tr-TR" sz="1800" b="1" dirty="0">
                <a:solidFill>
                  <a:schemeClr val="bg1"/>
                </a:solidFill>
              </a:rPr>
              <a:t>daha hızlı ve daha doğru bir şekilde tespit edebilmiştir</a:t>
            </a:r>
            <a:r>
              <a:rPr lang="tr-TR" sz="1800" dirty="0">
                <a:solidFill>
                  <a:schemeClr val="bg1"/>
                </a:solidFill>
              </a:rPr>
              <a:t>. </a:t>
            </a:r>
            <a:r>
              <a:rPr lang="tr-TR" sz="1800" b="1" dirty="0">
                <a:solidFill>
                  <a:schemeClr val="bg1"/>
                </a:solidFill>
              </a:rPr>
              <a:t>YOLOv8 modeli</a:t>
            </a:r>
            <a:r>
              <a:rPr lang="tr-TR" sz="1800" dirty="0">
                <a:solidFill>
                  <a:schemeClr val="bg1"/>
                </a:solidFill>
              </a:rPr>
              <a:t> ise </a:t>
            </a:r>
            <a:r>
              <a:rPr lang="tr-TR" sz="1800" b="1" dirty="0">
                <a:solidFill>
                  <a:schemeClr val="bg1"/>
                </a:solidFill>
              </a:rPr>
              <a:t>daha dengeli bir öğrenme süreci geçirmiş</a:t>
            </a:r>
            <a:r>
              <a:rPr lang="tr-TR" sz="1800" dirty="0">
                <a:solidFill>
                  <a:schemeClr val="bg1"/>
                </a:solidFill>
              </a:rPr>
              <a:t> ve farklı uygulamalarda daha esnek bir kullanım sunmuştur.</a:t>
            </a:r>
          </a:p>
          <a:p>
            <a:r>
              <a:rPr lang="tr-TR" sz="1800" dirty="0">
                <a:solidFill>
                  <a:schemeClr val="bg1"/>
                </a:solidFill>
              </a:rPr>
              <a:t>Sonuç olarak, </a:t>
            </a:r>
            <a:r>
              <a:rPr lang="tr-TR" sz="1800" b="1" dirty="0">
                <a:solidFill>
                  <a:schemeClr val="bg1"/>
                </a:solidFill>
              </a:rPr>
              <a:t>her iki model de gemi tespiti için kullanılabilir</a:t>
            </a:r>
            <a:r>
              <a:rPr lang="tr-TR" sz="1800" dirty="0">
                <a:solidFill>
                  <a:schemeClr val="bg1"/>
                </a:solidFill>
              </a:rPr>
              <a:t>, ancak </a:t>
            </a:r>
            <a:r>
              <a:rPr lang="tr-TR" sz="1800" b="1" dirty="0">
                <a:solidFill>
                  <a:schemeClr val="bg1"/>
                </a:solidFill>
              </a:rPr>
              <a:t>daha hızlı ve yüksek doğruluk isteyen uygulamalar için YOLOv9 daha avantajlıdır</a:t>
            </a:r>
            <a:r>
              <a:rPr lang="tr-TR" sz="1800" dirty="0">
                <a:solidFill>
                  <a:schemeClr val="bg1"/>
                </a:solidFill>
              </a:rPr>
              <a:t>. Gelecekte, </a:t>
            </a:r>
            <a:r>
              <a:rPr lang="tr-TR" sz="1800" b="1" dirty="0">
                <a:solidFill>
                  <a:schemeClr val="bg1"/>
                </a:solidFill>
              </a:rPr>
              <a:t>daha fazla deniz aracı türünü kapsayan büyük veri setleriyle yeni çalışmalar yapılması planlanmaktadır</a:t>
            </a:r>
            <a:r>
              <a:rPr lang="tr-TR" sz="1800" dirty="0">
                <a:solidFill>
                  <a:schemeClr val="bg1"/>
                </a:solidFill>
              </a:rPr>
              <a:t>.</a:t>
            </a:r>
          </a:p>
          <a:p>
            <a:endParaRPr lang="tr-TR" sz="1800" dirty="0">
              <a:solidFill>
                <a:schemeClr val="bg1"/>
              </a:solidFill>
            </a:endParaRPr>
          </a:p>
        </p:txBody>
      </p:sp>
    </p:spTree>
    <p:extLst>
      <p:ext uri="{BB962C8B-B14F-4D97-AF65-F5344CB8AC3E}">
        <p14:creationId xmlns:p14="http://schemas.microsoft.com/office/powerpoint/2010/main" val="3078257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964130" y="111968"/>
            <a:ext cx="10241935" cy="811763"/>
          </a:xfrm>
        </p:spPr>
        <p:txBody>
          <a:bodyPr>
            <a:normAutofit/>
          </a:bodyPr>
          <a:lstStyle/>
          <a:p>
            <a:r>
              <a:rPr lang="tr-TR" sz="2800" dirty="0">
                <a:solidFill>
                  <a:srgbClr val="FF0000"/>
                </a:solidFill>
              </a:rPr>
              <a:t>Mask R-CNN İle Uydu Görüntülerinde Gemi Tespiti</a:t>
            </a:r>
          </a:p>
        </p:txBody>
      </p:sp>
      <p:sp>
        <p:nvSpPr>
          <p:cNvPr id="4" name="Dikdörtgen 3"/>
          <p:cNvSpPr/>
          <p:nvPr/>
        </p:nvSpPr>
        <p:spPr>
          <a:xfrm>
            <a:off x="279918" y="1156996"/>
            <a:ext cx="8061649" cy="3323987"/>
          </a:xfrm>
          <a:prstGeom prst="rect">
            <a:avLst/>
          </a:prstGeom>
        </p:spPr>
        <p:txBody>
          <a:bodyPr wrap="square">
            <a:spAutoFit/>
          </a:bodyPr>
          <a:lstStyle/>
          <a:p>
            <a:r>
              <a:rPr lang="tr-TR" sz="1400" dirty="0"/>
              <a:t>Bu çalışmada, uydu görüntülerinde gemi tespiti için Mask R-CNN yöntemi kullanılmış ve modelin performansı çeşitli metriklerle değerlendirilmiştir. Çalışmanın temel amacı, yüksek çözünürlüklü uydu görüntülerinde yer alan gemilerin otomatik olarak tespit edilmesi ve modelin başarısının analiz edilmesidir.</a:t>
            </a:r>
          </a:p>
          <a:p>
            <a:r>
              <a:rPr lang="tr-TR" sz="1400" dirty="0"/>
              <a:t>Veri seti olarak Google </a:t>
            </a:r>
            <a:r>
              <a:rPr lang="tr-TR" sz="1400" dirty="0" err="1"/>
              <a:t>Earth'ten</a:t>
            </a:r>
            <a:r>
              <a:rPr lang="tr-TR" sz="1400" dirty="0"/>
              <a:t> elde edilen 1 metre mekânsal çözünürlüğe sahip 1838 adet RGB uydu görüntüsü kullanılmıştır. Bu görüntüler, açık deniz, kıyı bölgeleri ve iç sulardan örnekler içermektedir. Görseller GIS yazılımı aracılığıyla işlenmiş, içerdikleri 3279 gemi maskelerle etiketlenmiş ve eğitim, doğrulama ve test veri kümeleri oluşturulmuştur.</a:t>
            </a:r>
          </a:p>
          <a:p>
            <a:r>
              <a:rPr lang="tr-TR" sz="1400" dirty="0"/>
              <a:t>Mask R-CNN modeli, gemi tespitinde dört ana aşamadan oluşan bir süreç izlemektedir: özellik çıkarımı, bölge öneri ağı (RPN) ile nesne adaylarının belirlenmesi, </a:t>
            </a:r>
            <a:r>
              <a:rPr lang="tr-TR" sz="1400" dirty="0" err="1"/>
              <a:t>RoI</a:t>
            </a:r>
            <a:r>
              <a:rPr lang="tr-TR" sz="1400" dirty="0"/>
              <a:t> hizalaması ve bölge-tabanlı CNN işlemleri. Model, önerilen nesne bölgelerinin maskelerini ve sınırlayıcı kutularını oluşturarak her tespitin olasılık değerini hesaplamaktadır. Modelin eğitimi için ResNet-101 omurga ağı kullanılmış ve eğitim süreci 80 bin </a:t>
            </a:r>
            <a:r>
              <a:rPr lang="tr-TR" sz="1400" dirty="0" err="1"/>
              <a:t>iterasyon</a:t>
            </a:r>
            <a:r>
              <a:rPr lang="tr-TR" sz="1400" dirty="0"/>
              <a:t> boyunca gerçekleştirilmiştir. </a:t>
            </a:r>
            <a:r>
              <a:rPr lang="tr-TR" sz="1400" dirty="0" err="1"/>
              <a:t>Momentumlu</a:t>
            </a:r>
            <a:r>
              <a:rPr lang="tr-TR" sz="1400" dirty="0"/>
              <a:t> </a:t>
            </a:r>
            <a:r>
              <a:rPr lang="tr-TR" sz="1400" dirty="0" err="1"/>
              <a:t>stokastik</a:t>
            </a:r>
            <a:r>
              <a:rPr lang="tr-TR" sz="1400" dirty="0"/>
              <a:t> </a:t>
            </a:r>
            <a:r>
              <a:rPr lang="tr-TR" sz="1400" dirty="0" err="1"/>
              <a:t>gradyan</a:t>
            </a:r>
            <a:r>
              <a:rPr lang="tr-TR" sz="1400" dirty="0"/>
              <a:t> iniş (SGD) yöntemiyle optimize edilen model, </a:t>
            </a:r>
            <a:r>
              <a:rPr lang="tr-TR" sz="1400" dirty="0" err="1"/>
              <a:t>Ubuntu</a:t>
            </a:r>
            <a:r>
              <a:rPr lang="tr-TR" sz="1400" dirty="0"/>
              <a:t> 16.04 işletim sisteminde, güçlü bir donanım altyapısı ile çalıştırılmıştır.</a:t>
            </a:r>
          </a:p>
        </p:txBody>
      </p:sp>
    </p:spTree>
    <p:extLst>
      <p:ext uri="{BB962C8B-B14F-4D97-AF65-F5344CB8AC3E}">
        <p14:creationId xmlns:p14="http://schemas.microsoft.com/office/powerpoint/2010/main" val="25611178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964130" y="111968"/>
            <a:ext cx="10241935" cy="811763"/>
          </a:xfrm>
        </p:spPr>
        <p:txBody>
          <a:bodyPr>
            <a:normAutofit/>
          </a:bodyPr>
          <a:lstStyle/>
          <a:p>
            <a:r>
              <a:rPr lang="tr-TR" sz="2800" dirty="0">
                <a:solidFill>
                  <a:srgbClr val="FF0000"/>
                </a:solidFill>
              </a:rPr>
              <a:t>Mask R-CNN İle Uydu Görüntülerinde Gemi Tespiti</a:t>
            </a:r>
          </a:p>
        </p:txBody>
      </p:sp>
      <p:sp>
        <p:nvSpPr>
          <p:cNvPr id="4" name="Dikdörtgen 3"/>
          <p:cNvSpPr/>
          <p:nvPr/>
        </p:nvSpPr>
        <p:spPr>
          <a:xfrm>
            <a:off x="279918" y="1156996"/>
            <a:ext cx="8061649" cy="1384995"/>
          </a:xfrm>
          <a:prstGeom prst="rect">
            <a:avLst/>
          </a:prstGeom>
        </p:spPr>
        <p:txBody>
          <a:bodyPr wrap="square">
            <a:spAutoFit/>
          </a:bodyPr>
          <a:lstStyle/>
          <a:p>
            <a:r>
              <a:rPr lang="tr-TR" sz="1400" dirty="0"/>
              <a:t>Modelin tespit performansı, kesinlik (</a:t>
            </a:r>
            <a:r>
              <a:rPr lang="tr-TR" sz="1400" dirty="0" err="1"/>
              <a:t>precision</a:t>
            </a:r>
            <a:r>
              <a:rPr lang="tr-TR" sz="1400" dirty="0"/>
              <a:t>), geri getirme (</a:t>
            </a:r>
            <a:r>
              <a:rPr lang="tr-TR" sz="1400" dirty="0" err="1"/>
              <a:t>recall</a:t>
            </a:r>
            <a:r>
              <a:rPr lang="tr-TR" sz="1400" dirty="0"/>
              <a:t>) ve F1-skoru gibi metriklerle değerlendirilmiştir. Deneyler sonucunda model için en uygun nesne güven eşiğinin </a:t>
            </a:r>
            <a:r>
              <a:rPr lang="tr-TR" sz="1400" b="1" dirty="0"/>
              <a:t>0,5</a:t>
            </a:r>
            <a:r>
              <a:rPr lang="tr-TR" sz="1400" dirty="0"/>
              <a:t> olduğu belirlenmiştir. Bu eşik değeriyle yapılan testlerde, model </a:t>
            </a:r>
            <a:r>
              <a:rPr lang="tr-TR" sz="1400" b="1" dirty="0"/>
              <a:t>604 geminin 558’ini doğru tespit etmiş, 46’sını gözden kaçırmış ve 58 yanlış alarm üretmiştir</a:t>
            </a:r>
            <a:r>
              <a:rPr lang="tr-TR" sz="1400" dirty="0"/>
              <a:t>. Buna göre, modelin geri getirme değeri </a:t>
            </a:r>
            <a:r>
              <a:rPr lang="tr-TR" sz="1400" b="1" dirty="0"/>
              <a:t>0,9238</a:t>
            </a:r>
            <a:r>
              <a:rPr lang="tr-TR" sz="1400" dirty="0"/>
              <a:t>, kesinlik değeri </a:t>
            </a:r>
            <a:r>
              <a:rPr lang="tr-TR" sz="1400" b="1" dirty="0"/>
              <a:t>0,9058</a:t>
            </a:r>
            <a:r>
              <a:rPr lang="tr-TR" sz="1400" dirty="0"/>
              <a:t> ve F1-skoru </a:t>
            </a:r>
            <a:r>
              <a:rPr lang="tr-TR" sz="1400" b="1" dirty="0"/>
              <a:t>0,9148</a:t>
            </a:r>
            <a:r>
              <a:rPr lang="tr-TR" sz="1400" dirty="0"/>
              <a:t> olarak hesaplanmıştır.</a:t>
            </a:r>
          </a:p>
        </p:txBody>
      </p:sp>
      <p:sp>
        <p:nvSpPr>
          <p:cNvPr id="6" name="Dikdörtgen 5"/>
          <p:cNvSpPr/>
          <p:nvPr/>
        </p:nvSpPr>
        <p:spPr>
          <a:xfrm>
            <a:off x="279918" y="2748119"/>
            <a:ext cx="7570237" cy="1600438"/>
          </a:xfrm>
          <a:prstGeom prst="rect">
            <a:avLst/>
          </a:prstGeom>
        </p:spPr>
        <p:txBody>
          <a:bodyPr wrap="square">
            <a:spAutoFit/>
          </a:bodyPr>
          <a:lstStyle/>
          <a:p>
            <a:r>
              <a:rPr lang="tr-TR" sz="1400" dirty="0" smtClean="0"/>
              <a:t>Elde edilen sonuçlar, Mask R-CNN’nin uydu görüntülerinde gemi tespitinde başarılı olduğunu göstermektedir. Ancak, modelin bazı sınırlamaları da gözlemlenmiştir. </a:t>
            </a:r>
            <a:r>
              <a:rPr lang="tr-TR" sz="1400" b="1" dirty="0" smtClean="0"/>
              <a:t>Özellikle birbirine yakın konumlanmış gemilerin tek bir nesne olarak algılanması veya gözden kaçırılması önemli bir hata kaynağı olmuştur</a:t>
            </a:r>
            <a:r>
              <a:rPr lang="tr-TR" sz="1400" dirty="0" smtClean="0"/>
              <a:t>. Ayrıca, bazı kara parçalarının gemi olarak yanlış sınıflandırıldığı ve limanda demirlemiş gemilerin gözden kaçırıldığı tespit edilmiştir. Bu tür hatalar, bölge öneri ağında kullanılan dikdörtgen sınırlayıcı kutuların nesne geometrisine tam uyum sağlayamamasından kaynaklanmaktadır.</a:t>
            </a:r>
            <a:endParaRPr lang="tr-TR" sz="1400" dirty="0"/>
          </a:p>
        </p:txBody>
      </p:sp>
      <p:sp>
        <p:nvSpPr>
          <p:cNvPr id="8" name="Dikdörtgen 7"/>
          <p:cNvSpPr/>
          <p:nvPr/>
        </p:nvSpPr>
        <p:spPr>
          <a:xfrm>
            <a:off x="279918" y="4677185"/>
            <a:ext cx="6096000" cy="1815882"/>
          </a:xfrm>
          <a:prstGeom prst="rect">
            <a:avLst/>
          </a:prstGeom>
        </p:spPr>
        <p:txBody>
          <a:bodyPr>
            <a:spAutoFit/>
          </a:bodyPr>
          <a:lstStyle/>
          <a:p>
            <a:r>
              <a:rPr lang="tr-TR" sz="1400" dirty="0"/>
              <a:t>Sonuç olarak, Mask R-CNN modeli yüksek çözünürlüklü uydu görüntülerinde gemi tespitinde etkili bir yöntem olarak öne çıkmaktadır. Ancak, modelin özellikle </a:t>
            </a:r>
            <a:r>
              <a:rPr lang="tr-TR" sz="1400" b="1" dirty="0"/>
              <a:t>birbirine yakın konumlanmış gemiler için daha hassas hale getirilmesi</a:t>
            </a:r>
            <a:r>
              <a:rPr lang="tr-TR" sz="1400" dirty="0"/>
              <a:t> ve </a:t>
            </a:r>
            <a:r>
              <a:rPr lang="tr-TR" sz="1400" b="1" dirty="0"/>
              <a:t>yanlış pozitifleri azaltmaya yönelik iyileştirmelerin yapılması</a:t>
            </a:r>
            <a:r>
              <a:rPr lang="tr-TR" sz="1400" dirty="0"/>
              <a:t> gerekmektedir. Gelecek çalışmalarda, </a:t>
            </a:r>
            <a:r>
              <a:rPr lang="tr-TR" sz="1400" b="1" dirty="0"/>
              <a:t>dönük sınırlayıcı kutuların kullanımı</a:t>
            </a:r>
            <a:r>
              <a:rPr lang="tr-TR" sz="1400" dirty="0"/>
              <a:t>, </a:t>
            </a:r>
            <a:r>
              <a:rPr lang="tr-TR" sz="1400" b="1" dirty="0"/>
              <a:t>farklı bölge öneri stratejileri</a:t>
            </a:r>
            <a:r>
              <a:rPr lang="tr-TR" sz="1400" dirty="0"/>
              <a:t> ve </a:t>
            </a:r>
            <a:r>
              <a:rPr lang="tr-TR" sz="1400" b="1" dirty="0"/>
              <a:t>diğer derin öğrenme tabanlı nesne tespit algoritmalarıyla karşılaştırmalar</a:t>
            </a:r>
            <a:r>
              <a:rPr lang="tr-TR" sz="1400" dirty="0"/>
              <a:t> yapılması planlanmaktadır.</a:t>
            </a:r>
          </a:p>
        </p:txBody>
      </p:sp>
    </p:spTree>
    <p:extLst>
      <p:ext uri="{BB962C8B-B14F-4D97-AF65-F5344CB8AC3E}">
        <p14:creationId xmlns:p14="http://schemas.microsoft.com/office/powerpoint/2010/main" val="530740118"/>
      </p:ext>
    </p:extLst>
  </p:cSld>
  <p:clrMapOvr>
    <a:masterClrMapping/>
  </p:clrMapOvr>
  <p:timing>
    <p:tnLst>
      <p:par>
        <p:cTn id="1" dur="indefinite" restart="never" nodeType="tmRoot"/>
      </p:par>
    </p:tnLst>
  </p:timing>
</p:sld>
</file>

<file path=ppt/theme/theme1.xml><?xml version="1.0" encoding="utf-8"?>
<a:theme xmlns:a="http://schemas.openxmlformats.org/drawingml/2006/main" name="Dilim">
  <a:themeElements>
    <a:clrScheme name="Dilim">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Dili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lim">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152</TotalTime>
  <Words>1084</Words>
  <Application>Microsoft Office PowerPoint</Application>
  <PresentationFormat>Geniş ekran</PresentationFormat>
  <Paragraphs>36</Paragraphs>
  <Slides>7</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7</vt:i4>
      </vt:variant>
    </vt:vector>
  </HeadingPairs>
  <TitlesOfParts>
    <vt:vector size="11" baseType="lpstr">
      <vt:lpstr>Arial</vt:lpstr>
      <vt:lpstr>Century Gothic</vt:lpstr>
      <vt:lpstr>Wingdings 3</vt:lpstr>
      <vt:lpstr>Dilim</vt:lpstr>
      <vt:lpstr>02210224061</vt:lpstr>
      <vt:lpstr>Gelişmiş Deniz Gözlemi: SAR Tabanlı Gemi Tespiti için CNN Algoritmalarının Kullanımı </vt:lpstr>
      <vt:lpstr>VERİ KAYNAĞI</vt:lpstr>
      <vt:lpstr>BULGULAR</vt:lpstr>
      <vt:lpstr>GEMİ TESPİTİ UYGULAMASINDA YOLOV8 VE YOLOV9 ALGORİTMALARININ PERFORMANS DEĞERLENDİRMESİ </vt:lpstr>
      <vt:lpstr>Mask R-CNN İle Uydu Görüntülerinde Gemi Tespiti</vt:lpstr>
      <vt:lpstr>Mask R-CNN İle Uydu Görüntülerinde Gemi Tespiti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02210224061</dc:title>
  <dc:creator>Emrecan</dc:creator>
  <cp:lastModifiedBy>Emrecan</cp:lastModifiedBy>
  <cp:revision>5</cp:revision>
  <dcterms:created xsi:type="dcterms:W3CDTF">2025-03-02T16:08:29Z</dcterms:created>
  <dcterms:modified xsi:type="dcterms:W3CDTF">2025-03-02T18:40:35Z</dcterms:modified>
</cp:coreProperties>
</file>