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3"/>
  </p:notesMasterIdLst>
  <p:handoutMasterIdLst>
    <p:handoutMasterId r:id="rId24"/>
  </p:handoutMasterIdLst>
  <p:sldIdLst>
    <p:sldId id="256" r:id="rId2"/>
    <p:sldId id="261" r:id="rId3"/>
    <p:sldId id="258" r:id="rId4"/>
    <p:sldId id="259"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6" r:id="rId18"/>
    <p:sldId id="277" r:id="rId19"/>
    <p:sldId id="275" r:id="rId20"/>
    <p:sldId id="278" r:id="rId21"/>
    <p:sldId id="260" r:id="rId22"/>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Amazon</a:t>
          </a:r>
        </a:p>
      </dgm:t>
    </dgm:pt>
    <dgm:pt modelId="{720680DC-AAA4-4434-A582-60EBCC5BA355}" type="parTrans" cxnId="{0B5DAE5F-BCDC-4BF7-A6E7-CF856886A64D}">
      <dgm:prSet/>
      <dgm:spPr/>
      <dgm:t>
        <a:bodyPr rtlCol="0"/>
        <a:lstStyle/>
        <a:p>
          <a:pPr rtl="0"/>
          <a:endParaRPr lang="en-US">
            <a:latin typeface="Calibri" panose="020F0502020204030204" pitchFamily="34" charset="0"/>
            <a:cs typeface="Calibri" panose="020F0502020204030204" pitchFamily="34" charset="0"/>
          </a:endParaRPr>
        </a:p>
      </dgm:t>
    </dgm:pt>
    <dgm:pt modelId="{CA077D98-8478-47EA-B6A9-99ACE60C64D4}" type="sibTrans" cxnId="{0B5DAE5F-BCDC-4BF7-A6E7-CF856886A64D}">
      <dgm:prSet/>
      <dgm:spPr/>
      <dgm:t>
        <a:bodyPr rtlCol="0"/>
        <a:lstStyle/>
        <a:p>
          <a:pPr rtl="0"/>
          <a:endParaRPr lang="en-US">
            <a:latin typeface="Calibri" panose="020F0502020204030204" pitchFamily="34" charset="0"/>
            <a:cs typeface="Calibri" panose="020F0502020204030204" pitchFamily="34" charset="0"/>
          </a:endParaRPr>
        </a:p>
      </dgm:t>
    </dgm:pt>
    <dgm:pt modelId="{5D857E24-A5D2-4BCE-9874-F44E5E691B79}">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Ebay	</a:t>
          </a:r>
        </a:p>
      </dgm:t>
    </dgm:pt>
    <dgm:pt modelId="{90615C4F-9E2B-4B41-9E1D-4E5626FD360A}" type="parTrans" cxnId="{F2BD3331-FEE2-4EBE-9FD1-9F7AB4EC39C4}">
      <dgm:prSet/>
      <dgm:spPr/>
      <dgm:t>
        <a:bodyPr/>
        <a:lstStyle/>
        <a:p>
          <a:endParaRPr lang="tr-TR"/>
        </a:p>
      </dgm:t>
    </dgm:pt>
    <dgm:pt modelId="{428CBBB1-1D43-417F-865E-D8EF024A1EF7}" type="sibTrans" cxnId="{F2BD3331-FEE2-4EBE-9FD1-9F7AB4EC39C4}">
      <dgm:prSet/>
      <dgm:spPr/>
      <dgm:t>
        <a:bodyPr/>
        <a:lstStyle/>
        <a:p>
          <a:endParaRPr lang="tr-T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B6AE2CB5-6964-4AF1-8A14-6267C6736E10}" type="pres">
      <dgm:prSet presAssocID="{5D857E24-A5D2-4BCE-9874-F44E5E691B79}" presName="text_2" presStyleLbl="node1" presStyleIdx="1" presStyleCnt="2">
        <dgm:presLayoutVars>
          <dgm:bulletEnabled val="1"/>
        </dgm:presLayoutVars>
      </dgm:prSet>
      <dgm:spPr/>
    </dgm:pt>
    <dgm:pt modelId="{6A4E281C-B75B-44A9-BFAC-3EE246F080FC}" type="pres">
      <dgm:prSet presAssocID="{5D857E24-A5D2-4BCE-9874-F44E5E691B79}" presName="accent_2" presStyleCnt="0"/>
      <dgm:spPr/>
    </dgm:pt>
    <dgm:pt modelId="{7E63C3F0-E329-4C35-8FB2-EBB2D6601E6E}" type="pres">
      <dgm:prSet presAssocID="{5D857E24-A5D2-4BCE-9874-F44E5E691B79}"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F2BD3331-FEE2-4EBE-9FD1-9F7AB4EC39C4}" srcId="{7E5AA53B-3EEE-4DE4-BB81-9044890C2946}" destId="{5D857E24-A5D2-4BCE-9874-F44E5E691B79}" srcOrd="1" destOrd="0" parTransId="{90615C4F-9E2B-4B41-9E1D-4E5626FD360A}" sibTransId="{428CBBB1-1D43-417F-865E-D8EF024A1EF7}"/>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08AAC7E7-8E93-4530-8640-E215D3EC2A72}" type="presOf" srcId="{5D857E24-A5D2-4BCE-9874-F44E5E691B79}" destId="{B6AE2CB5-6964-4AF1-8A14-6267C6736E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42B7F0D0-7B6E-48AB-99F1-C93C368DEE61}" type="presParOf" srcId="{90561C55-3C6E-4D53-85E1-2C50BCDDA392}" destId="{B6AE2CB5-6964-4AF1-8A14-6267C6736E10}" srcOrd="3" destOrd="0" presId="urn:microsoft.com/office/officeart/2008/layout/VerticalCurvedList"/>
    <dgm:cxn modelId="{BB7CED49-F337-4A40-8075-D9AFEDE43450}" type="presParOf" srcId="{90561C55-3C6E-4D53-85E1-2C50BCDDA392}" destId="{6A4E281C-B75B-44A9-BFAC-3EE246F080FC}" srcOrd="4" destOrd="0" presId="urn:microsoft.com/office/officeart/2008/layout/VerticalCurvedList"/>
    <dgm:cxn modelId="{EE2BCFB8-E4B8-42D7-AF84-3D11DDDF76CF}" type="presParOf" srcId="{6A4E281C-B75B-44A9-BFAC-3EE246F080FC}" destId="{7E63C3F0-E329-4C35-8FB2-EBB2D6601E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    DÜZ MODEL VEYA TABLO MODELİ</a:t>
          </a:r>
        </a:p>
      </dgm:t>
    </dgm:pt>
    <dgm:pt modelId="{720680DC-AAA4-4434-A582-60EBCC5BA355}" type="parTrans" cxnId="{0B5DAE5F-BCDC-4BF7-A6E7-CF856886A64D}">
      <dgm:prSet/>
      <dgm:spPr/>
      <dgm:t>
        <a:bodyPr rtlCol="0"/>
        <a:lstStyle/>
        <a:p>
          <a:pPr rtl="0"/>
          <a:endParaRPr lang="en-US">
            <a:latin typeface="Calibri" panose="020F0502020204030204" pitchFamily="34" charset="0"/>
            <a:cs typeface="Calibri" panose="020F0502020204030204" pitchFamily="34" charset="0"/>
          </a:endParaRPr>
        </a:p>
      </dgm:t>
    </dgm:pt>
    <dgm:pt modelId="{CA077D98-8478-47EA-B6A9-99ACE60C64D4}" type="sibTrans" cxnId="{0B5DAE5F-BCDC-4BF7-A6E7-CF856886A64D}">
      <dgm:prSet/>
      <dgm:spPr/>
      <dgm:t>
        <a:bodyPr rtlCol="0"/>
        <a:lstStyle/>
        <a:p>
          <a:pPr rtl="0"/>
          <a:endParaRPr lang="en-US">
            <a:latin typeface="Calibri" panose="020F0502020204030204" pitchFamily="34" charset="0"/>
            <a:cs typeface="Calibri" panose="020F0502020204030204" pitchFamily="34" charset="0"/>
          </a:endParaRPr>
        </a:p>
      </dgm:t>
    </dgm:pt>
    <dgm:pt modelId="{5D857E24-A5D2-4BCE-9874-F44E5E691B79}">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 HİYERARŞİK VERİ MODELİ</a:t>
          </a:r>
        </a:p>
      </dgm:t>
    </dgm:pt>
    <dgm:pt modelId="{90615C4F-9E2B-4B41-9E1D-4E5626FD360A}" type="parTrans" cxnId="{F2BD3331-FEE2-4EBE-9FD1-9F7AB4EC39C4}">
      <dgm:prSet/>
      <dgm:spPr/>
      <dgm:t>
        <a:bodyPr/>
        <a:lstStyle/>
        <a:p>
          <a:endParaRPr lang="tr-TR"/>
        </a:p>
      </dgm:t>
    </dgm:pt>
    <dgm:pt modelId="{428CBBB1-1D43-417F-865E-D8EF024A1EF7}" type="sibTrans" cxnId="{F2BD3331-FEE2-4EBE-9FD1-9F7AB4EC39C4}">
      <dgm:prSet/>
      <dgm:spPr/>
      <dgm:t>
        <a:bodyPr/>
        <a:lstStyle/>
        <a:p>
          <a:endParaRPr lang="tr-TR"/>
        </a:p>
      </dgm:t>
    </dgm:pt>
    <dgm:pt modelId="{C4AF7FBF-B07A-46D0-B4D2-BDF99A32BF9B}">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 AĞ VERİ MODELİ</a:t>
          </a:r>
        </a:p>
      </dgm:t>
    </dgm:pt>
    <dgm:pt modelId="{9F707502-B753-4A90-B0CB-7486A6DAE970}" type="parTrans" cxnId="{A57891D1-731D-4974-B4CB-2196D66EA729}">
      <dgm:prSet/>
      <dgm:spPr/>
      <dgm:t>
        <a:bodyPr/>
        <a:lstStyle/>
        <a:p>
          <a:endParaRPr lang="tr-TR"/>
        </a:p>
      </dgm:t>
    </dgm:pt>
    <dgm:pt modelId="{F8B7D662-BD4C-4699-9B5E-2EC61783A210}" type="sibTrans" cxnId="{A57891D1-731D-4974-B4CB-2196D66EA729}">
      <dgm:prSet/>
      <dgm:spPr/>
      <dgm:t>
        <a:bodyPr/>
        <a:lstStyle/>
        <a:p>
          <a:endParaRPr lang="tr-TR"/>
        </a:p>
      </dgm:t>
    </dgm:pt>
    <dgm:pt modelId="{D8C5DB6E-25BE-4DC5-B8BF-5DFAA3E4E45D}">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 İLİŞKİSEL VERİ MODELİ</a:t>
          </a:r>
        </a:p>
      </dgm:t>
    </dgm:pt>
    <dgm:pt modelId="{4193F220-11CB-48B2-8733-F7506E76E634}" type="parTrans" cxnId="{E4AEFD0B-77CD-4707-A1CE-7C5DC5204C0B}">
      <dgm:prSet/>
      <dgm:spPr/>
      <dgm:t>
        <a:bodyPr/>
        <a:lstStyle/>
        <a:p>
          <a:endParaRPr lang="tr-TR"/>
        </a:p>
      </dgm:t>
    </dgm:pt>
    <dgm:pt modelId="{D89448D7-3D51-4685-B1EE-588D0236C382}" type="sibTrans" cxnId="{E4AEFD0B-77CD-4707-A1CE-7C5DC5204C0B}">
      <dgm:prSet/>
      <dgm:spPr/>
      <dgm:t>
        <a:bodyPr/>
        <a:lstStyle/>
        <a:p>
          <a:endParaRPr lang="tr-TR"/>
        </a:p>
      </dgm:t>
    </dgm:pt>
    <dgm:pt modelId="{CEC24ADC-4BD0-4DB0-A0F1-2DCC4EBB79B0}">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  NESNE YÖNELİMLİ VERİ MODELİ</a:t>
          </a:r>
        </a:p>
      </dgm:t>
    </dgm:pt>
    <dgm:pt modelId="{9E300950-B440-4477-B2CB-080B12E5763A}" type="parTrans" cxnId="{B919D7EA-954A-42AC-B245-B45A924CF501}">
      <dgm:prSet/>
      <dgm:spPr/>
      <dgm:t>
        <a:bodyPr/>
        <a:lstStyle/>
        <a:p>
          <a:endParaRPr lang="tr-TR"/>
        </a:p>
      </dgm:t>
    </dgm:pt>
    <dgm:pt modelId="{2CFEC21C-5FBE-4683-A18F-2A815F64E63F}" type="sibTrans" cxnId="{B919D7EA-954A-42AC-B245-B45A924CF501}">
      <dgm:prSet/>
      <dgm:spPr/>
      <dgm:t>
        <a:bodyPr/>
        <a:lstStyle/>
        <a:p>
          <a:endParaRPr lang="tr-TR"/>
        </a:p>
      </dgm:t>
    </dgm:pt>
    <dgm:pt modelId="{CA29F1B7-A612-4F6C-88DB-9249D50C7EF1}">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 ÇOKLU ORTAM VERİ MODELİ</a:t>
          </a:r>
        </a:p>
      </dgm:t>
    </dgm:pt>
    <dgm:pt modelId="{A23D8E62-DB6B-426A-B8C9-1C2282381567}" type="parTrans" cxnId="{1EB78685-30EE-44BF-B3F2-9F3DE563CDE6}">
      <dgm:prSet/>
      <dgm:spPr/>
      <dgm:t>
        <a:bodyPr/>
        <a:lstStyle/>
        <a:p>
          <a:endParaRPr lang="tr-TR"/>
        </a:p>
      </dgm:t>
    </dgm:pt>
    <dgm:pt modelId="{F22D107F-1247-4814-B48D-0AF23329483C}" type="sibTrans" cxnId="{1EB78685-30EE-44BF-B3F2-9F3DE563CDE6}">
      <dgm:prSet/>
      <dgm:spPr/>
      <dgm:t>
        <a:bodyPr/>
        <a:lstStyle/>
        <a:p>
          <a:endParaRPr lang="tr-TR"/>
        </a:p>
      </dgm:t>
    </dgm:pt>
    <dgm:pt modelId="{EB5F495B-0DE4-4A7F-B486-ED946DC64A15}">
      <dgm:prSet phldrT="[Text]"/>
      <dgm:spPr/>
      <dgm:t>
        <a:bodyPr rtlCol="0"/>
        <a:lstStyle/>
        <a:p>
          <a:pPr rtl="0">
            <a:lnSpc>
              <a:spcPct val="100000"/>
            </a:lnSpc>
          </a:pPr>
          <a:r>
            <a:rPr lang="tr" dirty="0">
              <a:latin typeface="Calibri" panose="020F0502020204030204" pitchFamily="34" charset="0"/>
              <a:cs typeface="Calibri" panose="020F0502020204030204" pitchFamily="34" charset="0"/>
            </a:rPr>
            <a:t> NESNE İLİŞKİSEL VERİ MODELİ</a:t>
          </a:r>
        </a:p>
      </dgm:t>
    </dgm:pt>
    <dgm:pt modelId="{2F3B0CAA-85B3-4C7F-8732-1C9B48F2280F}" type="parTrans" cxnId="{77AE276D-8593-4E7F-9B14-56F3A60D6E61}">
      <dgm:prSet/>
      <dgm:spPr/>
      <dgm:t>
        <a:bodyPr/>
        <a:lstStyle/>
        <a:p>
          <a:endParaRPr lang="tr-TR"/>
        </a:p>
      </dgm:t>
    </dgm:pt>
    <dgm:pt modelId="{F48F7528-CA95-4EAC-8AE3-A47605B15D5F}" type="sibTrans" cxnId="{77AE276D-8593-4E7F-9B14-56F3A60D6E61}">
      <dgm:prSet/>
      <dgm:spPr/>
      <dgm:t>
        <a:bodyPr/>
        <a:lstStyle/>
        <a:p>
          <a:endParaRPr lang="tr-TR"/>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7"/>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7"/>
      <dgm:spPr/>
    </dgm:pt>
    <dgm:pt modelId="{429CABD1-4116-474B-81BF-735E2CA9DD00}" type="pres">
      <dgm:prSet presAssocID="{7E5AA53B-3EEE-4DE4-BB81-9044890C2946}" presName="dstNode" presStyleLbl="node1" presStyleIdx="0" presStyleCnt="7"/>
      <dgm:spPr/>
    </dgm:pt>
    <dgm:pt modelId="{58319267-C71E-43C9-94E1-827D0616C7A7}" type="pres">
      <dgm:prSet presAssocID="{6750AC01-D39D-4F3A-9DC8-2A211EE986A2}" presName="text_1" presStyleLbl="node1" presStyleIdx="0" presStyleCnt="7" custScaleX="104975">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7"/>
      <dgm:spPr/>
    </dgm:pt>
    <dgm:pt modelId="{B6AE2CB5-6964-4AF1-8A14-6267C6736E10}" type="pres">
      <dgm:prSet presAssocID="{5D857E24-A5D2-4BCE-9874-F44E5E691B79}" presName="text_2" presStyleLbl="node1" presStyleIdx="1" presStyleCnt="7">
        <dgm:presLayoutVars>
          <dgm:bulletEnabled val="1"/>
        </dgm:presLayoutVars>
      </dgm:prSet>
      <dgm:spPr/>
    </dgm:pt>
    <dgm:pt modelId="{6A4E281C-B75B-44A9-BFAC-3EE246F080FC}" type="pres">
      <dgm:prSet presAssocID="{5D857E24-A5D2-4BCE-9874-F44E5E691B79}" presName="accent_2" presStyleCnt="0"/>
      <dgm:spPr/>
    </dgm:pt>
    <dgm:pt modelId="{7E63C3F0-E329-4C35-8FB2-EBB2D6601E6E}" type="pres">
      <dgm:prSet presAssocID="{5D857E24-A5D2-4BCE-9874-F44E5E691B79}" presName="accentRepeatNode" presStyleLbl="solidFgAcc1" presStyleIdx="1" presStyleCnt="7"/>
      <dgm:spPr/>
    </dgm:pt>
    <dgm:pt modelId="{46D0DBE1-F6D9-421E-AFE7-C11AEA7D9C8C}" type="pres">
      <dgm:prSet presAssocID="{C4AF7FBF-B07A-46D0-B4D2-BDF99A32BF9B}" presName="text_3" presStyleLbl="node1" presStyleIdx="2" presStyleCnt="7">
        <dgm:presLayoutVars>
          <dgm:bulletEnabled val="1"/>
        </dgm:presLayoutVars>
      </dgm:prSet>
      <dgm:spPr/>
    </dgm:pt>
    <dgm:pt modelId="{99020E2E-7AE1-4C81-949A-DFF4E7B04A42}" type="pres">
      <dgm:prSet presAssocID="{C4AF7FBF-B07A-46D0-B4D2-BDF99A32BF9B}" presName="accent_3" presStyleCnt="0"/>
      <dgm:spPr/>
    </dgm:pt>
    <dgm:pt modelId="{6503281D-8A5A-4797-B775-EE531787AB8E}" type="pres">
      <dgm:prSet presAssocID="{C4AF7FBF-B07A-46D0-B4D2-BDF99A32BF9B}" presName="accentRepeatNode" presStyleLbl="solidFgAcc1" presStyleIdx="2" presStyleCnt="7"/>
      <dgm:spPr/>
    </dgm:pt>
    <dgm:pt modelId="{22BD45F4-E49F-4601-95E8-6C8E3DCF28E7}" type="pres">
      <dgm:prSet presAssocID="{D8C5DB6E-25BE-4DC5-B8BF-5DFAA3E4E45D}" presName="text_4" presStyleLbl="node1" presStyleIdx="3" presStyleCnt="7">
        <dgm:presLayoutVars>
          <dgm:bulletEnabled val="1"/>
        </dgm:presLayoutVars>
      </dgm:prSet>
      <dgm:spPr/>
    </dgm:pt>
    <dgm:pt modelId="{0CD11FC3-911C-416A-9F13-8AFA9BC7EC40}" type="pres">
      <dgm:prSet presAssocID="{D8C5DB6E-25BE-4DC5-B8BF-5DFAA3E4E45D}" presName="accent_4" presStyleCnt="0"/>
      <dgm:spPr/>
    </dgm:pt>
    <dgm:pt modelId="{FA400BDA-C917-4CC1-AB67-408E1D34D52D}" type="pres">
      <dgm:prSet presAssocID="{D8C5DB6E-25BE-4DC5-B8BF-5DFAA3E4E45D}" presName="accentRepeatNode" presStyleLbl="solidFgAcc1" presStyleIdx="3" presStyleCnt="7"/>
      <dgm:spPr/>
    </dgm:pt>
    <dgm:pt modelId="{1731468C-7882-48D3-A7F0-19BA5276CFDB}" type="pres">
      <dgm:prSet presAssocID="{CEC24ADC-4BD0-4DB0-A0F1-2DCC4EBB79B0}" presName="text_5" presStyleLbl="node1" presStyleIdx="4" presStyleCnt="7">
        <dgm:presLayoutVars>
          <dgm:bulletEnabled val="1"/>
        </dgm:presLayoutVars>
      </dgm:prSet>
      <dgm:spPr/>
    </dgm:pt>
    <dgm:pt modelId="{5B6C339F-C48E-47F7-B040-162B7719B97D}" type="pres">
      <dgm:prSet presAssocID="{CEC24ADC-4BD0-4DB0-A0F1-2DCC4EBB79B0}" presName="accent_5" presStyleCnt="0"/>
      <dgm:spPr/>
    </dgm:pt>
    <dgm:pt modelId="{51A4AA10-0916-4E7E-922A-DA536CA055DC}" type="pres">
      <dgm:prSet presAssocID="{CEC24ADC-4BD0-4DB0-A0F1-2DCC4EBB79B0}" presName="accentRepeatNode" presStyleLbl="solidFgAcc1" presStyleIdx="4" presStyleCnt="7"/>
      <dgm:spPr/>
    </dgm:pt>
    <dgm:pt modelId="{9C01F15D-7CF5-465A-BF27-6D40CDD7ACCD}" type="pres">
      <dgm:prSet presAssocID="{EB5F495B-0DE4-4A7F-B486-ED946DC64A15}" presName="text_6" presStyleLbl="node1" presStyleIdx="5" presStyleCnt="7">
        <dgm:presLayoutVars>
          <dgm:bulletEnabled val="1"/>
        </dgm:presLayoutVars>
      </dgm:prSet>
      <dgm:spPr/>
    </dgm:pt>
    <dgm:pt modelId="{DF49F678-E52C-4B87-9DE7-9A80C37778F8}" type="pres">
      <dgm:prSet presAssocID="{EB5F495B-0DE4-4A7F-B486-ED946DC64A15}" presName="accent_6" presStyleCnt="0"/>
      <dgm:spPr/>
    </dgm:pt>
    <dgm:pt modelId="{27D4A7D7-E3DA-42F2-B96C-297B95BA4455}" type="pres">
      <dgm:prSet presAssocID="{EB5F495B-0DE4-4A7F-B486-ED946DC64A15}" presName="accentRepeatNode" presStyleLbl="solidFgAcc1" presStyleIdx="5" presStyleCnt="7"/>
      <dgm:spPr/>
    </dgm:pt>
    <dgm:pt modelId="{CBE529EB-DA73-4798-9A6B-72A9A956EC1F}" type="pres">
      <dgm:prSet presAssocID="{CA29F1B7-A612-4F6C-88DB-9249D50C7EF1}" presName="text_7" presStyleLbl="node1" presStyleIdx="6" presStyleCnt="7">
        <dgm:presLayoutVars>
          <dgm:bulletEnabled val="1"/>
        </dgm:presLayoutVars>
      </dgm:prSet>
      <dgm:spPr/>
    </dgm:pt>
    <dgm:pt modelId="{7DCE4BAC-F41B-4FB9-A442-D1870FE8E966}" type="pres">
      <dgm:prSet presAssocID="{CA29F1B7-A612-4F6C-88DB-9249D50C7EF1}" presName="accent_7" presStyleCnt="0"/>
      <dgm:spPr/>
    </dgm:pt>
    <dgm:pt modelId="{04FA1664-B556-4C5A-928C-BD4C60EB74DC}" type="pres">
      <dgm:prSet presAssocID="{CA29F1B7-A612-4F6C-88DB-9249D50C7EF1}" presName="accentRepeatNode" presStyleLbl="solidFgAcc1" presStyleIdx="6" presStyleCnt="7"/>
      <dgm:spPr/>
    </dgm:pt>
  </dgm:ptLst>
  <dgm:cxnLst>
    <dgm:cxn modelId="{BAA42A04-F36B-43F5-9F80-7A46A4A223A2}" type="presOf" srcId="{CEC24ADC-4BD0-4DB0-A0F1-2DCC4EBB79B0}" destId="{1731468C-7882-48D3-A7F0-19BA5276CFDB}" srcOrd="0" destOrd="0" presId="urn:microsoft.com/office/officeart/2008/layout/VerticalCurvedList"/>
    <dgm:cxn modelId="{E4AEFD0B-77CD-4707-A1CE-7C5DC5204C0B}" srcId="{7E5AA53B-3EEE-4DE4-BB81-9044890C2946}" destId="{D8C5DB6E-25BE-4DC5-B8BF-5DFAA3E4E45D}" srcOrd="3" destOrd="0" parTransId="{4193F220-11CB-48B2-8733-F7506E76E634}" sibTransId="{D89448D7-3D51-4685-B1EE-588D0236C382}"/>
    <dgm:cxn modelId="{A11E3B12-1828-45A7-86C3-BB85832DF84D}" type="presOf" srcId="{CA077D98-8478-47EA-B6A9-99ACE60C64D4}" destId="{D79B43FC-100B-4A0D-A4D5-0D2D04B99064}" srcOrd="0" destOrd="0" presId="urn:microsoft.com/office/officeart/2008/layout/VerticalCurvedList"/>
    <dgm:cxn modelId="{F2BD3331-FEE2-4EBE-9FD1-9F7AB4EC39C4}" srcId="{7E5AA53B-3EEE-4DE4-BB81-9044890C2946}" destId="{5D857E24-A5D2-4BCE-9874-F44E5E691B79}" srcOrd="1" destOrd="0" parTransId="{90615C4F-9E2B-4B41-9E1D-4E5626FD360A}" sibTransId="{428CBBB1-1D43-417F-865E-D8EF024A1EF7}"/>
    <dgm:cxn modelId="{64E6E23E-894B-4E5F-800F-47C0CBEC78E6}" type="presOf" srcId="{C4AF7FBF-B07A-46D0-B4D2-BDF99A32BF9B}" destId="{46D0DBE1-F6D9-421E-AFE7-C11AEA7D9C8C}"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77AE276D-8593-4E7F-9B14-56F3A60D6E61}" srcId="{7E5AA53B-3EEE-4DE4-BB81-9044890C2946}" destId="{EB5F495B-0DE4-4A7F-B486-ED946DC64A15}" srcOrd="5" destOrd="0" parTransId="{2F3B0CAA-85B3-4C7F-8732-1C9B48F2280F}" sibTransId="{F48F7528-CA95-4EAC-8AE3-A47605B15D5F}"/>
    <dgm:cxn modelId="{29DA474E-5DFA-4C66-882F-319C49ABBB19}" type="presOf" srcId="{6750AC01-D39D-4F3A-9DC8-2A211EE986A2}" destId="{58319267-C71E-43C9-94E1-827D0616C7A7}" srcOrd="0" destOrd="0" presId="urn:microsoft.com/office/officeart/2008/layout/VerticalCurvedList"/>
    <dgm:cxn modelId="{1EB78685-30EE-44BF-B3F2-9F3DE563CDE6}" srcId="{7E5AA53B-3EEE-4DE4-BB81-9044890C2946}" destId="{CA29F1B7-A612-4F6C-88DB-9249D50C7EF1}" srcOrd="6" destOrd="0" parTransId="{A23D8E62-DB6B-426A-B8C9-1C2282381567}" sibTransId="{F22D107F-1247-4814-B48D-0AF23329483C}"/>
    <dgm:cxn modelId="{4F65CC8F-B5A8-40BE-A32B-05862B543D6A}" type="presOf" srcId="{7E5AA53B-3EEE-4DE4-BB81-9044890C2946}" destId="{57806726-6E60-4ACC-9C1C-7DF9CC365A10}" srcOrd="0" destOrd="0" presId="urn:microsoft.com/office/officeart/2008/layout/VerticalCurvedList"/>
    <dgm:cxn modelId="{53FC1FCD-F27E-4E6A-A1CA-DFF4D33E7C1D}" type="presOf" srcId="{EB5F495B-0DE4-4A7F-B486-ED946DC64A15}" destId="{9C01F15D-7CF5-465A-BF27-6D40CDD7ACCD}" srcOrd="0" destOrd="0" presId="urn:microsoft.com/office/officeart/2008/layout/VerticalCurvedList"/>
    <dgm:cxn modelId="{2B7367CD-947B-4A0A-ADED-9C088E5E8389}" type="presOf" srcId="{D8C5DB6E-25BE-4DC5-B8BF-5DFAA3E4E45D}" destId="{22BD45F4-E49F-4601-95E8-6C8E3DCF28E7}" srcOrd="0" destOrd="0" presId="urn:microsoft.com/office/officeart/2008/layout/VerticalCurvedList"/>
    <dgm:cxn modelId="{A57891D1-731D-4974-B4CB-2196D66EA729}" srcId="{7E5AA53B-3EEE-4DE4-BB81-9044890C2946}" destId="{C4AF7FBF-B07A-46D0-B4D2-BDF99A32BF9B}" srcOrd="2" destOrd="0" parTransId="{9F707502-B753-4A90-B0CB-7486A6DAE970}" sibTransId="{F8B7D662-BD4C-4699-9B5E-2EC61783A210}"/>
    <dgm:cxn modelId="{08AAC7E7-8E93-4530-8640-E215D3EC2A72}" type="presOf" srcId="{5D857E24-A5D2-4BCE-9874-F44E5E691B79}" destId="{B6AE2CB5-6964-4AF1-8A14-6267C6736E10}" srcOrd="0" destOrd="0" presId="urn:microsoft.com/office/officeart/2008/layout/VerticalCurvedList"/>
    <dgm:cxn modelId="{B919D7EA-954A-42AC-B245-B45A924CF501}" srcId="{7E5AA53B-3EEE-4DE4-BB81-9044890C2946}" destId="{CEC24ADC-4BD0-4DB0-A0F1-2DCC4EBB79B0}" srcOrd="4" destOrd="0" parTransId="{9E300950-B440-4477-B2CB-080B12E5763A}" sibTransId="{2CFEC21C-5FBE-4683-A18F-2A815F64E63F}"/>
    <dgm:cxn modelId="{1CC3D4F6-A9FB-4742-899F-0D7CD006D694}" type="presOf" srcId="{CA29F1B7-A612-4F6C-88DB-9249D50C7EF1}" destId="{CBE529EB-DA73-4798-9A6B-72A9A956EC1F}"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42B7F0D0-7B6E-48AB-99F1-C93C368DEE61}" type="presParOf" srcId="{90561C55-3C6E-4D53-85E1-2C50BCDDA392}" destId="{B6AE2CB5-6964-4AF1-8A14-6267C6736E10}" srcOrd="3" destOrd="0" presId="urn:microsoft.com/office/officeart/2008/layout/VerticalCurvedList"/>
    <dgm:cxn modelId="{BB7CED49-F337-4A40-8075-D9AFEDE43450}" type="presParOf" srcId="{90561C55-3C6E-4D53-85E1-2C50BCDDA392}" destId="{6A4E281C-B75B-44A9-BFAC-3EE246F080FC}" srcOrd="4" destOrd="0" presId="urn:microsoft.com/office/officeart/2008/layout/VerticalCurvedList"/>
    <dgm:cxn modelId="{EE2BCFB8-E4B8-42D7-AF84-3D11DDDF76CF}" type="presParOf" srcId="{6A4E281C-B75B-44A9-BFAC-3EE246F080FC}" destId="{7E63C3F0-E329-4C35-8FB2-EBB2D6601E6E}" srcOrd="0" destOrd="0" presId="urn:microsoft.com/office/officeart/2008/layout/VerticalCurvedList"/>
    <dgm:cxn modelId="{366A1C4D-570E-4400-B03B-C4F993ED23B7}" type="presParOf" srcId="{90561C55-3C6E-4D53-85E1-2C50BCDDA392}" destId="{46D0DBE1-F6D9-421E-AFE7-C11AEA7D9C8C}" srcOrd="5" destOrd="0" presId="urn:microsoft.com/office/officeart/2008/layout/VerticalCurvedList"/>
    <dgm:cxn modelId="{92454D1E-2CD3-4CCB-97A7-1396652D795D}" type="presParOf" srcId="{90561C55-3C6E-4D53-85E1-2C50BCDDA392}" destId="{99020E2E-7AE1-4C81-949A-DFF4E7B04A42}" srcOrd="6" destOrd="0" presId="urn:microsoft.com/office/officeart/2008/layout/VerticalCurvedList"/>
    <dgm:cxn modelId="{28D52752-EEEF-4298-9340-591F971A7120}" type="presParOf" srcId="{99020E2E-7AE1-4C81-949A-DFF4E7B04A42}" destId="{6503281D-8A5A-4797-B775-EE531787AB8E}" srcOrd="0" destOrd="0" presId="urn:microsoft.com/office/officeart/2008/layout/VerticalCurvedList"/>
    <dgm:cxn modelId="{A6A1FB6B-3C80-462D-BF82-97AD5E6F74BB}" type="presParOf" srcId="{90561C55-3C6E-4D53-85E1-2C50BCDDA392}" destId="{22BD45F4-E49F-4601-95E8-6C8E3DCF28E7}" srcOrd="7" destOrd="0" presId="urn:microsoft.com/office/officeart/2008/layout/VerticalCurvedList"/>
    <dgm:cxn modelId="{22931E45-6DA3-4FA7-8665-AF3A1C6FDF35}" type="presParOf" srcId="{90561C55-3C6E-4D53-85E1-2C50BCDDA392}" destId="{0CD11FC3-911C-416A-9F13-8AFA9BC7EC40}" srcOrd="8" destOrd="0" presId="urn:microsoft.com/office/officeart/2008/layout/VerticalCurvedList"/>
    <dgm:cxn modelId="{2E73AC87-00EA-4EDE-B948-43C0D4B29B67}" type="presParOf" srcId="{0CD11FC3-911C-416A-9F13-8AFA9BC7EC40}" destId="{FA400BDA-C917-4CC1-AB67-408E1D34D52D}" srcOrd="0" destOrd="0" presId="urn:microsoft.com/office/officeart/2008/layout/VerticalCurvedList"/>
    <dgm:cxn modelId="{71F98647-0647-4234-8D4A-F14DE04449E7}" type="presParOf" srcId="{90561C55-3C6E-4D53-85E1-2C50BCDDA392}" destId="{1731468C-7882-48D3-A7F0-19BA5276CFDB}" srcOrd="9" destOrd="0" presId="urn:microsoft.com/office/officeart/2008/layout/VerticalCurvedList"/>
    <dgm:cxn modelId="{11E1BDF2-5593-4B49-A19E-5CEA1DCE98F2}" type="presParOf" srcId="{90561C55-3C6E-4D53-85E1-2C50BCDDA392}" destId="{5B6C339F-C48E-47F7-B040-162B7719B97D}" srcOrd="10" destOrd="0" presId="urn:microsoft.com/office/officeart/2008/layout/VerticalCurvedList"/>
    <dgm:cxn modelId="{66A25187-9E15-46FA-BDC5-FA98817726B6}" type="presParOf" srcId="{5B6C339F-C48E-47F7-B040-162B7719B97D}" destId="{51A4AA10-0916-4E7E-922A-DA536CA055DC}" srcOrd="0" destOrd="0" presId="urn:microsoft.com/office/officeart/2008/layout/VerticalCurvedList"/>
    <dgm:cxn modelId="{9CAF5E6E-20FB-44A9-AAB7-46FFB27DB86E}" type="presParOf" srcId="{90561C55-3C6E-4D53-85E1-2C50BCDDA392}" destId="{9C01F15D-7CF5-465A-BF27-6D40CDD7ACCD}" srcOrd="11" destOrd="0" presId="urn:microsoft.com/office/officeart/2008/layout/VerticalCurvedList"/>
    <dgm:cxn modelId="{BBCBE5CA-B18C-4FAB-8D2E-D3DADD169DDA}" type="presParOf" srcId="{90561C55-3C6E-4D53-85E1-2C50BCDDA392}" destId="{DF49F678-E52C-4B87-9DE7-9A80C37778F8}" srcOrd="12" destOrd="0" presId="urn:microsoft.com/office/officeart/2008/layout/VerticalCurvedList"/>
    <dgm:cxn modelId="{600156CC-96C9-45CB-AC16-1B4608BE6EF7}" type="presParOf" srcId="{DF49F678-E52C-4B87-9DE7-9A80C37778F8}" destId="{27D4A7D7-E3DA-42F2-B96C-297B95BA4455}" srcOrd="0" destOrd="0" presId="urn:microsoft.com/office/officeart/2008/layout/VerticalCurvedList"/>
    <dgm:cxn modelId="{10FEBDF2-30CA-4A29-858A-1774442C2784}" type="presParOf" srcId="{90561C55-3C6E-4D53-85E1-2C50BCDDA392}" destId="{CBE529EB-DA73-4798-9A6B-72A9A956EC1F}" srcOrd="13" destOrd="0" presId="urn:microsoft.com/office/officeart/2008/layout/VerticalCurvedList"/>
    <dgm:cxn modelId="{D8C54CAD-C9F7-4E9B-973E-8B882DB46698}" type="presParOf" srcId="{90561C55-3C6E-4D53-85E1-2C50BCDDA392}" destId="{7DCE4BAC-F41B-4FB9-A442-D1870FE8E966}" srcOrd="14" destOrd="0" presId="urn:microsoft.com/office/officeart/2008/layout/VerticalCurvedList"/>
    <dgm:cxn modelId="{DCBE3A95-D90D-4575-A13B-B4BDBF196ECE}" type="presParOf" srcId="{7DCE4BAC-F41B-4FB9-A442-D1870FE8E966}" destId="{04FA1664-B556-4C5A-928C-BD4C60EB74DC}"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4460" rIns="124460" bIns="124460" numCol="1" spcCol="1270" rtlCol="0" anchor="ctr" anchorCtr="0">
          <a:noAutofit/>
        </a:bodyPr>
        <a:lstStyle/>
        <a:p>
          <a:pPr marL="0" lvl="0" indent="0" algn="l" defTabSz="2178050" rtl="0">
            <a:lnSpc>
              <a:spcPct val="100000"/>
            </a:lnSpc>
            <a:spcBef>
              <a:spcPct val="0"/>
            </a:spcBef>
            <a:spcAft>
              <a:spcPct val="35000"/>
            </a:spcAft>
            <a:buNone/>
          </a:pPr>
          <a:r>
            <a:rPr lang="tr" sz="4900" kern="1200" dirty="0">
              <a:latin typeface="Calibri" panose="020F0502020204030204" pitchFamily="34" charset="0"/>
              <a:cs typeface="Calibri" panose="020F0502020204030204" pitchFamily="34" charset="0"/>
            </a:rPr>
            <a:t>Amazon</a:t>
          </a:r>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6AE2CB5-6964-4AF1-8A14-6267C6736E10}">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4460" rIns="124460" bIns="124460" numCol="1" spcCol="1270" rtlCol="0" anchor="ctr" anchorCtr="0">
          <a:noAutofit/>
        </a:bodyPr>
        <a:lstStyle/>
        <a:p>
          <a:pPr marL="0" lvl="0" indent="0" algn="l" defTabSz="2178050" rtl="0">
            <a:lnSpc>
              <a:spcPct val="100000"/>
            </a:lnSpc>
            <a:spcBef>
              <a:spcPct val="0"/>
            </a:spcBef>
            <a:spcAft>
              <a:spcPct val="35000"/>
            </a:spcAft>
            <a:buNone/>
          </a:pPr>
          <a:r>
            <a:rPr lang="tr" sz="4900" kern="1200" dirty="0">
              <a:latin typeface="Calibri" panose="020F0502020204030204" pitchFamily="34" charset="0"/>
              <a:cs typeface="Calibri" panose="020F0502020204030204" pitchFamily="34" charset="0"/>
            </a:rPr>
            <a:t>Ebay	</a:t>
          </a:r>
        </a:p>
      </dsp:txBody>
      <dsp:txXfrm>
        <a:off x="655140" y="2036648"/>
        <a:ext cx="6180307" cy="1018145"/>
      </dsp:txXfrm>
    </dsp:sp>
    <dsp:sp modelId="{7E63C3F0-E329-4C35-8FB2-EBB2D6601E6E}">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843754" y="-730228"/>
          <a:ext cx="5674578" cy="5674578"/>
        </a:xfrm>
        <a:prstGeom prst="blockArc">
          <a:avLst>
            <a:gd name="adj1" fmla="val 18900000"/>
            <a:gd name="adj2" fmla="val 2700000"/>
            <a:gd name="adj3" fmla="val 381"/>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53000" y="191573"/>
          <a:ext cx="6825861" cy="38297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990" tIns="45720" rIns="45720" bIns="45720" numCol="1" spcCol="1270" rtlCol="0" anchor="ctr" anchorCtr="0">
          <a:noAutofit/>
        </a:bodyPr>
        <a:lstStyle/>
        <a:p>
          <a:pPr marL="0" lvl="0" indent="0" algn="l" defTabSz="800100" rtl="0">
            <a:lnSpc>
              <a:spcPct val="100000"/>
            </a:lnSpc>
            <a:spcBef>
              <a:spcPct val="0"/>
            </a:spcBef>
            <a:spcAft>
              <a:spcPct val="35000"/>
            </a:spcAft>
            <a:buNone/>
          </a:pPr>
          <a:r>
            <a:rPr lang="tr" sz="1800" kern="1200" dirty="0">
              <a:latin typeface="Calibri" panose="020F0502020204030204" pitchFamily="34" charset="0"/>
              <a:cs typeface="Calibri" panose="020F0502020204030204" pitchFamily="34" charset="0"/>
            </a:rPr>
            <a:t>    DÜZ MODEL VEYA TABLO MODELİ</a:t>
          </a:r>
        </a:p>
      </dsp:txBody>
      <dsp:txXfrm>
        <a:off x="53000" y="191573"/>
        <a:ext cx="6825861" cy="382979"/>
      </dsp:txXfrm>
    </dsp:sp>
    <dsp:sp modelId="{07CB3071-D555-47DA-A36A-69EB91531FD8}">
      <dsp:nvSpPr>
        <dsp:cNvPr id="0" name=""/>
        <dsp:cNvSpPr/>
      </dsp:nvSpPr>
      <dsp:spPr>
        <a:xfrm>
          <a:off x="-24614" y="143701"/>
          <a:ext cx="478724" cy="47872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6AE2CB5-6964-4AF1-8A14-6267C6736E10}">
      <dsp:nvSpPr>
        <dsp:cNvPr id="0" name=""/>
        <dsp:cNvSpPr/>
      </dsp:nvSpPr>
      <dsp:spPr>
        <a:xfrm>
          <a:off x="561569" y="766380"/>
          <a:ext cx="6155546" cy="38297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990" tIns="45720" rIns="45720" bIns="45720" numCol="1" spcCol="1270" rtlCol="0" anchor="ctr" anchorCtr="0">
          <a:noAutofit/>
        </a:bodyPr>
        <a:lstStyle/>
        <a:p>
          <a:pPr marL="0" lvl="0" indent="0" algn="l" defTabSz="800100" rtl="0">
            <a:lnSpc>
              <a:spcPct val="100000"/>
            </a:lnSpc>
            <a:spcBef>
              <a:spcPct val="0"/>
            </a:spcBef>
            <a:spcAft>
              <a:spcPct val="35000"/>
            </a:spcAft>
            <a:buNone/>
          </a:pPr>
          <a:r>
            <a:rPr lang="tr" sz="1800" kern="1200" dirty="0">
              <a:latin typeface="Calibri" panose="020F0502020204030204" pitchFamily="34" charset="0"/>
              <a:cs typeface="Calibri" panose="020F0502020204030204" pitchFamily="34" charset="0"/>
            </a:rPr>
            <a:t> HİYERARŞİK VERİ MODELİ</a:t>
          </a:r>
        </a:p>
      </dsp:txBody>
      <dsp:txXfrm>
        <a:off x="561569" y="766380"/>
        <a:ext cx="6155546" cy="382979"/>
      </dsp:txXfrm>
    </dsp:sp>
    <dsp:sp modelId="{7E63C3F0-E329-4C35-8FB2-EBB2D6601E6E}">
      <dsp:nvSpPr>
        <dsp:cNvPr id="0" name=""/>
        <dsp:cNvSpPr/>
      </dsp:nvSpPr>
      <dsp:spPr>
        <a:xfrm>
          <a:off x="322207" y="718507"/>
          <a:ext cx="478724" cy="47872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6D0DBE1-F6D9-421E-AFE7-C11AEA7D9C8C}">
      <dsp:nvSpPr>
        <dsp:cNvPr id="0" name=""/>
        <dsp:cNvSpPr/>
      </dsp:nvSpPr>
      <dsp:spPr>
        <a:xfrm>
          <a:off x="751626" y="1340764"/>
          <a:ext cx="5965489" cy="38297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990" tIns="45720" rIns="45720" bIns="45720" numCol="1" spcCol="1270" rtlCol="0" anchor="ctr" anchorCtr="0">
          <a:noAutofit/>
        </a:bodyPr>
        <a:lstStyle/>
        <a:p>
          <a:pPr marL="0" lvl="0" indent="0" algn="l" defTabSz="800100" rtl="0">
            <a:lnSpc>
              <a:spcPct val="100000"/>
            </a:lnSpc>
            <a:spcBef>
              <a:spcPct val="0"/>
            </a:spcBef>
            <a:spcAft>
              <a:spcPct val="35000"/>
            </a:spcAft>
            <a:buNone/>
          </a:pPr>
          <a:r>
            <a:rPr lang="tr" sz="1800" kern="1200" dirty="0">
              <a:latin typeface="Calibri" panose="020F0502020204030204" pitchFamily="34" charset="0"/>
              <a:cs typeface="Calibri" panose="020F0502020204030204" pitchFamily="34" charset="0"/>
            </a:rPr>
            <a:t> AĞ VERİ MODELİ</a:t>
          </a:r>
        </a:p>
      </dsp:txBody>
      <dsp:txXfrm>
        <a:off x="751626" y="1340764"/>
        <a:ext cx="5965489" cy="382979"/>
      </dsp:txXfrm>
    </dsp:sp>
    <dsp:sp modelId="{6503281D-8A5A-4797-B775-EE531787AB8E}">
      <dsp:nvSpPr>
        <dsp:cNvPr id="0" name=""/>
        <dsp:cNvSpPr/>
      </dsp:nvSpPr>
      <dsp:spPr>
        <a:xfrm>
          <a:off x="512264" y="1292892"/>
          <a:ext cx="478724" cy="47872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2BD45F4-E49F-4601-95E8-6C8E3DCF28E7}">
      <dsp:nvSpPr>
        <dsp:cNvPr id="0" name=""/>
        <dsp:cNvSpPr/>
      </dsp:nvSpPr>
      <dsp:spPr>
        <a:xfrm>
          <a:off x="812309" y="1915570"/>
          <a:ext cx="5904806" cy="38297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990" tIns="45720" rIns="45720" bIns="45720" numCol="1" spcCol="1270" rtlCol="0" anchor="ctr" anchorCtr="0">
          <a:noAutofit/>
        </a:bodyPr>
        <a:lstStyle/>
        <a:p>
          <a:pPr marL="0" lvl="0" indent="0" algn="l" defTabSz="800100" rtl="0">
            <a:lnSpc>
              <a:spcPct val="100000"/>
            </a:lnSpc>
            <a:spcBef>
              <a:spcPct val="0"/>
            </a:spcBef>
            <a:spcAft>
              <a:spcPct val="35000"/>
            </a:spcAft>
            <a:buNone/>
          </a:pPr>
          <a:r>
            <a:rPr lang="tr" sz="1800" kern="1200" dirty="0">
              <a:latin typeface="Calibri" panose="020F0502020204030204" pitchFamily="34" charset="0"/>
              <a:cs typeface="Calibri" panose="020F0502020204030204" pitchFamily="34" charset="0"/>
            </a:rPr>
            <a:t> İLİŞKİSEL VERİ MODELİ</a:t>
          </a:r>
        </a:p>
      </dsp:txBody>
      <dsp:txXfrm>
        <a:off x="812309" y="1915570"/>
        <a:ext cx="5904806" cy="382979"/>
      </dsp:txXfrm>
    </dsp:sp>
    <dsp:sp modelId="{FA400BDA-C917-4CC1-AB67-408E1D34D52D}">
      <dsp:nvSpPr>
        <dsp:cNvPr id="0" name=""/>
        <dsp:cNvSpPr/>
      </dsp:nvSpPr>
      <dsp:spPr>
        <a:xfrm>
          <a:off x="572947" y="1867698"/>
          <a:ext cx="478724" cy="47872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31468C-7882-48D3-A7F0-19BA5276CFDB}">
      <dsp:nvSpPr>
        <dsp:cNvPr id="0" name=""/>
        <dsp:cNvSpPr/>
      </dsp:nvSpPr>
      <dsp:spPr>
        <a:xfrm>
          <a:off x="751626" y="2490376"/>
          <a:ext cx="5965489" cy="38297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990" tIns="45720" rIns="45720" bIns="45720" numCol="1" spcCol="1270" rtlCol="0" anchor="ctr" anchorCtr="0">
          <a:noAutofit/>
        </a:bodyPr>
        <a:lstStyle/>
        <a:p>
          <a:pPr marL="0" lvl="0" indent="0" algn="l" defTabSz="800100" rtl="0">
            <a:lnSpc>
              <a:spcPct val="100000"/>
            </a:lnSpc>
            <a:spcBef>
              <a:spcPct val="0"/>
            </a:spcBef>
            <a:spcAft>
              <a:spcPct val="35000"/>
            </a:spcAft>
            <a:buNone/>
          </a:pPr>
          <a:r>
            <a:rPr lang="tr" sz="1800" kern="1200" dirty="0">
              <a:latin typeface="Calibri" panose="020F0502020204030204" pitchFamily="34" charset="0"/>
              <a:cs typeface="Calibri" panose="020F0502020204030204" pitchFamily="34" charset="0"/>
            </a:rPr>
            <a:t>  NESNE YÖNELİMLİ VERİ MODELİ</a:t>
          </a:r>
        </a:p>
      </dsp:txBody>
      <dsp:txXfrm>
        <a:off x="751626" y="2490376"/>
        <a:ext cx="5965489" cy="382979"/>
      </dsp:txXfrm>
    </dsp:sp>
    <dsp:sp modelId="{51A4AA10-0916-4E7E-922A-DA536CA055DC}">
      <dsp:nvSpPr>
        <dsp:cNvPr id="0" name=""/>
        <dsp:cNvSpPr/>
      </dsp:nvSpPr>
      <dsp:spPr>
        <a:xfrm>
          <a:off x="512264" y="2442504"/>
          <a:ext cx="478724" cy="47872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C01F15D-7CF5-465A-BF27-6D40CDD7ACCD}">
      <dsp:nvSpPr>
        <dsp:cNvPr id="0" name=""/>
        <dsp:cNvSpPr/>
      </dsp:nvSpPr>
      <dsp:spPr>
        <a:xfrm>
          <a:off x="561569" y="3064761"/>
          <a:ext cx="6155546" cy="38297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990" tIns="45720" rIns="45720" bIns="45720" numCol="1" spcCol="1270" rtlCol="0" anchor="ctr" anchorCtr="0">
          <a:noAutofit/>
        </a:bodyPr>
        <a:lstStyle/>
        <a:p>
          <a:pPr marL="0" lvl="0" indent="0" algn="l" defTabSz="800100" rtl="0">
            <a:lnSpc>
              <a:spcPct val="100000"/>
            </a:lnSpc>
            <a:spcBef>
              <a:spcPct val="0"/>
            </a:spcBef>
            <a:spcAft>
              <a:spcPct val="35000"/>
            </a:spcAft>
            <a:buNone/>
          </a:pPr>
          <a:r>
            <a:rPr lang="tr" sz="1800" kern="1200" dirty="0">
              <a:latin typeface="Calibri" panose="020F0502020204030204" pitchFamily="34" charset="0"/>
              <a:cs typeface="Calibri" panose="020F0502020204030204" pitchFamily="34" charset="0"/>
            </a:rPr>
            <a:t> NESNE İLİŞKİSEL VERİ MODELİ</a:t>
          </a:r>
        </a:p>
      </dsp:txBody>
      <dsp:txXfrm>
        <a:off x="561569" y="3064761"/>
        <a:ext cx="6155546" cy="382979"/>
      </dsp:txXfrm>
    </dsp:sp>
    <dsp:sp modelId="{27D4A7D7-E3DA-42F2-B96C-297B95BA4455}">
      <dsp:nvSpPr>
        <dsp:cNvPr id="0" name=""/>
        <dsp:cNvSpPr/>
      </dsp:nvSpPr>
      <dsp:spPr>
        <a:xfrm>
          <a:off x="322207" y="3016889"/>
          <a:ext cx="478724" cy="47872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BE529EB-DA73-4798-9A6B-72A9A956EC1F}">
      <dsp:nvSpPr>
        <dsp:cNvPr id="0" name=""/>
        <dsp:cNvSpPr/>
      </dsp:nvSpPr>
      <dsp:spPr>
        <a:xfrm>
          <a:off x="214747" y="3639567"/>
          <a:ext cx="6502368" cy="38297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3990" tIns="45720" rIns="45720" bIns="45720" numCol="1" spcCol="1270" rtlCol="0" anchor="ctr" anchorCtr="0">
          <a:noAutofit/>
        </a:bodyPr>
        <a:lstStyle/>
        <a:p>
          <a:pPr marL="0" lvl="0" indent="0" algn="l" defTabSz="800100" rtl="0">
            <a:lnSpc>
              <a:spcPct val="100000"/>
            </a:lnSpc>
            <a:spcBef>
              <a:spcPct val="0"/>
            </a:spcBef>
            <a:spcAft>
              <a:spcPct val="35000"/>
            </a:spcAft>
            <a:buNone/>
          </a:pPr>
          <a:r>
            <a:rPr lang="tr" sz="1800" kern="1200" dirty="0">
              <a:latin typeface="Calibri" panose="020F0502020204030204" pitchFamily="34" charset="0"/>
              <a:cs typeface="Calibri" panose="020F0502020204030204" pitchFamily="34" charset="0"/>
            </a:rPr>
            <a:t> ÇOKLU ORTAM VERİ MODELİ</a:t>
          </a:r>
        </a:p>
      </dsp:txBody>
      <dsp:txXfrm>
        <a:off x="214747" y="3639567"/>
        <a:ext cx="6502368" cy="382979"/>
      </dsp:txXfrm>
    </dsp:sp>
    <dsp:sp modelId="{04FA1664-B556-4C5A-928C-BD4C60EB74DC}">
      <dsp:nvSpPr>
        <dsp:cNvPr id="0" name=""/>
        <dsp:cNvSpPr/>
      </dsp:nvSpPr>
      <dsp:spPr>
        <a:xfrm>
          <a:off x="-24614" y="3591695"/>
          <a:ext cx="478724" cy="47872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5EC88-E95E-4D24-9548-09A0E71E44D4}" type="datetime1">
              <a:rPr lang="tr-TR" smtClean="0"/>
              <a:t>19.03.2024</a:t>
            </a:fld>
            <a:endParaRPr lang="tr-TR"/>
          </a:p>
        </p:txBody>
      </p:sp>
      <p:sp>
        <p:nvSpPr>
          <p:cNvPr id="4" name="Alt Bilgi Yer Tutucusu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tr-TR" smtClean="0"/>
              <a:t>‹#›</a:t>
            </a:fld>
            <a:endParaRPr lang="tr-T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B79020-0477-4227-8193-C4446835B4F2}" type="datetime1">
              <a:rPr lang="tr-TR" noProof="0" smtClean="0"/>
              <a:t>19.03.2024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tr-TR" noProof="0" smtClean="0"/>
              <a:t>‹#›</a:t>
            </a:fld>
            <a:endParaRPr lang="tr-T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6B3AB32-59DF-41F1-9618-EDFBF5049629}" type="slidenum">
              <a:rPr lang="tr-TR" smtClean="0"/>
              <a:t>1</a:t>
            </a:fld>
            <a:endParaRPr lang="tr-T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6B3AB32-59DF-41F1-9618-EDFBF5049629}" type="slidenum">
              <a:rPr lang="tr-TR" smtClean="0"/>
              <a:t>2</a:t>
            </a:fld>
            <a:endParaRPr lang="tr-TR"/>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C6B3AB32-59DF-41F1-9618-EDFBF5049629}" type="slidenum">
              <a:rPr lang="tr-TR" smtClean="0"/>
              <a:t>3</a:t>
            </a:fld>
            <a:endParaRPr lang="tr-TR"/>
          </a:p>
        </p:txBody>
      </p:sp>
    </p:spTree>
    <p:extLst>
      <p:ext uri="{BB962C8B-B14F-4D97-AF65-F5344CB8AC3E}">
        <p14:creationId xmlns:p14="http://schemas.microsoft.com/office/powerpoint/2010/main" val="184275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6B3AB32-59DF-41F1-9618-EDFBF5049629}" type="slidenum">
              <a:rPr lang="tr-TR" smtClean="0"/>
              <a:t>4</a:t>
            </a:fld>
            <a:endParaRPr lang="tr-TR"/>
          </a:p>
        </p:txBody>
      </p:sp>
    </p:spTree>
    <p:extLst>
      <p:ext uri="{BB962C8B-B14F-4D97-AF65-F5344CB8AC3E}">
        <p14:creationId xmlns:p14="http://schemas.microsoft.com/office/powerpoint/2010/main" val="3505115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6B3AB32-59DF-41F1-9618-EDFBF5049629}" type="slidenum">
              <a:rPr lang="tr-TR" smtClean="0"/>
              <a:t>7</a:t>
            </a:fld>
            <a:endParaRPr lang="tr-TR"/>
          </a:p>
        </p:txBody>
      </p:sp>
    </p:spTree>
    <p:extLst>
      <p:ext uri="{BB962C8B-B14F-4D97-AF65-F5344CB8AC3E}">
        <p14:creationId xmlns:p14="http://schemas.microsoft.com/office/powerpoint/2010/main" val="213105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6B3AB32-59DF-41F1-9618-EDFBF5049629}" type="slidenum">
              <a:rPr lang="tr-TR" smtClean="0"/>
              <a:t>21</a:t>
            </a:fld>
            <a:endParaRPr lang="tr-T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C82E86C-8CD7-419E-A625-74A1A4AA75EC}" type="datetime1">
              <a:rPr lang="tr-TR" noProof="0" smtClean="0"/>
              <a:t>19.03.2024</a:t>
            </a:fld>
            <a:endParaRPr lang="tr-TR" noProof="0"/>
          </a:p>
        </p:txBody>
      </p:sp>
      <p:sp>
        <p:nvSpPr>
          <p:cNvPr id="5" name="Alt Bilgi Yer Tutucusu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tr-TR" noProof="0"/>
          </a:p>
        </p:txBody>
      </p:sp>
      <p:sp>
        <p:nvSpPr>
          <p:cNvPr id="6" name="Slayt Numarası Yer Tutucusu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Dikdörtgen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Başlık 1"/>
          <p:cNvSpPr>
            <a:spLocks noGrp="1"/>
          </p:cNvSpPr>
          <p:nvPr>
            <p:ph type="title"/>
          </p:nvPr>
        </p:nvSpPr>
        <p:spPr>
          <a:xfrm>
            <a:off x="581192" y="702156"/>
            <a:ext cx="11029616" cy="1013800"/>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2CF06F0F-C125-42D8-8D06-60EED92A8F4B}"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839201" y="675726"/>
            <a:ext cx="2004164" cy="5183073"/>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774923" y="675726"/>
            <a:ext cx="7896279" cy="5183073"/>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B70B332-0F3B-4347-A31E-4DF0CD32E73A}" type="datetime1">
              <a:rPr lang="tr-TR" noProof="0" smtClean="0"/>
              <a:t>19.03.2024</a:t>
            </a:fld>
            <a:endParaRPr lang="tr-TR" noProof="0"/>
          </a:p>
        </p:txBody>
      </p:sp>
      <p:sp>
        <p:nvSpPr>
          <p:cNvPr id="5" name="Alt Bilgi Yer Tutucusu 4"/>
          <p:cNvSpPr>
            <a:spLocks noGrp="1"/>
          </p:cNvSpPr>
          <p:nvPr>
            <p:ph type="ftr" sz="quarter" idx="11"/>
          </p:nvPr>
        </p:nvSpPr>
        <p:spPr>
          <a:xfrm>
            <a:off x="774923" y="5951811"/>
            <a:ext cx="7896279" cy="365125"/>
          </a:xfrm>
        </p:spPr>
        <p:txBody>
          <a:bodyPr rtlCol="0"/>
          <a:lstStyle/>
          <a:p>
            <a:pPr rtl="0"/>
            <a:endParaRPr lang="tr-TR" noProof="0"/>
          </a:p>
        </p:txBody>
      </p:sp>
      <p:sp>
        <p:nvSpPr>
          <p:cNvPr id="6" name="Slayt Numarası Yer Tutucusu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2" y="702156"/>
            <a:ext cx="11029616" cy="1013800"/>
          </a:xfrm>
        </p:spPr>
        <p:txBody>
          <a:bodyPr rtlCol="0"/>
          <a:lstStyle/>
          <a:p>
            <a:pPr rtl="0"/>
            <a:r>
              <a:rPr lang="tr-TR" noProof="0"/>
              <a:t>Asıl başlık stilini düzenlemek için tıklayın</a:t>
            </a:r>
          </a:p>
        </p:txBody>
      </p:sp>
      <p:sp>
        <p:nvSpPr>
          <p:cNvPr id="3" name="İçerik Yer Tutucusu 2"/>
          <p:cNvSpPr>
            <a:spLocks noGrp="1"/>
          </p:cNvSpPr>
          <p:nvPr>
            <p:ph idx="1"/>
          </p:nvPr>
        </p:nvSpPr>
        <p:spPr>
          <a:xfrm>
            <a:off x="581192" y="2180496"/>
            <a:ext cx="11029615" cy="3678303"/>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44DD688D-FB2C-48CA-89D5-6903252A17F3}"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a:xfrm>
            <a:off x="10558300" y="5956137"/>
            <a:ext cx="1052508" cy="365125"/>
          </a:xfrm>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tr-TR" noProof="0"/>
              <a:t>Asıl başlık stilini düzenlemek için tıklayın</a:t>
            </a:r>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a:solidFill>
                  <a:schemeClr val="accent1">
                    <a:lumMod val="75000"/>
                    <a:lumOff val="25000"/>
                  </a:schemeClr>
                </a:solidFill>
              </a:defRPr>
            </a:lvl1pPr>
          </a:lstStyle>
          <a:p>
            <a:pPr rtl="0"/>
            <a:fld id="{3B765136-928E-49D4-B331-A1BA882B7588}" type="datetime1">
              <a:rPr lang="tr-TR" noProof="0" smtClean="0"/>
              <a:t>19.03.2024</a:t>
            </a:fld>
            <a:endParaRPr lang="tr-TR" noProof="0"/>
          </a:p>
        </p:txBody>
      </p:sp>
      <p:sp>
        <p:nvSpPr>
          <p:cNvPr id="5" name="Alt Bilgi Yer Tutucusu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noProof="0"/>
          </a:p>
        </p:txBody>
      </p:sp>
      <p:sp>
        <p:nvSpPr>
          <p:cNvPr id="6" name="Slayt Numarası Yer Tutucusu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Dikdörtgen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729658"/>
            <a:ext cx="11029616" cy="988332"/>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581193" y="2228003"/>
            <a:ext cx="5422390" cy="3633047"/>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188417" y="2228003"/>
            <a:ext cx="5422392" cy="3633047"/>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C6F58F8E-0482-4791-914A-065FB3C4105B}"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Dikdörtgen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Başlık 1"/>
          <p:cNvSpPr>
            <a:spLocks noGrp="1"/>
          </p:cNvSpPr>
          <p:nvPr>
            <p:ph type="title"/>
          </p:nvPr>
        </p:nvSpPr>
        <p:spPr>
          <a:xfrm>
            <a:off x="581193" y="729658"/>
            <a:ext cx="11029616" cy="988332"/>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581194" y="2926052"/>
            <a:ext cx="5393100" cy="2934999"/>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17709" y="2926052"/>
            <a:ext cx="5393100" cy="2934999"/>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AE8D3276-729C-4C17-B6E2-2867EDA2643F}" type="datetime1">
              <a:rPr lang="tr-TR" noProof="0" smtClean="0"/>
              <a:t>19.03.2024</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Tarih Yer Tutucusu 2"/>
          <p:cNvSpPr>
            <a:spLocks noGrp="1"/>
          </p:cNvSpPr>
          <p:nvPr>
            <p:ph type="dt" sz="half" idx="10"/>
          </p:nvPr>
        </p:nvSpPr>
        <p:spPr/>
        <p:txBody>
          <a:bodyPr rtlCol="0"/>
          <a:lstStyle/>
          <a:p>
            <a:pPr rtl="0"/>
            <a:fld id="{04C86354-688A-4E0E-A795-B8F42E1E179F}" type="datetime1">
              <a:rPr lang="tr-TR" noProof="0" smtClean="0"/>
              <a:t>19.03.2024</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
        <p:nvSpPr>
          <p:cNvPr id="7" name="Dikdörtgen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Başlık 1"/>
          <p:cNvSpPr>
            <a:spLocks noGrp="1"/>
          </p:cNvSpPr>
          <p:nvPr>
            <p:ph type="title"/>
          </p:nvPr>
        </p:nvSpPr>
        <p:spPr>
          <a:xfrm>
            <a:off x="575894" y="729658"/>
            <a:ext cx="11029616" cy="988332"/>
          </a:xfrm>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EBDB85D0-1F54-43FE-A7FC-CEF3014256E7}" type="datetime1">
              <a:rPr lang="tr-TR" noProof="0" smtClean="0"/>
              <a:t>19.03.2024</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tr-TR" noProof="0"/>
              <a:t>Asıl başlık stilini düzenlemek için tıklayın</a:t>
            </a:r>
          </a:p>
        </p:txBody>
      </p:sp>
      <p:sp>
        <p:nvSpPr>
          <p:cNvPr id="3" name="İçerik Yer Tutucusu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solidFill>
                  <a:schemeClr val="accent1">
                    <a:lumMod val="75000"/>
                    <a:lumOff val="25000"/>
                  </a:schemeClr>
                </a:solidFill>
              </a:defRPr>
            </a:lvl1pPr>
          </a:lstStyle>
          <a:p>
            <a:pPr rtl="0"/>
            <a:fld id="{E6EAC3C1-1CA8-4BA7-AED1-DB1E45F5FEAA}"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noProof="0"/>
          </a:p>
        </p:txBody>
      </p:sp>
      <p:sp>
        <p:nvSpPr>
          <p:cNvPr id="7" name="Slayt Numarası Yer Tutucusu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23DDE148-BA19-4084-9A4E-C83E85DE3DB5}" type="datetime1">
              <a:rPr lang="tr-TR" noProof="0" smtClean="0"/>
              <a:t>19.03.2024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defRPr>
            </a:lvl1pPr>
          </a:lstStyle>
          <a:p>
            <a:fld id="{4EFCC0D1-9FEB-4659-94A8-C690836DA060}" type="datetime1">
              <a:rPr lang="tr-TR" noProof="0" smtClean="0"/>
              <a:t>19.03.2024</a:t>
            </a:fld>
            <a:endParaRPr lang="tr-TR" noProof="0"/>
          </a:p>
        </p:txBody>
      </p:sp>
      <p:sp>
        <p:nvSpPr>
          <p:cNvPr id="5" name="Alt Bilgi Yer Tutucusu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Calibri" panose="020F0502020204030204" pitchFamily="34" charset="0"/>
              </a:defRPr>
            </a:lvl1pPr>
          </a:lstStyle>
          <a:p>
            <a:endParaRPr lang="tr-TR" noProof="0"/>
          </a:p>
        </p:txBody>
      </p:sp>
      <p:sp>
        <p:nvSpPr>
          <p:cNvPr id="6" name="Slayt Numarası Yer Tutucusu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defRPr>
            </a:lvl1pPr>
          </a:lstStyle>
          <a:p>
            <a:fld id="{D57F1E4F-1CFF-5643-939E-217C01CDF565}" type="slidenum">
              <a:rPr lang="tr-TR" noProof="0" smtClean="0"/>
              <a:pPr/>
              <a:t>‹#›</a:t>
            </a:fld>
            <a:endParaRPr lang="tr-TR" noProof="0"/>
          </a:p>
        </p:txBody>
      </p:sp>
      <p:sp>
        <p:nvSpPr>
          <p:cNvPr id="9" name="Dikdörtgen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Dikdörtgen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Calibri" panose="020F0502020204030204" pitchFamily="34" charset="0"/>
          <a:ea typeface="+mj-ea"/>
          <a:cs typeface="+mj-cs"/>
        </a:defRPr>
      </a:lvl1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5.jpeg"/><Relationship Id="rId4" Type="http://schemas.openxmlformats.org/officeDocument/2006/relationships/diagramData" Target="../diagrams/data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Dikdörtgen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latin typeface="Calibri" panose="020F0502020204030204" pitchFamily="34" charset="0"/>
            </a:endParaRPr>
          </a:p>
        </p:txBody>
      </p:sp>
      <p:pic>
        <p:nvPicPr>
          <p:cNvPr id="7" name="Resim 6" descr="Dijital Bağlantılar">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0"/>
            <a:ext cx="12191980" cy="6857990"/>
          </a:xfrm>
          <a:prstGeom prst="rect">
            <a:avLst/>
          </a:prstGeom>
        </p:spPr>
      </p:pic>
      <p:grpSp>
        <p:nvGrpSpPr>
          <p:cNvPr id="17" name="Gr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Dikdörtgen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9" name="Dikdörtgen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0" name="Dikdörtgen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22" name="Dikdörtgen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C02C5318-1A1E-49D0-B2E2-A4B0FA9E8A40}"/>
              </a:ext>
            </a:extLst>
          </p:cNvPr>
          <p:cNvSpPr>
            <a:spLocks noGrp="1"/>
          </p:cNvSpPr>
          <p:nvPr>
            <p:ph type="ctrTitle"/>
          </p:nvPr>
        </p:nvSpPr>
        <p:spPr>
          <a:xfrm>
            <a:off x="2298194" y="4961693"/>
            <a:ext cx="8292221" cy="895244"/>
          </a:xfrm>
        </p:spPr>
        <p:txBody>
          <a:bodyPr rtlCol="0">
            <a:noAutofit/>
          </a:bodyPr>
          <a:lstStyle/>
          <a:p>
            <a:pPr rtl="0"/>
            <a:r>
              <a:rPr lang="tr-TR" sz="6000" dirty="0">
                <a:solidFill>
                  <a:schemeClr val="bg1"/>
                </a:solidFill>
              </a:rPr>
              <a:t>VERİ ORGANİZASYONU</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B0A1AFB1-3236-437F-D5C5-529E5C1F873B}"/>
              </a:ext>
            </a:extLst>
          </p:cNvPr>
          <p:cNvSpPr>
            <a:spLocks noGrp="1"/>
          </p:cNvSpPr>
          <p:nvPr>
            <p:ph type="body" sz="half" idx="2"/>
          </p:nvPr>
        </p:nvSpPr>
        <p:spPr/>
        <p:txBody>
          <a:bodyPr/>
          <a:lstStyle/>
          <a:p>
            <a:endParaRPr lang="tr-TR"/>
          </a:p>
        </p:txBody>
      </p:sp>
      <p:pic>
        <p:nvPicPr>
          <p:cNvPr id="7" name="İçerik Yer Tutucusu 4" descr="Dijital Sayılar">
            <a:extLst>
              <a:ext uri="{FF2B5EF4-FFF2-40B4-BE49-F238E27FC236}">
                <a16:creationId xmlns:a16="http://schemas.microsoft.com/office/drawing/2014/main" id="{90A57C85-9896-40A3-DD99-AF37074FC68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sp>
        <p:nvSpPr>
          <p:cNvPr id="5" name="Metin kutusu 4">
            <a:extLst>
              <a:ext uri="{FF2B5EF4-FFF2-40B4-BE49-F238E27FC236}">
                <a16:creationId xmlns:a16="http://schemas.microsoft.com/office/drawing/2014/main" id="{18AD5A76-1E1A-8AF7-5C64-0C3254A48CBE}"/>
              </a:ext>
            </a:extLst>
          </p:cNvPr>
          <p:cNvSpPr txBox="1"/>
          <p:nvPr/>
        </p:nvSpPr>
        <p:spPr>
          <a:xfrm>
            <a:off x="236168" y="400172"/>
            <a:ext cx="6177280" cy="1938992"/>
          </a:xfrm>
          <a:prstGeom prst="rect">
            <a:avLst/>
          </a:prstGeom>
          <a:noFill/>
        </p:spPr>
        <p:txBody>
          <a:bodyPr wrap="square">
            <a:spAutoFit/>
          </a:bodyPr>
          <a:lstStyle/>
          <a:p>
            <a:r>
              <a:rPr lang="tr-TR" sz="2400" dirty="0">
                <a:solidFill>
                  <a:srgbClr val="FF0000"/>
                </a:solidFill>
              </a:rPr>
              <a:t>NESNE YÖNELİMLİ VERİ MODELİ</a:t>
            </a:r>
          </a:p>
          <a:p>
            <a:endParaRPr lang="tr-TR" sz="2400" dirty="0">
              <a:solidFill>
                <a:srgbClr val="FF0000"/>
              </a:solidFill>
            </a:endParaRPr>
          </a:p>
          <a:p>
            <a:r>
              <a:rPr lang="tr-TR" sz="2400" dirty="0">
                <a:solidFill>
                  <a:schemeClr val="accent5"/>
                </a:solidFill>
              </a:rPr>
              <a:t>Daha sonraları ortaya çıkmış ve başarısını kanıtlamıştır. Nesne yönelimli programlamaya dayanan veri modelidir </a:t>
            </a:r>
          </a:p>
        </p:txBody>
      </p:sp>
      <p:pic>
        <p:nvPicPr>
          <p:cNvPr id="10" name="Resim 9">
            <a:extLst>
              <a:ext uri="{FF2B5EF4-FFF2-40B4-BE49-F238E27FC236}">
                <a16:creationId xmlns:a16="http://schemas.microsoft.com/office/drawing/2014/main" id="{91B507AC-511D-1BE0-BF56-8FB6062B662E}"/>
              </a:ext>
            </a:extLst>
          </p:cNvPr>
          <p:cNvPicPr>
            <a:picLocks noChangeAspect="1"/>
          </p:cNvPicPr>
          <p:nvPr/>
        </p:nvPicPr>
        <p:blipFill>
          <a:blip r:embed="rId3"/>
          <a:stretch>
            <a:fillRect/>
          </a:stretch>
        </p:blipFill>
        <p:spPr>
          <a:xfrm>
            <a:off x="6177300" y="400172"/>
            <a:ext cx="5778532" cy="2132629"/>
          </a:xfrm>
          <a:prstGeom prst="rect">
            <a:avLst/>
          </a:prstGeom>
        </p:spPr>
      </p:pic>
      <p:sp>
        <p:nvSpPr>
          <p:cNvPr id="12" name="Metin kutusu 11">
            <a:extLst>
              <a:ext uri="{FF2B5EF4-FFF2-40B4-BE49-F238E27FC236}">
                <a16:creationId xmlns:a16="http://schemas.microsoft.com/office/drawing/2014/main" id="{0B381E56-0A54-A40C-5599-E34762354661}"/>
              </a:ext>
            </a:extLst>
          </p:cNvPr>
          <p:cNvSpPr txBox="1"/>
          <p:nvPr/>
        </p:nvSpPr>
        <p:spPr>
          <a:xfrm>
            <a:off x="5707319" y="3582219"/>
            <a:ext cx="6172200" cy="1200329"/>
          </a:xfrm>
          <a:prstGeom prst="rect">
            <a:avLst/>
          </a:prstGeom>
          <a:noFill/>
        </p:spPr>
        <p:txBody>
          <a:bodyPr wrap="square">
            <a:spAutoFit/>
          </a:bodyPr>
          <a:lstStyle/>
          <a:p>
            <a:r>
              <a:rPr lang="tr-TR" dirty="0">
                <a:solidFill>
                  <a:srgbClr val="FF0000"/>
                </a:solidFill>
              </a:rPr>
              <a:t>NESNE İLİŞKİSEL VERİ MODELİ</a:t>
            </a:r>
          </a:p>
          <a:p>
            <a:endParaRPr lang="tr-TR" dirty="0">
              <a:solidFill>
                <a:schemeClr val="accent5"/>
              </a:solidFill>
            </a:endParaRPr>
          </a:p>
          <a:p>
            <a:r>
              <a:rPr lang="tr-TR" dirty="0">
                <a:solidFill>
                  <a:schemeClr val="accent5"/>
                </a:solidFill>
              </a:rPr>
              <a:t> Nesne ilişkisel veri tabanı, ilişkisel işlevselliğin üzerine nesne yönelimli özellikler içerir. </a:t>
            </a:r>
          </a:p>
        </p:txBody>
      </p:sp>
      <p:pic>
        <p:nvPicPr>
          <p:cNvPr id="15" name="Resim 14" descr="metin, yazı tipi, çizgi, sayı, numara içeren bir resim&#10;&#10;Açıklama otomatik olarak oluşturuldu">
            <a:extLst>
              <a:ext uri="{FF2B5EF4-FFF2-40B4-BE49-F238E27FC236}">
                <a16:creationId xmlns:a16="http://schemas.microsoft.com/office/drawing/2014/main" id="{3DA02732-D993-9766-1ECA-EE0F1D5EC3E0}"/>
              </a:ext>
            </a:extLst>
          </p:cNvPr>
          <p:cNvPicPr>
            <a:picLocks noChangeAspect="1"/>
          </p:cNvPicPr>
          <p:nvPr/>
        </p:nvPicPr>
        <p:blipFill>
          <a:blip r:embed="rId4"/>
          <a:stretch>
            <a:fillRect/>
          </a:stretch>
        </p:blipFill>
        <p:spPr>
          <a:xfrm>
            <a:off x="666194" y="3104639"/>
            <a:ext cx="4728645" cy="2454823"/>
          </a:xfrm>
          <a:prstGeom prst="rect">
            <a:avLst/>
          </a:prstGeom>
        </p:spPr>
      </p:pic>
    </p:spTree>
    <p:extLst>
      <p:ext uri="{BB962C8B-B14F-4D97-AF65-F5344CB8AC3E}">
        <p14:creationId xmlns:p14="http://schemas.microsoft.com/office/powerpoint/2010/main" val="263825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B0A1AFB1-3236-437F-D5C5-529E5C1F873B}"/>
              </a:ext>
            </a:extLst>
          </p:cNvPr>
          <p:cNvSpPr>
            <a:spLocks noGrp="1"/>
          </p:cNvSpPr>
          <p:nvPr>
            <p:ph type="body" sz="half" idx="2"/>
          </p:nvPr>
        </p:nvSpPr>
        <p:spPr/>
        <p:txBody>
          <a:bodyPr/>
          <a:lstStyle/>
          <a:p>
            <a:endParaRPr lang="tr-TR"/>
          </a:p>
        </p:txBody>
      </p:sp>
      <p:pic>
        <p:nvPicPr>
          <p:cNvPr id="7" name="İçerik Yer Tutucusu 4" descr="Dijital Sayılar">
            <a:extLst>
              <a:ext uri="{FF2B5EF4-FFF2-40B4-BE49-F238E27FC236}">
                <a16:creationId xmlns:a16="http://schemas.microsoft.com/office/drawing/2014/main" id="{90A57C85-9896-40A3-DD99-AF37074FC68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0" y="10"/>
            <a:ext cx="12191980" cy="6857990"/>
          </a:xfrm>
          <a:prstGeom prst="rect">
            <a:avLst/>
          </a:prstGeom>
        </p:spPr>
      </p:pic>
      <p:sp>
        <p:nvSpPr>
          <p:cNvPr id="3" name="Metin kutusu 2">
            <a:extLst>
              <a:ext uri="{FF2B5EF4-FFF2-40B4-BE49-F238E27FC236}">
                <a16:creationId xmlns:a16="http://schemas.microsoft.com/office/drawing/2014/main" id="{D99046B8-2BA1-1532-A457-1A3EA7FE4014}"/>
              </a:ext>
            </a:extLst>
          </p:cNvPr>
          <p:cNvSpPr txBox="1"/>
          <p:nvPr/>
        </p:nvSpPr>
        <p:spPr>
          <a:xfrm>
            <a:off x="904240" y="543898"/>
            <a:ext cx="10200640" cy="1508105"/>
          </a:xfrm>
          <a:prstGeom prst="rect">
            <a:avLst/>
          </a:prstGeom>
          <a:noFill/>
        </p:spPr>
        <p:txBody>
          <a:bodyPr wrap="square">
            <a:spAutoFit/>
          </a:bodyPr>
          <a:lstStyle/>
          <a:p>
            <a:r>
              <a:rPr lang="tr-TR" sz="2000" dirty="0">
                <a:solidFill>
                  <a:srgbClr val="FF0000"/>
                </a:solidFill>
              </a:rPr>
              <a:t>Çoklu Ortam Veri Modeli: </a:t>
            </a:r>
          </a:p>
          <a:p>
            <a:r>
              <a:rPr lang="tr-TR" dirty="0">
                <a:solidFill>
                  <a:schemeClr val="accent5"/>
                </a:solidFill>
              </a:rPr>
              <a:t>Çoklu ortam veri tabanları nesne ilişkisel veri tabanları ile büyük benzerlikler gösterir. Bununla birlikte, film, müzik, metin ve video gibi büyük nesneleri işlemek ve aynı zamanda işleme sırasındaki adımları kullanıcıya göstermemek için farklı özellikler taşır. Çoklu ortam veri tabanlarının desteklemesi gereken üç temel özellik; Veri miktarı, Süreklilik ve Senkronizasyondur.</a:t>
            </a:r>
          </a:p>
        </p:txBody>
      </p:sp>
      <p:sp>
        <p:nvSpPr>
          <p:cNvPr id="8" name="Metin kutusu 7">
            <a:extLst>
              <a:ext uri="{FF2B5EF4-FFF2-40B4-BE49-F238E27FC236}">
                <a16:creationId xmlns:a16="http://schemas.microsoft.com/office/drawing/2014/main" id="{5028F5CC-979B-7E70-15AA-324F33D32EC9}"/>
              </a:ext>
            </a:extLst>
          </p:cNvPr>
          <p:cNvSpPr txBox="1"/>
          <p:nvPr/>
        </p:nvSpPr>
        <p:spPr>
          <a:xfrm>
            <a:off x="1046480" y="4806316"/>
            <a:ext cx="9408160" cy="1692771"/>
          </a:xfrm>
          <a:prstGeom prst="rect">
            <a:avLst/>
          </a:prstGeom>
          <a:noFill/>
        </p:spPr>
        <p:txBody>
          <a:bodyPr wrap="square">
            <a:spAutoFit/>
          </a:bodyPr>
          <a:lstStyle/>
          <a:p>
            <a:r>
              <a:rPr lang="tr-TR" sz="2400" dirty="0">
                <a:solidFill>
                  <a:srgbClr val="FF0000"/>
                </a:solidFill>
              </a:rPr>
              <a:t>Dağıtık Veri Modeli: </a:t>
            </a:r>
            <a:r>
              <a:rPr lang="tr-TR" sz="2000" dirty="0">
                <a:solidFill>
                  <a:schemeClr val="accent5"/>
                </a:solidFill>
              </a:rPr>
              <a:t>Dağıtık veri tabanları, iki ya da daha fazla bilgisayarda depolanan ve bir ağ üzerinde dağıtılan bilgiler için kullanılan veri tabanı grubudur. Veri tabanını ağ üzerinden paralel kullanmak için parçalara ayırmak, sorguların daha hızlı işlenmesini sağlar. Böyle bir sistemde, birden fazla veri tabanına erişilmesine rağmen, kullanıcı bir tek veri tabanıyla çalışıyormuş gibi işlem yapar</a:t>
            </a:r>
          </a:p>
        </p:txBody>
      </p:sp>
    </p:spTree>
    <p:extLst>
      <p:ext uri="{BB962C8B-B14F-4D97-AF65-F5344CB8AC3E}">
        <p14:creationId xmlns:p14="http://schemas.microsoft.com/office/powerpoint/2010/main" val="252591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65774D-372C-C7CA-A987-430EAC4A3C1E}"/>
              </a:ext>
            </a:extLst>
          </p:cNvPr>
          <p:cNvSpPr>
            <a:spLocks noGrp="1"/>
          </p:cNvSpPr>
          <p:nvPr>
            <p:ph type="title"/>
          </p:nvPr>
        </p:nvSpPr>
        <p:spPr/>
        <p:txBody>
          <a:bodyPr>
            <a:normAutofit/>
          </a:bodyPr>
          <a:lstStyle/>
          <a:p>
            <a:r>
              <a:rPr lang="tr-TR" sz="5400" dirty="0">
                <a:solidFill>
                  <a:srgbClr val="FF0000"/>
                </a:solidFill>
              </a:rPr>
              <a:t>VERİ TABANI TASARIMI </a:t>
            </a:r>
          </a:p>
        </p:txBody>
      </p:sp>
      <p:sp>
        <p:nvSpPr>
          <p:cNvPr id="3" name="İçerik Yer Tutucusu 2">
            <a:extLst>
              <a:ext uri="{FF2B5EF4-FFF2-40B4-BE49-F238E27FC236}">
                <a16:creationId xmlns:a16="http://schemas.microsoft.com/office/drawing/2014/main" id="{090F2403-A039-13A5-1B25-C51B0F579ACD}"/>
              </a:ext>
            </a:extLst>
          </p:cNvPr>
          <p:cNvSpPr>
            <a:spLocks noGrp="1"/>
          </p:cNvSpPr>
          <p:nvPr>
            <p:ph idx="1"/>
          </p:nvPr>
        </p:nvSpPr>
        <p:spPr>
          <a:xfrm>
            <a:off x="581193" y="2180496"/>
            <a:ext cx="5768808" cy="3975347"/>
          </a:xfrm>
        </p:spPr>
        <p:txBody>
          <a:bodyPr>
            <a:normAutofit lnSpcReduction="10000"/>
          </a:bodyPr>
          <a:lstStyle/>
          <a:p>
            <a:pPr marL="0" indent="0">
              <a:buNone/>
            </a:pPr>
            <a:r>
              <a:rPr lang="tr-TR" dirty="0"/>
              <a:t>Veri tabanı tasarımında; gerçeğin, gereksinim ve beklentiler çerçevesinde modellenerek veri tabanına aktarılması gerekir. depolanması için kullanılacak olan veri yapılarını belirler. Gerçeğin veri tabanındaki sayısal temsili, onun belli bir perspektiften bir modeli olup, bir veri tabanı sisteminde gerek kullanıcılar ve gerekse bilgisayar tarafından anlaşılabilecek bir tarzda tanımlanması gerekir. Böyle bir tanımlama, veri tabanı literatüründe “şema” olarak adlandırılır. Kullanıcı ve bilgisayar düzeyleri sırasıyla ''kavramsal'' ve ''fiziksel'' düzeyler, bu düzeylerdeki şemalar da “kavramsal şema” ve “iç şema” olarak anılırlar. Kavramsal ve fiziksel düzeylerdeki şemalar, farklı anlayış mekanizmalarına hitap ettiklerinden, kullanılacak veri modelleri de farklı olacaktır. Her iki düzeyde kullanılmak üzere, çeşitli veri modelleri geliştirilmiştir.</a:t>
            </a:r>
          </a:p>
        </p:txBody>
      </p:sp>
      <p:pic>
        <p:nvPicPr>
          <p:cNvPr id="5" name="Resim 4">
            <a:extLst>
              <a:ext uri="{FF2B5EF4-FFF2-40B4-BE49-F238E27FC236}">
                <a16:creationId xmlns:a16="http://schemas.microsoft.com/office/drawing/2014/main" id="{746B42CF-F3AC-A7C8-1189-39D5CED36DCD}"/>
              </a:ext>
            </a:extLst>
          </p:cNvPr>
          <p:cNvPicPr>
            <a:picLocks noChangeAspect="1"/>
          </p:cNvPicPr>
          <p:nvPr/>
        </p:nvPicPr>
        <p:blipFill>
          <a:blip r:embed="rId2"/>
          <a:stretch>
            <a:fillRect/>
          </a:stretch>
        </p:blipFill>
        <p:spPr>
          <a:xfrm>
            <a:off x="7307562" y="1939088"/>
            <a:ext cx="3909078" cy="4706375"/>
          </a:xfrm>
          <a:prstGeom prst="rect">
            <a:avLst/>
          </a:prstGeom>
        </p:spPr>
      </p:pic>
    </p:spTree>
    <p:extLst>
      <p:ext uri="{BB962C8B-B14F-4D97-AF65-F5344CB8AC3E}">
        <p14:creationId xmlns:p14="http://schemas.microsoft.com/office/powerpoint/2010/main" val="11478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B820E-6143-ABAB-9F01-09346939186F}"/>
              </a:ext>
            </a:extLst>
          </p:cNvPr>
          <p:cNvSpPr>
            <a:spLocks noGrp="1"/>
          </p:cNvSpPr>
          <p:nvPr>
            <p:ph type="title"/>
          </p:nvPr>
        </p:nvSpPr>
        <p:spPr/>
        <p:txBody>
          <a:bodyPr>
            <a:noAutofit/>
          </a:bodyPr>
          <a:lstStyle/>
          <a:p>
            <a:r>
              <a:rPr lang="tr-TR" sz="3600" dirty="0">
                <a:solidFill>
                  <a:srgbClr val="FF0000"/>
                </a:solidFill>
              </a:rPr>
              <a:t>İLİŞKİSEL VE İLİŞKİSEL OLMAYAN (</a:t>
            </a:r>
            <a:r>
              <a:rPr lang="tr-TR" sz="3600" dirty="0" err="1">
                <a:solidFill>
                  <a:srgbClr val="FF0000"/>
                </a:solidFill>
              </a:rPr>
              <a:t>NoSQL</a:t>
            </a:r>
            <a:r>
              <a:rPr lang="tr-TR" sz="3600" dirty="0">
                <a:solidFill>
                  <a:srgbClr val="FF0000"/>
                </a:solidFill>
              </a:rPr>
              <a:t>) VERİ TABANI SİSTEMLERİ</a:t>
            </a:r>
          </a:p>
        </p:txBody>
      </p:sp>
      <p:sp>
        <p:nvSpPr>
          <p:cNvPr id="3" name="İçerik Yer Tutucusu 2">
            <a:extLst>
              <a:ext uri="{FF2B5EF4-FFF2-40B4-BE49-F238E27FC236}">
                <a16:creationId xmlns:a16="http://schemas.microsoft.com/office/drawing/2014/main" id="{406329F9-16AE-FC8D-B2A5-B62CD00AFE2E}"/>
              </a:ext>
            </a:extLst>
          </p:cNvPr>
          <p:cNvSpPr>
            <a:spLocks noGrp="1"/>
          </p:cNvSpPr>
          <p:nvPr>
            <p:ph sz="half" idx="1"/>
          </p:nvPr>
        </p:nvSpPr>
        <p:spPr/>
        <p:txBody>
          <a:bodyPr/>
          <a:lstStyle/>
          <a:p>
            <a:r>
              <a:rPr lang="tr-TR" dirty="0"/>
              <a:t>Satır ve sütunların meydana getirdiği tablolardan oluşur. Bu tablolar birbiri ile ilişkileri olan tablolardır. Dolayısıyla bir veri tabanında ilişkiden söz edebilmek için en az iki tablonun yer alması ve bu iki tablodaki verilerin birbiri ili bir şekilde ilişkilendiriliyor olması gerekir. </a:t>
            </a:r>
          </a:p>
        </p:txBody>
      </p:sp>
      <p:sp>
        <p:nvSpPr>
          <p:cNvPr id="4" name="İçerik Yer Tutucusu 3">
            <a:extLst>
              <a:ext uri="{FF2B5EF4-FFF2-40B4-BE49-F238E27FC236}">
                <a16:creationId xmlns:a16="http://schemas.microsoft.com/office/drawing/2014/main" id="{C4C15180-55BA-2C6E-3E85-AF5DA3F7BC5B}"/>
              </a:ext>
            </a:extLst>
          </p:cNvPr>
          <p:cNvSpPr>
            <a:spLocks noGrp="1"/>
          </p:cNvSpPr>
          <p:nvPr>
            <p:ph sz="half" idx="2"/>
          </p:nvPr>
        </p:nvSpPr>
        <p:spPr/>
        <p:txBody>
          <a:bodyPr/>
          <a:lstStyle/>
          <a:p>
            <a:r>
              <a:rPr lang="tr-TR" dirty="0"/>
              <a:t>ACID; klasik ilişkisel veri tabanı sistemlerinde sağlanan temel özellikler aşağıda sunulmuştur :</a:t>
            </a:r>
          </a:p>
          <a:p>
            <a:pPr marL="0" indent="0">
              <a:buNone/>
            </a:pPr>
            <a:r>
              <a:rPr lang="tr-TR" dirty="0"/>
              <a:t>        Bölünmezlik (</a:t>
            </a:r>
            <a:r>
              <a:rPr lang="tr-TR" dirty="0" err="1"/>
              <a:t>Atomicity</a:t>
            </a:r>
            <a:r>
              <a:rPr lang="tr-TR" dirty="0"/>
              <a:t>)</a:t>
            </a:r>
          </a:p>
          <a:p>
            <a:pPr marL="0" indent="0">
              <a:buNone/>
            </a:pPr>
            <a:r>
              <a:rPr lang="tr-TR" dirty="0"/>
              <a:t>        Tutarlılık (</a:t>
            </a:r>
            <a:r>
              <a:rPr lang="tr-TR" dirty="0" err="1"/>
              <a:t>Consistency</a:t>
            </a:r>
            <a:r>
              <a:rPr lang="tr-TR" dirty="0"/>
              <a:t>)</a:t>
            </a:r>
          </a:p>
          <a:p>
            <a:pPr marL="0" indent="0">
              <a:buNone/>
            </a:pPr>
            <a:r>
              <a:rPr lang="tr-TR" dirty="0"/>
              <a:t>        İzolasyon (</a:t>
            </a:r>
            <a:r>
              <a:rPr lang="tr-TR" dirty="0" err="1"/>
              <a:t>Isolation</a:t>
            </a:r>
            <a:endParaRPr lang="tr-TR" dirty="0"/>
          </a:p>
          <a:p>
            <a:pPr marL="0" indent="0">
              <a:buNone/>
            </a:pPr>
            <a:r>
              <a:rPr lang="tr-TR" dirty="0"/>
              <a:t>       Dayanıklılık (</a:t>
            </a:r>
            <a:r>
              <a:rPr lang="tr-TR" dirty="0" err="1"/>
              <a:t>Durability</a:t>
            </a:r>
            <a:r>
              <a:rPr lang="tr-TR" dirty="0"/>
              <a:t>) </a:t>
            </a:r>
          </a:p>
        </p:txBody>
      </p:sp>
    </p:spTree>
    <p:extLst>
      <p:ext uri="{BB962C8B-B14F-4D97-AF65-F5344CB8AC3E}">
        <p14:creationId xmlns:p14="http://schemas.microsoft.com/office/powerpoint/2010/main" val="18349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B7AF83-FEB6-FF46-99CF-4B04612DECA3}"/>
              </a:ext>
            </a:extLst>
          </p:cNvPr>
          <p:cNvSpPr>
            <a:spLocks noGrp="1"/>
          </p:cNvSpPr>
          <p:nvPr>
            <p:ph type="title"/>
          </p:nvPr>
        </p:nvSpPr>
        <p:spPr/>
        <p:txBody>
          <a:bodyPr/>
          <a:lstStyle/>
          <a:p>
            <a:r>
              <a:rPr lang="tr-TR" dirty="0"/>
              <a:t>İlişkisel olmayan (</a:t>
            </a:r>
            <a:r>
              <a:rPr lang="tr-TR" dirty="0" err="1"/>
              <a:t>NoSQL</a:t>
            </a:r>
            <a:r>
              <a:rPr lang="tr-TR" dirty="0"/>
              <a:t>) veri tabanı;</a:t>
            </a:r>
          </a:p>
        </p:txBody>
      </p:sp>
      <p:sp>
        <p:nvSpPr>
          <p:cNvPr id="3" name="İçerik Yer Tutucusu 2">
            <a:extLst>
              <a:ext uri="{FF2B5EF4-FFF2-40B4-BE49-F238E27FC236}">
                <a16:creationId xmlns:a16="http://schemas.microsoft.com/office/drawing/2014/main" id="{3974C00C-BFAF-7C52-CC22-D249D0CBAAAA}"/>
              </a:ext>
            </a:extLst>
          </p:cNvPr>
          <p:cNvSpPr>
            <a:spLocks noGrp="1"/>
          </p:cNvSpPr>
          <p:nvPr>
            <p:ph idx="1"/>
          </p:nvPr>
        </p:nvSpPr>
        <p:spPr>
          <a:xfrm>
            <a:off x="398312" y="1867881"/>
            <a:ext cx="11029615" cy="1561119"/>
          </a:xfrm>
        </p:spPr>
        <p:txBody>
          <a:bodyPr/>
          <a:lstStyle/>
          <a:p>
            <a:r>
              <a:rPr lang="tr-TR" dirty="0"/>
              <a:t>1998 yılında ilk olarak Carlo </a:t>
            </a:r>
            <a:r>
              <a:rPr lang="tr-TR" dirty="0" err="1"/>
              <a:t>Strozzi</a:t>
            </a:r>
            <a:r>
              <a:rPr lang="tr-TR" dirty="0"/>
              <a:t> tarafından öne sürülen bir kavramdır. </a:t>
            </a:r>
            <a:r>
              <a:rPr lang="tr-TR" dirty="0" err="1"/>
              <a:t>NoSQL</a:t>
            </a:r>
            <a:r>
              <a:rPr lang="tr-TR" dirty="0"/>
              <a:t>, ilişkisel veri tabanı sistemlerine alternatif bir çözüm olarak ortaya çıkmıştır. İlişkisel olamayan veri tabanları yatay olarak ölçeklendirilen bir veri depolama sistemidir</a:t>
            </a:r>
          </a:p>
        </p:txBody>
      </p:sp>
      <p:sp>
        <p:nvSpPr>
          <p:cNvPr id="5" name="Metin kutusu 4">
            <a:extLst>
              <a:ext uri="{FF2B5EF4-FFF2-40B4-BE49-F238E27FC236}">
                <a16:creationId xmlns:a16="http://schemas.microsoft.com/office/drawing/2014/main" id="{1E5A178E-259E-65FA-78A1-4E378A81B8DC}"/>
              </a:ext>
            </a:extLst>
          </p:cNvPr>
          <p:cNvSpPr txBox="1"/>
          <p:nvPr/>
        </p:nvSpPr>
        <p:spPr>
          <a:xfrm>
            <a:off x="894079" y="3296920"/>
            <a:ext cx="10533847" cy="3046988"/>
          </a:xfrm>
          <a:prstGeom prst="rect">
            <a:avLst/>
          </a:prstGeom>
          <a:noFill/>
        </p:spPr>
        <p:txBody>
          <a:bodyPr wrap="square">
            <a:spAutoFit/>
          </a:bodyPr>
          <a:lstStyle/>
          <a:p>
            <a:r>
              <a:rPr lang="tr-TR" sz="1600" dirty="0"/>
              <a:t> Kolay Ulaşılabilirlik (</a:t>
            </a:r>
            <a:r>
              <a:rPr lang="tr-TR" sz="1600" dirty="0" err="1"/>
              <a:t>Basically</a:t>
            </a:r>
            <a:r>
              <a:rPr lang="tr-TR" sz="1600" dirty="0"/>
              <a:t> </a:t>
            </a:r>
            <a:r>
              <a:rPr lang="tr-TR" sz="1600" dirty="0" err="1"/>
              <a:t>Available</a:t>
            </a:r>
            <a:r>
              <a:rPr lang="tr-TR" sz="1600" dirty="0"/>
              <a:t>): </a:t>
            </a:r>
          </a:p>
          <a:p>
            <a:endParaRPr lang="tr-TR" sz="1600" dirty="0"/>
          </a:p>
          <a:p>
            <a:r>
              <a:rPr lang="tr-TR" sz="1600" dirty="0"/>
              <a:t>Veri erişim sorunlarını ortadan kaldırmak için kopyaları kullanır ve paylaşılmış ya da bölümlenmiş veriyi birçok sunucudan alır</a:t>
            </a:r>
          </a:p>
          <a:p>
            <a:endParaRPr lang="tr-TR" sz="1600" dirty="0"/>
          </a:p>
          <a:p>
            <a:r>
              <a:rPr lang="tr-TR" sz="1600" dirty="0"/>
              <a:t> Esnek Durum (</a:t>
            </a:r>
            <a:r>
              <a:rPr lang="tr-TR" sz="1600" dirty="0" err="1"/>
              <a:t>Soft</a:t>
            </a:r>
            <a:r>
              <a:rPr lang="tr-TR" sz="1600" dirty="0"/>
              <a:t> </a:t>
            </a:r>
            <a:r>
              <a:rPr lang="tr-TR" sz="1600" dirty="0" err="1"/>
              <a:t>state</a:t>
            </a:r>
            <a:r>
              <a:rPr lang="tr-TR" sz="1600" dirty="0"/>
              <a:t>): </a:t>
            </a:r>
          </a:p>
          <a:p>
            <a:endParaRPr lang="tr-TR" sz="1600" dirty="0"/>
          </a:p>
          <a:p>
            <a:r>
              <a:rPr lang="tr-TR" sz="1600" dirty="0"/>
              <a:t>ACID mantığında veri tutarlılığının olmazsa olmaz bir gereklilik olduğu savunulurdu fakat </a:t>
            </a:r>
            <a:r>
              <a:rPr lang="tr-TR" sz="1600" dirty="0" err="1"/>
              <a:t>NoSQL</a:t>
            </a:r>
            <a:r>
              <a:rPr lang="tr-TR" sz="1600" dirty="0"/>
              <a:t> sistemler tutarsız ve süreksiz verilerin barınmasına da izin verir. </a:t>
            </a:r>
          </a:p>
          <a:p>
            <a:endParaRPr lang="tr-TR" sz="1600" dirty="0"/>
          </a:p>
          <a:p>
            <a:r>
              <a:rPr lang="tr-TR" sz="1600" dirty="0"/>
              <a:t> Eninde sonunda Tutarlı (</a:t>
            </a:r>
            <a:r>
              <a:rPr lang="tr-TR" sz="1600" dirty="0" err="1"/>
              <a:t>Eventually</a:t>
            </a:r>
            <a:r>
              <a:rPr lang="tr-TR" sz="1600" dirty="0"/>
              <a:t> </a:t>
            </a:r>
            <a:r>
              <a:rPr lang="tr-TR" sz="1600" dirty="0" err="1"/>
              <a:t>consistent</a:t>
            </a:r>
            <a:r>
              <a:rPr lang="tr-TR" sz="1600" dirty="0"/>
              <a:t>): </a:t>
            </a:r>
          </a:p>
          <a:p>
            <a:r>
              <a:rPr lang="tr-TR" sz="1600" dirty="0"/>
              <a:t>Uygulamalar anlık tutarlılıkla ilgili olmasına rağmen, </a:t>
            </a:r>
            <a:r>
              <a:rPr lang="tr-TR" sz="1600" dirty="0" err="1"/>
              <a:t>NoSQL</a:t>
            </a:r>
            <a:r>
              <a:rPr lang="tr-TR" sz="1600" dirty="0"/>
              <a:t> sistemlerin gelecekte bir zamanda tutarlı olacağı farz edilir. </a:t>
            </a:r>
            <a:r>
              <a:rPr lang="tr-TR" sz="1600" dirty="0" err="1"/>
              <a:t>ACID’in</a:t>
            </a:r>
            <a:r>
              <a:rPr lang="tr-TR" sz="1600" dirty="0"/>
              <a:t> zorunlu tuttuğu tutarlılığa karşın </a:t>
            </a:r>
            <a:r>
              <a:rPr lang="tr-TR" sz="1600" dirty="0" err="1"/>
              <a:t>NoSQL’de</a:t>
            </a:r>
            <a:r>
              <a:rPr lang="tr-TR" sz="1600" dirty="0"/>
              <a:t> tanımlanmayan bir zamanda tutarlılığın oluşacağı garanti edilir</a:t>
            </a:r>
          </a:p>
        </p:txBody>
      </p:sp>
    </p:spTree>
    <p:extLst>
      <p:ext uri="{BB962C8B-B14F-4D97-AF65-F5344CB8AC3E}">
        <p14:creationId xmlns:p14="http://schemas.microsoft.com/office/powerpoint/2010/main" val="73768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CA9AC1-A21B-6C5E-D1A6-1620807BC0C1}"/>
              </a:ext>
            </a:extLst>
          </p:cNvPr>
          <p:cNvSpPr>
            <a:spLocks noGrp="1"/>
          </p:cNvSpPr>
          <p:nvPr>
            <p:ph type="title"/>
          </p:nvPr>
        </p:nvSpPr>
        <p:spPr>
          <a:xfrm>
            <a:off x="581192" y="517143"/>
            <a:ext cx="11029616" cy="964116"/>
          </a:xfrm>
        </p:spPr>
        <p:txBody>
          <a:bodyPr/>
          <a:lstStyle/>
          <a:p>
            <a:r>
              <a:rPr lang="tr-TR" dirty="0">
                <a:solidFill>
                  <a:srgbClr val="FF0000"/>
                </a:solidFill>
              </a:rPr>
              <a:t>VERİTABANI MİMARİLERİNİN PERFORMANS KARŞILAŞTIRMASI</a:t>
            </a:r>
          </a:p>
        </p:txBody>
      </p:sp>
      <p:sp>
        <p:nvSpPr>
          <p:cNvPr id="3" name="İçerik Yer Tutucusu 2">
            <a:extLst>
              <a:ext uri="{FF2B5EF4-FFF2-40B4-BE49-F238E27FC236}">
                <a16:creationId xmlns:a16="http://schemas.microsoft.com/office/drawing/2014/main" id="{DF6EAC99-4716-CAC6-860D-A244C6475F52}"/>
              </a:ext>
            </a:extLst>
          </p:cNvPr>
          <p:cNvSpPr>
            <a:spLocks noGrp="1"/>
          </p:cNvSpPr>
          <p:nvPr>
            <p:ph idx="1"/>
          </p:nvPr>
        </p:nvSpPr>
        <p:spPr>
          <a:xfrm>
            <a:off x="581192" y="2180496"/>
            <a:ext cx="11610807" cy="2889344"/>
          </a:xfrm>
        </p:spPr>
        <p:txBody>
          <a:bodyPr>
            <a:normAutofit fontScale="92500" lnSpcReduction="20000"/>
          </a:bodyPr>
          <a:lstStyle/>
          <a:p>
            <a:r>
              <a:rPr lang="tr-TR" dirty="0"/>
              <a:t>MySQL ve </a:t>
            </a:r>
            <a:r>
              <a:rPr lang="tr-TR" dirty="0" err="1"/>
              <a:t>MongoDB</a:t>
            </a:r>
            <a:r>
              <a:rPr lang="tr-TR" dirty="0"/>
              <a:t> veri tabanı sistemlerinin performans ve yatay ölçeklenebilirlik incelemesi için aşağıdaki işlemlerin uygulanması ve sonuçlarının ortaya çıkarılması hedeflenmiştir. </a:t>
            </a:r>
          </a:p>
          <a:p>
            <a:pPr marL="0" indent="0">
              <a:buNone/>
            </a:pPr>
            <a:r>
              <a:rPr lang="tr-TR" dirty="0"/>
              <a:t>Bunlar; </a:t>
            </a:r>
          </a:p>
          <a:p>
            <a:pPr marL="0" indent="0">
              <a:buNone/>
            </a:pPr>
            <a:r>
              <a:rPr lang="tr-TR" dirty="0"/>
              <a:t> Veri tabanı sunucu sistemleri özellikleri belirlenmesi, </a:t>
            </a:r>
          </a:p>
          <a:p>
            <a:pPr marL="0" indent="0">
              <a:buNone/>
            </a:pPr>
            <a:r>
              <a:rPr lang="tr-TR" dirty="0"/>
              <a:t> Veri tabanı şemaları oluşturulması,</a:t>
            </a:r>
          </a:p>
          <a:p>
            <a:pPr marL="0" indent="0">
              <a:buNone/>
            </a:pPr>
            <a:r>
              <a:rPr lang="tr-TR" dirty="0"/>
              <a:t> Sorguların belirlenmesi,</a:t>
            </a:r>
          </a:p>
          <a:p>
            <a:pPr marL="0" indent="0">
              <a:buNone/>
            </a:pPr>
            <a:r>
              <a:rPr lang="tr-TR" dirty="0"/>
              <a:t> Veri tabanı ayarlarının yapılması, </a:t>
            </a:r>
          </a:p>
          <a:p>
            <a:pPr marL="0" indent="0">
              <a:buNone/>
            </a:pPr>
            <a:r>
              <a:rPr lang="tr-TR" dirty="0"/>
              <a:t> Ölçümler ve ölçüm metrikleri bilgileri,</a:t>
            </a:r>
          </a:p>
          <a:p>
            <a:pPr marL="0" indent="0">
              <a:buNone/>
            </a:pPr>
            <a:r>
              <a:rPr lang="tr-TR" dirty="0"/>
              <a:t> Performans analizi ve sonuçlarıdır</a:t>
            </a:r>
          </a:p>
        </p:txBody>
      </p:sp>
      <p:pic>
        <p:nvPicPr>
          <p:cNvPr id="5" name="Resim 4">
            <a:extLst>
              <a:ext uri="{FF2B5EF4-FFF2-40B4-BE49-F238E27FC236}">
                <a16:creationId xmlns:a16="http://schemas.microsoft.com/office/drawing/2014/main" id="{30DE92B8-FBA7-A3E0-B4AC-1BE417577688}"/>
              </a:ext>
            </a:extLst>
          </p:cNvPr>
          <p:cNvPicPr>
            <a:picLocks noChangeAspect="1"/>
          </p:cNvPicPr>
          <p:nvPr/>
        </p:nvPicPr>
        <p:blipFill>
          <a:blip r:embed="rId2"/>
          <a:stretch>
            <a:fillRect/>
          </a:stretch>
        </p:blipFill>
        <p:spPr>
          <a:xfrm>
            <a:off x="7480069" y="2399670"/>
            <a:ext cx="4711931" cy="3164133"/>
          </a:xfrm>
          <a:prstGeom prst="rect">
            <a:avLst/>
          </a:prstGeom>
        </p:spPr>
      </p:pic>
      <p:pic>
        <p:nvPicPr>
          <p:cNvPr id="7" name="Resim 6">
            <a:extLst>
              <a:ext uri="{FF2B5EF4-FFF2-40B4-BE49-F238E27FC236}">
                <a16:creationId xmlns:a16="http://schemas.microsoft.com/office/drawing/2014/main" id="{410D40D7-4E54-AB56-A253-268155B2AD96}"/>
              </a:ext>
            </a:extLst>
          </p:cNvPr>
          <p:cNvPicPr>
            <a:picLocks noChangeAspect="1"/>
          </p:cNvPicPr>
          <p:nvPr/>
        </p:nvPicPr>
        <p:blipFill>
          <a:blip r:embed="rId3"/>
          <a:stretch>
            <a:fillRect/>
          </a:stretch>
        </p:blipFill>
        <p:spPr>
          <a:xfrm>
            <a:off x="4058817" y="3408328"/>
            <a:ext cx="3421252" cy="3323023"/>
          </a:xfrm>
          <a:prstGeom prst="rect">
            <a:avLst/>
          </a:prstGeom>
        </p:spPr>
      </p:pic>
    </p:spTree>
    <p:extLst>
      <p:ext uri="{BB962C8B-B14F-4D97-AF65-F5344CB8AC3E}">
        <p14:creationId xmlns:p14="http://schemas.microsoft.com/office/powerpoint/2010/main" val="2010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A4F1DC-C0AC-8F7C-1188-E4B7D91C23CE}"/>
              </a:ext>
            </a:extLst>
          </p:cNvPr>
          <p:cNvSpPr>
            <a:spLocks noGrp="1"/>
          </p:cNvSpPr>
          <p:nvPr>
            <p:ph type="title"/>
          </p:nvPr>
        </p:nvSpPr>
        <p:spPr/>
        <p:txBody>
          <a:bodyPr>
            <a:normAutofit/>
          </a:bodyPr>
          <a:lstStyle/>
          <a:p>
            <a:r>
              <a:rPr lang="tr-TR" sz="4800" dirty="0"/>
              <a:t>Veri Tabanı Sorguları</a:t>
            </a:r>
          </a:p>
        </p:txBody>
      </p:sp>
      <p:sp>
        <p:nvSpPr>
          <p:cNvPr id="5" name="Metin kutusu 4">
            <a:extLst>
              <a:ext uri="{FF2B5EF4-FFF2-40B4-BE49-F238E27FC236}">
                <a16:creationId xmlns:a16="http://schemas.microsoft.com/office/drawing/2014/main" id="{8A79AE87-5B66-9C34-54CD-A8F0A933963C}"/>
              </a:ext>
            </a:extLst>
          </p:cNvPr>
          <p:cNvSpPr txBox="1"/>
          <p:nvPr/>
        </p:nvSpPr>
        <p:spPr>
          <a:xfrm>
            <a:off x="1005374" y="2136338"/>
            <a:ext cx="6097554" cy="3139321"/>
          </a:xfrm>
          <a:prstGeom prst="rect">
            <a:avLst/>
          </a:prstGeom>
          <a:noFill/>
        </p:spPr>
        <p:txBody>
          <a:bodyPr wrap="square">
            <a:spAutoFit/>
          </a:bodyPr>
          <a:lstStyle/>
          <a:p>
            <a:r>
              <a:rPr lang="tr-TR" dirty="0"/>
              <a:t>Üç farklı veri tabanı sorgusu kullanılmıştır. </a:t>
            </a:r>
          </a:p>
          <a:p>
            <a:endParaRPr lang="tr-TR" dirty="0"/>
          </a:p>
          <a:p>
            <a:r>
              <a:rPr lang="tr-TR" dirty="0"/>
              <a:t>Birinci sorgu için sadece “SELECT” deyimi içeren basit bir sorgu hazırlanmıştır. </a:t>
            </a:r>
          </a:p>
          <a:p>
            <a:endParaRPr lang="tr-TR" dirty="0"/>
          </a:p>
          <a:p>
            <a:r>
              <a:rPr lang="tr-TR" dirty="0"/>
              <a:t>İkinci sorgu için daha karmaşık “INNER JOIN” deyimi içeren bir sorgu hazırlanmıştır.</a:t>
            </a:r>
          </a:p>
          <a:p>
            <a:r>
              <a:rPr lang="tr-TR" dirty="0"/>
              <a:t> </a:t>
            </a:r>
          </a:p>
          <a:p>
            <a:r>
              <a:rPr lang="tr-TR" dirty="0"/>
              <a:t>Üçüncü sorgu için ise “SELECT” ile birlikte iç içe “JOIN”, “INNER JOIN” ve “WHERE” deyimi içeren detaylı karmaşık bir sorgu hazırlanmıştır.</a:t>
            </a:r>
          </a:p>
        </p:txBody>
      </p:sp>
    </p:spTree>
    <p:extLst>
      <p:ext uri="{BB962C8B-B14F-4D97-AF65-F5344CB8AC3E}">
        <p14:creationId xmlns:p14="http://schemas.microsoft.com/office/powerpoint/2010/main" val="3301901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AF52F4-0CC8-7BAD-4805-3B3CF67123A8}"/>
              </a:ext>
            </a:extLst>
          </p:cNvPr>
          <p:cNvSpPr>
            <a:spLocks noGrp="1"/>
          </p:cNvSpPr>
          <p:nvPr>
            <p:ph type="title"/>
          </p:nvPr>
        </p:nvSpPr>
        <p:spPr/>
        <p:txBody>
          <a:bodyPr/>
          <a:lstStyle/>
          <a:p>
            <a:r>
              <a:rPr lang="tr-TR" dirty="0"/>
              <a:t>SORGU-ANALİZ İŞLEMLERİ</a:t>
            </a:r>
          </a:p>
        </p:txBody>
      </p:sp>
      <p:pic>
        <p:nvPicPr>
          <p:cNvPr id="6" name="İçerik Yer Tutucusu 5">
            <a:extLst>
              <a:ext uri="{FF2B5EF4-FFF2-40B4-BE49-F238E27FC236}">
                <a16:creationId xmlns:a16="http://schemas.microsoft.com/office/drawing/2014/main" id="{21C4BAE8-E185-5214-CE26-7FB57B2D8C98}"/>
              </a:ext>
            </a:extLst>
          </p:cNvPr>
          <p:cNvPicPr>
            <a:picLocks noGrp="1" noChangeAspect="1"/>
          </p:cNvPicPr>
          <p:nvPr>
            <p:ph sz="half" idx="1"/>
          </p:nvPr>
        </p:nvPicPr>
        <p:blipFill>
          <a:blip r:embed="rId2"/>
          <a:stretch>
            <a:fillRect/>
          </a:stretch>
        </p:blipFill>
        <p:spPr>
          <a:xfrm>
            <a:off x="581025" y="2277865"/>
            <a:ext cx="5422900" cy="3532582"/>
          </a:xfrm>
        </p:spPr>
      </p:pic>
      <p:pic>
        <p:nvPicPr>
          <p:cNvPr id="8" name="İçerik Yer Tutucusu 7">
            <a:extLst>
              <a:ext uri="{FF2B5EF4-FFF2-40B4-BE49-F238E27FC236}">
                <a16:creationId xmlns:a16="http://schemas.microsoft.com/office/drawing/2014/main" id="{622FBA13-8038-8B3D-DC72-1D5D3E89D1E9}"/>
              </a:ext>
            </a:extLst>
          </p:cNvPr>
          <p:cNvPicPr>
            <a:picLocks noGrp="1" noChangeAspect="1"/>
          </p:cNvPicPr>
          <p:nvPr>
            <p:ph sz="half" idx="2"/>
          </p:nvPr>
        </p:nvPicPr>
        <p:blipFill>
          <a:blip r:embed="rId3"/>
          <a:stretch>
            <a:fillRect/>
          </a:stretch>
        </p:blipFill>
        <p:spPr>
          <a:xfrm>
            <a:off x="6351050" y="2227263"/>
            <a:ext cx="5096949" cy="3633787"/>
          </a:xfrm>
        </p:spPr>
      </p:pic>
      <p:sp>
        <p:nvSpPr>
          <p:cNvPr id="10" name="Metin kutusu 9">
            <a:extLst>
              <a:ext uri="{FF2B5EF4-FFF2-40B4-BE49-F238E27FC236}">
                <a16:creationId xmlns:a16="http://schemas.microsoft.com/office/drawing/2014/main" id="{1BE61E72-E2FF-E4F1-F678-A4E12F6930D0}"/>
              </a:ext>
            </a:extLst>
          </p:cNvPr>
          <p:cNvSpPr txBox="1"/>
          <p:nvPr/>
        </p:nvSpPr>
        <p:spPr>
          <a:xfrm>
            <a:off x="744001" y="5774594"/>
            <a:ext cx="6097554" cy="646331"/>
          </a:xfrm>
          <a:prstGeom prst="rect">
            <a:avLst/>
          </a:prstGeom>
          <a:noFill/>
        </p:spPr>
        <p:txBody>
          <a:bodyPr wrap="square">
            <a:spAutoFit/>
          </a:bodyPr>
          <a:lstStyle/>
          <a:p>
            <a:r>
              <a:rPr lang="tr-TR" dirty="0" err="1"/>
              <a:t>MongoDB</a:t>
            </a:r>
            <a:r>
              <a:rPr lang="tr-TR" dirty="0"/>
              <a:t>, sorgu sayısı farkı arttıkça daha belirgin bir performans kötülüğü gösterdiği tespit edilmiştir</a:t>
            </a:r>
          </a:p>
        </p:txBody>
      </p:sp>
      <p:sp>
        <p:nvSpPr>
          <p:cNvPr id="12" name="Metin kutusu 11">
            <a:extLst>
              <a:ext uri="{FF2B5EF4-FFF2-40B4-BE49-F238E27FC236}">
                <a16:creationId xmlns:a16="http://schemas.microsoft.com/office/drawing/2014/main" id="{75A4A771-2B33-BA1D-9298-2AE2E216CCE4}"/>
              </a:ext>
            </a:extLst>
          </p:cNvPr>
          <p:cNvSpPr txBox="1"/>
          <p:nvPr/>
        </p:nvSpPr>
        <p:spPr>
          <a:xfrm>
            <a:off x="6239847" y="5828053"/>
            <a:ext cx="6097554" cy="646331"/>
          </a:xfrm>
          <a:prstGeom prst="rect">
            <a:avLst/>
          </a:prstGeom>
          <a:noFill/>
        </p:spPr>
        <p:txBody>
          <a:bodyPr wrap="square">
            <a:spAutoFit/>
          </a:bodyPr>
          <a:lstStyle/>
          <a:p>
            <a:r>
              <a:rPr lang="tr-TR" dirty="0"/>
              <a:t>sorgular/saniye ölçüm metrik grafiği ile  görüldüğü üzere ayrıntılı ortalama süre sonuçları elde edilmiştir.</a:t>
            </a:r>
          </a:p>
        </p:txBody>
      </p:sp>
    </p:spTree>
    <p:extLst>
      <p:ext uri="{BB962C8B-B14F-4D97-AF65-F5344CB8AC3E}">
        <p14:creationId xmlns:p14="http://schemas.microsoft.com/office/powerpoint/2010/main" val="2517085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AF52F4-0CC8-7BAD-4805-3B3CF67123A8}"/>
              </a:ext>
            </a:extLst>
          </p:cNvPr>
          <p:cNvSpPr>
            <a:spLocks noGrp="1"/>
          </p:cNvSpPr>
          <p:nvPr>
            <p:ph type="title"/>
          </p:nvPr>
        </p:nvSpPr>
        <p:spPr/>
        <p:txBody>
          <a:bodyPr/>
          <a:lstStyle/>
          <a:p>
            <a:r>
              <a:rPr lang="tr-TR" dirty="0"/>
              <a:t>SORGU-ANALİZ İŞLEMLERİ</a:t>
            </a:r>
          </a:p>
        </p:txBody>
      </p:sp>
      <p:pic>
        <p:nvPicPr>
          <p:cNvPr id="10" name="İçerik Yer Tutucusu 9">
            <a:extLst>
              <a:ext uri="{FF2B5EF4-FFF2-40B4-BE49-F238E27FC236}">
                <a16:creationId xmlns:a16="http://schemas.microsoft.com/office/drawing/2014/main" id="{27877F8B-D53C-E24B-17C7-04264ECE70BA}"/>
              </a:ext>
            </a:extLst>
          </p:cNvPr>
          <p:cNvPicPr>
            <a:picLocks noGrp="1" noChangeAspect="1"/>
          </p:cNvPicPr>
          <p:nvPr>
            <p:ph sz="half" idx="1"/>
          </p:nvPr>
        </p:nvPicPr>
        <p:blipFill>
          <a:blip r:embed="rId2"/>
          <a:stretch>
            <a:fillRect/>
          </a:stretch>
        </p:blipFill>
        <p:spPr>
          <a:xfrm>
            <a:off x="450397" y="1946725"/>
            <a:ext cx="3291179" cy="1899473"/>
          </a:xfrm>
        </p:spPr>
      </p:pic>
      <p:pic>
        <p:nvPicPr>
          <p:cNvPr id="14" name="İçerik Yer Tutucusu 13">
            <a:extLst>
              <a:ext uri="{FF2B5EF4-FFF2-40B4-BE49-F238E27FC236}">
                <a16:creationId xmlns:a16="http://schemas.microsoft.com/office/drawing/2014/main" id="{15EF3DF6-334A-F690-FB8A-8AB6A90BC622}"/>
              </a:ext>
            </a:extLst>
          </p:cNvPr>
          <p:cNvPicPr>
            <a:picLocks noGrp="1" noChangeAspect="1"/>
          </p:cNvPicPr>
          <p:nvPr>
            <p:ph sz="half" idx="2"/>
          </p:nvPr>
        </p:nvPicPr>
        <p:blipFill>
          <a:blip r:embed="rId3"/>
          <a:stretch>
            <a:fillRect/>
          </a:stretch>
        </p:blipFill>
        <p:spPr>
          <a:xfrm>
            <a:off x="6225397" y="1946725"/>
            <a:ext cx="3599737" cy="1899473"/>
          </a:xfrm>
        </p:spPr>
      </p:pic>
      <p:sp>
        <p:nvSpPr>
          <p:cNvPr id="12" name="Metin kutusu 11">
            <a:extLst>
              <a:ext uri="{FF2B5EF4-FFF2-40B4-BE49-F238E27FC236}">
                <a16:creationId xmlns:a16="http://schemas.microsoft.com/office/drawing/2014/main" id="{3A9A8CE2-2742-AC4F-B633-76439DD33718}"/>
              </a:ext>
            </a:extLst>
          </p:cNvPr>
          <p:cNvSpPr txBox="1"/>
          <p:nvPr/>
        </p:nvSpPr>
        <p:spPr>
          <a:xfrm>
            <a:off x="334681" y="3846198"/>
            <a:ext cx="4630316" cy="523220"/>
          </a:xfrm>
          <a:prstGeom prst="rect">
            <a:avLst/>
          </a:prstGeom>
          <a:noFill/>
        </p:spPr>
        <p:txBody>
          <a:bodyPr wrap="square">
            <a:spAutoFit/>
          </a:bodyPr>
          <a:lstStyle/>
          <a:p>
            <a:r>
              <a:rPr lang="tr-TR" sz="1400" dirty="0"/>
              <a:t>MySQL veri tabanı sisteminin, sorgu sayıları arttığında </a:t>
            </a:r>
            <a:r>
              <a:rPr lang="tr-TR" sz="1400" dirty="0" err="1"/>
              <a:t>MongoDB</a:t>
            </a:r>
            <a:r>
              <a:rPr lang="tr-TR" sz="1400" dirty="0"/>
              <a:t> üzerinde avantaj sahibi olduğu görülmektedir.</a:t>
            </a:r>
          </a:p>
        </p:txBody>
      </p:sp>
      <p:sp>
        <p:nvSpPr>
          <p:cNvPr id="16" name="Metin kutusu 15">
            <a:extLst>
              <a:ext uri="{FF2B5EF4-FFF2-40B4-BE49-F238E27FC236}">
                <a16:creationId xmlns:a16="http://schemas.microsoft.com/office/drawing/2014/main" id="{2519FDC4-F320-C94B-A8D7-AD75D4333209}"/>
              </a:ext>
            </a:extLst>
          </p:cNvPr>
          <p:cNvSpPr txBox="1"/>
          <p:nvPr/>
        </p:nvSpPr>
        <p:spPr>
          <a:xfrm>
            <a:off x="5759765" y="3846198"/>
            <a:ext cx="6097554" cy="523220"/>
          </a:xfrm>
          <a:prstGeom prst="rect">
            <a:avLst/>
          </a:prstGeom>
          <a:noFill/>
        </p:spPr>
        <p:txBody>
          <a:bodyPr wrap="square">
            <a:spAutoFit/>
          </a:bodyPr>
          <a:lstStyle/>
          <a:p>
            <a:r>
              <a:rPr lang="tr-TR" sz="1400" dirty="0"/>
              <a:t>MySQL için biraz daha iyi olan performans 4 işlemci çekirdeğine kadar hemen hemen aynıdır.</a:t>
            </a:r>
          </a:p>
        </p:txBody>
      </p:sp>
      <p:pic>
        <p:nvPicPr>
          <p:cNvPr id="18" name="Resim 17" descr="metin, çizgi, öykü gelişim çizgisi; kumpas; grafiğini çıkarma, diyagram içeren bir resim&#10;&#10;Açıklama otomatik olarak oluşturuldu">
            <a:extLst>
              <a:ext uri="{FF2B5EF4-FFF2-40B4-BE49-F238E27FC236}">
                <a16:creationId xmlns:a16="http://schemas.microsoft.com/office/drawing/2014/main" id="{2F98FBE1-C9A8-3E82-C922-C08F00FB4966}"/>
              </a:ext>
            </a:extLst>
          </p:cNvPr>
          <p:cNvPicPr>
            <a:picLocks noChangeAspect="1"/>
          </p:cNvPicPr>
          <p:nvPr/>
        </p:nvPicPr>
        <p:blipFill>
          <a:blip r:embed="rId4"/>
          <a:stretch>
            <a:fillRect/>
          </a:stretch>
        </p:blipFill>
        <p:spPr>
          <a:xfrm>
            <a:off x="450397" y="4369418"/>
            <a:ext cx="3445123" cy="1902075"/>
          </a:xfrm>
          <a:prstGeom prst="rect">
            <a:avLst/>
          </a:prstGeom>
        </p:spPr>
      </p:pic>
      <p:sp>
        <p:nvSpPr>
          <p:cNvPr id="20" name="Metin kutusu 19">
            <a:extLst>
              <a:ext uri="{FF2B5EF4-FFF2-40B4-BE49-F238E27FC236}">
                <a16:creationId xmlns:a16="http://schemas.microsoft.com/office/drawing/2014/main" id="{3DB6AD33-AE7F-8C86-097B-204E9F2E3DA6}"/>
              </a:ext>
            </a:extLst>
          </p:cNvPr>
          <p:cNvSpPr txBox="1"/>
          <p:nvPr/>
        </p:nvSpPr>
        <p:spPr>
          <a:xfrm>
            <a:off x="137627" y="6236016"/>
            <a:ext cx="5124838" cy="523220"/>
          </a:xfrm>
          <a:prstGeom prst="rect">
            <a:avLst/>
          </a:prstGeom>
          <a:noFill/>
        </p:spPr>
        <p:txBody>
          <a:bodyPr wrap="square">
            <a:spAutoFit/>
          </a:bodyPr>
          <a:lstStyle/>
          <a:p>
            <a:r>
              <a:rPr lang="tr-TR" sz="1400" dirty="0"/>
              <a:t>MySQL ve </a:t>
            </a:r>
            <a:r>
              <a:rPr lang="tr-TR" sz="1400" dirty="0" err="1"/>
              <a:t>MongoDB</a:t>
            </a:r>
            <a:r>
              <a:rPr lang="tr-TR" sz="1400" dirty="0"/>
              <a:t> veri tabanlarına ikinci sorgu kodu ile karşılaştırma testi uygulanmıştır.</a:t>
            </a:r>
          </a:p>
        </p:txBody>
      </p:sp>
      <p:pic>
        <p:nvPicPr>
          <p:cNvPr id="22" name="Resim 21" descr="metin, çizgi, diyagram, öykü gelişim çizgisi; kumpas; grafiğini çıkarma içeren bir resim&#10;&#10;Açıklama otomatik olarak oluşturuldu">
            <a:extLst>
              <a:ext uri="{FF2B5EF4-FFF2-40B4-BE49-F238E27FC236}">
                <a16:creationId xmlns:a16="http://schemas.microsoft.com/office/drawing/2014/main" id="{5842E7B7-E2BC-C62D-F343-1273503F13E8}"/>
              </a:ext>
            </a:extLst>
          </p:cNvPr>
          <p:cNvPicPr>
            <a:picLocks noChangeAspect="1"/>
          </p:cNvPicPr>
          <p:nvPr/>
        </p:nvPicPr>
        <p:blipFill>
          <a:blip r:embed="rId5"/>
          <a:stretch>
            <a:fillRect/>
          </a:stretch>
        </p:blipFill>
        <p:spPr>
          <a:xfrm>
            <a:off x="6565281" y="4369418"/>
            <a:ext cx="3259853" cy="1559412"/>
          </a:xfrm>
          <a:prstGeom prst="rect">
            <a:avLst/>
          </a:prstGeom>
        </p:spPr>
      </p:pic>
      <p:sp>
        <p:nvSpPr>
          <p:cNvPr id="24" name="Metin kutusu 23">
            <a:extLst>
              <a:ext uri="{FF2B5EF4-FFF2-40B4-BE49-F238E27FC236}">
                <a16:creationId xmlns:a16="http://schemas.microsoft.com/office/drawing/2014/main" id="{2E77E1F2-63E9-53AA-B6A4-C28BB2A9FBF6}"/>
              </a:ext>
            </a:extLst>
          </p:cNvPr>
          <p:cNvSpPr txBox="1"/>
          <p:nvPr/>
        </p:nvSpPr>
        <p:spPr>
          <a:xfrm>
            <a:off x="5759765" y="5974406"/>
            <a:ext cx="6097554" cy="523220"/>
          </a:xfrm>
          <a:prstGeom prst="rect">
            <a:avLst/>
          </a:prstGeom>
          <a:noFill/>
        </p:spPr>
        <p:txBody>
          <a:bodyPr wrap="square">
            <a:spAutoFit/>
          </a:bodyPr>
          <a:lstStyle/>
          <a:p>
            <a:r>
              <a:rPr lang="tr-TR" sz="1400" dirty="0"/>
              <a:t>MySQL ve </a:t>
            </a:r>
            <a:r>
              <a:rPr lang="tr-TR" sz="1400" dirty="0" err="1"/>
              <a:t>MongoDB</a:t>
            </a:r>
            <a:r>
              <a:rPr lang="tr-TR" sz="1400" dirty="0"/>
              <a:t> veri tabanlarına ikinci sorgu kodu ile karşılaştırma testi uygulanmıştır.</a:t>
            </a:r>
          </a:p>
        </p:txBody>
      </p:sp>
    </p:spTree>
    <p:extLst>
      <p:ext uri="{BB962C8B-B14F-4D97-AF65-F5344CB8AC3E}">
        <p14:creationId xmlns:p14="http://schemas.microsoft.com/office/powerpoint/2010/main" val="266531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041358-17E9-2FC7-4FE0-34A975AEE2E8}"/>
              </a:ext>
            </a:extLst>
          </p:cNvPr>
          <p:cNvSpPr>
            <a:spLocks noGrp="1"/>
          </p:cNvSpPr>
          <p:nvPr>
            <p:ph type="title"/>
          </p:nvPr>
        </p:nvSpPr>
        <p:spPr/>
        <p:txBody>
          <a:bodyPr>
            <a:normAutofit/>
          </a:bodyPr>
          <a:lstStyle/>
          <a:p>
            <a:r>
              <a:rPr lang="tr-TR" sz="4400" dirty="0">
                <a:solidFill>
                  <a:srgbClr val="FF0000"/>
                </a:solidFill>
              </a:rPr>
              <a:t>Ölçümler:</a:t>
            </a:r>
          </a:p>
        </p:txBody>
      </p:sp>
      <p:sp>
        <p:nvSpPr>
          <p:cNvPr id="3" name="İçerik Yer Tutucusu 2">
            <a:extLst>
              <a:ext uri="{FF2B5EF4-FFF2-40B4-BE49-F238E27FC236}">
                <a16:creationId xmlns:a16="http://schemas.microsoft.com/office/drawing/2014/main" id="{82E8E4D6-81F7-2ADE-BEE9-3633E011C639}"/>
              </a:ext>
            </a:extLst>
          </p:cNvPr>
          <p:cNvSpPr>
            <a:spLocks noGrp="1"/>
          </p:cNvSpPr>
          <p:nvPr>
            <p:ph idx="1"/>
          </p:nvPr>
        </p:nvSpPr>
        <p:spPr>
          <a:xfrm>
            <a:off x="581192" y="2135276"/>
            <a:ext cx="9887755" cy="2587447"/>
          </a:xfrm>
        </p:spPr>
        <p:txBody>
          <a:bodyPr/>
          <a:lstStyle/>
          <a:p>
            <a:pPr marL="0" indent="0">
              <a:buNone/>
            </a:pPr>
            <a:r>
              <a:rPr lang="tr-TR" dirty="0"/>
              <a:t>Projede ölçümler için öncelikle zaman kavramı ön planda tutulması hedeflenmiştir. </a:t>
            </a:r>
          </a:p>
          <a:p>
            <a:pPr marL="0" indent="0">
              <a:buNone/>
            </a:pPr>
            <a:r>
              <a:rPr lang="tr-TR" dirty="0"/>
              <a:t>Zaman ölçümleri için üç yöntem ile hareket edilmiştir. </a:t>
            </a:r>
          </a:p>
          <a:p>
            <a:pPr marL="0" indent="0">
              <a:buNone/>
            </a:pPr>
            <a:r>
              <a:rPr lang="tr-TR" dirty="0"/>
              <a:t>*Birinci yöntem; </a:t>
            </a:r>
            <a:r>
              <a:rPr lang="tr-TR" dirty="0" err="1"/>
              <a:t>Clock</a:t>
            </a:r>
            <a:r>
              <a:rPr lang="tr-TR" dirty="0"/>
              <a:t>() fonksiyonu kullanımı ile belirli bir süre CPU üzerinde harcanan zaman sonuçlarının elde edilmesini sağlamaktır. </a:t>
            </a:r>
          </a:p>
          <a:p>
            <a:pPr marL="0" indent="0">
              <a:buNone/>
            </a:pPr>
            <a:r>
              <a:rPr lang="tr-TR" dirty="0"/>
              <a:t>**İkinci yöntem; milisaniye hassasiyetiyle zamanlamaları sağlayan </a:t>
            </a:r>
            <a:r>
              <a:rPr lang="tr-TR" dirty="0" err="1"/>
              <a:t>Gettimeofday</a:t>
            </a:r>
            <a:r>
              <a:rPr lang="tr-TR" dirty="0"/>
              <a:t>() fonksiyonu kullanılarak sonuçların elde edilmesini sağlamaktır.</a:t>
            </a:r>
          </a:p>
          <a:p>
            <a:pPr marL="0" indent="0">
              <a:buNone/>
            </a:pPr>
            <a:r>
              <a:rPr lang="tr-TR" dirty="0"/>
              <a:t> ***Üçüncü yöntem; </a:t>
            </a:r>
            <a:r>
              <a:rPr lang="tr-TR" dirty="0" err="1"/>
              <a:t>Slow</a:t>
            </a:r>
            <a:r>
              <a:rPr lang="tr-TR" dirty="0"/>
              <a:t> Query Log (Yavaş sorgu kaydı) olarak adlandırılmaktadır</a:t>
            </a:r>
          </a:p>
        </p:txBody>
      </p:sp>
    </p:spTree>
    <p:extLst>
      <p:ext uri="{BB962C8B-B14F-4D97-AF65-F5344CB8AC3E}">
        <p14:creationId xmlns:p14="http://schemas.microsoft.com/office/powerpoint/2010/main" val="331173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74A572F-B5FB-5529-F266-6804DF2DF24A}"/>
              </a:ext>
            </a:extLst>
          </p:cNvPr>
          <p:cNvSpPr>
            <a:spLocks noGrp="1"/>
          </p:cNvSpPr>
          <p:nvPr>
            <p:ph type="title"/>
          </p:nvPr>
        </p:nvSpPr>
        <p:spPr>
          <a:xfrm>
            <a:off x="581192" y="702156"/>
            <a:ext cx="11029616" cy="1013800"/>
          </a:xfrm>
        </p:spPr>
        <p:txBody>
          <a:bodyPr anchor="b">
            <a:normAutofit/>
          </a:bodyPr>
          <a:lstStyle/>
          <a:p>
            <a:r>
              <a:rPr lang="tr-TR" sz="2600"/>
              <a:t>İlişkisel ve İlişkisel Olmayan (</a:t>
            </a:r>
            <a:r>
              <a:rPr lang="tr-TR" sz="2600" err="1"/>
              <a:t>NoSQL</a:t>
            </a:r>
            <a:r>
              <a:rPr lang="tr-TR" sz="2600"/>
              <a:t>) Veri Tabanı Sistemleri Mimari Performansının Yönetim Bilişim Sistemleri Kapsamında İncelenmesi</a:t>
            </a:r>
          </a:p>
        </p:txBody>
      </p:sp>
      <p:pic>
        <p:nvPicPr>
          <p:cNvPr id="1026" name="Picture 2">
            <a:extLst>
              <a:ext uri="{FF2B5EF4-FFF2-40B4-BE49-F238E27FC236}">
                <a16:creationId xmlns:a16="http://schemas.microsoft.com/office/drawing/2014/main" id="{4B0BAF51-E7CB-690D-A44A-DCC226F8D1B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56309" y="2275746"/>
            <a:ext cx="7107831" cy="3678303"/>
          </a:xfrm>
          <a:prstGeom prst="rect">
            <a:avLst/>
          </a:prstGeom>
          <a:solidFill>
            <a:srgbClr val="FFFFFF"/>
          </a:solidFill>
        </p:spPr>
      </p:pic>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041358-17E9-2FC7-4FE0-34A975AEE2E8}"/>
              </a:ext>
            </a:extLst>
          </p:cNvPr>
          <p:cNvSpPr>
            <a:spLocks noGrp="1"/>
          </p:cNvSpPr>
          <p:nvPr>
            <p:ph type="title"/>
          </p:nvPr>
        </p:nvSpPr>
        <p:spPr/>
        <p:txBody>
          <a:bodyPr>
            <a:normAutofit/>
          </a:bodyPr>
          <a:lstStyle/>
          <a:p>
            <a:r>
              <a:rPr lang="tr-TR" sz="4000" dirty="0"/>
              <a:t>SONUÇ VE DEĞERLENDİRME</a:t>
            </a:r>
            <a:endParaRPr lang="tr-TR" sz="4000" dirty="0">
              <a:solidFill>
                <a:srgbClr val="FF0000"/>
              </a:solidFill>
            </a:endParaRPr>
          </a:p>
        </p:txBody>
      </p:sp>
      <p:sp>
        <p:nvSpPr>
          <p:cNvPr id="5" name="İçerik Yer Tutucusu 4">
            <a:extLst>
              <a:ext uri="{FF2B5EF4-FFF2-40B4-BE49-F238E27FC236}">
                <a16:creationId xmlns:a16="http://schemas.microsoft.com/office/drawing/2014/main" id="{7A6577A8-8C8C-0F32-2814-BC0EBBC31A54}"/>
              </a:ext>
            </a:extLst>
          </p:cNvPr>
          <p:cNvSpPr>
            <a:spLocks noGrp="1"/>
          </p:cNvSpPr>
          <p:nvPr>
            <p:ph idx="1"/>
          </p:nvPr>
        </p:nvSpPr>
        <p:spPr>
          <a:xfrm>
            <a:off x="251927" y="2180497"/>
            <a:ext cx="11358881" cy="1617062"/>
          </a:xfrm>
        </p:spPr>
        <p:txBody>
          <a:bodyPr>
            <a:normAutofit fontScale="85000" lnSpcReduction="10000"/>
          </a:bodyPr>
          <a:lstStyle/>
          <a:p>
            <a:r>
              <a:rPr lang="tr-TR" dirty="0"/>
              <a:t>Yapılan analizlerde </a:t>
            </a:r>
            <a:r>
              <a:rPr lang="tr-TR" dirty="0" err="1"/>
              <a:t>NoSQL</a:t>
            </a:r>
            <a:r>
              <a:rPr lang="tr-TR" dirty="0"/>
              <a:t> ağırlıklı bir veri tabanının büyük miktarda veri çiftleri içerebildiği, veri çoğaltmada da basit şeması nedeniyle </a:t>
            </a:r>
            <a:r>
              <a:rPr lang="tr-TR" dirty="0" err="1"/>
              <a:t>MongoDB</a:t>
            </a:r>
            <a:r>
              <a:rPr lang="tr-TR" dirty="0"/>
              <a:t> kullanılarak daha hızlı daha karmaşık sorgu tiplerinin çalıştırılabildiği izlenmiştir. Her iki veri tabanı sisteminde farklı yapılandırma durumlarında ikinci sorgu tipi ile yapılan performans testlerinde, </a:t>
            </a:r>
            <a:r>
              <a:rPr lang="tr-TR" dirty="0" err="1"/>
              <a:t>MongoDB</a:t>
            </a:r>
            <a:r>
              <a:rPr lang="tr-TR" dirty="0"/>
              <a:t> veri tabanı sistemi MySQL’e göre en iyi performansı göstermiştir. Sonraki karşılaştırma testlerinde detaylı ve karmaşık sorgular ele alınarak </a:t>
            </a:r>
            <a:r>
              <a:rPr lang="tr-TR" dirty="0" err="1"/>
              <a:t>MongoDB</a:t>
            </a:r>
            <a:r>
              <a:rPr lang="tr-TR" dirty="0"/>
              <a:t>, alt belge koleksiyonu kullanımı nedeniyle MySQL üzerinde çok büyük bir avantaja sahip olduğunu göstermiştir. Bu avantaj, veri tekrarı yaşanabilme durumu pahasına dikkate değer bir şekilde görülmüştür. Bu tür sorgularda büyük veri tabanı boyutundan kaynaklanan depolama ve bellek miktarı maliyetini hesaplarken alternatif olarak </a:t>
            </a:r>
            <a:r>
              <a:rPr lang="tr-TR" dirty="0" err="1"/>
              <a:t>NoSQL</a:t>
            </a:r>
            <a:r>
              <a:rPr lang="tr-TR" dirty="0"/>
              <a:t> veri tabanlarını dikkate almak çok önemlidir.</a:t>
            </a:r>
          </a:p>
        </p:txBody>
      </p:sp>
      <p:sp>
        <p:nvSpPr>
          <p:cNvPr id="7" name="Metin kutusu 6">
            <a:extLst>
              <a:ext uri="{FF2B5EF4-FFF2-40B4-BE49-F238E27FC236}">
                <a16:creationId xmlns:a16="http://schemas.microsoft.com/office/drawing/2014/main" id="{83234560-5DDC-4B4B-4760-8A973A411740}"/>
              </a:ext>
            </a:extLst>
          </p:cNvPr>
          <p:cNvSpPr txBox="1"/>
          <p:nvPr/>
        </p:nvSpPr>
        <p:spPr>
          <a:xfrm>
            <a:off x="581191" y="4262100"/>
            <a:ext cx="11483291" cy="1754326"/>
          </a:xfrm>
          <a:prstGeom prst="rect">
            <a:avLst/>
          </a:prstGeom>
          <a:noFill/>
        </p:spPr>
        <p:txBody>
          <a:bodyPr wrap="square">
            <a:spAutoFit/>
          </a:bodyPr>
          <a:lstStyle/>
          <a:p>
            <a:r>
              <a:rPr lang="tr-TR" dirty="0"/>
              <a:t>Sonuç olarak, farklı kriterler ile bu veri tabanlarını incelediğimizde iki veri tabanının da avantaj ve dezavantajları olduğu görülmüştür. İlişkisel veri tabanı yönetim sistemlerinin kullanıldığı uygulamaların ilişkisel olmayan (</a:t>
            </a:r>
            <a:r>
              <a:rPr lang="tr-TR" dirty="0" err="1"/>
              <a:t>NoSQL</a:t>
            </a:r>
            <a:r>
              <a:rPr lang="tr-TR" dirty="0"/>
              <a:t>) sistemlere taşınmasının ilk etapta zor olması, veri kaybının söz konusu olabilmesi ve </a:t>
            </a:r>
            <a:r>
              <a:rPr lang="tr-TR" dirty="0" err="1"/>
              <a:t>NoSQL</a:t>
            </a:r>
            <a:r>
              <a:rPr lang="tr-TR" dirty="0"/>
              <a:t> veri tabanı sistemlerinin veri güvenliği alanında ilişkisel veri tabanı yönetim sistemleri kadar mesafe kat etmemiş olması gibi dezavantajları olsa dahi hız, geliştirme zamanı ve ölçeklenebilirlik gibi özellikleri ile ilişkisel olmayan (</a:t>
            </a:r>
            <a:r>
              <a:rPr lang="tr-TR" dirty="0" err="1"/>
              <a:t>NoSQL</a:t>
            </a:r>
            <a:r>
              <a:rPr lang="tr-TR" dirty="0"/>
              <a:t>) veri tabanlarının kullanılması performans açısından daha etkin sonuçlar almamızı sağlayacaktır.</a:t>
            </a:r>
          </a:p>
        </p:txBody>
      </p:sp>
    </p:spTree>
    <p:extLst>
      <p:ext uri="{BB962C8B-B14F-4D97-AF65-F5344CB8AC3E}">
        <p14:creationId xmlns:p14="http://schemas.microsoft.com/office/powerpoint/2010/main" val="245505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Dikdörtgen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latin typeface="Calibri" panose="020F0502020204030204" pitchFamily="34" charset="0"/>
            </a:endParaRPr>
          </a:p>
        </p:txBody>
      </p:sp>
      <p:sp>
        <p:nvSpPr>
          <p:cNvPr id="12" name="Dikdörtgen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nvGrpSpPr>
          <p:cNvPr id="14" name="Gr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Dikdörtgen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Dikdörtgen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7" name="Dikdörtgen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2" name="Başlık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tr-TR">
                <a:solidFill>
                  <a:srgbClr val="FFFFFF"/>
                </a:solidFill>
              </a:rPr>
              <a:t>Teşekkürler</a:t>
            </a:r>
          </a:p>
        </p:txBody>
      </p:sp>
      <p:sp>
        <p:nvSpPr>
          <p:cNvPr id="3" name="Alt Başlık 2">
            <a:extLst>
              <a:ext uri="{FF2B5EF4-FFF2-40B4-BE49-F238E27FC236}">
                <a16:creationId xmlns:a16="http://schemas.microsoft.com/office/drawing/2014/main" id="{A9CB511D-EA45-4336-847C-1252667143B5}"/>
              </a:ext>
            </a:extLst>
          </p:cNvPr>
          <p:cNvSpPr>
            <a:spLocks noGrp="1"/>
          </p:cNvSpPr>
          <p:nvPr>
            <p:ph type="subTitle" idx="1"/>
          </p:nvPr>
        </p:nvSpPr>
        <p:spPr>
          <a:xfrm>
            <a:off x="9992672" y="5064354"/>
            <a:ext cx="1752794" cy="1326211"/>
          </a:xfrm>
        </p:spPr>
        <p:txBody>
          <a:bodyPr rtlCol="0">
            <a:normAutofit/>
          </a:bodyPr>
          <a:lstStyle/>
          <a:p>
            <a:pPr rtl="0"/>
            <a:r>
              <a:rPr lang="tr-TR" dirty="0">
                <a:solidFill>
                  <a:schemeClr val="bg2"/>
                </a:solidFill>
              </a:rPr>
              <a:t>Emrecan şahin</a:t>
            </a:r>
          </a:p>
          <a:p>
            <a:pPr rtl="0"/>
            <a:endParaRPr lang="tr-TR" dirty="0">
              <a:solidFill>
                <a:schemeClr val="bg2"/>
              </a:solidFill>
            </a:endParaRPr>
          </a:p>
          <a:p>
            <a:pPr rtl="0"/>
            <a:r>
              <a:rPr lang="tr-TR" dirty="0">
                <a:solidFill>
                  <a:schemeClr val="bg2"/>
                </a:solidFill>
              </a:rPr>
              <a:t>02210224061</a:t>
            </a:r>
          </a:p>
          <a:p>
            <a:pPr rtl="0"/>
            <a:endParaRPr lang="tr-TR" dirty="0">
              <a:solidFill>
                <a:schemeClr val="bg2"/>
              </a:solidFill>
            </a:endParaRPr>
          </a:p>
          <a:p>
            <a:pPr rtl="0"/>
            <a:endParaRPr lang="tr-TR" dirty="0">
              <a:solidFill>
                <a:schemeClr val="bg2"/>
              </a:solidFill>
            </a:endParaRPr>
          </a:p>
        </p:txBody>
      </p:sp>
      <p:pic>
        <p:nvPicPr>
          <p:cNvPr id="5" name="Resim 4" descr="Dijital Sayılar">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1633EB-7DCB-4DDC-80AF-C885A3EE1245}"/>
              </a:ext>
            </a:extLst>
          </p:cNvPr>
          <p:cNvSpPr>
            <a:spLocks noGrp="1"/>
          </p:cNvSpPr>
          <p:nvPr>
            <p:ph type="title"/>
          </p:nvPr>
        </p:nvSpPr>
        <p:spPr/>
        <p:txBody>
          <a:bodyPr rtlCol="0">
            <a:noAutofit/>
          </a:bodyPr>
          <a:lstStyle/>
          <a:p>
            <a:pPr rtl="0"/>
            <a:r>
              <a:rPr lang="tr-TR" sz="6000" dirty="0"/>
              <a:t>GİRİŞ</a:t>
            </a:r>
          </a:p>
        </p:txBody>
      </p:sp>
      <p:sp>
        <p:nvSpPr>
          <p:cNvPr id="4" name="İçerik Yer Tutucusu 3">
            <a:extLst>
              <a:ext uri="{FF2B5EF4-FFF2-40B4-BE49-F238E27FC236}">
                <a16:creationId xmlns:a16="http://schemas.microsoft.com/office/drawing/2014/main" id="{0E42A178-5980-5FFA-8DA5-D987080CEE21}"/>
              </a:ext>
            </a:extLst>
          </p:cNvPr>
          <p:cNvSpPr>
            <a:spLocks noGrp="1"/>
          </p:cNvSpPr>
          <p:nvPr>
            <p:ph sz="half" idx="1"/>
          </p:nvPr>
        </p:nvSpPr>
        <p:spPr>
          <a:xfrm>
            <a:off x="581192" y="2228003"/>
            <a:ext cx="11029615" cy="1121687"/>
          </a:xfrm>
        </p:spPr>
        <p:txBody>
          <a:bodyPr>
            <a:noAutofit/>
          </a:bodyPr>
          <a:lstStyle/>
          <a:p>
            <a:r>
              <a:rPr lang="tr-TR" sz="2000" dirty="0"/>
              <a:t>Bilgisayar ve iletişim teknolojilerinde yaşanan hızlı gelişim her geçen gün daha fazla organizasyonu etkileyerek farklı çözümler üretmeye zorlamaktadır. Verinin büyüklüğü, miktarı ve karmaşıklığı gibi etkenlere bağlı olarak farklı veri modelleme, veri depolama ve sorgulama yöntemleri geliştirilmiştir.</a:t>
            </a:r>
          </a:p>
        </p:txBody>
      </p:sp>
      <p:sp>
        <p:nvSpPr>
          <p:cNvPr id="6" name="İçerik Yer Tutucusu 5">
            <a:extLst>
              <a:ext uri="{FF2B5EF4-FFF2-40B4-BE49-F238E27FC236}">
                <a16:creationId xmlns:a16="http://schemas.microsoft.com/office/drawing/2014/main" id="{40EB22C8-AD14-4F32-5F3E-7E14E4063418}"/>
              </a:ext>
            </a:extLst>
          </p:cNvPr>
          <p:cNvSpPr>
            <a:spLocks noGrp="1"/>
          </p:cNvSpPr>
          <p:nvPr>
            <p:ph sz="half" idx="2"/>
          </p:nvPr>
        </p:nvSpPr>
        <p:spPr>
          <a:xfrm>
            <a:off x="1152938" y="3760237"/>
            <a:ext cx="10699991" cy="2203450"/>
          </a:xfrm>
        </p:spPr>
        <p:txBody>
          <a:bodyPr>
            <a:normAutofit/>
          </a:bodyPr>
          <a:lstStyle/>
          <a:p>
            <a:pPr marL="0" indent="0">
              <a:buNone/>
            </a:pPr>
            <a:r>
              <a:rPr lang="tr-TR" sz="3200" dirty="0">
                <a:solidFill>
                  <a:srgbClr val="FF0000"/>
                </a:solidFill>
              </a:rPr>
              <a:t>1-</a:t>
            </a:r>
            <a:r>
              <a:rPr lang="tr-TR" sz="3200" dirty="0"/>
              <a:t>İLİŞKİSEL VERİ TABANI</a:t>
            </a:r>
          </a:p>
          <a:p>
            <a:pPr marL="0" indent="0">
              <a:buNone/>
            </a:pPr>
            <a:r>
              <a:rPr lang="tr-TR" sz="3200" dirty="0">
                <a:solidFill>
                  <a:srgbClr val="FF0000"/>
                </a:solidFill>
              </a:rPr>
              <a:t>2-</a:t>
            </a:r>
            <a:r>
              <a:rPr lang="tr-TR" sz="3200" dirty="0"/>
              <a:t>İLİŞKİSEL OLMAYAN VERİ TABAN</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Dikdörtgen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latin typeface="Calibri" panose="020F0502020204030204" pitchFamily="34" charset="0"/>
            </a:endParaRPr>
          </a:p>
        </p:txBody>
      </p:sp>
      <p:pic>
        <p:nvPicPr>
          <p:cNvPr id="8" name="İçerik Yer Tutucusu 4" descr="Dijital Sayılar">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Dikdörtgen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7" name="Dikdörtgen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 name="Dikdörtgen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2" name="Başlık 1">
            <a:extLst>
              <a:ext uri="{FF2B5EF4-FFF2-40B4-BE49-F238E27FC236}">
                <a16:creationId xmlns:a16="http://schemas.microsoft.com/office/drawing/2014/main" id="{7F2616EE-270D-4F4C-BA1F-2708D387B800}"/>
              </a:ext>
            </a:extLst>
          </p:cNvPr>
          <p:cNvSpPr>
            <a:spLocks noGrp="1"/>
          </p:cNvSpPr>
          <p:nvPr>
            <p:ph type="title"/>
          </p:nvPr>
        </p:nvSpPr>
        <p:spPr>
          <a:xfrm>
            <a:off x="584199" y="1006956"/>
            <a:ext cx="7503665" cy="1121871"/>
          </a:xfrm>
        </p:spPr>
        <p:txBody>
          <a:bodyPr rtlCol="0" anchor="ctr">
            <a:normAutofit fontScale="90000"/>
          </a:bodyPr>
          <a:lstStyle/>
          <a:p>
            <a:pPr algn="ctr" rtl="0"/>
            <a:r>
              <a:rPr lang="tr-TR" dirty="0"/>
              <a:t>Performans ve esneklik özellikleri ile ilişkisel olmayan veri tabanı yönetim sistemleri (</a:t>
            </a:r>
            <a:r>
              <a:rPr lang="tr-TR" dirty="0" err="1"/>
              <a:t>NoSQL</a:t>
            </a:r>
            <a:r>
              <a:rPr lang="tr-TR" dirty="0"/>
              <a:t>) eBay ve Amazon gibi dünyaca ünlü şirketler tarafından tercih edilebilir hale gelmiştir</a:t>
            </a:r>
          </a:p>
        </p:txBody>
      </p:sp>
      <p:graphicFrame>
        <p:nvGraphicFramePr>
          <p:cNvPr id="6" name="İçerik Yer Tutucusu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58142342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6" name="Picture 8">
            <a:extLst>
              <a:ext uri="{FF2B5EF4-FFF2-40B4-BE49-F238E27FC236}">
                <a16:creationId xmlns:a16="http://schemas.microsoft.com/office/drawing/2014/main" id="{DC2E928C-CFC2-45FD-F4A4-3582F35290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2617" y="2746884"/>
            <a:ext cx="1821201" cy="898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EBay New Logo PNG vector in SVG, PDF, AI, CDR format">
            <a:extLst>
              <a:ext uri="{FF2B5EF4-FFF2-40B4-BE49-F238E27FC236}">
                <a16:creationId xmlns:a16="http://schemas.microsoft.com/office/drawing/2014/main" id="{296E0CB3-DB28-F6E9-3B74-C924252109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6971" y="4278773"/>
            <a:ext cx="1011885" cy="95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01CC9B-C705-871C-232B-34419F88D396}"/>
              </a:ext>
            </a:extLst>
          </p:cNvPr>
          <p:cNvSpPr>
            <a:spLocks noGrp="1"/>
          </p:cNvSpPr>
          <p:nvPr>
            <p:ph type="title"/>
          </p:nvPr>
        </p:nvSpPr>
        <p:spPr/>
        <p:txBody>
          <a:bodyPr>
            <a:normAutofit/>
          </a:bodyPr>
          <a:lstStyle/>
          <a:p>
            <a:r>
              <a:rPr lang="tr-TR" sz="4400" dirty="0"/>
              <a:t>Bilişim sistemleri ve yönetimi</a:t>
            </a:r>
          </a:p>
        </p:txBody>
      </p:sp>
      <p:pic>
        <p:nvPicPr>
          <p:cNvPr id="8" name="İçerik Yer Tutucusu 7" descr="daire, diyagram, çizgi, yazı tipi içeren bir resim&#10;&#10;Açıklama otomatik olarak oluşturuldu">
            <a:extLst>
              <a:ext uri="{FF2B5EF4-FFF2-40B4-BE49-F238E27FC236}">
                <a16:creationId xmlns:a16="http://schemas.microsoft.com/office/drawing/2014/main" id="{C197FA46-54D3-6004-BC84-3AF4F59E0988}"/>
              </a:ext>
            </a:extLst>
          </p:cNvPr>
          <p:cNvPicPr>
            <a:picLocks noGrp="1" noChangeAspect="1"/>
          </p:cNvPicPr>
          <p:nvPr>
            <p:ph sz="half" idx="2"/>
          </p:nvPr>
        </p:nvPicPr>
        <p:blipFill>
          <a:blip r:embed="rId2"/>
          <a:stretch>
            <a:fillRect/>
          </a:stretch>
        </p:blipFill>
        <p:spPr>
          <a:xfrm>
            <a:off x="6502967" y="2185941"/>
            <a:ext cx="4689752" cy="4098376"/>
          </a:xfrm>
        </p:spPr>
      </p:pic>
      <p:sp>
        <p:nvSpPr>
          <p:cNvPr id="5" name="Metin Yer Tutucusu 4">
            <a:extLst>
              <a:ext uri="{FF2B5EF4-FFF2-40B4-BE49-F238E27FC236}">
                <a16:creationId xmlns:a16="http://schemas.microsoft.com/office/drawing/2014/main" id="{95BD5BD8-4112-7BFE-5417-C287E4998849}"/>
              </a:ext>
            </a:extLst>
          </p:cNvPr>
          <p:cNvSpPr>
            <a:spLocks noGrp="1"/>
          </p:cNvSpPr>
          <p:nvPr>
            <p:ph type="body" sz="quarter" idx="3"/>
          </p:nvPr>
        </p:nvSpPr>
        <p:spPr>
          <a:xfrm>
            <a:off x="481750" y="1944546"/>
            <a:ext cx="4949237" cy="2934999"/>
          </a:xfrm>
        </p:spPr>
        <p:txBody>
          <a:bodyPr/>
          <a:lstStyle/>
          <a:p>
            <a:endParaRPr lang="tr-TR" dirty="0">
              <a:solidFill>
                <a:schemeClr val="tx1">
                  <a:lumMod val="85000"/>
                  <a:lumOff val="15000"/>
                </a:schemeClr>
              </a:solidFill>
            </a:endParaRPr>
          </a:p>
          <a:p>
            <a:endParaRPr lang="tr-TR" dirty="0">
              <a:solidFill>
                <a:schemeClr val="tx1">
                  <a:lumMod val="85000"/>
                  <a:lumOff val="15000"/>
                </a:schemeClr>
              </a:solidFill>
            </a:endParaRPr>
          </a:p>
          <a:p>
            <a:endParaRPr lang="tr-TR" dirty="0">
              <a:solidFill>
                <a:schemeClr val="tx1">
                  <a:lumMod val="85000"/>
                  <a:lumOff val="15000"/>
                </a:schemeClr>
              </a:solidFill>
            </a:endParaRPr>
          </a:p>
          <a:p>
            <a:endParaRPr lang="tr-TR" dirty="0">
              <a:solidFill>
                <a:schemeClr val="tx1">
                  <a:lumMod val="85000"/>
                  <a:lumOff val="15000"/>
                </a:schemeClr>
              </a:solidFill>
            </a:endParaRPr>
          </a:p>
          <a:p>
            <a:endParaRPr lang="tr-TR" dirty="0">
              <a:solidFill>
                <a:schemeClr val="tx1">
                  <a:lumMod val="85000"/>
                  <a:lumOff val="15000"/>
                </a:schemeClr>
              </a:solidFill>
            </a:endParaRPr>
          </a:p>
          <a:p>
            <a:endParaRPr lang="tr-TR" dirty="0">
              <a:solidFill>
                <a:schemeClr val="tx1">
                  <a:lumMod val="85000"/>
                  <a:lumOff val="15000"/>
                </a:schemeClr>
              </a:solidFill>
            </a:endParaRPr>
          </a:p>
          <a:p>
            <a:endParaRPr lang="tr-TR" dirty="0">
              <a:solidFill>
                <a:schemeClr val="tx1">
                  <a:lumMod val="85000"/>
                  <a:lumOff val="15000"/>
                </a:schemeClr>
              </a:solidFill>
            </a:endParaRPr>
          </a:p>
          <a:p>
            <a:r>
              <a:rPr lang="tr-TR" dirty="0">
                <a:solidFill>
                  <a:schemeClr val="tx1">
                    <a:lumMod val="85000"/>
                    <a:lumOff val="15000"/>
                  </a:schemeClr>
                </a:solidFill>
              </a:rPr>
              <a:t>Bilişim sistemi, organizasyonlarda karar verme aşamasına kadar bilgiyi toplamak, düzenlemek, işlemek ve saklamak olarak tanımlanabilir. </a:t>
            </a:r>
            <a:r>
              <a:rPr lang="tr-TR" dirty="0">
                <a:solidFill>
                  <a:schemeClr val="tx1">
                    <a:lumMod val="95000"/>
                    <a:lumOff val="5000"/>
                  </a:schemeClr>
                </a:solidFill>
              </a:rPr>
              <a:t>Bilişim sistemlerinde üç aktivite bilgiyi üretmek için gereklidir. </a:t>
            </a:r>
          </a:p>
          <a:p>
            <a:endParaRPr lang="tr-TR" dirty="0">
              <a:solidFill>
                <a:schemeClr val="tx1">
                  <a:lumMod val="95000"/>
                  <a:lumOff val="5000"/>
                </a:schemeClr>
              </a:solidFill>
            </a:endParaRPr>
          </a:p>
          <a:p>
            <a:r>
              <a:rPr lang="tr-TR" dirty="0">
                <a:solidFill>
                  <a:schemeClr val="tx1">
                    <a:lumMod val="95000"/>
                    <a:lumOff val="5000"/>
                  </a:schemeClr>
                </a:solidFill>
              </a:rPr>
              <a:t>Bu aktiviteler: girdi, işlem ve çıktıdır. </a:t>
            </a:r>
          </a:p>
        </p:txBody>
      </p:sp>
    </p:spTree>
    <p:extLst>
      <p:ext uri="{BB962C8B-B14F-4D97-AF65-F5344CB8AC3E}">
        <p14:creationId xmlns:p14="http://schemas.microsoft.com/office/powerpoint/2010/main" val="218210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909A62-9F65-282C-FA74-ED2E761B399C}"/>
              </a:ext>
            </a:extLst>
          </p:cNvPr>
          <p:cNvSpPr>
            <a:spLocks noGrp="1"/>
          </p:cNvSpPr>
          <p:nvPr>
            <p:ph type="title"/>
          </p:nvPr>
        </p:nvSpPr>
        <p:spPr/>
        <p:txBody>
          <a:bodyPr/>
          <a:lstStyle/>
          <a:p>
            <a:r>
              <a:rPr lang="tr-TR" dirty="0" err="1"/>
              <a:t>VERi</a:t>
            </a:r>
            <a:r>
              <a:rPr lang="tr-TR" dirty="0"/>
              <a:t> TABANI VE </a:t>
            </a:r>
            <a:r>
              <a:rPr lang="tr-TR" dirty="0" err="1"/>
              <a:t>VERi</a:t>
            </a:r>
            <a:r>
              <a:rPr lang="tr-TR" dirty="0"/>
              <a:t> TABANI </a:t>
            </a:r>
            <a:r>
              <a:rPr lang="tr-TR" dirty="0" err="1"/>
              <a:t>YÖNETiM</a:t>
            </a:r>
            <a:r>
              <a:rPr lang="tr-TR" dirty="0"/>
              <a:t> </a:t>
            </a:r>
            <a:r>
              <a:rPr lang="tr-TR" dirty="0" err="1"/>
              <a:t>SiSTEMLERi</a:t>
            </a:r>
            <a:endParaRPr lang="tr-TR" dirty="0"/>
          </a:p>
        </p:txBody>
      </p:sp>
      <p:sp>
        <p:nvSpPr>
          <p:cNvPr id="3" name="İçerik Yer Tutucusu 2">
            <a:extLst>
              <a:ext uri="{FF2B5EF4-FFF2-40B4-BE49-F238E27FC236}">
                <a16:creationId xmlns:a16="http://schemas.microsoft.com/office/drawing/2014/main" id="{7D55961B-B07A-A78E-98E1-F3644554443F}"/>
              </a:ext>
            </a:extLst>
          </p:cNvPr>
          <p:cNvSpPr>
            <a:spLocks noGrp="1"/>
          </p:cNvSpPr>
          <p:nvPr>
            <p:ph sz="half" idx="1"/>
          </p:nvPr>
        </p:nvSpPr>
        <p:spPr>
          <a:xfrm>
            <a:off x="581193" y="2228003"/>
            <a:ext cx="5422390" cy="1200997"/>
          </a:xfrm>
        </p:spPr>
        <p:txBody>
          <a:bodyPr/>
          <a:lstStyle/>
          <a:p>
            <a:r>
              <a:rPr lang="tr-TR" dirty="0"/>
              <a:t>Veri tabanı en genel tanımıyla, kullanım amacına uygun olarak düzenlenmiş veriler topluluğudur. </a:t>
            </a:r>
          </a:p>
        </p:txBody>
      </p:sp>
      <p:sp>
        <p:nvSpPr>
          <p:cNvPr id="4" name="İçerik Yer Tutucusu 3">
            <a:extLst>
              <a:ext uri="{FF2B5EF4-FFF2-40B4-BE49-F238E27FC236}">
                <a16:creationId xmlns:a16="http://schemas.microsoft.com/office/drawing/2014/main" id="{3E09F68B-BCF6-EB49-BA9A-875F527B425C}"/>
              </a:ext>
            </a:extLst>
          </p:cNvPr>
          <p:cNvSpPr>
            <a:spLocks noGrp="1"/>
          </p:cNvSpPr>
          <p:nvPr>
            <p:ph sz="half" idx="2"/>
          </p:nvPr>
        </p:nvSpPr>
        <p:spPr>
          <a:xfrm>
            <a:off x="6188417" y="2228003"/>
            <a:ext cx="5422392" cy="1200997"/>
          </a:xfrm>
        </p:spPr>
        <p:txBody>
          <a:bodyPr/>
          <a:lstStyle/>
          <a:p>
            <a:r>
              <a:rPr lang="tr-TR" dirty="0"/>
              <a:t>Veri tabanı yönetim sistemleri (VTYS), verilere aynı anda birden çok bağlantı sağlayabilme özelliği sağlar. </a:t>
            </a:r>
          </a:p>
        </p:txBody>
      </p:sp>
      <p:pic>
        <p:nvPicPr>
          <p:cNvPr id="6" name="Resim 5" descr="metin, ekran görüntüsü, diyagram, yazı tipi içeren bir resim&#10;&#10;Açıklama otomatik olarak oluşturuldu">
            <a:extLst>
              <a:ext uri="{FF2B5EF4-FFF2-40B4-BE49-F238E27FC236}">
                <a16:creationId xmlns:a16="http://schemas.microsoft.com/office/drawing/2014/main" id="{CDAFBB62-3ACE-AC99-AB3E-147B3CC0E398}"/>
              </a:ext>
            </a:extLst>
          </p:cNvPr>
          <p:cNvPicPr>
            <a:picLocks noChangeAspect="1"/>
          </p:cNvPicPr>
          <p:nvPr/>
        </p:nvPicPr>
        <p:blipFill>
          <a:blip r:embed="rId2"/>
          <a:stretch>
            <a:fillRect/>
          </a:stretch>
        </p:blipFill>
        <p:spPr>
          <a:xfrm>
            <a:off x="4482577" y="3429000"/>
            <a:ext cx="3373308" cy="3429000"/>
          </a:xfrm>
          <a:prstGeom prst="rect">
            <a:avLst/>
          </a:prstGeom>
        </p:spPr>
      </p:pic>
    </p:spTree>
    <p:extLst>
      <p:ext uri="{BB962C8B-B14F-4D97-AF65-F5344CB8AC3E}">
        <p14:creationId xmlns:p14="http://schemas.microsoft.com/office/powerpoint/2010/main" val="422369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4" descr="Dijital Sayılar">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7F2616EE-270D-4F4C-BA1F-2708D387B800}"/>
              </a:ext>
            </a:extLst>
          </p:cNvPr>
          <p:cNvSpPr>
            <a:spLocks noGrp="1"/>
          </p:cNvSpPr>
          <p:nvPr>
            <p:ph type="title"/>
          </p:nvPr>
        </p:nvSpPr>
        <p:spPr>
          <a:xfrm>
            <a:off x="173621" y="1006956"/>
            <a:ext cx="9062976" cy="1121871"/>
          </a:xfrm>
        </p:spPr>
        <p:txBody>
          <a:bodyPr rtlCol="0" anchor="ctr">
            <a:normAutofit/>
          </a:bodyPr>
          <a:lstStyle/>
          <a:p>
            <a:pPr algn="ctr" rtl="0"/>
            <a:r>
              <a:rPr lang="tr-TR" dirty="0"/>
              <a:t>Veri tabanı modellerini sekiz kategoriye ayırabiliriz:</a:t>
            </a:r>
          </a:p>
        </p:txBody>
      </p:sp>
      <p:graphicFrame>
        <p:nvGraphicFramePr>
          <p:cNvPr id="6" name="İçerik Yer Tutucusu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145638363"/>
              </p:ext>
            </p:extLst>
          </p:nvPr>
        </p:nvGraphicFramePr>
        <p:xfrm>
          <a:off x="719571" y="2198253"/>
          <a:ext cx="6854248" cy="42141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597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B0A1AFB1-3236-437F-D5C5-529E5C1F873B}"/>
              </a:ext>
            </a:extLst>
          </p:cNvPr>
          <p:cNvSpPr>
            <a:spLocks noGrp="1"/>
          </p:cNvSpPr>
          <p:nvPr>
            <p:ph type="body" sz="half" idx="2"/>
          </p:nvPr>
        </p:nvSpPr>
        <p:spPr/>
        <p:txBody>
          <a:bodyPr/>
          <a:lstStyle/>
          <a:p>
            <a:endParaRPr lang="tr-TR"/>
          </a:p>
        </p:txBody>
      </p:sp>
      <p:pic>
        <p:nvPicPr>
          <p:cNvPr id="7" name="İçerik Yer Tutucusu 4" descr="Dijital Sayılar">
            <a:extLst>
              <a:ext uri="{FF2B5EF4-FFF2-40B4-BE49-F238E27FC236}">
                <a16:creationId xmlns:a16="http://schemas.microsoft.com/office/drawing/2014/main" id="{90A57C85-9896-40A3-DD99-AF37074FC68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0" y="0"/>
            <a:ext cx="12191980" cy="6857990"/>
          </a:xfrm>
          <a:prstGeom prst="rect">
            <a:avLst/>
          </a:prstGeom>
        </p:spPr>
      </p:pic>
      <p:sp>
        <p:nvSpPr>
          <p:cNvPr id="10" name="Başlık 1">
            <a:extLst>
              <a:ext uri="{FF2B5EF4-FFF2-40B4-BE49-F238E27FC236}">
                <a16:creationId xmlns:a16="http://schemas.microsoft.com/office/drawing/2014/main" id="{DE6C5AF0-3C7B-99D4-D938-10BD5C1B07BC}"/>
              </a:ext>
            </a:extLst>
          </p:cNvPr>
          <p:cNvSpPr txBox="1">
            <a:spLocks/>
          </p:cNvSpPr>
          <p:nvPr/>
        </p:nvSpPr>
        <p:spPr>
          <a:xfrm>
            <a:off x="104943" y="440786"/>
            <a:ext cx="5600532" cy="1988089"/>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cap="all">
                <a:solidFill>
                  <a:schemeClr val="accent1"/>
                </a:solidFill>
                <a:latin typeface="Calibri" panose="020F0502020204030204" pitchFamily="34" charset="0"/>
                <a:ea typeface="+mj-ea"/>
                <a:cs typeface="+mj-cs"/>
              </a:defRPr>
            </a:lvl1pPr>
          </a:lstStyle>
          <a:p>
            <a:r>
              <a:rPr lang="tr-TR" dirty="0">
                <a:solidFill>
                  <a:srgbClr val="FF0000"/>
                </a:solidFill>
              </a:rPr>
              <a:t>Düz model veya tablo modeli</a:t>
            </a:r>
            <a:endParaRPr lang="tr-TR" dirty="0">
              <a:solidFill>
                <a:schemeClr val="bg1"/>
              </a:solidFill>
            </a:endParaRPr>
          </a:p>
          <a:p>
            <a:r>
              <a:rPr lang="tr-TR" dirty="0">
                <a:solidFill>
                  <a:schemeClr val="bg1"/>
                </a:solidFill>
              </a:rPr>
              <a:t> İki boyutlu veri grubundan oluşur. Sütunlarda verilerin benzer özellikleri, satırlarda ise veri grupları yer alır. </a:t>
            </a:r>
          </a:p>
        </p:txBody>
      </p:sp>
      <p:pic>
        <p:nvPicPr>
          <p:cNvPr id="12" name="Resim 11">
            <a:extLst>
              <a:ext uri="{FF2B5EF4-FFF2-40B4-BE49-F238E27FC236}">
                <a16:creationId xmlns:a16="http://schemas.microsoft.com/office/drawing/2014/main" id="{ACEE0C5C-CDF9-73CF-E87A-C1B27C20ED6F}"/>
              </a:ext>
            </a:extLst>
          </p:cNvPr>
          <p:cNvPicPr>
            <a:picLocks noChangeAspect="1"/>
          </p:cNvPicPr>
          <p:nvPr/>
        </p:nvPicPr>
        <p:blipFill>
          <a:blip r:embed="rId3"/>
          <a:stretch>
            <a:fillRect/>
          </a:stretch>
        </p:blipFill>
        <p:spPr>
          <a:xfrm>
            <a:off x="5590499" y="727219"/>
            <a:ext cx="5877745" cy="1619476"/>
          </a:xfrm>
          <a:prstGeom prst="rect">
            <a:avLst/>
          </a:prstGeom>
        </p:spPr>
      </p:pic>
      <p:sp>
        <p:nvSpPr>
          <p:cNvPr id="14" name="Metin kutusu 13">
            <a:extLst>
              <a:ext uri="{FF2B5EF4-FFF2-40B4-BE49-F238E27FC236}">
                <a16:creationId xmlns:a16="http://schemas.microsoft.com/office/drawing/2014/main" id="{B200B6F6-FBF4-0DBA-AE0F-100DF126AC4E}"/>
              </a:ext>
            </a:extLst>
          </p:cNvPr>
          <p:cNvSpPr txBox="1"/>
          <p:nvPr/>
        </p:nvSpPr>
        <p:spPr>
          <a:xfrm>
            <a:off x="5081012" y="3238922"/>
            <a:ext cx="6019110" cy="3416320"/>
          </a:xfrm>
          <a:prstGeom prst="rect">
            <a:avLst/>
          </a:prstGeom>
          <a:noFill/>
        </p:spPr>
        <p:txBody>
          <a:bodyPr wrap="square">
            <a:spAutoFit/>
          </a:bodyPr>
          <a:lstStyle/>
          <a:p>
            <a:r>
              <a:rPr lang="tr" sz="2400" dirty="0">
                <a:latin typeface="Calibri" panose="020F0502020204030204" pitchFamily="34" charset="0"/>
                <a:cs typeface="Calibri" panose="020F0502020204030204" pitchFamily="34" charset="0"/>
              </a:rPr>
              <a:t> </a:t>
            </a:r>
            <a:r>
              <a:rPr lang="tr" sz="2400" dirty="0">
                <a:solidFill>
                  <a:srgbClr val="FF0000"/>
                </a:solidFill>
                <a:latin typeface="Calibri" panose="020F0502020204030204" pitchFamily="34" charset="0"/>
                <a:cs typeface="Calibri" panose="020F0502020204030204" pitchFamily="34" charset="0"/>
              </a:rPr>
              <a:t>HİYERARŞİK VERİ MODELİ</a:t>
            </a:r>
            <a:endParaRPr lang="tr-TR" sz="2400" dirty="0">
              <a:solidFill>
                <a:srgbClr val="FF0000"/>
              </a:solidFill>
            </a:endParaRPr>
          </a:p>
          <a:p>
            <a:r>
              <a:rPr lang="tr-TR" sz="2400" dirty="0">
                <a:solidFill>
                  <a:schemeClr val="bg1"/>
                </a:solidFill>
              </a:rPr>
              <a:t>İlk olarak 1960’lı yıllarda ortaya çıkmış ve adını veriyi depolama yönteminden almıştır. Bu veri tabanının depoladığı yapısal verilere “kayıt” adı verildi. Kayıtlar ağaç mimarisi şeklinde yukarıdan aşağı sıralanmaktadır. Kök adı verilen ilk kaydın bir veya daha çok çocuk kayıtları vardır. Çocuk kayıtlarında kendi çocuk kayıtları olabilir. </a:t>
            </a:r>
          </a:p>
        </p:txBody>
      </p:sp>
      <p:pic>
        <p:nvPicPr>
          <p:cNvPr id="16" name="Resim 15" descr="metin, ekran görüntüsü, yazı tipi, çizgi içeren bir resim&#10;&#10;Açıklama otomatik olarak oluşturuldu">
            <a:extLst>
              <a:ext uri="{FF2B5EF4-FFF2-40B4-BE49-F238E27FC236}">
                <a16:creationId xmlns:a16="http://schemas.microsoft.com/office/drawing/2014/main" id="{504F798D-87BC-4D12-F94D-EC12E99007CB}"/>
              </a:ext>
            </a:extLst>
          </p:cNvPr>
          <p:cNvPicPr>
            <a:picLocks noChangeAspect="1"/>
          </p:cNvPicPr>
          <p:nvPr/>
        </p:nvPicPr>
        <p:blipFill>
          <a:blip r:embed="rId4"/>
          <a:stretch>
            <a:fillRect/>
          </a:stretch>
        </p:blipFill>
        <p:spPr>
          <a:xfrm>
            <a:off x="267968" y="3428994"/>
            <a:ext cx="4655402" cy="2763461"/>
          </a:xfrm>
          <a:prstGeom prst="rect">
            <a:avLst/>
          </a:prstGeom>
        </p:spPr>
      </p:pic>
    </p:spTree>
    <p:extLst>
      <p:ext uri="{BB962C8B-B14F-4D97-AF65-F5344CB8AC3E}">
        <p14:creationId xmlns:p14="http://schemas.microsoft.com/office/powerpoint/2010/main" val="268214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B0A1AFB1-3236-437F-D5C5-529E5C1F873B}"/>
              </a:ext>
            </a:extLst>
          </p:cNvPr>
          <p:cNvSpPr>
            <a:spLocks noGrp="1"/>
          </p:cNvSpPr>
          <p:nvPr>
            <p:ph type="body" sz="half" idx="2"/>
          </p:nvPr>
        </p:nvSpPr>
        <p:spPr/>
        <p:txBody>
          <a:bodyPr/>
          <a:lstStyle/>
          <a:p>
            <a:endParaRPr lang="tr-TR"/>
          </a:p>
        </p:txBody>
      </p:sp>
      <p:pic>
        <p:nvPicPr>
          <p:cNvPr id="7" name="İçerik Yer Tutucusu 4" descr="Dijital Sayılar">
            <a:extLst>
              <a:ext uri="{FF2B5EF4-FFF2-40B4-BE49-F238E27FC236}">
                <a16:creationId xmlns:a16="http://schemas.microsoft.com/office/drawing/2014/main" id="{90A57C85-9896-40A3-DD99-AF37074FC68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0"/>
            <a:ext cx="12191980" cy="6857990"/>
          </a:xfrm>
          <a:prstGeom prst="rect">
            <a:avLst/>
          </a:prstGeom>
        </p:spPr>
      </p:pic>
      <p:sp>
        <p:nvSpPr>
          <p:cNvPr id="3" name="Metin kutusu 2">
            <a:extLst>
              <a:ext uri="{FF2B5EF4-FFF2-40B4-BE49-F238E27FC236}">
                <a16:creationId xmlns:a16="http://schemas.microsoft.com/office/drawing/2014/main" id="{F832A381-2FC4-EB09-CF70-61F5B47A9448}"/>
              </a:ext>
            </a:extLst>
          </p:cNvPr>
          <p:cNvSpPr txBox="1"/>
          <p:nvPr/>
        </p:nvSpPr>
        <p:spPr>
          <a:xfrm>
            <a:off x="199662" y="188501"/>
            <a:ext cx="6548377" cy="2616101"/>
          </a:xfrm>
          <a:prstGeom prst="rect">
            <a:avLst/>
          </a:prstGeom>
          <a:noFill/>
        </p:spPr>
        <p:txBody>
          <a:bodyPr wrap="square">
            <a:spAutoFit/>
          </a:bodyPr>
          <a:lstStyle/>
          <a:p>
            <a:r>
              <a:rPr lang="tr-TR" sz="2400" dirty="0">
                <a:solidFill>
                  <a:srgbClr val="FF0000"/>
                </a:solidFill>
              </a:rPr>
              <a:t>AĞ VERİ MODELİ</a:t>
            </a:r>
            <a:r>
              <a:rPr lang="tr-TR" sz="2400" dirty="0">
                <a:solidFill>
                  <a:schemeClr val="bg1"/>
                </a:solidFill>
              </a:rPr>
              <a:t> </a:t>
            </a:r>
          </a:p>
          <a:p>
            <a:r>
              <a:rPr lang="tr-TR" sz="2000" dirty="0">
                <a:solidFill>
                  <a:schemeClr val="accent5">
                    <a:lumMod val="40000"/>
                    <a:lumOff val="60000"/>
                  </a:schemeClr>
                </a:solidFill>
              </a:rPr>
              <a:t>Hiyerarşik veri modelinin geliştirilmiş halidir. Hızlıca kabul görmesinin nedeni bir verinin doğal olarak başka veriler ile ilişkili olmasıdır. Ağ modelinin hiyerarşik modelden en önemli farkı, </a:t>
            </a:r>
            <a:r>
              <a:rPr lang="tr-TR" sz="2000" dirty="0" err="1">
                <a:solidFill>
                  <a:schemeClr val="accent5">
                    <a:lumMod val="40000"/>
                    <a:lumOff val="60000"/>
                  </a:schemeClr>
                </a:solidFill>
              </a:rPr>
              <a:t>uçdüğüm</a:t>
            </a:r>
            <a:r>
              <a:rPr lang="tr-TR" sz="2000" dirty="0">
                <a:solidFill>
                  <a:schemeClr val="accent5">
                    <a:lumMod val="40000"/>
                    <a:lumOff val="60000"/>
                  </a:schemeClr>
                </a:solidFill>
              </a:rPr>
              <a:t> pozisyonundaki verinin iç-düğüme işaret edebilmesidir. Böylelikle ağ modelinde bire-çok ilişkiler yanında, </a:t>
            </a:r>
            <a:r>
              <a:rPr lang="tr-TR" sz="2000" dirty="0" err="1">
                <a:solidFill>
                  <a:schemeClr val="accent5">
                    <a:lumMod val="40000"/>
                    <a:lumOff val="60000"/>
                  </a:schemeClr>
                </a:solidFill>
              </a:rPr>
              <a:t>çoka</a:t>
            </a:r>
            <a:r>
              <a:rPr lang="tr-TR" sz="2000" dirty="0">
                <a:solidFill>
                  <a:schemeClr val="accent5">
                    <a:lumMod val="40000"/>
                    <a:lumOff val="60000"/>
                  </a:schemeClr>
                </a:solidFill>
              </a:rPr>
              <a:t>-çok ilişkiler de modellenebilir. Bu veri tekrarını önemli ölçüde azaltır.</a:t>
            </a:r>
          </a:p>
        </p:txBody>
      </p:sp>
      <p:pic>
        <p:nvPicPr>
          <p:cNvPr id="6" name="Resim 5" descr="metin, ekran görüntüsü, yazı tipi, logo içeren bir resim&#10;&#10;Açıklama otomatik olarak oluşturuldu">
            <a:extLst>
              <a:ext uri="{FF2B5EF4-FFF2-40B4-BE49-F238E27FC236}">
                <a16:creationId xmlns:a16="http://schemas.microsoft.com/office/drawing/2014/main" id="{55882274-5B94-88FD-4627-145954FE6E86}"/>
              </a:ext>
            </a:extLst>
          </p:cNvPr>
          <p:cNvPicPr>
            <a:picLocks noChangeAspect="1"/>
          </p:cNvPicPr>
          <p:nvPr/>
        </p:nvPicPr>
        <p:blipFill>
          <a:blip r:embed="rId3"/>
          <a:stretch>
            <a:fillRect/>
          </a:stretch>
        </p:blipFill>
        <p:spPr>
          <a:xfrm>
            <a:off x="6947701" y="203913"/>
            <a:ext cx="4663108" cy="2831423"/>
          </a:xfrm>
          <a:prstGeom prst="rect">
            <a:avLst/>
          </a:prstGeom>
        </p:spPr>
      </p:pic>
      <p:sp>
        <p:nvSpPr>
          <p:cNvPr id="9" name="Metin kutusu 8">
            <a:extLst>
              <a:ext uri="{FF2B5EF4-FFF2-40B4-BE49-F238E27FC236}">
                <a16:creationId xmlns:a16="http://schemas.microsoft.com/office/drawing/2014/main" id="{0AD4F2FF-6824-8167-DFC3-A902C70AAB10}"/>
              </a:ext>
            </a:extLst>
          </p:cNvPr>
          <p:cNvSpPr txBox="1"/>
          <p:nvPr/>
        </p:nvSpPr>
        <p:spPr>
          <a:xfrm>
            <a:off x="6185911" y="4528410"/>
            <a:ext cx="6186688" cy="2062103"/>
          </a:xfrm>
          <a:prstGeom prst="rect">
            <a:avLst/>
          </a:prstGeom>
          <a:noFill/>
        </p:spPr>
        <p:txBody>
          <a:bodyPr wrap="square">
            <a:spAutoFit/>
          </a:bodyPr>
          <a:lstStyle/>
          <a:p>
            <a:r>
              <a:rPr lang="tr-TR" sz="2000" dirty="0">
                <a:solidFill>
                  <a:srgbClr val="FF0000"/>
                </a:solidFill>
              </a:rPr>
              <a:t>İLİŞKİSEL VERİ MODELİ</a:t>
            </a:r>
          </a:p>
          <a:p>
            <a:r>
              <a:rPr lang="tr-TR" dirty="0">
                <a:solidFill>
                  <a:schemeClr val="accent5">
                    <a:lumMod val="40000"/>
                    <a:lumOff val="60000"/>
                  </a:schemeClr>
                </a:solidFill>
              </a:rPr>
              <a:t>İlişkiler yardımıyla, veri içerisindeki ilişkiler modellenir. Dolayısıyla, ilişkisel bir veri tabanı, çeşitli ilişki örneklerinden oluşur. Kavramsal olarak ilişkiler, satır ve sütunlardan oluşan iki boyutlu tablolarla karakterize edilir. Genellikle veri tabanında her tablo için bir dosya bulunur. Tablonun her satırı birbiriyle ilişkili verilerin bir topluluğudur. Sütunlarda ise nitelikler bulunur</a:t>
            </a:r>
          </a:p>
        </p:txBody>
      </p:sp>
      <p:pic>
        <p:nvPicPr>
          <p:cNvPr id="13" name="Resim 12">
            <a:extLst>
              <a:ext uri="{FF2B5EF4-FFF2-40B4-BE49-F238E27FC236}">
                <a16:creationId xmlns:a16="http://schemas.microsoft.com/office/drawing/2014/main" id="{3EADF491-6FCE-3531-6CF9-DC04E8F4E938}"/>
              </a:ext>
            </a:extLst>
          </p:cNvPr>
          <p:cNvPicPr>
            <a:picLocks noChangeAspect="1"/>
          </p:cNvPicPr>
          <p:nvPr/>
        </p:nvPicPr>
        <p:blipFill>
          <a:blip r:embed="rId4"/>
          <a:stretch>
            <a:fillRect/>
          </a:stretch>
        </p:blipFill>
        <p:spPr>
          <a:xfrm>
            <a:off x="941612" y="3894164"/>
            <a:ext cx="4663108" cy="2514951"/>
          </a:xfrm>
          <a:prstGeom prst="rect">
            <a:avLst/>
          </a:prstGeom>
        </p:spPr>
      </p:pic>
    </p:spTree>
    <p:extLst>
      <p:ext uri="{BB962C8B-B14F-4D97-AF65-F5344CB8AC3E}">
        <p14:creationId xmlns:p14="http://schemas.microsoft.com/office/powerpoint/2010/main" val="4092086773"/>
      </p:ext>
    </p:extLst>
  </p:cSld>
  <p:clrMapOvr>
    <a:masterClrMapping/>
  </p:clrMapOvr>
</p:sld>
</file>

<file path=ppt/theme/theme1.xml><?xml version="1.0" encoding="utf-8"?>
<a:theme xmlns:a="http://schemas.openxmlformats.org/drawingml/2006/main" name="Kar Payı">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5_TF56390039_Win32" id="{61AAB6DA-FD2C-46BC-BB90-122D6C7E365B}" vid="{B7651F85-28B1-45E5-97E1-99F6D84C4664}"/>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{539C335B-AC6F-49A9-A220-9E3495662B82}tf56390039_win32</Template>
  <TotalTime>0</TotalTime>
  <Words>1447</Words>
  <Application>Microsoft Office PowerPoint</Application>
  <PresentationFormat>Geniş ekran</PresentationFormat>
  <Paragraphs>113</Paragraphs>
  <Slides>21</Slides>
  <Notes>6</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21</vt:i4>
      </vt:variant>
    </vt:vector>
  </HeadingPairs>
  <TitlesOfParts>
    <vt:vector size="24" baseType="lpstr">
      <vt:lpstr>Calibri</vt:lpstr>
      <vt:lpstr>Wingdings 2</vt:lpstr>
      <vt:lpstr>Kar Payı</vt:lpstr>
      <vt:lpstr>VERİ ORGANİZASYONU</vt:lpstr>
      <vt:lpstr>İlişkisel ve İlişkisel Olmayan (NoSQL) Veri Tabanı Sistemleri Mimari Performansının Yönetim Bilişim Sistemleri Kapsamında İncelenmesi</vt:lpstr>
      <vt:lpstr>GİRİŞ</vt:lpstr>
      <vt:lpstr>Performans ve esneklik özellikleri ile ilişkisel olmayan veri tabanı yönetim sistemleri (NoSQL) eBay ve Amazon gibi dünyaca ünlü şirketler tarafından tercih edilebilir hale gelmiştir</vt:lpstr>
      <vt:lpstr>Bilişim sistemleri ve yönetimi</vt:lpstr>
      <vt:lpstr>VERi TABANI VE VERi TABANI YÖNETiM SiSTEMLERi</vt:lpstr>
      <vt:lpstr>Veri tabanı modellerini sekiz kategoriye ayırabiliriz:</vt:lpstr>
      <vt:lpstr>PowerPoint Sunusu</vt:lpstr>
      <vt:lpstr>PowerPoint Sunusu</vt:lpstr>
      <vt:lpstr>PowerPoint Sunusu</vt:lpstr>
      <vt:lpstr>PowerPoint Sunusu</vt:lpstr>
      <vt:lpstr>VERİ TABANI TASARIMI </vt:lpstr>
      <vt:lpstr>İLİŞKİSEL VE İLİŞKİSEL OLMAYAN (NoSQL) VERİ TABANI SİSTEMLERİ</vt:lpstr>
      <vt:lpstr>İlişkisel olmayan (NoSQL) veri tabanı;</vt:lpstr>
      <vt:lpstr>VERİTABANI MİMARİLERİNİN PERFORMANS KARŞILAŞTIRMASI</vt:lpstr>
      <vt:lpstr>Veri Tabanı Sorguları</vt:lpstr>
      <vt:lpstr>SORGU-ANALİZ İŞLEMLERİ</vt:lpstr>
      <vt:lpstr>SORGU-ANALİZ İŞLEMLERİ</vt:lpstr>
      <vt:lpstr>Ölçümler:</vt:lpstr>
      <vt:lpstr>SONUÇ VE DEĞERLENDİRME</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ORGANİZASYONU</dc:title>
  <dc:creator>emre can</dc:creator>
  <cp:lastModifiedBy>emre can</cp:lastModifiedBy>
  <cp:revision>4</cp:revision>
  <dcterms:created xsi:type="dcterms:W3CDTF">2024-03-19T09:56:13Z</dcterms:created>
  <dcterms:modified xsi:type="dcterms:W3CDTF">2024-03-19T16:58:05Z</dcterms:modified>
</cp:coreProperties>
</file>