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81" r:id="rId8"/>
    <p:sldId id="262" r:id="rId9"/>
    <p:sldId id="263" r:id="rId10"/>
    <p:sldId id="264" r:id="rId11"/>
    <p:sldId id="272" r:id="rId12"/>
    <p:sldId id="269" r:id="rId13"/>
    <p:sldId id="280" r:id="rId14"/>
    <p:sldId id="273" r:id="rId15"/>
    <p:sldId id="270" r:id="rId16"/>
    <p:sldId id="271" r:id="rId17"/>
    <p:sldId id="275" r:id="rId18"/>
    <p:sldId id="265" r:id="rId19"/>
    <p:sldId id="277" r:id="rId20"/>
    <p:sldId id="274" r:id="rId21"/>
    <p:sldId id="279" r:id="rId22"/>
    <p:sldId id="266" r:id="rId23"/>
    <p:sldId id="267" r:id="rId24"/>
    <p:sldId id="268"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96BA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6/11/2023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1625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6/11/2023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2318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6/11/2023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1142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6/11/2023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9144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6/11/2023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8735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6/11/2023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05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6/11/2023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8435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6/11/2023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71861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6/11/2023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6185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6/11/2023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56177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6/11/2023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008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6/11/2023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60838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2" r:id="rId6"/>
    <p:sldLayoutId id="2147483717" r:id="rId7"/>
    <p:sldLayoutId id="2147483713" r:id="rId8"/>
    <p:sldLayoutId id="2147483714" r:id="rId9"/>
    <p:sldLayoutId id="2147483715" r:id="rId10"/>
    <p:sldLayoutId id="2147483716"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50EDAB-10CC-0604-F1A4-0E4B93CF048E}"/>
              </a:ext>
            </a:extLst>
          </p:cNvPr>
          <p:cNvSpPr>
            <a:spLocks noGrp="1"/>
          </p:cNvSpPr>
          <p:nvPr>
            <p:ph type="ctrTitle"/>
          </p:nvPr>
        </p:nvSpPr>
        <p:spPr>
          <a:xfrm>
            <a:off x="5604552" y="871758"/>
            <a:ext cx="6324212" cy="3871143"/>
          </a:xfrm>
        </p:spPr>
        <p:txBody>
          <a:bodyPr>
            <a:normAutofit/>
          </a:bodyPr>
          <a:lstStyle/>
          <a:p>
            <a:pPr>
              <a:lnSpc>
                <a:spcPct val="90000"/>
              </a:lnSpc>
            </a:pPr>
            <a:r>
              <a:rPr lang="en-US" sz="4200" b="1" dirty="0">
                <a:effectLst/>
                <a:latin typeface="Times New Roman" panose="02020603050405020304" pitchFamily="18" charset="0"/>
                <a:ea typeface="SimSun" panose="02010600030101010101" pitchFamily="2" charset="-122"/>
              </a:rPr>
              <a:t>THE IDENTIFIDACION OF SATIRICAL FAKE NEWS IN TURKEY</a:t>
            </a:r>
            <a:br>
              <a:rPr lang="en-US" sz="4200" dirty="0">
                <a:effectLst/>
                <a:latin typeface="Times New Roman" panose="02020603050405020304" pitchFamily="18" charset="0"/>
                <a:ea typeface="SimSun" panose="02010600030101010101" pitchFamily="2" charset="-122"/>
              </a:rPr>
            </a:br>
            <a:endParaRPr lang="en-US" sz="4200" dirty="0"/>
          </a:p>
        </p:txBody>
      </p:sp>
      <p:sp>
        <p:nvSpPr>
          <p:cNvPr id="3" name="Subtitle 2">
            <a:extLst>
              <a:ext uri="{FF2B5EF4-FFF2-40B4-BE49-F238E27FC236}">
                <a16:creationId xmlns:a16="http://schemas.microsoft.com/office/drawing/2014/main" id="{0B296468-873F-FBAE-251A-47B9C0E977E1}"/>
              </a:ext>
            </a:extLst>
          </p:cNvPr>
          <p:cNvSpPr>
            <a:spLocks noGrp="1"/>
          </p:cNvSpPr>
          <p:nvPr>
            <p:ph type="subTitle" idx="1"/>
          </p:nvPr>
        </p:nvSpPr>
        <p:spPr>
          <a:xfrm>
            <a:off x="5723776" y="4099193"/>
            <a:ext cx="5706224" cy="1085281"/>
          </a:xfrm>
        </p:spPr>
        <p:txBody>
          <a:bodyPr>
            <a:normAutofit/>
          </a:bodyPr>
          <a:lstStyle/>
          <a:p>
            <a:pPr marL="285750" indent="-285750">
              <a:lnSpc>
                <a:spcPct val="110000"/>
              </a:lnSpc>
              <a:buFont typeface="Arial" panose="020B0604020202020204" pitchFamily="34" charset="0"/>
              <a:buChar char="•"/>
            </a:pPr>
            <a:r>
              <a:rPr lang="en-US" sz="1400" dirty="0"/>
              <a:t>1900005528- </a:t>
            </a:r>
            <a:r>
              <a:rPr lang="en-US" sz="1400" dirty="0">
                <a:latin typeface="Abadi" panose="020F0502020204030204" pitchFamily="34" charset="0"/>
              </a:rPr>
              <a:t>Ahmet </a:t>
            </a:r>
            <a:r>
              <a:rPr lang="en-US" sz="1400" dirty="0" err="1">
                <a:latin typeface="Abadi" panose="020F0502020204030204" pitchFamily="34" charset="0"/>
              </a:rPr>
              <a:t>Kaan</a:t>
            </a:r>
            <a:r>
              <a:rPr lang="en-US" sz="1400" dirty="0">
                <a:latin typeface="Abadi" panose="020F0502020204030204" pitchFamily="34" charset="0"/>
              </a:rPr>
              <a:t> </a:t>
            </a:r>
            <a:r>
              <a:rPr lang="en-US" sz="1400" dirty="0" err="1">
                <a:latin typeface="Abadi" panose="020F0502020204030204" pitchFamily="34" charset="0"/>
              </a:rPr>
              <a:t>Memioğlu</a:t>
            </a:r>
            <a:endParaRPr lang="en-US" sz="1400" dirty="0">
              <a:latin typeface="Abadi" panose="020F0502020204030204" pitchFamily="34" charset="0"/>
            </a:endParaRPr>
          </a:p>
          <a:p>
            <a:pPr marL="285750" indent="-285750">
              <a:lnSpc>
                <a:spcPct val="110000"/>
              </a:lnSpc>
              <a:buFont typeface="Arial" panose="020B0604020202020204" pitchFamily="34" charset="0"/>
              <a:buChar char="•"/>
            </a:pPr>
            <a:r>
              <a:rPr lang="en-US" sz="1400" dirty="0"/>
              <a:t>1900003587- </a:t>
            </a:r>
            <a:r>
              <a:rPr lang="en-US" sz="1400" dirty="0">
                <a:latin typeface="Abadi" panose="020B0604020104020204" pitchFamily="34" charset="0"/>
              </a:rPr>
              <a:t>Şükrü Erim Sinal</a:t>
            </a:r>
          </a:p>
          <a:p>
            <a:pPr marL="285750" indent="-285750">
              <a:lnSpc>
                <a:spcPct val="110000"/>
              </a:lnSpc>
              <a:buFont typeface="Arial" panose="020B0604020202020204" pitchFamily="34" charset="0"/>
              <a:buChar char="•"/>
            </a:pPr>
            <a:r>
              <a:rPr lang="en-US" sz="1400" dirty="0"/>
              <a:t>1900005485-</a:t>
            </a:r>
            <a:r>
              <a:rPr lang="tr-TR" sz="1400" dirty="0"/>
              <a:t> </a:t>
            </a:r>
            <a:r>
              <a:rPr lang="en-US" sz="1400" dirty="0" err="1">
                <a:latin typeface="Abadi" panose="020B0604020104020204" pitchFamily="34" charset="0"/>
              </a:rPr>
              <a:t>Emrecan</a:t>
            </a:r>
            <a:r>
              <a:rPr lang="en-US" sz="1400" dirty="0">
                <a:latin typeface="Abadi" panose="020B0604020104020204" pitchFamily="34" charset="0"/>
              </a:rPr>
              <a:t> </a:t>
            </a:r>
            <a:r>
              <a:rPr lang="en-US" sz="1400" dirty="0" err="1">
                <a:latin typeface="Abadi" panose="020B0604020104020204" pitchFamily="34" charset="0"/>
              </a:rPr>
              <a:t>Üzüm</a:t>
            </a:r>
            <a:endParaRPr lang="en-US" sz="1400" dirty="0">
              <a:latin typeface="Abadi" panose="020B0604020104020204" pitchFamily="34" charset="0"/>
            </a:endParaRPr>
          </a:p>
        </p:txBody>
      </p:sp>
      <p:pic>
        <p:nvPicPr>
          <p:cNvPr id="35" name="Picture 23" descr="Sheets of magazines being recycled">
            <a:extLst>
              <a:ext uri="{FF2B5EF4-FFF2-40B4-BE49-F238E27FC236}">
                <a16:creationId xmlns:a16="http://schemas.microsoft.com/office/drawing/2014/main" id="{B2A5E5D4-7108-AC4E-C692-7DBCB24E71D4}"/>
              </a:ext>
            </a:extLst>
          </p:cNvPr>
          <p:cNvPicPr>
            <a:picLocks noChangeAspect="1"/>
          </p:cNvPicPr>
          <p:nvPr/>
        </p:nvPicPr>
        <p:blipFill rotWithShape="1">
          <a:blip r:embed="rId2"/>
          <a:srcRect l="37227" r="15305" b="-1"/>
          <a:stretch/>
        </p:blipFill>
        <p:spPr>
          <a:xfrm>
            <a:off x="1" y="10"/>
            <a:ext cx="4876799" cy="6857989"/>
          </a:xfrm>
          <a:prstGeom prst="rect">
            <a:avLst/>
          </a:prstGeom>
        </p:spPr>
      </p:pic>
      <p:cxnSp>
        <p:nvCxnSpPr>
          <p:cNvPr id="36" name="Straight Connector 2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1">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726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9028F-6C8D-31BE-C1AB-22070304E38D}"/>
              </a:ext>
            </a:extLst>
          </p:cNvPr>
          <p:cNvSpPr>
            <a:spLocks noGrp="1"/>
          </p:cNvSpPr>
          <p:nvPr>
            <p:ph type="title"/>
          </p:nvPr>
        </p:nvSpPr>
        <p:spPr>
          <a:xfrm>
            <a:off x="679914" y="4702835"/>
            <a:ext cx="10801350" cy="978772"/>
          </a:xfrm>
        </p:spPr>
        <p:txBody>
          <a:bodyPr vert="horz" lIns="91440" tIns="45720" rIns="91440" bIns="45720" rtlCol="0" anchor="t">
            <a:normAutofit/>
          </a:bodyPr>
          <a:lstStyle/>
          <a:p>
            <a:r>
              <a:rPr lang="en-US" sz="5400" b="1" dirty="0">
                <a:solidFill>
                  <a:schemeClr val="bg1"/>
                </a:solidFill>
              </a:rPr>
              <a:t>Results</a:t>
            </a:r>
          </a:p>
        </p:txBody>
      </p:sp>
      <p:pic>
        <p:nvPicPr>
          <p:cNvPr id="9" name="Picture 8">
            <a:extLst>
              <a:ext uri="{FF2B5EF4-FFF2-40B4-BE49-F238E27FC236}">
                <a16:creationId xmlns:a16="http://schemas.microsoft.com/office/drawing/2014/main" id="{1A28B51B-51F6-C821-93D4-411A660F7B6A}"/>
              </a:ext>
            </a:extLst>
          </p:cNvPr>
          <p:cNvPicPr>
            <a:picLocks noChangeAspect="1"/>
          </p:cNvPicPr>
          <p:nvPr/>
        </p:nvPicPr>
        <p:blipFill rotWithShape="1">
          <a:blip r:embed="rId2"/>
          <a:srcRect t="97" r="2" b="2"/>
          <a:stretch/>
        </p:blipFill>
        <p:spPr>
          <a:xfrm>
            <a:off x="800100" y="712916"/>
            <a:ext cx="10591800" cy="3491895"/>
          </a:xfrm>
          <a:prstGeom prst="rect">
            <a:avLst/>
          </a:prstGeom>
        </p:spPr>
      </p:pic>
      <p:cxnSp>
        <p:nvCxnSpPr>
          <p:cNvPr id="44" name="Straight Connector 4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93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99137-71E6-B19D-1B1D-F2333C27A0BA}"/>
              </a:ext>
            </a:extLst>
          </p:cNvPr>
          <p:cNvSpPr>
            <a:spLocks noGrp="1"/>
          </p:cNvSpPr>
          <p:nvPr>
            <p:ph type="title"/>
          </p:nvPr>
        </p:nvSpPr>
        <p:spPr>
          <a:xfrm>
            <a:off x="700088" y="909637"/>
            <a:ext cx="5958216" cy="1362073"/>
          </a:xfrm>
        </p:spPr>
        <p:txBody>
          <a:bodyPr>
            <a:normAutofit/>
          </a:bodyPr>
          <a:lstStyle/>
          <a:p>
            <a:r>
              <a:rPr lang="en-US" b="1" dirty="0"/>
              <a:t>Results </a:t>
            </a:r>
            <a:br>
              <a:rPr lang="tr-TR" dirty="0"/>
            </a:br>
            <a:r>
              <a:rPr lang="en-US" sz="2800" dirty="0"/>
              <a:t>(</a:t>
            </a:r>
            <a:r>
              <a:rPr lang="en-US" sz="2800" dirty="0" err="1"/>
              <a:t>Logistıc</a:t>
            </a:r>
            <a:r>
              <a:rPr lang="en-US" sz="2800" dirty="0"/>
              <a:t> </a:t>
            </a:r>
            <a:r>
              <a:rPr lang="en-US" sz="2800" dirty="0" err="1"/>
              <a:t>Regressıon</a:t>
            </a:r>
            <a:r>
              <a:rPr lang="en-US" sz="2800" dirty="0"/>
              <a:t>)</a:t>
            </a:r>
          </a:p>
        </p:txBody>
      </p:sp>
      <p:cxnSp>
        <p:nvCxnSpPr>
          <p:cNvPr id="3082" name="Straight Connector 3081">
            <a:extLst>
              <a:ext uri="{FF2B5EF4-FFF2-40B4-BE49-F238E27FC236}">
                <a16:creationId xmlns:a16="http://schemas.microsoft.com/office/drawing/2014/main" id="{799A8EBD-049C-48E6-97ED-C9102D78F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5271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C0123A-9FD4-0674-E34E-1F0582B54ACD}"/>
              </a:ext>
            </a:extLst>
          </p:cNvPr>
          <p:cNvSpPr>
            <a:spLocks noGrp="1"/>
          </p:cNvSpPr>
          <p:nvPr>
            <p:ph idx="1"/>
          </p:nvPr>
        </p:nvSpPr>
        <p:spPr>
          <a:xfrm>
            <a:off x="700088" y="2596085"/>
            <a:ext cx="6000258" cy="3553109"/>
          </a:xfrm>
        </p:spPr>
        <p:txBody>
          <a:bodyPr>
            <a:normAutofit/>
          </a:bodyPr>
          <a:lstStyle/>
          <a:p>
            <a:r>
              <a:rPr lang="en-US" dirty="0"/>
              <a:t>Most Solid Algorithm </a:t>
            </a:r>
          </a:p>
          <a:p>
            <a:r>
              <a:rPr lang="en-US" dirty="0"/>
              <a:t>Most Cost Effective Solution</a:t>
            </a:r>
          </a:p>
          <a:p>
            <a:r>
              <a:rPr lang="en-US" dirty="0"/>
              <a:t>High Acc. At 91% </a:t>
            </a:r>
          </a:p>
          <a:p>
            <a:r>
              <a:rPr lang="en-US" dirty="0"/>
              <a:t>Std dv, Mean value (0.48, 0.60)</a:t>
            </a:r>
          </a:p>
        </p:txBody>
      </p:sp>
      <p:pic>
        <p:nvPicPr>
          <p:cNvPr id="3075" name="Picture 3">
            <a:extLst>
              <a:ext uri="{FF2B5EF4-FFF2-40B4-BE49-F238E27FC236}">
                <a16:creationId xmlns:a16="http://schemas.microsoft.com/office/drawing/2014/main" id="{CB6D0F43-CC74-50AB-23AE-CECB2754D5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9373" y="282635"/>
            <a:ext cx="4029287" cy="3085685"/>
          </a:xfrm>
          <a:prstGeom prst="rect">
            <a:avLst/>
          </a:prstGeom>
          <a:noFill/>
          <a:extLst>
            <a:ext uri="{909E8E84-426E-40DD-AFC4-6F175D3DCCD1}">
              <a14:hiddenFill xmlns:a14="http://schemas.microsoft.com/office/drawing/2010/main">
                <a:solidFill>
                  <a:srgbClr val="FFFFFF"/>
                </a:solidFill>
              </a14:hiddenFill>
            </a:ext>
          </a:extLst>
        </p:spPr>
      </p:pic>
      <p:cxnSp>
        <p:nvCxnSpPr>
          <p:cNvPr id="3084" name="Straight Connector 3083">
            <a:extLst>
              <a:ext uri="{FF2B5EF4-FFF2-40B4-BE49-F238E27FC236}">
                <a16:creationId xmlns:a16="http://schemas.microsoft.com/office/drawing/2014/main" id="{07AB7C5C-C091-4C25-B1BD-93E2F6948C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8546"/>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C90692DF-8AAD-CF70-6EF2-814D2039F01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74873" y="3479575"/>
            <a:ext cx="4810107" cy="3138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17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4109E738-3B9E-4529-9D47-C9708D612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8F6D1-A4E9-3715-A128-9AF22B3ED547}"/>
              </a:ext>
            </a:extLst>
          </p:cNvPr>
          <p:cNvSpPr>
            <a:spLocks noGrp="1"/>
          </p:cNvSpPr>
          <p:nvPr>
            <p:ph type="title"/>
          </p:nvPr>
        </p:nvSpPr>
        <p:spPr>
          <a:xfrm>
            <a:off x="695325" y="930485"/>
            <a:ext cx="5171563" cy="1407679"/>
          </a:xfrm>
        </p:spPr>
        <p:txBody>
          <a:bodyPr>
            <a:normAutofit/>
          </a:bodyPr>
          <a:lstStyle/>
          <a:p>
            <a:r>
              <a:rPr lang="en-US" b="1" dirty="0"/>
              <a:t>Results</a:t>
            </a:r>
            <a:r>
              <a:rPr lang="en-US" dirty="0"/>
              <a:t> </a:t>
            </a:r>
            <a:r>
              <a:rPr lang="en-US" sz="2800" dirty="0"/>
              <a:t>(CNN</a:t>
            </a:r>
            <a:r>
              <a:rPr lang="tr-TR" sz="2800" dirty="0"/>
              <a:t> Model</a:t>
            </a:r>
            <a:r>
              <a:rPr lang="en-US" sz="2800" dirty="0"/>
              <a:t>)</a:t>
            </a:r>
          </a:p>
        </p:txBody>
      </p:sp>
      <p:cxnSp>
        <p:nvCxnSpPr>
          <p:cNvPr id="1053" name="Straight Connector 1052">
            <a:extLst>
              <a:ext uri="{FF2B5EF4-FFF2-40B4-BE49-F238E27FC236}">
                <a16:creationId xmlns:a16="http://schemas.microsoft.com/office/drawing/2014/main" id="{333A84D1-8AB4-452A-B323-BBB429B5F0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077DEF5-88CB-4F70-8C5C-62711AF59349}"/>
              </a:ext>
            </a:extLst>
          </p:cNvPr>
          <p:cNvSpPr>
            <a:spLocks noGrp="1"/>
          </p:cNvSpPr>
          <p:nvPr>
            <p:ph idx="1"/>
          </p:nvPr>
        </p:nvSpPr>
        <p:spPr>
          <a:xfrm>
            <a:off x="695325" y="2418286"/>
            <a:ext cx="5171563" cy="1679261"/>
          </a:xfrm>
        </p:spPr>
        <p:txBody>
          <a:bodyPr>
            <a:normAutofit/>
          </a:bodyPr>
          <a:lstStyle/>
          <a:p>
            <a:r>
              <a:rPr lang="en-US" dirty="0"/>
              <a:t>Deep Learning Approach Acc. 88.71%</a:t>
            </a:r>
          </a:p>
          <a:p>
            <a:r>
              <a:rPr lang="en-US" dirty="0"/>
              <a:t>Std dv, Mean: 0.49, 0.45</a:t>
            </a:r>
          </a:p>
          <a:p>
            <a:r>
              <a:rPr lang="en-US" dirty="0"/>
              <a:t>Consistent compared to other alg.</a:t>
            </a:r>
            <a:endParaRPr lang="tr-TR" dirty="0"/>
          </a:p>
        </p:txBody>
      </p:sp>
      <p:pic>
        <p:nvPicPr>
          <p:cNvPr id="1027" name="Picture 3">
            <a:extLst>
              <a:ext uri="{FF2B5EF4-FFF2-40B4-BE49-F238E27FC236}">
                <a16:creationId xmlns:a16="http://schemas.microsoft.com/office/drawing/2014/main" id="{5B97F651-8E9D-D503-67C6-4D22F255E9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85905" y="778031"/>
            <a:ext cx="3525226" cy="267923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B0E31F37-A7E7-7F55-2314-C0A0B584FA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59634" y="766012"/>
            <a:ext cx="2398375" cy="25858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B7A9F03-0F22-9E7A-9840-C653C6A7F82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54055" y="3469282"/>
            <a:ext cx="3457076" cy="256687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BC6267A3-CD9E-1855-3C92-368571F8729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036964" y="3564950"/>
            <a:ext cx="2521045" cy="2483230"/>
          </a:xfrm>
          <a:prstGeom prst="rect">
            <a:avLst/>
          </a:prstGeom>
          <a:noFill/>
          <a:extLst>
            <a:ext uri="{909E8E84-426E-40DD-AFC4-6F175D3DCCD1}">
              <a14:hiddenFill xmlns:a14="http://schemas.microsoft.com/office/drawing/2010/main">
                <a:solidFill>
                  <a:srgbClr val="FFFFFF"/>
                </a:solidFill>
              </a14:hiddenFill>
            </a:ext>
          </a:extLst>
        </p:spPr>
      </p:pic>
      <p:cxnSp>
        <p:nvCxnSpPr>
          <p:cNvPr id="1058" name="Straight Connector 1054">
            <a:extLst>
              <a:ext uri="{FF2B5EF4-FFF2-40B4-BE49-F238E27FC236}">
                <a16:creationId xmlns:a16="http://schemas.microsoft.com/office/drawing/2014/main" id="{28EBC3AE-120B-4978-9A75-BD8550224F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24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2BFC2A0-31C0-D4BF-08DB-C15090233FD6}"/>
              </a:ext>
            </a:extLst>
          </p:cNvPr>
          <p:cNvSpPr>
            <a:spLocks noGrp="1"/>
          </p:cNvSpPr>
          <p:nvPr>
            <p:ph type="title"/>
          </p:nvPr>
        </p:nvSpPr>
        <p:spPr>
          <a:xfrm>
            <a:off x="6377111" y="909638"/>
            <a:ext cx="5014789" cy="1318062"/>
          </a:xfrm>
        </p:spPr>
        <p:txBody>
          <a:bodyPr>
            <a:normAutofit/>
          </a:bodyPr>
          <a:lstStyle/>
          <a:p>
            <a:r>
              <a:rPr lang="tr-TR" b="1" dirty="0" err="1"/>
              <a:t>results</a:t>
            </a:r>
            <a:r>
              <a:rPr lang="tr-TR" b="1" dirty="0"/>
              <a:t> </a:t>
            </a:r>
            <a:br>
              <a:rPr lang="tr-TR" dirty="0"/>
            </a:br>
            <a:r>
              <a:rPr lang="tr-TR" sz="2800" dirty="0"/>
              <a:t>(</a:t>
            </a:r>
            <a:r>
              <a:rPr lang="tr-TR" sz="2800" dirty="0" err="1"/>
              <a:t>Cnn</a:t>
            </a:r>
            <a:r>
              <a:rPr lang="tr-TR" sz="2800" dirty="0"/>
              <a:t> </a:t>
            </a:r>
            <a:r>
              <a:rPr lang="tr-TR" sz="2800" dirty="0" err="1"/>
              <a:t>archıtecture</a:t>
            </a:r>
            <a:r>
              <a:rPr lang="tr-TR" sz="2800" dirty="0"/>
              <a:t>)</a:t>
            </a:r>
          </a:p>
        </p:txBody>
      </p:sp>
      <p:pic>
        <p:nvPicPr>
          <p:cNvPr id="2050" name="Picture 2">
            <a:extLst>
              <a:ext uri="{FF2B5EF4-FFF2-40B4-BE49-F238E27FC236}">
                <a16:creationId xmlns:a16="http://schemas.microsoft.com/office/drawing/2014/main" id="{CE62E9BA-09CB-25E1-81DA-6A158FBE98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73245" y="723900"/>
            <a:ext cx="4030598" cy="5410200"/>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Straight Connector 2056">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5100" y="723900"/>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A16E692B-E341-562B-3154-877DAF0CDAC2}"/>
              </a:ext>
            </a:extLst>
          </p:cNvPr>
          <p:cNvSpPr>
            <a:spLocks noGrp="1"/>
          </p:cNvSpPr>
          <p:nvPr>
            <p:ph idx="1"/>
          </p:nvPr>
        </p:nvSpPr>
        <p:spPr>
          <a:xfrm>
            <a:off x="6309360" y="2276474"/>
            <a:ext cx="5120444" cy="4357082"/>
          </a:xfrm>
        </p:spPr>
        <p:txBody>
          <a:bodyPr>
            <a:normAutofit/>
          </a:bodyPr>
          <a:lstStyle/>
          <a:p>
            <a:r>
              <a:rPr lang="tr-TR" dirty="0"/>
              <a:t>1 </a:t>
            </a:r>
            <a:r>
              <a:rPr lang="tr-TR" dirty="0" err="1"/>
              <a:t>Embedding</a:t>
            </a:r>
            <a:r>
              <a:rPr lang="tr-TR" dirty="0"/>
              <a:t> </a:t>
            </a:r>
            <a:r>
              <a:rPr lang="tr-TR" dirty="0" err="1"/>
              <a:t>layer</a:t>
            </a:r>
            <a:r>
              <a:rPr lang="tr-TR" dirty="0"/>
              <a:t> </a:t>
            </a:r>
            <a:r>
              <a:rPr lang="tr-TR" dirty="0" err="1"/>
              <a:t>with</a:t>
            </a:r>
            <a:r>
              <a:rPr lang="tr-TR" dirty="0"/>
              <a:t> 1000 </a:t>
            </a:r>
            <a:r>
              <a:rPr lang="tr-TR" dirty="0" err="1"/>
              <a:t>input</a:t>
            </a:r>
            <a:r>
              <a:rPr lang="tr-TR" dirty="0"/>
              <a:t> </a:t>
            </a:r>
            <a:r>
              <a:rPr lang="tr-TR" dirty="0" err="1"/>
              <a:t>length</a:t>
            </a:r>
            <a:r>
              <a:rPr lang="tr-TR" dirty="0"/>
              <a:t> </a:t>
            </a:r>
            <a:r>
              <a:rPr lang="tr-TR" dirty="0" err="1"/>
              <a:t>and</a:t>
            </a:r>
            <a:r>
              <a:rPr lang="tr-TR" dirty="0"/>
              <a:t> 100 </a:t>
            </a:r>
            <a:r>
              <a:rPr lang="tr-TR" dirty="0" err="1"/>
              <a:t>output</a:t>
            </a:r>
            <a:r>
              <a:rPr lang="tr-TR" dirty="0"/>
              <a:t> </a:t>
            </a:r>
            <a:r>
              <a:rPr lang="tr-TR" dirty="0" err="1"/>
              <a:t>dimension</a:t>
            </a:r>
            <a:endParaRPr lang="tr-TR" dirty="0"/>
          </a:p>
          <a:p>
            <a:r>
              <a:rPr lang="tr-TR" dirty="0"/>
              <a:t>3 Conv1D </a:t>
            </a:r>
            <a:r>
              <a:rPr lang="tr-TR" dirty="0" err="1"/>
              <a:t>layer</a:t>
            </a:r>
            <a:endParaRPr lang="tr-TR" dirty="0"/>
          </a:p>
          <a:p>
            <a:r>
              <a:rPr lang="tr-TR" dirty="0"/>
              <a:t>1 </a:t>
            </a:r>
            <a:r>
              <a:rPr lang="tr-TR" dirty="0" err="1"/>
              <a:t>GlobalMaxPooling</a:t>
            </a:r>
            <a:r>
              <a:rPr lang="tr-TR" dirty="0"/>
              <a:t> </a:t>
            </a:r>
            <a:r>
              <a:rPr lang="tr-TR" dirty="0" err="1"/>
              <a:t>Layer</a:t>
            </a:r>
            <a:endParaRPr lang="tr-TR" dirty="0"/>
          </a:p>
          <a:p>
            <a:r>
              <a:rPr lang="tr-TR" dirty="0"/>
              <a:t>1 </a:t>
            </a:r>
            <a:r>
              <a:rPr lang="tr-TR" dirty="0" err="1"/>
              <a:t>dropout</a:t>
            </a:r>
            <a:r>
              <a:rPr lang="tr-TR" dirty="0"/>
              <a:t> </a:t>
            </a:r>
            <a:r>
              <a:rPr lang="tr-TR" dirty="0" err="1"/>
              <a:t>with</a:t>
            </a:r>
            <a:r>
              <a:rPr lang="tr-TR" dirty="0"/>
              <a:t> 0.5 </a:t>
            </a:r>
            <a:r>
              <a:rPr lang="tr-TR" dirty="0" err="1"/>
              <a:t>ratio</a:t>
            </a:r>
            <a:endParaRPr lang="tr-TR" dirty="0"/>
          </a:p>
          <a:p>
            <a:r>
              <a:rPr lang="tr-TR" dirty="0"/>
              <a:t>1 </a:t>
            </a:r>
            <a:r>
              <a:rPr lang="tr-TR" dirty="0" err="1"/>
              <a:t>Output</a:t>
            </a:r>
            <a:r>
              <a:rPr lang="tr-TR" dirty="0"/>
              <a:t> </a:t>
            </a:r>
            <a:r>
              <a:rPr lang="tr-TR" dirty="0" err="1"/>
              <a:t>layer</a:t>
            </a:r>
            <a:r>
              <a:rPr lang="tr-TR" dirty="0"/>
              <a:t> </a:t>
            </a:r>
            <a:r>
              <a:rPr lang="tr-TR" dirty="0" err="1"/>
              <a:t>with</a:t>
            </a:r>
            <a:r>
              <a:rPr lang="tr-TR" dirty="0"/>
              <a:t> 1 </a:t>
            </a:r>
            <a:r>
              <a:rPr lang="tr-TR" dirty="0" err="1"/>
              <a:t>node</a:t>
            </a:r>
            <a:r>
              <a:rPr lang="tr-TR" dirty="0"/>
              <a:t> </a:t>
            </a:r>
            <a:r>
              <a:rPr lang="tr-TR" dirty="0" err="1"/>
              <a:t>for</a:t>
            </a:r>
            <a:r>
              <a:rPr lang="tr-TR" dirty="0"/>
              <a:t> </a:t>
            </a:r>
            <a:r>
              <a:rPr lang="tr-TR" dirty="0" err="1"/>
              <a:t>binary</a:t>
            </a:r>
            <a:r>
              <a:rPr lang="tr-TR" dirty="0"/>
              <a:t> </a:t>
            </a:r>
            <a:r>
              <a:rPr lang="tr-TR" dirty="0" err="1"/>
              <a:t>classification</a:t>
            </a:r>
            <a:endParaRPr lang="tr-TR" dirty="0"/>
          </a:p>
        </p:txBody>
      </p:sp>
    </p:spTree>
    <p:extLst>
      <p:ext uri="{BB962C8B-B14F-4D97-AF65-F5344CB8AC3E}">
        <p14:creationId xmlns:p14="http://schemas.microsoft.com/office/powerpoint/2010/main" val="58509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139F7-E8C1-261A-A2F0-3B3F0DEC3B85}"/>
              </a:ext>
            </a:extLst>
          </p:cNvPr>
          <p:cNvSpPr>
            <a:spLocks noGrp="1"/>
          </p:cNvSpPr>
          <p:nvPr>
            <p:ph type="title"/>
          </p:nvPr>
        </p:nvSpPr>
        <p:spPr>
          <a:xfrm>
            <a:off x="700087" y="909638"/>
            <a:ext cx="10691813" cy="1155618"/>
          </a:xfrm>
        </p:spPr>
        <p:txBody>
          <a:bodyPr>
            <a:normAutofit/>
          </a:bodyPr>
          <a:lstStyle/>
          <a:p>
            <a:r>
              <a:rPr lang="en-US" b="1" dirty="0"/>
              <a:t>Results </a:t>
            </a:r>
            <a:r>
              <a:rPr lang="en-US" sz="2800" dirty="0"/>
              <a:t>(Random Forest)</a:t>
            </a:r>
          </a:p>
        </p:txBody>
      </p:sp>
      <p:cxnSp>
        <p:nvCxnSpPr>
          <p:cNvPr id="23" name="Straight Connector 22">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0D21D17F-7714-D606-3F0A-8B53B4C94710}"/>
              </a:ext>
            </a:extLst>
          </p:cNvPr>
          <p:cNvSpPr/>
          <p:nvPr/>
        </p:nvSpPr>
        <p:spPr>
          <a:xfrm>
            <a:off x="700088" y="2997379"/>
            <a:ext cx="3007072" cy="190949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2ED2AB7A-AE5C-C488-CB15-3193880D5817}"/>
              </a:ext>
            </a:extLst>
          </p:cNvPr>
          <p:cNvSpPr/>
          <p:nvPr/>
        </p:nvSpPr>
        <p:spPr>
          <a:xfrm>
            <a:off x="1034207" y="3314792"/>
            <a:ext cx="3007072" cy="1909490"/>
          </a:xfrm>
          <a:custGeom>
            <a:avLst/>
            <a:gdLst>
              <a:gd name="connsiteX0" fmla="*/ 0 w 3007072"/>
              <a:gd name="connsiteY0" fmla="*/ 190949 h 1909490"/>
              <a:gd name="connsiteX1" fmla="*/ 190949 w 3007072"/>
              <a:gd name="connsiteY1" fmla="*/ 0 h 1909490"/>
              <a:gd name="connsiteX2" fmla="*/ 2816123 w 3007072"/>
              <a:gd name="connsiteY2" fmla="*/ 0 h 1909490"/>
              <a:gd name="connsiteX3" fmla="*/ 3007072 w 3007072"/>
              <a:gd name="connsiteY3" fmla="*/ 190949 h 1909490"/>
              <a:gd name="connsiteX4" fmla="*/ 3007072 w 3007072"/>
              <a:gd name="connsiteY4" fmla="*/ 1718541 h 1909490"/>
              <a:gd name="connsiteX5" fmla="*/ 2816123 w 3007072"/>
              <a:gd name="connsiteY5" fmla="*/ 1909490 h 1909490"/>
              <a:gd name="connsiteX6" fmla="*/ 190949 w 3007072"/>
              <a:gd name="connsiteY6" fmla="*/ 1909490 h 1909490"/>
              <a:gd name="connsiteX7" fmla="*/ 0 w 3007072"/>
              <a:gd name="connsiteY7" fmla="*/ 1718541 h 1909490"/>
              <a:gd name="connsiteX8" fmla="*/ 0 w 3007072"/>
              <a:gd name="connsiteY8" fmla="*/ 190949 h 190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072" h="1909490">
                <a:moveTo>
                  <a:pt x="0" y="190949"/>
                </a:moveTo>
                <a:cubicBezTo>
                  <a:pt x="0" y="85491"/>
                  <a:pt x="85491" y="0"/>
                  <a:pt x="190949" y="0"/>
                </a:cubicBezTo>
                <a:lnTo>
                  <a:pt x="2816123" y="0"/>
                </a:lnTo>
                <a:cubicBezTo>
                  <a:pt x="2921581" y="0"/>
                  <a:pt x="3007072" y="85491"/>
                  <a:pt x="3007072" y="190949"/>
                </a:cubicBezTo>
                <a:lnTo>
                  <a:pt x="3007072" y="1718541"/>
                </a:lnTo>
                <a:cubicBezTo>
                  <a:pt x="3007072" y="1823999"/>
                  <a:pt x="2921581" y="1909490"/>
                  <a:pt x="2816123" y="1909490"/>
                </a:cubicBezTo>
                <a:lnTo>
                  <a:pt x="190949" y="1909490"/>
                </a:lnTo>
                <a:cubicBezTo>
                  <a:pt x="85491" y="1909490"/>
                  <a:pt x="0" y="1823999"/>
                  <a:pt x="0" y="1718541"/>
                </a:cubicBezTo>
                <a:lnTo>
                  <a:pt x="0" y="190949"/>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9277" tIns="189277" rIns="189277" bIns="189277" numCol="1" spcCol="1270" anchor="ctr" anchorCtr="0">
            <a:noAutofit/>
          </a:bodyPr>
          <a:lstStyle/>
          <a:p>
            <a:pPr marL="0" lvl="0" indent="0" algn="ctr" defTabSz="1555750">
              <a:lnSpc>
                <a:spcPct val="90000"/>
              </a:lnSpc>
              <a:spcBef>
                <a:spcPct val="0"/>
              </a:spcBef>
              <a:spcAft>
                <a:spcPct val="35000"/>
              </a:spcAft>
              <a:buNone/>
            </a:pPr>
            <a:r>
              <a:rPr lang="en-US" sz="3500" kern="1200"/>
              <a:t>Solid choice of algorithm</a:t>
            </a:r>
          </a:p>
        </p:txBody>
      </p:sp>
      <p:sp>
        <p:nvSpPr>
          <p:cNvPr id="7" name="Rectangle: Rounded Corners 6">
            <a:extLst>
              <a:ext uri="{FF2B5EF4-FFF2-40B4-BE49-F238E27FC236}">
                <a16:creationId xmlns:a16="http://schemas.microsoft.com/office/drawing/2014/main" id="{B57D52AC-CA0B-12C8-E7B2-DAA2F3C05CC9}"/>
              </a:ext>
            </a:extLst>
          </p:cNvPr>
          <p:cNvSpPr/>
          <p:nvPr/>
        </p:nvSpPr>
        <p:spPr>
          <a:xfrm>
            <a:off x="4375398" y="2997379"/>
            <a:ext cx="3007072" cy="190949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27F3762A-ECC2-C085-A9D2-C37736EC9172}"/>
              </a:ext>
            </a:extLst>
          </p:cNvPr>
          <p:cNvSpPr/>
          <p:nvPr/>
        </p:nvSpPr>
        <p:spPr>
          <a:xfrm>
            <a:off x="4709517" y="3314792"/>
            <a:ext cx="3007072" cy="1909490"/>
          </a:xfrm>
          <a:custGeom>
            <a:avLst/>
            <a:gdLst>
              <a:gd name="connsiteX0" fmla="*/ 0 w 3007072"/>
              <a:gd name="connsiteY0" fmla="*/ 190949 h 1909490"/>
              <a:gd name="connsiteX1" fmla="*/ 190949 w 3007072"/>
              <a:gd name="connsiteY1" fmla="*/ 0 h 1909490"/>
              <a:gd name="connsiteX2" fmla="*/ 2816123 w 3007072"/>
              <a:gd name="connsiteY2" fmla="*/ 0 h 1909490"/>
              <a:gd name="connsiteX3" fmla="*/ 3007072 w 3007072"/>
              <a:gd name="connsiteY3" fmla="*/ 190949 h 1909490"/>
              <a:gd name="connsiteX4" fmla="*/ 3007072 w 3007072"/>
              <a:gd name="connsiteY4" fmla="*/ 1718541 h 1909490"/>
              <a:gd name="connsiteX5" fmla="*/ 2816123 w 3007072"/>
              <a:gd name="connsiteY5" fmla="*/ 1909490 h 1909490"/>
              <a:gd name="connsiteX6" fmla="*/ 190949 w 3007072"/>
              <a:gd name="connsiteY6" fmla="*/ 1909490 h 1909490"/>
              <a:gd name="connsiteX7" fmla="*/ 0 w 3007072"/>
              <a:gd name="connsiteY7" fmla="*/ 1718541 h 1909490"/>
              <a:gd name="connsiteX8" fmla="*/ 0 w 3007072"/>
              <a:gd name="connsiteY8" fmla="*/ 190949 h 190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072" h="1909490">
                <a:moveTo>
                  <a:pt x="0" y="190949"/>
                </a:moveTo>
                <a:cubicBezTo>
                  <a:pt x="0" y="85491"/>
                  <a:pt x="85491" y="0"/>
                  <a:pt x="190949" y="0"/>
                </a:cubicBezTo>
                <a:lnTo>
                  <a:pt x="2816123" y="0"/>
                </a:lnTo>
                <a:cubicBezTo>
                  <a:pt x="2921581" y="0"/>
                  <a:pt x="3007072" y="85491"/>
                  <a:pt x="3007072" y="190949"/>
                </a:cubicBezTo>
                <a:lnTo>
                  <a:pt x="3007072" y="1718541"/>
                </a:lnTo>
                <a:cubicBezTo>
                  <a:pt x="3007072" y="1823999"/>
                  <a:pt x="2921581" y="1909490"/>
                  <a:pt x="2816123" y="1909490"/>
                </a:cubicBezTo>
                <a:lnTo>
                  <a:pt x="190949" y="1909490"/>
                </a:lnTo>
                <a:cubicBezTo>
                  <a:pt x="85491" y="1909490"/>
                  <a:pt x="0" y="1823999"/>
                  <a:pt x="0" y="1718541"/>
                </a:cubicBezTo>
                <a:lnTo>
                  <a:pt x="0" y="190949"/>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9277" tIns="189277" rIns="189277" bIns="189277" numCol="1" spcCol="1270" anchor="ctr" anchorCtr="0">
            <a:noAutofit/>
          </a:bodyPr>
          <a:lstStyle/>
          <a:p>
            <a:pPr marL="0" lvl="0" indent="0" algn="ctr" defTabSz="1555750">
              <a:lnSpc>
                <a:spcPct val="90000"/>
              </a:lnSpc>
              <a:spcBef>
                <a:spcPct val="0"/>
              </a:spcBef>
              <a:spcAft>
                <a:spcPct val="35000"/>
              </a:spcAft>
              <a:buNone/>
            </a:pPr>
            <a:r>
              <a:rPr lang="en-US" sz="3500" kern="1200" dirty="0"/>
              <a:t>Respectable Acc. Of 82.5</a:t>
            </a:r>
          </a:p>
        </p:txBody>
      </p:sp>
      <p:sp>
        <p:nvSpPr>
          <p:cNvPr id="9" name="Rectangle: Rounded Corners 8">
            <a:extLst>
              <a:ext uri="{FF2B5EF4-FFF2-40B4-BE49-F238E27FC236}">
                <a16:creationId xmlns:a16="http://schemas.microsoft.com/office/drawing/2014/main" id="{8774CA4B-45D1-872A-E049-A86EC5798183}"/>
              </a:ext>
            </a:extLst>
          </p:cNvPr>
          <p:cNvSpPr/>
          <p:nvPr/>
        </p:nvSpPr>
        <p:spPr>
          <a:xfrm>
            <a:off x="8050708" y="2997379"/>
            <a:ext cx="3007072" cy="190949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249DAA20-1203-C5F9-5DA2-08B3C3A6E9B1}"/>
              </a:ext>
            </a:extLst>
          </p:cNvPr>
          <p:cNvSpPr/>
          <p:nvPr/>
        </p:nvSpPr>
        <p:spPr>
          <a:xfrm>
            <a:off x="8384827" y="3314792"/>
            <a:ext cx="3007072" cy="1909490"/>
          </a:xfrm>
          <a:custGeom>
            <a:avLst/>
            <a:gdLst>
              <a:gd name="connsiteX0" fmla="*/ 0 w 3007072"/>
              <a:gd name="connsiteY0" fmla="*/ 190949 h 1909490"/>
              <a:gd name="connsiteX1" fmla="*/ 190949 w 3007072"/>
              <a:gd name="connsiteY1" fmla="*/ 0 h 1909490"/>
              <a:gd name="connsiteX2" fmla="*/ 2816123 w 3007072"/>
              <a:gd name="connsiteY2" fmla="*/ 0 h 1909490"/>
              <a:gd name="connsiteX3" fmla="*/ 3007072 w 3007072"/>
              <a:gd name="connsiteY3" fmla="*/ 190949 h 1909490"/>
              <a:gd name="connsiteX4" fmla="*/ 3007072 w 3007072"/>
              <a:gd name="connsiteY4" fmla="*/ 1718541 h 1909490"/>
              <a:gd name="connsiteX5" fmla="*/ 2816123 w 3007072"/>
              <a:gd name="connsiteY5" fmla="*/ 1909490 h 1909490"/>
              <a:gd name="connsiteX6" fmla="*/ 190949 w 3007072"/>
              <a:gd name="connsiteY6" fmla="*/ 1909490 h 1909490"/>
              <a:gd name="connsiteX7" fmla="*/ 0 w 3007072"/>
              <a:gd name="connsiteY7" fmla="*/ 1718541 h 1909490"/>
              <a:gd name="connsiteX8" fmla="*/ 0 w 3007072"/>
              <a:gd name="connsiteY8" fmla="*/ 190949 h 190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072" h="1909490">
                <a:moveTo>
                  <a:pt x="0" y="190949"/>
                </a:moveTo>
                <a:cubicBezTo>
                  <a:pt x="0" y="85491"/>
                  <a:pt x="85491" y="0"/>
                  <a:pt x="190949" y="0"/>
                </a:cubicBezTo>
                <a:lnTo>
                  <a:pt x="2816123" y="0"/>
                </a:lnTo>
                <a:cubicBezTo>
                  <a:pt x="2921581" y="0"/>
                  <a:pt x="3007072" y="85491"/>
                  <a:pt x="3007072" y="190949"/>
                </a:cubicBezTo>
                <a:lnTo>
                  <a:pt x="3007072" y="1718541"/>
                </a:lnTo>
                <a:cubicBezTo>
                  <a:pt x="3007072" y="1823999"/>
                  <a:pt x="2921581" y="1909490"/>
                  <a:pt x="2816123" y="1909490"/>
                </a:cubicBezTo>
                <a:lnTo>
                  <a:pt x="190949" y="1909490"/>
                </a:lnTo>
                <a:cubicBezTo>
                  <a:pt x="85491" y="1909490"/>
                  <a:pt x="0" y="1823999"/>
                  <a:pt x="0" y="1718541"/>
                </a:cubicBezTo>
                <a:lnTo>
                  <a:pt x="0" y="190949"/>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9277" tIns="189277" rIns="189277" bIns="189277" numCol="1" spcCol="1270" anchor="ctr" anchorCtr="0">
            <a:noAutofit/>
          </a:bodyPr>
          <a:lstStyle/>
          <a:p>
            <a:pPr marL="0" lvl="0" indent="0" algn="ctr" defTabSz="1555750">
              <a:lnSpc>
                <a:spcPct val="90000"/>
              </a:lnSpc>
              <a:spcBef>
                <a:spcPct val="0"/>
              </a:spcBef>
              <a:spcAft>
                <a:spcPct val="35000"/>
              </a:spcAft>
              <a:buNone/>
            </a:pPr>
            <a:r>
              <a:rPr lang="en-US" sz="3500" kern="1200" dirty="0"/>
              <a:t>Std deviation, Mean value (0.84, 0.36)</a:t>
            </a:r>
          </a:p>
        </p:txBody>
      </p:sp>
    </p:spTree>
    <p:extLst>
      <p:ext uri="{BB962C8B-B14F-4D97-AF65-F5344CB8AC3E}">
        <p14:creationId xmlns:p14="http://schemas.microsoft.com/office/powerpoint/2010/main" val="191438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59" name="Rectangle 205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D47FF0-05D7-E72C-73B8-8581DCDC2291}"/>
              </a:ext>
            </a:extLst>
          </p:cNvPr>
          <p:cNvSpPr>
            <a:spLocks noGrp="1"/>
          </p:cNvSpPr>
          <p:nvPr>
            <p:ph type="title"/>
          </p:nvPr>
        </p:nvSpPr>
        <p:spPr>
          <a:xfrm>
            <a:off x="679914" y="4702835"/>
            <a:ext cx="10801350" cy="978772"/>
          </a:xfrm>
        </p:spPr>
        <p:txBody>
          <a:bodyPr vert="horz" lIns="91440" tIns="45720" rIns="91440" bIns="45720" rtlCol="0" anchor="t">
            <a:normAutofit/>
          </a:bodyPr>
          <a:lstStyle/>
          <a:p>
            <a:r>
              <a:rPr lang="en-US" sz="5400" b="1" dirty="0">
                <a:solidFill>
                  <a:schemeClr val="bg1"/>
                </a:solidFill>
              </a:rPr>
              <a:t>Results</a:t>
            </a:r>
            <a:r>
              <a:rPr lang="en-US" sz="5400" dirty="0">
                <a:solidFill>
                  <a:schemeClr val="bg1"/>
                </a:solidFill>
              </a:rPr>
              <a:t> </a:t>
            </a:r>
            <a:r>
              <a:rPr lang="en-US" sz="3600" dirty="0">
                <a:solidFill>
                  <a:schemeClr val="bg1"/>
                </a:solidFill>
              </a:rPr>
              <a:t>(Random Forest Tree)</a:t>
            </a:r>
          </a:p>
        </p:txBody>
      </p:sp>
      <p:pic>
        <p:nvPicPr>
          <p:cNvPr id="2050" name="Picture 2">
            <a:extLst>
              <a:ext uri="{FF2B5EF4-FFF2-40B4-BE49-F238E27FC236}">
                <a16:creationId xmlns:a16="http://schemas.microsoft.com/office/drawing/2014/main" id="{C73E7BFA-D77C-8D8A-F8D4-EDE9FDDF4F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9" r="1" b="1"/>
          <a:stretch/>
        </p:blipFill>
        <p:spPr bwMode="auto">
          <a:xfrm>
            <a:off x="800100" y="712916"/>
            <a:ext cx="10591800" cy="34918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63" name="Straight Connector 206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45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F880-5739-FD89-7D99-8278C5C24F49}"/>
              </a:ext>
            </a:extLst>
          </p:cNvPr>
          <p:cNvSpPr>
            <a:spLocks noGrp="1"/>
          </p:cNvSpPr>
          <p:nvPr>
            <p:ph type="title"/>
          </p:nvPr>
        </p:nvSpPr>
        <p:spPr/>
        <p:txBody>
          <a:bodyPr/>
          <a:lstStyle/>
          <a:p>
            <a:r>
              <a:rPr lang="en-US" sz="4400" b="1" dirty="0"/>
              <a:t>Results</a:t>
            </a:r>
            <a:r>
              <a:rPr lang="en-US" dirty="0"/>
              <a:t> </a:t>
            </a:r>
            <a:r>
              <a:rPr lang="en-US" sz="3200" dirty="0"/>
              <a:t>(</a:t>
            </a:r>
            <a:r>
              <a:rPr lang="en-US" sz="3200" dirty="0" err="1"/>
              <a:t>XGBoost</a:t>
            </a:r>
            <a:r>
              <a:rPr lang="en-US" sz="3200" dirty="0"/>
              <a:t>)</a:t>
            </a:r>
          </a:p>
        </p:txBody>
      </p:sp>
      <p:sp>
        <p:nvSpPr>
          <p:cNvPr id="4" name="Rectangle: Rounded Corners 3">
            <a:extLst>
              <a:ext uri="{FF2B5EF4-FFF2-40B4-BE49-F238E27FC236}">
                <a16:creationId xmlns:a16="http://schemas.microsoft.com/office/drawing/2014/main" id="{1EC7AD6D-175A-B051-CCEE-5122D09AAF7E}"/>
              </a:ext>
            </a:extLst>
          </p:cNvPr>
          <p:cNvSpPr/>
          <p:nvPr/>
        </p:nvSpPr>
        <p:spPr>
          <a:xfrm>
            <a:off x="700635" y="2997774"/>
            <a:ext cx="3006918" cy="1909393"/>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041119AB-5031-C86F-39C0-BCC4ED0B3252}"/>
              </a:ext>
            </a:extLst>
          </p:cNvPr>
          <p:cNvSpPr/>
          <p:nvPr/>
        </p:nvSpPr>
        <p:spPr>
          <a:xfrm>
            <a:off x="1034737" y="3315171"/>
            <a:ext cx="3006918" cy="1909393"/>
          </a:xfrm>
          <a:custGeom>
            <a:avLst/>
            <a:gdLst>
              <a:gd name="connsiteX0" fmla="*/ 0 w 3006918"/>
              <a:gd name="connsiteY0" fmla="*/ 190939 h 1909393"/>
              <a:gd name="connsiteX1" fmla="*/ 190939 w 3006918"/>
              <a:gd name="connsiteY1" fmla="*/ 0 h 1909393"/>
              <a:gd name="connsiteX2" fmla="*/ 2815979 w 3006918"/>
              <a:gd name="connsiteY2" fmla="*/ 0 h 1909393"/>
              <a:gd name="connsiteX3" fmla="*/ 3006918 w 3006918"/>
              <a:gd name="connsiteY3" fmla="*/ 190939 h 1909393"/>
              <a:gd name="connsiteX4" fmla="*/ 3006918 w 3006918"/>
              <a:gd name="connsiteY4" fmla="*/ 1718454 h 1909393"/>
              <a:gd name="connsiteX5" fmla="*/ 2815979 w 3006918"/>
              <a:gd name="connsiteY5" fmla="*/ 1909393 h 1909393"/>
              <a:gd name="connsiteX6" fmla="*/ 190939 w 3006918"/>
              <a:gd name="connsiteY6" fmla="*/ 1909393 h 1909393"/>
              <a:gd name="connsiteX7" fmla="*/ 0 w 3006918"/>
              <a:gd name="connsiteY7" fmla="*/ 1718454 h 1909393"/>
              <a:gd name="connsiteX8" fmla="*/ 0 w 3006918"/>
              <a:gd name="connsiteY8" fmla="*/ 190939 h 190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6918" h="1909393">
                <a:moveTo>
                  <a:pt x="0" y="190939"/>
                </a:moveTo>
                <a:cubicBezTo>
                  <a:pt x="0" y="85486"/>
                  <a:pt x="85486" y="0"/>
                  <a:pt x="190939" y="0"/>
                </a:cubicBezTo>
                <a:lnTo>
                  <a:pt x="2815979" y="0"/>
                </a:lnTo>
                <a:cubicBezTo>
                  <a:pt x="2921432" y="0"/>
                  <a:pt x="3006918" y="85486"/>
                  <a:pt x="3006918" y="190939"/>
                </a:cubicBezTo>
                <a:lnTo>
                  <a:pt x="3006918" y="1718454"/>
                </a:lnTo>
                <a:cubicBezTo>
                  <a:pt x="3006918" y="1823907"/>
                  <a:pt x="2921432" y="1909393"/>
                  <a:pt x="2815979" y="1909393"/>
                </a:cubicBezTo>
                <a:lnTo>
                  <a:pt x="190939" y="1909393"/>
                </a:lnTo>
                <a:cubicBezTo>
                  <a:pt x="85486" y="1909393"/>
                  <a:pt x="0" y="1823907"/>
                  <a:pt x="0" y="1718454"/>
                </a:cubicBezTo>
                <a:lnTo>
                  <a:pt x="0" y="190939"/>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6414" tIns="166414" rIns="166414" bIns="166414" numCol="1" spcCol="1270" anchor="ctr" anchorCtr="0">
            <a:noAutofit/>
          </a:bodyPr>
          <a:lstStyle/>
          <a:p>
            <a:pPr marL="0" lvl="0" indent="0" algn="ctr" defTabSz="1289050">
              <a:lnSpc>
                <a:spcPct val="90000"/>
              </a:lnSpc>
              <a:spcBef>
                <a:spcPct val="0"/>
              </a:spcBef>
              <a:spcAft>
                <a:spcPct val="35000"/>
              </a:spcAft>
              <a:buNone/>
            </a:pPr>
            <a:r>
              <a:rPr lang="en-US" sz="2900" kern="1200" dirty="0"/>
              <a:t>Strong choice with 89% Acc.</a:t>
            </a:r>
          </a:p>
        </p:txBody>
      </p:sp>
      <p:sp>
        <p:nvSpPr>
          <p:cNvPr id="6" name="Rectangle: Rounded Corners 5">
            <a:extLst>
              <a:ext uri="{FF2B5EF4-FFF2-40B4-BE49-F238E27FC236}">
                <a16:creationId xmlns:a16="http://schemas.microsoft.com/office/drawing/2014/main" id="{6297491B-E484-5904-E5D2-EED8B24B3434}"/>
              </a:ext>
            </a:extLst>
          </p:cNvPr>
          <p:cNvSpPr/>
          <p:nvPr/>
        </p:nvSpPr>
        <p:spPr>
          <a:xfrm>
            <a:off x="4375757" y="2997774"/>
            <a:ext cx="3006918" cy="1909393"/>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239439D4-9832-3CB3-9ECA-6724E4E1684A}"/>
              </a:ext>
            </a:extLst>
          </p:cNvPr>
          <p:cNvSpPr/>
          <p:nvPr/>
        </p:nvSpPr>
        <p:spPr>
          <a:xfrm>
            <a:off x="4709859" y="3315171"/>
            <a:ext cx="3006918" cy="1909393"/>
          </a:xfrm>
          <a:custGeom>
            <a:avLst/>
            <a:gdLst>
              <a:gd name="connsiteX0" fmla="*/ 0 w 3006918"/>
              <a:gd name="connsiteY0" fmla="*/ 190939 h 1909393"/>
              <a:gd name="connsiteX1" fmla="*/ 190939 w 3006918"/>
              <a:gd name="connsiteY1" fmla="*/ 0 h 1909393"/>
              <a:gd name="connsiteX2" fmla="*/ 2815979 w 3006918"/>
              <a:gd name="connsiteY2" fmla="*/ 0 h 1909393"/>
              <a:gd name="connsiteX3" fmla="*/ 3006918 w 3006918"/>
              <a:gd name="connsiteY3" fmla="*/ 190939 h 1909393"/>
              <a:gd name="connsiteX4" fmla="*/ 3006918 w 3006918"/>
              <a:gd name="connsiteY4" fmla="*/ 1718454 h 1909393"/>
              <a:gd name="connsiteX5" fmla="*/ 2815979 w 3006918"/>
              <a:gd name="connsiteY5" fmla="*/ 1909393 h 1909393"/>
              <a:gd name="connsiteX6" fmla="*/ 190939 w 3006918"/>
              <a:gd name="connsiteY6" fmla="*/ 1909393 h 1909393"/>
              <a:gd name="connsiteX7" fmla="*/ 0 w 3006918"/>
              <a:gd name="connsiteY7" fmla="*/ 1718454 h 1909393"/>
              <a:gd name="connsiteX8" fmla="*/ 0 w 3006918"/>
              <a:gd name="connsiteY8" fmla="*/ 190939 h 190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6918" h="1909393">
                <a:moveTo>
                  <a:pt x="0" y="190939"/>
                </a:moveTo>
                <a:cubicBezTo>
                  <a:pt x="0" y="85486"/>
                  <a:pt x="85486" y="0"/>
                  <a:pt x="190939" y="0"/>
                </a:cubicBezTo>
                <a:lnTo>
                  <a:pt x="2815979" y="0"/>
                </a:lnTo>
                <a:cubicBezTo>
                  <a:pt x="2921432" y="0"/>
                  <a:pt x="3006918" y="85486"/>
                  <a:pt x="3006918" y="190939"/>
                </a:cubicBezTo>
                <a:lnTo>
                  <a:pt x="3006918" y="1718454"/>
                </a:lnTo>
                <a:cubicBezTo>
                  <a:pt x="3006918" y="1823907"/>
                  <a:pt x="2921432" y="1909393"/>
                  <a:pt x="2815979" y="1909393"/>
                </a:cubicBezTo>
                <a:lnTo>
                  <a:pt x="190939" y="1909393"/>
                </a:lnTo>
                <a:cubicBezTo>
                  <a:pt x="85486" y="1909393"/>
                  <a:pt x="0" y="1823907"/>
                  <a:pt x="0" y="1718454"/>
                </a:cubicBezTo>
                <a:lnTo>
                  <a:pt x="0" y="190939"/>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6414" tIns="166414" rIns="166414" bIns="166414" numCol="1" spcCol="1270" anchor="ctr" anchorCtr="0">
            <a:noAutofit/>
          </a:bodyPr>
          <a:lstStyle/>
          <a:p>
            <a:pPr marL="0" lvl="0" indent="0" algn="ctr" defTabSz="1289050">
              <a:lnSpc>
                <a:spcPct val="90000"/>
              </a:lnSpc>
              <a:spcBef>
                <a:spcPct val="0"/>
              </a:spcBef>
              <a:spcAft>
                <a:spcPct val="35000"/>
              </a:spcAft>
              <a:buNone/>
            </a:pPr>
            <a:r>
              <a:rPr lang="en-US" sz="2900" kern="1200" dirty="0"/>
              <a:t>Std dev. , Mean val. (0.40, 0.49)</a:t>
            </a:r>
          </a:p>
        </p:txBody>
      </p:sp>
      <p:sp>
        <p:nvSpPr>
          <p:cNvPr id="9" name="Rectangle: Rounded Corners 8">
            <a:extLst>
              <a:ext uri="{FF2B5EF4-FFF2-40B4-BE49-F238E27FC236}">
                <a16:creationId xmlns:a16="http://schemas.microsoft.com/office/drawing/2014/main" id="{D33B264B-B394-90CE-8EDF-9D764EF70CBE}"/>
              </a:ext>
            </a:extLst>
          </p:cNvPr>
          <p:cNvSpPr/>
          <p:nvPr/>
        </p:nvSpPr>
        <p:spPr>
          <a:xfrm>
            <a:off x="8050879" y="2997774"/>
            <a:ext cx="3006918" cy="1909393"/>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FA09F80B-88B7-404D-C9A3-309BF8521316}"/>
              </a:ext>
            </a:extLst>
          </p:cNvPr>
          <p:cNvSpPr/>
          <p:nvPr/>
        </p:nvSpPr>
        <p:spPr>
          <a:xfrm>
            <a:off x="8384981" y="3315171"/>
            <a:ext cx="3006918" cy="1909393"/>
          </a:xfrm>
          <a:custGeom>
            <a:avLst/>
            <a:gdLst>
              <a:gd name="connsiteX0" fmla="*/ 0 w 3006918"/>
              <a:gd name="connsiteY0" fmla="*/ 190939 h 1909393"/>
              <a:gd name="connsiteX1" fmla="*/ 190939 w 3006918"/>
              <a:gd name="connsiteY1" fmla="*/ 0 h 1909393"/>
              <a:gd name="connsiteX2" fmla="*/ 2815979 w 3006918"/>
              <a:gd name="connsiteY2" fmla="*/ 0 h 1909393"/>
              <a:gd name="connsiteX3" fmla="*/ 3006918 w 3006918"/>
              <a:gd name="connsiteY3" fmla="*/ 190939 h 1909393"/>
              <a:gd name="connsiteX4" fmla="*/ 3006918 w 3006918"/>
              <a:gd name="connsiteY4" fmla="*/ 1718454 h 1909393"/>
              <a:gd name="connsiteX5" fmla="*/ 2815979 w 3006918"/>
              <a:gd name="connsiteY5" fmla="*/ 1909393 h 1909393"/>
              <a:gd name="connsiteX6" fmla="*/ 190939 w 3006918"/>
              <a:gd name="connsiteY6" fmla="*/ 1909393 h 1909393"/>
              <a:gd name="connsiteX7" fmla="*/ 0 w 3006918"/>
              <a:gd name="connsiteY7" fmla="*/ 1718454 h 1909393"/>
              <a:gd name="connsiteX8" fmla="*/ 0 w 3006918"/>
              <a:gd name="connsiteY8" fmla="*/ 190939 h 190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6918" h="1909393">
                <a:moveTo>
                  <a:pt x="0" y="190939"/>
                </a:moveTo>
                <a:cubicBezTo>
                  <a:pt x="0" y="85486"/>
                  <a:pt x="85486" y="0"/>
                  <a:pt x="190939" y="0"/>
                </a:cubicBezTo>
                <a:lnTo>
                  <a:pt x="2815979" y="0"/>
                </a:lnTo>
                <a:cubicBezTo>
                  <a:pt x="2921432" y="0"/>
                  <a:pt x="3006918" y="85486"/>
                  <a:pt x="3006918" y="190939"/>
                </a:cubicBezTo>
                <a:lnTo>
                  <a:pt x="3006918" y="1718454"/>
                </a:lnTo>
                <a:cubicBezTo>
                  <a:pt x="3006918" y="1823907"/>
                  <a:pt x="2921432" y="1909393"/>
                  <a:pt x="2815979" y="1909393"/>
                </a:cubicBezTo>
                <a:lnTo>
                  <a:pt x="190939" y="1909393"/>
                </a:lnTo>
                <a:cubicBezTo>
                  <a:pt x="85486" y="1909393"/>
                  <a:pt x="0" y="1823907"/>
                  <a:pt x="0" y="1718454"/>
                </a:cubicBezTo>
                <a:lnTo>
                  <a:pt x="0" y="190939"/>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6414" tIns="166414" rIns="166414" bIns="166414" numCol="1" spcCol="1270" anchor="ctr" anchorCtr="0">
            <a:noAutofit/>
          </a:bodyPr>
          <a:lstStyle/>
          <a:p>
            <a:pPr marL="0" lvl="0" indent="0" algn="ctr" defTabSz="1289050">
              <a:lnSpc>
                <a:spcPct val="90000"/>
              </a:lnSpc>
              <a:spcBef>
                <a:spcPct val="0"/>
              </a:spcBef>
              <a:spcAft>
                <a:spcPct val="35000"/>
              </a:spcAft>
              <a:buNone/>
            </a:pPr>
            <a:r>
              <a:rPr lang="en-US" sz="2900" kern="1200" dirty="0"/>
              <a:t>%92 percent Acc. while detecting fake news online</a:t>
            </a:r>
          </a:p>
        </p:txBody>
      </p:sp>
    </p:spTree>
    <p:extLst>
      <p:ext uri="{BB962C8B-B14F-4D97-AF65-F5344CB8AC3E}">
        <p14:creationId xmlns:p14="http://schemas.microsoft.com/office/powerpoint/2010/main" val="72697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4" name="Rectangle 5127">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69ED6-A878-7F2E-A47D-B509972E0EB9}"/>
              </a:ext>
            </a:extLst>
          </p:cNvPr>
          <p:cNvSpPr>
            <a:spLocks noGrp="1"/>
          </p:cNvSpPr>
          <p:nvPr>
            <p:ph type="title"/>
          </p:nvPr>
        </p:nvSpPr>
        <p:spPr>
          <a:xfrm>
            <a:off x="700087" y="909638"/>
            <a:ext cx="10691813" cy="1155618"/>
          </a:xfrm>
        </p:spPr>
        <p:txBody>
          <a:bodyPr>
            <a:normAutofit/>
          </a:bodyPr>
          <a:lstStyle/>
          <a:p>
            <a:r>
              <a:rPr lang="en-US" b="1" dirty="0"/>
              <a:t>Comparisons</a:t>
            </a:r>
            <a:r>
              <a:rPr lang="tr-TR" dirty="0"/>
              <a:t>: </a:t>
            </a:r>
            <a:r>
              <a:rPr lang="tr-TR" sz="3600" dirty="0"/>
              <a:t>ROC </a:t>
            </a:r>
            <a:r>
              <a:rPr lang="tr-TR" sz="3600" dirty="0" err="1"/>
              <a:t>Curve</a:t>
            </a:r>
            <a:endParaRPr lang="en-US" dirty="0"/>
          </a:p>
        </p:txBody>
      </p:sp>
      <p:cxnSp>
        <p:nvCxnSpPr>
          <p:cNvPr id="5135" name="Straight Connector 5129">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32" name="Straight Connector 5131">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4661F7-3A13-24D5-F320-7D481005F510}"/>
              </a:ext>
            </a:extLst>
          </p:cNvPr>
          <p:cNvSpPr>
            <a:spLocks noGrp="1"/>
          </p:cNvSpPr>
          <p:nvPr>
            <p:ph idx="1"/>
          </p:nvPr>
        </p:nvSpPr>
        <p:spPr>
          <a:xfrm>
            <a:off x="1241356" y="2065256"/>
            <a:ext cx="3443247" cy="512815"/>
          </a:xfrm>
        </p:spPr>
        <p:txBody>
          <a:bodyPr>
            <a:normAutofit/>
          </a:bodyPr>
          <a:lstStyle/>
          <a:p>
            <a:pPr marL="221513" indent="-221513" defTabSz="886054">
              <a:spcBef>
                <a:spcPts val="969"/>
              </a:spcBef>
            </a:pPr>
            <a:r>
              <a:rPr lang="en-US" sz="1938" kern="1200" dirty="0">
                <a:solidFill>
                  <a:schemeClr val="tx1"/>
                </a:solidFill>
                <a:latin typeface="+mn-lt"/>
                <a:ea typeface="+mn-ea"/>
                <a:cs typeface="+mn-cs"/>
              </a:rPr>
              <a:t>Deep Learning Technique</a:t>
            </a:r>
            <a:endParaRPr lang="tr-TR" sz="1938" kern="1200" dirty="0">
              <a:solidFill>
                <a:schemeClr val="tx1"/>
              </a:solidFill>
              <a:latin typeface="+mn-lt"/>
              <a:ea typeface="+mn-ea"/>
              <a:cs typeface="+mn-cs"/>
            </a:endParaRPr>
          </a:p>
        </p:txBody>
      </p:sp>
      <p:pic>
        <p:nvPicPr>
          <p:cNvPr id="5122" name="Picture 2">
            <a:extLst>
              <a:ext uri="{FF2B5EF4-FFF2-40B4-BE49-F238E27FC236}">
                <a16:creationId xmlns:a16="http://schemas.microsoft.com/office/drawing/2014/main" id="{B231D3FD-78E4-8DD2-5B4B-7BBE2318C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3683" y="2676692"/>
            <a:ext cx="4276597" cy="3057116"/>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1423820A-F68B-6C05-AC8B-B1A403991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093" y="2676692"/>
            <a:ext cx="3991771" cy="3057122"/>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89B8ED84-D06E-C755-1948-49D444E69FBD}"/>
              </a:ext>
            </a:extLst>
          </p:cNvPr>
          <p:cNvSpPr txBox="1"/>
          <p:nvPr/>
        </p:nvSpPr>
        <p:spPr>
          <a:xfrm>
            <a:off x="7204068" y="2030676"/>
            <a:ext cx="2853186" cy="646331"/>
          </a:xfrm>
          <a:prstGeom prst="rect">
            <a:avLst/>
          </a:prstGeom>
          <a:noFill/>
        </p:spPr>
        <p:txBody>
          <a:bodyPr wrap="square">
            <a:spAutoFit/>
          </a:bodyPr>
          <a:lstStyle/>
          <a:p>
            <a:pPr marL="285750" indent="-285750" defTabSz="886054">
              <a:spcBef>
                <a:spcPts val="969"/>
              </a:spcBef>
              <a:buFont typeface="Arial" panose="020B0604020202020204" pitchFamily="34" charset="0"/>
              <a:buChar char="•"/>
            </a:pPr>
            <a:r>
              <a:rPr lang="en-US" sz="1800" kern="1200" dirty="0">
                <a:solidFill>
                  <a:schemeClr val="tx1"/>
                </a:solidFill>
                <a:latin typeface="+mn-lt"/>
                <a:ea typeface="+mn-ea"/>
                <a:cs typeface="+mn-cs"/>
              </a:rPr>
              <a:t>Traditional</a:t>
            </a:r>
            <a:r>
              <a:rPr lang="tr-TR" sz="1800" kern="1200" dirty="0">
                <a:solidFill>
                  <a:schemeClr val="tx1"/>
                </a:solidFill>
                <a:latin typeface="+mn-lt"/>
                <a:ea typeface="+mn-ea"/>
                <a:cs typeface="+mn-cs"/>
              </a:rPr>
              <a:t> Machine Learning</a:t>
            </a:r>
            <a:r>
              <a:rPr lang="en-US" sz="1800" kern="1200" dirty="0">
                <a:solidFill>
                  <a:schemeClr val="tx1"/>
                </a:solidFill>
                <a:latin typeface="+mn-lt"/>
                <a:ea typeface="+mn-ea"/>
                <a:cs typeface="+mn-cs"/>
              </a:rPr>
              <a:t> Techniques</a:t>
            </a:r>
            <a:endParaRPr lang="en-US" dirty="0"/>
          </a:p>
        </p:txBody>
      </p:sp>
    </p:spTree>
    <p:extLst>
      <p:ext uri="{BB962C8B-B14F-4D97-AF65-F5344CB8AC3E}">
        <p14:creationId xmlns:p14="http://schemas.microsoft.com/office/powerpoint/2010/main" val="52335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05" name="Straight Connector 410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7" name="Straight Connector 410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109" name="Rectangle 4108">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69ED6-A878-7F2E-A47D-B509972E0EB9}"/>
              </a:ext>
            </a:extLst>
          </p:cNvPr>
          <p:cNvSpPr>
            <a:spLocks noGrp="1"/>
          </p:cNvSpPr>
          <p:nvPr>
            <p:ph type="title"/>
          </p:nvPr>
        </p:nvSpPr>
        <p:spPr>
          <a:xfrm>
            <a:off x="647700" y="871759"/>
            <a:ext cx="10925176" cy="882313"/>
          </a:xfrm>
        </p:spPr>
        <p:txBody>
          <a:bodyPr vert="horz" lIns="91440" tIns="45720" rIns="91440" bIns="45720" rtlCol="0" anchor="t">
            <a:normAutofit/>
          </a:bodyPr>
          <a:lstStyle/>
          <a:p>
            <a:r>
              <a:rPr lang="en-US" sz="4800" b="1" dirty="0"/>
              <a:t>Comparisons</a:t>
            </a:r>
            <a:r>
              <a:rPr lang="tr-TR" sz="4800" dirty="0"/>
              <a:t>: </a:t>
            </a:r>
            <a:r>
              <a:rPr lang="tr-TR" sz="4400" dirty="0" err="1"/>
              <a:t>Conf</a:t>
            </a:r>
            <a:r>
              <a:rPr lang="tr-TR" sz="4400" dirty="0"/>
              <a:t>. </a:t>
            </a:r>
            <a:r>
              <a:rPr lang="tr-TR" sz="4400" dirty="0" err="1"/>
              <a:t>Matrıx</a:t>
            </a:r>
            <a:endParaRPr lang="en-US" sz="4800" dirty="0"/>
          </a:p>
        </p:txBody>
      </p:sp>
      <p:sp>
        <p:nvSpPr>
          <p:cNvPr id="3" name="Content Placeholder 2">
            <a:extLst>
              <a:ext uri="{FF2B5EF4-FFF2-40B4-BE49-F238E27FC236}">
                <a16:creationId xmlns:a16="http://schemas.microsoft.com/office/drawing/2014/main" id="{8B4661F7-3A13-24D5-F320-7D481005F510}"/>
              </a:ext>
            </a:extLst>
          </p:cNvPr>
          <p:cNvSpPr>
            <a:spLocks noGrp="1"/>
          </p:cNvSpPr>
          <p:nvPr>
            <p:ph idx="1"/>
          </p:nvPr>
        </p:nvSpPr>
        <p:spPr>
          <a:xfrm>
            <a:off x="647700" y="1754073"/>
            <a:ext cx="3123359" cy="527310"/>
          </a:xfrm>
        </p:spPr>
        <p:txBody>
          <a:bodyPr vert="horz" lIns="91440" tIns="45720" rIns="91440" bIns="45720" rtlCol="0" anchor="t">
            <a:normAutofit fontScale="92500"/>
          </a:bodyPr>
          <a:lstStyle/>
          <a:p>
            <a:r>
              <a:rPr lang="en-US" dirty="0"/>
              <a:t>Deep Learning Technique</a:t>
            </a:r>
          </a:p>
        </p:txBody>
      </p:sp>
      <p:cxnSp>
        <p:nvCxnSpPr>
          <p:cNvPr id="4111" name="Straight Connector 4110">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6B3634A4-84EE-F424-E267-5C4EAEB9CB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349" y="2209513"/>
            <a:ext cx="3450410" cy="372012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94154393-1ED3-DAC5-4D6D-7F55748AB6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99565" y="2207670"/>
            <a:ext cx="3710014" cy="3654364"/>
          </a:xfrm>
          <a:prstGeom prst="rect">
            <a:avLst/>
          </a:prstGeom>
          <a:noFill/>
          <a:extLst>
            <a:ext uri="{909E8E84-426E-40DD-AFC4-6F175D3DCCD1}">
              <a14:hiddenFill xmlns:a14="http://schemas.microsoft.com/office/drawing/2010/main">
                <a:solidFill>
                  <a:srgbClr val="FFFFFF"/>
                </a:solidFill>
              </a14:hiddenFill>
            </a:ext>
          </a:extLst>
        </p:spPr>
      </p:pic>
      <p:cxnSp>
        <p:nvCxnSpPr>
          <p:cNvPr id="4113" name="Straight Connector 4112">
            <a:extLst>
              <a:ext uri="{FF2B5EF4-FFF2-40B4-BE49-F238E27FC236}">
                <a16:creationId xmlns:a16="http://schemas.microsoft.com/office/drawing/2014/main" id="{44B21692-652C-4371-95C5-05248EF342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7890"/>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49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AC389735-98C9-2BB5-FE2F-2C024CB960E7}"/>
              </a:ext>
            </a:extLst>
          </p:cNvPr>
          <p:cNvSpPr txBox="1">
            <a:spLocks noGrp="1"/>
          </p:cNvSpPr>
          <p:nvPr>
            <p:ph idx="1"/>
          </p:nvPr>
        </p:nvSpPr>
        <p:spPr>
          <a:xfrm>
            <a:off x="800100" y="1754072"/>
            <a:ext cx="3136006" cy="45640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Traditional Techniques</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a:extLst>
              <a:ext uri="{FF2B5EF4-FFF2-40B4-BE49-F238E27FC236}">
                <a16:creationId xmlns:a16="http://schemas.microsoft.com/office/drawing/2014/main" id="{A2310C08-517C-AA13-DDA4-0A37986CA5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0410" y="2292953"/>
            <a:ext cx="9591180" cy="38604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64C5BCEF-D929-CDE7-CBE3-389C5BE38F83}"/>
              </a:ext>
            </a:extLst>
          </p:cNvPr>
          <p:cNvSpPr>
            <a:spLocks noGrp="1"/>
          </p:cNvSpPr>
          <p:nvPr>
            <p:ph type="title"/>
          </p:nvPr>
        </p:nvSpPr>
        <p:spPr>
          <a:xfrm>
            <a:off x="633412" y="871759"/>
            <a:ext cx="10925176" cy="882313"/>
          </a:xfrm>
        </p:spPr>
        <p:txBody>
          <a:bodyPr vert="horz" lIns="91440" tIns="45720" rIns="91440" bIns="45720" rtlCol="0" anchor="t">
            <a:normAutofit/>
          </a:bodyPr>
          <a:lstStyle/>
          <a:p>
            <a:r>
              <a:rPr lang="en-US" sz="4800" b="1" dirty="0"/>
              <a:t>Comparisons</a:t>
            </a:r>
            <a:r>
              <a:rPr lang="tr-TR" sz="4800" dirty="0"/>
              <a:t>: </a:t>
            </a:r>
            <a:r>
              <a:rPr lang="tr-TR" sz="4400" dirty="0" err="1"/>
              <a:t>Conf</a:t>
            </a:r>
            <a:r>
              <a:rPr lang="tr-TR" sz="4400" dirty="0"/>
              <a:t>. </a:t>
            </a:r>
            <a:r>
              <a:rPr lang="tr-TR" sz="4400" dirty="0" err="1"/>
              <a:t>Matrıx</a:t>
            </a:r>
            <a:endParaRPr lang="en-US" sz="4800" dirty="0"/>
          </a:p>
        </p:txBody>
      </p:sp>
    </p:spTree>
    <p:extLst>
      <p:ext uri="{BB962C8B-B14F-4D97-AF65-F5344CB8AC3E}">
        <p14:creationId xmlns:p14="http://schemas.microsoft.com/office/powerpoint/2010/main" val="102666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1E000-EC77-AFB3-230D-3FF6EEB6AF4A}"/>
              </a:ext>
            </a:extLst>
          </p:cNvPr>
          <p:cNvSpPr>
            <a:spLocks noGrp="1"/>
          </p:cNvSpPr>
          <p:nvPr>
            <p:ph type="title"/>
          </p:nvPr>
        </p:nvSpPr>
        <p:spPr>
          <a:xfrm>
            <a:off x="5604846" y="860615"/>
            <a:ext cx="5922279" cy="1272986"/>
          </a:xfrm>
        </p:spPr>
        <p:txBody>
          <a:bodyPr>
            <a:normAutofit/>
          </a:bodyPr>
          <a:lstStyle/>
          <a:p>
            <a:r>
              <a:rPr lang="en-US" dirty="0"/>
              <a:t>List of contents</a:t>
            </a:r>
          </a:p>
        </p:txBody>
      </p:sp>
      <p:pic>
        <p:nvPicPr>
          <p:cNvPr id="25" name="Picture 14" descr="Pen placed on top of a signature line">
            <a:extLst>
              <a:ext uri="{FF2B5EF4-FFF2-40B4-BE49-F238E27FC236}">
                <a16:creationId xmlns:a16="http://schemas.microsoft.com/office/drawing/2014/main" id="{34DDE45D-6314-A622-BB66-8290D1E0B9F5}"/>
              </a:ext>
            </a:extLst>
          </p:cNvPr>
          <p:cNvPicPr>
            <a:picLocks noChangeAspect="1"/>
          </p:cNvPicPr>
          <p:nvPr/>
        </p:nvPicPr>
        <p:blipFill rotWithShape="1">
          <a:blip r:embed="rId2"/>
          <a:srcRect l="51274" r="1384" b="2"/>
          <a:stretch/>
        </p:blipFill>
        <p:spPr>
          <a:xfrm>
            <a:off x="20" y="-17929"/>
            <a:ext cx="4876780" cy="6875929"/>
          </a:xfrm>
          <a:prstGeom prst="rect">
            <a:avLst/>
          </a:prstGeom>
        </p:spPr>
      </p:pic>
      <p:cxnSp>
        <p:nvCxnSpPr>
          <p:cNvPr id="26" name="Straight Connector 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2F2C52-1C60-3F8D-5751-F79E1FF2D886}"/>
              </a:ext>
            </a:extLst>
          </p:cNvPr>
          <p:cNvSpPr>
            <a:spLocks noGrp="1"/>
          </p:cNvSpPr>
          <p:nvPr>
            <p:ph idx="1"/>
          </p:nvPr>
        </p:nvSpPr>
        <p:spPr>
          <a:xfrm>
            <a:off x="5566944" y="2133600"/>
            <a:ext cx="2792982" cy="3774464"/>
          </a:xfrm>
        </p:spPr>
        <p:txBody>
          <a:bodyPr>
            <a:normAutofit/>
          </a:bodyPr>
          <a:lstStyle/>
          <a:p>
            <a:pPr>
              <a:lnSpc>
                <a:spcPct val="150000"/>
              </a:lnSpc>
            </a:pPr>
            <a:r>
              <a:rPr lang="en-US" dirty="0"/>
              <a:t>List of Contents</a:t>
            </a:r>
          </a:p>
          <a:p>
            <a:r>
              <a:rPr lang="en-US" dirty="0"/>
              <a:t>Introduction</a:t>
            </a:r>
          </a:p>
          <a:p>
            <a:r>
              <a:rPr lang="en-US" dirty="0"/>
              <a:t>Problem Statement</a:t>
            </a:r>
          </a:p>
          <a:p>
            <a:r>
              <a:rPr lang="en-US" dirty="0"/>
              <a:t>Problem Purpose</a:t>
            </a:r>
          </a:p>
          <a:p>
            <a:r>
              <a:rPr lang="en-US" dirty="0"/>
              <a:t>Source Gathering</a:t>
            </a:r>
          </a:p>
          <a:p>
            <a:r>
              <a:rPr lang="en-US" dirty="0"/>
              <a:t>Tools and Technology</a:t>
            </a:r>
            <a:endParaRPr lang="tr-TR" dirty="0"/>
          </a:p>
          <a:p>
            <a:r>
              <a:rPr lang="en-US" dirty="0"/>
              <a:t>Approach</a:t>
            </a:r>
          </a:p>
        </p:txBody>
      </p:sp>
      <p:cxnSp>
        <p:nvCxnSpPr>
          <p:cNvPr id="23" name="Straight Connector 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Metin kutusu 5">
            <a:extLst>
              <a:ext uri="{FF2B5EF4-FFF2-40B4-BE49-F238E27FC236}">
                <a16:creationId xmlns:a16="http://schemas.microsoft.com/office/drawing/2014/main" id="{14D14EE0-7309-DDAD-8DBF-5E1C6E2B6996}"/>
              </a:ext>
            </a:extLst>
          </p:cNvPr>
          <p:cNvSpPr txBox="1"/>
          <p:nvPr/>
        </p:nvSpPr>
        <p:spPr>
          <a:xfrm>
            <a:off x="8565985" y="2133600"/>
            <a:ext cx="3499637" cy="36317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Advantages and Disadvantages</a:t>
            </a:r>
          </a:p>
          <a:p>
            <a:pPr marL="285750" indent="-285750">
              <a:lnSpc>
                <a:spcPct val="150000"/>
              </a:lnSpc>
              <a:buFont typeface="Arial" panose="020B0604020202020204" pitchFamily="34" charset="0"/>
              <a:buChar char="•"/>
            </a:pPr>
            <a:r>
              <a:rPr lang="en-US" sz="2000" dirty="0"/>
              <a:t>Results</a:t>
            </a:r>
          </a:p>
          <a:p>
            <a:pPr marL="285750" indent="-285750">
              <a:lnSpc>
                <a:spcPct val="150000"/>
              </a:lnSpc>
              <a:buFont typeface="Arial" panose="020B0604020202020204" pitchFamily="34" charset="0"/>
              <a:buChar char="•"/>
            </a:pPr>
            <a:r>
              <a:rPr lang="en-US" sz="2000" dirty="0"/>
              <a:t>Comparisons</a:t>
            </a:r>
          </a:p>
          <a:p>
            <a:pPr marL="285750" indent="-285750">
              <a:lnSpc>
                <a:spcPct val="150000"/>
              </a:lnSpc>
              <a:buFont typeface="Arial" panose="020B0604020202020204" pitchFamily="34" charset="0"/>
              <a:buChar char="•"/>
            </a:pPr>
            <a:r>
              <a:rPr lang="en-US" sz="2000" dirty="0"/>
              <a:t>Future Works</a:t>
            </a:r>
          </a:p>
          <a:p>
            <a:pPr marL="285750" indent="-285750">
              <a:lnSpc>
                <a:spcPct val="150000"/>
              </a:lnSpc>
              <a:buFont typeface="Arial" panose="020B0604020202020204" pitchFamily="34" charset="0"/>
              <a:buChar char="•"/>
            </a:pPr>
            <a:r>
              <a:rPr lang="en-US" sz="2000" dirty="0"/>
              <a:t>Conclusions</a:t>
            </a:r>
          </a:p>
          <a:p>
            <a:pPr marL="285750" indent="-285750">
              <a:lnSpc>
                <a:spcPct val="150000"/>
              </a:lnSpc>
              <a:buFont typeface="Arial" panose="020B0604020202020204" pitchFamily="34" charset="0"/>
              <a:buChar char="•"/>
            </a:pPr>
            <a:r>
              <a:rPr lang="en-US" sz="2000" dirty="0"/>
              <a:t>References</a:t>
            </a:r>
          </a:p>
          <a:p>
            <a:pPr marL="285750" indent="-285750">
              <a:buFont typeface="Arial" panose="020B0604020202020204" pitchFamily="34" charset="0"/>
              <a:buChar char="•"/>
            </a:pPr>
            <a:endParaRPr lang="tr-TR" sz="2000" dirty="0"/>
          </a:p>
        </p:txBody>
      </p:sp>
    </p:spTree>
    <p:extLst>
      <p:ext uri="{BB962C8B-B14F-4D97-AF65-F5344CB8AC3E}">
        <p14:creationId xmlns:p14="http://schemas.microsoft.com/office/powerpoint/2010/main" val="62005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69ED6-A878-7F2E-A47D-B509972E0EB9}"/>
              </a:ext>
            </a:extLst>
          </p:cNvPr>
          <p:cNvSpPr>
            <a:spLocks noGrp="1"/>
          </p:cNvSpPr>
          <p:nvPr>
            <p:ph type="title"/>
          </p:nvPr>
        </p:nvSpPr>
        <p:spPr>
          <a:xfrm>
            <a:off x="685801" y="906366"/>
            <a:ext cx="4412098" cy="1616771"/>
          </a:xfrm>
        </p:spPr>
        <p:txBody>
          <a:bodyPr vert="horz" lIns="91440" tIns="45720" rIns="91440" bIns="45720" rtlCol="0">
            <a:normAutofit/>
          </a:bodyPr>
          <a:lstStyle/>
          <a:p>
            <a:r>
              <a:rPr lang="en-US" b="1" dirty="0"/>
              <a:t>Comparisons</a:t>
            </a:r>
          </a:p>
        </p:txBody>
      </p:sp>
      <p:cxnSp>
        <p:nvCxnSpPr>
          <p:cNvPr id="63" name="Straight Connector 62">
            <a:extLst>
              <a:ext uri="{FF2B5EF4-FFF2-40B4-BE49-F238E27FC236}">
                <a16:creationId xmlns:a16="http://schemas.microsoft.com/office/drawing/2014/main" id="{9BFA7F3E-7868-4A4D-9F5E-C214897104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Content Placeholder 12">
            <a:extLst>
              <a:ext uri="{FF2B5EF4-FFF2-40B4-BE49-F238E27FC236}">
                <a16:creationId xmlns:a16="http://schemas.microsoft.com/office/drawing/2014/main" id="{93B0F489-211F-EF40-B19D-5DF5799F6055}"/>
              </a:ext>
            </a:extLst>
          </p:cNvPr>
          <p:cNvPicPr>
            <a:picLocks noChangeAspect="1"/>
          </p:cNvPicPr>
          <p:nvPr/>
        </p:nvPicPr>
        <p:blipFill rotWithShape="1">
          <a:blip r:embed="rId2"/>
          <a:srcRect t="97" r="2" b="2"/>
          <a:stretch/>
        </p:blipFill>
        <p:spPr>
          <a:xfrm>
            <a:off x="800100" y="1741102"/>
            <a:ext cx="10730462" cy="4013149"/>
          </a:xfrm>
          <a:prstGeom prst="rect">
            <a:avLst/>
          </a:prstGeom>
        </p:spPr>
      </p:pic>
      <p:cxnSp>
        <p:nvCxnSpPr>
          <p:cNvPr id="65" name="Straight Connector 64">
            <a:extLst>
              <a:ext uri="{FF2B5EF4-FFF2-40B4-BE49-F238E27FC236}">
                <a16:creationId xmlns:a16="http://schemas.microsoft.com/office/drawing/2014/main" id="{276AB626-F2F4-41D1-94FC-3258BA6784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464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0E2234-6D2B-8789-6CB2-699293D886D3}"/>
              </a:ext>
            </a:extLst>
          </p:cNvPr>
          <p:cNvSpPr>
            <a:spLocks noGrp="1"/>
          </p:cNvSpPr>
          <p:nvPr>
            <p:ph type="title"/>
          </p:nvPr>
        </p:nvSpPr>
        <p:spPr>
          <a:xfrm>
            <a:off x="1156886" y="939350"/>
            <a:ext cx="9436352" cy="829066"/>
          </a:xfrm>
        </p:spPr>
        <p:txBody>
          <a:bodyPr/>
          <a:lstStyle/>
          <a:p>
            <a:r>
              <a:rPr lang="en-US" sz="4000" dirty="0"/>
              <a:t>COMPARISON BETWEEN RELATED WORKS</a:t>
            </a:r>
            <a:endParaRPr lang="tr-TR" dirty="0"/>
          </a:p>
        </p:txBody>
      </p:sp>
      <p:graphicFrame>
        <p:nvGraphicFramePr>
          <p:cNvPr id="4" name="Tablo 4">
            <a:extLst>
              <a:ext uri="{FF2B5EF4-FFF2-40B4-BE49-F238E27FC236}">
                <a16:creationId xmlns:a16="http://schemas.microsoft.com/office/drawing/2014/main" id="{26DEFF44-3753-DB2E-DC3B-BA58174E05F0}"/>
              </a:ext>
            </a:extLst>
          </p:cNvPr>
          <p:cNvGraphicFramePr>
            <a:graphicFrameLocks noGrp="1"/>
          </p:cNvGraphicFramePr>
          <p:nvPr>
            <p:extLst>
              <p:ext uri="{D42A27DB-BD31-4B8C-83A1-F6EECF244321}">
                <p14:modId xmlns:p14="http://schemas.microsoft.com/office/powerpoint/2010/main" val="619477472"/>
              </p:ext>
            </p:extLst>
          </p:nvPr>
        </p:nvGraphicFramePr>
        <p:xfrm>
          <a:off x="1613139" y="2151649"/>
          <a:ext cx="8652294" cy="2817167"/>
        </p:xfrm>
        <a:graphic>
          <a:graphicData uri="http://schemas.openxmlformats.org/drawingml/2006/table">
            <a:tbl>
              <a:tblPr firstRow="1" bandRow="1">
                <a:tableStyleId>{073A0DAA-6AF3-43AB-8588-CEC1D06C72B9}</a:tableStyleId>
              </a:tblPr>
              <a:tblGrid>
                <a:gridCol w="1060814">
                  <a:extLst>
                    <a:ext uri="{9D8B030D-6E8A-4147-A177-3AD203B41FA5}">
                      <a16:colId xmlns:a16="http://schemas.microsoft.com/office/drawing/2014/main" val="3416190962"/>
                    </a:ext>
                  </a:extLst>
                </a:gridCol>
                <a:gridCol w="1518296">
                  <a:extLst>
                    <a:ext uri="{9D8B030D-6E8A-4147-A177-3AD203B41FA5}">
                      <a16:colId xmlns:a16="http://schemas.microsoft.com/office/drawing/2014/main" val="2699233271"/>
                    </a:ext>
                  </a:extLst>
                </a:gridCol>
                <a:gridCol w="1518296">
                  <a:extLst>
                    <a:ext uri="{9D8B030D-6E8A-4147-A177-3AD203B41FA5}">
                      <a16:colId xmlns:a16="http://schemas.microsoft.com/office/drawing/2014/main" val="1577172507"/>
                    </a:ext>
                  </a:extLst>
                </a:gridCol>
                <a:gridCol w="1518296">
                  <a:extLst>
                    <a:ext uri="{9D8B030D-6E8A-4147-A177-3AD203B41FA5}">
                      <a16:colId xmlns:a16="http://schemas.microsoft.com/office/drawing/2014/main" val="1108899757"/>
                    </a:ext>
                  </a:extLst>
                </a:gridCol>
                <a:gridCol w="1518296">
                  <a:extLst>
                    <a:ext uri="{9D8B030D-6E8A-4147-A177-3AD203B41FA5}">
                      <a16:colId xmlns:a16="http://schemas.microsoft.com/office/drawing/2014/main" val="544416084"/>
                    </a:ext>
                  </a:extLst>
                </a:gridCol>
                <a:gridCol w="1518296">
                  <a:extLst>
                    <a:ext uri="{9D8B030D-6E8A-4147-A177-3AD203B41FA5}">
                      <a16:colId xmlns:a16="http://schemas.microsoft.com/office/drawing/2014/main" val="1554006878"/>
                    </a:ext>
                  </a:extLst>
                </a:gridCol>
              </a:tblGrid>
              <a:tr h="758663">
                <a:tc>
                  <a:txBody>
                    <a:bodyPr/>
                    <a:lstStyle/>
                    <a:p>
                      <a:pPr algn="ctr"/>
                      <a:r>
                        <a:rPr lang="tr-TR" sz="1600" dirty="0" err="1"/>
                        <a:t>Paper</a:t>
                      </a:r>
                      <a:r>
                        <a:rPr lang="tr-TR" sz="1600" dirty="0"/>
                        <a:t>&amp;</a:t>
                      </a:r>
                    </a:p>
                    <a:p>
                      <a:pPr algn="ctr"/>
                      <a:r>
                        <a:rPr lang="tr-TR" sz="1600" dirty="0" err="1"/>
                        <a:t>Year</a:t>
                      </a:r>
                      <a:endParaRPr lang="tr-TR" sz="1600" dirty="0"/>
                    </a:p>
                  </a:txBody>
                  <a:tcPr/>
                </a:tc>
                <a:tc>
                  <a:txBody>
                    <a:bodyPr/>
                    <a:lstStyle/>
                    <a:p>
                      <a:pPr algn="ctr"/>
                      <a:r>
                        <a:rPr lang="tr-TR" dirty="0" err="1"/>
                        <a:t>Methods</a:t>
                      </a:r>
                      <a:endParaRPr lang="tr-TR" dirty="0"/>
                    </a:p>
                  </a:txBody>
                  <a:tcPr/>
                </a:tc>
                <a:tc>
                  <a:txBody>
                    <a:bodyPr/>
                    <a:lstStyle/>
                    <a:p>
                      <a:pPr algn="ctr"/>
                      <a:r>
                        <a:rPr lang="tr-TR" dirty="0" err="1"/>
                        <a:t>Dataset</a:t>
                      </a:r>
                      <a:endParaRPr lang="tr-TR" dirty="0"/>
                    </a:p>
                  </a:txBody>
                  <a:tcPr/>
                </a:tc>
                <a:tc>
                  <a:txBody>
                    <a:bodyPr/>
                    <a:lstStyle/>
                    <a:p>
                      <a:pPr algn="ctr"/>
                      <a:r>
                        <a:rPr lang="tr-TR" dirty="0" err="1"/>
                        <a:t>Accuracy</a:t>
                      </a:r>
                      <a:endParaRPr lang="tr-TR" dirty="0"/>
                    </a:p>
                  </a:txBody>
                  <a:tcPr/>
                </a:tc>
                <a:tc>
                  <a:txBody>
                    <a:bodyPr/>
                    <a:lstStyle/>
                    <a:p>
                      <a:pPr algn="ctr"/>
                      <a:r>
                        <a:rPr lang="tr-TR" dirty="0"/>
                        <a:t>F1</a:t>
                      </a:r>
                    </a:p>
                  </a:txBody>
                  <a:tcPr/>
                </a:tc>
                <a:tc>
                  <a:txBody>
                    <a:bodyPr/>
                    <a:lstStyle/>
                    <a:p>
                      <a:pPr algn="ctr"/>
                      <a:r>
                        <a:rPr lang="tr-TR" dirty="0"/>
                        <a:t>Precision</a:t>
                      </a:r>
                    </a:p>
                  </a:txBody>
                  <a:tcPr/>
                </a:tc>
                <a:extLst>
                  <a:ext uri="{0D108BD9-81ED-4DB2-BD59-A6C34878D82A}">
                    <a16:rowId xmlns:a16="http://schemas.microsoft.com/office/drawing/2014/main" val="3137326884"/>
                  </a:ext>
                </a:extLst>
              </a:tr>
              <a:tr h="750012">
                <a:tc>
                  <a:txBody>
                    <a:bodyPr/>
                    <a:lstStyle/>
                    <a:p>
                      <a:pPr algn="ctr">
                        <a:lnSpc>
                          <a:spcPct val="106000"/>
                        </a:lnSpc>
                      </a:pPr>
                      <a:endParaRPr lang="tr-TR" sz="1100" kern="100" dirty="0">
                        <a:effectLst/>
                      </a:endParaRPr>
                    </a:p>
                    <a:p>
                      <a:pPr algn="ctr">
                        <a:lnSpc>
                          <a:spcPct val="106000"/>
                        </a:lnSpc>
                      </a:pPr>
                      <a:r>
                        <a:rPr lang="tr-TR" sz="1100" kern="100" dirty="0">
                          <a:effectLst/>
                        </a:rPr>
                        <a:t>[1]</a:t>
                      </a:r>
                      <a:endParaRPr lang="tr-TR" sz="1100" dirty="0">
                        <a:effectLst/>
                      </a:endParaRPr>
                    </a:p>
                    <a:p>
                      <a:pPr algn="ctr">
                        <a:lnSpc>
                          <a:spcPct val="106000"/>
                        </a:lnSpc>
                      </a:pPr>
                      <a:r>
                        <a:rPr lang="tr-TR" sz="1100" kern="100" dirty="0">
                          <a:effectLst/>
                        </a:rPr>
                        <a:t>[2018]</a:t>
                      </a:r>
                      <a:endParaRPr lang="tr-TR" sz="1100" dirty="0">
                        <a:effectLst/>
                        <a:latin typeface="Times New Roman" panose="02020603050405020304" pitchFamily="18" charset="0"/>
                        <a:ea typeface="SimSun" panose="02010600030101010101" pitchFamily="2" charset="-122"/>
                      </a:endParaRPr>
                    </a:p>
                  </a:txBody>
                  <a:tcPr marL="19312" marR="19312" marT="0" marB="0"/>
                </a:tc>
                <a:tc>
                  <a:txBody>
                    <a:bodyPr/>
                    <a:lstStyle/>
                    <a:p>
                      <a:pPr algn="ctr">
                        <a:lnSpc>
                          <a:spcPct val="106000"/>
                        </a:lnSpc>
                      </a:pPr>
                      <a:r>
                        <a:rPr lang="tr-TR" sz="1100" kern="100" dirty="0">
                          <a:effectLst/>
                        </a:rPr>
                        <a:t>A: LSTM,</a:t>
                      </a:r>
                      <a:endParaRPr lang="tr-TR" sz="1100" dirty="0">
                        <a:effectLst/>
                      </a:endParaRPr>
                    </a:p>
                    <a:p>
                      <a:pPr algn="ctr">
                        <a:lnSpc>
                          <a:spcPct val="106000"/>
                        </a:lnSpc>
                      </a:pPr>
                      <a:r>
                        <a:rPr lang="tr-TR" sz="1100" kern="100" dirty="0">
                          <a:effectLst/>
                        </a:rPr>
                        <a:t>B: LSTM </a:t>
                      </a:r>
                      <a:r>
                        <a:rPr lang="tr-TR" sz="1100" kern="100" dirty="0" err="1">
                          <a:effectLst/>
                        </a:rPr>
                        <a:t>with</a:t>
                      </a:r>
                      <a:r>
                        <a:rPr lang="tr-TR" sz="1100" kern="100" dirty="0">
                          <a:effectLst/>
                        </a:rPr>
                        <a:t> </a:t>
                      </a:r>
                      <a:r>
                        <a:rPr lang="tr-TR" sz="1100" kern="100" dirty="0" err="1">
                          <a:effectLst/>
                        </a:rPr>
                        <a:t>Dropout</a:t>
                      </a:r>
                      <a:r>
                        <a:rPr lang="tr-TR" sz="1100" kern="100" dirty="0">
                          <a:effectLst/>
                        </a:rPr>
                        <a:t>,</a:t>
                      </a:r>
                      <a:endParaRPr lang="tr-TR" sz="1100" dirty="0">
                        <a:effectLst/>
                      </a:endParaRPr>
                    </a:p>
                    <a:p>
                      <a:pPr algn="ctr">
                        <a:lnSpc>
                          <a:spcPct val="106000"/>
                        </a:lnSpc>
                      </a:pPr>
                      <a:r>
                        <a:rPr lang="tr-TR" sz="1100" kern="100" dirty="0">
                          <a:effectLst/>
                        </a:rPr>
                        <a:t>C: LSTM  + CNN</a:t>
                      </a:r>
                      <a:endParaRPr lang="tr-TR" sz="1100" dirty="0">
                        <a:effectLst/>
                        <a:latin typeface="Times New Roman" panose="02020603050405020304" pitchFamily="18" charset="0"/>
                        <a:ea typeface="SimSun" panose="02010600030101010101" pitchFamily="2" charset="-122"/>
                      </a:endParaRPr>
                    </a:p>
                  </a:txBody>
                  <a:tcPr marL="19312" marR="19312" marT="0" marB="0"/>
                </a:tc>
                <a:tc>
                  <a:txBody>
                    <a:bodyPr/>
                    <a:lstStyle/>
                    <a:p>
                      <a:pPr algn="ctr">
                        <a:lnSpc>
                          <a:spcPct val="106000"/>
                        </a:lnSpc>
                      </a:pPr>
                      <a:r>
                        <a:rPr lang="tr-TR" sz="1100" kern="100" dirty="0" err="1">
                          <a:effectLst/>
                        </a:rPr>
                        <a:t>Custom</a:t>
                      </a:r>
                      <a:r>
                        <a:rPr lang="tr-TR" sz="1100" kern="100" dirty="0">
                          <a:effectLst/>
                        </a:rPr>
                        <a:t> </a:t>
                      </a:r>
                      <a:r>
                        <a:rPr lang="tr-TR" sz="1100" kern="100" dirty="0" err="1">
                          <a:effectLst/>
                        </a:rPr>
                        <a:t>dataset</a:t>
                      </a:r>
                      <a:endParaRPr lang="tr-TR" sz="1100" dirty="0">
                        <a:effectLst/>
                      </a:endParaRPr>
                    </a:p>
                    <a:p>
                      <a:pPr algn="ctr">
                        <a:lnSpc>
                          <a:spcPct val="106000"/>
                        </a:lnSpc>
                      </a:pPr>
                      <a:r>
                        <a:rPr lang="tr-TR" sz="1100" kern="100" dirty="0" err="1">
                          <a:effectLst/>
                        </a:rPr>
                        <a:t>including</a:t>
                      </a:r>
                      <a:r>
                        <a:rPr lang="tr-TR" sz="1100" kern="100" dirty="0">
                          <a:effectLst/>
                        </a:rPr>
                        <a:t> 5,800</a:t>
                      </a:r>
                      <a:endParaRPr lang="tr-TR" sz="1100" dirty="0">
                        <a:effectLst/>
                      </a:endParaRPr>
                    </a:p>
                    <a:p>
                      <a:pPr algn="ctr">
                        <a:lnSpc>
                          <a:spcPct val="106000"/>
                        </a:lnSpc>
                      </a:pPr>
                      <a:r>
                        <a:rPr lang="tr-TR" sz="1100" kern="100" dirty="0" err="1">
                          <a:effectLst/>
                        </a:rPr>
                        <a:t>Tweets</a:t>
                      </a:r>
                      <a:endParaRPr lang="tr-TR" sz="1100" dirty="0">
                        <a:effectLst/>
                        <a:latin typeface="Times New Roman" panose="02020603050405020304" pitchFamily="18" charset="0"/>
                        <a:ea typeface="SimSun" panose="02010600030101010101" pitchFamily="2" charset="-122"/>
                      </a:endParaRPr>
                    </a:p>
                  </a:txBody>
                  <a:tcPr marL="19312" marR="19312" marT="0" marB="0"/>
                </a:tc>
                <a:tc>
                  <a:txBody>
                    <a:bodyPr/>
                    <a:lstStyle/>
                    <a:p>
                      <a:pPr algn="ctr">
                        <a:lnSpc>
                          <a:spcPct val="106000"/>
                        </a:lnSpc>
                      </a:pPr>
                      <a:r>
                        <a:rPr lang="tr-TR" sz="1100" kern="100" dirty="0">
                          <a:effectLst/>
                        </a:rPr>
                        <a:t>A: 82.29</a:t>
                      </a:r>
                      <a:endParaRPr lang="tr-TR" sz="1100" dirty="0">
                        <a:effectLst/>
                      </a:endParaRPr>
                    </a:p>
                    <a:p>
                      <a:pPr algn="ctr">
                        <a:lnSpc>
                          <a:spcPct val="106000"/>
                        </a:lnSpc>
                      </a:pPr>
                      <a:r>
                        <a:rPr lang="tr-TR" sz="1100" kern="100" dirty="0">
                          <a:effectLst/>
                        </a:rPr>
                        <a:t>B: 73.78</a:t>
                      </a:r>
                      <a:endParaRPr lang="tr-TR" sz="1100" dirty="0">
                        <a:effectLst/>
                      </a:endParaRPr>
                    </a:p>
                    <a:p>
                      <a:pPr algn="ctr">
                        <a:lnSpc>
                          <a:spcPct val="106000"/>
                        </a:lnSpc>
                      </a:pPr>
                      <a:r>
                        <a:rPr lang="tr-TR" sz="1100" kern="100" dirty="0">
                          <a:effectLst/>
                        </a:rPr>
                        <a:t>C: 80.38</a:t>
                      </a:r>
                      <a:endParaRPr lang="tr-TR" sz="1100" dirty="0">
                        <a:effectLst/>
                        <a:latin typeface="Times New Roman" panose="02020603050405020304" pitchFamily="18" charset="0"/>
                        <a:ea typeface="SimSun" panose="02010600030101010101" pitchFamily="2" charset="-122"/>
                      </a:endParaRPr>
                    </a:p>
                  </a:txBody>
                  <a:tcPr marL="19312" marR="19312" marT="0" marB="0"/>
                </a:tc>
                <a:tc>
                  <a:txBody>
                    <a:bodyPr/>
                    <a:lstStyle/>
                    <a:p>
                      <a:pPr algn="ctr">
                        <a:lnSpc>
                          <a:spcPct val="106000"/>
                        </a:lnSpc>
                      </a:pPr>
                      <a:r>
                        <a:rPr lang="tr-TR" sz="1100" kern="100" dirty="0">
                          <a:effectLst/>
                        </a:rPr>
                        <a:t>A:40.59</a:t>
                      </a:r>
                      <a:endParaRPr lang="tr-TR" sz="1100" dirty="0">
                        <a:effectLst/>
                      </a:endParaRPr>
                    </a:p>
                    <a:p>
                      <a:pPr algn="ctr">
                        <a:lnSpc>
                          <a:spcPct val="106000"/>
                        </a:lnSpc>
                      </a:pPr>
                      <a:r>
                        <a:rPr lang="tr-TR" sz="1100" kern="100" dirty="0">
                          <a:effectLst/>
                        </a:rPr>
                        <a:t>B:30.93</a:t>
                      </a:r>
                      <a:endParaRPr lang="tr-TR" sz="1100" dirty="0">
                        <a:effectLst/>
                      </a:endParaRPr>
                    </a:p>
                    <a:p>
                      <a:pPr algn="ctr">
                        <a:lnSpc>
                          <a:spcPct val="106000"/>
                        </a:lnSpc>
                      </a:pPr>
                      <a:r>
                        <a:rPr lang="tr-TR" sz="1100" kern="100" dirty="0">
                          <a:effectLst/>
                        </a:rPr>
                        <a:t>C:39.70</a:t>
                      </a:r>
                      <a:endParaRPr lang="tr-TR" sz="1100" dirty="0">
                        <a:effectLst/>
                        <a:latin typeface="Times New Roman" panose="02020603050405020304" pitchFamily="18" charset="0"/>
                        <a:ea typeface="SimSun" panose="02010600030101010101" pitchFamily="2" charset="-122"/>
                      </a:endParaRPr>
                    </a:p>
                  </a:txBody>
                  <a:tcPr marL="19312" marR="19312" marT="0" marB="0"/>
                </a:tc>
                <a:tc>
                  <a:txBody>
                    <a:bodyPr/>
                    <a:lstStyle/>
                    <a:p>
                      <a:pPr algn="ctr">
                        <a:lnSpc>
                          <a:spcPct val="106000"/>
                        </a:lnSpc>
                      </a:pPr>
                      <a:r>
                        <a:rPr lang="tr-TR" sz="1100" kern="100" dirty="0">
                          <a:effectLst/>
                        </a:rPr>
                        <a:t>A:44.35</a:t>
                      </a:r>
                      <a:endParaRPr lang="tr-TR" sz="1100" dirty="0">
                        <a:effectLst/>
                      </a:endParaRPr>
                    </a:p>
                    <a:p>
                      <a:pPr algn="ctr">
                        <a:lnSpc>
                          <a:spcPct val="106000"/>
                        </a:lnSpc>
                      </a:pPr>
                      <a:r>
                        <a:rPr lang="tr-TR" sz="1100" kern="100" dirty="0">
                          <a:effectLst/>
                        </a:rPr>
                        <a:t>B:39.67</a:t>
                      </a:r>
                      <a:endParaRPr lang="tr-TR" sz="1100" dirty="0">
                        <a:effectLst/>
                      </a:endParaRPr>
                    </a:p>
                    <a:p>
                      <a:pPr algn="ctr">
                        <a:lnSpc>
                          <a:spcPct val="106000"/>
                        </a:lnSpc>
                      </a:pPr>
                      <a:r>
                        <a:rPr lang="tr-TR" sz="1100" kern="100" dirty="0">
                          <a:effectLst/>
                        </a:rPr>
                        <a:t>C:43.94</a:t>
                      </a:r>
                      <a:endParaRPr lang="tr-TR" sz="1100" dirty="0">
                        <a:effectLst/>
                        <a:latin typeface="Times New Roman" panose="02020603050405020304" pitchFamily="18" charset="0"/>
                        <a:ea typeface="SimSun" panose="02010600030101010101" pitchFamily="2" charset="-122"/>
                      </a:endParaRPr>
                    </a:p>
                  </a:txBody>
                  <a:tcPr marL="19312" marR="19312" marT="0" marB="0"/>
                </a:tc>
                <a:extLst>
                  <a:ext uri="{0D108BD9-81ED-4DB2-BD59-A6C34878D82A}">
                    <a16:rowId xmlns:a16="http://schemas.microsoft.com/office/drawing/2014/main" val="1000012483"/>
                  </a:ext>
                </a:extLst>
              </a:tr>
              <a:tr h="654246">
                <a:tc>
                  <a:txBody>
                    <a:bodyPr/>
                    <a:lstStyle/>
                    <a:p>
                      <a:pPr algn="ctr"/>
                      <a:r>
                        <a:rPr lang="tr-TR" sz="1100" dirty="0"/>
                        <a:t>[8]</a:t>
                      </a:r>
                    </a:p>
                    <a:p>
                      <a:pPr algn="ctr"/>
                      <a:r>
                        <a:rPr lang="tr-TR" sz="1100" dirty="0"/>
                        <a:t>[2020]</a:t>
                      </a:r>
                    </a:p>
                  </a:txBody>
                  <a:tcPr/>
                </a:tc>
                <a:tc>
                  <a:txBody>
                    <a:bodyPr/>
                    <a:lstStyle/>
                    <a:p>
                      <a:pPr algn="ctr">
                        <a:lnSpc>
                          <a:spcPct val="106000"/>
                        </a:lnSpc>
                      </a:pPr>
                      <a:r>
                        <a:rPr lang="tr-TR" sz="1100" kern="100" dirty="0">
                          <a:effectLst/>
                        </a:rPr>
                        <a:t> </a:t>
                      </a:r>
                      <a:endParaRPr lang="tr-TR" sz="1100" dirty="0">
                        <a:effectLst/>
                      </a:endParaRPr>
                    </a:p>
                    <a:p>
                      <a:pPr algn="ctr">
                        <a:lnSpc>
                          <a:spcPct val="106000"/>
                        </a:lnSpc>
                      </a:pPr>
                      <a:r>
                        <a:rPr lang="tr-TR" sz="1100" kern="100" dirty="0" err="1">
                          <a:effectLst/>
                        </a:rPr>
                        <a:t>Random</a:t>
                      </a:r>
                      <a:r>
                        <a:rPr lang="tr-TR" sz="1100" kern="100" dirty="0">
                          <a:effectLst/>
                        </a:rPr>
                        <a:t> </a:t>
                      </a:r>
                      <a:r>
                        <a:rPr lang="tr-TR" sz="1100" kern="100" dirty="0" err="1">
                          <a:effectLst/>
                        </a:rPr>
                        <a:t>Forest</a:t>
                      </a:r>
                      <a:r>
                        <a:rPr lang="tr-TR" sz="1100" kern="100" dirty="0">
                          <a:effectLst/>
                        </a:rPr>
                        <a:t> (RF),</a:t>
                      </a:r>
                      <a:endParaRPr lang="tr-TR" sz="1100" dirty="0">
                        <a:effectLst/>
                      </a:endParaRPr>
                    </a:p>
                    <a:p>
                      <a:pPr algn="ctr">
                        <a:lnSpc>
                          <a:spcPct val="106000"/>
                        </a:lnSpc>
                      </a:pPr>
                      <a:r>
                        <a:rPr lang="tr-TR" sz="1100" kern="100" dirty="0" err="1">
                          <a:effectLst/>
                        </a:rPr>
                        <a:t>Decision</a:t>
                      </a:r>
                      <a:r>
                        <a:rPr lang="tr-TR" sz="1100" kern="100" dirty="0">
                          <a:effectLst/>
                        </a:rPr>
                        <a:t> </a:t>
                      </a:r>
                      <a:r>
                        <a:rPr lang="tr-TR" sz="1100" kern="100" dirty="0" err="1">
                          <a:effectLst/>
                        </a:rPr>
                        <a:t>Tree</a:t>
                      </a:r>
                      <a:r>
                        <a:rPr lang="tr-TR" sz="1100" kern="100" dirty="0">
                          <a:effectLst/>
                        </a:rPr>
                        <a:t>(DT)</a:t>
                      </a:r>
                      <a:endParaRPr lang="tr-TR" sz="1100" dirty="0">
                        <a:effectLst/>
                        <a:latin typeface="Times New Roman" panose="02020603050405020304" pitchFamily="18" charset="0"/>
                        <a:ea typeface="SimSun" panose="02010600030101010101" pitchFamily="2" charset="-122"/>
                      </a:endParaRPr>
                    </a:p>
                  </a:txBody>
                  <a:tcPr marL="19312" marR="19312" marT="0" marB="0"/>
                </a:tc>
                <a:tc>
                  <a:txBody>
                    <a:bodyPr/>
                    <a:lstStyle/>
                    <a:p>
                      <a:pPr algn="ctr">
                        <a:lnSpc>
                          <a:spcPct val="106000"/>
                        </a:lnSpc>
                      </a:pPr>
                      <a:endParaRPr lang="tr-TR" sz="1100" kern="100" dirty="0">
                        <a:effectLst/>
                      </a:endParaRPr>
                    </a:p>
                    <a:p>
                      <a:pPr algn="ctr">
                        <a:lnSpc>
                          <a:spcPct val="106000"/>
                        </a:lnSpc>
                      </a:pPr>
                      <a:r>
                        <a:rPr lang="tr-TR" sz="1100" kern="100" dirty="0" err="1">
                          <a:effectLst/>
                        </a:rPr>
                        <a:t>Custom</a:t>
                      </a:r>
                      <a:r>
                        <a:rPr lang="tr-TR" sz="1100" kern="100" dirty="0">
                          <a:effectLst/>
                        </a:rPr>
                        <a:t> </a:t>
                      </a:r>
                      <a:r>
                        <a:rPr lang="tr-TR" sz="1100" kern="100" dirty="0" err="1">
                          <a:effectLst/>
                        </a:rPr>
                        <a:t>Dataset</a:t>
                      </a:r>
                      <a:r>
                        <a:rPr lang="tr-TR" sz="1100" kern="100" dirty="0">
                          <a:effectLst/>
                        </a:rPr>
                        <a:t> </a:t>
                      </a:r>
                    </a:p>
                    <a:p>
                      <a:pPr algn="ctr">
                        <a:lnSpc>
                          <a:spcPct val="106000"/>
                        </a:lnSpc>
                      </a:pPr>
                      <a:r>
                        <a:rPr lang="tr-TR" sz="1100" kern="100" dirty="0" err="1">
                          <a:effectLst/>
                        </a:rPr>
                        <a:t>with</a:t>
                      </a:r>
                      <a:r>
                        <a:rPr lang="tr-TR" sz="1100" kern="100" dirty="0">
                          <a:effectLst/>
                        </a:rPr>
                        <a:t> 25000 </a:t>
                      </a:r>
                      <a:r>
                        <a:rPr lang="tr-TR" sz="1100" kern="100" dirty="0" err="1">
                          <a:effectLst/>
                        </a:rPr>
                        <a:t>instances</a:t>
                      </a:r>
                      <a:endParaRPr lang="tr-TR" sz="1100" dirty="0">
                        <a:effectLst/>
                        <a:latin typeface="Times New Roman" panose="02020603050405020304" pitchFamily="18" charset="0"/>
                        <a:ea typeface="SimSun" panose="02010600030101010101" pitchFamily="2" charset="-122"/>
                      </a:endParaRPr>
                    </a:p>
                  </a:txBody>
                  <a:tcPr marL="19312" marR="19312" marT="0" marB="0"/>
                </a:tc>
                <a:tc>
                  <a:txBody>
                    <a:bodyPr/>
                    <a:lstStyle/>
                    <a:p>
                      <a:pPr algn="ctr">
                        <a:lnSpc>
                          <a:spcPct val="106000"/>
                        </a:lnSpc>
                      </a:pPr>
                      <a:r>
                        <a:rPr lang="tr-TR" sz="1100" kern="100" dirty="0">
                          <a:effectLst/>
                        </a:rPr>
                        <a:t> </a:t>
                      </a:r>
                      <a:endParaRPr lang="tr-TR" sz="1100" dirty="0">
                        <a:effectLst/>
                      </a:endParaRPr>
                    </a:p>
                    <a:p>
                      <a:pPr algn="ctr">
                        <a:lnSpc>
                          <a:spcPct val="106000"/>
                        </a:lnSpc>
                      </a:pPr>
                      <a:r>
                        <a:rPr lang="tr-TR" sz="1100" kern="100" dirty="0">
                          <a:effectLst/>
                        </a:rPr>
                        <a:t>DT:0.9634</a:t>
                      </a:r>
                      <a:endParaRPr lang="tr-TR" sz="1100" dirty="0">
                        <a:effectLst/>
                      </a:endParaRPr>
                    </a:p>
                    <a:p>
                      <a:pPr algn="ctr">
                        <a:lnSpc>
                          <a:spcPct val="106000"/>
                        </a:lnSpc>
                      </a:pPr>
                      <a:r>
                        <a:rPr lang="tr-TR" sz="1100" kern="100" dirty="0">
                          <a:effectLst/>
                        </a:rPr>
                        <a:t>RF:0.9359</a:t>
                      </a:r>
                      <a:endParaRPr lang="tr-TR" sz="1100" dirty="0">
                        <a:effectLst/>
                        <a:latin typeface="Times New Roman" panose="02020603050405020304" pitchFamily="18" charset="0"/>
                        <a:ea typeface="SimSun" panose="02010600030101010101" pitchFamily="2" charset="-122"/>
                      </a:endParaRPr>
                    </a:p>
                  </a:txBody>
                  <a:tcPr marL="19312" marR="19312" marT="0" marB="0"/>
                </a:tc>
                <a:tc>
                  <a:txBody>
                    <a:bodyPr/>
                    <a:lstStyle/>
                    <a:p>
                      <a:pPr algn="ctr">
                        <a:lnSpc>
                          <a:spcPct val="106000"/>
                        </a:lnSpc>
                      </a:pPr>
                      <a:r>
                        <a:rPr lang="tr-TR" sz="1100" kern="100" dirty="0">
                          <a:effectLst/>
                        </a:rPr>
                        <a:t> </a:t>
                      </a:r>
                      <a:endParaRPr lang="tr-TR" sz="1100" dirty="0">
                        <a:effectLst/>
                      </a:endParaRPr>
                    </a:p>
                    <a:p>
                      <a:pPr algn="ctr">
                        <a:lnSpc>
                          <a:spcPct val="106000"/>
                        </a:lnSpc>
                      </a:pPr>
                      <a:r>
                        <a:rPr lang="tr-TR" sz="1100" kern="100" dirty="0">
                          <a:effectLst/>
                        </a:rPr>
                        <a:t>DT:0.982</a:t>
                      </a:r>
                      <a:endParaRPr lang="tr-TR" sz="1100" dirty="0">
                        <a:effectLst/>
                      </a:endParaRPr>
                    </a:p>
                    <a:p>
                      <a:pPr algn="ctr">
                        <a:lnSpc>
                          <a:spcPct val="106000"/>
                        </a:lnSpc>
                      </a:pPr>
                      <a:r>
                        <a:rPr lang="tr-TR" sz="1100" kern="100" dirty="0">
                          <a:effectLst/>
                        </a:rPr>
                        <a:t>RF:0.981</a:t>
                      </a:r>
                      <a:endParaRPr lang="tr-TR" sz="1100" dirty="0">
                        <a:effectLst/>
                        <a:latin typeface="Times New Roman" panose="02020603050405020304" pitchFamily="18" charset="0"/>
                        <a:ea typeface="SimSun" panose="02010600030101010101" pitchFamily="2" charset="-122"/>
                      </a:endParaRPr>
                    </a:p>
                  </a:txBody>
                  <a:tcPr marL="19312" marR="19312" marT="0" marB="0"/>
                </a:tc>
                <a:tc>
                  <a:txBody>
                    <a:bodyPr/>
                    <a:lstStyle/>
                    <a:p>
                      <a:pPr algn="ctr">
                        <a:lnSpc>
                          <a:spcPct val="106000"/>
                        </a:lnSpc>
                      </a:pPr>
                      <a:r>
                        <a:rPr lang="tr-TR" sz="1100" kern="100" dirty="0">
                          <a:effectLst/>
                        </a:rPr>
                        <a:t> </a:t>
                      </a:r>
                      <a:endParaRPr lang="tr-TR" sz="1100" dirty="0">
                        <a:effectLst/>
                      </a:endParaRPr>
                    </a:p>
                    <a:p>
                      <a:pPr algn="ctr">
                        <a:lnSpc>
                          <a:spcPct val="106000"/>
                        </a:lnSpc>
                      </a:pPr>
                      <a:r>
                        <a:rPr lang="tr-TR" sz="1100" kern="100" dirty="0">
                          <a:effectLst/>
                        </a:rPr>
                        <a:t>DT:0.983</a:t>
                      </a:r>
                      <a:endParaRPr lang="tr-TR" sz="1100" dirty="0">
                        <a:effectLst/>
                      </a:endParaRPr>
                    </a:p>
                    <a:p>
                      <a:pPr algn="ctr">
                        <a:lnSpc>
                          <a:spcPct val="106000"/>
                        </a:lnSpc>
                      </a:pPr>
                      <a:r>
                        <a:rPr lang="tr-TR" sz="1100" kern="100" dirty="0">
                          <a:effectLst/>
                        </a:rPr>
                        <a:t>RF:0.980</a:t>
                      </a:r>
                      <a:endParaRPr lang="tr-TR" sz="1100" dirty="0">
                        <a:effectLst/>
                        <a:latin typeface="Times New Roman" panose="02020603050405020304" pitchFamily="18" charset="0"/>
                        <a:ea typeface="SimSun" panose="02010600030101010101" pitchFamily="2" charset="-122"/>
                      </a:endParaRPr>
                    </a:p>
                  </a:txBody>
                  <a:tcPr marL="19312" marR="19312" marT="0" marB="0"/>
                </a:tc>
                <a:extLst>
                  <a:ext uri="{0D108BD9-81ED-4DB2-BD59-A6C34878D82A}">
                    <a16:rowId xmlns:a16="http://schemas.microsoft.com/office/drawing/2014/main" val="642744333"/>
                  </a:ext>
                </a:extLst>
              </a:tr>
              <a:tr h="654246">
                <a:tc>
                  <a:txBody>
                    <a:bodyPr/>
                    <a:lstStyle/>
                    <a:p>
                      <a:pPr algn="ctr">
                        <a:lnSpc>
                          <a:spcPct val="106000"/>
                        </a:lnSpc>
                      </a:pPr>
                      <a:r>
                        <a:rPr lang="tr-TR" sz="1000" kern="100" dirty="0">
                          <a:effectLst/>
                        </a:rPr>
                        <a:t>[2]</a:t>
                      </a:r>
                      <a:endParaRPr lang="tr-TR" sz="1000" dirty="0">
                        <a:effectLst/>
                      </a:endParaRPr>
                    </a:p>
                    <a:p>
                      <a:pPr algn="ctr">
                        <a:lnSpc>
                          <a:spcPct val="106000"/>
                        </a:lnSpc>
                      </a:pPr>
                      <a:r>
                        <a:rPr lang="tr-TR" sz="1000" kern="100" dirty="0">
                          <a:effectLst/>
                        </a:rPr>
                        <a:t>[2022]</a:t>
                      </a:r>
                      <a:endParaRPr lang="tr-TR" sz="1000" dirty="0">
                        <a:effectLst/>
                        <a:latin typeface="Times New Roman" panose="02020603050405020304" pitchFamily="18" charset="0"/>
                        <a:ea typeface="SimSun" panose="02010600030101010101" pitchFamily="2" charset="-122"/>
                      </a:endParaRPr>
                    </a:p>
                  </a:txBody>
                  <a:tcPr marL="19312" marR="19312" marT="0" marB="0"/>
                </a:tc>
                <a:tc>
                  <a:txBody>
                    <a:bodyPr/>
                    <a:lstStyle/>
                    <a:p>
                      <a:pPr algn="ctr">
                        <a:lnSpc>
                          <a:spcPct val="106000"/>
                        </a:lnSpc>
                      </a:pPr>
                      <a:endParaRPr lang="tr-TR" sz="1000" kern="100" dirty="0">
                        <a:effectLst/>
                      </a:endParaRPr>
                    </a:p>
                    <a:p>
                      <a:pPr algn="ctr">
                        <a:lnSpc>
                          <a:spcPct val="106000"/>
                        </a:lnSpc>
                      </a:pPr>
                      <a:r>
                        <a:rPr lang="tr-TR" sz="1000" kern="100" dirty="0" err="1">
                          <a:effectLst/>
                        </a:rPr>
                        <a:t>LSTM,GridSearch</a:t>
                      </a:r>
                      <a:r>
                        <a:rPr lang="tr-TR" sz="1000" kern="100" dirty="0">
                          <a:effectLst/>
                        </a:rPr>
                        <a:t>,</a:t>
                      </a:r>
                    </a:p>
                    <a:p>
                      <a:pPr algn="ctr">
                        <a:lnSpc>
                          <a:spcPct val="106000"/>
                        </a:lnSpc>
                      </a:pPr>
                      <a:r>
                        <a:rPr lang="tr-TR" sz="1000" kern="1200" dirty="0">
                          <a:effectLst/>
                        </a:rPr>
                        <a:t> </a:t>
                      </a:r>
                      <a:r>
                        <a:rPr lang="tr-TR" sz="1000" kern="100" dirty="0" err="1">
                          <a:effectLst/>
                        </a:rPr>
                        <a:t>Random</a:t>
                      </a:r>
                      <a:r>
                        <a:rPr lang="tr-TR" sz="1000" kern="100" dirty="0">
                          <a:effectLst/>
                        </a:rPr>
                        <a:t> </a:t>
                      </a:r>
                      <a:r>
                        <a:rPr lang="tr-TR" sz="1000" kern="100" dirty="0" err="1">
                          <a:effectLst/>
                        </a:rPr>
                        <a:t>Search</a:t>
                      </a:r>
                      <a:endParaRPr lang="tr-TR" sz="1000" dirty="0">
                        <a:effectLst/>
                        <a:latin typeface="Times New Roman" panose="02020603050405020304" pitchFamily="18" charset="0"/>
                        <a:ea typeface="SimSun" panose="02010600030101010101" pitchFamily="2" charset="-122"/>
                      </a:endParaRPr>
                    </a:p>
                  </a:txBody>
                  <a:tcPr marL="19312" marR="19312" marT="0" marB="0"/>
                </a:tc>
                <a:tc>
                  <a:txBody>
                    <a:bodyPr/>
                    <a:lstStyle/>
                    <a:p>
                      <a:pPr algn="ctr">
                        <a:lnSpc>
                          <a:spcPct val="106000"/>
                        </a:lnSpc>
                      </a:pPr>
                      <a:endParaRPr lang="tr-TR" sz="1000" kern="100" dirty="0">
                        <a:effectLst/>
                      </a:endParaRPr>
                    </a:p>
                    <a:p>
                      <a:pPr algn="ctr">
                        <a:lnSpc>
                          <a:spcPct val="106000"/>
                        </a:lnSpc>
                      </a:pPr>
                      <a:r>
                        <a:rPr lang="tr-TR" sz="1000" kern="100" dirty="0">
                          <a:effectLst/>
                        </a:rPr>
                        <a:t>ISOT,</a:t>
                      </a:r>
                      <a:endParaRPr lang="tr-TR" sz="1000" dirty="0">
                        <a:effectLst/>
                      </a:endParaRPr>
                    </a:p>
                    <a:p>
                      <a:pPr algn="ctr">
                        <a:lnSpc>
                          <a:spcPct val="106000"/>
                        </a:lnSpc>
                      </a:pPr>
                      <a:r>
                        <a:rPr lang="tr-TR" sz="1000" kern="100" dirty="0">
                          <a:effectLst/>
                        </a:rPr>
                        <a:t>LIAR</a:t>
                      </a:r>
                      <a:endParaRPr lang="tr-TR" sz="1000" dirty="0">
                        <a:effectLst/>
                        <a:latin typeface="Times New Roman" panose="02020603050405020304" pitchFamily="18" charset="0"/>
                        <a:ea typeface="SimSun" panose="02010600030101010101" pitchFamily="2" charset="-122"/>
                      </a:endParaRPr>
                    </a:p>
                  </a:txBody>
                  <a:tcPr marL="19312" marR="19312" marT="0" marB="0"/>
                </a:tc>
                <a:tc>
                  <a:txBody>
                    <a:bodyPr/>
                    <a:lstStyle/>
                    <a:p>
                      <a:pPr algn="ctr">
                        <a:lnSpc>
                          <a:spcPct val="106000"/>
                        </a:lnSpc>
                      </a:pPr>
                      <a:endParaRPr lang="tr-TR" sz="1000" kern="100" dirty="0">
                        <a:effectLst/>
                      </a:endParaRPr>
                    </a:p>
                    <a:p>
                      <a:pPr algn="ctr">
                        <a:lnSpc>
                          <a:spcPct val="106000"/>
                        </a:lnSpc>
                      </a:pPr>
                      <a:r>
                        <a:rPr lang="tr-TR" sz="1000" kern="100" dirty="0">
                          <a:effectLst/>
                        </a:rPr>
                        <a:t>LIAR:71.57</a:t>
                      </a:r>
                      <a:endParaRPr lang="tr-TR" sz="1000" dirty="0">
                        <a:effectLst/>
                      </a:endParaRPr>
                    </a:p>
                    <a:p>
                      <a:pPr algn="ctr">
                        <a:lnSpc>
                          <a:spcPct val="106000"/>
                        </a:lnSpc>
                      </a:pPr>
                      <a:r>
                        <a:rPr lang="tr-TR" sz="1000" kern="100" dirty="0">
                          <a:effectLst/>
                        </a:rPr>
                        <a:t>ISOT:99.65</a:t>
                      </a:r>
                      <a:endParaRPr lang="tr-TR" sz="1000" dirty="0">
                        <a:effectLst/>
                        <a:latin typeface="Times New Roman" panose="02020603050405020304" pitchFamily="18" charset="0"/>
                        <a:ea typeface="SimSun" panose="02010600030101010101" pitchFamily="2" charset="-122"/>
                      </a:endParaRPr>
                    </a:p>
                  </a:txBody>
                  <a:tcPr marL="19312" marR="19312" marT="0" marB="0"/>
                </a:tc>
                <a:tc>
                  <a:txBody>
                    <a:bodyPr/>
                    <a:lstStyle/>
                    <a:p>
                      <a:pPr algn="ctr">
                        <a:lnSpc>
                          <a:spcPct val="106000"/>
                        </a:lnSpc>
                      </a:pPr>
                      <a:endParaRPr lang="tr-TR" sz="1000" kern="100" dirty="0">
                        <a:effectLst/>
                      </a:endParaRPr>
                    </a:p>
                    <a:p>
                      <a:pPr algn="ctr">
                        <a:lnSpc>
                          <a:spcPct val="106000"/>
                        </a:lnSpc>
                      </a:pPr>
                      <a:r>
                        <a:rPr lang="tr-TR" sz="1000" kern="100" dirty="0">
                          <a:effectLst/>
                        </a:rPr>
                        <a:t>LIAR: 80.90</a:t>
                      </a:r>
                      <a:endParaRPr lang="tr-TR" sz="1000" dirty="0">
                        <a:effectLst/>
                      </a:endParaRPr>
                    </a:p>
                    <a:p>
                      <a:pPr algn="ctr">
                        <a:lnSpc>
                          <a:spcPct val="106000"/>
                        </a:lnSpc>
                      </a:pPr>
                      <a:r>
                        <a:rPr lang="tr-TR" sz="1000" kern="100" dirty="0">
                          <a:effectLst/>
                        </a:rPr>
                        <a:t>ISOT:-</a:t>
                      </a:r>
                      <a:endParaRPr lang="tr-TR" sz="1000" dirty="0">
                        <a:effectLst/>
                        <a:latin typeface="Times New Roman" panose="02020603050405020304" pitchFamily="18" charset="0"/>
                        <a:ea typeface="SimSun" panose="02010600030101010101" pitchFamily="2" charset="-122"/>
                      </a:endParaRPr>
                    </a:p>
                  </a:txBody>
                  <a:tcPr marL="19312" marR="19312" marT="0" marB="0"/>
                </a:tc>
                <a:tc>
                  <a:txBody>
                    <a:bodyPr/>
                    <a:lstStyle/>
                    <a:p>
                      <a:pPr algn="ctr">
                        <a:lnSpc>
                          <a:spcPct val="106000"/>
                        </a:lnSpc>
                      </a:pPr>
                      <a:endParaRPr lang="tr-TR" sz="1000" kern="100" dirty="0">
                        <a:effectLst/>
                      </a:endParaRPr>
                    </a:p>
                    <a:p>
                      <a:pPr algn="ctr">
                        <a:lnSpc>
                          <a:spcPct val="106000"/>
                        </a:lnSpc>
                      </a:pPr>
                      <a:r>
                        <a:rPr lang="tr-TR" sz="1000" kern="100" dirty="0">
                          <a:effectLst/>
                        </a:rPr>
                        <a:t>LIAR:75.63</a:t>
                      </a:r>
                      <a:endParaRPr lang="tr-TR" sz="1000" dirty="0">
                        <a:effectLst/>
                      </a:endParaRPr>
                    </a:p>
                    <a:p>
                      <a:pPr algn="ctr">
                        <a:lnSpc>
                          <a:spcPct val="106000"/>
                        </a:lnSpc>
                      </a:pPr>
                      <a:r>
                        <a:rPr lang="tr-TR" sz="1000" kern="100" dirty="0">
                          <a:effectLst/>
                        </a:rPr>
                        <a:t>ISOT:99.52</a:t>
                      </a:r>
                      <a:endParaRPr lang="tr-TR" sz="1000" dirty="0">
                        <a:effectLst/>
                        <a:latin typeface="Times New Roman" panose="02020603050405020304" pitchFamily="18" charset="0"/>
                        <a:ea typeface="SimSun" panose="02010600030101010101" pitchFamily="2" charset="-122"/>
                      </a:endParaRPr>
                    </a:p>
                  </a:txBody>
                  <a:tcPr marL="19312" marR="19312" marT="0" marB="0"/>
                </a:tc>
                <a:extLst>
                  <a:ext uri="{0D108BD9-81ED-4DB2-BD59-A6C34878D82A}">
                    <a16:rowId xmlns:a16="http://schemas.microsoft.com/office/drawing/2014/main" val="3461918371"/>
                  </a:ext>
                </a:extLst>
              </a:tr>
            </a:tbl>
          </a:graphicData>
        </a:graphic>
      </p:graphicFrame>
    </p:spTree>
    <p:extLst>
      <p:ext uri="{BB962C8B-B14F-4D97-AF65-F5344CB8AC3E}">
        <p14:creationId xmlns:p14="http://schemas.microsoft.com/office/powerpoint/2010/main" val="3224758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0D415-FB51-669E-F4D8-C3985C6763C7}"/>
              </a:ext>
            </a:extLst>
          </p:cNvPr>
          <p:cNvSpPr>
            <a:spLocks noGrp="1"/>
          </p:cNvSpPr>
          <p:nvPr>
            <p:ph type="title"/>
          </p:nvPr>
        </p:nvSpPr>
        <p:spPr>
          <a:xfrm>
            <a:off x="695324" y="897752"/>
            <a:ext cx="3601757" cy="1955927"/>
          </a:xfrm>
        </p:spPr>
        <p:txBody>
          <a:bodyPr>
            <a:normAutofit/>
          </a:bodyPr>
          <a:lstStyle/>
          <a:p>
            <a:r>
              <a:rPr lang="en-US"/>
              <a:t>Future Works</a:t>
            </a:r>
            <a:endParaRPr lang="en-US" dirty="0"/>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B81933-A174-3BA3-6DC0-C26B48450E3E}"/>
              </a:ext>
            </a:extLst>
          </p:cNvPr>
          <p:cNvSpPr>
            <a:spLocks noGrp="1"/>
          </p:cNvSpPr>
          <p:nvPr>
            <p:ph idx="1"/>
          </p:nvPr>
        </p:nvSpPr>
        <p:spPr>
          <a:xfrm>
            <a:off x="683373" y="2853679"/>
            <a:ext cx="3613708" cy="3391733"/>
          </a:xfrm>
        </p:spPr>
        <p:txBody>
          <a:bodyPr>
            <a:normAutofit/>
          </a:bodyPr>
          <a:lstStyle/>
          <a:p>
            <a:r>
              <a:rPr lang="en-US" dirty="0"/>
              <a:t>Multi-mod</a:t>
            </a:r>
            <a:r>
              <a:rPr lang="tr-TR" dirty="0"/>
              <a:t>e</a:t>
            </a:r>
            <a:r>
              <a:rPr lang="en-US" dirty="0"/>
              <a:t>l data (text and images)</a:t>
            </a:r>
          </a:p>
          <a:p>
            <a:r>
              <a:rPr lang="en-US" dirty="0"/>
              <a:t>Expanding models</a:t>
            </a:r>
          </a:p>
          <a:p>
            <a:r>
              <a:rPr lang="en-US" dirty="0"/>
              <a:t>Improve performance</a:t>
            </a:r>
          </a:p>
          <a:p>
            <a:r>
              <a:rPr lang="en-US" dirty="0"/>
              <a:t>Keeping Dataset up-to-date</a:t>
            </a:r>
          </a:p>
        </p:txBody>
      </p:sp>
      <p:pic>
        <p:nvPicPr>
          <p:cNvPr id="5" name="Picture 4" descr="Sound wave pattern on pixilated monitor">
            <a:extLst>
              <a:ext uri="{FF2B5EF4-FFF2-40B4-BE49-F238E27FC236}">
                <a16:creationId xmlns:a16="http://schemas.microsoft.com/office/drawing/2014/main" id="{A172144A-B329-B6AE-9659-BF80C0C7384F}"/>
              </a:ext>
            </a:extLst>
          </p:cNvPr>
          <p:cNvPicPr>
            <a:picLocks noChangeAspect="1"/>
          </p:cNvPicPr>
          <p:nvPr/>
        </p:nvPicPr>
        <p:blipFill rotWithShape="1">
          <a:blip r:embed="rId2"/>
          <a:srcRect l="9847" r="18951" b="-1"/>
          <a:stretch/>
        </p:blipFill>
        <p:spPr>
          <a:xfrm>
            <a:off x="4876800" y="10"/>
            <a:ext cx="7315200" cy="6857990"/>
          </a:xfrm>
          <a:prstGeom prst="rect">
            <a:avLst/>
          </a:prstGeom>
        </p:spPr>
      </p:pic>
    </p:spTree>
    <p:extLst>
      <p:ext uri="{BB962C8B-B14F-4D97-AF65-F5344CB8AC3E}">
        <p14:creationId xmlns:p14="http://schemas.microsoft.com/office/powerpoint/2010/main" val="234798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0BFF81-11C4-0696-DBFC-AD786B015523}"/>
              </a:ext>
            </a:extLst>
          </p:cNvPr>
          <p:cNvSpPr>
            <a:spLocks noGrp="1"/>
          </p:cNvSpPr>
          <p:nvPr>
            <p:ph type="title"/>
          </p:nvPr>
        </p:nvSpPr>
        <p:spPr>
          <a:xfrm>
            <a:off x="5604846" y="860615"/>
            <a:ext cx="5922279" cy="1272986"/>
          </a:xfrm>
        </p:spPr>
        <p:txBody>
          <a:bodyPr>
            <a:normAutofit/>
          </a:bodyPr>
          <a:lstStyle/>
          <a:p>
            <a:r>
              <a:rPr lang="en-US"/>
              <a:t>Conclusions</a:t>
            </a:r>
            <a:endParaRPr lang="en-US" dirty="0"/>
          </a:p>
        </p:txBody>
      </p:sp>
      <p:pic>
        <p:nvPicPr>
          <p:cNvPr id="5" name="Picture 4" descr="Light bulb on yellow background with sketched light beams and cord">
            <a:extLst>
              <a:ext uri="{FF2B5EF4-FFF2-40B4-BE49-F238E27FC236}">
                <a16:creationId xmlns:a16="http://schemas.microsoft.com/office/drawing/2014/main" id="{44F3124B-A8B5-CCE2-E545-E81898500525}"/>
              </a:ext>
            </a:extLst>
          </p:cNvPr>
          <p:cNvPicPr>
            <a:picLocks noChangeAspect="1"/>
          </p:cNvPicPr>
          <p:nvPr/>
        </p:nvPicPr>
        <p:blipFill rotWithShape="1">
          <a:blip r:embed="rId2"/>
          <a:srcRect l="50319" r="6062"/>
          <a:stretch/>
        </p:blipFill>
        <p:spPr>
          <a:xfrm>
            <a:off x="20" y="-17929"/>
            <a:ext cx="4876780" cy="6875929"/>
          </a:xfrm>
          <a:prstGeom prst="rect">
            <a:avLst/>
          </a:prstGeom>
        </p:spPr>
      </p:pic>
      <p:cxnSp>
        <p:nvCxnSpPr>
          <p:cNvPr id="11" name="Straight Connector 1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8E64AD-560A-E4EB-C210-DF8D9CEF5ED7}"/>
              </a:ext>
            </a:extLst>
          </p:cNvPr>
          <p:cNvSpPr>
            <a:spLocks noGrp="1"/>
          </p:cNvSpPr>
          <p:nvPr>
            <p:ph idx="1"/>
          </p:nvPr>
        </p:nvSpPr>
        <p:spPr>
          <a:xfrm>
            <a:off x="5566943" y="2133600"/>
            <a:ext cx="6005933" cy="3774464"/>
          </a:xfrm>
        </p:spPr>
        <p:txBody>
          <a:bodyPr>
            <a:normAutofit/>
          </a:bodyPr>
          <a:lstStyle/>
          <a:p>
            <a:r>
              <a:rPr lang="en-US" dirty="0"/>
              <a:t>Solid foundation of detection.</a:t>
            </a:r>
          </a:p>
          <a:p>
            <a:r>
              <a:rPr lang="en-US" dirty="0"/>
              <a:t>Competitive solution for Turkish Language.</a:t>
            </a:r>
          </a:p>
          <a:p>
            <a:r>
              <a:rPr lang="en-US" dirty="0"/>
              <a:t>Social benefits of effective fake news detection.</a:t>
            </a:r>
          </a:p>
          <a:p>
            <a:r>
              <a:rPr lang="en-US" dirty="0"/>
              <a:t>Acknowledge limitations and the need for further research.</a:t>
            </a:r>
          </a:p>
        </p:txBody>
      </p:sp>
      <p:cxnSp>
        <p:nvCxnSpPr>
          <p:cNvPr id="13" name="Straight Connector 1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97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416115-9161-E734-2A37-650D8793C733}"/>
              </a:ext>
            </a:extLst>
          </p:cNvPr>
          <p:cNvSpPr>
            <a:spLocks noGrp="1"/>
          </p:cNvSpPr>
          <p:nvPr>
            <p:ph type="title"/>
          </p:nvPr>
        </p:nvSpPr>
        <p:spPr>
          <a:xfrm>
            <a:off x="700635" y="922096"/>
            <a:ext cx="10691265" cy="1371030"/>
          </a:xfrm>
        </p:spPr>
        <p:txBody>
          <a:bodyPr>
            <a:normAutofit/>
          </a:bodyPr>
          <a:lstStyle/>
          <a:p>
            <a:r>
              <a:rPr lang="en-US" dirty="0"/>
              <a:t>References</a:t>
            </a:r>
          </a:p>
        </p:txBody>
      </p:sp>
      <p:cxnSp>
        <p:nvCxnSpPr>
          <p:cNvPr id="17" name="Straight Connector 16">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8638"/>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2B070D-75CA-4DF9-FD46-B43BC1FBE5DF}"/>
              </a:ext>
            </a:extLst>
          </p:cNvPr>
          <p:cNvSpPr>
            <a:spLocks noGrp="1"/>
          </p:cNvSpPr>
          <p:nvPr>
            <p:ph idx="1"/>
          </p:nvPr>
        </p:nvSpPr>
        <p:spPr>
          <a:xfrm>
            <a:off x="695324" y="2276474"/>
            <a:ext cx="10734675" cy="3943351"/>
          </a:xfrm>
        </p:spPr>
        <p:txBody>
          <a:bodyPr>
            <a:normAutofit/>
          </a:bodyPr>
          <a:lstStyle/>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[1] Ajao, O., Bhowmik, D., &amp; Zargari, S. (2018, July). Fake news identification on twitter with hybrid </a:t>
            </a:r>
            <a:r>
              <a:rPr lang="en-US" sz="700" dirty="0" err="1">
                <a:effectLst/>
                <a:latin typeface="Times New Roman" panose="02020603050405020304" pitchFamily="18" charset="0"/>
                <a:ea typeface="SimSun" panose="02010600030101010101" pitchFamily="2" charset="-122"/>
              </a:rPr>
              <a:t>cnn</a:t>
            </a:r>
            <a:r>
              <a:rPr lang="en-US" sz="700" dirty="0">
                <a:effectLst/>
                <a:latin typeface="Times New Roman" panose="02020603050405020304" pitchFamily="18" charset="0"/>
                <a:ea typeface="SimSun" panose="02010600030101010101" pitchFamily="2" charset="-122"/>
              </a:rPr>
              <a:t> and </a:t>
            </a:r>
            <a:r>
              <a:rPr lang="en-US" sz="700" dirty="0" err="1">
                <a:effectLst/>
                <a:latin typeface="Times New Roman" panose="02020603050405020304" pitchFamily="18" charset="0"/>
                <a:ea typeface="SimSun" panose="02010600030101010101" pitchFamily="2" charset="-122"/>
              </a:rPr>
              <a:t>rnn</a:t>
            </a:r>
            <a:r>
              <a:rPr lang="en-US" sz="700" dirty="0">
                <a:effectLst/>
                <a:latin typeface="Times New Roman" panose="02020603050405020304" pitchFamily="18" charset="0"/>
                <a:ea typeface="SimSun" panose="02010600030101010101" pitchFamily="2" charset="-122"/>
              </a:rPr>
              <a:t> models. In Proceedings of the 9th international conference on social media and society (pp. 226-230).</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 </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[2] </a:t>
            </a:r>
            <a:r>
              <a:rPr lang="en-US" sz="700" dirty="0" err="1">
                <a:effectLst/>
                <a:latin typeface="Times New Roman" panose="02020603050405020304" pitchFamily="18" charset="0"/>
                <a:ea typeface="SimSun" panose="02010600030101010101" pitchFamily="2" charset="-122"/>
              </a:rPr>
              <a:t>Rajalaxmi</a:t>
            </a:r>
            <a:r>
              <a:rPr lang="en-US" sz="700" dirty="0">
                <a:effectLst/>
                <a:latin typeface="Times New Roman" panose="02020603050405020304" pitchFamily="18" charset="0"/>
                <a:ea typeface="SimSun" panose="02010600030101010101" pitchFamily="2" charset="-122"/>
              </a:rPr>
              <a:t>, R. R., Narasimha Prasad, L. V., </a:t>
            </a:r>
            <a:r>
              <a:rPr lang="en-US" sz="700" dirty="0" err="1">
                <a:effectLst/>
                <a:latin typeface="Times New Roman" panose="02020603050405020304" pitchFamily="18" charset="0"/>
                <a:ea typeface="SimSun" panose="02010600030101010101" pitchFamily="2" charset="-122"/>
              </a:rPr>
              <a:t>Janakiramaiah</a:t>
            </a:r>
            <a:r>
              <a:rPr lang="en-US" sz="700" dirty="0">
                <a:effectLst/>
                <a:latin typeface="Times New Roman" panose="02020603050405020304" pitchFamily="18" charset="0"/>
                <a:ea typeface="SimSun" panose="02010600030101010101" pitchFamily="2" charset="-122"/>
              </a:rPr>
              <a:t>, B., Pavankumar, C. S., Neelima, N., &amp; </a:t>
            </a:r>
            <a:r>
              <a:rPr lang="en-US" sz="700" dirty="0" err="1">
                <a:effectLst/>
                <a:latin typeface="Times New Roman" panose="02020603050405020304" pitchFamily="18" charset="0"/>
                <a:ea typeface="SimSun" panose="02010600030101010101" pitchFamily="2" charset="-122"/>
              </a:rPr>
              <a:t>Sathishkumar</a:t>
            </a:r>
            <a:r>
              <a:rPr lang="en-US" sz="700" dirty="0">
                <a:effectLst/>
                <a:latin typeface="Times New Roman" panose="02020603050405020304" pitchFamily="18" charset="0"/>
                <a:ea typeface="SimSun" panose="02010600030101010101" pitchFamily="2" charset="-122"/>
              </a:rPr>
              <a:t>, V. E. (2022). Optimizing hyperparameters and performance analysis of LSTM model in detecting fake news on social media. Transactions on Asian and Low-Resource Language Information Processing.</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 </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[3] Bhatt, G., Sharma, A., Sharma, S., Nagpal, A., Raman, B., &amp; Mittal, A. (2018, April). Combining neural, statistical and external features for fake news stance identification. In Companion Proceedings of the </a:t>
            </a:r>
            <a:r>
              <a:rPr lang="en-US" sz="700" dirty="0" err="1">
                <a:effectLst/>
                <a:latin typeface="Times New Roman" panose="02020603050405020304" pitchFamily="18" charset="0"/>
                <a:ea typeface="SimSun" panose="02010600030101010101" pitchFamily="2" charset="-122"/>
              </a:rPr>
              <a:t>The</a:t>
            </a:r>
            <a:r>
              <a:rPr lang="en-US" sz="700" dirty="0">
                <a:effectLst/>
                <a:latin typeface="Times New Roman" panose="02020603050405020304" pitchFamily="18" charset="0"/>
                <a:ea typeface="SimSun" panose="02010600030101010101" pitchFamily="2" charset="-122"/>
              </a:rPr>
              <a:t> Web Conference 2018 (pp. 1353-1357).</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 </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[4] </a:t>
            </a:r>
            <a:r>
              <a:rPr lang="en-US" sz="700" dirty="0" err="1">
                <a:effectLst/>
                <a:latin typeface="Times New Roman" panose="02020603050405020304" pitchFamily="18" charset="0"/>
                <a:ea typeface="SimSun" panose="02010600030101010101" pitchFamily="2" charset="-122"/>
              </a:rPr>
              <a:t>Raponi</a:t>
            </a:r>
            <a:r>
              <a:rPr lang="en-US" sz="700" dirty="0">
                <a:effectLst/>
                <a:latin typeface="Times New Roman" panose="02020603050405020304" pitchFamily="18" charset="0"/>
                <a:ea typeface="SimSun" panose="02010600030101010101" pitchFamily="2" charset="-122"/>
              </a:rPr>
              <a:t>, S., Khalifa, Z., </a:t>
            </a:r>
            <a:r>
              <a:rPr lang="en-US" sz="700" dirty="0" err="1">
                <a:effectLst/>
                <a:latin typeface="Times New Roman" panose="02020603050405020304" pitchFamily="18" charset="0"/>
                <a:ea typeface="SimSun" panose="02010600030101010101" pitchFamily="2" charset="-122"/>
              </a:rPr>
              <a:t>Oligeri</a:t>
            </a:r>
            <a:r>
              <a:rPr lang="en-US" sz="700" dirty="0">
                <a:effectLst/>
                <a:latin typeface="Times New Roman" panose="02020603050405020304" pitchFamily="18" charset="0"/>
                <a:ea typeface="SimSun" panose="02010600030101010101" pitchFamily="2" charset="-122"/>
              </a:rPr>
              <a:t>, G., &amp; Di Pietro, R. (2022). Fake news propagation: a review of epidemic models, datasets, and insights. ACM Transactions on the Web (TWEB), 16(3), 1-34.</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 </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[5] Tsai, C. M., &amp; Xu, B. S. (2020, June). Automatic Differentiation Between Legitimate and Fake News Using Named Entity Recognition. In Proceedings of the 2020 3rd International Conference on Artificial Intelligence and Pattern Recognition (pp. 74-78).</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 </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[6] </a:t>
            </a:r>
            <a:r>
              <a:rPr lang="en-US" sz="700" dirty="0" err="1">
                <a:effectLst/>
                <a:latin typeface="Times New Roman" panose="02020603050405020304" pitchFamily="18" charset="0"/>
                <a:ea typeface="SimSun" panose="02010600030101010101" pitchFamily="2" charset="-122"/>
              </a:rPr>
              <a:t>Helmstetter</a:t>
            </a:r>
            <a:r>
              <a:rPr lang="en-US" sz="700" dirty="0">
                <a:effectLst/>
                <a:latin typeface="Times New Roman" panose="02020603050405020304" pitchFamily="18" charset="0"/>
                <a:ea typeface="SimSun" panose="02010600030101010101" pitchFamily="2" charset="-122"/>
              </a:rPr>
              <a:t>, S., &amp; </a:t>
            </a:r>
            <a:r>
              <a:rPr lang="en-US" sz="700" dirty="0" err="1">
                <a:effectLst/>
                <a:latin typeface="Times New Roman" panose="02020603050405020304" pitchFamily="18" charset="0"/>
                <a:ea typeface="SimSun" panose="02010600030101010101" pitchFamily="2" charset="-122"/>
              </a:rPr>
              <a:t>Paulheim</a:t>
            </a:r>
            <a:r>
              <a:rPr lang="en-US" sz="700" dirty="0">
                <a:effectLst/>
                <a:latin typeface="Times New Roman" panose="02020603050405020304" pitchFamily="18" charset="0"/>
                <a:ea typeface="SimSun" panose="02010600030101010101" pitchFamily="2" charset="-122"/>
              </a:rPr>
              <a:t>, H. (2018, August). Weakly supervised learning for fake news detection on Twitter. In 2018 IEEE/ACM International Conference on Advances in Social Networks Analysis and Mining (ASONAM) (pp. 274-277). IEEE.</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 </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[7] </a:t>
            </a:r>
            <a:r>
              <a:rPr lang="en-US" sz="700" dirty="0" err="1">
                <a:effectLst/>
                <a:latin typeface="Times New Roman" panose="02020603050405020304" pitchFamily="18" charset="0"/>
                <a:ea typeface="SimSun" panose="02010600030101010101" pitchFamily="2" charset="-122"/>
              </a:rPr>
              <a:t>Gangireddy</a:t>
            </a:r>
            <a:r>
              <a:rPr lang="en-US" sz="700" dirty="0">
                <a:effectLst/>
                <a:latin typeface="Times New Roman" panose="02020603050405020304" pitchFamily="18" charset="0"/>
                <a:ea typeface="SimSun" panose="02010600030101010101" pitchFamily="2" charset="-122"/>
              </a:rPr>
              <a:t>, S. C. R., Long, C., &amp; Chakraborty, T. (2020, July). Unsupervised fake news detection: A graph-based approach. In Proceedings of the 31st ACM conference on hypertext and social media (pp. 75-83).</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 </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[8] Ganesh, B., &amp; </a:t>
            </a:r>
            <a:r>
              <a:rPr lang="en-US" sz="700" dirty="0" err="1">
                <a:effectLst/>
                <a:latin typeface="Times New Roman" panose="02020603050405020304" pitchFamily="18" charset="0"/>
                <a:ea typeface="SimSun" panose="02010600030101010101" pitchFamily="2" charset="-122"/>
              </a:rPr>
              <a:t>Anitha</a:t>
            </a:r>
            <a:r>
              <a:rPr lang="en-US" sz="700" dirty="0">
                <a:effectLst/>
                <a:latin typeface="Times New Roman" panose="02020603050405020304" pitchFamily="18" charset="0"/>
                <a:ea typeface="SimSun" panose="02010600030101010101" pitchFamily="2" charset="-122"/>
              </a:rPr>
              <a:t>, K. (2022, February). Implementation of Personality Detection and Accuracy Prediction for identification of fake and true news using Decision Tree and Random Forest Algorithms. In 2022 International Conference on Business Analytics for Technology and Security (ICBATS) (pp. 1-5). IEEE.</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 </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[9] Deepak, S., &amp; </a:t>
            </a:r>
            <a:r>
              <a:rPr lang="en-US" sz="700" dirty="0" err="1">
                <a:effectLst/>
                <a:latin typeface="Times New Roman" panose="02020603050405020304" pitchFamily="18" charset="0"/>
                <a:ea typeface="SimSun" panose="02010600030101010101" pitchFamily="2" charset="-122"/>
              </a:rPr>
              <a:t>Chitturi</a:t>
            </a:r>
            <a:r>
              <a:rPr lang="en-US" sz="700" dirty="0">
                <a:effectLst/>
                <a:latin typeface="Times New Roman" panose="02020603050405020304" pitchFamily="18" charset="0"/>
                <a:ea typeface="SimSun" panose="02010600030101010101" pitchFamily="2" charset="-122"/>
              </a:rPr>
              <a:t>, B. (2020). Deep neural approach to Fake-News identification. Procedia Computer Science, 167, 2236-2243.</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 </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[10] Jose, X., Kumar, S. M., &amp; Chandran, P. (2021, October). Characterization, Classification and Detection of Fake News in Online Social Media Networks. In 2021 IEEE Mysore Sub Section International Conference (</a:t>
            </a:r>
            <a:r>
              <a:rPr lang="en-US" sz="700" dirty="0" err="1">
                <a:effectLst/>
                <a:latin typeface="Times New Roman" panose="02020603050405020304" pitchFamily="18" charset="0"/>
                <a:ea typeface="SimSun" panose="02010600030101010101" pitchFamily="2" charset="-122"/>
              </a:rPr>
              <a:t>MysuruCon</a:t>
            </a:r>
            <a:r>
              <a:rPr lang="en-US" sz="700" dirty="0">
                <a:effectLst/>
                <a:latin typeface="Times New Roman" panose="02020603050405020304" pitchFamily="18" charset="0"/>
                <a:ea typeface="SimSun" panose="02010600030101010101" pitchFamily="2" charset="-122"/>
              </a:rPr>
              <a:t>) (pp. 759-765). IEEE.</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 </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[11] Narang, P., &amp; Sharma, U. (2021, November). A Study on Artificial Intelligence Techniques for Fake News Detection. In 2021 International Conference on Technological Advancements and Innovations (ICTAI) (pp. 482-487). IEEE.</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 </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[12] Song, C., Ning, N., Zhang, Y., &amp; Wu, B. (2021). Knowledge augmented transformer for adversarial multidomain multiclassification multimodal fake news detection. Neurocomputing, 462, 88-100.</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 </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[13] Zhang, C., Gupta, A., Qin, X., &amp; Zhou, Y. (2023). A computational approach for real-time detection of fake news. Expert Systems with Applications, 221, 119656.</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 </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[14] Capuano, N., </a:t>
            </a:r>
            <a:r>
              <a:rPr lang="en-US" sz="700" dirty="0" err="1">
                <a:effectLst/>
                <a:latin typeface="Times New Roman" panose="02020603050405020304" pitchFamily="18" charset="0"/>
                <a:ea typeface="SimSun" panose="02010600030101010101" pitchFamily="2" charset="-122"/>
              </a:rPr>
              <a:t>Fenza</a:t>
            </a:r>
            <a:r>
              <a:rPr lang="en-US" sz="700" dirty="0">
                <a:effectLst/>
                <a:latin typeface="Times New Roman" panose="02020603050405020304" pitchFamily="18" charset="0"/>
                <a:ea typeface="SimSun" panose="02010600030101010101" pitchFamily="2" charset="-122"/>
              </a:rPr>
              <a:t>, G., </a:t>
            </a:r>
            <a:r>
              <a:rPr lang="en-US" sz="700" dirty="0" err="1">
                <a:effectLst/>
                <a:latin typeface="Times New Roman" panose="02020603050405020304" pitchFamily="18" charset="0"/>
                <a:ea typeface="SimSun" panose="02010600030101010101" pitchFamily="2" charset="-122"/>
              </a:rPr>
              <a:t>Loia</a:t>
            </a:r>
            <a:r>
              <a:rPr lang="en-US" sz="700" dirty="0">
                <a:effectLst/>
                <a:latin typeface="Times New Roman" panose="02020603050405020304" pitchFamily="18" charset="0"/>
                <a:ea typeface="SimSun" panose="02010600030101010101" pitchFamily="2" charset="-122"/>
              </a:rPr>
              <a:t>, V., &amp; Nota, F. D. (2023). Content Based Fake News Detection with machine and deep learning: a systematic review. Neurocomputing.</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 </a:t>
            </a:r>
          </a:p>
          <a:p>
            <a:pPr marL="457200" marR="0" indent="-457200">
              <a:lnSpc>
                <a:spcPct val="110000"/>
              </a:lnSpc>
              <a:spcBef>
                <a:spcPts val="0"/>
              </a:spcBef>
              <a:spcAft>
                <a:spcPts val="0"/>
              </a:spcAft>
            </a:pPr>
            <a:r>
              <a:rPr lang="en-US" sz="700" dirty="0">
                <a:effectLst/>
                <a:latin typeface="Times New Roman" panose="02020603050405020304" pitchFamily="18" charset="0"/>
                <a:ea typeface="SimSun" panose="02010600030101010101" pitchFamily="2" charset="-122"/>
              </a:rPr>
              <a:t>[15] Sharma, D. K., Shrivastava, P., &amp; Garg, S. (2022, March). Utilizing Word Embedding and Linguistic Features for Fake News Detection. In 2022 9th International Conference on Computing for Sustainable Global Development (</a:t>
            </a:r>
            <a:r>
              <a:rPr lang="en-US" sz="700" dirty="0" err="1">
                <a:effectLst/>
                <a:latin typeface="Times New Roman" panose="02020603050405020304" pitchFamily="18" charset="0"/>
                <a:ea typeface="SimSun" panose="02010600030101010101" pitchFamily="2" charset="-122"/>
              </a:rPr>
              <a:t>INDIACom</a:t>
            </a:r>
            <a:r>
              <a:rPr lang="en-US" sz="700" dirty="0">
                <a:effectLst/>
                <a:latin typeface="Times New Roman" panose="02020603050405020304" pitchFamily="18" charset="0"/>
                <a:ea typeface="SimSun" panose="02010600030101010101" pitchFamily="2" charset="-122"/>
              </a:rPr>
              <a:t>) (pp. 844-848). IEEE.</a:t>
            </a:r>
          </a:p>
          <a:p>
            <a:pPr>
              <a:lnSpc>
                <a:spcPct val="110000"/>
              </a:lnSpc>
            </a:pPr>
            <a:endParaRPr lang="en-US" sz="700" dirty="0"/>
          </a:p>
        </p:txBody>
      </p:sp>
    </p:spTree>
    <p:extLst>
      <p:ext uri="{BB962C8B-B14F-4D97-AF65-F5344CB8AC3E}">
        <p14:creationId xmlns:p14="http://schemas.microsoft.com/office/powerpoint/2010/main" val="2818302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EA5BF3-DD4E-2373-9E87-232FE0D53431}"/>
              </a:ext>
            </a:extLst>
          </p:cNvPr>
          <p:cNvSpPr>
            <a:spLocks noGrp="1"/>
          </p:cNvSpPr>
          <p:nvPr>
            <p:ph type="title"/>
          </p:nvPr>
        </p:nvSpPr>
        <p:spPr>
          <a:xfrm>
            <a:off x="5604846" y="860615"/>
            <a:ext cx="5922279" cy="1272986"/>
          </a:xfrm>
        </p:spPr>
        <p:txBody>
          <a:bodyPr>
            <a:normAutofit fontScale="90000"/>
          </a:bodyPr>
          <a:lstStyle/>
          <a:p>
            <a:r>
              <a:rPr lang="en-US" dirty="0"/>
              <a:t>Thank you for </a:t>
            </a:r>
            <a:r>
              <a:rPr lang="en-US" dirty="0" err="1"/>
              <a:t>Lıstenıng</a:t>
            </a:r>
            <a:endParaRPr lang="en-US" dirty="0"/>
          </a:p>
        </p:txBody>
      </p:sp>
      <p:pic>
        <p:nvPicPr>
          <p:cNvPr id="15" name="Picture 4" descr="Hasat edilmiş üzümler">
            <a:extLst>
              <a:ext uri="{FF2B5EF4-FFF2-40B4-BE49-F238E27FC236}">
                <a16:creationId xmlns:a16="http://schemas.microsoft.com/office/drawing/2014/main" id="{0FB13B38-C52A-144A-79D8-04A680B9923E}"/>
              </a:ext>
            </a:extLst>
          </p:cNvPr>
          <p:cNvPicPr>
            <a:picLocks noChangeAspect="1"/>
          </p:cNvPicPr>
          <p:nvPr/>
        </p:nvPicPr>
        <p:blipFill rotWithShape="1">
          <a:blip r:embed="rId2"/>
          <a:srcRect l="14196" r="38638" b="-1"/>
          <a:stretch/>
        </p:blipFill>
        <p:spPr>
          <a:xfrm>
            <a:off x="20" y="-17929"/>
            <a:ext cx="4876780" cy="6875929"/>
          </a:xfrm>
          <a:prstGeom prst="rect">
            <a:avLst/>
          </a:prstGeom>
        </p:spPr>
      </p:pic>
      <p:cxnSp>
        <p:nvCxnSpPr>
          <p:cNvPr id="16" name="Straight Connector 1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EECD77-D58F-6623-1333-C81DA5E0777B}"/>
              </a:ext>
            </a:extLst>
          </p:cNvPr>
          <p:cNvSpPr>
            <a:spLocks noGrp="1"/>
          </p:cNvSpPr>
          <p:nvPr>
            <p:ph idx="1"/>
          </p:nvPr>
        </p:nvSpPr>
        <p:spPr>
          <a:xfrm>
            <a:off x="5566943" y="2133600"/>
            <a:ext cx="6005933" cy="3774464"/>
          </a:xfrm>
        </p:spPr>
        <p:txBody>
          <a:bodyPr>
            <a:normAutofit/>
          </a:bodyPr>
          <a:lstStyle/>
          <a:p>
            <a:r>
              <a:rPr lang="en-US" dirty="0"/>
              <a:t>1900005528- Ahmet Kaan Memioğlu</a:t>
            </a:r>
          </a:p>
          <a:p>
            <a:r>
              <a:rPr lang="en-US" dirty="0"/>
              <a:t>1900003587- </a:t>
            </a:r>
            <a:r>
              <a:rPr lang="en-US" dirty="0" err="1"/>
              <a:t>Şükrü</a:t>
            </a:r>
            <a:r>
              <a:rPr lang="en-US" dirty="0"/>
              <a:t> </a:t>
            </a:r>
            <a:r>
              <a:rPr lang="en-US" dirty="0" err="1"/>
              <a:t>Erim</a:t>
            </a:r>
            <a:r>
              <a:rPr lang="en-US" dirty="0"/>
              <a:t> </a:t>
            </a:r>
            <a:r>
              <a:rPr lang="en-US" dirty="0" err="1"/>
              <a:t>Sinal</a:t>
            </a:r>
            <a:endParaRPr lang="en-US" dirty="0"/>
          </a:p>
          <a:p>
            <a:r>
              <a:rPr lang="en-US" dirty="0"/>
              <a:t>1900005485-Emrecan </a:t>
            </a:r>
            <a:r>
              <a:rPr lang="en-US" dirty="0" err="1"/>
              <a:t>Üzüm</a:t>
            </a:r>
            <a:endParaRPr lang="en-US" dirty="0"/>
          </a:p>
        </p:txBody>
      </p:sp>
      <p:cxnSp>
        <p:nvCxnSpPr>
          <p:cNvPr id="13" name="Straight Connector 1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25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8567C-8813-EC0F-7F9A-8D98121EB9D8}"/>
              </a:ext>
            </a:extLst>
          </p:cNvPr>
          <p:cNvSpPr>
            <a:spLocks noGrp="1"/>
          </p:cNvSpPr>
          <p:nvPr>
            <p:ph type="title"/>
          </p:nvPr>
        </p:nvSpPr>
        <p:spPr>
          <a:xfrm>
            <a:off x="660000" y="632850"/>
            <a:ext cx="5279300" cy="1155618"/>
          </a:xfrm>
        </p:spPr>
        <p:txBody>
          <a:bodyPr>
            <a:normAutofit/>
          </a:bodyPr>
          <a:lstStyle/>
          <a:p>
            <a:r>
              <a:rPr lang="en-US" dirty="0"/>
              <a:t>Problem Statement</a:t>
            </a:r>
          </a:p>
        </p:txBody>
      </p:sp>
      <p:cxnSp>
        <p:nvCxnSpPr>
          <p:cNvPr id="15" name="Straight Connector 1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7E1368C-63C4-10CE-D136-61CDA6D2D8EC}"/>
              </a:ext>
            </a:extLst>
          </p:cNvPr>
          <p:cNvPicPr>
            <a:picLocks noChangeAspect="1"/>
          </p:cNvPicPr>
          <p:nvPr/>
        </p:nvPicPr>
        <p:blipFill>
          <a:blip r:embed="rId2"/>
          <a:stretch>
            <a:fillRect/>
          </a:stretch>
        </p:blipFill>
        <p:spPr>
          <a:xfrm>
            <a:off x="1356850" y="1523930"/>
            <a:ext cx="4629150" cy="4476750"/>
          </a:xfrm>
          <a:prstGeom prst="rect">
            <a:avLst/>
          </a:prstGeom>
        </p:spPr>
      </p:pic>
      <p:pic>
        <p:nvPicPr>
          <p:cNvPr id="8" name="Picture 7">
            <a:extLst>
              <a:ext uri="{FF2B5EF4-FFF2-40B4-BE49-F238E27FC236}">
                <a16:creationId xmlns:a16="http://schemas.microsoft.com/office/drawing/2014/main" id="{18455CFC-2A18-AA93-A1E2-018BB0A24011}"/>
              </a:ext>
            </a:extLst>
          </p:cNvPr>
          <p:cNvPicPr>
            <a:picLocks noChangeAspect="1"/>
          </p:cNvPicPr>
          <p:nvPr/>
        </p:nvPicPr>
        <p:blipFill>
          <a:blip r:embed="rId3"/>
          <a:stretch>
            <a:fillRect/>
          </a:stretch>
        </p:blipFill>
        <p:spPr>
          <a:xfrm>
            <a:off x="6339350" y="1457255"/>
            <a:ext cx="4495800" cy="4610100"/>
          </a:xfrm>
          <a:prstGeom prst="rect">
            <a:avLst/>
          </a:prstGeom>
        </p:spPr>
      </p:pic>
    </p:spTree>
    <p:extLst>
      <p:ext uri="{BB962C8B-B14F-4D97-AF65-F5344CB8AC3E}">
        <p14:creationId xmlns:p14="http://schemas.microsoft.com/office/powerpoint/2010/main" val="330310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513C6-1209-E4B9-D4D2-41C167584251}"/>
              </a:ext>
            </a:extLst>
          </p:cNvPr>
          <p:cNvSpPr>
            <a:spLocks noGrp="1"/>
          </p:cNvSpPr>
          <p:nvPr>
            <p:ph type="title"/>
          </p:nvPr>
        </p:nvSpPr>
        <p:spPr>
          <a:xfrm>
            <a:off x="700087" y="645992"/>
            <a:ext cx="10691813" cy="1155618"/>
          </a:xfrm>
        </p:spPr>
        <p:txBody>
          <a:bodyPr>
            <a:normAutofit/>
          </a:bodyPr>
          <a:lstStyle/>
          <a:p>
            <a:r>
              <a:rPr lang="en-US" dirty="0"/>
              <a:t>Project Purpose</a:t>
            </a:r>
          </a:p>
        </p:txBody>
      </p:sp>
      <p:cxnSp>
        <p:nvCxnSpPr>
          <p:cNvPr id="11" name="Straight Connector 1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57C95B5-6283-3134-0DB1-B6EE815601B3}"/>
              </a:ext>
            </a:extLst>
          </p:cNvPr>
          <p:cNvPicPr>
            <a:picLocks noChangeAspect="1"/>
          </p:cNvPicPr>
          <p:nvPr/>
        </p:nvPicPr>
        <p:blipFill>
          <a:blip r:embed="rId2"/>
          <a:stretch>
            <a:fillRect/>
          </a:stretch>
        </p:blipFill>
        <p:spPr>
          <a:xfrm>
            <a:off x="1218146" y="1361210"/>
            <a:ext cx="4733925" cy="4744026"/>
          </a:xfrm>
          <a:prstGeom prst="rect">
            <a:avLst/>
          </a:prstGeom>
        </p:spPr>
      </p:pic>
      <p:pic>
        <p:nvPicPr>
          <p:cNvPr id="7" name="Picture 6">
            <a:extLst>
              <a:ext uri="{FF2B5EF4-FFF2-40B4-BE49-F238E27FC236}">
                <a16:creationId xmlns:a16="http://schemas.microsoft.com/office/drawing/2014/main" id="{7D9DFD01-1813-E097-1CA4-434560AA01A2}"/>
              </a:ext>
            </a:extLst>
          </p:cNvPr>
          <p:cNvPicPr>
            <a:picLocks noChangeAspect="1"/>
          </p:cNvPicPr>
          <p:nvPr/>
        </p:nvPicPr>
        <p:blipFill>
          <a:blip r:embed="rId3"/>
          <a:stretch>
            <a:fillRect/>
          </a:stretch>
        </p:blipFill>
        <p:spPr>
          <a:xfrm>
            <a:off x="5952071" y="1304636"/>
            <a:ext cx="4562475" cy="4800600"/>
          </a:xfrm>
          <a:prstGeom prst="rect">
            <a:avLst/>
          </a:prstGeom>
        </p:spPr>
      </p:pic>
    </p:spTree>
    <p:extLst>
      <p:ext uri="{BB962C8B-B14F-4D97-AF65-F5344CB8AC3E}">
        <p14:creationId xmlns:p14="http://schemas.microsoft.com/office/powerpoint/2010/main" val="50654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F85A4-2B61-E87C-9E6D-8FCE91932268}"/>
              </a:ext>
            </a:extLst>
          </p:cNvPr>
          <p:cNvSpPr>
            <a:spLocks noGrp="1"/>
          </p:cNvSpPr>
          <p:nvPr>
            <p:ph type="title"/>
          </p:nvPr>
        </p:nvSpPr>
        <p:spPr>
          <a:xfrm>
            <a:off x="690587" y="907128"/>
            <a:ext cx="6699564" cy="1378871"/>
          </a:xfrm>
        </p:spPr>
        <p:txBody>
          <a:bodyPr>
            <a:normAutofit/>
          </a:bodyPr>
          <a:lstStyle/>
          <a:p>
            <a:r>
              <a:rPr lang="en-US"/>
              <a:t>Source Gatherıng</a:t>
            </a:r>
            <a:endParaRPr lang="en-US" dirty="0"/>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5B0A2E-D1E4-3ECB-62BF-787809198DBA}"/>
              </a:ext>
            </a:extLst>
          </p:cNvPr>
          <p:cNvSpPr>
            <a:spLocks noGrp="1"/>
          </p:cNvSpPr>
          <p:nvPr>
            <p:ph idx="1"/>
          </p:nvPr>
        </p:nvSpPr>
        <p:spPr>
          <a:xfrm>
            <a:off x="690587" y="2018580"/>
            <a:ext cx="6766748" cy="3545458"/>
          </a:xfrm>
        </p:spPr>
        <p:txBody>
          <a:bodyPr>
            <a:normAutofit/>
          </a:bodyPr>
          <a:lstStyle/>
          <a:p>
            <a:pPr marL="0" indent="0">
              <a:buNone/>
            </a:pPr>
            <a:r>
              <a:rPr lang="en-US" dirty="0"/>
              <a:t>Turkish news articles, both real and fake.</a:t>
            </a:r>
          </a:p>
          <a:p>
            <a:pPr marL="0" indent="0">
              <a:buNone/>
            </a:pPr>
            <a:r>
              <a:rPr lang="tr-TR" dirty="0"/>
              <a:t>-</a:t>
            </a:r>
            <a:r>
              <a:rPr lang="en-US" b="1" i="1" dirty="0"/>
              <a:t>Real</a:t>
            </a:r>
            <a:r>
              <a:rPr lang="tr-TR" b="1" i="1" dirty="0"/>
              <a:t> News </a:t>
            </a:r>
            <a:r>
              <a:rPr lang="tr-TR" b="1" i="1" dirty="0" err="1"/>
              <a:t>Resources</a:t>
            </a:r>
            <a:r>
              <a:rPr lang="tr-TR" dirty="0"/>
              <a:t>:</a:t>
            </a:r>
            <a:endParaRPr lang="en-US" dirty="0"/>
          </a:p>
          <a:p>
            <a:r>
              <a:rPr lang="en-US" dirty="0" err="1"/>
              <a:t>AykiriComTr</a:t>
            </a:r>
            <a:r>
              <a:rPr lang="en-US" dirty="0"/>
              <a:t>, </a:t>
            </a:r>
            <a:r>
              <a:rPr lang="en-US" dirty="0" err="1"/>
              <a:t>BBCTürkçe</a:t>
            </a:r>
            <a:r>
              <a:rPr lang="en-US" dirty="0"/>
              <a:t>, </a:t>
            </a:r>
            <a:r>
              <a:rPr lang="en-US" dirty="0" err="1"/>
              <a:t>BPTHaber</a:t>
            </a:r>
            <a:r>
              <a:rPr lang="en-US" dirty="0"/>
              <a:t>, </a:t>
            </a:r>
            <a:r>
              <a:rPr lang="en-US" dirty="0" err="1"/>
              <a:t>PushHolder</a:t>
            </a:r>
            <a:r>
              <a:rPr lang="en-US" dirty="0"/>
              <a:t>, </a:t>
            </a:r>
            <a:r>
              <a:rPr lang="en-US" dirty="0" err="1"/>
              <a:t>HaberTürk</a:t>
            </a:r>
            <a:r>
              <a:rPr lang="en-US" dirty="0"/>
              <a:t>, </a:t>
            </a:r>
            <a:r>
              <a:rPr lang="en-US" dirty="0" err="1"/>
              <a:t>TrtHaber</a:t>
            </a:r>
            <a:r>
              <a:rPr lang="en-US" dirty="0"/>
              <a:t>, etc.</a:t>
            </a:r>
          </a:p>
          <a:p>
            <a:pPr marL="0" indent="0">
              <a:buNone/>
            </a:pPr>
            <a:r>
              <a:rPr lang="en-US" dirty="0"/>
              <a:t>-</a:t>
            </a:r>
            <a:r>
              <a:rPr lang="en-US" b="1" i="1" dirty="0"/>
              <a:t>Fake</a:t>
            </a:r>
            <a:r>
              <a:rPr lang="tr-TR" b="1" i="1" dirty="0"/>
              <a:t> News </a:t>
            </a:r>
            <a:r>
              <a:rPr lang="tr-TR" b="1" i="1" dirty="0" err="1"/>
              <a:t>Resources</a:t>
            </a:r>
            <a:r>
              <a:rPr lang="tr-TR" dirty="0"/>
              <a:t>:</a:t>
            </a:r>
            <a:endParaRPr lang="en-US" dirty="0"/>
          </a:p>
          <a:p>
            <a:r>
              <a:rPr lang="en-US" dirty="0" err="1"/>
              <a:t>Zaytung</a:t>
            </a:r>
            <a:r>
              <a:rPr lang="en-US" dirty="0"/>
              <a:t>, </a:t>
            </a:r>
            <a:r>
              <a:rPr lang="en-US" dirty="0" err="1"/>
              <a:t>Kaparoz</a:t>
            </a:r>
            <a:r>
              <a:rPr lang="en-US" dirty="0"/>
              <a:t>, </a:t>
            </a:r>
            <a:r>
              <a:rPr lang="en-US" dirty="0" err="1"/>
              <a:t>Kramponnet</a:t>
            </a:r>
            <a:r>
              <a:rPr lang="en-US" dirty="0"/>
              <a:t>, </a:t>
            </a:r>
            <a:r>
              <a:rPr lang="en-US" dirty="0" err="1"/>
              <a:t>ResmiGaste</a:t>
            </a:r>
            <a:r>
              <a:rPr lang="en-US" dirty="0"/>
              <a:t>, </a:t>
            </a:r>
            <a:r>
              <a:rPr lang="en-US" dirty="0" err="1"/>
              <a:t>Volsitrit</a:t>
            </a:r>
            <a:r>
              <a:rPr lang="en-US" dirty="0"/>
              <a:t>, </a:t>
            </a:r>
            <a:r>
              <a:rPr lang="en-US" dirty="0" err="1"/>
              <a:t>DeminHaber</a:t>
            </a:r>
            <a:r>
              <a:rPr lang="en-US" dirty="0"/>
              <a:t>, etc.</a:t>
            </a:r>
          </a:p>
        </p:txBody>
      </p:sp>
      <p:cxnSp>
        <p:nvCxnSpPr>
          <p:cNvPr id="13" name="Straight Connector 12">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Rolls of Newspaper">
            <a:extLst>
              <a:ext uri="{FF2B5EF4-FFF2-40B4-BE49-F238E27FC236}">
                <a16:creationId xmlns:a16="http://schemas.microsoft.com/office/drawing/2014/main" id="{0987FB7F-D0FE-3482-5B50-F26E77877F96}"/>
              </a:ext>
            </a:extLst>
          </p:cNvPr>
          <p:cNvPicPr>
            <a:picLocks noChangeAspect="1"/>
          </p:cNvPicPr>
          <p:nvPr/>
        </p:nvPicPr>
        <p:blipFill rotWithShape="1">
          <a:blip r:embed="rId2"/>
          <a:srcRect l="46328" r="13992" b="-1"/>
          <a:stretch/>
        </p:blipFill>
        <p:spPr>
          <a:xfrm>
            <a:off x="8115300" y="10"/>
            <a:ext cx="4076700" cy="6857990"/>
          </a:xfrm>
          <a:prstGeom prst="rect">
            <a:avLst/>
          </a:prstGeom>
        </p:spPr>
      </p:pic>
    </p:spTree>
    <p:extLst>
      <p:ext uri="{BB962C8B-B14F-4D97-AF65-F5344CB8AC3E}">
        <p14:creationId xmlns:p14="http://schemas.microsoft.com/office/powerpoint/2010/main" val="9590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CC59E7-6039-5A33-6241-AFF3A5E139B0}"/>
              </a:ext>
            </a:extLst>
          </p:cNvPr>
          <p:cNvSpPr>
            <a:spLocks noGrp="1"/>
          </p:cNvSpPr>
          <p:nvPr>
            <p:ph type="title"/>
          </p:nvPr>
        </p:nvSpPr>
        <p:spPr>
          <a:xfrm>
            <a:off x="700088" y="909637"/>
            <a:ext cx="6852004" cy="1362073"/>
          </a:xfrm>
        </p:spPr>
        <p:txBody>
          <a:bodyPr>
            <a:normAutofit/>
          </a:bodyPr>
          <a:lstStyle/>
          <a:p>
            <a:r>
              <a:rPr lang="en-US" dirty="0"/>
              <a:t>Tools and Technology</a:t>
            </a:r>
          </a:p>
        </p:txBody>
      </p:sp>
      <p:cxnSp>
        <p:nvCxnSpPr>
          <p:cNvPr id="12" name="Straight Connector 11">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1523B003-F29E-0B90-C43D-AA39DDFEDD57}"/>
              </a:ext>
            </a:extLst>
          </p:cNvPr>
          <p:cNvSpPr/>
          <p:nvPr/>
        </p:nvSpPr>
        <p:spPr>
          <a:xfrm>
            <a:off x="700088" y="2279249"/>
            <a:ext cx="6804626" cy="59125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 name="Rectangle 4" descr="Subtitles">
            <a:extLst>
              <a:ext uri="{FF2B5EF4-FFF2-40B4-BE49-F238E27FC236}">
                <a16:creationId xmlns:a16="http://schemas.microsoft.com/office/drawing/2014/main" id="{9C403D68-8F07-8C3C-6069-135B8796C668}"/>
              </a:ext>
            </a:extLst>
          </p:cNvPr>
          <p:cNvSpPr/>
          <p:nvPr/>
        </p:nvSpPr>
        <p:spPr>
          <a:xfrm>
            <a:off x="878944" y="2412283"/>
            <a:ext cx="325192" cy="32519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0C9713E9-0F2B-10B9-33E1-57FC9AA477C2}"/>
              </a:ext>
            </a:extLst>
          </p:cNvPr>
          <p:cNvSpPr/>
          <p:nvPr/>
        </p:nvSpPr>
        <p:spPr>
          <a:xfrm>
            <a:off x="1382992" y="2279249"/>
            <a:ext cx="6121721" cy="591259"/>
          </a:xfrm>
          <a:custGeom>
            <a:avLst/>
            <a:gdLst>
              <a:gd name="connsiteX0" fmla="*/ 0 w 6121721"/>
              <a:gd name="connsiteY0" fmla="*/ 0 h 591259"/>
              <a:gd name="connsiteX1" fmla="*/ 6121721 w 6121721"/>
              <a:gd name="connsiteY1" fmla="*/ 0 h 591259"/>
              <a:gd name="connsiteX2" fmla="*/ 6121721 w 6121721"/>
              <a:gd name="connsiteY2" fmla="*/ 591259 h 591259"/>
              <a:gd name="connsiteX3" fmla="*/ 0 w 6121721"/>
              <a:gd name="connsiteY3" fmla="*/ 591259 h 591259"/>
              <a:gd name="connsiteX4" fmla="*/ 0 w 6121721"/>
              <a:gd name="connsiteY4" fmla="*/ 0 h 591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1721" h="591259">
                <a:moveTo>
                  <a:pt x="0" y="0"/>
                </a:moveTo>
                <a:lnTo>
                  <a:pt x="6121721" y="0"/>
                </a:lnTo>
                <a:lnTo>
                  <a:pt x="6121721" y="591259"/>
                </a:lnTo>
                <a:lnTo>
                  <a:pt x="0" y="5912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2575" tIns="62575" rIns="62575" bIns="62575" numCol="1" spcCol="1270" anchor="ctr" anchorCtr="0">
            <a:noAutofit/>
          </a:bodyPr>
          <a:lstStyle/>
          <a:p>
            <a:pPr marL="0" lvl="0" indent="0" algn="l" defTabSz="666750">
              <a:lnSpc>
                <a:spcPct val="100000"/>
              </a:lnSpc>
              <a:spcBef>
                <a:spcPct val="0"/>
              </a:spcBef>
              <a:spcAft>
                <a:spcPct val="35000"/>
              </a:spcAft>
              <a:buNone/>
            </a:pPr>
            <a:r>
              <a:rPr lang="en-US" sz="1500" kern="1200" dirty="0" err="1"/>
              <a:t>Snscrape</a:t>
            </a:r>
            <a:r>
              <a:rPr lang="en-US" sz="1500" kern="1200" dirty="0"/>
              <a:t> (Tweet retrieval)</a:t>
            </a:r>
          </a:p>
        </p:txBody>
      </p:sp>
      <p:sp>
        <p:nvSpPr>
          <p:cNvPr id="8" name="Rectangle: Rounded Corners 7">
            <a:extLst>
              <a:ext uri="{FF2B5EF4-FFF2-40B4-BE49-F238E27FC236}">
                <a16:creationId xmlns:a16="http://schemas.microsoft.com/office/drawing/2014/main" id="{F5FBD75B-DD7F-F064-C065-78D6697D59CE}"/>
              </a:ext>
            </a:extLst>
          </p:cNvPr>
          <p:cNvSpPr/>
          <p:nvPr/>
        </p:nvSpPr>
        <p:spPr>
          <a:xfrm>
            <a:off x="700088" y="3018324"/>
            <a:ext cx="6804626" cy="59125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Rectangle 8" descr="Forest scene">
            <a:extLst>
              <a:ext uri="{FF2B5EF4-FFF2-40B4-BE49-F238E27FC236}">
                <a16:creationId xmlns:a16="http://schemas.microsoft.com/office/drawing/2014/main" id="{BF3BF8BA-A858-A912-DCBB-4FCE9BAE2C46}"/>
              </a:ext>
            </a:extLst>
          </p:cNvPr>
          <p:cNvSpPr/>
          <p:nvPr/>
        </p:nvSpPr>
        <p:spPr>
          <a:xfrm>
            <a:off x="878944" y="3151357"/>
            <a:ext cx="325192" cy="32519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C1FC92F-4D43-3694-1259-90F48CF49C31}"/>
              </a:ext>
            </a:extLst>
          </p:cNvPr>
          <p:cNvSpPr/>
          <p:nvPr/>
        </p:nvSpPr>
        <p:spPr>
          <a:xfrm>
            <a:off x="1382992" y="3018324"/>
            <a:ext cx="6121721" cy="591259"/>
          </a:xfrm>
          <a:custGeom>
            <a:avLst/>
            <a:gdLst>
              <a:gd name="connsiteX0" fmla="*/ 0 w 6121721"/>
              <a:gd name="connsiteY0" fmla="*/ 0 h 591259"/>
              <a:gd name="connsiteX1" fmla="*/ 6121721 w 6121721"/>
              <a:gd name="connsiteY1" fmla="*/ 0 h 591259"/>
              <a:gd name="connsiteX2" fmla="*/ 6121721 w 6121721"/>
              <a:gd name="connsiteY2" fmla="*/ 591259 h 591259"/>
              <a:gd name="connsiteX3" fmla="*/ 0 w 6121721"/>
              <a:gd name="connsiteY3" fmla="*/ 591259 h 591259"/>
              <a:gd name="connsiteX4" fmla="*/ 0 w 6121721"/>
              <a:gd name="connsiteY4" fmla="*/ 0 h 591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1721" h="591259">
                <a:moveTo>
                  <a:pt x="0" y="0"/>
                </a:moveTo>
                <a:lnTo>
                  <a:pt x="6121721" y="0"/>
                </a:lnTo>
                <a:lnTo>
                  <a:pt x="6121721" y="591259"/>
                </a:lnTo>
                <a:lnTo>
                  <a:pt x="0" y="5912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2575" tIns="62575" rIns="62575" bIns="62575" numCol="1" spcCol="1270" anchor="ctr" anchorCtr="0">
            <a:noAutofit/>
          </a:bodyPr>
          <a:lstStyle/>
          <a:p>
            <a:pPr marL="0" lvl="0" indent="0" algn="l" defTabSz="666750">
              <a:lnSpc>
                <a:spcPct val="100000"/>
              </a:lnSpc>
              <a:spcBef>
                <a:spcPct val="0"/>
              </a:spcBef>
              <a:spcAft>
                <a:spcPct val="35000"/>
              </a:spcAft>
              <a:buNone/>
            </a:pPr>
            <a:r>
              <a:rPr lang="en-US" sz="1500" kern="1200" dirty="0" err="1"/>
              <a:t>Graphviz</a:t>
            </a:r>
            <a:r>
              <a:rPr lang="en-US" sz="1500" kern="1200" dirty="0"/>
              <a:t> (Graphics of Random Forest Tree)</a:t>
            </a:r>
          </a:p>
        </p:txBody>
      </p:sp>
      <p:sp>
        <p:nvSpPr>
          <p:cNvPr id="13" name="Rectangle: Rounded Corners 12">
            <a:extLst>
              <a:ext uri="{FF2B5EF4-FFF2-40B4-BE49-F238E27FC236}">
                <a16:creationId xmlns:a16="http://schemas.microsoft.com/office/drawing/2014/main" id="{817A6617-DAE9-F0A3-2A67-A6B59092AB4B}"/>
              </a:ext>
            </a:extLst>
          </p:cNvPr>
          <p:cNvSpPr/>
          <p:nvPr/>
        </p:nvSpPr>
        <p:spPr>
          <a:xfrm>
            <a:off x="700088" y="3757398"/>
            <a:ext cx="6804626" cy="59125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4" name="Rectangle 13" descr="Open Quotation Mark">
            <a:extLst>
              <a:ext uri="{FF2B5EF4-FFF2-40B4-BE49-F238E27FC236}">
                <a16:creationId xmlns:a16="http://schemas.microsoft.com/office/drawing/2014/main" id="{AAFD061F-72E2-4735-C084-59529B10717F}"/>
              </a:ext>
            </a:extLst>
          </p:cNvPr>
          <p:cNvSpPr/>
          <p:nvPr/>
        </p:nvSpPr>
        <p:spPr>
          <a:xfrm>
            <a:off x="878944" y="3890432"/>
            <a:ext cx="325192" cy="325192"/>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Freeform: Shape 14">
            <a:extLst>
              <a:ext uri="{FF2B5EF4-FFF2-40B4-BE49-F238E27FC236}">
                <a16:creationId xmlns:a16="http://schemas.microsoft.com/office/drawing/2014/main" id="{53ADA050-FDF0-7A20-B811-A8C5E9F1AE4D}"/>
              </a:ext>
            </a:extLst>
          </p:cNvPr>
          <p:cNvSpPr/>
          <p:nvPr/>
        </p:nvSpPr>
        <p:spPr>
          <a:xfrm>
            <a:off x="1382992" y="3757398"/>
            <a:ext cx="6121721" cy="591259"/>
          </a:xfrm>
          <a:custGeom>
            <a:avLst/>
            <a:gdLst>
              <a:gd name="connsiteX0" fmla="*/ 0 w 6121721"/>
              <a:gd name="connsiteY0" fmla="*/ 0 h 591259"/>
              <a:gd name="connsiteX1" fmla="*/ 6121721 w 6121721"/>
              <a:gd name="connsiteY1" fmla="*/ 0 h 591259"/>
              <a:gd name="connsiteX2" fmla="*/ 6121721 w 6121721"/>
              <a:gd name="connsiteY2" fmla="*/ 591259 h 591259"/>
              <a:gd name="connsiteX3" fmla="*/ 0 w 6121721"/>
              <a:gd name="connsiteY3" fmla="*/ 591259 h 591259"/>
              <a:gd name="connsiteX4" fmla="*/ 0 w 6121721"/>
              <a:gd name="connsiteY4" fmla="*/ 0 h 591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1721" h="591259">
                <a:moveTo>
                  <a:pt x="0" y="0"/>
                </a:moveTo>
                <a:lnTo>
                  <a:pt x="6121721" y="0"/>
                </a:lnTo>
                <a:lnTo>
                  <a:pt x="6121721" y="591259"/>
                </a:lnTo>
                <a:lnTo>
                  <a:pt x="0" y="5912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2575" tIns="62575" rIns="62575" bIns="62575" numCol="1" spcCol="1270" anchor="ctr" anchorCtr="0">
            <a:noAutofit/>
          </a:bodyPr>
          <a:lstStyle/>
          <a:p>
            <a:pPr marL="0" lvl="0" indent="0" algn="l" defTabSz="666750">
              <a:lnSpc>
                <a:spcPct val="100000"/>
              </a:lnSpc>
              <a:spcBef>
                <a:spcPct val="0"/>
              </a:spcBef>
              <a:spcAft>
                <a:spcPct val="35000"/>
              </a:spcAft>
              <a:buNone/>
            </a:pPr>
            <a:r>
              <a:rPr lang="en-US" sz="1500" kern="1200"/>
              <a:t>Zemberek (NLP library designed for Turkish Language)</a:t>
            </a:r>
          </a:p>
        </p:txBody>
      </p:sp>
      <p:sp>
        <p:nvSpPr>
          <p:cNvPr id="16" name="Rectangle: Rounded Corners 15">
            <a:extLst>
              <a:ext uri="{FF2B5EF4-FFF2-40B4-BE49-F238E27FC236}">
                <a16:creationId xmlns:a16="http://schemas.microsoft.com/office/drawing/2014/main" id="{83C0DBDE-271F-D275-0DCF-EB3465FE4DC6}"/>
              </a:ext>
            </a:extLst>
          </p:cNvPr>
          <p:cNvSpPr/>
          <p:nvPr/>
        </p:nvSpPr>
        <p:spPr>
          <a:xfrm>
            <a:off x="700088" y="4496473"/>
            <a:ext cx="6804626" cy="59125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7" name="Rectangle 16" descr="Fortune Cookie">
            <a:extLst>
              <a:ext uri="{FF2B5EF4-FFF2-40B4-BE49-F238E27FC236}">
                <a16:creationId xmlns:a16="http://schemas.microsoft.com/office/drawing/2014/main" id="{44CFDC29-3189-BF8A-B8BF-31FE51C327F4}"/>
              </a:ext>
            </a:extLst>
          </p:cNvPr>
          <p:cNvSpPr/>
          <p:nvPr/>
        </p:nvSpPr>
        <p:spPr>
          <a:xfrm>
            <a:off x="878944" y="4629506"/>
            <a:ext cx="325192" cy="325192"/>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Freeform: Shape 17">
            <a:extLst>
              <a:ext uri="{FF2B5EF4-FFF2-40B4-BE49-F238E27FC236}">
                <a16:creationId xmlns:a16="http://schemas.microsoft.com/office/drawing/2014/main" id="{B69C47D1-3ED1-CFA8-99D6-CFCC0ADC0F44}"/>
              </a:ext>
            </a:extLst>
          </p:cNvPr>
          <p:cNvSpPr/>
          <p:nvPr/>
        </p:nvSpPr>
        <p:spPr>
          <a:xfrm>
            <a:off x="1382992" y="4496473"/>
            <a:ext cx="6121721" cy="591259"/>
          </a:xfrm>
          <a:custGeom>
            <a:avLst/>
            <a:gdLst>
              <a:gd name="connsiteX0" fmla="*/ 0 w 6121721"/>
              <a:gd name="connsiteY0" fmla="*/ 0 h 591259"/>
              <a:gd name="connsiteX1" fmla="*/ 6121721 w 6121721"/>
              <a:gd name="connsiteY1" fmla="*/ 0 h 591259"/>
              <a:gd name="connsiteX2" fmla="*/ 6121721 w 6121721"/>
              <a:gd name="connsiteY2" fmla="*/ 591259 h 591259"/>
              <a:gd name="connsiteX3" fmla="*/ 0 w 6121721"/>
              <a:gd name="connsiteY3" fmla="*/ 591259 h 591259"/>
              <a:gd name="connsiteX4" fmla="*/ 0 w 6121721"/>
              <a:gd name="connsiteY4" fmla="*/ 0 h 591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1721" h="591259">
                <a:moveTo>
                  <a:pt x="0" y="0"/>
                </a:moveTo>
                <a:lnTo>
                  <a:pt x="6121721" y="0"/>
                </a:lnTo>
                <a:lnTo>
                  <a:pt x="6121721" y="591259"/>
                </a:lnTo>
                <a:lnTo>
                  <a:pt x="0" y="5912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2575" tIns="62575" rIns="62575" bIns="62575" numCol="1" spcCol="1270" anchor="ctr" anchorCtr="0">
            <a:noAutofit/>
          </a:bodyPr>
          <a:lstStyle/>
          <a:p>
            <a:pPr marL="0" lvl="0" indent="0" algn="l" defTabSz="666750">
              <a:lnSpc>
                <a:spcPct val="100000"/>
              </a:lnSpc>
              <a:spcBef>
                <a:spcPct val="0"/>
              </a:spcBef>
              <a:spcAft>
                <a:spcPct val="35000"/>
              </a:spcAft>
              <a:buNone/>
            </a:pPr>
            <a:r>
              <a:rPr lang="en-US" sz="1500" kern="1200"/>
              <a:t>Stopwords List (Turkish stopwords list)</a:t>
            </a:r>
          </a:p>
        </p:txBody>
      </p:sp>
      <p:sp>
        <p:nvSpPr>
          <p:cNvPr id="19" name="Rectangle: Rounded Corners 18">
            <a:extLst>
              <a:ext uri="{FF2B5EF4-FFF2-40B4-BE49-F238E27FC236}">
                <a16:creationId xmlns:a16="http://schemas.microsoft.com/office/drawing/2014/main" id="{E22BFA9C-89EA-50C2-868E-AE31B6F0431C}"/>
              </a:ext>
            </a:extLst>
          </p:cNvPr>
          <p:cNvSpPr/>
          <p:nvPr/>
        </p:nvSpPr>
        <p:spPr>
          <a:xfrm>
            <a:off x="700088" y="5235547"/>
            <a:ext cx="6804626" cy="59125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Rectangle 19" descr="Cloud Computing">
            <a:extLst>
              <a:ext uri="{FF2B5EF4-FFF2-40B4-BE49-F238E27FC236}">
                <a16:creationId xmlns:a16="http://schemas.microsoft.com/office/drawing/2014/main" id="{5EDC49CC-8BBE-1F06-FB32-109AC4931D85}"/>
              </a:ext>
            </a:extLst>
          </p:cNvPr>
          <p:cNvSpPr/>
          <p:nvPr/>
        </p:nvSpPr>
        <p:spPr>
          <a:xfrm>
            <a:off x="878944" y="5368580"/>
            <a:ext cx="325192" cy="325192"/>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C3E79200-C33B-6FB3-883C-2DE0701773AF}"/>
              </a:ext>
            </a:extLst>
          </p:cNvPr>
          <p:cNvSpPr/>
          <p:nvPr/>
        </p:nvSpPr>
        <p:spPr>
          <a:xfrm>
            <a:off x="1382992" y="5235547"/>
            <a:ext cx="6121721" cy="591259"/>
          </a:xfrm>
          <a:custGeom>
            <a:avLst/>
            <a:gdLst>
              <a:gd name="connsiteX0" fmla="*/ 0 w 6121721"/>
              <a:gd name="connsiteY0" fmla="*/ 0 h 591259"/>
              <a:gd name="connsiteX1" fmla="*/ 6121721 w 6121721"/>
              <a:gd name="connsiteY1" fmla="*/ 0 h 591259"/>
              <a:gd name="connsiteX2" fmla="*/ 6121721 w 6121721"/>
              <a:gd name="connsiteY2" fmla="*/ 591259 h 591259"/>
              <a:gd name="connsiteX3" fmla="*/ 0 w 6121721"/>
              <a:gd name="connsiteY3" fmla="*/ 591259 h 591259"/>
              <a:gd name="connsiteX4" fmla="*/ 0 w 6121721"/>
              <a:gd name="connsiteY4" fmla="*/ 0 h 591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1721" h="591259">
                <a:moveTo>
                  <a:pt x="0" y="0"/>
                </a:moveTo>
                <a:lnTo>
                  <a:pt x="6121721" y="0"/>
                </a:lnTo>
                <a:lnTo>
                  <a:pt x="6121721" y="591259"/>
                </a:lnTo>
                <a:lnTo>
                  <a:pt x="0" y="5912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2575" tIns="62575" rIns="62575" bIns="62575" numCol="1" spcCol="1270" anchor="ctr" anchorCtr="0">
            <a:noAutofit/>
          </a:bodyPr>
          <a:lstStyle/>
          <a:p>
            <a:pPr marL="0" lvl="0" indent="0" algn="l" defTabSz="666750">
              <a:lnSpc>
                <a:spcPct val="100000"/>
              </a:lnSpc>
              <a:spcBef>
                <a:spcPct val="0"/>
              </a:spcBef>
              <a:spcAft>
                <a:spcPct val="35000"/>
              </a:spcAft>
              <a:buNone/>
            </a:pPr>
            <a:r>
              <a:rPr lang="en-US" sz="1500" kern="1200"/>
              <a:t>Machine learning models used: Logistic Regression, XGBoost, Random Forest, CNN, and LSTM.</a:t>
            </a:r>
          </a:p>
        </p:txBody>
      </p:sp>
      <p:pic>
        <p:nvPicPr>
          <p:cNvPr id="7" name="Graphic 6" descr="Statistics">
            <a:extLst>
              <a:ext uri="{FF2B5EF4-FFF2-40B4-BE49-F238E27FC236}">
                <a16:creationId xmlns:a16="http://schemas.microsoft.com/office/drawing/2014/main" id="{741EF4DC-5A18-B306-D486-352D8F3F7CE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57506" y="1695805"/>
            <a:ext cx="4831548" cy="4727874"/>
          </a:xfrm>
          <a:prstGeom prst="rect">
            <a:avLst/>
          </a:prstGeom>
        </p:spPr>
      </p:pic>
      <p:cxnSp>
        <p:nvCxnSpPr>
          <p:cNvPr id="24" name="Straight Connector 13">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77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5" grpId="0"/>
      <p:bldP spid="18"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02DAE7-C3CD-309E-BFB6-3B3480AB6D0E}"/>
              </a:ext>
            </a:extLst>
          </p:cNvPr>
          <p:cNvSpPr>
            <a:spLocks noGrp="1"/>
          </p:cNvSpPr>
          <p:nvPr>
            <p:ph type="title"/>
          </p:nvPr>
        </p:nvSpPr>
        <p:spPr>
          <a:xfrm>
            <a:off x="700636" y="922096"/>
            <a:ext cx="3027872" cy="777308"/>
          </a:xfrm>
        </p:spPr>
        <p:txBody>
          <a:bodyPr/>
          <a:lstStyle/>
          <a:p>
            <a:r>
              <a:rPr lang="tr-TR" dirty="0" err="1"/>
              <a:t>Dataset</a:t>
            </a:r>
            <a:endParaRPr lang="tr-TR" dirty="0"/>
          </a:p>
        </p:txBody>
      </p:sp>
      <p:graphicFrame>
        <p:nvGraphicFramePr>
          <p:cNvPr id="4" name="Tablo 4">
            <a:extLst>
              <a:ext uri="{FF2B5EF4-FFF2-40B4-BE49-F238E27FC236}">
                <a16:creationId xmlns:a16="http://schemas.microsoft.com/office/drawing/2014/main" id="{0A4121A2-9B78-757C-5520-97512203725B}"/>
              </a:ext>
            </a:extLst>
          </p:cNvPr>
          <p:cNvGraphicFramePr>
            <a:graphicFrameLocks noGrp="1"/>
          </p:cNvGraphicFramePr>
          <p:nvPr>
            <p:ph idx="1"/>
            <p:extLst>
              <p:ext uri="{D42A27DB-BD31-4B8C-83A1-F6EECF244321}">
                <p14:modId xmlns:p14="http://schemas.microsoft.com/office/powerpoint/2010/main" val="459267588"/>
              </p:ext>
            </p:extLst>
          </p:nvPr>
        </p:nvGraphicFramePr>
        <p:xfrm>
          <a:off x="6858000" y="1186752"/>
          <a:ext cx="4356336" cy="4576256"/>
        </p:xfrm>
        <a:graphic>
          <a:graphicData uri="http://schemas.openxmlformats.org/drawingml/2006/table">
            <a:tbl>
              <a:tblPr firstRow="1" bandRow="1">
                <a:tableStyleId>{5C22544A-7EE6-4342-B048-85BDC9FD1C3A}</a:tableStyleId>
              </a:tblPr>
              <a:tblGrid>
                <a:gridCol w="805844">
                  <a:extLst>
                    <a:ext uri="{9D8B030D-6E8A-4147-A177-3AD203B41FA5}">
                      <a16:colId xmlns:a16="http://schemas.microsoft.com/office/drawing/2014/main" val="3689245991"/>
                    </a:ext>
                  </a:extLst>
                </a:gridCol>
                <a:gridCol w="936693">
                  <a:extLst>
                    <a:ext uri="{9D8B030D-6E8A-4147-A177-3AD203B41FA5}">
                      <a16:colId xmlns:a16="http://schemas.microsoft.com/office/drawing/2014/main" val="2551291101"/>
                    </a:ext>
                  </a:extLst>
                </a:gridCol>
                <a:gridCol w="841898">
                  <a:extLst>
                    <a:ext uri="{9D8B030D-6E8A-4147-A177-3AD203B41FA5}">
                      <a16:colId xmlns:a16="http://schemas.microsoft.com/office/drawing/2014/main" val="3804644713"/>
                    </a:ext>
                  </a:extLst>
                </a:gridCol>
                <a:gridCol w="1771901">
                  <a:extLst>
                    <a:ext uri="{9D8B030D-6E8A-4147-A177-3AD203B41FA5}">
                      <a16:colId xmlns:a16="http://schemas.microsoft.com/office/drawing/2014/main" val="551126047"/>
                    </a:ext>
                  </a:extLst>
                </a:gridCol>
              </a:tblGrid>
              <a:tr h="695312">
                <a:tc>
                  <a:txBody>
                    <a:bodyPr/>
                    <a:lstStyle/>
                    <a:p>
                      <a:pPr algn="ctr"/>
                      <a:endParaRPr lang="tr-TR" sz="1400" dirty="0"/>
                    </a:p>
                    <a:p>
                      <a:pPr algn="ctr"/>
                      <a:r>
                        <a:rPr lang="tr-TR" sz="1400" dirty="0" err="1"/>
                        <a:t>Label</a:t>
                      </a:r>
                      <a:endParaRPr lang="tr-TR" sz="1400" dirty="0"/>
                    </a:p>
                  </a:txBody>
                  <a:tcPr/>
                </a:tc>
                <a:tc>
                  <a:txBody>
                    <a:bodyPr/>
                    <a:lstStyle/>
                    <a:p>
                      <a:pPr algn="ctr"/>
                      <a:r>
                        <a:rPr lang="tr-TR" sz="1400" dirty="0"/>
                        <a:t>Tweet</a:t>
                      </a:r>
                    </a:p>
                    <a:p>
                      <a:pPr algn="ctr"/>
                      <a:r>
                        <a:rPr lang="tr-TR" sz="1400" dirty="0"/>
                        <a:t>Profile</a:t>
                      </a:r>
                    </a:p>
                  </a:txBody>
                  <a:tcPr/>
                </a:tc>
                <a:tc>
                  <a:txBody>
                    <a:bodyPr/>
                    <a:lstStyle/>
                    <a:p>
                      <a:pPr algn="ctr"/>
                      <a:r>
                        <a:rPr lang="tr-TR" sz="1400" dirty="0" err="1"/>
                        <a:t>Date</a:t>
                      </a:r>
                      <a:r>
                        <a:rPr lang="tr-TR" sz="1400" dirty="0"/>
                        <a:t>-Time</a:t>
                      </a:r>
                    </a:p>
                  </a:txBody>
                  <a:tcPr/>
                </a:tc>
                <a:tc>
                  <a:txBody>
                    <a:bodyPr/>
                    <a:lstStyle/>
                    <a:p>
                      <a:pPr algn="ctr"/>
                      <a:r>
                        <a:rPr lang="tr-TR" sz="1400" dirty="0" err="1"/>
                        <a:t>Text</a:t>
                      </a:r>
                      <a:endParaRPr lang="tr-TR" sz="1400" dirty="0"/>
                    </a:p>
                  </a:txBody>
                  <a:tcPr/>
                </a:tc>
                <a:extLst>
                  <a:ext uri="{0D108BD9-81ED-4DB2-BD59-A6C34878D82A}">
                    <a16:rowId xmlns:a16="http://schemas.microsoft.com/office/drawing/2014/main" val="28938238"/>
                  </a:ext>
                </a:extLst>
              </a:tr>
              <a:tr h="878193">
                <a:tc>
                  <a:txBody>
                    <a:bodyPr/>
                    <a:lstStyle/>
                    <a:p>
                      <a:pPr algn="ctr"/>
                      <a:endParaRPr lang="tr-TR" sz="1400" dirty="0"/>
                    </a:p>
                    <a:p>
                      <a:pPr algn="ctr"/>
                      <a:r>
                        <a:rPr lang="tr-TR" sz="1400" dirty="0"/>
                        <a:t>Real</a:t>
                      </a:r>
                    </a:p>
                  </a:txBody>
                  <a:tcPr/>
                </a:tc>
                <a:tc>
                  <a:txBody>
                    <a:bodyPr/>
                    <a:lstStyle/>
                    <a:p>
                      <a:pPr algn="ctr"/>
                      <a:endParaRPr lang="tr-TR" sz="1400" dirty="0"/>
                    </a:p>
                    <a:p>
                      <a:pPr algn="ctr"/>
                      <a:r>
                        <a:rPr lang="tr-TR" sz="1400" dirty="0" err="1"/>
                        <a:t>bpthaber</a:t>
                      </a:r>
                      <a:endParaRPr lang="tr-TR" sz="1400" dirty="0"/>
                    </a:p>
                  </a:txBody>
                  <a:tcPr/>
                </a:tc>
                <a:tc>
                  <a:txBody>
                    <a:bodyPr/>
                    <a:lstStyle/>
                    <a:p>
                      <a:pPr algn="ctr"/>
                      <a:endParaRPr lang="tr-TR" sz="1000" dirty="0"/>
                    </a:p>
                    <a:p>
                      <a:pPr algn="ctr"/>
                      <a:r>
                        <a:rPr lang="tr-TR" sz="1100" dirty="0"/>
                        <a:t>2021-05-15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100" dirty="0"/>
                        <a:t>Süper Lig'de şampiyonu belirleyecek olan maçlar başladı!,</a:t>
                      </a:r>
                    </a:p>
                    <a:p>
                      <a:pPr algn="ctr"/>
                      <a:endParaRPr lang="tr-TR" sz="1100" dirty="0"/>
                    </a:p>
                  </a:txBody>
                  <a:tcPr/>
                </a:tc>
                <a:extLst>
                  <a:ext uri="{0D108BD9-81ED-4DB2-BD59-A6C34878D82A}">
                    <a16:rowId xmlns:a16="http://schemas.microsoft.com/office/drawing/2014/main" val="804982346"/>
                  </a:ext>
                </a:extLst>
              </a:tr>
              <a:tr h="1194918">
                <a:tc>
                  <a:txBody>
                    <a:bodyPr/>
                    <a:lstStyle/>
                    <a:p>
                      <a:pPr algn="ctr"/>
                      <a:endParaRPr lang="tr-TR" sz="1400" dirty="0"/>
                    </a:p>
                    <a:p>
                      <a:pPr algn="ctr"/>
                      <a:endParaRPr lang="tr-TR" sz="1400" dirty="0"/>
                    </a:p>
                    <a:p>
                      <a:pPr algn="ctr"/>
                      <a:r>
                        <a:rPr lang="tr-TR" sz="1400" dirty="0"/>
                        <a:t>Real</a:t>
                      </a:r>
                    </a:p>
                  </a:txBody>
                  <a:tcPr/>
                </a:tc>
                <a:tc>
                  <a:txBody>
                    <a:bodyPr/>
                    <a:lstStyle/>
                    <a:p>
                      <a:pPr algn="ctr"/>
                      <a:endParaRPr lang="tr-TR" sz="1400" dirty="0"/>
                    </a:p>
                    <a:p>
                      <a:pPr algn="ctr"/>
                      <a:endParaRPr lang="tr-TR" sz="1400" dirty="0"/>
                    </a:p>
                    <a:p>
                      <a:pPr algn="ctr"/>
                      <a:r>
                        <a:rPr lang="tr-TR" sz="1400" dirty="0"/>
                        <a:t>Haber</a:t>
                      </a:r>
                    </a:p>
                  </a:txBody>
                  <a:tcPr/>
                </a:tc>
                <a:tc>
                  <a:txBody>
                    <a:bodyPr/>
                    <a:lstStyle/>
                    <a:p>
                      <a:pPr algn="ctr"/>
                      <a:endParaRPr lang="tr-TR" sz="1100" dirty="0"/>
                    </a:p>
                    <a:p>
                      <a:pPr algn="ctr"/>
                      <a:endParaRPr lang="tr-TR" sz="1100" dirty="0"/>
                    </a:p>
                    <a:p>
                      <a:pPr algn="ctr"/>
                      <a:r>
                        <a:rPr lang="tr-TR" sz="1100" dirty="0"/>
                        <a:t>2021-12-20</a:t>
                      </a:r>
                    </a:p>
                  </a:txBody>
                  <a:tcPr/>
                </a:tc>
                <a:tc>
                  <a:txBody>
                    <a:bodyPr/>
                    <a:lstStyle/>
                    <a:p>
                      <a:pPr algn="ctr"/>
                      <a:r>
                        <a:rPr lang="tr-TR" sz="1100" dirty="0"/>
                        <a:t>Rusya, geçtiğimiz hafta 2 Rus diplomatı istenmeyen kişi ilan eden Almanya’nın 2 diplomatını "istenmeyen kişi" ilan etti.</a:t>
                      </a:r>
                    </a:p>
                  </a:txBody>
                  <a:tcPr/>
                </a:tc>
                <a:extLst>
                  <a:ext uri="{0D108BD9-81ED-4DB2-BD59-A6C34878D82A}">
                    <a16:rowId xmlns:a16="http://schemas.microsoft.com/office/drawing/2014/main" val="2365377587"/>
                  </a:ext>
                </a:extLst>
              </a:tr>
              <a:tr h="878193">
                <a:tc>
                  <a:txBody>
                    <a:bodyPr/>
                    <a:lstStyle/>
                    <a:p>
                      <a:pPr algn="ctr"/>
                      <a:endParaRPr lang="tr-TR" sz="1400" dirty="0"/>
                    </a:p>
                    <a:p>
                      <a:pPr algn="ctr"/>
                      <a:r>
                        <a:rPr lang="tr-TR" sz="1400" dirty="0" err="1"/>
                        <a:t>Fake</a:t>
                      </a:r>
                      <a:endParaRPr lang="tr-TR" sz="1400" dirty="0"/>
                    </a:p>
                  </a:txBody>
                  <a:tcPr/>
                </a:tc>
                <a:tc>
                  <a:txBody>
                    <a:bodyPr/>
                    <a:lstStyle/>
                    <a:p>
                      <a:pPr algn="ctr"/>
                      <a:endParaRPr lang="tr-TR" sz="1400" dirty="0"/>
                    </a:p>
                    <a:p>
                      <a:pPr algn="ctr"/>
                      <a:r>
                        <a:rPr lang="tr-TR" sz="1400" dirty="0"/>
                        <a:t>Kaparoz</a:t>
                      </a:r>
                    </a:p>
                  </a:txBody>
                  <a:tcPr/>
                </a:tc>
                <a:tc>
                  <a:txBody>
                    <a:bodyPr/>
                    <a:lstStyle/>
                    <a:p>
                      <a:pPr algn="ctr"/>
                      <a:endParaRPr lang="tr-TR" sz="1100" dirty="0"/>
                    </a:p>
                    <a:p>
                      <a:pPr algn="ctr"/>
                      <a:r>
                        <a:rPr lang="tr-TR" sz="1100" dirty="0"/>
                        <a:t>2020-02-14</a:t>
                      </a:r>
                    </a:p>
                  </a:txBody>
                  <a:tcPr/>
                </a:tc>
                <a:tc>
                  <a:txBody>
                    <a:bodyPr/>
                    <a:lstStyle/>
                    <a:p>
                      <a:pPr algn="ctr"/>
                      <a:r>
                        <a:rPr lang="tr-TR" sz="1100" dirty="0"/>
                        <a:t>Meteorolojiden 14 Şubat uyarısı: “Hissedilen sıcaklıklar artacak, nazlanma ve don beklenmiyor</a:t>
                      </a:r>
                    </a:p>
                  </a:txBody>
                  <a:tcPr/>
                </a:tc>
                <a:extLst>
                  <a:ext uri="{0D108BD9-81ED-4DB2-BD59-A6C34878D82A}">
                    <a16:rowId xmlns:a16="http://schemas.microsoft.com/office/drawing/2014/main" val="555441249"/>
                  </a:ext>
                </a:extLst>
              </a:tr>
              <a:tr h="878193">
                <a:tc>
                  <a:txBody>
                    <a:bodyPr/>
                    <a:lstStyle/>
                    <a:p>
                      <a:pPr algn="ctr"/>
                      <a:endParaRPr lang="tr-TR" sz="1400" dirty="0"/>
                    </a:p>
                    <a:p>
                      <a:pPr algn="ctr"/>
                      <a:r>
                        <a:rPr lang="tr-TR" sz="1400" dirty="0" err="1"/>
                        <a:t>Fake</a:t>
                      </a:r>
                      <a:endParaRPr lang="tr-TR" sz="1400" dirty="0"/>
                    </a:p>
                  </a:txBody>
                  <a:tcPr/>
                </a:tc>
                <a:tc>
                  <a:txBody>
                    <a:bodyPr/>
                    <a:lstStyle/>
                    <a:p>
                      <a:pPr algn="ctr"/>
                      <a:endParaRPr lang="tr-TR" sz="1400" dirty="0"/>
                    </a:p>
                    <a:p>
                      <a:pPr algn="ctr"/>
                      <a:r>
                        <a:rPr lang="tr-TR" sz="1400" dirty="0" err="1"/>
                        <a:t>Zaytung</a:t>
                      </a:r>
                      <a:endParaRPr lang="tr-TR" sz="1400" dirty="0"/>
                    </a:p>
                  </a:txBody>
                  <a:tcPr/>
                </a:tc>
                <a:tc>
                  <a:txBody>
                    <a:bodyPr/>
                    <a:lstStyle/>
                    <a:p>
                      <a:pPr algn="ctr"/>
                      <a:endParaRPr lang="tr-TR" sz="1100" dirty="0"/>
                    </a:p>
                    <a:p>
                      <a:pPr algn="ctr"/>
                      <a:r>
                        <a:rPr lang="tr-TR" sz="1100" dirty="0"/>
                        <a:t>2016-03-22</a:t>
                      </a:r>
                    </a:p>
                  </a:txBody>
                  <a:tcPr/>
                </a:tc>
                <a:tc>
                  <a:txBody>
                    <a:bodyPr/>
                    <a:lstStyle/>
                    <a:p>
                      <a:pPr algn="ctr"/>
                      <a:r>
                        <a:rPr lang="tr-TR" sz="1100" dirty="0"/>
                        <a:t>Türkiye'nin 3. havaalanını çekemeyenler hırslarını Brüksel'dekinden aldı…</a:t>
                      </a:r>
                    </a:p>
                  </a:txBody>
                  <a:tcPr/>
                </a:tc>
                <a:extLst>
                  <a:ext uri="{0D108BD9-81ED-4DB2-BD59-A6C34878D82A}">
                    <a16:rowId xmlns:a16="http://schemas.microsoft.com/office/drawing/2014/main" val="536239008"/>
                  </a:ext>
                </a:extLst>
              </a:tr>
            </a:tbl>
          </a:graphicData>
        </a:graphic>
      </p:graphicFrame>
      <p:sp>
        <p:nvSpPr>
          <p:cNvPr id="5" name="Metin kutusu 4">
            <a:extLst>
              <a:ext uri="{FF2B5EF4-FFF2-40B4-BE49-F238E27FC236}">
                <a16:creationId xmlns:a16="http://schemas.microsoft.com/office/drawing/2014/main" id="{7B09C34B-0332-895D-D9F2-31C2B73B2A7B}"/>
              </a:ext>
            </a:extLst>
          </p:cNvPr>
          <p:cNvSpPr txBox="1"/>
          <p:nvPr/>
        </p:nvSpPr>
        <p:spPr>
          <a:xfrm>
            <a:off x="836762" y="1699404"/>
            <a:ext cx="3027872" cy="2862322"/>
          </a:xfrm>
          <a:prstGeom prst="rect">
            <a:avLst/>
          </a:prstGeom>
          <a:noFill/>
        </p:spPr>
        <p:txBody>
          <a:bodyPr wrap="square" rtlCol="0">
            <a:spAutoFit/>
          </a:bodyPr>
          <a:lstStyle/>
          <a:p>
            <a:r>
              <a:rPr lang="tr-TR" dirty="0"/>
              <a:t>-</a:t>
            </a:r>
            <a:r>
              <a:rPr lang="tr-TR" b="1" i="1" dirty="0" err="1"/>
              <a:t>Preprocessing</a:t>
            </a:r>
            <a:r>
              <a:rPr lang="tr-TR" b="1" i="1" dirty="0"/>
              <a:t> </a:t>
            </a:r>
            <a:r>
              <a:rPr lang="tr-TR" b="1" i="1" dirty="0" err="1"/>
              <a:t>steps</a:t>
            </a:r>
            <a:r>
              <a:rPr lang="tr-TR" sz="1600" b="1" i="1" dirty="0"/>
              <a:t>:</a:t>
            </a:r>
          </a:p>
          <a:p>
            <a:pPr marL="285750" indent="-285750">
              <a:lnSpc>
                <a:spcPct val="150000"/>
              </a:lnSpc>
              <a:buFont typeface="Arial" panose="020B0604020202020204" pitchFamily="34" charset="0"/>
              <a:buChar char="•"/>
            </a:pPr>
            <a:r>
              <a:rPr lang="tr-TR" sz="1600" dirty="0" err="1"/>
              <a:t>Hyperlink</a:t>
            </a:r>
            <a:r>
              <a:rPr lang="tr-TR" sz="1600" dirty="0"/>
              <a:t> &amp; emoji </a:t>
            </a:r>
            <a:r>
              <a:rPr lang="tr-TR" sz="1600" dirty="0" err="1"/>
              <a:t>removal</a:t>
            </a:r>
            <a:endParaRPr lang="tr-TR" sz="1600" dirty="0"/>
          </a:p>
          <a:p>
            <a:pPr marL="285750" indent="-285750">
              <a:lnSpc>
                <a:spcPct val="150000"/>
              </a:lnSpc>
              <a:buFont typeface="Arial" panose="020B0604020202020204" pitchFamily="34" charset="0"/>
              <a:buChar char="•"/>
            </a:pPr>
            <a:r>
              <a:rPr lang="tr-TR" sz="1600" dirty="0" err="1"/>
              <a:t>Removing</a:t>
            </a:r>
            <a:r>
              <a:rPr lang="tr-TR" sz="1600" dirty="0"/>
              <a:t> </a:t>
            </a:r>
            <a:r>
              <a:rPr lang="tr-TR" sz="1600" dirty="0" err="1"/>
              <a:t>punctuations</a:t>
            </a:r>
            <a:endParaRPr lang="tr-TR" sz="1600" dirty="0"/>
          </a:p>
          <a:p>
            <a:pPr marL="285750" indent="-285750">
              <a:lnSpc>
                <a:spcPct val="150000"/>
              </a:lnSpc>
              <a:buFont typeface="Arial" panose="020B0604020202020204" pitchFamily="34" charset="0"/>
              <a:buChar char="•"/>
            </a:pPr>
            <a:r>
              <a:rPr lang="tr-TR" sz="1600" dirty="0" err="1"/>
              <a:t>Tokenization</a:t>
            </a:r>
            <a:endParaRPr lang="tr-TR" sz="1600" dirty="0"/>
          </a:p>
          <a:p>
            <a:pPr marL="285750" indent="-285750">
              <a:lnSpc>
                <a:spcPct val="150000"/>
              </a:lnSpc>
              <a:buFont typeface="Arial" panose="020B0604020202020204" pitchFamily="34" charset="0"/>
              <a:buChar char="•"/>
            </a:pPr>
            <a:r>
              <a:rPr lang="tr-TR" sz="1600" dirty="0" err="1"/>
              <a:t>Lemmatization</a:t>
            </a:r>
            <a:endParaRPr lang="tr-TR" sz="1600" dirty="0"/>
          </a:p>
          <a:p>
            <a:pPr marL="285750" indent="-285750">
              <a:lnSpc>
                <a:spcPct val="150000"/>
              </a:lnSpc>
              <a:buFont typeface="Arial" panose="020B0604020202020204" pitchFamily="34" charset="0"/>
              <a:buChar char="•"/>
            </a:pPr>
            <a:r>
              <a:rPr lang="tr-TR" sz="1600" dirty="0" err="1"/>
              <a:t>Concatenation</a:t>
            </a:r>
            <a:endParaRPr lang="tr-TR" sz="1600" dirty="0"/>
          </a:p>
          <a:p>
            <a:pPr marL="285750" indent="-285750">
              <a:lnSpc>
                <a:spcPct val="150000"/>
              </a:lnSpc>
              <a:buFont typeface="Arial" panose="020B0604020202020204" pitchFamily="34" charset="0"/>
              <a:buChar char="•"/>
            </a:pPr>
            <a:endParaRPr lang="tr-TR" sz="1600" dirty="0"/>
          </a:p>
          <a:p>
            <a:pPr marL="285750" indent="-285750">
              <a:buFont typeface="Arial" panose="020B0604020202020204" pitchFamily="34" charset="0"/>
              <a:buChar char="•"/>
            </a:pPr>
            <a:endParaRPr lang="tr-TR" dirty="0"/>
          </a:p>
        </p:txBody>
      </p:sp>
      <p:sp>
        <p:nvSpPr>
          <p:cNvPr id="7" name="Metin kutusu 6">
            <a:extLst>
              <a:ext uri="{FF2B5EF4-FFF2-40B4-BE49-F238E27FC236}">
                <a16:creationId xmlns:a16="http://schemas.microsoft.com/office/drawing/2014/main" id="{335B5602-EA18-5B0D-0856-3DEA61983FDF}"/>
              </a:ext>
            </a:extLst>
          </p:cNvPr>
          <p:cNvSpPr txBox="1"/>
          <p:nvPr/>
        </p:nvSpPr>
        <p:spPr>
          <a:xfrm>
            <a:off x="836762" y="4096767"/>
            <a:ext cx="3441940" cy="2123658"/>
          </a:xfrm>
          <a:prstGeom prst="rect">
            <a:avLst/>
          </a:prstGeom>
          <a:noFill/>
        </p:spPr>
        <p:txBody>
          <a:bodyPr wrap="square" rtlCol="0">
            <a:spAutoFit/>
          </a:bodyPr>
          <a:lstStyle/>
          <a:p>
            <a:r>
              <a:rPr lang="tr-TR" dirty="0"/>
              <a:t>-</a:t>
            </a:r>
            <a:r>
              <a:rPr lang="tr-TR" b="1" i="1" dirty="0" err="1"/>
              <a:t>Qualifications</a:t>
            </a:r>
            <a:r>
              <a:rPr lang="tr-TR" sz="1600" b="1" i="1" dirty="0"/>
              <a:t>:</a:t>
            </a:r>
          </a:p>
          <a:p>
            <a:pPr marL="285750" indent="-285750">
              <a:lnSpc>
                <a:spcPct val="150000"/>
              </a:lnSpc>
              <a:buFont typeface="Arial" panose="020B0604020202020204" pitchFamily="34" charset="0"/>
              <a:buChar char="•"/>
            </a:pPr>
            <a:r>
              <a:rPr lang="tr-TR" sz="1600" b="0" i="0" dirty="0">
                <a:solidFill>
                  <a:srgbClr val="000000"/>
                </a:solidFill>
                <a:effectLst/>
              </a:rPr>
              <a:t>31275# of </a:t>
            </a:r>
            <a:r>
              <a:rPr lang="tr-TR" sz="1600" b="0" i="0" dirty="0" err="1">
                <a:solidFill>
                  <a:srgbClr val="000000"/>
                </a:solidFill>
                <a:effectLst/>
              </a:rPr>
              <a:t>real</a:t>
            </a:r>
            <a:r>
              <a:rPr lang="tr-TR" sz="1600" b="0" i="0" dirty="0">
                <a:solidFill>
                  <a:srgbClr val="000000"/>
                </a:solidFill>
                <a:effectLst/>
              </a:rPr>
              <a:t> tweet </a:t>
            </a:r>
            <a:r>
              <a:rPr lang="tr-TR" sz="1600" b="0" i="0" dirty="0" err="1">
                <a:solidFill>
                  <a:srgbClr val="000000"/>
                </a:solidFill>
                <a:effectLst/>
              </a:rPr>
              <a:t>posts</a:t>
            </a:r>
            <a:endParaRPr lang="tr-TR" sz="1600" b="0" i="0" dirty="0">
              <a:solidFill>
                <a:srgbClr val="000000"/>
              </a:solidFill>
              <a:effectLst/>
            </a:endParaRPr>
          </a:p>
          <a:p>
            <a:pPr marL="285750" indent="-285750">
              <a:lnSpc>
                <a:spcPct val="150000"/>
              </a:lnSpc>
              <a:buFont typeface="Arial" panose="020B0604020202020204" pitchFamily="34" charset="0"/>
              <a:buChar char="•"/>
            </a:pPr>
            <a:r>
              <a:rPr lang="tr-TR" sz="1600" b="0" i="0" dirty="0">
                <a:solidFill>
                  <a:srgbClr val="000000"/>
                </a:solidFill>
                <a:effectLst/>
              </a:rPr>
              <a:t>28711# of </a:t>
            </a:r>
            <a:r>
              <a:rPr lang="tr-TR" sz="1600" b="0" i="0" dirty="0" err="1">
                <a:solidFill>
                  <a:srgbClr val="000000"/>
                </a:solidFill>
                <a:effectLst/>
              </a:rPr>
              <a:t>fake</a:t>
            </a:r>
            <a:r>
              <a:rPr lang="tr-TR" sz="1600" b="0" i="0" dirty="0">
                <a:solidFill>
                  <a:srgbClr val="000000"/>
                </a:solidFill>
                <a:effectLst/>
              </a:rPr>
              <a:t> tweet </a:t>
            </a:r>
            <a:r>
              <a:rPr lang="tr-TR" sz="1600" b="0" i="0" dirty="0" err="1">
                <a:solidFill>
                  <a:srgbClr val="000000"/>
                </a:solidFill>
                <a:effectLst/>
              </a:rPr>
              <a:t>posts</a:t>
            </a:r>
            <a:endParaRPr lang="tr-TR" sz="1600" b="0" i="0" dirty="0">
              <a:solidFill>
                <a:srgbClr val="000000"/>
              </a:solidFill>
              <a:effectLst/>
            </a:endParaRPr>
          </a:p>
          <a:p>
            <a:pPr marL="285750" indent="-285750">
              <a:lnSpc>
                <a:spcPct val="150000"/>
              </a:lnSpc>
              <a:buFont typeface="Arial" panose="020B0604020202020204" pitchFamily="34" charset="0"/>
              <a:buChar char="•"/>
            </a:pPr>
            <a:r>
              <a:rPr lang="tr-TR" sz="1600" dirty="0">
                <a:solidFill>
                  <a:srgbClr val="000000"/>
                </a:solidFill>
              </a:rPr>
              <a:t>18 total </a:t>
            </a:r>
            <a:r>
              <a:rPr lang="tr-TR" sz="1600" dirty="0" err="1">
                <a:solidFill>
                  <a:srgbClr val="000000"/>
                </a:solidFill>
              </a:rPr>
              <a:t>number</a:t>
            </a:r>
            <a:r>
              <a:rPr lang="tr-TR" sz="1600" dirty="0">
                <a:solidFill>
                  <a:srgbClr val="000000"/>
                </a:solidFill>
              </a:rPr>
              <a:t> of </a:t>
            </a:r>
            <a:r>
              <a:rPr lang="tr-TR" sz="1600" dirty="0" err="1">
                <a:solidFill>
                  <a:srgbClr val="000000"/>
                </a:solidFill>
              </a:rPr>
              <a:t>news</a:t>
            </a:r>
            <a:r>
              <a:rPr lang="tr-TR" sz="1600" dirty="0">
                <a:solidFill>
                  <a:srgbClr val="000000"/>
                </a:solidFill>
              </a:rPr>
              <a:t> </a:t>
            </a:r>
            <a:r>
              <a:rPr lang="tr-TR" sz="1600" dirty="0" err="1">
                <a:solidFill>
                  <a:srgbClr val="000000"/>
                </a:solidFill>
              </a:rPr>
              <a:t>resources</a:t>
            </a:r>
            <a:endParaRPr lang="tr-TR" sz="1600" dirty="0">
              <a:solidFill>
                <a:srgbClr val="000000"/>
              </a:solidFill>
            </a:endParaRPr>
          </a:p>
          <a:p>
            <a:pPr marL="285750" indent="-285750">
              <a:lnSpc>
                <a:spcPct val="150000"/>
              </a:lnSpc>
              <a:buFont typeface="Arial" panose="020B0604020202020204" pitchFamily="34" charset="0"/>
              <a:buChar char="•"/>
            </a:pPr>
            <a:r>
              <a:rPr lang="tr-TR" sz="1600" dirty="0">
                <a:solidFill>
                  <a:srgbClr val="000000"/>
                </a:solidFill>
              </a:rPr>
              <a:t>(9 </a:t>
            </a:r>
            <a:r>
              <a:rPr lang="tr-TR" sz="1600" dirty="0" err="1">
                <a:solidFill>
                  <a:srgbClr val="000000"/>
                </a:solidFill>
              </a:rPr>
              <a:t>real</a:t>
            </a:r>
            <a:r>
              <a:rPr lang="tr-TR" sz="1600" dirty="0">
                <a:solidFill>
                  <a:srgbClr val="000000"/>
                </a:solidFill>
              </a:rPr>
              <a:t> + 9 </a:t>
            </a:r>
            <a:r>
              <a:rPr lang="tr-TR" sz="1600" dirty="0" err="1">
                <a:solidFill>
                  <a:srgbClr val="000000"/>
                </a:solidFill>
              </a:rPr>
              <a:t>fake</a:t>
            </a:r>
            <a:r>
              <a:rPr lang="tr-TR" sz="1600" dirty="0">
                <a:solidFill>
                  <a:srgbClr val="000000"/>
                </a:solidFill>
              </a:rPr>
              <a:t> </a:t>
            </a:r>
            <a:r>
              <a:rPr lang="tr-TR" sz="1600" dirty="0" err="1">
                <a:solidFill>
                  <a:srgbClr val="000000"/>
                </a:solidFill>
              </a:rPr>
              <a:t>resources</a:t>
            </a:r>
            <a:r>
              <a:rPr lang="tr-TR" sz="1600" dirty="0">
                <a:solidFill>
                  <a:srgbClr val="000000"/>
                </a:solidFill>
              </a:rPr>
              <a:t>)</a:t>
            </a:r>
            <a:endParaRPr lang="tr-TR" sz="1600" dirty="0"/>
          </a:p>
          <a:p>
            <a:pPr marL="285750" indent="-285750">
              <a:buFont typeface="Arial" panose="020B0604020202020204" pitchFamily="34" charset="0"/>
              <a:buChar char="•"/>
            </a:pPr>
            <a:endParaRPr lang="tr-TR" dirty="0"/>
          </a:p>
        </p:txBody>
      </p:sp>
    </p:spTree>
    <p:extLst>
      <p:ext uri="{BB962C8B-B14F-4D97-AF65-F5344CB8AC3E}">
        <p14:creationId xmlns:p14="http://schemas.microsoft.com/office/powerpoint/2010/main" val="260471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16E2D-5F57-CDC6-A972-858D359511B1}"/>
              </a:ext>
            </a:extLst>
          </p:cNvPr>
          <p:cNvSpPr>
            <a:spLocks noGrp="1"/>
          </p:cNvSpPr>
          <p:nvPr>
            <p:ph type="title"/>
          </p:nvPr>
        </p:nvSpPr>
        <p:spPr>
          <a:xfrm>
            <a:off x="700087" y="909638"/>
            <a:ext cx="10691813" cy="1048558"/>
          </a:xfrm>
        </p:spPr>
        <p:txBody>
          <a:bodyPr>
            <a:normAutofit/>
          </a:bodyPr>
          <a:lstStyle/>
          <a:p>
            <a:r>
              <a:rPr lang="en-US"/>
              <a:t>Approach</a:t>
            </a:r>
            <a:endParaRPr lang="en-US" dirty="0"/>
          </a:p>
        </p:txBody>
      </p:sp>
      <p:cxnSp>
        <p:nvCxnSpPr>
          <p:cNvPr id="23" name="Straight Connector 1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1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8F6A8441-E058-CE96-CB4F-BEE3A110266B}"/>
              </a:ext>
            </a:extLst>
          </p:cNvPr>
          <p:cNvSpPr/>
          <p:nvPr/>
        </p:nvSpPr>
        <p:spPr>
          <a:xfrm>
            <a:off x="700088" y="2292350"/>
            <a:ext cx="10691811" cy="836550"/>
          </a:xfrm>
          <a:custGeom>
            <a:avLst/>
            <a:gdLst>
              <a:gd name="connsiteX0" fmla="*/ 0 w 10691811"/>
              <a:gd name="connsiteY0" fmla="*/ 139428 h 836550"/>
              <a:gd name="connsiteX1" fmla="*/ 139428 w 10691811"/>
              <a:gd name="connsiteY1" fmla="*/ 0 h 836550"/>
              <a:gd name="connsiteX2" fmla="*/ 10552383 w 10691811"/>
              <a:gd name="connsiteY2" fmla="*/ 0 h 836550"/>
              <a:gd name="connsiteX3" fmla="*/ 10691811 w 10691811"/>
              <a:gd name="connsiteY3" fmla="*/ 139428 h 836550"/>
              <a:gd name="connsiteX4" fmla="*/ 10691811 w 10691811"/>
              <a:gd name="connsiteY4" fmla="*/ 697122 h 836550"/>
              <a:gd name="connsiteX5" fmla="*/ 10552383 w 10691811"/>
              <a:gd name="connsiteY5" fmla="*/ 836550 h 836550"/>
              <a:gd name="connsiteX6" fmla="*/ 139428 w 10691811"/>
              <a:gd name="connsiteY6" fmla="*/ 836550 h 836550"/>
              <a:gd name="connsiteX7" fmla="*/ 0 w 10691811"/>
              <a:gd name="connsiteY7" fmla="*/ 697122 h 836550"/>
              <a:gd name="connsiteX8" fmla="*/ 0 w 10691811"/>
              <a:gd name="connsiteY8" fmla="*/ 139428 h 8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1811" h="836550">
                <a:moveTo>
                  <a:pt x="0" y="139428"/>
                </a:moveTo>
                <a:cubicBezTo>
                  <a:pt x="0" y="62424"/>
                  <a:pt x="62424" y="0"/>
                  <a:pt x="139428" y="0"/>
                </a:cubicBezTo>
                <a:lnTo>
                  <a:pt x="10552383" y="0"/>
                </a:lnTo>
                <a:cubicBezTo>
                  <a:pt x="10629387" y="0"/>
                  <a:pt x="10691811" y="62424"/>
                  <a:pt x="10691811" y="139428"/>
                </a:cubicBezTo>
                <a:lnTo>
                  <a:pt x="10691811" y="697122"/>
                </a:lnTo>
                <a:cubicBezTo>
                  <a:pt x="10691811" y="774126"/>
                  <a:pt x="10629387" y="836550"/>
                  <a:pt x="10552383" y="836550"/>
                </a:cubicBezTo>
                <a:lnTo>
                  <a:pt x="139428" y="836550"/>
                </a:lnTo>
                <a:cubicBezTo>
                  <a:pt x="62424" y="836550"/>
                  <a:pt x="0" y="774126"/>
                  <a:pt x="0" y="697122"/>
                </a:cubicBezTo>
                <a:lnTo>
                  <a:pt x="0" y="13942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657" tIns="124657" rIns="124657" bIns="124657" numCol="1" spcCol="1270" anchor="ctr" anchorCtr="0">
            <a:noAutofit/>
          </a:bodyPr>
          <a:lstStyle/>
          <a:p>
            <a:pPr marL="0" lvl="0" indent="0" algn="l" defTabSz="977900">
              <a:lnSpc>
                <a:spcPct val="90000"/>
              </a:lnSpc>
              <a:spcBef>
                <a:spcPct val="0"/>
              </a:spcBef>
              <a:spcAft>
                <a:spcPct val="35000"/>
              </a:spcAft>
              <a:buNone/>
            </a:pPr>
            <a:r>
              <a:rPr lang="en-US" sz="2200" kern="1200" dirty="0"/>
              <a:t>Hyperparameter Optimization =&gt; </a:t>
            </a:r>
            <a:r>
              <a:rPr lang="en-US" sz="2200" kern="1200" dirty="0" err="1"/>
              <a:t>RandomSearchCv</a:t>
            </a:r>
            <a:r>
              <a:rPr lang="en-US" sz="2200" kern="1200" dirty="0"/>
              <a:t> </a:t>
            </a:r>
          </a:p>
        </p:txBody>
      </p:sp>
      <p:sp>
        <p:nvSpPr>
          <p:cNvPr id="6" name="Freeform: Shape 5">
            <a:extLst>
              <a:ext uri="{FF2B5EF4-FFF2-40B4-BE49-F238E27FC236}">
                <a16:creationId xmlns:a16="http://schemas.microsoft.com/office/drawing/2014/main" id="{A625FECE-3A02-0818-7C1D-A8DA7B5D0ED6}"/>
              </a:ext>
            </a:extLst>
          </p:cNvPr>
          <p:cNvSpPr/>
          <p:nvPr/>
        </p:nvSpPr>
        <p:spPr>
          <a:xfrm>
            <a:off x="700088" y="3242601"/>
            <a:ext cx="10691811" cy="836550"/>
          </a:xfrm>
          <a:custGeom>
            <a:avLst/>
            <a:gdLst>
              <a:gd name="connsiteX0" fmla="*/ 0 w 10691811"/>
              <a:gd name="connsiteY0" fmla="*/ 139428 h 836550"/>
              <a:gd name="connsiteX1" fmla="*/ 139428 w 10691811"/>
              <a:gd name="connsiteY1" fmla="*/ 0 h 836550"/>
              <a:gd name="connsiteX2" fmla="*/ 10552383 w 10691811"/>
              <a:gd name="connsiteY2" fmla="*/ 0 h 836550"/>
              <a:gd name="connsiteX3" fmla="*/ 10691811 w 10691811"/>
              <a:gd name="connsiteY3" fmla="*/ 139428 h 836550"/>
              <a:gd name="connsiteX4" fmla="*/ 10691811 w 10691811"/>
              <a:gd name="connsiteY4" fmla="*/ 697122 h 836550"/>
              <a:gd name="connsiteX5" fmla="*/ 10552383 w 10691811"/>
              <a:gd name="connsiteY5" fmla="*/ 836550 h 836550"/>
              <a:gd name="connsiteX6" fmla="*/ 139428 w 10691811"/>
              <a:gd name="connsiteY6" fmla="*/ 836550 h 836550"/>
              <a:gd name="connsiteX7" fmla="*/ 0 w 10691811"/>
              <a:gd name="connsiteY7" fmla="*/ 697122 h 836550"/>
              <a:gd name="connsiteX8" fmla="*/ 0 w 10691811"/>
              <a:gd name="connsiteY8" fmla="*/ 139428 h 8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1811" h="836550">
                <a:moveTo>
                  <a:pt x="0" y="139428"/>
                </a:moveTo>
                <a:cubicBezTo>
                  <a:pt x="0" y="62424"/>
                  <a:pt x="62424" y="0"/>
                  <a:pt x="139428" y="0"/>
                </a:cubicBezTo>
                <a:lnTo>
                  <a:pt x="10552383" y="0"/>
                </a:lnTo>
                <a:cubicBezTo>
                  <a:pt x="10629387" y="0"/>
                  <a:pt x="10691811" y="62424"/>
                  <a:pt x="10691811" y="139428"/>
                </a:cubicBezTo>
                <a:lnTo>
                  <a:pt x="10691811" y="697122"/>
                </a:lnTo>
                <a:cubicBezTo>
                  <a:pt x="10691811" y="774126"/>
                  <a:pt x="10629387" y="836550"/>
                  <a:pt x="10552383" y="836550"/>
                </a:cubicBezTo>
                <a:lnTo>
                  <a:pt x="139428" y="836550"/>
                </a:lnTo>
                <a:cubicBezTo>
                  <a:pt x="62424" y="836550"/>
                  <a:pt x="0" y="774126"/>
                  <a:pt x="0" y="697122"/>
                </a:cubicBezTo>
                <a:lnTo>
                  <a:pt x="0" y="13942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657" tIns="124657" rIns="124657" bIns="124657" numCol="1" spcCol="1270" anchor="ctr" anchorCtr="0">
            <a:noAutofit/>
          </a:bodyPr>
          <a:lstStyle/>
          <a:p>
            <a:pPr marL="0" lvl="0" indent="0" algn="l" defTabSz="977900">
              <a:lnSpc>
                <a:spcPct val="90000"/>
              </a:lnSpc>
              <a:spcBef>
                <a:spcPct val="0"/>
              </a:spcBef>
              <a:spcAft>
                <a:spcPct val="35000"/>
              </a:spcAft>
              <a:buNone/>
            </a:pPr>
            <a:r>
              <a:rPr lang="en-US" sz="2200" kern="1200" dirty="0"/>
              <a:t>Performance Evaluation =&gt; F1 score, ROC curve, Confusion Matrix, Accuracy, Loss etc.</a:t>
            </a:r>
          </a:p>
        </p:txBody>
      </p:sp>
      <p:sp>
        <p:nvSpPr>
          <p:cNvPr id="7" name="Freeform: Shape 6">
            <a:extLst>
              <a:ext uri="{FF2B5EF4-FFF2-40B4-BE49-F238E27FC236}">
                <a16:creationId xmlns:a16="http://schemas.microsoft.com/office/drawing/2014/main" id="{E63FED98-460E-6EDC-5A88-094F128F2F7C}"/>
              </a:ext>
            </a:extLst>
          </p:cNvPr>
          <p:cNvSpPr/>
          <p:nvPr/>
        </p:nvSpPr>
        <p:spPr>
          <a:xfrm>
            <a:off x="700088" y="4142511"/>
            <a:ext cx="10691811" cy="836550"/>
          </a:xfrm>
          <a:custGeom>
            <a:avLst/>
            <a:gdLst>
              <a:gd name="connsiteX0" fmla="*/ 0 w 10691811"/>
              <a:gd name="connsiteY0" fmla="*/ 139428 h 836550"/>
              <a:gd name="connsiteX1" fmla="*/ 139428 w 10691811"/>
              <a:gd name="connsiteY1" fmla="*/ 0 h 836550"/>
              <a:gd name="connsiteX2" fmla="*/ 10552383 w 10691811"/>
              <a:gd name="connsiteY2" fmla="*/ 0 h 836550"/>
              <a:gd name="connsiteX3" fmla="*/ 10691811 w 10691811"/>
              <a:gd name="connsiteY3" fmla="*/ 139428 h 836550"/>
              <a:gd name="connsiteX4" fmla="*/ 10691811 w 10691811"/>
              <a:gd name="connsiteY4" fmla="*/ 697122 h 836550"/>
              <a:gd name="connsiteX5" fmla="*/ 10552383 w 10691811"/>
              <a:gd name="connsiteY5" fmla="*/ 836550 h 836550"/>
              <a:gd name="connsiteX6" fmla="*/ 139428 w 10691811"/>
              <a:gd name="connsiteY6" fmla="*/ 836550 h 836550"/>
              <a:gd name="connsiteX7" fmla="*/ 0 w 10691811"/>
              <a:gd name="connsiteY7" fmla="*/ 697122 h 836550"/>
              <a:gd name="connsiteX8" fmla="*/ 0 w 10691811"/>
              <a:gd name="connsiteY8" fmla="*/ 139428 h 8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1811" h="836550">
                <a:moveTo>
                  <a:pt x="0" y="139428"/>
                </a:moveTo>
                <a:cubicBezTo>
                  <a:pt x="0" y="62424"/>
                  <a:pt x="62424" y="0"/>
                  <a:pt x="139428" y="0"/>
                </a:cubicBezTo>
                <a:lnTo>
                  <a:pt x="10552383" y="0"/>
                </a:lnTo>
                <a:cubicBezTo>
                  <a:pt x="10629387" y="0"/>
                  <a:pt x="10691811" y="62424"/>
                  <a:pt x="10691811" y="139428"/>
                </a:cubicBezTo>
                <a:lnTo>
                  <a:pt x="10691811" y="697122"/>
                </a:lnTo>
                <a:cubicBezTo>
                  <a:pt x="10691811" y="774126"/>
                  <a:pt x="10629387" y="836550"/>
                  <a:pt x="10552383" y="836550"/>
                </a:cubicBezTo>
                <a:lnTo>
                  <a:pt x="139428" y="836550"/>
                </a:lnTo>
                <a:cubicBezTo>
                  <a:pt x="62424" y="836550"/>
                  <a:pt x="0" y="774126"/>
                  <a:pt x="0" y="697122"/>
                </a:cubicBezTo>
                <a:lnTo>
                  <a:pt x="0" y="13942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657" tIns="124657" rIns="124657" bIns="124657" numCol="1" spcCol="1270" anchor="ctr" anchorCtr="0">
            <a:noAutofit/>
          </a:bodyPr>
          <a:lstStyle/>
          <a:p>
            <a:pPr marL="0" lvl="0" indent="0" algn="l" defTabSz="977900">
              <a:lnSpc>
                <a:spcPct val="90000"/>
              </a:lnSpc>
              <a:spcBef>
                <a:spcPct val="0"/>
              </a:spcBef>
              <a:spcAft>
                <a:spcPct val="35000"/>
              </a:spcAft>
              <a:buNone/>
            </a:pPr>
            <a:r>
              <a:rPr lang="en-US" sz="2200" kern="1200" dirty="0"/>
              <a:t>Model Used =&gt; </a:t>
            </a:r>
            <a:r>
              <a:rPr lang="en-US" sz="2200" kern="1200" dirty="0" err="1"/>
              <a:t>XGBoost</a:t>
            </a:r>
            <a:r>
              <a:rPr lang="en-US" sz="2200" kern="1200" dirty="0"/>
              <a:t>, Random Forest, Logistic Regression, CNN, LSTM</a:t>
            </a:r>
          </a:p>
        </p:txBody>
      </p:sp>
      <p:sp>
        <p:nvSpPr>
          <p:cNvPr id="8" name="Freeform: Shape 7">
            <a:extLst>
              <a:ext uri="{FF2B5EF4-FFF2-40B4-BE49-F238E27FC236}">
                <a16:creationId xmlns:a16="http://schemas.microsoft.com/office/drawing/2014/main" id="{9031B683-9E16-6166-F523-CA50F76D5F07}"/>
              </a:ext>
            </a:extLst>
          </p:cNvPr>
          <p:cNvSpPr/>
          <p:nvPr/>
        </p:nvSpPr>
        <p:spPr>
          <a:xfrm>
            <a:off x="700088" y="5042421"/>
            <a:ext cx="10691811" cy="836550"/>
          </a:xfrm>
          <a:custGeom>
            <a:avLst/>
            <a:gdLst>
              <a:gd name="connsiteX0" fmla="*/ 0 w 10691811"/>
              <a:gd name="connsiteY0" fmla="*/ 139428 h 836550"/>
              <a:gd name="connsiteX1" fmla="*/ 139428 w 10691811"/>
              <a:gd name="connsiteY1" fmla="*/ 0 h 836550"/>
              <a:gd name="connsiteX2" fmla="*/ 10552383 w 10691811"/>
              <a:gd name="connsiteY2" fmla="*/ 0 h 836550"/>
              <a:gd name="connsiteX3" fmla="*/ 10691811 w 10691811"/>
              <a:gd name="connsiteY3" fmla="*/ 139428 h 836550"/>
              <a:gd name="connsiteX4" fmla="*/ 10691811 w 10691811"/>
              <a:gd name="connsiteY4" fmla="*/ 697122 h 836550"/>
              <a:gd name="connsiteX5" fmla="*/ 10552383 w 10691811"/>
              <a:gd name="connsiteY5" fmla="*/ 836550 h 836550"/>
              <a:gd name="connsiteX6" fmla="*/ 139428 w 10691811"/>
              <a:gd name="connsiteY6" fmla="*/ 836550 h 836550"/>
              <a:gd name="connsiteX7" fmla="*/ 0 w 10691811"/>
              <a:gd name="connsiteY7" fmla="*/ 697122 h 836550"/>
              <a:gd name="connsiteX8" fmla="*/ 0 w 10691811"/>
              <a:gd name="connsiteY8" fmla="*/ 139428 h 8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1811" h="836550">
                <a:moveTo>
                  <a:pt x="0" y="139428"/>
                </a:moveTo>
                <a:cubicBezTo>
                  <a:pt x="0" y="62424"/>
                  <a:pt x="62424" y="0"/>
                  <a:pt x="139428" y="0"/>
                </a:cubicBezTo>
                <a:lnTo>
                  <a:pt x="10552383" y="0"/>
                </a:lnTo>
                <a:cubicBezTo>
                  <a:pt x="10629387" y="0"/>
                  <a:pt x="10691811" y="62424"/>
                  <a:pt x="10691811" y="139428"/>
                </a:cubicBezTo>
                <a:lnTo>
                  <a:pt x="10691811" y="697122"/>
                </a:lnTo>
                <a:cubicBezTo>
                  <a:pt x="10691811" y="774126"/>
                  <a:pt x="10629387" y="836550"/>
                  <a:pt x="10552383" y="836550"/>
                </a:cubicBezTo>
                <a:lnTo>
                  <a:pt x="139428" y="836550"/>
                </a:lnTo>
                <a:cubicBezTo>
                  <a:pt x="62424" y="836550"/>
                  <a:pt x="0" y="774126"/>
                  <a:pt x="0" y="697122"/>
                </a:cubicBezTo>
                <a:lnTo>
                  <a:pt x="0" y="13942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657" tIns="124657" rIns="124657" bIns="124657" numCol="1" spcCol="1270" anchor="ctr" anchorCtr="0">
            <a:noAutofit/>
          </a:bodyPr>
          <a:lstStyle/>
          <a:p>
            <a:pPr marL="0" lvl="0" indent="0" algn="l" defTabSz="977900">
              <a:lnSpc>
                <a:spcPct val="90000"/>
              </a:lnSpc>
              <a:spcBef>
                <a:spcPct val="0"/>
              </a:spcBef>
              <a:spcAft>
                <a:spcPct val="35000"/>
              </a:spcAft>
              <a:buNone/>
            </a:pPr>
            <a:r>
              <a:rPr lang="tr-TR" sz="2200" kern="1200" dirty="0" err="1"/>
              <a:t>Fine-Tuning</a:t>
            </a:r>
            <a:r>
              <a:rPr lang="tr-TR" sz="2200" kern="1200" dirty="0"/>
              <a:t> =</a:t>
            </a:r>
            <a:r>
              <a:rPr lang="en-US" sz="2200" kern="1200" dirty="0"/>
              <a:t>&gt;</a:t>
            </a:r>
            <a:r>
              <a:rPr lang="tr-TR" sz="2200" kern="1200" dirty="0"/>
              <a:t> </a:t>
            </a:r>
            <a:r>
              <a:rPr lang="en-US" sz="2200" kern="1200" dirty="0"/>
              <a:t>Early Stopping, Attention Layers, Dropout Rate, Activation Function(Sigmoid, </a:t>
            </a:r>
            <a:r>
              <a:rPr lang="en-US" sz="2200" kern="1200" dirty="0" err="1"/>
              <a:t>LeakyRelu</a:t>
            </a:r>
            <a:r>
              <a:rPr lang="en-US" sz="2200" kern="1200" dirty="0"/>
              <a:t>)</a:t>
            </a:r>
            <a:r>
              <a:rPr lang="tr-TR" sz="2200" kern="1200" dirty="0"/>
              <a:t> </a:t>
            </a:r>
            <a:r>
              <a:rPr lang="en-US" sz="2200" kern="1200" dirty="0"/>
              <a:t>etc.</a:t>
            </a:r>
          </a:p>
        </p:txBody>
      </p:sp>
    </p:spTree>
    <p:extLst>
      <p:ext uri="{BB962C8B-B14F-4D97-AF65-F5344CB8AC3E}">
        <p14:creationId xmlns:p14="http://schemas.microsoft.com/office/powerpoint/2010/main" val="280618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FE9D2-1A83-C141-4C6D-DF398C607134}"/>
              </a:ext>
            </a:extLst>
          </p:cNvPr>
          <p:cNvSpPr>
            <a:spLocks noGrp="1"/>
          </p:cNvSpPr>
          <p:nvPr>
            <p:ph type="title"/>
          </p:nvPr>
        </p:nvSpPr>
        <p:spPr>
          <a:xfrm>
            <a:off x="695325" y="888999"/>
            <a:ext cx="10798176" cy="1051914"/>
          </a:xfrm>
        </p:spPr>
        <p:txBody>
          <a:bodyPr>
            <a:normAutofit/>
          </a:bodyPr>
          <a:lstStyle/>
          <a:p>
            <a:r>
              <a:rPr lang="en-US" dirty="0"/>
              <a:t>Advantages and Disadvantages</a:t>
            </a:r>
          </a:p>
        </p:txBody>
      </p:sp>
      <p:cxnSp>
        <p:nvCxnSpPr>
          <p:cNvPr id="27" name="Straight Connector 26">
            <a:extLst>
              <a:ext uri="{FF2B5EF4-FFF2-40B4-BE49-F238E27FC236}">
                <a16:creationId xmlns:a16="http://schemas.microsoft.com/office/drawing/2014/main" id="{9BB96FAB-CCBF-4D1E-9D0D-B038ACC29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2345C914-9B6C-41F7-21D0-8C5EF72BD7A4}"/>
              </a:ext>
            </a:extLst>
          </p:cNvPr>
          <p:cNvSpPr/>
          <p:nvPr/>
        </p:nvSpPr>
        <p:spPr>
          <a:xfrm>
            <a:off x="779461" y="2183768"/>
            <a:ext cx="10629899" cy="2046391"/>
          </a:xfrm>
          <a:custGeom>
            <a:avLst/>
            <a:gdLst>
              <a:gd name="connsiteX0" fmla="*/ 0 w 10629899"/>
              <a:gd name="connsiteY0" fmla="*/ 192881 h 1928813"/>
              <a:gd name="connsiteX1" fmla="*/ 192881 w 10629899"/>
              <a:gd name="connsiteY1" fmla="*/ 0 h 1928813"/>
              <a:gd name="connsiteX2" fmla="*/ 10437018 w 10629899"/>
              <a:gd name="connsiteY2" fmla="*/ 0 h 1928813"/>
              <a:gd name="connsiteX3" fmla="*/ 10629899 w 10629899"/>
              <a:gd name="connsiteY3" fmla="*/ 192881 h 1928813"/>
              <a:gd name="connsiteX4" fmla="*/ 10629899 w 10629899"/>
              <a:gd name="connsiteY4" fmla="*/ 1735932 h 1928813"/>
              <a:gd name="connsiteX5" fmla="*/ 10437018 w 10629899"/>
              <a:gd name="connsiteY5" fmla="*/ 1928813 h 1928813"/>
              <a:gd name="connsiteX6" fmla="*/ 192881 w 10629899"/>
              <a:gd name="connsiteY6" fmla="*/ 1928813 h 1928813"/>
              <a:gd name="connsiteX7" fmla="*/ 0 w 10629899"/>
              <a:gd name="connsiteY7" fmla="*/ 1735932 h 1928813"/>
              <a:gd name="connsiteX8" fmla="*/ 0 w 10629899"/>
              <a:gd name="connsiteY8" fmla="*/ 192881 h 192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9899" h="1928813">
                <a:moveTo>
                  <a:pt x="0" y="192881"/>
                </a:moveTo>
                <a:cubicBezTo>
                  <a:pt x="0" y="86356"/>
                  <a:pt x="86356" y="0"/>
                  <a:pt x="192881" y="0"/>
                </a:cubicBezTo>
                <a:lnTo>
                  <a:pt x="10437018" y="0"/>
                </a:lnTo>
                <a:cubicBezTo>
                  <a:pt x="10543543" y="0"/>
                  <a:pt x="10629899" y="86356"/>
                  <a:pt x="10629899" y="192881"/>
                </a:cubicBezTo>
                <a:lnTo>
                  <a:pt x="10629899" y="1735932"/>
                </a:lnTo>
                <a:cubicBezTo>
                  <a:pt x="10629899" y="1842457"/>
                  <a:pt x="10543543" y="1928813"/>
                  <a:pt x="10437018" y="1928813"/>
                </a:cubicBezTo>
                <a:lnTo>
                  <a:pt x="192881" y="1928813"/>
                </a:lnTo>
                <a:cubicBezTo>
                  <a:pt x="86356" y="1928813"/>
                  <a:pt x="0" y="1842457"/>
                  <a:pt x="0" y="1735932"/>
                </a:cubicBezTo>
                <a:lnTo>
                  <a:pt x="0" y="192881"/>
                </a:lnTo>
                <a:close/>
              </a:path>
            </a:pathLst>
          </a:custGeom>
          <a:solidFill>
            <a:srgbClr val="96BA9A"/>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7933" tIns="147933" rIns="147933" bIns="147933"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rPr>
              <a:t>Advantages:</a:t>
            </a:r>
          </a:p>
          <a:p>
            <a:pPr marL="171450" lvl="1" indent="-171450" algn="l" defTabSz="844550">
              <a:spcBef>
                <a:spcPct val="0"/>
              </a:spcBef>
              <a:spcAft>
                <a:spcPct val="15000"/>
              </a:spcAft>
              <a:buChar char="•"/>
            </a:pPr>
            <a:r>
              <a:rPr lang="en-US" sz="1900" kern="1200" dirty="0">
                <a:solidFill>
                  <a:schemeClr val="tx1"/>
                </a:solidFill>
              </a:rPr>
              <a:t>High Accuracy</a:t>
            </a:r>
          </a:p>
          <a:p>
            <a:pPr marL="171450" lvl="1" indent="-171450" algn="l" defTabSz="844550">
              <a:spcBef>
                <a:spcPct val="0"/>
              </a:spcBef>
              <a:spcAft>
                <a:spcPct val="15000"/>
              </a:spcAft>
              <a:buChar char="•"/>
            </a:pPr>
            <a:r>
              <a:rPr lang="en-US" sz="1900" kern="1200" dirty="0">
                <a:solidFill>
                  <a:schemeClr val="tx1"/>
                </a:solidFill>
              </a:rPr>
              <a:t>Multiple Models (CNN, </a:t>
            </a:r>
            <a:r>
              <a:rPr lang="en-US" sz="1900" kern="1200" dirty="0" err="1">
                <a:solidFill>
                  <a:schemeClr val="tx1"/>
                </a:solidFill>
              </a:rPr>
              <a:t>XGBoost</a:t>
            </a:r>
            <a:r>
              <a:rPr lang="en-US" sz="1900" kern="1200" dirty="0">
                <a:solidFill>
                  <a:schemeClr val="tx1"/>
                </a:solidFill>
              </a:rPr>
              <a:t>, Random Forest, Logistic Regression)</a:t>
            </a:r>
          </a:p>
          <a:p>
            <a:pPr marL="171450" lvl="1" indent="-171450" algn="l" defTabSz="844550">
              <a:spcBef>
                <a:spcPct val="0"/>
              </a:spcBef>
              <a:spcAft>
                <a:spcPct val="15000"/>
              </a:spcAft>
              <a:buChar char="•"/>
            </a:pPr>
            <a:r>
              <a:rPr lang="en-US" sz="1900" kern="1200" dirty="0">
                <a:solidFill>
                  <a:schemeClr val="tx1"/>
                </a:solidFill>
              </a:rPr>
              <a:t>Hyperparameter Optimization (</a:t>
            </a:r>
            <a:r>
              <a:rPr lang="en-US" sz="1900" kern="1200" dirty="0" err="1">
                <a:solidFill>
                  <a:schemeClr val="tx1"/>
                </a:solidFill>
              </a:rPr>
              <a:t>RandomSearchCV</a:t>
            </a:r>
            <a:r>
              <a:rPr lang="en-US" sz="1900" kern="1200" dirty="0">
                <a:solidFill>
                  <a:schemeClr val="tx1"/>
                </a:solidFill>
              </a:rPr>
              <a:t>)</a:t>
            </a:r>
          </a:p>
          <a:p>
            <a:pPr marL="171450" lvl="1" indent="-171450" algn="l" defTabSz="844550">
              <a:spcBef>
                <a:spcPct val="0"/>
              </a:spcBef>
              <a:spcAft>
                <a:spcPct val="15000"/>
              </a:spcAft>
              <a:buChar char="•"/>
            </a:pPr>
            <a:r>
              <a:rPr lang="en-US" sz="1900" kern="1200" dirty="0">
                <a:solidFill>
                  <a:schemeClr val="tx1"/>
                </a:solidFill>
              </a:rPr>
              <a:t>Rightly Balanced Dataset (30k F.N / 30k R.N)</a:t>
            </a:r>
          </a:p>
        </p:txBody>
      </p:sp>
      <p:sp>
        <p:nvSpPr>
          <p:cNvPr id="12" name="Freeform: Shape 11">
            <a:extLst>
              <a:ext uri="{FF2B5EF4-FFF2-40B4-BE49-F238E27FC236}">
                <a16:creationId xmlns:a16="http://schemas.microsoft.com/office/drawing/2014/main" id="{02119893-B551-D19E-CC03-0E7B55A38A9B}"/>
              </a:ext>
            </a:extLst>
          </p:cNvPr>
          <p:cNvSpPr/>
          <p:nvPr/>
        </p:nvSpPr>
        <p:spPr>
          <a:xfrm>
            <a:off x="779462" y="4423976"/>
            <a:ext cx="10629899" cy="2112291"/>
          </a:xfrm>
          <a:custGeom>
            <a:avLst/>
            <a:gdLst>
              <a:gd name="connsiteX0" fmla="*/ 0 w 10629899"/>
              <a:gd name="connsiteY0" fmla="*/ 192881 h 1928813"/>
              <a:gd name="connsiteX1" fmla="*/ 192881 w 10629899"/>
              <a:gd name="connsiteY1" fmla="*/ 0 h 1928813"/>
              <a:gd name="connsiteX2" fmla="*/ 10437018 w 10629899"/>
              <a:gd name="connsiteY2" fmla="*/ 0 h 1928813"/>
              <a:gd name="connsiteX3" fmla="*/ 10629899 w 10629899"/>
              <a:gd name="connsiteY3" fmla="*/ 192881 h 1928813"/>
              <a:gd name="connsiteX4" fmla="*/ 10629899 w 10629899"/>
              <a:gd name="connsiteY4" fmla="*/ 1735932 h 1928813"/>
              <a:gd name="connsiteX5" fmla="*/ 10437018 w 10629899"/>
              <a:gd name="connsiteY5" fmla="*/ 1928813 h 1928813"/>
              <a:gd name="connsiteX6" fmla="*/ 192881 w 10629899"/>
              <a:gd name="connsiteY6" fmla="*/ 1928813 h 1928813"/>
              <a:gd name="connsiteX7" fmla="*/ 0 w 10629899"/>
              <a:gd name="connsiteY7" fmla="*/ 1735932 h 1928813"/>
              <a:gd name="connsiteX8" fmla="*/ 0 w 10629899"/>
              <a:gd name="connsiteY8" fmla="*/ 192881 h 192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9899" h="1928813">
                <a:moveTo>
                  <a:pt x="0" y="192881"/>
                </a:moveTo>
                <a:cubicBezTo>
                  <a:pt x="0" y="86356"/>
                  <a:pt x="86356" y="0"/>
                  <a:pt x="192881" y="0"/>
                </a:cubicBezTo>
                <a:lnTo>
                  <a:pt x="10437018" y="0"/>
                </a:lnTo>
                <a:cubicBezTo>
                  <a:pt x="10543543" y="0"/>
                  <a:pt x="10629899" y="86356"/>
                  <a:pt x="10629899" y="192881"/>
                </a:cubicBezTo>
                <a:lnTo>
                  <a:pt x="10629899" y="1735932"/>
                </a:lnTo>
                <a:cubicBezTo>
                  <a:pt x="10629899" y="1842457"/>
                  <a:pt x="10543543" y="1928813"/>
                  <a:pt x="10437018" y="1928813"/>
                </a:cubicBezTo>
                <a:lnTo>
                  <a:pt x="192881" y="1928813"/>
                </a:lnTo>
                <a:cubicBezTo>
                  <a:pt x="86356" y="1928813"/>
                  <a:pt x="0" y="1842457"/>
                  <a:pt x="0" y="1735932"/>
                </a:cubicBezTo>
                <a:lnTo>
                  <a:pt x="0" y="192881"/>
                </a:lnTo>
                <a:close/>
              </a:path>
            </a:pathLst>
          </a:custGeom>
          <a:solidFill>
            <a:srgbClr val="FF9999"/>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7933" tIns="147933" rIns="147933" bIns="147933" numCol="1" spcCol="1270" anchor="t" anchorCtr="0">
            <a:noAutofit/>
          </a:bodyPr>
          <a:lstStyle/>
          <a:p>
            <a:pPr defTabSz="539496">
              <a:spcBef>
                <a:spcPts val="590"/>
              </a:spcBef>
            </a:pPr>
            <a:r>
              <a:rPr lang="en-US" sz="2400" b="1" kern="1200" dirty="0">
                <a:solidFill>
                  <a:schemeClr val="tx1"/>
                </a:solidFill>
                <a:latin typeface="+mn-lt"/>
                <a:ea typeface="+mn-ea"/>
                <a:cs typeface="+mn-cs"/>
              </a:rPr>
              <a:t>Disadvantages:</a:t>
            </a:r>
          </a:p>
          <a:p>
            <a:pPr marL="342900" indent="-342900" defTabSz="539496">
              <a:spcBef>
                <a:spcPts val="590"/>
              </a:spcBef>
              <a:buFont typeface="Arial" panose="020B0604020202020204" pitchFamily="34" charset="0"/>
              <a:buChar char="•"/>
            </a:pPr>
            <a:r>
              <a:rPr lang="en-US" sz="1900" kern="1200" dirty="0">
                <a:solidFill>
                  <a:schemeClr val="tx1"/>
                </a:solidFill>
                <a:latin typeface="+mn-lt"/>
                <a:ea typeface="+mn-ea"/>
                <a:cs typeface="+mn-cs"/>
              </a:rPr>
              <a:t>Potential Bias: Potential Po</a:t>
            </a:r>
            <a:r>
              <a:rPr lang="tr-TR" sz="1900" kern="1200" dirty="0" err="1">
                <a:solidFill>
                  <a:schemeClr val="tx1"/>
                </a:solidFill>
                <a:latin typeface="+mn-lt"/>
                <a:ea typeface="+mn-ea"/>
                <a:cs typeface="+mn-cs"/>
              </a:rPr>
              <a:t>lit</a:t>
            </a:r>
            <a:r>
              <a:rPr lang="en-US" sz="1900" kern="1200" dirty="0" err="1">
                <a:solidFill>
                  <a:schemeClr val="tx1"/>
                </a:solidFill>
                <a:latin typeface="+mn-lt"/>
                <a:ea typeface="+mn-ea"/>
                <a:cs typeface="+mn-cs"/>
              </a:rPr>
              <a:t>ical</a:t>
            </a:r>
            <a:r>
              <a:rPr lang="en-US" sz="1900" kern="1200" dirty="0">
                <a:solidFill>
                  <a:schemeClr val="tx1"/>
                </a:solidFill>
                <a:latin typeface="+mn-lt"/>
                <a:ea typeface="+mn-ea"/>
                <a:cs typeface="+mn-cs"/>
              </a:rPr>
              <a:t> Bias</a:t>
            </a:r>
          </a:p>
          <a:p>
            <a:pPr marL="342900" indent="-342900" defTabSz="539496">
              <a:spcBef>
                <a:spcPts val="590"/>
              </a:spcBef>
              <a:buFont typeface="Arial" panose="020B0604020202020204" pitchFamily="34" charset="0"/>
              <a:buChar char="•"/>
            </a:pPr>
            <a:r>
              <a:rPr lang="en-US" sz="1900" kern="1200" dirty="0">
                <a:solidFill>
                  <a:schemeClr val="tx1"/>
                </a:solidFill>
                <a:latin typeface="+mn-lt"/>
                <a:ea typeface="+mn-ea"/>
                <a:cs typeface="+mn-cs"/>
              </a:rPr>
              <a:t>Potential Improvements for Hyperparameters: (</a:t>
            </a:r>
            <a:r>
              <a:rPr lang="en-US" sz="1900" kern="1200" dirty="0" err="1">
                <a:solidFill>
                  <a:schemeClr val="tx1"/>
                </a:solidFill>
                <a:latin typeface="+mn-lt"/>
                <a:ea typeface="+mn-ea"/>
                <a:cs typeface="+mn-cs"/>
              </a:rPr>
              <a:t>GridSearchCV</a:t>
            </a:r>
            <a:r>
              <a:rPr lang="en-US" sz="1900" kern="1200" dirty="0">
                <a:solidFill>
                  <a:schemeClr val="tx1"/>
                </a:solidFill>
                <a:latin typeface="+mn-lt"/>
                <a:ea typeface="+mn-ea"/>
                <a:cs typeface="+mn-cs"/>
              </a:rPr>
              <a:t>) </a:t>
            </a:r>
          </a:p>
          <a:p>
            <a:pPr marL="342900" indent="-342900" defTabSz="539496">
              <a:spcBef>
                <a:spcPts val="590"/>
              </a:spcBef>
              <a:buFont typeface="Arial" panose="020B0604020202020204" pitchFamily="34" charset="0"/>
              <a:buChar char="•"/>
            </a:pPr>
            <a:r>
              <a:rPr lang="en-US" sz="1900" kern="1200" dirty="0">
                <a:solidFill>
                  <a:schemeClr val="tx1"/>
                </a:solidFill>
                <a:latin typeface="+mn-lt"/>
                <a:ea typeface="+mn-ea"/>
                <a:cs typeface="+mn-cs"/>
              </a:rPr>
              <a:t>Language and Cultural Context: (Turkish l. only)</a:t>
            </a:r>
          </a:p>
          <a:p>
            <a:pPr marL="342900" indent="-342900" defTabSz="539496">
              <a:spcBef>
                <a:spcPts val="590"/>
              </a:spcBef>
              <a:buFont typeface="Arial" panose="020B0604020202020204" pitchFamily="34" charset="0"/>
              <a:buChar char="•"/>
            </a:pPr>
            <a:r>
              <a:rPr lang="en-US" sz="1900" kern="1200" dirty="0">
                <a:solidFill>
                  <a:schemeClr val="tx1"/>
                </a:solidFill>
                <a:latin typeface="+mn-lt"/>
                <a:ea typeface="+mn-ea"/>
                <a:cs typeface="+mn-cs"/>
              </a:rPr>
              <a:t>News Source Limitations</a:t>
            </a:r>
          </a:p>
        </p:txBody>
      </p:sp>
    </p:spTree>
    <p:extLst>
      <p:ext uri="{BB962C8B-B14F-4D97-AF65-F5344CB8AC3E}">
        <p14:creationId xmlns:p14="http://schemas.microsoft.com/office/powerpoint/2010/main" val="55806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248</TotalTime>
  <Words>1542</Words>
  <Application>Microsoft Office PowerPoint</Application>
  <PresentationFormat>Geniş ekran</PresentationFormat>
  <Paragraphs>234</Paragraphs>
  <Slides>25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Abadi</vt:lpstr>
      <vt:lpstr>Arial</vt:lpstr>
      <vt:lpstr>Calisto MT</vt:lpstr>
      <vt:lpstr>Times New Roman</vt:lpstr>
      <vt:lpstr>Univers Condensed</vt:lpstr>
      <vt:lpstr>ChronicleVTI</vt:lpstr>
      <vt:lpstr>THE IDENTIFIDACION OF SATIRICAL FAKE NEWS IN TURKEY </vt:lpstr>
      <vt:lpstr>List of contents</vt:lpstr>
      <vt:lpstr>Problem Statement</vt:lpstr>
      <vt:lpstr>Project Purpose</vt:lpstr>
      <vt:lpstr>Source Gatherıng</vt:lpstr>
      <vt:lpstr>Tools and Technology</vt:lpstr>
      <vt:lpstr>Dataset</vt:lpstr>
      <vt:lpstr>Approach</vt:lpstr>
      <vt:lpstr>Advantages and Disadvantages</vt:lpstr>
      <vt:lpstr>Results</vt:lpstr>
      <vt:lpstr>Results  (Logistıc Regressıon)</vt:lpstr>
      <vt:lpstr>Results (CNN Model)</vt:lpstr>
      <vt:lpstr>results  (Cnn archıtecture)</vt:lpstr>
      <vt:lpstr>Results (Random Forest)</vt:lpstr>
      <vt:lpstr>Results (Random Forest Tree)</vt:lpstr>
      <vt:lpstr>Results (XGBoost)</vt:lpstr>
      <vt:lpstr>Comparisons: ROC Curve</vt:lpstr>
      <vt:lpstr>Comparisons: Conf. Matrıx</vt:lpstr>
      <vt:lpstr>Comparisons: Conf. Matrıx</vt:lpstr>
      <vt:lpstr>Comparisons</vt:lpstr>
      <vt:lpstr>COMPARISON BETWEEN RELATED WORKS</vt:lpstr>
      <vt:lpstr>Future Works</vt:lpstr>
      <vt:lpstr>Conclusions</vt:lpstr>
      <vt:lpstr>References</vt:lpstr>
      <vt:lpstr>Thank you for Lıstenıng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IDENTIFIDACION OF SATIRICAL FAKE NEWS IN TURKEY </dc:title>
  <dc:creator>Ahmet Kaan Memioğlu</dc:creator>
  <cp:lastModifiedBy>Şükrü Erim Sinal</cp:lastModifiedBy>
  <cp:revision>8</cp:revision>
  <dcterms:created xsi:type="dcterms:W3CDTF">2023-06-09T14:16:47Z</dcterms:created>
  <dcterms:modified xsi:type="dcterms:W3CDTF">2023-06-11T19:34:14Z</dcterms:modified>
</cp:coreProperties>
</file>