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Source Code Pro"/>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italic.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75d0393f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75d0393f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c75d0393ff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c75d0393ff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75d0393f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75d0393f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c75d0393f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c75d0393f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c75d0393f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c75d0393ff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75d0393f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75d0393f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75d0393ff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75d0393ff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75d0393ff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75d0393f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c75d0393ff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c75d0393f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c75d0393f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c75d0393f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c603b8b9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c603b8b9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75d0393ff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75d0393f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603b8b9e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603b8b9e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c75d0393ff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c75d0393ff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c75d0393f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c75d0393f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603b8b9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603b8b9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603b8b9e2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603b8b9e2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603b8b9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603b8b9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c75d0393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c75d0393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75d0393f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75d0393f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75d0393f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75d0393f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603b8b9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603b8b9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  Secure Chatting Program</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fontScale="77500" lnSpcReduction="20000"/>
          </a:bodyPr>
          <a:lstStyle/>
          <a:p>
            <a:pPr indent="0" lvl="0" marL="0" rtl="0" algn="ctr">
              <a:spcBef>
                <a:spcPts val="0"/>
              </a:spcBef>
              <a:spcAft>
                <a:spcPts val="0"/>
              </a:spcAft>
              <a:buNone/>
            </a:pPr>
            <a:r>
              <a:rPr lang="tr"/>
              <a:t>1900005528-Ahmet Kaan Memioğlu</a:t>
            </a:r>
            <a:endParaRPr/>
          </a:p>
          <a:p>
            <a:pPr indent="0" lvl="0" marL="0" rtl="0" algn="ctr">
              <a:spcBef>
                <a:spcPts val="0"/>
              </a:spcBef>
              <a:spcAft>
                <a:spcPts val="0"/>
              </a:spcAft>
              <a:buNone/>
            </a:pPr>
            <a:r>
              <a:rPr lang="tr"/>
              <a:t>1900005485-Emrecan Üzüm</a:t>
            </a:r>
            <a:endParaRPr/>
          </a:p>
          <a:p>
            <a:pPr indent="0" lvl="0" marL="0" rtl="0" algn="ctr">
              <a:spcBef>
                <a:spcPts val="0"/>
              </a:spcBef>
              <a:spcAft>
                <a:spcPts val="0"/>
              </a:spcAft>
              <a:buNone/>
            </a:pPr>
            <a:r>
              <a:rPr lang="tr"/>
              <a:t>1900003587-Şükrü Erim Sinal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(Lighthouse [Nonfunctional])</a:t>
            </a:r>
            <a:endParaRPr/>
          </a:p>
        </p:txBody>
      </p:sp>
      <p:pic>
        <p:nvPicPr>
          <p:cNvPr id="128" name="Google Shape;128;p22"/>
          <p:cNvPicPr preferRelativeResize="0"/>
          <p:nvPr/>
        </p:nvPicPr>
        <p:blipFill>
          <a:blip r:embed="rId3">
            <a:alphaModFix/>
          </a:blip>
          <a:stretch>
            <a:fillRect/>
          </a:stretch>
        </p:blipFill>
        <p:spPr>
          <a:xfrm>
            <a:off x="718175" y="1410800"/>
            <a:ext cx="7211748" cy="3580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(Lighthouse [Nonfunctional])</a:t>
            </a:r>
            <a:endParaRPr/>
          </a:p>
        </p:txBody>
      </p:sp>
      <p:pic>
        <p:nvPicPr>
          <p:cNvPr id="134" name="Google Shape;134;p23"/>
          <p:cNvPicPr preferRelativeResize="0"/>
          <p:nvPr/>
        </p:nvPicPr>
        <p:blipFill>
          <a:blip r:embed="rId3">
            <a:alphaModFix/>
          </a:blip>
          <a:stretch>
            <a:fillRect/>
          </a:stretch>
        </p:blipFill>
        <p:spPr>
          <a:xfrm>
            <a:off x="1686925" y="1410800"/>
            <a:ext cx="5182536" cy="3580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(Lighthouse [Nonfunctional])</a:t>
            </a:r>
            <a:endParaRPr/>
          </a:p>
        </p:txBody>
      </p:sp>
      <p:pic>
        <p:nvPicPr>
          <p:cNvPr id="140" name="Google Shape;140;p24"/>
          <p:cNvPicPr preferRelativeResize="0"/>
          <p:nvPr/>
        </p:nvPicPr>
        <p:blipFill>
          <a:blip r:embed="rId3">
            <a:alphaModFix/>
          </a:blip>
          <a:stretch>
            <a:fillRect/>
          </a:stretch>
        </p:blipFill>
        <p:spPr>
          <a:xfrm>
            <a:off x="2141225" y="1410800"/>
            <a:ext cx="4124792" cy="3580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46" name="Google Shape;146;p25"/>
          <p:cNvPicPr preferRelativeResize="0"/>
          <p:nvPr/>
        </p:nvPicPr>
        <p:blipFill>
          <a:blip r:embed="rId3">
            <a:alphaModFix/>
          </a:blip>
          <a:stretch>
            <a:fillRect/>
          </a:stretch>
        </p:blipFill>
        <p:spPr>
          <a:xfrm>
            <a:off x="701050" y="1402225"/>
            <a:ext cx="7288144" cy="3580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52" name="Google Shape;152;p26"/>
          <p:cNvPicPr preferRelativeResize="0"/>
          <p:nvPr/>
        </p:nvPicPr>
        <p:blipFill>
          <a:blip r:embed="rId3">
            <a:alphaModFix/>
          </a:blip>
          <a:stretch>
            <a:fillRect/>
          </a:stretch>
        </p:blipFill>
        <p:spPr>
          <a:xfrm>
            <a:off x="915375" y="1436525"/>
            <a:ext cx="7067780" cy="3580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58" name="Google Shape;158;p27"/>
          <p:cNvPicPr preferRelativeResize="0"/>
          <p:nvPr/>
        </p:nvPicPr>
        <p:blipFill>
          <a:blip r:embed="rId3">
            <a:alphaModFix/>
          </a:blip>
          <a:stretch>
            <a:fillRect/>
          </a:stretch>
        </p:blipFill>
        <p:spPr>
          <a:xfrm>
            <a:off x="2595550" y="1453675"/>
            <a:ext cx="3673295" cy="358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64" name="Google Shape;164;p28"/>
          <p:cNvPicPr preferRelativeResize="0"/>
          <p:nvPr/>
        </p:nvPicPr>
        <p:blipFill>
          <a:blip r:embed="rId3">
            <a:alphaModFix/>
          </a:blip>
          <a:stretch>
            <a:fillRect/>
          </a:stretch>
        </p:blipFill>
        <p:spPr>
          <a:xfrm>
            <a:off x="1299500" y="1410775"/>
            <a:ext cx="6545003" cy="3580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70" name="Google Shape;170;p29"/>
          <p:cNvPicPr preferRelativeResize="0"/>
          <p:nvPr/>
        </p:nvPicPr>
        <p:blipFill>
          <a:blip r:embed="rId3">
            <a:alphaModFix/>
          </a:blip>
          <a:stretch>
            <a:fillRect/>
          </a:stretch>
        </p:blipFill>
        <p:spPr>
          <a:xfrm>
            <a:off x="923575" y="1406450"/>
            <a:ext cx="6887775" cy="3653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76" name="Google Shape;176;p30"/>
          <p:cNvPicPr preferRelativeResize="0"/>
          <p:nvPr/>
        </p:nvPicPr>
        <p:blipFill>
          <a:blip r:embed="rId3">
            <a:alphaModFix/>
          </a:blip>
          <a:stretch>
            <a:fillRect/>
          </a:stretch>
        </p:blipFill>
        <p:spPr>
          <a:xfrm>
            <a:off x="555300" y="1402225"/>
            <a:ext cx="7100341" cy="3580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82" name="Google Shape;182;p31"/>
          <p:cNvPicPr preferRelativeResize="0"/>
          <p:nvPr/>
        </p:nvPicPr>
        <p:blipFill>
          <a:blip r:embed="rId3">
            <a:alphaModFix/>
          </a:blip>
          <a:stretch>
            <a:fillRect/>
          </a:stretch>
        </p:blipFill>
        <p:spPr>
          <a:xfrm>
            <a:off x="666750" y="1436525"/>
            <a:ext cx="7278746" cy="3580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Outline</a:t>
            </a:r>
            <a:endParaRPr/>
          </a:p>
        </p:txBody>
      </p:sp>
      <p:sp>
        <p:nvSpPr>
          <p:cNvPr id="69" name="Google Shape;69;p14"/>
          <p:cNvSpPr txBox="1"/>
          <p:nvPr>
            <p:ph idx="1" type="body"/>
          </p:nvPr>
        </p:nvSpPr>
        <p:spPr>
          <a:xfrm>
            <a:off x="311700" y="1871750"/>
            <a:ext cx="8520600" cy="357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1.Tools / Frameworks</a:t>
            </a:r>
            <a:endParaRPr/>
          </a:p>
          <a:p>
            <a:pPr indent="0" lvl="0" marL="0" rtl="0" algn="l">
              <a:spcBef>
                <a:spcPts val="1200"/>
              </a:spcBef>
              <a:spcAft>
                <a:spcPts val="0"/>
              </a:spcAft>
              <a:buNone/>
            </a:pPr>
            <a:r>
              <a:rPr lang="tr"/>
              <a:t>2.Development Method</a:t>
            </a:r>
            <a:endParaRPr/>
          </a:p>
          <a:p>
            <a:pPr indent="0" lvl="0" marL="0" rtl="0" algn="l">
              <a:spcBef>
                <a:spcPts val="1200"/>
              </a:spcBef>
              <a:spcAft>
                <a:spcPts val="0"/>
              </a:spcAft>
              <a:buNone/>
            </a:pPr>
            <a:r>
              <a:rPr lang="tr"/>
              <a:t>3.Flow of the Program</a:t>
            </a:r>
            <a:endParaRPr/>
          </a:p>
          <a:p>
            <a:pPr indent="0" lvl="0" marL="0" rtl="0" algn="l">
              <a:spcBef>
                <a:spcPts val="1200"/>
              </a:spcBef>
              <a:spcAft>
                <a:spcPts val="0"/>
              </a:spcAft>
              <a:buNone/>
            </a:pPr>
            <a:r>
              <a:rPr lang="tr"/>
              <a:t>4.Testing procedures</a:t>
            </a:r>
            <a:endParaRPr/>
          </a:p>
          <a:p>
            <a:pPr indent="0" lvl="0" marL="0" rtl="0" algn="l">
              <a:spcBef>
                <a:spcPts val="1200"/>
              </a:spcBef>
              <a:spcAft>
                <a:spcPts val="0"/>
              </a:spcAft>
              <a:buNone/>
            </a:pPr>
            <a:r>
              <a:rPr lang="tr"/>
              <a:t>5.Target Audience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5143500" y="1638300"/>
            <a:ext cx="2857500" cy="2857500"/>
          </a:xfrm>
          <a:prstGeom prst="rect">
            <a:avLst/>
          </a:prstGeom>
          <a:noFill/>
          <a:ln>
            <a:noFill/>
          </a:ln>
        </p:spPr>
      </p:pic>
      <p:sp>
        <p:nvSpPr>
          <p:cNvPr id="71" name="Google Shape;71;p14"/>
          <p:cNvSpPr/>
          <p:nvPr/>
        </p:nvSpPr>
        <p:spPr>
          <a:xfrm>
            <a:off x="4733635" y="1296022"/>
            <a:ext cx="3677229" cy="48047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2F3136"/>
                </a:solidFill>
                <a:latin typeface="Oswald"/>
              </a:rPr>
              <a:t>Our Github Link</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464100" y="5249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 (Cypress [Functional])</a:t>
            </a:r>
            <a:endParaRPr/>
          </a:p>
        </p:txBody>
      </p:sp>
      <p:pic>
        <p:nvPicPr>
          <p:cNvPr id="188" name="Google Shape;188;p32"/>
          <p:cNvPicPr preferRelativeResize="0"/>
          <p:nvPr/>
        </p:nvPicPr>
        <p:blipFill>
          <a:blip r:embed="rId3">
            <a:alphaModFix/>
          </a:blip>
          <a:stretch>
            <a:fillRect/>
          </a:stretch>
        </p:blipFill>
        <p:spPr>
          <a:xfrm>
            <a:off x="767663" y="1419375"/>
            <a:ext cx="7437234" cy="35802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Target Audience</a:t>
            </a:r>
            <a:endParaRPr/>
          </a:p>
        </p:txBody>
      </p:sp>
      <p:sp>
        <p:nvSpPr>
          <p:cNvPr id="194" name="Google Shape;194;p33"/>
          <p:cNvSpPr txBox="1"/>
          <p:nvPr/>
        </p:nvSpPr>
        <p:spPr>
          <a:xfrm>
            <a:off x="0" y="0"/>
            <a:ext cx="9104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50">
              <a:solidFill>
                <a:srgbClr val="B9BBBE"/>
              </a:solidFill>
              <a:highlight>
                <a:srgbClr val="2F3136"/>
              </a:highlight>
              <a:latin typeface="Courier New"/>
              <a:ea typeface="Courier New"/>
              <a:cs typeface="Courier New"/>
              <a:sym typeface="Courier New"/>
            </a:endParaRPr>
          </a:p>
        </p:txBody>
      </p:sp>
      <p:sp>
        <p:nvSpPr>
          <p:cNvPr id="195" name="Google Shape;195;p33"/>
          <p:cNvSpPr txBox="1"/>
          <p:nvPr/>
        </p:nvSpPr>
        <p:spPr>
          <a:xfrm>
            <a:off x="88500" y="1611800"/>
            <a:ext cx="8967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t>Our app is trying to be a suitable and desirable platform in the Web Based platforms because our competitors are a little bit behind on the web based parts of their applications. It is trying to close the gap of those users needs.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Average cost for mvp for an average app will be figures like “starting from $20K” and “up to $223K for an app like WhatsApp.” Unfortunately, there’s no single accurate number.</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800"/>
          </a:p>
        </p:txBody>
      </p:sp>
      <p:pic>
        <p:nvPicPr>
          <p:cNvPr id="196" name="Google Shape;196;p33"/>
          <p:cNvPicPr preferRelativeResize="0"/>
          <p:nvPr/>
        </p:nvPicPr>
        <p:blipFill>
          <a:blip r:embed="rId3">
            <a:alphaModFix/>
          </a:blip>
          <a:stretch>
            <a:fillRect/>
          </a:stretch>
        </p:blipFill>
        <p:spPr>
          <a:xfrm>
            <a:off x="420200" y="2503226"/>
            <a:ext cx="3536701" cy="2580249"/>
          </a:xfrm>
          <a:prstGeom prst="rect">
            <a:avLst/>
          </a:prstGeom>
          <a:noFill/>
          <a:ln>
            <a:noFill/>
          </a:ln>
        </p:spPr>
      </p:pic>
      <p:pic>
        <p:nvPicPr>
          <p:cNvPr id="197" name="Google Shape;197;p33"/>
          <p:cNvPicPr preferRelativeResize="0"/>
          <p:nvPr/>
        </p:nvPicPr>
        <p:blipFill>
          <a:blip r:embed="rId4">
            <a:alphaModFix/>
          </a:blip>
          <a:stretch>
            <a:fillRect/>
          </a:stretch>
        </p:blipFill>
        <p:spPr>
          <a:xfrm>
            <a:off x="4572002" y="2617962"/>
            <a:ext cx="3323249" cy="2350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Target Audience</a:t>
            </a:r>
            <a:endParaRPr/>
          </a:p>
        </p:txBody>
      </p:sp>
      <p:sp>
        <p:nvSpPr>
          <p:cNvPr id="203" name="Google Shape;203;p34"/>
          <p:cNvSpPr txBox="1"/>
          <p:nvPr/>
        </p:nvSpPr>
        <p:spPr>
          <a:xfrm>
            <a:off x="0" y="0"/>
            <a:ext cx="9104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50">
              <a:solidFill>
                <a:srgbClr val="B9BBBE"/>
              </a:solidFill>
              <a:highlight>
                <a:srgbClr val="2F3136"/>
              </a:highlight>
              <a:latin typeface="Courier New"/>
              <a:ea typeface="Courier New"/>
              <a:cs typeface="Courier New"/>
              <a:sym typeface="Courier New"/>
            </a:endParaRPr>
          </a:p>
        </p:txBody>
      </p:sp>
      <p:sp>
        <p:nvSpPr>
          <p:cNvPr id="204" name="Google Shape;204;p34"/>
          <p:cNvSpPr txBox="1"/>
          <p:nvPr/>
        </p:nvSpPr>
        <p:spPr>
          <a:xfrm>
            <a:off x="88500" y="1260325"/>
            <a:ext cx="89670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Real-time chat apps have changed the way we communicate and are changing the way we sell and buy things. Companies building a chat app create a million opportunities and benefits for the employees, partners, clients, and prospects they may not know yet. Telegram’s success shows that the messengers market still has room for new players and ideas.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The COVID-19 pandemic had a huge impact on global Chat Application markets at the regional and country level. For the years 2021 and 2022, the study gives three forecast scenarios for the worldwide Chat Application market.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Based on TYPE, the Chat Application market from 2022 to 2029 is primarily split into:</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Cloud-Based</a:t>
            </a:r>
            <a:endParaRPr sz="1000"/>
          </a:p>
          <a:p>
            <a:pPr indent="0" lvl="0" marL="0" rtl="0" algn="l">
              <a:spcBef>
                <a:spcPts val="0"/>
              </a:spcBef>
              <a:spcAft>
                <a:spcPts val="0"/>
              </a:spcAft>
              <a:buNone/>
            </a:pPr>
            <a:r>
              <a:rPr lang="tr" sz="1000"/>
              <a:t>On-Premise</a:t>
            </a:r>
            <a:endParaRPr sz="1000"/>
          </a:p>
          <a:p>
            <a:pPr indent="0" lvl="0" marL="0" rtl="0" algn="l">
              <a:spcBef>
                <a:spcPts val="0"/>
              </a:spcBef>
              <a:spcAft>
                <a:spcPts val="0"/>
              </a:spcAft>
              <a:buNone/>
            </a:pPr>
            <a:r>
              <a:rPr lang="tr" sz="1000"/>
              <a:t>Based on applications, the Chat Application market from 2022to 2029 covers: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tr" sz="1000"/>
              <a:t>For Android</a:t>
            </a:r>
            <a:endParaRPr sz="1000"/>
          </a:p>
          <a:p>
            <a:pPr indent="0" lvl="0" marL="0" rtl="0" algn="l">
              <a:spcBef>
                <a:spcPts val="0"/>
              </a:spcBef>
              <a:spcAft>
                <a:spcPts val="0"/>
              </a:spcAft>
              <a:buNone/>
            </a:pPr>
            <a:r>
              <a:rPr lang="tr" sz="1000"/>
              <a:t>For IOS</a:t>
            </a:r>
            <a:endParaRPr sz="1000"/>
          </a:p>
          <a:p>
            <a:pPr indent="0" lvl="0" marL="0" rtl="0" algn="l">
              <a:spcBef>
                <a:spcPts val="0"/>
              </a:spcBef>
              <a:spcAft>
                <a:spcPts val="0"/>
              </a:spcAft>
              <a:buNone/>
            </a:pPr>
            <a:r>
              <a:rPr lang="tr" sz="1000"/>
              <a:t>Others</a:t>
            </a:r>
            <a:endParaRPr sz="1000"/>
          </a:p>
          <a:p>
            <a:pPr indent="0" lvl="0" marL="0" rtl="0" algn="l">
              <a:spcBef>
                <a:spcPts val="0"/>
              </a:spcBef>
              <a:spcAft>
                <a:spcPts val="0"/>
              </a:spcAft>
              <a:buNone/>
            </a:pPr>
            <a:r>
              <a:t/>
            </a:r>
            <a:endParaRPr sz="800"/>
          </a:p>
        </p:txBody>
      </p:sp>
      <p:pic>
        <p:nvPicPr>
          <p:cNvPr id="205" name="Google Shape;205;p34"/>
          <p:cNvPicPr preferRelativeResize="0"/>
          <p:nvPr/>
        </p:nvPicPr>
        <p:blipFill>
          <a:blip r:embed="rId3">
            <a:alphaModFix/>
          </a:blip>
          <a:stretch>
            <a:fillRect/>
          </a:stretch>
        </p:blipFill>
        <p:spPr>
          <a:xfrm>
            <a:off x="5418003" y="2629525"/>
            <a:ext cx="3278150" cy="246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Thank You For Listening</a:t>
            </a:r>
            <a:endParaRPr/>
          </a:p>
        </p:txBody>
      </p:sp>
      <p:sp>
        <p:nvSpPr>
          <p:cNvPr id="211" name="Google Shape;211;p35"/>
          <p:cNvSpPr txBox="1"/>
          <p:nvPr>
            <p:ph idx="4294967295" type="subTitle"/>
          </p:nvPr>
        </p:nvSpPr>
        <p:spPr>
          <a:xfrm>
            <a:off x="2185700" y="3646850"/>
            <a:ext cx="8282400" cy="1260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1900005528-Ahmet Kaan Memioğlu</a:t>
            </a:r>
            <a:endParaRPr/>
          </a:p>
          <a:p>
            <a:pPr indent="0" lvl="0" marL="0" rtl="0" algn="l">
              <a:spcBef>
                <a:spcPts val="1200"/>
              </a:spcBef>
              <a:spcAft>
                <a:spcPts val="0"/>
              </a:spcAft>
              <a:buNone/>
            </a:pPr>
            <a:r>
              <a:rPr lang="tr"/>
              <a:t>1900005485-Emrecan Üzüm</a:t>
            </a:r>
            <a:endParaRPr/>
          </a:p>
          <a:p>
            <a:pPr indent="0" lvl="0" marL="0" rtl="0" algn="l">
              <a:spcBef>
                <a:spcPts val="1200"/>
              </a:spcBef>
              <a:spcAft>
                <a:spcPts val="1200"/>
              </a:spcAft>
              <a:buNone/>
            </a:pPr>
            <a:r>
              <a:rPr lang="tr"/>
              <a:t>1900003587-Şükrü Erim Sinal</a:t>
            </a:r>
            <a:endParaRPr/>
          </a:p>
        </p:txBody>
      </p:sp>
      <p:sp>
        <p:nvSpPr>
          <p:cNvPr id="212" name="Google Shape;212;p35"/>
          <p:cNvSpPr txBox="1"/>
          <p:nvPr>
            <p:ph idx="4294967295" type="subTitle"/>
          </p:nvPr>
        </p:nvSpPr>
        <p:spPr>
          <a:xfrm>
            <a:off x="1352300" y="2001475"/>
            <a:ext cx="8282400" cy="126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tr" sz="2000"/>
              <a:t>SECURE CHATTING PLATFORM DONE WITH MERN</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Tools &amp; Frameworks</a:t>
            </a:r>
            <a:endParaRPr/>
          </a:p>
        </p:txBody>
      </p:sp>
      <p:sp>
        <p:nvSpPr>
          <p:cNvPr id="77" name="Google Shape;77;p1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First of all we have used for Development</a:t>
            </a:r>
            <a:endParaRPr/>
          </a:p>
          <a:p>
            <a:pPr indent="0" lvl="0" marL="0" rtl="0" algn="l">
              <a:spcBef>
                <a:spcPts val="1200"/>
              </a:spcBef>
              <a:spcAft>
                <a:spcPts val="0"/>
              </a:spcAft>
              <a:buNone/>
            </a:pPr>
            <a:r>
              <a:rPr lang="tr"/>
              <a:t>M. MongoDB</a:t>
            </a:r>
            <a:br>
              <a:rPr lang="tr"/>
            </a:br>
            <a:r>
              <a:rPr lang="tr"/>
              <a:t>E. Express</a:t>
            </a:r>
            <a:br>
              <a:rPr lang="tr"/>
            </a:br>
            <a:r>
              <a:rPr lang="tr"/>
              <a:t>R. React</a:t>
            </a:r>
            <a:br>
              <a:rPr lang="tr"/>
            </a:br>
            <a:r>
              <a:rPr lang="tr"/>
              <a:t>N. NodeJs</a:t>
            </a:r>
            <a:endParaRPr/>
          </a:p>
          <a:p>
            <a:pPr indent="0" lvl="0" marL="0" rtl="0" algn="l">
              <a:spcBef>
                <a:spcPts val="1200"/>
              </a:spcBef>
              <a:spcAft>
                <a:spcPts val="0"/>
              </a:spcAft>
              <a:buNone/>
            </a:pPr>
            <a:r>
              <a:rPr lang="tr"/>
              <a:t>(Mongoose, Socket.io, Scrypt, Axios)</a:t>
            </a:r>
            <a:endParaRPr/>
          </a:p>
          <a:p>
            <a:pPr indent="0" lvl="0" marL="0" rtl="0" algn="l">
              <a:spcBef>
                <a:spcPts val="1200"/>
              </a:spcBef>
              <a:spcAft>
                <a:spcPts val="0"/>
              </a:spcAft>
              <a:buNone/>
            </a:pPr>
            <a:r>
              <a:rPr lang="tr"/>
              <a:t>Testing</a:t>
            </a:r>
            <a:endParaRPr/>
          </a:p>
          <a:p>
            <a:pPr indent="0" lvl="0" marL="0" rtl="0" algn="l">
              <a:spcBef>
                <a:spcPts val="1200"/>
              </a:spcBef>
              <a:spcAft>
                <a:spcPts val="0"/>
              </a:spcAft>
              <a:buNone/>
            </a:pPr>
            <a:r>
              <a:rPr lang="tr"/>
              <a:t>Google Lighthouse, Cypress, Cypress-Chrome-Reader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Tools &amp; Frameworks</a:t>
            </a:r>
            <a:endParaRPr/>
          </a:p>
        </p:txBody>
      </p:sp>
      <p:sp>
        <p:nvSpPr>
          <p:cNvPr id="83" name="Google Shape;83;p16"/>
          <p:cNvSpPr txBox="1"/>
          <p:nvPr>
            <p:ph idx="1" type="body"/>
          </p:nvPr>
        </p:nvSpPr>
        <p:spPr>
          <a:xfrm>
            <a:off x="311700" y="1468825"/>
            <a:ext cx="3391800" cy="309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Non Functional</a:t>
            </a:r>
            <a:endParaRPr/>
          </a:p>
          <a:p>
            <a:pPr indent="0" lvl="0" marL="0" rtl="0" algn="l">
              <a:spcBef>
                <a:spcPts val="1200"/>
              </a:spcBef>
              <a:spcAft>
                <a:spcPts val="0"/>
              </a:spcAft>
              <a:buNone/>
            </a:pPr>
            <a:r>
              <a:rPr lang="tr"/>
              <a:t>Google Lighthouse</a:t>
            </a:r>
            <a:endParaRPr/>
          </a:p>
          <a:p>
            <a:pPr indent="0" lvl="0" marL="0" rtl="0" algn="l">
              <a:spcBef>
                <a:spcPts val="1200"/>
              </a:spcBef>
              <a:spcAft>
                <a:spcPts val="0"/>
              </a:spcAft>
              <a:buNone/>
            </a:pPr>
            <a:r>
              <a:rPr lang="tr" sz="1491"/>
              <a:t>1.Overall Performance 2.Accessibility </a:t>
            </a:r>
            <a:endParaRPr sz="1491"/>
          </a:p>
          <a:p>
            <a:pPr indent="0" lvl="0" marL="0" rtl="0" algn="l">
              <a:spcBef>
                <a:spcPts val="1200"/>
              </a:spcBef>
              <a:spcAft>
                <a:spcPts val="0"/>
              </a:spcAft>
              <a:buNone/>
            </a:pPr>
            <a:r>
              <a:rPr lang="tr" sz="1491"/>
              <a:t>3.Best Practices </a:t>
            </a:r>
            <a:endParaRPr sz="1491"/>
          </a:p>
          <a:p>
            <a:pPr indent="0" lvl="0" marL="0" rtl="0" algn="l">
              <a:spcBef>
                <a:spcPts val="1200"/>
              </a:spcBef>
              <a:spcAft>
                <a:spcPts val="0"/>
              </a:spcAft>
              <a:buNone/>
            </a:pPr>
            <a:r>
              <a:rPr lang="tr" sz="1491"/>
              <a:t>4.SEO (Search Engine Optimization Advices) </a:t>
            </a:r>
            <a:endParaRPr sz="1491"/>
          </a:p>
          <a:p>
            <a:pPr indent="0" lvl="0" marL="0" rtl="0" algn="l">
              <a:spcBef>
                <a:spcPts val="1200"/>
              </a:spcBef>
              <a:spcAft>
                <a:spcPts val="1200"/>
              </a:spcAft>
              <a:buNone/>
            </a:pPr>
            <a:r>
              <a:rPr lang="tr" sz="1491"/>
              <a:t>5.PWA (Progressive Web Application)</a:t>
            </a:r>
            <a:endParaRPr sz="1491"/>
          </a:p>
        </p:txBody>
      </p:sp>
      <p:sp>
        <p:nvSpPr>
          <p:cNvPr id="84" name="Google Shape;84;p16"/>
          <p:cNvSpPr txBox="1"/>
          <p:nvPr>
            <p:ph idx="1" type="body"/>
          </p:nvPr>
        </p:nvSpPr>
        <p:spPr>
          <a:xfrm>
            <a:off x="5247550" y="1468825"/>
            <a:ext cx="33918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Functional</a:t>
            </a:r>
            <a:endParaRPr/>
          </a:p>
          <a:p>
            <a:pPr indent="0" lvl="0" marL="0" rtl="0" algn="l">
              <a:spcBef>
                <a:spcPts val="1200"/>
              </a:spcBef>
              <a:spcAft>
                <a:spcPts val="0"/>
              </a:spcAft>
              <a:buNone/>
            </a:pPr>
            <a:r>
              <a:rPr lang="tr"/>
              <a:t>-Cypress</a:t>
            </a:r>
            <a:endParaRPr/>
          </a:p>
          <a:p>
            <a:pPr indent="0" lvl="0" marL="0" rtl="0" algn="l">
              <a:spcBef>
                <a:spcPts val="1200"/>
              </a:spcBef>
              <a:spcAft>
                <a:spcPts val="0"/>
              </a:spcAft>
              <a:buNone/>
            </a:pPr>
            <a:r>
              <a:rPr lang="tr"/>
              <a:t>1.Record Keystrokes</a:t>
            </a:r>
            <a:endParaRPr/>
          </a:p>
          <a:p>
            <a:pPr indent="0" lvl="0" marL="0" rtl="0" algn="l">
              <a:spcBef>
                <a:spcPts val="1200"/>
              </a:spcBef>
              <a:spcAft>
                <a:spcPts val="0"/>
              </a:spcAft>
              <a:buNone/>
            </a:pPr>
            <a:r>
              <a:rPr lang="tr"/>
              <a:t>2.Implement Scenarios</a:t>
            </a:r>
            <a:endParaRPr/>
          </a:p>
          <a:p>
            <a:pPr indent="0" lvl="0" marL="0" rtl="0" algn="l">
              <a:spcBef>
                <a:spcPts val="1200"/>
              </a:spcBef>
              <a:spcAft>
                <a:spcPts val="0"/>
              </a:spcAft>
              <a:buNone/>
            </a:pPr>
            <a:r>
              <a:rPr lang="tr"/>
              <a:t>3.Test Features</a:t>
            </a:r>
            <a:endParaRPr/>
          </a:p>
          <a:p>
            <a:pPr indent="0" lvl="0" marL="0" rtl="0" algn="l">
              <a:spcBef>
                <a:spcPts val="1200"/>
              </a:spcBef>
              <a:spcAft>
                <a:spcPts val="1200"/>
              </a:spcAft>
              <a:buNone/>
            </a:pPr>
            <a:r>
              <a:rPr lang="tr"/>
              <a:t>4.Get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Development Method</a:t>
            </a:r>
            <a:endParaRPr/>
          </a:p>
        </p:txBody>
      </p:sp>
      <p:sp>
        <p:nvSpPr>
          <p:cNvPr id="90" name="Google Shape;90;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Iterative Waterfall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-Creating Accurate applications.</a:t>
            </a:r>
            <a:endParaRPr/>
          </a:p>
          <a:p>
            <a:pPr indent="0" lvl="0" marL="0" rtl="0" algn="l">
              <a:spcBef>
                <a:spcPts val="1200"/>
              </a:spcBef>
              <a:spcAft>
                <a:spcPts val="0"/>
              </a:spcAft>
              <a:buNone/>
            </a:pPr>
            <a:r>
              <a:rPr lang="tr"/>
              <a:t>-Providing a less buggy experience.</a:t>
            </a:r>
            <a:endParaRPr/>
          </a:p>
          <a:p>
            <a:pPr indent="0" lvl="0" marL="0" rtl="0" algn="l">
              <a:spcBef>
                <a:spcPts val="1200"/>
              </a:spcBef>
              <a:spcAft>
                <a:spcPts val="0"/>
              </a:spcAft>
              <a:buNone/>
            </a:pPr>
            <a:r>
              <a:rPr lang="tr"/>
              <a:t>-Repeating and refining features.</a:t>
            </a:r>
            <a:endParaRPr/>
          </a:p>
          <a:p>
            <a:pPr indent="0" lvl="0" marL="0" rtl="0" algn="l">
              <a:spcBef>
                <a:spcPts val="1200"/>
              </a:spcBef>
              <a:spcAft>
                <a:spcPts val="1200"/>
              </a:spcAft>
              <a:buNone/>
            </a:pPr>
            <a:r>
              <a:rPr lang="tr"/>
              <a:t>-Beneficial for a small team like us</a:t>
            </a:r>
            <a:endParaRPr/>
          </a:p>
        </p:txBody>
      </p:sp>
      <p:pic>
        <p:nvPicPr>
          <p:cNvPr id="91" name="Google Shape;91;p17"/>
          <p:cNvPicPr preferRelativeResize="0"/>
          <p:nvPr/>
        </p:nvPicPr>
        <p:blipFill>
          <a:blip r:embed="rId3">
            <a:alphaModFix/>
          </a:blip>
          <a:stretch>
            <a:fillRect/>
          </a:stretch>
        </p:blipFill>
        <p:spPr>
          <a:xfrm>
            <a:off x="5723950" y="1703638"/>
            <a:ext cx="3144750" cy="23559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Development Method</a:t>
            </a:r>
            <a:endParaRPr/>
          </a:p>
        </p:txBody>
      </p:sp>
      <p:sp>
        <p:nvSpPr>
          <p:cNvPr id="97" name="Google Shape;97;p18"/>
          <p:cNvSpPr txBox="1"/>
          <p:nvPr/>
        </p:nvSpPr>
        <p:spPr>
          <a:xfrm>
            <a:off x="54150" y="1363175"/>
            <a:ext cx="90357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300"/>
              <a:t>METHODOLOGY</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tr" sz="1300"/>
              <a:t>We developed our project using the Waterfall Iterative methodology. The reason we chose this methodology was to finish coding quickly after the analysis and design phase, and to be able to easily return to the coding phase in case of errors when we test.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tr" sz="1300"/>
              <a:t>PLANNING -&gt; ANALYSIS -&gt; DESIGN -&gt; REALIZATION (CODING) -&gt; DEPLOYMENT -&gt; MAINTENANCE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tr" sz="1300"/>
              <a:t>ORGANIZATION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tr" sz="1300"/>
              <a:t>On the project organization side, everyone is aware of the overall functioning of the system and has authority over it. In the analysis and planning part we have identified three main parts: the connection and functioning of the system with the database, the communication and message management between users, and finally the security part based on encryption and decryption.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tr" sz="1300"/>
              <a:t>AXIOS, MONGODB, GENERAL OPERATION -&gt; Ahmet</a:t>
            </a:r>
            <a:endParaRPr sz="1300"/>
          </a:p>
          <a:p>
            <a:pPr indent="0" lvl="0" marL="0" rtl="0" algn="l">
              <a:spcBef>
                <a:spcPts val="0"/>
              </a:spcBef>
              <a:spcAft>
                <a:spcPts val="0"/>
              </a:spcAft>
              <a:buNone/>
            </a:pPr>
            <a:r>
              <a:rPr lang="tr" sz="1300"/>
              <a:t>SOCKET.IO, EXPRESS, GENERAL OPERATION -&gt; Emre</a:t>
            </a:r>
            <a:endParaRPr sz="1300"/>
          </a:p>
          <a:p>
            <a:pPr indent="0" lvl="0" marL="0" rtl="0" algn="l">
              <a:spcBef>
                <a:spcPts val="0"/>
              </a:spcBef>
              <a:spcAft>
                <a:spcPts val="0"/>
              </a:spcAft>
              <a:buNone/>
            </a:pPr>
            <a:r>
              <a:rPr lang="tr" sz="1300"/>
              <a:t>AES ENCRYPTION AND DECRYPTION, GENERAL PROCEDURE -&gt; ŞÜKRÜ</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Flow Of the Program</a:t>
            </a:r>
            <a:endParaRPr/>
          </a:p>
        </p:txBody>
      </p:sp>
      <p:pic>
        <p:nvPicPr>
          <p:cNvPr id="103" name="Google Shape;103;p19"/>
          <p:cNvPicPr preferRelativeResize="0"/>
          <p:nvPr/>
        </p:nvPicPr>
        <p:blipFill>
          <a:blip r:embed="rId3">
            <a:alphaModFix/>
          </a:blip>
          <a:stretch>
            <a:fillRect/>
          </a:stretch>
        </p:blipFill>
        <p:spPr>
          <a:xfrm>
            <a:off x="224700" y="1325750"/>
            <a:ext cx="5111249" cy="3769076"/>
          </a:xfrm>
          <a:prstGeom prst="rect">
            <a:avLst/>
          </a:prstGeom>
          <a:noFill/>
          <a:ln>
            <a:noFill/>
          </a:ln>
        </p:spPr>
      </p:pic>
      <p:pic>
        <p:nvPicPr>
          <p:cNvPr id="104" name="Google Shape;104;p19"/>
          <p:cNvPicPr preferRelativeResize="0"/>
          <p:nvPr/>
        </p:nvPicPr>
        <p:blipFill>
          <a:blip r:embed="rId4">
            <a:alphaModFix/>
          </a:blip>
          <a:stretch>
            <a:fillRect/>
          </a:stretch>
        </p:blipFill>
        <p:spPr>
          <a:xfrm>
            <a:off x="3760625" y="3418225"/>
            <a:ext cx="5323351" cy="1725275"/>
          </a:xfrm>
          <a:prstGeom prst="rect">
            <a:avLst/>
          </a:prstGeom>
          <a:noFill/>
          <a:ln>
            <a:noFill/>
          </a:ln>
        </p:spPr>
      </p:pic>
      <p:pic>
        <p:nvPicPr>
          <p:cNvPr id="105" name="Google Shape;105;p19"/>
          <p:cNvPicPr preferRelativeResize="0"/>
          <p:nvPr/>
        </p:nvPicPr>
        <p:blipFill>
          <a:blip r:embed="rId5">
            <a:alphaModFix/>
          </a:blip>
          <a:stretch>
            <a:fillRect/>
          </a:stretch>
        </p:blipFill>
        <p:spPr>
          <a:xfrm>
            <a:off x="5212850" y="1181975"/>
            <a:ext cx="3871126" cy="216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Flow Of the Program</a:t>
            </a:r>
            <a:endParaRPr/>
          </a:p>
        </p:txBody>
      </p:sp>
      <p:pic>
        <p:nvPicPr>
          <p:cNvPr id="111" name="Google Shape;111;p20"/>
          <p:cNvPicPr preferRelativeResize="0"/>
          <p:nvPr/>
        </p:nvPicPr>
        <p:blipFill>
          <a:blip r:embed="rId3">
            <a:alphaModFix/>
          </a:blip>
          <a:stretch>
            <a:fillRect/>
          </a:stretch>
        </p:blipFill>
        <p:spPr>
          <a:xfrm>
            <a:off x="2434724" y="1749075"/>
            <a:ext cx="4476875" cy="3224849"/>
          </a:xfrm>
          <a:prstGeom prst="rect">
            <a:avLst/>
          </a:prstGeom>
          <a:noFill/>
          <a:ln>
            <a:noFill/>
          </a:ln>
        </p:spPr>
      </p:pic>
      <p:sp>
        <p:nvSpPr>
          <p:cNvPr id="112" name="Google Shape;112;p20"/>
          <p:cNvSpPr/>
          <p:nvPr/>
        </p:nvSpPr>
        <p:spPr>
          <a:xfrm>
            <a:off x="2949000" y="1438633"/>
            <a:ext cx="3448314" cy="37203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dk2"/>
                </a:solidFill>
                <a:latin typeface="Oswald"/>
              </a:rPr>
              <a:t>MVP DIAGRAM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2829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Testing Procedures</a:t>
            </a:r>
            <a:endParaRPr/>
          </a:p>
        </p:txBody>
      </p:sp>
      <p:pic>
        <p:nvPicPr>
          <p:cNvPr id="118" name="Google Shape;118;p21"/>
          <p:cNvPicPr preferRelativeResize="0"/>
          <p:nvPr/>
        </p:nvPicPr>
        <p:blipFill>
          <a:blip r:embed="rId3">
            <a:alphaModFix/>
          </a:blip>
          <a:stretch>
            <a:fillRect/>
          </a:stretch>
        </p:blipFill>
        <p:spPr>
          <a:xfrm>
            <a:off x="152400" y="3975850"/>
            <a:ext cx="8839202" cy="630155"/>
          </a:xfrm>
          <a:prstGeom prst="rect">
            <a:avLst/>
          </a:prstGeom>
          <a:noFill/>
          <a:ln>
            <a:noFill/>
          </a:ln>
        </p:spPr>
      </p:pic>
      <p:sp>
        <p:nvSpPr>
          <p:cNvPr id="119" name="Google Shape;119;p21"/>
          <p:cNvSpPr txBox="1"/>
          <p:nvPr/>
        </p:nvSpPr>
        <p:spPr>
          <a:xfrm>
            <a:off x="4090200" y="1776600"/>
            <a:ext cx="4901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O</a:t>
            </a:r>
            <a:r>
              <a:rPr lang="tr"/>
              <a:t>ur functional test begins. First of all we used Google Chrome’s Record functionality to record keystrokes and clicks on the webpage so we can export a json file in order to integrate with the Cypress software. We are also using a package called Cypress-Chrome-Recorder on github this essentially gets the export from the chromes json file and converts the file to cypress format to use it in our testing. </a:t>
            </a:r>
            <a:endParaRPr/>
          </a:p>
        </p:txBody>
      </p:sp>
      <p:sp>
        <p:nvSpPr>
          <p:cNvPr id="120" name="Google Shape;120;p21"/>
          <p:cNvSpPr txBox="1"/>
          <p:nvPr/>
        </p:nvSpPr>
        <p:spPr>
          <a:xfrm>
            <a:off x="152400" y="1835788"/>
            <a:ext cx="3763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Our non-functional testing was done in Google's platform called “Lighthouse” . This platform recorded our MERN stack app’s performance on various categories and gave an overall score as well as the let downs of our code and gave insight about how to fix said issues</a:t>
            </a:r>
            <a:endParaRPr/>
          </a:p>
        </p:txBody>
      </p:sp>
      <p:sp>
        <p:nvSpPr>
          <p:cNvPr id="121" name="Google Shape;121;p21"/>
          <p:cNvSpPr txBox="1"/>
          <p:nvPr>
            <p:ph idx="1" type="body"/>
          </p:nvPr>
        </p:nvSpPr>
        <p:spPr>
          <a:xfrm>
            <a:off x="191700" y="1446100"/>
            <a:ext cx="33918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Non Functional</a:t>
            </a:r>
            <a:endParaRPr/>
          </a:p>
          <a:p>
            <a:pPr indent="0" lvl="0" marL="0" rtl="0" algn="l">
              <a:spcBef>
                <a:spcPts val="1200"/>
              </a:spcBef>
              <a:spcAft>
                <a:spcPts val="1200"/>
              </a:spcAft>
              <a:buNone/>
            </a:pPr>
            <a:r>
              <a:t/>
            </a:r>
            <a:endParaRPr sz="1491"/>
          </a:p>
        </p:txBody>
      </p:sp>
      <p:sp>
        <p:nvSpPr>
          <p:cNvPr id="122" name="Google Shape;122;p21"/>
          <p:cNvSpPr txBox="1"/>
          <p:nvPr>
            <p:ph idx="1" type="body"/>
          </p:nvPr>
        </p:nvSpPr>
        <p:spPr>
          <a:xfrm>
            <a:off x="4141700" y="1401350"/>
            <a:ext cx="33918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Functional</a:t>
            </a:r>
            <a:endParaRPr/>
          </a:p>
          <a:p>
            <a:pPr indent="0" lvl="0" marL="0" rtl="0" algn="l">
              <a:spcBef>
                <a:spcPts val="1200"/>
              </a:spcBef>
              <a:spcAft>
                <a:spcPts val="1200"/>
              </a:spcAft>
              <a:buNone/>
            </a:pPr>
            <a:r>
              <a:t/>
            </a:r>
            <a:endParaRPr sz="1491"/>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