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00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27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4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8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53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0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1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26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7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53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59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28"/>
            <a:ext cx="12192000" cy="6563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AE5BE-1D61-4392-8F76-60AD1342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59229"/>
            <a:ext cx="10058400" cy="2481943"/>
          </a:xfrm>
        </p:spPr>
        <p:txBody>
          <a:bodyPr/>
          <a:lstStyle/>
          <a:p>
            <a:r>
              <a:rPr lang="tr-TR" dirty="0"/>
              <a:t>X-Cali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852F-D335-4A7F-835F-2AE25B112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6734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Burak Sezgin - 2094456</a:t>
            </a:r>
          </a:p>
          <a:p>
            <a:pPr algn="r"/>
            <a:r>
              <a:rPr lang="tr-TR" dirty="0"/>
              <a:t>Taha Doğan - 2093672</a:t>
            </a:r>
          </a:p>
          <a:p>
            <a:pPr algn="r"/>
            <a:r>
              <a:rPr lang="tr-TR" dirty="0"/>
              <a:t>Göksenin Hande Bayazıt - 2093441</a:t>
            </a:r>
          </a:p>
          <a:p>
            <a:pPr algn="r"/>
            <a:r>
              <a:rPr lang="tr-TR" dirty="0"/>
              <a:t>Emre Doğan - 2093656</a:t>
            </a:r>
          </a:p>
          <a:p>
            <a:pPr algn="r"/>
            <a:r>
              <a:rPr lang="tr-TR" dirty="0"/>
              <a:t>Oytun Akpulat - 2093201</a:t>
            </a:r>
          </a:p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201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24400"/>
            <a:ext cx="5133600" cy="5133600"/>
            <a:chOff x="15240" y="1562100"/>
            <a:chExt cx="2011680" cy="16306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E8015D-5AEA-4374-A942-8D0DE364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" y="1562100"/>
              <a:ext cx="2011680" cy="1416685"/>
            </a:xfrm>
            <a:prstGeom prst="rect">
              <a:avLst/>
            </a:prstGeom>
          </p:spPr>
        </p:pic>
        <p:sp>
          <p:nvSpPr>
            <p:cNvPr id="12" name="Metin Kutusu 2">
              <a:extLst>
                <a:ext uri="{FF2B5EF4-FFF2-40B4-BE49-F238E27FC236}">
                  <a16:creationId xmlns:a16="http://schemas.microsoft.com/office/drawing/2014/main" id="{FE1DFF5E-B0CD-40EB-90B6-8EFB30922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" y="288036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(III)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ECB3DE-354F-4F2D-A140-105D4A61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427916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29200" y="1737360"/>
            <a:ext cx="5133600" cy="5133600"/>
            <a:chOff x="2674620" y="1554480"/>
            <a:chExt cx="2026920" cy="1714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86847A-4B17-461C-A065-CE9EB7E7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620" y="1554480"/>
              <a:ext cx="2026920" cy="1427480"/>
            </a:xfrm>
            <a:prstGeom prst="rect">
              <a:avLst/>
            </a:prstGeom>
          </p:spPr>
        </p:pic>
        <p:sp>
          <p:nvSpPr>
            <p:cNvPr id="13" name="Metin Kutusu 2">
              <a:extLst>
                <a:ext uri="{FF2B5EF4-FFF2-40B4-BE49-F238E27FC236}">
                  <a16:creationId xmlns:a16="http://schemas.microsoft.com/office/drawing/2014/main" id="{9CC7ABAB-F6E9-4016-BA85-2661CBAA7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900" y="295656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(IV)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C8BEF844-7EEF-4316-BB6E-9944C5E6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235732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37360"/>
            <a:ext cx="5133600" cy="5133600"/>
            <a:chOff x="1501140" y="3177540"/>
            <a:chExt cx="2026920" cy="16931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A752C6-3DB0-411C-85A6-16298A756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40" y="3177540"/>
              <a:ext cx="2026920" cy="1426845"/>
            </a:xfrm>
            <a:prstGeom prst="rect">
              <a:avLst/>
            </a:prstGeom>
          </p:spPr>
        </p:pic>
        <p:sp>
          <p:nvSpPr>
            <p:cNvPr id="14" name="Metin Kutusu 2">
              <a:extLst>
                <a:ext uri="{FF2B5EF4-FFF2-40B4-BE49-F238E27FC236}">
                  <a16:creationId xmlns:a16="http://schemas.microsoft.com/office/drawing/2014/main" id="{D4E0575C-D722-4A64-853E-BB6CBED4D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4558291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(V)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C493EDB-4DE1-4ACD-B458-68DBF7A0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152762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6CD6-B596-4490-B759-9781E5E0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 Communication!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EA85D9-0958-4E36-9C56-BEF5DAC6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17" y="2039016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22511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Process</a:t>
            </a:r>
            <a:r>
              <a:rPr lang="tr-TR" dirty="0"/>
              <a:t> &amp; Solution </a:t>
            </a:r>
            <a:r>
              <a:rPr lang="tr-TR" dirty="0" err="1"/>
              <a:t>Approach</a:t>
            </a:r>
            <a:endParaRPr lang="de-DE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Subsystems</a:t>
            </a:r>
          </a:p>
          <a:p>
            <a:pPr lvl="1"/>
            <a:r>
              <a:rPr lang="en-US" dirty="0"/>
              <a:t>Movement</a:t>
            </a:r>
          </a:p>
          <a:p>
            <a:pPr lvl="2"/>
            <a:r>
              <a:rPr lang="en-US" dirty="0"/>
              <a:t>DC Motors</a:t>
            </a:r>
          </a:p>
          <a:p>
            <a:pPr lvl="2"/>
            <a:r>
              <a:rPr lang="en-US" dirty="0"/>
              <a:t>Wheels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Active sensors</a:t>
            </a:r>
          </a:p>
          <a:p>
            <a:pPr lvl="2"/>
            <a:r>
              <a:rPr lang="en-US" dirty="0"/>
              <a:t>Passive Sensor: Camera</a:t>
            </a:r>
          </a:p>
          <a:p>
            <a:pPr lvl="1"/>
            <a:r>
              <a:rPr lang="en-US" dirty="0"/>
              <a:t>Decision and Control</a:t>
            </a:r>
          </a:p>
          <a:p>
            <a:r>
              <a:rPr lang="en-US" dirty="0"/>
              <a:t>Solution Approaches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Advancing Hall Effect</a:t>
            </a:r>
          </a:p>
        </p:txBody>
      </p:sp>
    </p:spTree>
    <p:extLst>
      <p:ext uri="{BB962C8B-B14F-4D97-AF65-F5344CB8AC3E}">
        <p14:creationId xmlns:p14="http://schemas.microsoft.com/office/powerpoint/2010/main" val="75893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</a:t>
            </a:r>
            <a:r>
              <a:rPr lang="tr-TR" dirty="0"/>
              <a:t>s</a:t>
            </a:r>
            <a:r>
              <a:rPr lang="en-US" dirty="0"/>
              <a:t> – Movement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r>
              <a:rPr lang="en-US" noProof="1"/>
              <a:t>Motor</a:t>
            </a:r>
            <a:r>
              <a:rPr lang="en-US" dirty="0"/>
              <a:t> </a:t>
            </a:r>
            <a:r>
              <a:rPr lang="tr-TR" dirty="0"/>
              <a:t>				</a:t>
            </a:r>
            <a:r>
              <a:rPr lang="en-US" dirty="0"/>
              <a:t>and </a:t>
            </a:r>
            <a:r>
              <a:rPr lang="tr-TR" dirty="0"/>
              <a:t>				</a:t>
            </a:r>
            <a:r>
              <a:rPr lang="en-US" dirty="0" err="1"/>
              <a:t>Whee</a:t>
            </a:r>
            <a:r>
              <a:rPr lang="tr-TR" dirty="0"/>
              <a:t>l</a:t>
            </a:r>
          </a:p>
          <a:p>
            <a:pPr lvl="1"/>
            <a:r>
              <a:rPr lang="tr-TR" dirty="0"/>
              <a:t>DC motor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229599" y="1960562"/>
            <a:ext cx="3621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r>
              <a:rPr lang="tr-TR" dirty="0"/>
              <a:t>Normal </a:t>
            </a:r>
            <a:r>
              <a:rPr lang="tr-TR" dirty="0" err="1"/>
              <a:t>wheel</a:t>
            </a:r>
            <a:endParaRPr lang="tr-TR" dirty="0"/>
          </a:p>
          <a:p>
            <a:pPr lvl="1"/>
            <a:r>
              <a:rPr lang="tr-TR" dirty="0"/>
              <a:t>Mad Wheel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070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</a:t>
            </a:r>
            <a:r>
              <a:rPr lang="tr-TR" dirty="0"/>
              <a:t>s</a:t>
            </a:r>
            <a:r>
              <a:rPr lang="en-US" dirty="0"/>
              <a:t> – </a:t>
            </a:r>
            <a:r>
              <a:rPr lang="tr-TR" dirty="0" err="1"/>
              <a:t>Sensors</a:t>
            </a:r>
            <a:endParaRPr lang="de-DE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314" y="1782082"/>
            <a:ext cx="4047309" cy="4351338"/>
          </a:xfrm>
        </p:spPr>
        <p:txBody>
          <a:bodyPr/>
          <a:lstStyle/>
          <a:p>
            <a:r>
              <a:rPr lang="tr-TR" dirty="0"/>
              <a:t>Active </a:t>
            </a:r>
            <a:r>
              <a:rPr lang="tr-TR" dirty="0" err="1"/>
              <a:t>Sensors</a:t>
            </a:r>
            <a:r>
              <a:rPr lang="tr-TR" dirty="0"/>
              <a:t>: </a:t>
            </a:r>
            <a:r>
              <a:rPr lang="tr-TR" dirty="0" err="1"/>
              <a:t>Proximity</a:t>
            </a:r>
            <a:endParaRPr lang="tr-TR" dirty="0"/>
          </a:p>
          <a:p>
            <a:pPr lvl="1"/>
            <a:r>
              <a:rPr lang="tr-TR" dirty="0"/>
              <a:t>IR </a:t>
            </a:r>
            <a:r>
              <a:rPr lang="tr-TR" dirty="0" err="1"/>
              <a:t>sensors</a:t>
            </a:r>
            <a:endParaRPr lang="tr-TR" dirty="0"/>
          </a:p>
          <a:p>
            <a:pPr lvl="1"/>
            <a:r>
              <a:rPr lang="tr-TR" dirty="0"/>
              <a:t>Sonar </a:t>
            </a:r>
            <a:r>
              <a:rPr lang="tr-TR" dirty="0" err="1"/>
              <a:t>Sensors</a:t>
            </a:r>
            <a:endParaRPr lang="tr-TR" dirty="0"/>
          </a:p>
          <a:p>
            <a:r>
              <a:rPr lang="tr-TR" dirty="0" err="1"/>
              <a:t>Passive</a:t>
            </a:r>
            <a:r>
              <a:rPr lang="tr-TR" dirty="0"/>
              <a:t> Sensor: </a:t>
            </a:r>
            <a:r>
              <a:rPr lang="tr-TR" dirty="0" err="1"/>
              <a:t>Camera</a:t>
            </a:r>
            <a:endParaRPr lang="tr-TR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5" t="8387" r="10114" b="13084"/>
          <a:stretch/>
        </p:blipFill>
        <p:spPr>
          <a:xfrm>
            <a:off x="4711338" y="1577476"/>
            <a:ext cx="6999016" cy="34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09" y="653437"/>
            <a:ext cx="6540799" cy="582131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</a:t>
            </a:r>
            <a:r>
              <a:rPr lang="tr-TR" dirty="0"/>
              <a:t>s</a:t>
            </a:r>
            <a:r>
              <a:rPr lang="en-US" dirty="0"/>
              <a:t> –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Control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Microprocessor Select: Raspberry</a:t>
            </a:r>
            <a:r>
              <a:rPr lang="tr-TR" dirty="0"/>
              <a:t>P</a:t>
            </a:r>
            <a:r>
              <a:rPr lang="en-US" dirty="0"/>
              <a:t>i3</a:t>
            </a:r>
          </a:p>
          <a:p>
            <a:pPr lvl="1"/>
            <a:r>
              <a:rPr lang="en-US" dirty="0"/>
              <a:t>Fast computational skills</a:t>
            </a:r>
          </a:p>
          <a:p>
            <a:pPr lvl="1"/>
            <a:r>
              <a:rPr lang="en-US" dirty="0"/>
              <a:t>Wi-Fi Connection</a:t>
            </a:r>
          </a:p>
          <a:p>
            <a:pPr lvl="1"/>
            <a:r>
              <a:rPr lang="en-US" strike="sngStrike" dirty="0"/>
              <a:t>4 USB + SDCARD ports</a:t>
            </a:r>
          </a:p>
          <a:p>
            <a:pPr lvl="1"/>
            <a:r>
              <a:rPr lang="en-US" dirty="0"/>
              <a:t>Versatility on different applications: Image Processing</a:t>
            </a:r>
          </a:p>
          <a:p>
            <a:endParaRPr lang="en-US" dirty="0"/>
          </a:p>
          <a:p>
            <a:r>
              <a:rPr lang="en-US" dirty="0"/>
              <a:t>DC Motor Driver: L298</a:t>
            </a:r>
            <a:r>
              <a:rPr lang="tr-TR" dirty="0"/>
              <a:t>P</a:t>
            </a:r>
          </a:p>
          <a:p>
            <a:pPr lvl="1"/>
            <a:r>
              <a:rPr lang="tr-TR" dirty="0" err="1"/>
              <a:t>Back</a:t>
            </a:r>
            <a:r>
              <a:rPr lang="tr-TR" dirty="0"/>
              <a:t> EMF </a:t>
            </a:r>
            <a:r>
              <a:rPr lang="tr-TR" dirty="0" err="1"/>
              <a:t>protection</a:t>
            </a:r>
            <a:endParaRPr lang="tr-TR" dirty="0"/>
          </a:p>
          <a:p>
            <a:pPr lvl="1"/>
            <a:r>
              <a:rPr lang="tr-TR" dirty="0" err="1"/>
              <a:t>Easy-to-use</a:t>
            </a:r>
            <a:r>
              <a:rPr lang="tr-TR" dirty="0"/>
              <a:t> </a:t>
            </a:r>
            <a:r>
              <a:rPr lang="tr-TR" dirty="0" err="1"/>
              <a:t>ports</a:t>
            </a:r>
            <a:endParaRPr lang="tr-TR" dirty="0"/>
          </a:p>
          <a:p>
            <a:pPr lvl="1"/>
            <a:r>
              <a:rPr lang="tr-TR" dirty="0" err="1"/>
              <a:t>Frequently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,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instructive</a:t>
            </a:r>
            <a:r>
              <a:rPr lang="tr-TR" dirty="0"/>
              <a:t> </a:t>
            </a:r>
            <a:r>
              <a:rPr lang="tr-TR" dirty="0" err="1"/>
              <a:t>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7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 </a:t>
            </a:r>
            <a:r>
              <a:rPr lang="tr-TR" dirty="0" err="1"/>
              <a:t>Approach</a:t>
            </a:r>
            <a:r>
              <a:rPr lang="tr-TR" dirty="0"/>
              <a:t> – I: Image </a:t>
            </a:r>
            <a:r>
              <a:rPr lang="tr-TR" dirty="0" err="1"/>
              <a:t>Processing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14" y="1825625"/>
            <a:ext cx="9741971" cy="4351338"/>
          </a:xfrm>
        </p:spPr>
      </p:pic>
    </p:spTree>
    <p:extLst>
      <p:ext uri="{BB962C8B-B14F-4D97-AF65-F5344CB8AC3E}">
        <p14:creationId xmlns:p14="http://schemas.microsoft.com/office/powerpoint/2010/main" val="205861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trike="sngStrike" dirty="0" err="1"/>
              <a:t>Plank</a:t>
            </a:r>
            <a:r>
              <a:rPr lang="tr-TR" strike="sngStrike" dirty="0"/>
              <a:t> </a:t>
            </a:r>
            <a:r>
              <a:rPr lang="tr-TR" strike="sngStrike" dirty="0" err="1"/>
              <a:t>Detection</a:t>
            </a:r>
            <a:endParaRPr lang="tr-TR" strike="sngStrike" dirty="0"/>
          </a:p>
          <a:p>
            <a:r>
              <a:rPr lang="tr-TR" strike="sngStrike" dirty="0" err="1"/>
              <a:t>Binary</a:t>
            </a:r>
            <a:r>
              <a:rPr lang="tr-TR" strike="sngStrike" dirty="0"/>
              <a:t> </a:t>
            </a:r>
            <a:r>
              <a:rPr lang="tr-TR" strike="sngStrike" dirty="0" err="1"/>
              <a:t>Masking</a:t>
            </a:r>
            <a:endParaRPr lang="tr-TR" strike="sngStrike" dirty="0"/>
          </a:p>
          <a:p>
            <a:r>
              <a:rPr lang="tr-TR" strike="sngStrike" dirty="0" err="1"/>
              <a:t>Angle</a:t>
            </a:r>
            <a:r>
              <a:rPr lang="tr-TR" strike="sngStrike" dirty="0"/>
              <a:t> </a:t>
            </a:r>
            <a:r>
              <a:rPr lang="tr-TR" strike="sngStrike" dirty="0" err="1"/>
              <a:t>Detection</a:t>
            </a:r>
            <a:endParaRPr lang="tr-TR" strike="sngStrike" dirty="0"/>
          </a:p>
        </p:txBody>
      </p:sp>
    </p:spTree>
    <p:extLst>
      <p:ext uri="{BB962C8B-B14F-4D97-AF65-F5344CB8AC3E}">
        <p14:creationId xmlns:p14="http://schemas.microsoft.com/office/powerpoint/2010/main" val="236360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06C2BC-F9C1-4F1E-A0AD-BB86DA760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2" y="1406590"/>
            <a:ext cx="6883918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6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1895" y="365125"/>
            <a:ext cx="10631905" cy="1325563"/>
          </a:xfrm>
        </p:spPr>
        <p:txBody>
          <a:bodyPr/>
          <a:lstStyle/>
          <a:p>
            <a:r>
              <a:rPr lang="tr-TR" dirty="0"/>
              <a:t>Solution </a:t>
            </a:r>
            <a:r>
              <a:rPr lang="tr-TR" dirty="0" err="1"/>
              <a:t>Approach</a:t>
            </a:r>
            <a:r>
              <a:rPr lang="tr-TR" dirty="0"/>
              <a:t> – II: </a:t>
            </a:r>
            <a:r>
              <a:rPr lang="tr-TR" dirty="0" err="1"/>
              <a:t>Advancing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 </a:t>
            </a:r>
            <a:r>
              <a:rPr lang="tr-TR" dirty="0" err="1"/>
              <a:t>Effect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84" y="1825625"/>
            <a:ext cx="9831231" cy="4351338"/>
          </a:xfrm>
        </p:spPr>
      </p:pic>
    </p:spTree>
    <p:extLst>
      <p:ext uri="{BB962C8B-B14F-4D97-AF65-F5344CB8AC3E}">
        <p14:creationId xmlns:p14="http://schemas.microsoft.com/office/powerpoint/2010/main" val="192827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BFD1-67E9-44AA-BEB3-CE2D4D3F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Approaches (Technical Details)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DA9A-C8CE-4456-AFC1-A2D50608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Indirect communication between the robots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Angle of holding point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Image processing based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Motion-sensing based</a:t>
            </a:r>
          </a:p>
        </p:txBody>
      </p:sp>
    </p:spTree>
    <p:extLst>
      <p:ext uri="{BB962C8B-B14F-4D97-AF65-F5344CB8AC3E}">
        <p14:creationId xmlns:p14="http://schemas.microsoft.com/office/powerpoint/2010/main" val="335318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C2DCA-6D3F-4784-B7CA-97069CCA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I: Image Processing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FB91F-26D3-4496-ADE9-CB937C22D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02" y="1825625"/>
            <a:ext cx="3586995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5621EE-C5D8-4788-A0EA-C8A23A42DE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75" y="1825625"/>
            <a:ext cx="3379849" cy="4351338"/>
          </a:xfrm>
        </p:spPr>
      </p:pic>
    </p:spTree>
    <p:extLst>
      <p:ext uri="{BB962C8B-B14F-4D97-AF65-F5344CB8AC3E}">
        <p14:creationId xmlns:p14="http://schemas.microsoft.com/office/powerpoint/2010/main" val="121138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57545E-B74A-4019-B452-C908E738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03" y="1825625"/>
            <a:ext cx="3350593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476D5B-F747-4224-910B-C4565012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I: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69546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11C1-4FB2-41EA-9E5A-D4DF1432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Feasible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Environment dependent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Reliability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DBD47-6866-444A-846A-CEEB9BC5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I: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342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1BBAE-DA7B-42EB-AD34-B52C5285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48" y="1973493"/>
            <a:ext cx="6968903" cy="392000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78F74D9-5899-4002-BFF1-FE115261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II: Motion-Sensing</a:t>
            </a:r>
          </a:p>
        </p:txBody>
      </p:sp>
    </p:spTree>
    <p:extLst>
      <p:ext uri="{BB962C8B-B14F-4D97-AF65-F5344CB8AC3E}">
        <p14:creationId xmlns:p14="http://schemas.microsoft.com/office/powerpoint/2010/main" val="307411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981806"/>
            <a:ext cx="8417169" cy="3097946"/>
          </a:xfrm>
        </p:spPr>
        <p:txBody>
          <a:bodyPr>
            <a:normAutofit fontScale="90000"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tr-TR" dirty="0"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Plans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	</a:t>
            </a:r>
            <a:br>
              <a:rPr lang="tr-TR" dirty="0">
                <a:latin typeface="Arial" charset="0"/>
                <a:ea typeface="Arial" charset="0"/>
                <a:cs typeface="Arial" charset="0"/>
              </a:rPr>
            </a:br>
            <a:r>
              <a:rPr lang="tr-TR" dirty="0">
                <a:latin typeface="Arial" charset="0"/>
                <a:ea typeface="Arial" charset="0"/>
                <a:cs typeface="Arial" charset="0"/>
              </a:rPr>
              <a:t>				</a:t>
            </a:r>
            <a:br>
              <a:rPr lang="tr-TR" dirty="0">
                <a:latin typeface="Arial" charset="0"/>
                <a:ea typeface="Arial" charset="0"/>
                <a:cs typeface="Arial" charset="0"/>
              </a:rPr>
            </a:br>
            <a:br>
              <a:rPr lang="tr-TR" dirty="0">
                <a:latin typeface="Arial" charset="0"/>
                <a:ea typeface="Arial" charset="0"/>
                <a:cs typeface="Arial" charset="0"/>
              </a:rPr>
            </a:b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524000" y="3867210"/>
            <a:ext cx="9144000" cy="1655762"/>
          </a:xfrm>
        </p:spPr>
        <p:txBody>
          <a:bodyPr>
            <a:norm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tr-TR" sz="5400" dirty="0"/>
              <a:t> </a:t>
            </a:r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524000" y="2215661"/>
            <a:ext cx="62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5400" dirty="0">
                <a:latin typeface="Arial" charset="0"/>
                <a:ea typeface="Arial" charset="0"/>
                <a:cs typeface="Arial" charset="0"/>
              </a:rPr>
              <a:t>   Integration </a:t>
            </a:r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Plans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0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Plans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38200" y="2079439"/>
            <a:ext cx="78134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Proximity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Sensor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Measurements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DC Motor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Starting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Current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Test 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Response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Turning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Angle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Test 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820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rial" charset="0"/>
                <a:ea typeface="Arial" charset="0"/>
                <a:cs typeface="Arial" charset="0"/>
              </a:rPr>
              <a:t>Integration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Plans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825625"/>
            <a:ext cx="10603522" cy="435133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tr-TR" dirty="0"/>
              <a:t> Test </a:t>
            </a:r>
            <a:r>
              <a:rPr lang="tr-TR" dirty="0" err="1"/>
              <a:t>procedure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software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. </a:t>
            </a:r>
            <a:endParaRPr lang="tr-TR" dirty="0">
              <a:effectLst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465384" y="3216464"/>
            <a:ext cx="926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Detailed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Documentation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Software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Debugging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Reports</a:t>
            </a:r>
            <a:endParaRPr lang="tr-TR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6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4415" y="412018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71954" y="1849071"/>
            <a:ext cx="10515600" cy="3285637"/>
          </a:xfrm>
        </p:spPr>
        <p:txBody>
          <a:bodyPr>
            <a:normAutofit/>
          </a:bodyPr>
          <a:lstStyle/>
          <a:p>
            <a:r>
              <a:rPr lang="tr-TR" sz="3200" dirty="0" err="1">
                <a:latin typeface="Arial" charset="0"/>
                <a:ea typeface="Arial" charset="0"/>
                <a:cs typeface="Arial" charset="0"/>
              </a:rPr>
              <a:t>Movement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sz="3200" dirty="0" err="1">
                <a:latin typeface="Arial" charset="0"/>
                <a:ea typeface="Arial" charset="0"/>
                <a:cs typeface="Arial" charset="0"/>
              </a:rPr>
              <a:t>Sensors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sz="3200" dirty="0">
                <a:latin typeface="Arial" charset="0"/>
                <a:ea typeface="Arial" charset="0"/>
                <a:cs typeface="Arial" charset="0"/>
              </a:rPr>
              <a:t>Control &amp; </a:t>
            </a:r>
            <a:r>
              <a:rPr lang="tr-TR" sz="3200" dirty="0" err="1">
                <a:latin typeface="Arial" charset="0"/>
                <a:ea typeface="Arial" charset="0"/>
                <a:cs typeface="Arial" charset="0"/>
              </a:rPr>
              <a:t>Decision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7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4E9-6C92-4DF0-BF07-0633D298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2566"/>
            <a:ext cx="10058400" cy="1450757"/>
          </a:xfrm>
        </p:spPr>
        <p:txBody>
          <a:bodyPr/>
          <a:lstStyle/>
          <a:p>
            <a:r>
              <a:rPr lang="en-US" b="1" dirty="0"/>
              <a:t>Robots collaboratively carrying a long object through an open-top maze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9797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Movement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	DC motor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preferred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:							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793630" y="2801815"/>
            <a:ext cx="8135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/>
              <a:t>PWM (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r>
              <a:rPr lang="tr-TR" dirty="0" err="1"/>
              <a:t>Voltage</a:t>
            </a:r>
            <a:r>
              <a:rPr lang="tr-TR" dirty="0"/>
              <a:t> Control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4" y="3100689"/>
            <a:ext cx="5292236" cy="19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80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Sensors</a:t>
            </a:r>
            <a:r>
              <a:rPr lang="tr-TR" sz="54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30569" y="1825625"/>
            <a:ext cx="10515600" cy="4351338"/>
          </a:xfrm>
        </p:spPr>
        <p:txBody>
          <a:bodyPr/>
          <a:lstStyle/>
          <a:p>
            <a:r>
              <a:rPr lang="tr-TR" dirty="0" err="1">
                <a:latin typeface="Arial" charset="0"/>
                <a:ea typeface="Arial" charset="0"/>
                <a:cs typeface="Arial" charset="0"/>
              </a:rPr>
              <a:t>Ultrasonic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Sensor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>
                <a:latin typeface="Arial" charset="0"/>
                <a:ea typeface="Arial" charset="0"/>
                <a:cs typeface="Arial" charset="0"/>
              </a:rPr>
              <a:t>Infrared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Sensor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>
                <a:latin typeface="Arial" charset="0"/>
                <a:ea typeface="Arial" charset="0"/>
                <a:cs typeface="Arial" charset="0"/>
              </a:rPr>
              <a:t>Camera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18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Decision</a:t>
            </a:r>
            <a:r>
              <a:rPr lang="tr-TR" sz="5400" dirty="0">
                <a:latin typeface="Arial" charset="0"/>
                <a:ea typeface="Arial" charset="0"/>
                <a:cs typeface="Arial" charset="0"/>
              </a:rPr>
              <a:t> &amp; Control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6400" y="2118702"/>
            <a:ext cx="10515600" cy="4351338"/>
          </a:xfrm>
        </p:spPr>
        <p:txBody>
          <a:bodyPr/>
          <a:lstStyle/>
          <a:p>
            <a:r>
              <a:rPr lang="tr-TR" dirty="0">
                <a:latin typeface="Arial" charset="0"/>
                <a:ea typeface="Arial" charset="0"/>
                <a:cs typeface="Arial" charset="0"/>
              </a:rPr>
              <a:t>Image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processing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>
                <a:latin typeface="Arial" charset="0"/>
                <a:ea typeface="Arial" charset="0"/>
                <a:cs typeface="Arial" charset="0"/>
              </a:rPr>
              <a:t>Hall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Effect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4255932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tr-TR" dirty="0"/>
              <a:t> 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hope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X-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Cali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Company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be a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rapidly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rising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market at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71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A5F0-FF87-41AF-AF82-77ED637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FAD3-AC5C-4C38-95B5-AB9F525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Design Process &amp; Solution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Main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Alternative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Test Plans</a:t>
            </a:r>
          </a:p>
        </p:txBody>
      </p:sp>
    </p:spTree>
    <p:extLst>
      <p:ext uri="{BB962C8B-B14F-4D97-AF65-F5344CB8AC3E}">
        <p14:creationId xmlns:p14="http://schemas.microsoft.com/office/powerpoint/2010/main" val="427972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1929-324B-463C-B251-0B19E20B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U-Turn -&gt; Determine</a:t>
            </a:r>
          </a:p>
          <a:p>
            <a:r>
              <a:rPr lang="tr-TR" dirty="0"/>
              <a:t>Burayı düzenle</a:t>
            </a:r>
          </a:p>
        </p:txBody>
      </p:sp>
    </p:spTree>
    <p:extLst>
      <p:ext uri="{BB962C8B-B14F-4D97-AF65-F5344CB8AC3E}">
        <p14:creationId xmlns:p14="http://schemas.microsoft.com/office/powerpoint/2010/main" val="42761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93B90C-5A24-4584-8EB7-F24DF504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Problem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Burayı da</a:t>
            </a:r>
          </a:p>
        </p:txBody>
      </p:sp>
    </p:spTree>
    <p:extLst>
      <p:ext uri="{BB962C8B-B14F-4D97-AF65-F5344CB8AC3E}">
        <p14:creationId xmlns:p14="http://schemas.microsoft.com/office/powerpoint/2010/main" val="25114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C4F-A2FD-451B-8B95-56C562A6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0E28-3133-4E63-99AF-E5CA5ABD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Determining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And observing the other robot</a:t>
            </a:r>
          </a:p>
        </p:txBody>
      </p:sp>
    </p:spTree>
    <p:extLst>
      <p:ext uri="{BB962C8B-B14F-4D97-AF65-F5344CB8AC3E}">
        <p14:creationId xmlns:p14="http://schemas.microsoft.com/office/powerpoint/2010/main" val="377222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29012" y="1737360"/>
            <a:ext cx="5133976" cy="4967863"/>
            <a:chOff x="0" y="61823"/>
            <a:chExt cx="2023745" cy="1853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60E736-3EF7-414A-861B-6568688F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3"/>
              <a:ext cx="2023745" cy="1424940"/>
            </a:xfrm>
            <a:prstGeom prst="rect">
              <a:avLst/>
            </a:prstGeom>
          </p:spPr>
        </p:pic>
        <p:sp>
          <p:nvSpPr>
            <p:cNvPr id="11" name="Metin Kutusu 2">
              <a:extLst>
                <a:ext uri="{FF2B5EF4-FFF2-40B4-BE49-F238E27FC236}">
                  <a16:creationId xmlns:a16="http://schemas.microsoft.com/office/drawing/2014/main" id="{6D075ECC-2E32-4DE4-824B-21659A46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92" y="1602507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tr-TR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(I)</a:t>
              </a:r>
              <a:endParaRPr lang="tr-T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7B90371-224B-43AD-825F-4DEECF18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219257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37360"/>
            <a:ext cx="5133600" cy="5133600"/>
            <a:chOff x="2674620" y="0"/>
            <a:chExt cx="2023745" cy="1653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D3145C-69C2-46DF-AFEB-C2A4C2F7D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620" y="0"/>
              <a:ext cx="2023745" cy="1424305"/>
            </a:xfrm>
            <a:prstGeom prst="rect">
              <a:avLst/>
            </a:prstGeom>
          </p:spPr>
        </p:pic>
        <p:sp>
          <p:nvSpPr>
            <p:cNvPr id="11" name="Metin Kutusu 2">
              <a:extLst>
                <a:ext uri="{FF2B5EF4-FFF2-40B4-BE49-F238E27FC236}">
                  <a16:creationId xmlns:a16="http://schemas.microsoft.com/office/drawing/2014/main" id="{6D075ECC-2E32-4DE4-824B-21659A46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180" y="134112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tr-TR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(II)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BE5BDFB-827B-46CD-AA00-26372853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429173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362</Words>
  <Application>Microsoft Office PowerPoint</Application>
  <PresentationFormat>Widescreen</PresentationFormat>
  <Paragraphs>132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X-Cali Group</vt:lpstr>
      <vt:lpstr>PowerPoint Presentation</vt:lpstr>
      <vt:lpstr>Robots collaboratively carrying a long object through an open-top maze</vt:lpstr>
      <vt:lpstr>Outline</vt:lpstr>
      <vt:lpstr>Problem Statement</vt:lpstr>
      <vt:lpstr>Problem Statement</vt:lpstr>
      <vt:lpstr>Main Problem:</vt:lpstr>
      <vt:lpstr>U-Turn Example</vt:lpstr>
      <vt:lpstr>U-Turn Example</vt:lpstr>
      <vt:lpstr>U-Turn Example</vt:lpstr>
      <vt:lpstr>U-Turn Example</vt:lpstr>
      <vt:lpstr>U-Turn Example</vt:lpstr>
      <vt:lpstr>No Communication!</vt:lpstr>
      <vt:lpstr>Design Process &amp; Solution Approach</vt:lpstr>
      <vt:lpstr>Subsystems – Movement</vt:lpstr>
      <vt:lpstr>Subsystems – Sensors</vt:lpstr>
      <vt:lpstr>Subsystems – Decision and Control</vt:lpstr>
      <vt:lpstr>Solution Approach – I: Image Processing</vt:lpstr>
      <vt:lpstr>PowerPoint Presentation</vt:lpstr>
      <vt:lpstr>Solution Approach – II: Advancing Hall Effect</vt:lpstr>
      <vt:lpstr>Solution Approaches (Technical Details)</vt:lpstr>
      <vt:lpstr>Solution I: Image Processing</vt:lpstr>
      <vt:lpstr>Solution I: Image Processing</vt:lpstr>
      <vt:lpstr>Solution I: Image Processing</vt:lpstr>
      <vt:lpstr>Solution II: Motion-Sensing</vt:lpstr>
      <vt:lpstr>Test Plans        </vt:lpstr>
      <vt:lpstr>Test Plans</vt:lpstr>
      <vt:lpstr>Integration Plans</vt:lpstr>
      <vt:lpstr>Conclusion</vt:lpstr>
      <vt:lpstr>Movement</vt:lpstr>
      <vt:lpstr>Sensors </vt:lpstr>
      <vt:lpstr>Decision &amp; Control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X-Cali Group</dc:title>
  <dc:creator>user</dc:creator>
  <cp:lastModifiedBy>Goksenin Hande Bayazit</cp:lastModifiedBy>
  <cp:revision>7</cp:revision>
  <dcterms:created xsi:type="dcterms:W3CDTF">2018-01-02T14:36:47Z</dcterms:created>
  <dcterms:modified xsi:type="dcterms:W3CDTF">2018-01-03T00:49:36Z</dcterms:modified>
</cp:coreProperties>
</file>