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0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27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34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82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531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07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1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926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70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53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DB008-F9E4-465A-A4A5-8BC7F81149C9}" type="datetimeFigureOut">
              <a:rPr lang="tr-TR" smtClean="0"/>
              <a:t>2.01.2018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B9901-96A8-423D-BBA3-834343E30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59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28"/>
            <a:ext cx="12192000" cy="6563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EAE5BE-1D61-4392-8F76-60AD1342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59229"/>
            <a:ext cx="10058400" cy="2481943"/>
          </a:xfrm>
        </p:spPr>
        <p:txBody>
          <a:bodyPr/>
          <a:lstStyle/>
          <a:p>
            <a:r>
              <a:rPr lang="tr-TR" dirty="0"/>
              <a:t>X-Cali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F852F-D335-4A7F-835F-2AE25B112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96734"/>
          </a:xfrm>
        </p:spPr>
        <p:txBody>
          <a:bodyPr>
            <a:normAutofit/>
          </a:bodyPr>
          <a:lstStyle/>
          <a:p>
            <a:pPr algn="r"/>
            <a:r>
              <a:rPr lang="tr-TR" dirty="0" smtClean="0"/>
              <a:t>Burak Sezgin - 2094456</a:t>
            </a:r>
          </a:p>
          <a:p>
            <a:pPr algn="r"/>
            <a:r>
              <a:rPr lang="tr-TR" dirty="0" smtClean="0"/>
              <a:t>Taha Doğan - 2093672</a:t>
            </a:r>
          </a:p>
          <a:p>
            <a:pPr algn="r"/>
            <a:r>
              <a:rPr lang="tr-TR" dirty="0" smtClean="0"/>
              <a:t>Göksenin Hande Bayazıt - 2093441</a:t>
            </a:r>
          </a:p>
          <a:p>
            <a:pPr algn="r"/>
            <a:r>
              <a:rPr lang="tr-TR" dirty="0" smtClean="0"/>
              <a:t>Emre Doğan - 2093656</a:t>
            </a:r>
          </a:p>
          <a:p>
            <a:pPr algn="r"/>
            <a:r>
              <a:rPr lang="tr-TR" dirty="0" smtClean="0"/>
              <a:t>Oytun Akpulat - 2093201</a:t>
            </a:r>
          </a:p>
          <a:p>
            <a:pPr algn="r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820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24400"/>
            <a:ext cx="5133600" cy="5133600"/>
            <a:chOff x="15240" y="1562100"/>
            <a:chExt cx="2011680" cy="16306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E8015D-5AEA-4374-A942-8D0DE364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" y="1562100"/>
              <a:ext cx="2011680" cy="1416685"/>
            </a:xfrm>
            <a:prstGeom prst="rect">
              <a:avLst/>
            </a:prstGeom>
          </p:spPr>
        </p:pic>
        <p:sp>
          <p:nvSpPr>
            <p:cNvPr id="12" name="Metin Kutusu 2">
              <a:extLst>
                <a:ext uri="{FF2B5EF4-FFF2-40B4-BE49-F238E27FC236}">
                  <a16:creationId xmlns:a16="http://schemas.microsoft.com/office/drawing/2014/main" id="{FE1DFF5E-B0CD-40EB-90B6-8EFB30922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" y="28803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ECB3DE-354F-4F2D-A140-105D4A61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2791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200" y="1737360"/>
            <a:ext cx="5133600" cy="5133600"/>
            <a:chOff x="2674620" y="1554480"/>
            <a:chExt cx="2026920" cy="17145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86847A-4B17-461C-A065-CE9EB7E7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1554480"/>
              <a:ext cx="2026920" cy="1427480"/>
            </a:xfrm>
            <a:prstGeom prst="rect">
              <a:avLst/>
            </a:prstGeom>
          </p:spPr>
        </p:pic>
        <p:sp>
          <p:nvSpPr>
            <p:cNvPr id="13" name="Metin Kutusu 2">
              <a:extLst>
                <a:ext uri="{FF2B5EF4-FFF2-40B4-BE49-F238E27FC236}">
                  <a16:creationId xmlns:a16="http://schemas.microsoft.com/office/drawing/2014/main" id="{9CC7ABAB-F6E9-4016-BA85-2661CBAA7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900" y="295656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C8BEF844-7EEF-4316-BB6E-9944C5E6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23573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1501140" y="3177540"/>
            <a:chExt cx="2026920" cy="169317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A752C6-3DB0-411C-85A6-16298A756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40" y="3177540"/>
              <a:ext cx="2026920" cy="1426845"/>
            </a:xfrm>
            <a:prstGeom prst="rect">
              <a:avLst/>
            </a:prstGeom>
          </p:spPr>
        </p:pic>
        <p:sp>
          <p:nvSpPr>
            <p:cNvPr id="14" name="Metin Kutusu 2">
              <a:extLst>
                <a:ext uri="{FF2B5EF4-FFF2-40B4-BE49-F238E27FC236}">
                  <a16:creationId xmlns:a16="http://schemas.microsoft.com/office/drawing/2014/main" id="{D4E0575C-D722-4A64-853E-BB6CBED4D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4558291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(V)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C493EDB-4DE1-4ACD-B458-68DBF7A0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15276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6CD6-B596-4490-B759-9781E5E0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 Communication!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EA85D9-0958-4E36-9C56-BEF5DAC6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17" y="2039016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2251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Process</a:t>
            </a:r>
            <a:r>
              <a:rPr lang="tr-TR" dirty="0" smtClean="0"/>
              <a:t> &amp; Solution </a:t>
            </a:r>
            <a:r>
              <a:rPr lang="tr-TR" dirty="0" err="1" smtClean="0"/>
              <a:t>Approach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</a:p>
          <a:p>
            <a:pPr lvl="1"/>
            <a:r>
              <a:rPr lang="en-US" dirty="0" smtClean="0"/>
              <a:t>Movement</a:t>
            </a:r>
          </a:p>
          <a:p>
            <a:pPr lvl="2"/>
            <a:r>
              <a:rPr lang="en-US" dirty="0" smtClean="0"/>
              <a:t>DC Motors</a:t>
            </a:r>
          </a:p>
          <a:p>
            <a:pPr lvl="2"/>
            <a:r>
              <a:rPr lang="en-US" dirty="0" smtClean="0"/>
              <a:t>Wheels</a:t>
            </a:r>
          </a:p>
          <a:p>
            <a:pPr lvl="1"/>
            <a:r>
              <a:rPr lang="en-US" dirty="0" smtClean="0"/>
              <a:t>Sensors</a:t>
            </a:r>
          </a:p>
          <a:p>
            <a:pPr lvl="2"/>
            <a:r>
              <a:rPr lang="en-US" dirty="0" smtClean="0"/>
              <a:t>Active sensors</a:t>
            </a:r>
          </a:p>
          <a:p>
            <a:pPr lvl="2"/>
            <a:r>
              <a:rPr lang="en-US" dirty="0" smtClean="0"/>
              <a:t>Passive Sensor: Camera</a:t>
            </a:r>
          </a:p>
          <a:p>
            <a:pPr lvl="1"/>
            <a:r>
              <a:rPr lang="en-US" dirty="0" smtClean="0"/>
              <a:t>Decision and Control</a:t>
            </a:r>
          </a:p>
          <a:p>
            <a:r>
              <a:rPr lang="en-US" dirty="0" smtClean="0"/>
              <a:t>Solution Approaches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Advancing Hall Effect</a:t>
            </a:r>
          </a:p>
        </p:txBody>
      </p:sp>
    </p:spTree>
    <p:extLst>
      <p:ext uri="{BB962C8B-B14F-4D97-AF65-F5344CB8AC3E}">
        <p14:creationId xmlns:p14="http://schemas.microsoft.com/office/powerpoint/2010/main" val="75893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r>
              <a:rPr lang="tr-TR" dirty="0" smtClean="0"/>
              <a:t>s</a:t>
            </a:r>
            <a:r>
              <a:rPr lang="en-US" dirty="0" smtClean="0"/>
              <a:t> – Movement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r>
              <a:rPr lang="en-US" noProof="1" smtClean="0"/>
              <a:t>Motor</a:t>
            </a:r>
            <a:r>
              <a:rPr lang="en-US" dirty="0" smtClean="0"/>
              <a:t> </a:t>
            </a:r>
            <a:r>
              <a:rPr lang="tr-TR" dirty="0" smtClean="0"/>
              <a:t>		</a:t>
            </a: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en-US" dirty="0" smtClean="0"/>
              <a:t>and </a:t>
            </a:r>
            <a:r>
              <a:rPr lang="tr-TR" dirty="0" smtClean="0"/>
              <a:t>				</a:t>
            </a:r>
            <a:r>
              <a:rPr lang="en-US" dirty="0" err="1" smtClean="0"/>
              <a:t>Whee</a:t>
            </a:r>
            <a:r>
              <a:rPr lang="tr-TR" dirty="0" smtClean="0"/>
              <a:t>l</a:t>
            </a:r>
          </a:p>
          <a:p>
            <a:pPr lvl="1"/>
            <a:r>
              <a:rPr lang="tr-TR" dirty="0" smtClean="0"/>
              <a:t>DC motor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8229599" y="1960562"/>
            <a:ext cx="36215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 smtClean="0"/>
          </a:p>
          <a:p>
            <a:pPr lvl="1"/>
            <a:r>
              <a:rPr lang="tr-TR" dirty="0" smtClean="0"/>
              <a:t>Normal </a:t>
            </a:r>
            <a:r>
              <a:rPr lang="tr-TR" dirty="0" err="1" smtClean="0"/>
              <a:t>wheel</a:t>
            </a:r>
            <a:endParaRPr lang="tr-TR" dirty="0" smtClean="0"/>
          </a:p>
          <a:p>
            <a:pPr lvl="1"/>
            <a:r>
              <a:rPr lang="tr-TR" dirty="0" smtClean="0"/>
              <a:t>Mad Wheel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070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r>
              <a:rPr lang="tr-TR" dirty="0" smtClean="0"/>
              <a:t>s</a:t>
            </a:r>
            <a:r>
              <a:rPr lang="en-US" dirty="0" smtClean="0"/>
              <a:t> – </a:t>
            </a:r>
            <a:r>
              <a:rPr lang="tr-TR" dirty="0" err="1" smtClean="0"/>
              <a:t>Sensors</a:t>
            </a:r>
            <a:endParaRPr lang="de-DE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314" y="1782082"/>
            <a:ext cx="4047309" cy="4351338"/>
          </a:xfrm>
        </p:spPr>
        <p:txBody>
          <a:bodyPr/>
          <a:lstStyle/>
          <a:p>
            <a:r>
              <a:rPr lang="tr-TR" dirty="0" smtClean="0"/>
              <a:t>Active </a:t>
            </a:r>
            <a:r>
              <a:rPr lang="tr-TR" dirty="0" err="1" smtClean="0"/>
              <a:t>Sensors</a:t>
            </a:r>
            <a:r>
              <a:rPr lang="tr-TR" dirty="0" smtClean="0"/>
              <a:t>: </a:t>
            </a:r>
            <a:r>
              <a:rPr lang="tr-TR" dirty="0" err="1" smtClean="0"/>
              <a:t>Proximity</a:t>
            </a:r>
            <a:endParaRPr lang="tr-TR" dirty="0"/>
          </a:p>
          <a:p>
            <a:pPr lvl="1"/>
            <a:r>
              <a:rPr lang="tr-TR" dirty="0" smtClean="0"/>
              <a:t>IR </a:t>
            </a:r>
            <a:r>
              <a:rPr lang="tr-TR" dirty="0" err="1" smtClean="0"/>
              <a:t>sensors</a:t>
            </a:r>
            <a:endParaRPr lang="tr-TR" dirty="0" smtClean="0"/>
          </a:p>
          <a:p>
            <a:pPr lvl="1"/>
            <a:r>
              <a:rPr lang="tr-TR" dirty="0" smtClean="0"/>
              <a:t>Sonar </a:t>
            </a:r>
            <a:r>
              <a:rPr lang="tr-TR" dirty="0" err="1" smtClean="0"/>
              <a:t>Sensors</a:t>
            </a:r>
            <a:endParaRPr lang="tr-TR" dirty="0" smtClean="0"/>
          </a:p>
          <a:p>
            <a:r>
              <a:rPr lang="tr-TR" dirty="0" err="1" smtClean="0"/>
              <a:t>Passive</a:t>
            </a:r>
            <a:r>
              <a:rPr lang="tr-TR" dirty="0" smtClean="0"/>
              <a:t> Sensor: </a:t>
            </a:r>
            <a:r>
              <a:rPr lang="tr-TR" dirty="0" err="1" smtClean="0"/>
              <a:t>Camera</a:t>
            </a:r>
            <a:endParaRPr lang="tr-TR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8387" r="10114" b="13084"/>
          <a:stretch/>
        </p:blipFill>
        <p:spPr>
          <a:xfrm>
            <a:off x="4711338" y="1577476"/>
            <a:ext cx="6999016" cy="342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709" y="653437"/>
            <a:ext cx="6540799" cy="582131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r>
              <a:rPr lang="tr-TR" dirty="0" smtClean="0"/>
              <a:t>s</a:t>
            </a:r>
            <a:r>
              <a:rPr lang="en-US" dirty="0" smtClean="0"/>
              <a:t> – </a:t>
            </a:r>
            <a:r>
              <a:rPr lang="tr-TR" dirty="0" err="1" smtClean="0"/>
              <a:t>Decision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Control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Microprocessor Select: Raspberry</a:t>
            </a:r>
            <a:r>
              <a:rPr lang="tr-TR" dirty="0" smtClean="0"/>
              <a:t>P</a:t>
            </a:r>
            <a:r>
              <a:rPr lang="en-US" dirty="0" smtClean="0"/>
              <a:t>i3</a:t>
            </a:r>
          </a:p>
          <a:p>
            <a:pPr lvl="1"/>
            <a:r>
              <a:rPr lang="en-US" dirty="0" smtClean="0"/>
              <a:t>Fast computational skills</a:t>
            </a:r>
          </a:p>
          <a:p>
            <a:pPr lvl="1"/>
            <a:r>
              <a:rPr lang="en-US" dirty="0" smtClean="0"/>
              <a:t>Wi-Fi Connection</a:t>
            </a:r>
          </a:p>
          <a:p>
            <a:pPr lvl="1"/>
            <a:r>
              <a:rPr lang="en-US" strike="sngStrike" dirty="0" smtClean="0"/>
              <a:t>4 USB + SDCARD ports</a:t>
            </a:r>
          </a:p>
          <a:p>
            <a:pPr lvl="1"/>
            <a:r>
              <a:rPr lang="en-US" dirty="0" smtClean="0"/>
              <a:t>Versatility on different applications: Image Processing</a:t>
            </a:r>
          </a:p>
          <a:p>
            <a:endParaRPr lang="en-US" dirty="0" smtClean="0"/>
          </a:p>
          <a:p>
            <a:r>
              <a:rPr lang="en-US" dirty="0" smtClean="0"/>
              <a:t>DC Motor Driver: L298</a:t>
            </a:r>
            <a:r>
              <a:rPr lang="tr-TR" dirty="0" smtClean="0"/>
              <a:t>P</a:t>
            </a:r>
          </a:p>
          <a:p>
            <a:pPr lvl="1"/>
            <a:r>
              <a:rPr lang="tr-TR" dirty="0" err="1" smtClean="0"/>
              <a:t>Back</a:t>
            </a:r>
            <a:r>
              <a:rPr lang="tr-TR" dirty="0" smtClean="0"/>
              <a:t> EMF </a:t>
            </a:r>
            <a:r>
              <a:rPr lang="tr-TR" dirty="0" err="1" smtClean="0"/>
              <a:t>protection</a:t>
            </a:r>
            <a:endParaRPr lang="tr-TR" dirty="0" smtClean="0"/>
          </a:p>
          <a:p>
            <a:pPr lvl="1"/>
            <a:r>
              <a:rPr lang="tr-TR" dirty="0" err="1" smtClean="0"/>
              <a:t>Easy-to-use</a:t>
            </a:r>
            <a:r>
              <a:rPr lang="tr-TR" dirty="0" smtClean="0"/>
              <a:t> </a:t>
            </a:r>
            <a:r>
              <a:rPr lang="tr-TR" dirty="0" err="1" smtClean="0"/>
              <a:t>ports</a:t>
            </a:r>
            <a:endParaRPr lang="tr-TR" dirty="0" smtClean="0"/>
          </a:p>
          <a:p>
            <a:pPr lvl="1"/>
            <a:r>
              <a:rPr lang="tr-TR" dirty="0" err="1" smtClean="0"/>
              <a:t>Frequently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,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instructive</a:t>
            </a:r>
            <a:r>
              <a:rPr lang="tr-TR" dirty="0" smtClean="0"/>
              <a:t> </a:t>
            </a:r>
            <a:r>
              <a:rPr lang="tr-TR" dirty="0" err="1" smtClean="0"/>
              <a:t>videos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92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Solution </a:t>
            </a:r>
            <a:r>
              <a:rPr lang="tr-TR" dirty="0" err="1" smtClean="0"/>
              <a:t>Approach</a:t>
            </a:r>
            <a:r>
              <a:rPr lang="tr-TR" dirty="0" smtClean="0"/>
              <a:t> – I: Image </a:t>
            </a:r>
            <a:r>
              <a:rPr lang="tr-TR" dirty="0" err="1" smtClean="0"/>
              <a:t>Processing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14" y="1825625"/>
            <a:ext cx="9741971" cy="4351338"/>
          </a:xfrm>
        </p:spPr>
      </p:pic>
    </p:spTree>
    <p:extLst>
      <p:ext uri="{BB962C8B-B14F-4D97-AF65-F5344CB8AC3E}">
        <p14:creationId xmlns:p14="http://schemas.microsoft.com/office/powerpoint/2010/main" val="20586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trike="sngStrike" dirty="0" err="1" smtClean="0"/>
              <a:t>Plank</a:t>
            </a:r>
            <a:r>
              <a:rPr lang="tr-TR" strike="sngStrike" dirty="0" smtClean="0"/>
              <a:t> </a:t>
            </a:r>
            <a:r>
              <a:rPr lang="tr-TR" strike="sngStrike" dirty="0" err="1" smtClean="0"/>
              <a:t>Detection</a:t>
            </a:r>
            <a:endParaRPr lang="tr-TR" strike="sngStrike" dirty="0" smtClean="0"/>
          </a:p>
          <a:p>
            <a:r>
              <a:rPr lang="tr-TR" strike="sngStrike" dirty="0" err="1" smtClean="0"/>
              <a:t>Binary</a:t>
            </a:r>
            <a:r>
              <a:rPr lang="tr-TR" strike="sngStrike" dirty="0" smtClean="0"/>
              <a:t> </a:t>
            </a:r>
            <a:r>
              <a:rPr lang="tr-TR" strike="sngStrike" dirty="0" err="1" smtClean="0"/>
              <a:t>Masking</a:t>
            </a:r>
            <a:endParaRPr lang="tr-TR" strike="sngStrike" dirty="0" smtClean="0"/>
          </a:p>
          <a:p>
            <a:r>
              <a:rPr lang="tr-TR" strike="sngStrike" dirty="0" err="1" smtClean="0"/>
              <a:t>Angle</a:t>
            </a:r>
            <a:r>
              <a:rPr lang="tr-TR" strike="sngStrike" dirty="0" smtClean="0"/>
              <a:t> </a:t>
            </a:r>
            <a:r>
              <a:rPr lang="tr-TR" strike="sngStrike" dirty="0" err="1" smtClean="0"/>
              <a:t>Detection</a:t>
            </a:r>
            <a:endParaRPr lang="tr-TR" strike="sngStrike" dirty="0"/>
          </a:p>
        </p:txBody>
      </p:sp>
    </p:spTree>
    <p:extLst>
      <p:ext uri="{BB962C8B-B14F-4D97-AF65-F5344CB8AC3E}">
        <p14:creationId xmlns:p14="http://schemas.microsoft.com/office/powerpoint/2010/main" val="23636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06C2BC-F9C1-4F1E-A0AD-BB86DA760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2" y="1406590"/>
            <a:ext cx="6883918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6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1895" y="365125"/>
            <a:ext cx="10631905" cy="1325563"/>
          </a:xfrm>
        </p:spPr>
        <p:txBody>
          <a:bodyPr/>
          <a:lstStyle/>
          <a:p>
            <a:r>
              <a:rPr lang="tr-TR" dirty="0" smtClean="0"/>
              <a:t>Solution </a:t>
            </a:r>
            <a:r>
              <a:rPr lang="tr-TR" dirty="0" err="1" smtClean="0"/>
              <a:t>Approach</a:t>
            </a:r>
            <a:r>
              <a:rPr lang="tr-TR" dirty="0" smtClean="0"/>
              <a:t> – II: </a:t>
            </a:r>
            <a:r>
              <a:rPr lang="tr-TR" dirty="0" err="1" smtClean="0"/>
              <a:t>Advancing</a:t>
            </a:r>
            <a:r>
              <a:rPr lang="tr-TR" dirty="0" smtClean="0"/>
              <a:t> </a:t>
            </a:r>
            <a:r>
              <a:rPr lang="tr-TR" dirty="0" err="1" smtClean="0"/>
              <a:t>Hall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84" y="1825625"/>
            <a:ext cx="9831231" cy="4351338"/>
          </a:xfrm>
        </p:spPr>
      </p:pic>
    </p:spTree>
    <p:extLst>
      <p:ext uri="{BB962C8B-B14F-4D97-AF65-F5344CB8AC3E}">
        <p14:creationId xmlns:p14="http://schemas.microsoft.com/office/powerpoint/2010/main" val="192827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CA90-A70D-4641-98C1-C13B703EB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br>
              <a:rPr lang="en-US" dirty="0"/>
            </a:br>
            <a:r>
              <a:rPr lang="en-US" dirty="0"/>
              <a:t>(TECHNICAL DETAILS)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43EE-758C-4622-BA14-E29AA2E03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Göksenin Hande Bayazıt</a:t>
            </a:r>
          </a:p>
        </p:txBody>
      </p:sp>
    </p:spTree>
    <p:extLst>
      <p:ext uri="{BB962C8B-B14F-4D97-AF65-F5344CB8AC3E}">
        <p14:creationId xmlns:p14="http://schemas.microsoft.com/office/powerpoint/2010/main" val="8381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BFD1-67E9-44AA-BEB3-CE2D4D3F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DA9A-C8CE-4456-AFC1-A2D50608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Image processing based</a:t>
            </a:r>
          </a:p>
          <a:p>
            <a:r>
              <a:rPr lang="en-US" sz="4000" dirty="0"/>
              <a:t>Motion-sensing based</a:t>
            </a:r>
          </a:p>
        </p:txBody>
      </p:sp>
    </p:spTree>
    <p:extLst>
      <p:ext uri="{BB962C8B-B14F-4D97-AF65-F5344CB8AC3E}">
        <p14:creationId xmlns:p14="http://schemas.microsoft.com/office/powerpoint/2010/main" val="33531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C2DCA-6D3F-4784-B7CA-97069CCA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3FB91F-26D3-4496-ADE9-CB937C22D3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02" y="1825625"/>
            <a:ext cx="3586995" cy="435133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5621EE-C5D8-4788-A0EA-C8A23A42DE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75" y="1825625"/>
            <a:ext cx="3379849" cy="4351338"/>
          </a:xfrm>
        </p:spPr>
      </p:pic>
    </p:spTree>
    <p:extLst>
      <p:ext uri="{BB962C8B-B14F-4D97-AF65-F5344CB8AC3E}">
        <p14:creationId xmlns:p14="http://schemas.microsoft.com/office/powerpoint/2010/main" val="12113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054009-B366-46E6-B852-3385741C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57545E-B74A-4019-B452-C908E738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03" y="1825625"/>
            <a:ext cx="3350593" cy="4351338"/>
          </a:xfrm>
        </p:spPr>
      </p:pic>
    </p:spTree>
    <p:extLst>
      <p:ext uri="{BB962C8B-B14F-4D97-AF65-F5344CB8AC3E}">
        <p14:creationId xmlns:p14="http://schemas.microsoft.com/office/powerpoint/2010/main" val="26954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F90D-181B-451F-BBA9-0E95D3AE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1BBAE-DA7B-42EB-AD34-B52C5285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48" y="1690688"/>
            <a:ext cx="6968903" cy="3920008"/>
          </a:xfrm>
        </p:spPr>
      </p:pic>
    </p:spTree>
    <p:extLst>
      <p:ext uri="{BB962C8B-B14F-4D97-AF65-F5344CB8AC3E}">
        <p14:creationId xmlns:p14="http://schemas.microsoft.com/office/powerpoint/2010/main" val="307411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981806"/>
            <a:ext cx="8417169" cy="3097946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Arial" charset="0"/>
              <a:buChar char="•"/>
            </a:pP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tr-TR" dirty="0" smtClean="0">
                <a:latin typeface="Arial" charset="0"/>
                <a:ea typeface="Arial" charset="0"/>
                <a:cs typeface="Arial" charset="0"/>
              </a:rPr>
            </a:br>
            <a:r>
              <a:rPr lang="tr-TR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			</a:t>
            </a:r>
            <a:br>
              <a:rPr lang="tr-TR" dirty="0" smtClean="0">
                <a:latin typeface="Arial" charset="0"/>
                <a:ea typeface="Arial" charset="0"/>
                <a:cs typeface="Arial" charset="0"/>
              </a:rPr>
            </a:b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tr-TR" dirty="0" smtClean="0">
                <a:latin typeface="Arial" charset="0"/>
                <a:ea typeface="Arial" charset="0"/>
                <a:cs typeface="Arial" charset="0"/>
              </a:rPr>
            </a:b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Alt Konu Başlığı 2"/>
          <p:cNvSpPr>
            <a:spLocks noGrp="1"/>
          </p:cNvSpPr>
          <p:nvPr>
            <p:ph type="subTitle" idx="1"/>
          </p:nvPr>
        </p:nvSpPr>
        <p:spPr>
          <a:xfrm>
            <a:off x="1524000" y="3867210"/>
            <a:ext cx="9144000" cy="1655762"/>
          </a:xfrm>
        </p:spPr>
        <p:txBody>
          <a:bodyPr>
            <a:normAutofit/>
          </a:bodyPr>
          <a:lstStyle/>
          <a:p>
            <a:pPr marL="685800" indent="-685800" algn="l">
              <a:buFont typeface="Arial" charset="0"/>
              <a:buChar char="•"/>
            </a:pPr>
            <a:r>
              <a:rPr lang="tr-TR" sz="5400" dirty="0" smtClean="0"/>
              <a:t> </a:t>
            </a:r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1524000" y="2215661"/>
            <a:ext cx="627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   Integration </a:t>
            </a:r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838200" y="2079439"/>
            <a:ext cx="78134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Proximity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Sensor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Measurements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DC Motor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Starting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Current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Response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Turning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>
                <a:latin typeface="Arial" charset="0"/>
                <a:ea typeface="Arial" charset="0"/>
                <a:cs typeface="Arial" charset="0"/>
              </a:rPr>
              <a:t>Angle</a:t>
            </a:r>
            <a:r>
              <a:rPr lang="tr-TR" sz="2400" dirty="0">
                <a:latin typeface="Arial" charset="0"/>
                <a:ea typeface="Arial" charset="0"/>
                <a:cs typeface="Arial" charset="0"/>
              </a:rPr>
              <a:t> Test 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82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Integration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Plans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825625"/>
            <a:ext cx="10603522" cy="435133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tr-TR" dirty="0" smtClean="0"/>
              <a:t> </a:t>
            </a:r>
            <a:r>
              <a:rPr lang="tr-TR" dirty="0"/>
              <a:t>Test </a:t>
            </a:r>
            <a:r>
              <a:rPr lang="tr-TR" dirty="0" err="1"/>
              <a:t>procedure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software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smtClean="0"/>
              <a:t>be </a:t>
            </a:r>
            <a:r>
              <a:rPr lang="tr-TR" dirty="0" err="1" smtClean="0"/>
              <a:t>composed</a:t>
            </a:r>
            <a:r>
              <a:rPr lang="tr-TR" dirty="0" smtClean="0"/>
              <a:t> of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parts</a:t>
            </a:r>
            <a:r>
              <a:rPr lang="tr-TR" dirty="0"/>
              <a:t>. </a:t>
            </a:r>
            <a:endParaRPr lang="tr-TR" dirty="0" smtClean="0">
              <a:effectLst/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465384" y="3216464"/>
            <a:ext cx="926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Detailed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Documentation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 Software</a:t>
            </a:r>
          </a:p>
          <a:p>
            <a:pPr marL="285750" indent="-285750">
              <a:buFont typeface="Arial" charset="0"/>
              <a:buChar char="•"/>
            </a:pPr>
            <a:endParaRPr lang="tr-T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endParaRPr lang="tr-T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tr-TR" sz="2400" dirty="0" smtClean="0">
                <a:latin typeface="Arial" charset="0"/>
                <a:ea typeface="Arial" charset="0"/>
                <a:cs typeface="Arial" charset="0"/>
              </a:rPr>
              <a:t>Debugging </a:t>
            </a:r>
            <a:r>
              <a:rPr lang="tr-TR" sz="2400" dirty="0" err="1" smtClean="0">
                <a:latin typeface="Arial" charset="0"/>
                <a:ea typeface="Arial" charset="0"/>
                <a:cs typeface="Arial" charset="0"/>
              </a:rPr>
              <a:t>Reports</a:t>
            </a:r>
            <a:endParaRPr lang="tr-TR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3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44415" y="412018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71954" y="1849071"/>
            <a:ext cx="10515600" cy="3285637"/>
          </a:xfrm>
        </p:spPr>
        <p:txBody>
          <a:bodyPr>
            <a:normAutofit/>
          </a:bodyPr>
          <a:lstStyle/>
          <a:p>
            <a:r>
              <a:rPr lang="tr-TR" sz="3200" dirty="0" err="1" smtClean="0">
                <a:latin typeface="Arial" charset="0"/>
                <a:ea typeface="Arial" charset="0"/>
                <a:cs typeface="Arial" charset="0"/>
              </a:rPr>
              <a:t>Movement</a:t>
            </a:r>
            <a:endParaRPr lang="tr-TR" sz="3200" dirty="0" smtClean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 err="1" smtClean="0">
                <a:latin typeface="Arial" charset="0"/>
                <a:ea typeface="Arial" charset="0"/>
                <a:cs typeface="Arial" charset="0"/>
              </a:rPr>
              <a:t>Sensors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  <a:p>
            <a:endParaRPr lang="tr-TR" sz="3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tr-TR" sz="3200" dirty="0" smtClean="0">
                <a:latin typeface="Arial" charset="0"/>
                <a:ea typeface="Arial" charset="0"/>
                <a:cs typeface="Arial" charset="0"/>
              </a:rPr>
              <a:t>Control &amp; </a:t>
            </a:r>
            <a:r>
              <a:rPr lang="tr-TR" sz="3200" dirty="0" err="1" smtClean="0">
                <a:latin typeface="Arial" charset="0"/>
                <a:ea typeface="Arial" charset="0"/>
                <a:cs typeface="Arial" charset="0"/>
              </a:rPr>
              <a:t>Decision</a:t>
            </a:r>
            <a:endParaRPr lang="tr-TR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24E9-6C92-4DF0-BF07-0633D298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2566"/>
            <a:ext cx="10058400" cy="1450757"/>
          </a:xfrm>
        </p:spPr>
        <p:txBody>
          <a:bodyPr/>
          <a:lstStyle/>
          <a:p>
            <a:r>
              <a:rPr lang="en-US" b="1" dirty="0"/>
              <a:t>Robots collaboratively carrying a long object through an open-top maze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97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Movement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	DC motor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preferred</a:t>
            </a:r>
            <a:r>
              <a:rPr lang="tr-TR" dirty="0" smtClean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it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speed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:						</a:t>
            </a:r>
            <a:r>
              <a:rPr lang="tr-TR" dirty="0"/>
              <a:t>	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1793630" y="2801815"/>
            <a:ext cx="8135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tr-TR" dirty="0" smtClean="0"/>
              <a:t>PWM (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Width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endParaRPr lang="tr-TR" dirty="0" smtClean="0"/>
          </a:p>
          <a:p>
            <a:pPr marL="285750" indent="-285750">
              <a:buFont typeface="Arial" charset="0"/>
              <a:buChar char="•"/>
            </a:pPr>
            <a:r>
              <a:rPr lang="tr-TR" dirty="0" err="1" smtClean="0"/>
              <a:t>Voltage</a:t>
            </a:r>
            <a:r>
              <a:rPr lang="tr-TR" dirty="0" smtClean="0"/>
              <a:t> Control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54" y="3100689"/>
            <a:ext cx="5292236" cy="19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8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Sensors</a:t>
            </a:r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30569" y="1825625"/>
            <a:ext cx="10515600" cy="4351338"/>
          </a:xfrm>
        </p:spPr>
        <p:txBody>
          <a:bodyPr/>
          <a:lstStyle/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Ultrasonic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Infrared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Sensor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Camera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9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Decision</a:t>
            </a:r>
            <a:r>
              <a:rPr lang="tr-TR" sz="5400" dirty="0" smtClean="0">
                <a:latin typeface="Arial" charset="0"/>
                <a:ea typeface="Arial" charset="0"/>
                <a:cs typeface="Arial" charset="0"/>
              </a:rPr>
              <a:t> &amp; Control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76400" y="2118702"/>
            <a:ext cx="10515600" cy="4351338"/>
          </a:xfrm>
        </p:spPr>
        <p:txBody>
          <a:bodyPr/>
          <a:lstStyle/>
          <a:p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Image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processing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endParaRPr lang="tr-TR" dirty="0">
              <a:latin typeface="Arial" charset="0"/>
              <a:ea typeface="Arial" charset="0"/>
              <a:cs typeface="Arial" charset="0"/>
            </a:endParaRPr>
          </a:p>
          <a:p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Hall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Effect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Sensor</a:t>
            </a:r>
            <a:endParaRPr lang="tr-T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3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 err="1" smtClean="0">
                <a:latin typeface="Arial" charset="0"/>
                <a:ea typeface="Arial" charset="0"/>
                <a:cs typeface="Arial" charset="0"/>
              </a:rPr>
              <a:t>Conclusion</a:t>
            </a:r>
            <a:endParaRPr lang="tr-TR" sz="5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tr-TR" dirty="0"/>
              <a:t> </a:t>
            </a:r>
            <a:r>
              <a:rPr lang="tr-TR" dirty="0" smtClean="0"/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We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hope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 smtClean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tr-TR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X-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Cali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Company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will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be a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new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rapidly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rising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brand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market at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of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tr-TR" dirty="0" err="1"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tr-TR" dirty="0">
                <a:latin typeface="Arial" charset="0"/>
                <a:ea typeface="Arial" charset="0"/>
                <a:cs typeface="Arial" charset="0"/>
              </a:rPr>
              <a:t>. </a:t>
            </a:r>
            <a:endParaRPr lang="tr-TR" dirty="0" smtClean="0">
              <a:latin typeface="Arial" charset="0"/>
              <a:ea typeface="Arial" charset="0"/>
              <a:cs typeface="Arial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71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A5F0-FF87-41AF-AF82-77ED637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FAD3-AC5C-4C38-95B5-AB9F525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Problem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Design Process &amp; Solution Approach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Solutions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Main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dirty="0"/>
              <a:t>Alternative Solution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Test Plans</a:t>
            </a:r>
          </a:p>
        </p:txBody>
      </p:sp>
    </p:spTree>
    <p:extLst>
      <p:ext uri="{BB962C8B-B14F-4D97-AF65-F5344CB8AC3E}">
        <p14:creationId xmlns:p14="http://schemas.microsoft.com/office/powerpoint/2010/main" val="42797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1929-324B-463C-B251-0B19E20B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U-Turn -&gt; Determine</a:t>
            </a:r>
          </a:p>
          <a:p>
            <a:r>
              <a:rPr lang="tr-TR" dirty="0" smtClean="0"/>
              <a:t>Burayı düzenle</a:t>
            </a:r>
          </a:p>
        </p:txBody>
      </p:sp>
    </p:spTree>
    <p:extLst>
      <p:ext uri="{BB962C8B-B14F-4D97-AF65-F5344CB8AC3E}">
        <p14:creationId xmlns:p14="http://schemas.microsoft.com/office/powerpoint/2010/main" val="42761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93B90C-5A24-4584-8EB7-F24DF504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Burayı da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4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C4F-A2FD-451B-8B95-56C562A6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Main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0E28-3133-4E63-99AF-E5CA5ABD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Determining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dirty="0"/>
              <a:t>And observing the other robot</a:t>
            </a:r>
          </a:p>
        </p:txBody>
      </p:sp>
    </p:spTree>
    <p:extLst>
      <p:ext uri="{BB962C8B-B14F-4D97-AF65-F5344CB8AC3E}">
        <p14:creationId xmlns:p14="http://schemas.microsoft.com/office/powerpoint/2010/main" val="377222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29012" y="1737360"/>
            <a:ext cx="5133976" cy="4967863"/>
            <a:chOff x="0" y="61823"/>
            <a:chExt cx="2023745" cy="18531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60E736-3EF7-414A-861B-6568688F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823"/>
              <a:ext cx="2023745" cy="1424940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92" y="1602507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(I)</a:t>
              </a:r>
              <a:endParaRPr lang="tr-TR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7B90371-224B-43AD-825F-4DEECF1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21925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10">
            <a:extLst>
              <a:ext uri="{FF2B5EF4-FFF2-40B4-BE49-F238E27FC236}">
                <a16:creationId xmlns:a16="http://schemas.microsoft.com/office/drawing/2014/main" id="{ECE4917F-C85A-4DE2-8A58-E6F2955E5948}"/>
              </a:ext>
            </a:extLst>
          </p:cNvPr>
          <p:cNvGrpSpPr/>
          <p:nvPr/>
        </p:nvGrpSpPr>
        <p:grpSpPr>
          <a:xfrm>
            <a:off x="3559680" y="1737360"/>
            <a:ext cx="5133600" cy="5133600"/>
            <a:chOff x="2674620" y="0"/>
            <a:chExt cx="2023745" cy="1653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D3145C-69C2-46DF-AFEB-C2A4C2F7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620" y="0"/>
              <a:ext cx="2023745" cy="1424305"/>
            </a:xfrm>
            <a:prstGeom prst="rect">
              <a:avLst/>
            </a:prstGeom>
          </p:spPr>
        </p:pic>
        <p:sp>
          <p:nvSpPr>
            <p:cNvPr id="11" name="Metin Kutusu 2">
              <a:extLst>
                <a:ext uri="{FF2B5EF4-FFF2-40B4-BE49-F238E27FC236}">
                  <a16:creationId xmlns:a16="http://schemas.microsoft.com/office/drawing/2014/main" id="{6D075ECC-2E32-4DE4-824B-21659A464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180" y="1341120"/>
              <a:ext cx="1280160" cy="312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0"/>
                </a:spcBef>
                <a:spcAft>
                  <a:spcPts val="800"/>
                </a:spcAft>
              </a:pPr>
              <a:r>
                <a:rPr lang="tr-TR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(II)</a:t>
              </a:r>
              <a:endParaRPr lang="tr-TR" sz="12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6BE5BDFB-827B-46CD-AA00-26372853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dirty="0"/>
              <a:t>U-Turn Example</a:t>
            </a:r>
          </a:p>
        </p:txBody>
      </p:sp>
    </p:spTree>
    <p:extLst>
      <p:ext uri="{BB962C8B-B14F-4D97-AF65-F5344CB8AC3E}">
        <p14:creationId xmlns:p14="http://schemas.microsoft.com/office/powerpoint/2010/main" val="42917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329</Words>
  <Application>Microsoft Office PowerPoint</Application>
  <PresentationFormat>Widescreen</PresentationFormat>
  <Paragraphs>125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X-Cali Group</vt:lpstr>
      <vt:lpstr>PowerPoint Presentation</vt:lpstr>
      <vt:lpstr>Robots collaboratively carrying a long object through an open-top maze</vt:lpstr>
      <vt:lpstr>Outline</vt:lpstr>
      <vt:lpstr>Problem Statement</vt:lpstr>
      <vt:lpstr>Problem Statement</vt:lpstr>
      <vt:lpstr>Main Problem:</vt:lpstr>
      <vt:lpstr>U-Turn Example</vt:lpstr>
      <vt:lpstr>U-Turn Example</vt:lpstr>
      <vt:lpstr>U-Turn Example</vt:lpstr>
      <vt:lpstr>U-Turn Example</vt:lpstr>
      <vt:lpstr>U-Turn Example</vt:lpstr>
      <vt:lpstr>No Communication!</vt:lpstr>
      <vt:lpstr>Design Process &amp; Solution Approach</vt:lpstr>
      <vt:lpstr>Subsystems – Movement</vt:lpstr>
      <vt:lpstr>Subsystems – Sensors</vt:lpstr>
      <vt:lpstr>Subsystems – Decision and Control</vt:lpstr>
      <vt:lpstr>Solution Approach – I: Image Processing</vt:lpstr>
      <vt:lpstr>PowerPoint Presentation</vt:lpstr>
      <vt:lpstr>Solution Approach – II: Advancing Hall Effect</vt:lpstr>
      <vt:lpstr>SOLUTION APPROACH (TECHNICAL DETAILS)</vt:lpstr>
      <vt:lpstr>Solutions</vt:lpstr>
      <vt:lpstr>PowerPoint Presentation</vt:lpstr>
      <vt:lpstr>PowerPoint Presentation</vt:lpstr>
      <vt:lpstr>PowerPoint Presentation</vt:lpstr>
      <vt:lpstr>Test Plans        </vt:lpstr>
      <vt:lpstr>Test Plans</vt:lpstr>
      <vt:lpstr>Integration Plans</vt:lpstr>
      <vt:lpstr>Conclusion</vt:lpstr>
      <vt:lpstr>Movement</vt:lpstr>
      <vt:lpstr>Sensors </vt:lpstr>
      <vt:lpstr>Decision &amp; Control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X-Cali Group</dc:title>
  <dc:creator>user</dc:creator>
  <cp:lastModifiedBy>user</cp:lastModifiedBy>
  <cp:revision>6</cp:revision>
  <dcterms:created xsi:type="dcterms:W3CDTF">2018-01-02T14:36:47Z</dcterms:created>
  <dcterms:modified xsi:type="dcterms:W3CDTF">2018-01-02T16:39:13Z</dcterms:modified>
</cp:coreProperties>
</file>