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828" r:id="rId1"/>
  </p:sldMasterIdLst>
  <p:notesMasterIdLst>
    <p:notesMasterId r:id="rId3"/>
  </p:notesMasterIdLst>
  <p:sldIdLst>
    <p:sldId id="256" r:id="rId2"/>
  </p:sldIdLst>
  <p:sldSz cx="28803600" cy="43205400"/>
  <p:notesSz cx="7315200" cy="9601200"/>
  <p:embeddedFontLst>
    <p:embeddedFont>
      <p:font typeface="Calibri" panose="020F0502020204030204" pitchFamily="34" charset="0"/>
      <p:regular r:id="rId4"/>
      <p:bold r:id="rId5"/>
      <p:italic r:id="rId6"/>
      <p:boldItalic r:id="rId7"/>
    </p:embeddedFont>
    <p:embeddedFont>
      <p:font typeface="Calibri Light" panose="020F0302020204030204" pitchFamily="34" charset="0"/>
      <p:regular r:id="rId8"/>
      <p:italic r:id="rId9"/>
    </p:embeddedFont>
    <p:embeddedFont>
      <p:font typeface="Cambria" panose="02040503050406030204" pitchFamily="18" charset="0"/>
      <p:regular r:id="rId10"/>
      <p:bold r:id="rId11"/>
      <p:italic r:id="rId12"/>
      <p:boldItalic r:id="rId13"/>
    </p:embeddedFont>
    <p:embeddedFont>
      <p:font typeface="Cambria Math" panose="02040503050406030204" pitchFamily="18" charset="0"/>
      <p:regular r:id="rId14"/>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606" userDrawn="1">
          <p15:clr>
            <a:srgbClr val="A4A3A4"/>
          </p15:clr>
        </p15:guide>
        <p15:guide id="2" pos="9071" userDrawn="1">
          <p15:clr>
            <a:srgbClr val="A4A3A4"/>
          </p15:clr>
        </p15:guide>
        <p15:guide id="3" orient="horz" pos="13607" userDrawn="1">
          <p15:clr>
            <a:srgbClr val="A4A3A4"/>
          </p15:clr>
        </p15:guide>
        <p15:guide id="4" pos="907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832" autoAdjust="0"/>
    <p:restoredTop sz="94660"/>
  </p:normalViewPr>
  <p:slideViewPr>
    <p:cSldViewPr snapToGrid="0">
      <p:cViewPr>
        <p:scale>
          <a:sx n="25" d="100"/>
          <a:sy n="25" d="100"/>
        </p:scale>
        <p:origin x="1992" y="-3211"/>
      </p:cViewPr>
      <p:guideLst>
        <p:guide orient="horz" pos="13606"/>
        <p:guide pos="9071"/>
        <p:guide orient="horz" pos="13607"/>
        <p:guide pos="9072"/>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font" Target="fonts/font5.fntdata"/><Relationship Id="rId13" Type="http://schemas.openxmlformats.org/officeDocument/2006/relationships/font" Target="fonts/font10.fntdata"/><Relationship Id="rId1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font" Target="fonts/font4.fntdata"/><Relationship Id="rId12" Type="http://schemas.openxmlformats.org/officeDocument/2006/relationships/font" Target="fonts/font9.fntdata"/><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font" Target="fonts/font3.fntdata"/><Relationship Id="rId11" Type="http://schemas.openxmlformats.org/officeDocument/2006/relationships/font" Target="fonts/font8.fntdata"/><Relationship Id="rId5" Type="http://schemas.openxmlformats.org/officeDocument/2006/relationships/font" Target="fonts/font2.fntdata"/><Relationship Id="rId15" Type="http://schemas.openxmlformats.org/officeDocument/2006/relationships/presProps" Target="presProps.xml"/><Relationship Id="rId10" Type="http://schemas.openxmlformats.org/officeDocument/2006/relationships/font" Target="fonts/font7.fntdata"/><Relationship Id="rId4" Type="http://schemas.openxmlformats.org/officeDocument/2006/relationships/font" Target="fonts/font1.fntdata"/><Relationship Id="rId9" Type="http://schemas.openxmlformats.org/officeDocument/2006/relationships/font" Target="fonts/font6.fntdata"/><Relationship Id="rId14" Type="http://schemas.openxmlformats.org/officeDocument/2006/relationships/font" Target="fonts/font1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457450" y="720725"/>
            <a:ext cx="24003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731520" y="4560570"/>
            <a:ext cx="5852160" cy="4320540"/>
          </a:xfrm>
          <a:prstGeom prst="rect">
            <a:avLst/>
          </a:prstGeom>
          <a:noFill/>
          <a:ln>
            <a:noFill/>
          </a:ln>
        </p:spPr>
        <p:txBody>
          <a:bodyPr spcFirstLastPara="1" wrap="square" lIns="96645" tIns="96645" rIns="96645" bIns="9664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731520" y="4560570"/>
            <a:ext cx="5852160" cy="4320540"/>
          </a:xfrm>
          <a:prstGeom prst="rect">
            <a:avLst/>
          </a:prstGeom>
        </p:spPr>
        <p:txBody>
          <a:bodyPr spcFirstLastPara="1" wrap="square" lIns="96645" tIns="96645" rIns="96645" bIns="96645" anchor="t" anchorCtr="0">
            <a:noAutofit/>
          </a:bodyPr>
          <a:lstStyle/>
          <a:p>
            <a:pPr marL="0" indent="0">
              <a:buNone/>
            </a:pPr>
            <a:endParaRPr dirty="0"/>
          </a:p>
        </p:txBody>
      </p:sp>
      <p:sp>
        <p:nvSpPr>
          <p:cNvPr id="82" name="Google Shape;82;p1:notes"/>
          <p:cNvSpPr>
            <a:spLocks noGrp="1" noRot="1" noChangeAspect="1"/>
          </p:cNvSpPr>
          <p:nvPr>
            <p:ph type="sldImg" idx="2"/>
          </p:nvPr>
        </p:nvSpPr>
        <p:spPr>
          <a:xfrm>
            <a:off x="2457450" y="720725"/>
            <a:ext cx="24003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7505" y="40325040"/>
            <a:ext cx="28796100" cy="28803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39" y="39906191"/>
            <a:ext cx="28796100" cy="4032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592324" y="4781398"/>
            <a:ext cx="23762970" cy="22466808"/>
          </a:xfrm>
        </p:spPr>
        <p:txBody>
          <a:bodyPr anchor="b">
            <a:normAutofit/>
          </a:bodyPr>
          <a:lstStyle>
            <a:lvl1pPr algn="l">
              <a:lnSpc>
                <a:spcPct val="85000"/>
              </a:lnSpc>
              <a:defRPr sz="25200" spc="-158"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2598870" y="28070412"/>
            <a:ext cx="23762970" cy="7200900"/>
          </a:xfrm>
        </p:spPr>
        <p:txBody>
          <a:bodyPr lIns="91440" rIns="91440">
            <a:normAutofit/>
          </a:bodyPr>
          <a:lstStyle>
            <a:lvl1pPr marL="0" indent="0" algn="l">
              <a:buNone/>
              <a:defRPr sz="7560" cap="all" spc="630" baseline="0">
                <a:solidFill>
                  <a:schemeClr val="tx2"/>
                </a:solidFill>
                <a:latin typeface="+mj-lt"/>
              </a:defRPr>
            </a:lvl1pPr>
            <a:lvl2pPr marL="1440180" indent="0" algn="ctr">
              <a:buNone/>
              <a:defRPr sz="7560"/>
            </a:lvl2pPr>
            <a:lvl3pPr marL="2880360" indent="0" algn="ctr">
              <a:buNone/>
              <a:defRPr sz="7560"/>
            </a:lvl3pPr>
            <a:lvl4pPr marL="4320540" indent="0" algn="ctr">
              <a:buNone/>
              <a:defRPr sz="6300"/>
            </a:lvl4pPr>
            <a:lvl5pPr marL="5760720" indent="0" algn="ctr">
              <a:buNone/>
              <a:defRPr sz="6300"/>
            </a:lvl5pPr>
            <a:lvl6pPr marL="7200900" indent="0" algn="ctr">
              <a:buNone/>
              <a:defRPr sz="6300"/>
            </a:lvl6pPr>
            <a:lvl7pPr marL="8641080" indent="0" algn="ctr">
              <a:buNone/>
              <a:defRPr sz="6300"/>
            </a:lvl7pPr>
            <a:lvl8pPr marL="10081260" indent="0" algn="ctr">
              <a:buNone/>
              <a:defRPr sz="6300"/>
            </a:lvl8pPr>
            <a:lvl9pPr marL="11521440" indent="0" algn="ctr">
              <a:buNone/>
              <a:defRPr sz="63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000000-1234-1234-1234-123412341234}" type="slidenum">
              <a:rPr lang="en-US" smtClean="0"/>
              <a:pPr/>
              <a:t>‹#›</a:t>
            </a:fld>
            <a:endParaRPr lang="en-US" dirty="0"/>
          </a:p>
        </p:txBody>
      </p:sp>
      <p:cxnSp>
        <p:nvCxnSpPr>
          <p:cNvPr id="9" name="Straight Connector 8"/>
          <p:cNvCxnSpPr/>
          <p:nvPr/>
        </p:nvCxnSpPr>
        <p:spPr>
          <a:xfrm>
            <a:off x="2853094" y="27363420"/>
            <a:ext cx="23330916"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8641166"/>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000000-1234-1234-1234-123412341234}" type="slidenum">
              <a:rPr lang="en-US" smtClean="0"/>
              <a:pPr/>
              <a:t>‹#›</a:t>
            </a:fld>
            <a:endParaRPr lang="en-US" dirty="0"/>
          </a:p>
        </p:txBody>
      </p:sp>
    </p:spTree>
    <p:extLst>
      <p:ext uri="{BB962C8B-B14F-4D97-AF65-F5344CB8AC3E}">
        <p14:creationId xmlns:p14="http://schemas.microsoft.com/office/powerpoint/2010/main" val="852742425"/>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7505" y="40325040"/>
            <a:ext cx="28796100" cy="28803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39" y="39906191"/>
            <a:ext cx="28796100" cy="4032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20612578" y="2597505"/>
            <a:ext cx="6210776" cy="3628735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980249" y="2597505"/>
            <a:ext cx="18272284" cy="36287357"/>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000000-1234-1234-1234-123412341234}" type="slidenum">
              <a:rPr lang="en-US" smtClean="0"/>
              <a:pPr/>
              <a:t>‹#›</a:t>
            </a:fld>
            <a:endParaRPr lang="en-US" dirty="0"/>
          </a:p>
        </p:txBody>
      </p:sp>
    </p:spTree>
    <p:extLst>
      <p:ext uri="{BB962C8B-B14F-4D97-AF65-F5344CB8AC3E}">
        <p14:creationId xmlns:p14="http://schemas.microsoft.com/office/powerpoint/2010/main" val="2879557104"/>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000000-1234-1234-1234-123412341234}" type="slidenum">
              <a:rPr lang="en-US" smtClean="0"/>
              <a:pPr/>
              <a:t>‹#›</a:t>
            </a:fld>
            <a:endParaRPr lang="en-US" dirty="0"/>
          </a:p>
        </p:txBody>
      </p:sp>
    </p:spTree>
    <p:extLst>
      <p:ext uri="{BB962C8B-B14F-4D97-AF65-F5344CB8AC3E}">
        <p14:creationId xmlns:p14="http://schemas.microsoft.com/office/powerpoint/2010/main" val="68221491"/>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7505" y="40325040"/>
            <a:ext cx="28796100" cy="28803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39" y="39906191"/>
            <a:ext cx="28796100" cy="4032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592324" y="4781398"/>
            <a:ext cx="23762970" cy="22466808"/>
          </a:xfrm>
        </p:spPr>
        <p:txBody>
          <a:bodyPr anchor="b" anchorCtr="0">
            <a:normAutofit/>
          </a:bodyPr>
          <a:lstStyle>
            <a:lvl1pPr>
              <a:lnSpc>
                <a:spcPct val="85000"/>
              </a:lnSpc>
              <a:defRPr sz="252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2592324" y="28054706"/>
            <a:ext cx="23762970" cy="7200900"/>
          </a:xfrm>
        </p:spPr>
        <p:txBody>
          <a:bodyPr lIns="91440" rIns="91440" anchor="t" anchorCtr="0">
            <a:normAutofit/>
          </a:bodyPr>
          <a:lstStyle>
            <a:lvl1pPr marL="0" indent="0">
              <a:buNone/>
              <a:defRPr sz="7560" cap="all" spc="630" baseline="0">
                <a:solidFill>
                  <a:schemeClr val="tx2"/>
                </a:solidFill>
                <a:latin typeface="+mj-lt"/>
              </a:defRPr>
            </a:lvl1pPr>
            <a:lvl2pPr marL="1440180" indent="0">
              <a:buNone/>
              <a:defRPr sz="5670">
                <a:solidFill>
                  <a:schemeClr val="tx1">
                    <a:tint val="75000"/>
                  </a:schemeClr>
                </a:solidFill>
              </a:defRPr>
            </a:lvl2pPr>
            <a:lvl3pPr marL="2880360" indent="0">
              <a:buNone/>
              <a:defRPr sz="5040">
                <a:solidFill>
                  <a:schemeClr val="tx1">
                    <a:tint val="75000"/>
                  </a:schemeClr>
                </a:solidFill>
              </a:defRPr>
            </a:lvl3pPr>
            <a:lvl4pPr marL="4320540" indent="0">
              <a:buNone/>
              <a:defRPr sz="4410">
                <a:solidFill>
                  <a:schemeClr val="tx1">
                    <a:tint val="75000"/>
                  </a:schemeClr>
                </a:solidFill>
              </a:defRPr>
            </a:lvl4pPr>
            <a:lvl5pPr marL="5760720" indent="0">
              <a:buNone/>
              <a:defRPr sz="4410">
                <a:solidFill>
                  <a:schemeClr val="tx1">
                    <a:tint val="75000"/>
                  </a:schemeClr>
                </a:solidFill>
              </a:defRPr>
            </a:lvl5pPr>
            <a:lvl6pPr marL="7200900" indent="0">
              <a:buNone/>
              <a:defRPr sz="4410">
                <a:solidFill>
                  <a:schemeClr val="tx1">
                    <a:tint val="75000"/>
                  </a:schemeClr>
                </a:solidFill>
              </a:defRPr>
            </a:lvl6pPr>
            <a:lvl7pPr marL="8641080" indent="0">
              <a:buNone/>
              <a:defRPr sz="4410">
                <a:solidFill>
                  <a:schemeClr val="tx1">
                    <a:tint val="75000"/>
                  </a:schemeClr>
                </a:solidFill>
              </a:defRPr>
            </a:lvl7pPr>
            <a:lvl8pPr marL="10081260" indent="0">
              <a:buNone/>
              <a:defRPr sz="4410">
                <a:solidFill>
                  <a:schemeClr val="tx1">
                    <a:tint val="75000"/>
                  </a:schemeClr>
                </a:solidFill>
              </a:defRPr>
            </a:lvl8pPr>
            <a:lvl9pPr marL="11521440" indent="0">
              <a:buNone/>
              <a:defRPr sz="441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000000-1234-1234-1234-123412341234}" type="slidenum">
              <a:rPr lang="en-US" smtClean="0"/>
              <a:pPr/>
              <a:t>‹#›</a:t>
            </a:fld>
            <a:endParaRPr lang="en-US" dirty="0"/>
          </a:p>
        </p:txBody>
      </p:sp>
      <p:cxnSp>
        <p:nvCxnSpPr>
          <p:cNvPr id="9" name="Straight Connector 8"/>
          <p:cNvCxnSpPr/>
          <p:nvPr/>
        </p:nvCxnSpPr>
        <p:spPr>
          <a:xfrm>
            <a:off x="2853094" y="27363420"/>
            <a:ext cx="23330916"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48897905"/>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2592324" y="1805610"/>
            <a:ext cx="23762970" cy="913976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2592324" y="11628124"/>
            <a:ext cx="11665458" cy="253471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4689836" y="11628131"/>
            <a:ext cx="11665458" cy="253471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000000-1234-1234-1234-123412341234}" type="slidenum">
              <a:rPr lang="en-US" smtClean="0"/>
              <a:pPr/>
              <a:t>‹#›</a:t>
            </a:fld>
            <a:endParaRPr lang="en-US" dirty="0"/>
          </a:p>
        </p:txBody>
      </p:sp>
    </p:spTree>
    <p:extLst>
      <p:ext uri="{BB962C8B-B14F-4D97-AF65-F5344CB8AC3E}">
        <p14:creationId xmlns:p14="http://schemas.microsoft.com/office/powerpoint/2010/main" val="2166191330"/>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2592324" y="1805610"/>
            <a:ext cx="23762970" cy="9139769"/>
          </a:xfrm>
        </p:spPr>
        <p:txBody>
          <a:bodyPr/>
          <a:lstStyle/>
          <a:p>
            <a:r>
              <a:rPr lang="en-US"/>
              <a:t>Click to edit Master title style</a:t>
            </a:r>
            <a:endParaRPr lang="en-US" dirty="0"/>
          </a:p>
        </p:txBody>
      </p:sp>
      <p:sp>
        <p:nvSpPr>
          <p:cNvPr id="3" name="Text Placeholder 2"/>
          <p:cNvSpPr>
            <a:spLocks noGrp="1"/>
          </p:cNvSpPr>
          <p:nvPr>
            <p:ph type="body" idx="1"/>
          </p:nvPr>
        </p:nvSpPr>
        <p:spPr>
          <a:xfrm>
            <a:off x="2592324" y="11630129"/>
            <a:ext cx="11665458" cy="4638577"/>
          </a:xfrm>
        </p:spPr>
        <p:txBody>
          <a:bodyPr lIns="91440" rIns="91440" anchor="ctr">
            <a:normAutofit/>
          </a:bodyPr>
          <a:lstStyle>
            <a:lvl1pPr marL="0" indent="0">
              <a:buNone/>
              <a:defRPr sz="6300" b="0" cap="all" baseline="0">
                <a:solidFill>
                  <a:schemeClr val="tx2"/>
                </a:solidFill>
              </a:defRPr>
            </a:lvl1pPr>
            <a:lvl2pPr marL="1440180" indent="0">
              <a:buNone/>
              <a:defRPr sz="6300" b="1"/>
            </a:lvl2pPr>
            <a:lvl3pPr marL="2880360" indent="0">
              <a:buNone/>
              <a:defRPr sz="5670" b="1"/>
            </a:lvl3pPr>
            <a:lvl4pPr marL="4320540" indent="0">
              <a:buNone/>
              <a:defRPr sz="5040" b="1"/>
            </a:lvl4pPr>
            <a:lvl5pPr marL="5760720" indent="0">
              <a:buNone/>
              <a:defRPr sz="5040" b="1"/>
            </a:lvl5pPr>
            <a:lvl6pPr marL="7200900" indent="0">
              <a:buNone/>
              <a:defRPr sz="5040" b="1"/>
            </a:lvl6pPr>
            <a:lvl7pPr marL="8641080" indent="0">
              <a:buNone/>
              <a:defRPr sz="5040" b="1"/>
            </a:lvl7pPr>
            <a:lvl8pPr marL="10081260" indent="0">
              <a:buNone/>
              <a:defRPr sz="5040" b="1"/>
            </a:lvl8pPr>
            <a:lvl9pPr marL="11521440" indent="0">
              <a:buNone/>
              <a:defRPr sz="5040" b="1"/>
            </a:lvl9pPr>
          </a:lstStyle>
          <a:p>
            <a:pPr lvl="0"/>
            <a:r>
              <a:rPr lang="en-US"/>
              <a:t>Click to edit Master text styles</a:t>
            </a:r>
          </a:p>
        </p:txBody>
      </p:sp>
      <p:sp>
        <p:nvSpPr>
          <p:cNvPr id="4" name="Content Placeholder 3"/>
          <p:cNvSpPr>
            <a:spLocks noGrp="1"/>
          </p:cNvSpPr>
          <p:nvPr>
            <p:ph sz="half" idx="2"/>
          </p:nvPr>
        </p:nvSpPr>
        <p:spPr>
          <a:xfrm>
            <a:off x="2592324" y="16268704"/>
            <a:ext cx="11665458" cy="212826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4689836" y="11630129"/>
            <a:ext cx="11665458" cy="4638577"/>
          </a:xfrm>
        </p:spPr>
        <p:txBody>
          <a:bodyPr lIns="91440" rIns="91440" anchor="ctr">
            <a:normAutofit/>
          </a:bodyPr>
          <a:lstStyle>
            <a:lvl1pPr marL="0" indent="0">
              <a:buNone/>
              <a:defRPr sz="6300" b="0" cap="all" baseline="0">
                <a:solidFill>
                  <a:schemeClr val="tx2"/>
                </a:solidFill>
              </a:defRPr>
            </a:lvl1pPr>
            <a:lvl2pPr marL="1440180" indent="0">
              <a:buNone/>
              <a:defRPr sz="6300" b="1"/>
            </a:lvl2pPr>
            <a:lvl3pPr marL="2880360" indent="0">
              <a:buNone/>
              <a:defRPr sz="5670" b="1"/>
            </a:lvl3pPr>
            <a:lvl4pPr marL="4320540" indent="0">
              <a:buNone/>
              <a:defRPr sz="5040" b="1"/>
            </a:lvl4pPr>
            <a:lvl5pPr marL="5760720" indent="0">
              <a:buNone/>
              <a:defRPr sz="5040" b="1"/>
            </a:lvl5pPr>
            <a:lvl6pPr marL="7200900" indent="0">
              <a:buNone/>
              <a:defRPr sz="5040" b="1"/>
            </a:lvl6pPr>
            <a:lvl7pPr marL="8641080" indent="0">
              <a:buNone/>
              <a:defRPr sz="5040" b="1"/>
            </a:lvl7pPr>
            <a:lvl8pPr marL="10081260" indent="0">
              <a:buNone/>
              <a:defRPr sz="5040" b="1"/>
            </a:lvl8pPr>
            <a:lvl9pPr marL="11521440" indent="0">
              <a:buNone/>
              <a:defRPr sz="5040" b="1"/>
            </a:lvl9pPr>
          </a:lstStyle>
          <a:p>
            <a:pPr lvl="0"/>
            <a:r>
              <a:rPr lang="en-US"/>
              <a:t>Click to edit Master text styles</a:t>
            </a:r>
          </a:p>
        </p:txBody>
      </p:sp>
      <p:sp>
        <p:nvSpPr>
          <p:cNvPr id="6" name="Content Placeholder 5"/>
          <p:cNvSpPr>
            <a:spLocks noGrp="1"/>
          </p:cNvSpPr>
          <p:nvPr>
            <p:ph sz="quarter" idx="4"/>
          </p:nvPr>
        </p:nvSpPr>
        <p:spPr>
          <a:xfrm>
            <a:off x="14689836" y="16268704"/>
            <a:ext cx="11665458" cy="212826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0000000-1234-1234-1234-123412341234}" type="slidenum">
              <a:rPr lang="en-US" smtClean="0"/>
              <a:pPr/>
              <a:t>‹#›</a:t>
            </a:fld>
            <a:endParaRPr lang="en-US" dirty="0"/>
          </a:p>
        </p:txBody>
      </p:sp>
    </p:spTree>
    <p:extLst>
      <p:ext uri="{BB962C8B-B14F-4D97-AF65-F5344CB8AC3E}">
        <p14:creationId xmlns:p14="http://schemas.microsoft.com/office/powerpoint/2010/main" val="2384463909"/>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0000000-1234-1234-1234-123412341234}" type="slidenum">
              <a:rPr lang="en-US" smtClean="0"/>
              <a:pPr/>
              <a:t>‹#›</a:t>
            </a:fld>
            <a:endParaRPr lang="en-US" dirty="0"/>
          </a:p>
        </p:txBody>
      </p:sp>
    </p:spTree>
    <p:extLst>
      <p:ext uri="{BB962C8B-B14F-4D97-AF65-F5344CB8AC3E}">
        <p14:creationId xmlns:p14="http://schemas.microsoft.com/office/powerpoint/2010/main" val="976513452"/>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7505" y="40325040"/>
            <a:ext cx="28796100" cy="28803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39" y="39906191"/>
            <a:ext cx="28796100" cy="4032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00000000-1234-1234-1234-123412341234}" type="slidenum">
              <a:rPr lang="en-US" smtClean="0"/>
              <a:pPr/>
              <a:t>‹#›</a:t>
            </a:fld>
            <a:endParaRPr lang="en-US" dirty="0"/>
          </a:p>
        </p:txBody>
      </p:sp>
    </p:spTree>
    <p:extLst>
      <p:ext uri="{BB962C8B-B14F-4D97-AF65-F5344CB8AC3E}">
        <p14:creationId xmlns:p14="http://schemas.microsoft.com/office/powerpoint/2010/main" val="3634422250"/>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44" y="0"/>
            <a:ext cx="9569993" cy="43205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544668" y="0"/>
            <a:ext cx="151219" cy="43205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80135" y="3744462"/>
            <a:ext cx="7560945" cy="14401800"/>
          </a:xfrm>
        </p:spPr>
        <p:txBody>
          <a:bodyPr anchor="b">
            <a:normAutofit/>
          </a:bodyPr>
          <a:lstStyle>
            <a:lvl1pPr>
              <a:defRPr sz="1134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11341418" y="4608576"/>
            <a:ext cx="15337917" cy="331241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80135" y="18434306"/>
            <a:ext cx="7560945" cy="21288481"/>
          </a:xfrm>
        </p:spPr>
        <p:txBody>
          <a:bodyPr lIns="91440" rIns="91440">
            <a:normAutofit/>
          </a:bodyPr>
          <a:lstStyle>
            <a:lvl1pPr marL="0" indent="0">
              <a:buNone/>
              <a:defRPr sz="4725">
                <a:solidFill>
                  <a:srgbClr val="FFFFFF"/>
                </a:solidFill>
              </a:defRPr>
            </a:lvl1pPr>
            <a:lvl2pPr marL="1440180" indent="0">
              <a:buNone/>
              <a:defRPr sz="3780"/>
            </a:lvl2pPr>
            <a:lvl3pPr marL="2880360" indent="0">
              <a:buNone/>
              <a:defRPr sz="3150"/>
            </a:lvl3pPr>
            <a:lvl4pPr marL="4320540" indent="0">
              <a:buNone/>
              <a:defRPr sz="2835"/>
            </a:lvl4pPr>
            <a:lvl5pPr marL="5760720" indent="0">
              <a:buNone/>
              <a:defRPr sz="2835"/>
            </a:lvl5pPr>
            <a:lvl6pPr marL="7200900" indent="0">
              <a:buNone/>
              <a:defRPr sz="2835"/>
            </a:lvl6pPr>
            <a:lvl7pPr marL="8641080" indent="0">
              <a:buNone/>
              <a:defRPr sz="2835"/>
            </a:lvl7pPr>
            <a:lvl8pPr marL="10081260" indent="0">
              <a:buNone/>
              <a:defRPr sz="2835"/>
            </a:lvl8pPr>
            <a:lvl9pPr marL="11521440" indent="0">
              <a:buNone/>
              <a:defRPr sz="2835"/>
            </a:lvl9pPr>
          </a:lstStyle>
          <a:p>
            <a:pPr lvl="0"/>
            <a:r>
              <a:rPr lang="en-US"/>
              <a:t>Click to edit Master text styles</a:t>
            </a:r>
          </a:p>
        </p:txBody>
      </p:sp>
      <p:sp>
        <p:nvSpPr>
          <p:cNvPr id="5" name="Date Placeholder 4"/>
          <p:cNvSpPr>
            <a:spLocks noGrp="1"/>
          </p:cNvSpPr>
          <p:nvPr>
            <p:ph type="dt" sz="half" idx="10"/>
          </p:nvPr>
        </p:nvSpPr>
        <p:spPr>
          <a:xfrm>
            <a:off x="1099775" y="40696655"/>
            <a:ext cx="6186231" cy="2300288"/>
          </a:xfrm>
        </p:spPr>
        <p:txBody>
          <a:bodyPr/>
          <a:lstStyle>
            <a:lvl1pPr algn="l">
              <a:defRPr/>
            </a:lvl1pPr>
          </a:lstStyle>
          <a:p>
            <a:endParaRPr lang="en-US"/>
          </a:p>
        </p:txBody>
      </p:sp>
      <p:sp>
        <p:nvSpPr>
          <p:cNvPr id="6" name="Footer Placeholder 5"/>
          <p:cNvSpPr>
            <a:spLocks noGrp="1"/>
          </p:cNvSpPr>
          <p:nvPr>
            <p:ph type="ftr" sz="quarter" idx="11"/>
          </p:nvPr>
        </p:nvSpPr>
        <p:spPr>
          <a:xfrm>
            <a:off x="11341418" y="40696655"/>
            <a:ext cx="10981373" cy="2300288"/>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00000000-1234-1234-1234-123412341234}" type="slidenum">
              <a:rPr lang="en-US" smtClean="0"/>
              <a:pPr/>
              <a:t>‹#›</a:t>
            </a:fld>
            <a:endParaRPr lang="en-US" dirty="0"/>
          </a:p>
        </p:txBody>
      </p:sp>
    </p:spTree>
    <p:extLst>
      <p:ext uri="{BB962C8B-B14F-4D97-AF65-F5344CB8AC3E}">
        <p14:creationId xmlns:p14="http://schemas.microsoft.com/office/powerpoint/2010/main" val="2591118838"/>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2" y="31203900"/>
            <a:ext cx="28796100" cy="12001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9" y="30964979"/>
            <a:ext cx="28796100" cy="4032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592325" y="31971996"/>
            <a:ext cx="23893487" cy="5184648"/>
          </a:xfrm>
        </p:spPr>
        <p:txBody>
          <a:bodyPr tIns="0" bIns="0" anchor="b">
            <a:noAutofit/>
          </a:bodyPr>
          <a:lstStyle>
            <a:lvl1pPr>
              <a:defRPr sz="1134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0" y="2"/>
            <a:ext cx="28803565" cy="30964979"/>
          </a:xfrm>
          <a:solidFill>
            <a:schemeClr val="bg2">
              <a:lumMod val="90000"/>
            </a:schemeClr>
          </a:solidFill>
        </p:spPr>
        <p:txBody>
          <a:bodyPr lIns="457200" tIns="457200" anchor="t"/>
          <a:lstStyle>
            <a:lvl1pPr marL="0" indent="0">
              <a:buNone/>
              <a:defRPr sz="10080"/>
            </a:lvl1pPr>
            <a:lvl2pPr marL="1440180" indent="0">
              <a:buNone/>
              <a:defRPr sz="8820"/>
            </a:lvl2pPr>
            <a:lvl3pPr marL="2880360" indent="0">
              <a:buNone/>
              <a:defRPr sz="7560"/>
            </a:lvl3pPr>
            <a:lvl4pPr marL="4320540" indent="0">
              <a:buNone/>
              <a:defRPr sz="6300"/>
            </a:lvl4pPr>
            <a:lvl5pPr marL="5760720" indent="0">
              <a:buNone/>
              <a:defRPr sz="6300"/>
            </a:lvl5pPr>
            <a:lvl6pPr marL="7200900" indent="0">
              <a:buNone/>
              <a:defRPr sz="6300"/>
            </a:lvl6pPr>
            <a:lvl7pPr marL="8641080" indent="0">
              <a:buNone/>
              <a:defRPr sz="6300"/>
            </a:lvl7pPr>
            <a:lvl8pPr marL="10081260" indent="0">
              <a:buNone/>
              <a:defRPr sz="6300"/>
            </a:lvl8pPr>
            <a:lvl9pPr marL="11521440" indent="0">
              <a:buNone/>
              <a:defRPr sz="6300"/>
            </a:lvl9pPr>
          </a:lstStyle>
          <a:p>
            <a:r>
              <a:rPr lang="en-US"/>
              <a:t>Click icon to add picture</a:t>
            </a:r>
            <a:endParaRPr lang="en-US" dirty="0"/>
          </a:p>
        </p:txBody>
      </p:sp>
      <p:sp>
        <p:nvSpPr>
          <p:cNvPr id="4" name="Text Placeholder 3"/>
          <p:cNvSpPr>
            <a:spLocks noGrp="1"/>
          </p:cNvSpPr>
          <p:nvPr>
            <p:ph type="body" sz="half" idx="2"/>
          </p:nvPr>
        </p:nvSpPr>
        <p:spPr>
          <a:xfrm>
            <a:off x="2592324" y="37214251"/>
            <a:ext cx="23906988" cy="3744468"/>
          </a:xfrm>
        </p:spPr>
        <p:txBody>
          <a:bodyPr lIns="91440" tIns="0" rIns="91440" bIns="0">
            <a:normAutofit/>
          </a:bodyPr>
          <a:lstStyle>
            <a:lvl1pPr marL="0" indent="0">
              <a:spcBef>
                <a:spcPts val="0"/>
              </a:spcBef>
              <a:spcAft>
                <a:spcPts val="1890"/>
              </a:spcAft>
              <a:buNone/>
              <a:defRPr sz="4725">
                <a:solidFill>
                  <a:srgbClr val="FFFFFF"/>
                </a:solidFill>
              </a:defRPr>
            </a:lvl1pPr>
            <a:lvl2pPr marL="1440180" indent="0">
              <a:buNone/>
              <a:defRPr sz="3780"/>
            </a:lvl2pPr>
            <a:lvl3pPr marL="2880360" indent="0">
              <a:buNone/>
              <a:defRPr sz="3150"/>
            </a:lvl3pPr>
            <a:lvl4pPr marL="4320540" indent="0">
              <a:buNone/>
              <a:defRPr sz="2835"/>
            </a:lvl4pPr>
            <a:lvl5pPr marL="5760720" indent="0">
              <a:buNone/>
              <a:defRPr sz="2835"/>
            </a:lvl5pPr>
            <a:lvl6pPr marL="7200900" indent="0">
              <a:buNone/>
              <a:defRPr sz="2835"/>
            </a:lvl6pPr>
            <a:lvl7pPr marL="8641080" indent="0">
              <a:buNone/>
              <a:defRPr sz="2835"/>
            </a:lvl7pPr>
            <a:lvl8pPr marL="10081260" indent="0">
              <a:buNone/>
              <a:defRPr sz="2835"/>
            </a:lvl8pPr>
            <a:lvl9pPr marL="11521440" indent="0">
              <a:buNone/>
              <a:defRPr sz="2835"/>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000000-1234-1234-1234-123412341234}" type="slidenum">
              <a:rPr lang="en-US" smtClean="0"/>
              <a:pPr/>
              <a:t>‹#›</a:t>
            </a:fld>
            <a:endParaRPr lang="en-US" dirty="0"/>
          </a:p>
        </p:txBody>
      </p:sp>
    </p:spTree>
    <p:extLst>
      <p:ext uri="{BB962C8B-B14F-4D97-AF65-F5344CB8AC3E}">
        <p14:creationId xmlns:p14="http://schemas.microsoft.com/office/powerpoint/2010/main" val="2068043456"/>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2" y="40325040"/>
            <a:ext cx="28803603" cy="28803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2" y="39906188"/>
            <a:ext cx="28803603" cy="41579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92324" y="1805610"/>
            <a:ext cx="23762970" cy="9139769"/>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2592323" y="11628124"/>
            <a:ext cx="23762973" cy="25347168"/>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592330" y="40696655"/>
            <a:ext cx="5840739" cy="2300288"/>
          </a:xfrm>
          <a:prstGeom prst="rect">
            <a:avLst/>
          </a:prstGeom>
        </p:spPr>
        <p:txBody>
          <a:bodyPr vert="horz" lIns="91440" tIns="45720" rIns="91440" bIns="45720" rtlCol="0" anchor="ctr"/>
          <a:lstStyle>
            <a:lvl1pPr algn="l">
              <a:defRPr sz="2835">
                <a:solidFill>
                  <a:srgbClr val="FFFFFF"/>
                </a:solidFill>
              </a:defRPr>
            </a:lvl1pPr>
          </a:lstStyle>
          <a:p>
            <a:endParaRPr lang="en-US"/>
          </a:p>
        </p:txBody>
      </p:sp>
      <p:sp>
        <p:nvSpPr>
          <p:cNvPr id="5" name="Footer Placeholder 4"/>
          <p:cNvSpPr>
            <a:spLocks noGrp="1"/>
          </p:cNvSpPr>
          <p:nvPr>
            <p:ph type="ftr" sz="quarter" idx="3"/>
          </p:nvPr>
        </p:nvSpPr>
        <p:spPr>
          <a:xfrm>
            <a:off x="8708615" y="40696655"/>
            <a:ext cx="11393874" cy="2300288"/>
          </a:xfrm>
          <a:prstGeom prst="rect">
            <a:avLst/>
          </a:prstGeom>
        </p:spPr>
        <p:txBody>
          <a:bodyPr vert="horz" lIns="91440" tIns="45720" rIns="91440" bIns="45720" rtlCol="0" anchor="ctr"/>
          <a:lstStyle>
            <a:lvl1pPr algn="ctr">
              <a:defRPr sz="2835"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23389835" y="40696655"/>
            <a:ext cx="3099660" cy="2300288"/>
          </a:xfrm>
          <a:prstGeom prst="rect">
            <a:avLst/>
          </a:prstGeom>
        </p:spPr>
        <p:txBody>
          <a:bodyPr vert="horz" lIns="91440" tIns="45720" rIns="91440" bIns="45720" rtlCol="0" anchor="ctr"/>
          <a:lstStyle>
            <a:lvl1pPr algn="r">
              <a:defRPr sz="3308">
                <a:solidFill>
                  <a:srgbClr val="FFFFFF"/>
                </a:solidFill>
              </a:defRPr>
            </a:lvl1pPr>
          </a:lstStyle>
          <a:p>
            <a:fld id="{00000000-1234-1234-1234-123412341234}" type="slidenum">
              <a:rPr lang="en-US" smtClean="0"/>
              <a:pPr/>
              <a:t>‹#›</a:t>
            </a:fld>
            <a:endParaRPr lang="en-US" dirty="0"/>
          </a:p>
        </p:txBody>
      </p:sp>
      <p:cxnSp>
        <p:nvCxnSpPr>
          <p:cNvPr id="10" name="Straight Connector 9"/>
          <p:cNvCxnSpPr/>
          <p:nvPr/>
        </p:nvCxnSpPr>
        <p:spPr>
          <a:xfrm>
            <a:off x="2819720" y="10948424"/>
            <a:ext cx="23546943"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16096512"/>
      </p:ext>
    </p:extLst>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Lst>
  <p:hf sldNum="0" hdr="0" ftr="0" dt="0"/>
  <p:txStyles>
    <p:titleStyle>
      <a:lvl1pPr algn="l" defTabSz="2880360" rtl="0" eaLnBrk="1" latinLnBrk="0" hangingPunct="1">
        <a:lnSpc>
          <a:spcPct val="85000"/>
        </a:lnSpc>
        <a:spcBef>
          <a:spcPct val="0"/>
        </a:spcBef>
        <a:buNone/>
        <a:defRPr sz="15120" kern="1200" spc="-158" baseline="0">
          <a:solidFill>
            <a:schemeClr val="tx1">
              <a:lumMod val="75000"/>
              <a:lumOff val="25000"/>
            </a:schemeClr>
          </a:solidFill>
          <a:latin typeface="+mj-lt"/>
          <a:ea typeface="+mj-ea"/>
          <a:cs typeface="+mj-cs"/>
        </a:defRPr>
      </a:lvl1pPr>
    </p:titleStyle>
    <p:bodyStyle>
      <a:lvl1pPr marL="288036" indent="-288036" algn="l" defTabSz="2880360" rtl="0" eaLnBrk="1" latinLnBrk="0" hangingPunct="1">
        <a:lnSpc>
          <a:spcPct val="90000"/>
        </a:lnSpc>
        <a:spcBef>
          <a:spcPts val="3780"/>
        </a:spcBef>
        <a:spcAft>
          <a:spcPts val="630"/>
        </a:spcAft>
        <a:buClr>
          <a:schemeClr val="accent1"/>
        </a:buClr>
        <a:buSzPct val="100000"/>
        <a:buFont typeface="Calibri" panose="020F0502020204030204" pitchFamily="34" charset="0"/>
        <a:buChar char=" "/>
        <a:defRPr sz="6300" kern="1200">
          <a:solidFill>
            <a:schemeClr val="tx1">
              <a:lumMod val="75000"/>
              <a:lumOff val="25000"/>
            </a:schemeClr>
          </a:solidFill>
          <a:latin typeface="+mn-lt"/>
          <a:ea typeface="+mn-ea"/>
          <a:cs typeface="+mn-cs"/>
        </a:defRPr>
      </a:lvl1pPr>
      <a:lvl2pPr marL="1209751" indent="-576072" algn="l" defTabSz="2880360" rtl="0" eaLnBrk="1" latinLnBrk="0" hangingPunct="1">
        <a:lnSpc>
          <a:spcPct val="90000"/>
        </a:lnSpc>
        <a:spcBef>
          <a:spcPts val="630"/>
        </a:spcBef>
        <a:spcAft>
          <a:spcPts val="1260"/>
        </a:spcAft>
        <a:buClr>
          <a:schemeClr val="accent1"/>
        </a:buClr>
        <a:buFont typeface="Calibri" pitchFamily="34" charset="0"/>
        <a:buChar char="◦"/>
        <a:defRPr sz="5670" kern="1200">
          <a:solidFill>
            <a:schemeClr val="tx1">
              <a:lumMod val="75000"/>
              <a:lumOff val="25000"/>
            </a:schemeClr>
          </a:solidFill>
          <a:latin typeface="+mn-lt"/>
          <a:ea typeface="+mn-ea"/>
          <a:cs typeface="+mn-cs"/>
        </a:defRPr>
      </a:lvl2pPr>
      <a:lvl3pPr marL="1785823" indent="-576072" algn="l" defTabSz="2880360" rtl="0" eaLnBrk="1" latinLnBrk="0" hangingPunct="1">
        <a:lnSpc>
          <a:spcPct val="90000"/>
        </a:lnSpc>
        <a:spcBef>
          <a:spcPts val="630"/>
        </a:spcBef>
        <a:spcAft>
          <a:spcPts val="1260"/>
        </a:spcAft>
        <a:buClr>
          <a:schemeClr val="accent1"/>
        </a:buClr>
        <a:buFont typeface="Calibri" pitchFamily="34" charset="0"/>
        <a:buChar char="◦"/>
        <a:defRPr sz="4410" kern="1200">
          <a:solidFill>
            <a:schemeClr val="tx1">
              <a:lumMod val="75000"/>
              <a:lumOff val="25000"/>
            </a:schemeClr>
          </a:solidFill>
          <a:latin typeface="+mn-lt"/>
          <a:ea typeface="+mn-ea"/>
          <a:cs typeface="+mn-cs"/>
        </a:defRPr>
      </a:lvl3pPr>
      <a:lvl4pPr marL="2361895" indent="-576072" algn="l" defTabSz="2880360" rtl="0" eaLnBrk="1" latinLnBrk="0" hangingPunct="1">
        <a:lnSpc>
          <a:spcPct val="90000"/>
        </a:lnSpc>
        <a:spcBef>
          <a:spcPts val="630"/>
        </a:spcBef>
        <a:spcAft>
          <a:spcPts val="1260"/>
        </a:spcAft>
        <a:buClr>
          <a:schemeClr val="accent1"/>
        </a:buClr>
        <a:buFont typeface="Calibri" pitchFamily="34" charset="0"/>
        <a:buChar char="◦"/>
        <a:defRPr sz="4410" kern="1200">
          <a:solidFill>
            <a:schemeClr val="tx1">
              <a:lumMod val="75000"/>
              <a:lumOff val="25000"/>
            </a:schemeClr>
          </a:solidFill>
          <a:latin typeface="+mn-lt"/>
          <a:ea typeface="+mn-ea"/>
          <a:cs typeface="+mn-cs"/>
        </a:defRPr>
      </a:lvl4pPr>
      <a:lvl5pPr marL="2937967" indent="-576072" algn="l" defTabSz="2880360" rtl="0" eaLnBrk="1" latinLnBrk="0" hangingPunct="1">
        <a:lnSpc>
          <a:spcPct val="90000"/>
        </a:lnSpc>
        <a:spcBef>
          <a:spcPts val="630"/>
        </a:spcBef>
        <a:spcAft>
          <a:spcPts val="1260"/>
        </a:spcAft>
        <a:buClr>
          <a:schemeClr val="accent1"/>
        </a:buClr>
        <a:buFont typeface="Calibri" pitchFamily="34" charset="0"/>
        <a:buChar char="◦"/>
        <a:defRPr sz="4410" kern="1200">
          <a:solidFill>
            <a:schemeClr val="tx1">
              <a:lumMod val="75000"/>
              <a:lumOff val="25000"/>
            </a:schemeClr>
          </a:solidFill>
          <a:latin typeface="+mn-lt"/>
          <a:ea typeface="+mn-ea"/>
          <a:cs typeface="+mn-cs"/>
        </a:defRPr>
      </a:lvl5pPr>
      <a:lvl6pPr marL="3465000" indent="-720090" algn="l" defTabSz="2880360" rtl="0" eaLnBrk="1" latinLnBrk="0" hangingPunct="1">
        <a:lnSpc>
          <a:spcPct val="90000"/>
        </a:lnSpc>
        <a:spcBef>
          <a:spcPts val="630"/>
        </a:spcBef>
        <a:spcAft>
          <a:spcPts val="1260"/>
        </a:spcAft>
        <a:buClr>
          <a:schemeClr val="accent1"/>
        </a:buClr>
        <a:buFont typeface="Calibri" pitchFamily="34" charset="0"/>
        <a:buChar char="◦"/>
        <a:defRPr sz="4410" kern="1200">
          <a:solidFill>
            <a:schemeClr val="tx1">
              <a:lumMod val="75000"/>
              <a:lumOff val="25000"/>
            </a:schemeClr>
          </a:solidFill>
          <a:latin typeface="+mn-lt"/>
          <a:ea typeface="+mn-ea"/>
          <a:cs typeface="+mn-cs"/>
        </a:defRPr>
      </a:lvl6pPr>
      <a:lvl7pPr marL="4095000" indent="-720090" algn="l" defTabSz="2880360" rtl="0" eaLnBrk="1" latinLnBrk="0" hangingPunct="1">
        <a:lnSpc>
          <a:spcPct val="90000"/>
        </a:lnSpc>
        <a:spcBef>
          <a:spcPts val="630"/>
        </a:spcBef>
        <a:spcAft>
          <a:spcPts val="1260"/>
        </a:spcAft>
        <a:buClr>
          <a:schemeClr val="accent1"/>
        </a:buClr>
        <a:buFont typeface="Calibri" pitchFamily="34" charset="0"/>
        <a:buChar char="◦"/>
        <a:defRPr sz="4410" kern="1200">
          <a:solidFill>
            <a:schemeClr val="tx1">
              <a:lumMod val="75000"/>
              <a:lumOff val="25000"/>
            </a:schemeClr>
          </a:solidFill>
          <a:latin typeface="+mn-lt"/>
          <a:ea typeface="+mn-ea"/>
          <a:cs typeface="+mn-cs"/>
        </a:defRPr>
      </a:lvl7pPr>
      <a:lvl8pPr marL="4725000" indent="-720090" algn="l" defTabSz="2880360" rtl="0" eaLnBrk="1" latinLnBrk="0" hangingPunct="1">
        <a:lnSpc>
          <a:spcPct val="90000"/>
        </a:lnSpc>
        <a:spcBef>
          <a:spcPts val="630"/>
        </a:spcBef>
        <a:spcAft>
          <a:spcPts val="1260"/>
        </a:spcAft>
        <a:buClr>
          <a:schemeClr val="accent1"/>
        </a:buClr>
        <a:buFont typeface="Calibri" pitchFamily="34" charset="0"/>
        <a:buChar char="◦"/>
        <a:defRPr sz="4410" kern="1200">
          <a:solidFill>
            <a:schemeClr val="tx1">
              <a:lumMod val="75000"/>
              <a:lumOff val="25000"/>
            </a:schemeClr>
          </a:solidFill>
          <a:latin typeface="+mn-lt"/>
          <a:ea typeface="+mn-ea"/>
          <a:cs typeface="+mn-cs"/>
        </a:defRPr>
      </a:lvl8pPr>
      <a:lvl9pPr marL="5355000" indent="-720090" algn="l" defTabSz="2880360" rtl="0" eaLnBrk="1" latinLnBrk="0" hangingPunct="1">
        <a:lnSpc>
          <a:spcPct val="90000"/>
        </a:lnSpc>
        <a:spcBef>
          <a:spcPts val="630"/>
        </a:spcBef>
        <a:spcAft>
          <a:spcPts val="1260"/>
        </a:spcAft>
        <a:buClr>
          <a:schemeClr val="accent1"/>
        </a:buClr>
        <a:buFont typeface="Calibri" pitchFamily="34" charset="0"/>
        <a:buChar char="◦"/>
        <a:defRPr sz="4410" kern="1200">
          <a:solidFill>
            <a:schemeClr val="tx1">
              <a:lumMod val="75000"/>
              <a:lumOff val="25000"/>
            </a:schemeClr>
          </a:solidFill>
          <a:latin typeface="+mn-lt"/>
          <a:ea typeface="+mn-ea"/>
          <a:cs typeface="+mn-cs"/>
        </a:defRPr>
      </a:lvl9pPr>
    </p:bodyStyle>
    <p:otherStyle>
      <a:defPPr>
        <a:defRPr lang="en-US"/>
      </a:defPPr>
      <a:lvl1pPr marL="0" algn="l" defTabSz="2880360" rtl="0" eaLnBrk="1" latinLnBrk="0" hangingPunct="1">
        <a:defRPr sz="5670" kern="1200">
          <a:solidFill>
            <a:schemeClr val="tx1"/>
          </a:solidFill>
          <a:latin typeface="+mn-lt"/>
          <a:ea typeface="+mn-ea"/>
          <a:cs typeface="+mn-cs"/>
        </a:defRPr>
      </a:lvl1pPr>
      <a:lvl2pPr marL="1440180" algn="l" defTabSz="2880360" rtl="0" eaLnBrk="1" latinLnBrk="0" hangingPunct="1">
        <a:defRPr sz="5670" kern="1200">
          <a:solidFill>
            <a:schemeClr val="tx1"/>
          </a:solidFill>
          <a:latin typeface="+mn-lt"/>
          <a:ea typeface="+mn-ea"/>
          <a:cs typeface="+mn-cs"/>
        </a:defRPr>
      </a:lvl2pPr>
      <a:lvl3pPr marL="2880360" algn="l" defTabSz="2880360" rtl="0" eaLnBrk="1" latinLnBrk="0" hangingPunct="1">
        <a:defRPr sz="5670" kern="1200">
          <a:solidFill>
            <a:schemeClr val="tx1"/>
          </a:solidFill>
          <a:latin typeface="+mn-lt"/>
          <a:ea typeface="+mn-ea"/>
          <a:cs typeface="+mn-cs"/>
        </a:defRPr>
      </a:lvl3pPr>
      <a:lvl4pPr marL="4320540" algn="l" defTabSz="2880360" rtl="0" eaLnBrk="1" latinLnBrk="0" hangingPunct="1">
        <a:defRPr sz="5670" kern="1200">
          <a:solidFill>
            <a:schemeClr val="tx1"/>
          </a:solidFill>
          <a:latin typeface="+mn-lt"/>
          <a:ea typeface="+mn-ea"/>
          <a:cs typeface="+mn-cs"/>
        </a:defRPr>
      </a:lvl4pPr>
      <a:lvl5pPr marL="5760720" algn="l" defTabSz="2880360" rtl="0" eaLnBrk="1" latinLnBrk="0" hangingPunct="1">
        <a:defRPr sz="5670" kern="1200">
          <a:solidFill>
            <a:schemeClr val="tx1"/>
          </a:solidFill>
          <a:latin typeface="+mn-lt"/>
          <a:ea typeface="+mn-ea"/>
          <a:cs typeface="+mn-cs"/>
        </a:defRPr>
      </a:lvl5pPr>
      <a:lvl6pPr marL="7200900" algn="l" defTabSz="2880360" rtl="0" eaLnBrk="1" latinLnBrk="0" hangingPunct="1">
        <a:defRPr sz="5670" kern="1200">
          <a:solidFill>
            <a:schemeClr val="tx1"/>
          </a:solidFill>
          <a:latin typeface="+mn-lt"/>
          <a:ea typeface="+mn-ea"/>
          <a:cs typeface="+mn-cs"/>
        </a:defRPr>
      </a:lvl6pPr>
      <a:lvl7pPr marL="8641080" algn="l" defTabSz="2880360" rtl="0" eaLnBrk="1" latinLnBrk="0" hangingPunct="1">
        <a:defRPr sz="5670" kern="1200">
          <a:solidFill>
            <a:schemeClr val="tx1"/>
          </a:solidFill>
          <a:latin typeface="+mn-lt"/>
          <a:ea typeface="+mn-ea"/>
          <a:cs typeface="+mn-cs"/>
        </a:defRPr>
      </a:lvl7pPr>
      <a:lvl8pPr marL="10081260" algn="l" defTabSz="2880360" rtl="0" eaLnBrk="1" latinLnBrk="0" hangingPunct="1">
        <a:defRPr sz="5670" kern="1200">
          <a:solidFill>
            <a:schemeClr val="tx1"/>
          </a:solidFill>
          <a:latin typeface="+mn-lt"/>
          <a:ea typeface="+mn-ea"/>
          <a:cs typeface="+mn-cs"/>
        </a:defRPr>
      </a:lvl8pPr>
      <a:lvl9pPr marL="11521440" algn="l" defTabSz="2880360" rtl="0" eaLnBrk="1" latinLnBrk="0" hangingPunct="1">
        <a:defRPr sz="567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18" Type="http://schemas.openxmlformats.org/officeDocument/2006/relationships/image" Target="../media/image16.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17" Type="http://schemas.openxmlformats.org/officeDocument/2006/relationships/image" Target="../media/image15.png"/><Relationship Id="rId2" Type="http://schemas.openxmlformats.org/officeDocument/2006/relationships/notesSlide" Target="../notesSlides/notesSlide1.xml"/><Relationship Id="rId16" Type="http://schemas.openxmlformats.org/officeDocument/2006/relationships/image" Target="../media/image14.png"/><Relationship Id="rId1" Type="http://schemas.openxmlformats.org/officeDocument/2006/relationships/slideLayout" Target="../slideLayouts/slideLayout7.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5" Type="http://schemas.openxmlformats.org/officeDocument/2006/relationships/image" Target="../media/image13.png"/><Relationship Id="rId10" Type="http://schemas.openxmlformats.org/officeDocument/2006/relationships/image" Target="../media/image8.png"/><Relationship Id="rId19" Type="http://schemas.openxmlformats.org/officeDocument/2006/relationships/image" Target="../media/image17.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7" name="Google Shape;87;p13"/>
          <p:cNvSpPr txBox="1"/>
          <p:nvPr/>
        </p:nvSpPr>
        <p:spPr>
          <a:xfrm>
            <a:off x="359389" y="373275"/>
            <a:ext cx="28083095" cy="2952798"/>
          </a:xfrm>
          <a:prstGeom prst="rect">
            <a:avLst/>
          </a:prstGeom>
          <a:noFill/>
          <a:ln>
            <a:noFill/>
          </a:ln>
        </p:spPr>
        <p:txBody>
          <a:bodyPr spcFirstLastPara="1" wrap="square" lIns="91434" tIns="45705" rIns="91434" bIns="45705" anchor="ctr" anchorCtr="0">
            <a:noAutofit/>
          </a:bodyPr>
          <a:lstStyle/>
          <a:p>
            <a:pPr algn="ctr">
              <a:lnSpc>
                <a:spcPct val="90000"/>
              </a:lnSpc>
            </a:pPr>
            <a:r>
              <a:rPr lang="en-US" sz="6000" b="1" dirty="0">
                <a:solidFill>
                  <a:schemeClr val="accent3"/>
                </a:solidFill>
                <a:latin typeface="Cambria" panose="02040503050406030204" pitchFamily="18" charset="0"/>
                <a:ea typeface="Cambria" panose="02040503050406030204" pitchFamily="18" charset="0"/>
                <a:cs typeface="Franklin Gothic"/>
                <a:sym typeface="Franklin Gothic"/>
              </a:rPr>
              <a:t>Music Genre Classification using Spotify API Metrics</a:t>
            </a:r>
          </a:p>
          <a:p>
            <a:pPr algn="ctr">
              <a:lnSpc>
                <a:spcPct val="80000"/>
              </a:lnSpc>
            </a:pPr>
            <a:r>
              <a:rPr lang="en-US" sz="4000" dirty="0">
                <a:solidFill>
                  <a:schemeClr val="accent1"/>
                </a:solidFill>
                <a:latin typeface="Calibri" panose="020F0502020204030204" pitchFamily="34" charset="0"/>
                <a:ea typeface="Franklin Gothic"/>
                <a:cs typeface="Calibri" panose="020F0502020204030204" pitchFamily="34" charset="0"/>
                <a:sym typeface="Franklin Gothic"/>
              </a:rPr>
              <a:t>Ayhan Okuyan &amp; Emre </a:t>
            </a:r>
            <a:r>
              <a:rPr lang="en-US" sz="4000" dirty="0" err="1">
                <a:solidFill>
                  <a:schemeClr val="accent1"/>
                </a:solidFill>
                <a:latin typeface="Calibri" panose="020F0502020204030204" pitchFamily="34" charset="0"/>
                <a:ea typeface="Franklin Gothic"/>
                <a:cs typeface="Calibri" panose="020F0502020204030204" pitchFamily="34" charset="0"/>
                <a:sym typeface="Franklin Gothic"/>
              </a:rPr>
              <a:t>Dönmez</a:t>
            </a:r>
            <a:endParaRPr lang="en-US" sz="4000" dirty="0">
              <a:solidFill>
                <a:schemeClr val="accent1"/>
              </a:solidFill>
              <a:latin typeface="Calibri" panose="020F0502020204030204" pitchFamily="34" charset="0"/>
              <a:cs typeface="Calibri" panose="020F0502020204030204" pitchFamily="34" charset="0"/>
            </a:endParaRPr>
          </a:p>
          <a:p>
            <a:pPr algn="ctr">
              <a:lnSpc>
                <a:spcPct val="80000"/>
              </a:lnSpc>
              <a:spcBef>
                <a:spcPts val="1440"/>
              </a:spcBef>
            </a:pPr>
            <a:r>
              <a:rPr lang="en-US" sz="4000" dirty="0">
                <a:solidFill>
                  <a:schemeClr val="accent1"/>
                </a:solidFill>
                <a:latin typeface="Calibri" panose="020F0502020204030204" pitchFamily="34" charset="0"/>
                <a:ea typeface="Source Sans Pro"/>
                <a:cs typeface="Calibri" panose="020F0502020204030204" pitchFamily="34" charset="0"/>
                <a:sym typeface="Source Sans Pro"/>
              </a:rPr>
              <a:t>Department of Electrical and Electronics Engineering, Bilkent University</a:t>
            </a:r>
            <a:endParaRPr lang="en-US" sz="4000" dirty="0">
              <a:solidFill>
                <a:schemeClr val="accent1"/>
              </a:solidFill>
              <a:latin typeface="Calibri" panose="020F0502020204030204" pitchFamily="34" charset="0"/>
              <a:cs typeface="Calibri" panose="020F0502020204030204" pitchFamily="34" charset="0"/>
            </a:endParaRPr>
          </a:p>
          <a:p>
            <a:pPr algn="ctr">
              <a:lnSpc>
                <a:spcPct val="80000"/>
              </a:lnSpc>
              <a:spcBef>
                <a:spcPts val="1440"/>
              </a:spcBef>
            </a:pPr>
            <a:r>
              <a:rPr lang="en-US" sz="4000" dirty="0">
                <a:solidFill>
                  <a:schemeClr val="tx2"/>
                </a:solidFill>
                <a:latin typeface="Calibri" panose="020F0502020204030204" pitchFamily="34" charset="0"/>
                <a:ea typeface="Source Sans Pro"/>
                <a:cs typeface="Calibri" panose="020F0502020204030204" pitchFamily="34" charset="0"/>
                <a:sym typeface="Source Sans Pro"/>
              </a:rPr>
              <a:t>{</a:t>
            </a:r>
            <a:r>
              <a:rPr lang="en-US" sz="4000" dirty="0" err="1">
                <a:solidFill>
                  <a:schemeClr val="tx2"/>
                </a:solidFill>
                <a:latin typeface="Calibri" panose="020F0502020204030204" pitchFamily="34" charset="0"/>
                <a:ea typeface="Source Sans Pro"/>
                <a:cs typeface="Calibri" panose="020F0502020204030204" pitchFamily="34" charset="0"/>
                <a:sym typeface="Source Sans Pro"/>
              </a:rPr>
              <a:t>ayhan.okuyan,emre.donmez</a:t>
            </a:r>
            <a:r>
              <a:rPr lang="en-US" sz="4000" dirty="0">
                <a:solidFill>
                  <a:schemeClr val="tx2"/>
                </a:solidFill>
                <a:latin typeface="Calibri" panose="020F0502020204030204" pitchFamily="34" charset="0"/>
                <a:ea typeface="Source Sans Pro"/>
                <a:cs typeface="Calibri" panose="020F0502020204030204" pitchFamily="34" charset="0"/>
                <a:sym typeface="Source Sans Pro"/>
              </a:rPr>
              <a:t>}[at]ug.bilkent.edu.tr</a:t>
            </a:r>
            <a:endParaRPr lang="en-US" sz="3400" b="1" dirty="0">
              <a:solidFill>
                <a:schemeClr val="accent1"/>
              </a:solidFill>
              <a:latin typeface="Calibri" panose="020F0502020204030204" pitchFamily="34" charset="0"/>
              <a:ea typeface="Franklin Gothic"/>
              <a:cs typeface="Calibri" panose="020F0502020204030204" pitchFamily="34" charset="0"/>
              <a:sym typeface="Franklin Gothic"/>
            </a:endParaRPr>
          </a:p>
          <a:p>
            <a:pPr algn="ctr">
              <a:lnSpc>
                <a:spcPct val="90000"/>
              </a:lnSpc>
            </a:pPr>
            <a:endParaRPr b="1" dirty="0">
              <a:solidFill>
                <a:schemeClr val="accent3"/>
              </a:solidFill>
              <a:latin typeface="Cambria" panose="02040503050406030204" pitchFamily="18" charset="0"/>
              <a:ea typeface="Cambria" panose="02040503050406030204" pitchFamily="18" charset="0"/>
            </a:endParaRPr>
          </a:p>
        </p:txBody>
      </p:sp>
      <p:pic>
        <p:nvPicPr>
          <p:cNvPr id="88" name="Google Shape;88;p13" descr="ing-amblem (1)"/>
          <p:cNvPicPr preferRelativeResize="0">
            <a:picLocks noChangeAspect="1"/>
          </p:cNvPicPr>
          <p:nvPr/>
        </p:nvPicPr>
        <p:blipFill rotWithShape="1">
          <a:blip r:embed="rId3">
            <a:alphaModFix/>
          </a:blip>
          <a:srcRect l="1201" t="257"/>
          <a:stretch/>
        </p:blipFill>
        <p:spPr>
          <a:xfrm>
            <a:off x="25555287" y="373274"/>
            <a:ext cx="2887196" cy="2953512"/>
          </a:xfrm>
          <a:prstGeom prst="rect">
            <a:avLst/>
          </a:prstGeom>
          <a:noFill/>
          <a:ln>
            <a:noFill/>
          </a:ln>
        </p:spPr>
      </p:pic>
      <p:cxnSp>
        <p:nvCxnSpPr>
          <p:cNvPr id="3" name="Straight Connector 2">
            <a:extLst>
              <a:ext uri="{FF2B5EF4-FFF2-40B4-BE49-F238E27FC236}">
                <a16:creationId xmlns:a16="http://schemas.microsoft.com/office/drawing/2014/main" id="{90BC4185-5D95-4C91-8501-55401180D7D3}"/>
              </a:ext>
            </a:extLst>
          </p:cNvPr>
          <p:cNvCxnSpPr/>
          <p:nvPr/>
        </p:nvCxnSpPr>
        <p:spPr>
          <a:xfrm>
            <a:off x="227391" y="3569110"/>
            <a:ext cx="28215093" cy="0"/>
          </a:xfrm>
          <a:prstGeom prst="line">
            <a:avLst/>
          </a:prstGeom>
          <a:ln>
            <a:solidFill>
              <a:schemeClr val="tx2">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39" name="Google Shape;89;p13">
            <a:extLst>
              <a:ext uri="{FF2B5EF4-FFF2-40B4-BE49-F238E27FC236}">
                <a16:creationId xmlns:a16="http://schemas.microsoft.com/office/drawing/2014/main" id="{20830CFA-15DF-4712-B9A2-101A9B075F3E}"/>
              </a:ext>
            </a:extLst>
          </p:cNvPr>
          <p:cNvSpPr txBox="1"/>
          <p:nvPr/>
        </p:nvSpPr>
        <p:spPr>
          <a:xfrm>
            <a:off x="408530" y="3947828"/>
            <a:ext cx="9144000" cy="19959613"/>
          </a:xfrm>
          <a:prstGeom prst="rect">
            <a:avLst/>
          </a:prstGeom>
          <a:solidFill>
            <a:schemeClr val="lt1"/>
          </a:solidFill>
          <a:ln w="38100" cap="flat" cmpd="sng">
            <a:noFill/>
            <a:prstDash val="solid"/>
            <a:miter lim="800000"/>
            <a:headEnd type="none" w="sm" len="sm"/>
            <a:tailEnd type="none" w="sm" len="sm"/>
          </a:ln>
        </p:spPr>
        <p:txBody>
          <a:bodyPr spcFirstLastPara="1" wrap="square" lIns="216022" tIns="216022" rIns="216022" bIns="216022" anchor="t" anchorCtr="0">
            <a:noAutofit/>
          </a:bodyPr>
          <a:lstStyle/>
          <a:p>
            <a:pPr algn="ctr">
              <a:lnSpc>
                <a:spcPct val="85000"/>
              </a:lnSpc>
              <a:buClr>
                <a:schemeClr val="dk1"/>
              </a:buClr>
              <a:buSzPts val="3120"/>
            </a:pPr>
            <a:r>
              <a:rPr lang="en-US" sz="4000" dirty="0">
                <a:solidFill>
                  <a:schemeClr val="accent1"/>
                </a:solidFill>
                <a:latin typeface="+mj-lt"/>
                <a:ea typeface="Cambria" panose="02040503050406030204" pitchFamily="18" charset="0"/>
                <a:cs typeface="Source Sans Pro Black"/>
                <a:sym typeface="Source Sans Pro Black"/>
              </a:rPr>
              <a:t>Overview</a:t>
            </a:r>
            <a:endParaRPr lang="en-US" sz="4000" dirty="0">
              <a:solidFill>
                <a:schemeClr val="accent1"/>
              </a:solidFill>
              <a:latin typeface="+mj-lt"/>
              <a:ea typeface="Source Sans Pro"/>
              <a:cs typeface="Calibri" panose="020F0502020204030204" pitchFamily="34" charset="0"/>
              <a:sym typeface="Source Sans Pro"/>
            </a:endParaRPr>
          </a:p>
          <a:p>
            <a:pPr>
              <a:lnSpc>
                <a:spcPct val="85000"/>
              </a:lnSpc>
              <a:buClr>
                <a:schemeClr val="dk1"/>
              </a:buClr>
              <a:buSzPts val="3120"/>
            </a:pPr>
            <a:r>
              <a:rPr lang="en-US" sz="3000" dirty="0">
                <a:solidFill>
                  <a:schemeClr val="dk1"/>
                </a:solidFill>
                <a:latin typeface="Calibri" panose="020F0502020204030204" pitchFamily="34" charset="0"/>
                <a:ea typeface="Source Sans Pro"/>
                <a:cs typeface="Calibri" panose="020F0502020204030204" pitchFamily="34" charset="0"/>
                <a:sym typeface="Source Sans Pro"/>
              </a:rPr>
              <a:t>This project tries to </a:t>
            </a:r>
            <a:r>
              <a:rPr lang="en-US" sz="3000" b="1" dirty="0">
                <a:solidFill>
                  <a:schemeClr val="dk1"/>
                </a:solidFill>
                <a:latin typeface="Calibri" panose="020F0502020204030204" pitchFamily="34" charset="0"/>
                <a:ea typeface="Source Sans Pro"/>
                <a:cs typeface="Calibri" panose="020F0502020204030204" pitchFamily="34" charset="0"/>
                <a:sym typeface="Source Sans Pro"/>
              </a:rPr>
              <a:t>classify the genre of a music</a:t>
            </a:r>
            <a:r>
              <a:rPr lang="en-US" sz="3000" dirty="0">
                <a:solidFill>
                  <a:schemeClr val="dk1"/>
                </a:solidFill>
                <a:latin typeface="Calibri" panose="020F0502020204030204" pitchFamily="34" charset="0"/>
                <a:ea typeface="Source Sans Pro"/>
                <a:cs typeface="Calibri" panose="020F0502020204030204" pitchFamily="34" charset="0"/>
                <a:sym typeface="Source Sans Pro"/>
              </a:rPr>
              <a:t> according to the metrics that are extracted by </a:t>
            </a:r>
            <a:r>
              <a:rPr lang="en-US" sz="3000" b="1" dirty="0">
                <a:solidFill>
                  <a:schemeClr val="dk1"/>
                </a:solidFill>
                <a:latin typeface="Calibri" panose="020F0502020204030204" pitchFamily="34" charset="0"/>
                <a:ea typeface="Source Sans Pro"/>
                <a:cs typeface="Calibri" panose="020F0502020204030204" pitchFamily="34" charset="0"/>
                <a:sym typeface="Source Sans Pro"/>
              </a:rPr>
              <a:t>Spotify API</a:t>
            </a:r>
            <a:r>
              <a:rPr lang="en-US" sz="3000" dirty="0">
                <a:solidFill>
                  <a:schemeClr val="dk1"/>
                </a:solidFill>
                <a:latin typeface="Calibri" panose="020F0502020204030204" pitchFamily="34" charset="0"/>
                <a:ea typeface="Source Sans Pro"/>
                <a:cs typeface="Calibri" panose="020F0502020204030204" pitchFamily="34" charset="0"/>
                <a:sym typeface="Source Sans Pro"/>
              </a:rPr>
              <a:t>, rather than the conventional MFCC based neural network approaches.</a:t>
            </a:r>
          </a:p>
          <a:p>
            <a:pPr>
              <a:lnSpc>
                <a:spcPct val="85000"/>
              </a:lnSpc>
              <a:buClr>
                <a:schemeClr val="dk1"/>
              </a:buClr>
              <a:buSzPts val="3120"/>
            </a:pPr>
            <a:endParaRPr lang="en-US" sz="3000" dirty="0">
              <a:solidFill>
                <a:schemeClr val="dk1"/>
              </a:solidFill>
              <a:latin typeface="Calibri" panose="020F0502020204030204" pitchFamily="34" charset="0"/>
              <a:ea typeface="Source Sans Pro"/>
              <a:cs typeface="Calibri" panose="020F0502020204030204" pitchFamily="34" charset="0"/>
              <a:sym typeface="Source Sans Pro"/>
            </a:endParaRPr>
          </a:p>
          <a:p>
            <a:pPr>
              <a:lnSpc>
                <a:spcPct val="85000"/>
              </a:lnSpc>
              <a:buClr>
                <a:schemeClr val="dk1"/>
              </a:buClr>
              <a:buSzPts val="3120"/>
            </a:pPr>
            <a:r>
              <a:rPr lang="en-US" sz="3000" dirty="0">
                <a:solidFill>
                  <a:schemeClr val="dk1"/>
                </a:solidFill>
                <a:latin typeface="Calibri" panose="020F0502020204030204" pitchFamily="34" charset="0"/>
                <a:ea typeface="Source Sans Pro"/>
                <a:cs typeface="Calibri" panose="020F0502020204030204" pitchFamily="34" charset="0"/>
                <a:sym typeface="Source Sans Pro"/>
              </a:rPr>
              <a:t>We have preprocessed the data, since the data contained misclassifications and the sample sizes were non-uniform. The data consisted of both </a:t>
            </a:r>
            <a:r>
              <a:rPr lang="en-US" sz="3000" b="1" dirty="0">
                <a:solidFill>
                  <a:schemeClr val="dk1"/>
                </a:solidFill>
                <a:latin typeface="Calibri" panose="020F0502020204030204" pitchFamily="34" charset="0"/>
                <a:ea typeface="Source Sans Pro"/>
                <a:cs typeface="Calibri" panose="020F0502020204030204" pitchFamily="34" charset="0"/>
                <a:sym typeface="Source Sans Pro"/>
              </a:rPr>
              <a:t>continuous and categorical features </a:t>
            </a:r>
            <a:r>
              <a:rPr lang="en-US" sz="3000" dirty="0">
                <a:solidFill>
                  <a:schemeClr val="dk1"/>
                </a:solidFill>
                <a:latin typeface="Calibri" panose="020F0502020204030204" pitchFamily="34" charset="0"/>
                <a:ea typeface="Source Sans Pro"/>
                <a:cs typeface="Calibri" panose="020F0502020204030204" pitchFamily="34" charset="0"/>
                <a:sym typeface="Source Sans Pro"/>
              </a:rPr>
              <a:t>and we have </a:t>
            </a:r>
            <a:r>
              <a:rPr lang="en-US" sz="3000" b="1" dirty="0">
                <a:solidFill>
                  <a:schemeClr val="dk1"/>
                </a:solidFill>
                <a:latin typeface="Calibri" panose="020F0502020204030204" pitchFamily="34" charset="0"/>
                <a:ea typeface="Source Sans Pro"/>
                <a:cs typeface="Calibri" panose="020F0502020204030204" pitchFamily="34" charset="0"/>
                <a:sym typeface="Source Sans Pro"/>
              </a:rPr>
              <a:t>selected our features</a:t>
            </a:r>
            <a:r>
              <a:rPr lang="en-US" sz="3000" dirty="0">
                <a:solidFill>
                  <a:schemeClr val="dk1"/>
                </a:solidFill>
                <a:latin typeface="Calibri" panose="020F0502020204030204" pitchFamily="34" charset="0"/>
                <a:ea typeface="Source Sans Pro"/>
                <a:cs typeface="Calibri" panose="020F0502020204030204" pitchFamily="34" charset="0"/>
                <a:sym typeface="Source Sans Pro"/>
              </a:rPr>
              <a:t> based on the implemented methods.</a:t>
            </a:r>
          </a:p>
          <a:p>
            <a:pPr>
              <a:lnSpc>
                <a:spcPct val="85000"/>
              </a:lnSpc>
              <a:buClr>
                <a:schemeClr val="dk1"/>
              </a:buClr>
              <a:buSzPts val="3120"/>
            </a:pPr>
            <a:endParaRPr lang="tr-TR" sz="3000" dirty="0">
              <a:solidFill>
                <a:schemeClr val="dk1"/>
              </a:solidFill>
              <a:latin typeface="Calibri" panose="020F0502020204030204" pitchFamily="34" charset="0"/>
              <a:ea typeface="Source Sans Pro"/>
              <a:cs typeface="Calibri" panose="020F0502020204030204" pitchFamily="34" charset="0"/>
              <a:sym typeface="Source Sans Pro"/>
            </a:endParaRPr>
          </a:p>
          <a:p>
            <a:pPr>
              <a:lnSpc>
                <a:spcPct val="85000"/>
              </a:lnSpc>
              <a:buClr>
                <a:schemeClr val="dk1"/>
              </a:buClr>
              <a:buSzPts val="3120"/>
            </a:pPr>
            <a:r>
              <a:rPr lang="en-US" sz="3000" dirty="0">
                <a:solidFill>
                  <a:schemeClr val="dk1"/>
                </a:solidFill>
                <a:latin typeface="Calibri" panose="020F0502020204030204" pitchFamily="34" charset="0"/>
                <a:ea typeface="Source Sans Pro"/>
                <a:cs typeface="Calibri" panose="020F0502020204030204" pitchFamily="34" charset="0"/>
                <a:sym typeface="Source Sans Pro"/>
              </a:rPr>
              <a:t>We have used hybrid </a:t>
            </a:r>
            <a:r>
              <a:rPr lang="en-US" sz="3000" b="1" dirty="0">
                <a:solidFill>
                  <a:schemeClr val="dk1"/>
                </a:solidFill>
                <a:latin typeface="Calibri" panose="020F0502020204030204" pitchFamily="34" charset="0"/>
                <a:ea typeface="Source Sans Pro"/>
                <a:cs typeface="Calibri" panose="020F0502020204030204" pitchFamily="34" charset="0"/>
                <a:sym typeface="Source Sans Pro"/>
              </a:rPr>
              <a:t>k-Nearest Neighbors (kNN), Random Forest, </a:t>
            </a:r>
            <a:r>
              <a:rPr lang="en-US" sz="3000" dirty="0">
                <a:solidFill>
                  <a:schemeClr val="dk1"/>
                </a:solidFill>
                <a:latin typeface="Calibri" panose="020F0502020204030204" pitchFamily="34" charset="0"/>
                <a:ea typeface="Source Sans Pro"/>
                <a:cs typeface="Calibri" panose="020F0502020204030204" pitchFamily="34" charset="0"/>
                <a:sym typeface="Source Sans Pro"/>
              </a:rPr>
              <a:t>and </a:t>
            </a:r>
            <a:r>
              <a:rPr lang="en-US" sz="3000" b="1" dirty="0">
                <a:solidFill>
                  <a:schemeClr val="dk1"/>
                </a:solidFill>
                <a:latin typeface="Calibri" panose="020F0502020204030204" pitchFamily="34" charset="0"/>
                <a:ea typeface="Source Sans Pro"/>
                <a:cs typeface="Calibri" panose="020F0502020204030204" pitchFamily="34" charset="0"/>
                <a:sym typeface="Source Sans Pro"/>
              </a:rPr>
              <a:t>Multilayered Perceptron (MLP) </a:t>
            </a:r>
            <a:r>
              <a:rPr lang="en-US" sz="3000" dirty="0">
                <a:solidFill>
                  <a:schemeClr val="dk1"/>
                </a:solidFill>
                <a:latin typeface="Calibri" panose="020F0502020204030204" pitchFamily="34" charset="0"/>
                <a:ea typeface="Source Sans Pro"/>
                <a:cs typeface="Calibri" panose="020F0502020204030204" pitchFamily="34" charset="0"/>
                <a:sym typeface="Source Sans Pro"/>
              </a:rPr>
              <a:t>algorithms for classification. We have used a three-way split in each of our algorithms to optimize the algorithm parameters.</a:t>
            </a:r>
          </a:p>
          <a:p>
            <a:pPr algn="ctr">
              <a:lnSpc>
                <a:spcPct val="85000"/>
              </a:lnSpc>
              <a:spcBef>
                <a:spcPts val="960"/>
              </a:spcBef>
            </a:pPr>
            <a:r>
              <a:rPr lang="en-US" sz="4000" dirty="0">
                <a:solidFill>
                  <a:schemeClr val="accent1"/>
                </a:solidFill>
                <a:latin typeface="+mj-lt"/>
                <a:ea typeface="Cambria" panose="02040503050406030204" pitchFamily="18" charset="0"/>
                <a:cs typeface="Source Sans Pro Black"/>
                <a:sym typeface="Source Sans Pro Black"/>
              </a:rPr>
              <a:t>Dataset</a:t>
            </a:r>
          </a:p>
          <a:p>
            <a:r>
              <a:rPr lang="en-US" sz="3000" dirty="0"/>
              <a:t>We have used on the </a:t>
            </a:r>
            <a:r>
              <a:rPr lang="en-US" sz="3000" b="1" dirty="0"/>
              <a:t>Spotify Tracks DB database </a:t>
            </a:r>
            <a:r>
              <a:rPr lang="en-US" sz="3000" dirty="0"/>
              <a:t>[1]. The dataset has around </a:t>
            </a:r>
            <a:r>
              <a:rPr lang="en-US" sz="3000" b="1" dirty="0"/>
              <a:t>232 thousand songs </a:t>
            </a:r>
            <a:r>
              <a:rPr lang="en-US" sz="3000" dirty="0"/>
              <a:t>which contain </a:t>
            </a:r>
            <a:r>
              <a:rPr lang="en-US" sz="3000" b="1" dirty="0"/>
              <a:t>26 different genres</a:t>
            </a:r>
            <a:r>
              <a:rPr lang="en-US" sz="3000" dirty="0"/>
              <a:t> and </a:t>
            </a:r>
            <a:r>
              <a:rPr lang="en-US" sz="3000" b="1" dirty="0"/>
              <a:t>16 distinct features </a:t>
            </a:r>
            <a:r>
              <a:rPr lang="en-US" sz="3000" dirty="0"/>
              <a:t>to learn with.</a:t>
            </a:r>
          </a:p>
          <a:p>
            <a:endParaRPr lang="en-US" sz="3000" dirty="0"/>
          </a:p>
          <a:p>
            <a:r>
              <a:rPr lang="en-US" sz="3000" dirty="0"/>
              <a:t>The reasons for choosing this dataset are the following: It has enough samples for training, validation, and testing; it has many features to choose from and train; it is suitable for the algorithms that we are going to use.</a:t>
            </a:r>
          </a:p>
          <a:p>
            <a:endParaRPr lang="en-US" sz="3000" dirty="0"/>
          </a:p>
          <a:p>
            <a:r>
              <a:rPr lang="en-US" sz="3000" dirty="0"/>
              <a:t>Most importantly since the features presented in the dataset such as danceability or instrumentality are very </a:t>
            </a:r>
            <a:r>
              <a:rPr lang="en-US" sz="3000" b="1" dirty="0"/>
              <a:t>abstract</a:t>
            </a:r>
            <a:r>
              <a:rPr lang="en-US" sz="3000" dirty="0"/>
              <a:t>, also the motive under the project is using these abstract features in order to decide on the genre of a song would be more </a:t>
            </a:r>
            <a:r>
              <a:rPr lang="en-US" sz="3000" b="1" dirty="0"/>
              <a:t>unbiased.</a:t>
            </a:r>
          </a:p>
          <a:p>
            <a:endParaRPr lang="en-US" sz="3000" b="1" dirty="0"/>
          </a:p>
          <a:p>
            <a:r>
              <a:rPr lang="en-US" sz="3000" dirty="0"/>
              <a:t>In the dataset, we see that there are both discrete and continuous features and their scales differing heavily. The most important part of this data are the features, </a:t>
            </a:r>
            <a:r>
              <a:rPr lang="en-US" sz="3000" b="1" dirty="0"/>
              <a:t>“danceability”, “instrumentalness”, “liveness”, “energy”, “valence” and “acousticness” </a:t>
            </a:r>
            <a:r>
              <a:rPr lang="en-US" sz="3000" dirty="0"/>
              <a:t>since these are features that are extracted by Spotify for their own recommender systems.</a:t>
            </a:r>
            <a:endParaRPr lang="en-US" sz="3000" dirty="0">
              <a:latin typeface="Calibri" panose="020F0502020204030204" pitchFamily="34" charset="0"/>
              <a:cs typeface="Calibri" panose="020F0502020204030204" pitchFamily="34" charset="0"/>
            </a:endParaRPr>
          </a:p>
          <a:p>
            <a:pPr algn="ctr">
              <a:lnSpc>
                <a:spcPct val="85000"/>
              </a:lnSpc>
              <a:spcBef>
                <a:spcPts val="960"/>
              </a:spcBef>
            </a:pPr>
            <a:r>
              <a:rPr lang="en-US" sz="4000" dirty="0">
                <a:solidFill>
                  <a:schemeClr val="accent1"/>
                </a:solidFill>
                <a:latin typeface="+mj-lt"/>
                <a:ea typeface="Cambria" panose="02040503050406030204" pitchFamily="18" charset="0"/>
                <a:cs typeface="Source Sans Pro Black"/>
                <a:sym typeface="Source Sans Pro Black"/>
              </a:rPr>
              <a:t>Preprocessing Data</a:t>
            </a:r>
          </a:p>
          <a:p>
            <a:pPr>
              <a:lnSpc>
                <a:spcPct val="85000"/>
              </a:lnSpc>
              <a:spcBef>
                <a:spcPts val="960"/>
              </a:spcBef>
            </a:pPr>
            <a:r>
              <a:rPr lang="en-US" sz="3000" dirty="0">
                <a:latin typeface="Calibri" panose="020F0502020204030204" pitchFamily="34" charset="0"/>
                <a:cs typeface="Calibri" panose="020F0502020204030204" pitchFamily="34" charset="0"/>
              </a:rPr>
              <a:t>The data was distributed highly uneven between classes. </a:t>
            </a:r>
          </a:p>
          <a:p>
            <a:pPr algn="ctr">
              <a:lnSpc>
                <a:spcPct val="85000"/>
              </a:lnSpc>
              <a:spcBef>
                <a:spcPts val="960"/>
              </a:spcBef>
            </a:pPr>
            <a:endParaRPr sz="3100" dirty="0">
              <a:latin typeface="Calibri" panose="020F0502020204030204" pitchFamily="34" charset="0"/>
              <a:cs typeface="Calibri" panose="020F0502020204030204" pitchFamily="34" charset="0"/>
            </a:endParaRPr>
          </a:p>
        </p:txBody>
      </p:sp>
      <p:pic>
        <p:nvPicPr>
          <p:cNvPr id="43" name="Picture 42" descr="C:\Users\ayhok\AppData\Local\Packages\Microsoft.Office.Desktop_8wekyb3d8bbwe\AC\INetCache\Content.MSO\E9BE709D.tmp">
            <a:extLst>
              <a:ext uri="{FF2B5EF4-FFF2-40B4-BE49-F238E27FC236}">
                <a16:creationId xmlns:a16="http://schemas.microsoft.com/office/drawing/2014/main" id="{40255FE3-1FB9-4F5F-9E94-31559101FBF6}"/>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35368" y="23910224"/>
            <a:ext cx="4443984" cy="3081717"/>
          </a:xfrm>
          <a:prstGeom prst="rect">
            <a:avLst/>
          </a:prstGeom>
          <a:noFill/>
          <a:ln>
            <a:noFill/>
          </a:ln>
        </p:spPr>
      </p:pic>
      <p:sp>
        <p:nvSpPr>
          <p:cNvPr id="47" name="Google Shape;89;p13">
            <a:extLst>
              <a:ext uri="{FF2B5EF4-FFF2-40B4-BE49-F238E27FC236}">
                <a16:creationId xmlns:a16="http://schemas.microsoft.com/office/drawing/2014/main" id="{7E77D047-14F1-4682-BFF9-18F3F32DA3DB}"/>
              </a:ext>
            </a:extLst>
          </p:cNvPr>
          <p:cNvSpPr txBox="1"/>
          <p:nvPr/>
        </p:nvSpPr>
        <p:spPr>
          <a:xfrm>
            <a:off x="408529" y="26498550"/>
            <a:ext cx="9144000" cy="16449221"/>
          </a:xfrm>
          <a:prstGeom prst="rect">
            <a:avLst/>
          </a:prstGeom>
          <a:solidFill>
            <a:schemeClr val="lt1"/>
          </a:solidFill>
          <a:ln w="38100" cap="flat" cmpd="sng">
            <a:noFill/>
            <a:prstDash val="solid"/>
            <a:miter lim="800000"/>
            <a:headEnd type="none" w="sm" len="sm"/>
            <a:tailEnd type="none" w="sm" len="sm"/>
          </a:ln>
        </p:spPr>
        <p:txBody>
          <a:bodyPr spcFirstLastPara="1" wrap="square" lIns="216022" tIns="216022" rIns="216022" bIns="216022" anchor="t" anchorCtr="0">
            <a:noAutofit/>
          </a:bodyPr>
          <a:lstStyle/>
          <a:p>
            <a:pPr algn="ctr">
              <a:lnSpc>
                <a:spcPct val="85000"/>
              </a:lnSpc>
              <a:spcBef>
                <a:spcPts val="960"/>
              </a:spcBef>
            </a:pPr>
            <a:r>
              <a:rPr lang="en-US" sz="3000" dirty="0">
                <a:latin typeface="Calibri" panose="020F0502020204030204" pitchFamily="34" charset="0"/>
                <a:cs typeface="Calibri" panose="020F0502020204030204" pitchFamily="34" charset="0"/>
              </a:rPr>
              <a:t>The distribution of data samples before and after preprocessing</a:t>
            </a:r>
          </a:p>
          <a:p>
            <a:pPr>
              <a:lnSpc>
                <a:spcPct val="85000"/>
              </a:lnSpc>
              <a:spcBef>
                <a:spcPts val="960"/>
              </a:spcBef>
            </a:pPr>
            <a:r>
              <a:rPr lang="en-US" sz="3000" dirty="0">
                <a:latin typeface="Calibri" panose="020F0502020204030204" pitchFamily="34" charset="0"/>
                <a:cs typeface="Calibri" panose="020F0502020204030204" pitchFamily="34" charset="0"/>
              </a:rPr>
              <a:t>We have fixed the misclassifications and removed the underrepresented classes. Then down sampled the data randomly to the same size for each class.</a:t>
            </a:r>
          </a:p>
          <a:p>
            <a:pPr algn="ctr">
              <a:lnSpc>
                <a:spcPct val="85000"/>
              </a:lnSpc>
              <a:spcBef>
                <a:spcPts val="960"/>
              </a:spcBef>
            </a:pPr>
            <a:r>
              <a:rPr lang="en-US" sz="4000" dirty="0">
                <a:solidFill>
                  <a:schemeClr val="accent1"/>
                </a:solidFill>
                <a:latin typeface="+mj-lt"/>
                <a:ea typeface="Cambria" panose="02040503050406030204" pitchFamily="18" charset="0"/>
                <a:cs typeface="Source Sans Pro Black"/>
                <a:sym typeface="Source Sans Pro Black"/>
              </a:rPr>
              <a:t>Multilayered Perceptron (MLP)</a:t>
            </a:r>
          </a:p>
          <a:p>
            <a:pPr>
              <a:lnSpc>
                <a:spcPct val="85000"/>
              </a:lnSpc>
              <a:spcBef>
                <a:spcPts val="960"/>
              </a:spcBef>
            </a:pPr>
            <a:r>
              <a:rPr lang="en-US" sz="3000" dirty="0">
                <a:latin typeface="Calibri" panose="020F0502020204030204" pitchFamily="34" charset="0"/>
                <a:cs typeface="Calibri" panose="020F0502020204030204" pitchFamily="34" charset="0"/>
              </a:rPr>
              <a:t>We have implemented a hard-coded generic neural network framework to train multiple different structures all within the same code structure. The framework is used to create networks with</a:t>
            </a:r>
          </a:p>
          <a:p>
            <a:pPr marL="457200" indent="-457200">
              <a:lnSpc>
                <a:spcPct val="85000"/>
              </a:lnSpc>
              <a:spcBef>
                <a:spcPts val="960"/>
              </a:spcBef>
              <a:buFont typeface="Arial" panose="020B0604020202020204" pitchFamily="34" charset="0"/>
              <a:buChar char="•"/>
            </a:pPr>
            <a:r>
              <a:rPr lang="en-US" sz="3000" dirty="0">
                <a:latin typeface="Calibri" panose="020F0502020204030204" pitchFamily="34" charset="0"/>
                <a:cs typeface="Calibri" panose="020F0502020204030204" pitchFamily="34" charset="0"/>
              </a:rPr>
              <a:t>Various number of hidden layers</a:t>
            </a:r>
          </a:p>
          <a:p>
            <a:pPr marL="457200" indent="-457200">
              <a:lnSpc>
                <a:spcPct val="85000"/>
              </a:lnSpc>
              <a:spcBef>
                <a:spcPts val="960"/>
              </a:spcBef>
              <a:buFont typeface="Arial" panose="020B0604020202020204" pitchFamily="34" charset="0"/>
              <a:buChar char="•"/>
            </a:pPr>
            <a:r>
              <a:rPr lang="en-US" sz="3000" dirty="0">
                <a:latin typeface="Calibri" panose="020F0502020204030204" pitchFamily="34" charset="0"/>
                <a:cs typeface="Calibri" panose="020F0502020204030204" pitchFamily="34" charset="0"/>
              </a:rPr>
              <a:t>Various hidden units in each layer</a:t>
            </a:r>
          </a:p>
          <a:p>
            <a:pPr marL="457200" indent="-457200">
              <a:lnSpc>
                <a:spcPct val="85000"/>
              </a:lnSpc>
              <a:spcBef>
                <a:spcPts val="960"/>
              </a:spcBef>
              <a:buFont typeface="Arial" panose="020B0604020202020204" pitchFamily="34" charset="0"/>
              <a:buChar char="•"/>
            </a:pPr>
            <a:r>
              <a:rPr lang="en-US" sz="3000" dirty="0">
                <a:latin typeface="Calibri" panose="020F0502020204030204" pitchFamily="34" charset="0"/>
                <a:cs typeface="Calibri" panose="020F0502020204030204" pitchFamily="34" charset="0"/>
              </a:rPr>
              <a:t>Initialization of weights using selectable normal distribution parameters.</a:t>
            </a:r>
          </a:p>
          <a:p>
            <a:pPr marL="457200" indent="-457200">
              <a:lnSpc>
                <a:spcPct val="85000"/>
              </a:lnSpc>
              <a:spcBef>
                <a:spcPts val="960"/>
              </a:spcBef>
              <a:buFont typeface="Arial" panose="020B0604020202020204" pitchFamily="34" charset="0"/>
              <a:buChar char="•"/>
            </a:pPr>
            <a:r>
              <a:rPr lang="en-US" sz="3000" dirty="0">
                <a:latin typeface="Calibri" panose="020F0502020204030204" pitchFamily="34" charset="0"/>
                <a:cs typeface="Calibri" panose="020F0502020204030204" pitchFamily="34" charset="0"/>
              </a:rPr>
              <a:t>Four different activation functions for each layer.</a:t>
            </a:r>
          </a:p>
          <a:p>
            <a:pPr marL="914400" lvl="1" indent="-457200">
              <a:lnSpc>
                <a:spcPct val="85000"/>
              </a:lnSpc>
              <a:spcBef>
                <a:spcPts val="960"/>
              </a:spcBef>
              <a:buFont typeface="Arial" panose="020B0604020202020204" pitchFamily="34" charset="0"/>
              <a:buChar char="•"/>
            </a:pPr>
            <a:r>
              <a:rPr lang="en-US" sz="3000" dirty="0">
                <a:latin typeface="Calibri" panose="020F0502020204030204" pitchFamily="34" charset="0"/>
                <a:cs typeface="Calibri" panose="020F0502020204030204" pitchFamily="34" charset="0"/>
              </a:rPr>
              <a:t>Sigmoid</a:t>
            </a:r>
          </a:p>
          <a:p>
            <a:pPr marL="914400" lvl="1" indent="-457200">
              <a:lnSpc>
                <a:spcPct val="85000"/>
              </a:lnSpc>
              <a:spcBef>
                <a:spcPts val="960"/>
              </a:spcBef>
              <a:buFont typeface="Arial" panose="020B0604020202020204" pitchFamily="34" charset="0"/>
              <a:buChar char="•"/>
            </a:pPr>
            <a:r>
              <a:rPr lang="en-US" sz="3000" dirty="0">
                <a:latin typeface="Calibri" panose="020F0502020204030204" pitchFamily="34" charset="0"/>
                <a:cs typeface="Calibri" panose="020F0502020204030204" pitchFamily="34" charset="0"/>
              </a:rPr>
              <a:t>Tanh</a:t>
            </a:r>
          </a:p>
          <a:p>
            <a:pPr marL="914400" lvl="1" indent="-457200">
              <a:lnSpc>
                <a:spcPct val="85000"/>
              </a:lnSpc>
              <a:spcBef>
                <a:spcPts val="960"/>
              </a:spcBef>
              <a:buFont typeface="Arial" panose="020B0604020202020204" pitchFamily="34" charset="0"/>
              <a:buChar char="•"/>
            </a:pPr>
            <a:r>
              <a:rPr lang="en-US" sz="3000" dirty="0">
                <a:latin typeface="Calibri" panose="020F0502020204030204" pitchFamily="34" charset="0"/>
                <a:cs typeface="Calibri" panose="020F0502020204030204" pitchFamily="34" charset="0"/>
              </a:rPr>
              <a:t>ReLU</a:t>
            </a:r>
          </a:p>
          <a:p>
            <a:pPr marL="914400" lvl="1" indent="-457200">
              <a:lnSpc>
                <a:spcPct val="85000"/>
              </a:lnSpc>
              <a:spcBef>
                <a:spcPts val="960"/>
              </a:spcBef>
              <a:buFont typeface="Arial" panose="020B0604020202020204" pitchFamily="34" charset="0"/>
              <a:buChar char="•"/>
            </a:pPr>
            <a:r>
              <a:rPr lang="en-US" sz="3000" dirty="0">
                <a:latin typeface="Calibri" panose="020F0502020204030204" pitchFamily="34" charset="0"/>
                <a:cs typeface="Calibri" panose="020F0502020204030204" pitchFamily="34" charset="0"/>
              </a:rPr>
              <a:t>Softmax (with Cross Entropy Loss)</a:t>
            </a:r>
          </a:p>
          <a:p>
            <a:pPr marL="457200" indent="-457200">
              <a:lnSpc>
                <a:spcPct val="85000"/>
              </a:lnSpc>
              <a:spcBef>
                <a:spcPts val="960"/>
              </a:spcBef>
              <a:buFont typeface="Arial" panose="020B0604020202020204" pitchFamily="34" charset="0"/>
              <a:buChar char="•"/>
            </a:pPr>
            <a:r>
              <a:rPr lang="en-US" sz="3000" dirty="0">
                <a:latin typeface="Calibri" panose="020F0502020204030204" pitchFamily="34" charset="0"/>
                <a:cs typeface="Calibri" panose="020F0502020204030204" pitchFamily="34" charset="0"/>
              </a:rPr>
              <a:t>Two different loss functions.</a:t>
            </a:r>
          </a:p>
          <a:p>
            <a:pPr marL="914400" lvl="1" indent="-457200">
              <a:lnSpc>
                <a:spcPct val="85000"/>
              </a:lnSpc>
              <a:spcBef>
                <a:spcPts val="960"/>
              </a:spcBef>
              <a:buFont typeface="Arial" panose="020B0604020202020204" pitchFamily="34" charset="0"/>
              <a:buChar char="•"/>
            </a:pPr>
            <a:r>
              <a:rPr lang="en-US" sz="3000" dirty="0">
                <a:latin typeface="Calibri" panose="020F0502020204030204" pitchFamily="34" charset="0"/>
                <a:cs typeface="Calibri" panose="020F0502020204030204" pitchFamily="34" charset="0"/>
              </a:rPr>
              <a:t>Cross-Entropy (CE)</a:t>
            </a:r>
          </a:p>
          <a:p>
            <a:pPr marL="914400" lvl="1" indent="-457200">
              <a:lnSpc>
                <a:spcPct val="85000"/>
              </a:lnSpc>
              <a:spcBef>
                <a:spcPts val="960"/>
              </a:spcBef>
              <a:buFont typeface="Arial" panose="020B0604020202020204" pitchFamily="34" charset="0"/>
              <a:buChar char="•"/>
            </a:pPr>
            <a:r>
              <a:rPr lang="en-US" sz="3000" dirty="0">
                <a:latin typeface="Calibri" panose="020F0502020204030204" pitchFamily="34" charset="0"/>
                <a:cs typeface="Calibri" panose="020F0502020204030204" pitchFamily="34" charset="0"/>
              </a:rPr>
              <a:t>Mean Squared Error (MSE)</a:t>
            </a:r>
          </a:p>
          <a:p>
            <a:pPr marL="457200" indent="-457200">
              <a:lnSpc>
                <a:spcPct val="85000"/>
              </a:lnSpc>
              <a:spcBef>
                <a:spcPts val="960"/>
              </a:spcBef>
              <a:buFont typeface="Arial" panose="020B0604020202020204" pitchFamily="34" charset="0"/>
              <a:buChar char="•"/>
            </a:pPr>
            <a:r>
              <a:rPr lang="en-US" sz="3000" dirty="0">
                <a:latin typeface="Calibri" panose="020F0502020204030204" pitchFamily="34" charset="0"/>
                <a:cs typeface="Calibri" panose="020F0502020204030204" pitchFamily="34" charset="0"/>
              </a:rPr>
              <a:t>Generic learning rate</a:t>
            </a:r>
          </a:p>
          <a:p>
            <a:pPr>
              <a:lnSpc>
                <a:spcPct val="85000"/>
              </a:lnSpc>
              <a:spcBef>
                <a:spcPts val="960"/>
              </a:spcBef>
            </a:pPr>
            <a:r>
              <a:rPr lang="en-US" sz="3000" dirty="0">
                <a:latin typeface="Calibri" panose="020F0502020204030204" pitchFamily="34" charset="0"/>
                <a:cs typeface="Calibri" panose="020F0502020204030204" pitchFamily="34" charset="0"/>
              </a:rPr>
              <a:t>Optimized the model using </a:t>
            </a:r>
            <a:r>
              <a:rPr lang="en-US" sz="3000" b="1" dirty="0">
                <a:latin typeface="Calibri" panose="020F0502020204030204" pitchFamily="34" charset="0"/>
                <a:cs typeface="Calibri" panose="020F0502020204030204" pitchFamily="34" charset="0"/>
              </a:rPr>
              <a:t>Stochastic Mini-Batch Gradient Descent </a:t>
            </a:r>
            <a:r>
              <a:rPr lang="en-US" sz="3000" dirty="0">
                <a:latin typeface="Calibri" panose="020F0502020204030204" pitchFamily="34" charset="0"/>
                <a:cs typeface="Calibri" panose="020F0502020204030204" pitchFamily="34" charset="0"/>
              </a:rPr>
              <a:t>update rule to find the optimal architecture.</a:t>
            </a:r>
          </a:p>
          <a:p>
            <a:pPr>
              <a:lnSpc>
                <a:spcPct val="85000"/>
              </a:lnSpc>
              <a:buClr>
                <a:schemeClr val="dk1"/>
              </a:buClr>
              <a:buSzPts val="3120"/>
            </a:pPr>
            <a:r>
              <a:rPr lang="en-US" sz="3000" dirty="0">
                <a:solidFill>
                  <a:schemeClr val="dk1"/>
                </a:solidFill>
                <a:latin typeface="Calibri" panose="020F0502020204030204" pitchFamily="34" charset="0"/>
                <a:ea typeface="Source Sans Pro"/>
                <a:cs typeface="Calibri" panose="020F0502020204030204" pitchFamily="34" charset="0"/>
                <a:sym typeface="Source Sans Pro"/>
              </a:rPr>
              <a:t>Ten various architectures are observed. Most of the architectures saturated around the same range, and we have taken the most successful one. The important patterns found while iterating are given as.</a:t>
            </a:r>
          </a:p>
          <a:p>
            <a:pPr marL="457200" indent="-457200">
              <a:lnSpc>
                <a:spcPct val="85000"/>
              </a:lnSpc>
              <a:buClr>
                <a:schemeClr val="dk1"/>
              </a:buClr>
              <a:buSzPts val="3120"/>
              <a:buFont typeface="Arial" panose="020B0604020202020204" pitchFamily="34" charset="0"/>
              <a:buChar char="•"/>
            </a:pPr>
            <a:r>
              <a:rPr lang="en-US" sz="3000" dirty="0">
                <a:solidFill>
                  <a:schemeClr val="dk1"/>
                </a:solidFill>
                <a:latin typeface="Calibri" panose="020F0502020204030204" pitchFamily="34" charset="0"/>
                <a:ea typeface="Source Sans Pro"/>
                <a:cs typeface="Calibri" panose="020F0502020204030204" pitchFamily="34" charset="0"/>
                <a:sym typeface="Source Sans Pro"/>
              </a:rPr>
              <a:t>ReLU is the choice of activation rather than bipolar options.</a:t>
            </a:r>
          </a:p>
          <a:p>
            <a:pPr marL="457200" indent="-457200">
              <a:lnSpc>
                <a:spcPct val="85000"/>
              </a:lnSpc>
              <a:buClr>
                <a:schemeClr val="dk1"/>
              </a:buClr>
              <a:buSzPts val="3120"/>
              <a:buFont typeface="Arial" panose="020B0604020202020204" pitchFamily="34" charset="0"/>
              <a:buChar char="•"/>
            </a:pPr>
            <a:r>
              <a:rPr lang="en-US" sz="3000" dirty="0">
                <a:solidFill>
                  <a:schemeClr val="dk1"/>
                </a:solidFill>
                <a:latin typeface="Calibri" panose="020F0502020204030204" pitchFamily="34" charset="0"/>
                <a:ea typeface="Source Sans Pro"/>
                <a:cs typeface="Calibri" panose="020F0502020204030204" pitchFamily="34" charset="0"/>
                <a:sym typeface="Source Sans Pro"/>
              </a:rPr>
              <a:t>Output layer should be Softmax.</a:t>
            </a:r>
          </a:p>
          <a:p>
            <a:pPr marL="457200" indent="-457200">
              <a:lnSpc>
                <a:spcPct val="85000"/>
              </a:lnSpc>
              <a:buClr>
                <a:schemeClr val="dk1"/>
              </a:buClr>
              <a:buSzPts val="3120"/>
              <a:buFont typeface="Arial" panose="020B0604020202020204" pitchFamily="34" charset="0"/>
              <a:buChar char="•"/>
            </a:pPr>
            <a:r>
              <a:rPr lang="en-US" sz="3000" dirty="0">
                <a:solidFill>
                  <a:schemeClr val="dk1"/>
                </a:solidFill>
                <a:latin typeface="Calibri" panose="020F0502020204030204" pitchFamily="34" charset="0"/>
                <a:ea typeface="Source Sans Pro"/>
                <a:cs typeface="Calibri" panose="020F0502020204030204" pitchFamily="34" charset="0"/>
                <a:sym typeface="Source Sans Pro"/>
              </a:rPr>
              <a:t>Cross Entropy loss should be used. </a:t>
            </a:r>
          </a:p>
          <a:p>
            <a:pPr marL="457200" indent="-457200">
              <a:lnSpc>
                <a:spcPct val="85000"/>
              </a:lnSpc>
              <a:buClr>
                <a:schemeClr val="dk1"/>
              </a:buClr>
              <a:buSzPts val="3120"/>
              <a:buFont typeface="Arial" panose="020B0604020202020204" pitchFamily="34" charset="0"/>
              <a:buChar char="•"/>
            </a:pPr>
            <a:r>
              <a:rPr lang="en-US" sz="3000" dirty="0">
                <a:solidFill>
                  <a:schemeClr val="dk1"/>
                </a:solidFill>
                <a:latin typeface="Calibri" panose="020F0502020204030204" pitchFamily="34" charset="0"/>
                <a:ea typeface="Source Sans Pro"/>
                <a:cs typeface="Calibri" panose="020F0502020204030204" pitchFamily="34" charset="0"/>
                <a:sym typeface="Source Sans Pro"/>
              </a:rPr>
              <a:t>He initialization [2] should used for ReLU networks.</a:t>
            </a:r>
          </a:p>
          <a:p>
            <a:pPr>
              <a:lnSpc>
                <a:spcPct val="85000"/>
              </a:lnSpc>
              <a:buClr>
                <a:schemeClr val="dk1"/>
              </a:buClr>
              <a:buSzPts val="3120"/>
            </a:pPr>
            <a:endParaRPr lang="en-US" sz="4400" dirty="0">
              <a:solidFill>
                <a:schemeClr val="dk1"/>
              </a:solidFill>
              <a:latin typeface="Calibri" panose="020F0502020204030204" pitchFamily="34" charset="0"/>
              <a:ea typeface="Source Sans Pro"/>
              <a:cs typeface="Calibri" panose="020F0502020204030204" pitchFamily="34" charset="0"/>
              <a:sym typeface="Source Sans Pro"/>
            </a:endParaRPr>
          </a:p>
          <a:p>
            <a:pPr>
              <a:lnSpc>
                <a:spcPct val="85000"/>
              </a:lnSpc>
              <a:spcBef>
                <a:spcPts val="960"/>
              </a:spcBef>
            </a:pPr>
            <a:endParaRPr lang="en-US" sz="4100" b="1" dirty="0">
              <a:solidFill>
                <a:schemeClr val="accent1"/>
              </a:solidFill>
              <a:latin typeface="Cambria" panose="02040503050406030204" pitchFamily="18" charset="0"/>
              <a:ea typeface="Cambria" panose="02040503050406030204" pitchFamily="18" charset="0"/>
              <a:cs typeface="Source Sans Pro Black"/>
              <a:sym typeface="Source Sans Pro Black"/>
            </a:endParaRPr>
          </a:p>
          <a:p>
            <a:pPr algn="ctr">
              <a:lnSpc>
                <a:spcPct val="85000"/>
              </a:lnSpc>
              <a:spcBef>
                <a:spcPts val="960"/>
              </a:spcBef>
            </a:pPr>
            <a:endParaRPr sz="3100" dirty="0">
              <a:latin typeface="Calibri" panose="020F0502020204030204" pitchFamily="34" charset="0"/>
              <a:cs typeface="Calibri" panose="020F0502020204030204" pitchFamily="34" charset="0"/>
            </a:endParaRPr>
          </a:p>
        </p:txBody>
      </p:sp>
      <mc:AlternateContent xmlns:mc="http://schemas.openxmlformats.org/markup-compatibility/2006">
        <mc:Choice xmlns:a14="http://schemas.microsoft.com/office/drawing/2010/main" Requires="a14">
          <p:sp>
            <p:nvSpPr>
              <p:cNvPr id="48" name="Google Shape;89;p13">
                <a:extLst>
                  <a:ext uri="{FF2B5EF4-FFF2-40B4-BE49-F238E27FC236}">
                    <a16:creationId xmlns:a16="http://schemas.microsoft.com/office/drawing/2014/main" id="{AE7DEEF1-3D07-4A83-AF5F-1DF1F7198E18}"/>
                  </a:ext>
                </a:extLst>
              </p:cNvPr>
              <p:cNvSpPr txBox="1"/>
              <p:nvPr/>
            </p:nvSpPr>
            <p:spPr>
              <a:xfrm>
                <a:off x="19251070" y="3889892"/>
                <a:ext cx="9144000" cy="12269184"/>
              </a:xfrm>
              <a:prstGeom prst="rect">
                <a:avLst/>
              </a:prstGeom>
              <a:solidFill>
                <a:schemeClr val="lt1"/>
              </a:solidFill>
              <a:ln w="38100" cap="flat" cmpd="sng">
                <a:noFill/>
                <a:prstDash val="solid"/>
                <a:miter lim="800000"/>
                <a:headEnd type="none" w="sm" len="sm"/>
                <a:tailEnd type="none" w="sm" len="sm"/>
              </a:ln>
            </p:spPr>
            <p:txBody>
              <a:bodyPr spcFirstLastPara="1" wrap="square" lIns="216022" tIns="216022" rIns="216022" bIns="216022" anchor="t" anchorCtr="0">
                <a:noAutofit/>
              </a:bodyPr>
              <a:lstStyle/>
              <a:p>
                <a:pPr>
                  <a:lnSpc>
                    <a:spcPct val="85000"/>
                  </a:lnSpc>
                  <a:buClr>
                    <a:schemeClr val="dk1"/>
                  </a:buClr>
                  <a:buSzPts val="3120"/>
                </a:pPr>
                <a:r>
                  <a:rPr lang="en-US" sz="3000" dirty="0">
                    <a:solidFill>
                      <a:schemeClr val="dk1"/>
                    </a:solidFill>
                    <a:latin typeface="Calibri" panose="020F0502020204030204" pitchFamily="34" charset="0"/>
                    <a:ea typeface="Source Sans Pro"/>
                    <a:cs typeface="Calibri" panose="020F0502020204030204" pitchFamily="34" charset="0"/>
                    <a:sym typeface="Source Sans Pro"/>
                  </a:rPr>
                  <a:t>The best values turned out to be as follows.</a:t>
                </a:r>
              </a:p>
              <a:p>
                <a:pPr>
                  <a:lnSpc>
                    <a:spcPct val="85000"/>
                  </a:lnSpc>
                  <a:buClr>
                    <a:schemeClr val="dk1"/>
                  </a:buClr>
                  <a:buSzPts val="3120"/>
                </a:pPr>
                <a:endParaRPr lang="en-US" sz="3000" dirty="0">
                  <a:solidFill>
                    <a:schemeClr val="dk1"/>
                  </a:solidFill>
                  <a:latin typeface="Calibri" panose="020F0502020204030204" pitchFamily="34" charset="0"/>
                  <a:ea typeface="Source Sans Pro"/>
                  <a:cs typeface="Calibri" panose="020F0502020204030204" pitchFamily="34" charset="0"/>
                  <a:sym typeface="Source Sans Pro"/>
                </a:endParaRPr>
              </a:p>
              <a:p>
                <a:pPr algn="ctr">
                  <a:lnSpc>
                    <a:spcPct val="85000"/>
                  </a:lnSpc>
                  <a:buClr>
                    <a:schemeClr val="dk1"/>
                  </a:buClr>
                  <a:buSzPts val="3120"/>
                </a:pPr>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m:t>
                          </m:r>
                        </m:e>
                        <m:sub>
                          <m:r>
                            <a:rPr lang="en-US" sz="2000" i="1">
                              <a:latin typeface="Cambria Math" panose="02040503050406030204" pitchFamily="18" charset="0"/>
                            </a:rPr>
                            <m:t>1</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m:t>
                          </m:r>
                        </m:e>
                        <m:sub>
                          <m:r>
                            <a:rPr lang="en-US" sz="2000" i="1">
                              <a:latin typeface="Cambria Math" panose="02040503050406030204" pitchFamily="18" charset="0"/>
                            </a:rPr>
                            <m:t>2</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m:t>
                          </m:r>
                        </m:e>
                        <m:sub>
                          <m:r>
                            <a:rPr lang="en-US" sz="2000" i="1">
                              <a:latin typeface="Cambria Math" panose="02040503050406030204" pitchFamily="18" charset="0"/>
                            </a:rPr>
                            <m:t>3</m:t>
                          </m:r>
                        </m:sub>
                      </m:sSub>
                      <m:r>
                        <a:rPr lang="en-US" sz="2000" i="1">
                          <a:latin typeface="Cambria Math" panose="02040503050406030204" pitchFamily="18" charset="0"/>
                        </a:rPr>
                        <m:t>,</m:t>
                      </m:r>
                      <m:r>
                        <a:rPr lang="en-US" sz="2000" i="1">
                          <a:latin typeface="Cambria Math" panose="02040503050406030204" pitchFamily="18" charset="0"/>
                        </a:rPr>
                        <m:t>𝑘</m:t>
                      </m:r>
                      <m:r>
                        <a:rPr lang="en-US" sz="2000" i="1">
                          <a:latin typeface="Cambria Math" panose="02040503050406030204" pitchFamily="18" charset="0"/>
                        </a:rPr>
                        <m:t>) = (0.8,0.2.0.2.0.8)</m:t>
                      </m:r>
                    </m:oMath>
                  </m:oMathPara>
                </a14:m>
                <a:endParaRPr lang="en-US" sz="2000" dirty="0"/>
              </a:p>
              <a:p>
                <a:pPr algn="ctr">
                  <a:lnSpc>
                    <a:spcPct val="85000"/>
                  </a:lnSpc>
                  <a:buClr>
                    <a:schemeClr val="dk1"/>
                  </a:buClr>
                  <a:buSzPts val="3120"/>
                </a:pPr>
                <a:endParaRPr lang="en-US" sz="3000" dirty="0">
                  <a:solidFill>
                    <a:schemeClr val="dk1"/>
                  </a:solidFill>
                  <a:latin typeface="Calibri" panose="020F0502020204030204" pitchFamily="34" charset="0"/>
                  <a:ea typeface="Source Sans Pro"/>
                  <a:cs typeface="Calibri" panose="020F0502020204030204" pitchFamily="34" charset="0"/>
                  <a:sym typeface="Source Sans Pro"/>
                </a:endParaRPr>
              </a:p>
              <a:p>
                <a:pPr>
                  <a:lnSpc>
                    <a:spcPct val="85000"/>
                  </a:lnSpc>
                  <a:buClr>
                    <a:schemeClr val="dk1"/>
                  </a:buClr>
                  <a:buSzPts val="3120"/>
                </a:pPr>
                <a:r>
                  <a:rPr lang="en-US" sz="3000" dirty="0">
                    <a:solidFill>
                      <a:schemeClr val="dk1"/>
                    </a:solidFill>
                    <a:latin typeface="Calibri" panose="020F0502020204030204" pitchFamily="34" charset="0"/>
                    <a:ea typeface="Source Sans Pro"/>
                    <a:cs typeface="Calibri" panose="020F0502020204030204" pitchFamily="34" charset="0"/>
                    <a:sym typeface="Source Sans Pro"/>
                  </a:rPr>
                  <a:t>The total search took 7.4 hours to complete. The results were better than the other algorithms, since we were able to implement the </a:t>
                </a:r>
                <a:r>
                  <a:rPr lang="en-US" sz="3000" b="1" dirty="0">
                    <a:solidFill>
                      <a:schemeClr val="dk1"/>
                    </a:solidFill>
                    <a:latin typeface="Calibri" panose="020F0502020204030204" pitchFamily="34" charset="0"/>
                    <a:ea typeface="Source Sans Pro"/>
                    <a:cs typeface="Calibri" panose="020F0502020204030204" pitchFamily="34" charset="0"/>
                    <a:sym typeface="Source Sans Pro"/>
                  </a:rPr>
                  <a:t>Artist Name </a:t>
                </a:r>
                <a:r>
                  <a:rPr lang="en-US" sz="3000" dirty="0">
                    <a:solidFill>
                      <a:schemeClr val="dk1"/>
                    </a:solidFill>
                    <a:latin typeface="Calibri" panose="020F0502020204030204" pitchFamily="34" charset="0"/>
                    <a:ea typeface="Source Sans Pro"/>
                    <a:cs typeface="Calibri" panose="020F0502020204030204" pitchFamily="34" charset="0"/>
                    <a:sym typeface="Source Sans Pro"/>
                  </a:rPr>
                  <a:t>feature only on this algorithm. The validation accuracy for the optimized values were </a:t>
                </a:r>
                <a:r>
                  <a:rPr lang="en-US" sz="3000" b="1" dirty="0">
                    <a:solidFill>
                      <a:schemeClr val="dk1"/>
                    </a:solidFill>
                    <a:latin typeface="Calibri" panose="020F0502020204030204" pitchFamily="34" charset="0"/>
                    <a:ea typeface="Source Sans Pro"/>
                    <a:cs typeface="Calibri" panose="020F0502020204030204" pitchFamily="34" charset="0"/>
                    <a:sym typeface="Source Sans Pro"/>
                  </a:rPr>
                  <a:t>68.24%</a:t>
                </a:r>
                <a:r>
                  <a:rPr lang="en-US" sz="3000" dirty="0">
                    <a:solidFill>
                      <a:schemeClr val="dk1"/>
                    </a:solidFill>
                    <a:latin typeface="Calibri" panose="020F0502020204030204" pitchFamily="34" charset="0"/>
                    <a:ea typeface="Source Sans Pro"/>
                    <a:cs typeface="Calibri" panose="020F0502020204030204" pitchFamily="34" charset="0"/>
                    <a:sym typeface="Source Sans Pro"/>
                  </a:rPr>
                  <a:t> and the test accuracy was </a:t>
                </a:r>
                <a:r>
                  <a:rPr lang="en-US" sz="3000" b="1" dirty="0">
                    <a:solidFill>
                      <a:schemeClr val="dk1"/>
                    </a:solidFill>
                    <a:latin typeface="Calibri" panose="020F0502020204030204" pitchFamily="34" charset="0"/>
                    <a:ea typeface="Source Sans Pro"/>
                    <a:cs typeface="Calibri" panose="020F0502020204030204" pitchFamily="34" charset="0"/>
                    <a:sym typeface="Source Sans Pro"/>
                  </a:rPr>
                  <a:t>67.18%.</a:t>
                </a:r>
              </a:p>
              <a:p>
                <a:pPr algn="ctr">
                  <a:lnSpc>
                    <a:spcPct val="85000"/>
                  </a:lnSpc>
                  <a:spcBef>
                    <a:spcPts val="960"/>
                  </a:spcBef>
                </a:pPr>
                <a:endParaRPr lang="tr-TR" sz="4100" b="1" dirty="0">
                  <a:solidFill>
                    <a:schemeClr val="accent1"/>
                  </a:solidFill>
                  <a:latin typeface="Cambria" panose="02040503050406030204" pitchFamily="18" charset="0"/>
                  <a:ea typeface="Cambria" panose="02040503050406030204" pitchFamily="18" charset="0"/>
                  <a:cs typeface="Source Sans Pro Black"/>
                  <a:sym typeface="Source Sans Pro Black"/>
                </a:endParaRPr>
              </a:p>
              <a:p>
                <a:pPr algn="ctr">
                  <a:lnSpc>
                    <a:spcPct val="85000"/>
                  </a:lnSpc>
                  <a:spcBef>
                    <a:spcPts val="960"/>
                  </a:spcBef>
                </a:pPr>
                <a:r>
                  <a:rPr lang="tr-TR" sz="4000" dirty="0" err="1">
                    <a:solidFill>
                      <a:srgbClr val="FF0000"/>
                    </a:solidFill>
                    <a:latin typeface="+mj-lt"/>
                    <a:ea typeface="Cambria" panose="02040503050406030204" pitchFamily="18" charset="0"/>
                    <a:cs typeface="Source Sans Pro Black"/>
                    <a:sym typeface="Source Sans Pro Black"/>
                  </a:rPr>
                  <a:t>Random</a:t>
                </a:r>
                <a:r>
                  <a:rPr lang="tr-TR" sz="4000" dirty="0">
                    <a:solidFill>
                      <a:srgbClr val="FF0000"/>
                    </a:solidFill>
                    <a:latin typeface="+mj-lt"/>
                    <a:ea typeface="Cambria" panose="02040503050406030204" pitchFamily="18" charset="0"/>
                    <a:cs typeface="Source Sans Pro Black"/>
                    <a:sym typeface="Source Sans Pro Black"/>
                  </a:rPr>
                  <a:t> </a:t>
                </a:r>
                <a:r>
                  <a:rPr lang="tr-TR" sz="4000" dirty="0" err="1">
                    <a:solidFill>
                      <a:srgbClr val="FF0000"/>
                    </a:solidFill>
                    <a:latin typeface="+mj-lt"/>
                    <a:ea typeface="Cambria" panose="02040503050406030204" pitchFamily="18" charset="0"/>
                    <a:cs typeface="Source Sans Pro Black"/>
                    <a:sym typeface="Source Sans Pro Black"/>
                  </a:rPr>
                  <a:t>Forest</a:t>
                </a:r>
                <a:endParaRPr lang="tr-TR" sz="4000" dirty="0">
                  <a:solidFill>
                    <a:srgbClr val="FF0000"/>
                  </a:solidFill>
                  <a:latin typeface="+mj-lt"/>
                  <a:ea typeface="Cambria" panose="02040503050406030204" pitchFamily="18" charset="0"/>
                  <a:cs typeface="Source Sans Pro Black"/>
                  <a:sym typeface="Source Sans Pro Black"/>
                </a:endParaRPr>
              </a:p>
              <a:p>
                <a:pPr>
                  <a:lnSpc>
                    <a:spcPct val="85000"/>
                  </a:lnSpc>
                  <a:spcBef>
                    <a:spcPts val="960"/>
                  </a:spcBef>
                </a:pPr>
                <a:r>
                  <a:rPr lang="en-US" sz="3000" dirty="0">
                    <a:ea typeface="Cambria" panose="02040503050406030204" pitchFamily="18" charset="0"/>
                    <a:cs typeface="Source Sans Pro Black"/>
                    <a:sym typeface="Source Sans Pro Black"/>
                  </a:rPr>
                  <a:t>Decision Tree is an algorithm that has the advantage of classifying discrete and categorical features as well as continuous features without the need of complicated preprocessing. However, it can be very biased to the training data since it creates splits according to the training data. In order to overcome this, we have used the Random Forest algorithm which consist of many low biased weak decision Trees. Since we are doing a classification task, the split criteria of our trees’ in the random forest algorithm is dependent on calculating the Information Gain by the Gini Index and of all the predictions each tree in our Random Forest does, we should get the most occurring class as our final prediction.</a:t>
                </a:r>
                <a:endParaRPr lang="tr-TR" sz="3000" dirty="0">
                  <a:ea typeface="Cambria" panose="02040503050406030204" pitchFamily="18" charset="0"/>
                  <a:cs typeface="Source Sans Pro Black"/>
                  <a:sym typeface="Source Sans Pro Black"/>
                </a:endParaRPr>
              </a:p>
              <a:p>
                <a:pPr>
                  <a:lnSpc>
                    <a:spcPct val="85000"/>
                  </a:lnSpc>
                  <a:spcBef>
                    <a:spcPts val="960"/>
                  </a:spcBef>
                </a:pPr>
                <a:endParaRPr lang="tr-TR" sz="3000" dirty="0">
                  <a:ea typeface="Cambria" panose="02040503050406030204" pitchFamily="18" charset="0"/>
                  <a:cs typeface="Source Sans Pro Black"/>
                  <a:sym typeface="Source Sans Pro Black"/>
                </a:endParaRPr>
              </a:p>
              <a:p>
                <a:pPr lvl="0" algn="just">
                  <a:lnSpc>
                    <a:spcPct val="107000"/>
                  </a:lnSpc>
                  <a:spcAft>
                    <a:spcPts val="800"/>
                  </a:spcAft>
                </a:pPr>
                <a:r>
                  <a:rPr lang="tr-TR" sz="3000" dirty="0">
                    <a:solidFill>
                      <a:prstClr val="black"/>
                    </a:solidFill>
                    <a:ea typeface="Calibri" panose="020F0502020204030204" pitchFamily="34" charset="0"/>
                    <a:cs typeface="Times New Roman" panose="02020603050405020304" pitchFamily="18" charset="0"/>
                  </a:rPr>
                  <a:t>The </a:t>
                </a:r>
                <a:r>
                  <a:rPr lang="tr-TR" sz="3000" dirty="0" err="1">
                    <a:solidFill>
                      <a:prstClr val="black"/>
                    </a:solidFill>
                    <a:ea typeface="Calibri" panose="020F0502020204030204" pitchFamily="34" charset="0"/>
                    <a:cs typeface="Times New Roman" panose="02020603050405020304" pitchFamily="18" charset="0"/>
                  </a:rPr>
                  <a:t>following</a:t>
                </a:r>
                <a:r>
                  <a:rPr lang="tr-TR" sz="3000" dirty="0">
                    <a:solidFill>
                      <a:prstClr val="black"/>
                    </a:solidFill>
                    <a:ea typeface="Calibri" panose="020F0502020204030204" pitchFamily="34" charset="0"/>
                    <a:cs typeface="Times New Roman" panose="02020603050405020304" pitchFamily="18" charset="0"/>
                  </a:rPr>
                  <a:t> is </a:t>
                </a:r>
                <a:r>
                  <a:rPr lang="tr-TR" sz="3000" dirty="0" err="1">
                    <a:solidFill>
                      <a:prstClr val="black"/>
                    </a:solidFill>
                    <a:ea typeface="Calibri" panose="020F0502020204030204" pitchFamily="34" charset="0"/>
                    <a:cs typeface="Times New Roman" panose="02020603050405020304" pitchFamily="18" charset="0"/>
                  </a:rPr>
                  <a:t>the</a:t>
                </a:r>
                <a:r>
                  <a:rPr lang="tr-TR" sz="3000" dirty="0">
                    <a:solidFill>
                      <a:prstClr val="black"/>
                    </a:solidFill>
                    <a:ea typeface="Calibri" panose="020F0502020204030204" pitchFamily="34" charset="0"/>
                    <a:cs typeface="Times New Roman" panose="02020603050405020304" pitchFamily="18" charset="0"/>
                  </a:rPr>
                  <a:t> </a:t>
                </a:r>
                <a:r>
                  <a:rPr lang="tr-TR" sz="3000" dirty="0" err="1">
                    <a:solidFill>
                      <a:prstClr val="black"/>
                    </a:solidFill>
                    <a:ea typeface="Calibri" panose="020F0502020204030204" pitchFamily="34" charset="0"/>
                    <a:cs typeface="Times New Roman" panose="02020603050405020304" pitchFamily="18" charset="0"/>
                  </a:rPr>
                  <a:t>formula</a:t>
                </a:r>
                <a:r>
                  <a:rPr lang="tr-TR" sz="3000" dirty="0">
                    <a:solidFill>
                      <a:prstClr val="black"/>
                    </a:solidFill>
                    <a:ea typeface="Calibri" panose="020F0502020204030204" pitchFamily="34" charset="0"/>
                    <a:cs typeface="Times New Roman" panose="02020603050405020304" pitchFamily="18" charset="0"/>
                  </a:rPr>
                  <a:t> </a:t>
                </a:r>
                <a:r>
                  <a:rPr lang="tr-TR" sz="3000" dirty="0" err="1">
                    <a:solidFill>
                      <a:prstClr val="black"/>
                    </a:solidFill>
                    <a:ea typeface="Calibri" panose="020F0502020204030204" pitchFamily="34" charset="0"/>
                    <a:cs typeface="Times New Roman" panose="02020603050405020304" pitchFamily="18" charset="0"/>
                  </a:rPr>
                  <a:t>for</a:t>
                </a:r>
                <a:r>
                  <a:rPr lang="tr-TR" sz="3000" dirty="0">
                    <a:solidFill>
                      <a:prstClr val="black"/>
                    </a:solidFill>
                    <a:ea typeface="Calibri" panose="020F0502020204030204" pitchFamily="34" charset="0"/>
                    <a:cs typeface="Times New Roman" panose="02020603050405020304" pitchFamily="18" charset="0"/>
                  </a:rPr>
                  <a:t> </a:t>
                </a:r>
                <a:r>
                  <a:rPr lang="tr-TR" sz="3000" dirty="0" err="1">
                    <a:solidFill>
                      <a:prstClr val="black"/>
                    </a:solidFill>
                    <a:ea typeface="Calibri" panose="020F0502020204030204" pitchFamily="34" charset="0"/>
                    <a:cs typeface="Times New Roman" panose="02020603050405020304" pitchFamily="18" charset="0"/>
                  </a:rPr>
                  <a:t>gini</a:t>
                </a:r>
                <a:r>
                  <a:rPr lang="tr-TR" sz="3000" dirty="0">
                    <a:solidFill>
                      <a:prstClr val="black"/>
                    </a:solidFill>
                    <a:ea typeface="Calibri" panose="020F0502020204030204" pitchFamily="34" charset="0"/>
                    <a:cs typeface="Times New Roman" panose="02020603050405020304" pitchFamily="18" charset="0"/>
                  </a:rPr>
                  <a:t> </a:t>
                </a:r>
                <a:r>
                  <a:rPr lang="tr-TR" sz="3000" dirty="0" err="1">
                    <a:solidFill>
                      <a:prstClr val="black"/>
                    </a:solidFill>
                    <a:ea typeface="Calibri" panose="020F0502020204030204" pitchFamily="34" charset="0"/>
                    <a:cs typeface="Times New Roman" panose="02020603050405020304" pitchFamily="18" charset="0"/>
                  </a:rPr>
                  <a:t>index</a:t>
                </a:r>
                <a:r>
                  <a:rPr lang="tr-TR" sz="3000" dirty="0">
                    <a:solidFill>
                      <a:prstClr val="black"/>
                    </a:solidFill>
                    <a:ea typeface="Calibri" panose="020F0502020204030204" pitchFamily="34" charset="0"/>
                    <a:cs typeface="Times New Roman" panose="02020603050405020304" pitchFamily="18" charset="0"/>
                  </a:rPr>
                  <a:t> </a:t>
                </a:r>
                <a:r>
                  <a:rPr lang="tr-TR" sz="3000" dirty="0" err="1">
                    <a:solidFill>
                      <a:prstClr val="black"/>
                    </a:solidFill>
                    <a:ea typeface="Calibri" panose="020F0502020204030204" pitchFamily="34" charset="0"/>
                    <a:cs typeface="Times New Roman" panose="02020603050405020304" pitchFamily="18" charset="0"/>
                  </a:rPr>
                  <a:t>and</a:t>
                </a:r>
                <a:r>
                  <a:rPr lang="tr-TR" sz="3000" dirty="0">
                    <a:solidFill>
                      <a:prstClr val="black"/>
                    </a:solidFill>
                    <a:ea typeface="Calibri" panose="020F0502020204030204" pitchFamily="34" charset="0"/>
                    <a:cs typeface="Times New Roman" panose="02020603050405020304" pitchFamily="18" charset="0"/>
                  </a:rPr>
                  <a:t> </a:t>
                </a:r>
                <a:r>
                  <a:rPr lang="tr-TR" sz="3000" dirty="0" err="1">
                    <a:solidFill>
                      <a:prstClr val="black"/>
                    </a:solidFill>
                    <a:ea typeface="Calibri" panose="020F0502020204030204" pitchFamily="34" charset="0"/>
                    <a:cs typeface="Times New Roman" panose="02020603050405020304" pitchFamily="18" charset="0"/>
                  </a:rPr>
                  <a:t>information</a:t>
                </a:r>
                <a:r>
                  <a:rPr lang="tr-TR" sz="3000" dirty="0">
                    <a:solidFill>
                      <a:prstClr val="black"/>
                    </a:solidFill>
                    <a:ea typeface="Calibri" panose="020F0502020204030204" pitchFamily="34" charset="0"/>
                    <a:cs typeface="Times New Roman" panose="02020603050405020304" pitchFamily="18" charset="0"/>
                  </a:rPr>
                  <a:t> </a:t>
                </a:r>
                <a:r>
                  <a:rPr lang="tr-TR" sz="3000" dirty="0" err="1">
                    <a:solidFill>
                      <a:prstClr val="black"/>
                    </a:solidFill>
                    <a:ea typeface="Calibri" panose="020F0502020204030204" pitchFamily="34" charset="0"/>
                    <a:cs typeface="Times New Roman" panose="02020603050405020304" pitchFamily="18" charset="0"/>
                  </a:rPr>
                  <a:t>gain</a:t>
                </a:r>
                <a:r>
                  <a:rPr lang="tr-TR" sz="3000" dirty="0">
                    <a:solidFill>
                      <a:prstClr val="black"/>
                    </a:solidFill>
                    <a:ea typeface="Calibri" panose="020F0502020204030204" pitchFamily="34" charset="0"/>
                    <a:cs typeface="Times New Roman" panose="02020603050405020304" pitchFamily="18" charset="0"/>
                  </a:rPr>
                  <a:t>:</a:t>
                </a:r>
              </a:p>
              <a:p>
                <a:pPr lvl="0" algn="just">
                  <a:lnSpc>
                    <a:spcPct val="107000"/>
                  </a:lnSpc>
                  <a:spcAft>
                    <a:spcPts val="800"/>
                  </a:spcAft>
                </a:pPr>
                <a14:m>
                  <m:oMathPara xmlns:m="http://schemas.openxmlformats.org/officeDocument/2006/math">
                    <m:oMathParaPr>
                      <m:jc m:val="centerGroup"/>
                    </m:oMathParaPr>
                    <m:oMath xmlns:m="http://schemas.openxmlformats.org/officeDocument/2006/math">
                      <m:r>
                        <a:rPr lang="en-US" b="1" i="1">
                          <a:solidFill>
                            <a:prstClr val="black"/>
                          </a:solidFill>
                          <a:latin typeface="Cambria Math" panose="02040503050406030204" pitchFamily="18" charset="0"/>
                        </a:rPr>
                        <m:t>𝑰𝑮</m:t>
                      </m:r>
                      <m:r>
                        <a:rPr lang="en-US" i="1">
                          <a:solidFill>
                            <a:prstClr val="black"/>
                          </a:solidFill>
                          <a:latin typeface="Cambria Math" panose="02040503050406030204" pitchFamily="18" charset="0"/>
                        </a:rPr>
                        <m:t>= </m:t>
                      </m:r>
                      <m:sSup>
                        <m:sSupPr>
                          <m:ctrlPr>
                            <a:rPr lang="en-US" i="1">
                              <a:solidFill>
                                <a:prstClr val="black"/>
                              </a:solidFill>
                              <a:latin typeface="Cambria Math" panose="02040503050406030204" pitchFamily="18" charset="0"/>
                            </a:rPr>
                          </m:ctrlPr>
                        </m:sSupPr>
                        <m:e>
                          <m:r>
                            <a:rPr lang="en-US" b="1" i="1">
                              <a:solidFill>
                                <a:prstClr val="black"/>
                              </a:solidFill>
                              <a:latin typeface="Cambria Math" panose="02040503050406030204" pitchFamily="18" charset="0"/>
                            </a:rPr>
                            <m:t>𝑰</m:t>
                          </m:r>
                        </m:e>
                        <m:sup>
                          <m:r>
                            <a:rPr lang="en-US" i="1">
                              <a:solidFill>
                                <a:prstClr val="black"/>
                              </a:solidFill>
                              <a:latin typeface="Cambria Math" panose="02040503050406030204" pitchFamily="18" charset="0"/>
                            </a:rPr>
                            <m:t>𝐺𝑖𝑛𝑖</m:t>
                          </m:r>
                        </m:sup>
                      </m:sSup>
                      <m:d>
                        <m:dPr>
                          <m:ctrlPr>
                            <a:rPr lang="en-US" i="1">
                              <a:solidFill>
                                <a:prstClr val="black"/>
                              </a:solidFill>
                              <a:latin typeface="Cambria Math" panose="02040503050406030204" pitchFamily="18" charset="0"/>
                            </a:rPr>
                          </m:ctrlPr>
                        </m:dPr>
                        <m:e>
                          <m:sSub>
                            <m:sSubPr>
                              <m:ctrlPr>
                                <a:rPr lang="en-US" i="1">
                                  <a:solidFill>
                                    <a:prstClr val="black"/>
                                  </a:solidFill>
                                  <a:latin typeface="Cambria Math" panose="02040503050406030204" pitchFamily="18" charset="0"/>
                                </a:rPr>
                              </m:ctrlPr>
                            </m:sSubPr>
                            <m:e>
                              <m:r>
                                <a:rPr lang="en-US" b="1" i="1">
                                  <a:solidFill>
                                    <a:prstClr val="black"/>
                                  </a:solidFill>
                                  <a:latin typeface="Cambria Math" panose="02040503050406030204" pitchFamily="18" charset="0"/>
                                </a:rPr>
                                <m:t>𝑫</m:t>
                              </m:r>
                            </m:e>
                            <m:sub>
                              <m:r>
                                <a:rPr lang="en-US" i="1">
                                  <a:solidFill>
                                    <a:prstClr val="black"/>
                                  </a:solidFill>
                                  <a:latin typeface="Cambria Math" panose="02040503050406030204" pitchFamily="18" charset="0"/>
                                </a:rPr>
                                <m:t>𝑝𝑎𝑟𝑒𝑛𝑡</m:t>
                              </m:r>
                            </m:sub>
                          </m:sSub>
                        </m:e>
                      </m:d>
                      <m:r>
                        <a:rPr lang="en-US" i="1">
                          <a:solidFill>
                            <a:prstClr val="black"/>
                          </a:solidFill>
                          <a:latin typeface="Cambria Math" panose="02040503050406030204" pitchFamily="18" charset="0"/>
                        </a:rPr>
                        <m:t>−</m:t>
                      </m:r>
                      <m:f>
                        <m:fPr>
                          <m:ctrlPr>
                            <a:rPr lang="en-US" i="1">
                              <a:solidFill>
                                <a:prstClr val="black"/>
                              </a:solidFill>
                              <a:latin typeface="Cambria Math" panose="02040503050406030204" pitchFamily="18" charset="0"/>
                            </a:rPr>
                          </m:ctrlPr>
                        </m:fPr>
                        <m:num>
                          <m:sSub>
                            <m:sSubPr>
                              <m:ctrlPr>
                                <a:rPr lang="en-US" i="1">
                                  <a:solidFill>
                                    <a:prstClr val="black"/>
                                  </a:solidFill>
                                  <a:latin typeface="Cambria Math" panose="02040503050406030204" pitchFamily="18" charset="0"/>
                                </a:rPr>
                              </m:ctrlPr>
                            </m:sSubPr>
                            <m:e>
                              <m:r>
                                <a:rPr lang="en-US" b="1" i="1">
                                  <a:solidFill>
                                    <a:prstClr val="black"/>
                                  </a:solidFill>
                                  <a:latin typeface="Cambria Math" panose="02040503050406030204" pitchFamily="18" charset="0"/>
                                </a:rPr>
                                <m:t>𝑵</m:t>
                              </m:r>
                            </m:e>
                            <m:sub>
                              <m:r>
                                <a:rPr lang="en-US" i="1">
                                  <a:solidFill>
                                    <a:prstClr val="black"/>
                                  </a:solidFill>
                                  <a:latin typeface="Cambria Math" panose="02040503050406030204" pitchFamily="18" charset="0"/>
                                </a:rPr>
                                <m:t>𝑙𝑒𝑓𝑡</m:t>
                              </m:r>
                            </m:sub>
                          </m:sSub>
                        </m:num>
                        <m:den>
                          <m:sSub>
                            <m:sSubPr>
                              <m:ctrlPr>
                                <a:rPr lang="en-US" i="1">
                                  <a:solidFill>
                                    <a:prstClr val="black"/>
                                  </a:solidFill>
                                  <a:latin typeface="Cambria Math" panose="02040503050406030204" pitchFamily="18" charset="0"/>
                                </a:rPr>
                              </m:ctrlPr>
                            </m:sSubPr>
                            <m:e>
                              <m:r>
                                <a:rPr lang="en-US" b="1" i="1">
                                  <a:solidFill>
                                    <a:prstClr val="black"/>
                                  </a:solidFill>
                                  <a:latin typeface="Cambria Math" panose="02040503050406030204" pitchFamily="18" charset="0"/>
                                </a:rPr>
                                <m:t>𝑵</m:t>
                              </m:r>
                            </m:e>
                            <m:sub>
                              <m:r>
                                <a:rPr lang="en-US" i="1">
                                  <a:solidFill>
                                    <a:prstClr val="black"/>
                                  </a:solidFill>
                                  <a:latin typeface="Cambria Math" panose="02040503050406030204" pitchFamily="18" charset="0"/>
                                </a:rPr>
                                <m:t>𝑝𝑎𝑟𝑒𝑛𝑡</m:t>
                              </m:r>
                            </m:sub>
                          </m:sSub>
                        </m:den>
                      </m:f>
                      <m:sSup>
                        <m:sSupPr>
                          <m:ctrlPr>
                            <a:rPr lang="en-US" i="1">
                              <a:solidFill>
                                <a:prstClr val="black"/>
                              </a:solidFill>
                              <a:latin typeface="Cambria Math" panose="02040503050406030204" pitchFamily="18" charset="0"/>
                            </a:rPr>
                          </m:ctrlPr>
                        </m:sSupPr>
                        <m:e>
                          <m:r>
                            <a:rPr lang="en-US" b="1" i="1">
                              <a:solidFill>
                                <a:prstClr val="black"/>
                              </a:solidFill>
                              <a:latin typeface="Cambria Math" panose="02040503050406030204" pitchFamily="18" charset="0"/>
                            </a:rPr>
                            <m:t>𝑰</m:t>
                          </m:r>
                        </m:e>
                        <m:sup>
                          <m:r>
                            <a:rPr lang="en-US" i="1">
                              <a:solidFill>
                                <a:prstClr val="black"/>
                              </a:solidFill>
                              <a:latin typeface="Cambria Math" panose="02040503050406030204" pitchFamily="18" charset="0"/>
                            </a:rPr>
                            <m:t>𝐺𝑖𝑛𝑖</m:t>
                          </m:r>
                        </m:sup>
                      </m:sSup>
                      <m:d>
                        <m:dPr>
                          <m:ctrlPr>
                            <a:rPr lang="en-US" i="1">
                              <a:solidFill>
                                <a:prstClr val="black"/>
                              </a:solidFill>
                              <a:latin typeface="Cambria Math" panose="02040503050406030204" pitchFamily="18" charset="0"/>
                            </a:rPr>
                          </m:ctrlPr>
                        </m:dPr>
                        <m:e>
                          <m:sSub>
                            <m:sSubPr>
                              <m:ctrlPr>
                                <a:rPr lang="en-US" i="1">
                                  <a:solidFill>
                                    <a:prstClr val="black"/>
                                  </a:solidFill>
                                  <a:latin typeface="Cambria Math" panose="02040503050406030204" pitchFamily="18" charset="0"/>
                                </a:rPr>
                              </m:ctrlPr>
                            </m:sSubPr>
                            <m:e>
                              <m:r>
                                <a:rPr lang="en-US" b="1" i="1">
                                  <a:solidFill>
                                    <a:prstClr val="black"/>
                                  </a:solidFill>
                                  <a:latin typeface="Cambria Math" panose="02040503050406030204" pitchFamily="18" charset="0"/>
                                </a:rPr>
                                <m:t>𝑫</m:t>
                              </m:r>
                            </m:e>
                            <m:sub>
                              <m:r>
                                <a:rPr lang="en-US" i="1">
                                  <a:solidFill>
                                    <a:prstClr val="black"/>
                                  </a:solidFill>
                                  <a:latin typeface="Cambria Math" panose="02040503050406030204" pitchFamily="18" charset="0"/>
                                </a:rPr>
                                <m:t>𝑙𝑒𝑓𝑡</m:t>
                              </m:r>
                            </m:sub>
                          </m:sSub>
                        </m:e>
                      </m:d>
                      <m:r>
                        <a:rPr lang="en-US" i="1">
                          <a:solidFill>
                            <a:prstClr val="black"/>
                          </a:solidFill>
                          <a:latin typeface="Cambria Math" panose="02040503050406030204" pitchFamily="18" charset="0"/>
                        </a:rPr>
                        <m:t>−</m:t>
                      </m:r>
                      <m:f>
                        <m:fPr>
                          <m:ctrlPr>
                            <a:rPr lang="en-US" i="1">
                              <a:solidFill>
                                <a:prstClr val="black"/>
                              </a:solidFill>
                              <a:latin typeface="Cambria Math" panose="02040503050406030204" pitchFamily="18" charset="0"/>
                            </a:rPr>
                          </m:ctrlPr>
                        </m:fPr>
                        <m:num>
                          <m:sSub>
                            <m:sSubPr>
                              <m:ctrlPr>
                                <a:rPr lang="en-US" i="1">
                                  <a:solidFill>
                                    <a:prstClr val="black"/>
                                  </a:solidFill>
                                  <a:latin typeface="Cambria Math" panose="02040503050406030204" pitchFamily="18" charset="0"/>
                                </a:rPr>
                              </m:ctrlPr>
                            </m:sSubPr>
                            <m:e>
                              <m:r>
                                <a:rPr lang="en-US" b="1" i="1">
                                  <a:solidFill>
                                    <a:prstClr val="black"/>
                                  </a:solidFill>
                                  <a:latin typeface="Cambria Math" panose="02040503050406030204" pitchFamily="18" charset="0"/>
                                </a:rPr>
                                <m:t>𝑵</m:t>
                              </m:r>
                            </m:e>
                            <m:sub>
                              <m:r>
                                <a:rPr lang="en-US" i="1">
                                  <a:solidFill>
                                    <a:prstClr val="black"/>
                                  </a:solidFill>
                                  <a:latin typeface="Cambria Math" panose="02040503050406030204" pitchFamily="18" charset="0"/>
                                </a:rPr>
                                <m:t>𝑟𝑖𝑔h𝑡</m:t>
                              </m:r>
                            </m:sub>
                          </m:sSub>
                        </m:num>
                        <m:den>
                          <m:sSub>
                            <m:sSubPr>
                              <m:ctrlPr>
                                <a:rPr lang="en-US" i="1">
                                  <a:solidFill>
                                    <a:prstClr val="black"/>
                                  </a:solidFill>
                                  <a:latin typeface="Cambria Math" panose="02040503050406030204" pitchFamily="18" charset="0"/>
                                </a:rPr>
                              </m:ctrlPr>
                            </m:sSubPr>
                            <m:e>
                              <m:r>
                                <a:rPr lang="en-US" b="1" i="1">
                                  <a:solidFill>
                                    <a:prstClr val="black"/>
                                  </a:solidFill>
                                  <a:latin typeface="Cambria Math" panose="02040503050406030204" pitchFamily="18" charset="0"/>
                                </a:rPr>
                                <m:t>𝑵</m:t>
                              </m:r>
                            </m:e>
                            <m:sub>
                              <m:r>
                                <a:rPr lang="en-US" i="1">
                                  <a:solidFill>
                                    <a:prstClr val="black"/>
                                  </a:solidFill>
                                  <a:latin typeface="Cambria Math" panose="02040503050406030204" pitchFamily="18" charset="0"/>
                                </a:rPr>
                                <m:t>𝑝𝑎𝑟𝑒𝑛𝑡</m:t>
                              </m:r>
                            </m:sub>
                          </m:sSub>
                        </m:den>
                      </m:f>
                      <m:sSup>
                        <m:sSupPr>
                          <m:ctrlPr>
                            <a:rPr lang="en-US" i="1">
                              <a:solidFill>
                                <a:prstClr val="black"/>
                              </a:solidFill>
                              <a:latin typeface="Cambria Math" panose="02040503050406030204" pitchFamily="18" charset="0"/>
                            </a:rPr>
                          </m:ctrlPr>
                        </m:sSupPr>
                        <m:e>
                          <m:r>
                            <a:rPr lang="en-US" b="1" i="1">
                              <a:solidFill>
                                <a:prstClr val="black"/>
                              </a:solidFill>
                              <a:latin typeface="Cambria Math" panose="02040503050406030204" pitchFamily="18" charset="0"/>
                            </a:rPr>
                            <m:t>𝑰</m:t>
                          </m:r>
                        </m:e>
                        <m:sup>
                          <m:r>
                            <a:rPr lang="en-US" i="1">
                              <a:solidFill>
                                <a:prstClr val="black"/>
                              </a:solidFill>
                              <a:latin typeface="Cambria Math" panose="02040503050406030204" pitchFamily="18" charset="0"/>
                            </a:rPr>
                            <m:t>𝐺𝑖𝑛𝑖</m:t>
                          </m:r>
                        </m:sup>
                      </m:sSup>
                      <m:d>
                        <m:dPr>
                          <m:ctrlPr>
                            <a:rPr lang="en-US" i="1">
                              <a:solidFill>
                                <a:prstClr val="black"/>
                              </a:solidFill>
                              <a:latin typeface="Cambria Math" panose="02040503050406030204" pitchFamily="18" charset="0"/>
                            </a:rPr>
                          </m:ctrlPr>
                        </m:dPr>
                        <m:e>
                          <m:sSub>
                            <m:sSubPr>
                              <m:ctrlPr>
                                <a:rPr lang="en-US" i="1">
                                  <a:solidFill>
                                    <a:prstClr val="black"/>
                                  </a:solidFill>
                                  <a:latin typeface="Cambria Math" panose="02040503050406030204" pitchFamily="18" charset="0"/>
                                </a:rPr>
                              </m:ctrlPr>
                            </m:sSubPr>
                            <m:e>
                              <m:r>
                                <a:rPr lang="en-US" b="1" i="1">
                                  <a:solidFill>
                                    <a:prstClr val="black"/>
                                  </a:solidFill>
                                  <a:latin typeface="Cambria Math" panose="02040503050406030204" pitchFamily="18" charset="0"/>
                                </a:rPr>
                                <m:t>𝑫</m:t>
                              </m:r>
                            </m:e>
                            <m:sub>
                              <m:r>
                                <a:rPr lang="en-US" i="1">
                                  <a:solidFill>
                                    <a:prstClr val="black"/>
                                  </a:solidFill>
                                  <a:latin typeface="Cambria Math" panose="02040503050406030204" pitchFamily="18" charset="0"/>
                                </a:rPr>
                                <m:t>𝑟𝑖𝑔h𝑡</m:t>
                              </m:r>
                            </m:sub>
                          </m:sSub>
                        </m:e>
                      </m:d>
                    </m:oMath>
                  </m:oMathPara>
                </a14:m>
                <a:endParaRPr lang="en-US" dirty="0">
                  <a:solidFill>
                    <a:prstClr val="black"/>
                  </a:solidFill>
                </a:endParaRPr>
              </a:p>
              <a:p>
                <a:pPr lvl="0" algn="just">
                  <a:lnSpc>
                    <a:spcPct val="107000"/>
                  </a:lnSpc>
                  <a:spcAft>
                    <a:spcPts val="800"/>
                  </a:spcAft>
                </a:pPr>
                <a14:m>
                  <m:oMathPara xmlns:m="http://schemas.openxmlformats.org/officeDocument/2006/math">
                    <m:oMathParaPr>
                      <m:jc m:val="centerGroup"/>
                    </m:oMathParaPr>
                    <m:oMath xmlns:m="http://schemas.openxmlformats.org/officeDocument/2006/math">
                      <m:sSup>
                        <m:sSupPr>
                          <m:ctrlPr>
                            <a:rPr lang="en-US" i="1">
                              <a:solidFill>
                                <a:prstClr val="black"/>
                              </a:solidFill>
                              <a:latin typeface="Cambria Math" panose="02040503050406030204" pitchFamily="18" charset="0"/>
                            </a:rPr>
                          </m:ctrlPr>
                        </m:sSupPr>
                        <m:e>
                          <m:r>
                            <a:rPr lang="en-US" b="1" i="1">
                              <a:solidFill>
                                <a:prstClr val="black"/>
                              </a:solidFill>
                              <a:latin typeface="Cambria Math" panose="02040503050406030204" pitchFamily="18" charset="0"/>
                            </a:rPr>
                            <m:t>𝑰</m:t>
                          </m:r>
                        </m:e>
                        <m:sup>
                          <m:r>
                            <a:rPr lang="en-US" i="1">
                              <a:solidFill>
                                <a:prstClr val="black"/>
                              </a:solidFill>
                              <a:latin typeface="Cambria Math" panose="02040503050406030204" pitchFamily="18" charset="0"/>
                            </a:rPr>
                            <m:t>𝐺𝑖𝑛𝑖</m:t>
                          </m:r>
                        </m:sup>
                      </m:sSup>
                      <m:d>
                        <m:dPr>
                          <m:ctrlPr>
                            <a:rPr lang="en-US" i="1">
                              <a:solidFill>
                                <a:prstClr val="black"/>
                              </a:solidFill>
                              <a:latin typeface="Cambria Math" panose="02040503050406030204" pitchFamily="18" charset="0"/>
                            </a:rPr>
                          </m:ctrlPr>
                        </m:dPr>
                        <m:e>
                          <m:r>
                            <a:rPr lang="en-US" b="1" i="1">
                              <a:solidFill>
                                <a:prstClr val="black"/>
                              </a:solidFill>
                              <a:latin typeface="Cambria Math" panose="02040503050406030204" pitchFamily="18" charset="0"/>
                            </a:rPr>
                            <m:t>𝑫</m:t>
                          </m:r>
                        </m:e>
                      </m:d>
                      <m:r>
                        <a:rPr lang="en-US" i="1">
                          <a:solidFill>
                            <a:prstClr val="black"/>
                          </a:solidFill>
                          <a:latin typeface="Cambria Math" panose="02040503050406030204" pitchFamily="18" charset="0"/>
                        </a:rPr>
                        <m:t>=1−</m:t>
                      </m:r>
                      <m:nary>
                        <m:naryPr>
                          <m:chr m:val="∑"/>
                          <m:limLoc m:val="undOvr"/>
                          <m:ctrlPr>
                            <a:rPr lang="en-US" i="1">
                              <a:solidFill>
                                <a:prstClr val="black"/>
                              </a:solidFill>
                              <a:latin typeface="Cambria Math" panose="02040503050406030204" pitchFamily="18" charset="0"/>
                            </a:rPr>
                          </m:ctrlPr>
                        </m:naryPr>
                        <m:sub>
                          <m:r>
                            <a:rPr lang="en-US" i="1">
                              <a:solidFill>
                                <a:prstClr val="black"/>
                              </a:solidFill>
                              <a:latin typeface="Cambria Math" panose="02040503050406030204" pitchFamily="18" charset="0"/>
                            </a:rPr>
                            <m:t>𝑖</m:t>
                          </m:r>
                          <m:r>
                            <a:rPr lang="en-US" i="1">
                              <a:solidFill>
                                <a:prstClr val="black"/>
                              </a:solidFill>
                              <a:latin typeface="Cambria Math" panose="02040503050406030204" pitchFamily="18" charset="0"/>
                            </a:rPr>
                            <m:t>=1</m:t>
                          </m:r>
                        </m:sub>
                        <m:sup>
                          <m:sSub>
                            <m:sSubPr>
                              <m:ctrlPr>
                                <a:rPr lang="en-US" i="1">
                                  <a:solidFill>
                                    <a:prstClr val="black"/>
                                  </a:solidFill>
                                  <a:latin typeface="Cambria Math" panose="02040503050406030204" pitchFamily="18" charset="0"/>
                                </a:rPr>
                              </m:ctrlPr>
                            </m:sSubPr>
                            <m:e>
                              <m:r>
                                <a:rPr lang="en-US" b="1" i="1">
                                  <a:solidFill>
                                    <a:prstClr val="black"/>
                                  </a:solidFill>
                                  <a:latin typeface="Cambria Math" panose="02040503050406030204" pitchFamily="18" charset="0"/>
                                </a:rPr>
                                <m:t>𝑵</m:t>
                              </m:r>
                            </m:e>
                            <m:sub>
                              <m:r>
                                <a:rPr lang="en-US" i="1">
                                  <a:solidFill>
                                    <a:prstClr val="black"/>
                                  </a:solidFill>
                                  <a:latin typeface="Cambria Math" panose="02040503050406030204" pitchFamily="18" charset="0"/>
                                </a:rPr>
                                <m:t>𝑐𝑙𝑎𝑠𝑠𝑒𝑠</m:t>
                              </m:r>
                            </m:sub>
                          </m:sSub>
                        </m:sup>
                        <m:e>
                          <m:sSup>
                            <m:sSupPr>
                              <m:ctrlPr>
                                <a:rPr lang="en-US" i="1">
                                  <a:solidFill>
                                    <a:prstClr val="black"/>
                                  </a:solidFill>
                                  <a:latin typeface="Cambria Math" panose="02040503050406030204" pitchFamily="18" charset="0"/>
                                </a:rPr>
                              </m:ctrlPr>
                            </m:sSupPr>
                            <m:e>
                              <m:sSub>
                                <m:sSubPr>
                                  <m:ctrlPr>
                                    <a:rPr lang="en-US" i="1">
                                      <a:solidFill>
                                        <a:prstClr val="black"/>
                                      </a:solidFill>
                                      <a:latin typeface="Cambria Math" panose="02040503050406030204" pitchFamily="18" charset="0"/>
                                    </a:rPr>
                                  </m:ctrlPr>
                                </m:sSubPr>
                                <m:e>
                                  <m:r>
                                    <a:rPr lang="en-US" b="1" i="1">
                                      <a:solidFill>
                                        <a:prstClr val="black"/>
                                      </a:solidFill>
                                      <a:latin typeface="Cambria Math" panose="02040503050406030204" pitchFamily="18" charset="0"/>
                                    </a:rPr>
                                    <m:t>𝒑</m:t>
                                  </m:r>
                                </m:e>
                                <m:sub>
                                  <m:r>
                                    <a:rPr lang="en-US" i="1">
                                      <a:solidFill>
                                        <a:prstClr val="black"/>
                                      </a:solidFill>
                                      <a:latin typeface="Cambria Math" panose="02040503050406030204" pitchFamily="18" charset="0"/>
                                    </a:rPr>
                                    <m:t>𝑖</m:t>
                                  </m:r>
                                </m:sub>
                              </m:sSub>
                            </m:e>
                            <m:sup>
                              <m:r>
                                <a:rPr lang="en-US" i="1">
                                  <a:solidFill>
                                    <a:prstClr val="black"/>
                                  </a:solidFill>
                                  <a:latin typeface="Cambria Math" panose="02040503050406030204" pitchFamily="18" charset="0"/>
                                </a:rPr>
                                <m:t>2</m:t>
                              </m:r>
                            </m:sup>
                          </m:sSup>
                        </m:e>
                      </m:nary>
                    </m:oMath>
                  </m:oMathPara>
                </a14:m>
                <a:endParaRPr lang="tr-TR" sz="3000" dirty="0">
                  <a:ea typeface="Cambria" panose="02040503050406030204" pitchFamily="18" charset="0"/>
                  <a:cs typeface="Source Sans Pro Black"/>
                  <a:sym typeface="Source Sans Pro Black"/>
                </a:endParaRPr>
              </a:p>
              <a:p>
                <a:pPr>
                  <a:lnSpc>
                    <a:spcPct val="85000"/>
                  </a:lnSpc>
                  <a:spcBef>
                    <a:spcPts val="960"/>
                  </a:spcBef>
                </a:pPr>
                <a:endParaRPr lang="tr-TR" sz="3000" dirty="0">
                  <a:ea typeface="Cambria" panose="02040503050406030204" pitchFamily="18" charset="0"/>
                  <a:cs typeface="Source Sans Pro Black"/>
                  <a:sym typeface="Source Sans Pro Black"/>
                </a:endParaRPr>
              </a:p>
              <a:p>
                <a:pPr>
                  <a:lnSpc>
                    <a:spcPct val="85000"/>
                  </a:lnSpc>
                  <a:spcBef>
                    <a:spcPts val="960"/>
                  </a:spcBef>
                </a:pPr>
                <a:r>
                  <a:rPr lang="tr-TR" sz="3000" dirty="0" err="1">
                    <a:ea typeface="Cambria" panose="02040503050406030204" pitchFamily="18" charset="0"/>
                    <a:cs typeface="Source Sans Pro Black"/>
                    <a:sym typeface="Source Sans Pro Black"/>
                  </a:rPr>
                  <a:t>The</a:t>
                </a:r>
                <a:r>
                  <a:rPr lang="tr-TR" sz="3000" dirty="0">
                    <a:ea typeface="Cambria" panose="02040503050406030204" pitchFamily="18" charset="0"/>
                    <a:cs typeface="Source Sans Pro Black"/>
                    <a:sym typeface="Source Sans Pro Black"/>
                  </a:rPr>
                  <a:t> </a:t>
                </a:r>
                <a:r>
                  <a:rPr lang="tr-TR" sz="3000" dirty="0" err="1">
                    <a:ea typeface="Cambria" panose="02040503050406030204" pitchFamily="18" charset="0"/>
                    <a:cs typeface="Source Sans Pro Black"/>
                    <a:sym typeface="Source Sans Pro Black"/>
                  </a:rPr>
                  <a:t>procedure</a:t>
                </a:r>
                <a:r>
                  <a:rPr lang="tr-TR" sz="3000" dirty="0">
                    <a:ea typeface="Cambria" panose="02040503050406030204" pitchFamily="18" charset="0"/>
                    <a:cs typeface="Source Sans Pro Black"/>
                    <a:sym typeface="Source Sans Pro Black"/>
                  </a:rPr>
                  <a:t> </a:t>
                </a:r>
                <a:r>
                  <a:rPr lang="tr-TR" sz="3000" dirty="0" err="1">
                    <a:ea typeface="Cambria" panose="02040503050406030204" pitchFamily="18" charset="0"/>
                    <a:cs typeface="Source Sans Pro Black"/>
                    <a:sym typeface="Source Sans Pro Black"/>
                  </a:rPr>
                  <a:t>for</a:t>
                </a:r>
                <a:r>
                  <a:rPr lang="tr-TR" sz="3000" dirty="0">
                    <a:ea typeface="Cambria" panose="02040503050406030204" pitchFamily="18" charset="0"/>
                    <a:cs typeface="Source Sans Pro Black"/>
                    <a:sym typeface="Source Sans Pro Black"/>
                  </a:rPr>
                  <a:t> </a:t>
                </a:r>
                <a:r>
                  <a:rPr lang="tr-TR" sz="3000" dirty="0" err="1">
                    <a:ea typeface="Cambria" panose="02040503050406030204" pitchFamily="18" charset="0"/>
                    <a:cs typeface="Source Sans Pro Black"/>
                    <a:sym typeface="Source Sans Pro Black"/>
                  </a:rPr>
                  <a:t>creating</a:t>
                </a:r>
                <a:r>
                  <a:rPr lang="tr-TR" sz="3000" dirty="0">
                    <a:ea typeface="Cambria" panose="02040503050406030204" pitchFamily="18" charset="0"/>
                    <a:cs typeface="Source Sans Pro Black"/>
                    <a:sym typeface="Source Sans Pro Black"/>
                  </a:rPr>
                  <a:t> a </a:t>
                </a:r>
                <a:r>
                  <a:rPr lang="tr-TR" sz="3000" dirty="0" err="1">
                    <a:ea typeface="Cambria" panose="02040503050406030204" pitchFamily="18" charset="0"/>
                    <a:cs typeface="Source Sans Pro Black"/>
                    <a:sym typeface="Source Sans Pro Black"/>
                  </a:rPr>
                  <a:t>rando</a:t>
                </a:r>
                <a:r>
                  <a:rPr lang="tr-TR" sz="3000" dirty="0">
                    <a:ea typeface="Cambria" panose="02040503050406030204" pitchFamily="18" charset="0"/>
                    <a:cs typeface="Source Sans Pro Black"/>
                    <a:sym typeface="Source Sans Pro Black"/>
                  </a:rPr>
                  <a:t> </a:t>
                </a:r>
                <a:r>
                  <a:rPr lang="tr-TR" sz="3000" dirty="0" err="1">
                    <a:ea typeface="Cambria" panose="02040503050406030204" pitchFamily="18" charset="0"/>
                    <a:cs typeface="Source Sans Pro Black"/>
                    <a:sym typeface="Source Sans Pro Black"/>
                  </a:rPr>
                  <a:t>forest</a:t>
                </a:r>
                <a:r>
                  <a:rPr lang="tr-TR" sz="3000" dirty="0">
                    <a:ea typeface="Cambria" panose="02040503050406030204" pitchFamily="18" charset="0"/>
                    <a:cs typeface="Source Sans Pro Black"/>
                    <a:sym typeface="Source Sans Pro Black"/>
                  </a:rPr>
                  <a:t> is </a:t>
                </a:r>
                <a:r>
                  <a:rPr lang="tr-TR" sz="3000" dirty="0" err="1">
                    <a:ea typeface="Cambria" panose="02040503050406030204" pitchFamily="18" charset="0"/>
                    <a:cs typeface="Source Sans Pro Black"/>
                    <a:sym typeface="Source Sans Pro Black"/>
                  </a:rPr>
                  <a:t>the</a:t>
                </a:r>
                <a:r>
                  <a:rPr lang="tr-TR" sz="3000" dirty="0">
                    <a:ea typeface="Cambria" panose="02040503050406030204" pitchFamily="18" charset="0"/>
                    <a:cs typeface="Source Sans Pro Black"/>
                    <a:sym typeface="Source Sans Pro Black"/>
                  </a:rPr>
                  <a:t> </a:t>
                </a:r>
                <a:r>
                  <a:rPr lang="tr-TR" sz="3000" dirty="0" err="1">
                    <a:ea typeface="Cambria" panose="02040503050406030204" pitchFamily="18" charset="0"/>
                    <a:cs typeface="Source Sans Pro Black"/>
                    <a:sym typeface="Source Sans Pro Black"/>
                  </a:rPr>
                  <a:t>following</a:t>
                </a:r>
                <a:r>
                  <a:rPr lang="tr-TR" sz="3000" dirty="0">
                    <a:ea typeface="Cambria" panose="02040503050406030204" pitchFamily="18" charset="0"/>
                    <a:cs typeface="Source Sans Pro Black"/>
                    <a:sym typeface="Source Sans Pro Black"/>
                  </a:rPr>
                  <a:t>:</a:t>
                </a:r>
              </a:p>
              <a:p>
                <a:pPr marL="342900" marR="0" lvl="0" indent="-342900" algn="just">
                  <a:lnSpc>
                    <a:spcPct val="107000"/>
                  </a:lnSpc>
                  <a:spcBef>
                    <a:spcPts val="0"/>
                  </a:spcBef>
                  <a:spcAft>
                    <a:spcPts val="0"/>
                  </a:spcAft>
                  <a:buFont typeface="+mj-lt"/>
                  <a:buAutoNum type="arabicPeriod"/>
                </a:pPr>
                <a:r>
                  <a:rPr lang="tr-TR" sz="3000" dirty="0">
                    <a:ea typeface="Calibri" panose="020F0502020204030204" pitchFamily="34" charset="0"/>
                    <a:cs typeface="Times New Roman" panose="02020603050405020304" pitchFamily="18" charset="0"/>
                  </a:rPr>
                  <a:t>R</a:t>
                </a:r>
                <a:r>
                  <a:rPr lang="en-US" sz="3000" dirty="0" err="1">
                    <a:ea typeface="Calibri" panose="020F0502020204030204" pitchFamily="34" charset="0"/>
                    <a:cs typeface="Times New Roman" panose="02020603050405020304" pitchFamily="18" charset="0"/>
                  </a:rPr>
                  <a:t>andomly</a:t>
                </a:r>
                <a:r>
                  <a:rPr lang="en-US" sz="3000" dirty="0">
                    <a:ea typeface="Calibri" panose="020F0502020204030204" pitchFamily="34" charset="0"/>
                    <a:cs typeface="Times New Roman" panose="02020603050405020304" pitchFamily="18" charset="0"/>
                  </a:rPr>
                  <a:t> select samples according to a sample size.</a:t>
                </a:r>
              </a:p>
              <a:p>
                <a:pPr marL="342900" marR="0" lvl="0" indent="-342900" algn="just">
                  <a:lnSpc>
                    <a:spcPct val="107000"/>
                  </a:lnSpc>
                  <a:spcBef>
                    <a:spcPts val="0"/>
                  </a:spcBef>
                  <a:spcAft>
                    <a:spcPts val="0"/>
                  </a:spcAft>
                  <a:buFont typeface="+mj-lt"/>
                  <a:buAutoNum type="arabicPeriod"/>
                </a:pPr>
                <a:r>
                  <a:rPr lang="en-US" sz="3000" dirty="0">
                    <a:ea typeface="Calibri" panose="020F0502020204030204" pitchFamily="34" charset="0"/>
                    <a:cs typeface="Times New Roman" panose="02020603050405020304" pitchFamily="18" charset="0"/>
                  </a:rPr>
                  <a:t>Randomly select a feature to split</a:t>
                </a:r>
                <a:r>
                  <a:rPr lang="tr-TR" sz="3000" dirty="0">
                    <a:ea typeface="Calibri" panose="020F0502020204030204" pitchFamily="34" charset="0"/>
                    <a:cs typeface="Times New Roman" panose="02020603050405020304" pitchFamily="18" charset="0"/>
                  </a:rPr>
                  <a:t>.</a:t>
                </a:r>
                <a:r>
                  <a:rPr lang="en-US" sz="3000" dirty="0">
                    <a:ea typeface="Calibri" panose="020F0502020204030204" pitchFamily="34" charset="0"/>
                    <a:cs typeface="Times New Roman" panose="02020603050405020304" pitchFamily="18" charset="0"/>
                  </a:rPr>
                  <a:t> </a:t>
                </a:r>
              </a:p>
              <a:p>
                <a:pPr marL="342900" marR="0" lvl="0" indent="-342900" algn="just">
                  <a:lnSpc>
                    <a:spcPct val="107000"/>
                  </a:lnSpc>
                  <a:spcBef>
                    <a:spcPts val="0"/>
                  </a:spcBef>
                  <a:spcAft>
                    <a:spcPts val="0"/>
                  </a:spcAft>
                  <a:buFont typeface="+mj-lt"/>
                  <a:buAutoNum type="arabicPeriod"/>
                </a:pPr>
                <a:r>
                  <a:rPr lang="tr-TR" sz="3000" dirty="0" err="1">
                    <a:ea typeface="Calibri" panose="020F0502020204030204" pitchFamily="34" charset="0"/>
                    <a:cs typeface="Times New Roman" panose="02020603050405020304" pitchFamily="18" charset="0"/>
                  </a:rPr>
                  <a:t>Find</a:t>
                </a:r>
                <a:r>
                  <a:rPr lang="tr-TR" sz="3000" dirty="0">
                    <a:ea typeface="Calibri" panose="020F0502020204030204" pitchFamily="34" charset="0"/>
                    <a:cs typeface="Times New Roman" panose="02020603050405020304" pitchFamily="18" charset="0"/>
                  </a:rPr>
                  <a:t> </a:t>
                </a:r>
                <a:r>
                  <a:rPr lang="tr-TR" sz="3000" dirty="0" err="1">
                    <a:ea typeface="Calibri" panose="020F0502020204030204" pitchFamily="34" charset="0"/>
                    <a:cs typeface="Times New Roman" panose="02020603050405020304" pitchFamily="18" charset="0"/>
                  </a:rPr>
                  <a:t>the</a:t>
                </a:r>
                <a:r>
                  <a:rPr lang="tr-TR" sz="3000" dirty="0">
                    <a:ea typeface="Calibri" panose="020F0502020204030204" pitchFamily="34" charset="0"/>
                    <a:cs typeface="Times New Roman" panose="02020603050405020304" pitchFamily="18" charset="0"/>
                  </a:rPr>
                  <a:t> </a:t>
                </a:r>
                <a:r>
                  <a:rPr lang="tr-TR" sz="3000" dirty="0" err="1">
                    <a:ea typeface="Calibri" panose="020F0502020204030204" pitchFamily="34" charset="0"/>
                    <a:cs typeface="Times New Roman" panose="02020603050405020304" pitchFamily="18" charset="0"/>
                  </a:rPr>
                  <a:t>best</a:t>
                </a:r>
                <a:r>
                  <a:rPr lang="tr-TR" sz="3000" dirty="0">
                    <a:ea typeface="Calibri" panose="020F0502020204030204" pitchFamily="34" charset="0"/>
                    <a:cs typeface="Times New Roman" panose="02020603050405020304" pitchFamily="18" charset="0"/>
                  </a:rPr>
                  <a:t> </a:t>
                </a:r>
                <a:r>
                  <a:rPr lang="tr-TR" sz="3000" dirty="0" err="1">
                    <a:ea typeface="Calibri" panose="020F0502020204030204" pitchFamily="34" charset="0"/>
                    <a:cs typeface="Times New Roman" panose="02020603050405020304" pitchFamily="18" charset="0"/>
                  </a:rPr>
                  <a:t>split</a:t>
                </a:r>
                <a:r>
                  <a:rPr lang="tr-TR" sz="3000" dirty="0">
                    <a:ea typeface="Calibri" panose="020F0502020204030204" pitchFamily="34" charset="0"/>
                    <a:cs typeface="Times New Roman" panose="02020603050405020304" pitchFamily="18" charset="0"/>
                  </a:rPr>
                  <a:t> </a:t>
                </a:r>
                <a:r>
                  <a:rPr lang="en-US" sz="3000" dirty="0">
                    <a:ea typeface="Calibri" panose="020F0502020204030204" pitchFamily="34" charset="0"/>
                    <a:cs typeface="Times New Roman" panose="02020603050405020304" pitchFamily="18" charset="0"/>
                  </a:rPr>
                  <a:t>by calculating the information gain using Gini Index. </a:t>
                </a:r>
              </a:p>
              <a:p>
                <a:pPr marL="342900" marR="0" lvl="0" indent="-342900" algn="just">
                  <a:lnSpc>
                    <a:spcPct val="107000"/>
                  </a:lnSpc>
                  <a:spcBef>
                    <a:spcPts val="0"/>
                  </a:spcBef>
                  <a:spcAft>
                    <a:spcPts val="0"/>
                  </a:spcAft>
                  <a:buFont typeface="+mj-lt"/>
                  <a:buAutoNum type="arabicPeriod"/>
                </a:pPr>
                <a:r>
                  <a:rPr lang="en-US" sz="3000" dirty="0">
                    <a:ea typeface="Calibri" panose="020F0502020204030204" pitchFamily="34" charset="0"/>
                    <a:cs typeface="Times New Roman" panose="02020603050405020304" pitchFamily="18" charset="0"/>
                  </a:rPr>
                  <a:t>Continue picking random features until the decision tree has only leaf nodes or the maximum depth of the tree is reached.</a:t>
                </a:r>
              </a:p>
              <a:p>
                <a:pPr marL="342900" marR="0" lvl="0" indent="-342900" algn="just">
                  <a:lnSpc>
                    <a:spcPct val="107000"/>
                  </a:lnSpc>
                  <a:spcBef>
                    <a:spcPts val="0"/>
                  </a:spcBef>
                  <a:spcAft>
                    <a:spcPts val="800"/>
                  </a:spcAft>
                  <a:buFont typeface="+mj-lt"/>
                  <a:buAutoNum type="arabicPeriod"/>
                </a:pPr>
                <a:r>
                  <a:rPr lang="en-US" sz="3000" dirty="0">
                    <a:ea typeface="Calibri" panose="020F0502020204030204" pitchFamily="34" charset="0"/>
                    <a:cs typeface="Times New Roman" panose="02020603050405020304" pitchFamily="18" charset="0"/>
                  </a:rPr>
                  <a:t>Repeat steps 1-5 for the number of trees that you desire for your random forest to have.</a:t>
                </a:r>
                <a:endParaRPr lang="tr-TR" sz="3000" dirty="0">
                  <a:ea typeface="Calibri" panose="020F0502020204030204" pitchFamily="34" charset="0"/>
                  <a:cs typeface="Times New Roman" panose="02020603050405020304" pitchFamily="18" charset="0"/>
                </a:endParaRPr>
              </a:p>
              <a:p>
                <a:pPr algn="ctr">
                  <a:lnSpc>
                    <a:spcPct val="85000"/>
                  </a:lnSpc>
                  <a:spcBef>
                    <a:spcPts val="960"/>
                  </a:spcBef>
                </a:pPr>
                <a:r>
                  <a:rPr lang="tr-TR" sz="3500" dirty="0" err="1">
                    <a:solidFill>
                      <a:schemeClr val="accent1"/>
                    </a:solidFill>
                    <a:latin typeface="+mj-lt"/>
                    <a:cs typeface="Times New Roman" panose="02020603050405020304" pitchFamily="18" charset="0"/>
                  </a:rPr>
                  <a:t>Results</a:t>
                </a:r>
                <a:endParaRPr lang="tr-TR" sz="3500" dirty="0">
                  <a:solidFill>
                    <a:schemeClr val="accent1"/>
                  </a:solidFill>
                  <a:latin typeface="+mj-lt"/>
                </a:endParaRPr>
              </a:p>
              <a:p>
                <a:pPr>
                  <a:lnSpc>
                    <a:spcPct val="85000"/>
                  </a:lnSpc>
                  <a:spcBef>
                    <a:spcPts val="960"/>
                  </a:spcBef>
                </a:pPr>
                <a:endParaRPr lang="en-US" sz="3000" dirty="0"/>
              </a:p>
              <a:p>
                <a:pPr>
                  <a:lnSpc>
                    <a:spcPct val="85000"/>
                  </a:lnSpc>
                  <a:spcBef>
                    <a:spcPts val="960"/>
                  </a:spcBef>
                </a:pPr>
                <a:endParaRPr lang="en-US" sz="3000" dirty="0">
                  <a:ea typeface="Cambria" panose="02040503050406030204" pitchFamily="18" charset="0"/>
                  <a:cs typeface="Source Sans Pro Black"/>
                  <a:sym typeface="Source Sans Pro Black"/>
                </a:endParaRPr>
              </a:p>
              <a:p>
                <a:pPr algn="ctr">
                  <a:lnSpc>
                    <a:spcPct val="85000"/>
                  </a:lnSpc>
                  <a:spcBef>
                    <a:spcPts val="960"/>
                  </a:spcBef>
                </a:pPr>
                <a:endParaRPr lang="en-US" sz="4100" b="1" dirty="0">
                  <a:solidFill>
                    <a:schemeClr val="accent1"/>
                  </a:solidFill>
                  <a:latin typeface="Cambria" panose="02040503050406030204" pitchFamily="18" charset="0"/>
                  <a:ea typeface="Cambria" panose="02040503050406030204" pitchFamily="18" charset="0"/>
                  <a:cs typeface="Source Sans Pro Black"/>
                  <a:sym typeface="Source Sans Pro Black"/>
                </a:endParaRPr>
              </a:p>
              <a:p>
                <a:pPr algn="ctr">
                  <a:lnSpc>
                    <a:spcPct val="85000"/>
                  </a:lnSpc>
                  <a:spcBef>
                    <a:spcPts val="960"/>
                  </a:spcBef>
                </a:pPr>
                <a:endParaRPr lang="en-US" sz="4100" b="1" dirty="0">
                  <a:solidFill>
                    <a:schemeClr val="accent1"/>
                  </a:solidFill>
                  <a:latin typeface="Cambria" panose="02040503050406030204" pitchFamily="18" charset="0"/>
                  <a:ea typeface="Cambria" panose="02040503050406030204" pitchFamily="18" charset="0"/>
                  <a:cs typeface="Source Sans Pro Black"/>
                  <a:sym typeface="Source Sans Pro Black"/>
                </a:endParaRPr>
              </a:p>
              <a:p>
                <a:pPr algn="ctr">
                  <a:lnSpc>
                    <a:spcPct val="85000"/>
                  </a:lnSpc>
                  <a:spcBef>
                    <a:spcPts val="960"/>
                  </a:spcBef>
                </a:pPr>
                <a:endParaRPr lang="en-US" sz="4100" b="1" dirty="0">
                  <a:solidFill>
                    <a:schemeClr val="accent1"/>
                  </a:solidFill>
                  <a:latin typeface="Cambria" panose="02040503050406030204" pitchFamily="18" charset="0"/>
                  <a:ea typeface="Cambria" panose="02040503050406030204" pitchFamily="18" charset="0"/>
                  <a:cs typeface="Source Sans Pro Black"/>
                  <a:sym typeface="Source Sans Pro Black"/>
                </a:endParaRPr>
              </a:p>
              <a:p>
                <a:pPr algn="ctr">
                  <a:lnSpc>
                    <a:spcPct val="85000"/>
                  </a:lnSpc>
                  <a:spcBef>
                    <a:spcPts val="960"/>
                  </a:spcBef>
                </a:pPr>
                <a:endParaRPr lang="en-US" sz="4100" b="1" dirty="0">
                  <a:solidFill>
                    <a:schemeClr val="accent1"/>
                  </a:solidFill>
                  <a:latin typeface="Cambria" panose="02040503050406030204" pitchFamily="18" charset="0"/>
                  <a:ea typeface="Cambria" panose="02040503050406030204" pitchFamily="18" charset="0"/>
                  <a:cs typeface="Source Sans Pro Black"/>
                  <a:sym typeface="Source Sans Pro Black"/>
                </a:endParaRPr>
              </a:p>
              <a:p>
                <a:pPr algn="ctr">
                  <a:lnSpc>
                    <a:spcPct val="85000"/>
                  </a:lnSpc>
                  <a:spcBef>
                    <a:spcPts val="960"/>
                  </a:spcBef>
                </a:pPr>
                <a:endParaRPr lang="en-US" sz="4100" b="1" dirty="0">
                  <a:solidFill>
                    <a:schemeClr val="accent1"/>
                  </a:solidFill>
                  <a:latin typeface="Cambria" panose="02040503050406030204" pitchFamily="18" charset="0"/>
                  <a:ea typeface="Cambria" panose="02040503050406030204" pitchFamily="18" charset="0"/>
                  <a:cs typeface="Source Sans Pro Black"/>
                  <a:sym typeface="Source Sans Pro Black"/>
                </a:endParaRPr>
              </a:p>
              <a:p>
                <a:pPr algn="ctr">
                  <a:lnSpc>
                    <a:spcPct val="85000"/>
                  </a:lnSpc>
                  <a:spcBef>
                    <a:spcPts val="960"/>
                  </a:spcBef>
                </a:pPr>
                <a:endParaRPr lang="en-US" sz="4100" b="1" dirty="0">
                  <a:solidFill>
                    <a:schemeClr val="accent1"/>
                  </a:solidFill>
                  <a:latin typeface="Cambria" panose="02040503050406030204" pitchFamily="18" charset="0"/>
                  <a:ea typeface="Cambria" panose="02040503050406030204" pitchFamily="18" charset="0"/>
                  <a:cs typeface="Source Sans Pro Black"/>
                  <a:sym typeface="Source Sans Pro Black"/>
                </a:endParaRPr>
              </a:p>
              <a:p>
                <a:pPr algn="ctr">
                  <a:lnSpc>
                    <a:spcPct val="85000"/>
                  </a:lnSpc>
                  <a:spcBef>
                    <a:spcPts val="960"/>
                  </a:spcBef>
                </a:pPr>
                <a:endParaRPr lang="en-US" sz="4100" b="1" dirty="0">
                  <a:solidFill>
                    <a:schemeClr val="accent1"/>
                  </a:solidFill>
                  <a:latin typeface="Cambria" panose="02040503050406030204" pitchFamily="18" charset="0"/>
                  <a:ea typeface="Cambria" panose="02040503050406030204" pitchFamily="18" charset="0"/>
                  <a:cs typeface="Source Sans Pro Black"/>
                  <a:sym typeface="Source Sans Pro Black"/>
                </a:endParaRPr>
              </a:p>
              <a:p>
                <a:pPr algn="ctr">
                  <a:lnSpc>
                    <a:spcPct val="85000"/>
                  </a:lnSpc>
                  <a:spcBef>
                    <a:spcPts val="960"/>
                  </a:spcBef>
                </a:pPr>
                <a:endParaRPr lang="en-US" sz="4100" b="1" dirty="0">
                  <a:solidFill>
                    <a:schemeClr val="accent1"/>
                  </a:solidFill>
                  <a:latin typeface="Cambria" panose="02040503050406030204" pitchFamily="18" charset="0"/>
                  <a:ea typeface="Cambria" panose="02040503050406030204" pitchFamily="18" charset="0"/>
                  <a:cs typeface="Source Sans Pro Black"/>
                  <a:sym typeface="Source Sans Pro Black"/>
                </a:endParaRPr>
              </a:p>
              <a:p>
                <a:pPr>
                  <a:lnSpc>
                    <a:spcPct val="85000"/>
                  </a:lnSpc>
                  <a:spcBef>
                    <a:spcPts val="960"/>
                  </a:spcBef>
                </a:pPr>
                <a:r>
                  <a:rPr lang="tr-TR" sz="3000" dirty="0" err="1">
                    <a:latin typeface="Calibri" panose="020F0502020204030204" pitchFamily="34" charset="0"/>
                    <a:cs typeface="Calibri" panose="020F0502020204030204" pitchFamily="34" charset="0"/>
                  </a:rPr>
                  <a:t>We</a:t>
                </a:r>
                <a:r>
                  <a:rPr lang="tr-TR" sz="3000" dirty="0">
                    <a:latin typeface="Calibri" panose="020F0502020204030204" pitchFamily="34" charset="0"/>
                    <a:cs typeface="Calibri" panose="020F0502020204030204" pitchFamily="34" charset="0"/>
                  </a:rPr>
                  <a:t> </a:t>
                </a:r>
                <a:r>
                  <a:rPr lang="tr-TR" sz="3000" dirty="0" err="1">
                    <a:latin typeface="Calibri" panose="020F0502020204030204" pitchFamily="34" charset="0"/>
                    <a:cs typeface="Calibri" panose="020F0502020204030204" pitchFamily="34" charset="0"/>
                  </a:rPr>
                  <a:t>have</a:t>
                </a:r>
                <a:r>
                  <a:rPr lang="tr-TR" sz="3000" dirty="0">
                    <a:latin typeface="Calibri" panose="020F0502020204030204" pitchFamily="34" charset="0"/>
                    <a:cs typeface="Calibri" panose="020F0502020204030204" pitchFamily="34" charset="0"/>
                  </a:rPr>
                  <a:t> </a:t>
                </a:r>
                <a:r>
                  <a:rPr lang="tr-TR" sz="3000" dirty="0" err="1">
                    <a:latin typeface="Calibri" panose="020F0502020204030204" pitchFamily="34" charset="0"/>
                    <a:cs typeface="Calibri" panose="020F0502020204030204" pitchFamily="34" charset="0"/>
                  </a:rPr>
                  <a:t>choosen</a:t>
                </a:r>
                <a:r>
                  <a:rPr lang="tr-TR" sz="3000" dirty="0">
                    <a:latin typeface="Calibri" panose="020F0502020204030204" pitchFamily="34" charset="0"/>
                    <a:cs typeface="Calibri" panose="020F0502020204030204" pitchFamily="34" charset="0"/>
                  </a:rPr>
                  <a:t> </a:t>
                </a:r>
                <a:r>
                  <a:rPr lang="tr-TR" sz="3000" dirty="0" err="1">
                    <a:latin typeface="Calibri" panose="020F0502020204030204" pitchFamily="34" charset="0"/>
                    <a:cs typeface="Calibri" panose="020F0502020204030204" pitchFamily="34" charset="0"/>
                  </a:rPr>
                  <a:t>the</a:t>
                </a:r>
                <a:r>
                  <a:rPr lang="tr-TR" sz="3000" dirty="0">
                    <a:latin typeface="Calibri" panose="020F0502020204030204" pitchFamily="34" charset="0"/>
                    <a:cs typeface="Calibri" panose="020F0502020204030204" pitchFamily="34" charset="0"/>
                  </a:rPr>
                  <a:t> </a:t>
                </a:r>
                <a:r>
                  <a:rPr lang="tr-TR" sz="3000" dirty="0" err="1">
                    <a:latin typeface="Calibri" panose="020F0502020204030204" pitchFamily="34" charset="0"/>
                    <a:cs typeface="Calibri" panose="020F0502020204030204" pitchFamily="34" charset="0"/>
                  </a:rPr>
                  <a:t>best</a:t>
                </a:r>
                <a:r>
                  <a:rPr lang="tr-TR" sz="3000" dirty="0">
                    <a:latin typeface="Calibri" panose="020F0502020204030204" pitchFamily="34" charset="0"/>
                    <a:cs typeface="Calibri" panose="020F0502020204030204" pitchFamily="34" charset="0"/>
                  </a:rPr>
                  <a:t> model </a:t>
                </a:r>
                <a:r>
                  <a:rPr lang="tr-TR" sz="3000" dirty="0" err="1">
                    <a:latin typeface="Calibri" panose="020F0502020204030204" pitchFamily="34" charset="0"/>
                    <a:cs typeface="Calibri" panose="020F0502020204030204" pitchFamily="34" charset="0"/>
                  </a:rPr>
                  <a:t>which</a:t>
                </a:r>
                <a:r>
                  <a:rPr lang="tr-TR" sz="3000" dirty="0">
                    <a:latin typeface="Calibri" panose="020F0502020204030204" pitchFamily="34" charset="0"/>
                    <a:cs typeface="Calibri" panose="020F0502020204030204" pitchFamily="34" charset="0"/>
                  </a:rPr>
                  <a:t> is </a:t>
                </a:r>
                <a:r>
                  <a:rPr lang="tr-TR" sz="3000" dirty="0" err="1">
                    <a:latin typeface="Calibri" panose="020F0502020204030204" pitchFamily="34" charset="0"/>
                    <a:cs typeface="Calibri" panose="020F0502020204030204" pitchFamily="34" charset="0"/>
                  </a:rPr>
                  <a:t>the</a:t>
                </a:r>
                <a:r>
                  <a:rPr lang="tr-TR" sz="3000" dirty="0">
                    <a:latin typeface="Calibri" panose="020F0502020204030204" pitchFamily="34" charset="0"/>
                    <a:cs typeface="Calibri" panose="020F0502020204030204" pitchFamily="34" charset="0"/>
                  </a:rPr>
                  <a:t> 4th model. </a:t>
                </a:r>
                <a:r>
                  <a:rPr lang="en-US" sz="3000" dirty="0"/>
                  <a:t>The algorithm takes about 100 seconds to run including the prediction part</a:t>
                </a:r>
                <a:r>
                  <a:rPr lang="tr-TR" sz="3000" dirty="0"/>
                  <a:t> </a:t>
                </a:r>
                <a:r>
                  <a:rPr lang="tr-TR" sz="3000" dirty="0" err="1"/>
                  <a:t>for</a:t>
                </a:r>
                <a:r>
                  <a:rPr lang="tr-TR" sz="3000" dirty="0"/>
                  <a:t> </a:t>
                </a:r>
                <a:r>
                  <a:rPr lang="tr-TR" sz="3000" dirty="0" err="1"/>
                  <a:t>the</a:t>
                </a:r>
                <a:r>
                  <a:rPr lang="tr-TR" sz="3000" dirty="0"/>
                  <a:t> </a:t>
                </a:r>
                <a:r>
                  <a:rPr lang="tr-TR" sz="3000" dirty="0" err="1"/>
                  <a:t>best</a:t>
                </a:r>
                <a:r>
                  <a:rPr lang="tr-TR" sz="3000" dirty="0"/>
                  <a:t> model. </a:t>
                </a:r>
                <a:r>
                  <a:rPr lang="tr-TR" sz="3000" dirty="0" err="1"/>
                  <a:t>It</a:t>
                </a:r>
                <a:r>
                  <a:rPr lang="tr-TR" sz="3000" dirty="0"/>
                  <a:t> </a:t>
                </a:r>
                <a:r>
                  <a:rPr lang="tr-TR" sz="3000" dirty="0" err="1"/>
                  <a:t>gets</a:t>
                </a:r>
                <a:r>
                  <a:rPr lang="tr-TR" sz="3000" dirty="0"/>
                  <a:t> a </a:t>
                </a:r>
                <a:r>
                  <a:rPr lang="tr-TR" sz="3000" dirty="0" err="1"/>
                  <a:t>testing</a:t>
                </a:r>
                <a:r>
                  <a:rPr lang="tr-TR" sz="3000" dirty="0"/>
                  <a:t> </a:t>
                </a:r>
                <a:r>
                  <a:rPr lang="tr-TR" sz="3000" dirty="0" err="1"/>
                  <a:t>accuracy</a:t>
                </a:r>
                <a:r>
                  <a:rPr lang="tr-TR" sz="3000" dirty="0"/>
                  <a:t> of 19.2%.</a:t>
                </a:r>
              </a:p>
              <a:p>
                <a:pPr>
                  <a:lnSpc>
                    <a:spcPct val="85000"/>
                  </a:lnSpc>
                  <a:spcBef>
                    <a:spcPts val="960"/>
                  </a:spcBef>
                </a:pPr>
                <a:endParaRPr lang="tr-TR" sz="3000" dirty="0">
                  <a:latin typeface="Calibri" panose="020F0502020204030204" pitchFamily="34" charset="0"/>
                  <a:cs typeface="Calibri" panose="020F0502020204030204" pitchFamily="34" charset="0"/>
                </a:endParaRPr>
              </a:p>
              <a:p>
                <a:pPr algn="ctr">
                  <a:lnSpc>
                    <a:spcPct val="85000"/>
                  </a:lnSpc>
                  <a:spcBef>
                    <a:spcPts val="960"/>
                  </a:spcBef>
                </a:pPr>
                <a:r>
                  <a:rPr lang="tr-TR" sz="4000" dirty="0" err="1">
                    <a:solidFill>
                      <a:schemeClr val="accent1"/>
                    </a:solidFill>
                    <a:latin typeface="+mj-lt"/>
                    <a:cs typeface="Calibri" panose="020F0502020204030204" pitchFamily="34" charset="0"/>
                  </a:rPr>
                  <a:t>Conclusion</a:t>
                </a:r>
                <a:endParaRPr lang="tr-TR" sz="4000" dirty="0">
                  <a:solidFill>
                    <a:schemeClr val="accent1"/>
                  </a:solidFill>
                  <a:latin typeface="+mj-lt"/>
                  <a:cs typeface="Calibri" panose="020F0502020204030204" pitchFamily="34" charset="0"/>
                </a:endParaRPr>
              </a:p>
              <a:p>
                <a:pPr>
                  <a:lnSpc>
                    <a:spcPct val="85000"/>
                  </a:lnSpc>
                  <a:spcBef>
                    <a:spcPts val="960"/>
                  </a:spcBef>
                </a:pPr>
                <a:r>
                  <a:rPr lang="en-US" sz="3000" dirty="0">
                    <a:cs typeface="Calibri" panose="020F0502020204030204" pitchFamily="34" charset="0"/>
                  </a:rPr>
                  <a:t>In order to further improve our Project, we could have used PCA on the data. This could have improved the general correlation of the features versus the labels of the dataset. </a:t>
                </a:r>
              </a:p>
              <a:p>
                <a:pPr>
                  <a:lnSpc>
                    <a:spcPct val="85000"/>
                  </a:lnSpc>
                  <a:spcBef>
                    <a:spcPts val="960"/>
                  </a:spcBef>
                </a:pPr>
                <a:r>
                  <a:rPr lang="en-US" sz="3000" dirty="0">
                    <a:cs typeface="Calibri" panose="020F0502020204030204" pitchFamily="34" charset="0"/>
                  </a:rPr>
                  <a:t>We have chosen to implement such a project because we believe that the genre classification of music is not only subjective to individuals and it is an issue that needs more attention. Accomplishing such a project perfectly would mean a great deal to the music industry.</a:t>
                </a:r>
              </a:p>
              <a:p>
                <a:pPr>
                  <a:lnSpc>
                    <a:spcPct val="85000"/>
                  </a:lnSpc>
                  <a:spcBef>
                    <a:spcPts val="960"/>
                  </a:spcBef>
                </a:pPr>
                <a:r>
                  <a:rPr lang="en-US" sz="3000" dirty="0">
                    <a:cs typeface="Calibri" panose="020F0502020204030204" pitchFamily="34" charset="0"/>
                  </a:rPr>
                  <a:t>Adding additional useful features to this kind of a dataset such as the frequency or vocal tone etc. could also increase our performance significantly. </a:t>
                </a:r>
                <a:r>
                  <a:rPr lang="en-US" sz="3000">
                    <a:cs typeface="Calibri" panose="020F0502020204030204" pitchFamily="34" charset="0"/>
                  </a:rPr>
                  <a:t>These kinds of features would also allow us to classify a much larger scope of genres. </a:t>
                </a:r>
              </a:p>
            </p:txBody>
          </p:sp>
        </mc:Choice>
        <mc:Fallback>
          <p:sp>
            <p:nvSpPr>
              <p:cNvPr id="48" name="Google Shape;89;p13">
                <a:extLst>
                  <a:ext uri="{FF2B5EF4-FFF2-40B4-BE49-F238E27FC236}">
                    <a16:creationId xmlns:a16="http://schemas.microsoft.com/office/drawing/2014/main" id="{AE7DEEF1-3D07-4A83-AF5F-1DF1F7198E18}"/>
                  </a:ext>
                </a:extLst>
              </p:cNvPr>
              <p:cNvSpPr txBox="1">
                <a:spLocks noRot="1" noChangeAspect="1" noMove="1" noResize="1" noEditPoints="1" noAdjustHandles="1" noChangeArrowheads="1" noChangeShapeType="1" noTextEdit="1"/>
              </p:cNvSpPr>
              <p:nvPr/>
            </p:nvSpPr>
            <p:spPr>
              <a:xfrm>
                <a:off x="19251070" y="3889892"/>
                <a:ext cx="9144000" cy="12269184"/>
              </a:xfrm>
              <a:prstGeom prst="rect">
                <a:avLst/>
              </a:prstGeom>
              <a:blipFill>
                <a:blip r:embed="rId5"/>
                <a:stretch>
                  <a:fillRect l="-267" r="-1067" b="-188723"/>
                </a:stretch>
              </a:blipFill>
              <a:ln w="38100" cap="flat" cmpd="sng">
                <a:noFill/>
                <a:prstDash val="solid"/>
                <a:miter lim="800000"/>
                <a:headEnd type="none" w="sm" len="sm"/>
                <a:tailEnd type="none" w="sm" len="sm"/>
              </a:ln>
            </p:spPr>
            <p:txBody>
              <a:bodyPr/>
              <a:lstStyle/>
              <a:p>
                <a:r>
                  <a:rPr lang="en-US">
                    <a:noFill/>
                  </a:rPr>
                  <a:t> </a:t>
                </a:r>
              </a:p>
            </p:txBody>
          </p:sp>
        </mc:Fallback>
      </mc:AlternateContent>
      <p:pic>
        <p:nvPicPr>
          <p:cNvPr id="50" name="Picture 2">
            <a:extLst>
              <a:ext uri="{FF2B5EF4-FFF2-40B4-BE49-F238E27FC236}">
                <a16:creationId xmlns:a16="http://schemas.microsoft.com/office/drawing/2014/main" id="{09A97532-CB13-455E-8B7E-35A48963C57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776329" y="5350473"/>
            <a:ext cx="3802740" cy="2499980"/>
          </a:xfrm>
          <a:prstGeom prst="rect">
            <a:avLst/>
          </a:prstGeom>
          <a:noFill/>
          <a:extLst>
            <a:ext uri="{909E8E84-426E-40DD-AFC4-6F175D3DCCD1}">
              <a14:hiddenFill xmlns:a14="http://schemas.microsoft.com/office/drawing/2010/main">
                <a:solidFill>
                  <a:srgbClr val="FFFFFF"/>
                </a:solidFill>
              </a14:hiddenFill>
            </a:ext>
          </a:extLst>
        </p:spPr>
      </p:pic>
      <p:pic>
        <p:nvPicPr>
          <p:cNvPr id="51" name="Picture 50">
            <a:extLst>
              <a:ext uri="{FF2B5EF4-FFF2-40B4-BE49-F238E27FC236}">
                <a16:creationId xmlns:a16="http://schemas.microsoft.com/office/drawing/2014/main" id="{85A45C6C-9340-4586-971C-C31F8DEF03F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3579069" y="5301809"/>
            <a:ext cx="5393867" cy="2597309"/>
          </a:xfrm>
          <a:prstGeom prst="rect">
            <a:avLst/>
          </a:prstGeom>
        </p:spPr>
      </p:pic>
      <p:pic>
        <p:nvPicPr>
          <p:cNvPr id="1030" name="Picture 7" descr="3EDC35F8">
            <a:extLst>
              <a:ext uri="{FF2B5EF4-FFF2-40B4-BE49-F238E27FC236}">
                <a16:creationId xmlns:a16="http://schemas.microsoft.com/office/drawing/2014/main" id="{858834CA-53C9-4638-BF5D-A59E3606EAA7}"/>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793222" y="11860418"/>
            <a:ext cx="4440740" cy="3233007"/>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8" descr="B91E26C6">
            <a:extLst>
              <a:ext uri="{FF2B5EF4-FFF2-40B4-BE49-F238E27FC236}">
                <a16:creationId xmlns:a16="http://schemas.microsoft.com/office/drawing/2014/main" id="{408DBA7F-A296-4CCA-90D5-479D52A8D6D6}"/>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4167099" y="11857700"/>
            <a:ext cx="4440740" cy="323844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9" descr="504026C4">
            <a:extLst>
              <a:ext uri="{FF2B5EF4-FFF2-40B4-BE49-F238E27FC236}">
                <a16:creationId xmlns:a16="http://schemas.microsoft.com/office/drawing/2014/main" id="{7657D0A5-4D41-4B2D-8135-68D7B590D681}"/>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789978" y="15152625"/>
            <a:ext cx="4443984" cy="3242907"/>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10" descr="1F416D72">
            <a:extLst>
              <a:ext uri="{FF2B5EF4-FFF2-40B4-BE49-F238E27FC236}">
                <a16:creationId xmlns:a16="http://schemas.microsoft.com/office/drawing/2014/main" id="{276AB75B-49A6-4AAC-8E31-C57C6313986B}"/>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4233962" y="15093425"/>
            <a:ext cx="4443984" cy="3233792"/>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7">
            <a:extLst>
              <a:ext uri="{FF2B5EF4-FFF2-40B4-BE49-F238E27FC236}">
                <a16:creationId xmlns:a16="http://schemas.microsoft.com/office/drawing/2014/main" id="{7921B67D-CC85-431E-8533-95E58A263C76}"/>
              </a:ext>
            </a:extLst>
          </p:cNvPr>
          <p:cNvSpPr>
            <a:spLocks noChangeArrowheads="1"/>
          </p:cNvSpPr>
          <p:nvPr/>
        </p:nvSpPr>
        <p:spPr bwMode="auto">
          <a:xfrm>
            <a:off x="0"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Rectangle 8">
            <a:extLst>
              <a:ext uri="{FF2B5EF4-FFF2-40B4-BE49-F238E27FC236}">
                <a16:creationId xmlns:a16="http://schemas.microsoft.com/office/drawing/2014/main" id="{3867505B-7378-4C0E-BD6A-09FCE72F17EA}"/>
              </a:ext>
            </a:extLst>
          </p:cNvPr>
          <p:cNvSpPr>
            <a:spLocks noChangeArrowheads="1"/>
          </p:cNvSpPr>
          <p:nvPr/>
        </p:nvSpPr>
        <p:spPr bwMode="auto">
          <a:xfrm>
            <a:off x="0" y="352055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6" name="Rectangle 9">
            <a:extLst>
              <a:ext uri="{FF2B5EF4-FFF2-40B4-BE49-F238E27FC236}">
                <a16:creationId xmlns:a16="http://schemas.microsoft.com/office/drawing/2014/main" id="{4A98BF98-17F8-4BB8-BB83-37F4A49A7576}"/>
              </a:ext>
            </a:extLst>
          </p:cNvPr>
          <p:cNvSpPr>
            <a:spLocks noChangeArrowheads="1"/>
          </p:cNvSpPr>
          <p:nvPr/>
        </p:nvSpPr>
        <p:spPr bwMode="auto">
          <a:xfrm>
            <a:off x="0" y="661618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1035" name="Picture 11">
            <a:extLst>
              <a:ext uri="{FF2B5EF4-FFF2-40B4-BE49-F238E27FC236}">
                <a16:creationId xmlns:a16="http://schemas.microsoft.com/office/drawing/2014/main" id="{4DAA7537-F1F8-4B88-85D8-4D778EEC6CDB}"/>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873845" y="23774833"/>
            <a:ext cx="4443984" cy="3223563"/>
          </a:xfrm>
          <a:prstGeom prst="rect">
            <a:avLst/>
          </a:prstGeom>
          <a:noFill/>
          <a:extLst>
            <a:ext uri="{909E8E84-426E-40DD-AFC4-6F175D3DCCD1}">
              <a14:hiddenFill xmlns:a14="http://schemas.microsoft.com/office/drawing/2010/main">
                <a:solidFill>
                  <a:srgbClr val="FFFFFF"/>
                </a:solidFill>
              </a14:hiddenFill>
            </a:ext>
          </a:extLst>
        </p:spPr>
      </p:pic>
      <p:sp>
        <p:nvSpPr>
          <p:cNvPr id="53" name="Google Shape;89;p13">
            <a:extLst>
              <a:ext uri="{FF2B5EF4-FFF2-40B4-BE49-F238E27FC236}">
                <a16:creationId xmlns:a16="http://schemas.microsoft.com/office/drawing/2014/main" id="{BC7AD550-1626-482B-8BAB-8111D5FE52CC}"/>
              </a:ext>
            </a:extLst>
          </p:cNvPr>
          <p:cNvSpPr txBox="1"/>
          <p:nvPr/>
        </p:nvSpPr>
        <p:spPr>
          <a:xfrm>
            <a:off x="9828936" y="3947829"/>
            <a:ext cx="9144000" cy="1005172"/>
          </a:xfrm>
          <a:prstGeom prst="rect">
            <a:avLst/>
          </a:prstGeom>
          <a:noFill/>
          <a:ln w="38100" cap="flat" cmpd="sng">
            <a:noFill/>
            <a:prstDash val="solid"/>
            <a:miter lim="800000"/>
            <a:headEnd type="none" w="sm" len="sm"/>
            <a:tailEnd type="none" w="sm" len="sm"/>
          </a:ln>
        </p:spPr>
        <p:txBody>
          <a:bodyPr spcFirstLastPara="1" wrap="square" lIns="216022" tIns="216022" rIns="216022" bIns="216022" anchor="t" anchorCtr="0">
            <a:noAutofit/>
          </a:bodyPr>
          <a:lstStyle/>
          <a:p>
            <a:pPr>
              <a:lnSpc>
                <a:spcPct val="85000"/>
              </a:lnSpc>
              <a:buClr>
                <a:schemeClr val="dk1"/>
              </a:buClr>
              <a:buSzPts val="3120"/>
            </a:pPr>
            <a:r>
              <a:rPr lang="en-US" sz="3000" dirty="0">
                <a:solidFill>
                  <a:schemeClr val="dk1"/>
                </a:solidFill>
                <a:latin typeface="Calibri" panose="020F0502020204030204" pitchFamily="34" charset="0"/>
                <a:ea typeface="Source Sans Pro"/>
                <a:cs typeface="Calibri" panose="020F0502020204030204" pitchFamily="34" charset="0"/>
                <a:sym typeface="Source Sans Pro"/>
              </a:rPr>
              <a:t>The validation accuracies over training epochs are given below with the chosen architecture.</a:t>
            </a:r>
          </a:p>
        </p:txBody>
      </p:sp>
      <p:sp>
        <p:nvSpPr>
          <p:cNvPr id="54" name="Google Shape;89;p13">
            <a:extLst>
              <a:ext uri="{FF2B5EF4-FFF2-40B4-BE49-F238E27FC236}">
                <a16:creationId xmlns:a16="http://schemas.microsoft.com/office/drawing/2014/main" id="{12A6E823-0988-4940-89C8-0060CE48FF2B}"/>
              </a:ext>
            </a:extLst>
          </p:cNvPr>
          <p:cNvSpPr txBox="1"/>
          <p:nvPr/>
        </p:nvSpPr>
        <p:spPr>
          <a:xfrm>
            <a:off x="9860392" y="8160840"/>
            <a:ext cx="9144000" cy="3609774"/>
          </a:xfrm>
          <a:prstGeom prst="rect">
            <a:avLst/>
          </a:prstGeom>
          <a:solidFill>
            <a:schemeClr val="lt1"/>
          </a:solidFill>
          <a:ln w="38100" cap="flat" cmpd="sng">
            <a:noFill/>
            <a:prstDash val="solid"/>
            <a:miter lim="800000"/>
            <a:headEnd type="none" w="sm" len="sm"/>
            <a:tailEnd type="none" w="sm" len="sm"/>
          </a:ln>
        </p:spPr>
        <p:txBody>
          <a:bodyPr spcFirstLastPara="1" wrap="square" lIns="216022" tIns="216022" rIns="216022" bIns="216022" anchor="t" anchorCtr="0">
            <a:noAutofit/>
          </a:bodyPr>
          <a:lstStyle/>
          <a:p>
            <a:pPr>
              <a:lnSpc>
                <a:spcPct val="85000"/>
              </a:lnSpc>
              <a:buClr>
                <a:schemeClr val="dk1"/>
              </a:buClr>
              <a:buSzPts val="3120"/>
            </a:pPr>
            <a:r>
              <a:rPr lang="en-US" sz="3000" dirty="0">
                <a:solidFill>
                  <a:schemeClr val="dk1"/>
                </a:solidFill>
                <a:latin typeface="Calibri" panose="020F0502020204030204" pitchFamily="34" charset="0"/>
                <a:ea typeface="Source Sans Pro"/>
                <a:cs typeface="Calibri" panose="020F0502020204030204" pitchFamily="34" charset="0"/>
                <a:sym typeface="Source Sans Pro"/>
              </a:rPr>
              <a:t>Then we implemented four optimizers:</a:t>
            </a:r>
          </a:p>
          <a:p>
            <a:pPr marL="457200" indent="-457200">
              <a:lnSpc>
                <a:spcPct val="85000"/>
              </a:lnSpc>
              <a:buClr>
                <a:schemeClr val="dk1"/>
              </a:buClr>
              <a:buSzPts val="3120"/>
              <a:buFont typeface="Arial" panose="020B0604020202020204" pitchFamily="34" charset="0"/>
              <a:buChar char="•"/>
            </a:pPr>
            <a:r>
              <a:rPr lang="en-US" sz="3000" dirty="0">
                <a:solidFill>
                  <a:schemeClr val="dk1"/>
                </a:solidFill>
                <a:latin typeface="Calibri" panose="020F0502020204030204" pitchFamily="34" charset="0"/>
                <a:ea typeface="Source Sans Pro"/>
                <a:cs typeface="Calibri" panose="020F0502020204030204" pitchFamily="34" charset="0"/>
                <a:sym typeface="Source Sans Pro"/>
              </a:rPr>
              <a:t>SGD (Stochastic Gradient Descent)</a:t>
            </a:r>
          </a:p>
          <a:p>
            <a:pPr marL="457200" indent="-457200">
              <a:lnSpc>
                <a:spcPct val="85000"/>
              </a:lnSpc>
              <a:buClr>
                <a:schemeClr val="dk1"/>
              </a:buClr>
              <a:buSzPts val="3120"/>
              <a:buFont typeface="Arial" panose="020B0604020202020204" pitchFamily="34" charset="0"/>
              <a:buChar char="•"/>
            </a:pPr>
            <a:r>
              <a:rPr lang="en-US" sz="3000" dirty="0">
                <a:solidFill>
                  <a:schemeClr val="dk1"/>
                </a:solidFill>
                <a:latin typeface="Calibri" panose="020F0502020204030204" pitchFamily="34" charset="0"/>
                <a:ea typeface="Source Sans Pro"/>
                <a:cs typeface="Calibri" panose="020F0502020204030204" pitchFamily="34" charset="0"/>
                <a:sym typeface="Source Sans Pro"/>
              </a:rPr>
              <a:t>SGDM (Stochastic Gradient Descent with Momentum)</a:t>
            </a:r>
          </a:p>
          <a:p>
            <a:pPr marL="457200" indent="-457200">
              <a:lnSpc>
                <a:spcPct val="85000"/>
              </a:lnSpc>
              <a:buClr>
                <a:schemeClr val="dk1"/>
              </a:buClr>
              <a:buSzPts val="3120"/>
              <a:buFont typeface="Arial" panose="020B0604020202020204" pitchFamily="34" charset="0"/>
              <a:buChar char="•"/>
            </a:pPr>
            <a:r>
              <a:rPr lang="en-US" sz="3000" dirty="0">
                <a:solidFill>
                  <a:schemeClr val="dk1"/>
                </a:solidFill>
                <a:latin typeface="Calibri" panose="020F0502020204030204" pitchFamily="34" charset="0"/>
                <a:ea typeface="Source Sans Pro"/>
                <a:cs typeface="Calibri" panose="020F0502020204030204" pitchFamily="34" charset="0"/>
                <a:sym typeface="Source Sans Pro"/>
              </a:rPr>
              <a:t>Adam</a:t>
            </a:r>
          </a:p>
          <a:p>
            <a:pPr marL="457200" indent="-457200">
              <a:lnSpc>
                <a:spcPct val="85000"/>
              </a:lnSpc>
              <a:buClr>
                <a:schemeClr val="dk1"/>
              </a:buClr>
              <a:buSzPts val="3120"/>
              <a:buFont typeface="Arial" panose="020B0604020202020204" pitchFamily="34" charset="0"/>
              <a:buChar char="•"/>
            </a:pPr>
            <a:r>
              <a:rPr lang="en-US" sz="3000" dirty="0">
                <a:solidFill>
                  <a:schemeClr val="dk1"/>
                </a:solidFill>
                <a:latin typeface="Calibri" panose="020F0502020204030204" pitchFamily="34" charset="0"/>
                <a:ea typeface="Source Sans Pro"/>
                <a:cs typeface="Calibri" panose="020F0502020204030204" pitchFamily="34" charset="0"/>
                <a:sym typeface="Source Sans Pro"/>
              </a:rPr>
              <a:t>AMSGrad</a:t>
            </a:r>
          </a:p>
          <a:p>
            <a:pPr>
              <a:lnSpc>
                <a:spcPct val="85000"/>
              </a:lnSpc>
              <a:buClr>
                <a:schemeClr val="dk1"/>
              </a:buClr>
              <a:buSzPts val="3120"/>
            </a:pPr>
            <a:r>
              <a:rPr lang="en-US" sz="3000" dirty="0">
                <a:solidFill>
                  <a:schemeClr val="dk1"/>
                </a:solidFill>
                <a:latin typeface="Calibri" panose="020F0502020204030204" pitchFamily="34" charset="0"/>
                <a:ea typeface="Source Sans Pro"/>
                <a:cs typeface="Calibri" panose="020F0502020204030204" pitchFamily="34" charset="0"/>
                <a:sym typeface="Source Sans Pro"/>
              </a:rPr>
              <a:t>We have trained the network with all these optimizers to see which performed best.</a:t>
            </a:r>
          </a:p>
        </p:txBody>
      </p:sp>
      <p:sp>
        <p:nvSpPr>
          <p:cNvPr id="56" name="Google Shape;89;p13">
            <a:extLst>
              <a:ext uri="{FF2B5EF4-FFF2-40B4-BE49-F238E27FC236}">
                <a16:creationId xmlns:a16="http://schemas.microsoft.com/office/drawing/2014/main" id="{6351C207-51DA-407C-965F-8F5A0BEC428A}"/>
              </a:ext>
            </a:extLst>
          </p:cNvPr>
          <p:cNvSpPr txBox="1"/>
          <p:nvPr/>
        </p:nvSpPr>
        <p:spPr>
          <a:xfrm>
            <a:off x="9828936" y="18603975"/>
            <a:ext cx="9144000" cy="1204404"/>
          </a:xfrm>
          <a:prstGeom prst="rect">
            <a:avLst/>
          </a:prstGeom>
          <a:solidFill>
            <a:schemeClr val="lt1"/>
          </a:solidFill>
          <a:ln w="38100" cap="flat" cmpd="sng">
            <a:noFill/>
            <a:prstDash val="solid"/>
            <a:miter lim="800000"/>
            <a:headEnd type="none" w="sm" len="sm"/>
            <a:tailEnd type="none" w="sm" len="sm"/>
          </a:ln>
        </p:spPr>
        <p:txBody>
          <a:bodyPr spcFirstLastPara="1" wrap="square" lIns="216022" tIns="216022" rIns="216022" bIns="216022" anchor="t" anchorCtr="0">
            <a:noAutofit/>
          </a:bodyPr>
          <a:lstStyle/>
          <a:p>
            <a:pPr>
              <a:lnSpc>
                <a:spcPct val="85000"/>
              </a:lnSpc>
              <a:buClr>
                <a:schemeClr val="dk1"/>
              </a:buClr>
              <a:buSzPts val="3120"/>
            </a:pPr>
            <a:r>
              <a:rPr lang="en-US" sz="3000" dirty="0">
                <a:solidFill>
                  <a:schemeClr val="dk1"/>
                </a:solidFill>
                <a:latin typeface="Calibri" panose="020F0502020204030204" pitchFamily="34" charset="0"/>
                <a:ea typeface="Source Sans Pro"/>
                <a:cs typeface="Calibri" panose="020F0502020204030204" pitchFamily="34" charset="0"/>
                <a:sym typeface="Source Sans Pro"/>
              </a:rPr>
              <a:t>We compared the algorithms written with their state of the art Keras implementations.</a:t>
            </a:r>
          </a:p>
          <a:p>
            <a:pPr>
              <a:lnSpc>
                <a:spcPct val="85000"/>
              </a:lnSpc>
              <a:buClr>
                <a:schemeClr val="dk1"/>
              </a:buClr>
              <a:buSzPts val="3120"/>
            </a:pPr>
            <a:endParaRPr lang="en-US" sz="3000" dirty="0">
              <a:solidFill>
                <a:schemeClr val="dk1"/>
              </a:solidFill>
              <a:latin typeface="Calibri" panose="020F0502020204030204" pitchFamily="34" charset="0"/>
              <a:ea typeface="Source Sans Pro"/>
              <a:cs typeface="Calibri" panose="020F0502020204030204" pitchFamily="34" charset="0"/>
              <a:sym typeface="Source Sans Pro"/>
            </a:endParaRPr>
          </a:p>
          <a:p>
            <a:pPr>
              <a:lnSpc>
                <a:spcPct val="85000"/>
              </a:lnSpc>
              <a:buClr>
                <a:schemeClr val="dk1"/>
              </a:buClr>
              <a:buSzPts val="3120"/>
            </a:pPr>
            <a:endParaRPr lang="en-US" sz="3000" dirty="0">
              <a:solidFill>
                <a:schemeClr val="dk1"/>
              </a:solidFill>
              <a:latin typeface="Calibri" panose="020F0502020204030204" pitchFamily="34" charset="0"/>
              <a:ea typeface="Source Sans Pro"/>
              <a:cs typeface="Calibri" panose="020F0502020204030204" pitchFamily="34" charset="0"/>
              <a:sym typeface="Source Sans Pro"/>
            </a:endParaRPr>
          </a:p>
          <a:p>
            <a:pPr>
              <a:lnSpc>
                <a:spcPct val="85000"/>
              </a:lnSpc>
              <a:buClr>
                <a:schemeClr val="dk1"/>
              </a:buClr>
              <a:buSzPts val="3120"/>
            </a:pPr>
            <a:endParaRPr lang="en-US" sz="3000" dirty="0">
              <a:solidFill>
                <a:schemeClr val="dk1"/>
              </a:solidFill>
              <a:latin typeface="Calibri" panose="020F0502020204030204" pitchFamily="34" charset="0"/>
              <a:ea typeface="Source Sans Pro"/>
              <a:cs typeface="Calibri" panose="020F0502020204030204" pitchFamily="34" charset="0"/>
              <a:sym typeface="Source Sans Pro"/>
            </a:endParaRPr>
          </a:p>
          <a:p>
            <a:pPr>
              <a:lnSpc>
                <a:spcPct val="85000"/>
              </a:lnSpc>
              <a:buClr>
                <a:schemeClr val="dk1"/>
              </a:buClr>
              <a:buSzPts val="3120"/>
            </a:pPr>
            <a:endParaRPr lang="en-US" sz="3000" dirty="0">
              <a:solidFill>
                <a:schemeClr val="dk1"/>
              </a:solidFill>
              <a:latin typeface="Calibri" panose="020F0502020204030204" pitchFamily="34" charset="0"/>
              <a:ea typeface="Source Sans Pro"/>
              <a:cs typeface="Calibri" panose="020F0502020204030204" pitchFamily="34" charset="0"/>
              <a:sym typeface="Source Sans Pro"/>
            </a:endParaRPr>
          </a:p>
          <a:p>
            <a:pPr>
              <a:lnSpc>
                <a:spcPct val="85000"/>
              </a:lnSpc>
              <a:buClr>
                <a:schemeClr val="dk1"/>
              </a:buClr>
              <a:buSzPts val="3120"/>
            </a:pPr>
            <a:endParaRPr lang="en-US" sz="3000" dirty="0">
              <a:solidFill>
                <a:schemeClr val="dk1"/>
              </a:solidFill>
              <a:latin typeface="Calibri" panose="020F0502020204030204" pitchFamily="34" charset="0"/>
              <a:ea typeface="Source Sans Pro"/>
              <a:cs typeface="Calibri" panose="020F0502020204030204" pitchFamily="34" charset="0"/>
              <a:sym typeface="Source Sans Pro"/>
            </a:endParaRPr>
          </a:p>
          <a:p>
            <a:pPr>
              <a:lnSpc>
                <a:spcPct val="85000"/>
              </a:lnSpc>
              <a:buClr>
                <a:schemeClr val="dk1"/>
              </a:buClr>
              <a:buSzPts val="3120"/>
            </a:pPr>
            <a:endParaRPr lang="en-US" sz="3000" dirty="0">
              <a:solidFill>
                <a:schemeClr val="dk1"/>
              </a:solidFill>
              <a:latin typeface="Calibri" panose="020F0502020204030204" pitchFamily="34" charset="0"/>
              <a:ea typeface="Source Sans Pro"/>
              <a:cs typeface="Calibri" panose="020F0502020204030204" pitchFamily="34" charset="0"/>
              <a:sym typeface="Source Sans Pro"/>
            </a:endParaRPr>
          </a:p>
          <a:p>
            <a:pPr>
              <a:lnSpc>
                <a:spcPct val="85000"/>
              </a:lnSpc>
              <a:buClr>
                <a:schemeClr val="dk1"/>
              </a:buClr>
              <a:buSzPts val="3120"/>
            </a:pPr>
            <a:endParaRPr lang="en-US" sz="3000" dirty="0">
              <a:solidFill>
                <a:schemeClr val="dk1"/>
              </a:solidFill>
              <a:latin typeface="Calibri" panose="020F0502020204030204" pitchFamily="34" charset="0"/>
              <a:ea typeface="Source Sans Pro"/>
              <a:cs typeface="Calibri" panose="020F0502020204030204" pitchFamily="34" charset="0"/>
              <a:sym typeface="Source Sans Pro"/>
            </a:endParaRPr>
          </a:p>
          <a:p>
            <a:pPr>
              <a:lnSpc>
                <a:spcPct val="85000"/>
              </a:lnSpc>
              <a:buClr>
                <a:schemeClr val="dk1"/>
              </a:buClr>
              <a:buSzPts val="3120"/>
            </a:pPr>
            <a:endParaRPr lang="en-US" sz="3000" dirty="0">
              <a:solidFill>
                <a:schemeClr val="dk1"/>
              </a:solidFill>
              <a:latin typeface="Calibri" panose="020F0502020204030204" pitchFamily="34" charset="0"/>
              <a:ea typeface="Source Sans Pro"/>
              <a:cs typeface="Calibri" panose="020F0502020204030204" pitchFamily="34" charset="0"/>
              <a:sym typeface="Source Sans Pro"/>
            </a:endParaRPr>
          </a:p>
          <a:p>
            <a:pPr>
              <a:lnSpc>
                <a:spcPct val="85000"/>
              </a:lnSpc>
              <a:buClr>
                <a:schemeClr val="dk1"/>
              </a:buClr>
              <a:buSzPts val="3120"/>
            </a:pPr>
            <a:endParaRPr lang="en-US" sz="3000" dirty="0">
              <a:solidFill>
                <a:schemeClr val="dk1"/>
              </a:solidFill>
              <a:latin typeface="Calibri" panose="020F0502020204030204" pitchFamily="34" charset="0"/>
              <a:ea typeface="Source Sans Pro"/>
              <a:cs typeface="Calibri" panose="020F0502020204030204" pitchFamily="34" charset="0"/>
              <a:sym typeface="Source Sans Pro"/>
            </a:endParaRPr>
          </a:p>
          <a:p>
            <a:pPr>
              <a:lnSpc>
                <a:spcPct val="85000"/>
              </a:lnSpc>
              <a:buClr>
                <a:schemeClr val="dk1"/>
              </a:buClr>
              <a:buSzPts val="3120"/>
            </a:pPr>
            <a:endParaRPr lang="en-US" sz="3000" dirty="0">
              <a:solidFill>
                <a:schemeClr val="dk1"/>
              </a:solidFill>
              <a:latin typeface="Calibri" panose="020F0502020204030204" pitchFamily="34" charset="0"/>
              <a:ea typeface="Source Sans Pro"/>
              <a:cs typeface="Calibri" panose="020F0502020204030204" pitchFamily="34" charset="0"/>
              <a:sym typeface="Source Sans Pro"/>
            </a:endParaRPr>
          </a:p>
          <a:p>
            <a:pPr>
              <a:lnSpc>
                <a:spcPct val="85000"/>
              </a:lnSpc>
              <a:buClr>
                <a:schemeClr val="dk1"/>
              </a:buClr>
              <a:buSzPts val="3120"/>
            </a:pPr>
            <a:endParaRPr lang="en-US" sz="3000" dirty="0">
              <a:solidFill>
                <a:schemeClr val="dk1"/>
              </a:solidFill>
              <a:latin typeface="Calibri" panose="020F0502020204030204" pitchFamily="34" charset="0"/>
              <a:ea typeface="Source Sans Pro"/>
              <a:cs typeface="Calibri" panose="020F0502020204030204" pitchFamily="34" charset="0"/>
              <a:sym typeface="Source Sans Pro"/>
            </a:endParaRPr>
          </a:p>
          <a:p>
            <a:pPr algn="ctr">
              <a:lnSpc>
                <a:spcPct val="85000"/>
              </a:lnSpc>
              <a:spcBef>
                <a:spcPts val="960"/>
              </a:spcBef>
            </a:pPr>
            <a:endParaRPr sz="3100" dirty="0">
              <a:latin typeface="Calibri" panose="020F0502020204030204" pitchFamily="34" charset="0"/>
              <a:cs typeface="Calibri" panose="020F0502020204030204" pitchFamily="34" charset="0"/>
            </a:endParaRPr>
          </a:p>
        </p:txBody>
      </p:sp>
      <p:pic>
        <p:nvPicPr>
          <p:cNvPr id="1041" name="Picture 25" descr="3B38BD4C">
            <a:extLst>
              <a:ext uri="{FF2B5EF4-FFF2-40B4-BE49-F238E27FC236}">
                <a16:creationId xmlns:a16="http://schemas.microsoft.com/office/drawing/2014/main" id="{968443AB-716B-424C-B9F0-2FD50397FC92}"/>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9789978" y="19678144"/>
            <a:ext cx="4443984" cy="3145741"/>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26" descr="B935AD3A">
            <a:extLst>
              <a:ext uri="{FF2B5EF4-FFF2-40B4-BE49-F238E27FC236}">
                <a16:creationId xmlns:a16="http://schemas.microsoft.com/office/drawing/2014/main" id="{6711AB3C-6E4A-4A2C-8E68-4F7EE68C4BF2}"/>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4334937" y="19632733"/>
            <a:ext cx="4443984" cy="3236562"/>
          </a:xfrm>
          <a:prstGeom prst="rect">
            <a:avLst/>
          </a:prstGeom>
          <a:noFill/>
          <a:extLst>
            <a:ext uri="{909E8E84-426E-40DD-AFC4-6F175D3DCCD1}">
              <a14:hiddenFill xmlns:a14="http://schemas.microsoft.com/office/drawing/2010/main">
                <a:solidFill>
                  <a:srgbClr val="FFFFFF"/>
                </a:solidFill>
              </a14:hiddenFill>
            </a:ext>
          </a:extLst>
        </p:spPr>
      </p:pic>
      <p:pic>
        <p:nvPicPr>
          <p:cNvPr id="1039" name="Picture 24" descr="840DD60E">
            <a:extLst>
              <a:ext uri="{FF2B5EF4-FFF2-40B4-BE49-F238E27FC236}">
                <a16:creationId xmlns:a16="http://schemas.microsoft.com/office/drawing/2014/main" id="{F17D8D00-2A1F-4E68-A88F-4E5EAB5B344E}"/>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9890953" y="22869295"/>
            <a:ext cx="4443984" cy="3150586"/>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23" descr="C26F000">
            <a:extLst>
              <a:ext uri="{FF2B5EF4-FFF2-40B4-BE49-F238E27FC236}">
                <a16:creationId xmlns:a16="http://schemas.microsoft.com/office/drawing/2014/main" id="{00AA8578-AED9-4A4F-A0DA-F5B1C9AC3561}"/>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4233962" y="22869295"/>
            <a:ext cx="4443984" cy="3150586"/>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18">
            <a:extLst>
              <a:ext uri="{FF2B5EF4-FFF2-40B4-BE49-F238E27FC236}">
                <a16:creationId xmlns:a16="http://schemas.microsoft.com/office/drawing/2014/main" id="{971B3FEA-9A51-4588-A90E-071529028FB0}"/>
              </a:ext>
            </a:extLst>
          </p:cNvPr>
          <p:cNvSpPr>
            <a:spLocks noChangeArrowheads="1"/>
          </p:cNvSpPr>
          <p:nvPr/>
        </p:nvSpPr>
        <p:spPr bwMode="auto">
          <a:xfrm>
            <a:off x="18607839" y="21560224"/>
            <a:ext cx="4443984"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Rectangle 19">
            <a:extLst>
              <a:ext uri="{FF2B5EF4-FFF2-40B4-BE49-F238E27FC236}">
                <a16:creationId xmlns:a16="http://schemas.microsoft.com/office/drawing/2014/main" id="{14F7C515-C216-4FCD-B1F6-A9F2C838C758}"/>
              </a:ext>
            </a:extLst>
          </p:cNvPr>
          <p:cNvSpPr>
            <a:spLocks noChangeArrowheads="1"/>
          </p:cNvSpPr>
          <p:nvPr/>
        </p:nvSpPr>
        <p:spPr bwMode="auto">
          <a:xfrm>
            <a:off x="18607839" y="25655974"/>
            <a:ext cx="4443984"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9" name="Rectangle 20">
            <a:extLst>
              <a:ext uri="{FF2B5EF4-FFF2-40B4-BE49-F238E27FC236}">
                <a16:creationId xmlns:a16="http://schemas.microsoft.com/office/drawing/2014/main" id="{35CFF5B6-2A23-4E87-B105-215DBBF4353E}"/>
              </a:ext>
            </a:extLst>
          </p:cNvPr>
          <p:cNvSpPr>
            <a:spLocks noChangeArrowheads="1"/>
          </p:cNvSpPr>
          <p:nvPr/>
        </p:nvSpPr>
        <p:spPr bwMode="auto">
          <a:xfrm>
            <a:off x="18607839" y="29275474"/>
            <a:ext cx="4443984"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64" name="Google Shape;89;p13">
            <a:extLst>
              <a:ext uri="{FF2B5EF4-FFF2-40B4-BE49-F238E27FC236}">
                <a16:creationId xmlns:a16="http://schemas.microsoft.com/office/drawing/2014/main" id="{0B2EF589-BDF3-47D6-AD1F-2AF958E1D8B1}"/>
              </a:ext>
            </a:extLst>
          </p:cNvPr>
          <p:cNvSpPr txBox="1"/>
          <p:nvPr/>
        </p:nvSpPr>
        <p:spPr>
          <a:xfrm>
            <a:off x="9762937" y="25956275"/>
            <a:ext cx="9144000" cy="679314"/>
          </a:xfrm>
          <a:prstGeom prst="rect">
            <a:avLst/>
          </a:prstGeom>
          <a:solidFill>
            <a:schemeClr val="lt1"/>
          </a:solidFill>
          <a:ln w="38100" cap="flat" cmpd="sng">
            <a:noFill/>
            <a:prstDash val="solid"/>
            <a:miter lim="800000"/>
            <a:headEnd type="none" w="sm" len="sm"/>
            <a:tailEnd type="none" w="sm" len="sm"/>
          </a:ln>
        </p:spPr>
        <p:txBody>
          <a:bodyPr spcFirstLastPara="1" wrap="square" lIns="216022" tIns="216022" rIns="216022" bIns="216022" anchor="t" anchorCtr="0">
            <a:noAutofit/>
          </a:bodyPr>
          <a:lstStyle/>
          <a:p>
            <a:pPr algn="ctr">
              <a:lnSpc>
                <a:spcPct val="85000"/>
              </a:lnSpc>
              <a:buClr>
                <a:schemeClr val="dk1"/>
              </a:buClr>
              <a:buSzPts val="3120"/>
            </a:pPr>
            <a:r>
              <a:rPr lang="en-US" sz="3500" dirty="0">
                <a:solidFill>
                  <a:schemeClr val="accent1"/>
                </a:solidFill>
                <a:latin typeface="+mj-lt"/>
                <a:ea typeface="Source Sans Pro"/>
                <a:cs typeface="Calibri" panose="020F0502020204030204" pitchFamily="34" charset="0"/>
                <a:sym typeface="Source Sans Pro"/>
              </a:rPr>
              <a:t>Results</a:t>
            </a:r>
          </a:p>
          <a:p>
            <a:pPr>
              <a:lnSpc>
                <a:spcPct val="85000"/>
              </a:lnSpc>
              <a:buClr>
                <a:schemeClr val="dk1"/>
              </a:buClr>
              <a:buSzPts val="3120"/>
            </a:pPr>
            <a:endParaRPr lang="en-US" sz="3000" dirty="0">
              <a:ea typeface="Source Sans Pro"/>
              <a:cs typeface="Calibri" panose="020F0502020204030204" pitchFamily="34" charset="0"/>
              <a:sym typeface="Source Sans Pro"/>
            </a:endParaRPr>
          </a:p>
          <a:p>
            <a:pPr>
              <a:lnSpc>
                <a:spcPct val="85000"/>
              </a:lnSpc>
              <a:buClr>
                <a:schemeClr val="dk1"/>
              </a:buClr>
              <a:buSzPts val="3120"/>
            </a:pPr>
            <a:endParaRPr lang="en-US" sz="3000" dirty="0">
              <a:solidFill>
                <a:schemeClr val="dk1"/>
              </a:solidFill>
              <a:latin typeface="Calibri" panose="020F0502020204030204" pitchFamily="34" charset="0"/>
              <a:ea typeface="Source Sans Pro"/>
              <a:cs typeface="Calibri" panose="020F0502020204030204" pitchFamily="34" charset="0"/>
              <a:sym typeface="Source Sans Pro"/>
            </a:endParaRPr>
          </a:p>
          <a:p>
            <a:pPr>
              <a:lnSpc>
                <a:spcPct val="85000"/>
              </a:lnSpc>
              <a:buClr>
                <a:schemeClr val="dk1"/>
              </a:buClr>
              <a:buSzPts val="3120"/>
            </a:pPr>
            <a:endParaRPr lang="en-US" sz="3000" dirty="0">
              <a:solidFill>
                <a:schemeClr val="dk1"/>
              </a:solidFill>
              <a:latin typeface="Calibri" panose="020F0502020204030204" pitchFamily="34" charset="0"/>
              <a:ea typeface="Source Sans Pro"/>
              <a:cs typeface="Calibri" panose="020F0502020204030204" pitchFamily="34" charset="0"/>
              <a:sym typeface="Source Sans Pro"/>
            </a:endParaRPr>
          </a:p>
          <a:p>
            <a:pPr>
              <a:lnSpc>
                <a:spcPct val="85000"/>
              </a:lnSpc>
              <a:buClr>
                <a:schemeClr val="dk1"/>
              </a:buClr>
              <a:buSzPts val="3120"/>
            </a:pPr>
            <a:endParaRPr lang="en-US" sz="3000" dirty="0">
              <a:solidFill>
                <a:schemeClr val="dk1"/>
              </a:solidFill>
              <a:latin typeface="Calibri" panose="020F0502020204030204" pitchFamily="34" charset="0"/>
              <a:ea typeface="Source Sans Pro"/>
              <a:cs typeface="Calibri" panose="020F0502020204030204" pitchFamily="34" charset="0"/>
              <a:sym typeface="Source Sans Pro"/>
            </a:endParaRPr>
          </a:p>
          <a:p>
            <a:pPr>
              <a:lnSpc>
                <a:spcPct val="85000"/>
              </a:lnSpc>
              <a:buClr>
                <a:schemeClr val="dk1"/>
              </a:buClr>
              <a:buSzPts val="3120"/>
            </a:pPr>
            <a:endParaRPr lang="en-US" sz="3000" dirty="0">
              <a:solidFill>
                <a:schemeClr val="dk1"/>
              </a:solidFill>
              <a:latin typeface="Calibri" panose="020F0502020204030204" pitchFamily="34" charset="0"/>
              <a:ea typeface="Source Sans Pro"/>
              <a:cs typeface="Calibri" panose="020F0502020204030204" pitchFamily="34" charset="0"/>
              <a:sym typeface="Source Sans Pro"/>
            </a:endParaRPr>
          </a:p>
          <a:p>
            <a:pPr>
              <a:lnSpc>
                <a:spcPct val="85000"/>
              </a:lnSpc>
              <a:buClr>
                <a:schemeClr val="dk1"/>
              </a:buClr>
              <a:buSzPts val="3120"/>
            </a:pPr>
            <a:endParaRPr lang="en-US" sz="3000" dirty="0">
              <a:solidFill>
                <a:schemeClr val="dk1"/>
              </a:solidFill>
              <a:latin typeface="Calibri" panose="020F0502020204030204" pitchFamily="34" charset="0"/>
              <a:ea typeface="Source Sans Pro"/>
              <a:cs typeface="Calibri" panose="020F0502020204030204" pitchFamily="34" charset="0"/>
              <a:sym typeface="Source Sans Pro"/>
            </a:endParaRPr>
          </a:p>
          <a:p>
            <a:pPr>
              <a:lnSpc>
                <a:spcPct val="85000"/>
              </a:lnSpc>
              <a:buClr>
                <a:schemeClr val="dk1"/>
              </a:buClr>
              <a:buSzPts val="3120"/>
            </a:pPr>
            <a:endParaRPr lang="en-US" sz="3000" dirty="0">
              <a:solidFill>
                <a:schemeClr val="dk1"/>
              </a:solidFill>
              <a:latin typeface="Calibri" panose="020F0502020204030204" pitchFamily="34" charset="0"/>
              <a:ea typeface="Source Sans Pro"/>
              <a:cs typeface="Calibri" panose="020F0502020204030204" pitchFamily="34" charset="0"/>
              <a:sym typeface="Source Sans Pro"/>
            </a:endParaRPr>
          </a:p>
          <a:p>
            <a:pPr>
              <a:lnSpc>
                <a:spcPct val="85000"/>
              </a:lnSpc>
              <a:buClr>
                <a:schemeClr val="dk1"/>
              </a:buClr>
              <a:buSzPts val="3120"/>
            </a:pPr>
            <a:endParaRPr lang="en-US" sz="3000" dirty="0">
              <a:solidFill>
                <a:schemeClr val="dk1"/>
              </a:solidFill>
              <a:latin typeface="Calibri" panose="020F0502020204030204" pitchFamily="34" charset="0"/>
              <a:ea typeface="Source Sans Pro"/>
              <a:cs typeface="Calibri" panose="020F0502020204030204" pitchFamily="34" charset="0"/>
              <a:sym typeface="Source Sans Pro"/>
            </a:endParaRPr>
          </a:p>
          <a:p>
            <a:pPr>
              <a:lnSpc>
                <a:spcPct val="85000"/>
              </a:lnSpc>
              <a:buClr>
                <a:schemeClr val="dk1"/>
              </a:buClr>
              <a:buSzPts val="3120"/>
            </a:pPr>
            <a:endParaRPr lang="en-US" sz="3000" dirty="0">
              <a:solidFill>
                <a:schemeClr val="dk1"/>
              </a:solidFill>
              <a:latin typeface="Calibri" panose="020F0502020204030204" pitchFamily="34" charset="0"/>
              <a:ea typeface="Source Sans Pro"/>
              <a:cs typeface="Calibri" panose="020F0502020204030204" pitchFamily="34" charset="0"/>
              <a:sym typeface="Source Sans Pro"/>
            </a:endParaRPr>
          </a:p>
          <a:p>
            <a:pPr>
              <a:lnSpc>
                <a:spcPct val="85000"/>
              </a:lnSpc>
              <a:buClr>
                <a:schemeClr val="dk1"/>
              </a:buClr>
              <a:buSzPts val="3120"/>
            </a:pPr>
            <a:endParaRPr lang="en-US" sz="3000" dirty="0">
              <a:solidFill>
                <a:schemeClr val="dk1"/>
              </a:solidFill>
              <a:latin typeface="Calibri" panose="020F0502020204030204" pitchFamily="34" charset="0"/>
              <a:ea typeface="Source Sans Pro"/>
              <a:cs typeface="Calibri" panose="020F0502020204030204" pitchFamily="34" charset="0"/>
              <a:sym typeface="Source Sans Pro"/>
            </a:endParaRPr>
          </a:p>
          <a:p>
            <a:pPr>
              <a:lnSpc>
                <a:spcPct val="85000"/>
              </a:lnSpc>
              <a:buClr>
                <a:schemeClr val="dk1"/>
              </a:buClr>
              <a:buSzPts val="3120"/>
            </a:pPr>
            <a:endParaRPr lang="en-US" sz="3000" dirty="0">
              <a:solidFill>
                <a:schemeClr val="dk1"/>
              </a:solidFill>
              <a:latin typeface="Calibri" panose="020F0502020204030204" pitchFamily="34" charset="0"/>
              <a:ea typeface="Source Sans Pro"/>
              <a:cs typeface="Calibri" panose="020F0502020204030204" pitchFamily="34" charset="0"/>
              <a:sym typeface="Source Sans Pro"/>
            </a:endParaRPr>
          </a:p>
          <a:p>
            <a:pPr>
              <a:lnSpc>
                <a:spcPct val="85000"/>
              </a:lnSpc>
              <a:buClr>
                <a:schemeClr val="dk1"/>
              </a:buClr>
              <a:buSzPts val="3120"/>
            </a:pPr>
            <a:endParaRPr lang="en-US" sz="3000" dirty="0">
              <a:solidFill>
                <a:schemeClr val="dk1"/>
              </a:solidFill>
              <a:latin typeface="Calibri" panose="020F0502020204030204" pitchFamily="34" charset="0"/>
              <a:ea typeface="Source Sans Pro"/>
              <a:cs typeface="Calibri" panose="020F0502020204030204" pitchFamily="34" charset="0"/>
              <a:sym typeface="Source Sans Pro"/>
            </a:endParaRPr>
          </a:p>
          <a:p>
            <a:pPr algn="ctr">
              <a:lnSpc>
                <a:spcPct val="85000"/>
              </a:lnSpc>
              <a:spcBef>
                <a:spcPts val="960"/>
              </a:spcBef>
            </a:pPr>
            <a:endParaRPr sz="3100" dirty="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graphicFrame>
            <p:nvGraphicFramePr>
              <p:cNvPr id="10" name="Table 9">
                <a:extLst>
                  <a:ext uri="{FF2B5EF4-FFF2-40B4-BE49-F238E27FC236}">
                    <a16:creationId xmlns:a16="http://schemas.microsoft.com/office/drawing/2014/main" id="{1C55E27D-0E3E-4497-9EA6-DD03702E0978}"/>
                  </a:ext>
                </a:extLst>
              </p:cNvPr>
              <p:cNvGraphicFramePr>
                <a:graphicFrameLocks noGrp="1" noChangeAspect="1"/>
              </p:cNvGraphicFramePr>
              <p:nvPr>
                <p:extLst>
                  <p:ext uri="{D42A27DB-BD31-4B8C-83A1-F6EECF244321}">
                    <p14:modId xmlns:p14="http://schemas.microsoft.com/office/powerpoint/2010/main" val="1434659561"/>
                  </p:ext>
                </p:extLst>
              </p:nvPr>
            </p:nvGraphicFramePr>
            <p:xfrm>
              <a:off x="9961567" y="26741352"/>
              <a:ext cx="8878738" cy="3217926"/>
            </p:xfrm>
            <a:graphic>
              <a:graphicData uri="http://schemas.openxmlformats.org/drawingml/2006/table">
                <a:tbl>
                  <a:tblPr firstRow="1" firstCol="1" bandRow="1">
                    <a:tableStyleId>{5C22544A-7EE6-4342-B048-85BDC9FD1C3A}</a:tableStyleId>
                  </a:tblPr>
                  <a:tblGrid>
                    <a:gridCol w="1659947">
                      <a:extLst>
                        <a:ext uri="{9D8B030D-6E8A-4147-A177-3AD203B41FA5}">
                          <a16:colId xmlns:a16="http://schemas.microsoft.com/office/drawing/2014/main" val="1420847723"/>
                        </a:ext>
                      </a:extLst>
                    </a:gridCol>
                    <a:gridCol w="1320800">
                      <a:extLst>
                        <a:ext uri="{9D8B030D-6E8A-4147-A177-3AD203B41FA5}">
                          <a16:colId xmlns:a16="http://schemas.microsoft.com/office/drawing/2014/main" val="299665615"/>
                        </a:ext>
                      </a:extLst>
                    </a:gridCol>
                    <a:gridCol w="1930400">
                      <a:extLst>
                        <a:ext uri="{9D8B030D-6E8A-4147-A177-3AD203B41FA5}">
                          <a16:colId xmlns:a16="http://schemas.microsoft.com/office/drawing/2014/main" val="156381337"/>
                        </a:ext>
                      </a:extLst>
                    </a:gridCol>
                    <a:gridCol w="965200">
                      <a:extLst>
                        <a:ext uri="{9D8B030D-6E8A-4147-A177-3AD203B41FA5}">
                          <a16:colId xmlns:a16="http://schemas.microsoft.com/office/drawing/2014/main" val="423548268"/>
                        </a:ext>
                      </a:extLst>
                    </a:gridCol>
                    <a:gridCol w="1511300">
                      <a:extLst>
                        <a:ext uri="{9D8B030D-6E8A-4147-A177-3AD203B41FA5}">
                          <a16:colId xmlns:a16="http://schemas.microsoft.com/office/drawing/2014/main" val="4034661027"/>
                        </a:ext>
                      </a:extLst>
                    </a:gridCol>
                    <a:gridCol w="1491091">
                      <a:extLst>
                        <a:ext uri="{9D8B030D-6E8A-4147-A177-3AD203B41FA5}">
                          <a16:colId xmlns:a16="http://schemas.microsoft.com/office/drawing/2014/main" val="331464979"/>
                        </a:ext>
                      </a:extLst>
                    </a:gridCol>
                  </a:tblGrid>
                  <a:tr h="0">
                    <a:tc>
                      <a:txBody>
                        <a:bodyPr/>
                        <a:lstStyle/>
                        <a:p>
                          <a:pPr marL="0" marR="0" algn="ctr">
                            <a:lnSpc>
                              <a:spcPct val="107000"/>
                            </a:lnSpc>
                            <a:spcBef>
                              <a:spcPts val="0"/>
                            </a:spcBef>
                            <a:spcAft>
                              <a:spcPts val="0"/>
                            </a:spcAft>
                          </a:pPr>
                          <a:r>
                            <a:rPr lang="en-US" sz="2000" dirty="0">
                              <a:effectLst/>
                            </a:rPr>
                            <a:t>Optimization Algorithm</a:t>
                          </a:r>
                          <a:endParaRPr lang="en-US" sz="2000" dirty="0">
                            <a:solidFill>
                              <a:srgbClr val="2F5496"/>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2000" dirty="0">
                              <a:effectLst/>
                            </a:rPr>
                            <a:t>Learning Rate</a:t>
                          </a:r>
                          <a:endParaRPr lang="en-US" sz="2000" dirty="0">
                            <a:solidFill>
                              <a:srgbClr val="2F5496"/>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2000" dirty="0">
                              <a:effectLst/>
                            </a:rPr>
                            <a:t>Other </a:t>
                          </a:r>
                        </a:p>
                        <a:p>
                          <a:pPr marL="0" marR="0" algn="ctr">
                            <a:lnSpc>
                              <a:spcPct val="107000"/>
                            </a:lnSpc>
                            <a:spcBef>
                              <a:spcPts val="0"/>
                            </a:spcBef>
                            <a:spcAft>
                              <a:spcPts val="0"/>
                            </a:spcAft>
                          </a:pPr>
                          <a:r>
                            <a:rPr lang="en-US" sz="2000" dirty="0">
                              <a:effectLst/>
                            </a:rPr>
                            <a:t>Parameters</a:t>
                          </a:r>
                          <a:endParaRPr lang="en-US" sz="2000" dirty="0">
                            <a:solidFill>
                              <a:srgbClr val="2F5496"/>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2000" dirty="0">
                              <a:effectLst/>
                            </a:rPr>
                            <a:t>Epochs</a:t>
                          </a:r>
                          <a:endParaRPr lang="en-US" sz="2000" dirty="0">
                            <a:solidFill>
                              <a:srgbClr val="2F5496"/>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2000">
                              <a:effectLst/>
                            </a:rPr>
                            <a:t>Training Period (min)</a:t>
                          </a:r>
                          <a:endParaRPr lang="en-US" sz="2000">
                            <a:solidFill>
                              <a:srgbClr val="2F5496"/>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2000">
                              <a:effectLst/>
                            </a:rPr>
                            <a:t>Test Accuracy</a:t>
                          </a:r>
                          <a:endParaRPr lang="en-US" sz="2000">
                            <a:solidFill>
                              <a:srgbClr val="2F5496"/>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799548270"/>
                      </a:ext>
                    </a:extLst>
                  </a:tr>
                  <a:tr h="201346">
                    <a:tc>
                      <a:txBody>
                        <a:bodyPr/>
                        <a:lstStyle/>
                        <a:p>
                          <a:pPr marL="0" marR="0" algn="ctr">
                            <a:lnSpc>
                              <a:spcPct val="107000"/>
                            </a:lnSpc>
                            <a:spcBef>
                              <a:spcPts val="0"/>
                            </a:spcBef>
                            <a:spcAft>
                              <a:spcPts val="0"/>
                            </a:spcAft>
                          </a:pPr>
                          <a:r>
                            <a:rPr lang="en-US" sz="2000">
                              <a:effectLst/>
                            </a:rPr>
                            <a:t>SGD</a:t>
                          </a:r>
                          <a:endParaRPr lang="en-US" sz="2000">
                            <a:solidFill>
                              <a:srgbClr val="2F5496"/>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2000">
                              <a:effectLst/>
                            </a:rPr>
                            <a:t>0.1</a:t>
                          </a:r>
                          <a:endParaRPr lang="en-US" sz="2000">
                            <a:solidFill>
                              <a:srgbClr val="2F5496"/>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2000">
                              <a:effectLst/>
                            </a:rPr>
                            <a:t>-</a:t>
                          </a:r>
                          <a:endParaRPr lang="en-US" sz="2000">
                            <a:solidFill>
                              <a:srgbClr val="2F5496"/>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2000">
                              <a:effectLst/>
                            </a:rPr>
                            <a:t>100</a:t>
                          </a:r>
                          <a:endParaRPr lang="en-US" sz="2000">
                            <a:solidFill>
                              <a:srgbClr val="2F5496"/>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2000">
                              <a:effectLst/>
                            </a:rPr>
                            <a:t>16</a:t>
                          </a:r>
                          <a:endParaRPr lang="en-US" sz="2000">
                            <a:solidFill>
                              <a:srgbClr val="2F5496"/>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2000">
                              <a:effectLst/>
                            </a:rPr>
                            <a:t>40.69%</a:t>
                          </a:r>
                          <a:endParaRPr lang="en-US" sz="2000">
                            <a:solidFill>
                              <a:srgbClr val="2F5496"/>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357891200"/>
                      </a:ext>
                    </a:extLst>
                  </a:tr>
                  <a:tr h="0">
                    <a:tc>
                      <a:txBody>
                        <a:bodyPr/>
                        <a:lstStyle/>
                        <a:p>
                          <a:pPr marL="0" marR="0" algn="ctr">
                            <a:lnSpc>
                              <a:spcPct val="107000"/>
                            </a:lnSpc>
                            <a:spcBef>
                              <a:spcPts val="0"/>
                            </a:spcBef>
                            <a:spcAft>
                              <a:spcPts val="0"/>
                            </a:spcAft>
                          </a:pPr>
                          <a:r>
                            <a:rPr lang="en-US" sz="2000">
                              <a:effectLst/>
                            </a:rPr>
                            <a:t>SGDM</a:t>
                          </a:r>
                          <a:endParaRPr lang="en-US" sz="2000">
                            <a:solidFill>
                              <a:srgbClr val="2F5496"/>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2000">
                              <a:effectLst/>
                            </a:rPr>
                            <a:t>0.1 </a:t>
                          </a:r>
                          <a:endParaRPr lang="en-US" sz="2000">
                            <a:solidFill>
                              <a:srgbClr val="2F5496"/>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14:m>
                            <m:oMath xmlns:m="http://schemas.openxmlformats.org/officeDocument/2006/math">
                              <m:r>
                                <a:rPr lang="en-US" sz="2000">
                                  <a:effectLst/>
                                  <a:latin typeface="Cambria Math" panose="02040503050406030204" pitchFamily="18" charset="0"/>
                                </a:rPr>
                                <m:t>𝛼</m:t>
                              </m:r>
                            </m:oMath>
                          </a14:m>
                          <a:r>
                            <a:rPr lang="en-US" sz="2000">
                              <a:effectLst/>
                            </a:rPr>
                            <a:t> = 0.9</a:t>
                          </a:r>
                          <a:endParaRPr lang="en-US" sz="2000">
                            <a:solidFill>
                              <a:srgbClr val="2F5496"/>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2000">
                              <a:effectLst/>
                            </a:rPr>
                            <a:t>100</a:t>
                          </a:r>
                          <a:endParaRPr lang="en-US" sz="2000">
                            <a:solidFill>
                              <a:srgbClr val="2F5496"/>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2000">
                              <a:effectLst/>
                            </a:rPr>
                            <a:t>17</a:t>
                          </a:r>
                          <a:endParaRPr lang="en-US" sz="2000">
                            <a:solidFill>
                              <a:srgbClr val="2F5496"/>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2000" b="1" dirty="0">
                              <a:effectLst/>
                            </a:rPr>
                            <a:t>42.23%</a:t>
                          </a:r>
                          <a:endParaRPr lang="en-US" sz="2000" b="1" dirty="0">
                            <a:solidFill>
                              <a:srgbClr val="2F5496"/>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4193025523"/>
                      </a:ext>
                    </a:extLst>
                  </a:tr>
                  <a:tr h="0">
                    <a:tc>
                      <a:txBody>
                        <a:bodyPr/>
                        <a:lstStyle/>
                        <a:p>
                          <a:pPr marL="0" marR="0" algn="ctr">
                            <a:lnSpc>
                              <a:spcPct val="107000"/>
                            </a:lnSpc>
                            <a:spcBef>
                              <a:spcPts val="0"/>
                            </a:spcBef>
                            <a:spcAft>
                              <a:spcPts val="0"/>
                            </a:spcAft>
                          </a:pPr>
                          <a:r>
                            <a:rPr lang="en-US" sz="2000" dirty="0">
                              <a:effectLst/>
                            </a:rPr>
                            <a:t>Adam</a:t>
                          </a:r>
                          <a:endParaRPr lang="en-US" sz="2000" dirty="0">
                            <a:solidFill>
                              <a:srgbClr val="2F5496"/>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2000">
                              <a:effectLst/>
                            </a:rPr>
                            <a:t>0.001</a:t>
                          </a:r>
                          <a:endParaRPr lang="en-US" sz="2000">
                            <a:solidFill>
                              <a:srgbClr val="2F5496"/>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07000"/>
                            </a:lnSpc>
                            <a:spcBef>
                              <a:spcPts val="0"/>
                            </a:spcBef>
                            <a:spcAft>
                              <a:spcPts val="0"/>
                            </a:spcAft>
                          </a:pPr>
                          <a14:m>
                            <m:oMathPara xmlns:m="http://schemas.openxmlformats.org/officeDocument/2006/math">
                              <m:oMathParaPr>
                                <m:jc m:val="centerGroup"/>
                              </m:oMathParaPr>
                              <m:oMath xmlns:m="http://schemas.openxmlformats.org/officeDocument/2006/math">
                                <m:sSub>
                                  <m:sSubPr>
                                    <m:ctrlPr>
                                      <a:rPr lang="en-US" sz="2000" i="1">
                                        <a:effectLst/>
                                        <a:latin typeface="Cambria Math" panose="02040503050406030204" pitchFamily="18" charset="0"/>
                                      </a:rPr>
                                    </m:ctrlPr>
                                  </m:sSubPr>
                                  <m:e>
                                    <m:r>
                                      <a:rPr lang="en-US" sz="2000">
                                        <a:effectLst/>
                                        <a:latin typeface="Cambria Math" panose="02040503050406030204" pitchFamily="18" charset="0"/>
                                      </a:rPr>
                                      <m:t>𝛽</m:t>
                                    </m:r>
                                  </m:e>
                                  <m:sub>
                                    <m:r>
                                      <a:rPr lang="en-US" sz="2000">
                                        <a:effectLst/>
                                        <a:latin typeface="Cambria Math" panose="02040503050406030204" pitchFamily="18" charset="0"/>
                                      </a:rPr>
                                      <m:t>1</m:t>
                                    </m:r>
                                  </m:sub>
                                </m:sSub>
                                <m:r>
                                  <a:rPr lang="en-US" sz="2000">
                                    <a:effectLst/>
                                    <a:latin typeface="Cambria Math" panose="02040503050406030204" pitchFamily="18" charset="0"/>
                                  </a:rPr>
                                  <m:t> = 0.9</m:t>
                                </m:r>
                              </m:oMath>
                            </m:oMathPara>
                          </a14:m>
                          <a:endParaRPr lang="en-US" sz="2000" dirty="0">
                            <a:effectLst/>
                          </a:endParaRPr>
                        </a:p>
                        <a:p>
                          <a:pPr marL="0" marR="0" algn="just">
                            <a:lnSpc>
                              <a:spcPct val="107000"/>
                            </a:lnSpc>
                            <a:spcBef>
                              <a:spcPts val="0"/>
                            </a:spcBef>
                            <a:spcAft>
                              <a:spcPts val="0"/>
                            </a:spcAft>
                          </a:pPr>
                          <a14:m>
                            <m:oMathPara xmlns:m="http://schemas.openxmlformats.org/officeDocument/2006/math">
                              <m:oMathParaPr>
                                <m:jc m:val="centerGroup"/>
                              </m:oMathParaPr>
                              <m:oMath xmlns:m="http://schemas.openxmlformats.org/officeDocument/2006/math">
                                <m:sSub>
                                  <m:sSubPr>
                                    <m:ctrlPr>
                                      <a:rPr lang="en-US" sz="2000" i="1">
                                        <a:effectLst/>
                                        <a:latin typeface="Cambria Math" panose="02040503050406030204" pitchFamily="18" charset="0"/>
                                      </a:rPr>
                                    </m:ctrlPr>
                                  </m:sSubPr>
                                  <m:e>
                                    <m:r>
                                      <a:rPr lang="en-US" sz="2000">
                                        <a:effectLst/>
                                        <a:latin typeface="Cambria Math" panose="02040503050406030204" pitchFamily="18" charset="0"/>
                                      </a:rPr>
                                      <m:t>𝛽</m:t>
                                    </m:r>
                                  </m:e>
                                  <m:sub>
                                    <m:r>
                                      <a:rPr lang="en-US" sz="2000">
                                        <a:effectLst/>
                                        <a:latin typeface="Cambria Math" panose="02040503050406030204" pitchFamily="18" charset="0"/>
                                      </a:rPr>
                                      <m:t>2</m:t>
                                    </m:r>
                                  </m:sub>
                                </m:sSub>
                                <m:r>
                                  <a:rPr lang="en-US" sz="2000">
                                    <a:effectLst/>
                                    <a:latin typeface="Cambria Math" panose="02040503050406030204" pitchFamily="18" charset="0"/>
                                  </a:rPr>
                                  <m:t> = 0.999</m:t>
                                </m:r>
                              </m:oMath>
                            </m:oMathPara>
                          </a14:m>
                          <a:endParaRPr lang="en-US" sz="2000" dirty="0">
                            <a:effectLst/>
                          </a:endParaRPr>
                        </a:p>
                        <a:p>
                          <a:pPr marL="0" marR="0" algn="just">
                            <a:lnSpc>
                              <a:spcPct val="107000"/>
                            </a:lnSpc>
                            <a:spcBef>
                              <a:spcPts val="0"/>
                            </a:spcBef>
                            <a:spcAft>
                              <a:spcPts val="0"/>
                            </a:spcAft>
                          </a:pPr>
                          <a14:m>
                            <m:oMathPara xmlns:m="http://schemas.openxmlformats.org/officeDocument/2006/math">
                              <m:oMathParaPr>
                                <m:jc m:val="centerGroup"/>
                              </m:oMathParaPr>
                              <m:oMath xmlns:m="http://schemas.openxmlformats.org/officeDocument/2006/math">
                                <m:r>
                                  <a:rPr lang="en-US" sz="2000">
                                    <a:effectLst/>
                                    <a:latin typeface="Cambria Math" panose="02040503050406030204" pitchFamily="18" charset="0"/>
                                  </a:rPr>
                                  <m:t>𝜖</m:t>
                                </m:r>
                                <m:r>
                                  <a:rPr lang="en-US" sz="2000">
                                    <a:effectLst/>
                                    <a:latin typeface="Cambria Math" panose="02040503050406030204" pitchFamily="18" charset="0"/>
                                  </a:rPr>
                                  <m:t>=</m:t>
                                </m:r>
                                <m:sSup>
                                  <m:sSupPr>
                                    <m:ctrlPr>
                                      <a:rPr lang="en-US" sz="2000" i="1">
                                        <a:effectLst/>
                                        <a:latin typeface="Cambria Math" panose="02040503050406030204" pitchFamily="18" charset="0"/>
                                      </a:rPr>
                                    </m:ctrlPr>
                                  </m:sSupPr>
                                  <m:e>
                                    <m:r>
                                      <a:rPr lang="en-US" sz="2000">
                                        <a:effectLst/>
                                        <a:latin typeface="Cambria Math" panose="02040503050406030204" pitchFamily="18" charset="0"/>
                                      </a:rPr>
                                      <m:t>10</m:t>
                                    </m:r>
                                  </m:e>
                                  <m:sup>
                                    <m:r>
                                      <a:rPr lang="en-US" sz="2000">
                                        <a:effectLst/>
                                        <a:latin typeface="Cambria Math" panose="02040503050406030204" pitchFamily="18" charset="0"/>
                                      </a:rPr>
                                      <m:t>−8</m:t>
                                    </m:r>
                                  </m:sup>
                                </m:sSup>
                              </m:oMath>
                            </m:oMathPara>
                          </a14:m>
                          <a:endParaRPr lang="en-US" sz="2000" dirty="0">
                            <a:solidFill>
                              <a:srgbClr val="2F5496"/>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2000" dirty="0">
                              <a:effectLst/>
                            </a:rPr>
                            <a:t>25</a:t>
                          </a:r>
                          <a:endParaRPr lang="en-US" sz="2000" dirty="0">
                            <a:solidFill>
                              <a:srgbClr val="2F5496"/>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2000">
                              <a:effectLst/>
                            </a:rPr>
                            <a:t>5</a:t>
                          </a:r>
                          <a:endParaRPr lang="en-US" sz="2000">
                            <a:solidFill>
                              <a:srgbClr val="2F5496"/>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2000" dirty="0">
                              <a:effectLst/>
                            </a:rPr>
                            <a:t>40.14%</a:t>
                          </a:r>
                          <a:endParaRPr lang="en-US" sz="2000" dirty="0">
                            <a:solidFill>
                              <a:srgbClr val="2F5496"/>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544127456"/>
                      </a:ext>
                    </a:extLst>
                  </a:tr>
                  <a:tr h="0">
                    <a:tc>
                      <a:txBody>
                        <a:bodyPr/>
                        <a:lstStyle/>
                        <a:p>
                          <a:pPr marL="0" marR="0" algn="ctr">
                            <a:lnSpc>
                              <a:spcPct val="107000"/>
                            </a:lnSpc>
                            <a:spcBef>
                              <a:spcPts val="0"/>
                            </a:spcBef>
                            <a:spcAft>
                              <a:spcPts val="0"/>
                            </a:spcAft>
                          </a:pPr>
                          <a:r>
                            <a:rPr lang="en-US" sz="2000">
                              <a:effectLst/>
                            </a:rPr>
                            <a:t>AMSGrad</a:t>
                          </a:r>
                          <a:endParaRPr lang="en-US" sz="2000">
                            <a:solidFill>
                              <a:srgbClr val="2F5496"/>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2000" dirty="0">
                              <a:effectLst/>
                            </a:rPr>
                            <a:t>0.001</a:t>
                          </a:r>
                          <a:endParaRPr lang="en-US" sz="2000" dirty="0">
                            <a:solidFill>
                              <a:srgbClr val="2F5496"/>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07000"/>
                            </a:lnSpc>
                            <a:spcBef>
                              <a:spcPts val="0"/>
                            </a:spcBef>
                            <a:spcAft>
                              <a:spcPts val="0"/>
                            </a:spcAft>
                          </a:pPr>
                          <a14:m>
                            <m:oMathPara xmlns:m="http://schemas.openxmlformats.org/officeDocument/2006/math">
                              <m:oMathParaPr>
                                <m:jc m:val="centerGroup"/>
                              </m:oMathParaPr>
                              <m:oMath xmlns:m="http://schemas.openxmlformats.org/officeDocument/2006/math">
                                <m:sSub>
                                  <m:sSubPr>
                                    <m:ctrlPr>
                                      <a:rPr lang="en-US" sz="2000" i="1">
                                        <a:effectLst/>
                                        <a:latin typeface="Cambria Math" panose="02040503050406030204" pitchFamily="18" charset="0"/>
                                      </a:rPr>
                                    </m:ctrlPr>
                                  </m:sSubPr>
                                  <m:e>
                                    <m:r>
                                      <a:rPr lang="en-US" sz="2000">
                                        <a:effectLst/>
                                        <a:latin typeface="Cambria Math" panose="02040503050406030204" pitchFamily="18" charset="0"/>
                                      </a:rPr>
                                      <m:t>𝛽</m:t>
                                    </m:r>
                                  </m:e>
                                  <m:sub>
                                    <m:r>
                                      <a:rPr lang="en-US" sz="2000">
                                        <a:effectLst/>
                                        <a:latin typeface="Cambria Math" panose="02040503050406030204" pitchFamily="18" charset="0"/>
                                      </a:rPr>
                                      <m:t>1</m:t>
                                    </m:r>
                                  </m:sub>
                                </m:sSub>
                                <m:r>
                                  <a:rPr lang="en-US" sz="2000">
                                    <a:effectLst/>
                                    <a:latin typeface="Cambria Math" panose="02040503050406030204" pitchFamily="18" charset="0"/>
                                  </a:rPr>
                                  <m:t> = 0.9</m:t>
                                </m:r>
                              </m:oMath>
                            </m:oMathPara>
                          </a14:m>
                          <a:endParaRPr lang="en-US" sz="2000" dirty="0">
                            <a:effectLst/>
                          </a:endParaRPr>
                        </a:p>
                        <a:p>
                          <a:pPr marL="0" marR="0" algn="just">
                            <a:lnSpc>
                              <a:spcPct val="107000"/>
                            </a:lnSpc>
                            <a:spcBef>
                              <a:spcPts val="0"/>
                            </a:spcBef>
                            <a:spcAft>
                              <a:spcPts val="0"/>
                            </a:spcAft>
                          </a:pPr>
                          <a14:m>
                            <m:oMathPara xmlns:m="http://schemas.openxmlformats.org/officeDocument/2006/math">
                              <m:oMathParaPr>
                                <m:jc m:val="centerGroup"/>
                              </m:oMathParaPr>
                              <m:oMath xmlns:m="http://schemas.openxmlformats.org/officeDocument/2006/math">
                                <m:sSub>
                                  <m:sSubPr>
                                    <m:ctrlPr>
                                      <a:rPr lang="en-US" sz="2000" i="1">
                                        <a:effectLst/>
                                        <a:latin typeface="Cambria Math" panose="02040503050406030204" pitchFamily="18" charset="0"/>
                                      </a:rPr>
                                    </m:ctrlPr>
                                  </m:sSubPr>
                                  <m:e>
                                    <m:r>
                                      <a:rPr lang="en-US" sz="2000">
                                        <a:effectLst/>
                                        <a:latin typeface="Cambria Math" panose="02040503050406030204" pitchFamily="18" charset="0"/>
                                      </a:rPr>
                                      <m:t>𝛽</m:t>
                                    </m:r>
                                  </m:e>
                                  <m:sub>
                                    <m:r>
                                      <a:rPr lang="en-US" sz="2000">
                                        <a:effectLst/>
                                        <a:latin typeface="Cambria Math" panose="02040503050406030204" pitchFamily="18" charset="0"/>
                                      </a:rPr>
                                      <m:t>2</m:t>
                                    </m:r>
                                  </m:sub>
                                </m:sSub>
                                <m:r>
                                  <a:rPr lang="en-US" sz="2000">
                                    <a:effectLst/>
                                    <a:latin typeface="Cambria Math" panose="02040503050406030204" pitchFamily="18" charset="0"/>
                                  </a:rPr>
                                  <m:t> = 0.999</m:t>
                                </m:r>
                              </m:oMath>
                            </m:oMathPara>
                          </a14:m>
                          <a:endParaRPr lang="en-US" sz="2000" dirty="0">
                            <a:effectLst/>
                          </a:endParaRPr>
                        </a:p>
                        <a:p>
                          <a:pPr marL="0" marR="0" algn="ctr">
                            <a:lnSpc>
                              <a:spcPct val="107000"/>
                            </a:lnSpc>
                            <a:spcBef>
                              <a:spcPts val="0"/>
                            </a:spcBef>
                            <a:spcAft>
                              <a:spcPts val="0"/>
                            </a:spcAft>
                          </a:pPr>
                          <a14:m>
                            <m:oMathPara xmlns:m="http://schemas.openxmlformats.org/officeDocument/2006/math">
                              <m:oMathParaPr>
                                <m:jc m:val="centerGroup"/>
                              </m:oMathParaPr>
                              <m:oMath xmlns:m="http://schemas.openxmlformats.org/officeDocument/2006/math">
                                <m:r>
                                  <a:rPr lang="en-US" sz="2000">
                                    <a:effectLst/>
                                    <a:latin typeface="Cambria Math" panose="02040503050406030204" pitchFamily="18" charset="0"/>
                                  </a:rPr>
                                  <m:t>𝜖</m:t>
                                </m:r>
                                <m:r>
                                  <a:rPr lang="en-US" sz="2000">
                                    <a:effectLst/>
                                    <a:latin typeface="Cambria Math" panose="02040503050406030204" pitchFamily="18" charset="0"/>
                                  </a:rPr>
                                  <m:t>=</m:t>
                                </m:r>
                                <m:sSup>
                                  <m:sSupPr>
                                    <m:ctrlPr>
                                      <a:rPr lang="en-US" sz="2000" i="1">
                                        <a:effectLst/>
                                        <a:latin typeface="Cambria Math" panose="02040503050406030204" pitchFamily="18" charset="0"/>
                                      </a:rPr>
                                    </m:ctrlPr>
                                  </m:sSupPr>
                                  <m:e>
                                    <m:r>
                                      <a:rPr lang="en-US" sz="2000">
                                        <a:effectLst/>
                                        <a:latin typeface="Cambria Math" panose="02040503050406030204" pitchFamily="18" charset="0"/>
                                      </a:rPr>
                                      <m:t>10</m:t>
                                    </m:r>
                                  </m:e>
                                  <m:sup>
                                    <m:r>
                                      <a:rPr lang="en-US" sz="2000">
                                        <a:effectLst/>
                                        <a:latin typeface="Cambria Math" panose="02040503050406030204" pitchFamily="18" charset="0"/>
                                      </a:rPr>
                                      <m:t>−8</m:t>
                                    </m:r>
                                  </m:sup>
                                </m:sSup>
                              </m:oMath>
                            </m:oMathPara>
                          </a14:m>
                          <a:endParaRPr lang="en-US" sz="2000" dirty="0">
                            <a:solidFill>
                              <a:srgbClr val="2F5496"/>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2000" dirty="0">
                              <a:effectLst/>
                            </a:rPr>
                            <a:t>25</a:t>
                          </a:r>
                          <a:endParaRPr lang="en-US" sz="2000" dirty="0">
                            <a:solidFill>
                              <a:srgbClr val="2F5496"/>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2000" dirty="0">
                              <a:effectLst/>
                            </a:rPr>
                            <a:t>6</a:t>
                          </a:r>
                          <a:endParaRPr lang="en-US" sz="2000" dirty="0">
                            <a:solidFill>
                              <a:srgbClr val="2F5496"/>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2000" dirty="0">
                              <a:effectLst/>
                            </a:rPr>
                            <a:t>40.22%</a:t>
                          </a:r>
                          <a:endParaRPr lang="en-US" sz="2000" dirty="0">
                            <a:solidFill>
                              <a:srgbClr val="2F5496"/>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802085099"/>
                      </a:ext>
                    </a:extLst>
                  </a:tr>
                </a:tbl>
              </a:graphicData>
            </a:graphic>
          </p:graphicFrame>
        </mc:Choice>
        <mc:Fallback xmlns="">
          <p:graphicFrame>
            <p:nvGraphicFramePr>
              <p:cNvPr id="10" name="Table 9">
                <a:extLst>
                  <a:ext uri="{FF2B5EF4-FFF2-40B4-BE49-F238E27FC236}">
                    <a16:creationId xmlns:a16="http://schemas.microsoft.com/office/drawing/2014/main" id="{1C55E27D-0E3E-4497-9EA6-DD03702E0978}"/>
                  </a:ext>
                </a:extLst>
              </p:cNvPr>
              <p:cNvGraphicFramePr>
                <a:graphicFrameLocks noGrp="1" noChangeAspect="1"/>
              </p:cNvGraphicFramePr>
              <p:nvPr>
                <p:extLst>
                  <p:ext uri="{D42A27DB-BD31-4B8C-83A1-F6EECF244321}">
                    <p14:modId xmlns:p14="http://schemas.microsoft.com/office/powerpoint/2010/main" val="1434659561"/>
                  </p:ext>
                </p:extLst>
              </p:nvPr>
            </p:nvGraphicFramePr>
            <p:xfrm>
              <a:off x="9961567" y="26741352"/>
              <a:ext cx="8878738" cy="3232786"/>
            </p:xfrm>
            <a:graphic>
              <a:graphicData uri="http://schemas.openxmlformats.org/drawingml/2006/table">
                <a:tbl>
                  <a:tblPr firstRow="1" firstCol="1" bandRow="1">
                    <a:tableStyleId>{5C22544A-7EE6-4342-B048-85BDC9FD1C3A}</a:tableStyleId>
                  </a:tblPr>
                  <a:tblGrid>
                    <a:gridCol w="1659947">
                      <a:extLst>
                        <a:ext uri="{9D8B030D-6E8A-4147-A177-3AD203B41FA5}">
                          <a16:colId xmlns:a16="http://schemas.microsoft.com/office/drawing/2014/main" val="1420847723"/>
                        </a:ext>
                      </a:extLst>
                    </a:gridCol>
                    <a:gridCol w="1320800">
                      <a:extLst>
                        <a:ext uri="{9D8B030D-6E8A-4147-A177-3AD203B41FA5}">
                          <a16:colId xmlns:a16="http://schemas.microsoft.com/office/drawing/2014/main" val="299665615"/>
                        </a:ext>
                      </a:extLst>
                    </a:gridCol>
                    <a:gridCol w="1930400">
                      <a:extLst>
                        <a:ext uri="{9D8B030D-6E8A-4147-A177-3AD203B41FA5}">
                          <a16:colId xmlns:a16="http://schemas.microsoft.com/office/drawing/2014/main" val="156381337"/>
                        </a:ext>
                      </a:extLst>
                    </a:gridCol>
                    <a:gridCol w="965200">
                      <a:extLst>
                        <a:ext uri="{9D8B030D-6E8A-4147-A177-3AD203B41FA5}">
                          <a16:colId xmlns:a16="http://schemas.microsoft.com/office/drawing/2014/main" val="423548268"/>
                        </a:ext>
                      </a:extLst>
                    </a:gridCol>
                    <a:gridCol w="1511300">
                      <a:extLst>
                        <a:ext uri="{9D8B030D-6E8A-4147-A177-3AD203B41FA5}">
                          <a16:colId xmlns:a16="http://schemas.microsoft.com/office/drawing/2014/main" val="4034661027"/>
                        </a:ext>
                      </a:extLst>
                    </a:gridCol>
                    <a:gridCol w="1491091">
                      <a:extLst>
                        <a:ext uri="{9D8B030D-6E8A-4147-A177-3AD203B41FA5}">
                          <a16:colId xmlns:a16="http://schemas.microsoft.com/office/drawing/2014/main" val="331464979"/>
                        </a:ext>
                      </a:extLst>
                    </a:gridCol>
                  </a:tblGrid>
                  <a:tr h="637794">
                    <a:tc>
                      <a:txBody>
                        <a:bodyPr/>
                        <a:lstStyle/>
                        <a:p>
                          <a:pPr marL="0" marR="0" algn="ctr">
                            <a:lnSpc>
                              <a:spcPct val="107000"/>
                            </a:lnSpc>
                            <a:spcBef>
                              <a:spcPts val="0"/>
                            </a:spcBef>
                            <a:spcAft>
                              <a:spcPts val="0"/>
                            </a:spcAft>
                          </a:pPr>
                          <a:r>
                            <a:rPr lang="en-US" sz="2000" dirty="0">
                              <a:effectLst/>
                            </a:rPr>
                            <a:t>Optimization Algorithm</a:t>
                          </a:r>
                          <a:endParaRPr lang="en-US" sz="2000" dirty="0">
                            <a:solidFill>
                              <a:srgbClr val="2F5496"/>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2000">
                              <a:effectLst/>
                            </a:rPr>
                            <a:t>Learning Rate</a:t>
                          </a:r>
                          <a:endParaRPr lang="en-US" sz="2000">
                            <a:solidFill>
                              <a:srgbClr val="2F5496"/>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2000" dirty="0">
                              <a:effectLst/>
                            </a:rPr>
                            <a:t>Other </a:t>
                          </a:r>
                        </a:p>
                        <a:p>
                          <a:pPr marL="0" marR="0" algn="ctr">
                            <a:lnSpc>
                              <a:spcPct val="107000"/>
                            </a:lnSpc>
                            <a:spcBef>
                              <a:spcPts val="0"/>
                            </a:spcBef>
                            <a:spcAft>
                              <a:spcPts val="0"/>
                            </a:spcAft>
                          </a:pPr>
                          <a:r>
                            <a:rPr lang="en-US" sz="2000" dirty="0">
                              <a:effectLst/>
                            </a:rPr>
                            <a:t>Parameters</a:t>
                          </a:r>
                          <a:endParaRPr lang="en-US" sz="2000" dirty="0">
                            <a:solidFill>
                              <a:srgbClr val="2F5496"/>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2000" dirty="0">
                              <a:effectLst/>
                            </a:rPr>
                            <a:t>Epochs</a:t>
                          </a:r>
                          <a:endParaRPr lang="en-US" sz="2000" dirty="0">
                            <a:solidFill>
                              <a:srgbClr val="2F5496"/>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2000">
                              <a:effectLst/>
                            </a:rPr>
                            <a:t>Training Period (min)</a:t>
                          </a:r>
                          <a:endParaRPr lang="en-US" sz="2000">
                            <a:solidFill>
                              <a:srgbClr val="2F5496"/>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2000">
                              <a:effectLst/>
                            </a:rPr>
                            <a:t>Test Accuracy</a:t>
                          </a:r>
                          <a:endParaRPr lang="en-US" sz="2000">
                            <a:solidFill>
                              <a:srgbClr val="2F5496"/>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799548270"/>
                      </a:ext>
                    </a:extLst>
                  </a:tr>
                  <a:tr h="311658">
                    <a:tc>
                      <a:txBody>
                        <a:bodyPr/>
                        <a:lstStyle/>
                        <a:p>
                          <a:pPr marL="0" marR="0" algn="ctr">
                            <a:lnSpc>
                              <a:spcPct val="107000"/>
                            </a:lnSpc>
                            <a:spcBef>
                              <a:spcPts val="0"/>
                            </a:spcBef>
                            <a:spcAft>
                              <a:spcPts val="0"/>
                            </a:spcAft>
                          </a:pPr>
                          <a:r>
                            <a:rPr lang="en-US" sz="2000">
                              <a:effectLst/>
                            </a:rPr>
                            <a:t>SGD</a:t>
                          </a:r>
                          <a:endParaRPr lang="en-US" sz="2000">
                            <a:solidFill>
                              <a:srgbClr val="2F5496"/>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2000">
                              <a:effectLst/>
                            </a:rPr>
                            <a:t>0.1</a:t>
                          </a:r>
                          <a:endParaRPr lang="en-US" sz="2000">
                            <a:solidFill>
                              <a:srgbClr val="2F5496"/>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2000">
                              <a:effectLst/>
                            </a:rPr>
                            <a:t>-</a:t>
                          </a:r>
                          <a:endParaRPr lang="en-US" sz="2000">
                            <a:solidFill>
                              <a:srgbClr val="2F5496"/>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2000">
                              <a:effectLst/>
                            </a:rPr>
                            <a:t>100</a:t>
                          </a:r>
                          <a:endParaRPr lang="en-US" sz="2000">
                            <a:solidFill>
                              <a:srgbClr val="2F5496"/>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2000">
                              <a:effectLst/>
                            </a:rPr>
                            <a:t>16</a:t>
                          </a:r>
                          <a:endParaRPr lang="en-US" sz="2000">
                            <a:solidFill>
                              <a:srgbClr val="2F5496"/>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2000">
                              <a:effectLst/>
                            </a:rPr>
                            <a:t>40.69%</a:t>
                          </a:r>
                          <a:endParaRPr lang="en-US" sz="2000">
                            <a:solidFill>
                              <a:srgbClr val="2F5496"/>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357891200"/>
                      </a:ext>
                    </a:extLst>
                  </a:tr>
                  <a:tr h="311658">
                    <a:tc>
                      <a:txBody>
                        <a:bodyPr/>
                        <a:lstStyle/>
                        <a:p>
                          <a:pPr marL="0" marR="0" algn="ctr">
                            <a:lnSpc>
                              <a:spcPct val="107000"/>
                            </a:lnSpc>
                            <a:spcBef>
                              <a:spcPts val="0"/>
                            </a:spcBef>
                            <a:spcAft>
                              <a:spcPts val="0"/>
                            </a:spcAft>
                          </a:pPr>
                          <a:r>
                            <a:rPr lang="en-US" sz="2000">
                              <a:effectLst/>
                            </a:rPr>
                            <a:t>SGDM</a:t>
                          </a:r>
                          <a:endParaRPr lang="en-US" sz="2000">
                            <a:solidFill>
                              <a:srgbClr val="2F5496"/>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2000">
                              <a:effectLst/>
                            </a:rPr>
                            <a:t>0.1 </a:t>
                          </a:r>
                          <a:endParaRPr lang="en-US" sz="2000">
                            <a:solidFill>
                              <a:srgbClr val="2F5496"/>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endParaRPr lang="en-US"/>
                        </a:p>
                      </a:txBody>
                      <a:tcPr marL="68580" marR="68580" marT="0" marB="0" anchor="ctr">
                        <a:blipFill>
                          <a:blip r:embed="rId17"/>
                          <a:stretch>
                            <a:fillRect l="-154574" t="-321154" r="-206625" b="-626923"/>
                          </a:stretch>
                        </a:blipFill>
                      </a:tcPr>
                    </a:tc>
                    <a:tc>
                      <a:txBody>
                        <a:bodyPr/>
                        <a:lstStyle/>
                        <a:p>
                          <a:pPr marL="0" marR="0" algn="ctr">
                            <a:lnSpc>
                              <a:spcPct val="107000"/>
                            </a:lnSpc>
                            <a:spcBef>
                              <a:spcPts val="0"/>
                            </a:spcBef>
                            <a:spcAft>
                              <a:spcPts val="0"/>
                            </a:spcAft>
                          </a:pPr>
                          <a:r>
                            <a:rPr lang="en-US" sz="2000">
                              <a:effectLst/>
                            </a:rPr>
                            <a:t>100</a:t>
                          </a:r>
                          <a:endParaRPr lang="en-US" sz="2000">
                            <a:solidFill>
                              <a:srgbClr val="2F5496"/>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2000">
                              <a:effectLst/>
                            </a:rPr>
                            <a:t>17</a:t>
                          </a:r>
                          <a:endParaRPr lang="en-US" sz="2000">
                            <a:solidFill>
                              <a:srgbClr val="2F5496"/>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2000" b="1" dirty="0">
                              <a:effectLst/>
                            </a:rPr>
                            <a:t>42.23%</a:t>
                          </a:r>
                          <a:endParaRPr lang="en-US" sz="2000" b="1" dirty="0">
                            <a:solidFill>
                              <a:srgbClr val="2F5496"/>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4193025523"/>
                      </a:ext>
                    </a:extLst>
                  </a:tr>
                  <a:tr h="985838">
                    <a:tc>
                      <a:txBody>
                        <a:bodyPr/>
                        <a:lstStyle/>
                        <a:p>
                          <a:pPr marL="0" marR="0" algn="ctr">
                            <a:lnSpc>
                              <a:spcPct val="107000"/>
                            </a:lnSpc>
                            <a:spcBef>
                              <a:spcPts val="0"/>
                            </a:spcBef>
                            <a:spcAft>
                              <a:spcPts val="0"/>
                            </a:spcAft>
                          </a:pPr>
                          <a:r>
                            <a:rPr lang="en-US" sz="2000" dirty="0">
                              <a:effectLst/>
                            </a:rPr>
                            <a:t>Adam</a:t>
                          </a:r>
                          <a:endParaRPr lang="en-US" sz="2000" dirty="0">
                            <a:solidFill>
                              <a:srgbClr val="2F5496"/>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2000">
                              <a:effectLst/>
                            </a:rPr>
                            <a:t>0.001</a:t>
                          </a:r>
                          <a:endParaRPr lang="en-US" sz="2000">
                            <a:solidFill>
                              <a:srgbClr val="2F5496"/>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endParaRPr lang="en-US"/>
                        </a:p>
                      </a:txBody>
                      <a:tcPr marL="68580" marR="68580" marT="0" marB="0" anchor="ctr">
                        <a:blipFill>
                          <a:blip r:embed="rId17"/>
                          <a:stretch>
                            <a:fillRect l="-154574" t="-135185" r="-206625" b="-101235"/>
                          </a:stretch>
                        </a:blipFill>
                      </a:tcPr>
                    </a:tc>
                    <a:tc>
                      <a:txBody>
                        <a:bodyPr/>
                        <a:lstStyle/>
                        <a:p>
                          <a:pPr marL="0" marR="0" algn="ctr">
                            <a:lnSpc>
                              <a:spcPct val="107000"/>
                            </a:lnSpc>
                            <a:spcBef>
                              <a:spcPts val="0"/>
                            </a:spcBef>
                            <a:spcAft>
                              <a:spcPts val="0"/>
                            </a:spcAft>
                          </a:pPr>
                          <a:r>
                            <a:rPr lang="en-US" sz="2000" dirty="0">
                              <a:effectLst/>
                            </a:rPr>
                            <a:t>25</a:t>
                          </a:r>
                          <a:endParaRPr lang="en-US" sz="2000" dirty="0">
                            <a:solidFill>
                              <a:srgbClr val="2F5496"/>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2000">
                              <a:effectLst/>
                            </a:rPr>
                            <a:t>5</a:t>
                          </a:r>
                          <a:endParaRPr lang="en-US" sz="2000">
                            <a:solidFill>
                              <a:srgbClr val="2F5496"/>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2000" dirty="0">
                              <a:effectLst/>
                            </a:rPr>
                            <a:t>40.14%</a:t>
                          </a:r>
                          <a:endParaRPr lang="en-US" sz="2000" dirty="0">
                            <a:solidFill>
                              <a:srgbClr val="2F5496"/>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544127456"/>
                      </a:ext>
                    </a:extLst>
                  </a:tr>
                  <a:tr h="985838">
                    <a:tc>
                      <a:txBody>
                        <a:bodyPr/>
                        <a:lstStyle/>
                        <a:p>
                          <a:pPr marL="0" marR="0" algn="ctr">
                            <a:lnSpc>
                              <a:spcPct val="107000"/>
                            </a:lnSpc>
                            <a:spcBef>
                              <a:spcPts val="0"/>
                            </a:spcBef>
                            <a:spcAft>
                              <a:spcPts val="0"/>
                            </a:spcAft>
                          </a:pPr>
                          <a:r>
                            <a:rPr lang="en-US" sz="2000">
                              <a:effectLst/>
                            </a:rPr>
                            <a:t>AMSGrad</a:t>
                          </a:r>
                          <a:endParaRPr lang="en-US" sz="2000">
                            <a:solidFill>
                              <a:srgbClr val="2F5496"/>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2000" dirty="0">
                              <a:effectLst/>
                            </a:rPr>
                            <a:t>0.001</a:t>
                          </a:r>
                          <a:endParaRPr lang="en-US" sz="2000" dirty="0">
                            <a:solidFill>
                              <a:srgbClr val="2F5496"/>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endParaRPr lang="en-US"/>
                        </a:p>
                      </a:txBody>
                      <a:tcPr marL="68580" marR="68580" marT="0" marB="0" anchor="ctr">
                        <a:blipFill>
                          <a:blip r:embed="rId17"/>
                          <a:stretch>
                            <a:fillRect l="-154574" t="-235185" r="-206625" b="-1235"/>
                          </a:stretch>
                        </a:blipFill>
                      </a:tcPr>
                    </a:tc>
                    <a:tc>
                      <a:txBody>
                        <a:bodyPr/>
                        <a:lstStyle/>
                        <a:p>
                          <a:pPr marL="0" marR="0" algn="ctr">
                            <a:lnSpc>
                              <a:spcPct val="107000"/>
                            </a:lnSpc>
                            <a:spcBef>
                              <a:spcPts val="0"/>
                            </a:spcBef>
                            <a:spcAft>
                              <a:spcPts val="0"/>
                            </a:spcAft>
                          </a:pPr>
                          <a:r>
                            <a:rPr lang="en-US" sz="2000" dirty="0">
                              <a:effectLst/>
                            </a:rPr>
                            <a:t>25</a:t>
                          </a:r>
                          <a:endParaRPr lang="en-US" sz="2000" dirty="0">
                            <a:solidFill>
                              <a:srgbClr val="2F5496"/>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2000" dirty="0">
                              <a:effectLst/>
                            </a:rPr>
                            <a:t>6</a:t>
                          </a:r>
                          <a:endParaRPr lang="en-US" sz="2000" dirty="0">
                            <a:solidFill>
                              <a:srgbClr val="2F5496"/>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2000" dirty="0">
                              <a:effectLst/>
                            </a:rPr>
                            <a:t>40.22%</a:t>
                          </a:r>
                          <a:endParaRPr lang="en-US" sz="2000" dirty="0">
                            <a:solidFill>
                              <a:srgbClr val="2F5496"/>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802085099"/>
                      </a:ext>
                    </a:extLst>
                  </a:tr>
                </a:tbl>
              </a:graphicData>
            </a:graphic>
          </p:graphicFrame>
        </mc:Fallback>
      </mc:AlternateContent>
      <mc:AlternateContent xmlns:mc="http://schemas.openxmlformats.org/markup-compatibility/2006" xmlns:a14="http://schemas.microsoft.com/office/drawing/2010/main">
        <mc:Choice Requires="a14">
          <p:sp>
            <p:nvSpPr>
              <p:cNvPr id="66" name="Google Shape;89;p13">
                <a:extLst>
                  <a:ext uri="{FF2B5EF4-FFF2-40B4-BE49-F238E27FC236}">
                    <a16:creationId xmlns:a16="http://schemas.microsoft.com/office/drawing/2014/main" id="{14B3B60E-CD16-4FE8-8A59-CE43B954F21D}"/>
                  </a:ext>
                </a:extLst>
              </p:cNvPr>
              <p:cNvSpPr txBox="1"/>
              <p:nvPr/>
            </p:nvSpPr>
            <p:spPr>
              <a:xfrm>
                <a:off x="9820508" y="29994879"/>
                <a:ext cx="9144000" cy="12952886"/>
              </a:xfrm>
              <a:prstGeom prst="rect">
                <a:avLst/>
              </a:prstGeom>
              <a:solidFill>
                <a:schemeClr val="lt1"/>
              </a:solidFill>
              <a:ln w="38100" cap="flat" cmpd="sng">
                <a:noFill/>
                <a:prstDash val="solid"/>
                <a:miter lim="800000"/>
                <a:headEnd type="none" w="sm" len="sm"/>
                <a:tailEnd type="none" w="sm" len="sm"/>
              </a:ln>
            </p:spPr>
            <p:txBody>
              <a:bodyPr spcFirstLastPara="1" wrap="square" lIns="216022" tIns="216022" rIns="216022" bIns="216022" anchor="t" anchorCtr="0">
                <a:noAutofit/>
              </a:bodyPr>
              <a:lstStyle/>
              <a:p>
                <a:pPr>
                  <a:lnSpc>
                    <a:spcPct val="85000"/>
                  </a:lnSpc>
                  <a:buClr>
                    <a:schemeClr val="dk1"/>
                  </a:buClr>
                  <a:buSzPts val="3120"/>
                </a:pPr>
                <a:r>
                  <a:rPr lang="en-US" sz="3000" dirty="0">
                    <a:solidFill>
                      <a:schemeClr val="dk1"/>
                    </a:solidFill>
                    <a:latin typeface="Calibri" panose="020F0502020204030204" pitchFamily="34" charset="0"/>
                    <a:ea typeface="Source Sans Pro"/>
                    <a:cs typeface="Calibri" panose="020F0502020204030204" pitchFamily="34" charset="0"/>
                    <a:sym typeface="Source Sans Pro"/>
                  </a:rPr>
                  <a:t>Overall, we observed a test accuracy around 41%. Stochastic Gradient Descent with Momentum was the best optimizer for the task at hand with 42.23% test accuracy.</a:t>
                </a:r>
              </a:p>
              <a:p>
                <a:pPr algn="ctr">
                  <a:lnSpc>
                    <a:spcPct val="85000"/>
                  </a:lnSpc>
                  <a:buClr>
                    <a:schemeClr val="dk1"/>
                  </a:buClr>
                  <a:buSzPts val="3120"/>
                </a:pPr>
                <a:r>
                  <a:rPr lang="en-US" sz="4000" dirty="0">
                    <a:solidFill>
                      <a:schemeClr val="dk1"/>
                    </a:solidFill>
                    <a:latin typeface="+mj-lt"/>
                    <a:ea typeface="Source Sans Pro"/>
                    <a:cs typeface="Calibri" panose="020F0502020204030204" pitchFamily="34" charset="0"/>
                    <a:sym typeface="Source Sans Pro"/>
                  </a:rPr>
                  <a:t> </a:t>
                </a:r>
                <a:r>
                  <a:rPr lang="en-US" sz="4000" dirty="0">
                    <a:solidFill>
                      <a:schemeClr val="accent1"/>
                    </a:solidFill>
                    <a:latin typeface="+mj-lt"/>
                    <a:ea typeface="Cambria" panose="02040503050406030204" pitchFamily="18" charset="0"/>
                    <a:cs typeface="Calibri" panose="020F0502020204030204" pitchFamily="34" charset="0"/>
                    <a:sym typeface="Source Sans Pro Black"/>
                  </a:rPr>
                  <a:t>k-Nearest Neighbors (kNN)</a:t>
                </a:r>
              </a:p>
              <a:p>
                <a:pPr>
                  <a:lnSpc>
                    <a:spcPct val="85000"/>
                  </a:lnSpc>
                  <a:buClr>
                    <a:schemeClr val="dk1"/>
                  </a:buClr>
                  <a:buSzPts val="3120"/>
                </a:pPr>
                <a:r>
                  <a:rPr lang="en-US" sz="3000" dirty="0">
                    <a:ea typeface="Cambria" panose="02040503050406030204" pitchFamily="18" charset="0"/>
                    <a:cs typeface="Source Sans Pro Black"/>
                    <a:sym typeface="Source Sans Pro Black"/>
                  </a:rPr>
                  <a:t>We have implemented a kNN algorithm that would let us take advantage of both the categorical and continuous features. Hence, we deployed a hybrid kNN that would use the Mean Squared (Euclidean) distance for continuous features and a parameter-controlled unity distance for the categorical features.</a:t>
                </a:r>
              </a:p>
              <a:p>
                <a:pPr/>
                <a14:m>
                  <m:oMathPara xmlns:m="http://schemas.openxmlformats.org/officeDocument/2006/math">
                    <m:oMathParaPr>
                      <m:jc m:val="centerGroup"/>
                    </m:oMathParaPr>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𝑑</m:t>
                          </m:r>
                        </m:e>
                        <m:sub>
                          <m:r>
                            <a:rPr lang="en-US" sz="2000" i="1">
                              <a:latin typeface="Cambria Math" panose="02040503050406030204" pitchFamily="18" charset="0"/>
                            </a:rPr>
                            <m:t>1</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𝑖</m:t>
                          </m:r>
                          <m:r>
                            <a:rPr lang="en-US" sz="2000" i="1">
                              <a:latin typeface="Cambria Math" panose="02040503050406030204" pitchFamily="18" charset="0"/>
                            </a:rPr>
                            <m:t>,</m:t>
                          </m:r>
                          <m:r>
                            <a:rPr lang="en-US" sz="2000" i="1">
                              <a:latin typeface="Cambria Math" panose="02040503050406030204" pitchFamily="18" charset="0"/>
                            </a:rPr>
                            <m:t>𝑛</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𝑗</m:t>
                          </m:r>
                          <m:r>
                            <a:rPr lang="en-US" sz="2000" i="1">
                              <a:latin typeface="Cambria Math" panose="02040503050406030204" pitchFamily="18" charset="0"/>
                            </a:rPr>
                            <m:t>,</m:t>
                          </m:r>
                          <m:r>
                            <a:rPr lang="en-US" sz="2000" i="1">
                              <a:latin typeface="Cambria Math" panose="02040503050406030204" pitchFamily="18" charset="0"/>
                            </a:rPr>
                            <m:t>𝑛</m:t>
                          </m:r>
                        </m:sub>
                      </m:sSub>
                      <m:r>
                        <a:rPr lang="en-US" sz="2000" i="1">
                          <a:latin typeface="Cambria Math" panose="02040503050406030204" pitchFamily="18" charset="0"/>
                        </a:rPr>
                        <m:t>)=</m:t>
                      </m:r>
                      <m:d>
                        <m:dPr>
                          <m:begChr m:val="{"/>
                          <m:endChr m:val=""/>
                          <m:ctrlPr>
                            <a:rPr lang="en-US" sz="2000" i="1">
                              <a:latin typeface="Cambria Math" panose="02040503050406030204" pitchFamily="18" charset="0"/>
                            </a:rPr>
                          </m:ctrlPr>
                        </m:dPr>
                        <m:e>
                          <m:eqArr>
                            <m:eqArrPr>
                              <m:ctrlPr>
                                <a:rPr lang="en-US" sz="2000" i="1">
                                  <a:latin typeface="Cambria Math" panose="02040503050406030204" pitchFamily="18" charset="0"/>
                                </a:rPr>
                              </m:ctrlPr>
                            </m:eqArrPr>
                            <m:e>
                              <m:r>
                                <a:rPr lang="en-US" sz="2000" i="1">
                                  <a:latin typeface="Cambria Math" panose="02040503050406030204" pitchFamily="18" charset="0"/>
                                </a:rPr>
                                <m:t>0 </m:t>
                              </m:r>
                              <m:r>
                                <a:rPr lang="en-US" sz="2000" i="1">
                                  <a:latin typeface="Cambria Math" panose="02040503050406030204" pitchFamily="18" charset="0"/>
                                </a:rPr>
                                <m:t>𝑖𝑓</m:t>
                              </m:r>
                              <m:r>
                                <a:rPr lang="en-US" sz="2000" i="1">
                                  <a:latin typeface="Cambria Math" panose="02040503050406030204" pitchFamily="18" charset="0"/>
                                </a:rPr>
                                <m:t> </m:t>
                              </m:r>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𝑖</m:t>
                                  </m:r>
                                  <m:r>
                                    <a:rPr lang="en-US" sz="2000" i="1">
                                      <a:latin typeface="Cambria Math" panose="02040503050406030204" pitchFamily="18" charset="0"/>
                                    </a:rPr>
                                    <m:t>,</m:t>
                                  </m:r>
                                  <m:r>
                                    <a:rPr lang="en-US" sz="2000" i="1">
                                      <a:latin typeface="Cambria Math" panose="02040503050406030204" pitchFamily="18" charset="0"/>
                                    </a:rPr>
                                    <m:t>𝑛</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𝑗</m:t>
                                  </m:r>
                                  <m:r>
                                    <a:rPr lang="en-US" sz="2000" i="1">
                                      <a:latin typeface="Cambria Math" panose="02040503050406030204" pitchFamily="18" charset="0"/>
                                    </a:rPr>
                                    <m:t>,</m:t>
                                  </m:r>
                                  <m:r>
                                    <a:rPr lang="en-US" sz="2000" i="1">
                                      <a:latin typeface="Cambria Math" panose="02040503050406030204" pitchFamily="18" charset="0"/>
                                    </a:rPr>
                                    <m:t>𝑛</m:t>
                                  </m:r>
                                </m:sub>
                              </m:sSub>
                            </m:e>
                            <m:e>
                              <m:sSup>
                                <m:sSupPr>
                                  <m:ctrlPr>
                                    <a:rPr lang="en-US" sz="2000" i="1">
                                      <a:latin typeface="Cambria Math" panose="02040503050406030204" pitchFamily="18" charset="0"/>
                                    </a:rPr>
                                  </m:ctrlPr>
                                </m:sSupPr>
                                <m:e>
                                  <m:r>
                                    <a:rPr lang="en-US" sz="2000" i="1">
                                      <a:latin typeface="Cambria Math" panose="02040503050406030204" pitchFamily="18" charset="0"/>
                                    </a:rPr>
                                    <m:t>∝</m:t>
                                  </m:r>
                                </m:e>
                                <m:sup>
                                  <m:r>
                                    <a:rPr lang="en-US" sz="2000" i="1">
                                      <a:latin typeface="Cambria Math" panose="02040503050406030204" pitchFamily="18" charset="0"/>
                                    </a:rPr>
                                    <m:t>2</m:t>
                                  </m:r>
                                </m:sup>
                              </m:sSup>
                              <m:r>
                                <a:rPr lang="en-US" sz="2000" i="1">
                                  <a:latin typeface="Cambria Math" panose="02040503050406030204" pitchFamily="18" charset="0"/>
                                </a:rPr>
                                <m:t> </m:t>
                              </m:r>
                              <m:r>
                                <a:rPr lang="en-US" sz="2000" i="1">
                                  <a:latin typeface="Cambria Math" panose="02040503050406030204" pitchFamily="18" charset="0"/>
                                </a:rPr>
                                <m:t>𝑒𝑙𝑠𝑒</m:t>
                              </m:r>
                            </m:e>
                          </m:eqArr>
                        </m:e>
                      </m:d>
                      <m:r>
                        <a:rPr lang="en-US" sz="2000" i="1">
                          <a:latin typeface="Cambria Math" panose="02040503050406030204" pitchFamily="18" charset="0"/>
                        </a:rPr>
                        <m:t>              </m:t>
                      </m:r>
                      <m:sSub>
                        <m:sSubPr>
                          <m:ctrlPr>
                            <a:rPr lang="en-US" sz="2000" i="1">
                              <a:latin typeface="Cambria Math" panose="02040503050406030204" pitchFamily="18" charset="0"/>
                            </a:rPr>
                          </m:ctrlPr>
                        </m:sSubPr>
                        <m:e>
                          <m:r>
                            <a:rPr lang="en-US" sz="2000" i="1">
                              <a:latin typeface="Cambria Math" panose="02040503050406030204" pitchFamily="18" charset="0"/>
                            </a:rPr>
                            <m:t>𝑑</m:t>
                          </m:r>
                        </m:e>
                        <m:sub>
                          <m:r>
                            <a:rPr lang="en-US" sz="2000" i="1">
                              <a:latin typeface="Cambria Math" panose="02040503050406030204" pitchFamily="18" charset="0"/>
                            </a:rPr>
                            <m:t>2</m:t>
                          </m:r>
                        </m:sub>
                      </m:sSub>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𝑖</m:t>
                              </m:r>
                              <m:r>
                                <a:rPr lang="en-US" sz="2000" i="1">
                                  <a:latin typeface="Cambria Math" panose="02040503050406030204" pitchFamily="18" charset="0"/>
                                </a:rPr>
                                <m:t>,</m:t>
                              </m:r>
                              <m:r>
                                <a:rPr lang="en-US" sz="2000" i="1">
                                  <a:latin typeface="Cambria Math" panose="02040503050406030204" pitchFamily="18" charset="0"/>
                                </a:rPr>
                                <m:t>𝑛</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𝑗</m:t>
                              </m:r>
                              <m:r>
                                <a:rPr lang="en-US" sz="2000" i="1">
                                  <a:latin typeface="Cambria Math" panose="02040503050406030204" pitchFamily="18" charset="0"/>
                                </a:rPr>
                                <m:t>,</m:t>
                              </m:r>
                              <m:r>
                                <a:rPr lang="en-US" sz="2000" i="1">
                                  <a:latin typeface="Cambria Math" panose="02040503050406030204" pitchFamily="18" charset="0"/>
                                </a:rPr>
                                <m:t>𝑛</m:t>
                              </m:r>
                            </m:sub>
                          </m:sSub>
                        </m:e>
                      </m:d>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𝑖</m:t>
                          </m:r>
                          <m:r>
                            <a:rPr lang="en-US" sz="2000" i="1">
                              <a:latin typeface="Cambria Math" panose="02040503050406030204" pitchFamily="18" charset="0"/>
                            </a:rPr>
                            <m:t>,</m:t>
                          </m:r>
                          <m:r>
                            <a:rPr lang="en-US" sz="2000" i="1">
                              <a:latin typeface="Cambria Math" panose="02040503050406030204" pitchFamily="18" charset="0"/>
                            </a:rPr>
                            <m:t>𝑛</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𝑗</m:t>
                          </m:r>
                          <m:r>
                            <a:rPr lang="en-US" sz="2000" i="1">
                              <a:latin typeface="Cambria Math" panose="02040503050406030204" pitchFamily="18" charset="0"/>
                            </a:rPr>
                            <m:t>,</m:t>
                          </m:r>
                          <m:r>
                            <a:rPr lang="en-US" sz="2000" i="1">
                              <a:latin typeface="Cambria Math" panose="02040503050406030204" pitchFamily="18" charset="0"/>
                            </a:rPr>
                            <m:t>𝑛</m:t>
                          </m:r>
                        </m:sub>
                      </m:sSub>
                    </m:oMath>
                  </m:oMathPara>
                </a14:m>
                <a:endParaRPr lang="en-US" sz="2000" dirty="0"/>
              </a:p>
              <a:p>
                <a:endParaRPr lang="en-US" sz="2000" i="1" dirty="0"/>
              </a:p>
              <a:p>
                <a:pPr/>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rPr>
                        <m:t>𝑑</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𝑖</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𝑗</m:t>
                              </m:r>
                            </m:sub>
                          </m:sSub>
                        </m:e>
                      </m:d>
                      <m:r>
                        <a:rPr lang="en-US" sz="2000" i="1">
                          <a:latin typeface="Cambria Math" panose="02040503050406030204" pitchFamily="18" charset="0"/>
                        </a:rPr>
                        <m:t>=</m:t>
                      </m:r>
                      <m:nary>
                        <m:naryPr>
                          <m:chr m:val="∑"/>
                          <m:limLoc m:val="subSup"/>
                          <m:ctrlPr>
                            <a:rPr lang="en-US" sz="2000" i="1">
                              <a:latin typeface="Cambria Math" panose="02040503050406030204" pitchFamily="18" charset="0"/>
                            </a:rPr>
                          </m:ctrlPr>
                        </m:naryPr>
                        <m:sub>
                          <m:r>
                            <a:rPr lang="en-US" sz="2000" i="1">
                              <a:latin typeface="Cambria Math" panose="02040503050406030204" pitchFamily="18" charset="0"/>
                            </a:rPr>
                            <m:t>𝑙</m:t>
                          </m:r>
                          <m:r>
                            <a:rPr lang="en-US" sz="2000" i="1">
                              <a:latin typeface="Cambria Math" panose="02040503050406030204" pitchFamily="18" charset="0"/>
                            </a:rPr>
                            <m:t>=0</m:t>
                          </m:r>
                        </m:sub>
                        <m:sup>
                          <m:r>
                            <a:rPr lang="en-US" sz="2000" i="1">
                              <a:latin typeface="Cambria Math" panose="02040503050406030204" pitchFamily="18" charset="0"/>
                            </a:rPr>
                            <m:t>𝑛</m:t>
                          </m:r>
                        </m:sup>
                        <m:e>
                          <m:sSup>
                            <m:sSupPr>
                              <m:ctrlPr>
                                <a:rPr lang="en-US" sz="2000" i="1">
                                  <a:latin typeface="Cambria Math" panose="02040503050406030204" pitchFamily="18" charset="0"/>
                                </a:rPr>
                              </m:ctrlPr>
                            </m:sSupPr>
                            <m:e>
                              <m:r>
                                <a:rPr lang="en-US" sz="2000" i="1">
                                  <a:latin typeface="Cambria Math" panose="02040503050406030204" pitchFamily="18" charset="0"/>
                                </a:rPr>
                                <m:t>|</m:t>
                              </m:r>
                              <m:d>
                                <m:dPr>
                                  <m:begChr m:val="|"/>
                                  <m:endChr m:val="|"/>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𝑑</m:t>
                                      </m:r>
                                    </m:e>
                                    <m:sub>
                                      <m:r>
                                        <a:rPr lang="en-US" sz="2000" i="1">
                                          <a:latin typeface="Cambria Math" panose="02040503050406030204" pitchFamily="18" charset="0"/>
                                        </a:rPr>
                                        <m:t>𝑡</m:t>
                                      </m:r>
                                    </m:sub>
                                  </m:sSub>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𝑖</m:t>
                                          </m:r>
                                          <m:r>
                                            <a:rPr lang="en-US" sz="2000" i="1">
                                              <a:latin typeface="Cambria Math" panose="02040503050406030204" pitchFamily="18" charset="0"/>
                                            </a:rPr>
                                            <m:t>,</m:t>
                                          </m:r>
                                          <m:r>
                                            <a:rPr lang="en-US" sz="2000" i="1">
                                              <a:latin typeface="Cambria Math" panose="02040503050406030204" pitchFamily="18" charset="0"/>
                                            </a:rPr>
                                            <m:t>𝑙</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𝑗</m:t>
                                          </m:r>
                                          <m:r>
                                            <a:rPr lang="en-US" sz="2000" i="1">
                                              <a:latin typeface="Cambria Math" panose="02040503050406030204" pitchFamily="18" charset="0"/>
                                            </a:rPr>
                                            <m:t>,</m:t>
                                          </m:r>
                                          <m:r>
                                            <a:rPr lang="en-US" sz="2000" i="1">
                                              <a:latin typeface="Cambria Math" panose="02040503050406030204" pitchFamily="18" charset="0"/>
                                            </a:rPr>
                                            <m:t>𝑙</m:t>
                                          </m:r>
                                        </m:sub>
                                      </m:sSub>
                                    </m:e>
                                  </m:d>
                                </m:e>
                              </m:d>
                              <m:r>
                                <a:rPr lang="en-US" sz="2000" i="1">
                                  <a:latin typeface="Cambria Math" panose="02040503050406030204" pitchFamily="18" charset="0"/>
                                </a:rPr>
                                <m:t>|</m:t>
                              </m:r>
                            </m:e>
                            <m:sup>
                              <m:r>
                                <a:rPr lang="en-US" sz="2000" i="1">
                                  <a:latin typeface="Cambria Math" panose="02040503050406030204" pitchFamily="18" charset="0"/>
                                </a:rPr>
                                <m:t>2</m:t>
                              </m:r>
                            </m:sup>
                          </m:sSup>
                        </m:e>
                      </m:nary>
                      <m:r>
                        <a:rPr lang="en-US" sz="2000" i="1">
                          <a:latin typeface="Cambria Math" panose="02040503050406030204" pitchFamily="18" charset="0"/>
                        </a:rPr>
                        <m:t> , </m:t>
                      </m:r>
                      <m:r>
                        <a:rPr lang="en-US" sz="2000" i="1">
                          <a:latin typeface="Cambria Math" panose="02040503050406030204" pitchFamily="18" charset="0"/>
                        </a:rPr>
                        <m:t>𝑤h𝑒𝑟𝑒</m:t>
                      </m:r>
                      <m:r>
                        <a:rPr lang="en-US" sz="2000" i="1">
                          <a:latin typeface="Cambria Math" panose="02040503050406030204" pitchFamily="18" charset="0"/>
                        </a:rPr>
                        <m:t> </m:t>
                      </m:r>
                      <m:r>
                        <a:rPr lang="en-US" sz="2000" i="1">
                          <a:latin typeface="Cambria Math" panose="02040503050406030204" pitchFamily="18" charset="0"/>
                        </a:rPr>
                        <m:t>𝑡</m:t>
                      </m:r>
                      <m:r>
                        <a:rPr lang="en-US" sz="2000" i="1">
                          <a:latin typeface="Cambria Math" panose="02040503050406030204" pitchFamily="18" charset="0"/>
                        </a:rPr>
                        <m:t>= </m:t>
                      </m:r>
                      <m:d>
                        <m:dPr>
                          <m:begChr m:val="{"/>
                          <m:endChr m:val=""/>
                          <m:ctrlPr>
                            <a:rPr lang="en-US" sz="2000" i="1">
                              <a:latin typeface="Cambria Math" panose="02040503050406030204" pitchFamily="18" charset="0"/>
                            </a:rPr>
                          </m:ctrlPr>
                        </m:dPr>
                        <m:e>
                          <m:eqArr>
                            <m:eqArrPr>
                              <m:ctrlPr>
                                <a:rPr lang="en-US" sz="2000" i="1">
                                  <a:latin typeface="Cambria Math" panose="02040503050406030204" pitchFamily="18" charset="0"/>
                                </a:rPr>
                              </m:ctrlPr>
                            </m:eqArrPr>
                            <m:e>
                              <m:r>
                                <a:rPr lang="en-US" sz="2000" i="1">
                                  <a:latin typeface="Cambria Math" panose="02040503050406030204" pitchFamily="18" charset="0"/>
                                </a:rPr>
                                <m:t>1 </m:t>
                              </m:r>
                              <m:r>
                                <a:rPr lang="en-US" sz="2000" i="1">
                                  <a:latin typeface="Cambria Math" panose="02040503050406030204" pitchFamily="18" charset="0"/>
                                </a:rPr>
                                <m:t>𝑖𝑓</m:t>
                              </m:r>
                              <m:r>
                                <a:rPr lang="en-US" sz="2000" i="1">
                                  <a:latin typeface="Cambria Math" panose="02040503050406030204" pitchFamily="18" charset="0"/>
                                </a:rPr>
                                <m:t> </m:t>
                              </m:r>
                              <m:r>
                                <a:rPr lang="en-US" sz="2000" i="1">
                                  <a:latin typeface="Cambria Math" panose="02040503050406030204" pitchFamily="18" charset="0"/>
                                </a:rPr>
                                <m:t>𝑙𝑡h</m:t>
                              </m:r>
                              <m:r>
                                <a:rPr lang="en-US" sz="2000" i="1">
                                  <a:latin typeface="Cambria Math" panose="02040503050406030204" pitchFamily="18" charset="0"/>
                                </a:rPr>
                                <m:t> </m:t>
                              </m:r>
                              <m:r>
                                <a:rPr lang="en-US" sz="2000" i="1">
                                  <a:latin typeface="Cambria Math" panose="02040503050406030204" pitchFamily="18" charset="0"/>
                                </a:rPr>
                                <m:t>𝑓𝑒𝑎𝑡𝑢𝑟𝑒</m:t>
                              </m:r>
                              <m:r>
                                <a:rPr lang="en-US" sz="2000" i="1">
                                  <a:latin typeface="Cambria Math" panose="02040503050406030204" pitchFamily="18" charset="0"/>
                                </a:rPr>
                                <m:t> </m:t>
                              </m:r>
                              <m:r>
                                <a:rPr lang="en-US" sz="2000" i="1">
                                  <a:latin typeface="Cambria Math" panose="02040503050406030204" pitchFamily="18" charset="0"/>
                                </a:rPr>
                                <m:t>𝑖𝑠</m:t>
                              </m:r>
                              <m:r>
                                <a:rPr lang="en-US" sz="2000" i="1">
                                  <a:latin typeface="Cambria Math" panose="02040503050406030204" pitchFamily="18" charset="0"/>
                                </a:rPr>
                                <m:t> </m:t>
                              </m:r>
                              <m:r>
                                <a:rPr lang="en-US" sz="2000" i="1">
                                  <a:latin typeface="Cambria Math" panose="02040503050406030204" pitchFamily="18" charset="0"/>
                                </a:rPr>
                                <m:t>𝑑𝑖𝑠𝑐𝑟𝑒𝑡𝑒</m:t>
                              </m:r>
                              <m:r>
                                <a:rPr lang="en-US" sz="2000" i="1">
                                  <a:latin typeface="Cambria Math" panose="02040503050406030204" pitchFamily="18" charset="0"/>
                                </a:rPr>
                                <m:t> </m:t>
                              </m:r>
                            </m:e>
                            <m:e>
                              <m:r>
                                <a:rPr lang="en-US" sz="2000" i="1">
                                  <a:latin typeface="Cambria Math" panose="02040503050406030204" pitchFamily="18" charset="0"/>
                                </a:rPr>
                                <m:t>2 </m:t>
                              </m:r>
                              <m:r>
                                <a:rPr lang="en-US" sz="2000" i="1">
                                  <a:latin typeface="Cambria Math" panose="02040503050406030204" pitchFamily="18" charset="0"/>
                                </a:rPr>
                                <m:t>𝑖𝑓</m:t>
                              </m:r>
                              <m:r>
                                <a:rPr lang="en-US" sz="2000" i="1">
                                  <a:latin typeface="Cambria Math" panose="02040503050406030204" pitchFamily="18" charset="0"/>
                                </a:rPr>
                                <m:t> </m:t>
                              </m:r>
                              <m:r>
                                <a:rPr lang="en-US" sz="2000" i="1">
                                  <a:latin typeface="Cambria Math" panose="02040503050406030204" pitchFamily="18" charset="0"/>
                                </a:rPr>
                                <m:t>𝑙𝑡h</m:t>
                              </m:r>
                              <m:r>
                                <a:rPr lang="en-US" sz="2000" i="1">
                                  <a:latin typeface="Cambria Math" panose="02040503050406030204" pitchFamily="18" charset="0"/>
                                </a:rPr>
                                <m:t> </m:t>
                              </m:r>
                              <m:r>
                                <a:rPr lang="en-US" sz="2000" i="1">
                                  <a:latin typeface="Cambria Math" panose="02040503050406030204" pitchFamily="18" charset="0"/>
                                </a:rPr>
                                <m:t>𝑓𝑒𝑎𝑡𝑢𝑟𝑒</m:t>
                              </m:r>
                              <m:r>
                                <a:rPr lang="en-US" sz="2000" i="1">
                                  <a:latin typeface="Cambria Math" panose="02040503050406030204" pitchFamily="18" charset="0"/>
                                </a:rPr>
                                <m:t> </m:t>
                              </m:r>
                              <m:r>
                                <a:rPr lang="en-US" sz="2000" i="1">
                                  <a:latin typeface="Cambria Math" panose="02040503050406030204" pitchFamily="18" charset="0"/>
                                </a:rPr>
                                <m:t>𝑖𝑠</m:t>
                              </m:r>
                              <m:r>
                                <a:rPr lang="en-US" sz="2000" i="1">
                                  <a:latin typeface="Cambria Math" panose="02040503050406030204" pitchFamily="18" charset="0"/>
                                </a:rPr>
                                <m:t> </m:t>
                              </m:r>
                              <m:r>
                                <a:rPr lang="en-US" sz="2000" i="1">
                                  <a:latin typeface="Cambria Math" panose="02040503050406030204" pitchFamily="18" charset="0"/>
                                </a:rPr>
                                <m:t>𝑐𝑜𝑛𝑡𝑖𝑛𝑢𝑜𝑢𝑠</m:t>
                              </m:r>
                            </m:e>
                          </m:eqArr>
                        </m:e>
                      </m:d>
                    </m:oMath>
                  </m:oMathPara>
                </a14:m>
                <a:endParaRPr lang="en-US" sz="2000" dirty="0"/>
              </a:p>
              <a:p>
                <a:pPr algn="ctr">
                  <a:lnSpc>
                    <a:spcPct val="85000"/>
                  </a:lnSpc>
                  <a:buClr>
                    <a:schemeClr val="dk1"/>
                  </a:buClr>
                  <a:buSzPts val="3120"/>
                </a:pPr>
                <a:endParaRPr lang="en-US" sz="3000" dirty="0">
                  <a:solidFill>
                    <a:schemeClr val="dk1"/>
                  </a:solidFill>
                  <a:latin typeface="Calibri" panose="020F0502020204030204" pitchFamily="34" charset="0"/>
                  <a:ea typeface="Source Sans Pro"/>
                  <a:cs typeface="Calibri" panose="020F0502020204030204" pitchFamily="34" charset="0"/>
                  <a:sym typeface="Source Sans Pro"/>
                </a:endParaRPr>
              </a:p>
              <a:p>
                <a:pPr>
                  <a:lnSpc>
                    <a:spcPct val="85000"/>
                  </a:lnSpc>
                  <a:buClr>
                    <a:schemeClr val="dk1"/>
                  </a:buClr>
                  <a:buSzPts val="3120"/>
                </a:pPr>
                <a:r>
                  <a:rPr lang="en-US" sz="3000" dirty="0">
                    <a:solidFill>
                      <a:schemeClr val="dk1"/>
                    </a:solidFill>
                    <a:latin typeface="Calibri" panose="020F0502020204030204" pitchFamily="34" charset="0"/>
                    <a:ea typeface="Source Sans Pro"/>
                    <a:cs typeface="Calibri" panose="020F0502020204030204" pitchFamily="34" charset="0"/>
                    <a:sym typeface="Source Sans Pro"/>
                  </a:rPr>
                  <a:t>To optimize the parameters, we have first found the best k-value by evaluating each k on the validation set.</a:t>
                </a:r>
              </a:p>
              <a:p>
                <a:pPr algn="ctr">
                  <a:lnSpc>
                    <a:spcPct val="85000"/>
                  </a:lnSpc>
                  <a:buClr>
                    <a:schemeClr val="dk1"/>
                  </a:buClr>
                  <a:buSzPts val="3120"/>
                </a:pPr>
                <a:endParaRPr lang="en-US" sz="3000" dirty="0">
                  <a:solidFill>
                    <a:schemeClr val="dk1"/>
                  </a:solidFill>
                  <a:latin typeface="Calibri" panose="020F0502020204030204" pitchFamily="34" charset="0"/>
                  <a:ea typeface="Source Sans Pro"/>
                  <a:cs typeface="Calibri" panose="020F0502020204030204" pitchFamily="34" charset="0"/>
                  <a:sym typeface="Source Sans Pro"/>
                </a:endParaRPr>
              </a:p>
              <a:p>
                <a:pPr>
                  <a:lnSpc>
                    <a:spcPct val="85000"/>
                  </a:lnSpc>
                  <a:buClr>
                    <a:schemeClr val="dk1"/>
                  </a:buClr>
                  <a:buSzPts val="3120"/>
                </a:pPr>
                <a:endParaRPr lang="en-US" sz="3000" dirty="0">
                  <a:solidFill>
                    <a:schemeClr val="dk1"/>
                  </a:solidFill>
                  <a:latin typeface="Calibri" panose="020F0502020204030204" pitchFamily="34" charset="0"/>
                  <a:ea typeface="Source Sans Pro"/>
                  <a:cs typeface="Calibri" panose="020F0502020204030204" pitchFamily="34" charset="0"/>
                  <a:sym typeface="Source Sans Pro"/>
                </a:endParaRPr>
              </a:p>
              <a:p>
                <a:pPr>
                  <a:lnSpc>
                    <a:spcPct val="85000"/>
                  </a:lnSpc>
                  <a:buClr>
                    <a:schemeClr val="dk1"/>
                  </a:buClr>
                  <a:buSzPts val="3120"/>
                </a:pPr>
                <a:endParaRPr lang="en-US" sz="3000" dirty="0">
                  <a:solidFill>
                    <a:schemeClr val="dk1"/>
                  </a:solidFill>
                  <a:latin typeface="Calibri" panose="020F0502020204030204" pitchFamily="34" charset="0"/>
                  <a:ea typeface="Source Sans Pro"/>
                  <a:cs typeface="Calibri" panose="020F0502020204030204" pitchFamily="34" charset="0"/>
                  <a:sym typeface="Source Sans Pro"/>
                </a:endParaRPr>
              </a:p>
              <a:p>
                <a:pPr>
                  <a:lnSpc>
                    <a:spcPct val="85000"/>
                  </a:lnSpc>
                  <a:buClr>
                    <a:schemeClr val="dk1"/>
                  </a:buClr>
                  <a:buSzPts val="3120"/>
                </a:pPr>
                <a:endParaRPr lang="en-US" sz="3000" dirty="0">
                  <a:solidFill>
                    <a:schemeClr val="dk1"/>
                  </a:solidFill>
                  <a:latin typeface="Calibri" panose="020F0502020204030204" pitchFamily="34" charset="0"/>
                  <a:ea typeface="Source Sans Pro"/>
                  <a:cs typeface="Calibri" panose="020F0502020204030204" pitchFamily="34" charset="0"/>
                  <a:sym typeface="Source Sans Pro"/>
                </a:endParaRPr>
              </a:p>
              <a:p>
                <a:pPr>
                  <a:lnSpc>
                    <a:spcPct val="85000"/>
                  </a:lnSpc>
                  <a:buClr>
                    <a:schemeClr val="dk1"/>
                  </a:buClr>
                  <a:buSzPts val="3120"/>
                </a:pPr>
                <a:endParaRPr lang="en-US" sz="3000" dirty="0">
                  <a:solidFill>
                    <a:schemeClr val="dk1"/>
                  </a:solidFill>
                  <a:latin typeface="Calibri" panose="020F0502020204030204" pitchFamily="34" charset="0"/>
                  <a:ea typeface="Source Sans Pro"/>
                  <a:cs typeface="Calibri" panose="020F0502020204030204" pitchFamily="34" charset="0"/>
                  <a:sym typeface="Source Sans Pro"/>
                </a:endParaRPr>
              </a:p>
              <a:p>
                <a:pPr>
                  <a:lnSpc>
                    <a:spcPct val="85000"/>
                  </a:lnSpc>
                  <a:buClr>
                    <a:schemeClr val="dk1"/>
                  </a:buClr>
                  <a:buSzPts val="3120"/>
                </a:pPr>
                <a:endParaRPr lang="en-US" sz="3000" dirty="0">
                  <a:solidFill>
                    <a:schemeClr val="dk1"/>
                  </a:solidFill>
                  <a:latin typeface="Calibri" panose="020F0502020204030204" pitchFamily="34" charset="0"/>
                  <a:ea typeface="Source Sans Pro"/>
                  <a:cs typeface="Calibri" panose="020F0502020204030204" pitchFamily="34" charset="0"/>
                  <a:sym typeface="Source Sans Pro"/>
                </a:endParaRPr>
              </a:p>
              <a:p>
                <a:pPr>
                  <a:lnSpc>
                    <a:spcPct val="85000"/>
                  </a:lnSpc>
                  <a:buClr>
                    <a:schemeClr val="dk1"/>
                  </a:buClr>
                  <a:buSzPts val="3120"/>
                </a:pPr>
                <a:endParaRPr lang="en-US" sz="3000" dirty="0">
                  <a:solidFill>
                    <a:schemeClr val="dk1"/>
                  </a:solidFill>
                  <a:latin typeface="Calibri" panose="020F0502020204030204" pitchFamily="34" charset="0"/>
                  <a:ea typeface="Source Sans Pro"/>
                  <a:cs typeface="Calibri" panose="020F0502020204030204" pitchFamily="34" charset="0"/>
                  <a:sym typeface="Source Sans Pro"/>
                </a:endParaRPr>
              </a:p>
              <a:p>
                <a:pPr algn="ctr">
                  <a:lnSpc>
                    <a:spcPct val="85000"/>
                  </a:lnSpc>
                  <a:spcBef>
                    <a:spcPts val="960"/>
                  </a:spcBef>
                </a:pPr>
                <a:endParaRPr lang="en-US" sz="3100" dirty="0">
                  <a:latin typeface="Calibri" panose="020F0502020204030204" pitchFamily="34" charset="0"/>
                  <a:cs typeface="Calibri" panose="020F0502020204030204" pitchFamily="34" charset="0"/>
                </a:endParaRPr>
              </a:p>
              <a:p>
                <a:pPr algn="ctr">
                  <a:lnSpc>
                    <a:spcPct val="85000"/>
                  </a:lnSpc>
                  <a:spcBef>
                    <a:spcPts val="960"/>
                  </a:spcBef>
                </a:pPr>
                <a:r>
                  <a:rPr lang="en-US" sz="3100" dirty="0">
                    <a:latin typeface="Calibri" panose="020F0502020204030204" pitchFamily="34" charset="0"/>
                    <a:cs typeface="Calibri" panose="020F0502020204030204" pitchFamily="34" charset="0"/>
                  </a:rPr>
                  <a:t>Validation accuracies with respect to k values</a:t>
                </a:r>
              </a:p>
              <a:p>
                <a:pPr>
                  <a:lnSpc>
                    <a:spcPct val="85000"/>
                  </a:lnSpc>
                  <a:spcBef>
                    <a:spcPts val="960"/>
                  </a:spcBef>
                </a:pPr>
                <a:r>
                  <a:rPr lang="en-US" sz="3100" dirty="0">
                    <a:latin typeface="Calibri" panose="020F0502020204030204" pitchFamily="34" charset="0"/>
                    <a:cs typeface="Calibri" panose="020F0502020204030204" pitchFamily="34" charset="0"/>
                  </a:rPr>
                  <a:t>Then we chose k as 8 and then optimized the alpha values according to a specified discrete grid. We used grid-search with values [0.2,0.4,0.6,0.8] to find the best set of alpha values.</a:t>
                </a:r>
                <a:endParaRPr sz="3100" dirty="0">
                  <a:latin typeface="Calibri" panose="020F0502020204030204" pitchFamily="34" charset="0"/>
                  <a:cs typeface="Calibri" panose="020F0502020204030204" pitchFamily="34" charset="0"/>
                </a:endParaRPr>
              </a:p>
            </p:txBody>
          </p:sp>
        </mc:Choice>
        <mc:Fallback xmlns="">
          <p:sp>
            <p:nvSpPr>
              <p:cNvPr id="66" name="Google Shape;89;p13">
                <a:extLst>
                  <a:ext uri="{FF2B5EF4-FFF2-40B4-BE49-F238E27FC236}">
                    <a16:creationId xmlns:a16="http://schemas.microsoft.com/office/drawing/2014/main" id="{14B3B60E-CD16-4FE8-8A59-CE43B954F21D}"/>
                  </a:ext>
                </a:extLst>
              </p:cNvPr>
              <p:cNvSpPr txBox="1">
                <a:spLocks noRot="1" noChangeAspect="1" noMove="1" noResize="1" noEditPoints="1" noAdjustHandles="1" noChangeArrowheads="1" noChangeShapeType="1" noTextEdit="1"/>
              </p:cNvSpPr>
              <p:nvPr/>
            </p:nvSpPr>
            <p:spPr>
              <a:xfrm>
                <a:off x="9820508" y="29994879"/>
                <a:ext cx="9144000" cy="12952886"/>
              </a:xfrm>
              <a:prstGeom prst="rect">
                <a:avLst/>
              </a:prstGeom>
              <a:blipFill>
                <a:blip r:embed="rId18"/>
                <a:stretch>
                  <a:fillRect l="-267" b="-1929"/>
                </a:stretch>
              </a:blipFill>
              <a:ln w="38100" cap="flat" cmpd="sng">
                <a:noFill/>
                <a:prstDash val="solid"/>
                <a:miter lim="800000"/>
                <a:headEnd type="none" w="sm" len="sm"/>
                <a:tailEnd type="none" w="sm" len="sm"/>
              </a:ln>
            </p:spPr>
            <p:txBody>
              <a:bodyPr/>
              <a:lstStyle/>
              <a:p>
                <a:r>
                  <a:rPr lang="en-US">
                    <a:noFill/>
                  </a:rPr>
                  <a:t> </a:t>
                </a:r>
              </a:p>
            </p:txBody>
          </p:sp>
        </mc:Fallback>
      </mc:AlternateContent>
      <p:pic>
        <p:nvPicPr>
          <p:cNvPr id="67" name="Picture 66" descr="C:\Users\ayhok\AppData\Local\Packages\Microsoft.Office.Desktop_8wekyb3d8bbwe\AC\INetCache\Content.MSO\BE0E60FB.tmp">
            <a:extLst>
              <a:ext uri="{FF2B5EF4-FFF2-40B4-BE49-F238E27FC236}">
                <a16:creationId xmlns:a16="http://schemas.microsoft.com/office/drawing/2014/main" id="{84B2100E-1A61-4749-8276-68D74D9225F8}"/>
              </a:ext>
            </a:extLst>
          </p:cNvPr>
          <p:cNvPicPr>
            <a:picLocks noChangeAspect="1"/>
          </p:cNvPicPr>
          <p:nvPr/>
        </p:nvPicPr>
        <p:blipFill>
          <a:blip r:embed="rId19">
            <a:extLst>
              <a:ext uri="{28A0092B-C50C-407E-A947-70E740481C1C}">
                <a14:useLocalDpi xmlns:a14="http://schemas.microsoft.com/office/drawing/2010/main" val="0"/>
              </a:ext>
            </a:extLst>
          </a:blip>
          <a:srcRect/>
          <a:stretch>
            <a:fillRect/>
          </a:stretch>
        </p:blipFill>
        <p:spPr bwMode="auto">
          <a:xfrm>
            <a:off x="12059380" y="37410706"/>
            <a:ext cx="4551114" cy="3209279"/>
          </a:xfrm>
          <a:prstGeom prst="rect">
            <a:avLst/>
          </a:prstGeom>
          <a:noFill/>
          <a:ln>
            <a:noFill/>
          </a:ln>
        </p:spPr>
      </p:pic>
      <p:sp>
        <p:nvSpPr>
          <p:cNvPr id="71" name="Google Shape;89;p13">
            <a:extLst>
              <a:ext uri="{FF2B5EF4-FFF2-40B4-BE49-F238E27FC236}">
                <a16:creationId xmlns:a16="http://schemas.microsoft.com/office/drawing/2014/main" id="{A195614A-EDDE-41B7-8100-F88923D25959}"/>
              </a:ext>
            </a:extLst>
          </p:cNvPr>
          <p:cNvSpPr txBox="1"/>
          <p:nvPr/>
        </p:nvSpPr>
        <p:spPr>
          <a:xfrm>
            <a:off x="19373546" y="39315509"/>
            <a:ext cx="9144000" cy="3632256"/>
          </a:xfrm>
          <a:prstGeom prst="rect">
            <a:avLst/>
          </a:prstGeom>
          <a:solidFill>
            <a:schemeClr val="lt1"/>
          </a:solidFill>
          <a:ln w="38100" cap="flat" cmpd="sng">
            <a:noFill/>
            <a:prstDash val="solid"/>
            <a:miter lim="800000"/>
            <a:headEnd type="none" w="sm" len="sm"/>
            <a:tailEnd type="none" w="sm" len="sm"/>
          </a:ln>
        </p:spPr>
        <p:txBody>
          <a:bodyPr spcFirstLastPara="1" wrap="square" lIns="216022" tIns="216022" rIns="216022" bIns="216022" anchor="t" anchorCtr="0">
            <a:noAutofit/>
          </a:bodyPr>
          <a:lstStyle/>
          <a:p>
            <a:pPr algn="ctr">
              <a:lnSpc>
                <a:spcPct val="85000"/>
              </a:lnSpc>
              <a:spcBef>
                <a:spcPts val="960"/>
              </a:spcBef>
            </a:pPr>
            <a:r>
              <a:rPr lang="en-US" sz="4000" dirty="0">
                <a:solidFill>
                  <a:schemeClr val="accent1"/>
                </a:solidFill>
                <a:latin typeface="+mj-lt"/>
                <a:ea typeface="Cambria" panose="02040503050406030204" pitchFamily="18" charset="0"/>
                <a:cs typeface="Source Sans Pro Black"/>
                <a:sym typeface="Source Sans Pro Black"/>
              </a:rPr>
              <a:t>References</a:t>
            </a:r>
          </a:p>
          <a:p>
            <a:pPr>
              <a:lnSpc>
                <a:spcPct val="85000"/>
              </a:lnSpc>
              <a:spcBef>
                <a:spcPts val="960"/>
              </a:spcBef>
            </a:pPr>
            <a:r>
              <a:rPr lang="en-US" sz="2200" dirty="0">
                <a:latin typeface="Calibri" panose="020F0502020204030204" pitchFamily="34" charset="0"/>
                <a:cs typeface="Calibri" panose="020F0502020204030204" pitchFamily="34" charset="0"/>
              </a:rPr>
              <a:t>[1] Spotify DB Tracks, Kaggle, https://www.kaggle.com/zaheenhamidani/ultimate-spotify-tracks-db/version/3, [Accessed: 7-Nov-2019]</a:t>
            </a:r>
          </a:p>
          <a:p>
            <a:pPr>
              <a:lnSpc>
                <a:spcPct val="85000"/>
              </a:lnSpc>
              <a:spcBef>
                <a:spcPts val="960"/>
              </a:spcBef>
            </a:pPr>
            <a:r>
              <a:rPr lang="en-US" sz="2200" dirty="0">
                <a:latin typeface="Calibri" panose="020F0502020204030204" pitchFamily="34" charset="0"/>
                <a:cs typeface="Calibri" panose="020F0502020204030204" pitchFamily="34" charset="0"/>
              </a:rPr>
              <a:t>[2] </a:t>
            </a:r>
            <a:r>
              <a:rPr lang="en-US" sz="2200" dirty="0" err="1">
                <a:latin typeface="Calibri" panose="020F0502020204030204" pitchFamily="34" charset="0"/>
                <a:cs typeface="Calibri" panose="020F0502020204030204" pitchFamily="34" charset="0"/>
              </a:rPr>
              <a:t>Kakaraparthi</a:t>
            </a:r>
            <a:r>
              <a:rPr lang="en-US" sz="2200" dirty="0">
                <a:latin typeface="Calibri" panose="020F0502020204030204" pitchFamily="34" charset="0"/>
                <a:cs typeface="Calibri" panose="020F0502020204030204" pitchFamily="34" charset="0"/>
              </a:rPr>
              <a:t>, “Xavier and He Normal (He-et-al) Initialization,” Medium, 29-Sep-2018. [Online]. Available: https://medium.com/@prateekvishnu/xavier-and-he-normal-he-et-al-initialization-8e3d7a087528. [Accessed: 09-Nov-2019].</a:t>
            </a:r>
          </a:p>
          <a:p>
            <a:pPr algn="ctr">
              <a:lnSpc>
                <a:spcPct val="85000"/>
              </a:lnSpc>
              <a:spcBef>
                <a:spcPts val="960"/>
              </a:spcBef>
            </a:pPr>
            <a:endParaRPr lang="en-US" sz="4100" b="1" dirty="0">
              <a:solidFill>
                <a:schemeClr val="accent1"/>
              </a:solidFill>
              <a:latin typeface="Cambria" panose="02040503050406030204" pitchFamily="18" charset="0"/>
              <a:ea typeface="Cambria" panose="02040503050406030204" pitchFamily="18" charset="0"/>
              <a:cs typeface="Source Sans Pro Black"/>
              <a:sym typeface="Source Sans Pro Black"/>
            </a:endParaRPr>
          </a:p>
          <a:p>
            <a:pPr algn="ctr">
              <a:lnSpc>
                <a:spcPct val="85000"/>
              </a:lnSpc>
              <a:spcBef>
                <a:spcPts val="960"/>
              </a:spcBef>
            </a:pPr>
            <a:endParaRPr lang="en-US" sz="4100" b="1" dirty="0">
              <a:solidFill>
                <a:schemeClr val="accent1"/>
              </a:solidFill>
              <a:latin typeface="Cambria" panose="02040503050406030204" pitchFamily="18" charset="0"/>
              <a:ea typeface="Cambria" panose="02040503050406030204" pitchFamily="18" charset="0"/>
              <a:cs typeface="Source Sans Pro Black"/>
              <a:sym typeface="Source Sans Pro Black"/>
            </a:endParaRPr>
          </a:p>
          <a:p>
            <a:pPr algn="ctr">
              <a:lnSpc>
                <a:spcPct val="85000"/>
              </a:lnSpc>
              <a:spcBef>
                <a:spcPts val="960"/>
              </a:spcBef>
            </a:pPr>
            <a:endParaRPr lang="en-US" sz="4100" b="1" dirty="0">
              <a:solidFill>
                <a:schemeClr val="accent1"/>
              </a:solidFill>
              <a:latin typeface="Cambria" panose="02040503050406030204" pitchFamily="18" charset="0"/>
              <a:ea typeface="Cambria" panose="02040503050406030204" pitchFamily="18" charset="0"/>
              <a:cs typeface="Source Sans Pro Black"/>
              <a:sym typeface="Source Sans Pro Black"/>
            </a:endParaRPr>
          </a:p>
          <a:p>
            <a:pPr algn="ctr">
              <a:lnSpc>
                <a:spcPct val="85000"/>
              </a:lnSpc>
              <a:spcBef>
                <a:spcPts val="960"/>
              </a:spcBef>
            </a:pPr>
            <a:endParaRPr lang="en-US" sz="4100" b="1" dirty="0">
              <a:solidFill>
                <a:schemeClr val="accent1"/>
              </a:solidFill>
              <a:latin typeface="Cambria" panose="02040503050406030204" pitchFamily="18" charset="0"/>
              <a:ea typeface="Cambria" panose="02040503050406030204" pitchFamily="18" charset="0"/>
              <a:cs typeface="Source Sans Pro Black"/>
              <a:sym typeface="Source Sans Pro Black"/>
            </a:endParaRPr>
          </a:p>
          <a:p>
            <a:pPr algn="ctr">
              <a:lnSpc>
                <a:spcPct val="85000"/>
              </a:lnSpc>
              <a:spcBef>
                <a:spcPts val="960"/>
              </a:spcBef>
            </a:pPr>
            <a:endParaRPr lang="en-US" sz="4100" b="1" dirty="0">
              <a:solidFill>
                <a:schemeClr val="accent1"/>
              </a:solidFill>
              <a:latin typeface="Cambria" panose="02040503050406030204" pitchFamily="18" charset="0"/>
              <a:ea typeface="Cambria" panose="02040503050406030204" pitchFamily="18" charset="0"/>
              <a:cs typeface="Source Sans Pro Black"/>
              <a:sym typeface="Source Sans Pro Black"/>
            </a:endParaRPr>
          </a:p>
          <a:p>
            <a:pPr algn="ctr">
              <a:lnSpc>
                <a:spcPct val="85000"/>
              </a:lnSpc>
              <a:spcBef>
                <a:spcPts val="960"/>
              </a:spcBef>
            </a:pPr>
            <a:endParaRPr lang="en-US" sz="4100" b="1" dirty="0">
              <a:solidFill>
                <a:schemeClr val="accent1"/>
              </a:solidFill>
              <a:latin typeface="Cambria" panose="02040503050406030204" pitchFamily="18" charset="0"/>
              <a:ea typeface="Cambria" panose="02040503050406030204" pitchFamily="18" charset="0"/>
              <a:cs typeface="Source Sans Pro Black"/>
              <a:sym typeface="Source Sans Pro Black"/>
            </a:endParaRPr>
          </a:p>
          <a:p>
            <a:pPr algn="ctr">
              <a:lnSpc>
                <a:spcPct val="85000"/>
              </a:lnSpc>
              <a:spcBef>
                <a:spcPts val="960"/>
              </a:spcBef>
            </a:pPr>
            <a:endParaRPr lang="en-US" sz="4100" b="1" dirty="0">
              <a:solidFill>
                <a:schemeClr val="accent1"/>
              </a:solidFill>
              <a:latin typeface="Cambria" panose="02040503050406030204" pitchFamily="18" charset="0"/>
              <a:ea typeface="Cambria" panose="02040503050406030204" pitchFamily="18" charset="0"/>
              <a:cs typeface="Source Sans Pro Black"/>
              <a:sym typeface="Source Sans Pro Black"/>
            </a:endParaRPr>
          </a:p>
          <a:p>
            <a:pPr algn="ctr">
              <a:lnSpc>
                <a:spcPct val="85000"/>
              </a:lnSpc>
              <a:spcBef>
                <a:spcPts val="960"/>
              </a:spcBef>
            </a:pPr>
            <a:endParaRPr lang="en-US" sz="4100" b="1" dirty="0">
              <a:solidFill>
                <a:schemeClr val="accent1"/>
              </a:solidFill>
              <a:latin typeface="Cambria" panose="02040503050406030204" pitchFamily="18" charset="0"/>
              <a:ea typeface="Cambria" panose="02040503050406030204" pitchFamily="18" charset="0"/>
              <a:cs typeface="Source Sans Pro Black"/>
              <a:sym typeface="Source Sans Pro Black"/>
            </a:endParaRPr>
          </a:p>
          <a:p>
            <a:pPr algn="ctr">
              <a:lnSpc>
                <a:spcPct val="85000"/>
              </a:lnSpc>
              <a:spcBef>
                <a:spcPts val="960"/>
              </a:spcBef>
            </a:pPr>
            <a:endParaRPr lang="en-US" sz="4100" b="1" dirty="0">
              <a:solidFill>
                <a:schemeClr val="accent1"/>
              </a:solidFill>
              <a:latin typeface="Cambria" panose="02040503050406030204" pitchFamily="18" charset="0"/>
              <a:ea typeface="Cambria" panose="02040503050406030204" pitchFamily="18" charset="0"/>
              <a:cs typeface="Source Sans Pro Black"/>
              <a:sym typeface="Source Sans Pro Black"/>
            </a:endParaRPr>
          </a:p>
          <a:p>
            <a:pPr algn="ctr">
              <a:lnSpc>
                <a:spcPct val="85000"/>
              </a:lnSpc>
              <a:spcBef>
                <a:spcPts val="960"/>
              </a:spcBef>
            </a:pPr>
            <a:endParaRPr lang="en-US" sz="4100" b="1" dirty="0">
              <a:solidFill>
                <a:schemeClr val="accent1"/>
              </a:solidFill>
              <a:latin typeface="Cambria" panose="02040503050406030204" pitchFamily="18" charset="0"/>
              <a:ea typeface="Cambria" panose="02040503050406030204" pitchFamily="18" charset="0"/>
              <a:cs typeface="Source Sans Pro Black"/>
              <a:sym typeface="Source Sans Pro Black"/>
            </a:endParaRPr>
          </a:p>
          <a:p>
            <a:pPr algn="ctr">
              <a:lnSpc>
                <a:spcPct val="85000"/>
              </a:lnSpc>
              <a:spcBef>
                <a:spcPts val="960"/>
              </a:spcBef>
            </a:pPr>
            <a:endParaRPr lang="en-US" sz="4100" b="1" dirty="0">
              <a:solidFill>
                <a:schemeClr val="accent1"/>
              </a:solidFill>
              <a:latin typeface="Cambria" panose="02040503050406030204" pitchFamily="18" charset="0"/>
              <a:ea typeface="Cambria" panose="02040503050406030204" pitchFamily="18" charset="0"/>
              <a:cs typeface="Source Sans Pro Black"/>
              <a:sym typeface="Source Sans Pro Black"/>
            </a:endParaRPr>
          </a:p>
          <a:p>
            <a:pPr algn="ctr">
              <a:lnSpc>
                <a:spcPct val="85000"/>
              </a:lnSpc>
              <a:spcBef>
                <a:spcPts val="960"/>
              </a:spcBef>
            </a:pPr>
            <a:endParaRPr lang="en-US" sz="4100" b="1" dirty="0">
              <a:solidFill>
                <a:schemeClr val="accent1"/>
              </a:solidFill>
              <a:latin typeface="Cambria" panose="02040503050406030204" pitchFamily="18" charset="0"/>
              <a:ea typeface="Cambria" panose="02040503050406030204" pitchFamily="18" charset="0"/>
              <a:cs typeface="Source Sans Pro Black"/>
              <a:sym typeface="Source Sans Pro Black"/>
            </a:endParaRPr>
          </a:p>
          <a:p>
            <a:pPr algn="ctr">
              <a:lnSpc>
                <a:spcPct val="85000"/>
              </a:lnSpc>
              <a:spcBef>
                <a:spcPts val="960"/>
              </a:spcBef>
            </a:pPr>
            <a:endParaRPr sz="3100" dirty="0">
              <a:latin typeface="Calibri" panose="020F0502020204030204" pitchFamily="34" charset="0"/>
              <a:cs typeface="Calibri" panose="020F0502020204030204" pitchFamily="34" charset="0"/>
            </a:endParaRPr>
          </a:p>
        </p:txBody>
      </p:sp>
      <p:graphicFrame>
        <p:nvGraphicFramePr>
          <p:cNvPr id="2" name="Table 1">
            <a:extLst>
              <a:ext uri="{FF2B5EF4-FFF2-40B4-BE49-F238E27FC236}">
                <a16:creationId xmlns:a16="http://schemas.microsoft.com/office/drawing/2014/main" id="{7EF53657-389C-4874-9B71-70DFB6D251B3}"/>
              </a:ext>
            </a:extLst>
          </p:cNvPr>
          <p:cNvGraphicFramePr>
            <a:graphicFrameLocks noGrp="1"/>
          </p:cNvGraphicFramePr>
          <p:nvPr>
            <p:extLst>
              <p:ext uri="{D42A27DB-BD31-4B8C-83A1-F6EECF244321}">
                <p14:modId xmlns:p14="http://schemas.microsoft.com/office/powerpoint/2010/main" val="279355961"/>
              </p:ext>
            </p:extLst>
          </p:nvPr>
        </p:nvGraphicFramePr>
        <p:xfrm>
          <a:off x="19526345" y="24443389"/>
          <a:ext cx="8593449" cy="5327142"/>
        </p:xfrm>
        <a:graphic>
          <a:graphicData uri="http://schemas.openxmlformats.org/drawingml/2006/table">
            <a:tbl>
              <a:tblPr firstRow="1" firstCol="1" bandRow="1">
                <a:tableStyleId>{5C22544A-7EE6-4342-B048-85BDC9FD1C3A}</a:tableStyleId>
              </a:tblPr>
              <a:tblGrid>
                <a:gridCol w="1230118">
                  <a:extLst>
                    <a:ext uri="{9D8B030D-6E8A-4147-A177-3AD203B41FA5}">
                      <a16:colId xmlns:a16="http://schemas.microsoft.com/office/drawing/2014/main" val="975172673"/>
                    </a:ext>
                  </a:extLst>
                </a:gridCol>
                <a:gridCol w="1199022">
                  <a:extLst>
                    <a:ext uri="{9D8B030D-6E8A-4147-A177-3AD203B41FA5}">
                      <a16:colId xmlns:a16="http://schemas.microsoft.com/office/drawing/2014/main" val="381456811"/>
                    </a:ext>
                  </a:extLst>
                </a:gridCol>
                <a:gridCol w="1230118">
                  <a:extLst>
                    <a:ext uri="{9D8B030D-6E8A-4147-A177-3AD203B41FA5}">
                      <a16:colId xmlns:a16="http://schemas.microsoft.com/office/drawing/2014/main" val="1246438167"/>
                    </a:ext>
                  </a:extLst>
                </a:gridCol>
                <a:gridCol w="1242922">
                  <a:extLst>
                    <a:ext uri="{9D8B030D-6E8A-4147-A177-3AD203B41FA5}">
                      <a16:colId xmlns:a16="http://schemas.microsoft.com/office/drawing/2014/main" val="1873266584"/>
                    </a:ext>
                  </a:extLst>
                </a:gridCol>
                <a:gridCol w="1299627">
                  <a:extLst>
                    <a:ext uri="{9D8B030D-6E8A-4147-A177-3AD203B41FA5}">
                      <a16:colId xmlns:a16="http://schemas.microsoft.com/office/drawing/2014/main" val="968161926"/>
                    </a:ext>
                  </a:extLst>
                </a:gridCol>
                <a:gridCol w="1287737">
                  <a:extLst>
                    <a:ext uri="{9D8B030D-6E8A-4147-A177-3AD203B41FA5}">
                      <a16:colId xmlns:a16="http://schemas.microsoft.com/office/drawing/2014/main" val="1016583273"/>
                    </a:ext>
                  </a:extLst>
                </a:gridCol>
                <a:gridCol w="1103905">
                  <a:extLst>
                    <a:ext uri="{9D8B030D-6E8A-4147-A177-3AD203B41FA5}">
                      <a16:colId xmlns:a16="http://schemas.microsoft.com/office/drawing/2014/main" val="4194499209"/>
                    </a:ext>
                  </a:extLst>
                </a:gridCol>
              </a:tblGrid>
              <a:tr h="748956">
                <a:tc>
                  <a:txBody>
                    <a:bodyPr/>
                    <a:lstStyle/>
                    <a:p>
                      <a:pPr marL="0" marR="0" algn="ctr">
                        <a:lnSpc>
                          <a:spcPct val="107000"/>
                        </a:lnSpc>
                        <a:spcBef>
                          <a:spcPts val="0"/>
                        </a:spcBef>
                        <a:spcAft>
                          <a:spcPts val="0"/>
                        </a:spcAft>
                      </a:pPr>
                      <a:r>
                        <a:rPr lang="en-US" sz="2000" dirty="0">
                          <a:effectLst/>
                        </a:rPr>
                        <a:t>Forest Number</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2000">
                          <a:effectLst/>
                        </a:rPr>
                        <a:t>Sample Size</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2000">
                          <a:effectLst/>
                        </a:rPr>
                        <a:t>Number of Trees</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2000">
                          <a:effectLst/>
                        </a:rPr>
                        <a:t>Number of Features  </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2000">
                          <a:effectLst/>
                        </a:rPr>
                        <a:t>Maximum Depth</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2000">
                          <a:effectLst/>
                        </a:rPr>
                        <a:t>Minimum Leaf Size</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dirty="0">
                          <a:effectLst/>
                        </a:rPr>
                        <a:t>Validation Accuracy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237124223"/>
                  </a:ext>
                </a:extLst>
              </a:tr>
              <a:tr h="242178">
                <a:tc>
                  <a:txBody>
                    <a:bodyPr/>
                    <a:lstStyle/>
                    <a:p>
                      <a:pPr marL="0" marR="0" algn="ctr">
                        <a:lnSpc>
                          <a:spcPct val="107000"/>
                        </a:lnSpc>
                        <a:spcBef>
                          <a:spcPts val="0"/>
                        </a:spcBef>
                        <a:spcAft>
                          <a:spcPts val="0"/>
                        </a:spcAft>
                      </a:pPr>
                      <a:r>
                        <a:rPr lang="en-US" sz="2000" dirty="0">
                          <a:effectLst/>
                        </a:rPr>
                        <a:t>1</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2000">
                          <a:effectLst/>
                        </a:rPr>
                        <a:t>80</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2000">
                          <a:effectLst/>
                        </a:rPr>
                        <a:t>40</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2000">
                          <a:effectLst/>
                        </a:rPr>
                        <a:t>5</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2000">
                          <a:effectLst/>
                        </a:rPr>
                        <a:t>10</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2000">
                          <a:effectLst/>
                        </a:rPr>
                        <a:t>5</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a:effectLst/>
                        </a:rPr>
                        <a:t>18.7</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91846714"/>
                  </a:ext>
                </a:extLst>
              </a:tr>
              <a:tr h="242178">
                <a:tc>
                  <a:txBody>
                    <a:bodyPr/>
                    <a:lstStyle/>
                    <a:p>
                      <a:pPr marL="0" marR="0" algn="ctr">
                        <a:lnSpc>
                          <a:spcPct val="107000"/>
                        </a:lnSpc>
                        <a:spcBef>
                          <a:spcPts val="0"/>
                        </a:spcBef>
                        <a:spcAft>
                          <a:spcPts val="0"/>
                        </a:spcAft>
                      </a:pPr>
                      <a:r>
                        <a:rPr lang="en-US" sz="2000">
                          <a:effectLst/>
                        </a:rPr>
                        <a:t>2</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2000">
                          <a:effectLst/>
                        </a:rPr>
                        <a:t>80</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2000">
                          <a:effectLst/>
                        </a:rPr>
                        <a:t>80</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2000">
                          <a:effectLst/>
                        </a:rPr>
                        <a:t>5</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2000">
                          <a:effectLst/>
                        </a:rPr>
                        <a:t>10</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2000">
                          <a:effectLst/>
                        </a:rPr>
                        <a:t>5</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a:effectLst/>
                        </a:rPr>
                        <a:t>19.1</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23772826"/>
                  </a:ext>
                </a:extLst>
              </a:tr>
              <a:tr h="242178">
                <a:tc>
                  <a:txBody>
                    <a:bodyPr/>
                    <a:lstStyle/>
                    <a:p>
                      <a:pPr marL="0" marR="0" algn="ctr">
                        <a:lnSpc>
                          <a:spcPct val="107000"/>
                        </a:lnSpc>
                        <a:spcBef>
                          <a:spcPts val="0"/>
                        </a:spcBef>
                        <a:spcAft>
                          <a:spcPts val="0"/>
                        </a:spcAft>
                      </a:pPr>
                      <a:r>
                        <a:rPr lang="en-US" sz="2000">
                          <a:effectLst/>
                        </a:rPr>
                        <a:t>3</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2000">
                          <a:effectLst/>
                        </a:rPr>
                        <a:t>120</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2000">
                          <a:effectLst/>
                        </a:rPr>
                        <a:t>40</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2000">
                          <a:effectLst/>
                        </a:rPr>
                        <a:t>5</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2000">
                          <a:effectLst/>
                        </a:rPr>
                        <a:t>10</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2000">
                          <a:effectLst/>
                        </a:rPr>
                        <a:t>5</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a:effectLst/>
                        </a:rPr>
                        <a:t>19.2</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00548398"/>
                  </a:ext>
                </a:extLst>
              </a:tr>
              <a:tr h="242178">
                <a:tc>
                  <a:txBody>
                    <a:bodyPr/>
                    <a:lstStyle/>
                    <a:p>
                      <a:pPr marL="0" marR="0" algn="ctr">
                        <a:lnSpc>
                          <a:spcPct val="107000"/>
                        </a:lnSpc>
                        <a:spcBef>
                          <a:spcPts val="0"/>
                        </a:spcBef>
                        <a:spcAft>
                          <a:spcPts val="0"/>
                        </a:spcAft>
                      </a:pPr>
                      <a:r>
                        <a:rPr lang="en-US" sz="2000">
                          <a:effectLst/>
                        </a:rPr>
                        <a:t>4</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2000">
                          <a:effectLst/>
                        </a:rPr>
                        <a:t>120</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2000">
                          <a:effectLst/>
                        </a:rPr>
                        <a:t>80</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2000">
                          <a:effectLst/>
                        </a:rPr>
                        <a:t>5</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2000">
                          <a:effectLst/>
                        </a:rPr>
                        <a:t>10</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2000">
                          <a:effectLst/>
                        </a:rPr>
                        <a:t>5</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a:effectLst/>
                        </a:rPr>
                        <a:t>20.96</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22714078"/>
                  </a:ext>
                </a:extLst>
              </a:tr>
              <a:tr h="242178">
                <a:tc>
                  <a:txBody>
                    <a:bodyPr/>
                    <a:lstStyle/>
                    <a:p>
                      <a:pPr marL="0" marR="0" algn="ctr">
                        <a:lnSpc>
                          <a:spcPct val="107000"/>
                        </a:lnSpc>
                        <a:spcBef>
                          <a:spcPts val="0"/>
                        </a:spcBef>
                        <a:spcAft>
                          <a:spcPts val="0"/>
                        </a:spcAft>
                      </a:pPr>
                      <a:r>
                        <a:rPr lang="en-US" sz="2000">
                          <a:effectLst/>
                        </a:rPr>
                        <a:t>5</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2000">
                          <a:effectLst/>
                        </a:rPr>
                        <a:t>40</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2000">
                          <a:effectLst/>
                        </a:rPr>
                        <a:t>40</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2000">
                          <a:effectLst/>
                        </a:rPr>
                        <a:t>5</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2000">
                          <a:effectLst/>
                        </a:rPr>
                        <a:t>10</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2000">
                          <a:effectLst/>
                        </a:rPr>
                        <a:t>5</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a:effectLst/>
                        </a:rPr>
                        <a:t>18.6</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47822123"/>
                  </a:ext>
                </a:extLst>
              </a:tr>
              <a:tr h="242178">
                <a:tc>
                  <a:txBody>
                    <a:bodyPr/>
                    <a:lstStyle/>
                    <a:p>
                      <a:pPr marL="0" marR="0" algn="ctr">
                        <a:lnSpc>
                          <a:spcPct val="107000"/>
                        </a:lnSpc>
                        <a:spcBef>
                          <a:spcPts val="0"/>
                        </a:spcBef>
                        <a:spcAft>
                          <a:spcPts val="0"/>
                        </a:spcAft>
                      </a:pPr>
                      <a:r>
                        <a:rPr lang="en-US" sz="2000">
                          <a:effectLst/>
                        </a:rPr>
                        <a:t>6</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2000">
                          <a:effectLst/>
                        </a:rPr>
                        <a:t>40</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2000">
                          <a:effectLst/>
                        </a:rPr>
                        <a:t>80</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2000">
                          <a:effectLst/>
                        </a:rPr>
                        <a:t>5</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2000">
                          <a:effectLst/>
                        </a:rPr>
                        <a:t>10</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2000">
                          <a:effectLst/>
                        </a:rPr>
                        <a:t>5</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a:effectLst/>
                        </a:rPr>
                        <a:t>18.3</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37192809"/>
                  </a:ext>
                </a:extLst>
              </a:tr>
              <a:tr h="242178">
                <a:tc>
                  <a:txBody>
                    <a:bodyPr/>
                    <a:lstStyle/>
                    <a:p>
                      <a:pPr marL="0" marR="0" algn="ctr">
                        <a:lnSpc>
                          <a:spcPct val="107000"/>
                        </a:lnSpc>
                        <a:spcBef>
                          <a:spcPts val="0"/>
                        </a:spcBef>
                        <a:spcAft>
                          <a:spcPts val="0"/>
                        </a:spcAft>
                      </a:pPr>
                      <a:r>
                        <a:rPr lang="en-US" sz="2000">
                          <a:effectLst/>
                        </a:rPr>
                        <a:t>7</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2000">
                          <a:effectLst/>
                        </a:rPr>
                        <a:t>120</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2000">
                          <a:effectLst/>
                        </a:rPr>
                        <a:t>80</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2000">
                          <a:effectLst/>
                        </a:rPr>
                        <a:t>3</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2000">
                          <a:effectLst/>
                        </a:rPr>
                        <a:t>10</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2000">
                          <a:effectLst/>
                        </a:rPr>
                        <a:t>5</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a:effectLst/>
                        </a:rPr>
                        <a:t>20.3</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92702796"/>
                  </a:ext>
                </a:extLst>
              </a:tr>
              <a:tr h="242178">
                <a:tc>
                  <a:txBody>
                    <a:bodyPr/>
                    <a:lstStyle/>
                    <a:p>
                      <a:pPr marL="0" marR="0" algn="ctr">
                        <a:lnSpc>
                          <a:spcPct val="107000"/>
                        </a:lnSpc>
                        <a:spcBef>
                          <a:spcPts val="0"/>
                        </a:spcBef>
                        <a:spcAft>
                          <a:spcPts val="0"/>
                        </a:spcAft>
                      </a:pPr>
                      <a:r>
                        <a:rPr lang="en-US" sz="2000">
                          <a:effectLst/>
                        </a:rPr>
                        <a:t>8</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2000">
                          <a:effectLst/>
                        </a:rPr>
                        <a:t>120</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2000">
                          <a:effectLst/>
                        </a:rPr>
                        <a:t>80</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2000">
                          <a:effectLst/>
                        </a:rPr>
                        <a:t>8</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2000">
                          <a:effectLst/>
                        </a:rPr>
                        <a:t>10</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2000">
                          <a:effectLst/>
                        </a:rPr>
                        <a:t>5</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a:effectLst/>
                        </a:rPr>
                        <a:t>20.3</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90110066"/>
                  </a:ext>
                </a:extLst>
              </a:tr>
              <a:tr h="242178">
                <a:tc>
                  <a:txBody>
                    <a:bodyPr/>
                    <a:lstStyle/>
                    <a:p>
                      <a:pPr marL="0" marR="0" algn="ctr">
                        <a:lnSpc>
                          <a:spcPct val="107000"/>
                        </a:lnSpc>
                        <a:spcBef>
                          <a:spcPts val="0"/>
                        </a:spcBef>
                        <a:spcAft>
                          <a:spcPts val="0"/>
                        </a:spcAft>
                      </a:pPr>
                      <a:r>
                        <a:rPr lang="en-US" sz="2000">
                          <a:effectLst/>
                        </a:rPr>
                        <a:t>9</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2000">
                          <a:effectLst/>
                        </a:rPr>
                        <a:t>120</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2000">
                          <a:effectLst/>
                        </a:rPr>
                        <a:t>80</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2000">
                          <a:effectLst/>
                        </a:rPr>
                        <a:t>5</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2000">
                          <a:effectLst/>
                        </a:rPr>
                        <a:t>20</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2000">
                          <a:effectLst/>
                        </a:rPr>
                        <a:t>2</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a:effectLst/>
                        </a:rPr>
                        <a:t>19.3</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51777675"/>
                  </a:ext>
                </a:extLst>
              </a:tr>
              <a:tr h="242178">
                <a:tc>
                  <a:txBody>
                    <a:bodyPr/>
                    <a:lstStyle/>
                    <a:p>
                      <a:pPr marL="0" marR="0" algn="ctr">
                        <a:lnSpc>
                          <a:spcPct val="107000"/>
                        </a:lnSpc>
                        <a:spcBef>
                          <a:spcPts val="0"/>
                        </a:spcBef>
                        <a:spcAft>
                          <a:spcPts val="0"/>
                        </a:spcAft>
                      </a:pPr>
                      <a:r>
                        <a:rPr lang="en-US" sz="2000">
                          <a:effectLst/>
                        </a:rPr>
                        <a:t>10</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2000">
                          <a:effectLst/>
                        </a:rPr>
                        <a:t>120</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2000">
                          <a:effectLst/>
                        </a:rPr>
                        <a:t>80</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2000">
                          <a:effectLst/>
                        </a:rPr>
                        <a:t>5</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2000">
                          <a:effectLst/>
                        </a:rPr>
                        <a:t>5</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2000">
                          <a:effectLst/>
                        </a:rPr>
                        <a:t>2</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a:effectLst/>
                        </a:rPr>
                        <a:t>13.6</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13481834"/>
                  </a:ext>
                </a:extLst>
              </a:tr>
              <a:tr h="242178">
                <a:tc>
                  <a:txBody>
                    <a:bodyPr/>
                    <a:lstStyle/>
                    <a:p>
                      <a:pPr marL="0" marR="0" algn="ctr">
                        <a:lnSpc>
                          <a:spcPct val="107000"/>
                        </a:lnSpc>
                        <a:spcBef>
                          <a:spcPts val="0"/>
                        </a:spcBef>
                        <a:spcAft>
                          <a:spcPts val="0"/>
                        </a:spcAft>
                      </a:pPr>
                      <a:r>
                        <a:rPr lang="en-US" sz="2000">
                          <a:effectLst/>
                        </a:rPr>
                        <a:t>11</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2000">
                          <a:effectLst/>
                        </a:rPr>
                        <a:t>120</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2000">
                          <a:effectLst/>
                        </a:rPr>
                        <a:t>80</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2000">
                          <a:effectLst/>
                        </a:rPr>
                        <a:t>5</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2000">
                          <a:effectLst/>
                        </a:rPr>
                        <a:t>20</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2000">
                          <a:effectLst/>
                        </a:rPr>
                        <a:t>10</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a:effectLst/>
                        </a:rPr>
                        <a:t>20.94</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32550348"/>
                  </a:ext>
                </a:extLst>
              </a:tr>
              <a:tr h="242178">
                <a:tc>
                  <a:txBody>
                    <a:bodyPr/>
                    <a:lstStyle/>
                    <a:p>
                      <a:pPr marL="0" marR="0" algn="ctr">
                        <a:lnSpc>
                          <a:spcPct val="107000"/>
                        </a:lnSpc>
                        <a:spcBef>
                          <a:spcPts val="0"/>
                        </a:spcBef>
                        <a:spcAft>
                          <a:spcPts val="0"/>
                        </a:spcAft>
                      </a:pPr>
                      <a:r>
                        <a:rPr lang="en-US" sz="2000">
                          <a:effectLst/>
                        </a:rPr>
                        <a:t>12</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2000">
                          <a:effectLst/>
                        </a:rPr>
                        <a:t>120</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2000">
                          <a:effectLst/>
                        </a:rPr>
                        <a:t>80</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2000">
                          <a:effectLst/>
                        </a:rPr>
                        <a:t>5</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2000">
                          <a:effectLst/>
                        </a:rPr>
                        <a:t>5</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2000">
                          <a:effectLst/>
                        </a:rPr>
                        <a:t>10</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a:effectLst/>
                        </a:rPr>
                        <a:t>19.5</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14294341"/>
                  </a:ext>
                </a:extLst>
              </a:tr>
              <a:tr h="242178">
                <a:tc>
                  <a:txBody>
                    <a:bodyPr/>
                    <a:lstStyle/>
                    <a:p>
                      <a:pPr marL="0" marR="0" algn="ctr">
                        <a:lnSpc>
                          <a:spcPct val="107000"/>
                        </a:lnSpc>
                        <a:spcBef>
                          <a:spcPts val="0"/>
                        </a:spcBef>
                        <a:spcAft>
                          <a:spcPts val="0"/>
                        </a:spcAft>
                      </a:pPr>
                      <a:r>
                        <a:rPr lang="en-US" sz="2000">
                          <a:effectLst/>
                        </a:rPr>
                        <a:t>13</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2000">
                          <a:effectLst/>
                        </a:rPr>
                        <a:t>120</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2000">
                          <a:effectLst/>
                        </a:rPr>
                        <a:t>80</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2000">
                          <a:effectLst/>
                        </a:rPr>
                        <a:t>5</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2000">
                          <a:effectLst/>
                        </a:rPr>
                        <a:t>10</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2000">
                          <a:effectLst/>
                        </a:rPr>
                        <a:t>2</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a:effectLst/>
                        </a:rPr>
                        <a:t>15.4</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25176786"/>
                  </a:ext>
                </a:extLst>
              </a:tr>
              <a:tr h="242178">
                <a:tc>
                  <a:txBody>
                    <a:bodyPr/>
                    <a:lstStyle/>
                    <a:p>
                      <a:pPr marL="0" marR="0" algn="ctr">
                        <a:lnSpc>
                          <a:spcPct val="107000"/>
                        </a:lnSpc>
                        <a:spcBef>
                          <a:spcPts val="0"/>
                        </a:spcBef>
                        <a:spcAft>
                          <a:spcPts val="0"/>
                        </a:spcAft>
                      </a:pPr>
                      <a:r>
                        <a:rPr lang="en-US" sz="2000" dirty="0">
                          <a:effectLst/>
                        </a:rPr>
                        <a:t>14</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2000">
                          <a:effectLst/>
                        </a:rPr>
                        <a:t>120</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2000" dirty="0">
                          <a:effectLst/>
                        </a:rPr>
                        <a:t>80</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2000">
                          <a:effectLst/>
                        </a:rPr>
                        <a:t>5</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2000">
                          <a:effectLst/>
                        </a:rPr>
                        <a:t>10</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2000">
                          <a:effectLst/>
                        </a:rPr>
                        <a:t>10</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dirty="0">
                          <a:effectLst/>
                        </a:rPr>
                        <a:t>20.94</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93858475"/>
                  </a:ext>
                </a:extLst>
              </a:tr>
            </a:tbl>
          </a:graphicData>
        </a:graphic>
      </p:graphicFrame>
    </p:spTree>
  </p:cSld>
  <p:clrMapOvr>
    <a:masterClrMapping/>
  </p:clrMapOvr>
</p:sld>
</file>

<file path=ppt/theme/theme1.xml><?xml version="1.0" encoding="utf-8"?>
<a:theme xmlns:a="http://schemas.openxmlformats.org/drawingml/2006/main" name="Retrospect">
  <a:themeElements>
    <a:clrScheme name="Custom 1">
      <a:dk1>
        <a:sysClr val="windowText" lastClr="000000"/>
      </a:dk1>
      <a:lt1>
        <a:sysClr val="window" lastClr="FFFFFF"/>
      </a:lt1>
      <a:dk2>
        <a:srgbClr val="696464"/>
      </a:dk2>
      <a:lt2>
        <a:srgbClr val="E9E5DC"/>
      </a:lt2>
      <a:accent1>
        <a:srgbClr val="E20808"/>
      </a:accent1>
      <a:accent2>
        <a:srgbClr val="0070C0"/>
      </a:accent2>
      <a:accent3>
        <a:srgbClr val="002060"/>
      </a:accent3>
      <a:accent4>
        <a:srgbClr val="956251"/>
      </a:accent4>
      <a:accent5>
        <a:srgbClr val="918485"/>
      </a:accent5>
      <a:accent6>
        <a:srgbClr val="855D5D"/>
      </a:accent6>
      <a:hlink>
        <a:srgbClr val="CC9900"/>
      </a:hlink>
      <a:folHlink>
        <a:srgbClr val="96A9A9"/>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02006FA4-1611-4B07-AF7F-85CF6D20EB3E}"/>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Retrospect</Template>
  <TotalTime>402</TotalTime>
  <Words>1520</Words>
  <Application>Microsoft Office PowerPoint</Application>
  <PresentationFormat>Custom</PresentationFormat>
  <Paragraphs>281</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 Light</vt:lpstr>
      <vt:lpstr>Cambria Math</vt:lpstr>
      <vt:lpstr>Calibri</vt:lpstr>
      <vt:lpstr>Cambria</vt:lpstr>
      <vt:lpstr>Retrospect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Slayt 1</dc:title>
  <dc:creator>TURAN</dc:creator>
  <cp:lastModifiedBy>Emre Dönmez</cp:lastModifiedBy>
  <cp:revision>55</cp:revision>
  <dcterms:modified xsi:type="dcterms:W3CDTF">2019-12-26T22:01:47Z</dcterms:modified>
</cp:coreProperties>
</file>