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0" r:id="rId8"/>
    <p:sldId id="268" r:id="rId9"/>
    <p:sldId id="269" r:id="rId10"/>
    <p:sldId id="267" r:id="rId11"/>
    <p:sldId id="261" r:id="rId12"/>
    <p:sldId id="262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Açık Stil 2 - Vurgu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Açık Stil 2 - Vurgu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Açık Stil 2 - Vurgu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77C04D-7CA1-4CDC-BD7C-9076371FC10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41598A-FBFA-43EB-996D-99956A18C567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tr-TR" dirty="0" err="1"/>
            <a:t>Appendix</a:t>
          </a:r>
          <a:r>
            <a:rPr lang="tr-TR" dirty="0"/>
            <a:t> A – </a:t>
          </a:r>
          <a:r>
            <a:rPr lang="tr-TR" dirty="0" err="1"/>
            <a:t>Example</a:t>
          </a:r>
          <a:r>
            <a:rPr lang="tr-TR" dirty="0"/>
            <a:t> Python </a:t>
          </a:r>
          <a:r>
            <a:rPr lang="tr-TR" dirty="0" err="1"/>
            <a:t>Code</a:t>
          </a:r>
          <a:r>
            <a:rPr lang="tr-TR" dirty="0"/>
            <a:t> </a:t>
          </a:r>
          <a:r>
            <a:rPr lang="tr-TR" dirty="0" err="1"/>
            <a:t>for</a:t>
          </a:r>
          <a:r>
            <a:rPr lang="tr-TR" dirty="0"/>
            <a:t> </a:t>
          </a:r>
          <a:r>
            <a:rPr lang="tr-TR" dirty="0" err="1"/>
            <a:t>Transmission</a:t>
          </a:r>
          <a:r>
            <a:rPr lang="tr-TR" dirty="0"/>
            <a:t> Data Analysis</a:t>
          </a:r>
          <a:endParaRPr lang="en-US" dirty="0"/>
        </a:p>
      </dgm:t>
    </dgm:pt>
    <dgm:pt modelId="{5BA0BE94-B34A-4DF8-99EF-8DFEE7ACFB43}" type="parTrans" cxnId="{9A7FC011-BC55-481C-A91E-F444BF62BEBE}">
      <dgm:prSet/>
      <dgm:spPr/>
      <dgm:t>
        <a:bodyPr/>
        <a:lstStyle/>
        <a:p>
          <a:endParaRPr lang="en-US"/>
        </a:p>
      </dgm:t>
    </dgm:pt>
    <dgm:pt modelId="{1DD44755-BF70-45D0-93AA-F1290E785798}" type="sibTrans" cxnId="{9A7FC011-BC55-481C-A91E-F444BF62BEBE}">
      <dgm:prSet/>
      <dgm:spPr/>
      <dgm:t>
        <a:bodyPr/>
        <a:lstStyle/>
        <a:p>
          <a:endParaRPr lang="en-US"/>
        </a:p>
      </dgm:t>
    </dgm:pt>
    <dgm:pt modelId="{3F8732FA-B998-4055-AD31-C5C1444956C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 dirty="0" err="1"/>
            <a:t>Explanation</a:t>
          </a:r>
          <a:r>
            <a:rPr lang="tr-TR" b="1" dirty="0"/>
            <a:t>:</a:t>
          </a:r>
          <a:br>
            <a:rPr lang="tr-TR" dirty="0"/>
          </a:br>
          <a:r>
            <a:rPr lang="tr-TR" dirty="0" err="1"/>
            <a:t>This</a:t>
          </a:r>
          <a:r>
            <a:rPr lang="tr-TR" dirty="0"/>
            <a:t> Python </a:t>
          </a:r>
          <a:r>
            <a:rPr lang="tr-TR" dirty="0" err="1"/>
            <a:t>code</a:t>
          </a:r>
          <a:r>
            <a:rPr lang="tr-TR" dirty="0"/>
            <a:t> </a:t>
          </a:r>
          <a:r>
            <a:rPr lang="tr-TR" dirty="0" err="1"/>
            <a:t>simulates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analysis</a:t>
          </a:r>
          <a:r>
            <a:rPr lang="tr-TR" dirty="0"/>
            <a:t> of </a:t>
          </a:r>
          <a:r>
            <a:rPr lang="tr-TR" dirty="0" err="1"/>
            <a:t>signal</a:t>
          </a:r>
          <a:r>
            <a:rPr lang="tr-TR" dirty="0"/>
            <a:t> </a:t>
          </a:r>
          <a:r>
            <a:rPr lang="tr-TR" dirty="0" err="1"/>
            <a:t>strength</a:t>
          </a:r>
          <a:r>
            <a:rPr lang="tr-TR" dirty="0"/>
            <a:t> data </a:t>
          </a:r>
          <a:r>
            <a:rPr lang="tr-TR" dirty="0" err="1"/>
            <a:t>collected</a:t>
          </a:r>
          <a:r>
            <a:rPr lang="tr-TR" dirty="0"/>
            <a:t> </a:t>
          </a:r>
          <a:r>
            <a:rPr lang="tr-TR" dirty="0" err="1"/>
            <a:t>from</a:t>
          </a:r>
          <a:r>
            <a:rPr lang="tr-TR" dirty="0"/>
            <a:t> a </a:t>
          </a:r>
          <a:r>
            <a:rPr lang="tr-TR" dirty="0" err="1"/>
            <a:t>transmission</a:t>
          </a:r>
          <a:r>
            <a:rPr lang="tr-TR" dirty="0"/>
            <a:t> </a:t>
          </a:r>
          <a:r>
            <a:rPr lang="tr-TR" dirty="0" err="1"/>
            <a:t>system</a:t>
          </a:r>
          <a:r>
            <a:rPr lang="tr-TR" dirty="0"/>
            <a:t>.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graph</a:t>
          </a:r>
          <a:r>
            <a:rPr lang="tr-TR" dirty="0"/>
            <a:t> </a:t>
          </a:r>
          <a:r>
            <a:rPr lang="tr-TR" dirty="0" err="1"/>
            <a:t>shows</a:t>
          </a:r>
          <a:r>
            <a:rPr lang="tr-TR" dirty="0"/>
            <a:t> how </a:t>
          </a:r>
          <a:r>
            <a:rPr lang="tr-TR" dirty="0" err="1"/>
            <a:t>signal</a:t>
          </a:r>
          <a:r>
            <a:rPr lang="tr-TR" dirty="0"/>
            <a:t> </a:t>
          </a:r>
          <a:r>
            <a:rPr lang="tr-TR" dirty="0" err="1"/>
            <a:t>strength</a:t>
          </a:r>
          <a:r>
            <a:rPr lang="tr-TR" dirty="0"/>
            <a:t> </a:t>
          </a:r>
          <a:r>
            <a:rPr lang="tr-TR" dirty="0" err="1"/>
            <a:t>varies</a:t>
          </a:r>
          <a:r>
            <a:rPr lang="tr-TR" dirty="0"/>
            <a:t> </a:t>
          </a:r>
          <a:r>
            <a:rPr lang="tr-TR" dirty="0" err="1"/>
            <a:t>over</a:t>
          </a:r>
          <a:r>
            <a:rPr lang="tr-TR" dirty="0"/>
            <a:t> time, </a:t>
          </a:r>
          <a:r>
            <a:rPr lang="tr-TR" dirty="0" err="1"/>
            <a:t>helping</a:t>
          </a:r>
          <a:r>
            <a:rPr lang="tr-TR" dirty="0"/>
            <a:t> </a:t>
          </a:r>
          <a:r>
            <a:rPr lang="tr-TR" dirty="0" err="1"/>
            <a:t>engineers</a:t>
          </a:r>
          <a:r>
            <a:rPr lang="tr-TR" dirty="0"/>
            <a:t> </a:t>
          </a:r>
          <a:r>
            <a:rPr lang="tr-TR" dirty="0" err="1"/>
            <a:t>identify</a:t>
          </a:r>
          <a:r>
            <a:rPr lang="tr-TR" dirty="0"/>
            <a:t> </a:t>
          </a:r>
          <a:r>
            <a:rPr lang="tr-TR" dirty="0" err="1"/>
            <a:t>potential</a:t>
          </a:r>
          <a:r>
            <a:rPr lang="tr-TR" dirty="0"/>
            <a:t> </a:t>
          </a:r>
          <a:r>
            <a:rPr lang="tr-TR" dirty="0" err="1"/>
            <a:t>instability</a:t>
          </a:r>
          <a:r>
            <a:rPr lang="tr-TR" dirty="0"/>
            <a:t> </a:t>
          </a:r>
          <a:r>
            <a:rPr lang="tr-TR" dirty="0" err="1"/>
            <a:t>or</a:t>
          </a:r>
          <a:r>
            <a:rPr lang="tr-TR" dirty="0"/>
            <a:t> </a:t>
          </a:r>
          <a:r>
            <a:rPr lang="tr-TR" dirty="0" err="1"/>
            <a:t>interference</a:t>
          </a:r>
          <a:r>
            <a:rPr lang="tr-TR" dirty="0"/>
            <a:t> in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communication</a:t>
          </a:r>
          <a:r>
            <a:rPr lang="tr-TR" dirty="0"/>
            <a:t> link.</a:t>
          </a:r>
          <a:endParaRPr lang="en-US" dirty="0"/>
        </a:p>
      </dgm:t>
    </dgm:pt>
    <dgm:pt modelId="{C6EC1FA2-D3A1-4B4B-9A09-CA508DC43C48}" type="parTrans" cxnId="{E166B80D-200D-4AFC-AE8A-3875FAA1058B}">
      <dgm:prSet/>
      <dgm:spPr/>
      <dgm:t>
        <a:bodyPr/>
        <a:lstStyle/>
        <a:p>
          <a:endParaRPr lang="en-US"/>
        </a:p>
      </dgm:t>
    </dgm:pt>
    <dgm:pt modelId="{836FE307-0DB3-48E4-BF55-D1844E5E45CD}" type="sibTrans" cxnId="{E166B80D-200D-4AFC-AE8A-3875FAA1058B}">
      <dgm:prSet/>
      <dgm:spPr/>
      <dgm:t>
        <a:bodyPr/>
        <a:lstStyle/>
        <a:p>
          <a:endParaRPr lang="en-US"/>
        </a:p>
      </dgm:t>
    </dgm:pt>
    <dgm:pt modelId="{6F291AAF-8421-4E6B-8C49-C6EF62A86AE4}" type="pres">
      <dgm:prSet presAssocID="{3B77C04D-7CA1-4CDC-BD7C-9076371FC10C}" presName="root" presStyleCnt="0">
        <dgm:presLayoutVars>
          <dgm:dir/>
          <dgm:resizeHandles val="exact"/>
        </dgm:presLayoutVars>
      </dgm:prSet>
      <dgm:spPr/>
    </dgm:pt>
    <dgm:pt modelId="{B9462C53-39D9-44D0-9BB5-598F09F52003}" type="pres">
      <dgm:prSet presAssocID="{5541598A-FBFA-43EB-996D-99956A18C567}" presName="compNode" presStyleCnt="0"/>
      <dgm:spPr/>
    </dgm:pt>
    <dgm:pt modelId="{B3C59BAF-1A3A-4EC5-A0FE-50CB61C28C74}" type="pres">
      <dgm:prSet presAssocID="{5541598A-FBFA-43EB-996D-99956A18C567}" presName="bgRect" presStyleLbl="bgShp" presStyleIdx="0" presStyleCnt="2"/>
      <dgm:spPr/>
    </dgm:pt>
    <dgm:pt modelId="{EA02CC7C-328F-4306-BA5E-2685652ADD77}" type="pres">
      <dgm:prSet presAssocID="{5541598A-FBFA-43EB-996D-99956A18C567}" presName="iconRect" presStyleLbl="node1" presStyleIdx="0" presStyleCnt="2" custLinFactNeighborX="1" custLinFactNeighborY="83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i tabanı"/>
        </a:ext>
      </dgm:extLst>
    </dgm:pt>
    <dgm:pt modelId="{CD189B79-464D-4A69-8E2C-6E248BC6D860}" type="pres">
      <dgm:prSet presAssocID="{5541598A-FBFA-43EB-996D-99956A18C567}" presName="spaceRect" presStyleCnt="0"/>
      <dgm:spPr/>
    </dgm:pt>
    <dgm:pt modelId="{A6401755-E27F-4BC9-B738-CE38AC578CD7}" type="pres">
      <dgm:prSet presAssocID="{5541598A-FBFA-43EB-996D-99956A18C567}" presName="parTx" presStyleLbl="revTx" presStyleIdx="0" presStyleCnt="2">
        <dgm:presLayoutVars>
          <dgm:chMax val="0"/>
          <dgm:chPref val="0"/>
        </dgm:presLayoutVars>
      </dgm:prSet>
      <dgm:spPr/>
    </dgm:pt>
    <dgm:pt modelId="{6595446F-FA61-4AF7-A59E-1BD76566E1C8}" type="pres">
      <dgm:prSet presAssocID="{1DD44755-BF70-45D0-93AA-F1290E785798}" presName="sibTrans" presStyleCnt="0"/>
      <dgm:spPr/>
    </dgm:pt>
    <dgm:pt modelId="{EE292FED-0FC8-421A-8EBF-33BE8A1F330A}" type="pres">
      <dgm:prSet presAssocID="{3F8732FA-B998-4055-AD31-C5C1444956CD}" presName="compNode" presStyleCnt="0"/>
      <dgm:spPr/>
    </dgm:pt>
    <dgm:pt modelId="{2E042A4D-2ED6-4BC3-93F1-BD9861701E50}" type="pres">
      <dgm:prSet presAssocID="{3F8732FA-B998-4055-AD31-C5C1444956CD}" presName="bgRect" presStyleLbl="bgShp" presStyleIdx="1" presStyleCnt="2" custScaleY="100000"/>
      <dgm:spPr/>
    </dgm:pt>
    <dgm:pt modelId="{D86FFE98-848F-4910-9C29-DB8EF54AF2A0}" type="pres">
      <dgm:prSet presAssocID="{3F8732FA-B998-4055-AD31-C5C1444956C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İşlemci"/>
        </a:ext>
      </dgm:extLst>
    </dgm:pt>
    <dgm:pt modelId="{465CF2EC-5B6E-4D41-80B8-0B88EC016942}" type="pres">
      <dgm:prSet presAssocID="{3F8732FA-B998-4055-AD31-C5C1444956CD}" presName="spaceRect" presStyleCnt="0"/>
      <dgm:spPr/>
    </dgm:pt>
    <dgm:pt modelId="{46BAC271-BFA2-46F8-97FB-30FD87235AC7}" type="pres">
      <dgm:prSet presAssocID="{3F8732FA-B998-4055-AD31-C5C1444956CD}" presName="parTx" presStyleLbl="revTx" presStyleIdx="1" presStyleCnt="2" custScaleX="114502">
        <dgm:presLayoutVars>
          <dgm:chMax val="0"/>
          <dgm:chPref val="0"/>
        </dgm:presLayoutVars>
      </dgm:prSet>
      <dgm:spPr/>
    </dgm:pt>
  </dgm:ptLst>
  <dgm:cxnLst>
    <dgm:cxn modelId="{E166B80D-200D-4AFC-AE8A-3875FAA1058B}" srcId="{3B77C04D-7CA1-4CDC-BD7C-9076371FC10C}" destId="{3F8732FA-B998-4055-AD31-C5C1444956CD}" srcOrd="1" destOrd="0" parTransId="{C6EC1FA2-D3A1-4B4B-9A09-CA508DC43C48}" sibTransId="{836FE307-0DB3-48E4-BF55-D1844E5E45CD}"/>
    <dgm:cxn modelId="{9A7FC011-BC55-481C-A91E-F444BF62BEBE}" srcId="{3B77C04D-7CA1-4CDC-BD7C-9076371FC10C}" destId="{5541598A-FBFA-43EB-996D-99956A18C567}" srcOrd="0" destOrd="0" parTransId="{5BA0BE94-B34A-4DF8-99EF-8DFEE7ACFB43}" sibTransId="{1DD44755-BF70-45D0-93AA-F1290E785798}"/>
    <dgm:cxn modelId="{0D10F523-5E69-4217-B62C-13FC90B8FB2D}" type="presOf" srcId="{3B77C04D-7CA1-4CDC-BD7C-9076371FC10C}" destId="{6F291AAF-8421-4E6B-8C49-C6EF62A86AE4}" srcOrd="0" destOrd="0" presId="urn:microsoft.com/office/officeart/2018/2/layout/IconVerticalSolidList"/>
    <dgm:cxn modelId="{1C336C27-0FD4-4A66-90A5-E44C1FBCAB2C}" type="presOf" srcId="{3F8732FA-B998-4055-AD31-C5C1444956CD}" destId="{46BAC271-BFA2-46F8-97FB-30FD87235AC7}" srcOrd="0" destOrd="0" presId="urn:microsoft.com/office/officeart/2018/2/layout/IconVerticalSolidList"/>
    <dgm:cxn modelId="{3A5A1F53-8198-4E93-8952-685E0BEB007F}" type="presOf" srcId="{5541598A-FBFA-43EB-996D-99956A18C567}" destId="{A6401755-E27F-4BC9-B738-CE38AC578CD7}" srcOrd="0" destOrd="0" presId="urn:microsoft.com/office/officeart/2018/2/layout/IconVerticalSolidList"/>
    <dgm:cxn modelId="{F3C9F12F-1336-4278-9C7C-2BFA42A3AA72}" type="presParOf" srcId="{6F291AAF-8421-4E6B-8C49-C6EF62A86AE4}" destId="{B9462C53-39D9-44D0-9BB5-598F09F52003}" srcOrd="0" destOrd="0" presId="urn:microsoft.com/office/officeart/2018/2/layout/IconVerticalSolidList"/>
    <dgm:cxn modelId="{3573EF96-878B-4EFE-A101-1C6F71968F5E}" type="presParOf" srcId="{B9462C53-39D9-44D0-9BB5-598F09F52003}" destId="{B3C59BAF-1A3A-4EC5-A0FE-50CB61C28C74}" srcOrd="0" destOrd="0" presId="urn:microsoft.com/office/officeart/2018/2/layout/IconVerticalSolidList"/>
    <dgm:cxn modelId="{C7325796-6C26-4991-9A74-515D43712171}" type="presParOf" srcId="{B9462C53-39D9-44D0-9BB5-598F09F52003}" destId="{EA02CC7C-328F-4306-BA5E-2685652ADD77}" srcOrd="1" destOrd="0" presId="urn:microsoft.com/office/officeart/2018/2/layout/IconVerticalSolidList"/>
    <dgm:cxn modelId="{3C35F3CA-CC1E-4D90-8C73-0FA44AAB301D}" type="presParOf" srcId="{B9462C53-39D9-44D0-9BB5-598F09F52003}" destId="{CD189B79-464D-4A69-8E2C-6E248BC6D860}" srcOrd="2" destOrd="0" presId="urn:microsoft.com/office/officeart/2018/2/layout/IconVerticalSolidList"/>
    <dgm:cxn modelId="{C45F0D3C-1A44-45DE-AF27-051729A29823}" type="presParOf" srcId="{B9462C53-39D9-44D0-9BB5-598F09F52003}" destId="{A6401755-E27F-4BC9-B738-CE38AC578CD7}" srcOrd="3" destOrd="0" presId="urn:microsoft.com/office/officeart/2018/2/layout/IconVerticalSolidList"/>
    <dgm:cxn modelId="{79BD72AC-5EE1-42A5-AE45-D1E4B491B772}" type="presParOf" srcId="{6F291AAF-8421-4E6B-8C49-C6EF62A86AE4}" destId="{6595446F-FA61-4AF7-A59E-1BD76566E1C8}" srcOrd="1" destOrd="0" presId="urn:microsoft.com/office/officeart/2018/2/layout/IconVerticalSolidList"/>
    <dgm:cxn modelId="{F7667C23-5B11-41C7-B274-E5718453655B}" type="presParOf" srcId="{6F291AAF-8421-4E6B-8C49-C6EF62A86AE4}" destId="{EE292FED-0FC8-421A-8EBF-33BE8A1F330A}" srcOrd="2" destOrd="0" presId="urn:microsoft.com/office/officeart/2018/2/layout/IconVerticalSolidList"/>
    <dgm:cxn modelId="{F749A084-B684-4A69-BBE3-D0C2F40C87A3}" type="presParOf" srcId="{EE292FED-0FC8-421A-8EBF-33BE8A1F330A}" destId="{2E042A4D-2ED6-4BC3-93F1-BD9861701E50}" srcOrd="0" destOrd="0" presId="urn:microsoft.com/office/officeart/2018/2/layout/IconVerticalSolidList"/>
    <dgm:cxn modelId="{BE864F5B-D0B4-4907-B876-F9D9D4B8CD83}" type="presParOf" srcId="{EE292FED-0FC8-421A-8EBF-33BE8A1F330A}" destId="{D86FFE98-848F-4910-9C29-DB8EF54AF2A0}" srcOrd="1" destOrd="0" presId="urn:microsoft.com/office/officeart/2018/2/layout/IconVerticalSolidList"/>
    <dgm:cxn modelId="{F44CCF38-BD53-409D-B58D-E30EC0F7FCC9}" type="presParOf" srcId="{EE292FED-0FC8-421A-8EBF-33BE8A1F330A}" destId="{465CF2EC-5B6E-4D41-80B8-0B88EC016942}" srcOrd="2" destOrd="0" presId="urn:microsoft.com/office/officeart/2018/2/layout/IconVerticalSolidList"/>
    <dgm:cxn modelId="{7B75DE02-FDEA-45A0-BEB7-3D43FBB0E85A}" type="presParOf" srcId="{EE292FED-0FC8-421A-8EBF-33BE8A1F330A}" destId="{46BAC271-BFA2-46F8-97FB-30FD87235A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59BAF-1A3A-4EC5-A0FE-50CB61C28C74}">
      <dsp:nvSpPr>
        <dsp:cNvPr id="0" name=""/>
        <dsp:cNvSpPr/>
      </dsp:nvSpPr>
      <dsp:spPr>
        <a:xfrm>
          <a:off x="-130893" y="559252"/>
          <a:ext cx="5598543" cy="16482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2CC7C-328F-4306-BA5E-2685652ADD77}">
      <dsp:nvSpPr>
        <dsp:cNvPr id="0" name=""/>
        <dsp:cNvSpPr/>
      </dsp:nvSpPr>
      <dsp:spPr>
        <a:xfrm>
          <a:off x="367698" y="937632"/>
          <a:ext cx="908287" cy="9065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01755-E27F-4BC9-B738-CE38AC578CD7}">
      <dsp:nvSpPr>
        <dsp:cNvPr id="0" name=""/>
        <dsp:cNvSpPr/>
      </dsp:nvSpPr>
      <dsp:spPr>
        <a:xfrm>
          <a:off x="1774560" y="559252"/>
          <a:ext cx="3687495" cy="1649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06" tIns="174606" rIns="174606" bIns="17460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/>
            <a:t>Appendix</a:t>
          </a:r>
          <a:r>
            <a:rPr lang="tr-TR" sz="1400" kern="1200" dirty="0"/>
            <a:t> A – </a:t>
          </a:r>
          <a:r>
            <a:rPr lang="tr-TR" sz="1400" kern="1200" dirty="0" err="1"/>
            <a:t>Example</a:t>
          </a:r>
          <a:r>
            <a:rPr lang="tr-TR" sz="1400" kern="1200" dirty="0"/>
            <a:t> Python </a:t>
          </a:r>
          <a:r>
            <a:rPr lang="tr-TR" sz="1400" kern="1200" dirty="0" err="1"/>
            <a:t>Code</a:t>
          </a:r>
          <a:r>
            <a:rPr lang="tr-TR" sz="1400" kern="1200" dirty="0"/>
            <a:t> </a:t>
          </a:r>
          <a:r>
            <a:rPr lang="tr-TR" sz="1400" kern="1200" dirty="0" err="1"/>
            <a:t>for</a:t>
          </a:r>
          <a:r>
            <a:rPr lang="tr-TR" sz="1400" kern="1200" dirty="0"/>
            <a:t> </a:t>
          </a:r>
          <a:r>
            <a:rPr lang="tr-TR" sz="1400" kern="1200" dirty="0" err="1"/>
            <a:t>Transmission</a:t>
          </a:r>
          <a:r>
            <a:rPr lang="tr-TR" sz="1400" kern="1200" dirty="0"/>
            <a:t> Data Analysis</a:t>
          </a:r>
          <a:endParaRPr lang="en-US" sz="1400" kern="1200" dirty="0"/>
        </a:p>
      </dsp:txBody>
      <dsp:txXfrm>
        <a:off x="1774560" y="559252"/>
        <a:ext cx="3687495" cy="1649819"/>
      </dsp:txXfrm>
    </dsp:sp>
    <dsp:sp modelId="{2E042A4D-2ED6-4BC3-93F1-BD9861701E50}">
      <dsp:nvSpPr>
        <dsp:cNvPr id="0" name=""/>
        <dsp:cNvSpPr/>
      </dsp:nvSpPr>
      <dsp:spPr>
        <a:xfrm>
          <a:off x="-130893" y="2565789"/>
          <a:ext cx="5598543" cy="16482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FFE98-848F-4910-9C29-DB8EF54AF2A0}">
      <dsp:nvSpPr>
        <dsp:cNvPr id="0" name=""/>
        <dsp:cNvSpPr/>
      </dsp:nvSpPr>
      <dsp:spPr>
        <a:xfrm>
          <a:off x="367689" y="2936636"/>
          <a:ext cx="908287" cy="9065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AC271-BFA2-46F8-97FB-30FD87235AC7}">
      <dsp:nvSpPr>
        <dsp:cNvPr id="0" name=""/>
        <dsp:cNvSpPr/>
      </dsp:nvSpPr>
      <dsp:spPr>
        <a:xfrm>
          <a:off x="1507179" y="2565789"/>
          <a:ext cx="4222256" cy="1649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606" tIns="174606" rIns="174606" bIns="17460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b="1" kern="1200" dirty="0" err="1"/>
            <a:t>Explanation</a:t>
          </a:r>
          <a:r>
            <a:rPr lang="tr-TR" sz="1400" b="1" kern="1200" dirty="0"/>
            <a:t>:</a:t>
          </a:r>
          <a:br>
            <a:rPr lang="tr-TR" sz="1400" kern="1200" dirty="0"/>
          </a:br>
          <a:r>
            <a:rPr lang="tr-TR" sz="1400" kern="1200" dirty="0" err="1"/>
            <a:t>This</a:t>
          </a:r>
          <a:r>
            <a:rPr lang="tr-TR" sz="1400" kern="1200" dirty="0"/>
            <a:t> Python </a:t>
          </a:r>
          <a:r>
            <a:rPr lang="tr-TR" sz="1400" kern="1200" dirty="0" err="1"/>
            <a:t>code</a:t>
          </a:r>
          <a:r>
            <a:rPr lang="tr-TR" sz="1400" kern="1200" dirty="0"/>
            <a:t> </a:t>
          </a:r>
          <a:r>
            <a:rPr lang="tr-TR" sz="1400" kern="1200" dirty="0" err="1"/>
            <a:t>simulates</a:t>
          </a:r>
          <a:r>
            <a:rPr lang="tr-TR" sz="1400" kern="1200" dirty="0"/>
            <a:t> </a:t>
          </a:r>
          <a:r>
            <a:rPr lang="tr-TR" sz="1400" kern="1200" dirty="0" err="1"/>
            <a:t>the</a:t>
          </a:r>
          <a:r>
            <a:rPr lang="tr-TR" sz="1400" kern="1200" dirty="0"/>
            <a:t> </a:t>
          </a:r>
          <a:r>
            <a:rPr lang="tr-TR" sz="1400" kern="1200" dirty="0" err="1"/>
            <a:t>analysis</a:t>
          </a:r>
          <a:r>
            <a:rPr lang="tr-TR" sz="1400" kern="1200" dirty="0"/>
            <a:t> of </a:t>
          </a:r>
          <a:r>
            <a:rPr lang="tr-TR" sz="1400" kern="1200" dirty="0" err="1"/>
            <a:t>signal</a:t>
          </a:r>
          <a:r>
            <a:rPr lang="tr-TR" sz="1400" kern="1200" dirty="0"/>
            <a:t> </a:t>
          </a:r>
          <a:r>
            <a:rPr lang="tr-TR" sz="1400" kern="1200" dirty="0" err="1"/>
            <a:t>strength</a:t>
          </a:r>
          <a:r>
            <a:rPr lang="tr-TR" sz="1400" kern="1200" dirty="0"/>
            <a:t> data </a:t>
          </a:r>
          <a:r>
            <a:rPr lang="tr-TR" sz="1400" kern="1200" dirty="0" err="1"/>
            <a:t>collected</a:t>
          </a:r>
          <a:r>
            <a:rPr lang="tr-TR" sz="1400" kern="1200" dirty="0"/>
            <a:t> </a:t>
          </a:r>
          <a:r>
            <a:rPr lang="tr-TR" sz="1400" kern="1200" dirty="0" err="1"/>
            <a:t>from</a:t>
          </a:r>
          <a:r>
            <a:rPr lang="tr-TR" sz="1400" kern="1200" dirty="0"/>
            <a:t> a </a:t>
          </a:r>
          <a:r>
            <a:rPr lang="tr-TR" sz="1400" kern="1200" dirty="0" err="1"/>
            <a:t>transmission</a:t>
          </a:r>
          <a:r>
            <a:rPr lang="tr-TR" sz="1400" kern="1200" dirty="0"/>
            <a:t> </a:t>
          </a:r>
          <a:r>
            <a:rPr lang="tr-TR" sz="1400" kern="1200" dirty="0" err="1"/>
            <a:t>system</a:t>
          </a:r>
          <a:r>
            <a:rPr lang="tr-TR" sz="1400" kern="1200" dirty="0"/>
            <a:t>. </a:t>
          </a:r>
          <a:r>
            <a:rPr lang="tr-TR" sz="1400" kern="1200" dirty="0" err="1"/>
            <a:t>The</a:t>
          </a:r>
          <a:r>
            <a:rPr lang="tr-TR" sz="1400" kern="1200" dirty="0"/>
            <a:t> </a:t>
          </a:r>
          <a:r>
            <a:rPr lang="tr-TR" sz="1400" kern="1200" dirty="0" err="1"/>
            <a:t>graph</a:t>
          </a:r>
          <a:r>
            <a:rPr lang="tr-TR" sz="1400" kern="1200" dirty="0"/>
            <a:t> </a:t>
          </a:r>
          <a:r>
            <a:rPr lang="tr-TR" sz="1400" kern="1200" dirty="0" err="1"/>
            <a:t>shows</a:t>
          </a:r>
          <a:r>
            <a:rPr lang="tr-TR" sz="1400" kern="1200" dirty="0"/>
            <a:t> how </a:t>
          </a:r>
          <a:r>
            <a:rPr lang="tr-TR" sz="1400" kern="1200" dirty="0" err="1"/>
            <a:t>signal</a:t>
          </a:r>
          <a:r>
            <a:rPr lang="tr-TR" sz="1400" kern="1200" dirty="0"/>
            <a:t> </a:t>
          </a:r>
          <a:r>
            <a:rPr lang="tr-TR" sz="1400" kern="1200" dirty="0" err="1"/>
            <a:t>strength</a:t>
          </a:r>
          <a:r>
            <a:rPr lang="tr-TR" sz="1400" kern="1200" dirty="0"/>
            <a:t> </a:t>
          </a:r>
          <a:r>
            <a:rPr lang="tr-TR" sz="1400" kern="1200" dirty="0" err="1"/>
            <a:t>varies</a:t>
          </a:r>
          <a:r>
            <a:rPr lang="tr-TR" sz="1400" kern="1200" dirty="0"/>
            <a:t> </a:t>
          </a:r>
          <a:r>
            <a:rPr lang="tr-TR" sz="1400" kern="1200" dirty="0" err="1"/>
            <a:t>over</a:t>
          </a:r>
          <a:r>
            <a:rPr lang="tr-TR" sz="1400" kern="1200" dirty="0"/>
            <a:t> time, </a:t>
          </a:r>
          <a:r>
            <a:rPr lang="tr-TR" sz="1400" kern="1200" dirty="0" err="1"/>
            <a:t>helping</a:t>
          </a:r>
          <a:r>
            <a:rPr lang="tr-TR" sz="1400" kern="1200" dirty="0"/>
            <a:t> </a:t>
          </a:r>
          <a:r>
            <a:rPr lang="tr-TR" sz="1400" kern="1200" dirty="0" err="1"/>
            <a:t>engineers</a:t>
          </a:r>
          <a:r>
            <a:rPr lang="tr-TR" sz="1400" kern="1200" dirty="0"/>
            <a:t> </a:t>
          </a:r>
          <a:r>
            <a:rPr lang="tr-TR" sz="1400" kern="1200" dirty="0" err="1"/>
            <a:t>identify</a:t>
          </a:r>
          <a:r>
            <a:rPr lang="tr-TR" sz="1400" kern="1200" dirty="0"/>
            <a:t> </a:t>
          </a:r>
          <a:r>
            <a:rPr lang="tr-TR" sz="1400" kern="1200" dirty="0" err="1"/>
            <a:t>potential</a:t>
          </a:r>
          <a:r>
            <a:rPr lang="tr-TR" sz="1400" kern="1200" dirty="0"/>
            <a:t> </a:t>
          </a:r>
          <a:r>
            <a:rPr lang="tr-TR" sz="1400" kern="1200" dirty="0" err="1"/>
            <a:t>instability</a:t>
          </a:r>
          <a:r>
            <a:rPr lang="tr-TR" sz="1400" kern="1200" dirty="0"/>
            <a:t> </a:t>
          </a:r>
          <a:r>
            <a:rPr lang="tr-TR" sz="1400" kern="1200" dirty="0" err="1"/>
            <a:t>or</a:t>
          </a:r>
          <a:r>
            <a:rPr lang="tr-TR" sz="1400" kern="1200" dirty="0"/>
            <a:t> </a:t>
          </a:r>
          <a:r>
            <a:rPr lang="tr-TR" sz="1400" kern="1200" dirty="0" err="1"/>
            <a:t>interference</a:t>
          </a:r>
          <a:r>
            <a:rPr lang="tr-TR" sz="1400" kern="1200" dirty="0"/>
            <a:t> in </a:t>
          </a:r>
          <a:r>
            <a:rPr lang="tr-TR" sz="1400" kern="1200" dirty="0" err="1"/>
            <a:t>the</a:t>
          </a:r>
          <a:r>
            <a:rPr lang="tr-TR" sz="1400" kern="1200" dirty="0"/>
            <a:t> </a:t>
          </a:r>
          <a:r>
            <a:rPr lang="tr-TR" sz="1400" kern="1200" dirty="0" err="1"/>
            <a:t>communication</a:t>
          </a:r>
          <a:r>
            <a:rPr lang="tr-TR" sz="1400" kern="1200" dirty="0"/>
            <a:t> link.</a:t>
          </a:r>
          <a:endParaRPr lang="en-US" sz="1400" kern="1200" dirty="0"/>
        </a:p>
      </dsp:txBody>
      <dsp:txXfrm>
        <a:off x="1507179" y="2565789"/>
        <a:ext cx="4222256" cy="1649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33A5B-2E65-49CA-A5FD-333DAD833CCD}" type="datetimeFigureOut">
              <a:rPr lang="tr-TR" smtClean="0"/>
              <a:t>5.10.2025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09635-B99F-4C2F-B515-EE4A4418752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879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C2F72-0C31-49E3-AAB9-034CDC0D1CC7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107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5F110-E98B-4F45-90BD-B20E13976B7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89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872A-8B8C-49F0-BD6A-00D7E4A507D1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10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28AE-054A-4297-8A5C-5580B36B42F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909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0F937-4715-4495-8783-AE2A57069BE0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526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1DD43-4ED3-4AFD-8ABD-48FBBDF6208F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492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D163-DA2C-434F-9739-D4133D3C663B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4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D018F-15F6-4014-960D-3A3B00A6381B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701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0BED8-3ECC-4EF5-9BC6-E460D05722C7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492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2933478-A371-4D62-B152-A51615151AD4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67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2C38C-3953-48C7-B767-2981A1C7D00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56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8500">
              <a:srgbClr val="F6C79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BC8E88-2145-450D-B483-ED3B1DE8E0CD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10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ogemmuhendislik.com.t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400176" cy="2418963"/>
          </a:xfrm>
        </p:spPr>
        <p:txBody>
          <a:bodyPr>
            <a:normAutofit/>
          </a:bodyPr>
          <a:lstStyle/>
          <a:p>
            <a:pPr algn="ctr"/>
            <a: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 4811</a:t>
            </a:r>
            <a:b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r>
              <a:rPr lang="tr-TR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Presentation</a:t>
            </a:r>
            <a:r>
              <a:rPr lang="en-US" sz="4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44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54083" y="3429000"/>
            <a:ext cx="10058400" cy="2337395"/>
          </a:xfrm>
        </p:spPr>
        <p:txBody>
          <a:bodyPr>
            <a:noAutofit/>
          </a:bodyPr>
          <a:lstStyle/>
          <a:p>
            <a:pPr algn="ctr"/>
            <a:r>
              <a:rPr lang="tr-TR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Emre efe yüksel</a:t>
            </a:r>
          </a:p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Number</a:t>
            </a:r>
            <a:r>
              <a:rPr lang="tr-TR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:22070001055</a:t>
            </a:r>
          </a:p>
          <a:p>
            <a:pPr algn="ctr"/>
            <a:r>
              <a:rPr lang="tr-T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Ogem</a:t>
            </a:r>
            <a:r>
              <a:rPr lang="tr-TR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mühendislik</a:t>
            </a:r>
          </a:p>
          <a:p>
            <a:pPr algn="ctr"/>
            <a:r>
              <a:rPr lang="tr-TR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Berkay uz / </a:t>
            </a:r>
            <a:r>
              <a:rPr lang="tr-T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tr-TR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engıneer-transmıssıon</a:t>
            </a:r>
            <a:r>
              <a:rPr lang="tr-TR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expert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tr-TR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07.07.2025-04.08.2025</a:t>
            </a:r>
          </a:p>
        </p:txBody>
      </p:sp>
      <p:pic>
        <p:nvPicPr>
          <p:cNvPr id="5" name="Resim 4" descr="https://upload.wikimedia.org/wikipedia/commons/4/42/Yasar-Universitesi-Logo-AlternatifDikeyOrtal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" y="0"/>
            <a:ext cx="565057" cy="75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Resim 5" descr="https://upload.wikimedia.org/wikipedia/commons/4/42/Yasar-Universitesi-Logo-AlternatifDikeyOrtal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7501" y="0"/>
            <a:ext cx="584499" cy="75895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ikdörtgen 7"/>
          <p:cNvSpPr/>
          <p:nvPr/>
        </p:nvSpPr>
        <p:spPr>
          <a:xfrm>
            <a:off x="987235" y="908428"/>
            <a:ext cx="102252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Yaşar</a:t>
            </a:r>
            <a:r>
              <a:rPr lang="en-US" sz="4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University</a:t>
            </a:r>
            <a:r>
              <a:rPr lang="tr-TR" sz="4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tr-TR" sz="4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Computer</a:t>
            </a:r>
            <a:r>
              <a:rPr lang="tr-TR" sz="4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4400" b="1" dirty="0" err="1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Engineering</a:t>
            </a:r>
            <a:r>
              <a:rPr lang="tr-TR" sz="4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tr-TR" sz="4400" dirty="0">
              <a:solidFill>
                <a:srgbClr val="002060"/>
              </a:solidFill>
            </a:endParaRPr>
          </a:p>
        </p:txBody>
      </p:sp>
      <p:sp>
        <p:nvSpPr>
          <p:cNvPr id="9" name="Veri Yer Tutucusu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94FD2-BD7E-4DD5-B70F-D4898FD8DBE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0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Activities</a:t>
            </a:r>
            <a:r>
              <a:rPr lang="tr-T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4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5. Key Takeaways</a:t>
            </a:r>
            <a:endParaRPr lang="en-US" sz="2400" dirty="0"/>
          </a:p>
          <a:p>
            <a:r>
              <a:rPr lang="en-US" sz="2400" dirty="0"/>
              <a:t>Real-world exposure to </a:t>
            </a:r>
            <a:r>
              <a:rPr lang="en-US" sz="2400" b="1" dirty="0"/>
              <a:t>telecommunication systems engineering</a:t>
            </a:r>
            <a:r>
              <a:rPr lang="en-US" sz="2400" dirty="0"/>
              <a:t>.</a:t>
            </a:r>
          </a:p>
          <a:p>
            <a:r>
              <a:rPr lang="en-US" sz="2400" dirty="0"/>
              <a:t>Improved </a:t>
            </a:r>
            <a:r>
              <a:rPr lang="en-US" sz="2400" b="1" dirty="0"/>
              <a:t>problem-solving and reporting skills</a:t>
            </a:r>
            <a:r>
              <a:rPr lang="en-US" sz="2400" dirty="0"/>
              <a:t>.</a:t>
            </a:r>
          </a:p>
          <a:p>
            <a:r>
              <a:rPr lang="en-US" sz="2400" dirty="0"/>
              <a:t>Understanding of </a:t>
            </a:r>
            <a:r>
              <a:rPr lang="en-US" sz="2400" b="1" dirty="0"/>
              <a:t>cross-departmental collaboration</a:t>
            </a:r>
            <a:r>
              <a:rPr lang="en-US" sz="2400" dirty="0"/>
              <a:t> and </a:t>
            </a:r>
            <a:r>
              <a:rPr lang="en-US" sz="2400" b="1" dirty="0"/>
              <a:t>project workflow</a:t>
            </a:r>
            <a:r>
              <a:rPr lang="en-US" sz="2400" dirty="0"/>
              <a:t> in a professional setting.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28AE-054A-4297-8A5C-5580B36B42F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Resim 5" descr="https://upload.wikimedia.org/wikipedia/commons/4/42/Yasar-Universitesi-Logo-AlternatifDikeyOrtal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" y="0"/>
            <a:ext cx="565057" cy="758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153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4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lang="tr-T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tr-TR" sz="4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tr-T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r>
              <a:rPr lang="tr-T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28AE-054A-4297-8A5C-5580B36B42F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Resim 5" descr="https://upload.wikimedia.org/wikipedia/commons/4/42/Yasar-Universitesi-Logo-AlternatifDikeyOrtal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" y="0"/>
            <a:ext cx="565057" cy="75895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İçerik Yer Tutucus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340883"/>
              </p:ext>
            </p:extLst>
          </p:nvPr>
        </p:nvGraphicFramePr>
        <p:xfrm>
          <a:off x="2481944" y="1828798"/>
          <a:ext cx="6910250" cy="4595072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5041233">
                  <a:extLst>
                    <a:ext uri="{9D8B030D-6E8A-4147-A177-3AD203B41FA5}">
                      <a16:colId xmlns:a16="http://schemas.microsoft.com/office/drawing/2014/main" val="3440757996"/>
                    </a:ext>
                  </a:extLst>
                </a:gridCol>
                <a:gridCol w="520824">
                  <a:extLst>
                    <a:ext uri="{9D8B030D-6E8A-4147-A177-3AD203B41FA5}">
                      <a16:colId xmlns:a16="http://schemas.microsoft.com/office/drawing/2014/main" val="3238540609"/>
                    </a:ext>
                  </a:extLst>
                </a:gridCol>
                <a:gridCol w="785429">
                  <a:extLst>
                    <a:ext uri="{9D8B030D-6E8A-4147-A177-3AD203B41FA5}">
                      <a16:colId xmlns:a16="http://schemas.microsoft.com/office/drawing/2014/main" val="3236618918"/>
                    </a:ext>
                  </a:extLst>
                </a:gridCol>
                <a:gridCol w="562764">
                  <a:extLst>
                    <a:ext uri="{9D8B030D-6E8A-4147-A177-3AD203B41FA5}">
                      <a16:colId xmlns:a16="http://schemas.microsoft.com/office/drawing/2014/main" val="2230653170"/>
                    </a:ext>
                  </a:extLst>
                </a:gridCol>
              </a:tblGrid>
              <a:tr h="57593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 and </a:t>
                      </a:r>
                      <a:r>
                        <a:rPr lang="tr-TR" sz="1600" u="sng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kills </a:t>
                      </a:r>
                      <a:r>
                        <a:rPr lang="tr-TR" sz="1600" u="sng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600" u="sng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u="sng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600" u="sng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eed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</a:t>
                      </a:r>
                      <a:r>
                        <a:rPr lang="tr-TR" sz="1600" u="sng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1600" u="sng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ssess</a:t>
                      </a:r>
                      <a:endParaRPr lang="tr-TR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tr-TR" sz="1600" u="sng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sz="1600" u="sng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</a:t>
                      </a:r>
                      <a:endParaRPr lang="tr-TR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tr-TR" sz="1600" u="sng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sz="1600" u="sng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artial</a:t>
                      </a:r>
                      <a:endParaRPr lang="tr-TR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tr-TR" sz="1600" u="sng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600" u="sng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tr-TR" sz="16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8296976"/>
                  </a:ext>
                </a:extLst>
              </a:tr>
              <a:tr h="575937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work efficiently in intra-disciplinary and multi-disciplinary teams; ability to work individually.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tr-TR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X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4729228"/>
                  </a:ext>
                </a:extLst>
              </a:tr>
              <a:tr h="712803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Ability to write report and understand written reports effectively, to prepare design and product reports, to conduct effective presentations, and to give and receive clear and understandable instructions.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tr-TR" sz="1200" dirty="0">
                          <a:effectLst/>
                        </a:rPr>
                        <a:t>X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5402518"/>
                  </a:ext>
                </a:extLst>
              </a:tr>
              <a:tr h="7199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Acting in accordance with ethical principles, consciousness of professional and ethical responsibility; knowledge of the standards used in engineering practice.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tr-TR" sz="1200" dirty="0">
                          <a:effectLst/>
                        </a:rPr>
                        <a:t>X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7146938"/>
                  </a:ext>
                </a:extLst>
              </a:tr>
              <a:tr h="909945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 about business life practices such as project management, risk management, and change management; awareness of entrepreneurship and innovation; knowledge of sustainable development.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tr-TR" sz="1200" dirty="0">
                          <a:effectLst/>
                        </a:rPr>
                        <a:t>X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3168332"/>
                  </a:ext>
                </a:extLst>
              </a:tr>
              <a:tr h="959893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 about contemporary issues and the global and societal effects of engineering practices on health, environment, and safety; awareness of the legal consequences of engineering solutions.</a:t>
                      </a:r>
                      <a:endParaRPr lang="tr-TR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r>
                        <a:rPr lang="tr-TR" sz="1200" dirty="0">
                          <a:effectLst/>
                        </a:rPr>
                        <a:t>X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tr-TR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tr-TR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8476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6885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of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tr-TR" dirty="0"/>
              <a:t>-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internship</a:t>
            </a:r>
            <a:r>
              <a:rPr lang="tr-TR" dirty="0"/>
              <a:t> </a:t>
            </a:r>
            <a:r>
              <a:rPr lang="tr-TR" dirty="0" err="1"/>
              <a:t>allowed</a:t>
            </a:r>
            <a:r>
              <a:rPr lang="tr-TR" dirty="0"/>
              <a:t> 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understand</a:t>
            </a:r>
            <a:r>
              <a:rPr lang="tr-TR" dirty="0"/>
              <a:t> how </a:t>
            </a:r>
            <a:r>
              <a:rPr lang="tr-TR" dirty="0" err="1"/>
              <a:t>engineering</a:t>
            </a:r>
            <a:r>
              <a:rPr lang="tr-TR" dirty="0"/>
              <a:t> </a:t>
            </a:r>
            <a:r>
              <a:rPr lang="tr-TR" dirty="0" err="1"/>
              <a:t>knowledge</a:t>
            </a:r>
            <a:r>
              <a:rPr lang="tr-TR" dirty="0"/>
              <a:t> is </a:t>
            </a:r>
            <a:r>
              <a:rPr lang="tr-TR" dirty="0" err="1"/>
              <a:t>applied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telecommunications</a:t>
            </a:r>
            <a:r>
              <a:rPr lang="tr-TR" dirty="0"/>
              <a:t> </a:t>
            </a:r>
            <a:r>
              <a:rPr lang="tr-TR" dirty="0" err="1"/>
              <a:t>industry</a:t>
            </a:r>
            <a:r>
              <a:rPr lang="tr-TR" dirty="0"/>
              <a:t>.</a:t>
            </a:r>
          </a:p>
          <a:p>
            <a:pPr lvl="0"/>
            <a:r>
              <a:rPr lang="tr-TR" dirty="0"/>
              <a:t>-I </a:t>
            </a:r>
            <a:r>
              <a:rPr lang="tr-TR" dirty="0" err="1"/>
              <a:t>experienced</a:t>
            </a:r>
            <a:r>
              <a:rPr lang="tr-TR" dirty="0"/>
              <a:t> </a:t>
            </a:r>
            <a:r>
              <a:rPr lang="tr-TR" dirty="0" err="1"/>
              <a:t>teamwork</a:t>
            </a:r>
            <a:r>
              <a:rPr lang="tr-TR" dirty="0"/>
              <a:t> in a </a:t>
            </a:r>
            <a:r>
              <a:rPr lang="tr-TR" dirty="0" err="1"/>
              <a:t>multidisciplinary</a:t>
            </a:r>
            <a:r>
              <a:rPr lang="tr-TR" dirty="0"/>
              <a:t> </a:t>
            </a:r>
            <a:r>
              <a:rPr lang="tr-TR" dirty="0" err="1"/>
              <a:t>environment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improved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skills</a:t>
            </a:r>
            <a:r>
              <a:rPr lang="tr-TR" dirty="0"/>
              <a:t> in data </a:t>
            </a:r>
            <a:r>
              <a:rPr lang="tr-TR" dirty="0" err="1"/>
              <a:t>analysis</a:t>
            </a:r>
            <a:r>
              <a:rPr lang="tr-TR" dirty="0"/>
              <a:t>, problem-</a:t>
            </a:r>
            <a:r>
              <a:rPr lang="tr-TR" dirty="0" err="1"/>
              <a:t>solving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reporting</a:t>
            </a:r>
            <a:r>
              <a:rPr lang="tr-TR" dirty="0"/>
              <a:t>.</a:t>
            </a:r>
          </a:p>
          <a:p>
            <a:pPr lvl="0"/>
            <a:r>
              <a:rPr lang="tr-TR" dirty="0"/>
              <a:t>-I </a:t>
            </a:r>
            <a:r>
              <a:rPr lang="tr-TR" dirty="0" err="1"/>
              <a:t>also</a:t>
            </a:r>
            <a:r>
              <a:rPr lang="tr-TR" dirty="0"/>
              <a:t>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importance</a:t>
            </a:r>
            <a:r>
              <a:rPr lang="tr-TR" dirty="0"/>
              <a:t> of </a:t>
            </a:r>
            <a:r>
              <a:rPr lang="tr-TR" dirty="0" err="1"/>
              <a:t>standards</a:t>
            </a:r>
            <a:r>
              <a:rPr lang="tr-TR" dirty="0"/>
              <a:t>, </a:t>
            </a:r>
            <a:r>
              <a:rPr lang="tr-TR" dirty="0" err="1"/>
              <a:t>safety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efficient</a:t>
            </a:r>
            <a:r>
              <a:rPr lang="tr-TR" dirty="0"/>
              <a:t> data </a:t>
            </a:r>
            <a:r>
              <a:rPr lang="tr-TR" dirty="0" err="1"/>
              <a:t>management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telecommunication</a:t>
            </a:r>
            <a:r>
              <a:rPr lang="tr-TR" dirty="0"/>
              <a:t> </a:t>
            </a:r>
            <a:r>
              <a:rPr lang="tr-TR" dirty="0" err="1"/>
              <a:t>sector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strengthened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professional</a:t>
            </a:r>
            <a:r>
              <a:rPr lang="tr-TR" dirty="0"/>
              <a:t> </a:t>
            </a:r>
            <a:r>
              <a:rPr lang="tr-TR" dirty="0" err="1"/>
              <a:t>perspective</a:t>
            </a:r>
            <a:r>
              <a:rPr lang="tr-TR" dirty="0"/>
              <a:t>.</a:t>
            </a:r>
          </a:p>
          <a:p>
            <a:endParaRPr lang="tr-TR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28AE-054A-4297-8A5C-5580B36B42F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Resim 5" descr="https://upload.wikimedia.org/wikipedia/commons/4/42/Yasar-Universitesi-Logo-AlternatifDikeyOrtal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" y="0"/>
            <a:ext cx="565057" cy="758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6461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tr-TR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[1] Python Software Foundation, </a:t>
            </a:r>
            <a:r>
              <a:rPr lang="tr-TR" i="1" dirty="0"/>
              <a:t>Python </a:t>
            </a:r>
            <a:r>
              <a:rPr lang="tr-TR" i="1" dirty="0" err="1"/>
              <a:t>Documentation</a:t>
            </a:r>
            <a:r>
              <a:rPr lang="tr-TR" dirty="0"/>
              <a:t>, </a:t>
            </a:r>
            <a:r>
              <a:rPr lang="tr-TR" dirty="0" err="1"/>
              <a:t>Available</a:t>
            </a:r>
            <a:r>
              <a:rPr lang="tr-TR" dirty="0"/>
              <a:t> at: https://docs.python.org/3/ (</a:t>
            </a:r>
            <a:r>
              <a:rPr lang="tr-TR" dirty="0" err="1"/>
              <a:t>Accessed</a:t>
            </a:r>
            <a:r>
              <a:rPr lang="tr-TR" dirty="0"/>
              <a:t>: </a:t>
            </a:r>
            <a:r>
              <a:rPr lang="tr-TR" dirty="0" err="1"/>
              <a:t>July</a:t>
            </a:r>
            <a:r>
              <a:rPr lang="tr-TR" dirty="0"/>
              <a:t> 2025).</a:t>
            </a:r>
          </a:p>
          <a:p>
            <a:r>
              <a:rPr lang="tr-TR" dirty="0"/>
              <a:t>[2] Microsoft Corporation, </a:t>
            </a:r>
            <a:r>
              <a:rPr lang="tr-TR" i="1" dirty="0"/>
              <a:t>Microsoft Excel User Guide</a:t>
            </a:r>
            <a:r>
              <a:rPr lang="tr-TR" dirty="0"/>
              <a:t>, </a:t>
            </a:r>
            <a:r>
              <a:rPr lang="tr-TR" dirty="0" err="1"/>
              <a:t>Available</a:t>
            </a:r>
            <a:r>
              <a:rPr lang="tr-TR" dirty="0"/>
              <a:t> at: https://support.microsoft.com/excel (</a:t>
            </a:r>
            <a:r>
              <a:rPr lang="tr-TR" dirty="0" err="1"/>
              <a:t>Accessed</a:t>
            </a:r>
            <a:r>
              <a:rPr lang="tr-TR" dirty="0"/>
              <a:t>: </a:t>
            </a:r>
            <a:r>
              <a:rPr lang="tr-TR" dirty="0" err="1"/>
              <a:t>July</a:t>
            </a:r>
            <a:r>
              <a:rPr lang="tr-TR" dirty="0"/>
              <a:t> 2025).</a:t>
            </a:r>
          </a:p>
          <a:p>
            <a:r>
              <a:rPr lang="tr-TR" dirty="0"/>
              <a:t>[3] International </a:t>
            </a:r>
            <a:r>
              <a:rPr lang="tr-TR" dirty="0" err="1"/>
              <a:t>Telecommunication</a:t>
            </a:r>
            <a:r>
              <a:rPr lang="tr-TR" dirty="0"/>
              <a:t> </a:t>
            </a:r>
            <a:r>
              <a:rPr lang="tr-TR" dirty="0" err="1"/>
              <a:t>Union</a:t>
            </a:r>
            <a:r>
              <a:rPr lang="tr-TR" dirty="0"/>
              <a:t> (ITU), </a:t>
            </a:r>
            <a:r>
              <a:rPr lang="tr-TR" i="1" dirty="0" err="1"/>
              <a:t>Telecommunication</a:t>
            </a:r>
            <a:r>
              <a:rPr lang="tr-TR" i="1" dirty="0"/>
              <a:t> </a:t>
            </a:r>
            <a:r>
              <a:rPr lang="tr-TR" i="1" dirty="0" err="1"/>
              <a:t>Standardization</a:t>
            </a:r>
            <a:r>
              <a:rPr lang="tr-TR" i="1" dirty="0"/>
              <a:t> </a:t>
            </a:r>
            <a:r>
              <a:rPr lang="tr-TR" i="1" dirty="0" err="1"/>
              <a:t>Sector</a:t>
            </a:r>
            <a:r>
              <a:rPr lang="tr-TR" i="1" dirty="0"/>
              <a:t> </a:t>
            </a:r>
            <a:r>
              <a:rPr lang="tr-TR" i="1" dirty="0" err="1"/>
              <a:t>Recommendations</a:t>
            </a:r>
            <a:r>
              <a:rPr lang="tr-TR" dirty="0"/>
              <a:t>, </a:t>
            </a:r>
            <a:r>
              <a:rPr lang="tr-TR" dirty="0" err="1"/>
              <a:t>Available</a:t>
            </a:r>
            <a:r>
              <a:rPr lang="tr-TR" dirty="0"/>
              <a:t> at: https://www.itu.int/en/ITU-T (</a:t>
            </a:r>
            <a:r>
              <a:rPr lang="tr-TR" dirty="0" err="1"/>
              <a:t>Accessed</a:t>
            </a:r>
            <a:r>
              <a:rPr lang="tr-TR" dirty="0"/>
              <a:t>: </a:t>
            </a:r>
            <a:r>
              <a:rPr lang="tr-TR" dirty="0" err="1"/>
              <a:t>July</a:t>
            </a:r>
            <a:r>
              <a:rPr lang="tr-TR" dirty="0"/>
              <a:t> 2025).</a:t>
            </a:r>
          </a:p>
          <a:p>
            <a:r>
              <a:rPr lang="tr-TR" dirty="0"/>
              <a:t>[4] </a:t>
            </a:r>
            <a:r>
              <a:rPr lang="tr-TR" dirty="0" err="1"/>
              <a:t>Ogem</a:t>
            </a:r>
            <a:r>
              <a:rPr lang="tr-TR" dirty="0"/>
              <a:t> </a:t>
            </a:r>
            <a:r>
              <a:rPr lang="tr-TR" dirty="0" err="1"/>
              <a:t>Engineering</a:t>
            </a:r>
            <a:r>
              <a:rPr lang="tr-TR" dirty="0"/>
              <a:t>, </a:t>
            </a:r>
            <a:r>
              <a:rPr lang="tr-TR" i="1" dirty="0" err="1"/>
              <a:t>Internal</a:t>
            </a:r>
            <a:r>
              <a:rPr lang="tr-TR" i="1" dirty="0"/>
              <a:t> Technical </a:t>
            </a:r>
            <a:r>
              <a:rPr lang="tr-TR" i="1" dirty="0" err="1"/>
              <a:t>Documents</a:t>
            </a:r>
            <a:r>
              <a:rPr lang="tr-TR" i="1" dirty="0"/>
              <a:t> </a:t>
            </a:r>
            <a:r>
              <a:rPr lang="tr-TR" i="1" dirty="0" err="1"/>
              <a:t>and</a:t>
            </a:r>
            <a:r>
              <a:rPr lang="tr-TR" i="1" dirty="0"/>
              <a:t> </a:t>
            </a:r>
            <a:r>
              <a:rPr lang="tr-TR" i="1" dirty="0" err="1"/>
              <a:t>Reports</a:t>
            </a:r>
            <a:r>
              <a:rPr lang="tr-TR" dirty="0"/>
              <a:t>, İzmir, 2025.</a:t>
            </a:r>
          </a:p>
          <a:p>
            <a:r>
              <a:rPr lang="tr-TR" dirty="0"/>
              <a:t>[5] IEEE, </a:t>
            </a:r>
            <a:r>
              <a:rPr lang="tr-TR" i="1" dirty="0"/>
              <a:t>IEEE </a:t>
            </a:r>
            <a:r>
              <a:rPr lang="tr-TR" i="1" dirty="0" err="1"/>
              <a:t>Standards</a:t>
            </a:r>
            <a:r>
              <a:rPr lang="tr-TR" i="1" dirty="0"/>
              <a:t> </a:t>
            </a:r>
            <a:r>
              <a:rPr lang="tr-TR" i="1" dirty="0" err="1"/>
              <a:t>for</a:t>
            </a:r>
            <a:r>
              <a:rPr lang="tr-TR" i="1" dirty="0"/>
              <a:t> </a:t>
            </a:r>
            <a:r>
              <a:rPr lang="tr-TR" i="1" dirty="0" err="1"/>
              <a:t>Telecommunication</a:t>
            </a:r>
            <a:r>
              <a:rPr lang="tr-TR" i="1" dirty="0"/>
              <a:t> </a:t>
            </a:r>
            <a:r>
              <a:rPr lang="tr-TR" i="1" dirty="0" err="1"/>
              <a:t>Systems</a:t>
            </a:r>
            <a:r>
              <a:rPr lang="tr-TR" dirty="0"/>
              <a:t>, IEEE Communications </a:t>
            </a:r>
            <a:r>
              <a:rPr lang="tr-TR" dirty="0" err="1"/>
              <a:t>Society</a:t>
            </a:r>
            <a:r>
              <a:rPr lang="tr-TR" dirty="0"/>
              <a:t>, 2020.</a:t>
            </a:r>
          </a:p>
          <a:p>
            <a:r>
              <a:rPr lang="tr-TR" dirty="0"/>
              <a:t>[6] </a:t>
            </a:r>
            <a:r>
              <a:rPr lang="tr-TR" dirty="0" err="1"/>
              <a:t>Matplotlib</a:t>
            </a:r>
            <a:r>
              <a:rPr lang="tr-TR" dirty="0"/>
              <a:t> Development Team, </a:t>
            </a:r>
            <a:r>
              <a:rPr lang="tr-TR" i="1" dirty="0" err="1"/>
              <a:t>Matplotlib</a:t>
            </a:r>
            <a:r>
              <a:rPr lang="tr-TR" i="1" dirty="0"/>
              <a:t> </a:t>
            </a:r>
            <a:r>
              <a:rPr lang="tr-TR" i="1" dirty="0" err="1"/>
              <a:t>Documentation</a:t>
            </a:r>
            <a:r>
              <a:rPr lang="tr-TR" dirty="0"/>
              <a:t>, </a:t>
            </a:r>
            <a:r>
              <a:rPr lang="tr-TR" dirty="0" err="1"/>
              <a:t>Available</a:t>
            </a:r>
            <a:r>
              <a:rPr lang="tr-TR" dirty="0"/>
              <a:t> at: https://matplotlib.org/stable/contents.html (</a:t>
            </a:r>
            <a:r>
              <a:rPr lang="tr-TR" dirty="0" err="1"/>
              <a:t>Accessed</a:t>
            </a:r>
            <a:r>
              <a:rPr lang="tr-TR" dirty="0"/>
              <a:t>: </a:t>
            </a:r>
            <a:r>
              <a:rPr lang="tr-TR" dirty="0" err="1"/>
              <a:t>July</a:t>
            </a:r>
            <a:r>
              <a:rPr lang="tr-TR" dirty="0"/>
              <a:t> 2025).</a:t>
            </a:r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28AE-054A-4297-8A5C-5580B36B42F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Resim 5" descr="https://upload.wikimedia.org/wikipedia/commons/4/42/Yasar-Universitesi-Logo-AlternatifDikeyOrtal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" y="0"/>
            <a:ext cx="565057" cy="758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8094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attention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İçerik Yer Tutucus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66" y="2281996"/>
            <a:ext cx="2412765" cy="3233603"/>
          </a:xfrm>
        </p:spPr>
      </p:pic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28AE-054A-4297-8A5C-5580B36B42F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Resim 6" descr="https://upload.wikimedia.org/wikipedia/commons/4/42/Yasar-Universitesi-Logo-AlternatifDikeyOrtali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" y="0"/>
            <a:ext cx="565057" cy="75895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Resim 7" descr="https://upload.wikimedia.org/wikipedia/commons/4/42/Yasar-Universitesi-Logo-AlternatifDikeyOrtali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943" y="0"/>
            <a:ext cx="565057" cy="758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5545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26083"/>
          </a:xfrm>
        </p:spPr>
        <p:txBody>
          <a:bodyPr>
            <a:normAutofit/>
          </a:bodyPr>
          <a:lstStyle/>
          <a:p>
            <a:r>
              <a:rPr lang="tr-T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</a:t>
            </a:r>
            <a:r>
              <a:rPr lang="tr-TR" sz="4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tr-TR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tr-T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</a:t>
            </a:r>
            <a:r>
              <a:rPr lang="tr-T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nternship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Company/Institution 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Activities 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 of the Internship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of the Internship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8C079-C8D1-43CC-9B26-C9391B18AACD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Resim 5" descr="https://upload.wikimedia.org/wikipedia/commons/4/42/Yasar-Universitesi-Logo-AlternatifDikeyOrtal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" y="0"/>
            <a:ext cx="565057" cy="758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237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655010" cy="1450757"/>
          </a:xfrm>
        </p:spPr>
        <p:txBody>
          <a:bodyPr>
            <a:normAutofit/>
          </a:bodyPr>
          <a:lstStyle/>
          <a:p>
            <a:r>
              <a:rPr lang="tr-TR" sz="4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lang="tr-TR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</a:t>
            </a:r>
            <a:r>
              <a:rPr lang="tr-T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4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nternship</a:t>
            </a:r>
            <a:endParaRPr lang="tr-TR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b="1" dirty="0"/>
              <a:t> </a:t>
            </a:r>
            <a:r>
              <a:rPr lang="tr-TR" b="1" dirty="0" err="1"/>
              <a:t>Ogem</a:t>
            </a:r>
            <a:r>
              <a:rPr lang="tr-TR" b="1" dirty="0"/>
              <a:t> </a:t>
            </a:r>
            <a:r>
              <a:rPr lang="tr-TR" b="1" dirty="0" err="1"/>
              <a:t>Engineering</a:t>
            </a:r>
            <a:r>
              <a:rPr lang="tr-TR" dirty="0"/>
              <a:t> is a </a:t>
            </a:r>
            <a:r>
              <a:rPr lang="tr-TR" dirty="0" err="1"/>
              <a:t>company</a:t>
            </a:r>
            <a:r>
              <a:rPr lang="tr-TR" dirty="0"/>
              <a:t> </a:t>
            </a:r>
            <a:r>
              <a:rPr lang="tr-TR" dirty="0" err="1"/>
              <a:t>operating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field</a:t>
            </a:r>
            <a:r>
              <a:rPr lang="tr-TR" dirty="0"/>
              <a:t> of </a:t>
            </a:r>
            <a:r>
              <a:rPr lang="tr-TR" dirty="0" err="1"/>
              <a:t>telecommunications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company</a:t>
            </a:r>
            <a:r>
              <a:rPr lang="tr-TR" dirty="0"/>
              <a:t> </a:t>
            </a:r>
            <a:r>
              <a:rPr lang="tr-TR" dirty="0" err="1"/>
              <a:t>provides</a:t>
            </a:r>
            <a:r>
              <a:rPr lang="tr-TR" dirty="0"/>
              <a:t> </a:t>
            </a:r>
            <a:r>
              <a:rPr lang="tr-TR" dirty="0" err="1"/>
              <a:t>engineering</a:t>
            </a:r>
            <a:r>
              <a:rPr lang="tr-TR" dirty="0"/>
              <a:t> </a:t>
            </a:r>
            <a:r>
              <a:rPr lang="tr-TR" dirty="0" err="1"/>
              <a:t>solutions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services</a:t>
            </a:r>
            <a:r>
              <a:rPr lang="tr-TR" dirty="0"/>
              <a:t> </a:t>
            </a:r>
            <a:r>
              <a:rPr lang="tr-TR" dirty="0" err="1"/>
              <a:t>related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communication</a:t>
            </a:r>
            <a:r>
              <a:rPr lang="tr-TR" dirty="0"/>
              <a:t> </a:t>
            </a:r>
            <a:r>
              <a:rPr lang="tr-TR" dirty="0" err="1"/>
              <a:t>technologies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network </a:t>
            </a:r>
            <a:r>
              <a:rPr lang="tr-TR" dirty="0" err="1"/>
              <a:t>systems</a:t>
            </a:r>
            <a:r>
              <a:rPr lang="tr-TR" dirty="0"/>
              <a:t>.</a:t>
            </a:r>
          </a:p>
          <a:p>
            <a:br>
              <a:rPr lang="tr-TR" dirty="0"/>
            </a:br>
            <a:r>
              <a:rPr lang="tr-TR" dirty="0"/>
              <a:t>- </a:t>
            </a:r>
            <a:r>
              <a:rPr lang="tr-TR" dirty="0" err="1"/>
              <a:t>During</a:t>
            </a:r>
            <a:r>
              <a:rPr lang="tr-TR" dirty="0"/>
              <a:t>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internship</a:t>
            </a:r>
            <a:r>
              <a:rPr lang="tr-TR" dirty="0"/>
              <a:t>, I </a:t>
            </a:r>
            <a:r>
              <a:rPr lang="tr-TR" dirty="0" err="1"/>
              <a:t>worked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transmission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is </a:t>
            </a:r>
            <a:r>
              <a:rPr lang="tr-TR" dirty="0" err="1"/>
              <a:t>responsible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, </a:t>
            </a:r>
            <a:r>
              <a:rPr lang="tr-TR" dirty="0" err="1"/>
              <a:t>monitoring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improvement</a:t>
            </a:r>
            <a:r>
              <a:rPr lang="tr-TR" dirty="0"/>
              <a:t> of </a:t>
            </a:r>
            <a:r>
              <a:rPr lang="tr-TR" dirty="0" err="1"/>
              <a:t>transmission</a:t>
            </a:r>
            <a:r>
              <a:rPr lang="tr-TR" dirty="0"/>
              <a:t> </a:t>
            </a:r>
            <a:r>
              <a:rPr lang="tr-TR" dirty="0" err="1"/>
              <a:t>systems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company’s</a:t>
            </a:r>
            <a:r>
              <a:rPr lang="tr-TR" dirty="0"/>
              <a:t> </a:t>
            </a:r>
            <a:r>
              <a:rPr lang="tr-TR" dirty="0" err="1"/>
              <a:t>telecommunication</a:t>
            </a:r>
            <a:r>
              <a:rPr lang="tr-TR" dirty="0"/>
              <a:t> </a:t>
            </a:r>
            <a:r>
              <a:rPr lang="tr-TR" dirty="0" err="1"/>
              <a:t>projects</a:t>
            </a:r>
            <a:r>
              <a:rPr lang="tr-TR" dirty="0"/>
              <a:t>.</a:t>
            </a:r>
          </a:p>
          <a:p>
            <a:br>
              <a:rPr lang="tr-TR" dirty="0"/>
            </a:br>
            <a:r>
              <a:rPr lang="tr-TR" dirty="0"/>
              <a:t>- As a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engineering</a:t>
            </a:r>
            <a:r>
              <a:rPr lang="tr-TR" dirty="0"/>
              <a:t> </a:t>
            </a:r>
            <a:r>
              <a:rPr lang="tr-TR" dirty="0" err="1"/>
              <a:t>student</a:t>
            </a:r>
            <a:r>
              <a:rPr lang="tr-TR" dirty="0"/>
              <a:t>, </a:t>
            </a:r>
            <a:r>
              <a:rPr lang="tr-TR" dirty="0" err="1"/>
              <a:t>my</a:t>
            </a:r>
            <a:r>
              <a:rPr lang="tr-TR" dirty="0"/>
              <a:t> </a:t>
            </a:r>
            <a:r>
              <a:rPr lang="tr-TR" dirty="0" err="1"/>
              <a:t>responsibilities</a:t>
            </a:r>
            <a:r>
              <a:rPr lang="tr-TR" dirty="0"/>
              <a:t> </a:t>
            </a:r>
            <a:r>
              <a:rPr lang="tr-TR" dirty="0" err="1"/>
              <a:t>mainly</a:t>
            </a:r>
            <a:r>
              <a:rPr lang="tr-TR" dirty="0"/>
              <a:t> </a:t>
            </a:r>
            <a:r>
              <a:rPr lang="tr-TR" dirty="0" err="1"/>
              <a:t>involved</a:t>
            </a:r>
            <a:r>
              <a:rPr lang="tr-TR" dirty="0"/>
              <a:t> data </a:t>
            </a:r>
            <a:r>
              <a:rPr lang="tr-TR" dirty="0" err="1"/>
              <a:t>processing</a:t>
            </a:r>
            <a:r>
              <a:rPr lang="tr-TR" dirty="0"/>
              <a:t>, </a:t>
            </a:r>
            <a:r>
              <a:rPr lang="tr-TR" dirty="0" err="1"/>
              <a:t>analysis</a:t>
            </a:r>
            <a:r>
              <a:rPr lang="tr-TR" dirty="0"/>
              <a:t> </a:t>
            </a:r>
            <a:r>
              <a:rPr lang="tr-TR" dirty="0" err="1"/>
              <a:t>using</a:t>
            </a:r>
            <a:r>
              <a:rPr lang="tr-TR" dirty="0"/>
              <a:t> </a:t>
            </a:r>
            <a:r>
              <a:rPr lang="tr-TR" dirty="0" err="1"/>
              <a:t>tools</a:t>
            </a:r>
            <a:r>
              <a:rPr lang="tr-TR" dirty="0"/>
              <a:t> </a:t>
            </a:r>
            <a:r>
              <a:rPr lang="tr-TR" dirty="0" err="1"/>
              <a:t>such</a:t>
            </a:r>
            <a:r>
              <a:rPr lang="tr-TR" dirty="0"/>
              <a:t> as Python </a:t>
            </a:r>
            <a:r>
              <a:rPr lang="tr-TR" dirty="0" err="1"/>
              <a:t>and</a:t>
            </a:r>
            <a:r>
              <a:rPr lang="tr-TR" dirty="0"/>
              <a:t> Excel,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supporting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reporting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team</a:t>
            </a:r>
            <a:r>
              <a:rPr lang="tr-TR" dirty="0"/>
              <a:t> </a:t>
            </a:r>
            <a:r>
              <a:rPr lang="tr-TR" dirty="0" err="1"/>
              <a:t>included</a:t>
            </a:r>
            <a:r>
              <a:rPr lang="tr-TR" dirty="0"/>
              <a:t> </a:t>
            </a:r>
            <a:r>
              <a:rPr lang="tr-TR" dirty="0" err="1"/>
              <a:t>telecommunication</a:t>
            </a:r>
            <a:r>
              <a:rPr lang="tr-TR" dirty="0"/>
              <a:t>, </a:t>
            </a:r>
            <a:r>
              <a:rPr lang="tr-TR" dirty="0" err="1"/>
              <a:t>electronics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computer</a:t>
            </a:r>
            <a:r>
              <a:rPr lang="tr-TR" dirty="0"/>
              <a:t> </a:t>
            </a:r>
            <a:r>
              <a:rPr lang="tr-TR" dirty="0" err="1"/>
              <a:t>engineers</a:t>
            </a:r>
            <a:r>
              <a:rPr lang="tr-TR" dirty="0"/>
              <a:t>, </a:t>
            </a:r>
            <a:r>
              <a:rPr lang="tr-TR" dirty="0" err="1"/>
              <a:t>allowing</a:t>
            </a:r>
            <a:r>
              <a:rPr lang="tr-TR" dirty="0"/>
              <a:t> me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experience</a:t>
            </a:r>
            <a:r>
              <a:rPr lang="tr-TR" dirty="0"/>
              <a:t> </a:t>
            </a:r>
            <a:r>
              <a:rPr lang="tr-TR" dirty="0" err="1"/>
              <a:t>interdisciplinary</a:t>
            </a:r>
            <a:r>
              <a:rPr lang="tr-TR" dirty="0"/>
              <a:t> </a:t>
            </a:r>
            <a:r>
              <a:rPr lang="tr-TR" dirty="0" err="1"/>
              <a:t>collaboration</a:t>
            </a:r>
            <a:r>
              <a:rPr lang="tr-TR" dirty="0"/>
              <a:t>.</a:t>
            </a:r>
          </a:p>
          <a:p>
            <a:pPr algn="just"/>
            <a:endParaRPr lang="tr-T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5B1FB-E3B9-4422-B4D9-90F9C5C8FB19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Resim 5" descr="https://upload.wikimedia.org/wikipedia/commons/4/42/Yasar-Universitesi-Logo-AlternatifDikeyOrtal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" y="0"/>
            <a:ext cx="565057" cy="758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704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66800" y="276635"/>
            <a:ext cx="10058400" cy="978408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Company/</a:t>
            </a:r>
            <a:r>
              <a:rPr lang="tr-TR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Organiza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tion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400" b="1" dirty="0"/>
              <a:t>Full Title:</a:t>
            </a:r>
            <a:r>
              <a:rPr lang="en-US" sz="2400" dirty="0"/>
              <a:t> </a:t>
            </a:r>
            <a:r>
              <a:rPr lang="tr-TR" sz="2400" dirty="0" err="1"/>
              <a:t>Ogem</a:t>
            </a:r>
            <a:r>
              <a:rPr lang="tr-TR" sz="2400" dirty="0"/>
              <a:t> Mühendislik İletişim Makina Taşıma İthalat İhracat Sanayi ve Ticaret Ltd. Şti.</a:t>
            </a:r>
            <a:br>
              <a:rPr lang="en-US" sz="2400" dirty="0"/>
            </a:br>
            <a:r>
              <a:rPr lang="en-US" sz="2400" b="1" dirty="0"/>
              <a:t>Address:</a:t>
            </a:r>
            <a:r>
              <a:rPr lang="en-US" sz="2400" dirty="0"/>
              <a:t> </a:t>
            </a:r>
            <a:r>
              <a:rPr lang="tr-TR" sz="2400" dirty="0"/>
              <a:t>EGEMENLİK MAH. AYDINLAR CADDESİ NO:34/A IŞIKKENT-BORNOVA-İZMİR</a:t>
            </a:r>
          </a:p>
          <a:p>
            <a:r>
              <a:rPr lang="en-US" sz="2400" b="1" dirty="0"/>
              <a:t>Web: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http://www.ogemmuhendislik.com.tr</a:t>
            </a:r>
            <a:r>
              <a:rPr lang="tr-TR" sz="2400" dirty="0"/>
              <a:t> </a:t>
            </a:r>
            <a:r>
              <a:rPr lang="en-US" sz="2400" b="1" dirty="0"/>
              <a:t>E-mail:</a:t>
            </a:r>
            <a:r>
              <a:rPr lang="en-US" sz="2400" dirty="0"/>
              <a:t> [Email]</a:t>
            </a:r>
          </a:p>
          <a:p>
            <a:r>
              <a:rPr lang="en-US" sz="2400" b="1" dirty="0"/>
              <a:t>Brief History:</a:t>
            </a:r>
            <a:br>
              <a:rPr lang="en-US" sz="2400" dirty="0"/>
            </a:br>
            <a:r>
              <a:rPr lang="en-US" sz="2400" dirty="0" err="1"/>
              <a:t>Ogem</a:t>
            </a:r>
            <a:r>
              <a:rPr lang="en-US" sz="2400" dirty="0"/>
              <a:t> Engineering, operating in the </a:t>
            </a:r>
            <a:r>
              <a:rPr lang="en-US" sz="2400" b="1" dirty="0"/>
              <a:t>GSM and telecommunication sector</a:t>
            </a:r>
            <a:r>
              <a:rPr lang="en-US" sz="2400" dirty="0"/>
              <a:t>, was founded in 2015 by partners with over 15 years of experience. The company name stands for </a:t>
            </a:r>
            <a:r>
              <a:rPr lang="en-US" sz="2400" i="1" dirty="0"/>
              <a:t>“Honorable Entrepreneurial Workers”</a:t>
            </a:r>
            <a:r>
              <a:rPr lang="en-US" sz="2400" dirty="0"/>
              <a:t> (</a:t>
            </a:r>
            <a:r>
              <a:rPr lang="en-US" sz="2400" dirty="0" err="1"/>
              <a:t>Onurlu</a:t>
            </a:r>
            <a:r>
              <a:rPr lang="en-US" sz="2400" dirty="0"/>
              <a:t> </a:t>
            </a:r>
            <a:r>
              <a:rPr lang="en-US" sz="2400" dirty="0" err="1"/>
              <a:t>Girişim</a:t>
            </a:r>
            <a:r>
              <a:rPr lang="en-US" sz="2400" dirty="0"/>
              <a:t> </a:t>
            </a:r>
            <a:r>
              <a:rPr lang="en-US" sz="2400" dirty="0" err="1"/>
              <a:t>Emekçileri</a:t>
            </a:r>
            <a:r>
              <a:rPr lang="en-US" sz="2400" dirty="0"/>
              <a:t>) and represents its core values of integrity, honesty, and quality service.</a:t>
            </a:r>
            <a:endParaRPr lang="tr-TR" sz="2400" dirty="0"/>
          </a:p>
          <a:p>
            <a:r>
              <a:rPr lang="en-US" sz="2400" b="1" dirty="0"/>
              <a:t>Sector and Services:</a:t>
            </a:r>
            <a:br>
              <a:rPr lang="en-US" sz="2400" dirty="0"/>
            </a:br>
            <a:r>
              <a:rPr lang="en-US" sz="2400" dirty="0"/>
              <a:t>The company operates in the </a:t>
            </a:r>
            <a:r>
              <a:rPr lang="en-US" sz="2400" b="1" dirty="0"/>
              <a:t>telecommunication sector</a:t>
            </a:r>
            <a:r>
              <a:rPr lang="en-US" sz="2400" dirty="0"/>
              <a:t>, offering:</a:t>
            </a:r>
          </a:p>
          <a:p>
            <a:r>
              <a:rPr lang="en-US" sz="2400" dirty="0"/>
              <a:t>Network design and installation,</a:t>
            </a:r>
          </a:p>
          <a:p>
            <a:r>
              <a:rPr lang="en-US" sz="2400" dirty="0"/>
              <a:t>Transmission systems optimization,</a:t>
            </a:r>
          </a:p>
          <a:p>
            <a:r>
              <a:rPr lang="en-US" sz="2400" dirty="0"/>
              <a:t>Performance monitoring and data analysis,</a:t>
            </a:r>
          </a:p>
          <a:p>
            <a:r>
              <a:rPr lang="en-US" sz="2400" dirty="0"/>
              <a:t>Maintenance and technical support.</a:t>
            </a:r>
          </a:p>
          <a:p>
            <a:r>
              <a:rPr lang="en-US" sz="2400" b="1" dirty="0"/>
              <a:t>Customers:</a:t>
            </a:r>
            <a:br>
              <a:rPr lang="en-US" sz="2400" dirty="0"/>
            </a:br>
            <a:r>
              <a:rPr lang="en-US" sz="2400" dirty="0"/>
              <a:t>Its main customers are </a:t>
            </a:r>
            <a:r>
              <a:rPr lang="en-US" sz="2400" b="1" dirty="0"/>
              <a:t>telecommunication operators</a:t>
            </a:r>
            <a:r>
              <a:rPr lang="en-US" sz="2400" dirty="0"/>
              <a:t>, </a:t>
            </a:r>
            <a:r>
              <a:rPr lang="en-US" sz="2400" b="1" dirty="0"/>
              <a:t>private companies</a:t>
            </a:r>
            <a:r>
              <a:rPr lang="en-US" sz="2400" dirty="0"/>
              <a:t>, and </a:t>
            </a:r>
            <a:r>
              <a:rPr lang="en-US" sz="2400" b="1" dirty="0"/>
              <a:t>public institutions</a:t>
            </a:r>
            <a:r>
              <a:rPr lang="en-US" sz="2400" dirty="0"/>
              <a:t> that require communication infrastructure and network services.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3A17-5DE7-4EEA-B505-1F1A1908F06C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Resim 5" descr="https://upload.wikimedia.org/wikipedia/commons/4/42/Yasar-Universitesi-Logo-AlternatifDikeyOrtali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" y="0"/>
            <a:ext cx="565057" cy="758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38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Activities</a:t>
            </a:r>
            <a:r>
              <a:rPr lang="tr-T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My Role and Responsibilities</a:t>
            </a:r>
            <a:endParaRPr lang="en-US" dirty="0"/>
          </a:p>
          <a:p>
            <a:r>
              <a:rPr lang="en-US" dirty="0"/>
              <a:t>Worked in the </a:t>
            </a:r>
            <a:r>
              <a:rPr lang="en-US" b="1" dirty="0"/>
              <a:t>Transmission Unit</a:t>
            </a:r>
            <a:r>
              <a:rPr lang="en-US" dirty="0"/>
              <a:t> of </a:t>
            </a:r>
            <a:r>
              <a:rPr lang="en-US" dirty="0" err="1"/>
              <a:t>Ogem</a:t>
            </a:r>
            <a:r>
              <a:rPr lang="en-US" dirty="0"/>
              <a:t> Engineering, focused on </a:t>
            </a:r>
            <a:r>
              <a:rPr lang="en-US" b="1" dirty="0"/>
              <a:t>telecommunication systems</a:t>
            </a:r>
            <a:r>
              <a:rPr lang="en-US" dirty="0"/>
              <a:t>.</a:t>
            </a:r>
          </a:p>
          <a:p>
            <a:r>
              <a:rPr lang="en-US" dirty="0"/>
              <a:t>Main tasks included:</a:t>
            </a:r>
          </a:p>
          <a:p>
            <a:pPr lvl="1"/>
            <a:r>
              <a:rPr lang="en-US" b="1" dirty="0"/>
              <a:t>Data analysis and processing</a:t>
            </a:r>
            <a:r>
              <a:rPr lang="en-US" dirty="0"/>
              <a:t> using </a:t>
            </a:r>
            <a:r>
              <a:rPr lang="en-US" b="1" dirty="0"/>
              <a:t>Python</a:t>
            </a:r>
            <a:r>
              <a:rPr lang="en-US" dirty="0"/>
              <a:t> and </a:t>
            </a:r>
            <a:r>
              <a:rPr lang="en-US" b="1" dirty="0"/>
              <a:t>Excel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Preparing technical reports</a:t>
            </a:r>
            <a:r>
              <a:rPr lang="en-US" dirty="0"/>
              <a:t> summarizing transmission performance.</a:t>
            </a:r>
          </a:p>
          <a:p>
            <a:pPr lvl="1"/>
            <a:r>
              <a:rPr lang="en-US" dirty="0"/>
              <a:t>Supporting the team with </a:t>
            </a:r>
            <a:r>
              <a:rPr lang="en-US" b="1" dirty="0"/>
              <a:t>performance evaluation</a:t>
            </a:r>
            <a:r>
              <a:rPr lang="en-US" dirty="0"/>
              <a:t> and </a:t>
            </a:r>
            <a:r>
              <a:rPr lang="en-US" b="1" dirty="0"/>
              <a:t>documentation</a:t>
            </a:r>
            <a:r>
              <a:rPr lang="en-US" dirty="0"/>
              <a:t>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28AE-054A-4297-8A5C-5580B36B42F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Resim 5" descr="https://upload.wikimedia.org/wikipedia/commons/4/42/Yasar-Universitesi-Logo-AlternatifDikeyOrtal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" y="0"/>
            <a:ext cx="565057" cy="758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13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Activities</a:t>
            </a:r>
            <a:r>
              <a:rPr lang="tr-T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4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2. Key Activities</a:t>
            </a:r>
            <a:endParaRPr lang="en-US" sz="2400" dirty="0"/>
          </a:p>
          <a:p>
            <a:r>
              <a:rPr lang="en-US" sz="2400" b="1" dirty="0"/>
              <a:t>Analyzed transmission data</a:t>
            </a:r>
            <a:r>
              <a:rPr lang="en-US" sz="2400" dirty="0"/>
              <a:t> to monitor signal quality and identify instability.</a:t>
            </a:r>
          </a:p>
          <a:p>
            <a:r>
              <a:rPr lang="en-US" sz="2400" b="1" dirty="0"/>
              <a:t>Visualized data</a:t>
            </a:r>
            <a:r>
              <a:rPr lang="en-US" sz="2400" dirty="0"/>
              <a:t> using </a:t>
            </a:r>
            <a:r>
              <a:rPr lang="en-US" sz="2400" b="1" dirty="0"/>
              <a:t>Matplotlib</a:t>
            </a:r>
            <a:r>
              <a:rPr lang="en-US" sz="2400" dirty="0"/>
              <a:t> for better understanding of system behavior.</a:t>
            </a:r>
          </a:p>
          <a:p>
            <a:r>
              <a:rPr lang="en-US" sz="2400" b="1" dirty="0"/>
              <a:t>Collaborated in a multidisciplinary team</a:t>
            </a:r>
            <a:r>
              <a:rPr lang="en-US" sz="2400" dirty="0"/>
              <a:t> with telecommunication, electronics, and computer engineers.</a:t>
            </a:r>
          </a:p>
          <a:p>
            <a:r>
              <a:rPr lang="en-US" sz="2400" dirty="0"/>
              <a:t>Participated in </a:t>
            </a:r>
            <a:r>
              <a:rPr lang="en-US" sz="2400" b="1" dirty="0"/>
              <a:t>team meetings</a:t>
            </a:r>
            <a:r>
              <a:rPr lang="en-US" sz="2400" dirty="0"/>
              <a:t> for project updates, performance reviews, and improvement planning.</a:t>
            </a:r>
          </a:p>
          <a:p>
            <a:r>
              <a:rPr lang="en-US" sz="2400" dirty="0"/>
              <a:t>Learned </a:t>
            </a:r>
            <a:r>
              <a:rPr lang="en-US" sz="2400" b="1" dirty="0"/>
              <a:t>internal reporting standards</a:t>
            </a:r>
            <a:r>
              <a:rPr lang="en-US" sz="2400" dirty="0"/>
              <a:t> and followed </a:t>
            </a:r>
            <a:r>
              <a:rPr lang="en-US" sz="2400" b="1" dirty="0"/>
              <a:t>structured reporting formats</a:t>
            </a:r>
            <a:r>
              <a:rPr lang="en-US" sz="2400" dirty="0"/>
              <a:t>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28AE-054A-4297-8A5C-5580B36B42F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Resim 5" descr="https://upload.wikimedia.org/wikipedia/commons/4/42/Yasar-Universitesi-Logo-AlternatifDikeyOrtal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" y="0"/>
            <a:ext cx="565057" cy="758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4136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İçerik Yer Tutucusu 2">
            <a:extLst>
              <a:ext uri="{FF2B5EF4-FFF2-40B4-BE49-F238E27FC236}">
                <a16:creationId xmlns:a16="http://schemas.microsoft.com/office/drawing/2014/main" id="{D52349D7-A0E4-650B-183A-5A67BB11F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827834"/>
              </p:ext>
            </p:extLst>
          </p:nvPr>
        </p:nvGraphicFramePr>
        <p:xfrm>
          <a:off x="6521570" y="530384"/>
          <a:ext cx="5598543" cy="47748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C076149-F0C1-9C67-9C82-22CC8AB2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28AE-054A-4297-8A5C-5580B36B42F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9C671F6-4B43-062B-9D88-AFCAA91A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Resim 5" descr="metin, ekran görüntüsü, diyagram, çizg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5888450-1D8E-35EF-04C2-C319627409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4829" y="33090"/>
            <a:ext cx="6526399" cy="628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Activities</a:t>
            </a:r>
            <a:r>
              <a:rPr lang="tr-T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-3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4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3. Tools and Technologies Used</a:t>
            </a:r>
            <a:endParaRPr lang="en-US" sz="2400" dirty="0"/>
          </a:p>
          <a:p>
            <a:r>
              <a:rPr lang="en-US" sz="2400" b="1" dirty="0"/>
              <a:t>Python</a:t>
            </a:r>
            <a:r>
              <a:rPr lang="en-US" sz="2400" dirty="0"/>
              <a:t> – data processing, analysis, plotting graphs.</a:t>
            </a:r>
          </a:p>
          <a:p>
            <a:r>
              <a:rPr lang="en-US" sz="2400" b="1" dirty="0"/>
              <a:t>Excel</a:t>
            </a:r>
            <a:r>
              <a:rPr lang="en-US" sz="2400" dirty="0"/>
              <a:t> – data processing, charts, and reporting.</a:t>
            </a:r>
          </a:p>
          <a:p>
            <a:r>
              <a:rPr lang="en-US" sz="2400" b="1" dirty="0"/>
              <a:t>Company-specific monitoring tools</a:t>
            </a:r>
            <a:r>
              <a:rPr lang="en-US" sz="2400" dirty="0"/>
              <a:t> – for evaluating transmission performance.</a:t>
            </a:r>
          </a:p>
          <a:p>
            <a:r>
              <a:rPr lang="en-US" sz="2400" dirty="0"/>
              <a:t>Learned to </a:t>
            </a:r>
            <a:r>
              <a:rPr lang="en-US" sz="2400" b="1" dirty="0"/>
              <a:t>apply ITU and IEEE telecommunication standards</a:t>
            </a:r>
            <a:r>
              <a:rPr lang="en-US" sz="2400" dirty="0"/>
              <a:t> in practical tasks.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28AE-054A-4297-8A5C-5580B36B42F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Resim 5" descr="https://upload.wikimedia.org/wikipedia/commons/4/42/Yasar-Universitesi-Logo-AlternatifDikeyOrtal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" y="0"/>
            <a:ext cx="565057" cy="758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0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Activities</a:t>
            </a:r>
            <a:r>
              <a:rPr lang="tr-TR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tr-TR" sz="4500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40666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4. Skills and Experience Gained</a:t>
            </a:r>
            <a:endParaRPr lang="en-US" sz="2400" dirty="0"/>
          </a:p>
          <a:p>
            <a:r>
              <a:rPr lang="en-US" sz="2400" b="1" dirty="0"/>
              <a:t>Technical skills</a:t>
            </a:r>
            <a:r>
              <a:rPr lang="en-US" sz="2400" dirty="0"/>
              <a:t>: Data analysis, report preparation, signal performance evaluation.</a:t>
            </a:r>
          </a:p>
          <a:p>
            <a:r>
              <a:rPr lang="en-US" sz="2400" b="1" dirty="0"/>
              <a:t>Professional skills</a:t>
            </a:r>
            <a:r>
              <a:rPr lang="en-US" sz="2400" dirty="0"/>
              <a:t>: Teamwork in a </a:t>
            </a:r>
            <a:r>
              <a:rPr lang="en-US" sz="2400" b="1" dirty="0"/>
              <a:t>multidisciplinary environment</a:t>
            </a:r>
            <a:r>
              <a:rPr lang="en-US" sz="2400" dirty="0"/>
              <a:t>, communication, and project collaboration.</a:t>
            </a:r>
          </a:p>
          <a:p>
            <a:r>
              <a:rPr lang="en-US" sz="2400" b="1" dirty="0"/>
              <a:t>Industry insights</a:t>
            </a:r>
            <a:r>
              <a:rPr lang="en-US" sz="2400" dirty="0"/>
              <a:t>: Importance of </a:t>
            </a:r>
            <a:r>
              <a:rPr lang="en-US" sz="2400" b="1" dirty="0"/>
              <a:t>standards, safety, data confidentiality</a:t>
            </a:r>
            <a:r>
              <a:rPr lang="en-US" sz="2400" dirty="0"/>
              <a:t>, and </a:t>
            </a:r>
            <a:r>
              <a:rPr lang="en-US" sz="2400" b="1" dirty="0"/>
              <a:t>efficient resource management</a:t>
            </a:r>
            <a:r>
              <a:rPr lang="en-US" sz="2400" dirty="0"/>
              <a:t> in telecommunications.</a:t>
            </a:r>
          </a:p>
          <a:p>
            <a:r>
              <a:rPr lang="en-US" sz="2400" dirty="0"/>
              <a:t>Observed how </a:t>
            </a:r>
            <a:r>
              <a:rPr lang="en-US" sz="2400" b="1" dirty="0"/>
              <a:t>theoretical knowledge from university</a:t>
            </a:r>
            <a:r>
              <a:rPr lang="en-US" sz="2400" dirty="0"/>
              <a:t> is applied in real-world telecommunication projects.</a:t>
            </a:r>
          </a:p>
          <a:p>
            <a:endParaRPr lang="tr-TR" dirty="0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C28AE-054A-4297-8A5C-5580B36B42F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Resim 5" descr="https://upload.wikimedia.org/wikipedia/commons/4/42/Yasar-Universitesi-Logo-AlternatifDikeyOrtali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" y="0"/>
            <a:ext cx="565057" cy="758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7818414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Geçmişe bakış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Geçmişe bakış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</TotalTime>
  <Words>1086</Words>
  <Application>Microsoft Office PowerPoint</Application>
  <PresentationFormat>Geniş ekran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Times New Roman</vt:lpstr>
      <vt:lpstr>Geçmişe bakış</vt:lpstr>
      <vt:lpstr>COMP 4811 Internship Presentation </vt:lpstr>
      <vt:lpstr>Presentation Outline</vt:lpstr>
      <vt:lpstr>Brief Summary of the Internship</vt:lpstr>
      <vt:lpstr>Description of the Company/Organization </vt:lpstr>
      <vt:lpstr>Internship Activities-1 </vt:lpstr>
      <vt:lpstr>Internship Activities-2 </vt:lpstr>
      <vt:lpstr>PowerPoint Sunusu</vt:lpstr>
      <vt:lpstr>Internship Activities-3 </vt:lpstr>
      <vt:lpstr>Internship Activities-4 </vt:lpstr>
      <vt:lpstr>Internship Activities-5 </vt:lpstr>
      <vt:lpstr>Assessment of the Internship </vt:lpstr>
      <vt:lpstr>Conclusions of the Internship </vt:lpstr>
      <vt:lpstr>References</vt:lpstr>
      <vt:lpstr>Thank you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481 / EEE 399 Internship</dc:title>
  <dc:creator>Hacer Sekerci</dc:creator>
  <cp:lastModifiedBy>emre efe yüksel</cp:lastModifiedBy>
  <cp:revision>49</cp:revision>
  <dcterms:created xsi:type="dcterms:W3CDTF">2018-01-22T11:20:02Z</dcterms:created>
  <dcterms:modified xsi:type="dcterms:W3CDTF">2025-10-05T17:43:23Z</dcterms:modified>
</cp:coreProperties>
</file>