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90" r:id="rId3"/>
    <p:sldId id="289" r:id="rId4"/>
    <p:sldId id="292" r:id="rId5"/>
    <p:sldId id="293" r:id="rId6"/>
    <p:sldId id="302" r:id="rId7"/>
    <p:sldId id="307" r:id="rId8"/>
    <p:sldId id="304" r:id="rId9"/>
    <p:sldId id="308" r:id="rId10"/>
    <p:sldId id="297" r:id="rId11"/>
    <p:sldId id="296" r:id="rId12"/>
    <p:sldId id="299" r:id="rId13"/>
    <p:sldId id="300" r:id="rId14"/>
    <p:sldId id="306" r:id="rId15"/>
    <p:sldId id="309" r:id="rId16"/>
    <p:sldId id="316" r:id="rId17"/>
    <p:sldId id="318" r:id="rId18"/>
    <p:sldId id="317" r:id="rId19"/>
    <p:sldId id="314" r:id="rId20"/>
    <p:sldId id="315" r:id="rId21"/>
    <p:sldId id="313" r:id="rId22"/>
    <p:sldId id="319" r:id="rId23"/>
    <p:sldId id="291" r:id="rId24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DDDDDD"/>
    <a:srgbClr val="FFCD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 varScale="1">
        <p:scale>
          <a:sx n="150" d="100"/>
          <a:sy n="150" d="100"/>
        </p:scale>
        <p:origin x="1938" y="108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37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Click to edit Master text styles</a:t>
            </a:r>
          </a:p>
          <a:p>
            <a:pPr lvl="1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Second level</a:t>
            </a:r>
          </a:p>
          <a:p>
            <a:pPr lvl="2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Third level</a:t>
            </a:r>
          </a:p>
          <a:p>
            <a:pPr lvl="3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Fourth level</a:t>
            </a:r>
          </a:p>
          <a:p>
            <a:pPr lvl="4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Fifth level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28917"/>
            <a:ext cx="7772400" cy="4319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BC234-32C9-4CFD-8B26-6917838498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55800" y="133350"/>
            <a:ext cx="6032400" cy="29234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09/01/20 | Emre Gezer, Tobias Volze, Jonas Roosen | CGI Stocks App – TU.BS team project</a:t>
            </a:r>
          </a:p>
          <a:p>
            <a:endParaRPr lang="de-DE" sz="800" dirty="0"/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96E95130-5D86-4781-B8EE-55870685981D}"/>
              </a:ext>
            </a:extLst>
          </p:cNvPr>
          <p:cNvSpPr txBox="1"/>
          <p:nvPr userDrawn="1"/>
        </p:nvSpPr>
        <p:spPr>
          <a:xfrm>
            <a:off x="8171700" y="4605337"/>
            <a:ext cx="6357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Page </a:t>
            </a:r>
            <a:fld id="{ECD651D8-8AB1-4033-8A29-1A9278438409}" type="slidenum">
              <a:rPr lang="de-DE" sz="800" smtClean="0">
                <a:solidFill>
                  <a:schemeClr val="bg1">
                    <a:lumMod val="65000"/>
                  </a:schemeClr>
                </a:solidFill>
              </a:rPr>
              <a:t>‹Nr.›</a:t>
            </a:fld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18" Type="http://schemas.openxmlformats.org/officeDocument/2006/relationships/image" Target="../media/image72.svg"/><Relationship Id="rId3" Type="http://schemas.openxmlformats.org/officeDocument/2006/relationships/image" Target="../media/image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0.svg"/><Relationship Id="rId20" Type="http://schemas.openxmlformats.org/officeDocument/2006/relationships/image" Target="../media/image7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65.png"/><Relationship Id="rId5" Type="http://schemas.openxmlformats.org/officeDocument/2006/relationships/image" Target="../media/image9.png"/><Relationship Id="rId15" Type="http://schemas.openxmlformats.org/officeDocument/2006/relationships/image" Target="../media/image69.png"/><Relationship Id="rId10" Type="http://schemas.openxmlformats.org/officeDocument/2006/relationships/image" Target="../media/image64.svg"/><Relationship Id="rId19" Type="http://schemas.openxmlformats.org/officeDocument/2006/relationships/image" Target="../media/image73.png"/><Relationship Id="rId4" Type="http://schemas.openxmlformats.org/officeDocument/2006/relationships/image" Target="../media/image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7.png"/><Relationship Id="rId18" Type="http://schemas.openxmlformats.org/officeDocument/2006/relationships/image" Target="../media/image81.svg"/><Relationship Id="rId3" Type="http://schemas.openxmlformats.org/officeDocument/2006/relationships/image" Target="../media/image76.sv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80.png"/><Relationship Id="rId2" Type="http://schemas.openxmlformats.org/officeDocument/2006/relationships/image" Target="../media/image75.png"/><Relationship Id="rId16" Type="http://schemas.openxmlformats.org/officeDocument/2006/relationships/image" Target="../media/image18.svg"/><Relationship Id="rId20" Type="http://schemas.openxmlformats.org/officeDocument/2006/relationships/image" Target="../media/image8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15.png"/><Relationship Id="rId5" Type="http://schemas.openxmlformats.org/officeDocument/2006/relationships/image" Target="../media/image78.png"/><Relationship Id="rId15" Type="http://schemas.openxmlformats.org/officeDocument/2006/relationships/image" Target="../media/image17.png"/><Relationship Id="rId10" Type="http://schemas.openxmlformats.org/officeDocument/2006/relationships/image" Target="../media/image14.svg"/><Relationship Id="rId19" Type="http://schemas.openxmlformats.org/officeDocument/2006/relationships/image" Target="../media/image73.png"/><Relationship Id="rId4" Type="http://schemas.openxmlformats.org/officeDocument/2006/relationships/image" Target="../media/image77.svg"/><Relationship Id="rId9" Type="http://schemas.openxmlformats.org/officeDocument/2006/relationships/image" Target="../media/image13.png"/><Relationship Id="rId1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13" Type="http://schemas.openxmlformats.org/officeDocument/2006/relationships/image" Target="../media/image67.png"/><Relationship Id="rId18" Type="http://schemas.openxmlformats.org/officeDocument/2006/relationships/image" Target="../media/image20.svg"/><Relationship Id="rId3" Type="http://schemas.openxmlformats.org/officeDocument/2006/relationships/image" Target="../media/image84.svg"/><Relationship Id="rId7" Type="http://schemas.openxmlformats.org/officeDocument/2006/relationships/image" Target="../media/image61.png"/><Relationship Id="rId12" Type="http://schemas.openxmlformats.org/officeDocument/2006/relationships/image" Target="../media/image90.svg"/><Relationship Id="rId17" Type="http://schemas.openxmlformats.org/officeDocument/2006/relationships/image" Target="../media/image19.png"/><Relationship Id="rId2" Type="http://schemas.openxmlformats.org/officeDocument/2006/relationships/image" Target="../media/image83.png"/><Relationship Id="rId16" Type="http://schemas.openxmlformats.org/officeDocument/2006/relationships/image" Target="../media/image92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svg"/><Relationship Id="rId11" Type="http://schemas.openxmlformats.org/officeDocument/2006/relationships/image" Target="../media/image65.png"/><Relationship Id="rId5" Type="http://schemas.openxmlformats.org/officeDocument/2006/relationships/image" Target="../media/image86.png"/><Relationship Id="rId15" Type="http://schemas.openxmlformats.org/officeDocument/2006/relationships/image" Target="../media/image69.png"/><Relationship Id="rId10" Type="http://schemas.openxmlformats.org/officeDocument/2006/relationships/image" Target="../media/image89.svg"/><Relationship Id="rId19" Type="http://schemas.openxmlformats.org/officeDocument/2006/relationships/image" Target="../media/image11.png"/><Relationship Id="rId4" Type="http://schemas.openxmlformats.org/officeDocument/2006/relationships/image" Target="../media/image85.svg"/><Relationship Id="rId9" Type="http://schemas.openxmlformats.org/officeDocument/2006/relationships/image" Target="../media/image63.png"/><Relationship Id="rId14" Type="http://schemas.openxmlformats.org/officeDocument/2006/relationships/image" Target="../media/image9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ialmodelingprep.com/" TargetMode="External"/><Relationship Id="rId2" Type="http://schemas.openxmlformats.org/officeDocument/2006/relationships/hyperlink" Target="https://www.alphavantage.co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linode.com/de/" TargetMode="External"/><Relationship Id="rId5" Type="http://schemas.openxmlformats.org/officeDocument/2006/relationships/hyperlink" Target="https://www.highcharts.com/" TargetMode="External"/><Relationship Id="rId4" Type="http://schemas.openxmlformats.org/officeDocument/2006/relationships/hyperlink" Target="https://ant.design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4.png"/><Relationship Id="rId2" Type="http://schemas.openxmlformats.org/officeDocument/2006/relationships/image" Target="../media/image3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11.png"/><Relationship Id="rId10" Type="http://schemas.openxmlformats.org/officeDocument/2006/relationships/image" Target="../media/image39.svg"/><Relationship Id="rId19" Type="http://schemas.openxmlformats.org/officeDocument/2006/relationships/image" Target="../media/image46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2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22.svg"/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12" Type="http://schemas.openxmlformats.org/officeDocument/2006/relationships/image" Target="../media/image21.png"/><Relationship Id="rId17" Type="http://schemas.openxmlformats.org/officeDocument/2006/relationships/image" Target="../media/image60.svg"/><Relationship Id="rId2" Type="http://schemas.openxmlformats.org/officeDocument/2006/relationships/image" Target="../media/image5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svg"/><Relationship Id="rId11" Type="http://schemas.openxmlformats.org/officeDocument/2006/relationships/image" Target="../media/image57.svg"/><Relationship Id="rId5" Type="http://schemas.openxmlformats.org/officeDocument/2006/relationships/image" Target="../media/image52.png"/><Relationship Id="rId15" Type="http://schemas.openxmlformats.org/officeDocument/2006/relationships/image" Target="../media/image58.svg"/><Relationship Id="rId10" Type="http://schemas.openxmlformats.org/officeDocument/2006/relationships/image" Target="../media/image7.png"/><Relationship Id="rId4" Type="http://schemas.openxmlformats.org/officeDocument/2006/relationships/image" Target="../media/image48.svg"/><Relationship Id="rId9" Type="http://schemas.openxmlformats.org/officeDocument/2006/relationships/image" Target="../media/image56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Emre Gezer, Tobias Volze, Jonas Roosen | 09/01/20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TU.BS team project – in cooperation with CGI</a:t>
            </a:r>
            <a:br>
              <a:rPr lang="de-DE" dirty="0"/>
            </a:br>
            <a:r>
              <a:rPr lang="de-DE" sz="2000" b="0" dirty="0"/>
              <a:t>Stocks App</a:t>
            </a:r>
            <a:endParaRPr lang="de-DE" b="0" dirty="0"/>
          </a:p>
        </p:txBody>
      </p:sp>
      <p:pic>
        <p:nvPicPr>
          <p:cNvPr id="2" name="Picture 2" descr="C:\Users\Jonas\Documents\Seafile\WINFO-DC\Logo\exports\Logo_Decision_Support_v1.png">
            <a:extLst>
              <a:ext uri="{FF2B5EF4-FFF2-40B4-BE49-F238E27FC236}">
                <a16:creationId xmlns:a16="http://schemas.microsoft.com/office/drawing/2014/main" id="{A8382638-BF46-4758-9D6A-F76C2FB6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9550"/>
            <a:ext cx="1860550" cy="8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404938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799CAAF3-C8C6-4E7B-A3D4-C2373618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04B38589-9ADD-4681-A910-BA9E33FD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BDABA71-145D-4472-A43F-2ED6A9B752EB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2A86555C-BBAD-48B6-8D04-C95A08CA3A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E4630E54-01FD-496D-BCD4-ABBEC05CC5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58FDA-5CB7-4504-97CF-6AF423C922D8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F4C67-9D35-43DF-B6CB-B8B5C32ECB9F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533C2-2A0B-4BD5-BA9F-2B8F0EC13169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78032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38403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7">
            <a:extLst>
              <a:ext uri="{FF2B5EF4-FFF2-40B4-BE49-F238E27FC236}">
                <a16:creationId xmlns:a16="http://schemas.microsoft.com/office/drawing/2014/main" id="{C819733C-BA6C-4E87-A5F0-B447B3AD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5BA3A10C-5BFA-4A95-BD0C-07D9133C7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37" name="Graphic 36" descr="Document">
            <a:extLst>
              <a:ext uri="{FF2B5EF4-FFF2-40B4-BE49-F238E27FC236}">
                <a16:creationId xmlns:a16="http://schemas.microsoft.com/office/drawing/2014/main" id="{3A65298D-91C5-4101-AA4F-8B107A9138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39" name="Graphic 38" descr="Document">
            <a:extLst>
              <a:ext uri="{FF2B5EF4-FFF2-40B4-BE49-F238E27FC236}">
                <a16:creationId xmlns:a16="http://schemas.microsoft.com/office/drawing/2014/main" id="{76D73FAB-6389-403E-90AD-B9BD3D243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40" name="Graphic 39" descr="Document">
            <a:extLst>
              <a:ext uri="{FF2B5EF4-FFF2-40B4-BE49-F238E27FC236}">
                <a16:creationId xmlns:a16="http://schemas.microsoft.com/office/drawing/2014/main" id="{56236B79-F655-4A8D-9FC0-E5FB37FF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2943D4-0F59-4D5E-8D62-0F69CBF5E239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44" name="Graphic 43" descr="Filter">
            <a:extLst>
              <a:ext uri="{FF2B5EF4-FFF2-40B4-BE49-F238E27FC236}">
                <a16:creationId xmlns:a16="http://schemas.microsoft.com/office/drawing/2014/main" id="{5BF4D869-9675-4703-80EF-71C52236A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F7D1CB-5314-4463-BBF1-49FF889D6843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F4BB6-8186-4553-9473-0351DE559AA3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160623E8-8CD1-4974-8526-4BC9767B7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DB8196C5-3D09-4EE8-B6D2-9D2ADCA8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E02DBDBA-8ED6-4F8C-8BBC-6489B5F9D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40E6FCCC-060F-465A-9DFB-9839AFF6BFB3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0FB35690-7B99-4B8D-9153-4A7D936DBAD5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Dollar">
            <a:extLst>
              <a:ext uri="{FF2B5EF4-FFF2-40B4-BE49-F238E27FC236}">
                <a16:creationId xmlns:a16="http://schemas.microsoft.com/office/drawing/2014/main" id="{2B0113AD-172D-46B1-92E2-4DE189242C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77" name="Graphic 76" descr="Dollar">
            <a:extLst>
              <a:ext uri="{FF2B5EF4-FFF2-40B4-BE49-F238E27FC236}">
                <a16:creationId xmlns:a16="http://schemas.microsoft.com/office/drawing/2014/main" id="{6C1CF9FE-D03A-4ED9-8471-CDFC9F8889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8B6AB518-CC55-4D88-A5F8-4CC92590B89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81" name="Graphic 80" descr="Document">
            <a:extLst>
              <a:ext uri="{FF2B5EF4-FFF2-40B4-BE49-F238E27FC236}">
                <a16:creationId xmlns:a16="http://schemas.microsoft.com/office/drawing/2014/main" id="{4EB0E741-1C03-42AD-A2C9-4CAC3FE91A2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83" name="Graphic 82" descr="Open folder">
            <a:extLst>
              <a:ext uri="{FF2B5EF4-FFF2-40B4-BE49-F238E27FC236}">
                <a16:creationId xmlns:a16="http://schemas.microsoft.com/office/drawing/2014/main" id="{847D54F3-42DF-4C57-90CC-7BCA9595A5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3A2D293-FA71-4A12-BE88-B03DCCFE75C6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87" name="Rectangle 37">
            <a:extLst>
              <a:ext uri="{FF2B5EF4-FFF2-40B4-BE49-F238E27FC236}">
                <a16:creationId xmlns:a16="http://schemas.microsoft.com/office/drawing/2014/main" id="{1979EA47-F396-4AC0-AE2D-5303F50B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89" name="Rectangle 37">
            <a:extLst>
              <a:ext uri="{FF2B5EF4-FFF2-40B4-BE49-F238E27FC236}">
                <a16:creationId xmlns:a16="http://schemas.microsoft.com/office/drawing/2014/main" id="{7C0C9852-049A-4783-B642-DC01878F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584840BC-25BE-4A7D-84C3-D080EE339EA3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Graphic 92" descr="Research">
            <a:extLst>
              <a:ext uri="{FF2B5EF4-FFF2-40B4-BE49-F238E27FC236}">
                <a16:creationId xmlns:a16="http://schemas.microsoft.com/office/drawing/2014/main" id="{279F3C99-C59A-4368-8642-50BCB29B52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95" name="Graphic 94" descr="Man">
            <a:extLst>
              <a:ext uri="{FF2B5EF4-FFF2-40B4-BE49-F238E27FC236}">
                <a16:creationId xmlns:a16="http://schemas.microsoft.com/office/drawing/2014/main" id="{D593EE2F-9F81-4C4C-B9CA-8076AF75F1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EFB656B-0411-4EE8-B3CF-02381F32E523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810DC2-903C-4AF6-8DBC-EFDFFE4B6EED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675507-CC93-40D3-B141-64A7941D8CD0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14041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8CBC-D892-4683-ABE1-9D199B8E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next steps: What’s on the horizon?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4DA4-D810-4F25-87D2-75F1FCE1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if we turn the semantic chain around</a:t>
            </a:r>
          </a:p>
          <a:p>
            <a:pPr marL="476250" lvl="1" indent="-285750">
              <a:buFont typeface="Wingdings" panose="05000000000000000000" pitchFamily="2" charset="2"/>
              <a:buChar char="Ø"/>
            </a:pPr>
            <a:r>
              <a:rPr lang="en-US" dirty="0"/>
              <a:t>Strategy &gt; Preferences vs. Preferences &gt; Strategy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detailed step-by-step analysis on the results of certain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New API = more possibilities!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strategies &amp; preferences to increase the depth of the simulation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Performance needs to be improved</a:t>
            </a:r>
          </a:p>
        </p:txBody>
      </p:sp>
    </p:spTree>
    <p:extLst>
      <p:ext uri="{BB962C8B-B14F-4D97-AF65-F5344CB8AC3E}">
        <p14:creationId xmlns:p14="http://schemas.microsoft.com/office/powerpoint/2010/main" val="230272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7DD4-B73A-4C28-B2B8-F3372AB54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1380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Being flexible with your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dirty="0"/>
              <a:t>The team member’s responsibilities can – and should! – adapt over time!</a:t>
            </a:r>
          </a:p>
          <a:p>
            <a:pPr algn="ctr"/>
            <a:endParaRPr lang="en-US" sz="1800" b="0" i="0" u="none" strike="noStrike" baseline="0" dirty="0"/>
          </a:p>
          <a:p>
            <a:pPr algn="ctr"/>
            <a:r>
              <a:rPr lang="en-US" sz="1800" dirty="0"/>
              <a:t>Staying with the initial assignments can lead to one or several members having too much on their plate.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95732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QA is important!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Taking your time – or someone else’s - to thoroughly test new features for robustness and performance is very important for an application’s lifecycle.</a:t>
            </a:r>
          </a:p>
          <a:p>
            <a:pPr algn="ctr"/>
            <a:r>
              <a:rPr lang="en-US" sz="1800" dirty="0"/>
              <a:t>Ignoring QA can lead to unforeseen consequences…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79236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Creepy scopes!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Scope creep can be a real challenge, especially with such an endlessly complex topic – and very “creative” team members…</a:t>
            </a:r>
          </a:p>
        </p:txBody>
      </p:sp>
    </p:spTree>
    <p:extLst>
      <p:ext uri="{BB962C8B-B14F-4D97-AF65-F5344CB8AC3E}">
        <p14:creationId xmlns:p14="http://schemas.microsoft.com/office/powerpoint/2010/main" val="381112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Choice of tech stack and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If your application benefits a lot from concurrency,</a:t>
            </a:r>
          </a:p>
          <a:p>
            <a:pPr algn="ctr"/>
            <a:r>
              <a:rPr lang="en-US" sz="1800" dirty="0"/>
              <a:t>maybe Python isn’t the best choice of technology.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0" i="0" u="none" strike="noStrike" baseline="0" dirty="0"/>
              <a:t>Or, more generall</a:t>
            </a:r>
            <a:r>
              <a:rPr lang="en-US" sz="1800" dirty="0"/>
              <a:t>y speaking: an application’s requirements can change over time.</a:t>
            </a:r>
            <a:endParaRPr lang="en-US" sz="1800" b="0" i="0" u="none" strike="noStrike" baseline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C4B62-92F4-43EC-9778-A8FEA7CA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4" y="1200150"/>
            <a:ext cx="7924800" cy="577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824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Original 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t">
            <a:normAutofit/>
          </a:bodyPr>
          <a:lstStyle/>
          <a:p>
            <a:pPr algn="ctr"/>
            <a:endParaRPr lang="en-US" sz="1800" b="0" i="0" u="none" strike="noStrike" baseline="0" dirty="0">
              <a:solidFill>
                <a:srgbClr val="C0C0C0"/>
              </a:solidFill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C0C0C0"/>
                </a:solidFill>
              </a:rPr>
              <a:t> “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You will have to develop a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Stock Market App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Backend prototype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As part of the prototype it should be possible to have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brokerage overviews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Open API Data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the possibility to create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custom filters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The App should fetch the relevant stocks from a Backend which has been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learning the users’ interests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their </a:t>
            </a:r>
            <a:r>
              <a:rPr lang="en-US" sz="1800" b="0" i="0" u="none" strike="noStrike" baseline="0" dirty="0">
                <a:solidFill>
                  <a:srgbClr val="C0C0C0"/>
                </a:solidFill>
              </a:rPr>
              <a:t>behavior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during brokerage.” </a:t>
            </a:r>
            <a:endParaRPr lang="en-US" sz="18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…and most importantly: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We all learnt a lot about new skills and our own interests over the course of this project. 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0" i="0" u="none" strike="noStrike" baseline="0" dirty="0"/>
              <a:t>Thank you so much opportunity to work on such an interesting topic with such a high degree </a:t>
            </a:r>
            <a:r>
              <a:rPr lang="en-US" sz="1800" dirty="0"/>
              <a:t>of creative freedom,</a:t>
            </a:r>
          </a:p>
          <a:p>
            <a:pPr algn="ctr"/>
            <a:r>
              <a:rPr lang="en-US" sz="1800" dirty="0"/>
              <a:t>and the guidance along the way!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99955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…and most importantly: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We all learnt a lot about new skills and our own interests over the course of this project. 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0" i="0" u="none" strike="noStrike" baseline="0" dirty="0"/>
              <a:t>Thank you so much opportunity to work on such an interesting topic with such a high degree </a:t>
            </a:r>
            <a:r>
              <a:rPr lang="en-US" sz="1800" dirty="0"/>
              <a:t>of creative freedom,</a:t>
            </a:r>
          </a:p>
          <a:p>
            <a:pPr algn="ctr"/>
            <a:r>
              <a:rPr lang="en-US" sz="1800" dirty="0"/>
              <a:t>and the guidance along the way!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26286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A6416-0B50-4B1A-AED7-B7AC356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30EA36-EFB6-4584-8668-B8AE34034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Stock data</a:t>
            </a:r>
          </a:p>
          <a:p>
            <a:pPr marL="4762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Prices: </a:t>
            </a:r>
            <a:r>
              <a:rPr lang="de-DE" dirty="0">
                <a:hlinkClick r:id="rId2"/>
              </a:rPr>
              <a:t>https://www.alphavantage.co/</a:t>
            </a:r>
            <a:endParaRPr lang="de-DE" dirty="0"/>
          </a:p>
          <a:p>
            <a:pPr marL="476250" lvl="1" indent="-285750">
              <a:buFont typeface="Wingdings" panose="05000000000000000000" pitchFamily="2" charset="2"/>
              <a:buChar char="Ø"/>
            </a:pPr>
            <a:r>
              <a:rPr lang="en-US" dirty="0"/>
              <a:t>Stock information: </a:t>
            </a:r>
            <a:r>
              <a:rPr lang="de-DE" dirty="0">
                <a:hlinkClick r:id="rId3"/>
              </a:rPr>
              <a:t>https://financialmodelingprep.com/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Components</a:t>
            </a:r>
          </a:p>
          <a:p>
            <a:pPr marL="476250" lvl="1" indent="-285750">
              <a:buFont typeface="Wingdings" panose="05000000000000000000" pitchFamily="2" charset="2"/>
              <a:buChar char="Ø"/>
            </a:pPr>
            <a:r>
              <a:rPr lang="en-US" dirty="0"/>
              <a:t>Design: </a:t>
            </a:r>
            <a:r>
              <a:rPr lang="de-DE" dirty="0">
                <a:hlinkClick r:id="rId4"/>
              </a:rPr>
              <a:t>https://ant.design/</a:t>
            </a:r>
            <a:endParaRPr lang="en-US" dirty="0"/>
          </a:p>
          <a:p>
            <a:pPr marL="476250" lvl="1" indent="-285750">
              <a:buFont typeface="Wingdings" panose="05000000000000000000" pitchFamily="2" charset="2"/>
              <a:buChar char="Ø"/>
            </a:pPr>
            <a:r>
              <a:rPr lang="en-US" dirty="0"/>
              <a:t>Chart interface: </a:t>
            </a:r>
            <a:r>
              <a:rPr lang="de-DE" dirty="0">
                <a:hlinkClick r:id="rId5"/>
              </a:rPr>
              <a:t>https://www.highcharts.com/</a:t>
            </a:r>
            <a:endParaRPr lang="de-DE" dirty="0"/>
          </a:p>
          <a:p>
            <a:pPr lvl="1" indent="0">
              <a:buNone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Sever hosted on </a:t>
            </a:r>
            <a:r>
              <a:rPr lang="de-DE" dirty="0">
                <a:hlinkClick r:id="rId6"/>
              </a:rPr>
              <a:t>https://www.linode.com/de/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Domain </a:t>
            </a:r>
            <a:r>
              <a:rPr lang="de-DE" dirty="0" err="1"/>
              <a:t>kindly</a:t>
            </a:r>
            <a:r>
              <a:rPr lang="de-DE" dirty="0"/>
              <a:t> </a:t>
            </a:r>
            <a:r>
              <a:rPr lang="de-DE" dirty="0" err="1"/>
              <a:t>sponsored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Christoph </a:t>
            </a:r>
            <a:r>
              <a:rPr lang="de-DE" dirty="0" err="1"/>
              <a:t>from</a:t>
            </a:r>
            <a:r>
              <a:rPr lang="de-DE" dirty="0"/>
              <a:t> CGI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807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6C44-18FC-4B12-9B42-796ED669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8F02-DE79-4A4F-A0B0-AD752012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AEE6FF0F-050A-46C0-B22B-75ADC2D4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27603"/>
            <a:ext cx="45974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F1BF2DF9-A2D0-4482-A190-1D526DD9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406434"/>
            <a:ext cx="45974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336144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FD196EEB-47EF-4524-B6CE-A831551D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819150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Original idea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5AD91F-D0F6-45DF-BA68-6FFB0DE6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693" y="819149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Actual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E5026-23A6-43D3-887B-384D8F572C1D}"/>
              </a:ext>
            </a:extLst>
          </p:cNvPr>
          <p:cNvSpPr txBox="1"/>
          <p:nvPr/>
        </p:nvSpPr>
        <p:spPr>
          <a:xfrm>
            <a:off x="313231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brokerage based on Open API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F674F-6682-47E7-B040-40BAD5A7258C}"/>
              </a:ext>
            </a:extLst>
          </p:cNvPr>
          <p:cNvSpPr txBox="1"/>
          <p:nvPr/>
        </p:nvSpPr>
        <p:spPr>
          <a:xfrm>
            <a:off x="314138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Stock Market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AE668-2B72-4DA4-AB8C-8947A2A21210}"/>
              </a:ext>
            </a:extLst>
          </p:cNvPr>
          <p:cNvSpPr txBox="1"/>
          <p:nvPr/>
        </p:nvSpPr>
        <p:spPr>
          <a:xfrm>
            <a:off x="313231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Custom filters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0EDAA-312E-4E08-9F07-57DA04AD545F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AA21E-522A-4122-8A00-31195642F085}"/>
              </a:ext>
            </a:extLst>
          </p:cNvPr>
          <p:cNvSpPr txBox="1"/>
          <p:nvPr/>
        </p:nvSpPr>
        <p:spPr>
          <a:xfrm>
            <a:off x="4809032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to look up stock information and trade them virtually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65C42-4666-463B-B08C-2533B4F1CC01}"/>
              </a:ext>
            </a:extLst>
          </p:cNvPr>
          <p:cNvSpPr txBox="1"/>
          <p:nvPr/>
        </p:nvSpPr>
        <p:spPr>
          <a:xfrm>
            <a:off x="4811501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Mobile friendly frontend for Web-App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6031D-6CDD-460B-82F7-ED47144D7D73}"/>
              </a:ext>
            </a:extLst>
          </p:cNvPr>
          <p:cNvSpPr txBox="1"/>
          <p:nvPr/>
        </p:nvSpPr>
        <p:spPr>
          <a:xfrm>
            <a:off x="4809032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User can specify trading preferences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6123C-748D-43F2-B24F-A015F21C5A2E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Simulated agent uses the user’s preferences to make recommendations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533514-7ECF-4FA2-9BFE-E7D73ED3B9C2}"/>
              </a:ext>
            </a:extLst>
          </p:cNvPr>
          <p:cNvSpPr txBox="1"/>
          <p:nvPr/>
        </p:nvSpPr>
        <p:spPr>
          <a:xfrm>
            <a:off x="4799693" y="3764856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Public deployment of Web-App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95BB4D1-F443-4370-B397-0B5C10F6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1" y="1372753"/>
            <a:ext cx="387957" cy="387957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63BB554-6A6A-4FD2-BE2A-374B4447C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0" y="1963917"/>
            <a:ext cx="387957" cy="387957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84504505-4EA1-428C-8786-90A9FD4DE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906" y="2555081"/>
            <a:ext cx="387957" cy="387957"/>
          </a:xfrm>
          <a:prstGeom prst="rect">
            <a:avLst/>
          </a:prstGeom>
        </p:spPr>
      </p:pic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B1B919EC-48FF-4911-ABC7-A52DE8D15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8019" y="3740154"/>
            <a:ext cx="387957" cy="387957"/>
          </a:xfrm>
          <a:prstGeom prst="rect">
            <a:avLst/>
          </a:prstGeom>
        </p:spPr>
      </p:pic>
      <p:pic>
        <p:nvPicPr>
          <p:cNvPr id="37" name="Graphic 36" descr="Exclamation mark">
            <a:extLst>
              <a:ext uri="{FF2B5EF4-FFF2-40B4-BE49-F238E27FC236}">
                <a16:creationId xmlns:a16="http://schemas.microsoft.com/office/drawing/2014/main" id="{CAE858E2-535C-46B7-877D-6FFB248B2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6086" y="3072538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 - Deviation</a:t>
            </a:r>
          </a:p>
        </p:txBody>
      </p:sp>
      <p:pic>
        <p:nvPicPr>
          <p:cNvPr id="7" name="Graphic 6" descr="Lightning bolt">
            <a:extLst>
              <a:ext uri="{FF2B5EF4-FFF2-40B4-BE49-F238E27FC236}">
                <a16:creationId xmlns:a16="http://schemas.microsoft.com/office/drawing/2014/main" id="{63471A98-13EB-4252-BC72-FB6DC8A8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346" y="2114550"/>
            <a:ext cx="914400" cy="914400"/>
          </a:xfrm>
          <a:prstGeom prst="rect">
            <a:avLst/>
          </a:prstGeom>
        </p:spPr>
      </p:pic>
      <p:pic>
        <p:nvPicPr>
          <p:cNvPr id="12" name="Graphic 11" descr="Chevron arrows">
            <a:extLst>
              <a:ext uri="{FF2B5EF4-FFF2-40B4-BE49-F238E27FC236}">
                <a16:creationId xmlns:a16="http://schemas.microsoft.com/office/drawing/2014/main" id="{1510DC4C-B6B1-491F-86E2-262F925CD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803" y="2885768"/>
            <a:ext cx="493486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87DCE6-608D-42B2-8E26-034643496332}"/>
              </a:ext>
            </a:extLst>
          </p:cNvPr>
          <p:cNvSpPr txBox="1"/>
          <p:nvPr/>
        </p:nvSpPr>
        <p:spPr>
          <a:xfrm>
            <a:off x="1028246" y="1091632"/>
            <a:ext cx="7086600" cy="923330"/>
          </a:xfrm>
          <a:prstGeom prst="rect">
            <a:avLst/>
          </a:prstGeom>
          <a:noFill/>
          <a:ln>
            <a:solidFill>
              <a:srgbClr val="FA6E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Very limited user base makes it hard to generate sufficient data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Developing a sophisticated AI model with 3 people in 4 months is challenging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BA45D-59B2-455B-971B-8E240DB91855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99A2A-7D5C-42CB-B3F3-DAF6CC0DA2ED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Simulated agent uses the user’s preferences to make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683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9B915E09-B737-49FD-8828-9D51AAF16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40" y="3671025"/>
            <a:ext cx="643886" cy="1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3FB44-FFCF-4D82-990A-99D099CF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76" y="111975"/>
            <a:ext cx="8375650" cy="531019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02FEF-191F-4820-9087-4FB6F9F9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23" y="1678394"/>
            <a:ext cx="1164417" cy="8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jango Icon #266158 - Free Icons Library">
            <a:extLst>
              <a:ext uri="{FF2B5EF4-FFF2-40B4-BE49-F238E27FC236}">
                <a16:creationId xmlns:a16="http://schemas.microsoft.com/office/drawing/2014/main" id="{73E447B2-962B-47D8-8353-930E8784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49" y="1633137"/>
            <a:ext cx="822511" cy="8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Icon of Flat style - Available in SVG, PNG, EPS, AI &amp; Icon fonts">
            <a:extLst>
              <a:ext uri="{FF2B5EF4-FFF2-40B4-BE49-F238E27FC236}">
                <a16:creationId xmlns:a16="http://schemas.microsoft.com/office/drawing/2014/main" id="{2BE43188-9548-4FB0-86C3-CD87BB64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11" y="1679081"/>
            <a:ext cx="822511" cy="8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untu icon">
            <a:extLst>
              <a:ext uri="{FF2B5EF4-FFF2-40B4-BE49-F238E27FC236}">
                <a16:creationId xmlns:a16="http://schemas.microsoft.com/office/drawing/2014/main" id="{44749E13-9011-41D0-83F2-1C6EB6A9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05" y="3738879"/>
            <a:ext cx="540871" cy="5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6B443D75-D30C-4426-AC99-485B22F43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4679" y="1633137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524C0C7-D492-4207-BC4D-8C70C08FD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5714" y="3061770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EE143E1-FDCB-415D-ADEF-232BF5847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4679" y="20935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F73C1-D39E-4E17-A544-3CE3A6F0B953}"/>
              </a:ext>
            </a:extLst>
          </p:cNvPr>
          <p:cNvSpPr txBox="1"/>
          <p:nvPr/>
        </p:nvSpPr>
        <p:spPr>
          <a:xfrm>
            <a:off x="7715329" y="1047758"/>
            <a:ext cx="67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A3EE7-EF8F-4A73-84A8-71A559D3030F}"/>
              </a:ext>
            </a:extLst>
          </p:cNvPr>
          <p:cNvSpPr txBox="1"/>
          <p:nvPr/>
        </p:nvSpPr>
        <p:spPr>
          <a:xfrm>
            <a:off x="7634852" y="2473144"/>
            <a:ext cx="834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Portfolios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69883-FB1D-4F8A-8794-8BE90FFD1A88}"/>
              </a:ext>
            </a:extLst>
          </p:cNvPr>
          <p:cNvSpPr txBox="1"/>
          <p:nvPr/>
        </p:nvSpPr>
        <p:spPr>
          <a:xfrm>
            <a:off x="7543800" y="3957242"/>
            <a:ext cx="10161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Simulations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D0CF72-4351-4C13-BEC6-50591043BFCD}"/>
              </a:ext>
            </a:extLst>
          </p:cNvPr>
          <p:cNvCxnSpPr>
            <a:stCxn id="1030" idx="0"/>
            <a:endCxn id="7" idx="1"/>
          </p:cNvCxnSpPr>
          <p:nvPr/>
        </p:nvCxnSpPr>
        <p:spPr>
          <a:xfrm rot="5400000" flipH="1" flipV="1">
            <a:off x="6503158" y="587560"/>
            <a:ext cx="1012531" cy="11705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0F84034-C1A7-41C3-9349-E440ABAD8DC6}"/>
              </a:ext>
            </a:extLst>
          </p:cNvPr>
          <p:cNvCxnSpPr>
            <a:stCxn id="1030" idx="2"/>
            <a:endCxn id="6" idx="1"/>
          </p:cNvCxnSpPr>
          <p:nvPr/>
        </p:nvCxnSpPr>
        <p:spPr>
          <a:xfrm rot="16200000" flipH="1">
            <a:off x="6496251" y="2429507"/>
            <a:ext cx="1017378" cy="11615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6A8AFC-A5B3-4FA7-8AE2-AC5329E7320E}"/>
              </a:ext>
            </a:extLst>
          </p:cNvPr>
          <p:cNvCxnSpPr>
            <a:stCxn id="1030" idx="3"/>
            <a:endCxn id="5" idx="1"/>
          </p:cNvCxnSpPr>
          <p:nvPr/>
        </p:nvCxnSpPr>
        <p:spPr>
          <a:xfrm>
            <a:off x="6835422" y="2090337"/>
            <a:ext cx="75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Bar chart">
            <a:extLst>
              <a:ext uri="{FF2B5EF4-FFF2-40B4-BE49-F238E27FC236}">
                <a16:creationId xmlns:a16="http://schemas.microsoft.com/office/drawing/2014/main" id="{84B438A0-58CF-4BA7-86F3-A87F2DB071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3390" y="2276400"/>
            <a:ext cx="670486" cy="670486"/>
          </a:xfrm>
          <a:prstGeom prst="rect">
            <a:avLst/>
          </a:prstGeom>
        </p:spPr>
      </p:pic>
      <p:pic>
        <p:nvPicPr>
          <p:cNvPr id="39" name="Graphic 38" descr="Arrow Right">
            <a:extLst>
              <a:ext uri="{FF2B5EF4-FFF2-40B4-BE49-F238E27FC236}">
                <a16:creationId xmlns:a16="http://schemas.microsoft.com/office/drawing/2014/main" id="{C3E23E90-56E6-4344-9D98-DE476A9F3A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0913" y="1396615"/>
            <a:ext cx="1288545" cy="914400"/>
          </a:xfrm>
          <a:prstGeom prst="rect">
            <a:avLst/>
          </a:prstGeom>
        </p:spPr>
      </p:pic>
      <p:pic>
        <p:nvPicPr>
          <p:cNvPr id="40" name="Graphic 39" descr="Arrow Right">
            <a:extLst>
              <a:ext uri="{FF2B5EF4-FFF2-40B4-BE49-F238E27FC236}">
                <a16:creationId xmlns:a16="http://schemas.microsoft.com/office/drawing/2014/main" id="{8A6F415A-98A0-441B-9CDB-83CC24C02D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4630999" y="1819200"/>
            <a:ext cx="1288545" cy="914400"/>
          </a:xfrm>
          <a:prstGeom prst="rect">
            <a:avLst/>
          </a:prstGeom>
        </p:spPr>
      </p:pic>
      <p:pic>
        <p:nvPicPr>
          <p:cNvPr id="35" name="Graphic 34" descr="Magnifying glass">
            <a:extLst>
              <a:ext uri="{FF2B5EF4-FFF2-40B4-BE49-F238E27FC236}">
                <a16:creationId xmlns:a16="http://schemas.microsoft.com/office/drawing/2014/main" id="{62554232-E2E2-4948-BA77-2D6B75781A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968897" y="1312944"/>
            <a:ext cx="540871" cy="540871"/>
          </a:xfrm>
          <a:prstGeom prst="rect">
            <a:avLst/>
          </a:prstGeom>
        </p:spPr>
      </p:pic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83DAF39C-6AA7-442C-B21F-069AF0A09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1398" y="2109482"/>
            <a:ext cx="670486" cy="670486"/>
          </a:xfrm>
          <a:prstGeom prst="rect">
            <a:avLst/>
          </a:prstGeom>
        </p:spPr>
      </p:pic>
      <p:pic>
        <p:nvPicPr>
          <p:cNvPr id="42" name="Graphic 41" descr="Arrow Right">
            <a:extLst>
              <a:ext uri="{FF2B5EF4-FFF2-40B4-BE49-F238E27FC236}">
                <a16:creationId xmlns:a16="http://schemas.microsoft.com/office/drawing/2014/main" id="{8B4703E9-0714-4FC4-9479-6E8E53432F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347801" y="1587191"/>
            <a:ext cx="1288545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7413170-EFB1-4271-969E-489A7D633B21}"/>
              </a:ext>
            </a:extLst>
          </p:cNvPr>
          <p:cNvSpPr txBox="1"/>
          <p:nvPr/>
        </p:nvSpPr>
        <p:spPr>
          <a:xfrm>
            <a:off x="1481028" y="2527804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Frontend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11FED8-0110-498C-8515-6C471D3129C3}"/>
              </a:ext>
            </a:extLst>
          </p:cNvPr>
          <p:cNvSpPr txBox="1"/>
          <p:nvPr/>
        </p:nvSpPr>
        <p:spPr>
          <a:xfrm>
            <a:off x="3610638" y="2527803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Backend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454919-D293-49AE-BF2B-A480AB10AF24}"/>
              </a:ext>
            </a:extLst>
          </p:cNvPr>
          <p:cNvSpPr txBox="1"/>
          <p:nvPr/>
        </p:nvSpPr>
        <p:spPr>
          <a:xfrm>
            <a:off x="6443694" y="2513241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Database</a:t>
            </a:r>
          </a:p>
        </p:txBody>
      </p:sp>
      <p:pic>
        <p:nvPicPr>
          <p:cNvPr id="50" name="Graphic 49" descr="Man">
            <a:extLst>
              <a:ext uri="{FF2B5EF4-FFF2-40B4-BE49-F238E27FC236}">
                <a16:creationId xmlns:a16="http://schemas.microsoft.com/office/drawing/2014/main" id="{1191537F-35F3-4D96-A117-5B931FE185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0718" y="1638848"/>
            <a:ext cx="1094752" cy="10947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B80B58-AFB4-4450-8021-016C7D826BAD}"/>
              </a:ext>
            </a:extLst>
          </p:cNvPr>
          <p:cNvSpPr/>
          <p:nvPr/>
        </p:nvSpPr>
        <p:spPr>
          <a:xfrm>
            <a:off x="1369323" y="83344"/>
            <a:ext cx="7469877" cy="4317206"/>
          </a:xfrm>
          <a:prstGeom prst="rect">
            <a:avLst/>
          </a:prstGeom>
          <a:noFill/>
          <a:ln w="19050">
            <a:solidFill>
              <a:srgbClr val="FA6E00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8F512A-739D-4288-A118-A03FF8208979}"/>
              </a:ext>
            </a:extLst>
          </p:cNvPr>
          <p:cNvSpPr txBox="1"/>
          <p:nvPr/>
        </p:nvSpPr>
        <p:spPr>
          <a:xfrm>
            <a:off x="2160190" y="3870814"/>
            <a:ext cx="19546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A6E00"/>
                </a:solidFill>
              </a:rPr>
              <a:t>Ubuntu based webserver</a:t>
            </a:r>
          </a:p>
        </p:txBody>
      </p:sp>
      <p:pic>
        <p:nvPicPr>
          <p:cNvPr id="1034" name="Picture 10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656ABF83-1147-4A34-BA21-B30CF61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55" y="1280185"/>
            <a:ext cx="796417" cy="7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47E3B56-385D-4826-B1E0-8F375506BA57}"/>
              </a:ext>
            </a:extLst>
          </p:cNvPr>
          <p:cNvSpPr txBox="1"/>
          <p:nvPr/>
        </p:nvSpPr>
        <p:spPr>
          <a:xfrm>
            <a:off x="3032660" y="1216876"/>
            <a:ext cx="1399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Gunicorn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workers</a:t>
            </a:r>
          </a:p>
        </p:txBody>
      </p:sp>
      <p:pic>
        <p:nvPicPr>
          <p:cNvPr id="55" name="Graphic 54" descr="Cursor">
            <a:extLst>
              <a:ext uri="{FF2B5EF4-FFF2-40B4-BE49-F238E27FC236}">
                <a16:creationId xmlns:a16="http://schemas.microsoft.com/office/drawing/2014/main" id="{161BC5B1-9582-45E8-A4B6-00D6E0FF3C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1067344" y="1884556"/>
            <a:ext cx="539412" cy="5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7DD4-B73A-4C28-B2B8-F3372AB54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84171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Team members - responsibilities</a:t>
            </a:r>
          </a:p>
        </p:txBody>
      </p:sp>
      <p:pic>
        <p:nvPicPr>
          <p:cNvPr id="7" name="Graphic 6" descr="Male profile">
            <a:extLst>
              <a:ext uri="{FF2B5EF4-FFF2-40B4-BE49-F238E27FC236}">
                <a16:creationId xmlns:a16="http://schemas.microsoft.com/office/drawing/2014/main" id="{D6670E98-2D3B-4736-B949-07444E924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236" y="119476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080CAFF3-AC58-4497-98C8-21C6BF11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580896" y="1213955"/>
            <a:ext cx="914400" cy="914400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992EBF3A-E904-485B-8FE7-1BA714C86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4566" y="1189084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C9181B-0CF5-4803-A0E2-CDCD9B1F381B}"/>
              </a:ext>
            </a:extLst>
          </p:cNvPr>
          <p:cNvGrpSpPr/>
          <p:nvPr/>
        </p:nvGrpSpPr>
        <p:grpSpPr>
          <a:xfrm>
            <a:off x="304800" y="2800350"/>
            <a:ext cx="8194964" cy="343622"/>
            <a:chOff x="304800" y="3008432"/>
            <a:chExt cx="8194964" cy="34362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AFD8A37-FD6B-4E74-8908-46F157FD2BCA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3A682-6731-4D3B-839F-F3441B56EDEC}"/>
                </a:ext>
              </a:extLst>
            </p:cNvPr>
            <p:cNvSpPr txBox="1"/>
            <p:nvPr/>
          </p:nvSpPr>
          <p:spPr>
            <a:xfrm>
              <a:off x="304800" y="3057467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Frontend</a:t>
              </a:r>
              <a:endParaRPr lang="en-US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263D08-20AB-40FF-869E-F0B8A26F50A9}"/>
              </a:ext>
            </a:extLst>
          </p:cNvPr>
          <p:cNvGrpSpPr/>
          <p:nvPr/>
        </p:nvGrpSpPr>
        <p:grpSpPr>
          <a:xfrm>
            <a:off x="304800" y="3303781"/>
            <a:ext cx="8194964" cy="343622"/>
            <a:chOff x="304800" y="3008432"/>
            <a:chExt cx="8194964" cy="34362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0A24A4A-2C52-450D-B24C-906C1AC8E0E5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761D4-3C75-4002-83D5-60F3FAD9295F}"/>
                </a:ext>
              </a:extLst>
            </p:cNvPr>
            <p:cNvSpPr txBox="1"/>
            <p:nvPr/>
          </p:nvSpPr>
          <p:spPr>
            <a:xfrm>
              <a:off x="304800" y="3052149"/>
              <a:ext cx="19997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Backend / Deployment</a:t>
              </a:r>
              <a:endParaRPr lang="en-US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555DE-CBF3-4F4E-ABB2-A4BAA1480202}"/>
              </a:ext>
            </a:extLst>
          </p:cNvPr>
          <p:cNvGrpSpPr/>
          <p:nvPr/>
        </p:nvGrpSpPr>
        <p:grpSpPr>
          <a:xfrm>
            <a:off x="304800" y="3807209"/>
            <a:ext cx="8194964" cy="343622"/>
            <a:chOff x="304800" y="3008432"/>
            <a:chExt cx="8194964" cy="34362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5B4EB2-D19A-45A9-AB89-6BE652740FE1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BB1A12-63E7-4B85-B96F-135D2D780358}"/>
                </a:ext>
              </a:extLst>
            </p:cNvPr>
            <p:cNvSpPr txBox="1"/>
            <p:nvPr/>
          </p:nvSpPr>
          <p:spPr>
            <a:xfrm>
              <a:off x="304800" y="3053667"/>
              <a:ext cx="2133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Recommendations</a:t>
              </a:r>
              <a:endParaRPr lang="en-US" sz="1400" dirty="0"/>
            </a:p>
          </p:txBody>
        </p:sp>
      </p:grp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51960473-A7E0-4F1B-92BE-2FE6917784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1547" y="2818271"/>
            <a:ext cx="307777" cy="307777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9C6F97D-27B2-45A4-A95A-C6049E435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7878" y="2818271"/>
            <a:ext cx="307777" cy="307777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37C8E296-D9E8-4CA8-A25B-B13DDC9964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1546" y="3823174"/>
            <a:ext cx="307777" cy="307777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AE271D0-8FE7-446D-AA6E-AC87427CED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733" y="3830551"/>
            <a:ext cx="307777" cy="307777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4A41499B-FD9E-438F-B030-16F8199F0D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675" y="3834269"/>
            <a:ext cx="307777" cy="307777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F1EEBB8D-94C6-4628-A3C4-9FB834165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674" y="3339626"/>
            <a:ext cx="307777" cy="3077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3A56075-631D-446F-A1E8-3591F2F631AD}"/>
              </a:ext>
            </a:extLst>
          </p:cNvPr>
          <p:cNvSpPr txBox="1"/>
          <p:nvPr/>
        </p:nvSpPr>
        <p:spPr>
          <a:xfrm>
            <a:off x="2304564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C9F37-F972-41F3-AE66-40161BC7FDCE}"/>
              </a:ext>
            </a:extLst>
          </p:cNvPr>
          <p:cNvCxnSpPr/>
          <p:nvPr/>
        </p:nvCxnSpPr>
        <p:spPr>
          <a:xfrm>
            <a:off x="1905000" y="2800350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F8BE9E-433D-4AFF-B456-6C20D1FB4CAD}"/>
              </a:ext>
            </a:extLst>
          </p:cNvPr>
          <p:cNvCxnSpPr/>
          <p:nvPr/>
        </p:nvCxnSpPr>
        <p:spPr>
          <a:xfrm>
            <a:off x="1905000" y="3303781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34B350-B3DB-4F23-BA27-5997C5041770}"/>
              </a:ext>
            </a:extLst>
          </p:cNvPr>
          <p:cNvCxnSpPr/>
          <p:nvPr/>
        </p:nvCxnSpPr>
        <p:spPr>
          <a:xfrm>
            <a:off x="1905000" y="3817920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DDD57F-B2AB-4252-A286-133B98627681}"/>
              </a:ext>
            </a:extLst>
          </p:cNvPr>
          <p:cNvSpPr txBox="1"/>
          <p:nvPr/>
        </p:nvSpPr>
        <p:spPr>
          <a:xfrm>
            <a:off x="5024751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Tobias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4335AA-A243-4D0E-871B-C0DEC7B27AE8}"/>
              </a:ext>
            </a:extLst>
          </p:cNvPr>
          <p:cNvSpPr txBox="1"/>
          <p:nvPr/>
        </p:nvSpPr>
        <p:spPr>
          <a:xfrm>
            <a:off x="7717226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Jonas</a:t>
            </a:r>
          </a:p>
        </p:txBody>
      </p:sp>
    </p:spTree>
    <p:extLst>
      <p:ext uri="{BB962C8B-B14F-4D97-AF65-F5344CB8AC3E}">
        <p14:creationId xmlns:p14="http://schemas.microsoft.com/office/powerpoint/2010/main" val="225792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Development structure &amp; Communication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FE0E8D-9583-4E3E-A3FC-F5AA7F4E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18" y="1600885"/>
            <a:ext cx="708978" cy="3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495BA17-7717-49A2-B0A8-3CBC1B467899}"/>
              </a:ext>
            </a:extLst>
          </p:cNvPr>
          <p:cNvGrpSpPr/>
          <p:nvPr/>
        </p:nvGrpSpPr>
        <p:grpSpPr>
          <a:xfrm>
            <a:off x="1466418" y="1933218"/>
            <a:ext cx="995362" cy="838200"/>
            <a:chOff x="2743200" y="1352550"/>
            <a:chExt cx="995362" cy="838200"/>
          </a:xfrm>
        </p:grpSpPr>
        <p:pic>
          <p:nvPicPr>
            <p:cNvPr id="7" name="Graphic 6" descr="Male profile">
              <a:extLst>
                <a:ext uri="{FF2B5EF4-FFF2-40B4-BE49-F238E27FC236}">
                  <a16:creationId xmlns:a16="http://schemas.microsoft.com/office/drawing/2014/main" id="{5DC8FE53-5207-4C38-86C3-5AF9A6C2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3200" y="1352550"/>
              <a:ext cx="685800" cy="685800"/>
            </a:xfrm>
            <a:prstGeom prst="rect">
              <a:avLst/>
            </a:prstGeom>
          </p:spPr>
        </p:pic>
        <p:pic>
          <p:nvPicPr>
            <p:cNvPr id="9" name="Graphic 8" descr="Male profile">
              <a:extLst>
                <a:ext uri="{FF2B5EF4-FFF2-40B4-BE49-F238E27FC236}">
                  <a16:creationId xmlns:a16="http://schemas.microsoft.com/office/drawing/2014/main" id="{FBC2D660-A09C-4014-8346-83D280E4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052762" y="1504950"/>
              <a:ext cx="685800" cy="685800"/>
            </a:xfrm>
            <a:prstGeom prst="rect">
              <a:avLst/>
            </a:prstGeom>
          </p:spPr>
        </p:pic>
      </p:grpSp>
      <p:pic>
        <p:nvPicPr>
          <p:cNvPr id="18" name="Graphic 17" descr="Group of men">
            <a:extLst>
              <a:ext uri="{FF2B5EF4-FFF2-40B4-BE49-F238E27FC236}">
                <a16:creationId xmlns:a16="http://schemas.microsoft.com/office/drawing/2014/main" id="{B2AAE47D-E2BE-48ED-92EC-003EF5795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3650" y="3229179"/>
            <a:ext cx="914400" cy="914400"/>
          </a:xfrm>
          <a:prstGeom prst="rect">
            <a:avLst/>
          </a:prstGeom>
        </p:spPr>
      </p:pic>
      <p:pic>
        <p:nvPicPr>
          <p:cNvPr id="20" name="Graphic 19" descr="Refresh">
            <a:extLst>
              <a:ext uri="{FF2B5EF4-FFF2-40B4-BE49-F238E27FC236}">
                <a16:creationId xmlns:a16="http://schemas.microsoft.com/office/drawing/2014/main" id="{67ACD843-4E47-47F0-B004-E2D9F7B8C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4200" y="786961"/>
            <a:ext cx="2113252" cy="2113252"/>
          </a:xfrm>
          <a:prstGeom prst="rect">
            <a:avLst/>
          </a:prstGeom>
        </p:spPr>
      </p:pic>
      <p:pic>
        <p:nvPicPr>
          <p:cNvPr id="21" name="Graphic 20" descr="Refresh">
            <a:extLst>
              <a:ext uri="{FF2B5EF4-FFF2-40B4-BE49-F238E27FC236}">
                <a16:creationId xmlns:a16="http://schemas.microsoft.com/office/drawing/2014/main" id="{EBBC9AD3-574E-4983-9EC1-E77693CB0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>
            <a:off x="3417700" y="3079389"/>
            <a:ext cx="1505470" cy="15054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F3FBA6-20B7-42FE-9F9C-C163798E075B}"/>
              </a:ext>
            </a:extLst>
          </p:cNvPr>
          <p:cNvSpPr txBox="1"/>
          <p:nvPr/>
        </p:nvSpPr>
        <p:spPr>
          <a:xfrm>
            <a:off x="3581736" y="1677631"/>
            <a:ext cx="1198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Bi-weekly sprint reviews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D8A82A-1CC1-44C1-BB32-8237DB68E05A}"/>
              </a:ext>
            </a:extLst>
          </p:cNvPr>
          <p:cNvSpPr txBox="1"/>
          <p:nvPr/>
        </p:nvSpPr>
        <p:spPr>
          <a:xfrm>
            <a:off x="3571345" y="3614943"/>
            <a:ext cx="1198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Weekly</a:t>
            </a:r>
          </a:p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Update calls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E98CB9-7237-4BA5-93FF-47109AF02902}"/>
              </a:ext>
            </a:extLst>
          </p:cNvPr>
          <p:cNvSpPr/>
          <p:nvPr/>
        </p:nvSpPr>
        <p:spPr>
          <a:xfrm>
            <a:off x="1406670" y="2751130"/>
            <a:ext cx="5527530" cy="363976"/>
          </a:xfrm>
          <a:prstGeom prst="rightArrow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Jira Logo Icon of Flat style - Available in SVG, PNG, EPS, AI &amp; Icon fonts">
            <a:extLst>
              <a:ext uri="{FF2B5EF4-FFF2-40B4-BE49-F238E27FC236}">
                <a16:creationId xmlns:a16="http://schemas.microsoft.com/office/drawing/2014/main" id="{E7931879-AB2B-4D44-BF64-C62FA7A7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55" y="614363"/>
            <a:ext cx="1770539" cy="17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9DB52EEC-069B-40FF-83D9-54CE2F6FE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2183301"/>
            <a:ext cx="689598" cy="689598"/>
          </a:xfrm>
          <a:prstGeom prst="rect">
            <a:avLst/>
          </a:prstGeom>
        </p:spPr>
      </p:pic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3FD13BE1-1DD4-4140-A234-4799225533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2969486"/>
            <a:ext cx="689598" cy="689598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C3C74CFF-08D1-48F8-A534-7883EE9CA0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3798780"/>
            <a:ext cx="689598" cy="689598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0BA99AE-FFDE-452F-8125-628938AC1A3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01000" y="2199150"/>
            <a:ext cx="572268" cy="572268"/>
          </a:xfrm>
          <a:prstGeom prst="rect">
            <a:avLst/>
          </a:prstGeom>
        </p:spPr>
      </p:pic>
      <p:pic>
        <p:nvPicPr>
          <p:cNvPr id="39" name="Graphic 38" descr="Exclamation mark">
            <a:extLst>
              <a:ext uri="{FF2B5EF4-FFF2-40B4-BE49-F238E27FC236}">
                <a16:creationId xmlns:a16="http://schemas.microsoft.com/office/drawing/2014/main" id="{069109E9-6BCA-4B19-A247-415950FC63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75406" y="3030168"/>
            <a:ext cx="584775" cy="584775"/>
          </a:xfrm>
          <a:prstGeom prst="rect">
            <a:avLst/>
          </a:prstGeom>
        </p:spPr>
      </p:pic>
      <p:pic>
        <p:nvPicPr>
          <p:cNvPr id="43" name="Graphic 42" descr="Question Mark">
            <a:extLst>
              <a:ext uri="{FF2B5EF4-FFF2-40B4-BE49-F238E27FC236}">
                <a16:creationId xmlns:a16="http://schemas.microsoft.com/office/drawing/2014/main" id="{5C6A2C0C-8856-4E4F-BDA0-9D6CA6BD9C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59255" y="3805486"/>
            <a:ext cx="655756" cy="6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0793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Bildschirmpräsentation (16:9)</PresentationFormat>
  <Paragraphs>168</Paragraphs>
  <Slides>23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TUBraunschweig_PPT2007_Folienpool_16_9</vt:lpstr>
      <vt:lpstr>TU.BS team project – in cooperation with CGI Stocks App</vt:lpstr>
      <vt:lpstr>Original task definition</vt:lpstr>
      <vt:lpstr>PowerPoint-Präsentation</vt:lpstr>
      <vt:lpstr>Original tasks vs. what we tackled</vt:lpstr>
      <vt:lpstr>Original tasks vs. what we tackled - Deviation</vt:lpstr>
      <vt:lpstr>Architecture</vt:lpstr>
      <vt:lpstr>Workflow</vt:lpstr>
      <vt:lpstr>Team members - responsibilities</vt:lpstr>
      <vt:lpstr>Development structure &amp; Communication</vt:lpstr>
      <vt:lpstr>PowerPoint-Präsentation</vt:lpstr>
      <vt:lpstr>PowerPoint-Präsentation</vt:lpstr>
      <vt:lpstr>PowerPoint-Präsentation</vt:lpstr>
      <vt:lpstr>PowerPoint-Präsentation</vt:lpstr>
      <vt:lpstr>Possible next steps: What’s on the horizon?</vt:lpstr>
      <vt:lpstr>Lessons learned</vt:lpstr>
      <vt:lpstr>Being flexible with your responsibilities</vt:lpstr>
      <vt:lpstr>QA is important!</vt:lpstr>
      <vt:lpstr>Creepy scopes!</vt:lpstr>
      <vt:lpstr>Choice of tech stack and framework</vt:lpstr>
      <vt:lpstr>…and most importantly:</vt:lpstr>
      <vt:lpstr>…and most importantly:</vt:lpstr>
      <vt:lpstr>Sources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TU.BS team project – in cooperation with CGI Stocks App</dc:title>
  <dc:creator>Jonas Roosen</dc:creator>
  <cp:lastModifiedBy>Tobias Volze</cp:lastModifiedBy>
  <cp:revision>45</cp:revision>
  <dcterms:created xsi:type="dcterms:W3CDTF">2020-08-31T13:22:20Z</dcterms:created>
  <dcterms:modified xsi:type="dcterms:W3CDTF">2020-09-01T09:36:21Z</dcterms:modified>
</cp:coreProperties>
</file>