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337" r:id="rId3"/>
    <p:sldId id="260" r:id="rId4"/>
    <p:sldId id="344" r:id="rId5"/>
    <p:sldId id="266" r:id="rId6"/>
    <p:sldId id="267" r:id="rId7"/>
    <p:sldId id="276" r:id="rId8"/>
    <p:sldId id="277" r:id="rId9"/>
    <p:sldId id="278" r:id="rId10"/>
    <p:sldId id="273" r:id="rId11"/>
    <p:sldId id="279" r:id="rId12"/>
    <p:sldId id="280" r:id="rId13"/>
    <p:sldId id="294" r:id="rId14"/>
    <p:sldId id="345" r:id="rId15"/>
    <p:sldId id="346" r:id="rId16"/>
    <p:sldId id="347" r:id="rId17"/>
    <p:sldId id="300" r:id="rId18"/>
    <p:sldId id="302" r:id="rId19"/>
    <p:sldId id="304" r:id="rId20"/>
    <p:sldId id="306" r:id="rId21"/>
    <p:sldId id="307" r:id="rId22"/>
    <p:sldId id="311" r:id="rId23"/>
    <p:sldId id="315" r:id="rId24"/>
    <p:sldId id="316" r:id="rId25"/>
    <p:sldId id="318" r:id="rId26"/>
    <p:sldId id="319" r:id="rId27"/>
    <p:sldId id="320" r:id="rId28"/>
    <p:sldId id="321" r:id="rId29"/>
    <p:sldId id="322" r:id="rId30"/>
    <p:sldId id="323" r:id="rId31"/>
    <p:sldId id="324" r:id="rId32"/>
    <p:sldId id="325" r:id="rId33"/>
    <p:sldId id="326" r:id="rId34"/>
    <p:sldId id="327" r:id="rId35"/>
    <p:sldId id="328" r:id="rId36"/>
    <p:sldId id="329" r:id="rId37"/>
    <p:sldId id="331" r:id="rId38"/>
    <p:sldId id="332" r:id="rId39"/>
    <p:sldId id="333" r:id="rId40"/>
    <p:sldId id="335" r:id="rId41"/>
    <p:sldId id="336" r:id="rId42"/>
    <p:sldId id="342" r:id="rId43"/>
    <p:sldId id="34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4944750-5D0D-4F86-B7A6-4AF2AE21186F}">
          <p14:sldIdLst>
            <p14:sldId id="256"/>
            <p14:sldId id="337"/>
            <p14:sldId id="260"/>
            <p14:sldId id="344"/>
            <p14:sldId id="266"/>
            <p14:sldId id="267"/>
            <p14:sldId id="276"/>
            <p14:sldId id="277"/>
            <p14:sldId id="278"/>
          </p14:sldIdLst>
        </p14:section>
        <p14:section name="Functions" id="{DC3FC219-ADFA-47D0-829C-B2EA85B47407}">
          <p14:sldIdLst>
            <p14:sldId id="273"/>
            <p14:sldId id="279"/>
            <p14:sldId id="280"/>
            <p14:sldId id="294"/>
          </p14:sldIdLst>
        </p14:section>
        <p14:section name="Event Grid" id="{53BF7C12-57C8-43DB-B3CE-4447BDEF2298}">
          <p14:sldIdLst>
            <p14:sldId id="345"/>
            <p14:sldId id="346"/>
            <p14:sldId id="347"/>
            <p14:sldId id="300"/>
            <p14:sldId id="302"/>
            <p14:sldId id="304"/>
            <p14:sldId id="306"/>
            <p14:sldId id="307"/>
            <p14:sldId id="311"/>
          </p14:sldIdLst>
        </p14:section>
        <p14:section name="Logic Apps" id="{173120DA-9303-45CF-9B7F-C4F4EF6D48CC}">
          <p14:sldIdLst>
            <p14:sldId id="315"/>
            <p14:sldId id="316"/>
            <p14:sldId id="318"/>
            <p14:sldId id="319"/>
            <p14:sldId id="320"/>
            <p14:sldId id="321"/>
            <p14:sldId id="322"/>
            <p14:sldId id="323"/>
            <p14:sldId id="324"/>
            <p14:sldId id="325"/>
            <p14:sldId id="326"/>
            <p14:sldId id="327"/>
            <p14:sldId id="328"/>
            <p14:sldId id="329"/>
            <p14:sldId id="331"/>
            <p14:sldId id="332"/>
            <p14:sldId id="333"/>
            <p14:sldId id="335"/>
            <p14:sldId id="336"/>
            <p14:sldId id="342"/>
            <p14:sldId id="343"/>
          </p14:sldIdLst>
        </p14:section>
        <p14:section name="Next Steps" id="{2FA69D56-4ED4-4A67-8962-712EAD1941F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7" autoAdjust="0"/>
    <p:restoredTop sz="72256" autoAdjust="0"/>
  </p:normalViewPr>
  <p:slideViewPr>
    <p:cSldViewPr snapToGrid="0">
      <p:cViewPr varScale="1">
        <p:scale>
          <a:sx n="78" d="100"/>
          <a:sy n="78" d="100"/>
        </p:scale>
        <p:origin x="18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re Kenci" userId="2dab7f4f-f832-46e9-9bef-fbc8e42477ab" providerId="ADAL" clId="{2763A7B6-1C3D-4195-8446-D0432B6BE866}"/>
    <pc:docChg chg="custSel addSld delSld modSld sldOrd modSection">
      <pc:chgData name="Emre Kenci" userId="2dab7f4f-f832-46e9-9bef-fbc8e42477ab" providerId="ADAL" clId="{2763A7B6-1C3D-4195-8446-D0432B6BE866}" dt="2018-03-06T08:02:19.559" v="216" actId="1076"/>
      <pc:docMkLst>
        <pc:docMk/>
      </pc:docMkLst>
      <pc:sldChg chg="modSp modNotesTx">
        <pc:chgData name="Emre Kenci" userId="2dab7f4f-f832-46e9-9bef-fbc8e42477ab" providerId="ADAL" clId="{2763A7B6-1C3D-4195-8446-D0432B6BE866}" dt="2018-03-04T16:15:12.301" v="65" actId="20577"/>
        <pc:sldMkLst>
          <pc:docMk/>
          <pc:sldMk cId="425140441" sldId="260"/>
        </pc:sldMkLst>
        <pc:spChg chg="mod">
          <ac:chgData name="Emre Kenci" userId="2dab7f4f-f832-46e9-9bef-fbc8e42477ab" providerId="ADAL" clId="{2763A7B6-1C3D-4195-8446-D0432B6BE866}" dt="2018-03-04T16:14:21.593" v="64" actId="20577"/>
          <ac:spMkLst>
            <pc:docMk/>
            <pc:sldMk cId="425140441" sldId="260"/>
            <ac:spMk id="60" creationId="{00000000-0000-0000-0000-000000000000}"/>
          </ac:spMkLst>
        </pc:spChg>
      </pc:sldChg>
      <pc:sldChg chg="modTransition">
        <pc:chgData name="Emre Kenci" userId="2dab7f4f-f832-46e9-9bef-fbc8e42477ab" providerId="ADAL" clId="{2763A7B6-1C3D-4195-8446-D0432B6BE866}" dt="2018-03-04T16:17:06.777" v="70" actId="2696"/>
        <pc:sldMkLst>
          <pc:docMk/>
          <pc:sldMk cId="1117174445" sldId="266"/>
        </pc:sldMkLst>
      </pc:sldChg>
      <pc:sldChg chg="modTransition">
        <pc:chgData name="Emre Kenci" userId="2dab7f4f-f832-46e9-9bef-fbc8e42477ab" providerId="ADAL" clId="{2763A7B6-1C3D-4195-8446-D0432B6BE866}" dt="2018-03-04T16:17:04.277" v="69" actId="2696"/>
        <pc:sldMkLst>
          <pc:docMk/>
          <pc:sldMk cId="447778576" sldId="267"/>
        </pc:sldMkLst>
      </pc:sldChg>
      <pc:sldChg chg="del">
        <pc:chgData name="Emre Kenci" userId="2dab7f4f-f832-46e9-9bef-fbc8e42477ab" providerId="ADAL" clId="{2763A7B6-1C3D-4195-8446-D0432B6BE866}" dt="2018-03-06T07:30:00.383" v="189" actId="2696"/>
        <pc:sldMkLst>
          <pc:docMk/>
          <pc:sldMk cId="3838803172" sldId="275"/>
        </pc:sldMkLst>
      </pc:sldChg>
      <pc:sldChg chg="ord">
        <pc:chgData name="Emre Kenci" userId="2dab7f4f-f832-46e9-9bef-fbc8e42477ab" providerId="ADAL" clId="{2763A7B6-1C3D-4195-8446-D0432B6BE866}" dt="2018-03-04T16:18:07.470" v="71" actId="2696"/>
        <pc:sldMkLst>
          <pc:docMk/>
          <pc:sldMk cId="3563137733" sldId="276"/>
        </pc:sldMkLst>
      </pc:sldChg>
      <pc:sldChg chg="ord">
        <pc:chgData name="Emre Kenci" userId="2dab7f4f-f832-46e9-9bef-fbc8e42477ab" providerId="ADAL" clId="{2763A7B6-1C3D-4195-8446-D0432B6BE866}" dt="2018-03-04T16:18:17.674" v="74" actId="2696"/>
        <pc:sldMkLst>
          <pc:docMk/>
          <pc:sldMk cId="728226227" sldId="277"/>
        </pc:sldMkLst>
      </pc:sldChg>
      <pc:sldChg chg="ord">
        <pc:chgData name="Emre Kenci" userId="2dab7f4f-f832-46e9-9bef-fbc8e42477ab" providerId="ADAL" clId="{2763A7B6-1C3D-4195-8446-D0432B6BE866}" dt="2018-03-06T07:30:12.019" v="190"/>
        <pc:sldMkLst>
          <pc:docMk/>
          <pc:sldMk cId="26595142" sldId="278"/>
        </pc:sldMkLst>
      </pc:sldChg>
      <pc:sldChg chg="ord">
        <pc:chgData name="Emre Kenci" userId="2dab7f4f-f832-46e9-9bef-fbc8e42477ab" providerId="ADAL" clId="{2763A7B6-1C3D-4195-8446-D0432B6BE866}" dt="2018-03-04T16:18:12.068" v="73" actId="2696"/>
        <pc:sldMkLst>
          <pc:docMk/>
          <pc:sldMk cId="2226284232" sldId="279"/>
        </pc:sldMkLst>
      </pc:sldChg>
      <pc:sldChg chg="modSp">
        <pc:chgData name="Emre Kenci" userId="2dab7f4f-f832-46e9-9bef-fbc8e42477ab" providerId="ADAL" clId="{2763A7B6-1C3D-4195-8446-D0432B6BE866}" dt="2018-03-05T06:24:46.973" v="170" actId="20577"/>
        <pc:sldMkLst>
          <pc:docMk/>
          <pc:sldMk cId="3419396478" sldId="280"/>
        </pc:sldMkLst>
        <pc:spChg chg="mod">
          <ac:chgData name="Emre Kenci" userId="2dab7f4f-f832-46e9-9bef-fbc8e42477ab" providerId="ADAL" clId="{2763A7B6-1C3D-4195-8446-D0432B6BE866}" dt="2018-03-05T06:24:46.973" v="170" actId="20577"/>
          <ac:spMkLst>
            <pc:docMk/>
            <pc:sldMk cId="3419396478" sldId="280"/>
            <ac:spMk id="3" creationId="{9E7F99F0-EC9F-4765-BF52-ADD9CB25BB2D}"/>
          </ac:spMkLst>
        </pc:spChg>
      </pc:sldChg>
      <pc:sldChg chg="del">
        <pc:chgData name="Emre Kenci" userId="2dab7f4f-f832-46e9-9bef-fbc8e42477ab" providerId="ADAL" clId="{2763A7B6-1C3D-4195-8446-D0432B6BE866}" dt="2018-03-05T06:24:57.246" v="171" actId="2696"/>
        <pc:sldMkLst>
          <pc:docMk/>
          <pc:sldMk cId="1601590075" sldId="281"/>
        </pc:sldMkLst>
      </pc:sldChg>
      <pc:sldChg chg="del">
        <pc:chgData name="Emre Kenci" userId="2dab7f4f-f832-46e9-9bef-fbc8e42477ab" providerId="ADAL" clId="{2763A7B6-1C3D-4195-8446-D0432B6BE866}" dt="2018-03-05T06:25:18.383" v="176" actId="2696"/>
        <pc:sldMkLst>
          <pc:docMk/>
          <pc:sldMk cId="2860128052" sldId="283"/>
        </pc:sldMkLst>
      </pc:sldChg>
      <pc:sldChg chg="del">
        <pc:chgData name="Emre Kenci" userId="2dab7f4f-f832-46e9-9bef-fbc8e42477ab" providerId="ADAL" clId="{2763A7B6-1C3D-4195-8446-D0432B6BE866}" dt="2018-03-05T06:25:18.352" v="175" actId="2696"/>
        <pc:sldMkLst>
          <pc:docMk/>
          <pc:sldMk cId="3884971594" sldId="285"/>
        </pc:sldMkLst>
      </pc:sldChg>
      <pc:sldChg chg="del">
        <pc:chgData name="Emre Kenci" userId="2dab7f4f-f832-46e9-9bef-fbc8e42477ab" providerId="ADAL" clId="{2763A7B6-1C3D-4195-8446-D0432B6BE866}" dt="2018-03-05T06:25:18.336" v="174" actId="2696"/>
        <pc:sldMkLst>
          <pc:docMk/>
          <pc:sldMk cId="3126097919" sldId="287"/>
        </pc:sldMkLst>
      </pc:sldChg>
      <pc:sldChg chg="del">
        <pc:chgData name="Emre Kenci" userId="2dab7f4f-f832-46e9-9bef-fbc8e42477ab" providerId="ADAL" clId="{2763A7B6-1C3D-4195-8446-D0432B6BE866}" dt="2018-03-05T06:25:18.320" v="173" actId="2696"/>
        <pc:sldMkLst>
          <pc:docMk/>
          <pc:sldMk cId="2534664621" sldId="290"/>
        </pc:sldMkLst>
      </pc:sldChg>
      <pc:sldChg chg="del">
        <pc:chgData name="Emre Kenci" userId="2dab7f4f-f832-46e9-9bef-fbc8e42477ab" providerId="ADAL" clId="{2763A7B6-1C3D-4195-8446-D0432B6BE866}" dt="2018-03-05T06:25:18.305" v="172" actId="2696"/>
        <pc:sldMkLst>
          <pc:docMk/>
          <pc:sldMk cId="3723026421" sldId="291"/>
        </pc:sldMkLst>
      </pc:sldChg>
      <pc:sldChg chg="del">
        <pc:chgData name="Emre Kenci" userId="2dab7f4f-f832-46e9-9bef-fbc8e42477ab" providerId="ADAL" clId="{2763A7B6-1C3D-4195-8446-D0432B6BE866}" dt="2018-03-05T07:23:52.883" v="185" actId="2696"/>
        <pc:sldMkLst>
          <pc:docMk/>
          <pc:sldMk cId="3574765657" sldId="293"/>
        </pc:sldMkLst>
      </pc:sldChg>
      <pc:sldChg chg="ord modTransition">
        <pc:chgData name="Emre Kenci" userId="2dab7f4f-f832-46e9-9bef-fbc8e42477ab" providerId="ADAL" clId="{2763A7B6-1C3D-4195-8446-D0432B6BE866}" dt="2018-03-05T07:23:44.328" v="184" actId="2696"/>
        <pc:sldMkLst>
          <pc:docMk/>
          <pc:sldMk cId="3719274957" sldId="294"/>
        </pc:sldMkLst>
      </pc:sldChg>
      <pc:sldChg chg="del">
        <pc:chgData name="Emre Kenci" userId="2dab7f4f-f832-46e9-9bef-fbc8e42477ab" providerId="ADAL" clId="{2763A7B6-1C3D-4195-8446-D0432B6BE866}" dt="2018-03-05T07:24:03.999" v="186" actId="2696"/>
        <pc:sldMkLst>
          <pc:docMk/>
          <pc:sldMk cId="3989928223" sldId="295"/>
        </pc:sldMkLst>
      </pc:sldChg>
      <pc:sldChg chg="del">
        <pc:chgData name="Emre Kenci" userId="2dab7f4f-f832-46e9-9bef-fbc8e42477ab" providerId="ADAL" clId="{2763A7B6-1C3D-4195-8446-D0432B6BE866}" dt="2018-03-05T07:25:33.115" v="188" actId="2696"/>
        <pc:sldMkLst>
          <pc:docMk/>
          <pc:sldMk cId="2508721242" sldId="296"/>
        </pc:sldMkLst>
      </pc:sldChg>
      <pc:sldChg chg="del modTransition">
        <pc:chgData name="Emre Kenci" userId="2dab7f4f-f832-46e9-9bef-fbc8e42477ab" providerId="ADAL" clId="{2763A7B6-1C3D-4195-8446-D0432B6BE866}" dt="2018-03-06T07:30:59.191" v="191" actId="2696"/>
        <pc:sldMkLst>
          <pc:docMk/>
          <pc:sldMk cId="1673939670" sldId="301"/>
        </pc:sldMkLst>
      </pc:sldChg>
      <pc:sldChg chg="del">
        <pc:chgData name="Emre Kenci" userId="2dab7f4f-f832-46e9-9bef-fbc8e42477ab" providerId="ADAL" clId="{2763A7B6-1C3D-4195-8446-D0432B6BE866}" dt="2018-03-05T07:19:53.796" v="182" actId="2696"/>
        <pc:sldMkLst>
          <pc:docMk/>
          <pc:sldMk cId="857865253" sldId="303"/>
        </pc:sldMkLst>
      </pc:sldChg>
      <pc:sldChg chg="ord modTransition">
        <pc:chgData name="Emre Kenci" userId="2dab7f4f-f832-46e9-9bef-fbc8e42477ab" providerId="ADAL" clId="{2763A7B6-1C3D-4195-8446-D0432B6BE866}" dt="2018-03-05T06:27:35.155" v="179" actId="2696"/>
        <pc:sldMkLst>
          <pc:docMk/>
          <pc:sldMk cId="1770835713" sldId="304"/>
        </pc:sldMkLst>
      </pc:sldChg>
      <pc:sldChg chg="del">
        <pc:chgData name="Emre Kenci" userId="2dab7f4f-f832-46e9-9bef-fbc8e42477ab" providerId="ADAL" clId="{2763A7B6-1C3D-4195-8446-D0432B6BE866}" dt="2018-03-06T07:31:18.003" v="192" actId="2696"/>
        <pc:sldMkLst>
          <pc:docMk/>
          <pc:sldMk cId="1902757037" sldId="305"/>
        </pc:sldMkLst>
      </pc:sldChg>
      <pc:sldChg chg="ord modTransition">
        <pc:chgData name="Emre Kenci" userId="2dab7f4f-f832-46e9-9bef-fbc8e42477ab" providerId="ADAL" clId="{2763A7B6-1C3D-4195-8446-D0432B6BE866}" dt="2018-03-05T07:19:22.953" v="181" actId="2696"/>
        <pc:sldMkLst>
          <pc:docMk/>
          <pc:sldMk cId="369258262" sldId="306"/>
        </pc:sldMkLst>
      </pc:sldChg>
      <pc:sldChg chg="del">
        <pc:chgData name="Emre Kenci" userId="2dab7f4f-f832-46e9-9bef-fbc8e42477ab" providerId="ADAL" clId="{2763A7B6-1C3D-4195-8446-D0432B6BE866}" dt="2018-03-06T07:31:30.973" v="193" actId="2696"/>
        <pc:sldMkLst>
          <pc:docMk/>
          <pc:sldMk cId="1615763898" sldId="308"/>
        </pc:sldMkLst>
      </pc:sldChg>
      <pc:sldChg chg="del">
        <pc:chgData name="Emre Kenci" userId="2dab7f4f-f832-46e9-9bef-fbc8e42477ab" providerId="ADAL" clId="{2763A7B6-1C3D-4195-8446-D0432B6BE866}" dt="2018-03-06T07:31:36.741" v="194" actId="2696"/>
        <pc:sldMkLst>
          <pc:docMk/>
          <pc:sldMk cId="3488100897" sldId="309"/>
        </pc:sldMkLst>
      </pc:sldChg>
      <pc:sldChg chg="del">
        <pc:chgData name="Emre Kenci" userId="2dab7f4f-f832-46e9-9bef-fbc8e42477ab" providerId="ADAL" clId="{2763A7B6-1C3D-4195-8446-D0432B6BE866}" dt="2018-03-06T07:31:43.653" v="195" actId="2696"/>
        <pc:sldMkLst>
          <pc:docMk/>
          <pc:sldMk cId="1522827881" sldId="310"/>
        </pc:sldMkLst>
      </pc:sldChg>
      <pc:sldChg chg="modSp">
        <pc:chgData name="Emre Kenci" userId="2dab7f4f-f832-46e9-9bef-fbc8e42477ab" providerId="ADAL" clId="{2763A7B6-1C3D-4195-8446-D0432B6BE866}" dt="2018-03-06T07:31:52.256" v="206" actId="20577"/>
        <pc:sldMkLst>
          <pc:docMk/>
          <pc:sldMk cId="4118469142" sldId="311"/>
        </pc:sldMkLst>
        <pc:spChg chg="mod">
          <ac:chgData name="Emre Kenci" userId="2dab7f4f-f832-46e9-9bef-fbc8e42477ab" providerId="ADAL" clId="{2763A7B6-1C3D-4195-8446-D0432B6BE866}" dt="2018-03-06T07:31:52.256" v="206" actId="20577"/>
          <ac:spMkLst>
            <pc:docMk/>
            <pc:sldMk cId="4118469142" sldId="311"/>
            <ac:spMk id="2" creationId="{3292D663-AF84-4247-AA46-4307CD96F14F}"/>
          </ac:spMkLst>
        </pc:spChg>
      </pc:sldChg>
      <pc:sldChg chg="del">
        <pc:chgData name="Emre Kenci" userId="2dab7f4f-f832-46e9-9bef-fbc8e42477ab" providerId="ADAL" clId="{2763A7B6-1C3D-4195-8446-D0432B6BE866}" dt="2018-03-06T07:32:00.019" v="207" actId="2696"/>
        <pc:sldMkLst>
          <pc:docMk/>
          <pc:sldMk cId="2686805649" sldId="313"/>
        </pc:sldMkLst>
      </pc:sldChg>
      <pc:sldChg chg="del">
        <pc:chgData name="Emre Kenci" userId="2dab7f4f-f832-46e9-9bef-fbc8e42477ab" providerId="ADAL" clId="{2763A7B6-1C3D-4195-8446-D0432B6BE866}" dt="2018-03-06T07:32:04.802" v="208" actId="2696"/>
        <pc:sldMkLst>
          <pc:docMk/>
          <pc:sldMk cId="2487100503" sldId="314"/>
        </pc:sldMkLst>
      </pc:sldChg>
      <pc:sldChg chg="delSp modSp">
        <pc:chgData name="Emre Kenci" userId="2dab7f4f-f832-46e9-9bef-fbc8e42477ab" providerId="ADAL" clId="{2763A7B6-1C3D-4195-8446-D0432B6BE866}" dt="2018-03-06T08:02:19.559" v="216" actId="1076"/>
        <pc:sldMkLst>
          <pc:docMk/>
          <pc:sldMk cId="3284719314" sldId="322"/>
        </pc:sldMkLst>
        <pc:spChg chg="mod">
          <ac:chgData name="Emre Kenci" userId="2dab7f4f-f832-46e9-9bef-fbc8e42477ab" providerId="ADAL" clId="{2763A7B6-1C3D-4195-8446-D0432B6BE866}" dt="2018-03-06T08:02:19.559" v="216" actId="1076"/>
          <ac:spMkLst>
            <pc:docMk/>
            <pc:sldMk cId="3284719314" sldId="322"/>
            <ac:spMk id="2" creationId="{00000000-0000-0000-0000-000000000000}"/>
          </ac:spMkLst>
        </pc:spChg>
        <pc:picChg chg="del">
          <ac:chgData name="Emre Kenci" userId="2dab7f4f-f832-46e9-9bef-fbc8e42477ab" providerId="ADAL" clId="{2763A7B6-1C3D-4195-8446-D0432B6BE866}" dt="2018-03-06T08:02:08.970" v="215" actId="478"/>
          <ac:picMkLst>
            <pc:docMk/>
            <pc:sldMk cId="3284719314" sldId="322"/>
            <ac:picMk id="4" creationId="{361CB652-4CFB-4784-8C5F-754C3C5A6733}"/>
          </ac:picMkLst>
        </pc:picChg>
      </pc:sldChg>
      <pc:sldChg chg="del">
        <pc:chgData name="Emre Kenci" userId="2dab7f4f-f832-46e9-9bef-fbc8e42477ab" providerId="ADAL" clId="{2763A7B6-1C3D-4195-8446-D0432B6BE866}" dt="2018-03-06T07:32:50.942" v="209" actId="2696"/>
        <pc:sldMkLst>
          <pc:docMk/>
          <pc:sldMk cId="708969276" sldId="330"/>
        </pc:sldMkLst>
      </pc:sldChg>
      <pc:sldChg chg="del">
        <pc:chgData name="Emre Kenci" userId="2dab7f4f-f832-46e9-9bef-fbc8e42477ab" providerId="ADAL" clId="{2763A7B6-1C3D-4195-8446-D0432B6BE866}" dt="2018-03-06T07:34:33.393" v="210" actId="2696"/>
        <pc:sldMkLst>
          <pc:docMk/>
          <pc:sldMk cId="3882891961" sldId="334"/>
        </pc:sldMkLst>
      </pc:sldChg>
      <pc:sldChg chg="modTransition">
        <pc:chgData name="Emre Kenci" userId="2dab7f4f-f832-46e9-9bef-fbc8e42477ab" providerId="ADAL" clId="{2763A7B6-1C3D-4195-8446-D0432B6BE866}" dt="2018-03-06T07:34:47.437" v="211"/>
        <pc:sldMkLst>
          <pc:docMk/>
          <pc:sldMk cId="570094479" sldId="335"/>
        </pc:sldMkLst>
      </pc:sldChg>
      <pc:sldChg chg="modTransition">
        <pc:chgData name="Emre Kenci" userId="2dab7f4f-f832-46e9-9bef-fbc8e42477ab" providerId="ADAL" clId="{2763A7B6-1C3D-4195-8446-D0432B6BE866}" dt="2018-03-06T07:34:49.821" v="212"/>
        <pc:sldMkLst>
          <pc:docMk/>
          <pc:sldMk cId="3149880495" sldId="336"/>
        </pc:sldMkLst>
      </pc:sldChg>
      <pc:sldChg chg="ord">
        <pc:chgData name="Emre Kenci" userId="2dab7f4f-f832-46e9-9bef-fbc8e42477ab" providerId="ADAL" clId="{2763A7B6-1C3D-4195-8446-D0432B6BE866}" dt="2018-03-06T07:35:19.811" v="214"/>
        <pc:sldMkLst>
          <pc:docMk/>
          <pc:sldMk cId="229973895" sldId="342"/>
        </pc:sldMkLst>
      </pc:sldChg>
      <pc:sldChg chg="ord">
        <pc:chgData name="Emre Kenci" userId="2dab7f4f-f832-46e9-9bef-fbc8e42477ab" providerId="ADAL" clId="{2763A7B6-1C3D-4195-8446-D0432B6BE866}" dt="2018-03-06T07:35:08.299" v="213"/>
        <pc:sldMkLst>
          <pc:docMk/>
          <pc:sldMk cId="1076192234" sldId="343"/>
        </pc:sldMkLst>
      </pc:sldChg>
      <pc:sldChg chg="modTransition">
        <pc:chgData name="Emre Kenci" userId="2dab7f4f-f832-46e9-9bef-fbc8e42477ab" providerId="ADAL" clId="{2763A7B6-1C3D-4195-8446-D0432B6BE866}" dt="2018-03-04T16:16:36.151" v="68" actId="2696"/>
        <pc:sldMkLst>
          <pc:docMk/>
          <pc:sldMk cId="1501068694" sldId="344"/>
        </pc:sldMkLst>
      </pc:sldChg>
      <pc:sldChg chg="add modTransition">
        <pc:chgData name="Emre Kenci" userId="2dab7f4f-f832-46e9-9bef-fbc8e42477ab" providerId="ADAL" clId="{2763A7B6-1C3D-4195-8446-D0432B6BE866}" dt="2018-03-05T07:25:30.133" v="187" actId="2696"/>
        <pc:sldMkLst>
          <pc:docMk/>
          <pc:sldMk cId="3533116737" sldId="345"/>
        </pc:sldMkLst>
      </pc:sldChg>
      <pc:sldChg chg="add">
        <pc:chgData name="Emre Kenci" userId="2dab7f4f-f832-46e9-9bef-fbc8e42477ab" providerId="ADAL" clId="{2763A7B6-1C3D-4195-8446-D0432B6BE866}" dt="2018-03-05T07:25:30.133" v="187" actId="2696"/>
        <pc:sldMkLst>
          <pc:docMk/>
          <pc:sldMk cId="3771412265" sldId="346"/>
        </pc:sldMkLst>
      </pc:sldChg>
      <pc:sldChg chg="add">
        <pc:chgData name="Emre Kenci" userId="2dab7f4f-f832-46e9-9bef-fbc8e42477ab" providerId="ADAL" clId="{2763A7B6-1C3D-4195-8446-D0432B6BE866}" dt="2018-03-05T07:25:30.133" v="187" actId="2696"/>
        <pc:sldMkLst>
          <pc:docMk/>
          <pc:sldMk cId="68383701" sldId="34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15019A-FE78-4ABD-97B1-B9D15C1179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93BFA3D-BFEF-4E38-917F-717DFAAD57D7}">
      <dgm:prSet/>
      <dgm:spPr/>
      <dgm:t>
        <a:bodyPr/>
        <a:lstStyle/>
        <a:p>
          <a:r>
            <a:rPr lang="en-US" baseline="0" dirty="0"/>
            <a:t>Until Condition is met</a:t>
          </a:r>
          <a:endParaRPr lang="en-US" dirty="0"/>
        </a:p>
      </dgm:t>
    </dgm:pt>
    <dgm:pt modelId="{C0A66077-3123-49CE-B0D0-85210A62E5E9}" type="parTrans" cxnId="{478368BF-365A-44FD-96CC-E5057E1FF1B2}">
      <dgm:prSet/>
      <dgm:spPr/>
      <dgm:t>
        <a:bodyPr/>
        <a:lstStyle/>
        <a:p>
          <a:endParaRPr lang="en-US"/>
        </a:p>
      </dgm:t>
    </dgm:pt>
    <dgm:pt modelId="{A27322FA-2423-42B5-B154-B464BFD10446}" type="sibTrans" cxnId="{478368BF-365A-44FD-96CC-E5057E1FF1B2}">
      <dgm:prSet/>
      <dgm:spPr/>
      <dgm:t>
        <a:bodyPr/>
        <a:lstStyle/>
        <a:p>
          <a:endParaRPr lang="en-US"/>
        </a:p>
      </dgm:t>
    </dgm:pt>
    <dgm:pt modelId="{87B7936E-5579-46F6-B0F8-D1BB5E7DAE26}">
      <dgm:prSet/>
      <dgm:spPr/>
      <dgm:t>
        <a:bodyPr/>
        <a:lstStyle/>
        <a:p>
          <a:r>
            <a:rPr lang="en-US" baseline="0" dirty="0"/>
            <a:t>Do-until loop</a:t>
          </a:r>
          <a:endParaRPr lang="en-US" dirty="0"/>
        </a:p>
      </dgm:t>
    </dgm:pt>
    <dgm:pt modelId="{17C566B2-2F05-4218-9931-30461C9B19F7}" type="parTrans" cxnId="{4649AD22-1212-41F4-97AA-67703B167B1C}">
      <dgm:prSet/>
      <dgm:spPr/>
      <dgm:t>
        <a:bodyPr/>
        <a:lstStyle/>
        <a:p>
          <a:endParaRPr lang="en-US"/>
        </a:p>
      </dgm:t>
    </dgm:pt>
    <dgm:pt modelId="{390E44B6-F6D7-432D-B8D7-593BD4CEBF0B}" type="sibTrans" cxnId="{4649AD22-1212-41F4-97AA-67703B167B1C}">
      <dgm:prSet/>
      <dgm:spPr/>
      <dgm:t>
        <a:bodyPr/>
        <a:lstStyle/>
        <a:p>
          <a:endParaRPr lang="en-US"/>
        </a:p>
      </dgm:t>
    </dgm:pt>
    <dgm:pt modelId="{19ED62C0-8A83-4888-A0C1-937024E5A735}">
      <dgm:prSet/>
      <dgm:spPr/>
      <dgm:t>
        <a:bodyPr/>
        <a:lstStyle/>
        <a:p>
          <a:r>
            <a:rPr lang="en-US" baseline="0" dirty="0"/>
            <a:t>Evaluated condition, total time, or count</a:t>
          </a:r>
          <a:endParaRPr lang="en-US" dirty="0"/>
        </a:p>
      </dgm:t>
    </dgm:pt>
    <dgm:pt modelId="{F097F2B9-A791-4BF5-871E-76C43F22CF29}" type="parTrans" cxnId="{5CCEDCA2-D13B-4C34-B3D0-E3B1CDB5CB2B}">
      <dgm:prSet/>
      <dgm:spPr/>
      <dgm:t>
        <a:bodyPr/>
        <a:lstStyle/>
        <a:p>
          <a:endParaRPr lang="en-US"/>
        </a:p>
      </dgm:t>
    </dgm:pt>
    <dgm:pt modelId="{87939CB7-13EB-418D-81FD-66DEAD65AE55}" type="sibTrans" cxnId="{5CCEDCA2-D13B-4C34-B3D0-E3B1CDB5CB2B}">
      <dgm:prSet/>
      <dgm:spPr/>
      <dgm:t>
        <a:bodyPr/>
        <a:lstStyle/>
        <a:p>
          <a:endParaRPr lang="en-US"/>
        </a:p>
      </dgm:t>
    </dgm:pt>
    <dgm:pt modelId="{761072B8-D867-48C2-B4ED-85B077BA420E}">
      <dgm:prSet/>
      <dgm:spPr/>
      <dgm:t>
        <a:bodyPr/>
        <a:lstStyle/>
        <a:p>
          <a:r>
            <a:rPr lang="en-US" baseline="0" dirty="0"/>
            <a:t>When a Timeout has occurred</a:t>
          </a:r>
          <a:endParaRPr lang="en-US" dirty="0"/>
        </a:p>
      </dgm:t>
    </dgm:pt>
    <dgm:pt modelId="{2F6FFDEE-8704-464D-ABD6-5F25D96526BA}" type="parTrans" cxnId="{AA8E95C3-F5A7-40EB-8980-4C658FD2AAD9}">
      <dgm:prSet/>
      <dgm:spPr/>
      <dgm:t>
        <a:bodyPr/>
        <a:lstStyle/>
        <a:p>
          <a:endParaRPr lang="en-US"/>
        </a:p>
      </dgm:t>
    </dgm:pt>
    <dgm:pt modelId="{A59BD884-D65C-41F0-AAD6-E379F33F0863}" type="sibTrans" cxnId="{AA8E95C3-F5A7-40EB-8980-4C658FD2AAD9}">
      <dgm:prSet/>
      <dgm:spPr/>
      <dgm:t>
        <a:bodyPr/>
        <a:lstStyle/>
        <a:p>
          <a:endParaRPr lang="en-US"/>
        </a:p>
      </dgm:t>
    </dgm:pt>
    <dgm:pt modelId="{4FD19556-3BF9-49B3-9439-3E6E834F5521}">
      <dgm:prSet/>
      <dgm:spPr/>
      <dgm:t>
        <a:bodyPr/>
        <a:lstStyle/>
        <a:p>
          <a:r>
            <a:rPr lang="en-US" baseline="0" dirty="0"/>
            <a:t>Configure timeout action setting</a:t>
          </a:r>
          <a:endParaRPr lang="en-US" dirty="0"/>
        </a:p>
      </dgm:t>
    </dgm:pt>
    <dgm:pt modelId="{64A0A4D3-04C5-4823-BA72-7DC0740C11B7}" type="parTrans" cxnId="{7BF1334E-DB39-451B-BCC3-A4C807908612}">
      <dgm:prSet/>
      <dgm:spPr/>
      <dgm:t>
        <a:bodyPr/>
        <a:lstStyle/>
        <a:p>
          <a:endParaRPr lang="en-US"/>
        </a:p>
      </dgm:t>
    </dgm:pt>
    <dgm:pt modelId="{EF849016-1CAD-43DA-8DDF-D4F6661AECFB}" type="sibTrans" cxnId="{7BF1334E-DB39-451B-BCC3-A4C807908612}">
      <dgm:prSet/>
      <dgm:spPr/>
      <dgm:t>
        <a:bodyPr/>
        <a:lstStyle/>
        <a:p>
          <a:endParaRPr lang="en-US"/>
        </a:p>
      </dgm:t>
    </dgm:pt>
    <dgm:pt modelId="{C5303BB1-7FA1-4744-A9BF-7AB10A22FCCA}">
      <dgm:prSet/>
      <dgm:spPr/>
      <dgm:t>
        <a:bodyPr/>
        <a:lstStyle/>
        <a:p>
          <a:r>
            <a:rPr lang="en-US" baseline="0" dirty="0"/>
            <a:t>While other work is being done</a:t>
          </a:r>
          <a:endParaRPr lang="en-US" dirty="0"/>
        </a:p>
      </dgm:t>
    </dgm:pt>
    <dgm:pt modelId="{38F91F82-A65F-48BD-AC5F-1C98A5145FB2}" type="parTrans" cxnId="{AF277B02-D3A2-4093-A1DD-087CF6119E6B}">
      <dgm:prSet/>
      <dgm:spPr/>
      <dgm:t>
        <a:bodyPr/>
        <a:lstStyle/>
        <a:p>
          <a:endParaRPr lang="en-US"/>
        </a:p>
      </dgm:t>
    </dgm:pt>
    <dgm:pt modelId="{FE315632-67F6-42E1-9213-01C1B9103C3C}" type="sibTrans" cxnId="{AF277B02-D3A2-4093-A1DD-087CF6119E6B}">
      <dgm:prSet/>
      <dgm:spPr/>
      <dgm:t>
        <a:bodyPr/>
        <a:lstStyle/>
        <a:p>
          <a:endParaRPr lang="en-US"/>
        </a:p>
      </dgm:t>
    </dgm:pt>
    <dgm:pt modelId="{2147E808-E7E8-4162-9197-A7AC25AF58C7}">
      <dgm:prSet/>
      <dgm:spPr/>
      <dgm:t>
        <a:bodyPr/>
        <a:lstStyle/>
        <a:p>
          <a:r>
            <a:rPr lang="en-US" baseline="0" dirty="0"/>
            <a:t>Parallel actions</a:t>
          </a:r>
          <a:endParaRPr lang="en-US" dirty="0"/>
        </a:p>
      </dgm:t>
    </dgm:pt>
    <dgm:pt modelId="{96A8302D-CFBD-4617-8A26-D12382467C52}" type="parTrans" cxnId="{0E83E8F5-660B-48FB-94C0-A1E030FA7CF4}">
      <dgm:prSet/>
      <dgm:spPr/>
      <dgm:t>
        <a:bodyPr/>
        <a:lstStyle/>
        <a:p>
          <a:endParaRPr lang="en-US"/>
        </a:p>
      </dgm:t>
    </dgm:pt>
    <dgm:pt modelId="{8F0A32B6-E888-49DE-B8C3-E2849CC91942}" type="sibTrans" cxnId="{0E83E8F5-660B-48FB-94C0-A1E030FA7CF4}">
      <dgm:prSet/>
      <dgm:spPr/>
      <dgm:t>
        <a:bodyPr/>
        <a:lstStyle/>
        <a:p>
          <a:endParaRPr lang="en-US"/>
        </a:p>
      </dgm:t>
    </dgm:pt>
    <dgm:pt modelId="{6C096A3F-5C5B-47AF-826C-D968F800BAF6}" type="pres">
      <dgm:prSet presAssocID="{3915019A-FE78-4ABD-97B1-B9D15C117961}" presName="linear" presStyleCnt="0">
        <dgm:presLayoutVars>
          <dgm:animLvl val="lvl"/>
          <dgm:resizeHandles val="exact"/>
        </dgm:presLayoutVars>
      </dgm:prSet>
      <dgm:spPr/>
    </dgm:pt>
    <dgm:pt modelId="{B3964202-89FD-4062-BC8E-CB653064A20A}" type="pres">
      <dgm:prSet presAssocID="{893BFA3D-BFEF-4E38-917F-717DFAAD57D7}" presName="parentText" presStyleLbl="node1" presStyleIdx="0" presStyleCnt="3">
        <dgm:presLayoutVars>
          <dgm:chMax val="0"/>
          <dgm:bulletEnabled val="1"/>
        </dgm:presLayoutVars>
      </dgm:prSet>
      <dgm:spPr/>
    </dgm:pt>
    <dgm:pt modelId="{878362F5-E574-41E7-9B5F-FAE813C7A667}" type="pres">
      <dgm:prSet presAssocID="{893BFA3D-BFEF-4E38-917F-717DFAAD57D7}" presName="childText" presStyleLbl="revTx" presStyleIdx="0" presStyleCnt="3">
        <dgm:presLayoutVars>
          <dgm:bulletEnabled val="1"/>
        </dgm:presLayoutVars>
      </dgm:prSet>
      <dgm:spPr/>
    </dgm:pt>
    <dgm:pt modelId="{CC6F5973-359D-431D-840B-3F2957BF478E}" type="pres">
      <dgm:prSet presAssocID="{761072B8-D867-48C2-B4ED-85B077BA420E}" presName="parentText" presStyleLbl="node1" presStyleIdx="1" presStyleCnt="3">
        <dgm:presLayoutVars>
          <dgm:chMax val="0"/>
          <dgm:bulletEnabled val="1"/>
        </dgm:presLayoutVars>
      </dgm:prSet>
      <dgm:spPr/>
    </dgm:pt>
    <dgm:pt modelId="{796C15A5-5A60-4ECF-8A4B-FBE641371D76}" type="pres">
      <dgm:prSet presAssocID="{761072B8-D867-48C2-B4ED-85B077BA420E}" presName="childText" presStyleLbl="revTx" presStyleIdx="1" presStyleCnt="3">
        <dgm:presLayoutVars>
          <dgm:bulletEnabled val="1"/>
        </dgm:presLayoutVars>
      </dgm:prSet>
      <dgm:spPr/>
    </dgm:pt>
    <dgm:pt modelId="{0DE1028A-9BB6-445B-98A7-B6AB778CE811}" type="pres">
      <dgm:prSet presAssocID="{C5303BB1-7FA1-4744-A9BF-7AB10A22FCCA}" presName="parentText" presStyleLbl="node1" presStyleIdx="2" presStyleCnt="3">
        <dgm:presLayoutVars>
          <dgm:chMax val="0"/>
          <dgm:bulletEnabled val="1"/>
        </dgm:presLayoutVars>
      </dgm:prSet>
      <dgm:spPr/>
    </dgm:pt>
    <dgm:pt modelId="{A23C36D8-D6EE-4234-A13B-464DFDB54C41}" type="pres">
      <dgm:prSet presAssocID="{C5303BB1-7FA1-4744-A9BF-7AB10A22FCCA}" presName="childText" presStyleLbl="revTx" presStyleIdx="2" presStyleCnt="3">
        <dgm:presLayoutVars>
          <dgm:bulletEnabled val="1"/>
        </dgm:presLayoutVars>
      </dgm:prSet>
      <dgm:spPr/>
    </dgm:pt>
  </dgm:ptLst>
  <dgm:cxnLst>
    <dgm:cxn modelId="{AF277B02-D3A2-4093-A1DD-087CF6119E6B}" srcId="{3915019A-FE78-4ABD-97B1-B9D15C117961}" destId="{C5303BB1-7FA1-4744-A9BF-7AB10A22FCCA}" srcOrd="2" destOrd="0" parTransId="{38F91F82-A65F-48BD-AC5F-1C98A5145FB2}" sibTransId="{FE315632-67F6-42E1-9213-01C1B9103C3C}"/>
    <dgm:cxn modelId="{C3136D1A-6679-420D-8F71-EBFC3E12DE4B}" type="presOf" srcId="{893BFA3D-BFEF-4E38-917F-717DFAAD57D7}" destId="{B3964202-89FD-4062-BC8E-CB653064A20A}" srcOrd="0" destOrd="0" presId="urn:microsoft.com/office/officeart/2005/8/layout/vList2"/>
    <dgm:cxn modelId="{4649AD22-1212-41F4-97AA-67703B167B1C}" srcId="{893BFA3D-BFEF-4E38-917F-717DFAAD57D7}" destId="{87B7936E-5579-46F6-B0F8-D1BB5E7DAE26}" srcOrd="0" destOrd="0" parTransId="{17C566B2-2F05-4218-9931-30461C9B19F7}" sibTransId="{390E44B6-F6D7-432D-B8D7-593BD4CEBF0B}"/>
    <dgm:cxn modelId="{A9D2855E-E8B1-4EA1-B0DB-9866B20C8E24}" type="presOf" srcId="{19ED62C0-8A83-4888-A0C1-937024E5A735}" destId="{878362F5-E574-41E7-9B5F-FAE813C7A667}" srcOrd="0" destOrd="1" presId="urn:microsoft.com/office/officeart/2005/8/layout/vList2"/>
    <dgm:cxn modelId="{7BF1334E-DB39-451B-BCC3-A4C807908612}" srcId="{761072B8-D867-48C2-B4ED-85B077BA420E}" destId="{4FD19556-3BF9-49B3-9439-3E6E834F5521}" srcOrd="0" destOrd="0" parTransId="{64A0A4D3-04C5-4823-BA72-7DC0740C11B7}" sibTransId="{EF849016-1CAD-43DA-8DDF-D4F6661AECFB}"/>
    <dgm:cxn modelId="{9843CC50-D8C3-49B6-8A33-621BEB5327D1}" type="presOf" srcId="{761072B8-D867-48C2-B4ED-85B077BA420E}" destId="{CC6F5973-359D-431D-840B-3F2957BF478E}" srcOrd="0" destOrd="0" presId="urn:microsoft.com/office/officeart/2005/8/layout/vList2"/>
    <dgm:cxn modelId="{4968FF58-3307-4591-9F60-EA3FC2B0E58C}" type="presOf" srcId="{C5303BB1-7FA1-4744-A9BF-7AB10A22FCCA}" destId="{0DE1028A-9BB6-445B-98A7-B6AB778CE811}" srcOrd="0" destOrd="0" presId="urn:microsoft.com/office/officeart/2005/8/layout/vList2"/>
    <dgm:cxn modelId="{31F04A9F-8CFA-4C12-9F57-631A9BA58930}" type="presOf" srcId="{2147E808-E7E8-4162-9197-A7AC25AF58C7}" destId="{A23C36D8-D6EE-4234-A13B-464DFDB54C41}" srcOrd="0" destOrd="0" presId="urn:microsoft.com/office/officeart/2005/8/layout/vList2"/>
    <dgm:cxn modelId="{5CCEDCA2-D13B-4C34-B3D0-E3B1CDB5CB2B}" srcId="{893BFA3D-BFEF-4E38-917F-717DFAAD57D7}" destId="{19ED62C0-8A83-4888-A0C1-937024E5A735}" srcOrd="1" destOrd="0" parTransId="{F097F2B9-A791-4BF5-871E-76C43F22CF29}" sibTransId="{87939CB7-13EB-418D-81FD-66DEAD65AE55}"/>
    <dgm:cxn modelId="{9EF25ABD-201C-41AD-A95D-824C6936B6F7}" type="presOf" srcId="{87B7936E-5579-46F6-B0F8-D1BB5E7DAE26}" destId="{878362F5-E574-41E7-9B5F-FAE813C7A667}" srcOrd="0" destOrd="0" presId="urn:microsoft.com/office/officeart/2005/8/layout/vList2"/>
    <dgm:cxn modelId="{478368BF-365A-44FD-96CC-E5057E1FF1B2}" srcId="{3915019A-FE78-4ABD-97B1-B9D15C117961}" destId="{893BFA3D-BFEF-4E38-917F-717DFAAD57D7}" srcOrd="0" destOrd="0" parTransId="{C0A66077-3123-49CE-B0D0-85210A62E5E9}" sibTransId="{A27322FA-2423-42B5-B154-B464BFD10446}"/>
    <dgm:cxn modelId="{AA8E95C3-F5A7-40EB-8980-4C658FD2AAD9}" srcId="{3915019A-FE78-4ABD-97B1-B9D15C117961}" destId="{761072B8-D867-48C2-B4ED-85B077BA420E}" srcOrd="1" destOrd="0" parTransId="{2F6FFDEE-8704-464D-ABD6-5F25D96526BA}" sibTransId="{A59BD884-D65C-41F0-AAD6-E379F33F0863}"/>
    <dgm:cxn modelId="{E51ADDDC-2A4F-4F29-AC27-2C7DF15E5E0B}" type="presOf" srcId="{4FD19556-3BF9-49B3-9439-3E6E834F5521}" destId="{796C15A5-5A60-4ECF-8A4B-FBE641371D76}" srcOrd="0" destOrd="0" presId="urn:microsoft.com/office/officeart/2005/8/layout/vList2"/>
    <dgm:cxn modelId="{8112D8F5-2AC9-4AE1-B5E3-17BCDDCA0E36}" type="presOf" srcId="{3915019A-FE78-4ABD-97B1-B9D15C117961}" destId="{6C096A3F-5C5B-47AF-826C-D968F800BAF6}" srcOrd="0" destOrd="0" presId="urn:microsoft.com/office/officeart/2005/8/layout/vList2"/>
    <dgm:cxn modelId="{0E83E8F5-660B-48FB-94C0-A1E030FA7CF4}" srcId="{C5303BB1-7FA1-4744-A9BF-7AB10A22FCCA}" destId="{2147E808-E7E8-4162-9197-A7AC25AF58C7}" srcOrd="0" destOrd="0" parTransId="{96A8302D-CFBD-4617-8A26-D12382467C52}" sibTransId="{8F0A32B6-E888-49DE-B8C3-E2849CC91942}"/>
    <dgm:cxn modelId="{14DD5233-F4A6-4B37-B760-104034E006AC}" type="presParOf" srcId="{6C096A3F-5C5B-47AF-826C-D968F800BAF6}" destId="{B3964202-89FD-4062-BC8E-CB653064A20A}" srcOrd="0" destOrd="0" presId="urn:microsoft.com/office/officeart/2005/8/layout/vList2"/>
    <dgm:cxn modelId="{8D411522-D291-4748-B9B5-E768393B50CF}" type="presParOf" srcId="{6C096A3F-5C5B-47AF-826C-D968F800BAF6}" destId="{878362F5-E574-41E7-9B5F-FAE813C7A667}" srcOrd="1" destOrd="0" presId="urn:microsoft.com/office/officeart/2005/8/layout/vList2"/>
    <dgm:cxn modelId="{97A53AAC-EB89-48B5-B38C-B0ADABC1DA08}" type="presParOf" srcId="{6C096A3F-5C5B-47AF-826C-D968F800BAF6}" destId="{CC6F5973-359D-431D-840B-3F2957BF478E}" srcOrd="2" destOrd="0" presId="urn:microsoft.com/office/officeart/2005/8/layout/vList2"/>
    <dgm:cxn modelId="{B40FA957-D42A-448B-9A79-C1EBBD32112C}" type="presParOf" srcId="{6C096A3F-5C5B-47AF-826C-D968F800BAF6}" destId="{796C15A5-5A60-4ECF-8A4B-FBE641371D76}" srcOrd="3" destOrd="0" presId="urn:microsoft.com/office/officeart/2005/8/layout/vList2"/>
    <dgm:cxn modelId="{A42D51BA-A172-45AB-BA71-39ED3D12B264}" type="presParOf" srcId="{6C096A3F-5C5B-47AF-826C-D968F800BAF6}" destId="{0DE1028A-9BB6-445B-98A7-B6AB778CE811}" srcOrd="4" destOrd="0" presId="urn:microsoft.com/office/officeart/2005/8/layout/vList2"/>
    <dgm:cxn modelId="{07BC42BE-194B-4CC6-B6E5-86CE159730C6}" type="presParOf" srcId="{6C096A3F-5C5B-47AF-826C-D968F800BAF6}" destId="{A23C36D8-D6EE-4234-A13B-464DFDB54C41}"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64202-89FD-4062-BC8E-CB653064A20A}">
      <dsp:nvSpPr>
        <dsp:cNvPr id="0" name=""/>
        <dsp:cNvSpPr/>
      </dsp:nvSpPr>
      <dsp:spPr>
        <a:xfrm>
          <a:off x="0" y="47210"/>
          <a:ext cx="11655078" cy="6949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dirty="0"/>
            <a:t>Until Condition is met</a:t>
          </a:r>
          <a:endParaRPr lang="en-US" sz="2700" kern="1200" dirty="0"/>
        </a:p>
      </dsp:txBody>
      <dsp:txXfrm>
        <a:off x="33926" y="81136"/>
        <a:ext cx="11587226" cy="627128"/>
      </dsp:txXfrm>
    </dsp:sp>
    <dsp:sp modelId="{878362F5-E574-41E7-9B5F-FAE813C7A667}">
      <dsp:nvSpPr>
        <dsp:cNvPr id="0" name=""/>
        <dsp:cNvSpPr/>
      </dsp:nvSpPr>
      <dsp:spPr>
        <a:xfrm>
          <a:off x="0" y="742191"/>
          <a:ext cx="11655078"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0049"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baseline="0" dirty="0"/>
            <a:t>Do-until loop</a:t>
          </a:r>
          <a:endParaRPr lang="en-US" sz="2100" kern="1200" dirty="0"/>
        </a:p>
        <a:p>
          <a:pPr marL="228600" lvl="1" indent="-228600" algn="l" defTabSz="933450">
            <a:lnSpc>
              <a:spcPct val="90000"/>
            </a:lnSpc>
            <a:spcBef>
              <a:spcPct val="0"/>
            </a:spcBef>
            <a:spcAft>
              <a:spcPct val="20000"/>
            </a:spcAft>
            <a:buChar char="•"/>
          </a:pPr>
          <a:r>
            <a:rPr lang="en-US" sz="2100" kern="1200" baseline="0" dirty="0"/>
            <a:t>Evaluated condition, total time, or count</a:t>
          </a:r>
          <a:endParaRPr lang="en-US" sz="2100" kern="1200" dirty="0"/>
        </a:p>
      </dsp:txBody>
      <dsp:txXfrm>
        <a:off x="0" y="742191"/>
        <a:ext cx="11655078" cy="782460"/>
      </dsp:txXfrm>
    </dsp:sp>
    <dsp:sp modelId="{CC6F5973-359D-431D-840B-3F2957BF478E}">
      <dsp:nvSpPr>
        <dsp:cNvPr id="0" name=""/>
        <dsp:cNvSpPr/>
      </dsp:nvSpPr>
      <dsp:spPr>
        <a:xfrm>
          <a:off x="0" y="1524651"/>
          <a:ext cx="11655078" cy="6949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dirty="0"/>
            <a:t>When a Timeout has occurred</a:t>
          </a:r>
          <a:endParaRPr lang="en-US" sz="2700" kern="1200" dirty="0"/>
        </a:p>
      </dsp:txBody>
      <dsp:txXfrm>
        <a:off x="33926" y="1558577"/>
        <a:ext cx="11587226" cy="627128"/>
      </dsp:txXfrm>
    </dsp:sp>
    <dsp:sp modelId="{796C15A5-5A60-4ECF-8A4B-FBE641371D76}">
      <dsp:nvSpPr>
        <dsp:cNvPr id="0" name=""/>
        <dsp:cNvSpPr/>
      </dsp:nvSpPr>
      <dsp:spPr>
        <a:xfrm>
          <a:off x="0" y="2219631"/>
          <a:ext cx="11655078"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0049"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baseline="0" dirty="0"/>
            <a:t>Configure timeout action setting</a:t>
          </a:r>
          <a:endParaRPr lang="en-US" sz="2100" kern="1200" dirty="0"/>
        </a:p>
      </dsp:txBody>
      <dsp:txXfrm>
        <a:off x="0" y="2219631"/>
        <a:ext cx="11655078" cy="447120"/>
      </dsp:txXfrm>
    </dsp:sp>
    <dsp:sp modelId="{0DE1028A-9BB6-445B-98A7-B6AB778CE811}">
      <dsp:nvSpPr>
        <dsp:cNvPr id="0" name=""/>
        <dsp:cNvSpPr/>
      </dsp:nvSpPr>
      <dsp:spPr>
        <a:xfrm>
          <a:off x="0" y="2666750"/>
          <a:ext cx="11655078" cy="6949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dirty="0"/>
            <a:t>While other work is being done</a:t>
          </a:r>
          <a:endParaRPr lang="en-US" sz="2700" kern="1200" dirty="0"/>
        </a:p>
      </dsp:txBody>
      <dsp:txXfrm>
        <a:off x="33926" y="2700676"/>
        <a:ext cx="11587226" cy="627128"/>
      </dsp:txXfrm>
    </dsp:sp>
    <dsp:sp modelId="{A23C36D8-D6EE-4234-A13B-464DFDB54C41}">
      <dsp:nvSpPr>
        <dsp:cNvPr id="0" name=""/>
        <dsp:cNvSpPr/>
      </dsp:nvSpPr>
      <dsp:spPr>
        <a:xfrm>
          <a:off x="0" y="3361731"/>
          <a:ext cx="11655078"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0049"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baseline="0" dirty="0"/>
            <a:t>Parallel actions</a:t>
          </a:r>
          <a:endParaRPr lang="en-US" sz="2100" kern="1200" dirty="0"/>
        </a:p>
      </dsp:txBody>
      <dsp:txXfrm>
        <a:off x="0" y="3361731"/>
        <a:ext cx="11655078" cy="4471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009E8-C56D-4EC0-B72A-1B578C95D495}" type="datetimeFigureOut">
              <a:rPr lang="en-US" smtClean="0"/>
              <a:t>3/6/2018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4937CA-2CE3-4552-A651-E33088784C93}" type="slidenum">
              <a:rPr lang="en-US" smtClean="0"/>
              <a:t>‹#›</a:t>
            </a:fld>
            <a:endParaRPr lang="en-US" dirty="0"/>
          </a:p>
        </p:txBody>
      </p:sp>
    </p:spTree>
    <p:extLst>
      <p:ext uri="{BB962C8B-B14F-4D97-AF65-F5344CB8AC3E}">
        <p14:creationId xmlns:p14="http://schemas.microsoft.com/office/powerpoint/2010/main" val="2424472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400C77-98DD-41D6-BDE7-5E20B890E7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172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0E1739-70A2-467C-A0CA-F4330F170094}"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514534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400C77-98DD-41D6-BDE7-5E20B890E7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9225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 to microservice patterns (12 factor)</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400C77-98DD-41D6-BDE7-5E20B890E7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3561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400C77-98DD-41D6-BDE7-5E20B890E7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2085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9776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6400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7292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you’ve done any UI work in the past, you might be familiar with delegates and event-driven programming. This has been a solved problem for a long time within application, now it is finally coming to the cloud. </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2450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comes down to having a collection of event publishers and event handlers.</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5957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deliver reliable notification in near real-time, at massive scale. It needs to be highly reliable, you should be able to create items/messages that you can’t afford to lose.</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1359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Build 2015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3/6/2018 10:27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2132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topics in Event Grid are implicit unless you are using custom topics.</a:t>
            </a:r>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DF6C0D0C-B692-499D-A7C4-D7A4192983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3/6/2018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2751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677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3/6/2018 10:27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87960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a:t>Logic Apps can</a:t>
            </a:r>
            <a:r>
              <a:rPr lang="en-NZ" b="0" baseline="0" dirty="0"/>
              <a:t> integrate with “anything” (APIs) and solve small or complex problems. Automation in a secure and reliable environment fast and easy.</a:t>
            </a:r>
          </a:p>
          <a:p>
            <a:endParaRPr lang="en-NZ" b="1" dirty="0"/>
          </a:p>
          <a:p>
            <a:r>
              <a:rPr lang="en-NZ" b="1" dirty="0"/>
              <a:t>Connect Anything:</a:t>
            </a:r>
          </a:p>
          <a:p>
            <a:r>
              <a:rPr lang="en-NZ" dirty="0"/>
              <a:t>On-premises,</a:t>
            </a:r>
            <a:r>
              <a:rPr lang="en-NZ" baseline="0" dirty="0"/>
              <a:t> hybrid and cloud</a:t>
            </a:r>
          </a:p>
          <a:p>
            <a:r>
              <a:rPr lang="en-NZ" baseline="0" dirty="0"/>
              <a:t>Mission critical, complex integration scenarios</a:t>
            </a:r>
          </a:p>
          <a:p>
            <a:r>
              <a:rPr lang="en-NZ" baseline="0" dirty="0"/>
              <a:t>Business productivity</a:t>
            </a:r>
          </a:p>
          <a:p>
            <a:endParaRPr lang="en-NZ" baseline="0" dirty="0"/>
          </a:p>
          <a:p>
            <a:r>
              <a:rPr lang="en-NZ" b="1" baseline="0" dirty="0"/>
              <a:t>Agile Business:</a:t>
            </a:r>
          </a:p>
          <a:p>
            <a:r>
              <a:rPr lang="en-NZ" baseline="0" dirty="0"/>
              <a:t>Quickly create workflows</a:t>
            </a:r>
          </a:p>
          <a:p>
            <a:r>
              <a:rPr lang="en-NZ" baseline="0" dirty="0"/>
              <a:t>Position to the future API centric</a:t>
            </a:r>
          </a:p>
          <a:p>
            <a:endParaRPr lang="en-NZ" baseline="0" dirty="0"/>
          </a:p>
          <a:p>
            <a:r>
              <a:rPr lang="en-NZ" b="1" baseline="0" dirty="0"/>
              <a:t>Transform Business:</a:t>
            </a:r>
          </a:p>
          <a:p>
            <a:r>
              <a:rPr lang="en-NZ" baseline="0" dirty="0"/>
              <a:t>Extract value from both (on-premises and cloud apps)</a:t>
            </a:r>
          </a:p>
          <a:p>
            <a:r>
              <a:rPr lang="en-NZ" baseline="0" dirty="0"/>
              <a:t>Build Holistic integration solutions.</a:t>
            </a:r>
          </a:p>
          <a:p>
            <a:endParaRPr lang="en-NZ" baseline="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Microsoft Worldwide Partner Conference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3/6/2018 10:27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85268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400C77-98DD-41D6-BDE7-5E20B890E7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39402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Build 2015</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3/6/2018 10:27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4311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Build 2015</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3/6/2018 10:27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3665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Build 2015</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3/6/2018 10:27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21889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Build 2015</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3/6/2018 10:27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86552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TIME MARKER: 10:40 A.M.</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E55AF0-6808-4214-B1E5-0442E755318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64296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Abstraction of servers, infrastructure and configuration of operating system</a:t>
            </a:r>
          </a:p>
          <a:p>
            <a:r>
              <a:rPr lang="en-US" dirty="0"/>
              <a:t>Event-driven scale</a:t>
            </a:r>
          </a:p>
          <a:p>
            <a:r>
              <a:rPr lang="en-US" dirty="0"/>
              <a:t>Sub-second billing</a:t>
            </a:r>
          </a:p>
          <a:p>
            <a:r>
              <a:rPr lang="en-US" dirty="0"/>
              <a:t>Stateless</a:t>
            </a:r>
          </a:p>
          <a:p>
            <a:endParaRPr lang="en-US" dirty="0"/>
          </a:p>
          <a:p>
            <a:pPr lvl="0" rtl="0"/>
            <a:r>
              <a:rPr lang="en-US" sz="1200" kern="1200" dirty="0">
                <a:solidFill>
                  <a:schemeClr val="tx1"/>
                </a:solidFill>
                <a:effectLst/>
                <a:latin typeface="+mn-lt"/>
                <a:ea typeface="+mn-ea"/>
                <a:cs typeface="+mn-cs"/>
              </a:rPr>
              <a:t>Serverless compute is a </a:t>
            </a:r>
            <a:r>
              <a:rPr lang="en-US" sz="1200" b="1" kern="1200" dirty="0">
                <a:solidFill>
                  <a:schemeClr val="tx1"/>
                </a:solidFill>
                <a:effectLst/>
                <a:latin typeface="+mn-lt"/>
                <a:ea typeface="+mn-ea"/>
                <a:cs typeface="+mn-cs"/>
              </a:rPr>
              <a:t>fully managed</a:t>
            </a:r>
            <a:r>
              <a:rPr lang="en-US" sz="1200" kern="1200" dirty="0">
                <a:solidFill>
                  <a:schemeClr val="tx1"/>
                </a:solidFill>
                <a:effectLst/>
                <a:latin typeface="+mn-lt"/>
                <a:ea typeface="+mn-ea"/>
                <a:cs typeface="+mn-cs"/>
              </a:rPr>
              <a:t> service. Some refer to it as Functions as a Service</a:t>
            </a:r>
          </a:p>
          <a:p>
            <a:pPr lvl="1"/>
            <a:r>
              <a:rPr lang="en-US" sz="1200" kern="1200" dirty="0">
                <a:solidFill>
                  <a:schemeClr val="tx1"/>
                </a:solidFill>
                <a:effectLst/>
                <a:latin typeface="+mn-lt"/>
                <a:ea typeface="+mn-ea"/>
                <a:cs typeface="+mn-cs"/>
              </a:rPr>
              <a:t>OS and Framework patching is performed for you</a:t>
            </a:r>
          </a:p>
          <a:p>
            <a:pPr lvl="1"/>
            <a:r>
              <a:rPr lang="en-US" sz="1200" kern="1200" dirty="0">
                <a:solidFill>
                  <a:schemeClr val="tx1"/>
                </a:solidFill>
                <a:effectLst/>
                <a:latin typeface="+mn-lt"/>
                <a:ea typeface="+mn-ea"/>
                <a:cs typeface="+mn-cs"/>
              </a:rPr>
              <a:t>There is zero administrative tasks and no need to manage any infrastructure </a:t>
            </a:r>
          </a:p>
          <a:p>
            <a:pPr lvl="1"/>
            <a:r>
              <a:rPr lang="en-US" sz="1200" kern="1200" dirty="0">
                <a:solidFill>
                  <a:schemeClr val="tx1"/>
                </a:solidFill>
                <a:effectLst/>
                <a:latin typeface="+mn-lt"/>
                <a:ea typeface="+mn-ea"/>
                <a:cs typeface="+mn-cs"/>
              </a:rPr>
              <a:t>You just deploy your code (function) and it runs</a:t>
            </a:r>
          </a:p>
          <a:p>
            <a:pPr lvl="0"/>
            <a:r>
              <a:rPr lang="en-US" sz="1200" kern="1200" dirty="0">
                <a:solidFill>
                  <a:schemeClr val="tx1"/>
                </a:solidFill>
                <a:effectLst/>
                <a:latin typeface="+mn-lt"/>
                <a:ea typeface="+mn-ea"/>
                <a:cs typeface="+mn-cs"/>
              </a:rPr>
              <a:t>Serverless compute </a:t>
            </a:r>
            <a:r>
              <a:rPr lang="en-US" sz="1200" b="1" kern="1200" dirty="0">
                <a:solidFill>
                  <a:schemeClr val="tx1"/>
                </a:solidFill>
                <a:effectLst/>
                <a:latin typeface="+mn-lt"/>
                <a:ea typeface="+mn-ea"/>
                <a:cs typeface="+mn-cs"/>
              </a:rPr>
              <a:t>scales quickly </a:t>
            </a:r>
            <a:r>
              <a:rPr lang="en-US" sz="1200" kern="1200" dirty="0">
                <a:solidFill>
                  <a:schemeClr val="tx1"/>
                </a:solidFill>
                <a:effectLst/>
                <a:latin typeface="+mn-lt"/>
                <a:ea typeface="+mn-ea"/>
                <a:cs typeface="+mn-cs"/>
              </a:rPr>
              <a:t>(almost </a:t>
            </a:r>
            <a:r>
              <a:rPr lang="en-US" sz="1200" b="1" kern="1200" dirty="0">
                <a:solidFill>
                  <a:schemeClr val="tx1"/>
                </a:solidFill>
                <a:effectLst/>
                <a:latin typeface="+mn-lt"/>
                <a:ea typeface="+mn-ea"/>
                <a:cs typeface="+mn-cs"/>
              </a:rPr>
              <a:t>instantly</a:t>
            </a:r>
            <a:r>
              <a:rPr lang="en-US" sz="1200" kern="1200" dirty="0">
                <a:solidFill>
                  <a:schemeClr val="tx1"/>
                </a:solidFill>
                <a:effectLst/>
                <a:latin typeface="+mn-lt"/>
                <a:ea typeface="+mn-ea"/>
                <a:cs typeface="+mn-cs"/>
              </a:rPr>
              <a:t>) and </a:t>
            </a:r>
            <a:r>
              <a:rPr lang="en-US" sz="1200" b="1" kern="1200" dirty="0">
                <a:solidFill>
                  <a:schemeClr val="tx1"/>
                </a:solidFill>
                <a:effectLst/>
                <a:latin typeface="+mn-lt"/>
                <a:ea typeface="+mn-ea"/>
                <a:cs typeface="+mn-cs"/>
              </a:rPr>
              <a:t>vastly</a:t>
            </a:r>
            <a:r>
              <a:rPr lang="en-US" sz="1200" kern="1200" dirty="0">
                <a:solidFill>
                  <a:schemeClr val="tx1"/>
                </a:solidFill>
                <a:effectLst/>
                <a:latin typeface="+mn-lt"/>
                <a:ea typeface="+mn-ea"/>
                <a:cs typeface="+mn-cs"/>
              </a:rPr>
              <a:t> </a:t>
            </a:r>
          </a:p>
          <a:p>
            <a:pPr lvl="1"/>
            <a:r>
              <a:rPr lang="en-US" sz="1200" kern="1200" dirty="0">
                <a:solidFill>
                  <a:schemeClr val="tx1"/>
                </a:solidFill>
                <a:effectLst/>
                <a:latin typeface="+mn-lt"/>
                <a:ea typeface="+mn-ea"/>
                <a:cs typeface="+mn-cs"/>
              </a:rPr>
              <a:t>Automatically scales </a:t>
            </a:r>
            <a:r>
              <a:rPr lang="en-US" sz="1200" b="1" kern="1200" dirty="0">
                <a:solidFill>
                  <a:schemeClr val="tx1"/>
                </a:solidFill>
                <a:effectLst/>
                <a:latin typeface="+mn-lt"/>
                <a:ea typeface="+mn-ea"/>
                <a:cs typeface="+mn-cs"/>
              </a:rPr>
              <a:t>within seconds </a:t>
            </a:r>
            <a:endParaRPr lang="en-US" sz="1200" kern="1200" dirty="0">
              <a:solidFill>
                <a:schemeClr val="tx1"/>
              </a:solidFill>
              <a:effectLst/>
              <a:latin typeface="+mn-lt"/>
              <a:ea typeface="+mn-ea"/>
              <a:cs typeface="+mn-cs"/>
            </a:endParaRPr>
          </a:p>
          <a:p>
            <a:pPr lvl="1"/>
            <a:r>
              <a:rPr lang="en-US" sz="1200" b="1" kern="1200" dirty="0">
                <a:solidFill>
                  <a:schemeClr val="tx1"/>
                </a:solidFill>
                <a:effectLst/>
                <a:latin typeface="+mn-lt"/>
                <a:ea typeface="+mn-ea"/>
                <a:cs typeface="+mn-cs"/>
              </a:rPr>
              <a:t>No</a:t>
            </a:r>
            <a:r>
              <a:rPr lang="en-US" sz="1200" kern="1200" dirty="0">
                <a:solidFill>
                  <a:schemeClr val="tx1"/>
                </a:solidFill>
                <a:effectLst/>
                <a:latin typeface="+mn-lt"/>
                <a:ea typeface="+mn-ea"/>
                <a:cs typeface="+mn-cs"/>
              </a:rPr>
              <a:t> scale </a:t>
            </a:r>
            <a:r>
              <a:rPr lang="en-US" sz="1200" b="1" kern="1200" dirty="0">
                <a:solidFill>
                  <a:schemeClr val="tx1"/>
                </a:solidFill>
                <a:effectLst/>
                <a:latin typeface="+mn-lt"/>
                <a:ea typeface="+mn-ea"/>
                <a:cs typeface="+mn-cs"/>
              </a:rPr>
              <a:t>configuration</a:t>
            </a:r>
            <a:r>
              <a:rPr lang="en-US" sz="1200" kern="1200" dirty="0">
                <a:solidFill>
                  <a:schemeClr val="tx1"/>
                </a:solidFill>
                <a:effectLst/>
                <a:latin typeface="+mn-lt"/>
                <a:ea typeface="+mn-ea"/>
                <a:cs typeface="+mn-cs"/>
              </a:rPr>
              <a:t> is required (there is no way to configure scale or limits)</a:t>
            </a:r>
          </a:p>
          <a:p>
            <a:pPr lvl="1"/>
            <a:r>
              <a:rPr lang="en-US" sz="1200" kern="1200" dirty="0">
                <a:solidFill>
                  <a:schemeClr val="tx1"/>
                </a:solidFill>
                <a:effectLst/>
                <a:latin typeface="+mn-lt"/>
                <a:ea typeface="+mn-ea"/>
                <a:cs typeface="+mn-cs"/>
              </a:rPr>
              <a:t>Scales to match </a:t>
            </a:r>
            <a:r>
              <a:rPr lang="en-US" sz="1200" b="1" kern="1200" dirty="0">
                <a:solidFill>
                  <a:schemeClr val="tx1"/>
                </a:solidFill>
                <a:effectLst/>
                <a:latin typeface="+mn-lt"/>
                <a:ea typeface="+mn-ea"/>
                <a:cs typeface="+mn-cs"/>
              </a:rPr>
              <a:t>any given workload</a:t>
            </a:r>
            <a:r>
              <a:rPr lang="en-US" sz="1200" kern="1200" dirty="0">
                <a:solidFill>
                  <a:schemeClr val="tx1"/>
                </a:solidFill>
                <a:effectLst/>
                <a:latin typeface="+mn-lt"/>
                <a:ea typeface="+mn-ea"/>
                <a:cs typeface="+mn-cs"/>
              </a:rPr>
              <a:t>. Scales from zero to handle </a:t>
            </a:r>
            <a:r>
              <a:rPr lang="en-US" sz="1200" b="1" kern="1200" dirty="0">
                <a:solidFill>
                  <a:schemeClr val="tx1"/>
                </a:solidFill>
                <a:effectLst/>
                <a:latin typeface="+mn-lt"/>
                <a:ea typeface="+mn-ea"/>
                <a:cs typeface="+mn-cs"/>
              </a:rPr>
              <a:t>tens of thousands concurrent</a:t>
            </a:r>
            <a:r>
              <a:rPr lang="en-US" sz="1200" kern="1200" dirty="0">
                <a:solidFill>
                  <a:schemeClr val="tx1"/>
                </a:solidFill>
                <a:effectLst/>
                <a:latin typeface="+mn-lt"/>
                <a:ea typeface="+mn-ea"/>
                <a:cs typeface="+mn-cs"/>
              </a:rPr>
              <a:t> functions invocations within seconds </a:t>
            </a:r>
          </a:p>
          <a:p>
            <a:pPr lvl="1"/>
            <a:r>
              <a:rPr lang="en-US" sz="1200" kern="1200" dirty="0">
                <a:solidFill>
                  <a:schemeClr val="tx1"/>
                </a:solidFill>
                <a:effectLst/>
                <a:latin typeface="+mn-lt"/>
                <a:ea typeface="+mn-ea"/>
                <a:cs typeface="+mn-cs"/>
              </a:rPr>
              <a:t>Pay only for the time your code is running</a:t>
            </a:r>
          </a:p>
          <a:p>
            <a:pPr lvl="0"/>
            <a:r>
              <a:rPr lang="en-US" sz="1200" kern="1200" dirty="0">
                <a:solidFill>
                  <a:schemeClr val="tx1"/>
                </a:solidFill>
                <a:effectLst/>
                <a:latin typeface="+mn-lt"/>
                <a:ea typeface="+mn-ea"/>
                <a:cs typeface="+mn-cs"/>
              </a:rPr>
              <a:t>Serverless compute </a:t>
            </a:r>
            <a:r>
              <a:rPr lang="en-US" sz="1200" b="1" kern="1200" dirty="0">
                <a:solidFill>
                  <a:schemeClr val="tx1"/>
                </a:solidFill>
                <a:effectLst/>
                <a:latin typeface="+mn-lt"/>
                <a:ea typeface="+mn-ea"/>
                <a:cs typeface="+mn-cs"/>
              </a:rPr>
              <a:t>reacts to events</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React, in near real-time, to events and triggers</a:t>
            </a:r>
          </a:p>
          <a:p>
            <a:pPr lvl="1"/>
            <a:r>
              <a:rPr lang="en-US" sz="1200" kern="1200" dirty="0">
                <a:solidFill>
                  <a:schemeClr val="tx1"/>
                </a:solidFill>
                <a:effectLst/>
                <a:latin typeface="+mn-lt"/>
                <a:ea typeface="+mn-ea"/>
                <a:cs typeface="+mn-cs"/>
              </a:rPr>
              <a:t>Triggered by virtually any event from Azure service or 3</a:t>
            </a:r>
            <a:r>
              <a:rPr lang="en-US" sz="1200" kern="1200" baseline="30000" dirty="0">
                <a:solidFill>
                  <a:schemeClr val="tx1"/>
                </a:solidFill>
                <a:effectLst/>
                <a:latin typeface="+mn-lt"/>
                <a:ea typeface="+mn-ea"/>
                <a:cs typeface="+mn-cs"/>
              </a:rPr>
              <a:t>rd</a:t>
            </a:r>
            <a:r>
              <a:rPr lang="en-US" sz="1200" kern="1200" dirty="0">
                <a:solidFill>
                  <a:schemeClr val="tx1"/>
                </a:solidFill>
                <a:effectLst/>
                <a:latin typeface="+mn-lt"/>
                <a:ea typeface="+mn-ea"/>
                <a:cs typeface="+mn-cs"/>
              </a:rPr>
              <a:t> party services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Setup time, provisioning is long</a:t>
            </a:r>
            <a:r>
              <a:rPr lang="en-US" baseline="0" dirty="0"/>
              <a:t> &amp; costly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400C77-98DD-41D6-BDE7-5E20B890E765}"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7952203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Build 2015</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3/6/2018 10:27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00124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gradFill>
                  <a:gsLst>
                    <a:gs pos="2917">
                      <a:srgbClr val="FFFFFF"/>
                    </a:gs>
                    <a:gs pos="30000">
                      <a:srgbClr val="FFFFFF"/>
                    </a:gs>
                  </a:gsLst>
                  <a:lin ang="5400000" scaled="0"/>
                </a:gradFill>
                <a:latin typeface="Segoe UI Semilight"/>
              </a:rPr>
              <a:t>Parse JSON – take a JSON object and convert to a specified schema</a:t>
            </a:r>
          </a:p>
          <a:p>
            <a:endParaRPr lang="en-US" dirty="0"/>
          </a:p>
          <a:p>
            <a:r>
              <a:rPr lang="en-US" sz="1200" dirty="0">
                <a:gradFill>
                  <a:gsLst>
                    <a:gs pos="2917">
                      <a:srgbClr val="FFFFFF"/>
                    </a:gs>
                    <a:gs pos="30000">
                      <a:srgbClr val="FFFFFF"/>
                    </a:gs>
                  </a:gsLst>
                  <a:lin ang="5400000" scaled="0"/>
                </a:gradFill>
              </a:rPr>
              <a:t>- constructing any output, including objects, arrays, and any other type natively supported by logic apps</a:t>
            </a:r>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Build 2015</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3/6/2018 10:27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4385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3/6/2018 10:27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65187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Retry policy</a:t>
            </a:r>
          </a:p>
          <a:p>
            <a:pPr lvl="1"/>
            <a:r>
              <a:rPr lang="en-US" dirty="0"/>
              <a:t>Default, custom, and disabled</a:t>
            </a:r>
          </a:p>
          <a:p>
            <a:r>
              <a:rPr lang="en-US" dirty="0"/>
              <a:t>Run After</a:t>
            </a:r>
          </a:p>
          <a:p>
            <a:pPr lvl="1"/>
            <a:r>
              <a:rPr lang="en-US" dirty="0"/>
              <a:t>Conditional dependency control</a:t>
            </a:r>
          </a:p>
          <a:p>
            <a:pPr lvl="1"/>
            <a:r>
              <a:rPr lang="en-US" dirty="0"/>
              <a:t>Status: Succeeded, Failed, TimedOut, Skipped</a:t>
            </a:r>
          </a:p>
          <a:p>
            <a:r>
              <a:rPr lang="en-US" dirty="0"/>
              <a:t>Terminate</a:t>
            </a:r>
          </a:p>
          <a:p>
            <a:pPr lvl="1"/>
            <a:r>
              <a:rPr lang="en-US" dirty="0"/>
              <a:t>Early termination</a:t>
            </a:r>
          </a:p>
          <a:p>
            <a:pPr lvl="1"/>
            <a:r>
              <a:rPr lang="en-US" dirty="0"/>
              <a:t>Failed or Successful status</a:t>
            </a:r>
          </a:p>
          <a:p>
            <a:pPr lvl="1"/>
            <a:endParaRPr lang="en-US" dirty="0"/>
          </a:p>
          <a:p>
            <a:r>
              <a:rPr lang="en-US" dirty="0"/>
              <a:t>Scopes</a:t>
            </a:r>
          </a:p>
          <a:p>
            <a:pPr lvl="1"/>
            <a:r>
              <a:rPr lang="en-US" dirty="0"/>
              <a:t>Encapsulate a set of actions</a:t>
            </a:r>
          </a:p>
          <a:p>
            <a:pPr lvl="1"/>
            <a:r>
              <a:rPr lang="en-US" dirty="0"/>
              <a:t>Status: Determined by the status of the leaf nodes within the Scope</a:t>
            </a:r>
          </a:p>
          <a:p>
            <a:pPr lvl="2"/>
            <a:r>
              <a:rPr lang="en-US" dirty="0"/>
              <a:t>Succeeded: all must have succeeded</a:t>
            </a:r>
          </a:p>
          <a:p>
            <a:pPr lvl="2"/>
            <a:r>
              <a:rPr lang="en-US" dirty="0"/>
              <a:t>Skipped: all must have been skipped</a:t>
            </a:r>
          </a:p>
          <a:p>
            <a:pPr lvl="2"/>
            <a:r>
              <a:rPr lang="en-US" dirty="0"/>
              <a:t>Failed: any not succeeded or skipped</a:t>
            </a:r>
          </a:p>
          <a:p>
            <a:pPr lvl="1"/>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Build 2015</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3/6/2018 10:27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59726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Scopes</a:t>
            </a:r>
          </a:p>
          <a:p>
            <a:pPr lvl="1"/>
            <a:r>
              <a:rPr lang="en-US" dirty="0"/>
              <a:t>Encapsulate a set of actions</a:t>
            </a:r>
          </a:p>
          <a:p>
            <a:pPr lvl="1"/>
            <a:r>
              <a:rPr lang="en-US" dirty="0"/>
              <a:t>Status: Determined by the status of the leaf nodes within the Scope</a:t>
            </a:r>
          </a:p>
          <a:p>
            <a:pPr lvl="2"/>
            <a:r>
              <a:rPr lang="en-US" dirty="0"/>
              <a:t>Succeeded: all must have succeeded</a:t>
            </a:r>
          </a:p>
          <a:p>
            <a:pPr lvl="2"/>
            <a:r>
              <a:rPr lang="en-US" dirty="0"/>
              <a:t>Skipped: all must have been skipped</a:t>
            </a:r>
          </a:p>
          <a:p>
            <a:pPr lvl="2"/>
            <a:r>
              <a:rPr lang="en-US" dirty="0"/>
              <a:t>Failed: any not succeeded or skipped</a:t>
            </a:r>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3/6/2018 10:27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7634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3/6/2018 10:27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83686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3/6/2018 10:27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25677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3/6/2018 10:27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02568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3/6/2018 10:27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28876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FE3C97-86F5-42D6-A885-486E05C695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5124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Abstraction of servers, infrastructure and configuration of operating system</a:t>
            </a:r>
          </a:p>
          <a:p>
            <a:r>
              <a:rPr lang="en-US" dirty="0"/>
              <a:t>Event-driven scale</a:t>
            </a:r>
          </a:p>
          <a:p>
            <a:r>
              <a:rPr lang="en-US" dirty="0"/>
              <a:t>Sub-second billing</a:t>
            </a:r>
          </a:p>
          <a:p>
            <a:r>
              <a:rPr lang="en-US" dirty="0"/>
              <a:t>Stateless</a:t>
            </a:r>
          </a:p>
          <a:p>
            <a:endParaRPr lang="en-US" dirty="0"/>
          </a:p>
          <a:p>
            <a:pPr lvl="0" rtl="0"/>
            <a:r>
              <a:rPr lang="en-US" sz="1200" kern="1200" dirty="0">
                <a:solidFill>
                  <a:schemeClr val="tx1"/>
                </a:solidFill>
                <a:effectLst/>
                <a:latin typeface="+mn-lt"/>
                <a:ea typeface="+mn-ea"/>
                <a:cs typeface="+mn-cs"/>
              </a:rPr>
              <a:t>Serverless compute is a </a:t>
            </a:r>
            <a:r>
              <a:rPr lang="en-US" sz="1200" b="1" kern="1200" dirty="0">
                <a:solidFill>
                  <a:schemeClr val="tx1"/>
                </a:solidFill>
                <a:effectLst/>
                <a:latin typeface="+mn-lt"/>
                <a:ea typeface="+mn-ea"/>
                <a:cs typeface="+mn-cs"/>
              </a:rPr>
              <a:t>fully managed</a:t>
            </a:r>
            <a:r>
              <a:rPr lang="en-US" sz="1200" kern="1200" dirty="0">
                <a:solidFill>
                  <a:schemeClr val="tx1"/>
                </a:solidFill>
                <a:effectLst/>
                <a:latin typeface="+mn-lt"/>
                <a:ea typeface="+mn-ea"/>
                <a:cs typeface="+mn-cs"/>
              </a:rPr>
              <a:t> service. Some refer to it as Functions as a Service</a:t>
            </a:r>
          </a:p>
          <a:p>
            <a:pPr lvl="1"/>
            <a:r>
              <a:rPr lang="en-US" sz="1200" kern="1200" dirty="0">
                <a:solidFill>
                  <a:schemeClr val="tx1"/>
                </a:solidFill>
                <a:effectLst/>
                <a:latin typeface="+mn-lt"/>
                <a:ea typeface="+mn-ea"/>
                <a:cs typeface="+mn-cs"/>
              </a:rPr>
              <a:t>OS and Framework patching is performed for you</a:t>
            </a:r>
          </a:p>
          <a:p>
            <a:pPr lvl="1"/>
            <a:r>
              <a:rPr lang="en-US" sz="1200" kern="1200" dirty="0">
                <a:solidFill>
                  <a:schemeClr val="tx1"/>
                </a:solidFill>
                <a:effectLst/>
                <a:latin typeface="+mn-lt"/>
                <a:ea typeface="+mn-ea"/>
                <a:cs typeface="+mn-cs"/>
              </a:rPr>
              <a:t>There is zero administrative tasks and no need to manage any infrastructure </a:t>
            </a:r>
          </a:p>
          <a:p>
            <a:pPr lvl="1"/>
            <a:r>
              <a:rPr lang="en-US" sz="1200" kern="1200" dirty="0">
                <a:solidFill>
                  <a:schemeClr val="tx1"/>
                </a:solidFill>
                <a:effectLst/>
                <a:latin typeface="+mn-lt"/>
                <a:ea typeface="+mn-ea"/>
                <a:cs typeface="+mn-cs"/>
              </a:rPr>
              <a:t>You just deploy your code (function) and it runs</a:t>
            </a:r>
          </a:p>
          <a:p>
            <a:pPr lvl="1"/>
            <a:r>
              <a:rPr lang="en-US" sz="1200" kern="1200" dirty="0">
                <a:solidFill>
                  <a:schemeClr val="tx1"/>
                </a:solidFill>
                <a:effectLst/>
                <a:latin typeface="+mn-lt"/>
                <a:ea typeface="+mn-ea"/>
                <a:cs typeface="+mn-cs"/>
              </a:rPr>
              <a:t>Your code runs within seconds and for very short period of time</a:t>
            </a:r>
          </a:p>
          <a:p>
            <a:pPr lvl="0"/>
            <a:r>
              <a:rPr lang="en-US" sz="1200" kern="1200" dirty="0">
                <a:solidFill>
                  <a:schemeClr val="tx1"/>
                </a:solidFill>
                <a:effectLst/>
                <a:latin typeface="+mn-lt"/>
                <a:ea typeface="+mn-ea"/>
                <a:cs typeface="+mn-cs"/>
              </a:rPr>
              <a:t>Serverless compute </a:t>
            </a:r>
            <a:r>
              <a:rPr lang="en-US" sz="1200" b="1" kern="1200" dirty="0">
                <a:solidFill>
                  <a:schemeClr val="tx1"/>
                </a:solidFill>
                <a:effectLst/>
                <a:latin typeface="+mn-lt"/>
                <a:ea typeface="+mn-ea"/>
                <a:cs typeface="+mn-cs"/>
              </a:rPr>
              <a:t>scales quickly </a:t>
            </a:r>
            <a:r>
              <a:rPr lang="en-US" sz="1200" kern="1200" dirty="0">
                <a:solidFill>
                  <a:schemeClr val="tx1"/>
                </a:solidFill>
                <a:effectLst/>
                <a:latin typeface="+mn-lt"/>
                <a:ea typeface="+mn-ea"/>
                <a:cs typeface="+mn-cs"/>
              </a:rPr>
              <a:t>(almost </a:t>
            </a:r>
            <a:r>
              <a:rPr lang="en-US" sz="1200" b="1" kern="1200" dirty="0">
                <a:solidFill>
                  <a:schemeClr val="tx1"/>
                </a:solidFill>
                <a:effectLst/>
                <a:latin typeface="+mn-lt"/>
                <a:ea typeface="+mn-ea"/>
                <a:cs typeface="+mn-cs"/>
              </a:rPr>
              <a:t>instantly</a:t>
            </a:r>
            <a:r>
              <a:rPr lang="en-US" sz="1200" kern="1200" dirty="0">
                <a:solidFill>
                  <a:schemeClr val="tx1"/>
                </a:solidFill>
                <a:effectLst/>
                <a:latin typeface="+mn-lt"/>
                <a:ea typeface="+mn-ea"/>
                <a:cs typeface="+mn-cs"/>
              </a:rPr>
              <a:t>) and </a:t>
            </a:r>
            <a:r>
              <a:rPr lang="en-US" sz="1200" b="1" kern="1200" dirty="0">
                <a:solidFill>
                  <a:schemeClr val="tx1"/>
                </a:solidFill>
                <a:effectLst/>
                <a:latin typeface="+mn-lt"/>
                <a:ea typeface="+mn-ea"/>
                <a:cs typeface="+mn-cs"/>
              </a:rPr>
              <a:t>vastly</a:t>
            </a:r>
            <a:r>
              <a:rPr lang="en-US" sz="1200" kern="1200" dirty="0">
                <a:solidFill>
                  <a:schemeClr val="tx1"/>
                </a:solidFill>
                <a:effectLst/>
                <a:latin typeface="+mn-lt"/>
                <a:ea typeface="+mn-ea"/>
                <a:cs typeface="+mn-cs"/>
              </a:rPr>
              <a:t> </a:t>
            </a:r>
          </a:p>
          <a:p>
            <a:pPr lvl="1"/>
            <a:r>
              <a:rPr lang="en-US" sz="1200" kern="1200" dirty="0">
                <a:solidFill>
                  <a:schemeClr val="tx1"/>
                </a:solidFill>
                <a:effectLst/>
                <a:latin typeface="+mn-lt"/>
                <a:ea typeface="+mn-ea"/>
                <a:cs typeface="+mn-cs"/>
              </a:rPr>
              <a:t>Automatically scales </a:t>
            </a:r>
            <a:r>
              <a:rPr lang="en-US" sz="1200" b="1" kern="1200" dirty="0">
                <a:solidFill>
                  <a:schemeClr val="tx1"/>
                </a:solidFill>
                <a:effectLst/>
                <a:latin typeface="+mn-lt"/>
                <a:ea typeface="+mn-ea"/>
                <a:cs typeface="+mn-cs"/>
              </a:rPr>
              <a:t>within seconds </a:t>
            </a:r>
            <a:endParaRPr lang="en-US" sz="1200" kern="1200" dirty="0">
              <a:solidFill>
                <a:schemeClr val="tx1"/>
              </a:solidFill>
              <a:effectLst/>
              <a:latin typeface="+mn-lt"/>
              <a:ea typeface="+mn-ea"/>
              <a:cs typeface="+mn-cs"/>
            </a:endParaRPr>
          </a:p>
          <a:p>
            <a:pPr lvl="1"/>
            <a:r>
              <a:rPr lang="en-US" sz="1200" b="1" kern="1200" dirty="0">
                <a:solidFill>
                  <a:schemeClr val="tx1"/>
                </a:solidFill>
                <a:effectLst/>
                <a:latin typeface="+mn-lt"/>
                <a:ea typeface="+mn-ea"/>
                <a:cs typeface="+mn-cs"/>
              </a:rPr>
              <a:t>No</a:t>
            </a:r>
            <a:r>
              <a:rPr lang="en-US" sz="1200" kern="1200" dirty="0">
                <a:solidFill>
                  <a:schemeClr val="tx1"/>
                </a:solidFill>
                <a:effectLst/>
                <a:latin typeface="+mn-lt"/>
                <a:ea typeface="+mn-ea"/>
                <a:cs typeface="+mn-cs"/>
              </a:rPr>
              <a:t> scale </a:t>
            </a:r>
            <a:r>
              <a:rPr lang="en-US" sz="1200" b="1" kern="1200" dirty="0">
                <a:solidFill>
                  <a:schemeClr val="tx1"/>
                </a:solidFill>
                <a:effectLst/>
                <a:latin typeface="+mn-lt"/>
                <a:ea typeface="+mn-ea"/>
                <a:cs typeface="+mn-cs"/>
              </a:rPr>
              <a:t>configuration</a:t>
            </a:r>
            <a:r>
              <a:rPr lang="en-US" sz="1200" kern="1200" dirty="0">
                <a:solidFill>
                  <a:schemeClr val="tx1"/>
                </a:solidFill>
                <a:effectLst/>
                <a:latin typeface="+mn-lt"/>
                <a:ea typeface="+mn-ea"/>
                <a:cs typeface="+mn-cs"/>
              </a:rPr>
              <a:t> is required (there is no way to configure scale or limits)</a:t>
            </a:r>
          </a:p>
          <a:p>
            <a:pPr lvl="1"/>
            <a:r>
              <a:rPr lang="en-US" sz="1200" kern="1200" dirty="0">
                <a:solidFill>
                  <a:schemeClr val="tx1"/>
                </a:solidFill>
                <a:effectLst/>
                <a:latin typeface="+mn-lt"/>
                <a:ea typeface="+mn-ea"/>
                <a:cs typeface="+mn-cs"/>
              </a:rPr>
              <a:t>Scales to match </a:t>
            </a:r>
            <a:r>
              <a:rPr lang="en-US" sz="1200" b="1" kern="1200" dirty="0">
                <a:solidFill>
                  <a:schemeClr val="tx1"/>
                </a:solidFill>
                <a:effectLst/>
                <a:latin typeface="+mn-lt"/>
                <a:ea typeface="+mn-ea"/>
                <a:cs typeface="+mn-cs"/>
              </a:rPr>
              <a:t>any given workload</a:t>
            </a:r>
            <a:r>
              <a:rPr lang="en-US" sz="1200" kern="1200" dirty="0">
                <a:solidFill>
                  <a:schemeClr val="tx1"/>
                </a:solidFill>
                <a:effectLst/>
                <a:latin typeface="+mn-lt"/>
                <a:ea typeface="+mn-ea"/>
                <a:cs typeface="+mn-cs"/>
              </a:rPr>
              <a:t>. Scales from zero to handle </a:t>
            </a:r>
            <a:r>
              <a:rPr lang="en-US" sz="1200" b="1" kern="1200" dirty="0">
                <a:solidFill>
                  <a:schemeClr val="tx1"/>
                </a:solidFill>
                <a:effectLst/>
                <a:latin typeface="+mn-lt"/>
                <a:ea typeface="+mn-ea"/>
                <a:cs typeface="+mn-cs"/>
              </a:rPr>
              <a:t>tens of thousands concurrent</a:t>
            </a:r>
            <a:r>
              <a:rPr lang="en-US" sz="1200" kern="1200" dirty="0">
                <a:solidFill>
                  <a:schemeClr val="tx1"/>
                </a:solidFill>
                <a:effectLst/>
                <a:latin typeface="+mn-lt"/>
                <a:ea typeface="+mn-ea"/>
                <a:cs typeface="+mn-cs"/>
              </a:rPr>
              <a:t> functions invocations within seconds </a:t>
            </a:r>
          </a:p>
          <a:p>
            <a:pPr lvl="1"/>
            <a:r>
              <a:rPr lang="en-US" sz="1200" kern="1200" dirty="0">
                <a:solidFill>
                  <a:schemeClr val="tx1"/>
                </a:solidFill>
                <a:effectLst/>
                <a:latin typeface="+mn-lt"/>
                <a:ea typeface="+mn-ea"/>
                <a:cs typeface="+mn-cs"/>
              </a:rPr>
              <a:t>Pay only for the time your code is running</a:t>
            </a:r>
          </a:p>
          <a:p>
            <a:pPr lvl="0"/>
            <a:r>
              <a:rPr lang="en-US" sz="1200" kern="1200" dirty="0">
                <a:solidFill>
                  <a:schemeClr val="tx1"/>
                </a:solidFill>
                <a:effectLst/>
                <a:latin typeface="+mn-lt"/>
                <a:ea typeface="+mn-ea"/>
                <a:cs typeface="+mn-cs"/>
              </a:rPr>
              <a:t>Serverless compute </a:t>
            </a:r>
            <a:r>
              <a:rPr lang="en-US" sz="1200" b="1" kern="1200" dirty="0">
                <a:solidFill>
                  <a:schemeClr val="tx1"/>
                </a:solidFill>
                <a:effectLst/>
                <a:latin typeface="+mn-lt"/>
                <a:ea typeface="+mn-ea"/>
                <a:cs typeface="+mn-cs"/>
              </a:rPr>
              <a:t>reacts to events</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React, in near real-time, to events and triggers</a:t>
            </a:r>
          </a:p>
          <a:p>
            <a:pPr lvl="1"/>
            <a:r>
              <a:rPr lang="en-US" sz="1200" kern="1200" dirty="0">
                <a:solidFill>
                  <a:schemeClr val="tx1"/>
                </a:solidFill>
                <a:effectLst/>
                <a:latin typeface="+mn-lt"/>
                <a:ea typeface="+mn-ea"/>
                <a:cs typeface="+mn-cs"/>
              </a:rPr>
              <a:t>Triggered by virtually any event from Azure service or 3</a:t>
            </a:r>
            <a:r>
              <a:rPr lang="en-US" sz="1200" kern="1200" baseline="30000" dirty="0">
                <a:solidFill>
                  <a:schemeClr val="tx1"/>
                </a:solidFill>
                <a:effectLst/>
                <a:latin typeface="+mn-lt"/>
                <a:ea typeface="+mn-ea"/>
                <a:cs typeface="+mn-cs"/>
              </a:rPr>
              <a:t>rd</a:t>
            </a:r>
            <a:r>
              <a:rPr lang="en-US" sz="1200" kern="1200" dirty="0">
                <a:solidFill>
                  <a:schemeClr val="tx1"/>
                </a:solidFill>
                <a:effectLst/>
                <a:latin typeface="+mn-lt"/>
                <a:ea typeface="+mn-ea"/>
                <a:cs typeface="+mn-cs"/>
              </a:rPr>
              <a:t> party services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Setup time, provisioning is long</a:t>
            </a:r>
            <a:r>
              <a:rPr lang="en-US" baseline="0" dirty="0"/>
              <a:t> &amp; costly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400C77-98DD-41D6-BDE7-5E20B890E765}"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2318094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400C77-98DD-41D6-BDE7-5E20B890E7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92638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400C77-98DD-41D6-BDE7-5E20B890E7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06171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5C472B-0BE7-420F-A37B-44BBF15E79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51529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5C472B-0BE7-420F-A37B-44BBF15E79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1387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834E39C7-B244-4AD1-BF37-284BD542741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5357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834E39C7-B244-4AD1-BF37-284BD542741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5232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400C77-98DD-41D6-BDE7-5E20B890E7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8481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400C77-98DD-41D6-BDE7-5E20B890E7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4016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F9BF72-0868-4F84-9FCC-2F96DE36B2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83912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Ref idx="1001">
        <a:schemeClr val="bg2"/>
      </p:bgRef>
    </p:bg>
    <p:spTree>
      <p:nvGrpSpPr>
        <p:cNvPr id="1" name=""/>
        <p:cNvGrpSpPr/>
        <p:nvPr/>
      </p:nvGrpSpPr>
      <p:grpSpPr>
        <a:xfrm>
          <a:off x="0" y="0"/>
          <a:ext cx="0" cy="0"/>
          <a:chOff x="0" y="0"/>
          <a:chExt cx="0" cy="0"/>
        </a:xfrm>
      </p:grpSpPr>
      <p:sp>
        <p:nvSpPr>
          <p:cNvPr id="2" name="Rectangle 1"/>
          <p:cNvSpPr/>
          <p:nvPr/>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454892" y="481158"/>
            <a:ext cx="1408078" cy="300619"/>
          </a:xfrm>
          <a:prstGeom prst="rect">
            <a:avLst/>
          </a:prstGeom>
        </p:spPr>
      </p:pic>
    </p:spTree>
    <p:extLst>
      <p:ext uri="{BB962C8B-B14F-4D97-AF65-F5344CB8AC3E}">
        <p14:creationId xmlns:p14="http://schemas.microsoft.com/office/powerpoint/2010/main" val="2099456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620258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048239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3701473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1"/>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14998737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8964248" cy="1158793"/>
          </a:xfrm>
          <a:noFill/>
        </p:spPr>
        <p:txBody>
          <a:bodyPr wrap="square" tIns="91440" bIns="91440" anchor="t" anchorCtr="0">
            <a:spAutoFit/>
          </a:bodyPr>
          <a:lstStyle>
            <a:lvl1pPr>
              <a:defRPr sz="7058" spc="-98"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8964247" cy="724246"/>
          </a:xfrm>
          <a:noFill/>
        </p:spPr>
        <p:txBody>
          <a:bodyPr wrap="square" lIns="182880" tIns="146304" rIns="182880" bIns="146304">
            <a:spAutoFit/>
          </a:bodyPr>
          <a:lstStyle>
            <a:lvl1pPr marL="0" indent="0">
              <a:spcBef>
                <a:spcPts val="0"/>
              </a:spcBef>
              <a:buNone/>
              <a:defRPr sz="3137" spc="0" baseline="0">
                <a:gradFill>
                  <a:gsLst>
                    <a:gs pos="24779">
                      <a:srgbClr val="000000"/>
                    </a:gs>
                    <a:gs pos="70000">
                      <a:srgbClr val="000000"/>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230685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emo slide">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C49B49-6C22-4973-BCE9-2EF2F5323C34}"/>
              </a:ext>
            </a:extLst>
          </p:cNvPr>
          <p:cNvSpPr>
            <a:spLocks noGrp="1"/>
          </p:cNvSpPr>
          <p:nvPr>
            <p:ph type="title"/>
          </p:nvPr>
        </p:nvSpPr>
        <p:spPr>
          <a:xfrm>
            <a:off x="269240" y="289511"/>
            <a:ext cx="11655840" cy="899665"/>
          </a:xfrm>
        </p:spPr>
        <p:txBody>
          <a:bodyPr/>
          <a:lstStyle>
            <a:lvl1pPr>
              <a:defRPr sz="7060">
                <a:solidFill>
                  <a:schemeClr val="accent2"/>
                </a:solidFill>
              </a:defRPr>
            </a:lvl1pPr>
          </a:lstStyle>
          <a:p>
            <a:r>
              <a:rPr lang="en-US" dirty="0"/>
              <a:t>Click to edit Master title style</a:t>
            </a:r>
          </a:p>
        </p:txBody>
      </p:sp>
    </p:spTree>
    <p:extLst>
      <p:ext uri="{BB962C8B-B14F-4D97-AF65-F5344CB8AC3E}">
        <p14:creationId xmlns:p14="http://schemas.microsoft.com/office/powerpoint/2010/main" val="42863728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964247"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Video title</a:t>
            </a:r>
          </a:p>
        </p:txBody>
      </p:sp>
    </p:spTree>
    <p:extLst>
      <p:ext uri="{BB962C8B-B14F-4D97-AF65-F5344CB8AC3E}">
        <p14:creationId xmlns:p14="http://schemas.microsoft.com/office/powerpoint/2010/main" val="39783077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8419526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92035">
                      <a:srgbClr val="000000"/>
                    </a:gs>
                    <a:gs pos="75000">
                      <a:srgbClr val="000000"/>
                    </a:gs>
                  </a:gsLst>
                  <a:lin ang="5400000" scaled="0"/>
                </a:gradFill>
              </a:defRPr>
            </a:lvl1pPr>
          </a:lstStyle>
          <a:p>
            <a:r>
              <a:rPr lang="en-US"/>
              <a:t>Section title</a:t>
            </a:r>
          </a:p>
        </p:txBody>
      </p:sp>
    </p:spTree>
    <p:extLst>
      <p:ext uri="{BB962C8B-B14F-4D97-AF65-F5344CB8AC3E}">
        <p14:creationId xmlns:p14="http://schemas.microsoft.com/office/powerpoint/2010/main" val="11265453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dpi="0" rotWithShape="1">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042692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b="1380"/>
          <a:stretch/>
        </p:blipFill>
        <p:spPr bwMode="invGray">
          <a:xfrm>
            <a:off x="448213" y="481158"/>
            <a:ext cx="1421436" cy="300619"/>
          </a:xfrm>
          <a:prstGeom prst="rect">
            <a:avLst/>
          </a:prstGeom>
        </p:spPr>
      </p:pic>
    </p:spTree>
    <p:extLst>
      <p:ext uri="{BB962C8B-B14F-4D97-AF65-F5344CB8AC3E}">
        <p14:creationId xmlns:p14="http://schemas.microsoft.com/office/powerpoint/2010/main" val="24558138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75602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55396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539235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a:ea typeface="+mn-ea"/>
                <a:cs typeface="Segoe UI" pitchFamily="34" charset="0"/>
              </a:rPr>
              <a:t>© 2016 Microsoft Corporation. All rights reserved.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54892" y="470067"/>
            <a:ext cx="1408078" cy="300619"/>
          </a:xfrm>
          <a:prstGeom prst="rect">
            <a:avLst/>
          </a:prstGeom>
        </p:spPr>
      </p:pic>
    </p:spTree>
    <p:extLst>
      <p:ext uri="{BB962C8B-B14F-4D97-AF65-F5344CB8AC3E}">
        <p14:creationId xmlns:p14="http://schemas.microsoft.com/office/powerpoint/2010/main" val="41001557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25569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D4B4F5-9F56-4AF2-B8FC-381E478EDD58}" type="datetimeFigureOut">
              <a:rPr lang="en-US" smtClean="0"/>
              <a:t>3/6/2018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C923CD-E977-4E78-9161-C57CCFBF0D9F}" type="slidenum">
              <a:rPr lang="en-US" smtClean="0"/>
              <a:t>‹#›</a:t>
            </a:fld>
            <a:endParaRPr lang="en-US" dirty="0"/>
          </a:p>
        </p:txBody>
      </p:sp>
    </p:spTree>
    <p:extLst>
      <p:ext uri="{BB962C8B-B14F-4D97-AF65-F5344CB8AC3E}">
        <p14:creationId xmlns:p14="http://schemas.microsoft.com/office/powerpoint/2010/main" val="4381259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3" y="289515"/>
            <a:ext cx="4225335" cy="3214201"/>
          </a:xfrm>
        </p:spPr>
        <p:txBody>
          <a:bodyPr/>
          <a:lstStyle/>
          <a:p>
            <a:r>
              <a:rPr lang="en-US"/>
              <a:t>Click to edit Master title style</a:t>
            </a:r>
          </a:p>
        </p:txBody>
      </p:sp>
      <p:sp>
        <p:nvSpPr>
          <p:cNvPr id="3" name="Rectangle 2"/>
          <p:cNvSpPr/>
          <p:nvPr userDrawn="1"/>
        </p:nvSpPr>
        <p:spPr bwMode="auto">
          <a:xfrm>
            <a:off x="4751363" y="5"/>
            <a:ext cx="7440636" cy="68580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0" tIns="143344" rIns="179180" bIns="143344" numCol="1" spcCol="0" rtlCol="0" fromWordArt="0" anchor="t" anchorCtr="0" forceAA="0" compatLnSpc="1">
            <a:prstTxWarp prst="textNoShape">
              <a:avLst/>
            </a:prstTxWarp>
            <a:noAutofit/>
          </a:bodyPr>
          <a:lstStyle/>
          <a:p>
            <a:pPr algn="ctr" defTabSz="913481" fontAlgn="base">
              <a:lnSpc>
                <a:spcPct val="90000"/>
              </a:lnSpc>
              <a:spcBef>
                <a:spcPct val="0"/>
              </a:spcBef>
              <a:spcAft>
                <a:spcPct val="0"/>
              </a:spcAft>
              <a:defRPr/>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2676985"/>
      </p:ext>
    </p:extLst>
  </p:cSld>
  <p:clrMapOvr>
    <a:masterClrMapping/>
  </p:clrMapOvr>
  <p:transition>
    <p:fade/>
  </p:transition>
  <p:extLst mod="1">
    <p:ext uri="{DCECCB84-F9BA-43D5-87BE-67443E8EF086}">
      <p15:sldGuideLst xmlns:p15="http://schemas.microsoft.com/office/powerpoint/2012/main">
        <p15:guide id="1" pos="3917">
          <p15:clr>
            <a:srgbClr val="FBAE40"/>
          </p15:clr>
        </p15:guide>
        <p15:guide id="2" pos="334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408565036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Box 7"/>
          <p:cNvSpPr txBox="1"/>
          <p:nvPr userDrawn="1"/>
        </p:nvSpPr>
        <p:spPr bwMode="white">
          <a:xfrm>
            <a:off x="4367360" y="6566898"/>
            <a:ext cx="3457280" cy="158429"/>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r>
              <a:rPr lang="en-US" sz="1029" spc="147" dirty="0">
                <a:gradFill>
                  <a:gsLst>
                    <a:gs pos="0">
                      <a:srgbClr val="FFFFFF">
                        <a:alpha val="50000"/>
                      </a:srgbClr>
                    </a:gs>
                    <a:gs pos="86000">
                      <a:srgbClr val="FFFFFF">
                        <a:alpha val="50000"/>
                      </a:srgbClr>
                    </a:gs>
                  </a:gsLst>
                  <a:lin ang="5400000" scaled="0"/>
                </a:gradFill>
              </a:rPr>
              <a:t>MICROSOFT CONFIDENTIAL – INTERNAL ONLY</a:t>
            </a:r>
          </a:p>
        </p:txBody>
      </p:sp>
      <p:sp>
        <p:nvSpPr>
          <p:cNvPr id="4" name="Text Placeholder 3"/>
          <p:cNvSpPr>
            <a:spLocks noGrp="1"/>
          </p:cNvSpPr>
          <p:nvPr>
            <p:ph type="body" sz="quarter" idx="10"/>
          </p:nvPr>
        </p:nvSpPr>
        <p:spPr>
          <a:xfrm>
            <a:off x="269239" y="1189177"/>
            <a:ext cx="11653523" cy="2184808"/>
          </a:xfrm>
        </p:spPr>
        <p:txBody>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3536148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Slide">
    <p:bg>
      <p:bgPr>
        <a:solidFill>
          <a:schemeClr val="accent1"/>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48213" y="481158"/>
            <a:ext cx="1421436" cy="300619"/>
          </a:xfrm>
          <a:prstGeom prst="rect">
            <a:avLst/>
          </a:prstGeom>
        </p:spPr>
      </p:pic>
    </p:spTree>
    <p:extLst>
      <p:ext uri="{BB962C8B-B14F-4D97-AF65-F5344CB8AC3E}">
        <p14:creationId xmlns:p14="http://schemas.microsoft.com/office/powerpoint/2010/main" val="1034786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9738870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700938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243476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244359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479802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935715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9377804"/>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8" name="Group 17"/>
          <p:cNvGrpSpPr/>
          <p:nvPr/>
        </p:nvGrpSpPr>
        <p:grpSpPr>
          <a:xfrm>
            <a:off x="12370906" y="-217"/>
            <a:ext cx="935477" cy="5654618"/>
            <a:chOff x="12618967" y="-221"/>
            <a:chExt cx="954235" cy="5767186"/>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7965">
                          <a:srgbClr val="000000"/>
                        </a:gs>
                        <a:gs pos="28319">
                          <a:srgbClr val="000000"/>
                        </a:gs>
                      </a:gsLst>
                      <a:lin ang="5400000" scaled="0"/>
                    </a:gradFill>
                    <a:effectLst/>
                    <a:uLnTx/>
                    <a:uFillTx/>
                    <a:latin typeface="Segoe UI"/>
                    <a:ea typeface="Segoe UI" pitchFamily="34" charset="0"/>
                    <a:cs typeface="Segoe UI" pitchFamily="34" charset="0"/>
                  </a:rPr>
                  <a:t>Cyan</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dirty="0">
                    <a:ln>
                      <a:noFill/>
                    </a:ln>
                    <a:gradFill>
                      <a:gsLst>
                        <a:gs pos="7965">
                          <a:srgbClr val="000000"/>
                        </a:gs>
                        <a:gs pos="28319">
                          <a:srgbClr val="000000"/>
                        </a:gs>
                      </a:gsLst>
                      <a:lin ang="5400000" scaled="0"/>
                    </a:gradFill>
                    <a:effectLst/>
                    <a:uLnTx/>
                    <a:uFillTx/>
                    <a:latin typeface="Segoe UI"/>
                    <a:ea typeface="Segoe UI" pitchFamily="34" charset="0"/>
                    <a:cs typeface="Segoe UI" pitchFamily="34" charset="0"/>
                  </a:rPr>
                  <a:t>R:0 G:188 B:242</a:t>
                </a: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R:80 G:80 B:80</a:t>
                </a: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Purple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98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98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Secondary colors (use only when necessary)</a:t>
              </a:r>
            </a:p>
          </p:txBody>
        </p:sp>
      </p:grpSp>
    </p:spTree>
    <p:extLst>
      <p:ext uri="{BB962C8B-B14F-4D97-AF65-F5344CB8AC3E}">
        <p14:creationId xmlns:p14="http://schemas.microsoft.com/office/powerpoint/2010/main" val="8891468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90"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6" r:id="rId26"/>
    <p:sldLayoutId id="2147483687" r:id="rId27"/>
    <p:sldLayoutId id="2147483688" r:id="rId28"/>
    <p:sldLayoutId id="2147483691"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5.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5.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8.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5.xml"/><Relationship Id="rId6" Type="http://schemas.openxmlformats.org/officeDocument/2006/relationships/image" Target="../media/image20.png"/><Relationship Id="rId11" Type="http://schemas.openxmlformats.org/officeDocument/2006/relationships/image" Target="../media/image26.png"/><Relationship Id="rId5" Type="http://schemas.openxmlformats.org/officeDocument/2006/relationships/image" Target="../media/image19.png"/><Relationship Id="rId15" Type="http://schemas.openxmlformats.org/officeDocument/2006/relationships/image" Target="../media/image23.png"/><Relationship Id="rId10" Type="http://schemas.openxmlformats.org/officeDocument/2006/relationships/image" Target="../media/image25.png"/><Relationship Id="rId4" Type="http://schemas.openxmlformats.org/officeDocument/2006/relationships/image" Target="../media/image18.png"/><Relationship Id="rId9" Type="http://schemas.openxmlformats.org/officeDocument/2006/relationships/image" Target="../media/image24.png"/><Relationship Id="rId14" Type="http://schemas.microsoft.com/office/2007/relationships/hdphoto" Target="../media/hdphoto2.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32.png"/><Relationship Id="rId11" Type="http://schemas.openxmlformats.org/officeDocument/2006/relationships/image" Target="../media/image35.png"/><Relationship Id="rId5" Type="http://schemas.openxmlformats.org/officeDocument/2006/relationships/image" Target="../media/image31.png"/><Relationship Id="rId10" Type="http://schemas.openxmlformats.org/officeDocument/2006/relationships/image" Target="../media/image34.png"/><Relationship Id="rId4" Type="http://schemas.openxmlformats.org/officeDocument/2006/relationships/image" Target="../media/image30.emf"/><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8" Type="http://schemas.openxmlformats.org/officeDocument/2006/relationships/image" Target="../media/image43.png"/><Relationship Id="rId13" Type="http://schemas.microsoft.com/office/2007/relationships/hdphoto" Target="../media/hdphoto3.wdp"/><Relationship Id="rId18" Type="http://schemas.openxmlformats.org/officeDocument/2006/relationships/image" Target="../media/image52.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17" Type="http://schemas.openxmlformats.org/officeDocument/2006/relationships/image" Target="../media/image51.png"/><Relationship Id="rId2" Type="http://schemas.openxmlformats.org/officeDocument/2006/relationships/notesSlide" Target="../notesSlides/notesSlide23.xml"/><Relationship Id="rId16" Type="http://schemas.openxmlformats.org/officeDocument/2006/relationships/image" Target="../media/image50.png"/><Relationship Id="rId1" Type="http://schemas.openxmlformats.org/officeDocument/2006/relationships/slideLayout" Target="../slideLayouts/slideLayout1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5" Type="http://schemas.openxmlformats.org/officeDocument/2006/relationships/image" Target="../media/image49.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0.xml"/><Relationship Id="rId1" Type="http://schemas.openxmlformats.org/officeDocument/2006/relationships/slideLayout" Target="../slideLayouts/slideLayout26.xml"/><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26.xml"/><Relationship Id="rId4" Type="http://schemas.openxmlformats.org/officeDocument/2006/relationships/image" Target="../media/image6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3.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4.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8.xml"/><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6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azureninjas.cloud/episode/serverless" TargetMode="External"/><Relationship Id="rId2" Type="http://schemas.openxmlformats.org/officeDocument/2006/relationships/notesSlide" Target="../notesSlides/notesSlide42.xml"/><Relationship Id="rId1" Type="http://schemas.openxmlformats.org/officeDocument/2006/relationships/slideLayout" Target="../slideLayouts/slideLayout11.xml"/><Relationship Id="rId5" Type="http://schemas.openxmlformats.org/officeDocument/2006/relationships/hyperlink" Target="mailto:serverlessninjas@microsoft.com" TargetMode="External"/><Relationship Id="rId4" Type="http://schemas.openxmlformats.org/officeDocument/2006/relationships/hyperlink" Target="https://msdn.microsoft.com/en-us/magazine/mt829271.aspx"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3.xml"/><Relationship Id="rId1" Type="http://schemas.openxmlformats.org/officeDocument/2006/relationships/slideLayout" Target="../slideLayouts/slideLayout29.xml"/><Relationship Id="rId4" Type="http://schemas.microsoft.com/office/2007/relationships/hdphoto" Target="../media/hdphoto4.wdp"/></Relationships>
</file>

<file path=ppt/slides/_rels/slide5.xml.rels><?xml version="1.0" encoding="UTF-8" standalone="yes"?>
<Relationships xmlns="http://schemas.openxmlformats.org/package/2006/relationships"><Relationship Id="rId8" Type="http://schemas.openxmlformats.org/officeDocument/2006/relationships/hyperlink" Target="https://azure.microsoft.com/en-us/services/bot-service/" TargetMode="External"/><Relationship Id="rId13" Type="http://schemas.openxmlformats.org/officeDocument/2006/relationships/image" Target="../media/image11.png"/><Relationship Id="rId3" Type="http://schemas.openxmlformats.org/officeDocument/2006/relationships/hyperlink" Target="https://azure.microsoft.com/en-us/services/cosmos-db/" TargetMode="External"/><Relationship Id="rId7" Type="http://schemas.openxmlformats.org/officeDocument/2006/relationships/image" Target="../media/image8.png"/><Relationship Id="rId12" Type="http://schemas.openxmlformats.org/officeDocument/2006/relationships/hyperlink" Target="https://azure.microsoft.com/en-us/services/event-grid/" TargetMode="External"/><Relationship Id="rId17" Type="http://schemas.openxmlformats.org/officeDocument/2006/relationships/image" Target="../media/image14.png"/><Relationship Id="rId2" Type="http://schemas.openxmlformats.org/officeDocument/2006/relationships/notesSlide" Target="../notesSlides/notesSlide5.xml"/><Relationship Id="rId16"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hyperlink" Target="https://azure.microsoft.com/en-us/services/storage/?v=16.50" TargetMode="External"/><Relationship Id="rId11" Type="http://schemas.openxmlformats.org/officeDocument/2006/relationships/image" Target="../media/image10.png"/><Relationship Id="rId5" Type="http://schemas.microsoft.com/office/2007/relationships/hdphoto" Target="../media/hdphoto1.wdp"/><Relationship Id="rId15" Type="http://schemas.openxmlformats.org/officeDocument/2006/relationships/image" Target="../media/image12.png"/><Relationship Id="rId10" Type="http://schemas.openxmlformats.org/officeDocument/2006/relationships/hyperlink" Target="https://azure.microsoft.com/en-us/services/stream-analytics/" TargetMode="External"/><Relationship Id="rId4" Type="http://schemas.openxmlformats.org/officeDocument/2006/relationships/image" Target="../media/image7.png"/><Relationship Id="rId9" Type="http://schemas.openxmlformats.org/officeDocument/2006/relationships/image" Target="../media/image9.png"/><Relationship Id="rId14" Type="http://schemas.openxmlformats.org/officeDocument/2006/relationships/hyperlink" Target="https://azure.microsoft.com/en-us/services/active-directory/"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azure.microsoft.com/en-us/services/bot-service/" TargetMode="External"/><Relationship Id="rId13" Type="http://schemas.openxmlformats.org/officeDocument/2006/relationships/image" Target="../media/image11.png"/><Relationship Id="rId3" Type="http://schemas.openxmlformats.org/officeDocument/2006/relationships/hyperlink" Target="https://azure.microsoft.com/en-us/services/cosmos-db/" TargetMode="External"/><Relationship Id="rId7" Type="http://schemas.openxmlformats.org/officeDocument/2006/relationships/image" Target="../media/image8.png"/><Relationship Id="rId12" Type="http://schemas.openxmlformats.org/officeDocument/2006/relationships/hyperlink" Target="https://azure.microsoft.com/en-us/services/event-grid/" TargetMode="External"/><Relationship Id="rId17" Type="http://schemas.openxmlformats.org/officeDocument/2006/relationships/image" Target="../media/image13.png"/><Relationship Id="rId2" Type="http://schemas.openxmlformats.org/officeDocument/2006/relationships/notesSlide" Target="../notesSlides/notesSlide6.xml"/><Relationship Id="rId16"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hyperlink" Target="https://azure.microsoft.com/en-us/services/storage/?v=16.50" TargetMode="External"/><Relationship Id="rId11" Type="http://schemas.openxmlformats.org/officeDocument/2006/relationships/image" Target="../media/image10.png"/><Relationship Id="rId5" Type="http://schemas.microsoft.com/office/2007/relationships/hdphoto" Target="../media/hdphoto1.wdp"/><Relationship Id="rId15" Type="http://schemas.openxmlformats.org/officeDocument/2006/relationships/image" Target="../media/image12.png"/><Relationship Id="rId10" Type="http://schemas.openxmlformats.org/officeDocument/2006/relationships/hyperlink" Target="https://azure.microsoft.com/en-us/services/stream-analytics/" TargetMode="External"/><Relationship Id="rId4" Type="http://schemas.openxmlformats.org/officeDocument/2006/relationships/image" Target="../media/image7.png"/><Relationship Id="rId9" Type="http://schemas.openxmlformats.org/officeDocument/2006/relationships/image" Target="../media/image9.png"/><Relationship Id="rId14" Type="http://schemas.openxmlformats.org/officeDocument/2006/relationships/hyperlink" Target="https://azure.microsoft.com/en-us/services/active-directory/"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Serverless</a:t>
            </a:r>
            <a:br>
              <a:rPr lang="en-US" b="1" dirty="0"/>
            </a:br>
            <a:r>
              <a:rPr lang="en-US" b="1" dirty="0"/>
              <a:t>with Azure</a:t>
            </a:r>
            <a:endParaRPr lang="en-US" dirty="0"/>
          </a:p>
        </p:txBody>
      </p:sp>
    </p:spTree>
    <p:extLst>
      <p:ext uri="{BB962C8B-B14F-4D97-AF65-F5344CB8AC3E}">
        <p14:creationId xmlns:p14="http://schemas.microsoft.com/office/powerpoint/2010/main" val="141000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lus 17"/>
          <p:cNvSpPr/>
          <p:nvPr/>
        </p:nvSpPr>
        <p:spPr bwMode="auto">
          <a:xfrm>
            <a:off x="5683290" y="3332780"/>
            <a:ext cx="787520" cy="684269"/>
          </a:xfrm>
          <a:prstGeom prst="mathPlus">
            <a:avLst>
              <a:gd name="adj1" fmla="val 8757"/>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6" tIns="146261" rIns="182826" bIns="146261" numCol="1" spcCol="0" rtlCol="0" fromWordArt="0" anchor="t" anchorCtr="0" forceAA="0" compatLnSpc="1">
            <a:prstTxWarp prst="textNoShape">
              <a:avLst/>
            </a:prstTxWarp>
            <a:noAutofit/>
          </a:bodyPr>
          <a:lstStyle/>
          <a:p>
            <a:pPr marL="0" marR="0" lvl="0" indent="0" algn="ctr" defTabSz="932125"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TextBox 18"/>
          <p:cNvSpPr txBox="1"/>
          <p:nvPr/>
        </p:nvSpPr>
        <p:spPr>
          <a:xfrm>
            <a:off x="2392648" y="2010312"/>
            <a:ext cx="1866926" cy="566929"/>
          </a:xfrm>
          <a:prstGeom prst="rect">
            <a:avLst/>
          </a:prstGeom>
          <a:noFill/>
        </p:spPr>
        <p:txBody>
          <a:bodyPr wrap="square" lIns="182826" tIns="146261" rIns="182826" bIns="146261" rtlCol="0">
            <a:spAutoFit/>
          </a:bodyPr>
          <a:lstStyle/>
          <a:p>
            <a:pPr marL="0" marR="0" lvl="0" indent="0" algn="ctr" defTabSz="914203" rtl="0" eaLnBrk="1" fontAlgn="auto" latinLnBrk="0" hangingPunct="1">
              <a:lnSpc>
                <a:spcPct val="90000"/>
              </a:lnSpc>
              <a:spcBef>
                <a:spcPts val="0"/>
              </a:spcBef>
              <a:spcAft>
                <a:spcPts val="600"/>
              </a:spcAft>
              <a:buClrTx/>
              <a:buSzTx/>
              <a:buFontTx/>
              <a:buNone/>
              <a:tabLst/>
              <a:defRPr/>
            </a:pPr>
            <a:r>
              <a:rPr kumimoji="0" lang="en-US" sz="1961" b="0" i="0" u="none" strike="noStrike" kern="0" cap="none" spc="0" normalizeH="0" baseline="0" noProof="0" dirty="0">
                <a:ln>
                  <a:noFill/>
                </a:ln>
                <a:gradFill>
                  <a:gsLst>
                    <a:gs pos="2917">
                      <a:srgbClr val="353535"/>
                    </a:gs>
                    <a:gs pos="30000">
                      <a:srgbClr val="353535"/>
                    </a:gs>
                  </a:gsLst>
                  <a:lin ang="5400000" scaled="0"/>
                </a:gradFill>
                <a:effectLst/>
                <a:uLnTx/>
                <a:uFillTx/>
                <a:latin typeface="Segoe UI"/>
                <a:ea typeface="+mn-ea"/>
                <a:cs typeface="+mn-cs"/>
              </a:rPr>
              <a:t>Code</a:t>
            </a:r>
          </a:p>
        </p:txBody>
      </p:sp>
      <p:sp>
        <p:nvSpPr>
          <p:cNvPr id="20" name="TextBox 19"/>
          <p:cNvSpPr txBox="1"/>
          <p:nvPr/>
        </p:nvSpPr>
        <p:spPr>
          <a:xfrm>
            <a:off x="7569677" y="2010312"/>
            <a:ext cx="1866926" cy="566967"/>
          </a:xfrm>
          <a:prstGeom prst="rect">
            <a:avLst/>
          </a:prstGeom>
          <a:noFill/>
        </p:spPr>
        <p:txBody>
          <a:bodyPr wrap="square" lIns="182826" tIns="146261" rIns="182826" bIns="146261" rtlCol="0">
            <a:spAutoFit/>
          </a:bodyPr>
          <a:lstStyle/>
          <a:p>
            <a:pPr marL="0" marR="0" lvl="0" indent="0" algn="ctr" defTabSz="914203" rtl="0" eaLnBrk="1" fontAlgn="auto" latinLnBrk="0" hangingPunct="1">
              <a:lnSpc>
                <a:spcPct val="90000"/>
              </a:lnSpc>
              <a:spcBef>
                <a:spcPts val="0"/>
              </a:spcBef>
              <a:spcAft>
                <a:spcPts val="600"/>
              </a:spcAft>
              <a:buClrTx/>
              <a:buSzTx/>
              <a:buFontTx/>
              <a:buNone/>
              <a:tabLst/>
              <a:defRPr/>
            </a:pPr>
            <a:r>
              <a:rPr kumimoji="0" lang="en-US" sz="1961" b="0" i="0" u="none" strike="noStrike" kern="0" cap="none" spc="0" normalizeH="0" baseline="0" noProof="0" dirty="0">
                <a:ln>
                  <a:noFill/>
                </a:ln>
                <a:gradFill>
                  <a:gsLst>
                    <a:gs pos="2917">
                      <a:srgbClr val="353535"/>
                    </a:gs>
                    <a:gs pos="30000">
                      <a:srgbClr val="353535"/>
                    </a:gs>
                  </a:gsLst>
                  <a:lin ang="5400000" scaled="0"/>
                </a:gradFill>
                <a:effectLst/>
                <a:uLnTx/>
                <a:uFillTx/>
                <a:latin typeface="Segoe UI"/>
                <a:ea typeface="+mn-ea"/>
                <a:cs typeface="+mn-cs"/>
              </a:rPr>
              <a:t>Events + data</a:t>
            </a:r>
          </a:p>
        </p:txBody>
      </p:sp>
      <p:sp>
        <p:nvSpPr>
          <p:cNvPr id="25" name="TextBox 24"/>
          <p:cNvSpPr txBox="1"/>
          <p:nvPr/>
        </p:nvSpPr>
        <p:spPr>
          <a:xfrm>
            <a:off x="5045058" y="2010312"/>
            <a:ext cx="2197055" cy="566929"/>
          </a:xfrm>
          <a:prstGeom prst="rect">
            <a:avLst/>
          </a:prstGeom>
          <a:noFill/>
        </p:spPr>
        <p:txBody>
          <a:bodyPr wrap="square" lIns="182826" tIns="146261" rIns="182826" bIns="146261" rtlCol="0">
            <a:spAutoFit/>
          </a:bodyPr>
          <a:lstStyle/>
          <a:p>
            <a:pPr marL="0" marR="0" lvl="0" indent="0" algn="ctr" defTabSz="914203" rtl="0" eaLnBrk="1" fontAlgn="auto" latinLnBrk="0" hangingPunct="1">
              <a:lnSpc>
                <a:spcPct val="90000"/>
              </a:lnSpc>
              <a:spcBef>
                <a:spcPts val="0"/>
              </a:spcBef>
              <a:spcAft>
                <a:spcPts val="600"/>
              </a:spcAft>
              <a:buClrTx/>
              <a:buSzTx/>
              <a:buFontTx/>
              <a:buNone/>
              <a:tabLst/>
              <a:defRPr/>
            </a:pPr>
            <a:r>
              <a:rPr kumimoji="0" lang="en-US" sz="1961" b="0" i="0" u="none" strike="noStrike" kern="0" cap="none" spc="0" normalizeH="0" baseline="0" noProof="0" dirty="0">
                <a:ln>
                  <a:noFill/>
                </a:ln>
                <a:gradFill>
                  <a:gsLst>
                    <a:gs pos="2917">
                      <a:srgbClr val="353535"/>
                    </a:gs>
                    <a:gs pos="30000">
                      <a:srgbClr val="353535"/>
                    </a:gs>
                  </a:gsLst>
                  <a:lin ang="5400000" scaled="0"/>
                </a:gradFill>
                <a:effectLst/>
                <a:uLnTx/>
                <a:uFillTx/>
                <a:latin typeface="Segoe UI"/>
                <a:ea typeface="+mn-ea"/>
                <a:cs typeface="+mn-cs"/>
              </a:rPr>
              <a:t>Azure Functions</a:t>
            </a:r>
          </a:p>
        </p:txBody>
      </p:sp>
      <p:sp>
        <p:nvSpPr>
          <p:cNvPr id="4" name="Title 3"/>
          <p:cNvSpPr>
            <a:spLocks noGrp="1"/>
          </p:cNvSpPr>
          <p:nvPr>
            <p:ph type="title"/>
          </p:nvPr>
        </p:nvSpPr>
        <p:spPr/>
        <p:txBody>
          <a:bodyPr/>
          <a:lstStyle/>
          <a:p>
            <a:r>
              <a:rPr lang="en-US" dirty="0"/>
              <a:t>Introducing Functions</a:t>
            </a:r>
            <a:br>
              <a:rPr lang="en-US" dirty="0"/>
            </a:br>
            <a:endParaRPr lang="en-US" dirty="0"/>
          </a:p>
        </p:txBody>
      </p:sp>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r="65320"/>
          <a:stretch/>
        </p:blipFill>
        <p:spPr>
          <a:xfrm>
            <a:off x="1753251" y="2349852"/>
            <a:ext cx="1016708" cy="2793794"/>
          </a:xfrm>
          <a:prstGeom prst="rect">
            <a:avLst/>
          </a:prstGeom>
        </p:spPr>
      </p:pic>
      <p:pic>
        <p:nvPicPr>
          <p:cNvPr id="17"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l="66505"/>
          <a:stretch/>
        </p:blipFill>
        <p:spPr>
          <a:xfrm>
            <a:off x="3689985" y="2337654"/>
            <a:ext cx="981963" cy="2793794"/>
          </a:xfrm>
          <a:prstGeom prst="rect">
            <a:avLst/>
          </a:prstGeom>
        </p:spPr>
      </p:pic>
      <p:pic>
        <p:nvPicPr>
          <p:cNvPr id="22" name="slash"/>
          <p:cNvPicPr>
            <a:picLocks noChangeAspect="1"/>
          </p:cNvPicPr>
          <p:nvPr/>
        </p:nvPicPr>
        <p:blipFill rotWithShape="1">
          <a:blip r:embed="rId3" cstate="print">
            <a:extLst>
              <a:ext uri="{28A0092B-C50C-407E-A947-70E740481C1C}">
                <a14:useLocalDpi xmlns:a14="http://schemas.microsoft.com/office/drawing/2010/main" val="0"/>
              </a:ext>
            </a:extLst>
          </a:blip>
          <a:srcRect l="32808" r="35159"/>
          <a:stretch/>
        </p:blipFill>
        <p:spPr>
          <a:xfrm>
            <a:off x="2708850" y="2353159"/>
            <a:ext cx="939098" cy="2793794"/>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93106" y="2387462"/>
            <a:ext cx="3019506" cy="2664621"/>
          </a:xfrm>
          <a:prstGeom prst="rect">
            <a:avLst/>
          </a:prstGeom>
        </p:spPr>
      </p:pic>
    </p:spTree>
    <p:extLst>
      <p:ext uri="{BB962C8B-B14F-4D97-AF65-F5344CB8AC3E}">
        <p14:creationId xmlns:p14="http://schemas.microsoft.com/office/powerpoint/2010/main" val="62371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9"/>
                                        </p:tgtEl>
                                      </p:cBhvr>
                                    </p:animEffect>
                                    <p:set>
                                      <p:cBhvr>
                                        <p:cTn id="10" dur="1" fill="hold">
                                          <p:stCondLst>
                                            <p:cond delay="499"/>
                                          </p:stCondLst>
                                        </p:cTn>
                                        <p:tgtEl>
                                          <p:spTgt spid="1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0"/>
                                        </p:tgtEl>
                                      </p:cBhvr>
                                    </p:animEffect>
                                    <p:set>
                                      <p:cBhvr>
                                        <p:cTn id="13" dur="1" fill="hold">
                                          <p:stCondLst>
                                            <p:cond delay="499"/>
                                          </p:stCondLst>
                                        </p:cTn>
                                        <p:tgtEl>
                                          <p:spTgt spid="20"/>
                                        </p:tgtEl>
                                        <p:attrNameLst>
                                          <p:attrName>style.visibility</p:attrName>
                                        </p:attrNameLst>
                                      </p:cBhvr>
                                      <p:to>
                                        <p:strVal val="hidden"/>
                                      </p:to>
                                    </p:set>
                                  </p:childTnLst>
                                </p:cTn>
                              </p:par>
                              <p:par>
                                <p:cTn id="14" presetID="42" presetClass="path" presetSubtype="0" decel="100000" fill="hold" nodeType="withEffect">
                                  <p:stCondLst>
                                    <p:cond delay="0"/>
                                  </p:stCondLst>
                                  <p:childTnLst>
                                    <p:animMotion origin="layout" path="M 4.61067E-6 -2.12438E-6 L -0.19441 -0.00567 " pathEditMode="relative" rAng="0" ptsTypes="AA">
                                      <p:cBhvr>
                                        <p:cTn id="15" dur="750" fill="hold"/>
                                        <p:tgtEl>
                                          <p:spTgt spid="21"/>
                                        </p:tgtEl>
                                        <p:attrNameLst>
                                          <p:attrName>ppt_x</p:attrName>
                                          <p:attrName>ppt_y</p:attrName>
                                        </p:attrNameLst>
                                      </p:cBhvr>
                                      <p:rCtr x="-9727" y="-295"/>
                                    </p:animMotion>
                                  </p:childTnLst>
                                </p:cTn>
                              </p:par>
                              <p:par>
                                <p:cTn id="16" presetID="42" presetClass="path" presetSubtype="0" decel="100000" fill="hold" nodeType="withEffect">
                                  <p:stCondLst>
                                    <p:cond delay="0"/>
                                  </p:stCondLst>
                                  <p:childTnLst>
                                    <p:animMotion origin="layout" path="M -3.57672E-6 -4.99319E-7 L 0.23296 -0.00658 " pathEditMode="relative" rAng="0" ptsTypes="AA">
                                      <p:cBhvr>
                                        <p:cTn id="17" dur="750" fill="hold"/>
                                        <p:tgtEl>
                                          <p:spTgt spid="16"/>
                                        </p:tgtEl>
                                        <p:attrNameLst>
                                          <p:attrName>ppt_x</p:attrName>
                                          <p:attrName>ppt_y</p:attrName>
                                        </p:attrNameLst>
                                      </p:cBhvr>
                                      <p:rCtr x="11642" y="-340"/>
                                    </p:animMotion>
                                  </p:childTnLst>
                                </p:cTn>
                              </p:par>
                              <p:par>
                                <p:cTn id="18" presetID="42" presetClass="path" presetSubtype="0" decel="100000" fill="hold" nodeType="withEffect">
                                  <p:stCondLst>
                                    <p:cond delay="0"/>
                                  </p:stCondLst>
                                  <p:childTnLst>
                                    <p:animMotion origin="layout" path="M -4.43707E-6 -4.79346E-6 L 0.23513 -0.00658 " pathEditMode="relative" rAng="0" ptsTypes="AA">
                                      <p:cBhvr>
                                        <p:cTn id="19" dur="750" fill="hold"/>
                                        <p:tgtEl>
                                          <p:spTgt spid="17"/>
                                        </p:tgtEl>
                                        <p:attrNameLst>
                                          <p:attrName>ppt_x</p:attrName>
                                          <p:attrName>ppt_y</p:attrName>
                                        </p:attrNameLst>
                                      </p:cBhvr>
                                      <p:rCtr x="11756" y="-340"/>
                                    </p:animMotion>
                                  </p:childTnLst>
                                </p:cTn>
                              </p:par>
                              <p:par>
                                <p:cTn id="20" presetID="42" presetClass="path" presetSubtype="0" decel="100000" fill="hold" nodeType="withEffect">
                                  <p:stCondLst>
                                    <p:cond delay="0"/>
                                  </p:stCondLst>
                                  <p:childTnLst>
                                    <p:animMotion origin="layout" path="M 1.33265E-6 -4.42578E-6 L 0.23219 -0.00658 " pathEditMode="relative" rAng="0" ptsTypes="AA">
                                      <p:cBhvr>
                                        <p:cTn id="21" dur="750" fill="hold"/>
                                        <p:tgtEl>
                                          <p:spTgt spid="22"/>
                                        </p:tgtEl>
                                        <p:attrNameLst>
                                          <p:attrName>ppt_x</p:attrName>
                                          <p:attrName>ppt_y</p:attrName>
                                        </p:attrNameLst>
                                      </p:cBhvr>
                                      <p:rCtr x="11603" y="-340"/>
                                    </p:animMotion>
                                  </p:childTnLst>
                                </p:cTn>
                              </p:par>
                              <p:par>
                                <p:cTn id="22" presetID="6" presetClass="emph" presetSubtype="0" decel="100000" fill="hold" nodeType="withEffect">
                                  <p:stCondLst>
                                    <p:cond delay="300"/>
                                  </p:stCondLst>
                                  <p:childTnLst>
                                    <p:animScale>
                                      <p:cBhvr>
                                        <p:cTn id="23" dur="450" fill="hold"/>
                                        <p:tgtEl>
                                          <p:spTgt spid="22"/>
                                        </p:tgtEl>
                                      </p:cBhvr>
                                      <p:by x="0" y="0"/>
                                    </p:animScale>
                                  </p:childTnLst>
                                </p:cTn>
                              </p:par>
                              <p:par>
                                <p:cTn id="24" presetID="10" presetClass="entr" presetSubtype="0" fill="hold" grpId="0" nodeType="withEffect">
                                  <p:stCondLst>
                                    <p:cond delay="75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42" presetClass="path" presetSubtype="0" decel="100000" fill="hold" grpId="1" nodeType="withEffect">
                                  <p:stCondLst>
                                    <p:cond delay="750"/>
                                  </p:stCondLst>
                                  <p:childTnLst>
                                    <p:animMotion origin="layout" path="M 5.38678E-7 3.15933E-6 L 5.38678E-7 -0.05447 " pathEditMode="relative" rAng="0" ptsTypes="AA">
                                      <p:cBhvr>
                                        <p:cTn id="28" dur="500" spd="-100000" fill="hold"/>
                                        <p:tgtEl>
                                          <p:spTgt spid="25"/>
                                        </p:tgtEl>
                                        <p:attrNameLst>
                                          <p:attrName>ppt_x</p:attrName>
                                          <p:attrName>ppt_y</p:attrName>
                                        </p:attrNameLst>
                                      </p:cBhvr>
                                      <p:rCtr x="0" y="-27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25" grpId="0"/>
      <p:bldP spid="2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76F4B7-CA1F-4801-BFC9-148285FF0AEC}"/>
              </a:ext>
            </a:extLst>
          </p:cNvPr>
          <p:cNvSpPr>
            <a:spLocks noGrp="1"/>
          </p:cNvSpPr>
          <p:nvPr>
            <p:ph type="title"/>
          </p:nvPr>
        </p:nvSpPr>
        <p:spPr/>
        <p:txBody>
          <a:bodyPr/>
          <a:lstStyle/>
          <a:p>
            <a:r>
              <a:rPr lang="tr-TR" dirty="0"/>
              <a:t>Azure Functions Demo</a:t>
            </a:r>
            <a:endParaRPr lang="en-US" dirty="0"/>
          </a:p>
        </p:txBody>
      </p:sp>
    </p:spTree>
    <p:extLst>
      <p:ext uri="{BB962C8B-B14F-4D97-AF65-F5344CB8AC3E}">
        <p14:creationId xmlns:p14="http://schemas.microsoft.com/office/powerpoint/2010/main" val="2226284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E00BC-621C-4EA2-98A5-415DD1FA33B7}"/>
              </a:ext>
            </a:extLst>
          </p:cNvPr>
          <p:cNvSpPr>
            <a:spLocks noGrp="1"/>
          </p:cNvSpPr>
          <p:nvPr>
            <p:ph type="title"/>
          </p:nvPr>
        </p:nvSpPr>
        <p:spPr/>
        <p:txBody>
          <a:bodyPr/>
          <a:lstStyle/>
          <a:p>
            <a:r>
              <a:rPr lang="en-US" dirty="0"/>
              <a:t>Patterns to Follow</a:t>
            </a:r>
          </a:p>
        </p:txBody>
      </p:sp>
      <p:sp>
        <p:nvSpPr>
          <p:cNvPr id="3" name="Text Placeholder 2">
            <a:extLst>
              <a:ext uri="{FF2B5EF4-FFF2-40B4-BE49-F238E27FC236}">
                <a16:creationId xmlns:a16="http://schemas.microsoft.com/office/drawing/2014/main" id="{9E7F99F0-EC9F-4765-BF52-ADD9CB25BB2D}"/>
              </a:ext>
            </a:extLst>
          </p:cNvPr>
          <p:cNvSpPr>
            <a:spLocks noGrp="1"/>
          </p:cNvSpPr>
          <p:nvPr>
            <p:ph type="body" sz="quarter" idx="10"/>
          </p:nvPr>
        </p:nvSpPr>
        <p:spPr>
          <a:xfrm>
            <a:off x="269239" y="1882863"/>
            <a:ext cx="11653523" cy="3382529"/>
          </a:xfrm>
        </p:spPr>
        <p:txBody>
          <a:bodyPr/>
          <a:lstStyle/>
          <a:p>
            <a:pPr fontAlgn="base"/>
            <a:r>
              <a:rPr lang="en-US" dirty="0"/>
              <a:t>Keep execution short and return quickly </a:t>
            </a:r>
          </a:p>
          <a:p>
            <a:pPr fontAlgn="base"/>
            <a:r>
              <a:rPr lang="en-US" dirty="0"/>
              <a:t>Decouple tasks </a:t>
            </a:r>
          </a:p>
          <a:p>
            <a:pPr fontAlgn="base"/>
            <a:r>
              <a:rPr lang="en-US" dirty="0"/>
              <a:t>Compile and or pack to optimize cold start times</a:t>
            </a:r>
            <a:endParaRPr lang="tr-TR" dirty="0"/>
          </a:p>
          <a:p>
            <a:pPr fontAlgn="base"/>
            <a:r>
              <a:rPr lang="tr-TR" dirty="0"/>
              <a:t>Always use Application Insights</a:t>
            </a:r>
          </a:p>
          <a:p>
            <a:pPr fontAlgn="base"/>
            <a:r>
              <a:rPr lang="tr-TR" dirty="0"/>
              <a:t>Code on Visual Studio or Visual Studio Code</a:t>
            </a:r>
            <a:endParaRPr lang="en-US" dirty="0"/>
          </a:p>
        </p:txBody>
      </p:sp>
    </p:spTree>
    <p:extLst>
      <p:ext uri="{BB962C8B-B14F-4D97-AF65-F5344CB8AC3E}">
        <p14:creationId xmlns:p14="http://schemas.microsoft.com/office/powerpoint/2010/main" val="341939647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tier pricing</a:t>
            </a:r>
          </a:p>
        </p:txBody>
      </p:sp>
      <p:sp>
        <p:nvSpPr>
          <p:cNvPr id="3" name="Text Placeholder 2"/>
          <p:cNvSpPr>
            <a:spLocks noGrp="1"/>
          </p:cNvSpPr>
          <p:nvPr>
            <p:ph type="body" sz="quarter" idx="10"/>
          </p:nvPr>
        </p:nvSpPr>
        <p:spPr>
          <a:xfrm>
            <a:off x="269239" y="1189177"/>
            <a:ext cx="11653523" cy="3382529"/>
          </a:xfrm>
        </p:spPr>
        <p:txBody>
          <a:bodyPr/>
          <a:lstStyle/>
          <a:p>
            <a:r>
              <a:rPr lang="en-US" dirty="0"/>
              <a:t>Pay per execution model - two meters, three units</a:t>
            </a:r>
          </a:p>
          <a:p>
            <a:pPr marL="571500" indent="-571500">
              <a:buFont typeface="Arial" panose="020B0604020202020204" pitchFamily="34" charset="0"/>
              <a:buChar char="•"/>
            </a:pPr>
            <a:r>
              <a:rPr lang="en-US" u="sng" dirty="0"/>
              <a:t>Number of executions</a:t>
            </a:r>
          </a:p>
          <a:p>
            <a:pPr marL="571500" indent="-571500">
              <a:buFont typeface="Arial" panose="020B0604020202020204" pitchFamily="34" charset="0"/>
              <a:buChar char="•"/>
            </a:pPr>
            <a:r>
              <a:rPr lang="en-US" u="sng" dirty="0"/>
              <a:t>Duration of execution</a:t>
            </a:r>
            <a:r>
              <a:rPr lang="en-US" dirty="0"/>
              <a:t> x </a:t>
            </a:r>
            <a:r>
              <a:rPr lang="en-US" u="sng" dirty="0"/>
              <a:t>reserved memory</a:t>
            </a:r>
          </a:p>
          <a:p>
            <a:pPr marL="571500" indent="-571500">
              <a:buFont typeface="Arial" panose="020B0604020202020204" pitchFamily="34" charset="0"/>
              <a:buChar char="•"/>
            </a:pPr>
            <a:endParaRPr lang="en-US" dirty="0"/>
          </a:p>
          <a:p>
            <a:r>
              <a:rPr lang="en-US" dirty="0"/>
              <a:t>First million executions free.</a:t>
            </a:r>
          </a:p>
        </p:txBody>
      </p:sp>
    </p:spTree>
    <p:extLst>
      <p:ext uri="{BB962C8B-B14F-4D97-AF65-F5344CB8AC3E}">
        <p14:creationId xmlns:p14="http://schemas.microsoft.com/office/powerpoint/2010/main" val="37192749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0" name="Straight Connector 479"/>
          <p:cNvCxnSpPr/>
          <p:nvPr/>
        </p:nvCxnSpPr>
        <p:spPr>
          <a:xfrm flipV="1">
            <a:off x="8685568" y="3048055"/>
            <a:ext cx="0" cy="297137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V="1">
            <a:off x="11138860" y="2514732"/>
            <a:ext cx="0" cy="220948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flipV="1">
            <a:off x="6567508"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flipV="1">
            <a:off x="9691265"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flipV="1">
            <a:off x="685703" y="2743299"/>
            <a:ext cx="0" cy="411421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685703" y="2743299"/>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flipV="1">
            <a:off x="2895189" y="487"/>
            <a:ext cx="0" cy="274281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flipV="1">
            <a:off x="2300913" y="488"/>
            <a:ext cx="0" cy="52570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2285677" y="3657569"/>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flipV="1">
            <a:off x="5211341" y="3657569"/>
            <a:ext cx="0" cy="319994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 y="929995"/>
            <a:ext cx="228567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flipV="1">
            <a:off x="4342784" y="1371893"/>
            <a:ext cx="0" cy="2285675"/>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4342784" y="1371893"/>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6552270" y="3063293"/>
            <a:ext cx="315423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9676028" y="2514731"/>
            <a:ext cx="251424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V="1">
            <a:off x="11733136" y="488"/>
            <a:ext cx="0" cy="251424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 y="5257542"/>
            <a:ext cx="231310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8685568" y="6019433"/>
            <a:ext cx="350470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1123622" y="4724217"/>
            <a:ext cx="1066648"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5677" y="4876596"/>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3123757" y="4876596"/>
            <a:ext cx="0" cy="198091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86" name="Group 485"/>
          <p:cNvGrpSpPr/>
          <p:nvPr/>
        </p:nvGrpSpPr>
        <p:grpSpPr>
          <a:xfrm>
            <a:off x="1981784" y="1371892"/>
            <a:ext cx="639989" cy="639989"/>
            <a:chOff x="1981200" y="1371600"/>
            <a:chExt cx="640080" cy="640080"/>
          </a:xfrm>
        </p:grpSpPr>
        <p:sp>
          <p:nvSpPr>
            <p:cNvPr id="484" name="Oval 483"/>
            <p:cNvSpPr/>
            <p:nvPr/>
          </p:nvSpPr>
          <p:spPr>
            <a:xfrm>
              <a:off x="1981200" y="1371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485" name="Picture 484"/>
            <p:cNvPicPr>
              <a:picLocks noChangeAspect="1"/>
            </p:cNvPicPr>
            <p:nvPr/>
          </p:nvPicPr>
          <p:blipFill>
            <a:blip r:embed="rId3"/>
            <a:stretch>
              <a:fillRect/>
            </a:stretch>
          </p:blipFill>
          <p:spPr>
            <a:xfrm>
              <a:off x="2114204" y="1504604"/>
              <a:ext cx="374072" cy="374072"/>
            </a:xfrm>
            <a:prstGeom prst="rect">
              <a:avLst/>
            </a:prstGeom>
            <a:ln>
              <a:noFill/>
            </a:ln>
          </p:spPr>
        </p:pic>
      </p:grpSp>
      <p:grpSp>
        <p:nvGrpSpPr>
          <p:cNvPr id="491" name="Group 490"/>
          <p:cNvGrpSpPr/>
          <p:nvPr/>
        </p:nvGrpSpPr>
        <p:grpSpPr>
          <a:xfrm>
            <a:off x="3124621" y="3352811"/>
            <a:ext cx="639989" cy="639989"/>
            <a:chOff x="3124200" y="3352800"/>
            <a:chExt cx="640080" cy="640080"/>
          </a:xfrm>
        </p:grpSpPr>
        <p:sp>
          <p:nvSpPr>
            <p:cNvPr id="488" name="Oval 487"/>
            <p:cNvSpPr/>
            <p:nvPr/>
          </p:nvSpPr>
          <p:spPr>
            <a:xfrm>
              <a:off x="3124200" y="3352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490" name="Picture 489"/>
            <p:cNvPicPr>
              <a:picLocks noChangeAspect="1"/>
            </p:cNvPicPr>
            <p:nvPr/>
          </p:nvPicPr>
          <p:blipFill>
            <a:blip r:embed="rId4"/>
            <a:stretch>
              <a:fillRect/>
            </a:stretch>
          </p:blipFill>
          <p:spPr>
            <a:xfrm>
              <a:off x="3274208" y="3502808"/>
              <a:ext cx="340065" cy="340065"/>
            </a:xfrm>
            <a:prstGeom prst="rect">
              <a:avLst/>
            </a:prstGeom>
            <a:ln>
              <a:noFill/>
            </a:ln>
          </p:spPr>
        </p:pic>
      </p:grpSp>
      <p:grpSp>
        <p:nvGrpSpPr>
          <p:cNvPr id="510" name="Group 509"/>
          <p:cNvGrpSpPr/>
          <p:nvPr/>
        </p:nvGrpSpPr>
        <p:grpSpPr>
          <a:xfrm>
            <a:off x="4038892" y="2133784"/>
            <a:ext cx="639989" cy="639989"/>
            <a:chOff x="4038600" y="2133600"/>
            <a:chExt cx="640080" cy="640080"/>
          </a:xfrm>
        </p:grpSpPr>
        <p:sp>
          <p:nvSpPr>
            <p:cNvPr id="496" name="Oval 495"/>
            <p:cNvSpPr/>
            <p:nvPr/>
          </p:nvSpPr>
          <p:spPr>
            <a:xfrm>
              <a:off x="4038600" y="2133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03" name="Picture 502"/>
            <p:cNvPicPr>
              <a:picLocks noChangeAspect="1"/>
            </p:cNvPicPr>
            <p:nvPr/>
          </p:nvPicPr>
          <p:blipFill>
            <a:blip r:embed="rId5"/>
            <a:stretch>
              <a:fillRect/>
            </a:stretch>
          </p:blipFill>
          <p:spPr>
            <a:xfrm>
              <a:off x="4171604" y="2331745"/>
              <a:ext cx="374072" cy="243791"/>
            </a:xfrm>
            <a:prstGeom prst="rect">
              <a:avLst/>
            </a:prstGeom>
          </p:spPr>
        </p:pic>
      </p:grpSp>
      <p:grpSp>
        <p:nvGrpSpPr>
          <p:cNvPr id="511" name="Group 510"/>
          <p:cNvGrpSpPr/>
          <p:nvPr/>
        </p:nvGrpSpPr>
        <p:grpSpPr>
          <a:xfrm>
            <a:off x="6248378" y="4008038"/>
            <a:ext cx="639989" cy="639989"/>
            <a:chOff x="6248400" y="4008120"/>
            <a:chExt cx="640080" cy="640080"/>
          </a:xfrm>
        </p:grpSpPr>
        <p:sp>
          <p:nvSpPr>
            <p:cNvPr id="494" name="Oval 493"/>
            <p:cNvSpPr/>
            <p:nvPr/>
          </p:nvSpPr>
          <p:spPr>
            <a:xfrm>
              <a:off x="6248400" y="400812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grpSp>
          <p:nvGrpSpPr>
            <p:cNvPr id="509" name="Group 508"/>
            <p:cNvGrpSpPr/>
            <p:nvPr/>
          </p:nvGrpSpPr>
          <p:grpSpPr>
            <a:xfrm>
              <a:off x="6381403" y="4141123"/>
              <a:ext cx="374072" cy="374072"/>
              <a:chOff x="3857186" y="2158274"/>
              <a:chExt cx="2467833" cy="2017563"/>
            </a:xfrm>
          </p:grpSpPr>
          <p:pic>
            <p:nvPicPr>
              <p:cNvPr id="504" name="Picture 503"/>
              <p:cNvPicPr>
                <a:picLocks noChangeAspect="1"/>
              </p:cNvPicPr>
              <p:nvPr/>
            </p:nvPicPr>
            <p:blipFill>
              <a:blip r:embed="rId6"/>
              <a:stretch>
                <a:fillRect/>
              </a:stretch>
            </p:blipFill>
            <p:spPr>
              <a:xfrm>
                <a:off x="3857186" y="2158274"/>
                <a:ext cx="2467833" cy="2017563"/>
              </a:xfrm>
              <a:prstGeom prst="rect">
                <a:avLst/>
              </a:prstGeom>
            </p:spPr>
          </p:pic>
          <p:sp>
            <p:nvSpPr>
              <p:cNvPr id="508" name="Oval 507"/>
              <p:cNvSpPr/>
              <p:nvPr/>
            </p:nvSpPr>
            <p:spPr>
              <a:xfrm>
                <a:off x="4419598" y="2729335"/>
                <a:ext cx="1447799" cy="1246903"/>
              </a:xfrm>
              <a:prstGeom prst="ellipse">
                <a:avLst/>
              </a:prstGeom>
              <a:no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grpSp>
      </p:grpSp>
      <p:grpSp>
        <p:nvGrpSpPr>
          <p:cNvPr id="514" name="Group 513"/>
          <p:cNvGrpSpPr/>
          <p:nvPr/>
        </p:nvGrpSpPr>
        <p:grpSpPr>
          <a:xfrm>
            <a:off x="381810" y="3505189"/>
            <a:ext cx="639989" cy="639989"/>
            <a:chOff x="381000" y="3505200"/>
            <a:chExt cx="640080" cy="640080"/>
          </a:xfrm>
        </p:grpSpPr>
        <p:sp>
          <p:nvSpPr>
            <p:cNvPr id="492" name="Oval 491"/>
            <p:cNvSpPr/>
            <p:nvPr/>
          </p:nvSpPr>
          <p:spPr>
            <a:xfrm>
              <a:off x="381000" y="3505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13" name="Picture 5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465" y="3670665"/>
              <a:ext cx="309151" cy="309151"/>
            </a:xfrm>
            <a:prstGeom prst="rect">
              <a:avLst/>
            </a:prstGeom>
          </p:spPr>
        </p:pic>
      </p:grpSp>
      <p:grpSp>
        <p:nvGrpSpPr>
          <p:cNvPr id="516" name="Group 515"/>
          <p:cNvGrpSpPr/>
          <p:nvPr/>
        </p:nvGrpSpPr>
        <p:grpSpPr>
          <a:xfrm>
            <a:off x="6248378" y="305243"/>
            <a:ext cx="639989" cy="639989"/>
            <a:chOff x="6248400" y="304800"/>
            <a:chExt cx="640080" cy="640080"/>
          </a:xfrm>
        </p:grpSpPr>
        <p:sp>
          <p:nvSpPr>
            <p:cNvPr id="493" name="Oval 492"/>
            <p:cNvSpPr/>
            <p:nvPr/>
          </p:nvSpPr>
          <p:spPr>
            <a:xfrm>
              <a:off x="62484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15" name="Picture 514"/>
            <p:cNvPicPr>
              <a:picLocks noChangeAspect="1"/>
            </p:cNvPicPr>
            <p:nvPr/>
          </p:nvPicPr>
          <p:blipFill>
            <a:blip r:embed="rId8"/>
            <a:stretch>
              <a:fillRect/>
            </a:stretch>
          </p:blipFill>
          <p:spPr>
            <a:xfrm>
              <a:off x="6372197" y="437803"/>
              <a:ext cx="392489" cy="374072"/>
            </a:xfrm>
            <a:prstGeom prst="rect">
              <a:avLst/>
            </a:prstGeom>
          </p:spPr>
        </p:pic>
      </p:grpSp>
      <p:grpSp>
        <p:nvGrpSpPr>
          <p:cNvPr id="523" name="Group 522"/>
          <p:cNvGrpSpPr/>
          <p:nvPr/>
        </p:nvGrpSpPr>
        <p:grpSpPr>
          <a:xfrm>
            <a:off x="7467405" y="2743298"/>
            <a:ext cx="639989" cy="639989"/>
            <a:chOff x="7467600" y="2743200"/>
            <a:chExt cx="640080" cy="640080"/>
          </a:xfrm>
        </p:grpSpPr>
        <p:sp>
          <p:nvSpPr>
            <p:cNvPr id="502" name="Oval 501"/>
            <p:cNvSpPr/>
            <p:nvPr/>
          </p:nvSpPr>
          <p:spPr>
            <a:xfrm>
              <a:off x="7467600" y="2743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17" name="Picture 516"/>
            <p:cNvPicPr>
              <a:picLocks noChangeAspect="1"/>
            </p:cNvPicPr>
            <p:nvPr/>
          </p:nvPicPr>
          <p:blipFill>
            <a:blip r:embed="rId9"/>
            <a:stretch>
              <a:fillRect/>
            </a:stretch>
          </p:blipFill>
          <p:spPr>
            <a:xfrm>
              <a:off x="7601870" y="2882181"/>
              <a:ext cx="395448" cy="374072"/>
            </a:xfrm>
            <a:prstGeom prst="rect">
              <a:avLst/>
            </a:prstGeom>
          </p:spPr>
        </p:pic>
      </p:grpSp>
      <p:grpSp>
        <p:nvGrpSpPr>
          <p:cNvPr id="522" name="Group 521"/>
          <p:cNvGrpSpPr/>
          <p:nvPr/>
        </p:nvGrpSpPr>
        <p:grpSpPr>
          <a:xfrm>
            <a:off x="9372136" y="1569984"/>
            <a:ext cx="639989" cy="639989"/>
            <a:chOff x="9372600" y="914400"/>
            <a:chExt cx="640080" cy="640080"/>
          </a:xfrm>
        </p:grpSpPr>
        <p:sp>
          <p:nvSpPr>
            <p:cNvPr id="495" name="Oval 494"/>
            <p:cNvSpPr/>
            <p:nvPr/>
          </p:nvSpPr>
          <p:spPr>
            <a:xfrm>
              <a:off x="9372600" y="9144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18" name="Picture 517"/>
            <p:cNvPicPr>
              <a:picLocks noChangeAspect="1"/>
            </p:cNvPicPr>
            <p:nvPr/>
          </p:nvPicPr>
          <p:blipFill>
            <a:blip r:embed="rId10"/>
            <a:stretch>
              <a:fillRect/>
            </a:stretch>
          </p:blipFill>
          <p:spPr>
            <a:xfrm>
              <a:off x="9532003" y="1079865"/>
              <a:ext cx="321274" cy="309151"/>
            </a:xfrm>
            <a:prstGeom prst="rect">
              <a:avLst/>
            </a:prstGeom>
          </p:spPr>
        </p:pic>
      </p:grpSp>
      <p:grpSp>
        <p:nvGrpSpPr>
          <p:cNvPr id="521" name="Group 520"/>
          <p:cNvGrpSpPr/>
          <p:nvPr/>
        </p:nvGrpSpPr>
        <p:grpSpPr>
          <a:xfrm>
            <a:off x="10819730" y="3070911"/>
            <a:ext cx="639989" cy="639989"/>
            <a:chOff x="10820400" y="3070860"/>
            <a:chExt cx="640080" cy="640080"/>
          </a:xfrm>
        </p:grpSpPr>
        <p:sp>
          <p:nvSpPr>
            <p:cNvPr id="500" name="Oval 499"/>
            <p:cNvSpPr/>
            <p:nvPr/>
          </p:nvSpPr>
          <p:spPr>
            <a:xfrm>
              <a:off x="10820400" y="307086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20" name="Picture 5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85865" y="3236325"/>
              <a:ext cx="309151" cy="309151"/>
            </a:xfrm>
            <a:prstGeom prst="rect">
              <a:avLst/>
            </a:prstGeom>
          </p:spPr>
        </p:pic>
      </p:grpSp>
      <p:grpSp>
        <p:nvGrpSpPr>
          <p:cNvPr id="528" name="Group 527"/>
          <p:cNvGrpSpPr/>
          <p:nvPr/>
        </p:nvGrpSpPr>
        <p:grpSpPr>
          <a:xfrm>
            <a:off x="915135" y="610000"/>
            <a:ext cx="639989" cy="639989"/>
            <a:chOff x="914400" y="609600"/>
            <a:chExt cx="640080" cy="640080"/>
          </a:xfrm>
        </p:grpSpPr>
        <p:sp>
          <p:nvSpPr>
            <p:cNvPr id="525" name="Oval 524"/>
            <p:cNvSpPr/>
            <p:nvPr/>
          </p:nvSpPr>
          <p:spPr>
            <a:xfrm>
              <a:off x="914400" y="609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27" name="Picture 526"/>
            <p:cNvPicPr>
              <a:picLocks noChangeAspect="1"/>
            </p:cNvPicPr>
            <p:nvPr/>
          </p:nvPicPr>
          <p:blipFill>
            <a:blip r:embed="rId12"/>
            <a:stretch>
              <a:fillRect/>
            </a:stretch>
          </p:blipFill>
          <p:spPr>
            <a:xfrm>
              <a:off x="1055906" y="759608"/>
              <a:ext cx="357069" cy="340065"/>
            </a:xfrm>
            <a:prstGeom prst="rect">
              <a:avLst/>
            </a:prstGeom>
          </p:spPr>
        </p:pic>
      </p:grpSp>
      <p:grpSp>
        <p:nvGrpSpPr>
          <p:cNvPr id="534" name="Group 533"/>
          <p:cNvGrpSpPr/>
          <p:nvPr/>
        </p:nvGrpSpPr>
        <p:grpSpPr>
          <a:xfrm>
            <a:off x="11429243" y="305243"/>
            <a:ext cx="639989" cy="639989"/>
            <a:chOff x="11430000" y="304800"/>
            <a:chExt cx="640080" cy="640080"/>
          </a:xfrm>
        </p:grpSpPr>
        <p:sp>
          <p:nvSpPr>
            <p:cNvPr id="532" name="Oval 531"/>
            <p:cNvSpPr/>
            <p:nvPr/>
          </p:nvSpPr>
          <p:spPr>
            <a:xfrm>
              <a:off x="114300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30" name="Picture 5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595465" y="462794"/>
              <a:ext cx="309151" cy="309151"/>
            </a:xfrm>
            <a:prstGeom prst="rect">
              <a:avLst/>
            </a:prstGeom>
          </p:spPr>
        </p:pic>
      </p:grpSp>
      <p:sp>
        <p:nvSpPr>
          <p:cNvPr id="60" name="TextBox 59">
            <a:extLst>
              <a:ext uri="{FF2B5EF4-FFF2-40B4-BE49-F238E27FC236}">
                <a16:creationId xmlns:a16="http://schemas.microsoft.com/office/drawing/2014/main" id="{AAB1B677-9285-4576-94D6-1B9809CC2210}"/>
              </a:ext>
            </a:extLst>
          </p:cNvPr>
          <p:cNvSpPr txBox="1"/>
          <p:nvPr/>
        </p:nvSpPr>
        <p:spPr>
          <a:xfrm>
            <a:off x="3054718" y="294899"/>
            <a:ext cx="3225079" cy="633625"/>
          </a:xfrm>
          <a:prstGeom prst="rect">
            <a:avLst/>
          </a:prstGeom>
          <a:noFill/>
        </p:spPr>
        <p:txBody>
          <a:bodyPr wrap="square" rtlCol="0" anchor="ctr" anchorCtr="0">
            <a:spAutoFit/>
          </a:bodyPr>
          <a:lstStyle/>
          <a:p>
            <a:pPr defTabSz="914228">
              <a:lnSpc>
                <a:spcPct val="90000"/>
              </a:lnSpc>
              <a:defRPr/>
            </a:pPr>
            <a:r>
              <a:rPr lang="en-US" sz="1961">
                <a:gradFill>
                  <a:gsLst>
                    <a:gs pos="21910">
                      <a:srgbClr val="353535"/>
                    </a:gs>
                    <a:gs pos="53000">
                      <a:srgbClr val="353535"/>
                    </a:gs>
                  </a:gsLst>
                  <a:lin ang="5400000" scaled="1"/>
                </a:gradFill>
                <a:latin typeface="Segoe UI Semilight" panose="020B0402040204020203" pitchFamily="34" charset="0"/>
                <a:cs typeface="Segoe UI Semilight" panose="020B0402040204020203" pitchFamily="34" charset="0"/>
              </a:rPr>
              <a:t>Modern computing </a:t>
            </a:r>
            <a:br>
              <a:rPr lang="en-US" sz="1961">
                <a:gradFill>
                  <a:gsLst>
                    <a:gs pos="21910">
                      <a:srgbClr val="353535"/>
                    </a:gs>
                    <a:gs pos="53000">
                      <a:srgbClr val="353535"/>
                    </a:gs>
                  </a:gsLst>
                  <a:lin ang="5400000" scaled="1"/>
                </a:gradFill>
                <a:latin typeface="Segoe UI Semilight" panose="020B0402040204020203" pitchFamily="34" charset="0"/>
                <a:cs typeface="Segoe UI Semilight" panose="020B0402040204020203" pitchFamily="34" charset="0"/>
              </a:rPr>
            </a:br>
            <a:r>
              <a:rPr lang="en-US" sz="1961">
                <a:gradFill>
                  <a:gsLst>
                    <a:gs pos="21910">
                      <a:srgbClr val="353535"/>
                    </a:gs>
                    <a:gs pos="53000">
                      <a:srgbClr val="353535"/>
                    </a:gs>
                  </a:gsLst>
                  <a:lin ang="5400000" scaled="1"/>
                </a:gradFill>
                <a:latin typeface="Segoe UI Semilight" panose="020B0402040204020203" pitchFamily="34" charset="0"/>
                <a:cs typeface="Segoe UI Semilight" panose="020B0402040204020203" pitchFamily="34" charset="0"/>
              </a:rPr>
              <a:t>is all about events</a:t>
            </a:r>
          </a:p>
        </p:txBody>
      </p:sp>
    </p:spTree>
    <p:extLst>
      <p:ext uri="{BB962C8B-B14F-4D97-AF65-F5344CB8AC3E}">
        <p14:creationId xmlns:p14="http://schemas.microsoft.com/office/powerpoint/2010/main" val="353311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80"/>
                                        </p:tgtEl>
                                        <p:attrNameLst>
                                          <p:attrName>style.visibility</p:attrName>
                                        </p:attrNameLst>
                                      </p:cBhvr>
                                      <p:to>
                                        <p:strVal val="visible"/>
                                      </p:to>
                                    </p:set>
                                    <p:animEffect transition="in" filter="wipe(up)">
                                      <p:cBhvr>
                                        <p:cTn id="7" dur="800"/>
                                        <p:tgtEl>
                                          <p:spTgt spid="480"/>
                                        </p:tgtEl>
                                      </p:cBhvr>
                                    </p:animEffect>
                                  </p:childTnLst>
                                </p:cTn>
                              </p:par>
                              <p:par>
                                <p:cTn id="8" presetID="22" presetClass="entr" presetSubtype="4" fill="hold" nodeType="withEffect">
                                  <p:stCondLst>
                                    <p:cond delay="50"/>
                                  </p:stCondLst>
                                  <p:childTnLst>
                                    <p:set>
                                      <p:cBhvr>
                                        <p:cTn id="9" dur="1" fill="hold">
                                          <p:stCondLst>
                                            <p:cond delay="0"/>
                                          </p:stCondLst>
                                        </p:cTn>
                                        <p:tgtEl>
                                          <p:spTgt spid="476"/>
                                        </p:tgtEl>
                                        <p:attrNameLst>
                                          <p:attrName>style.visibility</p:attrName>
                                        </p:attrNameLst>
                                      </p:cBhvr>
                                      <p:to>
                                        <p:strVal val="visible"/>
                                      </p:to>
                                    </p:set>
                                    <p:animEffect transition="in" filter="wipe(down)">
                                      <p:cBhvr>
                                        <p:cTn id="10" dur="800"/>
                                        <p:tgtEl>
                                          <p:spTgt spid="476"/>
                                        </p:tgtEl>
                                      </p:cBhvr>
                                    </p:animEffect>
                                  </p:childTnLst>
                                </p:cTn>
                              </p:par>
                              <p:par>
                                <p:cTn id="11" presetID="22" presetClass="entr" presetSubtype="1" fill="hold" nodeType="withEffect">
                                  <p:stCondLst>
                                    <p:cond delay="100"/>
                                  </p:stCondLst>
                                  <p:childTnLst>
                                    <p:set>
                                      <p:cBhvr>
                                        <p:cTn id="12" dur="1" fill="hold">
                                          <p:stCondLst>
                                            <p:cond delay="0"/>
                                          </p:stCondLst>
                                        </p:cTn>
                                        <p:tgtEl>
                                          <p:spTgt spid="463"/>
                                        </p:tgtEl>
                                        <p:attrNameLst>
                                          <p:attrName>style.visibility</p:attrName>
                                        </p:attrNameLst>
                                      </p:cBhvr>
                                      <p:to>
                                        <p:strVal val="visible"/>
                                      </p:to>
                                    </p:set>
                                    <p:animEffect transition="in" filter="wipe(up)">
                                      <p:cBhvr>
                                        <p:cTn id="13" dur="800"/>
                                        <p:tgtEl>
                                          <p:spTgt spid="463"/>
                                        </p:tgtEl>
                                      </p:cBhvr>
                                    </p:animEffect>
                                  </p:childTnLst>
                                </p:cTn>
                              </p:par>
                              <p:par>
                                <p:cTn id="14" presetID="1" presetClass="entr" presetSubtype="0" fill="hold" nodeType="withEffect">
                                  <p:stCondLst>
                                    <p:cond delay="100"/>
                                  </p:stCondLst>
                                  <p:childTnLst>
                                    <p:set>
                                      <p:cBhvr>
                                        <p:cTn id="15" dur="1" fill="hold">
                                          <p:stCondLst>
                                            <p:cond delay="499"/>
                                          </p:stCondLst>
                                        </p:cTn>
                                        <p:tgtEl>
                                          <p:spTgt spid="528"/>
                                        </p:tgtEl>
                                        <p:attrNameLst>
                                          <p:attrName>style.visibility</p:attrName>
                                        </p:attrNameLst>
                                      </p:cBhvr>
                                      <p:to>
                                        <p:strVal val="visible"/>
                                      </p:to>
                                    </p:set>
                                  </p:childTnLst>
                                </p:cTn>
                              </p:par>
                              <p:par>
                                <p:cTn id="16" presetID="6" presetClass="emph" presetSubtype="0" accel="100000" autoRev="1" fill="hold" nodeType="withEffect">
                                  <p:stCondLst>
                                    <p:cond delay="100"/>
                                  </p:stCondLst>
                                  <p:childTnLst>
                                    <p:animScale>
                                      <p:cBhvr>
                                        <p:cTn id="17" dur="500" fill="hold"/>
                                        <p:tgtEl>
                                          <p:spTgt spid="528"/>
                                        </p:tgtEl>
                                      </p:cBhvr>
                                      <p:by x="0" y="0"/>
                                    </p:animScale>
                                  </p:childTnLst>
                                </p:cTn>
                              </p:par>
                              <p:par>
                                <p:cTn id="18" presetID="2" presetClass="entr" presetSubtype="8" decel="100000" fill="hold" nodeType="withEffect">
                                  <p:stCondLst>
                                    <p:cond delay="600"/>
                                  </p:stCondLst>
                                  <p:childTnLst>
                                    <p:set>
                                      <p:cBhvr>
                                        <p:cTn id="19" dur="1" fill="hold">
                                          <p:stCondLst>
                                            <p:cond delay="0"/>
                                          </p:stCondLst>
                                        </p:cTn>
                                        <p:tgtEl>
                                          <p:spTgt spid="528"/>
                                        </p:tgtEl>
                                        <p:attrNameLst>
                                          <p:attrName>style.visibility</p:attrName>
                                        </p:attrNameLst>
                                      </p:cBhvr>
                                      <p:to>
                                        <p:strVal val="visible"/>
                                      </p:to>
                                    </p:set>
                                    <p:anim calcmode="lin" valueType="num">
                                      <p:cBhvr additive="base">
                                        <p:cTn id="20" dur="500" fill="hold"/>
                                        <p:tgtEl>
                                          <p:spTgt spid="528"/>
                                        </p:tgtEl>
                                        <p:attrNameLst>
                                          <p:attrName>ppt_x</p:attrName>
                                        </p:attrNameLst>
                                      </p:cBhvr>
                                      <p:tavLst>
                                        <p:tav tm="0">
                                          <p:val>
                                            <p:strVal val="0-#ppt_w/2"/>
                                          </p:val>
                                        </p:tav>
                                        <p:tav tm="100000">
                                          <p:val>
                                            <p:strVal val="#ppt_x"/>
                                          </p:val>
                                        </p:tav>
                                      </p:tavLst>
                                    </p:anim>
                                    <p:anim calcmode="lin" valueType="num">
                                      <p:cBhvr additive="base">
                                        <p:cTn id="21" dur="500" fill="hold"/>
                                        <p:tgtEl>
                                          <p:spTgt spid="528"/>
                                        </p:tgtEl>
                                        <p:attrNameLst>
                                          <p:attrName>ppt_y</p:attrName>
                                        </p:attrNameLst>
                                      </p:cBhvr>
                                      <p:tavLst>
                                        <p:tav tm="0">
                                          <p:val>
                                            <p:strVal val="#ppt_y"/>
                                          </p:val>
                                        </p:tav>
                                        <p:tav tm="100000">
                                          <p:val>
                                            <p:strVal val="#ppt_y"/>
                                          </p:val>
                                        </p:tav>
                                      </p:tavLst>
                                    </p:anim>
                                  </p:childTnLst>
                                </p:cTn>
                              </p:par>
                              <p:par>
                                <p:cTn id="22" presetID="22" presetClass="entr" presetSubtype="4" fill="hold" nodeType="withEffect">
                                  <p:stCondLst>
                                    <p:cond delay="150"/>
                                  </p:stCondLst>
                                  <p:childTnLst>
                                    <p:set>
                                      <p:cBhvr>
                                        <p:cTn id="23" dur="1" fill="hold">
                                          <p:stCondLst>
                                            <p:cond delay="0"/>
                                          </p:stCondLst>
                                        </p:cTn>
                                        <p:tgtEl>
                                          <p:spTgt spid="465"/>
                                        </p:tgtEl>
                                        <p:attrNameLst>
                                          <p:attrName>style.visibility</p:attrName>
                                        </p:attrNameLst>
                                      </p:cBhvr>
                                      <p:to>
                                        <p:strVal val="visible"/>
                                      </p:to>
                                    </p:set>
                                    <p:animEffect transition="in" filter="wipe(down)">
                                      <p:cBhvr>
                                        <p:cTn id="24" dur="800"/>
                                        <p:tgtEl>
                                          <p:spTgt spid="465"/>
                                        </p:tgtEl>
                                      </p:cBhvr>
                                    </p:animEffect>
                                  </p:childTnLst>
                                </p:cTn>
                              </p:par>
                              <p:par>
                                <p:cTn id="25" presetID="1" presetClass="entr" presetSubtype="0" fill="hold" nodeType="withEffect">
                                  <p:stCondLst>
                                    <p:cond delay="150"/>
                                  </p:stCondLst>
                                  <p:childTnLst>
                                    <p:set>
                                      <p:cBhvr>
                                        <p:cTn id="26" dur="1" fill="hold">
                                          <p:stCondLst>
                                            <p:cond delay="499"/>
                                          </p:stCondLst>
                                        </p:cTn>
                                        <p:tgtEl>
                                          <p:spTgt spid="522"/>
                                        </p:tgtEl>
                                        <p:attrNameLst>
                                          <p:attrName>style.visibility</p:attrName>
                                        </p:attrNameLst>
                                      </p:cBhvr>
                                      <p:to>
                                        <p:strVal val="visible"/>
                                      </p:to>
                                    </p:set>
                                  </p:childTnLst>
                                </p:cTn>
                              </p:par>
                              <p:par>
                                <p:cTn id="27" presetID="6" presetClass="emph" presetSubtype="0" accel="100000" autoRev="1" fill="hold" nodeType="withEffect">
                                  <p:stCondLst>
                                    <p:cond delay="150"/>
                                  </p:stCondLst>
                                  <p:childTnLst>
                                    <p:animScale>
                                      <p:cBhvr>
                                        <p:cTn id="28" dur="500" fill="hold"/>
                                        <p:tgtEl>
                                          <p:spTgt spid="522"/>
                                        </p:tgtEl>
                                      </p:cBhvr>
                                      <p:by x="0" y="0"/>
                                    </p:animScale>
                                  </p:childTnLst>
                                </p:cTn>
                              </p:par>
                              <p:par>
                                <p:cTn id="29" presetID="2" presetClass="entr" presetSubtype="1" decel="100000" fill="hold" nodeType="withEffect">
                                  <p:stCondLst>
                                    <p:cond delay="650"/>
                                  </p:stCondLst>
                                  <p:childTnLst>
                                    <p:set>
                                      <p:cBhvr>
                                        <p:cTn id="30" dur="1" fill="hold">
                                          <p:stCondLst>
                                            <p:cond delay="0"/>
                                          </p:stCondLst>
                                        </p:cTn>
                                        <p:tgtEl>
                                          <p:spTgt spid="522"/>
                                        </p:tgtEl>
                                        <p:attrNameLst>
                                          <p:attrName>style.visibility</p:attrName>
                                        </p:attrNameLst>
                                      </p:cBhvr>
                                      <p:to>
                                        <p:strVal val="visible"/>
                                      </p:to>
                                    </p:set>
                                    <p:anim calcmode="lin" valueType="num">
                                      <p:cBhvr additive="base">
                                        <p:cTn id="31" dur="500" fill="hold"/>
                                        <p:tgtEl>
                                          <p:spTgt spid="522"/>
                                        </p:tgtEl>
                                        <p:attrNameLst>
                                          <p:attrName>ppt_x</p:attrName>
                                        </p:attrNameLst>
                                      </p:cBhvr>
                                      <p:tavLst>
                                        <p:tav tm="0">
                                          <p:val>
                                            <p:strVal val="#ppt_x"/>
                                          </p:val>
                                        </p:tav>
                                        <p:tav tm="100000">
                                          <p:val>
                                            <p:strVal val="#ppt_x"/>
                                          </p:val>
                                        </p:tav>
                                      </p:tavLst>
                                    </p:anim>
                                    <p:anim calcmode="lin" valueType="num">
                                      <p:cBhvr additive="base">
                                        <p:cTn id="32" dur="500" fill="hold"/>
                                        <p:tgtEl>
                                          <p:spTgt spid="522"/>
                                        </p:tgtEl>
                                        <p:attrNameLst>
                                          <p:attrName>ppt_y</p:attrName>
                                        </p:attrNameLst>
                                      </p:cBhvr>
                                      <p:tavLst>
                                        <p:tav tm="0">
                                          <p:val>
                                            <p:strVal val="0-#ppt_h/2"/>
                                          </p:val>
                                        </p:tav>
                                        <p:tav tm="100000">
                                          <p:val>
                                            <p:strVal val="#ppt_y"/>
                                          </p:val>
                                        </p:tav>
                                      </p:tavLst>
                                    </p:anim>
                                  </p:childTnLst>
                                </p:cTn>
                              </p:par>
                              <p:par>
                                <p:cTn id="33" presetID="22" presetClass="entr" presetSubtype="4" fill="hold" nodeType="withEffect">
                                  <p:stCondLst>
                                    <p:cond delay="200"/>
                                  </p:stCondLst>
                                  <p:childTnLst>
                                    <p:set>
                                      <p:cBhvr>
                                        <p:cTn id="34" dur="1" fill="hold">
                                          <p:stCondLst>
                                            <p:cond delay="0"/>
                                          </p:stCondLst>
                                        </p:cTn>
                                        <p:tgtEl>
                                          <p:spTgt spid="435"/>
                                        </p:tgtEl>
                                        <p:attrNameLst>
                                          <p:attrName>style.visibility</p:attrName>
                                        </p:attrNameLst>
                                      </p:cBhvr>
                                      <p:to>
                                        <p:strVal val="visible"/>
                                      </p:to>
                                    </p:set>
                                    <p:animEffect transition="in" filter="wipe(down)">
                                      <p:cBhvr>
                                        <p:cTn id="35" dur="800"/>
                                        <p:tgtEl>
                                          <p:spTgt spid="435"/>
                                        </p:tgtEl>
                                      </p:cBhvr>
                                    </p:animEffect>
                                  </p:childTnLst>
                                </p:cTn>
                              </p:par>
                              <p:par>
                                <p:cTn id="36" presetID="1" presetClass="entr" presetSubtype="0" fill="hold" nodeType="withEffect">
                                  <p:stCondLst>
                                    <p:cond delay="200"/>
                                  </p:stCondLst>
                                  <p:childTnLst>
                                    <p:set>
                                      <p:cBhvr>
                                        <p:cTn id="37" dur="1" fill="hold">
                                          <p:stCondLst>
                                            <p:cond delay="499"/>
                                          </p:stCondLst>
                                        </p:cTn>
                                        <p:tgtEl>
                                          <p:spTgt spid="514"/>
                                        </p:tgtEl>
                                        <p:attrNameLst>
                                          <p:attrName>style.visibility</p:attrName>
                                        </p:attrNameLst>
                                      </p:cBhvr>
                                      <p:to>
                                        <p:strVal val="visible"/>
                                      </p:to>
                                    </p:set>
                                  </p:childTnLst>
                                </p:cTn>
                              </p:par>
                              <p:par>
                                <p:cTn id="38" presetID="6" presetClass="emph" presetSubtype="0" accel="100000" autoRev="1" fill="hold" nodeType="withEffect">
                                  <p:stCondLst>
                                    <p:cond delay="200"/>
                                  </p:stCondLst>
                                  <p:childTnLst>
                                    <p:animScale>
                                      <p:cBhvr>
                                        <p:cTn id="39" dur="500" fill="hold"/>
                                        <p:tgtEl>
                                          <p:spTgt spid="514"/>
                                        </p:tgtEl>
                                      </p:cBhvr>
                                      <p:by x="0" y="0"/>
                                    </p:animScale>
                                  </p:childTnLst>
                                </p:cTn>
                              </p:par>
                              <p:par>
                                <p:cTn id="40" presetID="2" presetClass="entr" presetSubtype="4" decel="100000" fill="hold" nodeType="withEffect">
                                  <p:stCondLst>
                                    <p:cond delay="700"/>
                                  </p:stCondLst>
                                  <p:childTnLst>
                                    <p:set>
                                      <p:cBhvr>
                                        <p:cTn id="41" dur="1" fill="hold">
                                          <p:stCondLst>
                                            <p:cond delay="0"/>
                                          </p:stCondLst>
                                        </p:cTn>
                                        <p:tgtEl>
                                          <p:spTgt spid="514"/>
                                        </p:tgtEl>
                                        <p:attrNameLst>
                                          <p:attrName>style.visibility</p:attrName>
                                        </p:attrNameLst>
                                      </p:cBhvr>
                                      <p:to>
                                        <p:strVal val="visible"/>
                                      </p:to>
                                    </p:set>
                                    <p:anim calcmode="lin" valueType="num">
                                      <p:cBhvr additive="base">
                                        <p:cTn id="42" dur="700" fill="hold"/>
                                        <p:tgtEl>
                                          <p:spTgt spid="514"/>
                                        </p:tgtEl>
                                        <p:attrNameLst>
                                          <p:attrName>ppt_x</p:attrName>
                                        </p:attrNameLst>
                                      </p:cBhvr>
                                      <p:tavLst>
                                        <p:tav tm="0">
                                          <p:val>
                                            <p:strVal val="#ppt_x"/>
                                          </p:val>
                                        </p:tav>
                                        <p:tav tm="100000">
                                          <p:val>
                                            <p:strVal val="#ppt_x"/>
                                          </p:val>
                                        </p:tav>
                                      </p:tavLst>
                                    </p:anim>
                                    <p:anim calcmode="lin" valueType="num">
                                      <p:cBhvr additive="base">
                                        <p:cTn id="43" dur="700" fill="hold"/>
                                        <p:tgtEl>
                                          <p:spTgt spid="514"/>
                                        </p:tgtEl>
                                        <p:attrNameLst>
                                          <p:attrName>ppt_y</p:attrName>
                                        </p:attrNameLst>
                                      </p:cBhvr>
                                      <p:tavLst>
                                        <p:tav tm="0">
                                          <p:val>
                                            <p:strVal val="1+#ppt_h/2"/>
                                          </p:val>
                                        </p:tav>
                                        <p:tav tm="100000">
                                          <p:val>
                                            <p:strVal val="#ppt_y"/>
                                          </p:val>
                                        </p:tav>
                                      </p:tavLst>
                                    </p:anim>
                                  </p:childTnLst>
                                </p:cTn>
                              </p:par>
                              <p:par>
                                <p:cTn id="44" presetID="22" presetClass="entr" presetSubtype="2" fill="hold" nodeType="withEffect">
                                  <p:stCondLst>
                                    <p:cond delay="250"/>
                                  </p:stCondLst>
                                  <p:childTnLst>
                                    <p:set>
                                      <p:cBhvr>
                                        <p:cTn id="45" dur="1" fill="hold">
                                          <p:stCondLst>
                                            <p:cond delay="0"/>
                                          </p:stCondLst>
                                        </p:cTn>
                                        <p:tgtEl>
                                          <p:spTgt spid="439"/>
                                        </p:tgtEl>
                                        <p:attrNameLst>
                                          <p:attrName>style.visibility</p:attrName>
                                        </p:attrNameLst>
                                      </p:cBhvr>
                                      <p:to>
                                        <p:strVal val="visible"/>
                                      </p:to>
                                    </p:set>
                                    <p:animEffect transition="in" filter="wipe(right)">
                                      <p:cBhvr>
                                        <p:cTn id="46" dur="800"/>
                                        <p:tgtEl>
                                          <p:spTgt spid="439"/>
                                        </p:tgtEl>
                                      </p:cBhvr>
                                    </p:animEffect>
                                  </p:childTnLst>
                                </p:cTn>
                              </p:par>
                              <p:par>
                                <p:cTn id="47" presetID="22" presetClass="entr" presetSubtype="4" fill="hold" nodeType="withEffect">
                                  <p:stCondLst>
                                    <p:cond delay="300"/>
                                  </p:stCondLst>
                                  <p:childTnLst>
                                    <p:set>
                                      <p:cBhvr>
                                        <p:cTn id="48" dur="1" fill="hold">
                                          <p:stCondLst>
                                            <p:cond delay="0"/>
                                          </p:stCondLst>
                                        </p:cTn>
                                        <p:tgtEl>
                                          <p:spTgt spid="441"/>
                                        </p:tgtEl>
                                        <p:attrNameLst>
                                          <p:attrName>style.visibility</p:attrName>
                                        </p:attrNameLst>
                                      </p:cBhvr>
                                      <p:to>
                                        <p:strVal val="visible"/>
                                      </p:to>
                                    </p:set>
                                    <p:animEffect transition="in" filter="wipe(down)">
                                      <p:cBhvr>
                                        <p:cTn id="49" dur="800"/>
                                        <p:tgtEl>
                                          <p:spTgt spid="441"/>
                                        </p:tgtEl>
                                      </p:cBhvr>
                                    </p:animEffect>
                                  </p:childTnLst>
                                </p:cTn>
                              </p:par>
                              <p:par>
                                <p:cTn id="50" presetID="22" presetClass="entr" presetSubtype="1" fill="hold" nodeType="withEffect">
                                  <p:stCondLst>
                                    <p:cond delay="350"/>
                                  </p:stCondLst>
                                  <p:childTnLst>
                                    <p:set>
                                      <p:cBhvr>
                                        <p:cTn id="51" dur="1" fill="hold">
                                          <p:stCondLst>
                                            <p:cond delay="0"/>
                                          </p:stCondLst>
                                        </p:cTn>
                                        <p:tgtEl>
                                          <p:spTgt spid="446"/>
                                        </p:tgtEl>
                                        <p:attrNameLst>
                                          <p:attrName>style.visibility</p:attrName>
                                        </p:attrNameLst>
                                      </p:cBhvr>
                                      <p:to>
                                        <p:strVal val="visible"/>
                                      </p:to>
                                    </p:set>
                                    <p:animEffect transition="in" filter="wipe(up)">
                                      <p:cBhvr>
                                        <p:cTn id="52" dur="800"/>
                                        <p:tgtEl>
                                          <p:spTgt spid="446"/>
                                        </p:tgtEl>
                                      </p:cBhvr>
                                    </p:animEffect>
                                  </p:childTnLst>
                                </p:cTn>
                              </p:par>
                              <p:par>
                                <p:cTn id="53" presetID="1" presetClass="entr" presetSubtype="0" fill="hold" nodeType="withEffect">
                                  <p:stCondLst>
                                    <p:cond delay="350"/>
                                  </p:stCondLst>
                                  <p:childTnLst>
                                    <p:set>
                                      <p:cBhvr>
                                        <p:cTn id="54" dur="1" fill="hold">
                                          <p:stCondLst>
                                            <p:cond delay="499"/>
                                          </p:stCondLst>
                                        </p:cTn>
                                        <p:tgtEl>
                                          <p:spTgt spid="486"/>
                                        </p:tgtEl>
                                        <p:attrNameLst>
                                          <p:attrName>style.visibility</p:attrName>
                                        </p:attrNameLst>
                                      </p:cBhvr>
                                      <p:to>
                                        <p:strVal val="visible"/>
                                      </p:to>
                                    </p:set>
                                  </p:childTnLst>
                                </p:cTn>
                              </p:par>
                              <p:par>
                                <p:cTn id="55" presetID="6" presetClass="emph" presetSubtype="0" accel="100000" autoRev="1" fill="hold" nodeType="withEffect">
                                  <p:stCondLst>
                                    <p:cond delay="350"/>
                                  </p:stCondLst>
                                  <p:childTnLst>
                                    <p:animScale>
                                      <p:cBhvr>
                                        <p:cTn id="56" dur="500" fill="hold"/>
                                        <p:tgtEl>
                                          <p:spTgt spid="486"/>
                                        </p:tgtEl>
                                      </p:cBhvr>
                                      <p:by x="0" y="0"/>
                                    </p:animScale>
                                  </p:childTnLst>
                                </p:cTn>
                              </p:par>
                              <p:par>
                                <p:cTn id="57" presetID="2" presetClass="entr" presetSubtype="1" decel="100000" fill="hold" nodeType="withEffect">
                                  <p:stCondLst>
                                    <p:cond delay="850"/>
                                  </p:stCondLst>
                                  <p:childTnLst>
                                    <p:set>
                                      <p:cBhvr>
                                        <p:cTn id="58" dur="1" fill="hold">
                                          <p:stCondLst>
                                            <p:cond delay="0"/>
                                          </p:stCondLst>
                                        </p:cTn>
                                        <p:tgtEl>
                                          <p:spTgt spid="486"/>
                                        </p:tgtEl>
                                        <p:attrNameLst>
                                          <p:attrName>style.visibility</p:attrName>
                                        </p:attrNameLst>
                                      </p:cBhvr>
                                      <p:to>
                                        <p:strVal val="visible"/>
                                      </p:to>
                                    </p:set>
                                    <p:anim calcmode="lin" valueType="num">
                                      <p:cBhvr additive="base">
                                        <p:cTn id="59" dur="500" fill="hold"/>
                                        <p:tgtEl>
                                          <p:spTgt spid="486"/>
                                        </p:tgtEl>
                                        <p:attrNameLst>
                                          <p:attrName>ppt_x</p:attrName>
                                        </p:attrNameLst>
                                      </p:cBhvr>
                                      <p:tavLst>
                                        <p:tav tm="0">
                                          <p:val>
                                            <p:strVal val="#ppt_x"/>
                                          </p:val>
                                        </p:tav>
                                        <p:tav tm="100000">
                                          <p:val>
                                            <p:strVal val="#ppt_x"/>
                                          </p:val>
                                        </p:tav>
                                      </p:tavLst>
                                    </p:anim>
                                    <p:anim calcmode="lin" valueType="num">
                                      <p:cBhvr additive="base">
                                        <p:cTn id="60" dur="500" fill="hold"/>
                                        <p:tgtEl>
                                          <p:spTgt spid="486"/>
                                        </p:tgtEl>
                                        <p:attrNameLst>
                                          <p:attrName>ppt_y</p:attrName>
                                        </p:attrNameLst>
                                      </p:cBhvr>
                                      <p:tavLst>
                                        <p:tav tm="0">
                                          <p:val>
                                            <p:strVal val="0-#ppt_h/2"/>
                                          </p:val>
                                        </p:tav>
                                        <p:tav tm="100000">
                                          <p:val>
                                            <p:strVal val="#ppt_y"/>
                                          </p:val>
                                        </p:tav>
                                      </p:tavLst>
                                    </p:anim>
                                  </p:childTnLst>
                                </p:cTn>
                              </p:par>
                              <p:par>
                                <p:cTn id="61" presetID="22" presetClass="entr" presetSubtype="2" fill="hold" nodeType="withEffect">
                                  <p:stCondLst>
                                    <p:cond delay="400"/>
                                  </p:stCondLst>
                                  <p:childTnLst>
                                    <p:set>
                                      <p:cBhvr>
                                        <p:cTn id="62" dur="1" fill="hold">
                                          <p:stCondLst>
                                            <p:cond delay="0"/>
                                          </p:stCondLst>
                                        </p:cTn>
                                        <p:tgtEl>
                                          <p:spTgt spid="453"/>
                                        </p:tgtEl>
                                        <p:attrNameLst>
                                          <p:attrName>style.visibility</p:attrName>
                                        </p:attrNameLst>
                                      </p:cBhvr>
                                      <p:to>
                                        <p:strVal val="visible"/>
                                      </p:to>
                                    </p:set>
                                    <p:animEffect transition="in" filter="wipe(right)">
                                      <p:cBhvr>
                                        <p:cTn id="63" dur="800"/>
                                        <p:tgtEl>
                                          <p:spTgt spid="453"/>
                                        </p:tgtEl>
                                      </p:cBhvr>
                                    </p:animEffect>
                                  </p:childTnLst>
                                </p:cTn>
                              </p:par>
                              <p:par>
                                <p:cTn id="64" presetID="1" presetClass="entr" presetSubtype="0" fill="hold" nodeType="withEffect">
                                  <p:stCondLst>
                                    <p:cond delay="400"/>
                                  </p:stCondLst>
                                  <p:childTnLst>
                                    <p:set>
                                      <p:cBhvr>
                                        <p:cTn id="65" dur="1" fill="hold">
                                          <p:stCondLst>
                                            <p:cond delay="499"/>
                                          </p:stCondLst>
                                        </p:cTn>
                                        <p:tgtEl>
                                          <p:spTgt spid="491"/>
                                        </p:tgtEl>
                                        <p:attrNameLst>
                                          <p:attrName>style.visibility</p:attrName>
                                        </p:attrNameLst>
                                      </p:cBhvr>
                                      <p:to>
                                        <p:strVal val="visible"/>
                                      </p:to>
                                    </p:set>
                                  </p:childTnLst>
                                </p:cTn>
                              </p:par>
                              <p:par>
                                <p:cTn id="66" presetID="6" presetClass="emph" presetSubtype="0" accel="100000" autoRev="1" fill="hold" nodeType="withEffect">
                                  <p:stCondLst>
                                    <p:cond delay="400"/>
                                  </p:stCondLst>
                                  <p:childTnLst>
                                    <p:animScale>
                                      <p:cBhvr>
                                        <p:cTn id="67" dur="500" fill="hold"/>
                                        <p:tgtEl>
                                          <p:spTgt spid="491"/>
                                        </p:tgtEl>
                                      </p:cBhvr>
                                      <p:by x="0" y="0"/>
                                    </p:animScale>
                                  </p:childTnLst>
                                </p:cTn>
                              </p:par>
                              <p:par>
                                <p:cTn id="68" presetID="2" presetClass="entr" presetSubtype="8" decel="100000" fill="hold" nodeType="withEffect">
                                  <p:stCondLst>
                                    <p:cond delay="900"/>
                                  </p:stCondLst>
                                  <p:childTnLst>
                                    <p:set>
                                      <p:cBhvr>
                                        <p:cTn id="69" dur="1" fill="hold">
                                          <p:stCondLst>
                                            <p:cond delay="0"/>
                                          </p:stCondLst>
                                        </p:cTn>
                                        <p:tgtEl>
                                          <p:spTgt spid="491"/>
                                        </p:tgtEl>
                                        <p:attrNameLst>
                                          <p:attrName>style.visibility</p:attrName>
                                        </p:attrNameLst>
                                      </p:cBhvr>
                                      <p:to>
                                        <p:strVal val="visible"/>
                                      </p:to>
                                    </p:set>
                                    <p:anim calcmode="lin" valueType="num">
                                      <p:cBhvr additive="base">
                                        <p:cTn id="70" dur="500" fill="hold"/>
                                        <p:tgtEl>
                                          <p:spTgt spid="491"/>
                                        </p:tgtEl>
                                        <p:attrNameLst>
                                          <p:attrName>ppt_x</p:attrName>
                                        </p:attrNameLst>
                                      </p:cBhvr>
                                      <p:tavLst>
                                        <p:tav tm="0">
                                          <p:val>
                                            <p:strVal val="0-#ppt_w/2"/>
                                          </p:val>
                                        </p:tav>
                                        <p:tav tm="100000">
                                          <p:val>
                                            <p:strVal val="#ppt_x"/>
                                          </p:val>
                                        </p:tav>
                                      </p:tavLst>
                                    </p:anim>
                                    <p:anim calcmode="lin" valueType="num">
                                      <p:cBhvr additive="base">
                                        <p:cTn id="71" dur="500" fill="hold"/>
                                        <p:tgtEl>
                                          <p:spTgt spid="491"/>
                                        </p:tgtEl>
                                        <p:attrNameLst>
                                          <p:attrName>ppt_y</p:attrName>
                                        </p:attrNameLst>
                                      </p:cBhvr>
                                      <p:tavLst>
                                        <p:tav tm="0">
                                          <p:val>
                                            <p:strVal val="#ppt_y"/>
                                          </p:val>
                                        </p:tav>
                                        <p:tav tm="100000">
                                          <p:val>
                                            <p:strVal val="#ppt_y"/>
                                          </p:val>
                                        </p:tav>
                                      </p:tavLst>
                                    </p:anim>
                                  </p:childTnLst>
                                </p:cTn>
                              </p:par>
                              <p:par>
                                <p:cTn id="72" presetID="50" presetClass="path" presetSubtype="0" decel="100000" fill="hold" nodeType="withEffect">
                                  <p:stCondLst>
                                    <p:cond delay="900"/>
                                  </p:stCondLst>
                                  <p:childTnLst>
                                    <p:animMotion origin="layout" path="M 3.40311E-6 -0.00023 L 0.14577 -0.00023 C 0.14577 0.07716 0.14501 0.38697 0.14501 0.46459 " pathEditMode="relative" rAng="0" ptsTypes="AAA">
                                      <p:cBhvr>
                                        <p:cTn id="73" dur="1000" spd="-100000" fill="hold"/>
                                        <p:tgtEl>
                                          <p:spTgt spid="491"/>
                                        </p:tgtEl>
                                        <p:attrNameLst>
                                          <p:attrName>ppt_x</p:attrName>
                                          <p:attrName>ppt_y</p:attrName>
                                        </p:attrNameLst>
                                      </p:cBhvr>
                                      <p:rCtr x="7289" y="23241"/>
                                    </p:animMotion>
                                  </p:childTnLst>
                                </p:cTn>
                              </p:par>
                              <p:par>
                                <p:cTn id="74" presetID="22" presetClass="entr" presetSubtype="4" fill="hold" nodeType="withEffect">
                                  <p:stCondLst>
                                    <p:cond delay="450"/>
                                  </p:stCondLst>
                                  <p:childTnLst>
                                    <p:set>
                                      <p:cBhvr>
                                        <p:cTn id="75" dur="1" fill="hold">
                                          <p:stCondLst>
                                            <p:cond delay="0"/>
                                          </p:stCondLst>
                                        </p:cTn>
                                        <p:tgtEl>
                                          <p:spTgt spid="455"/>
                                        </p:tgtEl>
                                        <p:attrNameLst>
                                          <p:attrName>style.visibility</p:attrName>
                                        </p:attrNameLst>
                                      </p:cBhvr>
                                      <p:to>
                                        <p:strVal val="visible"/>
                                      </p:to>
                                    </p:set>
                                    <p:animEffect transition="in" filter="wipe(down)">
                                      <p:cBhvr>
                                        <p:cTn id="76" dur="800"/>
                                        <p:tgtEl>
                                          <p:spTgt spid="455"/>
                                        </p:tgtEl>
                                      </p:cBhvr>
                                    </p:animEffect>
                                  </p:childTnLst>
                                </p:cTn>
                              </p:par>
                              <p:par>
                                <p:cTn id="77" presetID="22" presetClass="entr" presetSubtype="8" fill="hold" nodeType="withEffect">
                                  <p:stCondLst>
                                    <p:cond delay="500"/>
                                  </p:stCondLst>
                                  <p:childTnLst>
                                    <p:set>
                                      <p:cBhvr>
                                        <p:cTn id="78" dur="1" fill="hold">
                                          <p:stCondLst>
                                            <p:cond delay="0"/>
                                          </p:stCondLst>
                                        </p:cTn>
                                        <p:tgtEl>
                                          <p:spTgt spid="461"/>
                                        </p:tgtEl>
                                        <p:attrNameLst>
                                          <p:attrName>style.visibility</p:attrName>
                                        </p:attrNameLst>
                                      </p:cBhvr>
                                      <p:to>
                                        <p:strVal val="visible"/>
                                      </p:to>
                                    </p:set>
                                    <p:animEffect transition="in" filter="wipe(left)">
                                      <p:cBhvr>
                                        <p:cTn id="79" dur="800"/>
                                        <p:tgtEl>
                                          <p:spTgt spid="461"/>
                                        </p:tgtEl>
                                      </p:cBhvr>
                                    </p:animEffect>
                                  </p:childTnLst>
                                </p:cTn>
                              </p:par>
                              <p:par>
                                <p:cTn id="80" presetID="22" presetClass="entr" presetSubtype="1" fill="hold" nodeType="withEffect">
                                  <p:stCondLst>
                                    <p:cond delay="550"/>
                                  </p:stCondLst>
                                  <p:childTnLst>
                                    <p:set>
                                      <p:cBhvr>
                                        <p:cTn id="81" dur="1" fill="hold">
                                          <p:stCondLst>
                                            <p:cond delay="0"/>
                                          </p:stCondLst>
                                        </p:cTn>
                                        <p:tgtEl>
                                          <p:spTgt spid="467"/>
                                        </p:tgtEl>
                                        <p:attrNameLst>
                                          <p:attrName>style.visibility</p:attrName>
                                        </p:attrNameLst>
                                      </p:cBhvr>
                                      <p:to>
                                        <p:strVal val="visible"/>
                                      </p:to>
                                    </p:set>
                                    <p:animEffect transition="in" filter="wipe(up)">
                                      <p:cBhvr>
                                        <p:cTn id="82" dur="800"/>
                                        <p:tgtEl>
                                          <p:spTgt spid="467"/>
                                        </p:tgtEl>
                                      </p:cBhvr>
                                    </p:animEffect>
                                  </p:childTnLst>
                                </p:cTn>
                              </p:par>
                              <p:par>
                                <p:cTn id="83" presetID="1" presetClass="entr" presetSubtype="0" fill="hold" nodeType="withEffect">
                                  <p:stCondLst>
                                    <p:cond delay="550"/>
                                  </p:stCondLst>
                                  <p:childTnLst>
                                    <p:set>
                                      <p:cBhvr>
                                        <p:cTn id="84" dur="1" fill="hold">
                                          <p:stCondLst>
                                            <p:cond delay="499"/>
                                          </p:stCondLst>
                                        </p:cTn>
                                        <p:tgtEl>
                                          <p:spTgt spid="510"/>
                                        </p:tgtEl>
                                        <p:attrNameLst>
                                          <p:attrName>style.visibility</p:attrName>
                                        </p:attrNameLst>
                                      </p:cBhvr>
                                      <p:to>
                                        <p:strVal val="visible"/>
                                      </p:to>
                                    </p:set>
                                  </p:childTnLst>
                                </p:cTn>
                              </p:par>
                              <p:par>
                                <p:cTn id="85" presetID="6" presetClass="emph" presetSubtype="0" accel="100000" autoRev="1" fill="hold" nodeType="withEffect">
                                  <p:stCondLst>
                                    <p:cond delay="550"/>
                                  </p:stCondLst>
                                  <p:childTnLst>
                                    <p:animScale>
                                      <p:cBhvr>
                                        <p:cTn id="86" dur="500" fill="hold"/>
                                        <p:tgtEl>
                                          <p:spTgt spid="510"/>
                                        </p:tgtEl>
                                      </p:cBhvr>
                                      <p:by x="0" y="0"/>
                                    </p:animScale>
                                  </p:childTnLst>
                                </p:cTn>
                              </p:par>
                              <p:par>
                                <p:cTn id="87" presetID="2" presetClass="entr" presetSubtype="8" decel="100000" fill="hold" nodeType="withEffect">
                                  <p:stCondLst>
                                    <p:cond delay="1050"/>
                                  </p:stCondLst>
                                  <p:childTnLst>
                                    <p:set>
                                      <p:cBhvr>
                                        <p:cTn id="88" dur="1" fill="hold">
                                          <p:stCondLst>
                                            <p:cond delay="0"/>
                                          </p:stCondLst>
                                        </p:cTn>
                                        <p:tgtEl>
                                          <p:spTgt spid="510"/>
                                        </p:tgtEl>
                                        <p:attrNameLst>
                                          <p:attrName>style.visibility</p:attrName>
                                        </p:attrNameLst>
                                      </p:cBhvr>
                                      <p:to>
                                        <p:strVal val="visible"/>
                                      </p:to>
                                    </p:set>
                                    <p:anim calcmode="lin" valueType="num">
                                      <p:cBhvr additive="base">
                                        <p:cTn id="89" dur="500" fill="hold"/>
                                        <p:tgtEl>
                                          <p:spTgt spid="510"/>
                                        </p:tgtEl>
                                        <p:attrNameLst>
                                          <p:attrName>ppt_x</p:attrName>
                                        </p:attrNameLst>
                                      </p:cBhvr>
                                      <p:tavLst>
                                        <p:tav tm="0">
                                          <p:val>
                                            <p:strVal val="0-#ppt_w/2"/>
                                          </p:val>
                                        </p:tav>
                                        <p:tav tm="100000">
                                          <p:val>
                                            <p:strVal val="#ppt_x"/>
                                          </p:val>
                                        </p:tav>
                                      </p:tavLst>
                                    </p:anim>
                                    <p:anim calcmode="lin" valueType="num">
                                      <p:cBhvr additive="base">
                                        <p:cTn id="90" dur="500" fill="hold"/>
                                        <p:tgtEl>
                                          <p:spTgt spid="510"/>
                                        </p:tgtEl>
                                        <p:attrNameLst>
                                          <p:attrName>ppt_y</p:attrName>
                                        </p:attrNameLst>
                                      </p:cBhvr>
                                      <p:tavLst>
                                        <p:tav tm="0">
                                          <p:val>
                                            <p:strVal val="#ppt_y"/>
                                          </p:val>
                                        </p:tav>
                                        <p:tav tm="100000">
                                          <p:val>
                                            <p:strVal val="#ppt_y"/>
                                          </p:val>
                                        </p:tav>
                                      </p:tavLst>
                                    </p:anim>
                                  </p:childTnLst>
                                </p:cTn>
                              </p:par>
                              <p:par>
                                <p:cTn id="91" presetID="0" presetClass="path" presetSubtype="0" decel="100000" fill="hold" nodeType="withEffect">
                                  <p:stCondLst>
                                    <p:cond delay="1050"/>
                                  </p:stCondLst>
                                  <p:childTnLst>
                                    <p:animMotion origin="layout" path="M 0.00012 -0.00045 L 0.00012 -0.15842 L 0.18139 -0.15842 L 0.18139 -0.36904 " pathEditMode="relative" ptsTypes="AAAA">
                                      <p:cBhvr>
                                        <p:cTn id="92" dur="1000" spd="-100000" fill="hold"/>
                                        <p:tgtEl>
                                          <p:spTgt spid="510"/>
                                        </p:tgtEl>
                                        <p:attrNameLst>
                                          <p:attrName>ppt_x</p:attrName>
                                          <p:attrName>ppt_y</p:attrName>
                                        </p:attrNameLst>
                                      </p:cBhvr>
                                    </p:animMotion>
                                  </p:childTnLst>
                                </p:cTn>
                              </p:par>
                              <p:par>
                                <p:cTn id="93" presetID="1" presetClass="entr" presetSubtype="0" fill="hold" nodeType="withEffect">
                                  <p:stCondLst>
                                    <p:cond delay="1050"/>
                                  </p:stCondLst>
                                  <p:childTnLst>
                                    <p:set>
                                      <p:cBhvr>
                                        <p:cTn id="94" dur="1" fill="hold">
                                          <p:stCondLst>
                                            <p:cond delay="499"/>
                                          </p:stCondLst>
                                        </p:cTn>
                                        <p:tgtEl>
                                          <p:spTgt spid="516"/>
                                        </p:tgtEl>
                                        <p:attrNameLst>
                                          <p:attrName>style.visibility</p:attrName>
                                        </p:attrNameLst>
                                      </p:cBhvr>
                                      <p:to>
                                        <p:strVal val="visible"/>
                                      </p:to>
                                    </p:set>
                                  </p:childTnLst>
                                </p:cTn>
                              </p:par>
                              <p:par>
                                <p:cTn id="95" presetID="6" presetClass="emph" presetSubtype="0" accel="100000" autoRev="1" fill="hold" nodeType="withEffect">
                                  <p:stCondLst>
                                    <p:cond delay="1050"/>
                                  </p:stCondLst>
                                  <p:childTnLst>
                                    <p:animScale>
                                      <p:cBhvr>
                                        <p:cTn id="96" dur="500" fill="hold"/>
                                        <p:tgtEl>
                                          <p:spTgt spid="516"/>
                                        </p:tgtEl>
                                      </p:cBhvr>
                                      <p:by x="0" y="0"/>
                                    </p:animScale>
                                  </p:childTnLst>
                                </p:cTn>
                              </p:par>
                              <p:par>
                                <p:cTn id="97" presetID="2" presetClass="entr" presetSubtype="1" decel="100000" fill="hold" nodeType="withEffect">
                                  <p:stCondLst>
                                    <p:cond delay="1550"/>
                                  </p:stCondLst>
                                  <p:childTnLst>
                                    <p:set>
                                      <p:cBhvr>
                                        <p:cTn id="98" dur="1" fill="hold">
                                          <p:stCondLst>
                                            <p:cond delay="0"/>
                                          </p:stCondLst>
                                        </p:cTn>
                                        <p:tgtEl>
                                          <p:spTgt spid="516"/>
                                        </p:tgtEl>
                                        <p:attrNameLst>
                                          <p:attrName>style.visibility</p:attrName>
                                        </p:attrNameLst>
                                      </p:cBhvr>
                                      <p:to>
                                        <p:strVal val="visible"/>
                                      </p:to>
                                    </p:set>
                                    <p:anim calcmode="lin" valueType="num">
                                      <p:cBhvr additive="base">
                                        <p:cTn id="99" dur="500" fill="hold"/>
                                        <p:tgtEl>
                                          <p:spTgt spid="516"/>
                                        </p:tgtEl>
                                        <p:attrNameLst>
                                          <p:attrName>ppt_x</p:attrName>
                                        </p:attrNameLst>
                                      </p:cBhvr>
                                      <p:tavLst>
                                        <p:tav tm="0">
                                          <p:val>
                                            <p:strVal val="#ppt_x"/>
                                          </p:val>
                                        </p:tav>
                                        <p:tav tm="100000">
                                          <p:val>
                                            <p:strVal val="#ppt_x"/>
                                          </p:val>
                                        </p:tav>
                                      </p:tavLst>
                                    </p:anim>
                                    <p:anim calcmode="lin" valueType="num">
                                      <p:cBhvr additive="base">
                                        <p:cTn id="100" dur="500" fill="hold"/>
                                        <p:tgtEl>
                                          <p:spTgt spid="516"/>
                                        </p:tgtEl>
                                        <p:attrNameLst>
                                          <p:attrName>ppt_y</p:attrName>
                                        </p:attrNameLst>
                                      </p:cBhvr>
                                      <p:tavLst>
                                        <p:tav tm="0">
                                          <p:val>
                                            <p:strVal val="0-#ppt_h/2"/>
                                          </p:val>
                                        </p:tav>
                                        <p:tav tm="100000">
                                          <p:val>
                                            <p:strVal val="#ppt_y"/>
                                          </p:val>
                                        </p:tav>
                                      </p:tavLst>
                                    </p:anim>
                                  </p:childTnLst>
                                </p:cTn>
                              </p:par>
                              <p:par>
                                <p:cTn id="101" presetID="22" presetClass="entr" presetSubtype="8" fill="hold" nodeType="withEffect">
                                  <p:stCondLst>
                                    <p:cond delay="600"/>
                                  </p:stCondLst>
                                  <p:childTnLst>
                                    <p:set>
                                      <p:cBhvr>
                                        <p:cTn id="102" dur="1" fill="hold">
                                          <p:stCondLst>
                                            <p:cond delay="0"/>
                                          </p:stCondLst>
                                        </p:cTn>
                                        <p:tgtEl>
                                          <p:spTgt spid="469"/>
                                        </p:tgtEl>
                                        <p:attrNameLst>
                                          <p:attrName>style.visibility</p:attrName>
                                        </p:attrNameLst>
                                      </p:cBhvr>
                                      <p:to>
                                        <p:strVal val="visible"/>
                                      </p:to>
                                    </p:set>
                                    <p:animEffect transition="in" filter="wipe(left)">
                                      <p:cBhvr>
                                        <p:cTn id="103" dur="800"/>
                                        <p:tgtEl>
                                          <p:spTgt spid="469"/>
                                        </p:tgtEl>
                                      </p:cBhvr>
                                    </p:animEffect>
                                  </p:childTnLst>
                                </p:cTn>
                              </p:par>
                              <p:par>
                                <p:cTn id="104" presetID="22" presetClass="entr" presetSubtype="2" fill="hold" nodeType="withEffect">
                                  <p:stCondLst>
                                    <p:cond delay="650"/>
                                  </p:stCondLst>
                                  <p:childTnLst>
                                    <p:set>
                                      <p:cBhvr>
                                        <p:cTn id="105" dur="1" fill="hold">
                                          <p:stCondLst>
                                            <p:cond delay="0"/>
                                          </p:stCondLst>
                                        </p:cTn>
                                        <p:tgtEl>
                                          <p:spTgt spid="472"/>
                                        </p:tgtEl>
                                        <p:attrNameLst>
                                          <p:attrName>style.visibility</p:attrName>
                                        </p:attrNameLst>
                                      </p:cBhvr>
                                      <p:to>
                                        <p:strVal val="visible"/>
                                      </p:to>
                                    </p:set>
                                    <p:animEffect transition="in" filter="wipe(right)">
                                      <p:cBhvr>
                                        <p:cTn id="106" dur="800"/>
                                        <p:tgtEl>
                                          <p:spTgt spid="472"/>
                                        </p:tgtEl>
                                      </p:cBhvr>
                                    </p:animEffect>
                                  </p:childTnLst>
                                </p:cTn>
                              </p:par>
                              <p:par>
                                <p:cTn id="107" presetID="1" presetClass="entr" presetSubtype="0" fill="hold" nodeType="withEffect">
                                  <p:stCondLst>
                                    <p:cond delay="650"/>
                                  </p:stCondLst>
                                  <p:childTnLst>
                                    <p:set>
                                      <p:cBhvr>
                                        <p:cTn id="108" dur="1" fill="hold">
                                          <p:stCondLst>
                                            <p:cond delay="499"/>
                                          </p:stCondLst>
                                        </p:cTn>
                                        <p:tgtEl>
                                          <p:spTgt spid="523"/>
                                        </p:tgtEl>
                                        <p:attrNameLst>
                                          <p:attrName>style.visibility</p:attrName>
                                        </p:attrNameLst>
                                      </p:cBhvr>
                                      <p:to>
                                        <p:strVal val="visible"/>
                                      </p:to>
                                    </p:set>
                                  </p:childTnLst>
                                </p:cTn>
                              </p:par>
                              <p:par>
                                <p:cTn id="109" presetID="6" presetClass="emph" presetSubtype="0" accel="100000" autoRev="1" fill="hold" nodeType="withEffect">
                                  <p:stCondLst>
                                    <p:cond delay="650"/>
                                  </p:stCondLst>
                                  <p:childTnLst>
                                    <p:animScale>
                                      <p:cBhvr>
                                        <p:cTn id="110" dur="500" fill="hold"/>
                                        <p:tgtEl>
                                          <p:spTgt spid="523"/>
                                        </p:tgtEl>
                                      </p:cBhvr>
                                      <p:by x="0" y="0"/>
                                    </p:animScale>
                                  </p:childTnLst>
                                </p:cTn>
                              </p:par>
                              <p:par>
                                <p:cTn id="111" presetID="2" presetClass="entr" presetSubtype="8" decel="100000" fill="hold" nodeType="withEffect">
                                  <p:stCondLst>
                                    <p:cond delay="1150"/>
                                  </p:stCondLst>
                                  <p:childTnLst>
                                    <p:set>
                                      <p:cBhvr>
                                        <p:cTn id="112" dur="1" fill="hold">
                                          <p:stCondLst>
                                            <p:cond delay="0"/>
                                          </p:stCondLst>
                                        </p:cTn>
                                        <p:tgtEl>
                                          <p:spTgt spid="523"/>
                                        </p:tgtEl>
                                        <p:attrNameLst>
                                          <p:attrName>style.visibility</p:attrName>
                                        </p:attrNameLst>
                                      </p:cBhvr>
                                      <p:to>
                                        <p:strVal val="visible"/>
                                      </p:to>
                                    </p:set>
                                    <p:anim calcmode="lin" valueType="num">
                                      <p:cBhvr additive="base">
                                        <p:cTn id="113" dur="500" fill="hold"/>
                                        <p:tgtEl>
                                          <p:spTgt spid="523"/>
                                        </p:tgtEl>
                                        <p:attrNameLst>
                                          <p:attrName>ppt_x</p:attrName>
                                        </p:attrNameLst>
                                      </p:cBhvr>
                                      <p:tavLst>
                                        <p:tav tm="0">
                                          <p:val>
                                            <p:strVal val="0-#ppt_w/2"/>
                                          </p:val>
                                        </p:tav>
                                        <p:tav tm="100000">
                                          <p:val>
                                            <p:strVal val="#ppt_x"/>
                                          </p:val>
                                        </p:tav>
                                      </p:tavLst>
                                    </p:anim>
                                    <p:anim calcmode="lin" valueType="num">
                                      <p:cBhvr additive="base">
                                        <p:cTn id="114" dur="500" fill="hold"/>
                                        <p:tgtEl>
                                          <p:spTgt spid="523"/>
                                        </p:tgtEl>
                                        <p:attrNameLst>
                                          <p:attrName>ppt_y</p:attrName>
                                        </p:attrNameLst>
                                      </p:cBhvr>
                                      <p:tavLst>
                                        <p:tav tm="0">
                                          <p:val>
                                            <p:strVal val="#ppt_y"/>
                                          </p:val>
                                        </p:tav>
                                        <p:tav tm="100000">
                                          <p:val>
                                            <p:strVal val="#ppt_y"/>
                                          </p:val>
                                        </p:tav>
                                      </p:tavLst>
                                    </p:anim>
                                  </p:childTnLst>
                                </p:cTn>
                              </p:par>
                              <p:par>
                                <p:cTn id="115" presetID="50" presetClass="path" presetSubtype="0" decel="100000" fill="hold" nodeType="withEffect">
                                  <p:stCondLst>
                                    <p:cond delay="1150"/>
                                  </p:stCondLst>
                                  <p:childTnLst>
                                    <p:animMotion origin="layout" path="M 3.50013E-6 -0.00022 L -0.09982 -0.00022 C -0.09982 0.09737 -0.09931 0.48866 -0.09931 0.5867 " pathEditMode="relative" rAng="0" ptsTypes="AAA">
                                      <p:cBhvr>
                                        <p:cTn id="116" dur="1100" spd="-100000" fill="hold"/>
                                        <p:tgtEl>
                                          <p:spTgt spid="523"/>
                                        </p:tgtEl>
                                        <p:attrNameLst>
                                          <p:attrName>ppt_x</p:attrName>
                                          <p:attrName>ppt_y</p:attrName>
                                        </p:attrNameLst>
                                      </p:cBhvr>
                                      <p:rCtr x="-4991" y="29346"/>
                                    </p:animMotion>
                                  </p:childTnLst>
                                </p:cTn>
                              </p:par>
                              <p:par>
                                <p:cTn id="117" presetID="1" presetClass="entr" presetSubtype="0" fill="hold" nodeType="withEffect">
                                  <p:stCondLst>
                                    <p:cond delay="1000"/>
                                  </p:stCondLst>
                                  <p:childTnLst>
                                    <p:set>
                                      <p:cBhvr>
                                        <p:cTn id="118" dur="1" fill="hold">
                                          <p:stCondLst>
                                            <p:cond delay="499"/>
                                          </p:stCondLst>
                                        </p:cTn>
                                        <p:tgtEl>
                                          <p:spTgt spid="511"/>
                                        </p:tgtEl>
                                        <p:attrNameLst>
                                          <p:attrName>style.visibility</p:attrName>
                                        </p:attrNameLst>
                                      </p:cBhvr>
                                      <p:to>
                                        <p:strVal val="visible"/>
                                      </p:to>
                                    </p:set>
                                  </p:childTnLst>
                                </p:cTn>
                              </p:par>
                              <p:par>
                                <p:cTn id="119" presetID="6" presetClass="emph" presetSubtype="0" accel="100000" autoRev="1" fill="hold" nodeType="withEffect">
                                  <p:stCondLst>
                                    <p:cond delay="1000"/>
                                  </p:stCondLst>
                                  <p:childTnLst>
                                    <p:animScale>
                                      <p:cBhvr>
                                        <p:cTn id="120" dur="500" fill="hold"/>
                                        <p:tgtEl>
                                          <p:spTgt spid="511"/>
                                        </p:tgtEl>
                                      </p:cBhvr>
                                      <p:by x="0" y="0"/>
                                    </p:animScale>
                                  </p:childTnLst>
                                </p:cTn>
                              </p:par>
                              <p:par>
                                <p:cTn id="121" presetID="2" presetClass="entr" presetSubtype="4" decel="100000" fill="hold" nodeType="withEffect">
                                  <p:stCondLst>
                                    <p:cond delay="1500"/>
                                  </p:stCondLst>
                                  <p:childTnLst>
                                    <p:set>
                                      <p:cBhvr>
                                        <p:cTn id="122" dur="1" fill="hold">
                                          <p:stCondLst>
                                            <p:cond delay="0"/>
                                          </p:stCondLst>
                                        </p:cTn>
                                        <p:tgtEl>
                                          <p:spTgt spid="511"/>
                                        </p:tgtEl>
                                        <p:attrNameLst>
                                          <p:attrName>style.visibility</p:attrName>
                                        </p:attrNameLst>
                                      </p:cBhvr>
                                      <p:to>
                                        <p:strVal val="visible"/>
                                      </p:to>
                                    </p:set>
                                    <p:anim calcmode="lin" valueType="num">
                                      <p:cBhvr additive="base">
                                        <p:cTn id="123" dur="700" fill="hold"/>
                                        <p:tgtEl>
                                          <p:spTgt spid="511"/>
                                        </p:tgtEl>
                                        <p:attrNameLst>
                                          <p:attrName>ppt_x</p:attrName>
                                        </p:attrNameLst>
                                      </p:cBhvr>
                                      <p:tavLst>
                                        <p:tav tm="0">
                                          <p:val>
                                            <p:strVal val="#ppt_x"/>
                                          </p:val>
                                        </p:tav>
                                        <p:tav tm="100000">
                                          <p:val>
                                            <p:strVal val="#ppt_x"/>
                                          </p:val>
                                        </p:tav>
                                      </p:tavLst>
                                    </p:anim>
                                    <p:anim calcmode="lin" valueType="num">
                                      <p:cBhvr additive="base">
                                        <p:cTn id="124" dur="700" fill="hold"/>
                                        <p:tgtEl>
                                          <p:spTgt spid="511"/>
                                        </p:tgtEl>
                                        <p:attrNameLst>
                                          <p:attrName>ppt_y</p:attrName>
                                        </p:attrNameLst>
                                      </p:cBhvr>
                                      <p:tavLst>
                                        <p:tav tm="0">
                                          <p:val>
                                            <p:strVal val="1+#ppt_h/2"/>
                                          </p:val>
                                        </p:tav>
                                        <p:tav tm="100000">
                                          <p:val>
                                            <p:strVal val="#ppt_y"/>
                                          </p:val>
                                        </p:tav>
                                      </p:tavLst>
                                    </p:anim>
                                  </p:childTnLst>
                                </p:cTn>
                              </p:par>
                              <p:par>
                                <p:cTn id="125" presetID="22" presetClass="entr" presetSubtype="8" fill="hold" nodeType="withEffect">
                                  <p:stCondLst>
                                    <p:cond delay="700"/>
                                  </p:stCondLst>
                                  <p:childTnLst>
                                    <p:set>
                                      <p:cBhvr>
                                        <p:cTn id="126" dur="1" fill="hold">
                                          <p:stCondLst>
                                            <p:cond delay="0"/>
                                          </p:stCondLst>
                                        </p:cTn>
                                        <p:tgtEl>
                                          <p:spTgt spid="474"/>
                                        </p:tgtEl>
                                        <p:attrNameLst>
                                          <p:attrName>style.visibility</p:attrName>
                                        </p:attrNameLst>
                                      </p:cBhvr>
                                      <p:to>
                                        <p:strVal val="visible"/>
                                      </p:to>
                                    </p:set>
                                    <p:animEffect transition="in" filter="wipe(left)">
                                      <p:cBhvr>
                                        <p:cTn id="127" dur="800"/>
                                        <p:tgtEl>
                                          <p:spTgt spid="474"/>
                                        </p:tgtEl>
                                      </p:cBhvr>
                                    </p:animEffect>
                                  </p:childTnLst>
                                </p:cTn>
                              </p:par>
                              <p:par>
                                <p:cTn id="128" presetID="22" presetClass="entr" presetSubtype="1" fill="hold" nodeType="withEffect">
                                  <p:stCondLst>
                                    <p:cond delay="750"/>
                                  </p:stCondLst>
                                  <p:childTnLst>
                                    <p:set>
                                      <p:cBhvr>
                                        <p:cTn id="129" dur="1" fill="hold">
                                          <p:stCondLst>
                                            <p:cond delay="0"/>
                                          </p:stCondLst>
                                        </p:cTn>
                                        <p:tgtEl>
                                          <p:spTgt spid="478"/>
                                        </p:tgtEl>
                                        <p:attrNameLst>
                                          <p:attrName>style.visibility</p:attrName>
                                        </p:attrNameLst>
                                      </p:cBhvr>
                                      <p:to>
                                        <p:strVal val="visible"/>
                                      </p:to>
                                    </p:set>
                                    <p:animEffect transition="in" filter="wipe(up)">
                                      <p:cBhvr>
                                        <p:cTn id="130" dur="800"/>
                                        <p:tgtEl>
                                          <p:spTgt spid="478"/>
                                        </p:tgtEl>
                                      </p:cBhvr>
                                    </p:animEffect>
                                  </p:childTnLst>
                                </p:cTn>
                              </p:par>
                              <p:par>
                                <p:cTn id="131" presetID="1" presetClass="entr" presetSubtype="0" fill="hold" nodeType="withEffect">
                                  <p:stCondLst>
                                    <p:cond delay="750"/>
                                  </p:stCondLst>
                                  <p:childTnLst>
                                    <p:set>
                                      <p:cBhvr>
                                        <p:cTn id="132" dur="1" fill="hold">
                                          <p:stCondLst>
                                            <p:cond delay="499"/>
                                          </p:stCondLst>
                                        </p:cTn>
                                        <p:tgtEl>
                                          <p:spTgt spid="534"/>
                                        </p:tgtEl>
                                        <p:attrNameLst>
                                          <p:attrName>style.visibility</p:attrName>
                                        </p:attrNameLst>
                                      </p:cBhvr>
                                      <p:to>
                                        <p:strVal val="visible"/>
                                      </p:to>
                                    </p:set>
                                  </p:childTnLst>
                                </p:cTn>
                              </p:par>
                              <p:par>
                                <p:cTn id="133" presetID="6" presetClass="emph" presetSubtype="0" accel="100000" autoRev="1" fill="hold" nodeType="withEffect">
                                  <p:stCondLst>
                                    <p:cond delay="750"/>
                                  </p:stCondLst>
                                  <p:childTnLst>
                                    <p:animScale>
                                      <p:cBhvr>
                                        <p:cTn id="134" dur="500" fill="hold"/>
                                        <p:tgtEl>
                                          <p:spTgt spid="534"/>
                                        </p:tgtEl>
                                      </p:cBhvr>
                                      <p:by x="0" y="0"/>
                                    </p:animScale>
                                  </p:childTnLst>
                                </p:cTn>
                              </p:par>
                              <p:par>
                                <p:cTn id="135" presetID="2" presetClass="entr" presetSubtype="1" decel="100000" fill="hold" nodeType="withEffect">
                                  <p:stCondLst>
                                    <p:cond delay="1250"/>
                                  </p:stCondLst>
                                  <p:childTnLst>
                                    <p:set>
                                      <p:cBhvr>
                                        <p:cTn id="136" dur="1" fill="hold">
                                          <p:stCondLst>
                                            <p:cond delay="0"/>
                                          </p:stCondLst>
                                        </p:cTn>
                                        <p:tgtEl>
                                          <p:spTgt spid="534"/>
                                        </p:tgtEl>
                                        <p:attrNameLst>
                                          <p:attrName>style.visibility</p:attrName>
                                        </p:attrNameLst>
                                      </p:cBhvr>
                                      <p:to>
                                        <p:strVal val="visible"/>
                                      </p:to>
                                    </p:set>
                                    <p:anim calcmode="lin" valueType="num">
                                      <p:cBhvr additive="base">
                                        <p:cTn id="137" dur="500" fill="hold"/>
                                        <p:tgtEl>
                                          <p:spTgt spid="534"/>
                                        </p:tgtEl>
                                        <p:attrNameLst>
                                          <p:attrName>ppt_x</p:attrName>
                                        </p:attrNameLst>
                                      </p:cBhvr>
                                      <p:tavLst>
                                        <p:tav tm="0">
                                          <p:val>
                                            <p:strVal val="#ppt_x"/>
                                          </p:val>
                                        </p:tav>
                                        <p:tav tm="100000">
                                          <p:val>
                                            <p:strVal val="#ppt_x"/>
                                          </p:val>
                                        </p:tav>
                                      </p:tavLst>
                                    </p:anim>
                                    <p:anim calcmode="lin" valueType="num">
                                      <p:cBhvr additive="base">
                                        <p:cTn id="138" dur="500" fill="hold"/>
                                        <p:tgtEl>
                                          <p:spTgt spid="534"/>
                                        </p:tgtEl>
                                        <p:attrNameLst>
                                          <p:attrName>ppt_y</p:attrName>
                                        </p:attrNameLst>
                                      </p:cBhvr>
                                      <p:tavLst>
                                        <p:tav tm="0">
                                          <p:val>
                                            <p:strVal val="0-#ppt_h/2"/>
                                          </p:val>
                                        </p:tav>
                                        <p:tav tm="100000">
                                          <p:val>
                                            <p:strVal val="#ppt_y"/>
                                          </p:val>
                                        </p:tav>
                                      </p:tavLst>
                                    </p:anim>
                                  </p:childTnLst>
                                </p:cTn>
                              </p:par>
                              <p:par>
                                <p:cTn id="139" presetID="22" presetClass="entr" presetSubtype="8" fill="hold" nodeType="withEffect">
                                  <p:stCondLst>
                                    <p:cond delay="800"/>
                                  </p:stCondLst>
                                  <p:childTnLst>
                                    <p:set>
                                      <p:cBhvr>
                                        <p:cTn id="140" dur="1" fill="hold">
                                          <p:stCondLst>
                                            <p:cond delay="0"/>
                                          </p:stCondLst>
                                        </p:cTn>
                                        <p:tgtEl>
                                          <p:spTgt spid="265"/>
                                        </p:tgtEl>
                                        <p:attrNameLst>
                                          <p:attrName>style.visibility</p:attrName>
                                        </p:attrNameLst>
                                      </p:cBhvr>
                                      <p:to>
                                        <p:strVal val="visible"/>
                                      </p:to>
                                    </p:set>
                                    <p:animEffect transition="in" filter="wipe(left)">
                                      <p:cBhvr>
                                        <p:cTn id="141" dur="800"/>
                                        <p:tgtEl>
                                          <p:spTgt spid="265"/>
                                        </p:tgtEl>
                                      </p:cBhvr>
                                    </p:animEffect>
                                  </p:childTnLst>
                                </p:cTn>
                              </p:par>
                              <p:par>
                                <p:cTn id="142" presetID="22" presetClass="entr" presetSubtype="8" fill="hold" nodeType="withEffect">
                                  <p:stCondLst>
                                    <p:cond delay="850"/>
                                  </p:stCondLst>
                                  <p:childTnLst>
                                    <p:set>
                                      <p:cBhvr>
                                        <p:cTn id="143" dur="1" fill="hold">
                                          <p:stCondLst>
                                            <p:cond delay="0"/>
                                          </p:stCondLst>
                                        </p:cTn>
                                        <p:tgtEl>
                                          <p:spTgt spid="271"/>
                                        </p:tgtEl>
                                        <p:attrNameLst>
                                          <p:attrName>style.visibility</p:attrName>
                                        </p:attrNameLst>
                                      </p:cBhvr>
                                      <p:to>
                                        <p:strVal val="visible"/>
                                      </p:to>
                                    </p:set>
                                    <p:animEffect transition="in" filter="wipe(left)">
                                      <p:cBhvr>
                                        <p:cTn id="144" dur="800"/>
                                        <p:tgtEl>
                                          <p:spTgt spid="271"/>
                                        </p:tgtEl>
                                      </p:cBhvr>
                                    </p:animEffect>
                                  </p:childTnLst>
                                </p:cTn>
                              </p:par>
                              <p:par>
                                <p:cTn id="145" presetID="22" presetClass="entr" presetSubtype="2" fill="hold" nodeType="withEffect">
                                  <p:stCondLst>
                                    <p:cond delay="900"/>
                                  </p:stCondLst>
                                  <p:childTnLst>
                                    <p:set>
                                      <p:cBhvr>
                                        <p:cTn id="146" dur="1" fill="hold">
                                          <p:stCondLst>
                                            <p:cond delay="0"/>
                                          </p:stCondLst>
                                        </p:cTn>
                                        <p:tgtEl>
                                          <p:spTgt spid="274"/>
                                        </p:tgtEl>
                                        <p:attrNameLst>
                                          <p:attrName>style.visibility</p:attrName>
                                        </p:attrNameLst>
                                      </p:cBhvr>
                                      <p:to>
                                        <p:strVal val="visible"/>
                                      </p:to>
                                    </p:set>
                                    <p:animEffect transition="in" filter="wipe(right)">
                                      <p:cBhvr>
                                        <p:cTn id="147" dur="800"/>
                                        <p:tgtEl>
                                          <p:spTgt spid="274"/>
                                        </p:tgtEl>
                                      </p:cBhvr>
                                    </p:animEffect>
                                  </p:childTnLst>
                                </p:cTn>
                              </p:par>
                              <p:par>
                                <p:cTn id="148" presetID="1" presetClass="entr" presetSubtype="0" fill="hold" nodeType="withEffect">
                                  <p:stCondLst>
                                    <p:cond delay="900"/>
                                  </p:stCondLst>
                                  <p:childTnLst>
                                    <p:set>
                                      <p:cBhvr>
                                        <p:cTn id="149" dur="1" fill="hold">
                                          <p:stCondLst>
                                            <p:cond delay="499"/>
                                          </p:stCondLst>
                                        </p:cTn>
                                        <p:tgtEl>
                                          <p:spTgt spid="521"/>
                                        </p:tgtEl>
                                        <p:attrNameLst>
                                          <p:attrName>style.visibility</p:attrName>
                                        </p:attrNameLst>
                                      </p:cBhvr>
                                      <p:to>
                                        <p:strVal val="visible"/>
                                      </p:to>
                                    </p:set>
                                  </p:childTnLst>
                                </p:cTn>
                              </p:par>
                              <p:par>
                                <p:cTn id="150" presetID="6" presetClass="emph" presetSubtype="0" accel="100000" autoRev="1" fill="hold" nodeType="withEffect">
                                  <p:stCondLst>
                                    <p:cond delay="900"/>
                                  </p:stCondLst>
                                  <p:childTnLst>
                                    <p:animScale>
                                      <p:cBhvr>
                                        <p:cTn id="151" dur="500" fill="hold"/>
                                        <p:tgtEl>
                                          <p:spTgt spid="521"/>
                                        </p:tgtEl>
                                      </p:cBhvr>
                                      <p:by x="0" y="0"/>
                                    </p:animScale>
                                  </p:childTnLst>
                                </p:cTn>
                              </p:par>
                              <p:par>
                                <p:cTn id="152" presetID="2" presetClass="entr" presetSubtype="8" decel="100000" fill="hold" nodeType="withEffect">
                                  <p:stCondLst>
                                    <p:cond delay="1400"/>
                                  </p:stCondLst>
                                  <p:childTnLst>
                                    <p:set>
                                      <p:cBhvr>
                                        <p:cTn id="153" dur="1" fill="hold">
                                          <p:stCondLst>
                                            <p:cond delay="0"/>
                                          </p:stCondLst>
                                        </p:cTn>
                                        <p:tgtEl>
                                          <p:spTgt spid="521"/>
                                        </p:tgtEl>
                                        <p:attrNameLst>
                                          <p:attrName>style.visibility</p:attrName>
                                        </p:attrNameLst>
                                      </p:cBhvr>
                                      <p:to>
                                        <p:strVal val="visible"/>
                                      </p:to>
                                    </p:set>
                                    <p:anim calcmode="lin" valueType="num">
                                      <p:cBhvr additive="base">
                                        <p:cTn id="154" dur="500" fill="hold"/>
                                        <p:tgtEl>
                                          <p:spTgt spid="521"/>
                                        </p:tgtEl>
                                        <p:attrNameLst>
                                          <p:attrName>ppt_x</p:attrName>
                                        </p:attrNameLst>
                                      </p:cBhvr>
                                      <p:tavLst>
                                        <p:tav tm="0">
                                          <p:val>
                                            <p:strVal val="0-#ppt_w/2"/>
                                          </p:val>
                                        </p:tav>
                                        <p:tav tm="100000">
                                          <p:val>
                                            <p:strVal val="#ppt_x"/>
                                          </p:val>
                                        </p:tav>
                                      </p:tavLst>
                                    </p:anim>
                                    <p:anim calcmode="lin" valueType="num">
                                      <p:cBhvr additive="base">
                                        <p:cTn id="155" dur="500" fill="hold"/>
                                        <p:tgtEl>
                                          <p:spTgt spid="521"/>
                                        </p:tgtEl>
                                        <p:attrNameLst>
                                          <p:attrName>ppt_y</p:attrName>
                                        </p:attrNameLst>
                                      </p:cBhvr>
                                      <p:tavLst>
                                        <p:tav tm="0">
                                          <p:val>
                                            <p:strVal val="#ppt_y"/>
                                          </p:val>
                                        </p:tav>
                                        <p:tav tm="100000">
                                          <p:val>
                                            <p:strVal val="#ppt_y"/>
                                          </p:val>
                                        </p:tav>
                                      </p:tavLst>
                                    </p:anim>
                                  </p:childTnLst>
                                </p:cTn>
                              </p:par>
                              <p:par>
                                <p:cTn id="156" presetID="50" presetClass="path" presetSubtype="0" decel="100000" fill="hold" nodeType="withEffect">
                                  <p:stCondLst>
                                    <p:cond delay="1400"/>
                                  </p:stCondLst>
                                  <p:childTnLst>
                                    <p:animMotion origin="layout" path="M -0.00064 -0.00023 C -0.00089 -0.00023 -0.00166 0.19223 -0.00089 0.19405 C -1.82282E-6 0.19564 0.08897 0.19564 0.08897 0.19428 " pathEditMode="relative" rAng="0" ptsTypes="AAA">
                                      <p:cBhvr>
                                        <p:cTn id="157" dur="800" spd="-100000" fill="hold"/>
                                        <p:tgtEl>
                                          <p:spTgt spid="521"/>
                                        </p:tgtEl>
                                        <p:attrNameLst>
                                          <p:attrName>ppt_x</p:attrName>
                                          <p:attrName>ppt_y</p:attrName>
                                        </p:attrNameLst>
                                      </p:cBhvr>
                                      <p:rCtr x="4455" y="9782"/>
                                    </p:animMotion>
                                  </p:childTnLst>
                                </p:cTn>
                              </p:par>
                              <p:par>
                                <p:cTn id="158" presetID="22" presetClass="entr" presetSubtype="8" fill="hold" nodeType="withEffect">
                                  <p:stCondLst>
                                    <p:cond delay="950"/>
                                  </p:stCondLst>
                                  <p:childTnLst>
                                    <p:set>
                                      <p:cBhvr>
                                        <p:cTn id="159" dur="1" fill="hold">
                                          <p:stCondLst>
                                            <p:cond delay="0"/>
                                          </p:stCondLst>
                                        </p:cTn>
                                        <p:tgtEl>
                                          <p:spTgt spid="276"/>
                                        </p:tgtEl>
                                        <p:attrNameLst>
                                          <p:attrName>style.visibility</p:attrName>
                                        </p:attrNameLst>
                                      </p:cBhvr>
                                      <p:to>
                                        <p:strVal val="visible"/>
                                      </p:to>
                                    </p:set>
                                    <p:animEffect transition="in" filter="wipe(left)">
                                      <p:cBhvr>
                                        <p:cTn id="160" dur="800"/>
                                        <p:tgtEl>
                                          <p:spTgt spid="276"/>
                                        </p:tgtEl>
                                      </p:cBhvr>
                                    </p:animEffect>
                                  </p:childTnLst>
                                </p:cTn>
                              </p:par>
                              <p:par>
                                <p:cTn id="161" presetID="22" presetClass="entr" presetSubtype="4" fill="hold" nodeType="withEffect">
                                  <p:stCondLst>
                                    <p:cond delay="1000"/>
                                  </p:stCondLst>
                                  <p:childTnLst>
                                    <p:set>
                                      <p:cBhvr>
                                        <p:cTn id="162" dur="1" fill="hold">
                                          <p:stCondLst>
                                            <p:cond delay="0"/>
                                          </p:stCondLst>
                                        </p:cTn>
                                        <p:tgtEl>
                                          <p:spTgt spid="277"/>
                                        </p:tgtEl>
                                        <p:attrNameLst>
                                          <p:attrName>style.visibility</p:attrName>
                                        </p:attrNameLst>
                                      </p:cBhvr>
                                      <p:to>
                                        <p:strVal val="visible"/>
                                      </p:to>
                                    </p:set>
                                    <p:animEffect transition="in" filter="wipe(down)">
                                      <p:cBhvr>
                                        <p:cTn id="163" dur="800"/>
                                        <p:tgtEl>
                                          <p:spTgt spid="277"/>
                                        </p:tgtEl>
                                      </p:cBhvr>
                                    </p:animEffect>
                                  </p:childTnLst>
                                </p:cTn>
                              </p:par>
                              <p:par>
                                <p:cTn id="164" presetID="2" presetClass="entr" presetSubtype="1" decel="100000" fill="hold" grpId="0" nodeType="withEffect">
                                  <p:stCondLst>
                                    <p:cond delay="0"/>
                                  </p:stCondLst>
                                  <p:childTnLst>
                                    <p:set>
                                      <p:cBhvr>
                                        <p:cTn id="165" dur="1" fill="hold">
                                          <p:stCondLst>
                                            <p:cond delay="0"/>
                                          </p:stCondLst>
                                        </p:cTn>
                                        <p:tgtEl>
                                          <p:spTgt spid="60"/>
                                        </p:tgtEl>
                                        <p:attrNameLst>
                                          <p:attrName>style.visibility</p:attrName>
                                        </p:attrNameLst>
                                      </p:cBhvr>
                                      <p:to>
                                        <p:strVal val="visible"/>
                                      </p:to>
                                    </p:set>
                                    <p:anim calcmode="lin" valueType="num">
                                      <p:cBhvr additive="base">
                                        <p:cTn id="166" dur="700" fill="hold"/>
                                        <p:tgtEl>
                                          <p:spTgt spid="60"/>
                                        </p:tgtEl>
                                        <p:attrNameLst>
                                          <p:attrName>ppt_x</p:attrName>
                                        </p:attrNameLst>
                                      </p:cBhvr>
                                      <p:tavLst>
                                        <p:tav tm="0">
                                          <p:val>
                                            <p:strVal val="#ppt_x"/>
                                          </p:val>
                                        </p:tav>
                                        <p:tav tm="100000">
                                          <p:val>
                                            <p:strVal val="#ppt_x"/>
                                          </p:val>
                                        </p:tav>
                                      </p:tavLst>
                                    </p:anim>
                                    <p:anim calcmode="lin" valueType="num">
                                      <p:cBhvr additive="base">
                                        <p:cTn id="167" dur="700" fill="hold"/>
                                        <p:tgtEl>
                                          <p:spTgt spid="6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0" name="Straight Connector 479"/>
          <p:cNvCxnSpPr/>
          <p:nvPr/>
        </p:nvCxnSpPr>
        <p:spPr>
          <a:xfrm flipV="1">
            <a:off x="8685568" y="3048055"/>
            <a:ext cx="0" cy="297137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V="1">
            <a:off x="11138860" y="2514732"/>
            <a:ext cx="0" cy="220948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flipV="1">
            <a:off x="6567508"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flipV="1">
            <a:off x="9691265"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flipV="1">
            <a:off x="685703" y="2743299"/>
            <a:ext cx="0" cy="411421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685703" y="2743299"/>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flipV="1">
            <a:off x="2895189" y="487"/>
            <a:ext cx="0" cy="274281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flipV="1">
            <a:off x="2300913" y="488"/>
            <a:ext cx="0" cy="52570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2285677" y="3657569"/>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flipV="1">
            <a:off x="5211341" y="3657569"/>
            <a:ext cx="0" cy="319994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 y="929995"/>
            <a:ext cx="228567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flipV="1">
            <a:off x="4342784" y="1371893"/>
            <a:ext cx="0" cy="2285675"/>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4342784" y="1371893"/>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6552270" y="3063293"/>
            <a:ext cx="315423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9676028" y="2514731"/>
            <a:ext cx="251424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V="1">
            <a:off x="11733136" y="488"/>
            <a:ext cx="0" cy="251424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 y="5257542"/>
            <a:ext cx="231310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8685568" y="6019433"/>
            <a:ext cx="350470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1123622" y="4724217"/>
            <a:ext cx="1066648"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5677" y="4876596"/>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3123757" y="4876596"/>
            <a:ext cx="0" cy="198091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86" name="Group 485"/>
          <p:cNvGrpSpPr/>
          <p:nvPr/>
        </p:nvGrpSpPr>
        <p:grpSpPr>
          <a:xfrm>
            <a:off x="1981784" y="1371892"/>
            <a:ext cx="639989" cy="639989"/>
            <a:chOff x="1981200" y="1371600"/>
            <a:chExt cx="640080" cy="640080"/>
          </a:xfrm>
        </p:grpSpPr>
        <p:sp>
          <p:nvSpPr>
            <p:cNvPr id="484" name="Oval 483"/>
            <p:cNvSpPr/>
            <p:nvPr/>
          </p:nvSpPr>
          <p:spPr>
            <a:xfrm>
              <a:off x="1981200" y="1371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485" name="Picture 484"/>
            <p:cNvPicPr>
              <a:picLocks noChangeAspect="1"/>
            </p:cNvPicPr>
            <p:nvPr/>
          </p:nvPicPr>
          <p:blipFill>
            <a:blip r:embed="rId3"/>
            <a:stretch>
              <a:fillRect/>
            </a:stretch>
          </p:blipFill>
          <p:spPr>
            <a:xfrm>
              <a:off x="2114204" y="1504604"/>
              <a:ext cx="374072" cy="374072"/>
            </a:xfrm>
            <a:prstGeom prst="rect">
              <a:avLst/>
            </a:prstGeom>
            <a:ln>
              <a:noFill/>
            </a:ln>
          </p:spPr>
        </p:pic>
      </p:grpSp>
      <p:grpSp>
        <p:nvGrpSpPr>
          <p:cNvPr id="491" name="Group 490"/>
          <p:cNvGrpSpPr/>
          <p:nvPr/>
        </p:nvGrpSpPr>
        <p:grpSpPr>
          <a:xfrm>
            <a:off x="3124621" y="3352811"/>
            <a:ext cx="639989" cy="639989"/>
            <a:chOff x="3124200" y="3352800"/>
            <a:chExt cx="640080" cy="640080"/>
          </a:xfrm>
        </p:grpSpPr>
        <p:sp>
          <p:nvSpPr>
            <p:cNvPr id="488" name="Oval 487"/>
            <p:cNvSpPr/>
            <p:nvPr/>
          </p:nvSpPr>
          <p:spPr>
            <a:xfrm>
              <a:off x="3124200" y="3352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490" name="Picture 489"/>
            <p:cNvPicPr>
              <a:picLocks noChangeAspect="1"/>
            </p:cNvPicPr>
            <p:nvPr/>
          </p:nvPicPr>
          <p:blipFill>
            <a:blip r:embed="rId4"/>
            <a:stretch>
              <a:fillRect/>
            </a:stretch>
          </p:blipFill>
          <p:spPr>
            <a:xfrm>
              <a:off x="3274208" y="3502808"/>
              <a:ext cx="340065" cy="340065"/>
            </a:xfrm>
            <a:prstGeom prst="rect">
              <a:avLst/>
            </a:prstGeom>
            <a:ln>
              <a:noFill/>
            </a:ln>
          </p:spPr>
        </p:pic>
      </p:grpSp>
      <p:grpSp>
        <p:nvGrpSpPr>
          <p:cNvPr id="510" name="Group 509"/>
          <p:cNvGrpSpPr/>
          <p:nvPr/>
        </p:nvGrpSpPr>
        <p:grpSpPr>
          <a:xfrm>
            <a:off x="4038892" y="2133784"/>
            <a:ext cx="639989" cy="639989"/>
            <a:chOff x="4038600" y="2133600"/>
            <a:chExt cx="640080" cy="640080"/>
          </a:xfrm>
        </p:grpSpPr>
        <p:sp>
          <p:nvSpPr>
            <p:cNvPr id="496" name="Oval 495"/>
            <p:cNvSpPr/>
            <p:nvPr/>
          </p:nvSpPr>
          <p:spPr>
            <a:xfrm>
              <a:off x="4038600" y="2133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03" name="Picture 502"/>
            <p:cNvPicPr>
              <a:picLocks noChangeAspect="1"/>
            </p:cNvPicPr>
            <p:nvPr/>
          </p:nvPicPr>
          <p:blipFill>
            <a:blip r:embed="rId5"/>
            <a:stretch>
              <a:fillRect/>
            </a:stretch>
          </p:blipFill>
          <p:spPr>
            <a:xfrm>
              <a:off x="4171604" y="2331745"/>
              <a:ext cx="374072" cy="243791"/>
            </a:xfrm>
            <a:prstGeom prst="rect">
              <a:avLst/>
            </a:prstGeom>
          </p:spPr>
        </p:pic>
      </p:grpSp>
      <p:grpSp>
        <p:nvGrpSpPr>
          <p:cNvPr id="511" name="Group 510"/>
          <p:cNvGrpSpPr/>
          <p:nvPr/>
        </p:nvGrpSpPr>
        <p:grpSpPr>
          <a:xfrm>
            <a:off x="6248378" y="4008038"/>
            <a:ext cx="639989" cy="639989"/>
            <a:chOff x="6248400" y="4008120"/>
            <a:chExt cx="640080" cy="640080"/>
          </a:xfrm>
        </p:grpSpPr>
        <p:sp>
          <p:nvSpPr>
            <p:cNvPr id="494" name="Oval 493"/>
            <p:cNvSpPr/>
            <p:nvPr/>
          </p:nvSpPr>
          <p:spPr>
            <a:xfrm>
              <a:off x="6248400" y="400812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grpSp>
          <p:nvGrpSpPr>
            <p:cNvPr id="509" name="Group 508"/>
            <p:cNvGrpSpPr/>
            <p:nvPr/>
          </p:nvGrpSpPr>
          <p:grpSpPr>
            <a:xfrm>
              <a:off x="6381403" y="4141123"/>
              <a:ext cx="374072" cy="374072"/>
              <a:chOff x="3857186" y="2158274"/>
              <a:chExt cx="2467833" cy="2017563"/>
            </a:xfrm>
          </p:grpSpPr>
          <p:pic>
            <p:nvPicPr>
              <p:cNvPr id="504" name="Picture 503"/>
              <p:cNvPicPr>
                <a:picLocks noChangeAspect="1"/>
              </p:cNvPicPr>
              <p:nvPr/>
            </p:nvPicPr>
            <p:blipFill>
              <a:blip r:embed="rId6"/>
              <a:stretch>
                <a:fillRect/>
              </a:stretch>
            </p:blipFill>
            <p:spPr>
              <a:xfrm>
                <a:off x="3857186" y="2158274"/>
                <a:ext cx="2467833" cy="2017563"/>
              </a:xfrm>
              <a:prstGeom prst="rect">
                <a:avLst/>
              </a:prstGeom>
            </p:spPr>
          </p:pic>
          <p:sp>
            <p:nvSpPr>
              <p:cNvPr id="508" name="Oval 507"/>
              <p:cNvSpPr/>
              <p:nvPr/>
            </p:nvSpPr>
            <p:spPr>
              <a:xfrm>
                <a:off x="4419598" y="2729335"/>
                <a:ext cx="1447799" cy="1246903"/>
              </a:xfrm>
              <a:prstGeom prst="ellipse">
                <a:avLst/>
              </a:prstGeom>
              <a:no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grpSp>
      </p:grpSp>
      <p:grpSp>
        <p:nvGrpSpPr>
          <p:cNvPr id="514" name="Group 513"/>
          <p:cNvGrpSpPr/>
          <p:nvPr/>
        </p:nvGrpSpPr>
        <p:grpSpPr>
          <a:xfrm>
            <a:off x="381810" y="3505189"/>
            <a:ext cx="639989" cy="639989"/>
            <a:chOff x="381000" y="3505200"/>
            <a:chExt cx="640080" cy="640080"/>
          </a:xfrm>
        </p:grpSpPr>
        <p:sp>
          <p:nvSpPr>
            <p:cNvPr id="492" name="Oval 491"/>
            <p:cNvSpPr/>
            <p:nvPr/>
          </p:nvSpPr>
          <p:spPr>
            <a:xfrm>
              <a:off x="381000" y="3505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13" name="Picture 5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465" y="3670665"/>
              <a:ext cx="309151" cy="309151"/>
            </a:xfrm>
            <a:prstGeom prst="rect">
              <a:avLst/>
            </a:prstGeom>
          </p:spPr>
        </p:pic>
      </p:grpSp>
      <p:grpSp>
        <p:nvGrpSpPr>
          <p:cNvPr id="516" name="Group 515"/>
          <p:cNvGrpSpPr/>
          <p:nvPr/>
        </p:nvGrpSpPr>
        <p:grpSpPr>
          <a:xfrm>
            <a:off x="6248378" y="305243"/>
            <a:ext cx="639989" cy="639989"/>
            <a:chOff x="6248400" y="304800"/>
            <a:chExt cx="640080" cy="640080"/>
          </a:xfrm>
        </p:grpSpPr>
        <p:sp>
          <p:nvSpPr>
            <p:cNvPr id="493" name="Oval 492"/>
            <p:cNvSpPr/>
            <p:nvPr/>
          </p:nvSpPr>
          <p:spPr>
            <a:xfrm>
              <a:off x="62484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15" name="Picture 514"/>
            <p:cNvPicPr>
              <a:picLocks noChangeAspect="1"/>
            </p:cNvPicPr>
            <p:nvPr/>
          </p:nvPicPr>
          <p:blipFill>
            <a:blip r:embed="rId8"/>
            <a:stretch>
              <a:fillRect/>
            </a:stretch>
          </p:blipFill>
          <p:spPr>
            <a:xfrm>
              <a:off x="6372197" y="437803"/>
              <a:ext cx="392489" cy="374072"/>
            </a:xfrm>
            <a:prstGeom prst="rect">
              <a:avLst/>
            </a:prstGeom>
          </p:spPr>
        </p:pic>
      </p:grpSp>
      <p:grpSp>
        <p:nvGrpSpPr>
          <p:cNvPr id="523" name="Group 522"/>
          <p:cNvGrpSpPr/>
          <p:nvPr/>
        </p:nvGrpSpPr>
        <p:grpSpPr>
          <a:xfrm>
            <a:off x="7467405" y="2743298"/>
            <a:ext cx="639989" cy="639989"/>
            <a:chOff x="7467600" y="2743200"/>
            <a:chExt cx="640080" cy="640080"/>
          </a:xfrm>
        </p:grpSpPr>
        <p:sp>
          <p:nvSpPr>
            <p:cNvPr id="502" name="Oval 501"/>
            <p:cNvSpPr/>
            <p:nvPr/>
          </p:nvSpPr>
          <p:spPr>
            <a:xfrm>
              <a:off x="7467600" y="2743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17" name="Picture 516"/>
            <p:cNvPicPr>
              <a:picLocks noChangeAspect="1"/>
            </p:cNvPicPr>
            <p:nvPr/>
          </p:nvPicPr>
          <p:blipFill>
            <a:blip r:embed="rId9"/>
            <a:stretch>
              <a:fillRect/>
            </a:stretch>
          </p:blipFill>
          <p:spPr>
            <a:xfrm>
              <a:off x="7601870" y="2882181"/>
              <a:ext cx="395448" cy="374072"/>
            </a:xfrm>
            <a:prstGeom prst="rect">
              <a:avLst/>
            </a:prstGeom>
          </p:spPr>
        </p:pic>
      </p:grpSp>
      <p:grpSp>
        <p:nvGrpSpPr>
          <p:cNvPr id="522" name="Group 521"/>
          <p:cNvGrpSpPr/>
          <p:nvPr/>
        </p:nvGrpSpPr>
        <p:grpSpPr>
          <a:xfrm>
            <a:off x="9372136" y="1569984"/>
            <a:ext cx="639989" cy="639989"/>
            <a:chOff x="9372600" y="914400"/>
            <a:chExt cx="640080" cy="640080"/>
          </a:xfrm>
        </p:grpSpPr>
        <p:sp>
          <p:nvSpPr>
            <p:cNvPr id="495" name="Oval 494"/>
            <p:cNvSpPr/>
            <p:nvPr/>
          </p:nvSpPr>
          <p:spPr>
            <a:xfrm>
              <a:off x="9372600" y="9144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18" name="Picture 517"/>
            <p:cNvPicPr>
              <a:picLocks noChangeAspect="1"/>
            </p:cNvPicPr>
            <p:nvPr/>
          </p:nvPicPr>
          <p:blipFill>
            <a:blip r:embed="rId10"/>
            <a:stretch>
              <a:fillRect/>
            </a:stretch>
          </p:blipFill>
          <p:spPr>
            <a:xfrm>
              <a:off x="9532003" y="1079865"/>
              <a:ext cx="321274" cy="309151"/>
            </a:xfrm>
            <a:prstGeom prst="rect">
              <a:avLst/>
            </a:prstGeom>
          </p:spPr>
        </p:pic>
      </p:grpSp>
      <p:grpSp>
        <p:nvGrpSpPr>
          <p:cNvPr id="521" name="Group 520"/>
          <p:cNvGrpSpPr/>
          <p:nvPr/>
        </p:nvGrpSpPr>
        <p:grpSpPr>
          <a:xfrm>
            <a:off x="10819730" y="3070911"/>
            <a:ext cx="639989" cy="639989"/>
            <a:chOff x="10820400" y="3070860"/>
            <a:chExt cx="640080" cy="640080"/>
          </a:xfrm>
        </p:grpSpPr>
        <p:sp>
          <p:nvSpPr>
            <p:cNvPr id="500" name="Oval 499"/>
            <p:cNvSpPr/>
            <p:nvPr/>
          </p:nvSpPr>
          <p:spPr>
            <a:xfrm>
              <a:off x="10820400" y="307086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20" name="Picture 5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85865" y="3236325"/>
              <a:ext cx="309151" cy="309151"/>
            </a:xfrm>
            <a:prstGeom prst="rect">
              <a:avLst/>
            </a:prstGeom>
          </p:spPr>
        </p:pic>
      </p:grpSp>
      <p:grpSp>
        <p:nvGrpSpPr>
          <p:cNvPr id="528" name="Group 527"/>
          <p:cNvGrpSpPr/>
          <p:nvPr/>
        </p:nvGrpSpPr>
        <p:grpSpPr>
          <a:xfrm>
            <a:off x="915135" y="610000"/>
            <a:ext cx="639989" cy="639989"/>
            <a:chOff x="914400" y="609600"/>
            <a:chExt cx="640080" cy="640080"/>
          </a:xfrm>
        </p:grpSpPr>
        <p:sp>
          <p:nvSpPr>
            <p:cNvPr id="525" name="Oval 524"/>
            <p:cNvSpPr/>
            <p:nvPr/>
          </p:nvSpPr>
          <p:spPr>
            <a:xfrm>
              <a:off x="914400" y="609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27" name="Picture 526"/>
            <p:cNvPicPr>
              <a:picLocks noChangeAspect="1"/>
            </p:cNvPicPr>
            <p:nvPr/>
          </p:nvPicPr>
          <p:blipFill>
            <a:blip r:embed="rId12"/>
            <a:stretch>
              <a:fillRect/>
            </a:stretch>
          </p:blipFill>
          <p:spPr>
            <a:xfrm>
              <a:off x="1055906" y="759608"/>
              <a:ext cx="357069" cy="340065"/>
            </a:xfrm>
            <a:prstGeom prst="rect">
              <a:avLst/>
            </a:prstGeom>
          </p:spPr>
        </p:pic>
      </p:grpSp>
      <p:grpSp>
        <p:nvGrpSpPr>
          <p:cNvPr id="534" name="Group 533"/>
          <p:cNvGrpSpPr/>
          <p:nvPr/>
        </p:nvGrpSpPr>
        <p:grpSpPr>
          <a:xfrm>
            <a:off x="11429243" y="305243"/>
            <a:ext cx="639989" cy="639989"/>
            <a:chOff x="11430000" y="304800"/>
            <a:chExt cx="640080" cy="640080"/>
          </a:xfrm>
        </p:grpSpPr>
        <p:sp>
          <p:nvSpPr>
            <p:cNvPr id="532" name="Oval 531"/>
            <p:cNvSpPr/>
            <p:nvPr/>
          </p:nvSpPr>
          <p:spPr>
            <a:xfrm>
              <a:off x="114300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30" name="Picture 5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595465" y="462794"/>
              <a:ext cx="309151" cy="309151"/>
            </a:xfrm>
            <a:prstGeom prst="rect">
              <a:avLst/>
            </a:prstGeom>
          </p:spPr>
        </p:pic>
      </p:grpSp>
      <p:sp>
        <p:nvSpPr>
          <p:cNvPr id="535" name="TextBox 534"/>
          <p:cNvSpPr txBox="1"/>
          <p:nvPr/>
        </p:nvSpPr>
        <p:spPr>
          <a:xfrm>
            <a:off x="3054718" y="294899"/>
            <a:ext cx="3225079" cy="633625"/>
          </a:xfrm>
          <a:prstGeom prst="rect">
            <a:avLst/>
          </a:prstGeom>
          <a:noFill/>
        </p:spPr>
        <p:txBody>
          <a:bodyPr wrap="square" rtlCol="0" anchor="ctr" anchorCtr="0">
            <a:spAutoFit/>
          </a:bodyPr>
          <a:lstStyle/>
          <a:p>
            <a:pPr defTabSz="914228">
              <a:lnSpc>
                <a:spcPct val="90000"/>
              </a:lnSpc>
              <a:defRPr/>
            </a:pPr>
            <a:r>
              <a:rPr lang="en-US" sz="1961">
                <a:gradFill>
                  <a:gsLst>
                    <a:gs pos="21910">
                      <a:srgbClr val="353535"/>
                    </a:gs>
                    <a:gs pos="53000">
                      <a:srgbClr val="353535"/>
                    </a:gs>
                  </a:gsLst>
                  <a:lin ang="5400000" scaled="1"/>
                </a:gradFill>
                <a:latin typeface="Segoe UI Semilight" panose="020B0402040204020203" pitchFamily="34" charset="0"/>
                <a:cs typeface="Segoe UI Semilight" panose="020B0402040204020203" pitchFamily="34" charset="0"/>
              </a:rPr>
              <a:t>Managing events is important but cumbersome</a:t>
            </a:r>
          </a:p>
        </p:txBody>
      </p:sp>
      <p:sp>
        <p:nvSpPr>
          <p:cNvPr id="60" name="TextBox 59">
            <a:extLst>
              <a:ext uri="{FF2B5EF4-FFF2-40B4-BE49-F238E27FC236}">
                <a16:creationId xmlns:a16="http://schemas.microsoft.com/office/drawing/2014/main" id="{CB2A8167-6D7C-476C-AEC4-5ED50B3C077C}"/>
              </a:ext>
            </a:extLst>
          </p:cNvPr>
          <p:cNvSpPr txBox="1"/>
          <p:nvPr/>
        </p:nvSpPr>
        <p:spPr>
          <a:xfrm>
            <a:off x="7848352" y="1020828"/>
            <a:ext cx="304757" cy="754315"/>
          </a:xfrm>
          <a:prstGeom prst="rect">
            <a:avLst/>
          </a:prstGeom>
          <a:noFill/>
        </p:spPr>
        <p:txBody>
          <a:bodyPr wrap="square" rtlCol="0">
            <a:spAutoFit/>
          </a:bodyPr>
          <a:lstStyle/>
          <a:p>
            <a:pPr algn="ctr" defTabSz="914228">
              <a:defRPr/>
            </a:pPr>
            <a:r>
              <a:rPr lang="en-US" sz="4313">
                <a:gradFill>
                  <a:gsLst>
                    <a:gs pos="9551">
                      <a:srgbClr val="00BCF2"/>
                    </a:gs>
                    <a:gs pos="21910">
                      <a:srgbClr val="00BCF2"/>
                    </a:gs>
                  </a:gsLst>
                  <a:lin ang="5400000" scaled="1"/>
                </a:gradFill>
                <a:latin typeface="Segoe UI Semibold" panose="020B0702040204020203" pitchFamily="34" charset="0"/>
                <a:cs typeface="Segoe UI Semibold" panose="020B0702040204020203" pitchFamily="34" charset="0"/>
              </a:rPr>
              <a:t>?</a:t>
            </a:r>
          </a:p>
        </p:txBody>
      </p:sp>
      <p:sp>
        <p:nvSpPr>
          <p:cNvPr id="61" name="TextBox 60">
            <a:extLst>
              <a:ext uri="{FF2B5EF4-FFF2-40B4-BE49-F238E27FC236}">
                <a16:creationId xmlns:a16="http://schemas.microsoft.com/office/drawing/2014/main" id="{E1AF7FBD-AD7F-4140-8A51-4EC659AD38C2}"/>
              </a:ext>
            </a:extLst>
          </p:cNvPr>
          <p:cNvSpPr txBox="1"/>
          <p:nvPr/>
        </p:nvSpPr>
        <p:spPr>
          <a:xfrm>
            <a:off x="10362595" y="411314"/>
            <a:ext cx="304757" cy="754315"/>
          </a:xfrm>
          <a:prstGeom prst="rect">
            <a:avLst/>
          </a:prstGeom>
          <a:noFill/>
        </p:spPr>
        <p:txBody>
          <a:bodyPr wrap="square" rtlCol="0">
            <a:spAutoFit/>
          </a:bodyPr>
          <a:lstStyle/>
          <a:p>
            <a:pPr algn="ctr" defTabSz="914228">
              <a:defRPr/>
            </a:pPr>
            <a:r>
              <a:rPr lang="en-US" sz="4313">
                <a:gradFill>
                  <a:gsLst>
                    <a:gs pos="9551">
                      <a:srgbClr val="00BCF2"/>
                    </a:gs>
                    <a:gs pos="21910">
                      <a:srgbClr val="00BCF2"/>
                    </a:gs>
                  </a:gsLst>
                  <a:lin ang="5400000" scaled="1"/>
                </a:gradFill>
                <a:latin typeface="Segoe UI Semibold" panose="020B0702040204020203" pitchFamily="34" charset="0"/>
                <a:cs typeface="Segoe UI Semibold" panose="020B0702040204020203" pitchFamily="34" charset="0"/>
              </a:rPr>
              <a:t>?</a:t>
            </a:r>
          </a:p>
        </p:txBody>
      </p:sp>
      <p:sp>
        <p:nvSpPr>
          <p:cNvPr id="62" name="TextBox 61">
            <a:extLst>
              <a:ext uri="{FF2B5EF4-FFF2-40B4-BE49-F238E27FC236}">
                <a16:creationId xmlns:a16="http://schemas.microsoft.com/office/drawing/2014/main" id="{C6FD1852-E156-4EF6-A141-DBAA91BD8994}"/>
              </a:ext>
            </a:extLst>
          </p:cNvPr>
          <p:cNvSpPr txBox="1"/>
          <p:nvPr/>
        </p:nvSpPr>
        <p:spPr>
          <a:xfrm>
            <a:off x="762757" y="1554151"/>
            <a:ext cx="304757" cy="754315"/>
          </a:xfrm>
          <a:prstGeom prst="rect">
            <a:avLst/>
          </a:prstGeom>
          <a:noFill/>
        </p:spPr>
        <p:txBody>
          <a:bodyPr wrap="square" rtlCol="0">
            <a:spAutoFit/>
          </a:bodyPr>
          <a:lstStyle/>
          <a:p>
            <a:pPr algn="ctr" defTabSz="914228">
              <a:defRPr/>
            </a:pPr>
            <a:r>
              <a:rPr lang="en-US" sz="4313">
                <a:gradFill>
                  <a:gsLst>
                    <a:gs pos="9551">
                      <a:srgbClr val="00BCF2"/>
                    </a:gs>
                    <a:gs pos="21910">
                      <a:srgbClr val="00BCF2"/>
                    </a:gs>
                  </a:gsLst>
                  <a:lin ang="5400000" scaled="1"/>
                </a:gradFill>
                <a:latin typeface="Segoe UI Semibold" panose="020B0702040204020203" pitchFamily="34" charset="0"/>
                <a:cs typeface="Segoe UI Semibold" panose="020B0702040204020203" pitchFamily="34" charset="0"/>
              </a:rPr>
              <a:t>?</a:t>
            </a:r>
          </a:p>
        </p:txBody>
      </p:sp>
      <p:sp>
        <p:nvSpPr>
          <p:cNvPr id="63" name="TextBox 62">
            <a:extLst>
              <a:ext uri="{FF2B5EF4-FFF2-40B4-BE49-F238E27FC236}">
                <a16:creationId xmlns:a16="http://schemas.microsoft.com/office/drawing/2014/main" id="{132514CA-1B5E-476B-8376-633753E49D25}"/>
              </a:ext>
            </a:extLst>
          </p:cNvPr>
          <p:cNvSpPr txBox="1"/>
          <p:nvPr/>
        </p:nvSpPr>
        <p:spPr>
          <a:xfrm>
            <a:off x="5410297" y="2392233"/>
            <a:ext cx="304757" cy="754315"/>
          </a:xfrm>
          <a:prstGeom prst="rect">
            <a:avLst/>
          </a:prstGeom>
          <a:noFill/>
        </p:spPr>
        <p:txBody>
          <a:bodyPr wrap="square" rtlCol="0">
            <a:spAutoFit/>
          </a:bodyPr>
          <a:lstStyle/>
          <a:p>
            <a:pPr algn="ctr" defTabSz="914228">
              <a:defRPr/>
            </a:pPr>
            <a:r>
              <a:rPr lang="en-US" sz="4313">
                <a:gradFill>
                  <a:gsLst>
                    <a:gs pos="9551">
                      <a:srgbClr val="00BCF2"/>
                    </a:gs>
                    <a:gs pos="21910">
                      <a:srgbClr val="00BCF2"/>
                    </a:gs>
                  </a:gsLst>
                  <a:lin ang="5400000" scaled="1"/>
                </a:gradFill>
                <a:latin typeface="Segoe UI Semibold" panose="020B0702040204020203" pitchFamily="34" charset="0"/>
                <a:cs typeface="Segoe UI Semibold" panose="020B0702040204020203" pitchFamily="34" charset="0"/>
              </a:rPr>
              <a:t>?</a:t>
            </a:r>
          </a:p>
        </p:txBody>
      </p:sp>
      <p:sp>
        <p:nvSpPr>
          <p:cNvPr id="64" name="TextBox 63">
            <a:extLst>
              <a:ext uri="{FF2B5EF4-FFF2-40B4-BE49-F238E27FC236}">
                <a16:creationId xmlns:a16="http://schemas.microsoft.com/office/drawing/2014/main" id="{FE65CCF8-067C-41E1-A993-DEC3EBE5256F}"/>
              </a:ext>
            </a:extLst>
          </p:cNvPr>
          <p:cNvSpPr txBox="1"/>
          <p:nvPr/>
        </p:nvSpPr>
        <p:spPr>
          <a:xfrm>
            <a:off x="7543595" y="3611260"/>
            <a:ext cx="304757" cy="754315"/>
          </a:xfrm>
          <a:prstGeom prst="rect">
            <a:avLst/>
          </a:prstGeom>
          <a:noFill/>
        </p:spPr>
        <p:txBody>
          <a:bodyPr wrap="square" rtlCol="0">
            <a:spAutoFit/>
          </a:bodyPr>
          <a:lstStyle/>
          <a:p>
            <a:pPr algn="ctr" defTabSz="914228">
              <a:defRPr/>
            </a:pPr>
            <a:r>
              <a:rPr lang="en-US" sz="4313">
                <a:gradFill>
                  <a:gsLst>
                    <a:gs pos="9551">
                      <a:srgbClr val="00BCF2"/>
                    </a:gs>
                    <a:gs pos="21910">
                      <a:srgbClr val="00BCF2"/>
                    </a:gs>
                  </a:gsLst>
                  <a:lin ang="5400000" scaled="1"/>
                </a:gradFill>
                <a:latin typeface="Segoe UI Semibold" panose="020B0702040204020203" pitchFamily="34" charset="0"/>
                <a:cs typeface="Segoe UI Semibold" panose="020B0702040204020203" pitchFamily="34" charset="0"/>
              </a:rPr>
              <a:t>?</a:t>
            </a:r>
          </a:p>
        </p:txBody>
      </p:sp>
      <p:sp>
        <p:nvSpPr>
          <p:cNvPr id="65" name="TextBox 64">
            <a:extLst>
              <a:ext uri="{FF2B5EF4-FFF2-40B4-BE49-F238E27FC236}">
                <a16:creationId xmlns:a16="http://schemas.microsoft.com/office/drawing/2014/main" id="{76E674FE-8DDF-4CC1-9465-36586837E1BE}"/>
              </a:ext>
            </a:extLst>
          </p:cNvPr>
          <p:cNvSpPr txBox="1"/>
          <p:nvPr/>
        </p:nvSpPr>
        <p:spPr>
          <a:xfrm>
            <a:off x="10134027" y="3154125"/>
            <a:ext cx="304757" cy="754315"/>
          </a:xfrm>
          <a:prstGeom prst="rect">
            <a:avLst/>
          </a:prstGeom>
          <a:noFill/>
        </p:spPr>
        <p:txBody>
          <a:bodyPr wrap="square" rtlCol="0">
            <a:spAutoFit/>
          </a:bodyPr>
          <a:lstStyle/>
          <a:p>
            <a:pPr algn="ctr" defTabSz="914228">
              <a:defRPr/>
            </a:pPr>
            <a:r>
              <a:rPr lang="en-US" sz="4313">
                <a:gradFill>
                  <a:gsLst>
                    <a:gs pos="9551">
                      <a:srgbClr val="00BCF2"/>
                    </a:gs>
                    <a:gs pos="21910">
                      <a:srgbClr val="00BCF2"/>
                    </a:gs>
                  </a:gsLst>
                  <a:lin ang="5400000" scaled="1"/>
                </a:gradFill>
                <a:latin typeface="Segoe UI Semibold" panose="020B0702040204020203" pitchFamily="34" charset="0"/>
                <a:cs typeface="Segoe UI Semibold" panose="020B0702040204020203" pitchFamily="34" charset="0"/>
              </a:rPr>
              <a:t>?</a:t>
            </a:r>
          </a:p>
        </p:txBody>
      </p:sp>
      <p:sp>
        <p:nvSpPr>
          <p:cNvPr id="66" name="TextBox 65">
            <a:extLst>
              <a:ext uri="{FF2B5EF4-FFF2-40B4-BE49-F238E27FC236}">
                <a16:creationId xmlns:a16="http://schemas.microsoft.com/office/drawing/2014/main" id="{887F655F-1AAF-453D-AEEB-DB53A8C448F1}"/>
              </a:ext>
            </a:extLst>
          </p:cNvPr>
          <p:cNvSpPr txBox="1"/>
          <p:nvPr/>
        </p:nvSpPr>
        <p:spPr>
          <a:xfrm>
            <a:off x="1296080" y="3382692"/>
            <a:ext cx="304757" cy="754315"/>
          </a:xfrm>
          <a:prstGeom prst="rect">
            <a:avLst/>
          </a:prstGeom>
          <a:noFill/>
        </p:spPr>
        <p:txBody>
          <a:bodyPr wrap="square" rtlCol="0">
            <a:spAutoFit/>
          </a:bodyPr>
          <a:lstStyle/>
          <a:p>
            <a:pPr algn="ctr" defTabSz="914228">
              <a:defRPr/>
            </a:pPr>
            <a:r>
              <a:rPr lang="en-US" sz="4313">
                <a:gradFill>
                  <a:gsLst>
                    <a:gs pos="9551">
                      <a:srgbClr val="00BCF2"/>
                    </a:gs>
                    <a:gs pos="21910">
                      <a:srgbClr val="00BCF2"/>
                    </a:gs>
                  </a:gsLst>
                  <a:lin ang="5400000" scaled="1"/>
                </a:gradFill>
                <a:latin typeface="Segoe UI Semibold" panose="020B0702040204020203" pitchFamily="34" charset="0"/>
                <a:cs typeface="Segoe UI Semibold" panose="020B0702040204020203" pitchFamily="34" charset="0"/>
              </a:rPr>
              <a:t>?</a:t>
            </a:r>
          </a:p>
        </p:txBody>
      </p:sp>
      <p:sp>
        <p:nvSpPr>
          <p:cNvPr id="67" name="TextBox 66">
            <a:extLst>
              <a:ext uri="{FF2B5EF4-FFF2-40B4-BE49-F238E27FC236}">
                <a16:creationId xmlns:a16="http://schemas.microsoft.com/office/drawing/2014/main" id="{9D6D8633-C5D2-484F-B6DF-E8B770DCF463}"/>
              </a:ext>
            </a:extLst>
          </p:cNvPr>
          <p:cNvSpPr txBox="1"/>
          <p:nvPr/>
        </p:nvSpPr>
        <p:spPr>
          <a:xfrm>
            <a:off x="3353189" y="1858908"/>
            <a:ext cx="304757" cy="754315"/>
          </a:xfrm>
          <a:prstGeom prst="rect">
            <a:avLst/>
          </a:prstGeom>
          <a:noFill/>
        </p:spPr>
        <p:txBody>
          <a:bodyPr wrap="square" rtlCol="0">
            <a:spAutoFit/>
          </a:bodyPr>
          <a:lstStyle/>
          <a:p>
            <a:pPr algn="ctr" defTabSz="914228">
              <a:defRPr/>
            </a:pPr>
            <a:r>
              <a:rPr lang="en-US" sz="4313">
                <a:gradFill>
                  <a:gsLst>
                    <a:gs pos="9551">
                      <a:srgbClr val="00BCF2"/>
                    </a:gs>
                    <a:gs pos="21910">
                      <a:srgbClr val="00BCF2"/>
                    </a:gs>
                  </a:gsLst>
                  <a:lin ang="5400000" scaled="1"/>
                </a:gradFill>
                <a:latin typeface="Segoe UI Semibold" panose="020B0702040204020203" pitchFamily="34" charset="0"/>
                <a:cs typeface="Segoe UI Semibold" panose="020B0702040204020203" pitchFamily="34" charset="0"/>
              </a:rPr>
              <a:t>?</a:t>
            </a:r>
          </a:p>
        </p:txBody>
      </p:sp>
      <p:sp>
        <p:nvSpPr>
          <p:cNvPr id="68" name="TextBox 67">
            <a:extLst>
              <a:ext uri="{FF2B5EF4-FFF2-40B4-BE49-F238E27FC236}">
                <a16:creationId xmlns:a16="http://schemas.microsoft.com/office/drawing/2014/main" id="{22B60EDF-4EC5-43F6-A96F-878154467701}"/>
              </a:ext>
            </a:extLst>
          </p:cNvPr>
          <p:cNvSpPr txBox="1"/>
          <p:nvPr/>
        </p:nvSpPr>
        <p:spPr>
          <a:xfrm>
            <a:off x="11581622" y="4830287"/>
            <a:ext cx="304757" cy="754315"/>
          </a:xfrm>
          <a:prstGeom prst="rect">
            <a:avLst/>
          </a:prstGeom>
          <a:noFill/>
        </p:spPr>
        <p:txBody>
          <a:bodyPr wrap="square" rtlCol="0">
            <a:spAutoFit/>
          </a:bodyPr>
          <a:lstStyle/>
          <a:p>
            <a:pPr algn="ctr" defTabSz="914228">
              <a:defRPr/>
            </a:pPr>
            <a:r>
              <a:rPr lang="en-US" sz="4313">
                <a:gradFill>
                  <a:gsLst>
                    <a:gs pos="9551">
                      <a:srgbClr val="00BCF2"/>
                    </a:gs>
                    <a:gs pos="21910">
                      <a:srgbClr val="00BCF2"/>
                    </a:gs>
                  </a:gsLst>
                  <a:lin ang="5400000" scaled="1"/>
                </a:gradFill>
                <a:latin typeface="Segoe UI Semibold" panose="020B0702040204020203" pitchFamily="34" charset="0"/>
                <a:cs typeface="Segoe UI Semibold" panose="020B0702040204020203" pitchFamily="34" charset="0"/>
              </a:rPr>
              <a:t>?</a:t>
            </a:r>
          </a:p>
        </p:txBody>
      </p:sp>
      <p:sp>
        <p:nvSpPr>
          <p:cNvPr id="69" name="TextBox 68">
            <a:extLst>
              <a:ext uri="{FF2B5EF4-FFF2-40B4-BE49-F238E27FC236}">
                <a16:creationId xmlns:a16="http://schemas.microsoft.com/office/drawing/2014/main" id="{16FAC48F-03F5-49F3-8B75-63495FD79B11}"/>
              </a:ext>
            </a:extLst>
          </p:cNvPr>
          <p:cNvSpPr txBox="1"/>
          <p:nvPr/>
        </p:nvSpPr>
        <p:spPr>
          <a:xfrm>
            <a:off x="4496027" y="3916016"/>
            <a:ext cx="304757" cy="754315"/>
          </a:xfrm>
          <a:prstGeom prst="rect">
            <a:avLst/>
          </a:prstGeom>
          <a:noFill/>
        </p:spPr>
        <p:txBody>
          <a:bodyPr wrap="square" rtlCol="0">
            <a:spAutoFit/>
          </a:bodyPr>
          <a:lstStyle/>
          <a:p>
            <a:pPr algn="ctr" defTabSz="914228">
              <a:defRPr/>
            </a:pPr>
            <a:r>
              <a:rPr lang="en-US" sz="4313">
                <a:gradFill>
                  <a:gsLst>
                    <a:gs pos="9551">
                      <a:srgbClr val="00BCF2"/>
                    </a:gs>
                    <a:gs pos="21910">
                      <a:srgbClr val="00BCF2"/>
                    </a:gs>
                  </a:gsLst>
                  <a:lin ang="5400000" scaled="1"/>
                </a:gradFill>
                <a:latin typeface="Segoe UI Semibold" panose="020B0702040204020203" pitchFamily="34" charset="0"/>
                <a:cs typeface="Segoe UI Semibold" panose="020B0702040204020203" pitchFamily="34" charset="0"/>
              </a:rPr>
              <a:t>?</a:t>
            </a:r>
          </a:p>
        </p:txBody>
      </p:sp>
      <p:sp>
        <p:nvSpPr>
          <p:cNvPr id="70" name="TextBox 69">
            <a:extLst>
              <a:ext uri="{FF2B5EF4-FFF2-40B4-BE49-F238E27FC236}">
                <a16:creationId xmlns:a16="http://schemas.microsoft.com/office/drawing/2014/main" id="{B113846D-F999-4246-B188-737860A475AF}"/>
              </a:ext>
            </a:extLst>
          </p:cNvPr>
          <p:cNvSpPr txBox="1"/>
          <p:nvPr/>
        </p:nvSpPr>
        <p:spPr>
          <a:xfrm>
            <a:off x="229432" y="59955"/>
            <a:ext cx="304757" cy="754315"/>
          </a:xfrm>
          <a:prstGeom prst="rect">
            <a:avLst/>
          </a:prstGeom>
          <a:noFill/>
        </p:spPr>
        <p:txBody>
          <a:bodyPr wrap="square" rtlCol="0">
            <a:spAutoFit/>
          </a:bodyPr>
          <a:lstStyle/>
          <a:p>
            <a:pPr algn="ctr" defTabSz="914228">
              <a:defRPr/>
            </a:pPr>
            <a:r>
              <a:rPr lang="en-US" sz="4313">
                <a:gradFill>
                  <a:gsLst>
                    <a:gs pos="9551">
                      <a:srgbClr val="00BCF2"/>
                    </a:gs>
                    <a:gs pos="21910">
                      <a:srgbClr val="00BCF2"/>
                    </a:gs>
                  </a:gsLst>
                  <a:lin ang="5400000" scaled="1"/>
                </a:gradFill>
                <a:latin typeface="Segoe UI Semibold" panose="020B0702040204020203" pitchFamily="34" charset="0"/>
                <a:cs typeface="Segoe UI Semibold" panose="020B0702040204020203" pitchFamily="34" charset="0"/>
              </a:rPr>
              <a:t>?</a:t>
            </a:r>
          </a:p>
        </p:txBody>
      </p:sp>
      <p:sp>
        <p:nvSpPr>
          <p:cNvPr id="71" name="TextBox 70">
            <a:extLst>
              <a:ext uri="{FF2B5EF4-FFF2-40B4-BE49-F238E27FC236}">
                <a16:creationId xmlns:a16="http://schemas.microsoft.com/office/drawing/2014/main" id="{B9A3A100-085D-49D4-8ED6-A591CB33F43D}"/>
              </a:ext>
            </a:extLst>
          </p:cNvPr>
          <p:cNvSpPr txBox="1"/>
          <p:nvPr/>
        </p:nvSpPr>
        <p:spPr>
          <a:xfrm>
            <a:off x="9067379" y="4449341"/>
            <a:ext cx="304757" cy="754315"/>
          </a:xfrm>
          <a:prstGeom prst="rect">
            <a:avLst/>
          </a:prstGeom>
          <a:noFill/>
        </p:spPr>
        <p:txBody>
          <a:bodyPr wrap="square" rtlCol="0">
            <a:spAutoFit/>
          </a:bodyPr>
          <a:lstStyle/>
          <a:p>
            <a:pPr algn="ctr" defTabSz="914228">
              <a:defRPr/>
            </a:pPr>
            <a:r>
              <a:rPr lang="en-US" sz="4313">
                <a:gradFill>
                  <a:gsLst>
                    <a:gs pos="9551">
                      <a:srgbClr val="00BCF2"/>
                    </a:gs>
                    <a:gs pos="21910">
                      <a:srgbClr val="00BCF2"/>
                    </a:gs>
                  </a:gsLst>
                  <a:lin ang="5400000" scaled="1"/>
                </a:gradFill>
                <a:latin typeface="Segoe UI Semibold" panose="020B0702040204020203" pitchFamily="34" charset="0"/>
                <a:cs typeface="Segoe UI Semibold" panose="020B0702040204020203" pitchFamily="34" charset="0"/>
              </a:rPr>
              <a:t>?</a:t>
            </a:r>
          </a:p>
        </p:txBody>
      </p:sp>
      <p:grpSp>
        <p:nvGrpSpPr>
          <p:cNvPr id="5" name="Group 4">
            <a:extLst>
              <a:ext uri="{FF2B5EF4-FFF2-40B4-BE49-F238E27FC236}">
                <a16:creationId xmlns:a16="http://schemas.microsoft.com/office/drawing/2014/main" id="{3EE192C8-3B5B-4AA6-9372-366ABA0403B7}"/>
              </a:ext>
            </a:extLst>
          </p:cNvPr>
          <p:cNvGrpSpPr/>
          <p:nvPr/>
        </p:nvGrpSpPr>
        <p:grpSpPr>
          <a:xfrm>
            <a:off x="1" y="4114703"/>
            <a:ext cx="12191377" cy="2742811"/>
            <a:chOff x="881" y="4236809"/>
            <a:chExt cx="12434712" cy="2797810"/>
          </a:xfrm>
        </p:grpSpPr>
        <p:grpSp>
          <p:nvGrpSpPr>
            <p:cNvPr id="74" name="Group 73">
              <a:extLst>
                <a:ext uri="{FF2B5EF4-FFF2-40B4-BE49-F238E27FC236}">
                  <a16:creationId xmlns:a16="http://schemas.microsoft.com/office/drawing/2014/main" id="{736B1C65-A12C-468E-90BA-F8ED0417A321}"/>
                </a:ext>
              </a:extLst>
            </p:cNvPr>
            <p:cNvGrpSpPr/>
            <p:nvPr/>
          </p:nvGrpSpPr>
          <p:grpSpPr>
            <a:xfrm>
              <a:off x="4353030" y="5757125"/>
              <a:ext cx="1942924" cy="1277494"/>
              <a:chOff x="7518401" y="5083176"/>
              <a:chExt cx="241300" cy="896938"/>
            </a:xfrm>
          </p:grpSpPr>
          <p:sp>
            <p:nvSpPr>
              <p:cNvPr id="75" name="Rectangle 105">
                <a:extLst>
                  <a:ext uri="{FF2B5EF4-FFF2-40B4-BE49-F238E27FC236}">
                    <a16:creationId xmlns:a16="http://schemas.microsoft.com/office/drawing/2014/main" id="{4A475F6A-C91F-4C40-B946-8081DA3A593F}"/>
                  </a:ext>
                </a:extLst>
              </p:cNvPr>
              <p:cNvSpPr>
                <a:spLocks noChangeArrowheads="1"/>
              </p:cNvSpPr>
              <p:nvPr/>
            </p:nvSpPr>
            <p:spPr bwMode="auto">
              <a:xfrm>
                <a:off x="7518401" y="5373688"/>
                <a:ext cx="241300" cy="6064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76" name="Rectangle 106">
                <a:extLst>
                  <a:ext uri="{FF2B5EF4-FFF2-40B4-BE49-F238E27FC236}">
                    <a16:creationId xmlns:a16="http://schemas.microsoft.com/office/drawing/2014/main" id="{7A056F8D-AD03-4406-8D2D-4118D0997C24}"/>
                  </a:ext>
                </a:extLst>
              </p:cNvPr>
              <p:cNvSpPr>
                <a:spLocks noChangeArrowheads="1"/>
              </p:cNvSpPr>
              <p:nvPr/>
            </p:nvSpPr>
            <p:spPr bwMode="auto">
              <a:xfrm>
                <a:off x="7550151" y="5200651"/>
                <a:ext cx="177800" cy="1730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77" name="Freeform 107">
                <a:extLst>
                  <a:ext uri="{FF2B5EF4-FFF2-40B4-BE49-F238E27FC236}">
                    <a16:creationId xmlns:a16="http://schemas.microsoft.com/office/drawing/2014/main" id="{F76EF744-96B5-44D4-90E3-65ECE37E2A5F}"/>
                  </a:ext>
                </a:extLst>
              </p:cNvPr>
              <p:cNvSpPr>
                <a:spLocks/>
              </p:cNvSpPr>
              <p:nvPr/>
            </p:nvSpPr>
            <p:spPr bwMode="auto">
              <a:xfrm>
                <a:off x="7591426" y="5083176"/>
                <a:ext cx="95250" cy="117475"/>
              </a:xfrm>
              <a:custGeom>
                <a:avLst/>
                <a:gdLst>
                  <a:gd name="T0" fmla="*/ 42 w 60"/>
                  <a:gd name="T1" fmla="*/ 0 h 74"/>
                  <a:gd name="T2" fmla="*/ 18 w 60"/>
                  <a:gd name="T3" fmla="*/ 0 h 74"/>
                  <a:gd name="T4" fmla="*/ 0 w 60"/>
                  <a:gd name="T5" fmla="*/ 74 h 74"/>
                  <a:gd name="T6" fmla="*/ 60 w 60"/>
                  <a:gd name="T7" fmla="*/ 74 h 74"/>
                  <a:gd name="T8" fmla="*/ 42 w 60"/>
                  <a:gd name="T9" fmla="*/ 0 h 74"/>
                </a:gdLst>
                <a:ahLst/>
                <a:cxnLst>
                  <a:cxn ang="0">
                    <a:pos x="T0" y="T1"/>
                  </a:cxn>
                  <a:cxn ang="0">
                    <a:pos x="T2" y="T3"/>
                  </a:cxn>
                  <a:cxn ang="0">
                    <a:pos x="T4" y="T5"/>
                  </a:cxn>
                  <a:cxn ang="0">
                    <a:pos x="T6" y="T7"/>
                  </a:cxn>
                  <a:cxn ang="0">
                    <a:pos x="T8" y="T9"/>
                  </a:cxn>
                </a:cxnLst>
                <a:rect l="0" t="0" r="r" b="b"/>
                <a:pathLst>
                  <a:path w="60" h="74">
                    <a:moveTo>
                      <a:pt x="42" y="0"/>
                    </a:moveTo>
                    <a:lnTo>
                      <a:pt x="18" y="0"/>
                    </a:lnTo>
                    <a:lnTo>
                      <a:pt x="0" y="74"/>
                    </a:lnTo>
                    <a:lnTo>
                      <a:pt x="60" y="74"/>
                    </a:lnTo>
                    <a:lnTo>
                      <a:pt x="4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78" name="Rectangle 108">
                <a:extLst>
                  <a:ext uri="{FF2B5EF4-FFF2-40B4-BE49-F238E27FC236}">
                    <a16:creationId xmlns:a16="http://schemas.microsoft.com/office/drawing/2014/main" id="{031DBF0D-F1E2-45AF-86DD-7822CB05A8FC}"/>
                  </a:ext>
                </a:extLst>
              </p:cNvPr>
              <p:cNvSpPr>
                <a:spLocks noChangeArrowheads="1"/>
              </p:cNvSpPr>
              <p:nvPr/>
            </p:nvSpPr>
            <p:spPr bwMode="auto">
              <a:xfrm>
                <a:off x="755332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79" name="Rectangle 109">
                <a:extLst>
                  <a:ext uri="{FF2B5EF4-FFF2-40B4-BE49-F238E27FC236}">
                    <a16:creationId xmlns:a16="http://schemas.microsoft.com/office/drawing/2014/main" id="{FD32DE92-AA38-4A0E-B4C3-620AC2E82CA1}"/>
                  </a:ext>
                </a:extLst>
              </p:cNvPr>
              <p:cNvSpPr>
                <a:spLocks noChangeArrowheads="1"/>
              </p:cNvSpPr>
              <p:nvPr/>
            </p:nvSpPr>
            <p:spPr bwMode="auto">
              <a:xfrm>
                <a:off x="7602538"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0" name="Rectangle 110">
                <a:extLst>
                  <a:ext uri="{FF2B5EF4-FFF2-40B4-BE49-F238E27FC236}">
                    <a16:creationId xmlns:a16="http://schemas.microsoft.com/office/drawing/2014/main" id="{85BDCDF4-29BF-41FA-BFD8-DB525C3BF0FC}"/>
                  </a:ext>
                </a:extLst>
              </p:cNvPr>
              <p:cNvSpPr>
                <a:spLocks noChangeArrowheads="1"/>
              </p:cNvSpPr>
              <p:nvPr/>
            </p:nvSpPr>
            <p:spPr bwMode="auto">
              <a:xfrm>
                <a:off x="7651751"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1" name="Rectangle 111">
                <a:extLst>
                  <a:ext uri="{FF2B5EF4-FFF2-40B4-BE49-F238E27FC236}">
                    <a16:creationId xmlns:a16="http://schemas.microsoft.com/office/drawing/2014/main" id="{F401A7E4-2471-4E0B-BC2C-91563A12DF87}"/>
                  </a:ext>
                </a:extLst>
              </p:cNvPr>
              <p:cNvSpPr>
                <a:spLocks noChangeArrowheads="1"/>
              </p:cNvSpPr>
              <p:nvPr/>
            </p:nvSpPr>
            <p:spPr bwMode="auto">
              <a:xfrm>
                <a:off x="769937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2" name="Rectangle 112">
                <a:extLst>
                  <a:ext uri="{FF2B5EF4-FFF2-40B4-BE49-F238E27FC236}">
                    <a16:creationId xmlns:a16="http://schemas.microsoft.com/office/drawing/2014/main" id="{7749637B-A0D8-4587-B147-F87AE8AB99C5}"/>
                  </a:ext>
                </a:extLst>
              </p:cNvPr>
              <p:cNvSpPr>
                <a:spLocks noChangeArrowheads="1"/>
              </p:cNvSpPr>
              <p:nvPr/>
            </p:nvSpPr>
            <p:spPr bwMode="auto">
              <a:xfrm>
                <a:off x="7550151" y="5200651"/>
                <a:ext cx="1778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3" name="Rectangle 113">
                <a:extLst>
                  <a:ext uri="{FF2B5EF4-FFF2-40B4-BE49-F238E27FC236}">
                    <a16:creationId xmlns:a16="http://schemas.microsoft.com/office/drawing/2014/main" id="{C074CEFA-1FD5-4804-945F-792E1941D54C}"/>
                  </a:ext>
                </a:extLst>
              </p:cNvPr>
              <p:cNvSpPr>
                <a:spLocks noChangeArrowheads="1"/>
              </p:cNvSpPr>
              <p:nvPr/>
            </p:nvSpPr>
            <p:spPr bwMode="auto">
              <a:xfrm>
                <a:off x="7518401" y="5356226"/>
                <a:ext cx="2413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84" name="Group 83">
              <a:extLst>
                <a:ext uri="{FF2B5EF4-FFF2-40B4-BE49-F238E27FC236}">
                  <a16:creationId xmlns:a16="http://schemas.microsoft.com/office/drawing/2014/main" id="{1036B745-4CD3-4DEE-8870-9CE25AB9E488}"/>
                </a:ext>
              </a:extLst>
            </p:cNvPr>
            <p:cNvGrpSpPr/>
            <p:nvPr/>
          </p:nvGrpSpPr>
          <p:grpSpPr>
            <a:xfrm>
              <a:off x="3331803" y="4401099"/>
              <a:ext cx="1086122" cy="2633520"/>
              <a:chOff x="6019801" y="5249863"/>
              <a:chExt cx="417512" cy="730250"/>
            </a:xfrm>
          </p:grpSpPr>
          <p:sp>
            <p:nvSpPr>
              <p:cNvPr id="85" name="Rectangle 382">
                <a:extLst>
                  <a:ext uri="{FF2B5EF4-FFF2-40B4-BE49-F238E27FC236}">
                    <a16:creationId xmlns:a16="http://schemas.microsoft.com/office/drawing/2014/main" id="{33211CBF-3C3A-4276-8BE0-65BBA5C1E322}"/>
                  </a:ext>
                </a:extLst>
              </p:cNvPr>
              <p:cNvSpPr>
                <a:spLocks noChangeArrowheads="1"/>
              </p:cNvSpPr>
              <p:nvPr/>
            </p:nvSpPr>
            <p:spPr bwMode="auto">
              <a:xfrm>
                <a:off x="6019801" y="5764611"/>
                <a:ext cx="292100" cy="21550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6" name="Freeform 383">
                <a:extLst>
                  <a:ext uri="{FF2B5EF4-FFF2-40B4-BE49-F238E27FC236}">
                    <a16:creationId xmlns:a16="http://schemas.microsoft.com/office/drawing/2014/main" id="{4AFEECAA-1008-472B-9505-4457C13CC98F}"/>
                  </a:ext>
                </a:extLst>
              </p:cNvPr>
              <p:cNvSpPr>
                <a:spLocks/>
              </p:cNvSpPr>
              <p:nvPr/>
            </p:nvSpPr>
            <p:spPr bwMode="auto">
              <a:xfrm>
                <a:off x="6186488" y="5326063"/>
                <a:ext cx="250825" cy="654050"/>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7" name="Freeform 384">
                <a:extLst>
                  <a:ext uri="{FF2B5EF4-FFF2-40B4-BE49-F238E27FC236}">
                    <a16:creationId xmlns:a16="http://schemas.microsoft.com/office/drawing/2014/main" id="{6B4D5D85-B746-4DE5-A225-43041FFE76D0}"/>
                  </a:ext>
                </a:extLst>
              </p:cNvPr>
              <p:cNvSpPr>
                <a:spLocks/>
              </p:cNvSpPr>
              <p:nvPr/>
            </p:nvSpPr>
            <p:spPr bwMode="auto">
              <a:xfrm>
                <a:off x="6019801" y="5751513"/>
                <a:ext cx="166688" cy="228600"/>
              </a:xfrm>
              <a:custGeom>
                <a:avLst/>
                <a:gdLst>
                  <a:gd name="T0" fmla="*/ 0 w 105"/>
                  <a:gd name="T1" fmla="*/ 144 h 144"/>
                  <a:gd name="T2" fmla="*/ 105 w 105"/>
                  <a:gd name="T3" fmla="*/ 144 h 144"/>
                  <a:gd name="T4" fmla="*/ 105 w 105"/>
                  <a:gd name="T5" fmla="*/ 0 h 144"/>
                  <a:gd name="T6" fmla="*/ 0 w 105"/>
                  <a:gd name="T7" fmla="*/ 144 h 144"/>
                </a:gdLst>
                <a:ahLst/>
                <a:cxnLst>
                  <a:cxn ang="0">
                    <a:pos x="T0" y="T1"/>
                  </a:cxn>
                  <a:cxn ang="0">
                    <a:pos x="T2" y="T3"/>
                  </a:cxn>
                  <a:cxn ang="0">
                    <a:pos x="T4" y="T5"/>
                  </a:cxn>
                  <a:cxn ang="0">
                    <a:pos x="T6" y="T7"/>
                  </a:cxn>
                </a:cxnLst>
                <a:rect l="0" t="0" r="r" b="b"/>
                <a:pathLst>
                  <a:path w="105" h="144">
                    <a:moveTo>
                      <a:pt x="0" y="144"/>
                    </a:moveTo>
                    <a:lnTo>
                      <a:pt x="105" y="144"/>
                    </a:lnTo>
                    <a:lnTo>
                      <a:pt x="105" y="0"/>
                    </a:lnTo>
                    <a:lnTo>
                      <a:pt x="0" y="144"/>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8" name="Rectangle 385">
                <a:extLst>
                  <a:ext uri="{FF2B5EF4-FFF2-40B4-BE49-F238E27FC236}">
                    <a16:creationId xmlns:a16="http://schemas.microsoft.com/office/drawing/2014/main" id="{3BE8C190-E359-420C-B317-EBDFBE1C3A66}"/>
                  </a:ext>
                </a:extLst>
              </p:cNvPr>
              <p:cNvSpPr>
                <a:spLocks noChangeArrowheads="1"/>
              </p:cNvSpPr>
              <p:nvPr/>
            </p:nvSpPr>
            <p:spPr bwMode="auto">
              <a:xfrm>
                <a:off x="6273801" y="53736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9" name="Rectangle 386">
                <a:extLst>
                  <a:ext uri="{FF2B5EF4-FFF2-40B4-BE49-F238E27FC236}">
                    <a16:creationId xmlns:a16="http://schemas.microsoft.com/office/drawing/2014/main" id="{19703F06-BE6F-4B2E-884B-7B27339D78F2}"/>
                  </a:ext>
                </a:extLst>
              </p:cNvPr>
              <p:cNvSpPr>
                <a:spLocks noChangeArrowheads="1"/>
              </p:cNvSpPr>
              <p:nvPr/>
            </p:nvSpPr>
            <p:spPr bwMode="auto">
              <a:xfrm>
                <a:off x="6326188" y="53736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0" name="Rectangle 387">
                <a:extLst>
                  <a:ext uri="{FF2B5EF4-FFF2-40B4-BE49-F238E27FC236}">
                    <a16:creationId xmlns:a16="http://schemas.microsoft.com/office/drawing/2014/main" id="{8C602A8B-85B7-4D24-BA14-7B0E1B85AC5B}"/>
                  </a:ext>
                </a:extLst>
              </p:cNvPr>
              <p:cNvSpPr>
                <a:spLocks noChangeArrowheads="1"/>
              </p:cNvSpPr>
              <p:nvPr/>
            </p:nvSpPr>
            <p:spPr bwMode="auto">
              <a:xfrm>
                <a:off x="6326188" y="54435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1" name="Rectangle 388">
                <a:extLst>
                  <a:ext uri="{FF2B5EF4-FFF2-40B4-BE49-F238E27FC236}">
                    <a16:creationId xmlns:a16="http://schemas.microsoft.com/office/drawing/2014/main" id="{6BF13E33-0486-43D3-9A8A-9FD35B9AFF53}"/>
                  </a:ext>
                </a:extLst>
              </p:cNvPr>
              <p:cNvSpPr>
                <a:spLocks noChangeArrowheads="1"/>
              </p:cNvSpPr>
              <p:nvPr/>
            </p:nvSpPr>
            <p:spPr bwMode="auto">
              <a:xfrm>
                <a:off x="6218238" y="5513388"/>
                <a:ext cx="28575"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2" name="Rectangle 389">
                <a:extLst>
                  <a:ext uri="{FF2B5EF4-FFF2-40B4-BE49-F238E27FC236}">
                    <a16:creationId xmlns:a16="http://schemas.microsoft.com/office/drawing/2014/main" id="{A29C6F4D-6E85-40EB-BB37-57C9D5FA553F}"/>
                  </a:ext>
                </a:extLst>
              </p:cNvPr>
              <p:cNvSpPr>
                <a:spLocks noChangeArrowheads="1"/>
              </p:cNvSpPr>
              <p:nvPr/>
            </p:nvSpPr>
            <p:spPr bwMode="auto">
              <a:xfrm>
                <a:off x="6273801" y="5581651"/>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3" name="Rectangle 390">
                <a:extLst>
                  <a:ext uri="{FF2B5EF4-FFF2-40B4-BE49-F238E27FC236}">
                    <a16:creationId xmlns:a16="http://schemas.microsoft.com/office/drawing/2014/main" id="{677D4391-3BD3-4044-9516-8A2455FACEB1}"/>
                  </a:ext>
                </a:extLst>
              </p:cNvPr>
              <p:cNvSpPr>
                <a:spLocks noChangeArrowheads="1"/>
              </p:cNvSpPr>
              <p:nvPr/>
            </p:nvSpPr>
            <p:spPr bwMode="auto">
              <a:xfrm>
                <a:off x="6326188" y="5581651"/>
                <a:ext cx="23813"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4" name="Rectangle 391">
                <a:extLst>
                  <a:ext uri="{FF2B5EF4-FFF2-40B4-BE49-F238E27FC236}">
                    <a16:creationId xmlns:a16="http://schemas.microsoft.com/office/drawing/2014/main" id="{2A83A36E-F5F9-4A0F-A0AA-256F74B667B1}"/>
                  </a:ext>
                </a:extLst>
              </p:cNvPr>
              <p:cNvSpPr>
                <a:spLocks noChangeArrowheads="1"/>
              </p:cNvSpPr>
              <p:nvPr/>
            </p:nvSpPr>
            <p:spPr bwMode="auto">
              <a:xfrm>
                <a:off x="6326188"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5" name="Rectangle 392">
                <a:extLst>
                  <a:ext uri="{FF2B5EF4-FFF2-40B4-BE49-F238E27FC236}">
                    <a16:creationId xmlns:a16="http://schemas.microsoft.com/office/drawing/2014/main" id="{1F74A231-6785-47A6-A028-D2C6C20DE4B3}"/>
                  </a:ext>
                </a:extLst>
              </p:cNvPr>
              <p:cNvSpPr>
                <a:spLocks noChangeArrowheads="1"/>
              </p:cNvSpPr>
              <p:nvPr/>
            </p:nvSpPr>
            <p:spPr bwMode="auto">
              <a:xfrm>
                <a:off x="6381751"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6" name="Rectangle 393">
                <a:extLst>
                  <a:ext uri="{FF2B5EF4-FFF2-40B4-BE49-F238E27FC236}">
                    <a16:creationId xmlns:a16="http://schemas.microsoft.com/office/drawing/2014/main" id="{ABDA38AB-3EF9-4B78-AE72-228679CA6226}"/>
                  </a:ext>
                </a:extLst>
              </p:cNvPr>
              <p:cNvSpPr>
                <a:spLocks noChangeArrowheads="1"/>
              </p:cNvSpPr>
              <p:nvPr/>
            </p:nvSpPr>
            <p:spPr bwMode="auto">
              <a:xfrm>
                <a:off x="6218238" y="5719763"/>
                <a:ext cx="28575"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7" name="Rectangle 394">
                <a:extLst>
                  <a:ext uri="{FF2B5EF4-FFF2-40B4-BE49-F238E27FC236}">
                    <a16:creationId xmlns:a16="http://schemas.microsoft.com/office/drawing/2014/main" id="{3F6C173C-9B1A-4FCA-BCCA-FA29F797132A}"/>
                  </a:ext>
                </a:extLst>
              </p:cNvPr>
              <p:cNvSpPr>
                <a:spLocks noChangeArrowheads="1"/>
              </p:cNvSpPr>
              <p:nvPr/>
            </p:nvSpPr>
            <p:spPr bwMode="auto">
              <a:xfrm>
                <a:off x="6273801" y="5719763"/>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8" name="Rectangle 395">
                <a:extLst>
                  <a:ext uri="{FF2B5EF4-FFF2-40B4-BE49-F238E27FC236}">
                    <a16:creationId xmlns:a16="http://schemas.microsoft.com/office/drawing/2014/main" id="{9B7E81A9-A011-4342-8BF6-65C5A7D1AA7D}"/>
                  </a:ext>
                </a:extLst>
              </p:cNvPr>
              <p:cNvSpPr>
                <a:spLocks noChangeArrowheads="1"/>
              </p:cNvSpPr>
              <p:nvPr/>
            </p:nvSpPr>
            <p:spPr bwMode="auto">
              <a:xfrm>
                <a:off x="6218238" y="5792788"/>
                <a:ext cx="285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9" name="Rectangle 396">
                <a:extLst>
                  <a:ext uri="{FF2B5EF4-FFF2-40B4-BE49-F238E27FC236}">
                    <a16:creationId xmlns:a16="http://schemas.microsoft.com/office/drawing/2014/main" id="{8D57D225-7544-49BB-9685-DCE1B4F6C24D}"/>
                  </a:ext>
                </a:extLst>
              </p:cNvPr>
              <p:cNvSpPr>
                <a:spLocks noChangeArrowheads="1"/>
              </p:cNvSpPr>
              <p:nvPr/>
            </p:nvSpPr>
            <p:spPr bwMode="auto">
              <a:xfrm>
                <a:off x="6326188" y="57927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0" name="Rectangle 397">
                <a:extLst>
                  <a:ext uri="{FF2B5EF4-FFF2-40B4-BE49-F238E27FC236}">
                    <a16:creationId xmlns:a16="http://schemas.microsoft.com/office/drawing/2014/main" id="{426D30FA-100C-45D3-808B-77FB9894015A}"/>
                  </a:ext>
                </a:extLst>
              </p:cNvPr>
              <p:cNvSpPr>
                <a:spLocks noChangeArrowheads="1"/>
              </p:cNvSpPr>
              <p:nvPr/>
            </p:nvSpPr>
            <p:spPr bwMode="auto">
              <a:xfrm>
                <a:off x="6037263" y="57927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1" name="Rectangle 398">
                <a:extLst>
                  <a:ext uri="{FF2B5EF4-FFF2-40B4-BE49-F238E27FC236}">
                    <a16:creationId xmlns:a16="http://schemas.microsoft.com/office/drawing/2014/main" id="{0F4E7E9B-E629-4FFC-A540-29F7728F848D}"/>
                  </a:ext>
                </a:extLst>
              </p:cNvPr>
              <p:cNvSpPr>
                <a:spLocks noChangeArrowheads="1"/>
              </p:cNvSpPr>
              <p:nvPr/>
            </p:nvSpPr>
            <p:spPr bwMode="auto">
              <a:xfrm>
                <a:off x="6092826"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2" name="Rectangle 399">
                <a:extLst>
                  <a:ext uri="{FF2B5EF4-FFF2-40B4-BE49-F238E27FC236}">
                    <a16:creationId xmlns:a16="http://schemas.microsoft.com/office/drawing/2014/main" id="{12897585-0E1C-44F0-B16D-273740ACEBBB}"/>
                  </a:ext>
                </a:extLst>
              </p:cNvPr>
              <p:cNvSpPr>
                <a:spLocks noChangeArrowheads="1"/>
              </p:cNvSpPr>
              <p:nvPr/>
            </p:nvSpPr>
            <p:spPr bwMode="auto">
              <a:xfrm>
                <a:off x="6273801"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3" name="Rectangle 400">
                <a:extLst>
                  <a:ext uri="{FF2B5EF4-FFF2-40B4-BE49-F238E27FC236}">
                    <a16:creationId xmlns:a16="http://schemas.microsoft.com/office/drawing/2014/main" id="{048004FB-8308-4991-BEC3-799B668B4A69}"/>
                  </a:ext>
                </a:extLst>
              </p:cNvPr>
              <p:cNvSpPr>
                <a:spLocks noChangeArrowheads="1"/>
              </p:cNvSpPr>
              <p:nvPr/>
            </p:nvSpPr>
            <p:spPr bwMode="auto">
              <a:xfrm>
                <a:off x="6381751" y="58626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4" name="Rectangle 401">
                <a:extLst>
                  <a:ext uri="{FF2B5EF4-FFF2-40B4-BE49-F238E27FC236}">
                    <a16:creationId xmlns:a16="http://schemas.microsoft.com/office/drawing/2014/main" id="{69B89B1E-800D-4DB6-B121-A67F1BE3AB5C}"/>
                  </a:ext>
                </a:extLst>
              </p:cNvPr>
              <p:cNvSpPr>
                <a:spLocks noChangeArrowheads="1"/>
              </p:cNvSpPr>
              <p:nvPr/>
            </p:nvSpPr>
            <p:spPr bwMode="auto">
              <a:xfrm>
                <a:off x="6326188" y="5280026"/>
                <a:ext cx="793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5" name="Rectangle 402">
                <a:extLst>
                  <a:ext uri="{FF2B5EF4-FFF2-40B4-BE49-F238E27FC236}">
                    <a16:creationId xmlns:a16="http://schemas.microsoft.com/office/drawing/2014/main" id="{544BBA6D-12BC-40EA-A571-884A38DCBFCD}"/>
                  </a:ext>
                </a:extLst>
              </p:cNvPr>
              <p:cNvSpPr>
                <a:spLocks noChangeArrowheads="1"/>
              </p:cNvSpPr>
              <p:nvPr/>
            </p:nvSpPr>
            <p:spPr bwMode="auto">
              <a:xfrm>
                <a:off x="6246813" y="5249863"/>
                <a:ext cx="12700" cy="7620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6" name="Rectangle 403">
                <a:extLst>
                  <a:ext uri="{FF2B5EF4-FFF2-40B4-BE49-F238E27FC236}">
                    <a16:creationId xmlns:a16="http://schemas.microsoft.com/office/drawing/2014/main" id="{C63ABBB3-24F4-4FFD-A84E-39AED953E77B}"/>
                  </a:ext>
                </a:extLst>
              </p:cNvPr>
              <p:cNvSpPr>
                <a:spLocks noChangeArrowheads="1"/>
              </p:cNvSpPr>
              <p:nvPr/>
            </p:nvSpPr>
            <p:spPr bwMode="auto">
              <a:xfrm>
                <a:off x="6218238" y="5373688"/>
                <a:ext cx="28575"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7" name="Rectangle 404">
                <a:extLst>
                  <a:ext uri="{FF2B5EF4-FFF2-40B4-BE49-F238E27FC236}">
                    <a16:creationId xmlns:a16="http://schemas.microsoft.com/office/drawing/2014/main" id="{6EA834C1-705E-4BAE-8CC7-A257B5EE1723}"/>
                  </a:ext>
                </a:extLst>
              </p:cNvPr>
              <p:cNvSpPr>
                <a:spLocks noChangeArrowheads="1"/>
              </p:cNvSpPr>
              <p:nvPr/>
            </p:nvSpPr>
            <p:spPr bwMode="auto">
              <a:xfrm>
                <a:off x="6381751" y="5373688"/>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8" name="Rectangle 405">
                <a:extLst>
                  <a:ext uri="{FF2B5EF4-FFF2-40B4-BE49-F238E27FC236}">
                    <a16:creationId xmlns:a16="http://schemas.microsoft.com/office/drawing/2014/main" id="{A8BE6497-CECC-4792-A817-B20E52A2E06A}"/>
                  </a:ext>
                </a:extLst>
              </p:cNvPr>
              <p:cNvSpPr>
                <a:spLocks noChangeArrowheads="1"/>
              </p:cNvSpPr>
              <p:nvPr/>
            </p:nvSpPr>
            <p:spPr bwMode="auto">
              <a:xfrm>
                <a:off x="6218238" y="5443538"/>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9" name="Rectangle 407">
                <a:extLst>
                  <a:ext uri="{FF2B5EF4-FFF2-40B4-BE49-F238E27FC236}">
                    <a16:creationId xmlns:a16="http://schemas.microsoft.com/office/drawing/2014/main" id="{D59049F4-56E2-48D3-AEDD-9FFE60DD493E}"/>
                  </a:ext>
                </a:extLst>
              </p:cNvPr>
              <p:cNvSpPr>
                <a:spLocks noChangeArrowheads="1"/>
              </p:cNvSpPr>
              <p:nvPr/>
            </p:nvSpPr>
            <p:spPr bwMode="auto">
              <a:xfrm>
                <a:off x="6273801" y="54435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0" name="Rectangle 408">
                <a:extLst>
                  <a:ext uri="{FF2B5EF4-FFF2-40B4-BE49-F238E27FC236}">
                    <a16:creationId xmlns:a16="http://schemas.microsoft.com/office/drawing/2014/main" id="{C3B3D4AF-77F0-467A-9E67-3EAABF219B6B}"/>
                  </a:ext>
                </a:extLst>
              </p:cNvPr>
              <p:cNvSpPr>
                <a:spLocks noChangeArrowheads="1"/>
              </p:cNvSpPr>
              <p:nvPr/>
            </p:nvSpPr>
            <p:spPr bwMode="auto">
              <a:xfrm>
                <a:off x="6381751" y="54435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1" name="Rectangle 409">
                <a:extLst>
                  <a:ext uri="{FF2B5EF4-FFF2-40B4-BE49-F238E27FC236}">
                    <a16:creationId xmlns:a16="http://schemas.microsoft.com/office/drawing/2014/main" id="{3337C007-3962-4465-81B0-1A3123DDB17B}"/>
                  </a:ext>
                </a:extLst>
              </p:cNvPr>
              <p:cNvSpPr>
                <a:spLocks noChangeArrowheads="1"/>
              </p:cNvSpPr>
              <p:nvPr/>
            </p:nvSpPr>
            <p:spPr bwMode="auto">
              <a:xfrm>
                <a:off x="6273801" y="551338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2" name="Rectangle 410">
                <a:extLst>
                  <a:ext uri="{FF2B5EF4-FFF2-40B4-BE49-F238E27FC236}">
                    <a16:creationId xmlns:a16="http://schemas.microsoft.com/office/drawing/2014/main" id="{C1A76C48-9259-4CE1-8B70-064D2EFFE489}"/>
                  </a:ext>
                </a:extLst>
              </p:cNvPr>
              <p:cNvSpPr>
                <a:spLocks noChangeArrowheads="1"/>
              </p:cNvSpPr>
              <p:nvPr/>
            </p:nvSpPr>
            <p:spPr bwMode="auto">
              <a:xfrm>
                <a:off x="6326188"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3" name="Rectangle 411">
                <a:extLst>
                  <a:ext uri="{FF2B5EF4-FFF2-40B4-BE49-F238E27FC236}">
                    <a16:creationId xmlns:a16="http://schemas.microsoft.com/office/drawing/2014/main" id="{4D41D76C-F8DE-49E4-B79E-25BA621A7945}"/>
                  </a:ext>
                </a:extLst>
              </p:cNvPr>
              <p:cNvSpPr>
                <a:spLocks noChangeArrowheads="1"/>
              </p:cNvSpPr>
              <p:nvPr/>
            </p:nvSpPr>
            <p:spPr bwMode="auto">
              <a:xfrm>
                <a:off x="6381751"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4" name="Rectangle 412">
                <a:extLst>
                  <a:ext uri="{FF2B5EF4-FFF2-40B4-BE49-F238E27FC236}">
                    <a16:creationId xmlns:a16="http://schemas.microsoft.com/office/drawing/2014/main" id="{649A84EB-DEFF-47A2-913C-3CADA0CC20A0}"/>
                  </a:ext>
                </a:extLst>
              </p:cNvPr>
              <p:cNvSpPr>
                <a:spLocks noChangeArrowheads="1"/>
              </p:cNvSpPr>
              <p:nvPr/>
            </p:nvSpPr>
            <p:spPr bwMode="auto">
              <a:xfrm>
                <a:off x="6218238" y="5581651"/>
                <a:ext cx="28575"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5" name="Rectangle 413">
                <a:extLst>
                  <a:ext uri="{FF2B5EF4-FFF2-40B4-BE49-F238E27FC236}">
                    <a16:creationId xmlns:a16="http://schemas.microsoft.com/office/drawing/2014/main" id="{E8E9C5A1-4484-48E0-BAEB-CAF62147941E}"/>
                  </a:ext>
                </a:extLst>
              </p:cNvPr>
              <p:cNvSpPr>
                <a:spLocks noChangeArrowheads="1"/>
              </p:cNvSpPr>
              <p:nvPr/>
            </p:nvSpPr>
            <p:spPr bwMode="auto">
              <a:xfrm>
                <a:off x="6381751" y="5581651"/>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6" name="Rectangle 414">
                <a:extLst>
                  <a:ext uri="{FF2B5EF4-FFF2-40B4-BE49-F238E27FC236}">
                    <a16:creationId xmlns:a16="http://schemas.microsoft.com/office/drawing/2014/main" id="{E56EDA7D-BD3A-4CF2-8454-956E7F6EF900}"/>
                  </a:ext>
                </a:extLst>
              </p:cNvPr>
              <p:cNvSpPr>
                <a:spLocks noChangeArrowheads="1"/>
              </p:cNvSpPr>
              <p:nvPr/>
            </p:nvSpPr>
            <p:spPr bwMode="auto">
              <a:xfrm>
                <a:off x="6218238" y="5651501"/>
                <a:ext cx="28575"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7" name="Rectangle 415">
                <a:extLst>
                  <a:ext uri="{FF2B5EF4-FFF2-40B4-BE49-F238E27FC236}">
                    <a16:creationId xmlns:a16="http://schemas.microsoft.com/office/drawing/2014/main" id="{00AA57EA-23FD-4491-8F56-C72F07971392}"/>
                  </a:ext>
                </a:extLst>
              </p:cNvPr>
              <p:cNvSpPr>
                <a:spLocks noChangeArrowheads="1"/>
              </p:cNvSpPr>
              <p:nvPr/>
            </p:nvSpPr>
            <p:spPr bwMode="auto">
              <a:xfrm>
                <a:off x="6273801" y="5651501"/>
                <a:ext cx="25400"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8" name="Rectangle 416">
                <a:extLst>
                  <a:ext uri="{FF2B5EF4-FFF2-40B4-BE49-F238E27FC236}">
                    <a16:creationId xmlns:a16="http://schemas.microsoft.com/office/drawing/2014/main" id="{DFAE702A-EF5E-4423-AE8A-3B229BC24482}"/>
                  </a:ext>
                </a:extLst>
              </p:cNvPr>
              <p:cNvSpPr>
                <a:spLocks noChangeArrowheads="1"/>
              </p:cNvSpPr>
              <p:nvPr/>
            </p:nvSpPr>
            <p:spPr bwMode="auto">
              <a:xfrm>
                <a:off x="6326188"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9" name="Rectangle 417">
                <a:extLst>
                  <a:ext uri="{FF2B5EF4-FFF2-40B4-BE49-F238E27FC236}">
                    <a16:creationId xmlns:a16="http://schemas.microsoft.com/office/drawing/2014/main" id="{E477B8CD-8A13-4A23-AF29-701A845A7117}"/>
                  </a:ext>
                </a:extLst>
              </p:cNvPr>
              <p:cNvSpPr>
                <a:spLocks noChangeArrowheads="1"/>
              </p:cNvSpPr>
              <p:nvPr/>
            </p:nvSpPr>
            <p:spPr bwMode="auto">
              <a:xfrm>
                <a:off x="6381751"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0" name="Rectangle 418">
                <a:extLst>
                  <a:ext uri="{FF2B5EF4-FFF2-40B4-BE49-F238E27FC236}">
                    <a16:creationId xmlns:a16="http://schemas.microsoft.com/office/drawing/2014/main" id="{D8797206-B819-4774-B838-DDF8CCD384FE}"/>
                  </a:ext>
                </a:extLst>
              </p:cNvPr>
              <p:cNvSpPr>
                <a:spLocks noChangeArrowheads="1"/>
              </p:cNvSpPr>
              <p:nvPr/>
            </p:nvSpPr>
            <p:spPr bwMode="auto">
              <a:xfrm>
                <a:off x="6273801"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1" name="Rectangle 419">
                <a:extLst>
                  <a:ext uri="{FF2B5EF4-FFF2-40B4-BE49-F238E27FC236}">
                    <a16:creationId xmlns:a16="http://schemas.microsoft.com/office/drawing/2014/main" id="{6686B3C5-BB1D-411F-B979-EE6BFE96BFD5}"/>
                  </a:ext>
                </a:extLst>
              </p:cNvPr>
              <p:cNvSpPr>
                <a:spLocks noChangeArrowheads="1"/>
              </p:cNvSpPr>
              <p:nvPr/>
            </p:nvSpPr>
            <p:spPr bwMode="auto">
              <a:xfrm>
                <a:off x="6381751"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2" name="Rectangle 420">
                <a:extLst>
                  <a:ext uri="{FF2B5EF4-FFF2-40B4-BE49-F238E27FC236}">
                    <a16:creationId xmlns:a16="http://schemas.microsoft.com/office/drawing/2014/main" id="{F1023A3F-4705-47BD-927B-E98EADD3D284}"/>
                  </a:ext>
                </a:extLst>
              </p:cNvPr>
              <p:cNvSpPr>
                <a:spLocks noChangeArrowheads="1"/>
              </p:cNvSpPr>
              <p:nvPr/>
            </p:nvSpPr>
            <p:spPr bwMode="auto">
              <a:xfrm>
                <a:off x="6092826"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3" name="Rectangle 421">
                <a:extLst>
                  <a:ext uri="{FF2B5EF4-FFF2-40B4-BE49-F238E27FC236}">
                    <a16:creationId xmlns:a16="http://schemas.microsoft.com/office/drawing/2014/main" id="{85C65BCD-8F94-493B-9135-BB96E64674AB}"/>
                  </a:ext>
                </a:extLst>
              </p:cNvPr>
              <p:cNvSpPr>
                <a:spLocks noChangeArrowheads="1"/>
              </p:cNvSpPr>
              <p:nvPr/>
            </p:nvSpPr>
            <p:spPr bwMode="auto">
              <a:xfrm>
                <a:off x="6145213"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4" name="Rectangle 422">
                <a:extLst>
                  <a:ext uri="{FF2B5EF4-FFF2-40B4-BE49-F238E27FC236}">
                    <a16:creationId xmlns:a16="http://schemas.microsoft.com/office/drawing/2014/main" id="{7985AE73-5DA2-4ABB-AC92-8B1B56D6ADF5}"/>
                  </a:ext>
                </a:extLst>
              </p:cNvPr>
              <p:cNvSpPr>
                <a:spLocks noChangeArrowheads="1"/>
              </p:cNvSpPr>
              <p:nvPr/>
            </p:nvSpPr>
            <p:spPr bwMode="auto">
              <a:xfrm>
                <a:off x="6037263" y="58626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5" name="Rectangle 423">
                <a:extLst>
                  <a:ext uri="{FF2B5EF4-FFF2-40B4-BE49-F238E27FC236}">
                    <a16:creationId xmlns:a16="http://schemas.microsoft.com/office/drawing/2014/main" id="{9D5BF474-33F3-4300-93EA-9C62312A96B7}"/>
                  </a:ext>
                </a:extLst>
              </p:cNvPr>
              <p:cNvSpPr>
                <a:spLocks noChangeArrowheads="1"/>
              </p:cNvSpPr>
              <p:nvPr/>
            </p:nvSpPr>
            <p:spPr bwMode="auto">
              <a:xfrm>
                <a:off x="6145213"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6" name="Rectangle 424">
                <a:extLst>
                  <a:ext uri="{FF2B5EF4-FFF2-40B4-BE49-F238E27FC236}">
                    <a16:creationId xmlns:a16="http://schemas.microsoft.com/office/drawing/2014/main" id="{3F85FFB8-2A1C-47E3-BDA4-F52F0CCCFEBB}"/>
                  </a:ext>
                </a:extLst>
              </p:cNvPr>
              <p:cNvSpPr>
                <a:spLocks noChangeArrowheads="1"/>
              </p:cNvSpPr>
              <p:nvPr/>
            </p:nvSpPr>
            <p:spPr bwMode="auto">
              <a:xfrm>
                <a:off x="6218238" y="5862639"/>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7" name="Rectangle 425">
                <a:extLst>
                  <a:ext uri="{FF2B5EF4-FFF2-40B4-BE49-F238E27FC236}">
                    <a16:creationId xmlns:a16="http://schemas.microsoft.com/office/drawing/2014/main" id="{66E12583-554C-4890-86F0-47B0AE329184}"/>
                  </a:ext>
                </a:extLst>
              </p:cNvPr>
              <p:cNvSpPr>
                <a:spLocks noChangeArrowheads="1"/>
              </p:cNvSpPr>
              <p:nvPr/>
            </p:nvSpPr>
            <p:spPr bwMode="auto">
              <a:xfrm>
                <a:off x="6326188"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128" name="Group 127">
              <a:extLst>
                <a:ext uri="{FF2B5EF4-FFF2-40B4-BE49-F238E27FC236}">
                  <a16:creationId xmlns:a16="http://schemas.microsoft.com/office/drawing/2014/main" id="{9F52E9BF-96F7-4369-8E8E-03AB95F1FB7D}"/>
                </a:ext>
              </a:extLst>
            </p:cNvPr>
            <p:cNvGrpSpPr/>
            <p:nvPr/>
          </p:nvGrpSpPr>
          <p:grpSpPr>
            <a:xfrm>
              <a:off x="881" y="5013978"/>
              <a:ext cx="1465715" cy="2020641"/>
              <a:chOff x="772694" y="4876800"/>
              <a:chExt cx="1437106" cy="1981200"/>
            </a:xfrm>
          </p:grpSpPr>
          <p:sp>
            <p:nvSpPr>
              <p:cNvPr id="129" name="Rectangle 497">
                <a:extLst>
                  <a:ext uri="{FF2B5EF4-FFF2-40B4-BE49-F238E27FC236}">
                    <a16:creationId xmlns:a16="http://schemas.microsoft.com/office/drawing/2014/main" id="{C0A41EFB-34A9-4D14-8076-D89F20D9764F}"/>
                  </a:ext>
                </a:extLst>
              </p:cNvPr>
              <p:cNvSpPr>
                <a:spLocks noChangeArrowheads="1"/>
              </p:cNvSpPr>
              <p:nvPr/>
            </p:nvSpPr>
            <p:spPr bwMode="auto">
              <a:xfrm>
                <a:off x="772694" y="4876800"/>
                <a:ext cx="1437106" cy="4455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0" name="Rectangle 498">
                <a:extLst>
                  <a:ext uri="{FF2B5EF4-FFF2-40B4-BE49-F238E27FC236}">
                    <a16:creationId xmlns:a16="http://schemas.microsoft.com/office/drawing/2014/main" id="{6F5D6805-6625-40BD-9115-F97895FF4A68}"/>
                  </a:ext>
                </a:extLst>
              </p:cNvPr>
              <p:cNvSpPr>
                <a:spLocks noChangeArrowheads="1"/>
              </p:cNvSpPr>
              <p:nvPr/>
            </p:nvSpPr>
            <p:spPr bwMode="auto">
              <a:xfrm>
                <a:off x="772694" y="5322352"/>
                <a:ext cx="1437106" cy="153564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1" name="Freeform 499">
                <a:extLst>
                  <a:ext uri="{FF2B5EF4-FFF2-40B4-BE49-F238E27FC236}">
                    <a16:creationId xmlns:a16="http://schemas.microsoft.com/office/drawing/2014/main" id="{0A4AA893-986D-4C70-94BF-88AC336073C8}"/>
                  </a:ext>
                </a:extLst>
              </p:cNvPr>
              <p:cNvSpPr>
                <a:spLocks/>
              </p:cNvSpPr>
              <p:nvPr/>
            </p:nvSpPr>
            <p:spPr bwMode="auto">
              <a:xfrm>
                <a:off x="1183296" y="4924382"/>
                <a:ext cx="606354" cy="350388"/>
              </a:xfrm>
              <a:custGeom>
                <a:avLst/>
                <a:gdLst>
                  <a:gd name="T0" fmla="*/ 63 w 127"/>
                  <a:gd name="T1" fmla="*/ 0 h 81"/>
                  <a:gd name="T2" fmla="*/ 0 w 127"/>
                  <a:gd name="T3" fmla="*/ 81 h 81"/>
                  <a:gd name="T4" fmla="*/ 127 w 127"/>
                  <a:gd name="T5" fmla="*/ 81 h 81"/>
                  <a:gd name="T6" fmla="*/ 63 w 127"/>
                  <a:gd name="T7" fmla="*/ 0 h 81"/>
                </a:gdLst>
                <a:ahLst/>
                <a:cxnLst>
                  <a:cxn ang="0">
                    <a:pos x="T0" y="T1"/>
                  </a:cxn>
                  <a:cxn ang="0">
                    <a:pos x="T2" y="T3"/>
                  </a:cxn>
                  <a:cxn ang="0">
                    <a:pos x="T4" y="T5"/>
                  </a:cxn>
                  <a:cxn ang="0">
                    <a:pos x="T6" y="T7"/>
                  </a:cxn>
                </a:cxnLst>
                <a:rect l="0" t="0" r="r" b="b"/>
                <a:pathLst>
                  <a:path w="127" h="81">
                    <a:moveTo>
                      <a:pt x="63" y="0"/>
                    </a:moveTo>
                    <a:lnTo>
                      <a:pt x="0" y="81"/>
                    </a:lnTo>
                    <a:lnTo>
                      <a:pt x="127" y="81"/>
                    </a:lnTo>
                    <a:lnTo>
                      <a:pt x="63"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2" name="Rectangle 500">
                <a:extLst>
                  <a:ext uri="{FF2B5EF4-FFF2-40B4-BE49-F238E27FC236}">
                    <a16:creationId xmlns:a16="http://schemas.microsoft.com/office/drawing/2014/main" id="{0BFF8AC9-24A4-45A6-9BFB-1731AFA9D8E8}"/>
                  </a:ext>
                </a:extLst>
              </p:cNvPr>
              <p:cNvSpPr>
                <a:spLocks noChangeArrowheads="1"/>
              </p:cNvSpPr>
              <p:nvPr/>
            </p:nvSpPr>
            <p:spPr bwMode="auto">
              <a:xfrm>
                <a:off x="1904236"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3" name="Freeform 501">
                <a:extLst>
                  <a:ext uri="{FF2B5EF4-FFF2-40B4-BE49-F238E27FC236}">
                    <a16:creationId xmlns:a16="http://schemas.microsoft.com/office/drawing/2014/main" id="{16B4505A-E9EC-4F2F-9EEA-E662A9510CD1}"/>
                  </a:ext>
                </a:extLst>
              </p:cNvPr>
              <p:cNvSpPr>
                <a:spLocks/>
              </p:cNvSpPr>
              <p:nvPr/>
            </p:nvSpPr>
            <p:spPr bwMode="auto">
              <a:xfrm>
                <a:off x="1904236" y="5019549"/>
                <a:ext cx="167107" cy="112470"/>
              </a:xfrm>
              <a:custGeom>
                <a:avLst/>
                <a:gdLst>
                  <a:gd name="T0" fmla="*/ 35 w 35"/>
                  <a:gd name="T1" fmla="*/ 26 h 26"/>
                  <a:gd name="T2" fmla="*/ 0 w 35"/>
                  <a:gd name="T3" fmla="*/ 26 h 26"/>
                  <a:gd name="T4" fmla="*/ 18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8"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4" name="Rectangle 502">
                <a:extLst>
                  <a:ext uri="{FF2B5EF4-FFF2-40B4-BE49-F238E27FC236}">
                    <a16:creationId xmlns:a16="http://schemas.microsoft.com/office/drawing/2014/main" id="{8A80CAFF-6385-4A07-9704-AE73180F8762}"/>
                  </a:ext>
                </a:extLst>
              </p:cNvPr>
              <p:cNvSpPr>
                <a:spLocks noChangeArrowheads="1"/>
              </p:cNvSpPr>
              <p:nvPr/>
            </p:nvSpPr>
            <p:spPr bwMode="auto">
              <a:xfrm>
                <a:off x="1947205" y="5179603"/>
                <a:ext cx="81167"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5" name="Rectangle 503">
                <a:extLst>
                  <a:ext uri="{FF2B5EF4-FFF2-40B4-BE49-F238E27FC236}">
                    <a16:creationId xmlns:a16="http://schemas.microsoft.com/office/drawing/2014/main" id="{E4562828-57B5-4A77-8189-536A6024E5F8}"/>
                  </a:ext>
                </a:extLst>
              </p:cNvPr>
              <p:cNvSpPr>
                <a:spLocks noChangeArrowheads="1"/>
              </p:cNvSpPr>
              <p:nvPr/>
            </p:nvSpPr>
            <p:spPr bwMode="auto">
              <a:xfrm>
                <a:off x="911154"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6" name="Freeform 504">
                <a:extLst>
                  <a:ext uri="{FF2B5EF4-FFF2-40B4-BE49-F238E27FC236}">
                    <a16:creationId xmlns:a16="http://schemas.microsoft.com/office/drawing/2014/main" id="{ABFED8BB-9543-4EE1-88B4-523AB35A11B9}"/>
                  </a:ext>
                </a:extLst>
              </p:cNvPr>
              <p:cNvSpPr>
                <a:spLocks/>
              </p:cNvSpPr>
              <p:nvPr/>
            </p:nvSpPr>
            <p:spPr bwMode="auto">
              <a:xfrm>
                <a:off x="911154" y="5019549"/>
                <a:ext cx="167107" cy="112470"/>
              </a:xfrm>
              <a:custGeom>
                <a:avLst/>
                <a:gdLst>
                  <a:gd name="T0" fmla="*/ 35 w 35"/>
                  <a:gd name="T1" fmla="*/ 26 h 26"/>
                  <a:gd name="T2" fmla="*/ 0 w 35"/>
                  <a:gd name="T3" fmla="*/ 26 h 26"/>
                  <a:gd name="T4" fmla="*/ 17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7"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7" name="Rectangle 505">
                <a:extLst>
                  <a:ext uri="{FF2B5EF4-FFF2-40B4-BE49-F238E27FC236}">
                    <a16:creationId xmlns:a16="http://schemas.microsoft.com/office/drawing/2014/main" id="{91201C2B-BACB-4B1C-98F7-CC38D5CB219A}"/>
                  </a:ext>
                </a:extLst>
              </p:cNvPr>
              <p:cNvSpPr>
                <a:spLocks noChangeArrowheads="1"/>
              </p:cNvSpPr>
              <p:nvPr/>
            </p:nvSpPr>
            <p:spPr bwMode="auto">
              <a:xfrm>
                <a:off x="954123" y="5179603"/>
                <a:ext cx="71618"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8" name="Freeform 506">
                <a:extLst>
                  <a:ext uri="{FF2B5EF4-FFF2-40B4-BE49-F238E27FC236}">
                    <a16:creationId xmlns:a16="http://schemas.microsoft.com/office/drawing/2014/main" id="{32B7EC4C-C7E3-454A-81DD-E6ADB3E57D39}"/>
                  </a:ext>
                </a:extLst>
              </p:cNvPr>
              <p:cNvSpPr>
                <a:spLocks/>
              </p:cNvSpPr>
              <p:nvPr/>
            </p:nvSpPr>
            <p:spPr bwMode="auto">
              <a:xfrm>
                <a:off x="1422017" y="5084437"/>
                <a:ext cx="128911" cy="190334"/>
              </a:xfrm>
              <a:custGeom>
                <a:avLst/>
                <a:gdLst>
                  <a:gd name="T0" fmla="*/ 6 w 12"/>
                  <a:gd name="T1" fmla="*/ 0 h 20"/>
                  <a:gd name="T2" fmla="*/ 0 w 12"/>
                  <a:gd name="T3" fmla="*/ 5 h 20"/>
                  <a:gd name="T4" fmla="*/ 0 w 12"/>
                  <a:gd name="T5" fmla="*/ 20 h 20"/>
                  <a:gd name="T6" fmla="*/ 12 w 12"/>
                  <a:gd name="T7" fmla="*/ 20 h 20"/>
                  <a:gd name="T8" fmla="*/ 12 w 12"/>
                  <a:gd name="T9" fmla="*/ 5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5"/>
                    </a:cubicBezTo>
                    <a:cubicBezTo>
                      <a:pt x="0" y="20"/>
                      <a:pt x="0" y="20"/>
                      <a:pt x="0" y="20"/>
                    </a:cubicBezTo>
                    <a:cubicBezTo>
                      <a:pt x="12" y="20"/>
                      <a:pt x="12" y="20"/>
                      <a:pt x="12" y="20"/>
                    </a:cubicBezTo>
                    <a:cubicBezTo>
                      <a:pt x="12" y="5"/>
                      <a:pt x="12" y="5"/>
                      <a:pt x="12" y="5"/>
                    </a:cubicBezTo>
                    <a:cubicBezTo>
                      <a:pt x="12" y="2"/>
                      <a:pt x="10"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9" name="Freeform 507">
                <a:extLst>
                  <a:ext uri="{FF2B5EF4-FFF2-40B4-BE49-F238E27FC236}">
                    <a16:creationId xmlns:a16="http://schemas.microsoft.com/office/drawing/2014/main" id="{1F1D27BD-723E-468E-821C-312DBB3EC6B9}"/>
                  </a:ext>
                </a:extLst>
              </p:cNvPr>
              <p:cNvSpPr>
                <a:spLocks/>
              </p:cNvSpPr>
              <p:nvPr/>
            </p:nvSpPr>
            <p:spPr bwMode="auto">
              <a:xfrm>
                <a:off x="839536"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0" name="Freeform 508">
                <a:extLst>
                  <a:ext uri="{FF2B5EF4-FFF2-40B4-BE49-F238E27FC236}">
                    <a16:creationId xmlns:a16="http://schemas.microsoft.com/office/drawing/2014/main" id="{B75AE408-F303-4AA6-B098-12434D605E32}"/>
                  </a:ext>
                </a:extLst>
              </p:cNvPr>
              <p:cNvSpPr>
                <a:spLocks/>
              </p:cNvSpPr>
              <p:nvPr/>
            </p:nvSpPr>
            <p:spPr bwMode="auto">
              <a:xfrm>
                <a:off x="2009274"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1" name="Freeform 509">
                <a:extLst>
                  <a:ext uri="{FF2B5EF4-FFF2-40B4-BE49-F238E27FC236}">
                    <a16:creationId xmlns:a16="http://schemas.microsoft.com/office/drawing/2014/main" id="{10D71525-69D8-4DF4-A5B1-7A334735C1A2}"/>
                  </a:ext>
                </a:extLst>
              </p:cNvPr>
              <p:cNvSpPr>
                <a:spLocks/>
              </p:cNvSpPr>
              <p:nvPr/>
            </p:nvSpPr>
            <p:spPr bwMode="auto">
              <a:xfrm>
                <a:off x="1799199"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2" name="Freeform 510">
                <a:extLst>
                  <a:ext uri="{FF2B5EF4-FFF2-40B4-BE49-F238E27FC236}">
                    <a16:creationId xmlns:a16="http://schemas.microsoft.com/office/drawing/2014/main" id="{F8F6AD21-66B4-4D34-BF1D-496E0650EA8A}"/>
                  </a:ext>
                </a:extLst>
              </p:cNvPr>
              <p:cNvSpPr>
                <a:spLocks/>
              </p:cNvSpPr>
              <p:nvPr/>
            </p:nvSpPr>
            <p:spPr bwMode="auto">
              <a:xfrm>
                <a:off x="1059160" y="5460777"/>
                <a:ext cx="114586" cy="198985"/>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3" name="Freeform 511">
                <a:extLst>
                  <a:ext uri="{FF2B5EF4-FFF2-40B4-BE49-F238E27FC236}">
                    <a16:creationId xmlns:a16="http://schemas.microsoft.com/office/drawing/2014/main" id="{DA4E6438-A8C8-47F6-A738-C65FD390B763}"/>
                  </a:ext>
                </a:extLst>
              </p:cNvPr>
              <p:cNvSpPr>
                <a:spLocks/>
              </p:cNvSpPr>
              <p:nvPr/>
            </p:nvSpPr>
            <p:spPr bwMode="auto">
              <a:xfrm>
                <a:off x="839536"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4" name="Freeform 512">
                <a:extLst>
                  <a:ext uri="{FF2B5EF4-FFF2-40B4-BE49-F238E27FC236}">
                    <a16:creationId xmlns:a16="http://schemas.microsoft.com/office/drawing/2014/main" id="{4ED16994-CDA2-4FC2-8128-DFE30C202197}"/>
                  </a:ext>
                </a:extLst>
              </p:cNvPr>
              <p:cNvSpPr>
                <a:spLocks/>
              </p:cNvSpPr>
              <p:nvPr/>
            </p:nvSpPr>
            <p:spPr bwMode="auto">
              <a:xfrm>
                <a:off x="2009274"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5" name="Freeform 513">
                <a:extLst>
                  <a:ext uri="{FF2B5EF4-FFF2-40B4-BE49-F238E27FC236}">
                    <a16:creationId xmlns:a16="http://schemas.microsoft.com/office/drawing/2014/main" id="{5D6497C7-3375-41AB-9148-E9F1303B2113}"/>
                  </a:ext>
                </a:extLst>
              </p:cNvPr>
              <p:cNvSpPr>
                <a:spLocks/>
              </p:cNvSpPr>
              <p:nvPr/>
            </p:nvSpPr>
            <p:spPr bwMode="auto">
              <a:xfrm>
                <a:off x="1799199"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6" name="Freeform 514">
                <a:extLst>
                  <a:ext uri="{FF2B5EF4-FFF2-40B4-BE49-F238E27FC236}">
                    <a16:creationId xmlns:a16="http://schemas.microsoft.com/office/drawing/2014/main" id="{DCC9A9AA-76AC-47EF-8F4C-BB410F567EF9}"/>
                  </a:ext>
                </a:extLst>
              </p:cNvPr>
              <p:cNvSpPr>
                <a:spLocks/>
              </p:cNvSpPr>
              <p:nvPr/>
            </p:nvSpPr>
            <p:spPr bwMode="auto">
              <a:xfrm>
                <a:off x="1059160" y="5793862"/>
                <a:ext cx="114586" cy="194661"/>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7" name="Freeform 515">
                <a:extLst>
                  <a:ext uri="{FF2B5EF4-FFF2-40B4-BE49-F238E27FC236}">
                    <a16:creationId xmlns:a16="http://schemas.microsoft.com/office/drawing/2014/main" id="{CBEC299F-E3F1-4EEC-9917-B3A9BEDABCD1}"/>
                  </a:ext>
                </a:extLst>
              </p:cNvPr>
              <p:cNvSpPr>
                <a:spLocks/>
              </p:cNvSpPr>
              <p:nvPr/>
            </p:nvSpPr>
            <p:spPr bwMode="auto">
              <a:xfrm>
                <a:off x="839536"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8" name="Freeform 516">
                <a:extLst>
                  <a:ext uri="{FF2B5EF4-FFF2-40B4-BE49-F238E27FC236}">
                    <a16:creationId xmlns:a16="http://schemas.microsoft.com/office/drawing/2014/main" id="{9462226B-43F7-47A9-8EA1-1665C3210408}"/>
                  </a:ext>
                </a:extLst>
              </p:cNvPr>
              <p:cNvSpPr>
                <a:spLocks/>
              </p:cNvSpPr>
              <p:nvPr/>
            </p:nvSpPr>
            <p:spPr bwMode="auto">
              <a:xfrm>
                <a:off x="2009274"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9" name="Freeform 517">
                <a:extLst>
                  <a:ext uri="{FF2B5EF4-FFF2-40B4-BE49-F238E27FC236}">
                    <a16:creationId xmlns:a16="http://schemas.microsoft.com/office/drawing/2014/main" id="{9280A125-3AD7-4C97-9264-596A5EA71FFB}"/>
                  </a:ext>
                </a:extLst>
              </p:cNvPr>
              <p:cNvSpPr>
                <a:spLocks/>
              </p:cNvSpPr>
              <p:nvPr/>
            </p:nvSpPr>
            <p:spPr bwMode="auto">
              <a:xfrm>
                <a:off x="1799199"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0" name="Freeform 518">
                <a:extLst>
                  <a:ext uri="{FF2B5EF4-FFF2-40B4-BE49-F238E27FC236}">
                    <a16:creationId xmlns:a16="http://schemas.microsoft.com/office/drawing/2014/main" id="{68D97D0D-E9A1-4375-B150-38BFAE03887F}"/>
                  </a:ext>
                </a:extLst>
              </p:cNvPr>
              <p:cNvSpPr>
                <a:spLocks/>
              </p:cNvSpPr>
              <p:nvPr/>
            </p:nvSpPr>
            <p:spPr bwMode="auto">
              <a:xfrm>
                <a:off x="1059160" y="6131272"/>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2"/>
                      <a:pt x="0" y="6"/>
                    </a:cubicBezTo>
                    <a:cubicBezTo>
                      <a:pt x="0" y="20"/>
                      <a:pt x="0" y="20"/>
                      <a:pt x="0" y="20"/>
                    </a:cubicBezTo>
                    <a:cubicBezTo>
                      <a:pt x="11" y="20"/>
                      <a:pt x="11" y="20"/>
                      <a:pt x="11" y="20"/>
                    </a:cubicBezTo>
                    <a:cubicBezTo>
                      <a:pt x="11" y="6"/>
                      <a:pt x="11" y="6"/>
                      <a:pt x="11" y="6"/>
                    </a:cubicBezTo>
                    <a:cubicBezTo>
                      <a:pt x="11"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1" name="Freeform 519">
                <a:extLst>
                  <a:ext uri="{FF2B5EF4-FFF2-40B4-BE49-F238E27FC236}">
                    <a16:creationId xmlns:a16="http://schemas.microsoft.com/office/drawing/2014/main" id="{BE71EADA-19B6-4BA7-8CA5-72AEB11E218A}"/>
                  </a:ext>
                </a:extLst>
              </p:cNvPr>
              <p:cNvSpPr>
                <a:spLocks/>
              </p:cNvSpPr>
              <p:nvPr/>
            </p:nvSpPr>
            <p:spPr bwMode="auto">
              <a:xfrm>
                <a:off x="839536"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2" name="Freeform 520">
                <a:extLst>
                  <a:ext uri="{FF2B5EF4-FFF2-40B4-BE49-F238E27FC236}">
                    <a16:creationId xmlns:a16="http://schemas.microsoft.com/office/drawing/2014/main" id="{37D79969-66C8-4593-94B5-507EB5B95B88}"/>
                  </a:ext>
                </a:extLst>
              </p:cNvPr>
              <p:cNvSpPr>
                <a:spLocks/>
              </p:cNvSpPr>
              <p:nvPr/>
            </p:nvSpPr>
            <p:spPr bwMode="auto">
              <a:xfrm>
                <a:off x="2009274"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3" name="Freeform 521">
                <a:extLst>
                  <a:ext uri="{FF2B5EF4-FFF2-40B4-BE49-F238E27FC236}">
                    <a16:creationId xmlns:a16="http://schemas.microsoft.com/office/drawing/2014/main" id="{CB264F56-757D-4487-AF17-3BCCE0F8A3B8}"/>
                  </a:ext>
                </a:extLst>
              </p:cNvPr>
              <p:cNvSpPr>
                <a:spLocks/>
              </p:cNvSpPr>
              <p:nvPr/>
            </p:nvSpPr>
            <p:spPr bwMode="auto">
              <a:xfrm>
                <a:off x="1799199"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4" name="Freeform 522">
                <a:extLst>
                  <a:ext uri="{FF2B5EF4-FFF2-40B4-BE49-F238E27FC236}">
                    <a16:creationId xmlns:a16="http://schemas.microsoft.com/office/drawing/2014/main" id="{CC339251-0A68-48B7-AD03-BBE5BCEAB81B}"/>
                  </a:ext>
                </a:extLst>
              </p:cNvPr>
              <p:cNvSpPr>
                <a:spLocks/>
              </p:cNvSpPr>
              <p:nvPr/>
            </p:nvSpPr>
            <p:spPr bwMode="auto">
              <a:xfrm>
                <a:off x="1059160" y="6460030"/>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3"/>
                      <a:pt x="0" y="6"/>
                    </a:cubicBezTo>
                    <a:cubicBezTo>
                      <a:pt x="0" y="20"/>
                      <a:pt x="0" y="20"/>
                      <a:pt x="0" y="20"/>
                    </a:cubicBezTo>
                    <a:cubicBezTo>
                      <a:pt x="11" y="20"/>
                      <a:pt x="11" y="20"/>
                      <a:pt x="11" y="20"/>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5" name="Rectangle 523">
                <a:extLst>
                  <a:ext uri="{FF2B5EF4-FFF2-40B4-BE49-F238E27FC236}">
                    <a16:creationId xmlns:a16="http://schemas.microsoft.com/office/drawing/2014/main" id="{8A2D2481-849C-4845-B82A-E95782ED2825}"/>
                  </a:ext>
                </a:extLst>
              </p:cNvPr>
              <p:cNvSpPr>
                <a:spLocks noChangeArrowheads="1"/>
              </p:cNvSpPr>
              <p:nvPr/>
            </p:nvSpPr>
            <p:spPr bwMode="auto">
              <a:xfrm>
                <a:off x="772694" y="5365610"/>
                <a:ext cx="1437106" cy="2163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6" name="Freeform 524">
                <a:extLst>
                  <a:ext uri="{FF2B5EF4-FFF2-40B4-BE49-F238E27FC236}">
                    <a16:creationId xmlns:a16="http://schemas.microsoft.com/office/drawing/2014/main" id="{3BD6E486-765C-4AAA-A9AD-77835072C193}"/>
                  </a:ext>
                </a:extLst>
              </p:cNvPr>
              <p:cNvSpPr>
                <a:spLocks/>
              </p:cNvSpPr>
              <p:nvPr/>
            </p:nvSpPr>
            <p:spPr bwMode="auto">
              <a:xfrm>
                <a:off x="1369500" y="5426171"/>
                <a:ext cx="243498" cy="233591"/>
              </a:xfrm>
              <a:custGeom>
                <a:avLst/>
                <a:gdLst>
                  <a:gd name="T0" fmla="*/ 11 w 23"/>
                  <a:gd name="T1" fmla="*/ 0 h 25"/>
                  <a:gd name="T2" fmla="*/ 0 w 23"/>
                  <a:gd name="T3" fmla="*/ 11 h 25"/>
                  <a:gd name="T4" fmla="*/ 0 w 23"/>
                  <a:gd name="T5" fmla="*/ 25 h 25"/>
                  <a:gd name="T6" fmla="*/ 23 w 23"/>
                  <a:gd name="T7" fmla="*/ 25 h 25"/>
                  <a:gd name="T8" fmla="*/ 23 w 23"/>
                  <a:gd name="T9" fmla="*/ 11 h 25"/>
                  <a:gd name="T10" fmla="*/ 11 w 23"/>
                  <a:gd name="T11" fmla="*/ 0 h 25"/>
                </a:gdLst>
                <a:ahLst/>
                <a:cxnLst>
                  <a:cxn ang="0">
                    <a:pos x="T0" y="T1"/>
                  </a:cxn>
                  <a:cxn ang="0">
                    <a:pos x="T2" y="T3"/>
                  </a:cxn>
                  <a:cxn ang="0">
                    <a:pos x="T4" y="T5"/>
                  </a:cxn>
                  <a:cxn ang="0">
                    <a:pos x="T6" y="T7"/>
                  </a:cxn>
                  <a:cxn ang="0">
                    <a:pos x="T8" y="T9"/>
                  </a:cxn>
                  <a:cxn ang="0">
                    <a:pos x="T10" y="T11"/>
                  </a:cxn>
                </a:cxnLst>
                <a:rect l="0" t="0" r="r" b="b"/>
                <a:pathLst>
                  <a:path w="23" h="25">
                    <a:moveTo>
                      <a:pt x="11" y="0"/>
                    </a:moveTo>
                    <a:cubicBezTo>
                      <a:pt x="5" y="0"/>
                      <a:pt x="0" y="5"/>
                      <a:pt x="0" y="11"/>
                    </a:cubicBezTo>
                    <a:cubicBezTo>
                      <a:pt x="0" y="25"/>
                      <a:pt x="0" y="25"/>
                      <a:pt x="0" y="25"/>
                    </a:cubicBezTo>
                    <a:cubicBezTo>
                      <a:pt x="23" y="25"/>
                      <a:pt x="23" y="25"/>
                      <a:pt x="23" y="25"/>
                    </a:cubicBezTo>
                    <a:cubicBezTo>
                      <a:pt x="23" y="11"/>
                      <a:pt x="23" y="11"/>
                      <a:pt x="23" y="11"/>
                    </a:cubicBezTo>
                    <a:cubicBezTo>
                      <a:pt x="23" y="5"/>
                      <a:pt x="18" y="0"/>
                      <a:pt x="11"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7" name="Rectangle 525">
                <a:extLst>
                  <a:ext uri="{FF2B5EF4-FFF2-40B4-BE49-F238E27FC236}">
                    <a16:creationId xmlns:a16="http://schemas.microsoft.com/office/drawing/2014/main" id="{7DEDE94B-4129-4D70-A060-99392F9D4936}"/>
                  </a:ext>
                </a:extLst>
              </p:cNvPr>
              <p:cNvSpPr>
                <a:spLocks noChangeArrowheads="1"/>
              </p:cNvSpPr>
              <p:nvPr/>
            </p:nvSpPr>
            <p:spPr bwMode="auto">
              <a:xfrm>
                <a:off x="1484086" y="5413195"/>
                <a:ext cx="14325" cy="24657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8" name="Rectangle 526">
                <a:extLst>
                  <a:ext uri="{FF2B5EF4-FFF2-40B4-BE49-F238E27FC236}">
                    <a16:creationId xmlns:a16="http://schemas.microsoft.com/office/drawing/2014/main" id="{6A2915FA-5576-4F27-BB92-34FFAE416449}"/>
                  </a:ext>
                </a:extLst>
              </p:cNvPr>
              <p:cNvSpPr>
                <a:spLocks noChangeArrowheads="1"/>
              </p:cNvSpPr>
              <p:nvPr/>
            </p:nvSpPr>
            <p:spPr bwMode="auto">
              <a:xfrm>
                <a:off x="1350402" y="5508362"/>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9" name="Rectangle 527">
                <a:extLst>
                  <a:ext uri="{FF2B5EF4-FFF2-40B4-BE49-F238E27FC236}">
                    <a16:creationId xmlns:a16="http://schemas.microsoft.com/office/drawing/2014/main" id="{B14CFB8A-D881-48FE-8DA8-44C6DB832F8C}"/>
                  </a:ext>
                </a:extLst>
              </p:cNvPr>
              <p:cNvSpPr>
                <a:spLocks noChangeArrowheads="1"/>
              </p:cNvSpPr>
              <p:nvPr/>
            </p:nvSpPr>
            <p:spPr bwMode="auto">
              <a:xfrm>
                <a:off x="1350402" y="5586225"/>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0" name="Freeform 528">
                <a:extLst>
                  <a:ext uri="{FF2B5EF4-FFF2-40B4-BE49-F238E27FC236}">
                    <a16:creationId xmlns:a16="http://schemas.microsoft.com/office/drawing/2014/main" id="{B38FF331-7958-4374-B142-D770EDA271DA}"/>
                  </a:ext>
                </a:extLst>
              </p:cNvPr>
              <p:cNvSpPr>
                <a:spLocks/>
              </p:cNvSpPr>
              <p:nvPr/>
            </p:nvSpPr>
            <p:spPr bwMode="auto">
              <a:xfrm>
                <a:off x="1226267" y="5707347"/>
                <a:ext cx="520415" cy="56236"/>
              </a:xfrm>
              <a:custGeom>
                <a:avLst/>
                <a:gdLst>
                  <a:gd name="T0" fmla="*/ 109 w 109"/>
                  <a:gd name="T1" fmla="*/ 13 h 13"/>
                  <a:gd name="T2" fmla="*/ 0 w 109"/>
                  <a:gd name="T3" fmla="*/ 13 h 13"/>
                  <a:gd name="T4" fmla="*/ 19 w 109"/>
                  <a:gd name="T5" fmla="*/ 0 h 13"/>
                  <a:gd name="T6" fmla="*/ 89 w 109"/>
                  <a:gd name="T7" fmla="*/ 0 h 13"/>
                  <a:gd name="T8" fmla="*/ 109 w 109"/>
                  <a:gd name="T9" fmla="*/ 13 h 13"/>
                </a:gdLst>
                <a:ahLst/>
                <a:cxnLst>
                  <a:cxn ang="0">
                    <a:pos x="T0" y="T1"/>
                  </a:cxn>
                  <a:cxn ang="0">
                    <a:pos x="T2" y="T3"/>
                  </a:cxn>
                  <a:cxn ang="0">
                    <a:pos x="T4" y="T5"/>
                  </a:cxn>
                  <a:cxn ang="0">
                    <a:pos x="T6" y="T7"/>
                  </a:cxn>
                  <a:cxn ang="0">
                    <a:pos x="T8" y="T9"/>
                  </a:cxn>
                </a:cxnLst>
                <a:rect l="0" t="0" r="r" b="b"/>
                <a:pathLst>
                  <a:path w="109" h="13">
                    <a:moveTo>
                      <a:pt x="109" y="13"/>
                    </a:moveTo>
                    <a:lnTo>
                      <a:pt x="0" y="13"/>
                    </a:lnTo>
                    <a:lnTo>
                      <a:pt x="19" y="0"/>
                    </a:lnTo>
                    <a:lnTo>
                      <a:pt x="89" y="0"/>
                    </a:lnTo>
                    <a:lnTo>
                      <a:pt x="109" y="1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1" name="Rectangle 529">
                <a:extLst>
                  <a:ext uri="{FF2B5EF4-FFF2-40B4-BE49-F238E27FC236}">
                    <a16:creationId xmlns:a16="http://schemas.microsoft.com/office/drawing/2014/main" id="{A0C92966-F0E3-4606-91BA-7BD33F812676}"/>
                  </a:ext>
                </a:extLst>
              </p:cNvPr>
              <p:cNvSpPr>
                <a:spLocks noChangeArrowheads="1"/>
              </p:cNvSpPr>
              <p:nvPr/>
            </p:nvSpPr>
            <p:spPr bwMode="auto">
              <a:xfrm>
                <a:off x="1393371" y="5793862"/>
                <a:ext cx="195753"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2" name="Rectangle 530">
                <a:extLst>
                  <a:ext uri="{FF2B5EF4-FFF2-40B4-BE49-F238E27FC236}">
                    <a16:creationId xmlns:a16="http://schemas.microsoft.com/office/drawing/2014/main" id="{828C1258-CDD7-4602-BDC4-1B35E58536E3}"/>
                  </a:ext>
                </a:extLst>
              </p:cNvPr>
              <p:cNvSpPr>
                <a:spLocks noChangeArrowheads="1"/>
              </p:cNvSpPr>
              <p:nvPr/>
            </p:nvSpPr>
            <p:spPr bwMode="auto">
              <a:xfrm>
                <a:off x="1254914"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3" name="Rectangle 531">
                <a:extLst>
                  <a:ext uri="{FF2B5EF4-FFF2-40B4-BE49-F238E27FC236}">
                    <a16:creationId xmlns:a16="http://schemas.microsoft.com/office/drawing/2014/main" id="{263330D5-916B-498D-A9AB-5B4B60117958}"/>
                  </a:ext>
                </a:extLst>
              </p:cNvPr>
              <p:cNvSpPr>
                <a:spLocks noChangeArrowheads="1"/>
              </p:cNvSpPr>
              <p:nvPr/>
            </p:nvSpPr>
            <p:spPr bwMode="auto">
              <a:xfrm>
                <a:off x="1235816"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4" name="Rectangle 532">
                <a:extLst>
                  <a:ext uri="{FF2B5EF4-FFF2-40B4-BE49-F238E27FC236}">
                    <a16:creationId xmlns:a16="http://schemas.microsoft.com/office/drawing/2014/main" id="{7D8F7576-E99F-4A62-9ABD-BAC315D64460}"/>
                  </a:ext>
                </a:extLst>
              </p:cNvPr>
              <p:cNvSpPr>
                <a:spLocks noChangeArrowheads="1"/>
              </p:cNvSpPr>
              <p:nvPr/>
            </p:nvSpPr>
            <p:spPr bwMode="auto">
              <a:xfrm>
                <a:off x="1632092"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5" name="Rectangle 533">
                <a:extLst>
                  <a:ext uri="{FF2B5EF4-FFF2-40B4-BE49-F238E27FC236}">
                    <a16:creationId xmlns:a16="http://schemas.microsoft.com/office/drawing/2014/main" id="{A00783F9-5C14-4CAE-919F-A31CD520381C}"/>
                  </a:ext>
                </a:extLst>
              </p:cNvPr>
              <p:cNvSpPr>
                <a:spLocks noChangeArrowheads="1"/>
              </p:cNvSpPr>
              <p:nvPr/>
            </p:nvSpPr>
            <p:spPr bwMode="auto">
              <a:xfrm>
                <a:off x="1612994"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6" name="Freeform 534">
                <a:extLst>
                  <a:ext uri="{FF2B5EF4-FFF2-40B4-BE49-F238E27FC236}">
                    <a16:creationId xmlns:a16="http://schemas.microsoft.com/office/drawing/2014/main" id="{4DDF4E46-ECCE-4D79-A927-36EBE9BED9B4}"/>
                  </a:ext>
                </a:extLst>
              </p:cNvPr>
              <p:cNvSpPr>
                <a:spLocks/>
              </p:cNvSpPr>
              <p:nvPr/>
            </p:nvSpPr>
            <p:spPr bwMode="auto">
              <a:xfrm>
                <a:off x="1226267" y="6044756"/>
                <a:ext cx="520415" cy="60561"/>
              </a:xfrm>
              <a:custGeom>
                <a:avLst/>
                <a:gdLst>
                  <a:gd name="T0" fmla="*/ 109 w 109"/>
                  <a:gd name="T1" fmla="*/ 14 h 14"/>
                  <a:gd name="T2" fmla="*/ 0 w 109"/>
                  <a:gd name="T3" fmla="*/ 14 h 14"/>
                  <a:gd name="T4" fmla="*/ 19 w 109"/>
                  <a:gd name="T5" fmla="*/ 0 h 14"/>
                  <a:gd name="T6" fmla="*/ 89 w 109"/>
                  <a:gd name="T7" fmla="*/ 0 h 14"/>
                  <a:gd name="T8" fmla="*/ 109 w 109"/>
                  <a:gd name="T9" fmla="*/ 14 h 14"/>
                </a:gdLst>
                <a:ahLst/>
                <a:cxnLst>
                  <a:cxn ang="0">
                    <a:pos x="T0" y="T1"/>
                  </a:cxn>
                  <a:cxn ang="0">
                    <a:pos x="T2" y="T3"/>
                  </a:cxn>
                  <a:cxn ang="0">
                    <a:pos x="T4" y="T5"/>
                  </a:cxn>
                  <a:cxn ang="0">
                    <a:pos x="T6" y="T7"/>
                  </a:cxn>
                  <a:cxn ang="0">
                    <a:pos x="T8" y="T9"/>
                  </a:cxn>
                </a:cxnLst>
                <a:rect l="0" t="0" r="r" b="b"/>
                <a:pathLst>
                  <a:path w="109" h="14">
                    <a:moveTo>
                      <a:pt x="109" y="14"/>
                    </a:moveTo>
                    <a:lnTo>
                      <a:pt x="0" y="14"/>
                    </a:lnTo>
                    <a:lnTo>
                      <a:pt x="19" y="0"/>
                    </a:lnTo>
                    <a:lnTo>
                      <a:pt x="89" y="0"/>
                    </a:lnTo>
                    <a:lnTo>
                      <a:pt x="109" y="14"/>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7" name="Rectangle 535">
                <a:extLst>
                  <a:ext uri="{FF2B5EF4-FFF2-40B4-BE49-F238E27FC236}">
                    <a16:creationId xmlns:a16="http://schemas.microsoft.com/office/drawing/2014/main" id="{9BA2B80F-875E-483C-8052-253B06D18E96}"/>
                  </a:ext>
                </a:extLst>
              </p:cNvPr>
              <p:cNvSpPr>
                <a:spLocks noChangeArrowheads="1"/>
              </p:cNvSpPr>
              <p:nvPr/>
            </p:nvSpPr>
            <p:spPr bwMode="auto">
              <a:xfrm>
                <a:off x="1393371" y="6131272"/>
                <a:ext cx="195753"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8" name="Rectangle 536">
                <a:extLst>
                  <a:ext uri="{FF2B5EF4-FFF2-40B4-BE49-F238E27FC236}">
                    <a16:creationId xmlns:a16="http://schemas.microsoft.com/office/drawing/2014/main" id="{1121C33E-9C87-4F6E-9D6E-2635D42435FE}"/>
                  </a:ext>
                </a:extLst>
              </p:cNvPr>
              <p:cNvSpPr>
                <a:spLocks noChangeArrowheads="1"/>
              </p:cNvSpPr>
              <p:nvPr/>
            </p:nvSpPr>
            <p:spPr bwMode="auto">
              <a:xfrm>
                <a:off x="1254914"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9" name="Rectangle 537">
                <a:extLst>
                  <a:ext uri="{FF2B5EF4-FFF2-40B4-BE49-F238E27FC236}">
                    <a16:creationId xmlns:a16="http://schemas.microsoft.com/office/drawing/2014/main" id="{4191E6E2-4181-4D57-BA4F-3B3FF66FF84B}"/>
                  </a:ext>
                </a:extLst>
              </p:cNvPr>
              <p:cNvSpPr>
                <a:spLocks noChangeArrowheads="1"/>
              </p:cNvSpPr>
              <p:nvPr/>
            </p:nvSpPr>
            <p:spPr bwMode="auto">
              <a:xfrm>
                <a:off x="1235816"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70" name="Rectangle 538">
                <a:extLst>
                  <a:ext uri="{FF2B5EF4-FFF2-40B4-BE49-F238E27FC236}">
                    <a16:creationId xmlns:a16="http://schemas.microsoft.com/office/drawing/2014/main" id="{8482DB1E-605D-4D4A-A51E-5E492B061BAD}"/>
                  </a:ext>
                </a:extLst>
              </p:cNvPr>
              <p:cNvSpPr>
                <a:spLocks noChangeArrowheads="1"/>
              </p:cNvSpPr>
              <p:nvPr/>
            </p:nvSpPr>
            <p:spPr bwMode="auto">
              <a:xfrm>
                <a:off x="1632092"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71" name="Rectangle 539">
                <a:extLst>
                  <a:ext uri="{FF2B5EF4-FFF2-40B4-BE49-F238E27FC236}">
                    <a16:creationId xmlns:a16="http://schemas.microsoft.com/office/drawing/2014/main" id="{BBC7FEAE-5D91-4541-949C-13ED4F1A6B6A}"/>
                  </a:ext>
                </a:extLst>
              </p:cNvPr>
              <p:cNvSpPr>
                <a:spLocks noChangeArrowheads="1"/>
              </p:cNvSpPr>
              <p:nvPr/>
            </p:nvSpPr>
            <p:spPr bwMode="auto">
              <a:xfrm>
                <a:off x="1612994"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72" name="Freeform 540">
                <a:extLst>
                  <a:ext uri="{FF2B5EF4-FFF2-40B4-BE49-F238E27FC236}">
                    <a16:creationId xmlns:a16="http://schemas.microsoft.com/office/drawing/2014/main" id="{FA91BC66-00CF-41D8-A1FD-7CA61C47D71E}"/>
                  </a:ext>
                </a:extLst>
              </p:cNvPr>
              <p:cNvSpPr>
                <a:spLocks/>
              </p:cNvSpPr>
              <p:nvPr/>
            </p:nvSpPr>
            <p:spPr bwMode="auto">
              <a:xfrm>
                <a:off x="1340853" y="6403793"/>
                <a:ext cx="291242" cy="324434"/>
              </a:xfrm>
              <a:custGeom>
                <a:avLst/>
                <a:gdLst>
                  <a:gd name="T0" fmla="*/ 14 w 28"/>
                  <a:gd name="T1" fmla="*/ 0 h 34"/>
                  <a:gd name="T2" fmla="*/ 0 w 28"/>
                  <a:gd name="T3" fmla="*/ 14 h 34"/>
                  <a:gd name="T4" fmla="*/ 0 w 28"/>
                  <a:gd name="T5" fmla="*/ 34 h 34"/>
                  <a:gd name="T6" fmla="*/ 28 w 28"/>
                  <a:gd name="T7" fmla="*/ 34 h 34"/>
                  <a:gd name="T8" fmla="*/ 28 w 28"/>
                  <a:gd name="T9" fmla="*/ 14 h 34"/>
                  <a:gd name="T10" fmla="*/ 14 w 28"/>
                  <a:gd name="T11" fmla="*/ 0 h 34"/>
                </a:gdLst>
                <a:ahLst/>
                <a:cxnLst>
                  <a:cxn ang="0">
                    <a:pos x="T0" y="T1"/>
                  </a:cxn>
                  <a:cxn ang="0">
                    <a:pos x="T2" y="T3"/>
                  </a:cxn>
                  <a:cxn ang="0">
                    <a:pos x="T4" y="T5"/>
                  </a:cxn>
                  <a:cxn ang="0">
                    <a:pos x="T6" y="T7"/>
                  </a:cxn>
                  <a:cxn ang="0">
                    <a:pos x="T8" y="T9"/>
                  </a:cxn>
                  <a:cxn ang="0">
                    <a:pos x="T10" y="T11"/>
                  </a:cxn>
                </a:cxnLst>
                <a:rect l="0" t="0" r="r" b="b"/>
                <a:pathLst>
                  <a:path w="28" h="34">
                    <a:moveTo>
                      <a:pt x="14" y="0"/>
                    </a:moveTo>
                    <a:cubicBezTo>
                      <a:pt x="6" y="0"/>
                      <a:pt x="0" y="7"/>
                      <a:pt x="0" y="14"/>
                    </a:cubicBezTo>
                    <a:cubicBezTo>
                      <a:pt x="0" y="34"/>
                      <a:pt x="0" y="34"/>
                      <a:pt x="0" y="34"/>
                    </a:cubicBezTo>
                    <a:cubicBezTo>
                      <a:pt x="28" y="34"/>
                      <a:pt x="28" y="34"/>
                      <a:pt x="28" y="34"/>
                    </a:cubicBezTo>
                    <a:cubicBezTo>
                      <a:pt x="28" y="14"/>
                      <a:pt x="28" y="14"/>
                      <a:pt x="28" y="14"/>
                    </a:cubicBezTo>
                    <a:cubicBezTo>
                      <a:pt x="28" y="7"/>
                      <a:pt x="21" y="0"/>
                      <a:pt x="14"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73" name="Rectangle 541">
                <a:extLst>
                  <a:ext uri="{FF2B5EF4-FFF2-40B4-BE49-F238E27FC236}">
                    <a16:creationId xmlns:a16="http://schemas.microsoft.com/office/drawing/2014/main" id="{8EC4B6F2-339F-4228-BE88-CA33DFEE6A5C}"/>
                  </a:ext>
                </a:extLst>
              </p:cNvPr>
              <p:cNvSpPr>
                <a:spLocks noChangeArrowheads="1"/>
              </p:cNvSpPr>
              <p:nvPr/>
            </p:nvSpPr>
            <p:spPr bwMode="auto">
              <a:xfrm>
                <a:off x="1288333" y="6745530"/>
                <a:ext cx="396279"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74" name="Rectangle 542">
                <a:extLst>
                  <a:ext uri="{FF2B5EF4-FFF2-40B4-BE49-F238E27FC236}">
                    <a16:creationId xmlns:a16="http://schemas.microsoft.com/office/drawing/2014/main" id="{0B7DC785-7CC6-4769-8DEF-B693B953B1AD}"/>
                  </a:ext>
                </a:extLst>
              </p:cNvPr>
              <p:cNvSpPr>
                <a:spLocks noChangeArrowheads="1"/>
              </p:cNvSpPr>
              <p:nvPr/>
            </p:nvSpPr>
            <p:spPr bwMode="auto">
              <a:xfrm>
                <a:off x="1235816" y="6793112"/>
                <a:ext cx="491768"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75" name="Rectangle 543">
                <a:extLst>
                  <a:ext uri="{FF2B5EF4-FFF2-40B4-BE49-F238E27FC236}">
                    <a16:creationId xmlns:a16="http://schemas.microsoft.com/office/drawing/2014/main" id="{0C35D2BA-48D8-447C-83DD-956F1DD9EAD5}"/>
                  </a:ext>
                </a:extLst>
              </p:cNvPr>
              <p:cNvSpPr>
                <a:spLocks noChangeArrowheads="1"/>
              </p:cNvSpPr>
              <p:nvPr/>
            </p:nvSpPr>
            <p:spPr bwMode="auto">
              <a:xfrm>
                <a:off x="1173747" y="6832045"/>
                <a:ext cx="625452"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176" name="Group 175">
              <a:extLst>
                <a:ext uri="{FF2B5EF4-FFF2-40B4-BE49-F238E27FC236}">
                  <a16:creationId xmlns:a16="http://schemas.microsoft.com/office/drawing/2014/main" id="{3DAC26E5-311D-46C1-90F9-4C159FFA338C}"/>
                </a:ext>
              </a:extLst>
            </p:cNvPr>
            <p:cNvGrpSpPr/>
            <p:nvPr/>
          </p:nvGrpSpPr>
          <p:grpSpPr>
            <a:xfrm>
              <a:off x="1311163" y="5946582"/>
              <a:ext cx="2253791" cy="1088037"/>
              <a:chOff x="1679576" y="5699126"/>
              <a:chExt cx="636588" cy="280988"/>
            </a:xfrm>
          </p:grpSpPr>
          <p:sp>
            <p:nvSpPr>
              <p:cNvPr id="177" name="Rectangle 545">
                <a:extLst>
                  <a:ext uri="{FF2B5EF4-FFF2-40B4-BE49-F238E27FC236}">
                    <a16:creationId xmlns:a16="http://schemas.microsoft.com/office/drawing/2014/main" id="{218EB86B-8306-4139-BAC7-8A68BD3448A2}"/>
                  </a:ext>
                </a:extLst>
              </p:cNvPr>
              <p:cNvSpPr>
                <a:spLocks noChangeArrowheads="1"/>
              </p:cNvSpPr>
              <p:nvPr/>
            </p:nvSpPr>
            <p:spPr bwMode="auto">
              <a:xfrm>
                <a:off x="1738313" y="5737226"/>
                <a:ext cx="261938" cy="587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78" name="Rectangle 546">
                <a:extLst>
                  <a:ext uri="{FF2B5EF4-FFF2-40B4-BE49-F238E27FC236}">
                    <a16:creationId xmlns:a16="http://schemas.microsoft.com/office/drawing/2014/main" id="{B7CAEA12-3639-4E10-A670-5D639CF8F7E4}"/>
                  </a:ext>
                </a:extLst>
              </p:cNvPr>
              <p:cNvSpPr>
                <a:spLocks noChangeArrowheads="1"/>
              </p:cNvSpPr>
              <p:nvPr/>
            </p:nvSpPr>
            <p:spPr bwMode="auto">
              <a:xfrm>
                <a:off x="2000251" y="5775326"/>
                <a:ext cx="315913" cy="87313"/>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79" name="Rectangle 547">
                <a:extLst>
                  <a:ext uri="{FF2B5EF4-FFF2-40B4-BE49-F238E27FC236}">
                    <a16:creationId xmlns:a16="http://schemas.microsoft.com/office/drawing/2014/main" id="{5D12D2D3-2809-40AB-AAC4-326608E5E7AE}"/>
                  </a:ext>
                </a:extLst>
              </p:cNvPr>
              <p:cNvSpPr>
                <a:spLocks noChangeArrowheads="1"/>
              </p:cNvSpPr>
              <p:nvPr/>
            </p:nvSpPr>
            <p:spPr bwMode="auto">
              <a:xfrm>
                <a:off x="1738313" y="5737226"/>
                <a:ext cx="261938" cy="3810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0" name="Rectangle 548">
                <a:extLst>
                  <a:ext uri="{FF2B5EF4-FFF2-40B4-BE49-F238E27FC236}">
                    <a16:creationId xmlns:a16="http://schemas.microsoft.com/office/drawing/2014/main" id="{9D9E5BE4-053D-4C75-BAA5-949B0A24BEB6}"/>
                  </a:ext>
                </a:extLst>
              </p:cNvPr>
              <p:cNvSpPr>
                <a:spLocks noChangeArrowheads="1"/>
              </p:cNvSpPr>
              <p:nvPr/>
            </p:nvSpPr>
            <p:spPr bwMode="auto">
              <a:xfrm>
                <a:off x="2027238" y="5862639"/>
                <a:ext cx="257175" cy="11747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1" name="Freeform 549">
                <a:extLst>
                  <a:ext uri="{FF2B5EF4-FFF2-40B4-BE49-F238E27FC236}">
                    <a16:creationId xmlns:a16="http://schemas.microsoft.com/office/drawing/2014/main" id="{0B3D1655-515D-4391-9320-FB15AE8A8BB3}"/>
                  </a:ext>
                </a:extLst>
              </p:cNvPr>
              <p:cNvSpPr>
                <a:spLocks/>
              </p:cNvSpPr>
              <p:nvPr/>
            </p:nvSpPr>
            <p:spPr bwMode="auto">
              <a:xfrm>
                <a:off x="1714501" y="5716589"/>
                <a:ext cx="312738" cy="263525"/>
              </a:xfrm>
              <a:custGeom>
                <a:avLst/>
                <a:gdLst>
                  <a:gd name="T0" fmla="*/ 197 w 197"/>
                  <a:gd name="T1" fmla="*/ 74 h 166"/>
                  <a:gd name="T2" fmla="*/ 99 w 197"/>
                  <a:gd name="T3" fmla="*/ 0 h 166"/>
                  <a:gd name="T4" fmla="*/ 0 w 197"/>
                  <a:gd name="T5" fmla="*/ 74 h 166"/>
                  <a:gd name="T6" fmla="*/ 0 w 197"/>
                  <a:gd name="T7" fmla="*/ 166 h 166"/>
                  <a:gd name="T8" fmla="*/ 197 w 197"/>
                  <a:gd name="T9" fmla="*/ 166 h 166"/>
                  <a:gd name="T10" fmla="*/ 197 w 197"/>
                  <a:gd name="T11" fmla="*/ 74 h 166"/>
                </a:gdLst>
                <a:ahLst/>
                <a:cxnLst>
                  <a:cxn ang="0">
                    <a:pos x="T0" y="T1"/>
                  </a:cxn>
                  <a:cxn ang="0">
                    <a:pos x="T2" y="T3"/>
                  </a:cxn>
                  <a:cxn ang="0">
                    <a:pos x="T4" y="T5"/>
                  </a:cxn>
                  <a:cxn ang="0">
                    <a:pos x="T6" y="T7"/>
                  </a:cxn>
                  <a:cxn ang="0">
                    <a:pos x="T8" y="T9"/>
                  </a:cxn>
                  <a:cxn ang="0">
                    <a:pos x="T10" y="T11"/>
                  </a:cxn>
                </a:cxnLst>
                <a:rect l="0" t="0" r="r" b="b"/>
                <a:pathLst>
                  <a:path w="197" h="166">
                    <a:moveTo>
                      <a:pt x="197" y="74"/>
                    </a:moveTo>
                    <a:lnTo>
                      <a:pt x="99" y="0"/>
                    </a:lnTo>
                    <a:lnTo>
                      <a:pt x="0" y="74"/>
                    </a:lnTo>
                    <a:lnTo>
                      <a:pt x="0" y="166"/>
                    </a:lnTo>
                    <a:lnTo>
                      <a:pt x="197" y="166"/>
                    </a:lnTo>
                    <a:lnTo>
                      <a:pt x="197" y="7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2" name="Freeform 550">
                <a:extLst>
                  <a:ext uri="{FF2B5EF4-FFF2-40B4-BE49-F238E27FC236}">
                    <a16:creationId xmlns:a16="http://schemas.microsoft.com/office/drawing/2014/main" id="{61D6E6AE-061E-43A4-873E-09723B44A002}"/>
                  </a:ext>
                </a:extLst>
              </p:cNvPr>
              <p:cNvSpPr>
                <a:spLocks/>
              </p:cNvSpPr>
              <p:nvPr/>
            </p:nvSpPr>
            <p:spPr bwMode="auto">
              <a:xfrm>
                <a:off x="2027238" y="5862639"/>
                <a:ext cx="160338" cy="117475"/>
              </a:xfrm>
              <a:custGeom>
                <a:avLst/>
                <a:gdLst>
                  <a:gd name="T0" fmla="*/ 0 w 101"/>
                  <a:gd name="T1" fmla="*/ 0 h 74"/>
                  <a:gd name="T2" fmla="*/ 0 w 101"/>
                  <a:gd name="T3" fmla="*/ 0 h 74"/>
                  <a:gd name="T4" fmla="*/ 0 w 101"/>
                  <a:gd name="T5" fmla="*/ 74 h 74"/>
                  <a:gd name="T6" fmla="*/ 101 w 101"/>
                  <a:gd name="T7" fmla="*/ 74 h 74"/>
                  <a:gd name="T8" fmla="*/ 0 w 101"/>
                  <a:gd name="T9" fmla="*/ 0 h 74"/>
                </a:gdLst>
                <a:ahLst/>
                <a:cxnLst>
                  <a:cxn ang="0">
                    <a:pos x="T0" y="T1"/>
                  </a:cxn>
                  <a:cxn ang="0">
                    <a:pos x="T2" y="T3"/>
                  </a:cxn>
                  <a:cxn ang="0">
                    <a:pos x="T4" y="T5"/>
                  </a:cxn>
                  <a:cxn ang="0">
                    <a:pos x="T6" y="T7"/>
                  </a:cxn>
                  <a:cxn ang="0">
                    <a:pos x="T8" y="T9"/>
                  </a:cxn>
                </a:cxnLst>
                <a:rect l="0" t="0" r="r" b="b"/>
                <a:pathLst>
                  <a:path w="101" h="74">
                    <a:moveTo>
                      <a:pt x="0" y="0"/>
                    </a:moveTo>
                    <a:lnTo>
                      <a:pt x="0" y="0"/>
                    </a:lnTo>
                    <a:lnTo>
                      <a:pt x="0" y="74"/>
                    </a:lnTo>
                    <a:lnTo>
                      <a:pt x="101" y="74"/>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3" name="Rectangle 551">
                <a:extLst>
                  <a:ext uri="{FF2B5EF4-FFF2-40B4-BE49-F238E27FC236}">
                    <a16:creationId xmlns:a16="http://schemas.microsoft.com/office/drawing/2014/main" id="{2E4F6108-53AA-4BCB-94EE-5154FB4FC746}"/>
                  </a:ext>
                </a:extLst>
              </p:cNvPr>
              <p:cNvSpPr>
                <a:spLocks noChangeArrowheads="1"/>
              </p:cNvSpPr>
              <p:nvPr/>
            </p:nvSpPr>
            <p:spPr bwMode="auto">
              <a:xfrm>
                <a:off x="2070101" y="5730876"/>
                <a:ext cx="33338"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4" name="Rectangle 552">
                <a:extLst>
                  <a:ext uri="{FF2B5EF4-FFF2-40B4-BE49-F238E27FC236}">
                    <a16:creationId xmlns:a16="http://schemas.microsoft.com/office/drawing/2014/main" id="{50C4C244-1E90-4360-833E-9FAD404D1D67}"/>
                  </a:ext>
                </a:extLst>
              </p:cNvPr>
              <p:cNvSpPr>
                <a:spLocks noChangeArrowheads="1"/>
              </p:cNvSpPr>
              <p:nvPr/>
            </p:nvSpPr>
            <p:spPr bwMode="auto">
              <a:xfrm>
                <a:off x="2187576" y="5880101"/>
                <a:ext cx="6350"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5" name="Freeform 553">
                <a:extLst>
                  <a:ext uri="{FF2B5EF4-FFF2-40B4-BE49-F238E27FC236}">
                    <a16:creationId xmlns:a16="http://schemas.microsoft.com/office/drawing/2014/main" id="{A9E5D2E8-63A4-49EB-8CE2-DC8446C1ABDF}"/>
                  </a:ext>
                </a:extLst>
              </p:cNvPr>
              <p:cNvSpPr>
                <a:spLocks/>
              </p:cNvSpPr>
              <p:nvPr/>
            </p:nvSpPr>
            <p:spPr bwMode="auto">
              <a:xfrm>
                <a:off x="1679576" y="5699126"/>
                <a:ext cx="390525" cy="149225"/>
              </a:xfrm>
              <a:custGeom>
                <a:avLst/>
                <a:gdLst>
                  <a:gd name="T0" fmla="*/ 121 w 246"/>
                  <a:gd name="T1" fmla="*/ 11 h 94"/>
                  <a:gd name="T2" fmla="*/ 230 w 246"/>
                  <a:gd name="T3" fmla="*/ 94 h 94"/>
                  <a:gd name="T4" fmla="*/ 246 w 246"/>
                  <a:gd name="T5" fmla="*/ 94 h 94"/>
                  <a:gd name="T6" fmla="*/ 121 w 246"/>
                  <a:gd name="T7" fmla="*/ 0 h 94"/>
                  <a:gd name="T8" fmla="*/ 0 w 246"/>
                  <a:gd name="T9" fmla="*/ 90 h 94"/>
                  <a:gd name="T10" fmla="*/ 15 w 246"/>
                  <a:gd name="T11" fmla="*/ 90 h 94"/>
                  <a:gd name="T12" fmla="*/ 121 w 246"/>
                  <a:gd name="T13" fmla="*/ 11 h 94"/>
                </a:gdLst>
                <a:ahLst/>
                <a:cxnLst>
                  <a:cxn ang="0">
                    <a:pos x="T0" y="T1"/>
                  </a:cxn>
                  <a:cxn ang="0">
                    <a:pos x="T2" y="T3"/>
                  </a:cxn>
                  <a:cxn ang="0">
                    <a:pos x="T4" y="T5"/>
                  </a:cxn>
                  <a:cxn ang="0">
                    <a:pos x="T6" y="T7"/>
                  </a:cxn>
                  <a:cxn ang="0">
                    <a:pos x="T8" y="T9"/>
                  </a:cxn>
                  <a:cxn ang="0">
                    <a:pos x="T10" y="T11"/>
                  </a:cxn>
                  <a:cxn ang="0">
                    <a:pos x="T12" y="T13"/>
                  </a:cxn>
                </a:cxnLst>
                <a:rect l="0" t="0" r="r" b="b"/>
                <a:pathLst>
                  <a:path w="246" h="94">
                    <a:moveTo>
                      <a:pt x="121" y="11"/>
                    </a:moveTo>
                    <a:lnTo>
                      <a:pt x="230" y="94"/>
                    </a:lnTo>
                    <a:lnTo>
                      <a:pt x="246" y="94"/>
                    </a:lnTo>
                    <a:lnTo>
                      <a:pt x="121" y="0"/>
                    </a:lnTo>
                    <a:lnTo>
                      <a:pt x="0" y="90"/>
                    </a:lnTo>
                    <a:lnTo>
                      <a:pt x="15" y="90"/>
                    </a:lnTo>
                    <a:lnTo>
                      <a:pt x="121" y="11"/>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6" name="Rectangle 554">
                <a:extLst>
                  <a:ext uri="{FF2B5EF4-FFF2-40B4-BE49-F238E27FC236}">
                    <a16:creationId xmlns:a16="http://schemas.microsoft.com/office/drawing/2014/main" id="{071540A3-32AF-446C-A319-43C9EE8CAFC8}"/>
                  </a:ext>
                </a:extLst>
              </p:cNvPr>
              <p:cNvSpPr>
                <a:spLocks noChangeArrowheads="1"/>
              </p:cNvSpPr>
              <p:nvPr/>
            </p:nvSpPr>
            <p:spPr bwMode="auto">
              <a:xfrm>
                <a:off x="1836738" y="5868989"/>
                <a:ext cx="61913" cy="11112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7" name="Rectangle 555">
                <a:extLst>
                  <a:ext uri="{FF2B5EF4-FFF2-40B4-BE49-F238E27FC236}">
                    <a16:creationId xmlns:a16="http://schemas.microsoft.com/office/drawing/2014/main" id="{4455C42D-422B-4BEF-8121-0C0ABDFB74C0}"/>
                  </a:ext>
                </a:extLst>
              </p:cNvPr>
              <p:cNvSpPr>
                <a:spLocks noChangeArrowheads="1"/>
              </p:cNvSpPr>
              <p:nvPr/>
            </p:nvSpPr>
            <p:spPr bwMode="auto">
              <a:xfrm>
                <a:off x="1735138" y="5886451"/>
                <a:ext cx="76200"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8" name="Rectangle 556">
                <a:extLst>
                  <a:ext uri="{FF2B5EF4-FFF2-40B4-BE49-F238E27FC236}">
                    <a16:creationId xmlns:a16="http://schemas.microsoft.com/office/drawing/2014/main" id="{08572A55-62E2-4126-9BE8-8965649854E2}"/>
                  </a:ext>
                </a:extLst>
              </p:cNvPr>
              <p:cNvSpPr>
                <a:spLocks noChangeArrowheads="1"/>
              </p:cNvSpPr>
              <p:nvPr/>
            </p:nvSpPr>
            <p:spPr bwMode="auto">
              <a:xfrm>
                <a:off x="1922463" y="5886451"/>
                <a:ext cx="77788"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9" name="Rectangle 557">
                <a:extLst>
                  <a:ext uri="{FF2B5EF4-FFF2-40B4-BE49-F238E27FC236}">
                    <a16:creationId xmlns:a16="http://schemas.microsoft.com/office/drawing/2014/main" id="{FC047E1F-A168-4181-8F9F-2FDEBD6C2BC0}"/>
                  </a:ext>
                </a:extLst>
              </p:cNvPr>
              <p:cNvSpPr>
                <a:spLocks noChangeArrowheads="1"/>
              </p:cNvSpPr>
              <p:nvPr/>
            </p:nvSpPr>
            <p:spPr bwMode="auto">
              <a:xfrm>
                <a:off x="2128838" y="5886451"/>
                <a:ext cx="125413"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grpSp>
        <p:grpSp>
          <p:nvGrpSpPr>
            <p:cNvPr id="190" name="Group 189">
              <a:extLst>
                <a:ext uri="{FF2B5EF4-FFF2-40B4-BE49-F238E27FC236}">
                  <a16:creationId xmlns:a16="http://schemas.microsoft.com/office/drawing/2014/main" id="{FCB604BE-4D4D-4616-B33A-4A22E7DF8F86}"/>
                </a:ext>
              </a:extLst>
            </p:cNvPr>
            <p:cNvGrpSpPr/>
            <p:nvPr/>
          </p:nvGrpSpPr>
          <p:grpSpPr>
            <a:xfrm>
              <a:off x="11580707" y="5791148"/>
              <a:ext cx="854886" cy="1243471"/>
              <a:chOff x="8737777" y="3526557"/>
              <a:chExt cx="637237" cy="1062428"/>
            </a:xfrm>
          </p:grpSpPr>
          <p:sp>
            <p:nvSpPr>
              <p:cNvPr id="191" name="Rectangle 463">
                <a:extLst>
                  <a:ext uri="{FF2B5EF4-FFF2-40B4-BE49-F238E27FC236}">
                    <a16:creationId xmlns:a16="http://schemas.microsoft.com/office/drawing/2014/main" id="{54E1B924-5E06-45EF-95DE-F5BD29874FDD}"/>
                  </a:ext>
                </a:extLst>
              </p:cNvPr>
              <p:cNvSpPr>
                <a:spLocks noChangeArrowheads="1"/>
              </p:cNvSpPr>
              <p:nvPr/>
            </p:nvSpPr>
            <p:spPr bwMode="auto">
              <a:xfrm>
                <a:off x="8737777" y="3526557"/>
                <a:ext cx="637237" cy="105175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2" name="Rectangle 464">
                <a:extLst>
                  <a:ext uri="{FF2B5EF4-FFF2-40B4-BE49-F238E27FC236}">
                    <a16:creationId xmlns:a16="http://schemas.microsoft.com/office/drawing/2014/main" id="{52775130-F017-4873-BD7F-BE4EB2557F1B}"/>
                  </a:ext>
                </a:extLst>
              </p:cNvPr>
              <p:cNvSpPr>
                <a:spLocks noChangeArrowheads="1"/>
              </p:cNvSpPr>
              <p:nvPr/>
            </p:nvSpPr>
            <p:spPr bwMode="auto">
              <a:xfrm>
                <a:off x="882953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3" name="Rectangle 465">
                <a:extLst>
                  <a:ext uri="{FF2B5EF4-FFF2-40B4-BE49-F238E27FC236}">
                    <a16:creationId xmlns:a16="http://schemas.microsoft.com/office/drawing/2014/main" id="{1DE99EA3-9C05-4F73-91E6-5B9294514525}"/>
                  </a:ext>
                </a:extLst>
              </p:cNvPr>
              <p:cNvSpPr>
                <a:spLocks noChangeArrowheads="1"/>
              </p:cNvSpPr>
              <p:nvPr/>
            </p:nvSpPr>
            <p:spPr bwMode="auto">
              <a:xfrm>
                <a:off x="896208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4" name="Rectangle 466">
                <a:extLst>
                  <a:ext uri="{FF2B5EF4-FFF2-40B4-BE49-F238E27FC236}">
                    <a16:creationId xmlns:a16="http://schemas.microsoft.com/office/drawing/2014/main" id="{3DE5A02C-5071-4333-9AEF-7C620E2D22C5}"/>
                  </a:ext>
                </a:extLst>
              </p:cNvPr>
              <p:cNvSpPr>
                <a:spLocks noChangeArrowheads="1"/>
              </p:cNvSpPr>
              <p:nvPr/>
            </p:nvSpPr>
            <p:spPr bwMode="auto">
              <a:xfrm>
                <a:off x="909462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5" name="Rectangle 467">
                <a:extLst>
                  <a:ext uri="{FF2B5EF4-FFF2-40B4-BE49-F238E27FC236}">
                    <a16:creationId xmlns:a16="http://schemas.microsoft.com/office/drawing/2014/main" id="{292F2099-41CC-46F1-846A-148FE414F0F7}"/>
                  </a:ext>
                </a:extLst>
              </p:cNvPr>
              <p:cNvSpPr>
                <a:spLocks noChangeArrowheads="1"/>
              </p:cNvSpPr>
              <p:nvPr/>
            </p:nvSpPr>
            <p:spPr bwMode="auto">
              <a:xfrm>
                <a:off x="922717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6" name="Rectangle 468">
                <a:extLst>
                  <a:ext uri="{FF2B5EF4-FFF2-40B4-BE49-F238E27FC236}">
                    <a16:creationId xmlns:a16="http://schemas.microsoft.com/office/drawing/2014/main" id="{50103706-124B-43A6-B154-B7EAFED9CEB6}"/>
                  </a:ext>
                </a:extLst>
              </p:cNvPr>
              <p:cNvSpPr>
                <a:spLocks noChangeArrowheads="1"/>
              </p:cNvSpPr>
              <p:nvPr/>
            </p:nvSpPr>
            <p:spPr bwMode="auto">
              <a:xfrm>
                <a:off x="882953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7" name="Rectangle 469">
                <a:extLst>
                  <a:ext uri="{FF2B5EF4-FFF2-40B4-BE49-F238E27FC236}">
                    <a16:creationId xmlns:a16="http://schemas.microsoft.com/office/drawing/2014/main" id="{CFEB6D79-8810-4A89-8BB9-5CC14684D006}"/>
                  </a:ext>
                </a:extLst>
              </p:cNvPr>
              <p:cNvSpPr>
                <a:spLocks noChangeArrowheads="1"/>
              </p:cNvSpPr>
              <p:nvPr/>
            </p:nvSpPr>
            <p:spPr bwMode="auto">
              <a:xfrm>
                <a:off x="896208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8" name="Rectangle 470">
                <a:extLst>
                  <a:ext uri="{FF2B5EF4-FFF2-40B4-BE49-F238E27FC236}">
                    <a16:creationId xmlns:a16="http://schemas.microsoft.com/office/drawing/2014/main" id="{A49CA060-16AE-4750-A61C-F62E0E386516}"/>
                  </a:ext>
                </a:extLst>
              </p:cNvPr>
              <p:cNvSpPr>
                <a:spLocks noChangeArrowheads="1"/>
              </p:cNvSpPr>
              <p:nvPr/>
            </p:nvSpPr>
            <p:spPr bwMode="auto">
              <a:xfrm>
                <a:off x="909462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9" name="Rectangle 471">
                <a:extLst>
                  <a:ext uri="{FF2B5EF4-FFF2-40B4-BE49-F238E27FC236}">
                    <a16:creationId xmlns:a16="http://schemas.microsoft.com/office/drawing/2014/main" id="{B6DCB3A0-3274-491F-93F9-9F49701B1E6C}"/>
                  </a:ext>
                </a:extLst>
              </p:cNvPr>
              <p:cNvSpPr>
                <a:spLocks noChangeArrowheads="1"/>
              </p:cNvSpPr>
              <p:nvPr/>
            </p:nvSpPr>
            <p:spPr bwMode="auto">
              <a:xfrm>
                <a:off x="922717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0" name="Freeform 472">
                <a:extLst>
                  <a:ext uri="{FF2B5EF4-FFF2-40B4-BE49-F238E27FC236}">
                    <a16:creationId xmlns:a16="http://schemas.microsoft.com/office/drawing/2014/main" id="{80B89128-D2D4-4102-A5FA-0A30EDCB5A66}"/>
                  </a:ext>
                </a:extLst>
              </p:cNvPr>
              <p:cNvSpPr>
                <a:spLocks/>
              </p:cNvSpPr>
              <p:nvPr/>
            </p:nvSpPr>
            <p:spPr bwMode="auto">
              <a:xfrm>
                <a:off x="8982475" y="4322043"/>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201" name="Group 200">
              <a:extLst>
                <a:ext uri="{FF2B5EF4-FFF2-40B4-BE49-F238E27FC236}">
                  <a16:creationId xmlns:a16="http://schemas.microsoft.com/office/drawing/2014/main" id="{1E12CF72-4B97-4839-BB81-9CD9C260E61A}"/>
                </a:ext>
              </a:extLst>
            </p:cNvPr>
            <p:cNvGrpSpPr/>
            <p:nvPr/>
          </p:nvGrpSpPr>
          <p:grpSpPr>
            <a:xfrm>
              <a:off x="6295954" y="5247129"/>
              <a:ext cx="2098358" cy="1787490"/>
              <a:chOff x="5257800" y="2695151"/>
              <a:chExt cx="1305058" cy="1697754"/>
            </a:xfrm>
          </p:grpSpPr>
          <p:sp>
            <p:nvSpPr>
              <p:cNvPr id="202" name="Freeform 429">
                <a:extLst>
                  <a:ext uri="{FF2B5EF4-FFF2-40B4-BE49-F238E27FC236}">
                    <a16:creationId xmlns:a16="http://schemas.microsoft.com/office/drawing/2014/main" id="{3A2F833C-B155-48F7-8F5A-13C536C1878B}"/>
                  </a:ext>
                </a:extLst>
              </p:cNvPr>
              <p:cNvSpPr>
                <a:spLocks noEditPoints="1"/>
              </p:cNvSpPr>
              <p:nvPr/>
            </p:nvSpPr>
            <p:spPr bwMode="auto">
              <a:xfrm>
                <a:off x="5701317" y="3197003"/>
                <a:ext cx="300777" cy="384397"/>
              </a:xfrm>
              <a:custGeom>
                <a:avLst/>
                <a:gdLst>
                  <a:gd name="T0" fmla="*/ 0 w 27"/>
                  <a:gd name="T1" fmla="*/ 0 h 33"/>
                  <a:gd name="T2" fmla="*/ 0 w 27"/>
                  <a:gd name="T3" fmla="*/ 33 h 33"/>
                  <a:gd name="T4" fmla="*/ 27 w 27"/>
                  <a:gd name="T5" fmla="*/ 33 h 33"/>
                  <a:gd name="T6" fmla="*/ 27 w 27"/>
                  <a:gd name="T7" fmla="*/ 0 h 33"/>
                  <a:gd name="T8" fmla="*/ 0 w 27"/>
                  <a:gd name="T9" fmla="*/ 0 h 33"/>
                  <a:gd name="T10" fmla="*/ 14 w 27"/>
                  <a:gd name="T11" fmla="*/ 21 h 33"/>
                  <a:gd name="T12" fmla="*/ 6 w 27"/>
                  <a:gd name="T13" fmla="*/ 14 h 33"/>
                  <a:gd name="T14" fmla="*/ 14 w 27"/>
                  <a:gd name="T15" fmla="*/ 7 h 33"/>
                  <a:gd name="T16" fmla="*/ 21 w 27"/>
                  <a:gd name="T17" fmla="*/ 14 h 33"/>
                  <a:gd name="T18" fmla="*/ 14 w 27"/>
                  <a:gd name="T19"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33">
                    <a:moveTo>
                      <a:pt x="0" y="0"/>
                    </a:moveTo>
                    <a:cubicBezTo>
                      <a:pt x="0" y="33"/>
                      <a:pt x="0" y="33"/>
                      <a:pt x="0" y="33"/>
                    </a:cubicBezTo>
                    <a:cubicBezTo>
                      <a:pt x="27" y="33"/>
                      <a:pt x="27" y="33"/>
                      <a:pt x="27" y="33"/>
                    </a:cubicBezTo>
                    <a:cubicBezTo>
                      <a:pt x="27" y="0"/>
                      <a:pt x="27" y="0"/>
                      <a:pt x="27" y="0"/>
                    </a:cubicBezTo>
                    <a:lnTo>
                      <a:pt x="0" y="0"/>
                    </a:lnTo>
                    <a:close/>
                    <a:moveTo>
                      <a:pt x="14" y="21"/>
                    </a:moveTo>
                    <a:cubicBezTo>
                      <a:pt x="10" y="21"/>
                      <a:pt x="6" y="18"/>
                      <a:pt x="6" y="14"/>
                    </a:cubicBezTo>
                    <a:cubicBezTo>
                      <a:pt x="6" y="10"/>
                      <a:pt x="10" y="7"/>
                      <a:pt x="14" y="7"/>
                    </a:cubicBezTo>
                    <a:cubicBezTo>
                      <a:pt x="18" y="7"/>
                      <a:pt x="21" y="10"/>
                      <a:pt x="21" y="14"/>
                    </a:cubicBezTo>
                    <a:cubicBezTo>
                      <a:pt x="21" y="18"/>
                      <a:pt x="18" y="21"/>
                      <a:pt x="14" y="2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3" name="Freeform 432">
                <a:extLst>
                  <a:ext uri="{FF2B5EF4-FFF2-40B4-BE49-F238E27FC236}">
                    <a16:creationId xmlns:a16="http://schemas.microsoft.com/office/drawing/2014/main" id="{1144744E-EAD9-491E-9D62-BA7CB1470F2C}"/>
                  </a:ext>
                </a:extLst>
              </p:cNvPr>
              <p:cNvSpPr>
                <a:spLocks/>
              </p:cNvSpPr>
              <p:nvPr/>
            </p:nvSpPr>
            <p:spPr bwMode="auto">
              <a:xfrm>
                <a:off x="5701317" y="3020823"/>
                <a:ext cx="300777" cy="149488"/>
              </a:xfrm>
              <a:custGeom>
                <a:avLst/>
                <a:gdLst>
                  <a:gd name="T0" fmla="*/ 59 w 59"/>
                  <a:gd name="T1" fmla="*/ 28 h 28"/>
                  <a:gd name="T2" fmla="*/ 0 w 59"/>
                  <a:gd name="T3" fmla="*/ 28 h 28"/>
                  <a:gd name="T4" fmla="*/ 22 w 59"/>
                  <a:gd name="T5" fmla="*/ 0 h 28"/>
                  <a:gd name="T6" fmla="*/ 38 w 59"/>
                  <a:gd name="T7" fmla="*/ 0 h 28"/>
                  <a:gd name="T8" fmla="*/ 59 w 59"/>
                  <a:gd name="T9" fmla="*/ 28 h 28"/>
                </a:gdLst>
                <a:ahLst/>
                <a:cxnLst>
                  <a:cxn ang="0">
                    <a:pos x="T0" y="T1"/>
                  </a:cxn>
                  <a:cxn ang="0">
                    <a:pos x="T2" y="T3"/>
                  </a:cxn>
                  <a:cxn ang="0">
                    <a:pos x="T4" y="T5"/>
                  </a:cxn>
                  <a:cxn ang="0">
                    <a:pos x="T6" y="T7"/>
                  </a:cxn>
                  <a:cxn ang="0">
                    <a:pos x="T8" y="T9"/>
                  </a:cxn>
                </a:cxnLst>
                <a:rect l="0" t="0" r="r" b="b"/>
                <a:pathLst>
                  <a:path w="59" h="28">
                    <a:moveTo>
                      <a:pt x="59" y="28"/>
                    </a:moveTo>
                    <a:lnTo>
                      <a:pt x="0" y="28"/>
                    </a:lnTo>
                    <a:lnTo>
                      <a:pt x="22" y="0"/>
                    </a:lnTo>
                    <a:lnTo>
                      <a:pt x="38" y="0"/>
                    </a:lnTo>
                    <a:lnTo>
                      <a:pt x="59" y="2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4" name="Freeform 433">
                <a:extLst>
                  <a:ext uri="{FF2B5EF4-FFF2-40B4-BE49-F238E27FC236}">
                    <a16:creationId xmlns:a16="http://schemas.microsoft.com/office/drawing/2014/main" id="{D875B472-EA51-481B-A107-8902B4813544}"/>
                  </a:ext>
                </a:extLst>
              </p:cNvPr>
              <p:cNvSpPr>
                <a:spLocks noEditPoints="1"/>
              </p:cNvSpPr>
              <p:nvPr/>
            </p:nvSpPr>
            <p:spPr bwMode="auto">
              <a:xfrm>
                <a:off x="5813471" y="2855317"/>
                <a:ext cx="91762" cy="154828"/>
              </a:xfrm>
              <a:custGeom>
                <a:avLst/>
                <a:gdLst>
                  <a:gd name="T0" fmla="*/ 4 w 8"/>
                  <a:gd name="T1" fmla="*/ 0 h 13"/>
                  <a:gd name="T2" fmla="*/ 0 w 8"/>
                  <a:gd name="T3" fmla="*/ 4 h 13"/>
                  <a:gd name="T4" fmla="*/ 0 w 8"/>
                  <a:gd name="T5" fmla="*/ 13 h 13"/>
                  <a:gd name="T6" fmla="*/ 8 w 8"/>
                  <a:gd name="T7" fmla="*/ 13 h 13"/>
                  <a:gd name="T8" fmla="*/ 8 w 8"/>
                  <a:gd name="T9" fmla="*/ 4 h 13"/>
                  <a:gd name="T10" fmla="*/ 4 w 8"/>
                  <a:gd name="T11" fmla="*/ 0 h 13"/>
                  <a:gd name="T12" fmla="*/ 5 w 8"/>
                  <a:gd name="T13" fmla="*/ 10 h 13"/>
                  <a:gd name="T14" fmla="*/ 3 w 8"/>
                  <a:gd name="T15" fmla="*/ 10 h 13"/>
                  <a:gd name="T16" fmla="*/ 3 w 8"/>
                  <a:gd name="T17" fmla="*/ 6 h 13"/>
                  <a:gd name="T18" fmla="*/ 5 w 8"/>
                  <a:gd name="T19" fmla="*/ 6 h 13"/>
                  <a:gd name="T20" fmla="*/ 5 w 8"/>
                  <a:gd name="T21"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3">
                    <a:moveTo>
                      <a:pt x="4" y="0"/>
                    </a:moveTo>
                    <a:cubicBezTo>
                      <a:pt x="1" y="0"/>
                      <a:pt x="0" y="2"/>
                      <a:pt x="0" y="4"/>
                    </a:cubicBezTo>
                    <a:cubicBezTo>
                      <a:pt x="0" y="13"/>
                      <a:pt x="0" y="13"/>
                      <a:pt x="0" y="13"/>
                    </a:cubicBezTo>
                    <a:cubicBezTo>
                      <a:pt x="8" y="13"/>
                      <a:pt x="8" y="13"/>
                      <a:pt x="8" y="13"/>
                    </a:cubicBezTo>
                    <a:cubicBezTo>
                      <a:pt x="8" y="4"/>
                      <a:pt x="8" y="4"/>
                      <a:pt x="8" y="4"/>
                    </a:cubicBezTo>
                    <a:cubicBezTo>
                      <a:pt x="8" y="2"/>
                      <a:pt x="6" y="0"/>
                      <a:pt x="4" y="0"/>
                    </a:cubicBezTo>
                    <a:close/>
                    <a:moveTo>
                      <a:pt x="5" y="10"/>
                    </a:moveTo>
                    <a:cubicBezTo>
                      <a:pt x="3" y="10"/>
                      <a:pt x="3" y="10"/>
                      <a:pt x="3" y="10"/>
                    </a:cubicBezTo>
                    <a:cubicBezTo>
                      <a:pt x="3" y="6"/>
                      <a:pt x="3" y="6"/>
                      <a:pt x="3" y="6"/>
                    </a:cubicBezTo>
                    <a:cubicBezTo>
                      <a:pt x="5" y="6"/>
                      <a:pt x="5" y="6"/>
                      <a:pt x="5" y="6"/>
                    </a:cubicBezTo>
                    <a:lnTo>
                      <a:pt x="5" y="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5" name="Rectangle 434">
                <a:extLst>
                  <a:ext uri="{FF2B5EF4-FFF2-40B4-BE49-F238E27FC236}">
                    <a16:creationId xmlns:a16="http://schemas.microsoft.com/office/drawing/2014/main" id="{4FCFC067-0DC6-425C-A8C6-BF0740AC21FA}"/>
                  </a:ext>
                </a:extLst>
              </p:cNvPr>
              <p:cNvSpPr>
                <a:spLocks noChangeArrowheads="1"/>
              </p:cNvSpPr>
              <p:nvPr/>
            </p:nvSpPr>
            <p:spPr bwMode="auto">
              <a:xfrm>
                <a:off x="5849154" y="2695151"/>
                <a:ext cx="10196" cy="176184"/>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6" name="Freeform 435">
                <a:extLst>
                  <a:ext uri="{FF2B5EF4-FFF2-40B4-BE49-F238E27FC236}">
                    <a16:creationId xmlns:a16="http://schemas.microsoft.com/office/drawing/2014/main" id="{5C786F39-3720-4B7C-AA74-1A1377A836AB}"/>
                  </a:ext>
                </a:extLst>
              </p:cNvPr>
              <p:cNvSpPr>
                <a:spLocks/>
              </p:cNvSpPr>
              <p:nvPr/>
            </p:nvSpPr>
            <p:spPr bwMode="auto">
              <a:xfrm>
                <a:off x="5849154" y="2695151"/>
                <a:ext cx="10196" cy="176184"/>
              </a:xfrm>
              <a:custGeom>
                <a:avLst/>
                <a:gdLst>
                  <a:gd name="T0" fmla="*/ 2 w 2"/>
                  <a:gd name="T1" fmla="*/ 33 h 33"/>
                  <a:gd name="T2" fmla="*/ 2 w 2"/>
                  <a:gd name="T3" fmla="*/ 0 h 33"/>
                  <a:gd name="T4" fmla="*/ 0 w 2"/>
                  <a:gd name="T5" fmla="*/ 0 h 33"/>
                  <a:gd name="T6" fmla="*/ 0 w 2"/>
                  <a:gd name="T7" fmla="*/ 33 h 33"/>
                </a:gdLst>
                <a:ahLst/>
                <a:cxnLst>
                  <a:cxn ang="0">
                    <a:pos x="T0" y="T1"/>
                  </a:cxn>
                  <a:cxn ang="0">
                    <a:pos x="T2" y="T3"/>
                  </a:cxn>
                  <a:cxn ang="0">
                    <a:pos x="T4" y="T5"/>
                  </a:cxn>
                  <a:cxn ang="0">
                    <a:pos x="T6" y="T7"/>
                  </a:cxn>
                </a:cxnLst>
                <a:rect l="0" t="0" r="r" b="b"/>
                <a:pathLst>
                  <a:path w="2" h="33">
                    <a:moveTo>
                      <a:pt x="2" y="33"/>
                    </a:moveTo>
                    <a:lnTo>
                      <a:pt x="2" y="0"/>
                    </a:lnTo>
                    <a:lnTo>
                      <a:pt x="0" y="0"/>
                    </a:lnTo>
                    <a:lnTo>
                      <a:pt x="0"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7" name="Freeform 436">
                <a:extLst>
                  <a:ext uri="{FF2B5EF4-FFF2-40B4-BE49-F238E27FC236}">
                    <a16:creationId xmlns:a16="http://schemas.microsoft.com/office/drawing/2014/main" id="{CF400856-B604-40F4-A792-B82D441AD9B3}"/>
                  </a:ext>
                </a:extLst>
              </p:cNvPr>
              <p:cNvSpPr>
                <a:spLocks/>
              </p:cNvSpPr>
              <p:nvPr/>
            </p:nvSpPr>
            <p:spPr bwMode="auto">
              <a:xfrm>
                <a:off x="5859350" y="2695151"/>
                <a:ext cx="198819" cy="90762"/>
              </a:xfrm>
              <a:custGeom>
                <a:avLst/>
                <a:gdLst>
                  <a:gd name="T0" fmla="*/ 39 w 39"/>
                  <a:gd name="T1" fmla="*/ 17 h 17"/>
                  <a:gd name="T2" fmla="*/ 0 w 39"/>
                  <a:gd name="T3" fmla="*/ 17 h 17"/>
                  <a:gd name="T4" fmla="*/ 0 w 39"/>
                  <a:gd name="T5" fmla="*/ 0 h 17"/>
                  <a:gd name="T6" fmla="*/ 39 w 39"/>
                  <a:gd name="T7" fmla="*/ 0 h 17"/>
                  <a:gd name="T8" fmla="*/ 35 w 39"/>
                  <a:gd name="T9" fmla="*/ 9 h 17"/>
                  <a:gd name="T10" fmla="*/ 39 w 39"/>
                  <a:gd name="T11" fmla="*/ 17 h 17"/>
                </a:gdLst>
                <a:ahLst/>
                <a:cxnLst>
                  <a:cxn ang="0">
                    <a:pos x="T0" y="T1"/>
                  </a:cxn>
                  <a:cxn ang="0">
                    <a:pos x="T2" y="T3"/>
                  </a:cxn>
                  <a:cxn ang="0">
                    <a:pos x="T4" y="T5"/>
                  </a:cxn>
                  <a:cxn ang="0">
                    <a:pos x="T6" y="T7"/>
                  </a:cxn>
                  <a:cxn ang="0">
                    <a:pos x="T8" y="T9"/>
                  </a:cxn>
                  <a:cxn ang="0">
                    <a:pos x="T10" y="T11"/>
                  </a:cxn>
                </a:cxnLst>
                <a:rect l="0" t="0" r="r" b="b"/>
                <a:pathLst>
                  <a:path w="39" h="17">
                    <a:moveTo>
                      <a:pt x="39" y="17"/>
                    </a:moveTo>
                    <a:lnTo>
                      <a:pt x="0" y="17"/>
                    </a:lnTo>
                    <a:lnTo>
                      <a:pt x="0" y="0"/>
                    </a:lnTo>
                    <a:lnTo>
                      <a:pt x="39" y="0"/>
                    </a:lnTo>
                    <a:lnTo>
                      <a:pt x="35" y="9"/>
                    </a:lnTo>
                    <a:lnTo>
                      <a:pt x="39" y="1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8" name="Freeform 474">
                <a:extLst>
                  <a:ext uri="{FF2B5EF4-FFF2-40B4-BE49-F238E27FC236}">
                    <a16:creationId xmlns:a16="http://schemas.microsoft.com/office/drawing/2014/main" id="{D6D16C7A-3474-4B7A-B23B-77E94872FB66}"/>
                  </a:ext>
                </a:extLst>
              </p:cNvPr>
              <p:cNvSpPr>
                <a:spLocks noEditPoints="1"/>
              </p:cNvSpPr>
              <p:nvPr/>
            </p:nvSpPr>
            <p:spPr bwMode="auto">
              <a:xfrm>
                <a:off x="5257800" y="3581400"/>
                <a:ext cx="1305058" cy="811505"/>
              </a:xfrm>
              <a:custGeom>
                <a:avLst/>
                <a:gdLst>
                  <a:gd name="T0" fmla="*/ 0 w 117"/>
                  <a:gd name="T1" fmla="*/ 70 h 70"/>
                  <a:gd name="T2" fmla="*/ 34 w 117"/>
                  <a:gd name="T3" fmla="*/ 54 h 70"/>
                  <a:gd name="T4" fmla="*/ 47 w 117"/>
                  <a:gd name="T5" fmla="*/ 54 h 70"/>
                  <a:gd name="T6" fmla="*/ 117 w 117"/>
                  <a:gd name="T7" fmla="*/ 70 h 70"/>
                  <a:gd name="T8" fmla="*/ 0 w 117"/>
                  <a:gd name="T9" fmla="*/ 0 h 70"/>
                  <a:gd name="T10" fmla="*/ 5 w 117"/>
                  <a:gd name="T11" fmla="*/ 38 h 70"/>
                  <a:gd name="T12" fmla="*/ 10 w 117"/>
                  <a:gd name="T13" fmla="*/ 28 h 70"/>
                  <a:gd name="T14" fmla="*/ 10 w 117"/>
                  <a:gd name="T15" fmla="*/ 19 h 70"/>
                  <a:gd name="T16" fmla="*/ 5 w 117"/>
                  <a:gd name="T17" fmla="*/ 9 h 70"/>
                  <a:gd name="T18" fmla="*/ 10 w 117"/>
                  <a:gd name="T19" fmla="*/ 19 h 70"/>
                  <a:gd name="T20" fmla="*/ 17 w 117"/>
                  <a:gd name="T21" fmla="*/ 38 h 70"/>
                  <a:gd name="T22" fmla="*/ 22 w 117"/>
                  <a:gd name="T23" fmla="*/ 28 h 70"/>
                  <a:gd name="T24" fmla="*/ 22 w 117"/>
                  <a:gd name="T25" fmla="*/ 19 h 70"/>
                  <a:gd name="T26" fmla="*/ 17 w 117"/>
                  <a:gd name="T27" fmla="*/ 9 h 70"/>
                  <a:gd name="T28" fmla="*/ 22 w 117"/>
                  <a:gd name="T29" fmla="*/ 19 h 70"/>
                  <a:gd name="T30" fmla="*/ 35 w 117"/>
                  <a:gd name="T31" fmla="*/ 38 h 70"/>
                  <a:gd name="T32" fmla="*/ 29 w 117"/>
                  <a:gd name="T33" fmla="*/ 38 h 70"/>
                  <a:gd name="T34" fmla="*/ 29 w 117"/>
                  <a:gd name="T35" fmla="*/ 28 h 70"/>
                  <a:gd name="T36" fmla="*/ 35 w 117"/>
                  <a:gd name="T37" fmla="*/ 28 h 70"/>
                  <a:gd name="T38" fmla="*/ 35 w 117"/>
                  <a:gd name="T39" fmla="*/ 19 h 70"/>
                  <a:gd name="T40" fmla="*/ 29 w 117"/>
                  <a:gd name="T41" fmla="*/ 19 h 70"/>
                  <a:gd name="T42" fmla="*/ 29 w 117"/>
                  <a:gd name="T43" fmla="*/ 9 h 70"/>
                  <a:gd name="T44" fmla="*/ 35 w 117"/>
                  <a:gd name="T45" fmla="*/ 9 h 70"/>
                  <a:gd name="T46" fmla="*/ 35 w 117"/>
                  <a:gd name="T47" fmla="*/ 19 h 70"/>
                  <a:gd name="T48" fmla="*/ 41 w 117"/>
                  <a:gd name="T49" fmla="*/ 38 h 70"/>
                  <a:gd name="T50" fmla="*/ 47 w 117"/>
                  <a:gd name="T51" fmla="*/ 28 h 70"/>
                  <a:gd name="T52" fmla="*/ 47 w 117"/>
                  <a:gd name="T53" fmla="*/ 19 h 70"/>
                  <a:gd name="T54" fmla="*/ 41 w 117"/>
                  <a:gd name="T55" fmla="*/ 9 h 70"/>
                  <a:gd name="T56" fmla="*/ 47 w 117"/>
                  <a:gd name="T57" fmla="*/ 19 h 70"/>
                  <a:gd name="T58" fmla="*/ 53 w 117"/>
                  <a:gd name="T59" fmla="*/ 38 h 70"/>
                  <a:gd name="T60" fmla="*/ 59 w 117"/>
                  <a:gd name="T61" fmla="*/ 28 h 70"/>
                  <a:gd name="T62" fmla="*/ 59 w 117"/>
                  <a:gd name="T63" fmla="*/ 19 h 70"/>
                  <a:gd name="T64" fmla="*/ 53 w 117"/>
                  <a:gd name="T65" fmla="*/ 9 h 70"/>
                  <a:gd name="T66" fmla="*/ 59 w 117"/>
                  <a:gd name="T67" fmla="*/ 19 h 70"/>
                  <a:gd name="T68" fmla="*/ 65 w 117"/>
                  <a:gd name="T69" fmla="*/ 38 h 70"/>
                  <a:gd name="T70" fmla="*/ 71 w 117"/>
                  <a:gd name="T71" fmla="*/ 28 h 70"/>
                  <a:gd name="T72" fmla="*/ 71 w 117"/>
                  <a:gd name="T73" fmla="*/ 19 h 70"/>
                  <a:gd name="T74" fmla="*/ 65 w 117"/>
                  <a:gd name="T75" fmla="*/ 9 h 70"/>
                  <a:gd name="T76" fmla="*/ 71 w 117"/>
                  <a:gd name="T77" fmla="*/ 19 h 70"/>
                  <a:gd name="T78" fmla="*/ 77 w 117"/>
                  <a:gd name="T79" fmla="*/ 38 h 70"/>
                  <a:gd name="T80" fmla="*/ 83 w 117"/>
                  <a:gd name="T81" fmla="*/ 28 h 70"/>
                  <a:gd name="T82" fmla="*/ 83 w 117"/>
                  <a:gd name="T83" fmla="*/ 19 h 70"/>
                  <a:gd name="T84" fmla="*/ 77 w 117"/>
                  <a:gd name="T85" fmla="*/ 9 h 70"/>
                  <a:gd name="T86" fmla="*/ 83 w 117"/>
                  <a:gd name="T87" fmla="*/ 19 h 70"/>
                  <a:gd name="T88" fmla="*/ 89 w 117"/>
                  <a:gd name="T89" fmla="*/ 38 h 70"/>
                  <a:gd name="T90" fmla="*/ 95 w 117"/>
                  <a:gd name="T91" fmla="*/ 28 h 70"/>
                  <a:gd name="T92" fmla="*/ 95 w 117"/>
                  <a:gd name="T93" fmla="*/ 19 h 70"/>
                  <a:gd name="T94" fmla="*/ 89 w 117"/>
                  <a:gd name="T95" fmla="*/ 9 h 70"/>
                  <a:gd name="T96" fmla="*/ 95 w 117"/>
                  <a:gd name="T97" fmla="*/ 19 h 70"/>
                  <a:gd name="T98" fmla="*/ 101 w 117"/>
                  <a:gd name="T99" fmla="*/ 38 h 70"/>
                  <a:gd name="T100" fmla="*/ 107 w 117"/>
                  <a:gd name="T101" fmla="*/ 28 h 70"/>
                  <a:gd name="T102" fmla="*/ 107 w 117"/>
                  <a:gd name="T103" fmla="*/ 19 h 70"/>
                  <a:gd name="T104" fmla="*/ 101 w 117"/>
                  <a:gd name="T105" fmla="*/ 9 h 70"/>
                  <a:gd name="T106" fmla="*/ 107 w 117"/>
                  <a:gd name="T107" fmla="*/ 1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70">
                    <a:moveTo>
                      <a:pt x="0" y="0"/>
                    </a:moveTo>
                    <a:cubicBezTo>
                      <a:pt x="0" y="70"/>
                      <a:pt x="0" y="70"/>
                      <a:pt x="0" y="70"/>
                    </a:cubicBezTo>
                    <a:cubicBezTo>
                      <a:pt x="34" y="70"/>
                      <a:pt x="34" y="70"/>
                      <a:pt x="34" y="70"/>
                    </a:cubicBezTo>
                    <a:cubicBezTo>
                      <a:pt x="34" y="54"/>
                      <a:pt x="34" y="54"/>
                      <a:pt x="34" y="54"/>
                    </a:cubicBezTo>
                    <a:cubicBezTo>
                      <a:pt x="34" y="51"/>
                      <a:pt x="37" y="48"/>
                      <a:pt x="41" y="48"/>
                    </a:cubicBezTo>
                    <a:cubicBezTo>
                      <a:pt x="44" y="48"/>
                      <a:pt x="47" y="51"/>
                      <a:pt x="47" y="54"/>
                    </a:cubicBezTo>
                    <a:cubicBezTo>
                      <a:pt x="47" y="70"/>
                      <a:pt x="47" y="70"/>
                      <a:pt x="47" y="70"/>
                    </a:cubicBezTo>
                    <a:cubicBezTo>
                      <a:pt x="117" y="70"/>
                      <a:pt x="117" y="70"/>
                      <a:pt x="117" y="70"/>
                    </a:cubicBezTo>
                    <a:cubicBezTo>
                      <a:pt x="117" y="0"/>
                      <a:pt x="117" y="0"/>
                      <a:pt x="117" y="0"/>
                    </a:cubicBezTo>
                    <a:lnTo>
                      <a:pt x="0" y="0"/>
                    </a:lnTo>
                    <a:close/>
                    <a:moveTo>
                      <a:pt x="10" y="38"/>
                    </a:moveTo>
                    <a:cubicBezTo>
                      <a:pt x="5" y="38"/>
                      <a:pt x="5" y="38"/>
                      <a:pt x="5" y="38"/>
                    </a:cubicBezTo>
                    <a:cubicBezTo>
                      <a:pt x="5" y="28"/>
                      <a:pt x="5" y="28"/>
                      <a:pt x="5" y="28"/>
                    </a:cubicBezTo>
                    <a:cubicBezTo>
                      <a:pt x="10" y="28"/>
                      <a:pt x="10" y="28"/>
                      <a:pt x="10" y="28"/>
                    </a:cubicBezTo>
                    <a:lnTo>
                      <a:pt x="10" y="38"/>
                    </a:lnTo>
                    <a:close/>
                    <a:moveTo>
                      <a:pt x="10" y="19"/>
                    </a:moveTo>
                    <a:cubicBezTo>
                      <a:pt x="5" y="19"/>
                      <a:pt x="5" y="19"/>
                      <a:pt x="5" y="19"/>
                    </a:cubicBezTo>
                    <a:cubicBezTo>
                      <a:pt x="5" y="9"/>
                      <a:pt x="5" y="9"/>
                      <a:pt x="5" y="9"/>
                    </a:cubicBezTo>
                    <a:cubicBezTo>
                      <a:pt x="10" y="9"/>
                      <a:pt x="10" y="9"/>
                      <a:pt x="10" y="9"/>
                    </a:cubicBezTo>
                    <a:lnTo>
                      <a:pt x="10" y="19"/>
                    </a:lnTo>
                    <a:close/>
                    <a:moveTo>
                      <a:pt x="22" y="38"/>
                    </a:moveTo>
                    <a:cubicBezTo>
                      <a:pt x="17" y="38"/>
                      <a:pt x="17" y="38"/>
                      <a:pt x="17" y="38"/>
                    </a:cubicBezTo>
                    <a:cubicBezTo>
                      <a:pt x="17" y="28"/>
                      <a:pt x="17" y="28"/>
                      <a:pt x="17" y="28"/>
                    </a:cubicBezTo>
                    <a:cubicBezTo>
                      <a:pt x="22" y="28"/>
                      <a:pt x="22" y="28"/>
                      <a:pt x="22" y="28"/>
                    </a:cubicBezTo>
                    <a:lnTo>
                      <a:pt x="22" y="38"/>
                    </a:lnTo>
                    <a:close/>
                    <a:moveTo>
                      <a:pt x="22" y="19"/>
                    </a:moveTo>
                    <a:cubicBezTo>
                      <a:pt x="17" y="19"/>
                      <a:pt x="17" y="19"/>
                      <a:pt x="17" y="19"/>
                    </a:cubicBezTo>
                    <a:cubicBezTo>
                      <a:pt x="17" y="9"/>
                      <a:pt x="17" y="9"/>
                      <a:pt x="17" y="9"/>
                    </a:cubicBezTo>
                    <a:cubicBezTo>
                      <a:pt x="22" y="9"/>
                      <a:pt x="22" y="9"/>
                      <a:pt x="22" y="9"/>
                    </a:cubicBezTo>
                    <a:lnTo>
                      <a:pt x="22" y="19"/>
                    </a:lnTo>
                    <a:close/>
                    <a:moveTo>
                      <a:pt x="35" y="38"/>
                    </a:moveTo>
                    <a:cubicBezTo>
                      <a:pt x="35" y="38"/>
                      <a:pt x="35" y="38"/>
                      <a:pt x="35" y="38"/>
                    </a:cubicBezTo>
                    <a:cubicBezTo>
                      <a:pt x="29" y="38"/>
                      <a:pt x="29" y="38"/>
                      <a:pt x="29" y="38"/>
                    </a:cubicBezTo>
                    <a:cubicBezTo>
                      <a:pt x="29" y="38"/>
                      <a:pt x="29" y="38"/>
                      <a:pt x="29" y="38"/>
                    </a:cubicBezTo>
                    <a:cubicBezTo>
                      <a:pt x="29" y="28"/>
                      <a:pt x="29" y="28"/>
                      <a:pt x="29" y="28"/>
                    </a:cubicBezTo>
                    <a:cubicBezTo>
                      <a:pt x="29" y="28"/>
                      <a:pt x="29" y="28"/>
                      <a:pt x="29" y="28"/>
                    </a:cubicBezTo>
                    <a:cubicBezTo>
                      <a:pt x="35" y="28"/>
                      <a:pt x="35" y="28"/>
                      <a:pt x="35" y="28"/>
                    </a:cubicBezTo>
                    <a:cubicBezTo>
                      <a:pt x="35" y="28"/>
                      <a:pt x="35" y="28"/>
                      <a:pt x="35" y="28"/>
                    </a:cubicBezTo>
                    <a:lnTo>
                      <a:pt x="35" y="38"/>
                    </a:lnTo>
                    <a:close/>
                    <a:moveTo>
                      <a:pt x="35" y="19"/>
                    </a:moveTo>
                    <a:cubicBezTo>
                      <a:pt x="29" y="19"/>
                      <a:pt x="29" y="19"/>
                      <a:pt x="29" y="19"/>
                    </a:cubicBezTo>
                    <a:cubicBezTo>
                      <a:pt x="29" y="19"/>
                      <a:pt x="29" y="19"/>
                      <a:pt x="29" y="19"/>
                    </a:cubicBezTo>
                    <a:cubicBezTo>
                      <a:pt x="29" y="19"/>
                      <a:pt x="29" y="19"/>
                      <a:pt x="29" y="19"/>
                    </a:cubicBezTo>
                    <a:cubicBezTo>
                      <a:pt x="29" y="9"/>
                      <a:pt x="29" y="9"/>
                      <a:pt x="29" y="9"/>
                    </a:cubicBezTo>
                    <a:cubicBezTo>
                      <a:pt x="35" y="9"/>
                      <a:pt x="35" y="9"/>
                      <a:pt x="35" y="9"/>
                    </a:cubicBezTo>
                    <a:cubicBezTo>
                      <a:pt x="35" y="9"/>
                      <a:pt x="35" y="9"/>
                      <a:pt x="35" y="9"/>
                    </a:cubicBezTo>
                    <a:cubicBezTo>
                      <a:pt x="35" y="9"/>
                      <a:pt x="35" y="9"/>
                      <a:pt x="35" y="9"/>
                    </a:cubicBezTo>
                    <a:lnTo>
                      <a:pt x="35" y="19"/>
                    </a:lnTo>
                    <a:close/>
                    <a:moveTo>
                      <a:pt x="47" y="38"/>
                    </a:moveTo>
                    <a:cubicBezTo>
                      <a:pt x="41" y="38"/>
                      <a:pt x="41" y="38"/>
                      <a:pt x="41" y="38"/>
                    </a:cubicBezTo>
                    <a:cubicBezTo>
                      <a:pt x="41" y="28"/>
                      <a:pt x="41" y="28"/>
                      <a:pt x="41" y="28"/>
                    </a:cubicBezTo>
                    <a:cubicBezTo>
                      <a:pt x="47" y="28"/>
                      <a:pt x="47" y="28"/>
                      <a:pt x="47" y="28"/>
                    </a:cubicBezTo>
                    <a:lnTo>
                      <a:pt x="47" y="38"/>
                    </a:lnTo>
                    <a:close/>
                    <a:moveTo>
                      <a:pt x="47" y="19"/>
                    </a:moveTo>
                    <a:cubicBezTo>
                      <a:pt x="41" y="19"/>
                      <a:pt x="41" y="19"/>
                      <a:pt x="41" y="19"/>
                    </a:cubicBezTo>
                    <a:cubicBezTo>
                      <a:pt x="41" y="9"/>
                      <a:pt x="41" y="9"/>
                      <a:pt x="41" y="9"/>
                    </a:cubicBezTo>
                    <a:cubicBezTo>
                      <a:pt x="47" y="9"/>
                      <a:pt x="47" y="9"/>
                      <a:pt x="47" y="9"/>
                    </a:cubicBezTo>
                    <a:lnTo>
                      <a:pt x="47" y="19"/>
                    </a:lnTo>
                    <a:close/>
                    <a:moveTo>
                      <a:pt x="59" y="38"/>
                    </a:moveTo>
                    <a:cubicBezTo>
                      <a:pt x="53" y="38"/>
                      <a:pt x="53" y="38"/>
                      <a:pt x="53" y="38"/>
                    </a:cubicBezTo>
                    <a:cubicBezTo>
                      <a:pt x="53" y="28"/>
                      <a:pt x="53" y="28"/>
                      <a:pt x="53" y="28"/>
                    </a:cubicBezTo>
                    <a:cubicBezTo>
                      <a:pt x="59" y="28"/>
                      <a:pt x="59" y="28"/>
                      <a:pt x="59" y="28"/>
                    </a:cubicBezTo>
                    <a:lnTo>
                      <a:pt x="59" y="38"/>
                    </a:lnTo>
                    <a:close/>
                    <a:moveTo>
                      <a:pt x="59" y="19"/>
                    </a:moveTo>
                    <a:cubicBezTo>
                      <a:pt x="53" y="19"/>
                      <a:pt x="53" y="19"/>
                      <a:pt x="53" y="19"/>
                    </a:cubicBezTo>
                    <a:cubicBezTo>
                      <a:pt x="53" y="9"/>
                      <a:pt x="53" y="9"/>
                      <a:pt x="53" y="9"/>
                    </a:cubicBezTo>
                    <a:cubicBezTo>
                      <a:pt x="59" y="9"/>
                      <a:pt x="59" y="9"/>
                      <a:pt x="59" y="9"/>
                    </a:cubicBezTo>
                    <a:lnTo>
                      <a:pt x="59" y="19"/>
                    </a:lnTo>
                    <a:close/>
                    <a:moveTo>
                      <a:pt x="71" y="38"/>
                    </a:moveTo>
                    <a:cubicBezTo>
                      <a:pt x="65" y="38"/>
                      <a:pt x="65" y="38"/>
                      <a:pt x="65" y="38"/>
                    </a:cubicBezTo>
                    <a:cubicBezTo>
                      <a:pt x="65" y="28"/>
                      <a:pt x="65" y="28"/>
                      <a:pt x="65" y="28"/>
                    </a:cubicBezTo>
                    <a:cubicBezTo>
                      <a:pt x="71" y="28"/>
                      <a:pt x="71" y="28"/>
                      <a:pt x="71" y="28"/>
                    </a:cubicBezTo>
                    <a:lnTo>
                      <a:pt x="71" y="38"/>
                    </a:lnTo>
                    <a:close/>
                    <a:moveTo>
                      <a:pt x="71" y="19"/>
                    </a:moveTo>
                    <a:cubicBezTo>
                      <a:pt x="65" y="19"/>
                      <a:pt x="65" y="19"/>
                      <a:pt x="65" y="19"/>
                    </a:cubicBezTo>
                    <a:cubicBezTo>
                      <a:pt x="65" y="9"/>
                      <a:pt x="65" y="9"/>
                      <a:pt x="65" y="9"/>
                    </a:cubicBezTo>
                    <a:cubicBezTo>
                      <a:pt x="71" y="9"/>
                      <a:pt x="71" y="9"/>
                      <a:pt x="71" y="9"/>
                    </a:cubicBezTo>
                    <a:lnTo>
                      <a:pt x="71" y="19"/>
                    </a:lnTo>
                    <a:close/>
                    <a:moveTo>
                      <a:pt x="83" y="38"/>
                    </a:moveTo>
                    <a:cubicBezTo>
                      <a:pt x="77" y="38"/>
                      <a:pt x="77" y="38"/>
                      <a:pt x="77" y="38"/>
                    </a:cubicBezTo>
                    <a:cubicBezTo>
                      <a:pt x="77" y="28"/>
                      <a:pt x="77" y="28"/>
                      <a:pt x="77" y="28"/>
                    </a:cubicBezTo>
                    <a:cubicBezTo>
                      <a:pt x="83" y="28"/>
                      <a:pt x="83" y="28"/>
                      <a:pt x="83" y="28"/>
                    </a:cubicBezTo>
                    <a:lnTo>
                      <a:pt x="83" y="38"/>
                    </a:lnTo>
                    <a:close/>
                    <a:moveTo>
                      <a:pt x="83" y="19"/>
                    </a:moveTo>
                    <a:cubicBezTo>
                      <a:pt x="77" y="19"/>
                      <a:pt x="77" y="19"/>
                      <a:pt x="77" y="19"/>
                    </a:cubicBezTo>
                    <a:cubicBezTo>
                      <a:pt x="77" y="9"/>
                      <a:pt x="77" y="9"/>
                      <a:pt x="77" y="9"/>
                    </a:cubicBezTo>
                    <a:cubicBezTo>
                      <a:pt x="83" y="9"/>
                      <a:pt x="83" y="9"/>
                      <a:pt x="83" y="9"/>
                    </a:cubicBezTo>
                    <a:lnTo>
                      <a:pt x="83" y="19"/>
                    </a:lnTo>
                    <a:close/>
                    <a:moveTo>
                      <a:pt x="95" y="38"/>
                    </a:moveTo>
                    <a:cubicBezTo>
                      <a:pt x="89" y="38"/>
                      <a:pt x="89" y="38"/>
                      <a:pt x="89" y="38"/>
                    </a:cubicBezTo>
                    <a:cubicBezTo>
                      <a:pt x="89" y="28"/>
                      <a:pt x="89" y="28"/>
                      <a:pt x="89" y="28"/>
                    </a:cubicBezTo>
                    <a:cubicBezTo>
                      <a:pt x="95" y="28"/>
                      <a:pt x="95" y="28"/>
                      <a:pt x="95" y="28"/>
                    </a:cubicBezTo>
                    <a:lnTo>
                      <a:pt x="95" y="38"/>
                    </a:lnTo>
                    <a:close/>
                    <a:moveTo>
                      <a:pt x="95" y="19"/>
                    </a:moveTo>
                    <a:cubicBezTo>
                      <a:pt x="89" y="19"/>
                      <a:pt x="89" y="19"/>
                      <a:pt x="89" y="19"/>
                    </a:cubicBezTo>
                    <a:cubicBezTo>
                      <a:pt x="89" y="9"/>
                      <a:pt x="89" y="9"/>
                      <a:pt x="89" y="9"/>
                    </a:cubicBezTo>
                    <a:cubicBezTo>
                      <a:pt x="95" y="9"/>
                      <a:pt x="95" y="9"/>
                      <a:pt x="95" y="9"/>
                    </a:cubicBezTo>
                    <a:lnTo>
                      <a:pt x="95" y="19"/>
                    </a:lnTo>
                    <a:close/>
                    <a:moveTo>
                      <a:pt x="107" y="38"/>
                    </a:moveTo>
                    <a:cubicBezTo>
                      <a:pt x="101" y="38"/>
                      <a:pt x="101" y="38"/>
                      <a:pt x="101" y="38"/>
                    </a:cubicBezTo>
                    <a:cubicBezTo>
                      <a:pt x="101" y="28"/>
                      <a:pt x="101" y="28"/>
                      <a:pt x="101" y="28"/>
                    </a:cubicBezTo>
                    <a:cubicBezTo>
                      <a:pt x="107" y="28"/>
                      <a:pt x="107" y="28"/>
                      <a:pt x="107" y="28"/>
                    </a:cubicBezTo>
                    <a:lnTo>
                      <a:pt x="107" y="38"/>
                    </a:lnTo>
                    <a:close/>
                    <a:moveTo>
                      <a:pt x="107" y="19"/>
                    </a:moveTo>
                    <a:cubicBezTo>
                      <a:pt x="101" y="19"/>
                      <a:pt x="101" y="19"/>
                      <a:pt x="101" y="19"/>
                    </a:cubicBezTo>
                    <a:cubicBezTo>
                      <a:pt x="101" y="9"/>
                      <a:pt x="101" y="9"/>
                      <a:pt x="101" y="9"/>
                    </a:cubicBezTo>
                    <a:cubicBezTo>
                      <a:pt x="107" y="9"/>
                      <a:pt x="107" y="9"/>
                      <a:pt x="107" y="9"/>
                    </a:cubicBezTo>
                    <a:lnTo>
                      <a:pt x="107" y="1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9" name="Freeform 478">
                <a:extLst>
                  <a:ext uri="{FF2B5EF4-FFF2-40B4-BE49-F238E27FC236}">
                    <a16:creationId xmlns:a16="http://schemas.microsoft.com/office/drawing/2014/main" id="{D963BA18-41E5-42E6-9564-DFBF3E4A3E76}"/>
                  </a:ext>
                </a:extLst>
              </p:cNvPr>
              <p:cNvSpPr>
                <a:spLocks/>
              </p:cNvSpPr>
              <p:nvPr/>
            </p:nvSpPr>
            <p:spPr bwMode="auto">
              <a:xfrm>
                <a:off x="6114244" y="4093930"/>
                <a:ext cx="137644" cy="160165"/>
              </a:xfrm>
              <a:custGeom>
                <a:avLst/>
                <a:gdLst>
                  <a:gd name="T0" fmla="*/ 27 w 27"/>
                  <a:gd name="T1" fmla="*/ 30 h 30"/>
                  <a:gd name="T2" fmla="*/ 0 w 27"/>
                  <a:gd name="T3" fmla="*/ 0 h 30"/>
                  <a:gd name="T4" fmla="*/ 27 w 27"/>
                  <a:gd name="T5" fmla="*/ 21 h 30"/>
                  <a:gd name="T6" fmla="*/ 27 w 27"/>
                  <a:gd name="T7" fmla="*/ 30 h 30"/>
                </a:gdLst>
                <a:ahLst/>
                <a:cxnLst>
                  <a:cxn ang="0">
                    <a:pos x="T0" y="T1"/>
                  </a:cxn>
                  <a:cxn ang="0">
                    <a:pos x="T2" y="T3"/>
                  </a:cxn>
                  <a:cxn ang="0">
                    <a:pos x="T4" y="T5"/>
                  </a:cxn>
                  <a:cxn ang="0">
                    <a:pos x="T6" y="T7"/>
                  </a:cxn>
                </a:cxnLst>
                <a:rect l="0" t="0" r="r" b="b"/>
                <a:pathLst>
                  <a:path w="27" h="30">
                    <a:moveTo>
                      <a:pt x="27" y="30"/>
                    </a:moveTo>
                    <a:lnTo>
                      <a:pt x="0" y="0"/>
                    </a:lnTo>
                    <a:lnTo>
                      <a:pt x="27" y="21"/>
                    </a:lnTo>
                    <a:lnTo>
                      <a:pt x="27"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0" name="Freeform 481">
                <a:extLst>
                  <a:ext uri="{FF2B5EF4-FFF2-40B4-BE49-F238E27FC236}">
                    <a16:creationId xmlns:a16="http://schemas.microsoft.com/office/drawing/2014/main" id="{F8643678-19C0-4036-9408-95C11A407D13}"/>
                  </a:ext>
                </a:extLst>
              </p:cNvPr>
              <p:cNvSpPr>
                <a:spLocks/>
              </p:cNvSpPr>
              <p:nvPr/>
            </p:nvSpPr>
            <p:spPr bwMode="auto">
              <a:xfrm>
                <a:off x="6251889" y="4093930"/>
                <a:ext cx="132545" cy="160165"/>
              </a:xfrm>
              <a:custGeom>
                <a:avLst/>
                <a:gdLst>
                  <a:gd name="T0" fmla="*/ 0 w 26"/>
                  <a:gd name="T1" fmla="*/ 30 h 30"/>
                  <a:gd name="T2" fmla="*/ 26 w 26"/>
                  <a:gd name="T3" fmla="*/ 0 h 30"/>
                  <a:gd name="T4" fmla="*/ 0 w 26"/>
                  <a:gd name="T5" fmla="*/ 21 h 30"/>
                  <a:gd name="T6" fmla="*/ 0 w 26"/>
                  <a:gd name="T7" fmla="*/ 30 h 30"/>
                </a:gdLst>
                <a:ahLst/>
                <a:cxnLst>
                  <a:cxn ang="0">
                    <a:pos x="T0" y="T1"/>
                  </a:cxn>
                  <a:cxn ang="0">
                    <a:pos x="T2" y="T3"/>
                  </a:cxn>
                  <a:cxn ang="0">
                    <a:pos x="T4" y="T5"/>
                  </a:cxn>
                  <a:cxn ang="0">
                    <a:pos x="T6" y="T7"/>
                  </a:cxn>
                </a:cxnLst>
                <a:rect l="0" t="0" r="r" b="b"/>
                <a:pathLst>
                  <a:path w="26" h="30">
                    <a:moveTo>
                      <a:pt x="0" y="30"/>
                    </a:moveTo>
                    <a:lnTo>
                      <a:pt x="26" y="0"/>
                    </a:lnTo>
                    <a:lnTo>
                      <a:pt x="0" y="21"/>
                    </a:lnTo>
                    <a:lnTo>
                      <a:pt x="0"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211" name="Group 210">
              <a:extLst>
                <a:ext uri="{FF2B5EF4-FFF2-40B4-BE49-F238E27FC236}">
                  <a16:creationId xmlns:a16="http://schemas.microsoft.com/office/drawing/2014/main" id="{0130FDB3-9047-443D-94E9-4552212D5DA2}"/>
                </a:ext>
              </a:extLst>
            </p:cNvPr>
            <p:cNvGrpSpPr/>
            <p:nvPr/>
          </p:nvGrpSpPr>
          <p:grpSpPr>
            <a:xfrm>
              <a:off x="8394311" y="4547677"/>
              <a:ext cx="621736" cy="2486942"/>
              <a:chOff x="6639328" y="2940738"/>
              <a:chExt cx="412930" cy="1537592"/>
            </a:xfrm>
          </p:grpSpPr>
          <p:sp>
            <p:nvSpPr>
              <p:cNvPr id="212" name="Rectangle 428">
                <a:extLst>
                  <a:ext uri="{FF2B5EF4-FFF2-40B4-BE49-F238E27FC236}">
                    <a16:creationId xmlns:a16="http://schemas.microsoft.com/office/drawing/2014/main" id="{2E8E80FC-64B0-4CE7-B6D1-92294C16000F}"/>
                  </a:ext>
                </a:extLst>
              </p:cNvPr>
              <p:cNvSpPr>
                <a:spLocks noChangeArrowheads="1"/>
              </p:cNvSpPr>
              <p:nvPr/>
            </p:nvSpPr>
            <p:spPr bwMode="auto">
              <a:xfrm>
                <a:off x="6639328" y="3287765"/>
                <a:ext cx="412930" cy="119056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3" name="Oval 438">
                <a:extLst>
                  <a:ext uri="{FF2B5EF4-FFF2-40B4-BE49-F238E27FC236}">
                    <a16:creationId xmlns:a16="http://schemas.microsoft.com/office/drawing/2014/main" id="{A2CEEABA-788F-4B6E-A0D9-852B4BD233CA}"/>
                  </a:ext>
                </a:extLst>
              </p:cNvPr>
              <p:cNvSpPr>
                <a:spLocks noChangeArrowheads="1"/>
              </p:cNvSpPr>
              <p:nvPr/>
            </p:nvSpPr>
            <p:spPr bwMode="auto">
              <a:xfrm>
                <a:off x="6787165" y="3068871"/>
                <a:ext cx="122349" cy="12813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4" name="Freeform 439">
                <a:extLst>
                  <a:ext uri="{FF2B5EF4-FFF2-40B4-BE49-F238E27FC236}">
                    <a16:creationId xmlns:a16="http://schemas.microsoft.com/office/drawing/2014/main" id="{0386CC4F-C72F-4075-9162-73D67D9A8961}"/>
                  </a:ext>
                </a:extLst>
              </p:cNvPr>
              <p:cNvSpPr>
                <a:spLocks/>
              </p:cNvSpPr>
              <p:nvPr/>
            </p:nvSpPr>
            <p:spPr bwMode="auto">
              <a:xfrm>
                <a:off x="6720894" y="3495979"/>
                <a:ext cx="254894" cy="245587"/>
              </a:xfrm>
              <a:custGeom>
                <a:avLst/>
                <a:gdLst>
                  <a:gd name="T0" fmla="*/ 12 w 23"/>
                  <a:gd name="T1" fmla="*/ 0 h 21"/>
                  <a:gd name="T2" fmla="*/ 0 w 23"/>
                  <a:gd name="T3" fmla="*/ 12 h 21"/>
                  <a:gd name="T4" fmla="*/ 0 w 23"/>
                  <a:gd name="T5" fmla="*/ 21 h 21"/>
                  <a:gd name="T6" fmla="*/ 23 w 23"/>
                  <a:gd name="T7" fmla="*/ 21 h 21"/>
                  <a:gd name="T8" fmla="*/ 23 w 23"/>
                  <a:gd name="T9" fmla="*/ 12 h 21"/>
                  <a:gd name="T10" fmla="*/ 12 w 23"/>
                  <a:gd name="T11" fmla="*/ 0 h 21"/>
                </a:gdLst>
                <a:ahLst/>
                <a:cxnLst>
                  <a:cxn ang="0">
                    <a:pos x="T0" y="T1"/>
                  </a:cxn>
                  <a:cxn ang="0">
                    <a:pos x="T2" y="T3"/>
                  </a:cxn>
                  <a:cxn ang="0">
                    <a:pos x="T4" y="T5"/>
                  </a:cxn>
                  <a:cxn ang="0">
                    <a:pos x="T6" y="T7"/>
                  </a:cxn>
                  <a:cxn ang="0">
                    <a:pos x="T8" y="T9"/>
                  </a:cxn>
                  <a:cxn ang="0">
                    <a:pos x="T10" y="T11"/>
                  </a:cxn>
                </a:cxnLst>
                <a:rect l="0" t="0" r="r" b="b"/>
                <a:pathLst>
                  <a:path w="23" h="21">
                    <a:moveTo>
                      <a:pt x="12" y="0"/>
                    </a:moveTo>
                    <a:cubicBezTo>
                      <a:pt x="5" y="0"/>
                      <a:pt x="0" y="5"/>
                      <a:pt x="0" y="12"/>
                    </a:cubicBezTo>
                    <a:cubicBezTo>
                      <a:pt x="0" y="21"/>
                      <a:pt x="0" y="21"/>
                      <a:pt x="0" y="21"/>
                    </a:cubicBezTo>
                    <a:cubicBezTo>
                      <a:pt x="23" y="21"/>
                      <a:pt x="23" y="21"/>
                      <a:pt x="23" y="21"/>
                    </a:cubicBezTo>
                    <a:cubicBezTo>
                      <a:pt x="23" y="12"/>
                      <a:pt x="23" y="12"/>
                      <a:pt x="23" y="12"/>
                    </a:cubicBezTo>
                    <a:cubicBezTo>
                      <a:pt x="23" y="5"/>
                      <a:pt x="18" y="0"/>
                      <a:pt x="12"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5" name="Freeform 486">
                <a:extLst>
                  <a:ext uri="{FF2B5EF4-FFF2-40B4-BE49-F238E27FC236}">
                    <a16:creationId xmlns:a16="http://schemas.microsoft.com/office/drawing/2014/main" id="{2E85F938-FF60-40AA-B37C-4BA162C48E58}"/>
                  </a:ext>
                </a:extLst>
              </p:cNvPr>
              <p:cNvSpPr>
                <a:spLocks/>
              </p:cNvSpPr>
              <p:nvPr/>
            </p:nvSpPr>
            <p:spPr bwMode="auto">
              <a:xfrm>
                <a:off x="6639328" y="2940738"/>
                <a:ext cx="412930" cy="325672"/>
              </a:xfrm>
              <a:custGeom>
                <a:avLst/>
                <a:gdLst>
                  <a:gd name="T0" fmla="*/ 42 w 81"/>
                  <a:gd name="T1" fmla="*/ 0 h 61"/>
                  <a:gd name="T2" fmla="*/ 0 w 81"/>
                  <a:gd name="T3" fmla="*/ 61 h 61"/>
                  <a:gd name="T4" fmla="*/ 81 w 81"/>
                  <a:gd name="T5" fmla="*/ 61 h 61"/>
                  <a:gd name="T6" fmla="*/ 42 w 81"/>
                  <a:gd name="T7" fmla="*/ 0 h 61"/>
                </a:gdLst>
                <a:ahLst/>
                <a:cxnLst>
                  <a:cxn ang="0">
                    <a:pos x="T0" y="T1"/>
                  </a:cxn>
                  <a:cxn ang="0">
                    <a:pos x="T2" y="T3"/>
                  </a:cxn>
                  <a:cxn ang="0">
                    <a:pos x="T4" y="T5"/>
                  </a:cxn>
                  <a:cxn ang="0">
                    <a:pos x="T6" y="T7"/>
                  </a:cxn>
                </a:cxnLst>
                <a:rect l="0" t="0" r="r" b="b"/>
                <a:pathLst>
                  <a:path w="81" h="61">
                    <a:moveTo>
                      <a:pt x="42" y="0"/>
                    </a:moveTo>
                    <a:lnTo>
                      <a:pt x="0" y="61"/>
                    </a:lnTo>
                    <a:lnTo>
                      <a:pt x="81" y="61"/>
                    </a:lnTo>
                    <a:lnTo>
                      <a:pt x="42"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6" name="Rectangle 487">
                <a:extLst>
                  <a:ext uri="{FF2B5EF4-FFF2-40B4-BE49-F238E27FC236}">
                    <a16:creationId xmlns:a16="http://schemas.microsoft.com/office/drawing/2014/main" id="{5B6447AD-4007-4817-879B-7DAA1ABC9352}"/>
                  </a:ext>
                </a:extLst>
              </p:cNvPr>
              <p:cNvSpPr>
                <a:spLocks noChangeArrowheads="1"/>
              </p:cNvSpPr>
              <p:nvPr/>
            </p:nvSpPr>
            <p:spPr bwMode="auto">
              <a:xfrm>
                <a:off x="6776969" y="3474623"/>
                <a:ext cx="10196"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7" name="Rectangle 488">
                <a:extLst>
                  <a:ext uri="{FF2B5EF4-FFF2-40B4-BE49-F238E27FC236}">
                    <a16:creationId xmlns:a16="http://schemas.microsoft.com/office/drawing/2014/main" id="{17B3E043-CE93-4A36-882D-592A03564C53}"/>
                  </a:ext>
                </a:extLst>
              </p:cNvPr>
              <p:cNvSpPr>
                <a:spLocks noChangeArrowheads="1"/>
              </p:cNvSpPr>
              <p:nvPr/>
            </p:nvSpPr>
            <p:spPr bwMode="auto">
              <a:xfrm>
                <a:off x="6909514" y="3474623"/>
                <a:ext cx="20392"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8" name="Rectangle 489">
                <a:extLst>
                  <a:ext uri="{FF2B5EF4-FFF2-40B4-BE49-F238E27FC236}">
                    <a16:creationId xmlns:a16="http://schemas.microsoft.com/office/drawing/2014/main" id="{41C45F1B-EB2C-4CF0-BA42-6AE6BBFCFD6E}"/>
                  </a:ext>
                </a:extLst>
              </p:cNvPr>
              <p:cNvSpPr>
                <a:spLocks noChangeArrowheads="1"/>
              </p:cNvSpPr>
              <p:nvPr/>
            </p:nvSpPr>
            <p:spPr bwMode="auto">
              <a:xfrm>
                <a:off x="6675012" y="3650807"/>
                <a:ext cx="336460" cy="1067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219" name="Group 218">
              <a:extLst>
                <a:ext uri="{FF2B5EF4-FFF2-40B4-BE49-F238E27FC236}">
                  <a16:creationId xmlns:a16="http://schemas.microsoft.com/office/drawing/2014/main" id="{85A79443-C6C8-498E-8624-57BA1B66E807}"/>
                </a:ext>
              </a:extLst>
            </p:cNvPr>
            <p:cNvGrpSpPr/>
            <p:nvPr/>
          </p:nvGrpSpPr>
          <p:grpSpPr>
            <a:xfrm>
              <a:off x="9016047" y="5831242"/>
              <a:ext cx="1787490" cy="1203377"/>
              <a:chOff x="3505200" y="2286000"/>
              <a:chExt cx="637237" cy="1179888"/>
            </a:xfrm>
          </p:grpSpPr>
          <p:sp>
            <p:nvSpPr>
              <p:cNvPr id="220" name="Rectangle 437">
                <a:extLst>
                  <a:ext uri="{FF2B5EF4-FFF2-40B4-BE49-F238E27FC236}">
                    <a16:creationId xmlns:a16="http://schemas.microsoft.com/office/drawing/2014/main" id="{4710C98F-1093-4B76-AE0A-F7C8506A516A}"/>
                  </a:ext>
                </a:extLst>
              </p:cNvPr>
              <p:cNvSpPr>
                <a:spLocks noChangeArrowheads="1"/>
              </p:cNvSpPr>
              <p:nvPr/>
            </p:nvSpPr>
            <p:spPr bwMode="auto">
              <a:xfrm>
                <a:off x="3505200" y="2286000"/>
                <a:ext cx="637237" cy="1179888"/>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1" name="Freeform 443">
                <a:extLst>
                  <a:ext uri="{FF2B5EF4-FFF2-40B4-BE49-F238E27FC236}">
                    <a16:creationId xmlns:a16="http://schemas.microsoft.com/office/drawing/2014/main" id="{AD9E005A-E75B-40D5-ACCF-60EA05089918}"/>
                  </a:ext>
                </a:extLst>
              </p:cNvPr>
              <p:cNvSpPr>
                <a:spLocks/>
              </p:cNvSpPr>
              <p:nvPr/>
            </p:nvSpPr>
            <p:spPr bwMode="auto">
              <a:xfrm>
                <a:off x="3551079" y="3081486"/>
                <a:ext cx="142741"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2" name="Freeform 444">
                <a:extLst>
                  <a:ext uri="{FF2B5EF4-FFF2-40B4-BE49-F238E27FC236}">
                    <a16:creationId xmlns:a16="http://schemas.microsoft.com/office/drawing/2014/main" id="{8E7E85DC-D0FC-4BF2-BFDB-67F7C4F41677}"/>
                  </a:ext>
                </a:extLst>
              </p:cNvPr>
              <p:cNvSpPr>
                <a:spLocks/>
              </p:cNvSpPr>
              <p:nvPr/>
            </p:nvSpPr>
            <p:spPr bwMode="auto">
              <a:xfrm>
                <a:off x="3938518" y="3081486"/>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3" name="Freeform 445">
                <a:extLst>
                  <a:ext uri="{FF2B5EF4-FFF2-40B4-BE49-F238E27FC236}">
                    <a16:creationId xmlns:a16="http://schemas.microsoft.com/office/drawing/2014/main" id="{920A2A6C-B10F-40F5-B5A7-1D4BA15D0A31}"/>
                  </a:ext>
                </a:extLst>
              </p:cNvPr>
              <p:cNvSpPr>
                <a:spLocks/>
              </p:cNvSpPr>
              <p:nvPr/>
            </p:nvSpPr>
            <p:spPr bwMode="auto">
              <a:xfrm>
                <a:off x="3749898" y="3081486"/>
                <a:ext cx="147840" cy="266942"/>
              </a:xfrm>
              <a:custGeom>
                <a:avLst/>
                <a:gdLst>
                  <a:gd name="T0" fmla="*/ 6 w 13"/>
                  <a:gd name="T1" fmla="*/ 0 h 23"/>
                  <a:gd name="T2" fmla="*/ 0 w 13"/>
                  <a:gd name="T3" fmla="*/ 6 h 23"/>
                  <a:gd name="T4" fmla="*/ 0 w 13"/>
                  <a:gd name="T5" fmla="*/ 23 h 23"/>
                  <a:gd name="T6" fmla="*/ 13 w 13"/>
                  <a:gd name="T7" fmla="*/ 23 h 23"/>
                  <a:gd name="T8" fmla="*/ 13 w 13"/>
                  <a:gd name="T9" fmla="*/ 6 h 23"/>
                  <a:gd name="T10" fmla="*/ 6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6" y="0"/>
                    </a:moveTo>
                    <a:cubicBezTo>
                      <a:pt x="3" y="0"/>
                      <a:pt x="0" y="3"/>
                      <a:pt x="0" y="6"/>
                    </a:cubicBezTo>
                    <a:cubicBezTo>
                      <a:pt x="0" y="23"/>
                      <a:pt x="0" y="23"/>
                      <a:pt x="0" y="23"/>
                    </a:cubicBezTo>
                    <a:cubicBezTo>
                      <a:pt x="13" y="23"/>
                      <a:pt x="13" y="23"/>
                      <a:pt x="13" y="23"/>
                    </a:cubicBezTo>
                    <a:cubicBezTo>
                      <a:pt x="13" y="6"/>
                      <a:pt x="13" y="6"/>
                      <a:pt x="13" y="6"/>
                    </a:cubicBezTo>
                    <a:cubicBezTo>
                      <a:pt x="13" y="3"/>
                      <a:pt x="10" y="0"/>
                      <a:pt x="6"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4" name="Rectangle 446">
                <a:extLst>
                  <a:ext uri="{FF2B5EF4-FFF2-40B4-BE49-F238E27FC236}">
                    <a16:creationId xmlns:a16="http://schemas.microsoft.com/office/drawing/2014/main" id="{CC23506A-54D6-4B9B-937F-E41A7706873E}"/>
                  </a:ext>
                </a:extLst>
              </p:cNvPr>
              <p:cNvSpPr>
                <a:spLocks noChangeArrowheads="1"/>
              </p:cNvSpPr>
              <p:nvPr/>
            </p:nvSpPr>
            <p:spPr bwMode="auto">
              <a:xfrm>
                <a:off x="3505200" y="3449869"/>
                <a:ext cx="637237" cy="1601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5" name="Rectangle 447">
                <a:extLst>
                  <a:ext uri="{FF2B5EF4-FFF2-40B4-BE49-F238E27FC236}">
                    <a16:creationId xmlns:a16="http://schemas.microsoft.com/office/drawing/2014/main" id="{1D5C3A13-DE32-4E26-921E-2A26354191F9}"/>
                  </a:ext>
                </a:extLst>
              </p:cNvPr>
              <p:cNvSpPr>
                <a:spLocks noChangeArrowheads="1"/>
              </p:cNvSpPr>
              <p:nvPr/>
            </p:nvSpPr>
            <p:spPr bwMode="auto">
              <a:xfrm>
                <a:off x="3505200" y="3407158"/>
                <a:ext cx="637237" cy="1067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6" name="Rectangle 448">
                <a:extLst>
                  <a:ext uri="{FF2B5EF4-FFF2-40B4-BE49-F238E27FC236}">
                    <a16:creationId xmlns:a16="http://schemas.microsoft.com/office/drawing/2014/main" id="{E042C257-BAEC-4862-B25A-A2570F0F58FE}"/>
                  </a:ext>
                </a:extLst>
              </p:cNvPr>
              <p:cNvSpPr>
                <a:spLocks noChangeArrowheads="1"/>
              </p:cNvSpPr>
              <p:nvPr/>
            </p:nvSpPr>
            <p:spPr bwMode="auto">
              <a:xfrm>
                <a:off x="3505200" y="3348429"/>
                <a:ext cx="637237" cy="213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7" name="Rectangle 449">
                <a:extLst>
                  <a:ext uri="{FF2B5EF4-FFF2-40B4-BE49-F238E27FC236}">
                    <a16:creationId xmlns:a16="http://schemas.microsoft.com/office/drawing/2014/main" id="{254AEB14-27C1-44FD-B46E-37DFD37018D5}"/>
                  </a:ext>
                </a:extLst>
              </p:cNvPr>
              <p:cNvSpPr>
                <a:spLocks noChangeArrowheads="1"/>
              </p:cNvSpPr>
              <p:nvPr/>
            </p:nvSpPr>
            <p:spPr bwMode="auto">
              <a:xfrm>
                <a:off x="3596962" y="248353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8" name="Rectangle 450">
                <a:extLst>
                  <a:ext uri="{FF2B5EF4-FFF2-40B4-BE49-F238E27FC236}">
                    <a16:creationId xmlns:a16="http://schemas.microsoft.com/office/drawing/2014/main" id="{0478D99E-3FAD-4B72-BE44-39692AFCB0C3}"/>
                  </a:ext>
                </a:extLst>
              </p:cNvPr>
              <p:cNvSpPr>
                <a:spLocks noChangeArrowheads="1"/>
              </p:cNvSpPr>
              <p:nvPr/>
            </p:nvSpPr>
            <p:spPr bwMode="auto">
              <a:xfrm>
                <a:off x="372950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9" name="Rectangle 451">
                <a:extLst>
                  <a:ext uri="{FF2B5EF4-FFF2-40B4-BE49-F238E27FC236}">
                    <a16:creationId xmlns:a16="http://schemas.microsoft.com/office/drawing/2014/main" id="{281A26A2-18E7-425E-846E-B196A3CC0536}"/>
                  </a:ext>
                </a:extLst>
              </p:cNvPr>
              <p:cNvSpPr>
                <a:spLocks noChangeArrowheads="1"/>
              </p:cNvSpPr>
              <p:nvPr/>
            </p:nvSpPr>
            <p:spPr bwMode="auto">
              <a:xfrm>
                <a:off x="3862052"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0" name="Rectangle 452">
                <a:extLst>
                  <a:ext uri="{FF2B5EF4-FFF2-40B4-BE49-F238E27FC236}">
                    <a16:creationId xmlns:a16="http://schemas.microsoft.com/office/drawing/2014/main" id="{7A6B0536-8B88-4103-8B31-2DE84D8A0019}"/>
                  </a:ext>
                </a:extLst>
              </p:cNvPr>
              <p:cNvSpPr>
                <a:spLocks noChangeArrowheads="1"/>
              </p:cNvSpPr>
              <p:nvPr/>
            </p:nvSpPr>
            <p:spPr bwMode="auto">
              <a:xfrm>
                <a:off x="399459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1" name="Rectangle 453">
                <a:extLst>
                  <a:ext uri="{FF2B5EF4-FFF2-40B4-BE49-F238E27FC236}">
                    <a16:creationId xmlns:a16="http://schemas.microsoft.com/office/drawing/2014/main" id="{47C26F50-6A86-472A-8743-81F968D493DD}"/>
                  </a:ext>
                </a:extLst>
              </p:cNvPr>
              <p:cNvSpPr>
                <a:spLocks noChangeArrowheads="1"/>
              </p:cNvSpPr>
              <p:nvPr/>
            </p:nvSpPr>
            <p:spPr bwMode="auto">
              <a:xfrm>
                <a:off x="3596962" y="271844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2" name="Rectangle 454">
                <a:extLst>
                  <a:ext uri="{FF2B5EF4-FFF2-40B4-BE49-F238E27FC236}">
                    <a16:creationId xmlns:a16="http://schemas.microsoft.com/office/drawing/2014/main" id="{666144AD-A564-4FF6-8049-71F8DEAA066B}"/>
                  </a:ext>
                </a:extLst>
              </p:cNvPr>
              <p:cNvSpPr>
                <a:spLocks noChangeArrowheads="1"/>
              </p:cNvSpPr>
              <p:nvPr/>
            </p:nvSpPr>
            <p:spPr bwMode="auto">
              <a:xfrm>
                <a:off x="372950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3" name="Rectangle 455">
                <a:extLst>
                  <a:ext uri="{FF2B5EF4-FFF2-40B4-BE49-F238E27FC236}">
                    <a16:creationId xmlns:a16="http://schemas.microsoft.com/office/drawing/2014/main" id="{377A1899-28B7-486B-8A21-0E911113219A}"/>
                  </a:ext>
                </a:extLst>
              </p:cNvPr>
              <p:cNvSpPr>
                <a:spLocks noChangeArrowheads="1"/>
              </p:cNvSpPr>
              <p:nvPr/>
            </p:nvSpPr>
            <p:spPr bwMode="auto">
              <a:xfrm>
                <a:off x="3862052"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4" name="Rectangle 456">
                <a:extLst>
                  <a:ext uri="{FF2B5EF4-FFF2-40B4-BE49-F238E27FC236}">
                    <a16:creationId xmlns:a16="http://schemas.microsoft.com/office/drawing/2014/main" id="{28250AA3-777B-4EBC-8090-F41CD3EA1267}"/>
                  </a:ext>
                </a:extLst>
              </p:cNvPr>
              <p:cNvSpPr>
                <a:spLocks noChangeArrowheads="1"/>
              </p:cNvSpPr>
              <p:nvPr/>
            </p:nvSpPr>
            <p:spPr bwMode="auto">
              <a:xfrm>
                <a:off x="399459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235" name="Group 234">
              <a:extLst>
                <a:ext uri="{FF2B5EF4-FFF2-40B4-BE49-F238E27FC236}">
                  <a16:creationId xmlns:a16="http://schemas.microsoft.com/office/drawing/2014/main" id="{249870B0-A748-4AE1-8546-BC15E66AEE5C}"/>
                </a:ext>
              </a:extLst>
            </p:cNvPr>
            <p:cNvGrpSpPr/>
            <p:nvPr/>
          </p:nvGrpSpPr>
          <p:grpSpPr>
            <a:xfrm>
              <a:off x="10803537" y="4236809"/>
              <a:ext cx="777169" cy="2797810"/>
              <a:chOff x="6063962" y="2362200"/>
              <a:chExt cx="639762" cy="2582117"/>
            </a:xfrm>
          </p:grpSpPr>
          <p:sp>
            <p:nvSpPr>
              <p:cNvPr id="236" name="Freeform 383">
                <a:extLst>
                  <a:ext uri="{FF2B5EF4-FFF2-40B4-BE49-F238E27FC236}">
                    <a16:creationId xmlns:a16="http://schemas.microsoft.com/office/drawing/2014/main" id="{CB7AE6CE-E9E2-44F3-A29C-14745BBAE602}"/>
                  </a:ext>
                </a:extLst>
              </p:cNvPr>
              <p:cNvSpPr>
                <a:spLocks/>
              </p:cNvSpPr>
              <p:nvPr/>
            </p:nvSpPr>
            <p:spPr bwMode="auto">
              <a:xfrm>
                <a:off x="6063962" y="2631638"/>
                <a:ext cx="639762" cy="2312679"/>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7" name="Rectangle 236">
                <a:extLst>
                  <a:ext uri="{FF2B5EF4-FFF2-40B4-BE49-F238E27FC236}">
                    <a16:creationId xmlns:a16="http://schemas.microsoft.com/office/drawing/2014/main" id="{807C02B8-AE0D-4DE0-B37B-F44C7D350708}"/>
                  </a:ext>
                </a:extLst>
              </p:cNvPr>
              <p:cNvSpPr>
                <a:spLocks noChangeArrowheads="1"/>
              </p:cNvSpPr>
              <p:nvPr/>
            </p:nvSpPr>
            <p:spPr bwMode="auto">
              <a:xfrm>
                <a:off x="6286662" y="2800037"/>
                <a:ext cx="6478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8" name="Rectangle 237">
                <a:extLst>
                  <a:ext uri="{FF2B5EF4-FFF2-40B4-BE49-F238E27FC236}">
                    <a16:creationId xmlns:a16="http://schemas.microsoft.com/office/drawing/2014/main" id="{B0208929-82D9-43DE-AB42-EA1FBD35ECD7}"/>
                  </a:ext>
                </a:extLst>
              </p:cNvPr>
              <p:cNvSpPr>
                <a:spLocks noChangeArrowheads="1"/>
              </p:cNvSpPr>
              <p:nvPr/>
            </p:nvSpPr>
            <p:spPr bwMode="auto">
              <a:xfrm>
                <a:off x="6420282" y="2800037"/>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9" name="Rectangle 238">
                <a:extLst>
                  <a:ext uri="{FF2B5EF4-FFF2-40B4-BE49-F238E27FC236}">
                    <a16:creationId xmlns:a16="http://schemas.microsoft.com/office/drawing/2014/main" id="{DCA0BBE2-D707-427A-9E3D-0E252CFAC0CE}"/>
                  </a:ext>
                </a:extLst>
              </p:cNvPr>
              <p:cNvSpPr>
                <a:spLocks noChangeArrowheads="1"/>
              </p:cNvSpPr>
              <p:nvPr/>
            </p:nvSpPr>
            <p:spPr bwMode="auto">
              <a:xfrm>
                <a:off x="6420282" y="3047022"/>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0" name="Rectangle 239">
                <a:extLst>
                  <a:ext uri="{FF2B5EF4-FFF2-40B4-BE49-F238E27FC236}">
                    <a16:creationId xmlns:a16="http://schemas.microsoft.com/office/drawing/2014/main" id="{5D7B8D98-8E19-47BC-9BF4-E70D56E22215}"/>
                  </a:ext>
                </a:extLst>
              </p:cNvPr>
              <p:cNvSpPr>
                <a:spLocks noChangeArrowheads="1"/>
              </p:cNvSpPr>
              <p:nvPr/>
            </p:nvSpPr>
            <p:spPr bwMode="auto">
              <a:xfrm>
                <a:off x="6144942" y="3294007"/>
                <a:ext cx="72884"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1" name="Rectangle 240">
                <a:extLst>
                  <a:ext uri="{FF2B5EF4-FFF2-40B4-BE49-F238E27FC236}">
                    <a16:creationId xmlns:a16="http://schemas.microsoft.com/office/drawing/2014/main" id="{DDCB712C-3956-4825-9C4F-0E7BCEFD48D5}"/>
                  </a:ext>
                </a:extLst>
              </p:cNvPr>
              <p:cNvSpPr>
                <a:spLocks noChangeArrowheads="1"/>
              </p:cNvSpPr>
              <p:nvPr/>
            </p:nvSpPr>
            <p:spPr bwMode="auto">
              <a:xfrm>
                <a:off x="6286662" y="3535381"/>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2" name="Rectangle 241">
                <a:extLst>
                  <a:ext uri="{FF2B5EF4-FFF2-40B4-BE49-F238E27FC236}">
                    <a16:creationId xmlns:a16="http://schemas.microsoft.com/office/drawing/2014/main" id="{5314CA79-DA3C-43FE-8BBC-3A5EE4CF423B}"/>
                  </a:ext>
                </a:extLst>
              </p:cNvPr>
              <p:cNvSpPr>
                <a:spLocks noChangeArrowheads="1"/>
              </p:cNvSpPr>
              <p:nvPr/>
            </p:nvSpPr>
            <p:spPr bwMode="auto">
              <a:xfrm>
                <a:off x="6420282" y="3535381"/>
                <a:ext cx="60738"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3" name="Rectangle 242">
                <a:extLst>
                  <a:ext uri="{FF2B5EF4-FFF2-40B4-BE49-F238E27FC236}">
                    <a16:creationId xmlns:a16="http://schemas.microsoft.com/office/drawing/2014/main" id="{044DA74B-7D55-427C-9F8F-E27F083CA476}"/>
                  </a:ext>
                </a:extLst>
              </p:cNvPr>
              <p:cNvSpPr>
                <a:spLocks noChangeArrowheads="1"/>
              </p:cNvSpPr>
              <p:nvPr/>
            </p:nvSpPr>
            <p:spPr bwMode="auto">
              <a:xfrm>
                <a:off x="6420282"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4" name="Rectangle 243">
                <a:extLst>
                  <a:ext uri="{FF2B5EF4-FFF2-40B4-BE49-F238E27FC236}">
                    <a16:creationId xmlns:a16="http://schemas.microsoft.com/office/drawing/2014/main" id="{25F8AEE4-06E2-4F94-B633-136FEE754CA2}"/>
                  </a:ext>
                </a:extLst>
              </p:cNvPr>
              <p:cNvSpPr>
                <a:spLocks noChangeArrowheads="1"/>
              </p:cNvSpPr>
              <p:nvPr/>
            </p:nvSpPr>
            <p:spPr bwMode="auto">
              <a:xfrm>
                <a:off x="6562003"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5" name="Rectangle 244">
                <a:extLst>
                  <a:ext uri="{FF2B5EF4-FFF2-40B4-BE49-F238E27FC236}">
                    <a16:creationId xmlns:a16="http://schemas.microsoft.com/office/drawing/2014/main" id="{2735D177-D762-4ED0-9F23-4049ABD71C47}"/>
                  </a:ext>
                </a:extLst>
              </p:cNvPr>
              <p:cNvSpPr>
                <a:spLocks noChangeArrowheads="1"/>
              </p:cNvSpPr>
              <p:nvPr/>
            </p:nvSpPr>
            <p:spPr bwMode="auto">
              <a:xfrm>
                <a:off x="6144942" y="4023736"/>
                <a:ext cx="72884"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6" name="Rectangle 245">
                <a:extLst>
                  <a:ext uri="{FF2B5EF4-FFF2-40B4-BE49-F238E27FC236}">
                    <a16:creationId xmlns:a16="http://schemas.microsoft.com/office/drawing/2014/main" id="{9C13DAF0-C552-4B86-9946-5B70BE52C738}"/>
                  </a:ext>
                </a:extLst>
              </p:cNvPr>
              <p:cNvSpPr>
                <a:spLocks noChangeArrowheads="1"/>
              </p:cNvSpPr>
              <p:nvPr/>
            </p:nvSpPr>
            <p:spPr bwMode="auto">
              <a:xfrm>
                <a:off x="6286662" y="4023736"/>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7" name="Rectangle 246">
                <a:extLst>
                  <a:ext uri="{FF2B5EF4-FFF2-40B4-BE49-F238E27FC236}">
                    <a16:creationId xmlns:a16="http://schemas.microsoft.com/office/drawing/2014/main" id="{8AF29BF2-64A7-42CF-A67E-9250A9BD6894}"/>
                  </a:ext>
                </a:extLst>
              </p:cNvPr>
              <p:cNvSpPr>
                <a:spLocks noChangeArrowheads="1"/>
              </p:cNvSpPr>
              <p:nvPr/>
            </p:nvSpPr>
            <p:spPr bwMode="auto">
              <a:xfrm>
                <a:off x="6144942" y="4281948"/>
                <a:ext cx="72884"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8" name="Rectangle 247">
                <a:extLst>
                  <a:ext uri="{FF2B5EF4-FFF2-40B4-BE49-F238E27FC236}">
                    <a16:creationId xmlns:a16="http://schemas.microsoft.com/office/drawing/2014/main" id="{73E1452B-82AD-4738-9C00-89C02F724B67}"/>
                  </a:ext>
                </a:extLst>
              </p:cNvPr>
              <p:cNvSpPr>
                <a:spLocks noChangeArrowheads="1"/>
              </p:cNvSpPr>
              <p:nvPr/>
            </p:nvSpPr>
            <p:spPr bwMode="auto">
              <a:xfrm>
                <a:off x="6420282" y="4281948"/>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9" name="Rectangle 248">
                <a:extLst>
                  <a:ext uri="{FF2B5EF4-FFF2-40B4-BE49-F238E27FC236}">
                    <a16:creationId xmlns:a16="http://schemas.microsoft.com/office/drawing/2014/main" id="{0CC53DDB-48C3-4B22-B3B6-8701BF434A0D}"/>
                  </a:ext>
                </a:extLst>
              </p:cNvPr>
              <p:cNvSpPr>
                <a:spLocks noChangeArrowheads="1"/>
              </p:cNvSpPr>
              <p:nvPr/>
            </p:nvSpPr>
            <p:spPr bwMode="auto">
              <a:xfrm>
                <a:off x="6286662" y="4528933"/>
                <a:ext cx="64786"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0" name="Rectangle 249">
                <a:extLst>
                  <a:ext uri="{FF2B5EF4-FFF2-40B4-BE49-F238E27FC236}">
                    <a16:creationId xmlns:a16="http://schemas.microsoft.com/office/drawing/2014/main" id="{8EB0BA2E-8FD3-4761-BBF1-A89CBB676850}"/>
                  </a:ext>
                </a:extLst>
              </p:cNvPr>
              <p:cNvSpPr>
                <a:spLocks noChangeArrowheads="1"/>
              </p:cNvSpPr>
              <p:nvPr/>
            </p:nvSpPr>
            <p:spPr bwMode="auto">
              <a:xfrm>
                <a:off x="6562003" y="4528933"/>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1" name="Rectangle 250">
                <a:extLst>
                  <a:ext uri="{FF2B5EF4-FFF2-40B4-BE49-F238E27FC236}">
                    <a16:creationId xmlns:a16="http://schemas.microsoft.com/office/drawing/2014/main" id="{56DB5CC5-AFA2-4468-A499-FD0C94FF8BC1}"/>
                  </a:ext>
                </a:extLst>
              </p:cNvPr>
              <p:cNvSpPr>
                <a:spLocks noChangeArrowheads="1"/>
              </p:cNvSpPr>
              <p:nvPr/>
            </p:nvSpPr>
            <p:spPr bwMode="auto">
              <a:xfrm>
                <a:off x="6420282" y="2468854"/>
                <a:ext cx="20245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2" name="Rectangle 251">
                <a:extLst>
                  <a:ext uri="{FF2B5EF4-FFF2-40B4-BE49-F238E27FC236}">
                    <a16:creationId xmlns:a16="http://schemas.microsoft.com/office/drawing/2014/main" id="{4EE80796-F6B2-4762-82E5-D0C7208865BA}"/>
                  </a:ext>
                </a:extLst>
              </p:cNvPr>
              <p:cNvSpPr>
                <a:spLocks noChangeArrowheads="1"/>
              </p:cNvSpPr>
              <p:nvPr/>
            </p:nvSpPr>
            <p:spPr bwMode="auto">
              <a:xfrm>
                <a:off x="6217826" y="2362200"/>
                <a:ext cx="32393" cy="2694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3" name="Rectangle 252">
                <a:extLst>
                  <a:ext uri="{FF2B5EF4-FFF2-40B4-BE49-F238E27FC236}">
                    <a16:creationId xmlns:a16="http://schemas.microsoft.com/office/drawing/2014/main" id="{7EBC46D4-5DD2-4CF6-9F18-14FEA185F692}"/>
                  </a:ext>
                </a:extLst>
              </p:cNvPr>
              <p:cNvSpPr>
                <a:spLocks noChangeArrowheads="1"/>
              </p:cNvSpPr>
              <p:nvPr/>
            </p:nvSpPr>
            <p:spPr bwMode="auto">
              <a:xfrm>
                <a:off x="6144942" y="2800037"/>
                <a:ext cx="72884"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4" name="Rectangle 253">
                <a:extLst>
                  <a:ext uri="{FF2B5EF4-FFF2-40B4-BE49-F238E27FC236}">
                    <a16:creationId xmlns:a16="http://schemas.microsoft.com/office/drawing/2014/main" id="{CA520931-6B4C-41D5-8032-87C91365EB72}"/>
                  </a:ext>
                </a:extLst>
              </p:cNvPr>
              <p:cNvSpPr>
                <a:spLocks noChangeArrowheads="1"/>
              </p:cNvSpPr>
              <p:nvPr/>
            </p:nvSpPr>
            <p:spPr bwMode="auto">
              <a:xfrm>
                <a:off x="6562003" y="2800037"/>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5" name="Rectangle 254">
                <a:extLst>
                  <a:ext uri="{FF2B5EF4-FFF2-40B4-BE49-F238E27FC236}">
                    <a16:creationId xmlns:a16="http://schemas.microsoft.com/office/drawing/2014/main" id="{A637254C-40B2-4143-96C7-542B7EB08CE5}"/>
                  </a:ext>
                </a:extLst>
              </p:cNvPr>
              <p:cNvSpPr>
                <a:spLocks noChangeArrowheads="1"/>
              </p:cNvSpPr>
              <p:nvPr/>
            </p:nvSpPr>
            <p:spPr bwMode="auto">
              <a:xfrm>
                <a:off x="6144942" y="3047022"/>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6" name="Rectangle 407">
                <a:extLst>
                  <a:ext uri="{FF2B5EF4-FFF2-40B4-BE49-F238E27FC236}">
                    <a16:creationId xmlns:a16="http://schemas.microsoft.com/office/drawing/2014/main" id="{E9236B73-D16B-43DD-A3A1-B9BAD2C663FE}"/>
                  </a:ext>
                </a:extLst>
              </p:cNvPr>
              <p:cNvSpPr>
                <a:spLocks noChangeArrowheads="1"/>
              </p:cNvSpPr>
              <p:nvPr/>
            </p:nvSpPr>
            <p:spPr bwMode="auto">
              <a:xfrm>
                <a:off x="6286662" y="3047026"/>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7" name="Rectangle 408">
                <a:extLst>
                  <a:ext uri="{FF2B5EF4-FFF2-40B4-BE49-F238E27FC236}">
                    <a16:creationId xmlns:a16="http://schemas.microsoft.com/office/drawing/2014/main" id="{B3CC7D1F-8053-4DAD-B53E-93E7ED91891A}"/>
                  </a:ext>
                </a:extLst>
              </p:cNvPr>
              <p:cNvSpPr>
                <a:spLocks noChangeArrowheads="1"/>
              </p:cNvSpPr>
              <p:nvPr/>
            </p:nvSpPr>
            <p:spPr bwMode="auto">
              <a:xfrm>
                <a:off x="6562003" y="304702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8" name="Rectangle 409">
                <a:extLst>
                  <a:ext uri="{FF2B5EF4-FFF2-40B4-BE49-F238E27FC236}">
                    <a16:creationId xmlns:a16="http://schemas.microsoft.com/office/drawing/2014/main" id="{B8BC0A91-E911-43A7-AD2F-FAFD40B49FA1}"/>
                  </a:ext>
                </a:extLst>
              </p:cNvPr>
              <p:cNvSpPr>
                <a:spLocks noChangeArrowheads="1"/>
              </p:cNvSpPr>
              <p:nvPr/>
            </p:nvSpPr>
            <p:spPr bwMode="auto">
              <a:xfrm>
                <a:off x="6286662" y="3294011"/>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9" name="Rectangle 410">
                <a:extLst>
                  <a:ext uri="{FF2B5EF4-FFF2-40B4-BE49-F238E27FC236}">
                    <a16:creationId xmlns:a16="http://schemas.microsoft.com/office/drawing/2014/main" id="{5CC29D79-A945-4A7D-ADAF-CD7195175F43}"/>
                  </a:ext>
                </a:extLst>
              </p:cNvPr>
              <p:cNvSpPr>
                <a:spLocks noChangeArrowheads="1"/>
              </p:cNvSpPr>
              <p:nvPr/>
            </p:nvSpPr>
            <p:spPr bwMode="auto">
              <a:xfrm>
                <a:off x="6420282"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0" name="Rectangle 411">
                <a:extLst>
                  <a:ext uri="{FF2B5EF4-FFF2-40B4-BE49-F238E27FC236}">
                    <a16:creationId xmlns:a16="http://schemas.microsoft.com/office/drawing/2014/main" id="{0CD8FAD5-FD6F-474E-B38C-F55066396A5E}"/>
                  </a:ext>
                </a:extLst>
              </p:cNvPr>
              <p:cNvSpPr>
                <a:spLocks noChangeArrowheads="1"/>
              </p:cNvSpPr>
              <p:nvPr/>
            </p:nvSpPr>
            <p:spPr bwMode="auto">
              <a:xfrm>
                <a:off x="6562003"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1" name="Rectangle 412">
                <a:extLst>
                  <a:ext uri="{FF2B5EF4-FFF2-40B4-BE49-F238E27FC236}">
                    <a16:creationId xmlns:a16="http://schemas.microsoft.com/office/drawing/2014/main" id="{E68E9D3B-EF2D-43EF-8683-7607D9C9A4E2}"/>
                  </a:ext>
                </a:extLst>
              </p:cNvPr>
              <p:cNvSpPr>
                <a:spLocks noChangeArrowheads="1"/>
              </p:cNvSpPr>
              <p:nvPr/>
            </p:nvSpPr>
            <p:spPr bwMode="auto">
              <a:xfrm>
                <a:off x="6144942" y="3535381"/>
                <a:ext cx="72884"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2" name="Rectangle 413">
                <a:extLst>
                  <a:ext uri="{FF2B5EF4-FFF2-40B4-BE49-F238E27FC236}">
                    <a16:creationId xmlns:a16="http://schemas.microsoft.com/office/drawing/2014/main" id="{4DFA4CAB-98C8-4E95-B25A-539F2C702DD9}"/>
                  </a:ext>
                </a:extLst>
              </p:cNvPr>
              <p:cNvSpPr>
                <a:spLocks noChangeArrowheads="1"/>
              </p:cNvSpPr>
              <p:nvPr/>
            </p:nvSpPr>
            <p:spPr bwMode="auto">
              <a:xfrm>
                <a:off x="6562003" y="3535381"/>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3" name="Rectangle 414">
                <a:extLst>
                  <a:ext uri="{FF2B5EF4-FFF2-40B4-BE49-F238E27FC236}">
                    <a16:creationId xmlns:a16="http://schemas.microsoft.com/office/drawing/2014/main" id="{F55C8983-9EBD-44EA-93DB-806992072CC7}"/>
                  </a:ext>
                </a:extLst>
              </p:cNvPr>
              <p:cNvSpPr>
                <a:spLocks noChangeArrowheads="1"/>
              </p:cNvSpPr>
              <p:nvPr/>
            </p:nvSpPr>
            <p:spPr bwMode="auto">
              <a:xfrm>
                <a:off x="6144942" y="3782366"/>
                <a:ext cx="72884"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4" name="Rectangle 415">
                <a:extLst>
                  <a:ext uri="{FF2B5EF4-FFF2-40B4-BE49-F238E27FC236}">
                    <a16:creationId xmlns:a16="http://schemas.microsoft.com/office/drawing/2014/main" id="{4FBDD212-798C-43D4-811D-B8530BD7523C}"/>
                  </a:ext>
                </a:extLst>
              </p:cNvPr>
              <p:cNvSpPr>
                <a:spLocks noChangeArrowheads="1"/>
              </p:cNvSpPr>
              <p:nvPr/>
            </p:nvSpPr>
            <p:spPr bwMode="auto">
              <a:xfrm>
                <a:off x="6286662" y="3782366"/>
                <a:ext cx="64786"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6" name="Rectangle 416">
                <a:extLst>
                  <a:ext uri="{FF2B5EF4-FFF2-40B4-BE49-F238E27FC236}">
                    <a16:creationId xmlns:a16="http://schemas.microsoft.com/office/drawing/2014/main" id="{70CAE253-C455-42A5-ACEA-1C7B067C2DDE}"/>
                  </a:ext>
                </a:extLst>
              </p:cNvPr>
              <p:cNvSpPr>
                <a:spLocks noChangeArrowheads="1"/>
              </p:cNvSpPr>
              <p:nvPr/>
            </p:nvSpPr>
            <p:spPr bwMode="auto">
              <a:xfrm>
                <a:off x="6420282"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7" name="Rectangle 417">
                <a:extLst>
                  <a:ext uri="{FF2B5EF4-FFF2-40B4-BE49-F238E27FC236}">
                    <a16:creationId xmlns:a16="http://schemas.microsoft.com/office/drawing/2014/main" id="{DB483B60-4759-4740-8335-C50483796F71}"/>
                  </a:ext>
                </a:extLst>
              </p:cNvPr>
              <p:cNvSpPr>
                <a:spLocks noChangeArrowheads="1"/>
              </p:cNvSpPr>
              <p:nvPr/>
            </p:nvSpPr>
            <p:spPr bwMode="auto">
              <a:xfrm>
                <a:off x="6562003"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8" name="Rectangle 418">
                <a:extLst>
                  <a:ext uri="{FF2B5EF4-FFF2-40B4-BE49-F238E27FC236}">
                    <a16:creationId xmlns:a16="http://schemas.microsoft.com/office/drawing/2014/main" id="{20344880-5F04-4067-94FC-7BB2394D1FD9}"/>
                  </a:ext>
                </a:extLst>
              </p:cNvPr>
              <p:cNvSpPr>
                <a:spLocks noChangeArrowheads="1"/>
              </p:cNvSpPr>
              <p:nvPr/>
            </p:nvSpPr>
            <p:spPr bwMode="auto">
              <a:xfrm>
                <a:off x="6286662" y="4281951"/>
                <a:ext cx="64786"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9" name="Rectangle 419">
                <a:extLst>
                  <a:ext uri="{FF2B5EF4-FFF2-40B4-BE49-F238E27FC236}">
                    <a16:creationId xmlns:a16="http://schemas.microsoft.com/office/drawing/2014/main" id="{9F871D23-A64B-4D1F-83D1-F4CADC695A9B}"/>
                  </a:ext>
                </a:extLst>
              </p:cNvPr>
              <p:cNvSpPr>
                <a:spLocks noChangeArrowheads="1"/>
              </p:cNvSpPr>
              <p:nvPr/>
            </p:nvSpPr>
            <p:spPr bwMode="auto">
              <a:xfrm>
                <a:off x="6562003" y="4281951"/>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70" name="Rectangle 424">
                <a:extLst>
                  <a:ext uri="{FF2B5EF4-FFF2-40B4-BE49-F238E27FC236}">
                    <a16:creationId xmlns:a16="http://schemas.microsoft.com/office/drawing/2014/main" id="{C87094CB-5C24-44FA-9D95-C0441736CD97}"/>
                  </a:ext>
                </a:extLst>
              </p:cNvPr>
              <p:cNvSpPr>
                <a:spLocks noChangeArrowheads="1"/>
              </p:cNvSpPr>
              <p:nvPr/>
            </p:nvSpPr>
            <p:spPr bwMode="auto">
              <a:xfrm>
                <a:off x="6144942" y="4528936"/>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72" name="Rectangle 425">
                <a:extLst>
                  <a:ext uri="{FF2B5EF4-FFF2-40B4-BE49-F238E27FC236}">
                    <a16:creationId xmlns:a16="http://schemas.microsoft.com/office/drawing/2014/main" id="{9C4EAEE0-4107-4109-8B27-C3FDEEF53D19}"/>
                  </a:ext>
                </a:extLst>
              </p:cNvPr>
              <p:cNvSpPr>
                <a:spLocks noChangeArrowheads="1"/>
              </p:cNvSpPr>
              <p:nvPr/>
            </p:nvSpPr>
            <p:spPr bwMode="auto">
              <a:xfrm>
                <a:off x="6420282" y="452893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spTree>
    <p:extLst>
      <p:ext uri="{BB962C8B-B14F-4D97-AF65-F5344CB8AC3E}">
        <p14:creationId xmlns:p14="http://schemas.microsoft.com/office/powerpoint/2010/main" val="37714122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16="http://schemas.microsoft.com/office/drawing/2014/main" xmlns:a14="http://schemas.microsoft.com/office/drawing/2010/main"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42" presetClass="path" presetSubtype="0" decel="100000" fill="hold" grpId="1" nodeType="withEffect">
                                  <p:stCondLst>
                                    <p:cond delay="0"/>
                                  </p:stCondLst>
                                  <p:childTnLst>
                                    <p:animMotion origin="layout" path="M -3.125E-6 4.44444E-6 L -3.125E-6 0.03703 " pathEditMode="relative" rAng="0" ptsTypes="AA">
                                      <p:cBhvr>
                                        <p:cTn id="9" dur="600" spd="-100000" fill="hold"/>
                                        <p:tgtEl>
                                          <p:spTgt spid="63"/>
                                        </p:tgtEl>
                                        <p:attrNameLst>
                                          <p:attrName>ppt_x</p:attrName>
                                          <p:attrName>ppt_y</p:attrName>
                                        </p:attrNameLst>
                                      </p:cBhvr>
                                      <p:rCtr x="0" y="1852"/>
                                    </p:animMotion>
                                  </p:childTnLst>
                                </p:cTn>
                              </p:par>
                              <p:par>
                                <p:cTn id="10" presetID="10" presetClass="entr" presetSubtype="0" fill="hold" grpId="0" nodeType="withEffect">
                                  <p:stCondLst>
                                    <p:cond delay="5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par>
                                <p:cTn id="13" presetID="42" presetClass="path" presetSubtype="0" decel="100000" fill="hold" grpId="1" nodeType="withEffect">
                                  <p:stCondLst>
                                    <p:cond delay="50"/>
                                  </p:stCondLst>
                                  <p:childTnLst>
                                    <p:animMotion origin="layout" path="M -3.125E-6 4.44444E-6 L -3.125E-6 0.03703 " pathEditMode="relative" rAng="0" ptsTypes="AA">
                                      <p:cBhvr>
                                        <p:cTn id="14" dur="600" spd="-100000" fill="hold"/>
                                        <p:tgtEl>
                                          <p:spTgt spid="60"/>
                                        </p:tgtEl>
                                        <p:attrNameLst>
                                          <p:attrName>ppt_x</p:attrName>
                                          <p:attrName>ppt_y</p:attrName>
                                        </p:attrNameLst>
                                      </p:cBhvr>
                                      <p:rCtr x="0" y="1852"/>
                                    </p:animMotion>
                                  </p:childTnLst>
                                </p:cTn>
                              </p:par>
                              <p:par>
                                <p:cTn id="15" presetID="10" presetClass="entr" presetSubtype="0" fill="hold" grpId="0" nodeType="withEffect">
                                  <p:stCondLst>
                                    <p:cond delay="10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par>
                                <p:cTn id="18" presetID="42" presetClass="path" presetSubtype="0" decel="100000" fill="hold" grpId="1" nodeType="withEffect">
                                  <p:stCondLst>
                                    <p:cond delay="100"/>
                                  </p:stCondLst>
                                  <p:childTnLst>
                                    <p:animMotion origin="layout" path="M -3.125E-6 4.44444E-6 L -3.125E-6 0.03703 " pathEditMode="relative" rAng="0" ptsTypes="AA">
                                      <p:cBhvr>
                                        <p:cTn id="19" dur="600" spd="-100000" fill="hold"/>
                                        <p:tgtEl>
                                          <p:spTgt spid="62"/>
                                        </p:tgtEl>
                                        <p:attrNameLst>
                                          <p:attrName>ppt_x</p:attrName>
                                          <p:attrName>ppt_y</p:attrName>
                                        </p:attrNameLst>
                                      </p:cBhvr>
                                      <p:rCtr x="0" y="1852"/>
                                    </p:animMotion>
                                  </p:childTnLst>
                                </p:cTn>
                              </p:par>
                              <p:par>
                                <p:cTn id="20" presetID="10" presetClass="entr" presetSubtype="0" fill="hold" grpId="0" nodeType="withEffect">
                                  <p:stCondLst>
                                    <p:cond delay="150"/>
                                  </p:stCondLst>
                                  <p:childTnLst>
                                    <p:set>
                                      <p:cBhvr>
                                        <p:cTn id="21" dur="1" fill="hold">
                                          <p:stCondLst>
                                            <p:cond delay="0"/>
                                          </p:stCondLst>
                                        </p:cTn>
                                        <p:tgtEl>
                                          <p:spTgt spid="67"/>
                                        </p:tgtEl>
                                        <p:attrNameLst>
                                          <p:attrName>style.visibility</p:attrName>
                                        </p:attrNameLst>
                                      </p:cBhvr>
                                      <p:to>
                                        <p:strVal val="visible"/>
                                      </p:to>
                                    </p:set>
                                    <p:animEffect transition="in" filter="fade">
                                      <p:cBhvr>
                                        <p:cTn id="22" dur="500"/>
                                        <p:tgtEl>
                                          <p:spTgt spid="67"/>
                                        </p:tgtEl>
                                      </p:cBhvr>
                                    </p:animEffect>
                                  </p:childTnLst>
                                </p:cTn>
                              </p:par>
                              <p:par>
                                <p:cTn id="23" presetID="42" presetClass="path" presetSubtype="0" decel="100000" fill="hold" grpId="1" nodeType="withEffect">
                                  <p:stCondLst>
                                    <p:cond delay="150"/>
                                  </p:stCondLst>
                                  <p:childTnLst>
                                    <p:animMotion origin="layout" path="M -3.125E-6 4.44444E-6 L -3.125E-6 0.03703 " pathEditMode="relative" rAng="0" ptsTypes="AA">
                                      <p:cBhvr>
                                        <p:cTn id="24" dur="600" spd="-100000" fill="hold"/>
                                        <p:tgtEl>
                                          <p:spTgt spid="67"/>
                                        </p:tgtEl>
                                        <p:attrNameLst>
                                          <p:attrName>ppt_x</p:attrName>
                                          <p:attrName>ppt_y</p:attrName>
                                        </p:attrNameLst>
                                      </p:cBhvr>
                                      <p:rCtr x="0" y="1852"/>
                                    </p:animMotion>
                                  </p:childTnLst>
                                </p:cTn>
                              </p:par>
                              <p:par>
                                <p:cTn id="25" presetID="10" presetClass="entr" presetSubtype="0" fill="hold" grpId="0" nodeType="withEffect">
                                  <p:stCondLst>
                                    <p:cond delay="200"/>
                                  </p:stCondLst>
                                  <p:childTnLst>
                                    <p:set>
                                      <p:cBhvr>
                                        <p:cTn id="26" dur="1" fill="hold">
                                          <p:stCondLst>
                                            <p:cond delay="0"/>
                                          </p:stCondLst>
                                        </p:cTn>
                                        <p:tgtEl>
                                          <p:spTgt spid="65"/>
                                        </p:tgtEl>
                                        <p:attrNameLst>
                                          <p:attrName>style.visibility</p:attrName>
                                        </p:attrNameLst>
                                      </p:cBhvr>
                                      <p:to>
                                        <p:strVal val="visible"/>
                                      </p:to>
                                    </p:set>
                                    <p:animEffect transition="in" filter="fade">
                                      <p:cBhvr>
                                        <p:cTn id="27" dur="500"/>
                                        <p:tgtEl>
                                          <p:spTgt spid="65"/>
                                        </p:tgtEl>
                                      </p:cBhvr>
                                    </p:animEffect>
                                  </p:childTnLst>
                                </p:cTn>
                              </p:par>
                              <p:par>
                                <p:cTn id="28" presetID="42" presetClass="path" presetSubtype="0" decel="100000" fill="hold" grpId="1" nodeType="withEffect">
                                  <p:stCondLst>
                                    <p:cond delay="200"/>
                                  </p:stCondLst>
                                  <p:childTnLst>
                                    <p:animMotion origin="layout" path="M -3.125E-6 4.44444E-6 L -3.125E-6 0.03703 " pathEditMode="relative" rAng="0" ptsTypes="AA">
                                      <p:cBhvr>
                                        <p:cTn id="29" dur="600" spd="-100000" fill="hold"/>
                                        <p:tgtEl>
                                          <p:spTgt spid="65"/>
                                        </p:tgtEl>
                                        <p:attrNameLst>
                                          <p:attrName>ppt_x</p:attrName>
                                          <p:attrName>ppt_y</p:attrName>
                                        </p:attrNameLst>
                                      </p:cBhvr>
                                      <p:rCtr x="0" y="1852"/>
                                    </p:animMotion>
                                  </p:childTnLst>
                                </p:cTn>
                              </p:par>
                              <p:par>
                                <p:cTn id="30" presetID="10" presetClass="entr" presetSubtype="0" fill="hold" grpId="0" nodeType="withEffect">
                                  <p:stCondLst>
                                    <p:cond delay="25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par>
                                <p:cTn id="33" presetID="42" presetClass="path" presetSubtype="0" decel="100000" fill="hold" grpId="1" nodeType="withEffect">
                                  <p:stCondLst>
                                    <p:cond delay="250"/>
                                  </p:stCondLst>
                                  <p:childTnLst>
                                    <p:animMotion origin="layout" path="M -3.125E-6 4.44444E-6 L -3.125E-6 0.03703 " pathEditMode="relative" rAng="0" ptsTypes="AA">
                                      <p:cBhvr>
                                        <p:cTn id="34" dur="600" spd="-100000" fill="hold"/>
                                        <p:tgtEl>
                                          <p:spTgt spid="61"/>
                                        </p:tgtEl>
                                        <p:attrNameLst>
                                          <p:attrName>ppt_x</p:attrName>
                                          <p:attrName>ppt_y</p:attrName>
                                        </p:attrNameLst>
                                      </p:cBhvr>
                                      <p:rCtr x="0" y="1852"/>
                                    </p:animMotion>
                                  </p:childTnLst>
                                </p:cTn>
                              </p:par>
                              <p:par>
                                <p:cTn id="35" presetID="10" presetClass="entr" presetSubtype="0" fill="hold" grpId="0" nodeType="withEffect">
                                  <p:stCondLst>
                                    <p:cond delay="30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childTnLst>
                                </p:cTn>
                              </p:par>
                              <p:par>
                                <p:cTn id="38" presetID="42" presetClass="path" presetSubtype="0" decel="100000" fill="hold" grpId="1" nodeType="withEffect">
                                  <p:stCondLst>
                                    <p:cond delay="300"/>
                                  </p:stCondLst>
                                  <p:childTnLst>
                                    <p:animMotion origin="layout" path="M -3.125E-6 4.44444E-6 L -3.125E-6 0.03703 " pathEditMode="relative" rAng="0" ptsTypes="AA">
                                      <p:cBhvr>
                                        <p:cTn id="39" dur="600" spd="-100000" fill="hold"/>
                                        <p:tgtEl>
                                          <p:spTgt spid="66"/>
                                        </p:tgtEl>
                                        <p:attrNameLst>
                                          <p:attrName>ppt_x</p:attrName>
                                          <p:attrName>ppt_y</p:attrName>
                                        </p:attrNameLst>
                                      </p:cBhvr>
                                      <p:rCtr x="0" y="1852"/>
                                    </p:animMotion>
                                  </p:childTnLst>
                                </p:cTn>
                              </p:par>
                              <p:par>
                                <p:cTn id="40" presetID="10" presetClass="entr" presetSubtype="0" fill="hold" grpId="0" nodeType="withEffect">
                                  <p:stCondLst>
                                    <p:cond delay="350"/>
                                  </p:stCondLst>
                                  <p:childTnLst>
                                    <p:set>
                                      <p:cBhvr>
                                        <p:cTn id="41" dur="1" fill="hold">
                                          <p:stCondLst>
                                            <p:cond delay="0"/>
                                          </p:stCondLst>
                                        </p:cTn>
                                        <p:tgtEl>
                                          <p:spTgt spid="68"/>
                                        </p:tgtEl>
                                        <p:attrNameLst>
                                          <p:attrName>style.visibility</p:attrName>
                                        </p:attrNameLst>
                                      </p:cBhvr>
                                      <p:to>
                                        <p:strVal val="visible"/>
                                      </p:to>
                                    </p:set>
                                    <p:animEffect transition="in" filter="fade">
                                      <p:cBhvr>
                                        <p:cTn id="42" dur="500"/>
                                        <p:tgtEl>
                                          <p:spTgt spid="68"/>
                                        </p:tgtEl>
                                      </p:cBhvr>
                                    </p:animEffect>
                                  </p:childTnLst>
                                </p:cTn>
                              </p:par>
                              <p:par>
                                <p:cTn id="43" presetID="42" presetClass="path" presetSubtype="0" decel="100000" fill="hold" grpId="1" nodeType="withEffect">
                                  <p:stCondLst>
                                    <p:cond delay="350"/>
                                  </p:stCondLst>
                                  <p:childTnLst>
                                    <p:animMotion origin="layout" path="M -3.125E-6 4.44444E-6 L -3.125E-6 0.03703 " pathEditMode="relative" rAng="0" ptsTypes="AA">
                                      <p:cBhvr>
                                        <p:cTn id="44" dur="600" spd="-100000" fill="hold"/>
                                        <p:tgtEl>
                                          <p:spTgt spid="68"/>
                                        </p:tgtEl>
                                        <p:attrNameLst>
                                          <p:attrName>ppt_x</p:attrName>
                                          <p:attrName>ppt_y</p:attrName>
                                        </p:attrNameLst>
                                      </p:cBhvr>
                                      <p:rCtr x="0" y="1852"/>
                                    </p:animMotion>
                                  </p:childTnLst>
                                </p:cTn>
                              </p:par>
                              <p:par>
                                <p:cTn id="45" presetID="10" presetClass="entr" presetSubtype="0" fill="hold" grpId="0" nodeType="withEffect">
                                  <p:stCondLst>
                                    <p:cond delay="400"/>
                                  </p:stCondLst>
                                  <p:childTnLst>
                                    <p:set>
                                      <p:cBhvr>
                                        <p:cTn id="46" dur="1" fill="hold">
                                          <p:stCondLst>
                                            <p:cond delay="0"/>
                                          </p:stCondLst>
                                        </p:cTn>
                                        <p:tgtEl>
                                          <p:spTgt spid="71"/>
                                        </p:tgtEl>
                                        <p:attrNameLst>
                                          <p:attrName>style.visibility</p:attrName>
                                        </p:attrNameLst>
                                      </p:cBhvr>
                                      <p:to>
                                        <p:strVal val="visible"/>
                                      </p:to>
                                    </p:set>
                                    <p:animEffect transition="in" filter="fade">
                                      <p:cBhvr>
                                        <p:cTn id="47" dur="500"/>
                                        <p:tgtEl>
                                          <p:spTgt spid="71"/>
                                        </p:tgtEl>
                                      </p:cBhvr>
                                    </p:animEffect>
                                  </p:childTnLst>
                                </p:cTn>
                              </p:par>
                              <p:par>
                                <p:cTn id="48" presetID="42" presetClass="path" presetSubtype="0" decel="100000" fill="hold" grpId="1" nodeType="withEffect">
                                  <p:stCondLst>
                                    <p:cond delay="400"/>
                                  </p:stCondLst>
                                  <p:childTnLst>
                                    <p:animMotion origin="layout" path="M -3.125E-6 4.44444E-6 L -3.125E-6 0.03703 " pathEditMode="relative" rAng="0" ptsTypes="AA">
                                      <p:cBhvr>
                                        <p:cTn id="49" dur="600" spd="-100000" fill="hold"/>
                                        <p:tgtEl>
                                          <p:spTgt spid="71"/>
                                        </p:tgtEl>
                                        <p:attrNameLst>
                                          <p:attrName>ppt_x</p:attrName>
                                          <p:attrName>ppt_y</p:attrName>
                                        </p:attrNameLst>
                                      </p:cBhvr>
                                      <p:rCtr x="0" y="1852"/>
                                    </p:animMotion>
                                  </p:childTnLst>
                                </p:cTn>
                              </p:par>
                              <p:par>
                                <p:cTn id="50" presetID="10" presetClass="entr" presetSubtype="0" fill="hold" grpId="0" nodeType="withEffect">
                                  <p:stCondLst>
                                    <p:cond delay="450"/>
                                  </p:stCondLst>
                                  <p:childTnLst>
                                    <p:set>
                                      <p:cBhvr>
                                        <p:cTn id="51" dur="1" fill="hold">
                                          <p:stCondLst>
                                            <p:cond delay="0"/>
                                          </p:stCondLst>
                                        </p:cTn>
                                        <p:tgtEl>
                                          <p:spTgt spid="69"/>
                                        </p:tgtEl>
                                        <p:attrNameLst>
                                          <p:attrName>style.visibility</p:attrName>
                                        </p:attrNameLst>
                                      </p:cBhvr>
                                      <p:to>
                                        <p:strVal val="visible"/>
                                      </p:to>
                                    </p:set>
                                    <p:animEffect transition="in" filter="fade">
                                      <p:cBhvr>
                                        <p:cTn id="52" dur="500"/>
                                        <p:tgtEl>
                                          <p:spTgt spid="69"/>
                                        </p:tgtEl>
                                      </p:cBhvr>
                                    </p:animEffect>
                                  </p:childTnLst>
                                </p:cTn>
                              </p:par>
                              <p:par>
                                <p:cTn id="53" presetID="42" presetClass="path" presetSubtype="0" decel="100000" fill="hold" grpId="1" nodeType="withEffect">
                                  <p:stCondLst>
                                    <p:cond delay="450"/>
                                  </p:stCondLst>
                                  <p:childTnLst>
                                    <p:animMotion origin="layout" path="M -3.125E-6 4.44444E-6 L -3.125E-6 0.03703 " pathEditMode="relative" rAng="0" ptsTypes="AA">
                                      <p:cBhvr>
                                        <p:cTn id="54" dur="600" spd="-100000" fill="hold"/>
                                        <p:tgtEl>
                                          <p:spTgt spid="69"/>
                                        </p:tgtEl>
                                        <p:attrNameLst>
                                          <p:attrName>ppt_x</p:attrName>
                                          <p:attrName>ppt_y</p:attrName>
                                        </p:attrNameLst>
                                      </p:cBhvr>
                                      <p:rCtr x="0" y="1852"/>
                                    </p:animMotion>
                                  </p:childTnLst>
                                </p:cTn>
                              </p:par>
                              <p:par>
                                <p:cTn id="55" presetID="10" presetClass="entr" presetSubtype="0" fill="hold" grpId="0" nodeType="withEffect">
                                  <p:stCondLst>
                                    <p:cond delay="50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par>
                                <p:cTn id="58" presetID="42" presetClass="path" presetSubtype="0" decel="100000" fill="hold" grpId="1" nodeType="withEffect">
                                  <p:stCondLst>
                                    <p:cond delay="500"/>
                                  </p:stCondLst>
                                  <p:childTnLst>
                                    <p:animMotion origin="layout" path="M -3.125E-6 4.44444E-6 L -3.125E-6 0.03703 " pathEditMode="relative" rAng="0" ptsTypes="AA">
                                      <p:cBhvr>
                                        <p:cTn id="59" dur="600" spd="-100000" fill="hold"/>
                                        <p:tgtEl>
                                          <p:spTgt spid="64"/>
                                        </p:tgtEl>
                                        <p:attrNameLst>
                                          <p:attrName>ppt_x</p:attrName>
                                          <p:attrName>ppt_y</p:attrName>
                                        </p:attrNameLst>
                                      </p:cBhvr>
                                      <p:rCtr x="0" y="1852"/>
                                    </p:animMotion>
                                  </p:childTnLst>
                                </p:cTn>
                              </p:par>
                              <p:par>
                                <p:cTn id="60" presetID="10" presetClass="entr" presetSubtype="0" fill="hold" grpId="0" nodeType="withEffect">
                                  <p:stCondLst>
                                    <p:cond delay="550"/>
                                  </p:stCondLst>
                                  <p:childTnLst>
                                    <p:set>
                                      <p:cBhvr>
                                        <p:cTn id="61" dur="1" fill="hold">
                                          <p:stCondLst>
                                            <p:cond delay="0"/>
                                          </p:stCondLst>
                                        </p:cTn>
                                        <p:tgtEl>
                                          <p:spTgt spid="70"/>
                                        </p:tgtEl>
                                        <p:attrNameLst>
                                          <p:attrName>style.visibility</p:attrName>
                                        </p:attrNameLst>
                                      </p:cBhvr>
                                      <p:to>
                                        <p:strVal val="visible"/>
                                      </p:to>
                                    </p:set>
                                    <p:animEffect transition="in" filter="fade">
                                      <p:cBhvr>
                                        <p:cTn id="62" dur="500"/>
                                        <p:tgtEl>
                                          <p:spTgt spid="70"/>
                                        </p:tgtEl>
                                      </p:cBhvr>
                                    </p:animEffect>
                                  </p:childTnLst>
                                </p:cTn>
                              </p:par>
                              <p:par>
                                <p:cTn id="63" presetID="42" presetClass="path" presetSubtype="0" decel="100000" fill="hold" grpId="1" nodeType="withEffect">
                                  <p:stCondLst>
                                    <p:cond delay="550"/>
                                  </p:stCondLst>
                                  <p:childTnLst>
                                    <p:animMotion origin="layout" path="M -3.125E-6 4.44444E-6 L -3.125E-6 0.03703 " pathEditMode="relative" rAng="0" ptsTypes="AA">
                                      <p:cBhvr>
                                        <p:cTn id="64" dur="600" spd="-100000" fill="hold"/>
                                        <p:tgtEl>
                                          <p:spTgt spid="70"/>
                                        </p:tgtEl>
                                        <p:attrNameLst>
                                          <p:attrName>ppt_x</p:attrName>
                                          <p:attrName>ppt_y</p:attrName>
                                        </p:attrNameLst>
                                      </p:cBhvr>
                                      <p:rCtr x="0" y="1852"/>
                                    </p:animMotion>
                                  </p:childTnLst>
                                </p:cTn>
                              </p:par>
                              <p:par>
                                <p:cTn id="65" presetID="2" presetClass="entr" presetSubtype="1" decel="100000" fill="hold" grpId="0" nodeType="withEffect">
                                  <p:stCondLst>
                                    <p:cond delay="0"/>
                                  </p:stCondLst>
                                  <p:childTnLst>
                                    <p:set>
                                      <p:cBhvr>
                                        <p:cTn id="66" dur="1" fill="hold">
                                          <p:stCondLst>
                                            <p:cond delay="0"/>
                                          </p:stCondLst>
                                        </p:cTn>
                                        <p:tgtEl>
                                          <p:spTgt spid="535"/>
                                        </p:tgtEl>
                                        <p:attrNameLst>
                                          <p:attrName>style.visibility</p:attrName>
                                        </p:attrNameLst>
                                      </p:cBhvr>
                                      <p:to>
                                        <p:strVal val="visible"/>
                                      </p:to>
                                    </p:set>
                                    <p:anim calcmode="lin" valueType="num">
                                      <p:cBhvr additive="base">
                                        <p:cTn id="67" dur="700" fill="hold"/>
                                        <p:tgtEl>
                                          <p:spTgt spid="535"/>
                                        </p:tgtEl>
                                        <p:attrNameLst>
                                          <p:attrName>ppt_x</p:attrName>
                                        </p:attrNameLst>
                                      </p:cBhvr>
                                      <p:tavLst>
                                        <p:tav tm="0">
                                          <p:val>
                                            <p:strVal val="#ppt_x"/>
                                          </p:val>
                                        </p:tav>
                                        <p:tav tm="100000">
                                          <p:val>
                                            <p:strVal val="#ppt_x"/>
                                          </p:val>
                                        </p:tav>
                                      </p:tavLst>
                                    </p:anim>
                                    <p:anim calcmode="lin" valueType="num">
                                      <p:cBhvr additive="base">
                                        <p:cTn id="68" dur="700" fill="hold"/>
                                        <p:tgtEl>
                                          <p:spTgt spid="535"/>
                                        </p:tgtEl>
                                        <p:attrNameLst>
                                          <p:attrName>ppt_y</p:attrName>
                                        </p:attrNameLst>
                                      </p:cBhvr>
                                      <p:tavLst>
                                        <p:tav tm="0">
                                          <p:val>
                                            <p:strVal val="0-#ppt_h/2"/>
                                          </p:val>
                                        </p:tav>
                                        <p:tav tm="100000">
                                          <p:val>
                                            <p:strVal val="#ppt_y"/>
                                          </p:val>
                                        </p:tav>
                                      </p:tavLst>
                                    </p:anim>
                                  </p:childTnLst>
                                </p:cTn>
                              </p:par>
                              <p:par>
                                <p:cTn id="69" presetID="2" presetClass="entr" presetSubtype="4" decel="10000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anim calcmode="lin" valueType="num">
                                      <p:cBhvr additive="base">
                                        <p:cTn id="71" dur="500" fill="hold"/>
                                        <p:tgtEl>
                                          <p:spTgt spid="5"/>
                                        </p:tgtEl>
                                        <p:attrNameLst>
                                          <p:attrName>ppt_x</p:attrName>
                                        </p:attrNameLst>
                                      </p:cBhvr>
                                      <p:tavLst>
                                        <p:tav tm="0">
                                          <p:val>
                                            <p:strVal val="#ppt_x"/>
                                          </p:val>
                                        </p:tav>
                                        <p:tav tm="100000">
                                          <p:val>
                                            <p:strVal val="#ppt_x"/>
                                          </p:val>
                                        </p:tav>
                                      </p:tavLst>
                                    </p:anim>
                                    <p:anim calcmode="lin" valueType="num">
                                      <p:cBhvr additive="base">
                                        <p:cTn id="7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 grpId="0"/>
      <p:bldP spid="60" grpId="0"/>
      <p:bldP spid="60" grpId="1"/>
      <p:bldP spid="61" grpId="0"/>
      <p:bldP spid="61" grpId="1"/>
      <p:bldP spid="62" grpId="0"/>
      <p:bldP spid="62" grpId="1"/>
      <p:bldP spid="63" grpId="0"/>
      <p:bldP spid="63" grpId="1"/>
      <p:bldP spid="64" grpId="0"/>
      <p:bldP spid="64" grpId="1"/>
      <p:bldP spid="65" grpId="0"/>
      <p:bldP spid="65" grpId="1"/>
      <p:bldP spid="66" grpId="0"/>
      <p:bldP spid="66" grpId="1"/>
      <p:bldP spid="67" grpId="0"/>
      <p:bldP spid="67" grpId="1"/>
      <p:bldP spid="68" grpId="0"/>
      <p:bldP spid="68" grpId="1"/>
      <p:bldP spid="69" grpId="0"/>
      <p:bldP spid="69" grpId="1"/>
      <p:bldP spid="70" grpId="0"/>
      <p:bldP spid="70" grpId="1"/>
      <p:bldP spid="71" grpId="0"/>
      <p:bldP spid="71"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0" name="Straight Connector 479"/>
          <p:cNvCxnSpPr/>
          <p:nvPr/>
        </p:nvCxnSpPr>
        <p:spPr>
          <a:xfrm flipV="1">
            <a:off x="8685568" y="3048055"/>
            <a:ext cx="0" cy="297137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V="1">
            <a:off x="11138860" y="2514732"/>
            <a:ext cx="0" cy="220948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flipV="1">
            <a:off x="6567508"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flipV="1">
            <a:off x="9691265"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flipV="1">
            <a:off x="685703" y="2743299"/>
            <a:ext cx="0" cy="411421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685703" y="2743299"/>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flipV="1">
            <a:off x="2895189" y="487"/>
            <a:ext cx="0" cy="274281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flipV="1">
            <a:off x="2300913" y="488"/>
            <a:ext cx="0" cy="52570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2285677" y="3657569"/>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flipV="1">
            <a:off x="5211341" y="3657569"/>
            <a:ext cx="0" cy="319994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 y="929995"/>
            <a:ext cx="228567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flipV="1">
            <a:off x="4342784" y="1371893"/>
            <a:ext cx="0" cy="2285675"/>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4342784" y="1371893"/>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6552270" y="3063293"/>
            <a:ext cx="315423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9676028" y="2514731"/>
            <a:ext cx="251424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V="1">
            <a:off x="11733136" y="488"/>
            <a:ext cx="0" cy="251424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 y="5257542"/>
            <a:ext cx="231310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8685568" y="6019433"/>
            <a:ext cx="350470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1123622" y="4724217"/>
            <a:ext cx="1066648"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5677" y="4876596"/>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3123757" y="4876596"/>
            <a:ext cx="0" cy="198091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35" name="TextBox 534"/>
          <p:cNvSpPr txBox="1"/>
          <p:nvPr/>
        </p:nvSpPr>
        <p:spPr>
          <a:xfrm>
            <a:off x="3054718" y="261246"/>
            <a:ext cx="3225079" cy="905179"/>
          </a:xfrm>
          <a:prstGeom prst="rect">
            <a:avLst/>
          </a:prstGeom>
          <a:noFill/>
        </p:spPr>
        <p:txBody>
          <a:bodyPr wrap="square" rtlCol="0" anchor="ctr" anchorCtr="0">
            <a:spAutoFit/>
          </a:bodyPr>
          <a:lstStyle/>
          <a:p>
            <a:pPr defTabSz="914228">
              <a:lnSpc>
                <a:spcPct val="90000"/>
              </a:lnSpc>
              <a:defRPr/>
            </a:pPr>
            <a:r>
              <a:rPr lang="en-US" sz="1961">
                <a:gradFill>
                  <a:gsLst>
                    <a:gs pos="21910">
                      <a:srgbClr val="353535"/>
                    </a:gs>
                    <a:gs pos="53000">
                      <a:srgbClr val="353535"/>
                    </a:gs>
                  </a:gsLst>
                  <a:lin ang="5400000" scaled="1"/>
                </a:gradFill>
                <a:latin typeface="Segoe UI Semilight" panose="020B0402040204020203" pitchFamily="34" charset="0"/>
                <a:cs typeface="Segoe UI Semilight" panose="020B0402040204020203" pitchFamily="34" charset="0"/>
              </a:rPr>
              <a:t>What if all these events could be managed and directed from one place?</a:t>
            </a:r>
          </a:p>
        </p:txBody>
      </p:sp>
      <p:grpSp>
        <p:nvGrpSpPr>
          <p:cNvPr id="5" name="Group 4">
            <a:extLst>
              <a:ext uri="{FF2B5EF4-FFF2-40B4-BE49-F238E27FC236}">
                <a16:creationId xmlns:a16="http://schemas.microsoft.com/office/drawing/2014/main" id="{3EE192C8-3B5B-4AA6-9372-366ABA0403B7}"/>
              </a:ext>
            </a:extLst>
          </p:cNvPr>
          <p:cNvGrpSpPr/>
          <p:nvPr/>
        </p:nvGrpSpPr>
        <p:grpSpPr>
          <a:xfrm>
            <a:off x="1" y="4114703"/>
            <a:ext cx="12191377" cy="2742811"/>
            <a:chOff x="881" y="4236809"/>
            <a:chExt cx="12434712" cy="2797810"/>
          </a:xfrm>
        </p:grpSpPr>
        <p:grpSp>
          <p:nvGrpSpPr>
            <p:cNvPr id="74" name="Group 73">
              <a:extLst>
                <a:ext uri="{FF2B5EF4-FFF2-40B4-BE49-F238E27FC236}">
                  <a16:creationId xmlns:a16="http://schemas.microsoft.com/office/drawing/2014/main" id="{736B1C65-A12C-468E-90BA-F8ED0417A321}"/>
                </a:ext>
              </a:extLst>
            </p:cNvPr>
            <p:cNvGrpSpPr/>
            <p:nvPr/>
          </p:nvGrpSpPr>
          <p:grpSpPr>
            <a:xfrm>
              <a:off x="4353030" y="5757125"/>
              <a:ext cx="1942924" cy="1277494"/>
              <a:chOff x="7518401" y="5083176"/>
              <a:chExt cx="241300" cy="896938"/>
            </a:xfrm>
          </p:grpSpPr>
          <p:sp>
            <p:nvSpPr>
              <p:cNvPr id="75" name="Rectangle 105">
                <a:extLst>
                  <a:ext uri="{FF2B5EF4-FFF2-40B4-BE49-F238E27FC236}">
                    <a16:creationId xmlns:a16="http://schemas.microsoft.com/office/drawing/2014/main" id="{4A475F6A-C91F-4C40-B946-8081DA3A593F}"/>
                  </a:ext>
                </a:extLst>
              </p:cNvPr>
              <p:cNvSpPr>
                <a:spLocks noChangeArrowheads="1"/>
              </p:cNvSpPr>
              <p:nvPr/>
            </p:nvSpPr>
            <p:spPr bwMode="auto">
              <a:xfrm>
                <a:off x="7518401" y="5373688"/>
                <a:ext cx="241300" cy="6064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76" name="Rectangle 106">
                <a:extLst>
                  <a:ext uri="{FF2B5EF4-FFF2-40B4-BE49-F238E27FC236}">
                    <a16:creationId xmlns:a16="http://schemas.microsoft.com/office/drawing/2014/main" id="{7A056F8D-AD03-4406-8D2D-4118D0997C24}"/>
                  </a:ext>
                </a:extLst>
              </p:cNvPr>
              <p:cNvSpPr>
                <a:spLocks noChangeArrowheads="1"/>
              </p:cNvSpPr>
              <p:nvPr/>
            </p:nvSpPr>
            <p:spPr bwMode="auto">
              <a:xfrm>
                <a:off x="7550151" y="5200651"/>
                <a:ext cx="177800" cy="1730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77" name="Freeform 107">
                <a:extLst>
                  <a:ext uri="{FF2B5EF4-FFF2-40B4-BE49-F238E27FC236}">
                    <a16:creationId xmlns:a16="http://schemas.microsoft.com/office/drawing/2014/main" id="{F76EF744-96B5-44D4-90E3-65ECE37E2A5F}"/>
                  </a:ext>
                </a:extLst>
              </p:cNvPr>
              <p:cNvSpPr>
                <a:spLocks/>
              </p:cNvSpPr>
              <p:nvPr/>
            </p:nvSpPr>
            <p:spPr bwMode="auto">
              <a:xfrm>
                <a:off x="7591426" y="5083176"/>
                <a:ext cx="95250" cy="117475"/>
              </a:xfrm>
              <a:custGeom>
                <a:avLst/>
                <a:gdLst>
                  <a:gd name="T0" fmla="*/ 42 w 60"/>
                  <a:gd name="T1" fmla="*/ 0 h 74"/>
                  <a:gd name="T2" fmla="*/ 18 w 60"/>
                  <a:gd name="T3" fmla="*/ 0 h 74"/>
                  <a:gd name="T4" fmla="*/ 0 w 60"/>
                  <a:gd name="T5" fmla="*/ 74 h 74"/>
                  <a:gd name="T6" fmla="*/ 60 w 60"/>
                  <a:gd name="T7" fmla="*/ 74 h 74"/>
                  <a:gd name="T8" fmla="*/ 42 w 60"/>
                  <a:gd name="T9" fmla="*/ 0 h 74"/>
                </a:gdLst>
                <a:ahLst/>
                <a:cxnLst>
                  <a:cxn ang="0">
                    <a:pos x="T0" y="T1"/>
                  </a:cxn>
                  <a:cxn ang="0">
                    <a:pos x="T2" y="T3"/>
                  </a:cxn>
                  <a:cxn ang="0">
                    <a:pos x="T4" y="T5"/>
                  </a:cxn>
                  <a:cxn ang="0">
                    <a:pos x="T6" y="T7"/>
                  </a:cxn>
                  <a:cxn ang="0">
                    <a:pos x="T8" y="T9"/>
                  </a:cxn>
                </a:cxnLst>
                <a:rect l="0" t="0" r="r" b="b"/>
                <a:pathLst>
                  <a:path w="60" h="74">
                    <a:moveTo>
                      <a:pt x="42" y="0"/>
                    </a:moveTo>
                    <a:lnTo>
                      <a:pt x="18" y="0"/>
                    </a:lnTo>
                    <a:lnTo>
                      <a:pt x="0" y="74"/>
                    </a:lnTo>
                    <a:lnTo>
                      <a:pt x="60" y="74"/>
                    </a:lnTo>
                    <a:lnTo>
                      <a:pt x="4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78" name="Rectangle 108">
                <a:extLst>
                  <a:ext uri="{FF2B5EF4-FFF2-40B4-BE49-F238E27FC236}">
                    <a16:creationId xmlns:a16="http://schemas.microsoft.com/office/drawing/2014/main" id="{031DBF0D-F1E2-45AF-86DD-7822CB05A8FC}"/>
                  </a:ext>
                </a:extLst>
              </p:cNvPr>
              <p:cNvSpPr>
                <a:spLocks noChangeArrowheads="1"/>
              </p:cNvSpPr>
              <p:nvPr/>
            </p:nvSpPr>
            <p:spPr bwMode="auto">
              <a:xfrm>
                <a:off x="755332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79" name="Rectangle 109">
                <a:extLst>
                  <a:ext uri="{FF2B5EF4-FFF2-40B4-BE49-F238E27FC236}">
                    <a16:creationId xmlns:a16="http://schemas.microsoft.com/office/drawing/2014/main" id="{FD32DE92-AA38-4A0E-B4C3-620AC2E82CA1}"/>
                  </a:ext>
                </a:extLst>
              </p:cNvPr>
              <p:cNvSpPr>
                <a:spLocks noChangeArrowheads="1"/>
              </p:cNvSpPr>
              <p:nvPr/>
            </p:nvSpPr>
            <p:spPr bwMode="auto">
              <a:xfrm>
                <a:off x="7602538"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0" name="Rectangle 110">
                <a:extLst>
                  <a:ext uri="{FF2B5EF4-FFF2-40B4-BE49-F238E27FC236}">
                    <a16:creationId xmlns:a16="http://schemas.microsoft.com/office/drawing/2014/main" id="{85BDCDF4-29BF-41FA-BFD8-DB525C3BF0FC}"/>
                  </a:ext>
                </a:extLst>
              </p:cNvPr>
              <p:cNvSpPr>
                <a:spLocks noChangeArrowheads="1"/>
              </p:cNvSpPr>
              <p:nvPr/>
            </p:nvSpPr>
            <p:spPr bwMode="auto">
              <a:xfrm>
                <a:off x="7651751"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1" name="Rectangle 111">
                <a:extLst>
                  <a:ext uri="{FF2B5EF4-FFF2-40B4-BE49-F238E27FC236}">
                    <a16:creationId xmlns:a16="http://schemas.microsoft.com/office/drawing/2014/main" id="{F401A7E4-2471-4E0B-BC2C-91563A12DF87}"/>
                  </a:ext>
                </a:extLst>
              </p:cNvPr>
              <p:cNvSpPr>
                <a:spLocks noChangeArrowheads="1"/>
              </p:cNvSpPr>
              <p:nvPr/>
            </p:nvSpPr>
            <p:spPr bwMode="auto">
              <a:xfrm>
                <a:off x="769937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2" name="Rectangle 112">
                <a:extLst>
                  <a:ext uri="{FF2B5EF4-FFF2-40B4-BE49-F238E27FC236}">
                    <a16:creationId xmlns:a16="http://schemas.microsoft.com/office/drawing/2014/main" id="{7749637B-A0D8-4587-B147-F87AE8AB99C5}"/>
                  </a:ext>
                </a:extLst>
              </p:cNvPr>
              <p:cNvSpPr>
                <a:spLocks noChangeArrowheads="1"/>
              </p:cNvSpPr>
              <p:nvPr/>
            </p:nvSpPr>
            <p:spPr bwMode="auto">
              <a:xfrm>
                <a:off x="7550151" y="5200651"/>
                <a:ext cx="1778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3" name="Rectangle 113">
                <a:extLst>
                  <a:ext uri="{FF2B5EF4-FFF2-40B4-BE49-F238E27FC236}">
                    <a16:creationId xmlns:a16="http://schemas.microsoft.com/office/drawing/2014/main" id="{C074CEFA-1FD5-4804-945F-792E1941D54C}"/>
                  </a:ext>
                </a:extLst>
              </p:cNvPr>
              <p:cNvSpPr>
                <a:spLocks noChangeArrowheads="1"/>
              </p:cNvSpPr>
              <p:nvPr/>
            </p:nvSpPr>
            <p:spPr bwMode="auto">
              <a:xfrm>
                <a:off x="7518401" y="5356226"/>
                <a:ext cx="2413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84" name="Group 83">
              <a:extLst>
                <a:ext uri="{FF2B5EF4-FFF2-40B4-BE49-F238E27FC236}">
                  <a16:creationId xmlns:a16="http://schemas.microsoft.com/office/drawing/2014/main" id="{1036B745-4CD3-4DEE-8870-9CE25AB9E488}"/>
                </a:ext>
              </a:extLst>
            </p:cNvPr>
            <p:cNvGrpSpPr/>
            <p:nvPr/>
          </p:nvGrpSpPr>
          <p:grpSpPr>
            <a:xfrm>
              <a:off x="3331803" y="4401099"/>
              <a:ext cx="1086122" cy="2633520"/>
              <a:chOff x="6019801" y="5249863"/>
              <a:chExt cx="417512" cy="730250"/>
            </a:xfrm>
          </p:grpSpPr>
          <p:sp>
            <p:nvSpPr>
              <p:cNvPr id="85" name="Rectangle 382">
                <a:extLst>
                  <a:ext uri="{FF2B5EF4-FFF2-40B4-BE49-F238E27FC236}">
                    <a16:creationId xmlns:a16="http://schemas.microsoft.com/office/drawing/2014/main" id="{33211CBF-3C3A-4276-8BE0-65BBA5C1E322}"/>
                  </a:ext>
                </a:extLst>
              </p:cNvPr>
              <p:cNvSpPr>
                <a:spLocks noChangeArrowheads="1"/>
              </p:cNvSpPr>
              <p:nvPr/>
            </p:nvSpPr>
            <p:spPr bwMode="auto">
              <a:xfrm>
                <a:off x="6019801" y="5764611"/>
                <a:ext cx="292100" cy="21550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6" name="Freeform 383">
                <a:extLst>
                  <a:ext uri="{FF2B5EF4-FFF2-40B4-BE49-F238E27FC236}">
                    <a16:creationId xmlns:a16="http://schemas.microsoft.com/office/drawing/2014/main" id="{4AFEECAA-1008-472B-9505-4457C13CC98F}"/>
                  </a:ext>
                </a:extLst>
              </p:cNvPr>
              <p:cNvSpPr>
                <a:spLocks/>
              </p:cNvSpPr>
              <p:nvPr/>
            </p:nvSpPr>
            <p:spPr bwMode="auto">
              <a:xfrm>
                <a:off x="6186488" y="5326063"/>
                <a:ext cx="250825" cy="654050"/>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7" name="Freeform 384">
                <a:extLst>
                  <a:ext uri="{FF2B5EF4-FFF2-40B4-BE49-F238E27FC236}">
                    <a16:creationId xmlns:a16="http://schemas.microsoft.com/office/drawing/2014/main" id="{6B4D5D85-B746-4DE5-A225-43041FFE76D0}"/>
                  </a:ext>
                </a:extLst>
              </p:cNvPr>
              <p:cNvSpPr>
                <a:spLocks/>
              </p:cNvSpPr>
              <p:nvPr/>
            </p:nvSpPr>
            <p:spPr bwMode="auto">
              <a:xfrm>
                <a:off x="6019801" y="5751513"/>
                <a:ext cx="166688" cy="228600"/>
              </a:xfrm>
              <a:custGeom>
                <a:avLst/>
                <a:gdLst>
                  <a:gd name="T0" fmla="*/ 0 w 105"/>
                  <a:gd name="T1" fmla="*/ 144 h 144"/>
                  <a:gd name="T2" fmla="*/ 105 w 105"/>
                  <a:gd name="T3" fmla="*/ 144 h 144"/>
                  <a:gd name="T4" fmla="*/ 105 w 105"/>
                  <a:gd name="T5" fmla="*/ 0 h 144"/>
                  <a:gd name="T6" fmla="*/ 0 w 105"/>
                  <a:gd name="T7" fmla="*/ 144 h 144"/>
                </a:gdLst>
                <a:ahLst/>
                <a:cxnLst>
                  <a:cxn ang="0">
                    <a:pos x="T0" y="T1"/>
                  </a:cxn>
                  <a:cxn ang="0">
                    <a:pos x="T2" y="T3"/>
                  </a:cxn>
                  <a:cxn ang="0">
                    <a:pos x="T4" y="T5"/>
                  </a:cxn>
                  <a:cxn ang="0">
                    <a:pos x="T6" y="T7"/>
                  </a:cxn>
                </a:cxnLst>
                <a:rect l="0" t="0" r="r" b="b"/>
                <a:pathLst>
                  <a:path w="105" h="144">
                    <a:moveTo>
                      <a:pt x="0" y="144"/>
                    </a:moveTo>
                    <a:lnTo>
                      <a:pt x="105" y="144"/>
                    </a:lnTo>
                    <a:lnTo>
                      <a:pt x="105" y="0"/>
                    </a:lnTo>
                    <a:lnTo>
                      <a:pt x="0" y="144"/>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8" name="Rectangle 385">
                <a:extLst>
                  <a:ext uri="{FF2B5EF4-FFF2-40B4-BE49-F238E27FC236}">
                    <a16:creationId xmlns:a16="http://schemas.microsoft.com/office/drawing/2014/main" id="{3BE8C190-E359-420C-B317-EBDFBE1C3A66}"/>
                  </a:ext>
                </a:extLst>
              </p:cNvPr>
              <p:cNvSpPr>
                <a:spLocks noChangeArrowheads="1"/>
              </p:cNvSpPr>
              <p:nvPr/>
            </p:nvSpPr>
            <p:spPr bwMode="auto">
              <a:xfrm>
                <a:off x="6273801" y="53736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9" name="Rectangle 386">
                <a:extLst>
                  <a:ext uri="{FF2B5EF4-FFF2-40B4-BE49-F238E27FC236}">
                    <a16:creationId xmlns:a16="http://schemas.microsoft.com/office/drawing/2014/main" id="{19703F06-BE6F-4B2E-884B-7B27339D78F2}"/>
                  </a:ext>
                </a:extLst>
              </p:cNvPr>
              <p:cNvSpPr>
                <a:spLocks noChangeArrowheads="1"/>
              </p:cNvSpPr>
              <p:nvPr/>
            </p:nvSpPr>
            <p:spPr bwMode="auto">
              <a:xfrm>
                <a:off x="6326188" y="53736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0" name="Rectangle 387">
                <a:extLst>
                  <a:ext uri="{FF2B5EF4-FFF2-40B4-BE49-F238E27FC236}">
                    <a16:creationId xmlns:a16="http://schemas.microsoft.com/office/drawing/2014/main" id="{8C602A8B-85B7-4D24-BA14-7B0E1B85AC5B}"/>
                  </a:ext>
                </a:extLst>
              </p:cNvPr>
              <p:cNvSpPr>
                <a:spLocks noChangeArrowheads="1"/>
              </p:cNvSpPr>
              <p:nvPr/>
            </p:nvSpPr>
            <p:spPr bwMode="auto">
              <a:xfrm>
                <a:off x="6326188" y="54435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1" name="Rectangle 388">
                <a:extLst>
                  <a:ext uri="{FF2B5EF4-FFF2-40B4-BE49-F238E27FC236}">
                    <a16:creationId xmlns:a16="http://schemas.microsoft.com/office/drawing/2014/main" id="{6BF13E33-0486-43D3-9A8A-9FD35B9AFF53}"/>
                  </a:ext>
                </a:extLst>
              </p:cNvPr>
              <p:cNvSpPr>
                <a:spLocks noChangeArrowheads="1"/>
              </p:cNvSpPr>
              <p:nvPr/>
            </p:nvSpPr>
            <p:spPr bwMode="auto">
              <a:xfrm>
                <a:off x="6218238" y="5513388"/>
                <a:ext cx="28575"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2" name="Rectangle 389">
                <a:extLst>
                  <a:ext uri="{FF2B5EF4-FFF2-40B4-BE49-F238E27FC236}">
                    <a16:creationId xmlns:a16="http://schemas.microsoft.com/office/drawing/2014/main" id="{A29C6F4D-6E85-40EB-BB37-57C9D5FA553F}"/>
                  </a:ext>
                </a:extLst>
              </p:cNvPr>
              <p:cNvSpPr>
                <a:spLocks noChangeArrowheads="1"/>
              </p:cNvSpPr>
              <p:nvPr/>
            </p:nvSpPr>
            <p:spPr bwMode="auto">
              <a:xfrm>
                <a:off x="6273801" y="5581651"/>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3" name="Rectangle 390">
                <a:extLst>
                  <a:ext uri="{FF2B5EF4-FFF2-40B4-BE49-F238E27FC236}">
                    <a16:creationId xmlns:a16="http://schemas.microsoft.com/office/drawing/2014/main" id="{677D4391-3BD3-4044-9516-8A2455FACEB1}"/>
                  </a:ext>
                </a:extLst>
              </p:cNvPr>
              <p:cNvSpPr>
                <a:spLocks noChangeArrowheads="1"/>
              </p:cNvSpPr>
              <p:nvPr/>
            </p:nvSpPr>
            <p:spPr bwMode="auto">
              <a:xfrm>
                <a:off x="6326188" y="5581651"/>
                <a:ext cx="23813"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4" name="Rectangle 391">
                <a:extLst>
                  <a:ext uri="{FF2B5EF4-FFF2-40B4-BE49-F238E27FC236}">
                    <a16:creationId xmlns:a16="http://schemas.microsoft.com/office/drawing/2014/main" id="{2A83A36E-F5F9-4A0F-A0AA-256F74B667B1}"/>
                  </a:ext>
                </a:extLst>
              </p:cNvPr>
              <p:cNvSpPr>
                <a:spLocks noChangeArrowheads="1"/>
              </p:cNvSpPr>
              <p:nvPr/>
            </p:nvSpPr>
            <p:spPr bwMode="auto">
              <a:xfrm>
                <a:off x="6326188"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5" name="Rectangle 392">
                <a:extLst>
                  <a:ext uri="{FF2B5EF4-FFF2-40B4-BE49-F238E27FC236}">
                    <a16:creationId xmlns:a16="http://schemas.microsoft.com/office/drawing/2014/main" id="{1F74A231-6785-47A6-A028-D2C6C20DE4B3}"/>
                  </a:ext>
                </a:extLst>
              </p:cNvPr>
              <p:cNvSpPr>
                <a:spLocks noChangeArrowheads="1"/>
              </p:cNvSpPr>
              <p:nvPr/>
            </p:nvSpPr>
            <p:spPr bwMode="auto">
              <a:xfrm>
                <a:off x="6381751"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6" name="Rectangle 393">
                <a:extLst>
                  <a:ext uri="{FF2B5EF4-FFF2-40B4-BE49-F238E27FC236}">
                    <a16:creationId xmlns:a16="http://schemas.microsoft.com/office/drawing/2014/main" id="{ABDA38AB-3EF9-4B78-AE72-228679CA6226}"/>
                  </a:ext>
                </a:extLst>
              </p:cNvPr>
              <p:cNvSpPr>
                <a:spLocks noChangeArrowheads="1"/>
              </p:cNvSpPr>
              <p:nvPr/>
            </p:nvSpPr>
            <p:spPr bwMode="auto">
              <a:xfrm>
                <a:off x="6218238" y="5719763"/>
                <a:ext cx="28575"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7" name="Rectangle 394">
                <a:extLst>
                  <a:ext uri="{FF2B5EF4-FFF2-40B4-BE49-F238E27FC236}">
                    <a16:creationId xmlns:a16="http://schemas.microsoft.com/office/drawing/2014/main" id="{3F6C173C-9B1A-4FCA-BCCA-FA29F797132A}"/>
                  </a:ext>
                </a:extLst>
              </p:cNvPr>
              <p:cNvSpPr>
                <a:spLocks noChangeArrowheads="1"/>
              </p:cNvSpPr>
              <p:nvPr/>
            </p:nvSpPr>
            <p:spPr bwMode="auto">
              <a:xfrm>
                <a:off x="6273801" y="5719763"/>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8" name="Rectangle 395">
                <a:extLst>
                  <a:ext uri="{FF2B5EF4-FFF2-40B4-BE49-F238E27FC236}">
                    <a16:creationId xmlns:a16="http://schemas.microsoft.com/office/drawing/2014/main" id="{9B7E81A9-A011-4342-8BF6-65C5A7D1AA7D}"/>
                  </a:ext>
                </a:extLst>
              </p:cNvPr>
              <p:cNvSpPr>
                <a:spLocks noChangeArrowheads="1"/>
              </p:cNvSpPr>
              <p:nvPr/>
            </p:nvSpPr>
            <p:spPr bwMode="auto">
              <a:xfrm>
                <a:off x="6218238" y="5792788"/>
                <a:ext cx="285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9" name="Rectangle 396">
                <a:extLst>
                  <a:ext uri="{FF2B5EF4-FFF2-40B4-BE49-F238E27FC236}">
                    <a16:creationId xmlns:a16="http://schemas.microsoft.com/office/drawing/2014/main" id="{8D57D225-7544-49BB-9685-DCE1B4F6C24D}"/>
                  </a:ext>
                </a:extLst>
              </p:cNvPr>
              <p:cNvSpPr>
                <a:spLocks noChangeArrowheads="1"/>
              </p:cNvSpPr>
              <p:nvPr/>
            </p:nvSpPr>
            <p:spPr bwMode="auto">
              <a:xfrm>
                <a:off x="6326188" y="57927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0" name="Rectangle 397">
                <a:extLst>
                  <a:ext uri="{FF2B5EF4-FFF2-40B4-BE49-F238E27FC236}">
                    <a16:creationId xmlns:a16="http://schemas.microsoft.com/office/drawing/2014/main" id="{426D30FA-100C-45D3-808B-77FB9894015A}"/>
                  </a:ext>
                </a:extLst>
              </p:cNvPr>
              <p:cNvSpPr>
                <a:spLocks noChangeArrowheads="1"/>
              </p:cNvSpPr>
              <p:nvPr/>
            </p:nvSpPr>
            <p:spPr bwMode="auto">
              <a:xfrm>
                <a:off x="6037263" y="57927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1" name="Rectangle 398">
                <a:extLst>
                  <a:ext uri="{FF2B5EF4-FFF2-40B4-BE49-F238E27FC236}">
                    <a16:creationId xmlns:a16="http://schemas.microsoft.com/office/drawing/2014/main" id="{0F4E7E9B-E629-4FFC-A540-29F7728F848D}"/>
                  </a:ext>
                </a:extLst>
              </p:cNvPr>
              <p:cNvSpPr>
                <a:spLocks noChangeArrowheads="1"/>
              </p:cNvSpPr>
              <p:nvPr/>
            </p:nvSpPr>
            <p:spPr bwMode="auto">
              <a:xfrm>
                <a:off x="6092826"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2" name="Rectangle 399">
                <a:extLst>
                  <a:ext uri="{FF2B5EF4-FFF2-40B4-BE49-F238E27FC236}">
                    <a16:creationId xmlns:a16="http://schemas.microsoft.com/office/drawing/2014/main" id="{12897585-0E1C-44F0-B16D-273740ACEBBB}"/>
                  </a:ext>
                </a:extLst>
              </p:cNvPr>
              <p:cNvSpPr>
                <a:spLocks noChangeArrowheads="1"/>
              </p:cNvSpPr>
              <p:nvPr/>
            </p:nvSpPr>
            <p:spPr bwMode="auto">
              <a:xfrm>
                <a:off x="6273801"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3" name="Rectangle 400">
                <a:extLst>
                  <a:ext uri="{FF2B5EF4-FFF2-40B4-BE49-F238E27FC236}">
                    <a16:creationId xmlns:a16="http://schemas.microsoft.com/office/drawing/2014/main" id="{048004FB-8308-4991-BEC3-799B668B4A69}"/>
                  </a:ext>
                </a:extLst>
              </p:cNvPr>
              <p:cNvSpPr>
                <a:spLocks noChangeArrowheads="1"/>
              </p:cNvSpPr>
              <p:nvPr/>
            </p:nvSpPr>
            <p:spPr bwMode="auto">
              <a:xfrm>
                <a:off x="6381751" y="58626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4" name="Rectangle 401">
                <a:extLst>
                  <a:ext uri="{FF2B5EF4-FFF2-40B4-BE49-F238E27FC236}">
                    <a16:creationId xmlns:a16="http://schemas.microsoft.com/office/drawing/2014/main" id="{69B89B1E-800D-4DB6-B121-A67F1BE3AB5C}"/>
                  </a:ext>
                </a:extLst>
              </p:cNvPr>
              <p:cNvSpPr>
                <a:spLocks noChangeArrowheads="1"/>
              </p:cNvSpPr>
              <p:nvPr/>
            </p:nvSpPr>
            <p:spPr bwMode="auto">
              <a:xfrm>
                <a:off x="6326188" y="5280026"/>
                <a:ext cx="793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5" name="Rectangle 402">
                <a:extLst>
                  <a:ext uri="{FF2B5EF4-FFF2-40B4-BE49-F238E27FC236}">
                    <a16:creationId xmlns:a16="http://schemas.microsoft.com/office/drawing/2014/main" id="{544BBA6D-12BC-40EA-A571-884A38DCBFCD}"/>
                  </a:ext>
                </a:extLst>
              </p:cNvPr>
              <p:cNvSpPr>
                <a:spLocks noChangeArrowheads="1"/>
              </p:cNvSpPr>
              <p:nvPr/>
            </p:nvSpPr>
            <p:spPr bwMode="auto">
              <a:xfrm>
                <a:off x="6246813" y="5249863"/>
                <a:ext cx="12700" cy="7620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6" name="Rectangle 403">
                <a:extLst>
                  <a:ext uri="{FF2B5EF4-FFF2-40B4-BE49-F238E27FC236}">
                    <a16:creationId xmlns:a16="http://schemas.microsoft.com/office/drawing/2014/main" id="{C63ABBB3-24F4-4FFD-A84E-39AED953E77B}"/>
                  </a:ext>
                </a:extLst>
              </p:cNvPr>
              <p:cNvSpPr>
                <a:spLocks noChangeArrowheads="1"/>
              </p:cNvSpPr>
              <p:nvPr/>
            </p:nvSpPr>
            <p:spPr bwMode="auto">
              <a:xfrm>
                <a:off x="6218238" y="5373688"/>
                <a:ext cx="28575"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7" name="Rectangle 404">
                <a:extLst>
                  <a:ext uri="{FF2B5EF4-FFF2-40B4-BE49-F238E27FC236}">
                    <a16:creationId xmlns:a16="http://schemas.microsoft.com/office/drawing/2014/main" id="{6EA834C1-705E-4BAE-8CC7-A257B5EE1723}"/>
                  </a:ext>
                </a:extLst>
              </p:cNvPr>
              <p:cNvSpPr>
                <a:spLocks noChangeArrowheads="1"/>
              </p:cNvSpPr>
              <p:nvPr/>
            </p:nvSpPr>
            <p:spPr bwMode="auto">
              <a:xfrm>
                <a:off x="6381751" y="5373688"/>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8" name="Rectangle 405">
                <a:extLst>
                  <a:ext uri="{FF2B5EF4-FFF2-40B4-BE49-F238E27FC236}">
                    <a16:creationId xmlns:a16="http://schemas.microsoft.com/office/drawing/2014/main" id="{A8BE6497-CECC-4792-A817-B20E52A2E06A}"/>
                  </a:ext>
                </a:extLst>
              </p:cNvPr>
              <p:cNvSpPr>
                <a:spLocks noChangeArrowheads="1"/>
              </p:cNvSpPr>
              <p:nvPr/>
            </p:nvSpPr>
            <p:spPr bwMode="auto">
              <a:xfrm>
                <a:off x="6218238" y="5443538"/>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9" name="Rectangle 407">
                <a:extLst>
                  <a:ext uri="{FF2B5EF4-FFF2-40B4-BE49-F238E27FC236}">
                    <a16:creationId xmlns:a16="http://schemas.microsoft.com/office/drawing/2014/main" id="{D59049F4-56E2-48D3-AEDD-9FFE60DD493E}"/>
                  </a:ext>
                </a:extLst>
              </p:cNvPr>
              <p:cNvSpPr>
                <a:spLocks noChangeArrowheads="1"/>
              </p:cNvSpPr>
              <p:nvPr/>
            </p:nvSpPr>
            <p:spPr bwMode="auto">
              <a:xfrm>
                <a:off x="6273801" y="54435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0" name="Rectangle 408">
                <a:extLst>
                  <a:ext uri="{FF2B5EF4-FFF2-40B4-BE49-F238E27FC236}">
                    <a16:creationId xmlns:a16="http://schemas.microsoft.com/office/drawing/2014/main" id="{C3B3D4AF-77F0-467A-9E67-3EAABF219B6B}"/>
                  </a:ext>
                </a:extLst>
              </p:cNvPr>
              <p:cNvSpPr>
                <a:spLocks noChangeArrowheads="1"/>
              </p:cNvSpPr>
              <p:nvPr/>
            </p:nvSpPr>
            <p:spPr bwMode="auto">
              <a:xfrm>
                <a:off x="6381751" y="54435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1" name="Rectangle 409">
                <a:extLst>
                  <a:ext uri="{FF2B5EF4-FFF2-40B4-BE49-F238E27FC236}">
                    <a16:creationId xmlns:a16="http://schemas.microsoft.com/office/drawing/2014/main" id="{3337C007-3962-4465-81B0-1A3123DDB17B}"/>
                  </a:ext>
                </a:extLst>
              </p:cNvPr>
              <p:cNvSpPr>
                <a:spLocks noChangeArrowheads="1"/>
              </p:cNvSpPr>
              <p:nvPr/>
            </p:nvSpPr>
            <p:spPr bwMode="auto">
              <a:xfrm>
                <a:off x="6273801" y="551338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2" name="Rectangle 410">
                <a:extLst>
                  <a:ext uri="{FF2B5EF4-FFF2-40B4-BE49-F238E27FC236}">
                    <a16:creationId xmlns:a16="http://schemas.microsoft.com/office/drawing/2014/main" id="{C1A76C48-9259-4CE1-8B70-064D2EFFE489}"/>
                  </a:ext>
                </a:extLst>
              </p:cNvPr>
              <p:cNvSpPr>
                <a:spLocks noChangeArrowheads="1"/>
              </p:cNvSpPr>
              <p:nvPr/>
            </p:nvSpPr>
            <p:spPr bwMode="auto">
              <a:xfrm>
                <a:off x="6326188"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3" name="Rectangle 411">
                <a:extLst>
                  <a:ext uri="{FF2B5EF4-FFF2-40B4-BE49-F238E27FC236}">
                    <a16:creationId xmlns:a16="http://schemas.microsoft.com/office/drawing/2014/main" id="{4D41D76C-F8DE-49E4-B79E-25BA621A7945}"/>
                  </a:ext>
                </a:extLst>
              </p:cNvPr>
              <p:cNvSpPr>
                <a:spLocks noChangeArrowheads="1"/>
              </p:cNvSpPr>
              <p:nvPr/>
            </p:nvSpPr>
            <p:spPr bwMode="auto">
              <a:xfrm>
                <a:off x="6381751"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4" name="Rectangle 412">
                <a:extLst>
                  <a:ext uri="{FF2B5EF4-FFF2-40B4-BE49-F238E27FC236}">
                    <a16:creationId xmlns:a16="http://schemas.microsoft.com/office/drawing/2014/main" id="{649A84EB-DEFF-47A2-913C-3CADA0CC20A0}"/>
                  </a:ext>
                </a:extLst>
              </p:cNvPr>
              <p:cNvSpPr>
                <a:spLocks noChangeArrowheads="1"/>
              </p:cNvSpPr>
              <p:nvPr/>
            </p:nvSpPr>
            <p:spPr bwMode="auto">
              <a:xfrm>
                <a:off x="6218238" y="5581651"/>
                <a:ext cx="28575"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5" name="Rectangle 413">
                <a:extLst>
                  <a:ext uri="{FF2B5EF4-FFF2-40B4-BE49-F238E27FC236}">
                    <a16:creationId xmlns:a16="http://schemas.microsoft.com/office/drawing/2014/main" id="{E8E9C5A1-4484-48E0-BAEB-CAF62147941E}"/>
                  </a:ext>
                </a:extLst>
              </p:cNvPr>
              <p:cNvSpPr>
                <a:spLocks noChangeArrowheads="1"/>
              </p:cNvSpPr>
              <p:nvPr/>
            </p:nvSpPr>
            <p:spPr bwMode="auto">
              <a:xfrm>
                <a:off x="6381751" y="5581651"/>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6" name="Rectangle 414">
                <a:extLst>
                  <a:ext uri="{FF2B5EF4-FFF2-40B4-BE49-F238E27FC236}">
                    <a16:creationId xmlns:a16="http://schemas.microsoft.com/office/drawing/2014/main" id="{E56EDA7D-BD3A-4CF2-8454-956E7F6EF900}"/>
                  </a:ext>
                </a:extLst>
              </p:cNvPr>
              <p:cNvSpPr>
                <a:spLocks noChangeArrowheads="1"/>
              </p:cNvSpPr>
              <p:nvPr/>
            </p:nvSpPr>
            <p:spPr bwMode="auto">
              <a:xfrm>
                <a:off x="6218238" y="5651501"/>
                <a:ext cx="28575"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7" name="Rectangle 415">
                <a:extLst>
                  <a:ext uri="{FF2B5EF4-FFF2-40B4-BE49-F238E27FC236}">
                    <a16:creationId xmlns:a16="http://schemas.microsoft.com/office/drawing/2014/main" id="{00AA57EA-23FD-4491-8F56-C72F07971392}"/>
                  </a:ext>
                </a:extLst>
              </p:cNvPr>
              <p:cNvSpPr>
                <a:spLocks noChangeArrowheads="1"/>
              </p:cNvSpPr>
              <p:nvPr/>
            </p:nvSpPr>
            <p:spPr bwMode="auto">
              <a:xfrm>
                <a:off x="6273801" y="5651501"/>
                <a:ext cx="25400"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8" name="Rectangle 416">
                <a:extLst>
                  <a:ext uri="{FF2B5EF4-FFF2-40B4-BE49-F238E27FC236}">
                    <a16:creationId xmlns:a16="http://schemas.microsoft.com/office/drawing/2014/main" id="{DFAE702A-EF5E-4423-AE8A-3B229BC24482}"/>
                  </a:ext>
                </a:extLst>
              </p:cNvPr>
              <p:cNvSpPr>
                <a:spLocks noChangeArrowheads="1"/>
              </p:cNvSpPr>
              <p:nvPr/>
            </p:nvSpPr>
            <p:spPr bwMode="auto">
              <a:xfrm>
                <a:off x="6326188"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9" name="Rectangle 417">
                <a:extLst>
                  <a:ext uri="{FF2B5EF4-FFF2-40B4-BE49-F238E27FC236}">
                    <a16:creationId xmlns:a16="http://schemas.microsoft.com/office/drawing/2014/main" id="{E477B8CD-8A13-4A23-AF29-701A845A7117}"/>
                  </a:ext>
                </a:extLst>
              </p:cNvPr>
              <p:cNvSpPr>
                <a:spLocks noChangeArrowheads="1"/>
              </p:cNvSpPr>
              <p:nvPr/>
            </p:nvSpPr>
            <p:spPr bwMode="auto">
              <a:xfrm>
                <a:off x="6381751"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0" name="Rectangle 418">
                <a:extLst>
                  <a:ext uri="{FF2B5EF4-FFF2-40B4-BE49-F238E27FC236}">
                    <a16:creationId xmlns:a16="http://schemas.microsoft.com/office/drawing/2014/main" id="{D8797206-B819-4774-B838-DDF8CCD384FE}"/>
                  </a:ext>
                </a:extLst>
              </p:cNvPr>
              <p:cNvSpPr>
                <a:spLocks noChangeArrowheads="1"/>
              </p:cNvSpPr>
              <p:nvPr/>
            </p:nvSpPr>
            <p:spPr bwMode="auto">
              <a:xfrm>
                <a:off x="6273801"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1" name="Rectangle 419">
                <a:extLst>
                  <a:ext uri="{FF2B5EF4-FFF2-40B4-BE49-F238E27FC236}">
                    <a16:creationId xmlns:a16="http://schemas.microsoft.com/office/drawing/2014/main" id="{6686B3C5-BB1D-411F-B979-EE6BFE96BFD5}"/>
                  </a:ext>
                </a:extLst>
              </p:cNvPr>
              <p:cNvSpPr>
                <a:spLocks noChangeArrowheads="1"/>
              </p:cNvSpPr>
              <p:nvPr/>
            </p:nvSpPr>
            <p:spPr bwMode="auto">
              <a:xfrm>
                <a:off x="6381751"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2" name="Rectangle 420">
                <a:extLst>
                  <a:ext uri="{FF2B5EF4-FFF2-40B4-BE49-F238E27FC236}">
                    <a16:creationId xmlns:a16="http://schemas.microsoft.com/office/drawing/2014/main" id="{F1023A3F-4705-47BD-927B-E98EADD3D284}"/>
                  </a:ext>
                </a:extLst>
              </p:cNvPr>
              <p:cNvSpPr>
                <a:spLocks noChangeArrowheads="1"/>
              </p:cNvSpPr>
              <p:nvPr/>
            </p:nvSpPr>
            <p:spPr bwMode="auto">
              <a:xfrm>
                <a:off x="6092826"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3" name="Rectangle 421">
                <a:extLst>
                  <a:ext uri="{FF2B5EF4-FFF2-40B4-BE49-F238E27FC236}">
                    <a16:creationId xmlns:a16="http://schemas.microsoft.com/office/drawing/2014/main" id="{85C65BCD-8F94-493B-9135-BB96E64674AB}"/>
                  </a:ext>
                </a:extLst>
              </p:cNvPr>
              <p:cNvSpPr>
                <a:spLocks noChangeArrowheads="1"/>
              </p:cNvSpPr>
              <p:nvPr/>
            </p:nvSpPr>
            <p:spPr bwMode="auto">
              <a:xfrm>
                <a:off x="6145213"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4" name="Rectangle 422">
                <a:extLst>
                  <a:ext uri="{FF2B5EF4-FFF2-40B4-BE49-F238E27FC236}">
                    <a16:creationId xmlns:a16="http://schemas.microsoft.com/office/drawing/2014/main" id="{7985AE73-5DA2-4ABB-AC92-8B1B56D6ADF5}"/>
                  </a:ext>
                </a:extLst>
              </p:cNvPr>
              <p:cNvSpPr>
                <a:spLocks noChangeArrowheads="1"/>
              </p:cNvSpPr>
              <p:nvPr/>
            </p:nvSpPr>
            <p:spPr bwMode="auto">
              <a:xfrm>
                <a:off x="6037263" y="58626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5" name="Rectangle 423">
                <a:extLst>
                  <a:ext uri="{FF2B5EF4-FFF2-40B4-BE49-F238E27FC236}">
                    <a16:creationId xmlns:a16="http://schemas.microsoft.com/office/drawing/2014/main" id="{9D5BF474-33F3-4300-93EA-9C62312A96B7}"/>
                  </a:ext>
                </a:extLst>
              </p:cNvPr>
              <p:cNvSpPr>
                <a:spLocks noChangeArrowheads="1"/>
              </p:cNvSpPr>
              <p:nvPr/>
            </p:nvSpPr>
            <p:spPr bwMode="auto">
              <a:xfrm>
                <a:off x="6145213"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6" name="Rectangle 424">
                <a:extLst>
                  <a:ext uri="{FF2B5EF4-FFF2-40B4-BE49-F238E27FC236}">
                    <a16:creationId xmlns:a16="http://schemas.microsoft.com/office/drawing/2014/main" id="{3F85FFB8-2A1C-47E3-BDA4-F52F0CCCFEBB}"/>
                  </a:ext>
                </a:extLst>
              </p:cNvPr>
              <p:cNvSpPr>
                <a:spLocks noChangeArrowheads="1"/>
              </p:cNvSpPr>
              <p:nvPr/>
            </p:nvSpPr>
            <p:spPr bwMode="auto">
              <a:xfrm>
                <a:off x="6218238" y="5862639"/>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7" name="Rectangle 425">
                <a:extLst>
                  <a:ext uri="{FF2B5EF4-FFF2-40B4-BE49-F238E27FC236}">
                    <a16:creationId xmlns:a16="http://schemas.microsoft.com/office/drawing/2014/main" id="{66E12583-554C-4890-86F0-47B0AE329184}"/>
                  </a:ext>
                </a:extLst>
              </p:cNvPr>
              <p:cNvSpPr>
                <a:spLocks noChangeArrowheads="1"/>
              </p:cNvSpPr>
              <p:nvPr/>
            </p:nvSpPr>
            <p:spPr bwMode="auto">
              <a:xfrm>
                <a:off x="6326188"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128" name="Group 127">
              <a:extLst>
                <a:ext uri="{FF2B5EF4-FFF2-40B4-BE49-F238E27FC236}">
                  <a16:creationId xmlns:a16="http://schemas.microsoft.com/office/drawing/2014/main" id="{9F52E9BF-96F7-4369-8E8E-03AB95F1FB7D}"/>
                </a:ext>
              </a:extLst>
            </p:cNvPr>
            <p:cNvGrpSpPr/>
            <p:nvPr/>
          </p:nvGrpSpPr>
          <p:grpSpPr>
            <a:xfrm>
              <a:off x="881" y="5013978"/>
              <a:ext cx="1465715" cy="2020641"/>
              <a:chOff x="772694" y="4876800"/>
              <a:chExt cx="1437106" cy="1981200"/>
            </a:xfrm>
          </p:grpSpPr>
          <p:sp>
            <p:nvSpPr>
              <p:cNvPr id="129" name="Rectangle 497">
                <a:extLst>
                  <a:ext uri="{FF2B5EF4-FFF2-40B4-BE49-F238E27FC236}">
                    <a16:creationId xmlns:a16="http://schemas.microsoft.com/office/drawing/2014/main" id="{C0A41EFB-34A9-4D14-8076-D89F20D9764F}"/>
                  </a:ext>
                </a:extLst>
              </p:cNvPr>
              <p:cNvSpPr>
                <a:spLocks noChangeArrowheads="1"/>
              </p:cNvSpPr>
              <p:nvPr/>
            </p:nvSpPr>
            <p:spPr bwMode="auto">
              <a:xfrm>
                <a:off x="772694" y="4876800"/>
                <a:ext cx="1437106" cy="4455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0" name="Rectangle 498">
                <a:extLst>
                  <a:ext uri="{FF2B5EF4-FFF2-40B4-BE49-F238E27FC236}">
                    <a16:creationId xmlns:a16="http://schemas.microsoft.com/office/drawing/2014/main" id="{6F5D6805-6625-40BD-9115-F97895FF4A68}"/>
                  </a:ext>
                </a:extLst>
              </p:cNvPr>
              <p:cNvSpPr>
                <a:spLocks noChangeArrowheads="1"/>
              </p:cNvSpPr>
              <p:nvPr/>
            </p:nvSpPr>
            <p:spPr bwMode="auto">
              <a:xfrm>
                <a:off x="772694" y="5322352"/>
                <a:ext cx="1437106" cy="153564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1" name="Freeform 499">
                <a:extLst>
                  <a:ext uri="{FF2B5EF4-FFF2-40B4-BE49-F238E27FC236}">
                    <a16:creationId xmlns:a16="http://schemas.microsoft.com/office/drawing/2014/main" id="{0A4AA893-986D-4C70-94BF-88AC336073C8}"/>
                  </a:ext>
                </a:extLst>
              </p:cNvPr>
              <p:cNvSpPr>
                <a:spLocks/>
              </p:cNvSpPr>
              <p:nvPr/>
            </p:nvSpPr>
            <p:spPr bwMode="auto">
              <a:xfrm>
                <a:off x="1183296" y="4924382"/>
                <a:ext cx="606354" cy="350388"/>
              </a:xfrm>
              <a:custGeom>
                <a:avLst/>
                <a:gdLst>
                  <a:gd name="T0" fmla="*/ 63 w 127"/>
                  <a:gd name="T1" fmla="*/ 0 h 81"/>
                  <a:gd name="T2" fmla="*/ 0 w 127"/>
                  <a:gd name="T3" fmla="*/ 81 h 81"/>
                  <a:gd name="T4" fmla="*/ 127 w 127"/>
                  <a:gd name="T5" fmla="*/ 81 h 81"/>
                  <a:gd name="T6" fmla="*/ 63 w 127"/>
                  <a:gd name="T7" fmla="*/ 0 h 81"/>
                </a:gdLst>
                <a:ahLst/>
                <a:cxnLst>
                  <a:cxn ang="0">
                    <a:pos x="T0" y="T1"/>
                  </a:cxn>
                  <a:cxn ang="0">
                    <a:pos x="T2" y="T3"/>
                  </a:cxn>
                  <a:cxn ang="0">
                    <a:pos x="T4" y="T5"/>
                  </a:cxn>
                  <a:cxn ang="0">
                    <a:pos x="T6" y="T7"/>
                  </a:cxn>
                </a:cxnLst>
                <a:rect l="0" t="0" r="r" b="b"/>
                <a:pathLst>
                  <a:path w="127" h="81">
                    <a:moveTo>
                      <a:pt x="63" y="0"/>
                    </a:moveTo>
                    <a:lnTo>
                      <a:pt x="0" y="81"/>
                    </a:lnTo>
                    <a:lnTo>
                      <a:pt x="127" y="81"/>
                    </a:lnTo>
                    <a:lnTo>
                      <a:pt x="63"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2" name="Rectangle 500">
                <a:extLst>
                  <a:ext uri="{FF2B5EF4-FFF2-40B4-BE49-F238E27FC236}">
                    <a16:creationId xmlns:a16="http://schemas.microsoft.com/office/drawing/2014/main" id="{0BFF8AC9-24A4-45A6-9BFB-1731AFA9D8E8}"/>
                  </a:ext>
                </a:extLst>
              </p:cNvPr>
              <p:cNvSpPr>
                <a:spLocks noChangeArrowheads="1"/>
              </p:cNvSpPr>
              <p:nvPr/>
            </p:nvSpPr>
            <p:spPr bwMode="auto">
              <a:xfrm>
                <a:off x="1904236"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3" name="Freeform 501">
                <a:extLst>
                  <a:ext uri="{FF2B5EF4-FFF2-40B4-BE49-F238E27FC236}">
                    <a16:creationId xmlns:a16="http://schemas.microsoft.com/office/drawing/2014/main" id="{16B4505A-E9EC-4F2F-9EEA-E662A9510CD1}"/>
                  </a:ext>
                </a:extLst>
              </p:cNvPr>
              <p:cNvSpPr>
                <a:spLocks/>
              </p:cNvSpPr>
              <p:nvPr/>
            </p:nvSpPr>
            <p:spPr bwMode="auto">
              <a:xfrm>
                <a:off x="1904236" y="5019549"/>
                <a:ext cx="167107" cy="112470"/>
              </a:xfrm>
              <a:custGeom>
                <a:avLst/>
                <a:gdLst>
                  <a:gd name="T0" fmla="*/ 35 w 35"/>
                  <a:gd name="T1" fmla="*/ 26 h 26"/>
                  <a:gd name="T2" fmla="*/ 0 w 35"/>
                  <a:gd name="T3" fmla="*/ 26 h 26"/>
                  <a:gd name="T4" fmla="*/ 18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8"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4" name="Rectangle 502">
                <a:extLst>
                  <a:ext uri="{FF2B5EF4-FFF2-40B4-BE49-F238E27FC236}">
                    <a16:creationId xmlns:a16="http://schemas.microsoft.com/office/drawing/2014/main" id="{8A80CAFF-6385-4A07-9704-AE73180F8762}"/>
                  </a:ext>
                </a:extLst>
              </p:cNvPr>
              <p:cNvSpPr>
                <a:spLocks noChangeArrowheads="1"/>
              </p:cNvSpPr>
              <p:nvPr/>
            </p:nvSpPr>
            <p:spPr bwMode="auto">
              <a:xfrm>
                <a:off x="1947205" y="5179603"/>
                <a:ext cx="81167"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5" name="Rectangle 503">
                <a:extLst>
                  <a:ext uri="{FF2B5EF4-FFF2-40B4-BE49-F238E27FC236}">
                    <a16:creationId xmlns:a16="http://schemas.microsoft.com/office/drawing/2014/main" id="{E4562828-57B5-4A77-8189-536A6024E5F8}"/>
                  </a:ext>
                </a:extLst>
              </p:cNvPr>
              <p:cNvSpPr>
                <a:spLocks noChangeArrowheads="1"/>
              </p:cNvSpPr>
              <p:nvPr/>
            </p:nvSpPr>
            <p:spPr bwMode="auto">
              <a:xfrm>
                <a:off x="911154"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6" name="Freeform 504">
                <a:extLst>
                  <a:ext uri="{FF2B5EF4-FFF2-40B4-BE49-F238E27FC236}">
                    <a16:creationId xmlns:a16="http://schemas.microsoft.com/office/drawing/2014/main" id="{ABFED8BB-9543-4EE1-88B4-523AB35A11B9}"/>
                  </a:ext>
                </a:extLst>
              </p:cNvPr>
              <p:cNvSpPr>
                <a:spLocks/>
              </p:cNvSpPr>
              <p:nvPr/>
            </p:nvSpPr>
            <p:spPr bwMode="auto">
              <a:xfrm>
                <a:off x="911154" y="5019549"/>
                <a:ext cx="167107" cy="112470"/>
              </a:xfrm>
              <a:custGeom>
                <a:avLst/>
                <a:gdLst>
                  <a:gd name="T0" fmla="*/ 35 w 35"/>
                  <a:gd name="T1" fmla="*/ 26 h 26"/>
                  <a:gd name="T2" fmla="*/ 0 w 35"/>
                  <a:gd name="T3" fmla="*/ 26 h 26"/>
                  <a:gd name="T4" fmla="*/ 17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7"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7" name="Rectangle 505">
                <a:extLst>
                  <a:ext uri="{FF2B5EF4-FFF2-40B4-BE49-F238E27FC236}">
                    <a16:creationId xmlns:a16="http://schemas.microsoft.com/office/drawing/2014/main" id="{91201C2B-BACB-4B1C-98F7-CC38D5CB219A}"/>
                  </a:ext>
                </a:extLst>
              </p:cNvPr>
              <p:cNvSpPr>
                <a:spLocks noChangeArrowheads="1"/>
              </p:cNvSpPr>
              <p:nvPr/>
            </p:nvSpPr>
            <p:spPr bwMode="auto">
              <a:xfrm>
                <a:off x="954123" y="5179603"/>
                <a:ext cx="71618"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8" name="Freeform 506">
                <a:extLst>
                  <a:ext uri="{FF2B5EF4-FFF2-40B4-BE49-F238E27FC236}">
                    <a16:creationId xmlns:a16="http://schemas.microsoft.com/office/drawing/2014/main" id="{32B7EC4C-C7E3-454A-81DD-E6ADB3E57D39}"/>
                  </a:ext>
                </a:extLst>
              </p:cNvPr>
              <p:cNvSpPr>
                <a:spLocks/>
              </p:cNvSpPr>
              <p:nvPr/>
            </p:nvSpPr>
            <p:spPr bwMode="auto">
              <a:xfrm>
                <a:off x="1422017" y="5084437"/>
                <a:ext cx="128911" cy="190334"/>
              </a:xfrm>
              <a:custGeom>
                <a:avLst/>
                <a:gdLst>
                  <a:gd name="T0" fmla="*/ 6 w 12"/>
                  <a:gd name="T1" fmla="*/ 0 h 20"/>
                  <a:gd name="T2" fmla="*/ 0 w 12"/>
                  <a:gd name="T3" fmla="*/ 5 h 20"/>
                  <a:gd name="T4" fmla="*/ 0 w 12"/>
                  <a:gd name="T5" fmla="*/ 20 h 20"/>
                  <a:gd name="T6" fmla="*/ 12 w 12"/>
                  <a:gd name="T7" fmla="*/ 20 h 20"/>
                  <a:gd name="T8" fmla="*/ 12 w 12"/>
                  <a:gd name="T9" fmla="*/ 5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5"/>
                    </a:cubicBezTo>
                    <a:cubicBezTo>
                      <a:pt x="0" y="20"/>
                      <a:pt x="0" y="20"/>
                      <a:pt x="0" y="20"/>
                    </a:cubicBezTo>
                    <a:cubicBezTo>
                      <a:pt x="12" y="20"/>
                      <a:pt x="12" y="20"/>
                      <a:pt x="12" y="20"/>
                    </a:cubicBezTo>
                    <a:cubicBezTo>
                      <a:pt x="12" y="5"/>
                      <a:pt x="12" y="5"/>
                      <a:pt x="12" y="5"/>
                    </a:cubicBezTo>
                    <a:cubicBezTo>
                      <a:pt x="12" y="2"/>
                      <a:pt x="10"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9" name="Freeform 507">
                <a:extLst>
                  <a:ext uri="{FF2B5EF4-FFF2-40B4-BE49-F238E27FC236}">
                    <a16:creationId xmlns:a16="http://schemas.microsoft.com/office/drawing/2014/main" id="{1F1D27BD-723E-468E-821C-312DBB3EC6B9}"/>
                  </a:ext>
                </a:extLst>
              </p:cNvPr>
              <p:cNvSpPr>
                <a:spLocks/>
              </p:cNvSpPr>
              <p:nvPr/>
            </p:nvSpPr>
            <p:spPr bwMode="auto">
              <a:xfrm>
                <a:off x="839536"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0" name="Freeform 508">
                <a:extLst>
                  <a:ext uri="{FF2B5EF4-FFF2-40B4-BE49-F238E27FC236}">
                    <a16:creationId xmlns:a16="http://schemas.microsoft.com/office/drawing/2014/main" id="{B75AE408-F303-4AA6-B098-12434D605E32}"/>
                  </a:ext>
                </a:extLst>
              </p:cNvPr>
              <p:cNvSpPr>
                <a:spLocks/>
              </p:cNvSpPr>
              <p:nvPr/>
            </p:nvSpPr>
            <p:spPr bwMode="auto">
              <a:xfrm>
                <a:off x="2009274"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1" name="Freeform 509">
                <a:extLst>
                  <a:ext uri="{FF2B5EF4-FFF2-40B4-BE49-F238E27FC236}">
                    <a16:creationId xmlns:a16="http://schemas.microsoft.com/office/drawing/2014/main" id="{10D71525-69D8-4DF4-A5B1-7A334735C1A2}"/>
                  </a:ext>
                </a:extLst>
              </p:cNvPr>
              <p:cNvSpPr>
                <a:spLocks/>
              </p:cNvSpPr>
              <p:nvPr/>
            </p:nvSpPr>
            <p:spPr bwMode="auto">
              <a:xfrm>
                <a:off x="1799199"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2" name="Freeform 510">
                <a:extLst>
                  <a:ext uri="{FF2B5EF4-FFF2-40B4-BE49-F238E27FC236}">
                    <a16:creationId xmlns:a16="http://schemas.microsoft.com/office/drawing/2014/main" id="{F8F6AD21-66B4-4D34-BF1D-496E0650EA8A}"/>
                  </a:ext>
                </a:extLst>
              </p:cNvPr>
              <p:cNvSpPr>
                <a:spLocks/>
              </p:cNvSpPr>
              <p:nvPr/>
            </p:nvSpPr>
            <p:spPr bwMode="auto">
              <a:xfrm>
                <a:off x="1059160" y="5460777"/>
                <a:ext cx="114586" cy="198985"/>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3" name="Freeform 511">
                <a:extLst>
                  <a:ext uri="{FF2B5EF4-FFF2-40B4-BE49-F238E27FC236}">
                    <a16:creationId xmlns:a16="http://schemas.microsoft.com/office/drawing/2014/main" id="{DA4E6438-A8C8-47F6-A738-C65FD390B763}"/>
                  </a:ext>
                </a:extLst>
              </p:cNvPr>
              <p:cNvSpPr>
                <a:spLocks/>
              </p:cNvSpPr>
              <p:nvPr/>
            </p:nvSpPr>
            <p:spPr bwMode="auto">
              <a:xfrm>
                <a:off x="839536"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4" name="Freeform 512">
                <a:extLst>
                  <a:ext uri="{FF2B5EF4-FFF2-40B4-BE49-F238E27FC236}">
                    <a16:creationId xmlns:a16="http://schemas.microsoft.com/office/drawing/2014/main" id="{4ED16994-CDA2-4FC2-8128-DFE30C202197}"/>
                  </a:ext>
                </a:extLst>
              </p:cNvPr>
              <p:cNvSpPr>
                <a:spLocks/>
              </p:cNvSpPr>
              <p:nvPr/>
            </p:nvSpPr>
            <p:spPr bwMode="auto">
              <a:xfrm>
                <a:off x="2009274"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5" name="Freeform 513">
                <a:extLst>
                  <a:ext uri="{FF2B5EF4-FFF2-40B4-BE49-F238E27FC236}">
                    <a16:creationId xmlns:a16="http://schemas.microsoft.com/office/drawing/2014/main" id="{5D6497C7-3375-41AB-9148-E9F1303B2113}"/>
                  </a:ext>
                </a:extLst>
              </p:cNvPr>
              <p:cNvSpPr>
                <a:spLocks/>
              </p:cNvSpPr>
              <p:nvPr/>
            </p:nvSpPr>
            <p:spPr bwMode="auto">
              <a:xfrm>
                <a:off x="1799199"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6" name="Freeform 514">
                <a:extLst>
                  <a:ext uri="{FF2B5EF4-FFF2-40B4-BE49-F238E27FC236}">
                    <a16:creationId xmlns:a16="http://schemas.microsoft.com/office/drawing/2014/main" id="{DCC9A9AA-76AC-47EF-8F4C-BB410F567EF9}"/>
                  </a:ext>
                </a:extLst>
              </p:cNvPr>
              <p:cNvSpPr>
                <a:spLocks/>
              </p:cNvSpPr>
              <p:nvPr/>
            </p:nvSpPr>
            <p:spPr bwMode="auto">
              <a:xfrm>
                <a:off x="1059160" y="5793862"/>
                <a:ext cx="114586" cy="194661"/>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7" name="Freeform 515">
                <a:extLst>
                  <a:ext uri="{FF2B5EF4-FFF2-40B4-BE49-F238E27FC236}">
                    <a16:creationId xmlns:a16="http://schemas.microsoft.com/office/drawing/2014/main" id="{CBEC299F-E3F1-4EEC-9917-B3A9BEDABCD1}"/>
                  </a:ext>
                </a:extLst>
              </p:cNvPr>
              <p:cNvSpPr>
                <a:spLocks/>
              </p:cNvSpPr>
              <p:nvPr/>
            </p:nvSpPr>
            <p:spPr bwMode="auto">
              <a:xfrm>
                <a:off x="839536"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8" name="Freeform 516">
                <a:extLst>
                  <a:ext uri="{FF2B5EF4-FFF2-40B4-BE49-F238E27FC236}">
                    <a16:creationId xmlns:a16="http://schemas.microsoft.com/office/drawing/2014/main" id="{9462226B-43F7-47A9-8EA1-1665C3210408}"/>
                  </a:ext>
                </a:extLst>
              </p:cNvPr>
              <p:cNvSpPr>
                <a:spLocks/>
              </p:cNvSpPr>
              <p:nvPr/>
            </p:nvSpPr>
            <p:spPr bwMode="auto">
              <a:xfrm>
                <a:off x="2009274"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9" name="Freeform 517">
                <a:extLst>
                  <a:ext uri="{FF2B5EF4-FFF2-40B4-BE49-F238E27FC236}">
                    <a16:creationId xmlns:a16="http://schemas.microsoft.com/office/drawing/2014/main" id="{9280A125-3AD7-4C97-9264-596A5EA71FFB}"/>
                  </a:ext>
                </a:extLst>
              </p:cNvPr>
              <p:cNvSpPr>
                <a:spLocks/>
              </p:cNvSpPr>
              <p:nvPr/>
            </p:nvSpPr>
            <p:spPr bwMode="auto">
              <a:xfrm>
                <a:off x="1799199"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0" name="Freeform 518">
                <a:extLst>
                  <a:ext uri="{FF2B5EF4-FFF2-40B4-BE49-F238E27FC236}">
                    <a16:creationId xmlns:a16="http://schemas.microsoft.com/office/drawing/2014/main" id="{68D97D0D-E9A1-4375-B150-38BFAE03887F}"/>
                  </a:ext>
                </a:extLst>
              </p:cNvPr>
              <p:cNvSpPr>
                <a:spLocks/>
              </p:cNvSpPr>
              <p:nvPr/>
            </p:nvSpPr>
            <p:spPr bwMode="auto">
              <a:xfrm>
                <a:off x="1059160" y="6131272"/>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2"/>
                      <a:pt x="0" y="6"/>
                    </a:cubicBezTo>
                    <a:cubicBezTo>
                      <a:pt x="0" y="20"/>
                      <a:pt x="0" y="20"/>
                      <a:pt x="0" y="20"/>
                    </a:cubicBezTo>
                    <a:cubicBezTo>
                      <a:pt x="11" y="20"/>
                      <a:pt x="11" y="20"/>
                      <a:pt x="11" y="20"/>
                    </a:cubicBezTo>
                    <a:cubicBezTo>
                      <a:pt x="11" y="6"/>
                      <a:pt x="11" y="6"/>
                      <a:pt x="11" y="6"/>
                    </a:cubicBezTo>
                    <a:cubicBezTo>
                      <a:pt x="11"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1" name="Freeform 519">
                <a:extLst>
                  <a:ext uri="{FF2B5EF4-FFF2-40B4-BE49-F238E27FC236}">
                    <a16:creationId xmlns:a16="http://schemas.microsoft.com/office/drawing/2014/main" id="{BE71EADA-19B6-4BA7-8CA5-72AEB11E218A}"/>
                  </a:ext>
                </a:extLst>
              </p:cNvPr>
              <p:cNvSpPr>
                <a:spLocks/>
              </p:cNvSpPr>
              <p:nvPr/>
            </p:nvSpPr>
            <p:spPr bwMode="auto">
              <a:xfrm>
                <a:off x="839536"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2" name="Freeform 520">
                <a:extLst>
                  <a:ext uri="{FF2B5EF4-FFF2-40B4-BE49-F238E27FC236}">
                    <a16:creationId xmlns:a16="http://schemas.microsoft.com/office/drawing/2014/main" id="{37D79969-66C8-4593-94B5-507EB5B95B88}"/>
                  </a:ext>
                </a:extLst>
              </p:cNvPr>
              <p:cNvSpPr>
                <a:spLocks/>
              </p:cNvSpPr>
              <p:nvPr/>
            </p:nvSpPr>
            <p:spPr bwMode="auto">
              <a:xfrm>
                <a:off x="2009274"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3" name="Freeform 521">
                <a:extLst>
                  <a:ext uri="{FF2B5EF4-FFF2-40B4-BE49-F238E27FC236}">
                    <a16:creationId xmlns:a16="http://schemas.microsoft.com/office/drawing/2014/main" id="{CB264F56-757D-4487-AF17-3BCCE0F8A3B8}"/>
                  </a:ext>
                </a:extLst>
              </p:cNvPr>
              <p:cNvSpPr>
                <a:spLocks/>
              </p:cNvSpPr>
              <p:nvPr/>
            </p:nvSpPr>
            <p:spPr bwMode="auto">
              <a:xfrm>
                <a:off x="1799199"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4" name="Freeform 522">
                <a:extLst>
                  <a:ext uri="{FF2B5EF4-FFF2-40B4-BE49-F238E27FC236}">
                    <a16:creationId xmlns:a16="http://schemas.microsoft.com/office/drawing/2014/main" id="{CC339251-0A68-48B7-AD03-BBE5BCEAB81B}"/>
                  </a:ext>
                </a:extLst>
              </p:cNvPr>
              <p:cNvSpPr>
                <a:spLocks/>
              </p:cNvSpPr>
              <p:nvPr/>
            </p:nvSpPr>
            <p:spPr bwMode="auto">
              <a:xfrm>
                <a:off x="1059160" y="6460030"/>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3"/>
                      <a:pt x="0" y="6"/>
                    </a:cubicBezTo>
                    <a:cubicBezTo>
                      <a:pt x="0" y="20"/>
                      <a:pt x="0" y="20"/>
                      <a:pt x="0" y="20"/>
                    </a:cubicBezTo>
                    <a:cubicBezTo>
                      <a:pt x="11" y="20"/>
                      <a:pt x="11" y="20"/>
                      <a:pt x="11" y="20"/>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5" name="Rectangle 523">
                <a:extLst>
                  <a:ext uri="{FF2B5EF4-FFF2-40B4-BE49-F238E27FC236}">
                    <a16:creationId xmlns:a16="http://schemas.microsoft.com/office/drawing/2014/main" id="{8A2D2481-849C-4845-B82A-E95782ED2825}"/>
                  </a:ext>
                </a:extLst>
              </p:cNvPr>
              <p:cNvSpPr>
                <a:spLocks noChangeArrowheads="1"/>
              </p:cNvSpPr>
              <p:nvPr/>
            </p:nvSpPr>
            <p:spPr bwMode="auto">
              <a:xfrm>
                <a:off x="772694" y="5365610"/>
                <a:ext cx="1437106" cy="2163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6" name="Freeform 524">
                <a:extLst>
                  <a:ext uri="{FF2B5EF4-FFF2-40B4-BE49-F238E27FC236}">
                    <a16:creationId xmlns:a16="http://schemas.microsoft.com/office/drawing/2014/main" id="{3BD6E486-765C-4AAA-A9AD-77835072C193}"/>
                  </a:ext>
                </a:extLst>
              </p:cNvPr>
              <p:cNvSpPr>
                <a:spLocks/>
              </p:cNvSpPr>
              <p:nvPr/>
            </p:nvSpPr>
            <p:spPr bwMode="auto">
              <a:xfrm>
                <a:off x="1369500" y="5426171"/>
                <a:ext cx="243498" cy="233591"/>
              </a:xfrm>
              <a:custGeom>
                <a:avLst/>
                <a:gdLst>
                  <a:gd name="T0" fmla="*/ 11 w 23"/>
                  <a:gd name="T1" fmla="*/ 0 h 25"/>
                  <a:gd name="T2" fmla="*/ 0 w 23"/>
                  <a:gd name="T3" fmla="*/ 11 h 25"/>
                  <a:gd name="T4" fmla="*/ 0 w 23"/>
                  <a:gd name="T5" fmla="*/ 25 h 25"/>
                  <a:gd name="T6" fmla="*/ 23 w 23"/>
                  <a:gd name="T7" fmla="*/ 25 h 25"/>
                  <a:gd name="T8" fmla="*/ 23 w 23"/>
                  <a:gd name="T9" fmla="*/ 11 h 25"/>
                  <a:gd name="T10" fmla="*/ 11 w 23"/>
                  <a:gd name="T11" fmla="*/ 0 h 25"/>
                </a:gdLst>
                <a:ahLst/>
                <a:cxnLst>
                  <a:cxn ang="0">
                    <a:pos x="T0" y="T1"/>
                  </a:cxn>
                  <a:cxn ang="0">
                    <a:pos x="T2" y="T3"/>
                  </a:cxn>
                  <a:cxn ang="0">
                    <a:pos x="T4" y="T5"/>
                  </a:cxn>
                  <a:cxn ang="0">
                    <a:pos x="T6" y="T7"/>
                  </a:cxn>
                  <a:cxn ang="0">
                    <a:pos x="T8" y="T9"/>
                  </a:cxn>
                  <a:cxn ang="0">
                    <a:pos x="T10" y="T11"/>
                  </a:cxn>
                </a:cxnLst>
                <a:rect l="0" t="0" r="r" b="b"/>
                <a:pathLst>
                  <a:path w="23" h="25">
                    <a:moveTo>
                      <a:pt x="11" y="0"/>
                    </a:moveTo>
                    <a:cubicBezTo>
                      <a:pt x="5" y="0"/>
                      <a:pt x="0" y="5"/>
                      <a:pt x="0" y="11"/>
                    </a:cubicBezTo>
                    <a:cubicBezTo>
                      <a:pt x="0" y="25"/>
                      <a:pt x="0" y="25"/>
                      <a:pt x="0" y="25"/>
                    </a:cubicBezTo>
                    <a:cubicBezTo>
                      <a:pt x="23" y="25"/>
                      <a:pt x="23" y="25"/>
                      <a:pt x="23" y="25"/>
                    </a:cubicBezTo>
                    <a:cubicBezTo>
                      <a:pt x="23" y="11"/>
                      <a:pt x="23" y="11"/>
                      <a:pt x="23" y="11"/>
                    </a:cubicBezTo>
                    <a:cubicBezTo>
                      <a:pt x="23" y="5"/>
                      <a:pt x="18" y="0"/>
                      <a:pt x="11"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7" name="Rectangle 525">
                <a:extLst>
                  <a:ext uri="{FF2B5EF4-FFF2-40B4-BE49-F238E27FC236}">
                    <a16:creationId xmlns:a16="http://schemas.microsoft.com/office/drawing/2014/main" id="{7DEDE94B-4129-4D70-A060-99392F9D4936}"/>
                  </a:ext>
                </a:extLst>
              </p:cNvPr>
              <p:cNvSpPr>
                <a:spLocks noChangeArrowheads="1"/>
              </p:cNvSpPr>
              <p:nvPr/>
            </p:nvSpPr>
            <p:spPr bwMode="auto">
              <a:xfrm>
                <a:off x="1484086" y="5413195"/>
                <a:ext cx="14325" cy="24657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8" name="Rectangle 526">
                <a:extLst>
                  <a:ext uri="{FF2B5EF4-FFF2-40B4-BE49-F238E27FC236}">
                    <a16:creationId xmlns:a16="http://schemas.microsoft.com/office/drawing/2014/main" id="{6A2915FA-5576-4F27-BB92-34FFAE416449}"/>
                  </a:ext>
                </a:extLst>
              </p:cNvPr>
              <p:cNvSpPr>
                <a:spLocks noChangeArrowheads="1"/>
              </p:cNvSpPr>
              <p:nvPr/>
            </p:nvSpPr>
            <p:spPr bwMode="auto">
              <a:xfrm>
                <a:off x="1350402" y="5508362"/>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9" name="Rectangle 527">
                <a:extLst>
                  <a:ext uri="{FF2B5EF4-FFF2-40B4-BE49-F238E27FC236}">
                    <a16:creationId xmlns:a16="http://schemas.microsoft.com/office/drawing/2014/main" id="{B14CFB8A-D881-48FE-8DA8-44C6DB832F8C}"/>
                  </a:ext>
                </a:extLst>
              </p:cNvPr>
              <p:cNvSpPr>
                <a:spLocks noChangeArrowheads="1"/>
              </p:cNvSpPr>
              <p:nvPr/>
            </p:nvSpPr>
            <p:spPr bwMode="auto">
              <a:xfrm>
                <a:off x="1350402" y="5586225"/>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0" name="Freeform 528">
                <a:extLst>
                  <a:ext uri="{FF2B5EF4-FFF2-40B4-BE49-F238E27FC236}">
                    <a16:creationId xmlns:a16="http://schemas.microsoft.com/office/drawing/2014/main" id="{B38FF331-7958-4374-B142-D770EDA271DA}"/>
                  </a:ext>
                </a:extLst>
              </p:cNvPr>
              <p:cNvSpPr>
                <a:spLocks/>
              </p:cNvSpPr>
              <p:nvPr/>
            </p:nvSpPr>
            <p:spPr bwMode="auto">
              <a:xfrm>
                <a:off x="1226267" y="5707347"/>
                <a:ext cx="520415" cy="56236"/>
              </a:xfrm>
              <a:custGeom>
                <a:avLst/>
                <a:gdLst>
                  <a:gd name="T0" fmla="*/ 109 w 109"/>
                  <a:gd name="T1" fmla="*/ 13 h 13"/>
                  <a:gd name="T2" fmla="*/ 0 w 109"/>
                  <a:gd name="T3" fmla="*/ 13 h 13"/>
                  <a:gd name="T4" fmla="*/ 19 w 109"/>
                  <a:gd name="T5" fmla="*/ 0 h 13"/>
                  <a:gd name="T6" fmla="*/ 89 w 109"/>
                  <a:gd name="T7" fmla="*/ 0 h 13"/>
                  <a:gd name="T8" fmla="*/ 109 w 109"/>
                  <a:gd name="T9" fmla="*/ 13 h 13"/>
                </a:gdLst>
                <a:ahLst/>
                <a:cxnLst>
                  <a:cxn ang="0">
                    <a:pos x="T0" y="T1"/>
                  </a:cxn>
                  <a:cxn ang="0">
                    <a:pos x="T2" y="T3"/>
                  </a:cxn>
                  <a:cxn ang="0">
                    <a:pos x="T4" y="T5"/>
                  </a:cxn>
                  <a:cxn ang="0">
                    <a:pos x="T6" y="T7"/>
                  </a:cxn>
                  <a:cxn ang="0">
                    <a:pos x="T8" y="T9"/>
                  </a:cxn>
                </a:cxnLst>
                <a:rect l="0" t="0" r="r" b="b"/>
                <a:pathLst>
                  <a:path w="109" h="13">
                    <a:moveTo>
                      <a:pt x="109" y="13"/>
                    </a:moveTo>
                    <a:lnTo>
                      <a:pt x="0" y="13"/>
                    </a:lnTo>
                    <a:lnTo>
                      <a:pt x="19" y="0"/>
                    </a:lnTo>
                    <a:lnTo>
                      <a:pt x="89" y="0"/>
                    </a:lnTo>
                    <a:lnTo>
                      <a:pt x="109" y="1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1" name="Rectangle 529">
                <a:extLst>
                  <a:ext uri="{FF2B5EF4-FFF2-40B4-BE49-F238E27FC236}">
                    <a16:creationId xmlns:a16="http://schemas.microsoft.com/office/drawing/2014/main" id="{A0C92966-F0E3-4606-91BA-7BD33F812676}"/>
                  </a:ext>
                </a:extLst>
              </p:cNvPr>
              <p:cNvSpPr>
                <a:spLocks noChangeArrowheads="1"/>
              </p:cNvSpPr>
              <p:nvPr/>
            </p:nvSpPr>
            <p:spPr bwMode="auto">
              <a:xfrm>
                <a:off x="1393371" y="5793862"/>
                <a:ext cx="195753"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2" name="Rectangle 530">
                <a:extLst>
                  <a:ext uri="{FF2B5EF4-FFF2-40B4-BE49-F238E27FC236}">
                    <a16:creationId xmlns:a16="http://schemas.microsoft.com/office/drawing/2014/main" id="{828C1258-CDD7-4602-BDC4-1B35E58536E3}"/>
                  </a:ext>
                </a:extLst>
              </p:cNvPr>
              <p:cNvSpPr>
                <a:spLocks noChangeArrowheads="1"/>
              </p:cNvSpPr>
              <p:nvPr/>
            </p:nvSpPr>
            <p:spPr bwMode="auto">
              <a:xfrm>
                <a:off x="1254914"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3" name="Rectangle 531">
                <a:extLst>
                  <a:ext uri="{FF2B5EF4-FFF2-40B4-BE49-F238E27FC236}">
                    <a16:creationId xmlns:a16="http://schemas.microsoft.com/office/drawing/2014/main" id="{263330D5-916B-498D-A9AB-5B4B60117958}"/>
                  </a:ext>
                </a:extLst>
              </p:cNvPr>
              <p:cNvSpPr>
                <a:spLocks noChangeArrowheads="1"/>
              </p:cNvSpPr>
              <p:nvPr/>
            </p:nvSpPr>
            <p:spPr bwMode="auto">
              <a:xfrm>
                <a:off x="1235816"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4" name="Rectangle 532">
                <a:extLst>
                  <a:ext uri="{FF2B5EF4-FFF2-40B4-BE49-F238E27FC236}">
                    <a16:creationId xmlns:a16="http://schemas.microsoft.com/office/drawing/2014/main" id="{7D8F7576-E99F-4A62-9ABD-BAC315D64460}"/>
                  </a:ext>
                </a:extLst>
              </p:cNvPr>
              <p:cNvSpPr>
                <a:spLocks noChangeArrowheads="1"/>
              </p:cNvSpPr>
              <p:nvPr/>
            </p:nvSpPr>
            <p:spPr bwMode="auto">
              <a:xfrm>
                <a:off x="1632092"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5" name="Rectangle 533">
                <a:extLst>
                  <a:ext uri="{FF2B5EF4-FFF2-40B4-BE49-F238E27FC236}">
                    <a16:creationId xmlns:a16="http://schemas.microsoft.com/office/drawing/2014/main" id="{A00783F9-5C14-4CAE-919F-A31CD520381C}"/>
                  </a:ext>
                </a:extLst>
              </p:cNvPr>
              <p:cNvSpPr>
                <a:spLocks noChangeArrowheads="1"/>
              </p:cNvSpPr>
              <p:nvPr/>
            </p:nvSpPr>
            <p:spPr bwMode="auto">
              <a:xfrm>
                <a:off x="1612994"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6" name="Freeform 534">
                <a:extLst>
                  <a:ext uri="{FF2B5EF4-FFF2-40B4-BE49-F238E27FC236}">
                    <a16:creationId xmlns:a16="http://schemas.microsoft.com/office/drawing/2014/main" id="{4DDF4E46-ECCE-4D79-A927-36EBE9BED9B4}"/>
                  </a:ext>
                </a:extLst>
              </p:cNvPr>
              <p:cNvSpPr>
                <a:spLocks/>
              </p:cNvSpPr>
              <p:nvPr/>
            </p:nvSpPr>
            <p:spPr bwMode="auto">
              <a:xfrm>
                <a:off x="1226267" y="6044756"/>
                <a:ext cx="520415" cy="60561"/>
              </a:xfrm>
              <a:custGeom>
                <a:avLst/>
                <a:gdLst>
                  <a:gd name="T0" fmla="*/ 109 w 109"/>
                  <a:gd name="T1" fmla="*/ 14 h 14"/>
                  <a:gd name="T2" fmla="*/ 0 w 109"/>
                  <a:gd name="T3" fmla="*/ 14 h 14"/>
                  <a:gd name="T4" fmla="*/ 19 w 109"/>
                  <a:gd name="T5" fmla="*/ 0 h 14"/>
                  <a:gd name="T6" fmla="*/ 89 w 109"/>
                  <a:gd name="T7" fmla="*/ 0 h 14"/>
                  <a:gd name="T8" fmla="*/ 109 w 109"/>
                  <a:gd name="T9" fmla="*/ 14 h 14"/>
                </a:gdLst>
                <a:ahLst/>
                <a:cxnLst>
                  <a:cxn ang="0">
                    <a:pos x="T0" y="T1"/>
                  </a:cxn>
                  <a:cxn ang="0">
                    <a:pos x="T2" y="T3"/>
                  </a:cxn>
                  <a:cxn ang="0">
                    <a:pos x="T4" y="T5"/>
                  </a:cxn>
                  <a:cxn ang="0">
                    <a:pos x="T6" y="T7"/>
                  </a:cxn>
                  <a:cxn ang="0">
                    <a:pos x="T8" y="T9"/>
                  </a:cxn>
                </a:cxnLst>
                <a:rect l="0" t="0" r="r" b="b"/>
                <a:pathLst>
                  <a:path w="109" h="14">
                    <a:moveTo>
                      <a:pt x="109" y="14"/>
                    </a:moveTo>
                    <a:lnTo>
                      <a:pt x="0" y="14"/>
                    </a:lnTo>
                    <a:lnTo>
                      <a:pt x="19" y="0"/>
                    </a:lnTo>
                    <a:lnTo>
                      <a:pt x="89" y="0"/>
                    </a:lnTo>
                    <a:lnTo>
                      <a:pt x="109" y="14"/>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7" name="Rectangle 535">
                <a:extLst>
                  <a:ext uri="{FF2B5EF4-FFF2-40B4-BE49-F238E27FC236}">
                    <a16:creationId xmlns:a16="http://schemas.microsoft.com/office/drawing/2014/main" id="{9BA2B80F-875E-483C-8052-253B06D18E96}"/>
                  </a:ext>
                </a:extLst>
              </p:cNvPr>
              <p:cNvSpPr>
                <a:spLocks noChangeArrowheads="1"/>
              </p:cNvSpPr>
              <p:nvPr/>
            </p:nvSpPr>
            <p:spPr bwMode="auto">
              <a:xfrm>
                <a:off x="1393371" y="6131272"/>
                <a:ext cx="195753"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8" name="Rectangle 536">
                <a:extLst>
                  <a:ext uri="{FF2B5EF4-FFF2-40B4-BE49-F238E27FC236}">
                    <a16:creationId xmlns:a16="http://schemas.microsoft.com/office/drawing/2014/main" id="{1121C33E-9C87-4F6E-9D6E-2635D42435FE}"/>
                  </a:ext>
                </a:extLst>
              </p:cNvPr>
              <p:cNvSpPr>
                <a:spLocks noChangeArrowheads="1"/>
              </p:cNvSpPr>
              <p:nvPr/>
            </p:nvSpPr>
            <p:spPr bwMode="auto">
              <a:xfrm>
                <a:off x="1254914"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9" name="Rectangle 537">
                <a:extLst>
                  <a:ext uri="{FF2B5EF4-FFF2-40B4-BE49-F238E27FC236}">
                    <a16:creationId xmlns:a16="http://schemas.microsoft.com/office/drawing/2014/main" id="{4191E6E2-4181-4D57-BA4F-3B3FF66FF84B}"/>
                  </a:ext>
                </a:extLst>
              </p:cNvPr>
              <p:cNvSpPr>
                <a:spLocks noChangeArrowheads="1"/>
              </p:cNvSpPr>
              <p:nvPr/>
            </p:nvSpPr>
            <p:spPr bwMode="auto">
              <a:xfrm>
                <a:off x="1235816"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70" name="Rectangle 538">
                <a:extLst>
                  <a:ext uri="{FF2B5EF4-FFF2-40B4-BE49-F238E27FC236}">
                    <a16:creationId xmlns:a16="http://schemas.microsoft.com/office/drawing/2014/main" id="{8482DB1E-605D-4D4A-A51E-5E492B061BAD}"/>
                  </a:ext>
                </a:extLst>
              </p:cNvPr>
              <p:cNvSpPr>
                <a:spLocks noChangeArrowheads="1"/>
              </p:cNvSpPr>
              <p:nvPr/>
            </p:nvSpPr>
            <p:spPr bwMode="auto">
              <a:xfrm>
                <a:off x="1632092"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71" name="Rectangle 539">
                <a:extLst>
                  <a:ext uri="{FF2B5EF4-FFF2-40B4-BE49-F238E27FC236}">
                    <a16:creationId xmlns:a16="http://schemas.microsoft.com/office/drawing/2014/main" id="{BBC7FEAE-5D91-4541-949C-13ED4F1A6B6A}"/>
                  </a:ext>
                </a:extLst>
              </p:cNvPr>
              <p:cNvSpPr>
                <a:spLocks noChangeArrowheads="1"/>
              </p:cNvSpPr>
              <p:nvPr/>
            </p:nvSpPr>
            <p:spPr bwMode="auto">
              <a:xfrm>
                <a:off x="1612994"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72" name="Freeform 540">
                <a:extLst>
                  <a:ext uri="{FF2B5EF4-FFF2-40B4-BE49-F238E27FC236}">
                    <a16:creationId xmlns:a16="http://schemas.microsoft.com/office/drawing/2014/main" id="{FA91BC66-00CF-41D8-A1FD-7CA61C47D71E}"/>
                  </a:ext>
                </a:extLst>
              </p:cNvPr>
              <p:cNvSpPr>
                <a:spLocks/>
              </p:cNvSpPr>
              <p:nvPr/>
            </p:nvSpPr>
            <p:spPr bwMode="auto">
              <a:xfrm>
                <a:off x="1340853" y="6403793"/>
                <a:ext cx="291242" cy="324434"/>
              </a:xfrm>
              <a:custGeom>
                <a:avLst/>
                <a:gdLst>
                  <a:gd name="T0" fmla="*/ 14 w 28"/>
                  <a:gd name="T1" fmla="*/ 0 h 34"/>
                  <a:gd name="T2" fmla="*/ 0 w 28"/>
                  <a:gd name="T3" fmla="*/ 14 h 34"/>
                  <a:gd name="T4" fmla="*/ 0 w 28"/>
                  <a:gd name="T5" fmla="*/ 34 h 34"/>
                  <a:gd name="T6" fmla="*/ 28 w 28"/>
                  <a:gd name="T7" fmla="*/ 34 h 34"/>
                  <a:gd name="T8" fmla="*/ 28 w 28"/>
                  <a:gd name="T9" fmla="*/ 14 h 34"/>
                  <a:gd name="T10" fmla="*/ 14 w 28"/>
                  <a:gd name="T11" fmla="*/ 0 h 34"/>
                </a:gdLst>
                <a:ahLst/>
                <a:cxnLst>
                  <a:cxn ang="0">
                    <a:pos x="T0" y="T1"/>
                  </a:cxn>
                  <a:cxn ang="0">
                    <a:pos x="T2" y="T3"/>
                  </a:cxn>
                  <a:cxn ang="0">
                    <a:pos x="T4" y="T5"/>
                  </a:cxn>
                  <a:cxn ang="0">
                    <a:pos x="T6" y="T7"/>
                  </a:cxn>
                  <a:cxn ang="0">
                    <a:pos x="T8" y="T9"/>
                  </a:cxn>
                  <a:cxn ang="0">
                    <a:pos x="T10" y="T11"/>
                  </a:cxn>
                </a:cxnLst>
                <a:rect l="0" t="0" r="r" b="b"/>
                <a:pathLst>
                  <a:path w="28" h="34">
                    <a:moveTo>
                      <a:pt x="14" y="0"/>
                    </a:moveTo>
                    <a:cubicBezTo>
                      <a:pt x="6" y="0"/>
                      <a:pt x="0" y="7"/>
                      <a:pt x="0" y="14"/>
                    </a:cubicBezTo>
                    <a:cubicBezTo>
                      <a:pt x="0" y="34"/>
                      <a:pt x="0" y="34"/>
                      <a:pt x="0" y="34"/>
                    </a:cubicBezTo>
                    <a:cubicBezTo>
                      <a:pt x="28" y="34"/>
                      <a:pt x="28" y="34"/>
                      <a:pt x="28" y="34"/>
                    </a:cubicBezTo>
                    <a:cubicBezTo>
                      <a:pt x="28" y="14"/>
                      <a:pt x="28" y="14"/>
                      <a:pt x="28" y="14"/>
                    </a:cubicBezTo>
                    <a:cubicBezTo>
                      <a:pt x="28" y="7"/>
                      <a:pt x="21" y="0"/>
                      <a:pt x="14"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73" name="Rectangle 541">
                <a:extLst>
                  <a:ext uri="{FF2B5EF4-FFF2-40B4-BE49-F238E27FC236}">
                    <a16:creationId xmlns:a16="http://schemas.microsoft.com/office/drawing/2014/main" id="{8EC4B6F2-339F-4228-BE88-CA33DFEE6A5C}"/>
                  </a:ext>
                </a:extLst>
              </p:cNvPr>
              <p:cNvSpPr>
                <a:spLocks noChangeArrowheads="1"/>
              </p:cNvSpPr>
              <p:nvPr/>
            </p:nvSpPr>
            <p:spPr bwMode="auto">
              <a:xfrm>
                <a:off x="1288333" y="6745530"/>
                <a:ext cx="396279"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74" name="Rectangle 542">
                <a:extLst>
                  <a:ext uri="{FF2B5EF4-FFF2-40B4-BE49-F238E27FC236}">
                    <a16:creationId xmlns:a16="http://schemas.microsoft.com/office/drawing/2014/main" id="{0B7DC785-7CC6-4769-8DEF-B693B953B1AD}"/>
                  </a:ext>
                </a:extLst>
              </p:cNvPr>
              <p:cNvSpPr>
                <a:spLocks noChangeArrowheads="1"/>
              </p:cNvSpPr>
              <p:nvPr/>
            </p:nvSpPr>
            <p:spPr bwMode="auto">
              <a:xfrm>
                <a:off x="1235816" y="6793112"/>
                <a:ext cx="491768"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75" name="Rectangle 543">
                <a:extLst>
                  <a:ext uri="{FF2B5EF4-FFF2-40B4-BE49-F238E27FC236}">
                    <a16:creationId xmlns:a16="http://schemas.microsoft.com/office/drawing/2014/main" id="{0C35D2BA-48D8-447C-83DD-956F1DD9EAD5}"/>
                  </a:ext>
                </a:extLst>
              </p:cNvPr>
              <p:cNvSpPr>
                <a:spLocks noChangeArrowheads="1"/>
              </p:cNvSpPr>
              <p:nvPr/>
            </p:nvSpPr>
            <p:spPr bwMode="auto">
              <a:xfrm>
                <a:off x="1173747" y="6832045"/>
                <a:ext cx="625452"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176" name="Group 175">
              <a:extLst>
                <a:ext uri="{FF2B5EF4-FFF2-40B4-BE49-F238E27FC236}">
                  <a16:creationId xmlns:a16="http://schemas.microsoft.com/office/drawing/2014/main" id="{3DAC26E5-311D-46C1-90F9-4C159FFA338C}"/>
                </a:ext>
              </a:extLst>
            </p:cNvPr>
            <p:cNvGrpSpPr/>
            <p:nvPr/>
          </p:nvGrpSpPr>
          <p:grpSpPr>
            <a:xfrm>
              <a:off x="1311163" y="5946582"/>
              <a:ext cx="2253791" cy="1088037"/>
              <a:chOff x="1679576" y="5699126"/>
              <a:chExt cx="636588" cy="280988"/>
            </a:xfrm>
          </p:grpSpPr>
          <p:sp>
            <p:nvSpPr>
              <p:cNvPr id="177" name="Rectangle 545">
                <a:extLst>
                  <a:ext uri="{FF2B5EF4-FFF2-40B4-BE49-F238E27FC236}">
                    <a16:creationId xmlns:a16="http://schemas.microsoft.com/office/drawing/2014/main" id="{218EB86B-8306-4139-BAC7-8A68BD3448A2}"/>
                  </a:ext>
                </a:extLst>
              </p:cNvPr>
              <p:cNvSpPr>
                <a:spLocks noChangeArrowheads="1"/>
              </p:cNvSpPr>
              <p:nvPr/>
            </p:nvSpPr>
            <p:spPr bwMode="auto">
              <a:xfrm>
                <a:off x="1738313" y="5737226"/>
                <a:ext cx="261938" cy="587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78" name="Rectangle 546">
                <a:extLst>
                  <a:ext uri="{FF2B5EF4-FFF2-40B4-BE49-F238E27FC236}">
                    <a16:creationId xmlns:a16="http://schemas.microsoft.com/office/drawing/2014/main" id="{B7CAEA12-3639-4E10-A670-5D639CF8F7E4}"/>
                  </a:ext>
                </a:extLst>
              </p:cNvPr>
              <p:cNvSpPr>
                <a:spLocks noChangeArrowheads="1"/>
              </p:cNvSpPr>
              <p:nvPr/>
            </p:nvSpPr>
            <p:spPr bwMode="auto">
              <a:xfrm>
                <a:off x="2000251" y="5775326"/>
                <a:ext cx="315913" cy="87313"/>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79" name="Rectangle 547">
                <a:extLst>
                  <a:ext uri="{FF2B5EF4-FFF2-40B4-BE49-F238E27FC236}">
                    <a16:creationId xmlns:a16="http://schemas.microsoft.com/office/drawing/2014/main" id="{5D12D2D3-2809-40AB-AAC4-326608E5E7AE}"/>
                  </a:ext>
                </a:extLst>
              </p:cNvPr>
              <p:cNvSpPr>
                <a:spLocks noChangeArrowheads="1"/>
              </p:cNvSpPr>
              <p:nvPr/>
            </p:nvSpPr>
            <p:spPr bwMode="auto">
              <a:xfrm>
                <a:off x="1738313" y="5737226"/>
                <a:ext cx="261938" cy="3810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0" name="Rectangle 548">
                <a:extLst>
                  <a:ext uri="{FF2B5EF4-FFF2-40B4-BE49-F238E27FC236}">
                    <a16:creationId xmlns:a16="http://schemas.microsoft.com/office/drawing/2014/main" id="{9D9E5BE4-053D-4C75-BAA5-949B0A24BEB6}"/>
                  </a:ext>
                </a:extLst>
              </p:cNvPr>
              <p:cNvSpPr>
                <a:spLocks noChangeArrowheads="1"/>
              </p:cNvSpPr>
              <p:nvPr/>
            </p:nvSpPr>
            <p:spPr bwMode="auto">
              <a:xfrm>
                <a:off x="2027238" y="5862639"/>
                <a:ext cx="257175" cy="11747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1" name="Freeform 549">
                <a:extLst>
                  <a:ext uri="{FF2B5EF4-FFF2-40B4-BE49-F238E27FC236}">
                    <a16:creationId xmlns:a16="http://schemas.microsoft.com/office/drawing/2014/main" id="{0B3D1655-515D-4391-9320-FB15AE8A8BB3}"/>
                  </a:ext>
                </a:extLst>
              </p:cNvPr>
              <p:cNvSpPr>
                <a:spLocks/>
              </p:cNvSpPr>
              <p:nvPr/>
            </p:nvSpPr>
            <p:spPr bwMode="auto">
              <a:xfrm>
                <a:off x="1714501" y="5716589"/>
                <a:ext cx="312738" cy="263525"/>
              </a:xfrm>
              <a:custGeom>
                <a:avLst/>
                <a:gdLst>
                  <a:gd name="T0" fmla="*/ 197 w 197"/>
                  <a:gd name="T1" fmla="*/ 74 h 166"/>
                  <a:gd name="T2" fmla="*/ 99 w 197"/>
                  <a:gd name="T3" fmla="*/ 0 h 166"/>
                  <a:gd name="T4" fmla="*/ 0 w 197"/>
                  <a:gd name="T5" fmla="*/ 74 h 166"/>
                  <a:gd name="T6" fmla="*/ 0 w 197"/>
                  <a:gd name="T7" fmla="*/ 166 h 166"/>
                  <a:gd name="T8" fmla="*/ 197 w 197"/>
                  <a:gd name="T9" fmla="*/ 166 h 166"/>
                  <a:gd name="T10" fmla="*/ 197 w 197"/>
                  <a:gd name="T11" fmla="*/ 74 h 166"/>
                </a:gdLst>
                <a:ahLst/>
                <a:cxnLst>
                  <a:cxn ang="0">
                    <a:pos x="T0" y="T1"/>
                  </a:cxn>
                  <a:cxn ang="0">
                    <a:pos x="T2" y="T3"/>
                  </a:cxn>
                  <a:cxn ang="0">
                    <a:pos x="T4" y="T5"/>
                  </a:cxn>
                  <a:cxn ang="0">
                    <a:pos x="T6" y="T7"/>
                  </a:cxn>
                  <a:cxn ang="0">
                    <a:pos x="T8" y="T9"/>
                  </a:cxn>
                  <a:cxn ang="0">
                    <a:pos x="T10" y="T11"/>
                  </a:cxn>
                </a:cxnLst>
                <a:rect l="0" t="0" r="r" b="b"/>
                <a:pathLst>
                  <a:path w="197" h="166">
                    <a:moveTo>
                      <a:pt x="197" y="74"/>
                    </a:moveTo>
                    <a:lnTo>
                      <a:pt x="99" y="0"/>
                    </a:lnTo>
                    <a:lnTo>
                      <a:pt x="0" y="74"/>
                    </a:lnTo>
                    <a:lnTo>
                      <a:pt x="0" y="166"/>
                    </a:lnTo>
                    <a:lnTo>
                      <a:pt x="197" y="166"/>
                    </a:lnTo>
                    <a:lnTo>
                      <a:pt x="197" y="7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2" name="Freeform 550">
                <a:extLst>
                  <a:ext uri="{FF2B5EF4-FFF2-40B4-BE49-F238E27FC236}">
                    <a16:creationId xmlns:a16="http://schemas.microsoft.com/office/drawing/2014/main" id="{61D6E6AE-061E-43A4-873E-09723B44A002}"/>
                  </a:ext>
                </a:extLst>
              </p:cNvPr>
              <p:cNvSpPr>
                <a:spLocks/>
              </p:cNvSpPr>
              <p:nvPr/>
            </p:nvSpPr>
            <p:spPr bwMode="auto">
              <a:xfrm>
                <a:off x="2027238" y="5862639"/>
                <a:ext cx="160338" cy="117475"/>
              </a:xfrm>
              <a:custGeom>
                <a:avLst/>
                <a:gdLst>
                  <a:gd name="T0" fmla="*/ 0 w 101"/>
                  <a:gd name="T1" fmla="*/ 0 h 74"/>
                  <a:gd name="T2" fmla="*/ 0 w 101"/>
                  <a:gd name="T3" fmla="*/ 0 h 74"/>
                  <a:gd name="T4" fmla="*/ 0 w 101"/>
                  <a:gd name="T5" fmla="*/ 74 h 74"/>
                  <a:gd name="T6" fmla="*/ 101 w 101"/>
                  <a:gd name="T7" fmla="*/ 74 h 74"/>
                  <a:gd name="T8" fmla="*/ 0 w 101"/>
                  <a:gd name="T9" fmla="*/ 0 h 74"/>
                </a:gdLst>
                <a:ahLst/>
                <a:cxnLst>
                  <a:cxn ang="0">
                    <a:pos x="T0" y="T1"/>
                  </a:cxn>
                  <a:cxn ang="0">
                    <a:pos x="T2" y="T3"/>
                  </a:cxn>
                  <a:cxn ang="0">
                    <a:pos x="T4" y="T5"/>
                  </a:cxn>
                  <a:cxn ang="0">
                    <a:pos x="T6" y="T7"/>
                  </a:cxn>
                  <a:cxn ang="0">
                    <a:pos x="T8" y="T9"/>
                  </a:cxn>
                </a:cxnLst>
                <a:rect l="0" t="0" r="r" b="b"/>
                <a:pathLst>
                  <a:path w="101" h="74">
                    <a:moveTo>
                      <a:pt x="0" y="0"/>
                    </a:moveTo>
                    <a:lnTo>
                      <a:pt x="0" y="0"/>
                    </a:lnTo>
                    <a:lnTo>
                      <a:pt x="0" y="74"/>
                    </a:lnTo>
                    <a:lnTo>
                      <a:pt x="101" y="74"/>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3" name="Rectangle 551">
                <a:extLst>
                  <a:ext uri="{FF2B5EF4-FFF2-40B4-BE49-F238E27FC236}">
                    <a16:creationId xmlns:a16="http://schemas.microsoft.com/office/drawing/2014/main" id="{2E4F6108-53AA-4BCB-94EE-5154FB4FC746}"/>
                  </a:ext>
                </a:extLst>
              </p:cNvPr>
              <p:cNvSpPr>
                <a:spLocks noChangeArrowheads="1"/>
              </p:cNvSpPr>
              <p:nvPr/>
            </p:nvSpPr>
            <p:spPr bwMode="auto">
              <a:xfrm>
                <a:off x="2070101" y="5730876"/>
                <a:ext cx="33338"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4" name="Rectangle 552">
                <a:extLst>
                  <a:ext uri="{FF2B5EF4-FFF2-40B4-BE49-F238E27FC236}">
                    <a16:creationId xmlns:a16="http://schemas.microsoft.com/office/drawing/2014/main" id="{50C4C244-1E90-4360-833E-9FAD404D1D67}"/>
                  </a:ext>
                </a:extLst>
              </p:cNvPr>
              <p:cNvSpPr>
                <a:spLocks noChangeArrowheads="1"/>
              </p:cNvSpPr>
              <p:nvPr/>
            </p:nvSpPr>
            <p:spPr bwMode="auto">
              <a:xfrm>
                <a:off x="2187576" y="5880101"/>
                <a:ext cx="6350"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5" name="Freeform 553">
                <a:extLst>
                  <a:ext uri="{FF2B5EF4-FFF2-40B4-BE49-F238E27FC236}">
                    <a16:creationId xmlns:a16="http://schemas.microsoft.com/office/drawing/2014/main" id="{A9E5D2E8-63A4-49EB-8CE2-DC8446C1ABDF}"/>
                  </a:ext>
                </a:extLst>
              </p:cNvPr>
              <p:cNvSpPr>
                <a:spLocks/>
              </p:cNvSpPr>
              <p:nvPr/>
            </p:nvSpPr>
            <p:spPr bwMode="auto">
              <a:xfrm>
                <a:off x="1679576" y="5699126"/>
                <a:ext cx="390525" cy="149225"/>
              </a:xfrm>
              <a:custGeom>
                <a:avLst/>
                <a:gdLst>
                  <a:gd name="T0" fmla="*/ 121 w 246"/>
                  <a:gd name="T1" fmla="*/ 11 h 94"/>
                  <a:gd name="T2" fmla="*/ 230 w 246"/>
                  <a:gd name="T3" fmla="*/ 94 h 94"/>
                  <a:gd name="T4" fmla="*/ 246 w 246"/>
                  <a:gd name="T5" fmla="*/ 94 h 94"/>
                  <a:gd name="T6" fmla="*/ 121 w 246"/>
                  <a:gd name="T7" fmla="*/ 0 h 94"/>
                  <a:gd name="T8" fmla="*/ 0 w 246"/>
                  <a:gd name="T9" fmla="*/ 90 h 94"/>
                  <a:gd name="T10" fmla="*/ 15 w 246"/>
                  <a:gd name="T11" fmla="*/ 90 h 94"/>
                  <a:gd name="T12" fmla="*/ 121 w 246"/>
                  <a:gd name="T13" fmla="*/ 11 h 94"/>
                </a:gdLst>
                <a:ahLst/>
                <a:cxnLst>
                  <a:cxn ang="0">
                    <a:pos x="T0" y="T1"/>
                  </a:cxn>
                  <a:cxn ang="0">
                    <a:pos x="T2" y="T3"/>
                  </a:cxn>
                  <a:cxn ang="0">
                    <a:pos x="T4" y="T5"/>
                  </a:cxn>
                  <a:cxn ang="0">
                    <a:pos x="T6" y="T7"/>
                  </a:cxn>
                  <a:cxn ang="0">
                    <a:pos x="T8" y="T9"/>
                  </a:cxn>
                  <a:cxn ang="0">
                    <a:pos x="T10" y="T11"/>
                  </a:cxn>
                  <a:cxn ang="0">
                    <a:pos x="T12" y="T13"/>
                  </a:cxn>
                </a:cxnLst>
                <a:rect l="0" t="0" r="r" b="b"/>
                <a:pathLst>
                  <a:path w="246" h="94">
                    <a:moveTo>
                      <a:pt x="121" y="11"/>
                    </a:moveTo>
                    <a:lnTo>
                      <a:pt x="230" y="94"/>
                    </a:lnTo>
                    <a:lnTo>
                      <a:pt x="246" y="94"/>
                    </a:lnTo>
                    <a:lnTo>
                      <a:pt x="121" y="0"/>
                    </a:lnTo>
                    <a:lnTo>
                      <a:pt x="0" y="90"/>
                    </a:lnTo>
                    <a:lnTo>
                      <a:pt x="15" y="90"/>
                    </a:lnTo>
                    <a:lnTo>
                      <a:pt x="121" y="11"/>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6" name="Rectangle 554">
                <a:extLst>
                  <a:ext uri="{FF2B5EF4-FFF2-40B4-BE49-F238E27FC236}">
                    <a16:creationId xmlns:a16="http://schemas.microsoft.com/office/drawing/2014/main" id="{071540A3-32AF-446C-A319-43C9EE8CAFC8}"/>
                  </a:ext>
                </a:extLst>
              </p:cNvPr>
              <p:cNvSpPr>
                <a:spLocks noChangeArrowheads="1"/>
              </p:cNvSpPr>
              <p:nvPr/>
            </p:nvSpPr>
            <p:spPr bwMode="auto">
              <a:xfrm>
                <a:off x="1836738" y="5868989"/>
                <a:ext cx="61913" cy="11112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7" name="Rectangle 555">
                <a:extLst>
                  <a:ext uri="{FF2B5EF4-FFF2-40B4-BE49-F238E27FC236}">
                    <a16:creationId xmlns:a16="http://schemas.microsoft.com/office/drawing/2014/main" id="{4455C42D-422B-4BEF-8121-0C0ABDFB74C0}"/>
                  </a:ext>
                </a:extLst>
              </p:cNvPr>
              <p:cNvSpPr>
                <a:spLocks noChangeArrowheads="1"/>
              </p:cNvSpPr>
              <p:nvPr/>
            </p:nvSpPr>
            <p:spPr bwMode="auto">
              <a:xfrm>
                <a:off x="1735138" y="5886451"/>
                <a:ext cx="76200"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8" name="Rectangle 556">
                <a:extLst>
                  <a:ext uri="{FF2B5EF4-FFF2-40B4-BE49-F238E27FC236}">
                    <a16:creationId xmlns:a16="http://schemas.microsoft.com/office/drawing/2014/main" id="{08572A55-62E2-4126-9BE8-8965649854E2}"/>
                  </a:ext>
                </a:extLst>
              </p:cNvPr>
              <p:cNvSpPr>
                <a:spLocks noChangeArrowheads="1"/>
              </p:cNvSpPr>
              <p:nvPr/>
            </p:nvSpPr>
            <p:spPr bwMode="auto">
              <a:xfrm>
                <a:off x="1922463" y="5886451"/>
                <a:ext cx="77788"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9" name="Rectangle 557">
                <a:extLst>
                  <a:ext uri="{FF2B5EF4-FFF2-40B4-BE49-F238E27FC236}">
                    <a16:creationId xmlns:a16="http://schemas.microsoft.com/office/drawing/2014/main" id="{FC047E1F-A168-4181-8F9F-2FDEBD6C2BC0}"/>
                  </a:ext>
                </a:extLst>
              </p:cNvPr>
              <p:cNvSpPr>
                <a:spLocks noChangeArrowheads="1"/>
              </p:cNvSpPr>
              <p:nvPr/>
            </p:nvSpPr>
            <p:spPr bwMode="auto">
              <a:xfrm>
                <a:off x="2128838" y="5886451"/>
                <a:ext cx="125413"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grpSp>
        <p:grpSp>
          <p:nvGrpSpPr>
            <p:cNvPr id="190" name="Group 189">
              <a:extLst>
                <a:ext uri="{FF2B5EF4-FFF2-40B4-BE49-F238E27FC236}">
                  <a16:creationId xmlns:a16="http://schemas.microsoft.com/office/drawing/2014/main" id="{FCB604BE-4D4D-4616-B33A-4A22E7DF8F86}"/>
                </a:ext>
              </a:extLst>
            </p:cNvPr>
            <p:cNvGrpSpPr/>
            <p:nvPr/>
          </p:nvGrpSpPr>
          <p:grpSpPr>
            <a:xfrm>
              <a:off x="11580707" y="5791148"/>
              <a:ext cx="854886" cy="1243471"/>
              <a:chOff x="8737777" y="3526557"/>
              <a:chExt cx="637237" cy="1062428"/>
            </a:xfrm>
          </p:grpSpPr>
          <p:sp>
            <p:nvSpPr>
              <p:cNvPr id="191" name="Rectangle 463">
                <a:extLst>
                  <a:ext uri="{FF2B5EF4-FFF2-40B4-BE49-F238E27FC236}">
                    <a16:creationId xmlns:a16="http://schemas.microsoft.com/office/drawing/2014/main" id="{54E1B924-5E06-45EF-95DE-F5BD29874FDD}"/>
                  </a:ext>
                </a:extLst>
              </p:cNvPr>
              <p:cNvSpPr>
                <a:spLocks noChangeArrowheads="1"/>
              </p:cNvSpPr>
              <p:nvPr/>
            </p:nvSpPr>
            <p:spPr bwMode="auto">
              <a:xfrm>
                <a:off x="8737777" y="3526557"/>
                <a:ext cx="637237" cy="105175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2" name="Rectangle 464">
                <a:extLst>
                  <a:ext uri="{FF2B5EF4-FFF2-40B4-BE49-F238E27FC236}">
                    <a16:creationId xmlns:a16="http://schemas.microsoft.com/office/drawing/2014/main" id="{52775130-F017-4873-BD7F-BE4EB2557F1B}"/>
                  </a:ext>
                </a:extLst>
              </p:cNvPr>
              <p:cNvSpPr>
                <a:spLocks noChangeArrowheads="1"/>
              </p:cNvSpPr>
              <p:nvPr/>
            </p:nvSpPr>
            <p:spPr bwMode="auto">
              <a:xfrm>
                <a:off x="882953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3" name="Rectangle 465">
                <a:extLst>
                  <a:ext uri="{FF2B5EF4-FFF2-40B4-BE49-F238E27FC236}">
                    <a16:creationId xmlns:a16="http://schemas.microsoft.com/office/drawing/2014/main" id="{1DE99EA3-9C05-4F73-91E6-5B9294514525}"/>
                  </a:ext>
                </a:extLst>
              </p:cNvPr>
              <p:cNvSpPr>
                <a:spLocks noChangeArrowheads="1"/>
              </p:cNvSpPr>
              <p:nvPr/>
            </p:nvSpPr>
            <p:spPr bwMode="auto">
              <a:xfrm>
                <a:off x="896208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4" name="Rectangle 466">
                <a:extLst>
                  <a:ext uri="{FF2B5EF4-FFF2-40B4-BE49-F238E27FC236}">
                    <a16:creationId xmlns:a16="http://schemas.microsoft.com/office/drawing/2014/main" id="{3DE5A02C-5071-4333-9AEF-7C620E2D22C5}"/>
                  </a:ext>
                </a:extLst>
              </p:cNvPr>
              <p:cNvSpPr>
                <a:spLocks noChangeArrowheads="1"/>
              </p:cNvSpPr>
              <p:nvPr/>
            </p:nvSpPr>
            <p:spPr bwMode="auto">
              <a:xfrm>
                <a:off x="909462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5" name="Rectangle 467">
                <a:extLst>
                  <a:ext uri="{FF2B5EF4-FFF2-40B4-BE49-F238E27FC236}">
                    <a16:creationId xmlns:a16="http://schemas.microsoft.com/office/drawing/2014/main" id="{292F2099-41CC-46F1-846A-148FE414F0F7}"/>
                  </a:ext>
                </a:extLst>
              </p:cNvPr>
              <p:cNvSpPr>
                <a:spLocks noChangeArrowheads="1"/>
              </p:cNvSpPr>
              <p:nvPr/>
            </p:nvSpPr>
            <p:spPr bwMode="auto">
              <a:xfrm>
                <a:off x="922717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6" name="Rectangle 468">
                <a:extLst>
                  <a:ext uri="{FF2B5EF4-FFF2-40B4-BE49-F238E27FC236}">
                    <a16:creationId xmlns:a16="http://schemas.microsoft.com/office/drawing/2014/main" id="{50103706-124B-43A6-B154-B7EAFED9CEB6}"/>
                  </a:ext>
                </a:extLst>
              </p:cNvPr>
              <p:cNvSpPr>
                <a:spLocks noChangeArrowheads="1"/>
              </p:cNvSpPr>
              <p:nvPr/>
            </p:nvSpPr>
            <p:spPr bwMode="auto">
              <a:xfrm>
                <a:off x="882953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7" name="Rectangle 469">
                <a:extLst>
                  <a:ext uri="{FF2B5EF4-FFF2-40B4-BE49-F238E27FC236}">
                    <a16:creationId xmlns:a16="http://schemas.microsoft.com/office/drawing/2014/main" id="{CFEB6D79-8810-4A89-8BB9-5CC14684D006}"/>
                  </a:ext>
                </a:extLst>
              </p:cNvPr>
              <p:cNvSpPr>
                <a:spLocks noChangeArrowheads="1"/>
              </p:cNvSpPr>
              <p:nvPr/>
            </p:nvSpPr>
            <p:spPr bwMode="auto">
              <a:xfrm>
                <a:off x="896208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8" name="Rectangle 470">
                <a:extLst>
                  <a:ext uri="{FF2B5EF4-FFF2-40B4-BE49-F238E27FC236}">
                    <a16:creationId xmlns:a16="http://schemas.microsoft.com/office/drawing/2014/main" id="{A49CA060-16AE-4750-A61C-F62E0E386516}"/>
                  </a:ext>
                </a:extLst>
              </p:cNvPr>
              <p:cNvSpPr>
                <a:spLocks noChangeArrowheads="1"/>
              </p:cNvSpPr>
              <p:nvPr/>
            </p:nvSpPr>
            <p:spPr bwMode="auto">
              <a:xfrm>
                <a:off x="909462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9" name="Rectangle 471">
                <a:extLst>
                  <a:ext uri="{FF2B5EF4-FFF2-40B4-BE49-F238E27FC236}">
                    <a16:creationId xmlns:a16="http://schemas.microsoft.com/office/drawing/2014/main" id="{B6DCB3A0-3274-491F-93F9-9F49701B1E6C}"/>
                  </a:ext>
                </a:extLst>
              </p:cNvPr>
              <p:cNvSpPr>
                <a:spLocks noChangeArrowheads="1"/>
              </p:cNvSpPr>
              <p:nvPr/>
            </p:nvSpPr>
            <p:spPr bwMode="auto">
              <a:xfrm>
                <a:off x="922717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0" name="Freeform 472">
                <a:extLst>
                  <a:ext uri="{FF2B5EF4-FFF2-40B4-BE49-F238E27FC236}">
                    <a16:creationId xmlns:a16="http://schemas.microsoft.com/office/drawing/2014/main" id="{80B89128-D2D4-4102-A5FA-0A30EDCB5A66}"/>
                  </a:ext>
                </a:extLst>
              </p:cNvPr>
              <p:cNvSpPr>
                <a:spLocks/>
              </p:cNvSpPr>
              <p:nvPr/>
            </p:nvSpPr>
            <p:spPr bwMode="auto">
              <a:xfrm>
                <a:off x="8982475" y="4322043"/>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201" name="Group 200">
              <a:extLst>
                <a:ext uri="{FF2B5EF4-FFF2-40B4-BE49-F238E27FC236}">
                  <a16:creationId xmlns:a16="http://schemas.microsoft.com/office/drawing/2014/main" id="{1E12CF72-4B97-4839-BB81-9CD9C260E61A}"/>
                </a:ext>
              </a:extLst>
            </p:cNvPr>
            <p:cNvGrpSpPr/>
            <p:nvPr/>
          </p:nvGrpSpPr>
          <p:grpSpPr>
            <a:xfrm>
              <a:off x="6295954" y="5247129"/>
              <a:ext cx="2098358" cy="1787490"/>
              <a:chOff x="5257800" y="2695151"/>
              <a:chExt cx="1305058" cy="1697754"/>
            </a:xfrm>
          </p:grpSpPr>
          <p:sp>
            <p:nvSpPr>
              <p:cNvPr id="202" name="Freeform 429">
                <a:extLst>
                  <a:ext uri="{FF2B5EF4-FFF2-40B4-BE49-F238E27FC236}">
                    <a16:creationId xmlns:a16="http://schemas.microsoft.com/office/drawing/2014/main" id="{3A2F833C-B155-48F7-8F5A-13C536C1878B}"/>
                  </a:ext>
                </a:extLst>
              </p:cNvPr>
              <p:cNvSpPr>
                <a:spLocks noEditPoints="1"/>
              </p:cNvSpPr>
              <p:nvPr/>
            </p:nvSpPr>
            <p:spPr bwMode="auto">
              <a:xfrm>
                <a:off x="5701317" y="3197003"/>
                <a:ext cx="300777" cy="384397"/>
              </a:xfrm>
              <a:custGeom>
                <a:avLst/>
                <a:gdLst>
                  <a:gd name="T0" fmla="*/ 0 w 27"/>
                  <a:gd name="T1" fmla="*/ 0 h 33"/>
                  <a:gd name="T2" fmla="*/ 0 w 27"/>
                  <a:gd name="T3" fmla="*/ 33 h 33"/>
                  <a:gd name="T4" fmla="*/ 27 w 27"/>
                  <a:gd name="T5" fmla="*/ 33 h 33"/>
                  <a:gd name="T6" fmla="*/ 27 w 27"/>
                  <a:gd name="T7" fmla="*/ 0 h 33"/>
                  <a:gd name="T8" fmla="*/ 0 w 27"/>
                  <a:gd name="T9" fmla="*/ 0 h 33"/>
                  <a:gd name="T10" fmla="*/ 14 w 27"/>
                  <a:gd name="T11" fmla="*/ 21 h 33"/>
                  <a:gd name="T12" fmla="*/ 6 w 27"/>
                  <a:gd name="T13" fmla="*/ 14 h 33"/>
                  <a:gd name="T14" fmla="*/ 14 w 27"/>
                  <a:gd name="T15" fmla="*/ 7 h 33"/>
                  <a:gd name="T16" fmla="*/ 21 w 27"/>
                  <a:gd name="T17" fmla="*/ 14 h 33"/>
                  <a:gd name="T18" fmla="*/ 14 w 27"/>
                  <a:gd name="T19"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33">
                    <a:moveTo>
                      <a:pt x="0" y="0"/>
                    </a:moveTo>
                    <a:cubicBezTo>
                      <a:pt x="0" y="33"/>
                      <a:pt x="0" y="33"/>
                      <a:pt x="0" y="33"/>
                    </a:cubicBezTo>
                    <a:cubicBezTo>
                      <a:pt x="27" y="33"/>
                      <a:pt x="27" y="33"/>
                      <a:pt x="27" y="33"/>
                    </a:cubicBezTo>
                    <a:cubicBezTo>
                      <a:pt x="27" y="0"/>
                      <a:pt x="27" y="0"/>
                      <a:pt x="27" y="0"/>
                    </a:cubicBezTo>
                    <a:lnTo>
                      <a:pt x="0" y="0"/>
                    </a:lnTo>
                    <a:close/>
                    <a:moveTo>
                      <a:pt x="14" y="21"/>
                    </a:moveTo>
                    <a:cubicBezTo>
                      <a:pt x="10" y="21"/>
                      <a:pt x="6" y="18"/>
                      <a:pt x="6" y="14"/>
                    </a:cubicBezTo>
                    <a:cubicBezTo>
                      <a:pt x="6" y="10"/>
                      <a:pt x="10" y="7"/>
                      <a:pt x="14" y="7"/>
                    </a:cubicBezTo>
                    <a:cubicBezTo>
                      <a:pt x="18" y="7"/>
                      <a:pt x="21" y="10"/>
                      <a:pt x="21" y="14"/>
                    </a:cubicBezTo>
                    <a:cubicBezTo>
                      <a:pt x="21" y="18"/>
                      <a:pt x="18" y="21"/>
                      <a:pt x="14" y="2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3" name="Freeform 432">
                <a:extLst>
                  <a:ext uri="{FF2B5EF4-FFF2-40B4-BE49-F238E27FC236}">
                    <a16:creationId xmlns:a16="http://schemas.microsoft.com/office/drawing/2014/main" id="{1144744E-EAD9-491E-9D62-BA7CB1470F2C}"/>
                  </a:ext>
                </a:extLst>
              </p:cNvPr>
              <p:cNvSpPr>
                <a:spLocks/>
              </p:cNvSpPr>
              <p:nvPr/>
            </p:nvSpPr>
            <p:spPr bwMode="auto">
              <a:xfrm>
                <a:off x="5701317" y="3020823"/>
                <a:ext cx="300777" cy="149488"/>
              </a:xfrm>
              <a:custGeom>
                <a:avLst/>
                <a:gdLst>
                  <a:gd name="T0" fmla="*/ 59 w 59"/>
                  <a:gd name="T1" fmla="*/ 28 h 28"/>
                  <a:gd name="T2" fmla="*/ 0 w 59"/>
                  <a:gd name="T3" fmla="*/ 28 h 28"/>
                  <a:gd name="T4" fmla="*/ 22 w 59"/>
                  <a:gd name="T5" fmla="*/ 0 h 28"/>
                  <a:gd name="T6" fmla="*/ 38 w 59"/>
                  <a:gd name="T7" fmla="*/ 0 h 28"/>
                  <a:gd name="T8" fmla="*/ 59 w 59"/>
                  <a:gd name="T9" fmla="*/ 28 h 28"/>
                </a:gdLst>
                <a:ahLst/>
                <a:cxnLst>
                  <a:cxn ang="0">
                    <a:pos x="T0" y="T1"/>
                  </a:cxn>
                  <a:cxn ang="0">
                    <a:pos x="T2" y="T3"/>
                  </a:cxn>
                  <a:cxn ang="0">
                    <a:pos x="T4" y="T5"/>
                  </a:cxn>
                  <a:cxn ang="0">
                    <a:pos x="T6" y="T7"/>
                  </a:cxn>
                  <a:cxn ang="0">
                    <a:pos x="T8" y="T9"/>
                  </a:cxn>
                </a:cxnLst>
                <a:rect l="0" t="0" r="r" b="b"/>
                <a:pathLst>
                  <a:path w="59" h="28">
                    <a:moveTo>
                      <a:pt x="59" y="28"/>
                    </a:moveTo>
                    <a:lnTo>
                      <a:pt x="0" y="28"/>
                    </a:lnTo>
                    <a:lnTo>
                      <a:pt x="22" y="0"/>
                    </a:lnTo>
                    <a:lnTo>
                      <a:pt x="38" y="0"/>
                    </a:lnTo>
                    <a:lnTo>
                      <a:pt x="59" y="2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4" name="Freeform 433">
                <a:extLst>
                  <a:ext uri="{FF2B5EF4-FFF2-40B4-BE49-F238E27FC236}">
                    <a16:creationId xmlns:a16="http://schemas.microsoft.com/office/drawing/2014/main" id="{D875B472-EA51-481B-A107-8902B4813544}"/>
                  </a:ext>
                </a:extLst>
              </p:cNvPr>
              <p:cNvSpPr>
                <a:spLocks noEditPoints="1"/>
              </p:cNvSpPr>
              <p:nvPr/>
            </p:nvSpPr>
            <p:spPr bwMode="auto">
              <a:xfrm>
                <a:off x="5813471" y="2855317"/>
                <a:ext cx="91762" cy="154828"/>
              </a:xfrm>
              <a:custGeom>
                <a:avLst/>
                <a:gdLst>
                  <a:gd name="T0" fmla="*/ 4 w 8"/>
                  <a:gd name="T1" fmla="*/ 0 h 13"/>
                  <a:gd name="T2" fmla="*/ 0 w 8"/>
                  <a:gd name="T3" fmla="*/ 4 h 13"/>
                  <a:gd name="T4" fmla="*/ 0 w 8"/>
                  <a:gd name="T5" fmla="*/ 13 h 13"/>
                  <a:gd name="T6" fmla="*/ 8 w 8"/>
                  <a:gd name="T7" fmla="*/ 13 h 13"/>
                  <a:gd name="T8" fmla="*/ 8 w 8"/>
                  <a:gd name="T9" fmla="*/ 4 h 13"/>
                  <a:gd name="T10" fmla="*/ 4 w 8"/>
                  <a:gd name="T11" fmla="*/ 0 h 13"/>
                  <a:gd name="T12" fmla="*/ 5 w 8"/>
                  <a:gd name="T13" fmla="*/ 10 h 13"/>
                  <a:gd name="T14" fmla="*/ 3 w 8"/>
                  <a:gd name="T15" fmla="*/ 10 h 13"/>
                  <a:gd name="T16" fmla="*/ 3 w 8"/>
                  <a:gd name="T17" fmla="*/ 6 h 13"/>
                  <a:gd name="T18" fmla="*/ 5 w 8"/>
                  <a:gd name="T19" fmla="*/ 6 h 13"/>
                  <a:gd name="T20" fmla="*/ 5 w 8"/>
                  <a:gd name="T21"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3">
                    <a:moveTo>
                      <a:pt x="4" y="0"/>
                    </a:moveTo>
                    <a:cubicBezTo>
                      <a:pt x="1" y="0"/>
                      <a:pt x="0" y="2"/>
                      <a:pt x="0" y="4"/>
                    </a:cubicBezTo>
                    <a:cubicBezTo>
                      <a:pt x="0" y="13"/>
                      <a:pt x="0" y="13"/>
                      <a:pt x="0" y="13"/>
                    </a:cubicBezTo>
                    <a:cubicBezTo>
                      <a:pt x="8" y="13"/>
                      <a:pt x="8" y="13"/>
                      <a:pt x="8" y="13"/>
                    </a:cubicBezTo>
                    <a:cubicBezTo>
                      <a:pt x="8" y="4"/>
                      <a:pt x="8" y="4"/>
                      <a:pt x="8" y="4"/>
                    </a:cubicBezTo>
                    <a:cubicBezTo>
                      <a:pt x="8" y="2"/>
                      <a:pt x="6" y="0"/>
                      <a:pt x="4" y="0"/>
                    </a:cubicBezTo>
                    <a:close/>
                    <a:moveTo>
                      <a:pt x="5" y="10"/>
                    </a:moveTo>
                    <a:cubicBezTo>
                      <a:pt x="3" y="10"/>
                      <a:pt x="3" y="10"/>
                      <a:pt x="3" y="10"/>
                    </a:cubicBezTo>
                    <a:cubicBezTo>
                      <a:pt x="3" y="6"/>
                      <a:pt x="3" y="6"/>
                      <a:pt x="3" y="6"/>
                    </a:cubicBezTo>
                    <a:cubicBezTo>
                      <a:pt x="5" y="6"/>
                      <a:pt x="5" y="6"/>
                      <a:pt x="5" y="6"/>
                    </a:cubicBezTo>
                    <a:lnTo>
                      <a:pt x="5" y="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5" name="Rectangle 434">
                <a:extLst>
                  <a:ext uri="{FF2B5EF4-FFF2-40B4-BE49-F238E27FC236}">
                    <a16:creationId xmlns:a16="http://schemas.microsoft.com/office/drawing/2014/main" id="{4FCFC067-0DC6-425C-A8C6-BF0740AC21FA}"/>
                  </a:ext>
                </a:extLst>
              </p:cNvPr>
              <p:cNvSpPr>
                <a:spLocks noChangeArrowheads="1"/>
              </p:cNvSpPr>
              <p:nvPr/>
            </p:nvSpPr>
            <p:spPr bwMode="auto">
              <a:xfrm>
                <a:off x="5849154" y="2695151"/>
                <a:ext cx="10196" cy="176184"/>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6" name="Freeform 435">
                <a:extLst>
                  <a:ext uri="{FF2B5EF4-FFF2-40B4-BE49-F238E27FC236}">
                    <a16:creationId xmlns:a16="http://schemas.microsoft.com/office/drawing/2014/main" id="{5C786F39-3720-4B7C-AA74-1A1377A836AB}"/>
                  </a:ext>
                </a:extLst>
              </p:cNvPr>
              <p:cNvSpPr>
                <a:spLocks/>
              </p:cNvSpPr>
              <p:nvPr/>
            </p:nvSpPr>
            <p:spPr bwMode="auto">
              <a:xfrm>
                <a:off x="5849154" y="2695151"/>
                <a:ext cx="10196" cy="176184"/>
              </a:xfrm>
              <a:custGeom>
                <a:avLst/>
                <a:gdLst>
                  <a:gd name="T0" fmla="*/ 2 w 2"/>
                  <a:gd name="T1" fmla="*/ 33 h 33"/>
                  <a:gd name="T2" fmla="*/ 2 w 2"/>
                  <a:gd name="T3" fmla="*/ 0 h 33"/>
                  <a:gd name="T4" fmla="*/ 0 w 2"/>
                  <a:gd name="T5" fmla="*/ 0 h 33"/>
                  <a:gd name="T6" fmla="*/ 0 w 2"/>
                  <a:gd name="T7" fmla="*/ 33 h 33"/>
                </a:gdLst>
                <a:ahLst/>
                <a:cxnLst>
                  <a:cxn ang="0">
                    <a:pos x="T0" y="T1"/>
                  </a:cxn>
                  <a:cxn ang="0">
                    <a:pos x="T2" y="T3"/>
                  </a:cxn>
                  <a:cxn ang="0">
                    <a:pos x="T4" y="T5"/>
                  </a:cxn>
                  <a:cxn ang="0">
                    <a:pos x="T6" y="T7"/>
                  </a:cxn>
                </a:cxnLst>
                <a:rect l="0" t="0" r="r" b="b"/>
                <a:pathLst>
                  <a:path w="2" h="33">
                    <a:moveTo>
                      <a:pt x="2" y="33"/>
                    </a:moveTo>
                    <a:lnTo>
                      <a:pt x="2" y="0"/>
                    </a:lnTo>
                    <a:lnTo>
                      <a:pt x="0" y="0"/>
                    </a:lnTo>
                    <a:lnTo>
                      <a:pt x="0"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7" name="Freeform 436">
                <a:extLst>
                  <a:ext uri="{FF2B5EF4-FFF2-40B4-BE49-F238E27FC236}">
                    <a16:creationId xmlns:a16="http://schemas.microsoft.com/office/drawing/2014/main" id="{CF400856-B604-40F4-A792-B82D441AD9B3}"/>
                  </a:ext>
                </a:extLst>
              </p:cNvPr>
              <p:cNvSpPr>
                <a:spLocks/>
              </p:cNvSpPr>
              <p:nvPr/>
            </p:nvSpPr>
            <p:spPr bwMode="auto">
              <a:xfrm>
                <a:off x="5859350" y="2695151"/>
                <a:ext cx="198819" cy="90762"/>
              </a:xfrm>
              <a:custGeom>
                <a:avLst/>
                <a:gdLst>
                  <a:gd name="T0" fmla="*/ 39 w 39"/>
                  <a:gd name="T1" fmla="*/ 17 h 17"/>
                  <a:gd name="T2" fmla="*/ 0 w 39"/>
                  <a:gd name="T3" fmla="*/ 17 h 17"/>
                  <a:gd name="T4" fmla="*/ 0 w 39"/>
                  <a:gd name="T5" fmla="*/ 0 h 17"/>
                  <a:gd name="T6" fmla="*/ 39 w 39"/>
                  <a:gd name="T7" fmla="*/ 0 h 17"/>
                  <a:gd name="T8" fmla="*/ 35 w 39"/>
                  <a:gd name="T9" fmla="*/ 9 h 17"/>
                  <a:gd name="T10" fmla="*/ 39 w 39"/>
                  <a:gd name="T11" fmla="*/ 17 h 17"/>
                </a:gdLst>
                <a:ahLst/>
                <a:cxnLst>
                  <a:cxn ang="0">
                    <a:pos x="T0" y="T1"/>
                  </a:cxn>
                  <a:cxn ang="0">
                    <a:pos x="T2" y="T3"/>
                  </a:cxn>
                  <a:cxn ang="0">
                    <a:pos x="T4" y="T5"/>
                  </a:cxn>
                  <a:cxn ang="0">
                    <a:pos x="T6" y="T7"/>
                  </a:cxn>
                  <a:cxn ang="0">
                    <a:pos x="T8" y="T9"/>
                  </a:cxn>
                  <a:cxn ang="0">
                    <a:pos x="T10" y="T11"/>
                  </a:cxn>
                </a:cxnLst>
                <a:rect l="0" t="0" r="r" b="b"/>
                <a:pathLst>
                  <a:path w="39" h="17">
                    <a:moveTo>
                      <a:pt x="39" y="17"/>
                    </a:moveTo>
                    <a:lnTo>
                      <a:pt x="0" y="17"/>
                    </a:lnTo>
                    <a:lnTo>
                      <a:pt x="0" y="0"/>
                    </a:lnTo>
                    <a:lnTo>
                      <a:pt x="39" y="0"/>
                    </a:lnTo>
                    <a:lnTo>
                      <a:pt x="35" y="9"/>
                    </a:lnTo>
                    <a:lnTo>
                      <a:pt x="39" y="1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8" name="Freeform 474">
                <a:extLst>
                  <a:ext uri="{FF2B5EF4-FFF2-40B4-BE49-F238E27FC236}">
                    <a16:creationId xmlns:a16="http://schemas.microsoft.com/office/drawing/2014/main" id="{D6D16C7A-3474-4B7A-B23B-77E94872FB66}"/>
                  </a:ext>
                </a:extLst>
              </p:cNvPr>
              <p:cNvSpPr>
                <a:spLocks noEditPoints="1"/>
              </p:cNvSpPr>
              <p:nvPr/>
            </p:nvSpPr>
            <p:spPr bwMode="auto">
              <a:xfrm>
                <a:off x="5257800" y="3581400"/>
                <a:ext cx="1305058" cy="811505"/>
              </a:xfrm>
              <a:custGeom>
                <a:avLst/>
                <a:gdLst>
                  <a:gd name="T0" fmla="*/ 0 w 117"/>
                  <a:gd name="T1" fmla="*/ 70 h 70"/>
                  <a:gd name="T2" fmla="*/ 34 w 117"/>
                  <a:gd name="T3" fmla="*/ 54 h 70"/>
                  <a:gd name="T4" fmla="*/ 47 w 117"/>
                  <a:gd name="T5" fmla="*/ 54 h 70"/>
                  <a:gd name="T6" fmla="*/ 117 w 117"/>
                  <a:gd name="T7" fmla="*/ 70 h 70"/>
                  <a:gd name="T8" fmla="*/ 0 w 117"/>
                  <a:gd name="T9" fmla="*/ 0 h 70"/>
                  <a:gd name="T10" fmla="*/ 5 w 117"/>
                  <a:gd name="T11" fmla="*/ 38 h 70"/>
                  <a:gd name="T12" fmla="*/ 10 w 117"/>
                  <a:gd name="T13" fmla="*/ 28 h 70"/>
                  <a:gd name="T14" fmla="*/ 10 w 117"/>
                  <a:gd name="T15" fmla="*/ 19 h 70"/>
                  <a:gd name="T16" fmla="*/ 5 w 117"/>
                  <a:gd name="T17" fmla="*/ 9 h 70"/>
                  <a:gd name="T18" fmla="*/ 10 w 117"/>
                  <a:gd name="T19" fmla="*/ 19 h 70"/>
                  <a:gd name="T20" fmla="*/ 17 w 117"/>
                  <a:gd name="T21" fmla="*/ 38 h 70"/>
                  <a:gd name="T22" fmla="*/ 22 w 117"/>
                  <a:gd name="T23" fmla="*/ 28 h 70"/>
                  <a:gd name="T24" fmla="*/ 22 w 117"/>
                  <a:gd name="T25" fmla="*/ 19 h 70"/>
                  <a:gd name="T26" fmla="*/ 17 w 117"/>
                  <a:gd name="T27" fmla="*/ 9 h 70"/>
                  <a:gd name="T28" fmla="*/ 22 w 117"/>
                  <a:gd name="T29" fmla="*/ 19 h 70"/>
                  <a:gd name="T30" fmla="*/ 35 w 117"/>
                  <a:gd name="T31" fmla="*/ 38 h 70"/>
                  <a:gd name="T32" fmla="*/ 29 w 117"/>
                  <a:gd name="T33" fmla="*/ 38 h 70"/>
                  <a:gd name="T34" fmla="*/ 29 w 117"/>
                  <a:gd name="T35" fmla="*/ 28 h 70"/>
                  <a:gd name="T36" fmla="*/ 35 w 117"/>
                  <a:gd name="T37" fmla="*/ 28 h 70"/>
                  <a:gd name="T38" fmla="*/ 35 w 117"/>
                  <a:gd name="T39" fmla="*/ 19 h 70"/>
                  <a:gd name="T40" fmla="*/ 29 w 117"/>
                  <a:gd name="T41" fmla="*/ 19 h 70"/>
                  <a:gd name="T42" fmla="*/ 29 w 117"/>
                  <a:gd name="T43" fmla="*/ 9 h 70"/>
                  <a:gd name="T44" fmla="*/ 35 w 117"/>
                  <a:gd name="T45" fmla="*/ 9 h 70"/>
                  <a:gd name="T46" fmla="*/ 35 w 117"/>
                  <a:gd name="T47" fmla="*/ 19 h 70"/>
                  <a:gd name="T48" fmla="*/ 41 w 117"/>
                  <a:gd name="T49" fmla="*/ 38 h 70"/>
                  <a:gd name="T50" fmla="*/ 47 w 117"/>
                  <a:gd name="T51" fmla="*/ 28 h 70"/>
                  <a:gd name="T52" fmla="*/ 47 w 117"/>
                  <a:gd name="T53" fmla="*/ 19 h 70"/>
                  <a:gd name="T54" fmla="*/ 41 w 117"/>
                  <a:gd name="T55" fmla="*/ 9 h 70"/>
                  <a:gd name="T56" fmla="*/ 47 w 117"/>
                  <a:gd name="T57" fmla="*/ 19 h 70"/>
                  <a:gd name="T58" fmla="*/ 53 w 117"/>
                  <a:gd name="T59" fmla="*/ 38 h 70"/>
                  <a:gd name="T60" fmla="*/ 59 w 117"/>
                  <a:gd name="T61" fmla="*/ 28 h 70"/>
                  <a:gd name="T62" fmla="*/ 59 w 117"/>
                  <a:gd name="T63" fmla="*/ 19 h 70"/>
                  <a:gd name="T64" fmla="*/ 53 w 117"/>
                  <a:gd name="T65" fmla="*/ 9 h 70"/>
                  <a:gd name="T66" fmla="*/ 59 w 117"/>
                  <a:gd name="T67" fmla="*/ 19 h 70"/>
                  <a:gd name="T68" fmla="*/ 65 w 117"/>
                  <a:gd name="T69" fmla="*/ 38 h 70"/>
                  <a:gd name="T70" fmla="*/ 71 w 117"/>
                  <a:gd name="T71" fmla="*/ 28 h 70"/>
                  <a:gd name="T72" fmla="*/ 71 w 117"/>
                  <a:gd name="T73" fmla="*/ 19 h 70"/>
                  <a:gd name="T74" fmla="*/ 65 w 117"/>
                  <a:gd name="T75" fmla="*/ 9 h 70"/>
                  <a:gd name="T76" fmla="*/ 71 w 117"/>
                  <a:gd name="T77" fmla="*/ 19 h 70"/>
                  <a:gd name="T78" fmla="*/ 77 w 117"/>
                  <a:gd name="T79" fmla="*/ 38 h 70"/>
                  <a:gd name="T80" fmla="*/ 83 w 117"/>
                  <a:gd name="T81" fmla="*/ 28 h 70"/>
                  <a:gd name="T82" fmla="*/ 83 w 117"/>
                  <a:gd name="T83" fmla="*/ 19 h 70"/>
                  <a:gd name="T84" fmla="*/ 77 w 117"/>
                  <a:gd name="T85" fmla="*/ 9 h 70"/>
                  <a:gd name="T86" fmla="*/ 83 w 117"/>
                  <a:gd name="T87" fmla="*/ 19 h 70"/>
                  <a:gd name="T88" fmla="*/ 89 w 117"/>
                  <a:gd name="T89" fmla="*/ 38 h 70"/>
                  <a:gd name="T90" fmla="*/ 95 w 117"/>
                  <a:gd name="T91" fmla="*/ 28 h 70"/>
                  <a:gd name="T92" fmla="*/ 95 w 117"/>
                  <a:gd name="T93" fmla="*/ 19 h 70"/>
                  <a:gd name="T94" fmla="*/ 89 w 117"/>
                  <a:gd name="T95" fmla="*/ 9 h 70"/>
                  <a:gd name="T96" fmla="*/ 95 w 117"/>
                  <a:gd name="T97" fmla="*/ 19 h 70"/>
                  <a:gd name="T98" fmla="*/ 101 w 117"/>
                  <a:gd name="T99" fmla="*/ 38 h 70"/>
                  <a:gd name="T100" fmla="*/ 107 w 117"/>
                  <a:gd name="T101" fmla="*/ 28 h 70"/>
                  <a:gd name="T102" fmla="*/ 107 w 117"/>
                  <a:gd name="T103" fmla="*/ 19 h 70"/>
                  <a:gd name="T104" fmla="*/ 101 w 117"/>
                  <a:gd name="T105" fmla="*/ 9 h 70"/>
                  <a:gd name="T106" fmla="*/ 107 w 117"/>
                  <a:gd name="T107" fmla="*/ 1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70">
                    <a:moveTo>
                      <a:pt x="0" y="0"/>
                    </a:moveTo>
                    <a:cubicBezTo>
                      <a:pt x="0" y="70"/>
                      <a:pt x="0" y="70"/>
                      <a:pt x="0" y="70"/>
                    </a:cubicBezTo>
                    <a:cubicBezTo>
                      <a:pt x="34" y="70"/>
                      <a:pt x="34" y="70"/>
                      <a:pt x="34" y="70"/>
                    </a:cubicBezTo>
                    <a:cubicBezTo>
                      <a:pt x="34" y="54"/>
                      <a:pt x="34" y="54"/>
                      <a:pt x="34" y="54"/>
                    </a:cubicBezTo>
                    <a:cubicBezTo>
                      <a:pt x="34" y="51"/>
                      <a:pt x="37" y="48"/>
                      <a:pt x="41" y="48"/>
                    </a:cubicBezTo>
                    <a:cubicBezTo>
                      <a:pt x="44" y="48"/>
                      <a:pt x="47" y="51"/>
                      <a:pt x="47" y="54"/>
                    </a:cubicBezTo>
                    <a:cubicBezTo>
                      <a:pt x="47" y="70"/>
                      <a:pt x="47" y="70"/>
                      <a:pt x="47" y="70"/>
                    </a:cubicBezTo>
                    <a:cubicBezTo>
                      <a:pt x="117" y="70"/>
                      <a:pt x="117" y="70"/>
                      <a:pt x="117" y="70"/>
                    </a:cubicBezTo>
                    <a:cubicBezTo>
                      <a:pt x="117" y="0"/>
                      <a:pt x="117" y="0"/>
                      <a:pt x="117" y="0"/>
                    </a:cubicBezTo>
                    <a:lnTo>
                      <a:pt x="0" y="0"/>
                    </a:lnTo>
                    <a:close/>
                    <a:moveTo>
                      <a:pt x="10" y="38"/>
                    </a:moveTo>
                    <a:cubicBezTo>
                      <a:pt x="5" y="38"/>
                      <a:pt x="5" y="38"/>
                      <a:pt x="5" y="38"/>
                    </a:cubicBezTo>
                    <a:cubicBezTo>
                      <a:pt x="5" y="28"/>
                      <a:pt x="5" y="28"/>
                      <a:pt x="5" y="28"/>
                    </a:cubicBezTo>
                    <a:cubicBezTo>
                      <a:pt x="10" y="28"/>
                      <a:pt x="10" y="28"/>
                      <a:pt x="10" y="28"/>
                    </a:cubicBezTo>
                    <a:lnTo>
                      <a:pt x="10" y="38"/>
                    </a:lnTo>
                    <a:close/>
                    <a:moveTo>
                      <a:pt x="10" y="19"/>
                    </a:moveTo>
                    <a:cubicBezTo>
                      <a:pt x="5" y="19"/>
                      <a:pt x="5" y="19"/>
                      <a:pt x="5" y="19"/>
                    </a:cubicBezTo>
                    <a:cubicBezTo>
                      <a:pt x="5" y="9"/>
                      <a:pt x="5" y="9"/>
                      <a:pt x="5" y="9"/>
                    </a:cubicBezTo>
                    <a:cubicBezTo>
                      <a:pt x="10" y="9"/>
                      <a:pt x="10" y="9"/>
                      <a:pt x="10" y="9"/>
                    </a:cubicBezTo>
                    <a:lnTo>
                      <a:pt x="10" y="19"/>
                    </a:lnTo>
                    <a:close/>
                    <a:moveTo>
                      <a:pt x="22" y="38"/>
                    </a:moveTo>
                    <a:cubicBezTo>
                      <a:pt x="17" y="38"/>
                      <a:pt x="17" y="38"/>
                      <a:pt x="17" y="38"/>
                    </a:cubicBezTo>
                    <a:cubicBezTo>
                      <a:pt x="17" y="28"/>
                      <a:pt x="17" y="28"/>
                      <a:pt x="17" y="28"/>
                    </a:cubicBezTo>
                    <a:cubicBezTo>
                      <a:pt x="22" y="28"/>
                      <a:pt x="22" y="28"/>
                      <a:pt x="22" y="28"/>
                    </a:cubicBezTo>
                    <a:lnTo>
                      <a:pt x="22" y="38"/>
                    </a:lnTo>
                    <a:close/>
                    <a:moveTo>
                      <a:pt x="22" y="19"/>
                    </a:moveTo>
                    <a:cubicBezTo>
                      <a:pt x="17" y="19"/>
                      <a:pt x="17" y="19"/>
                      <a:pt x="17" y="19"/>
                    </a:cubicBezTo>
                    <a:cubicBezTo>
                      <a:pt x="17" y="9"/>
                      <a:pt x="17" y="9"/>
                      <a:pt x="17" y="9"/>
                    </a:cubicBezTo>
                    <a:cubicBezTo>
                      <a:pt x="22" y="9"/>
                      <a:pt x="22" y="9"/>
                      <a:pt x="22" y="9"/>
                    </a:cubicBezTo>
                    <a:lnTo>
                      <a:pt x="22" y="19"/>
                    </a:lnTo>
                    <a:close/>
                    <a:moveTo>
                      <a:pt x="35" y="38"/>
                    </a:moveTo>
                    <a:cubicBezTo>
                      <a:pt x="35" y="38"/>
                      <a:pt x="35" y="38"/>
                      <a:pt x="35" y="38"/>
                    </a:cubicBezTo>
                    <a:cubicBezTo>
                      <a:pt x="29" y="38"/>
                      <a:pt x="29" y="38"/>
                      <a:pt x="29" y="38"/>
                    </a:cubicBezTo>
                    <a:cubicBezTo>
                      <a:pt x="29" y="38"/>
                      <a:pt x="29" y="38"/>
                      <a:pt x="29" y="38"/>
                    </a:cubicBezTo>
                    <a:cubicBezTo>
                      <a:pt x="29" y="28"/>
                      <a:pt x="29" y="28"/>
                      <a:pt x="29" y="28"/>
                    </a:cubicBezTo>
                    <a:cubicBezTo>
                      <a:pt x="29" y="28"/>
                      <a:pt x="29" y="28"/>
                      <a:pt x="29" y="28"/>
                    </a:cubicBezTo>
                    <a:cubicBezTo>
                      <a:pt x="35" y="28"/>
                      <a:pt x="35" y="28"/>
                      <a:pt x="35" y="28"/>
                    </a:cubicBezTo>
                    <a:cubicBezTo>
                      <a:pt x="35" y="28"/>
                      <a:pt x="35" y="28"/>
                      <a:pt x="35" y="28"/>
                    </a:cubicBezTo>
                    <a:lnTo>
                      <a:pt x="35" y="38"/>
                    </a:lnTo>
                    <a:close/>
                    <a:moveTo>
                      <a:pt x="35" y="19"/>
                    </a:moveTo>
                    <a:cubicBezTo>
                      <a:pt x="29" y="19"/>
                      <a:pt x="29" y="19"/>
                      <a:pt x="29" y="19"/>
                    </a:cubicBezTo>
                    <a:cubicBezTo>
                      <a:pt x="29" y="19"/>
                      <a:pt x="29" y="19"/>
                      <a:pt x="29" y="19"/>
                    </a:cubicBezTo>
                    <a:cubicBezTo>
                      <a:pt x="29" y="19"/>
                      <a:pt x="29" y="19"/>
                      <a:pt x="29" y="19"/>
                    </a:cubicBezTo>
                    <a:cubicBezTo>
                      <a:pt x="29" y="9"/>
                      <a:pt x="29" y="9"/>
                      <a:pt x="29" y="9"/>
                    </a:cubicBezTo>
                    <a:cubicBezTo>
                      <a:pt x="35" y="9"/>
                      <a:pt x="35" y="9"/>
                      <a:pt x="35" y="9"/>
                    </a:cubicBezTo>
                    <a:cubicBezTo>
                      <a:pt x="35" y="9"/>
                      <a:pt x="35" y="9"/>
                      <a:pt x="35" y="9"/>
                    </a:cubicBezTo>
                    <a:cubicBezTo>
                      <a:pt x="35" y="9"/>
                      <a:pt x="35" y="9"/>
                      <a:pt x="35" y="9"/>
                    </a:cubicBezTo>
                    <a:lnTo>
                      <a:pt x="35" y="19"/>
                    </a:lnTo>
                    <a:close/>
                    <a:moveTo>
                      <a:pt x="47" y="38"/>
                    </a:moveTo>
                    <a:cubicBezTo>
                      <a:pt x="41" y="38"/>
                      <a:pt x="41" y="38"/>
                      <a:pt x="41" y="38"/>
                    </a:cubicBezTo>
                    <a:cubicBezTo>
                      <a:pt x="41" y="28"/>
                      <a:pt x="41" y="28"/>
                      <a:pt x="41" y="28"/>
                    </a:cubicBezTo>
                    <a:cubicBezTo>
                      <a:pt x="47" y="28"/>
                      <a:pt x="47" y="28"/>
                      <a:pt x="47" y="28"/>
                    </a:cubicBezTo>
                    <a:lnTo>
                      <a:pt x="47" y="38"/>
                    </a:lnTo>
                    <a:close/>
                    <a:moveTo>
                      <a:pt x="47" y="19"/>
                    </a:moveTo>
                    <a:cubicBezTo>
                      <a:pt x="41" y="19"/>
                      <a:pt x="41" y="19"/>
                      <a:pt x="41" y="19"/>
                    </a:cubicBezTo>
                    <a:cubicBezTo>
                      <a:pt x="41" y="9"/>
                      <a:pt x="41" y="9"/>
                      <a:pt x="41" y="9"/>
                    </a:cubicBezTo>
                    <a:cubicBezTo>
                      <a:pt x="47" y="9"/>
                      <a:pt x="47" y="9"/>
                      <a:pt x="47" y="9"/>
                    </a:cubicBezTo>
                    <a:lnTo>
                      <a:pt x="47" y="19"/>
                    </a:lnTo>
                    <a:close/>
                    <a:moveTo>
                      <a:pt x="59" y="38"/>
                    </a:moveTo>
                    <a:cubicBezTo>
                      <a:pt x="53" y="38"/>
                      <a:pt x="53" y="38"/>
                      <a:pt x="53" y="38"/>
                    </a:cubicBezTo>
                    <a:cubicBezTo>
                      <a:pt x="53" y="28"/>
                      <a:pt x="53" y="28"/>
                      <a:pt x="53" y="28"/>
                    </a:cubicBezTo>
                    <a:cubicBezTo>
                      <a:pt x="59" y="28"/>
                      <a:pt x="59" y="28"/>
                      <a:pt x="59" y="28"/>
                    </a:cubicBezTo>
                    <a:lnTo>
                      <a:pt x="59" y="38"/>
                    </a:lnTo>
                    <a:close/>
                    <a:moveTo>
                      <a:pt x="59" y="19"/>
                    </a:moveTo>
                    <a:cubicBezTo>
                      <a:pt x="53" y="19"/>
                      <a:pt x="53" y="19"/>
                      <a:pt x="53" y="19"/>
                    </a:cubicBezTo>
                    <a:cubicBezTo>
                      <a:pt x="53" y="9"/>
                      <a:pt x="53" y="9"/>
                      <a:pt x="53" y="9"/>
                    </a:cubicBezTo>
                    <a:cubicBezTo>
                      <a:pt x="59" y="9"/>
                      <a:pt x="59" y="9"/>
                      <a:pt x="59" y="9"/>
                    </a:cubicBezTo>
                    <a:lnTo>
                      <a:pt x="59" y="19"/>
                    </a:lnTo>
                    <a:close/>
                    <a:moveTo>
                      <a:pt x="71" y="38"/>
                    </a:moveTo>
                    <a:cubicBezTo>
                      <a:pt x="65" y="38"/>
                      <a:pt x="65" y="38"/>
                      <a:pt x="65" y="38"/>
                    </a:cubicBezTo>
                    <a:cubicBezTo>
                      <a:pt x="65" y="28"/>
                      <a:pt x="65" y="28"/>
                      <a:pt x="65" y="28"/>
                    </a:cubicBezTo>
                    <a:cubicBezTo>
                      <a:pt x="71" y="28"/>
                      <a:pt x="71" y="28"/>
                      <a:pt x="71" y="28"/>
                    </a:cubicBezTo>
                    <a:lnTo>
                      <a:pt x="71" y="38"/>
                    </a:lnTo>
                    <a:close/>
                    <a:moveTo>
                      <a:pt x="71" y="19"/>
                    </a:moveTo>
                    <a:cubicBezTo>
                      <a:pt x="65" y="19"/>
                      <a:pt x="65" y="19"/>
                      <a:pt x="65" y="19"/>
                    </a:cubicBezTo>
                    <a:cubicBezTo>
                      <a:pt x="65" y="9"/>
                      <a:pt x="65" y="9"/>
                      <a:pt x="65" y="9"/>
                    </a:cubicBezTo>
                    <a:cubicBezTo>
                      <a:pt x="71" y="9"/>
                      <a:pt x="71" y="9"/>
                      <a:pt x="71" y="9"/>
                    </a:cubicBezTo>
                    <a:lnTo>
                      <a:pt x="71" y="19"/>
                    </a:lnTo>
                    <a:close/>
                    <a:moveTo>
                      <a:pt x="83" y="38"/>
                    </a:moveTo>
                    <a:cubicBezTo>
                      <a:pt x="77" y="38"/>
                      <a:pt x="77" y="38"/>
                      <a:pt x="77" y="38"/>
                    </a:cubicBezTo>
                    <a:cubicBezTo>
                      <a:pt x="77" y="28"/>
                      <a:pt x="77" y="28"/>
                      <a:pt x="77" y="28"/>
                    </a:cubicBezTo>
                    <a:cubicBezTo>
                      <a:pt x="83" y="28"/>
                      <a:pt x="83" y="28"/>
                      <a:pt x="83" y="28"/>
                    </a:cubicBezTo>
                    <a:lnTo>
                      <a:pt x="83" y="38"/>
                    </a:lnTo>
                    <a:close/>
                    <a:moveTo>
                      <a:pt x="83" y="19"/>
                    </a:moveTo>
                    <a:cubicBezTo>
                      <a:pt x="77" y="19"/>
                      <a:pt x="77" y="19"/>
                      <a:pt x="77" y="19"/>
                    </a:cubicBezTo>
                    <a:cubicBezTo>
                      <a:pt x="77" y="9"/>
                      <a:pt x="77" y="9"/>
                      <a:pt x="77" y="9"/>
                    </a:cubicBezTo>
                    <a:cubicBezTo>
                      <a:pt x="83" y="9"/>
                      <a:pt x="83" y="9"/>
                      <a:pt x="83" y="9"/>
                    </a:cubicBezTo>
                    <a:lnTo>
                      <a:pt x="83" y="19"/>
                    </a:lnTo>
                    <a:close/>
                    <a:moveTo>
                      <a:pt x="95" y="38"/>
                    </a:moveTo>
                    <a:cubicBezTo>
                      <a:pt x="89" y="38"/>
                      <a:pt x="89" y="38"/>
                      <a:pt x="89" y="38"/>
                    </a:cubicBezTo>
                    <a:cubicBezTo>
                      <a:pt x="89" y="28"/>
                      <a:pt x="89" y="28"/>
                      <a:pt x="89" y="28"/>
                    </a:cubicBezTo>
                    <a:cubicBezTo>
                      <a:pt x="95" y="28"/>
                      <a:pt x="95" y="28"/>
                      <a:pt x="95" y="28"/>
                    </a:cubicBezTo>
                    <a:lnTo>
                      <a:pt x="95" y="38"/>
                    </a:lnTo>
                    <a:close/>
                    <a:moveTo>
                      <a:pt x="95" y="19"/>
                    </a:moveTo>
                    <a:cubicBezTo>
                      <a:pt x="89" y="19"/>
                      <a:pt x="89" y="19"/>
                      <a:pt x="89" y="19"/>
                    </a:cubicBezTo>
                    <a:cubicBezTo>
                      <a:pt x="89" y="9"/>
                      <a:pt x="89" y="9"/>
                      <a:pt x="89" y="9"/>
                    </a:cubicBezTo>
                    <a:cubicBezTo>
                      <a:pt x="95" y="9"/>
                      <a:pt x="95" y="9"/>
                      <a:pt x="95" y="9"/>
                    </a:cubicBezTo>
                    <a:lnTo>
                      <a:pt x="95" y="19"/>
                    </a:lnTo>
                    <a:close/>
                    <a:moveTo>
                      <a:pt x="107" y="38"/>
                    </a:moveTo>
                    <a:cubicBezTo>
                      <a:pt x="101" y="38"/>
                      <a:pt x="101" y="38"/>
                      <a:pt x="101" y="38"/>
                    </a:cubicBezTo>
                    <a:cubicBezTo>
                      <a:pt x="101" y="28"/>
                      <a:pt x="101" y="28"/>
                      <a:pt x="101" y="28"/>
                    </a:cubicBezTo>
                    <a:cubicBezTo>
                      <a:pt x="107" y="28"/>
                      <a:pt x="107" y="28"/>
                      <a:pt x="107" y="28"/>
                    </a:cubicBezTo>
                    <a:lnTo>
                      <a:pt x="107" y="38"/>
                    </a:lnTo>
                    <a:close/>
                    <a:moveTo>
                      <a:pt x="107" y="19"/>
                    </a:moveTo>
                    <a:cubicBezTo>
                      <a:pt x="101" y="19"/>
                      <a:pt x="101" y="19"/>
                      <a:pt x="101" y="19"/>
                    </a:cubicBezTo>
                    <a:cubicBezTo>
                      <a:pt x="101" y="9"/>
                      <a:pt x="101" y="9"/>
                      <a:pt x="101" y="9"/>
                    </a:cubicBezTo>
                    <a:cubicBezTo>
                      <a:pt x="107" y="9"/>
                      <a:pt x="107" y="9"/>
                      <a:pt x="107" y="9"/>
                    </a:cubicBezTo>
                    <a:lnTo>
                      <a:pt x="107" y="1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9" name="Freeform 478">
                <a:extLst>
                  <a:ext uri="{FF2B5EF4-FFF2-40B4-BE49-F238E27FC236}">
                    <a16:creationId xmlns:a16="http://schemas.microsoft.com/office/drawing/2014/main" id="{D963BA18-41E5-42E6-9564-DFBF3E4A3E76}"/>
                  </a:ext>
                </a:extLst>
              </p:cNvPr>
              <p:cNvSpPr>
                <a:spLocks/>
              </p:cNvSpPr>
              <p:nvPr/>
            </p:nvSpPr>
            <p:spPr bwMode="auto">
              <a:xfrm>
                <a:off x="6114244" y="4093930"/>
                <a:ext cx="137644" cy="160165"/>
              </a:xfrm>
              <a:custGeom>
                <a:avLst/>
                <a:gdLst>
                  <a:gd name="T0" fmla="*/ 27 w 27"/>
                  <a:gd name="T1" fmla="*/ 30 h 30"/>
                  <a:gd name="T2" fmla="*/ 0 w 27"/>
                  <a:gd name="T3" fmla="*/ 0 h 30"/>
                  <a:gd name="T4" fmla="*/ 27 w 27"/>
                  <a:gd name="T5" fmla="*/ 21 h 30"/>
                  <a:gd name="T6" fmla="*/ 27 w 27"/>
                  <a:gd name="T7" fmla="*/ 30 h 30"/>
                </a:gdLst>
                <a:ahLst/>
                <a:cxnLst>
                  <a:cxn ang="0">
                    <a:pos x="T0" y="T1"/>
                  </a:cxn>
                  <a:cxn ang="0">
                    <a:pos x="T2" y="T3"/>
                  </a:cxn>
                  <a:cxn ang="0">
                    <a:pos x="T4" y="T5"/>
                  </a:cxn>
                  <a:cxn ang="0">
                    <a:pos x="T6" y="T7"/>
                  </a:cxn>
                </a:cxnLst>
                <a:rect l="0" t="0" r="r" b="b"/>
                <a:pathLst>
                  <a:path w="27" h="30">
                    <a:moveTo>
                      <a:pt x="27" y="30"/>
                    </a:moveTo>
                    <a:lnTo>
                      <a:pt x="0" y="0"/>
                    </a:lnTo>
                    <a:lnTo>
                      <a:pt x="27" y="21"/>
                    </a:lnTo>
                    <a:lnTo>
                      <a:pt x="27"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0" name="Freeform 481">
                <a:extLst>
                  <a:ext uri="{FF2B5EF4-FFF2-40B4-BE49-F238E27FC236}">
                    <a16:creationId xmlns:a16="http://schemas.microsoft.com/office/drawing/2014/main" id="{F8643678-19C0-4036-9408-95C11A407D13}"/>
                  </a:ext>
                </a:extLst>
              </p:cNvPr>
              <p:cNvSpPr>
                <a:spLocks/>
              </p:cNvSpPr>
              <p:nvPr/>
            </p:nvSpPr>
            <p:spPr bwMode="auto">
              <a:xfrm>
                <a:off x="6251889" y="4093930"/>
                <a:ext cx="132545" cy="160165"/>
              </a:xfrm>
              <a:custGeom>
                <a:avLst/>
                <a:gdLst>
                  <a:gd name="T0" fmla="*/ 0 w 26"/>
                  <a:gd name="T1" fmla="*/ 30 h 30"/>
                  <a:gd name="T2" fmla="*/ 26 w 26"/>
                  <a:gd name="T3" fmla="*/ 0 h 30"/>
                  <a:gd name="T4" fmla="*/ 0 w 26"/>
                  <a:gd name="T5" fmla="*/ 21 h 30"/>
                  <a:gd name="T6" fmla="*/ 0 w 26"/>
                  <a:gd name="T7" fmla="*/ 30 h 30"/>
                </a:gdLst>
                <a:ahLst/>
                <a:cxnLst>
                  <a:cxn ang="0">
                    <a:pos x="T0" y="T1"/>
                  </a:cxn>
                  <a:cxn ang="0">
                    <a:pos x="T2" y="T3"/>
                  </a:cxn>
                  <a:cxn ang="0">
                    <a:pos x="T4" y="T5"/>
                  </a:cxn>
                  <a:cxn ang="0">
                    <a:pos x="T6" y="T7"/>
                  </a:cxn>
                </a:cxnLst>
                <a:rect l="0" t="0" r="r" b="b"/>
                <a:pathLst>
                  <a:path w="26" h="30">
                    <a:moveTo>
                      <a:pt x="0" y="30"/>
                    </a:moveTo>
                    <a:lnTo>
                      <a:pt x="26" y="0"/>
                    </a:lnTo>
                    <a:lnTo>
                      <a:pt x="0" y="21"/>
                    </a:lnTo>
                    <a:lnTo>
                      <a:pt x="0"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211" name="Group 210">
              <a:extLst>
                <a:ext uri="{FF2B5EF4-FFF2-40B4-BE49-F238E27FC236}">
                  <a16:creationId xmlns:a16="http://schemas.microsoft.com/office/drawing/2014/main" id="{0130FDB3-9047-443D-94E9-4552212D5DA2}"/>
                </a:ext>
              </a:extLst>
            </p:cNvPr>
            <p:cNvGrpSpPr/>
            <p:nvPr/>
          </p:nvGrpSpPr>
          <p:grpSpPr>
            <a:xfrm>
              <a:off x="8394311" y="4547677"/>
              <a:ext cx="621736" cy="2486942"/>
              <a:chOff x="6639328" y="2940738"/>
              <a:chExt cx="412930" cy="1537592"/>
            </a:xfrm>
          </p:grpSpPr>
          <p:sp>
            <p:nvSpPr>
              <p:cNvPr id="212" name="Rectangle 428">
                <a:extLst>
                  <a:ext uri="{FF2B5EF4-FFF2-40B4-BE49-F238E27FC236}">
                    <a16:creationId xmlns:a16="http://schemas.microsoft.com/office/drawing/2014/main" id="{2E8E80FC-64B0-4CE7-B6D1-92294C16000F}"/>
                  </a:ext>
                </a:extLst>
              </p:cNvPr>
              <p:cNvSpPr>
                <a:spLocks noChangeArrowheads="1"/>
              </p:cNvSpPr>
              <p:nvPr/>
            </p:nvSpPr>
            <p:spPr bwMode="auto">
              <a:xfrm>
                <a:off x="6639328" y="3287765"/>
                <a:ext cx="412930" cy="119056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3" name="Oval 438">
                <a:extLst>
                  <a:ext uri="{FF2B5EF4-FFF2-40B4-BE49-F238E27FC236}">
                    <a16:creationId xmlns:a16="http://schemas.microsoft.com/office/drawing/2014/main" id="{A2CEEABA-788F-4B6E-A0D9-852B4BD233CA}"/>
                  </a:ext>
                </a:extLst>
              </p:cNvPr>
              <p:cNvSpPr>
                <a:spLocks noChangeArrowheads="1"/>
              </p:cNvSpPr>
              <p:nvPr/>
            </p:nvSpPr>
            <p:spPr bwMode="auto">
              <a:xfrm>
                <a:off x="6787165" y="3068871"/>
                <a:ext cx="122349" cy="12813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4" name="Freeform 439">
                <a:extLst>
                  <a:ext uri="{FF2B5EF4-FFF2-40B4-BE49-F238E27FC236}">
                    <a16:creationId xmlns:a16="http://schemas.microsoft.com/office/drawing/2014/main" id="{0386CC4F-C72F-4075-9162-73D67D9A8961}"/>
                  </a:ext>
                </a:extLst>
              </p:cNvPr>
              <p:cNvSpPr>
                <a:spLocks/>
              </p:cNvSpPr>
              <p:nvPr/>
            </p:nvSpPr>
            <p:spPr bwMode="auto">
              <a:xfrm>
                <a:off x="6720894" y="3495979"/>
                <a:ext cx="254894" cy="245587"/>
              </a:xfrm>
              <a:custGeom>
                <a:avLst/>
                <a:gdLst>
                  <a:gd name="T0" fmla="*/ 12 w 23"/>
                  <a:gd name="T1" fmla="*/ 0 h 21"/>
                  <a:gd name="T2" fmla="*/ 0 w 23"/>
                  <a:gd name="T3" fmla="*/ 12 h 21"/>
                  <a:gd name="T4" fmla="*/ 0 w 23"/>
                  <a:gd name="T5" fmla="*/ 21 h 21"/>
                  <a:gd name="T6" fmla="*/ 23 w 23"/>
                  <a:gd name="T7" fmla="*/ 21 h 21"/>
                  <a:gd name="T8" fmla="*/ 23 w 23"/>
                  <a:gd name="T9" fmla="*/ 12 h 21"/>
                  <a:gd name="T10" fmla="*/ 12 w 23"/>
                  <a:gd name="T11" fmla="*/ 0 h 21"/>
                </a:gdLst>
                <a:ahLst/>
                <a:cxnLst>
                  <a:cxn ang="0">
                    <a:pos x="T0" y="T1"/>
                  </a:cxn>
                  <a:cxn ang="0">
                    <a:pos x="T2" y="T3"/>
                  </a:cxn>
                  <a:cxn ang="0">
                    <a:pos x="T4" y="T5"/>
                  </a:cxn>
                  <a:cxn ang="0">
                    <a:pos x="T6" y="T7"/>
                  </a:cxn>
                  <a:cxn ang="0">
                    <a:pos x="T8" y="T9"/>
                  </a:cxn>
                  <a:cxn ang="0">
                    <a:pos x="T10" y="T11"/>
                  </a:cxn>
                </a:cxnLst>
                <a:rect l="0" t="0" r="r" b="b"/>
                <a:pathLst>
                  <a:path w="23" h="21">
                    <a:moveTo>
                      <a:pt x="12" y="0"/>
                    </a:moveTo>
                    <a:cubicBezTo>
                      <a:pt x="5" y="0"/>
                      <a:pt x="0" y="5"/>
                      <a:pt x="0" y="12"/>
                    </a:cubicBezTo>
                    <a:cubicBezTo>
                      <a:pt x="0" y="21"/>
                      <a:pt x="0" y="21"/>
                      <a:pt x="0" y="21"/>
                    </a:cubicBezTo>
                    <a:cubicBezTo>
                      <a:pt x="23" y="21"/>
                      <a:pt x="23" y="21"/>
                      <a:pt x="23" y="21"/>
                    </a:cubicBezTo>
                    <a:cubicBezTo>
                      <a:pt x="23" y="12"/>
                      <a:pt x="23" y="12"/>
                      <a:pt x="23" y="12"/>
                    </a:cubicBezTo>
                    <a:cubicBezTo>
                      <a:pt x="23" y="5"/>
                      <a:pt x="18" y="0"/>
                      <a:pt x="12"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5" name="Freeform 486">
                <a:extLst>
                  <a:ext uri="{FF2B5EF4-FFF2-40B4-BE49-F238E27FC236}">
                    <a16:creationId xmlns:a16="http://schemas.microsoft.com/office/drawing/2014/main" id="{2E85F938-FF60-40AA-B37C-4BA162C48E58}"/>
                  </a:ext>
                </a:extLst>
              </p:cNvPr>
              <p:cNvSpPr>
                <a:spLocks/>
              </p:cNvSpPr>
              <p:nvPr/>
            </p:nvSpPr>
            <p:spPr bwMode="auto">
              <a:xfrm>
                <a:off x="6639328" y="2940738"/>
                <a:ext cx="412930" cy="325672"/>
              </a:xfrm>
              <a:custGeom>
                <a:avLst/>
                <a:gdLst>
                  <a:gd name="T0" fmla="*/ 42 w 81"/>
                  <a:gd name="T1" fmla="*/ 0 h 61"/>
                  <a:gd name="T2" fmla="*/ 0 w 81"/>
                  <a:gd name="T3" fmla="*/ 61 h 61"/>
                  <a:gd name="T4" fmla="*/ 81 w 81"/>
                  <a:gd name="T5" fmla="*/ 61 h 61"/>
                  <a:gd name="T6" fmla="*/ 42 w 81"/>
                  <a:gd name="T7" fmla="*/ 0 h 61"/>
                </a:gdLst>
                <a:ahLst/>
                <a:cxnLst>
                  <a:cxn ang="0">
                    <a:pos x="T0" y="T1"/>
                  </a:cxn>
                  <a:cxn ang="0">
                    <a:pos x="T2" y="T3"/>
                  </a:cxn>
                  <a:cxn ang="0">
                    <a:pos x="T4" y="T5"/>
                  </a:cxn>
                  <a:cxn ang="0">
                    <a:pos x="T6" y="T7"/>
                  </a:cxn>
                </a:cxnLst>
                <a:rect l="0" t="0" r="r" b="b"/>
                <a:pathLst>
                  <a:path w="81" h="61">
                    <a:moveTo>
                      <a:pt x="42" y="0"/>
                    </a:moveTo>
                    <a:lnTo>
                      <a:pt x="0" y="61"/>
                    </a:lnTo>
                    <a:lnTo>
                      <a:pt x="81" y="61"/>
                    </a:lnTo>
                    <a:lnTo>
                      <a:pt x="42"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6" name="Rectangle 487">
                <a:extLst>
                  <a:ext uri="{FF2B5EF4-FFF2-40B4-BE49-F238E27FC236}">
                    <a16:creationId xmlns:a16="http://schemas.microsoft.com/office/drawing/2014/main" id="{5B6447AD-4007-4817-879B-7DAA1ABC9352}"/>
                  </a:ext>
                </a:extLst>
              </p:cNvPr>
              <p:cNvSpPr>
                <a:spLocks noChangeArrowheads="1"/>
              </p:cNvSpPr>
              <p:nvPr/>
            </p:nvSpPr>
            <p:spPr bwMode="auto">
              <a:xfrm>
                <a:off x="6776969" y="3474623"/>
                <a:ext cx="10196"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7" name="Rectangle 488">
                <a:extLst>
                  <a:ext uri="{FF2B5EF4-FFF2-40B4-BE49-F238E27FC236}">
                    <a16:creationId xmlns:a16="http://schemas.microsoft.com/office/drawing/2014/main" id="{17B3E043-CE93-4A36-882D-592A03564C53}"/>
                  </a:ext>
                </a:extLst>
              </p:cNvPr>
              <p:cNvSpPr>
                <a:spLocks noChangeArrowheads="1"/>
              </p:cNvSpPr>
              <p:nvPr/>
            </p:nvSpPr>
            <p:spPr bwMode="auto">
              <a:xfrm>
                <a:off x="6909514" y="3474623"/>
                <a:ext cx="20392"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8" name="Rectangle 489">
                <a:extLst>
                  <a:ext uri="{FF2B5EF4-FFF2-40B4-BE49-F238E27FC236}">
                    <a16:creationId xmlns:a16="http://schemas.microsoft.com/office/drawing/2014/main" id="{41C45F1B-EB2C-4CF0-BA42-6AE6BBFCFD6E}"/>
                  </a:ext>
                </a:extLst>
              </p:cNvPr>
              <p:cNvSpPr>
                <a:spLocks noChangeArrowheads="1"/>
              </p:cNvSpPr>
              <p:nvPr/>
            </p:nvSpPr>
            <p:spPr bwMode="auto">
              <a:xfrm>
                <a:off x="6675012" y="3650807"/>
                <a:ext cx="336460" cy="1067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219" name="Group 218">
              <a:extLst>
                <a:ext uri="{FF2B5EF4-FFF2-40B4-BE49-F238E27FC236}">
                  <a16:creationId xmlns:a16="http://schemas.microsoft.com/office/drawing/2014/main" id="{85A79443-C6C8-498E-8624-57BA1B66E807}"/>
                </a:ext>
              </a:extLst>
            </p:cNvPr>
            <p:cNvGrpSpPr/>
            <p:nvPr/>
          </p:nvGrpSpPr>
          <p:grpSpPr>
            <a:xfrm>
              <a:off x="9016047" y="5831242"/>
              <a:ext cx="1787490" cy="1203377"/>
              <a:chOff x="3505200" y="2286000"/>
              <a:chExt cx="637237" cy="1179888"/>
            </a:xfrm>
          </p:grpSpPr>
          <p:sp>
            <p:nvSpPr>
              <p:cNvPr id="220" name="Rectangle 437">
                <a:extLst>
                  <a:ext uri="{FF2B5EF4-FFF2-40B4-BE49-F238E27FC236}">
                    <a16:creationId xmlns:a16="http://schemas.microsoft.com/office/drawing/2014/main" id="{4710C98F-1093-4B76-AE0A-F7C8506A516A}"/>
                  </a:ext>
                </a:extLst>
              </p:cNvPr>
              <p:cNvSpPr>
                <a:spLocks noChangeArrowheads="1"/>
              </p:cNvSpPr>
              <p:nvPr/>
            </p:nvSpPr>
            <p:spPr bwMode="auto">
              <a:xfrm>
                <a:off x="3505200" y="2286000"/>
                <a:ext cx="637237" cy="1179888"/>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1" name="Freeform 443">
                <a:extLst>
                  <a:ext uri="{FF2B5EF4-FFF2-40B4-BE49-F238E27FC236}">
                    <a16:creationId xmlns:a16="http://schemas.microsoft.com/office/drawing/2014/main" id="{AD9E005A-E75B-40D5-ACCF-60EA05089918}"/>
                  </a:ext>
                </a:extLst>
              </p:cNvPr>
              <p:cNvSpPr>
                <a:spLocks/>
              </p:cNvSpPr>
              <p:nvPr/>
            </p:nvSpPr>
            <p:spPr bwMode="auto">
              <a:xfrm>
                <a:off x="3551079" y="3081486"/>
                <a:ext cx="142741"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2" name="Freeform 444">
                <a:extLst>
                  <a:ext uri="{FF2B5EF4-FFF2-40B4-BE49-F238E27FC236}">
                    <a16:creationId xmlns:a16="http://schemas.microsoft.com/office/drawing/2014/main" id="{8E7E85DC-D0FC-4BF2-BFDB-67F7C4F41677}"/>
                  </a:ext>
                </a:extLst>
              </p:cNvPr>
              <p:cNvSpPr>
                <a:spLocks/>
              </p:cNvSpPr>
              <p:nvPr/>
            </p:nvSpPr>
            <p:spPr bwMode="auto">
              <a:xfrm>
                <a:off x="3938518" y="3081486"/>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3" name="Freeform 445">
                <a:extLst>
                  <a:ext uri="{FF2B5EF4-FFF2-40B4-BE49-F238E27FC236}">
                    <a16:creationId xmlns:a16="http://schemas.microsoft.com/office/drawing/2014/main" id="{920A2A6C-B10F-40F5-B5A7-1D4BA15D0A31}"/>
                  </a:ext>
                </a:extLst>
              </p:cNvPr>
              <p:cNvSpPr>
                <a:spLocks/>
              </p:cNvSpPr>
              <p:nvPr/>
            </p:nvSpPr>
            <p:spPr bwMode="auto">
              <a:xfrm>
                <a:off x="3749898" y="3081486"/>
                <a:ext cx="147840" cy="266942"/>
              </a:xfrm>
              <a:custGeom>
                <a:avLst/>
                <a:gdLst>
                  <a:gd name="T0" fmla="*/ 6 w 13"/>
                  <a:gd name="T1" fmla="*/ 0 h 23"/>
                  <a:gd name="T2" fmla="*/ 0 w 13"/>
                  <a:gd name="T3" fmla="*/ 6 h 23"/>
                  <a:gd name="T4" fmla="*/ 0 w 13"/>
                  <a:gd name="T5" fmla="*/ 23 h 23"/>
                  <a:gd name="T6" fmla="*/ 13 w 13"/>
                  <a:gd name="T7" fmla="*/ 23 h 23"/>
                  <a:gd name="T8" fmla="*/ 13 w 13"/>
                  <a:gd name="T9" fmla="*/ 6 h 23"/>
                  <a:gd name="T10" fmla="*/ 6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6" y="0"/>
                    </a:moveTo>
                    <a:cubicBezTo>
                      <a:pt x="3" y="0"/>
                      <a:pt x="0" y="3"/>
                      <a:pt x="0" y="6"/>
                    </a:cubicBezTo>
                    <a:cubicBezTo>
                      <a:pt x="0" y="23"/>
                      <a:pt x="0" y="23"/>
                      <a:pt x="0" y="23"/>
                    </a:cubicBezTo>
                    <a:cubicBezTo>
                      <a:pt x="13" y="23"/>
                      <a:pt x="13" y="23"/>
                      <a:pt x="13" y="23"/>
                    </a:cubicBezTo>
                    <a:cubicBezTo>
                      <a:pt x="13" y="6"/>
                      <a:pt x="13" y="6"/>
                      <a:pt x="13" y="6"/>
                    </a:cubicBezTo>
                    <a:cubicBezTo>
                      <a:pt x="13" y="3"/>
                      <a:pt x="10" y="0"/>
                      <a:pt x="6"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4" name="Rectangle 446">
                <a:extLst>
                  <a:ext uri="{FF2B5EF4-FFF2-40B4-BE49-F238E27FC236}">
                    <a16:creationId xmlns:a16="http://schemas.microsoft.com/office/drawing/2014/main" id="{CC23506A-54D6-4B9B-937F-E41A7706873E}"/>
                  </a:ext>
                </a:extLst>
              </p:cNvPr>
              <p:cNvSpPr>
                <a:spLocks noChangeArrowheads="1"/>
              </p:cNvSpPr>
              <p:nvPr/>
            </p:nvSpPr>
            <p:spPr bwMode="auto">
              <a:xfrm>
                <a:off x="3505200" y="3449869"/>
                <a:ext cx="637237" cy="1601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5" name="Rectangle 447">
                <a:extLst>
                  <a:ext uri="{FF2B5EF4-FFF2-40B4-BE49-F238E27FC236}">
                    <a16:creationId xmlns:a16="http://schemas.microsoft.com/office/drawing/2014/main" id="{1D5C3A13-DE32-4E26-921E-2A26354191F9}"/>
                  </a:ext>
                </a:extLst>
              </p:cNvPr>
              <p:cNvSpPr>
                <a:spLocks noChangeArrowheads="1"/>
              </p:cNvSpPr>
              <p:nvPr/>
            </p:nvSpPr>
            <p:spPr bwMode="auto">
              <a:xfrm>
                <a:off x="3505200" y="3407158"/>
                <a:ext cx="637237" cy="1067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6" name="Rectangle 448">
                <a:extLst>
                  <a:ext uri="{FF2B5EF4-FFF2-40B4-BE49-F238E27FC236}">
                    <a16:creationId xmlns:a16="http://schemas.microsoft.com/office/drawing/2014/main" id="{E042C257-BAEC-4862-B25A-A2570F0F58FE}"/>
                  </a:ext>
                </a:extLst>
              </p:cNvPr>
              <p:cNvSpPr>
                <a:spLocks noChangeArrowheads="1"/>
              </p:cNvSpPr>
              <p:nvPr/>
            </p:nvSpPr>
            <p:spPr bwMode="auto">
              <a:xfrm>
                <a:off x="3505200" y="3348429"/>
                <a:ext cx="637237" cy="213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7" name="Rectangle 449">
                <a:extLst>
                  <a:ext uri="{FF2B5EF4-FFF2-40B4-BE49-F238E27FC236}">
                    <a16:creationId xmlns:a16="http://schemas.microsoft.com/office/drawing/2014/main" id="{254AEB14-27C1-44FD-B46E-37DFD37018D5}"/>
                  </a:ext>
                </a:extLst>
              </p:cNvPr>
              <p:cNvSpPr>
                <a:spLocks noChangeArrowheads="1"/>
              </p:cNvSpPr>
              <p:nvPr/>
            </p:nvSpPr>
            <p:spPr bwMode="auto">
              <a:xfrm>
                <a:off x="3596962" y="248353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8" name="Rectangle 450">
                <a:extLst>
                  <a:ext uri="{FF2B5EF4-FFF2-40B4-BE49-F238E27FC236}">
                    <a16:creationId xmlns:a16="http://schemas.microsoft.com/office/drawing/2014/main" id="{0478D99E-3FAD-4B72-BE44-39692AFCB0C3}"/>
                  </a:ext>
                </a:extLst>
              </p:cNvPr>
              <p:cNvSpPr>
                <a:spLocks noChangeArrowheads="1"/>
              </p:cNvSpPr>
              <p:nvPr/>
            </p:nvSpPr>
            <p:spPr bwMode="auto">
              <a:xfrm>
                <a:off x="372950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9" name="Rectangle 451">
                <a:extLst>
                  <a:ext uri="{FF2B5EF4-FFF2-40B4-BE49-F238E27FC236}">
                    <a16:creationId xmlns:a16="http://schemas.microsoft.com/office/drawing/2014/main" id="{281A26A2-18E7-425E-846E-B196A3CC0536}"/>
                  </a:ext>
                </a:extLst>
              </p:cNvPr>
              <p:cNvSpPr>
                <a:spLocks noChangeArrowheads="1"/>
              </p:cNvSpPr>
              <p:nvPr/>
            </p:nvSpPr>
            <p:spPr bwMode="auto">
              <a:xfrm>
                <a:off x="3862052"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0" name="Rectangle 452">
                <a:extLst>
                  <a:ext uri="{FF2B5EF4-FFF2-40B4-BE49-F238E27FC236}">
                    <a16:creationId xmlns:a16="http://schemas.microsoft.com/office/drawing/2014/main" id="{7A6B0536-8B88-4103-8B31-2DE84D8A0019}"/>
                  </a:ext>
                </a:extLst>
              </p:cNvPr>
              <p:cNvSpPr>
                <a:spLocks noChangeArrowheads="1"/>
              </p:cNvSpPr>
              <p:nvPr/>
            </p:nvSpPr>
            <p:spPr bwMode="auto">
              <a:xfrm>
                <a:off x="399459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1" name="Rectangle 453">
                <a:extLst>
                  <a:ext uri="{FF2B5EF4-FFF2-40B4-BE49-F238E27FC236}">
                    <a16:creationId xmlns:a16="http://schemas.microsoft.com/office/drawing/2014/main" id="{47C26F50-6A86-472A-8743-81F968D493DD}"/>
                  </a:ext>
                </a:extLst>
              </p:cNvPr>
              <p:cNvSpPr>
                <a:spLocks noChangeArrowheads="1"/>
              </p:cNvSpPr>
              <p:nvPr/>
            </p:nvSpPr>
            <p:spPr bwMode="auto">
              <a:xfrm>
                <a:off x="3596962" y="271844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2" name="Rectangle 454">
                <a:extLst>
                  <a:ext uri="{FF2B5EF4-FFF2-40B4-BE49-F238E27FC236}">
                    <a16:creationId xmlns:a16="http://schemas.microsoft.com/office/drawing/2014/main" id="{666144AD-A564-4FF6-8049-71F8DEAA066B}"/>
                  </a:ext>
                </a:extLst>
              </p:cNvPr>
              <p:cNvSpPr>
                <a:spLocks noChangeArrowheads="1"/>
              </p:cNvSpPr>
              <p:nvPr/>
            </p:nvSpPr>
            <p:spPr bwMode="auto">
              <a:xfrm>
                <a:off x="372950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3" name="Rectangle 455">
                <a:extLst>
                  <a:ext uri="{FF2B5EF4-FFF2-40B4-BE49-F238E27FC236}">
                    <a16:creationId xmlns:a16="http://schemas.microsoft.com/office/drawing/2014/main" id="{377A1899-28B7-486B-8A21-0E911113219A}"/>
                  </a:ext>
                </a:extLst>
              </p:cNvPr>
              <p:cNvSpPr>
                <a:spLocks noChangeArrowheads="1"/>
              </p:cNvSpPr>
              <p:nvPr/>
            </p:nvSpPr>
            <p:spPr bwMode="auto">
              <a:xfrm>
                <a:off x="3862052"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4" name="Rectangle 456">
                <a:extLst>
                  <a:ext uri="{FF2B5EF4-FFF2-40B4-BE49-F238E27FC236}">
                    <a16:creationId xmlns:a16="http://schemas.microsoft.com/office/drawing/2014/main" id="{28250AA3-777B-4EBC-8090-F41CD3EA1267}"/>
                  </a:ext>
                </a:extLst>
              </p:cNvPr>
              <p:cNvSpPr>
                <a:spLocks noChangeArrowheads="1"/>
              </p:cNvSpPr>
              <p:nvPr/>
            </p:nvSpPr>
            <p:spPr bwMode="auto">
              <a:xfrm>
                <a:off x="399459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235" name="Group 234">
              <a:extLst>
                <a:ext uri="{FF2B5EF4-FFF2-40B4-BE49-F238E27FC236}">
                  <a16:creationId xmlns:a16="http://schemas.microsoft.com/office/drawing/2014/main" id="{249870B0-A748-4AE1-8546-BC15E66AEE5C}"/>
                </a:ext>
              </a:extLst>
            </p:cNvPr>
            <p:cNvGrpSpPr/>
            <p:nvPr/>
          </p:nvGrpSpPr>
          <p:grpSpPr>
            <a:xfrm>
              <a:off x="10803537" y="4236809"/>
              <a:ext cx="777169" cy="2797810"/>
              <a:chOff x="6063962" y="2362200"/>
              <a:chExt cx="639762" cy="2582117"/>
            </a:xfrm>
          </p:grpSpPr>
          <p:sp>
            <p:nvSpPr>
              <p:cNvPr id="236" name="Freeform 383">
                <a:extLst>
                  <a:ext uri="{FF2B5EF4-FFF2-40B4-BE49-F238E27FC236}">
                    <a16:creationId xmlns:a16="http://schemas.microsoft.com/office/drawing/2014/main" id="{CB7AE6CE-E9E2-44F3-A29C-14745BBAE602}"/>
                  </a:ext>
                </a:extLst>
              </p:cNvPr>
              <p:cNvSpPr>
                <a:spLocks/>
              </p:cNvSpPr>
              <p:nvPr/>
            </p:nvSpPr>
            <p:spPr bwMode="auto">
              <a:xfrm>
                <a:off x="6063962" y="2631638"/>
                <a:ext cx="639762" cy="2312679"/>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7" name="Rectangle 236">
                <a:extLst>
                  <a:ext uri="{FF2B5EF4-FFF2-40B4-BE49-F238E27FC236}">
                    <a16:creationId xmlns:a16="http://schemas.microsoft.com/office/drawing/2014/main" id="{807C02B8-AE0D-4DE0-B37B-F44C7D350708}"/>
                  </a:ext>
                </a:extLst>
              </p:cNvPr>
              <p:cNvSpPr>
                <a:spLocks noChangeArrowheads="1"/>
              </p:cNvSpPr>
              <p:nvPr/>
            </p:nvSpPr>
            <p:spPr bwMode="auto">
              <a:xfrm>
                <a:off x="6286662" y="2800037"/>
                <a:ext cx="6478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8" name="Rectangle 237">
                <a:extLst>
                  <a:ext uri="{FF2B5EF4-FFF2-40B4-BE49-F238E27FC236}">
                    <a16:creationId xmlns:a16="http://schemas.microsoft.com/office/drawing/2014/main" id="{B0208929-82D9-43DE-AB42-EA1FBD35ECD7}"/>
                  </a:ext>
                </a:extLst>
              </p:cNvPr>
              <p:cNvSpPr>
                <a:spLocks noChangeArrowheads="1"/>
              </p:cNvSpPr>
              <p:nvPr/>
            </p:nvSpPr>
            <p:spPr bwMode="auto">
              <a:xfrm>
                <a:off x="6420282" y="2800037"/>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9" name="Rectangle 238">
                <a:extLst>
                  <a:ext uri="{FF2B5EF4-FFF2-40B4-BE49-F238E27FC236}">
                    <a16:creationId xmlns:a16="http://schemas.microsoft.com/office/drawing/2014/main" id="{DCA0BBE2-D707-427A-9E3D-0E252CFAC0CE}"/>
                  </a:ext>
                </a:extLst>
              </p:cNvPr>
              <p:cNvSpPr>
                <a:spLocks noChangeArrowheads="1"/>
              </p:cNvSpPr>
              <p:nvPr/>
            </p:nvSpPr>
            <p:spPr bwMode="auto">
              <a:xfrm>
                <a:off x="6420282" y="3047022"/>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0" name="Rectangle 239">
                <a:extLst>
                  <a:ext uri="{FF2B5EF4-FFF2-40B4-BE49-F238E27FC236}">
                    <a16:creationId xmlns:a16="http://schemas.microsoft.com/office/drawing/2014/main" id="{5D7B8D98-8E19-47BC-9BF4-E70D56E22215}"/>
                  </a:ext>
                </a:extLst>
              </p:cNvPr>
              <p:cNvSpPr>
                <a:spLocks noChangeArrowheads="1"/>
              </p:cNvSpPr>
              <p:nvPr/>
            </p:nvSpPr>
            <p:spPr bwMode="auto">
              <a:xfrm>
                <a:off x="6144942" y="3294007"/>
                <a:ext cx="72884"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1" name="Rectangle 240">
                <a:extLst>
                  <a:ext uri="{FF2B5EF4-FFF2-40B4-BE49-F238E27FC236}">
                    <a16:creationId xmlns:a16="http://schemas.microsoft.com/office/drawing/2014/main" id="{DDCB712C-3956-4825-9C4F-0E7BCEFD48D5}"/>
                  </a:ext>
                </a:extLst>
              </p:cNvPr>
              <p:cNvSpPr>
                <a:spLocks noChangeArrowheads="1"/>
              </p:cNvSpPr>
              <p:nvPr/>
            </p:nvSpPr>
            <p:spPr bwMode="auto">
              <a:xfrm>
                <a:off x="6286662" y="3535381"/>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2" name="Rectangle 241">
                <a:extLst>
                  <a:ext uri="{FF2B5EF4-FFF2-40B4-BE49-F238E27FC236}">
                    <a16:creationId xmlns:a16="http://schemas.microsoft.com/office/drawing/2014/main" id="{5314CA79-DA3C-43FE-8BBC-3A5EE4CF423B}"/>
                  </a:ext>
                </a:extLst>
              </p:cNvPr>
              <p:cNvSpPr>
                <a:spLocks noChangeArrowheads="1"/>
              </p:cNvSpPr>
              <p:nvPr/>
            </p:nvSpPr>
            <p:spPr bwMode="auto">
              <a:xfrm>
                <a:off x="6420282" y="3535381"/>
                <a:ext cx="60738"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3" name="Rectangle 242">
                <a:extLst>
                  <a:ext uri="{FF2B5EF4-FFF2-40B4-BE49-F238E27FC236}">
                    <a16:creationId xmlns:a16="http://schemas.microsoft.com/office/drawing/2014/main" id="{044DA74B-7D55-427C-9F8F-E27F083CA476}"/>
                  </a:ext>
                </a:extLst>
              </p:cNvPr>
              <p:cNvSpPr>
                <a:spLocks noChangeArrowheads="1"/>
              </p:cNvSpPr>
              <p:nvPr/>
            </p:nvSpPr>
            <p:spPr bwMode="auto">
              <a:xfrm>
                <a:off x="6420282"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4" name="Rectangle 243">
                <a:extLst>
                  <a:ext uri="{FF2B5EF4-FFF2-40B4-BE49-F238E27FC236}">
                    <a16:creationId xmlns:a16="http://schemas.microsoft.com/office/drawing/2014/main" id="{25F8AEE4-06E2-4F94-B633-136FEE754CA2}"/>
                  </a:ext>
                </a:extLst>
              </p:cNvPr>
              <p:cNvSpPr>
                <a:spLocks noChangeArrowheads="1"/>
              </p:cNvSpPr>
              <p:nvPr/>
            </p:nvSpPr>
            <p:spPr bwMode="auto">
              <a:xfrm>
                <a:off x="6562003"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5" name="Rectangle 244">
                <a:extLst>
                  <a:ext uri="{FF2B5EF4-FFF2-40B4-BE49-F238E27FC236}">
                    <a16:creationId xmlns:a16="http://schemas.microsoft.com/office/drawing/2014/main" id="{2735D177-D762-4ED0-9F23-4049ABD71C47}"/>
                  </a:ext>
                </a:extLst>
              </p:cNvPr>
              <p:cNvSpPr>
                <a:spLocks noChangeArrowheads="1"/>
              </p:cNvSpPr>
              <p:nvPr/>
            </p:nvSpPr>
            <p:spPr bwMode="auto">
              <a:xfrm>
                <a:off x="6144942" y="4023736"/>
                <a:ext cx="72884"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6" name="Rectangle 245">
                <a:extLst>
                  <a:ext uri="{FF2B5EF4-FFF2-40B4-BE49-F238E27FC236}">
                    <a16:creationId xmlns:a16="http://schemas.microsoft.com/office/drawing/2014/main" id="{9C13DAF0-C552-4B86-9946-5B70BE52C738}"/>
                  </a:ext>
                </a:extLst>
              </p:cNvPr>
              <p:cNvSpPr>
                <a:spLocks noChangeArrowheads="1"/>
              </p:cNvSpPr>
              <p:nvPr/>
            </p:nvSpPr>
            <p:spPr bwMode="auto">
              <a:xfrm>
                <a:off x="6286662" y="4023736"/>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7" name="Rectangle 246">
                <a:extLst>
                  <a:ext uri="{FF2B5EF4-FFF2-40B4-BE49-F238E27FC236}">
                    <a16:creationId xmlns:a16="http://schemas.microsoft.com/office/drawing/2014/main" id="{8AF29BF2-64A7-42CF-A67E-9250A9BD6894}"/>
                  </a:ext>
                </a:extLst>
              </p:cNvPr>
              <p:cNvSpPr>
                <a:spLocks noChangeArrowheads="1"/>
              </p:cNvSpPr>
              <p:nvPr/>
            </p:nvSpPr>
            <p:spPr bwMode="auto">
              <a:xfrm>
                <a:off x="6144942" y="4281948"/>
                <a:ext cx="72884"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8" name="Rectangle 247">
                <a:extLst>
                  <a:ext uri="{FF2B5EF4-FFF2-40B4-BE49-F238E27FC236}">
                    <a16:creationId xmlns:a16="http://schemas.microsoft.com/office/drawing/2014/main" id="{73E1452B-82AD-4738-9C00-89C02F724B67}"/>
                  </a:ext>
                </a:extLst>
              </p:cNvPr>
              <p:cNvSpPr>
                <a:spLocks noChangeArrowheads="1"/>
              </p:cNvSpPr>
              <p:nvPr/>
            </p:nvSpPr>
            <p:spPr bwMode="auto">
              <a:xfrm>
                <a:off x="6420282" y="4281948"/>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9" name="Rectangle 248">
                <a:extLst>
                  <a:ext uri="{FF2B5EF4-FFF2-40B4-BE49-F238E27FC236}">
                    <a16:creationId xmlns:a16="http://schemas.microsoft.com/office/drawing/2014/main" id="{0CC53DDB-48C3-4B22-B3B6-8701BF434A0D}"/>
                  </a:ext>
                </a:extLst>
              </p:cNvPr>
              <p:cNvSpPr>
                <a:spLocks noChangeArrowheads="1"/>
              </p:cNvSpPr>
              <p:nvPr/>
            </p:nvSpPr>
            <p:spPr bwMode="auto">
              <a:xfrm>
                <a:off x="6286662" y="4528933"/>
                <a:ext cx="64786"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0" name="Rectangle 249">
                <a:extLst>
                  <a:ext uri="{FF2B5EF4-FFF2-40B4-BE49-F238E27FC236}">
                    <a16:creationId xmlns:a16="http://schemas.microsoft.com/office/drawing/2014/main" id="{8EB0BA2E-8FD3-4761-BBF1-A89CBB676850}"/>
                  </a:ext>
                </a:extLst>
              </p:cNvPr>
              <p:cNvSpPr>
                <a:spLocks noChangeArrowheads="1"/>
              </p:cNvSpPr>
              <p:nvPr/>
            </p:nvSpPr>
            <p:spPr bwMode="auto">
              <a:xfrm>
                <a:off x="6562003" y="4528933"/>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1" name="Rectangle 250">
                <a:extLst>
                  <a:ext uri="{FF2B5EF4-FFF2-40B4-BE49-F238E27FC236}">
                    <a16:creationId xmlns:a16="http://schemas.microsoft.com/office/drawing/2014/main" id="{56DB5CC5-AFA2-4468-A499-FD0C94FF8BC1}"/>
                  </a:ext>
                </a:extLst>
              </p:cNvPr>
              <p:cNvSpPr>
                <a:spLocks noChangeArrowheads="1"/>
              </p:cNvSpPr>
              <p:nvPr/>
            </p:nvSpPr>
            <p:spPr bwMode="auto">
              <a:xfrm>
                <a:off x="6420282" y="2468854"/>
                <a:ext cx="20245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2" name="Rectangle 251">
                <a:extLst>
                  <a:ext uri="{FF2B5EF4-FFF2-40B4-BE49-F238E27FC236}">
                    <a16:creationId xmlns:a16="http://schemas.microsoft.com/office/drawing/2014/main" id="{4EE80796-F6B2-4762-82E5-D0C7208865BA}"/>
                  </a:ext>
                </a:extLst>
              </p:cNvPr>
              <p:cNvSpPr>
                <a:spLocks noChangeArrowheads="1"/>
              </p:cNvSpPr>
              <p:nvPr/>
            </p:nvSpPr>
            <p:spPr bwMode="auto">
              <a:xfrm>
                <a:off x="6217826" y="2362200"/>
                <a:ext cx="32393" cy="2694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3" name="Rectangle 252">
                <a:extLst>
                  <a:ext uri="{FF2B5EF4-FFF2-40B4-BE49-F238E27FC236}">
                    <a16:creationId xmlns:a16="http://schemas.microsoft.com/office/drawing/2014/main" id="{7EBC46D4-5DD2-4CF6-9F18-14FEA185F692}"/>
                  </a:ext>
                </a:extLst>
              </p:cNvPr>
              <p:cNvSpPr>
                <a:spLocks noChangeArrowheads="1"/>
              </p:cNvSpPr>
              <p:nvPr/>
            </p:nvSpPr>
            <p:spPr bwMode="auto">
              <a:xfrm>
                <a:off x="6144942" y="2800037"/>
                <a:ext cx="72884"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4" name="Rectangle 253">
                <a:extLst>
                  <a:ext uri="{FF2B5EF4-FFF2-40B4-BE49-F238E27FC236}">
                    <a16:creationId xmlns:a16="http://schemas.microsoft.com/office/drawing/2014/main" id="{CA520931-6B4C-41D5-8032-87C91365EB72}"/>
                  </a:ext>
                </a:extLst>
              </p:cNvPr>
              <p:cNvSpPr>
                <a:spLocks noChangeArrowheads="1"/>
              </p:cNvSpPr>
              <p:nvPr/>
            </p:nvSpPr>
            <p:spPr bwMode="auto">
              <a:xfrm>
                <a:off x="6562003" y="2800037"/>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5" name="Rectangle 254">
                <a:extLst>
                  <a:ext uri="{FF2B5EF4-FFF2-40B4-BE49-F238E27FC236}">
                    <a16:creationId xmlns:a16="http://schemas.microsoft.com/office/drawing/2014/main" id="{A637254C-40B2-4143-96C7-542B7EB08CE5}"/>
                  </a:ext>
                </a:extLst>
              </p:cNvPr>
              <p:cNvSpPr>
                <a:spLocks noChangeArrowheads="1"/>
              </p:cNvSpPr>
              <p:nvPr/>
            </p:nvSpPr>
            <p:spPr bwMode="auto">
              <a:xfrm>
                <a:off x="6144942" y="3047022"/>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6" name="Rectangle 407">
                <a:extLst>
                  <a:ext uri="{FF2B5EF4-FFF2-40B4-BE49-F238E27FC236}">
                    <a16:creationId xmlns:a16="http://schemas.microsoft.com/office/drawing/2014/main" id="{E9236B73-D16B-43DD-A3A1-B9BAD2C663FE}"/>
                  </a:ext>
                </a:extLst>
              </p:cNvPr>
              <p:cNvSpPr>
                <a:spLocks noChangeArrowheads="1"/>
              </p:cNvSpPr>
              <p:nvPr/>
            </p:nvSpPr>
            <p:spPr bwMode="auto">
              <a:xfrm>
                <a:off x="6286662" y="3047026"/>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7" name="Rectangle 408">
                <a:extLst>
                  <a:ext uri="{FF2B5EF4-FFF2-40B4-BE49-F238E27FC236}">
                    <a16:creationId xmlns:a16="http://schemas.microsoft.com/office/drawing/2014/main" id="{B3CC7D1F-8053-4DAD-B53E-93E7ED91891A}"/>
                  </a:ext>
                </a:extLst>
              </p:cNvPr>
              <p:cNvSpPr>
                <a:spLocks noChangeArrowheads="1"/>
              </p:cNvSpPr>
              <p:nvPr/>
            </p:nvSpPr>
            <p:spPr bwMode="auto">
              <a:xfrm>
                <a:off x="6562003" y="304702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8" name="Rectangle 409">
                <a:extLst>
                  <a:ext uri="{FF2B5EF4-FFF2-40B4-BE49-F238E27FC236}">
                    <a16:creationId xmlns:a16="http://schemas.microsoft.com/office/drawing/2014/main" id="{B8BC0A91-E911-43A7-AD2F-FAFD40B49FA1}"/>
                  </a:ext>
                </a:extLst>
              </p:cNvPr>
              <p:cNvSpPr>
                <a:spLocks noChangeArrowheads="1"/>
              </p:cNvSpPr>
              <p:nvPr/>
            </p:nvSpPr>
            <p:spPr bwMode="auto">
              <a:xfrm>
                <a:off x="6286662" y="3294011"/>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9" name="Rectangle 410">
                <a:extLst>
                  <a:ext uri="{FF2B5EF4-FFF2-40B4-BE49-F238E27FC236}">
                    <a16:creationId xmlns:a16="http://schemas.microsoft.com/office/drawing/2014/main" id="{5CC29D79-A945-4A7D-ADAF-CD7195175F43}"/>
                  </a:ext>
                </a:extLst>
              </p:cNvPr>
              <p:cNvSpPr>
                <a:spLocks noChangeArrowheads="1"/>
              </p:cNvSpPr>
              <p:nvPr/>
            </p:nvSpPr>
            <p:spPr bwMode="auto">
              <a:xfrm>
                <a:off x="6420282"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0" name="Rectangle 411">
                <a:extLst>
                  <a:ext uri="{FF2B5EF4-FFF2-40B4-BE49-F238E27FC236}">
                    <a16:creationId xmlns:a16="http://schemas.microsoft.com/office/drawing/2014/main" id="{0CD8FAD5-FD6F-474E-B38C-F55066396A5E}"/>
                  </a:ext>
                </a:extLst>
              </p:cNvPr>
              <p:cNvSpPr>
                <a:spLocks noChangeArrowheads="1"/>
              </p:cNvSpPr>
              <p:nvPr/>
            </p:nvSpPr>
            <p:spPr bwMode="auto">
              <a:xfrm>
                <a:off x="6562003"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1" name="Rectangle 412">
                <a:extLst>
                  <a:ext uri="{FF2B5EF4-FFF2-40B4-BE49-F238E27FC236}">
                    <a16:creationId xmlns:a16="http://schemas.microsoft.com/office/drawing/2014/main" id="{E68E9D3B-EF2D-43EF-8683-7607D9C9A4E2}"/>
                  </a:ext>
                </a:extLst>
              </p:cNvPr>
              <p:cNvSpPr>
                <a:spLocks noChangeArrowheads="1"/>
              </p:cNvSpPr>
              <p:nvPr/>
            </p:nvSpPr>
            <p:spPr bwMode="auto">
              <a:xfrm>
                <a:off x="6144942" y="3535381"/>
                <a:ext cx="72884"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2" name="Rectangle 413">
                <a:extLst>
                  <a:ext uri="{FF2B5EF4-FFF2-40B4-BE49-F238E27FC236}">
                    <a16:creationId xmlns:a16="http://schemas.microsoft.com/office/drawing/2014/main" id="{4DFA4CAB-98C8-4E95-B25A-539F2C702DD9}"/>
                  </a:ext>
                </a:extLst>
              </p:cNvPr>
              <p:cNvSpPr>
                <a:spLocks noChangeArrowheads="1"/>
              </p:cNvSpPr>
              <p:nvPr/>
            </p:nvSpPr>
            <p:spPr bwMode="auto">
              <a:xfrm>
                <a:off x="6562003" y="3535381"/>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3" name="Rectangle 414">
                <a:extLst>
                  <a:ext uri="{FF2B5EF4-FFF2-40B4-BE49-F238E27FC236}">
                    <a16:creationId xmlns:a16="http://schemas.microsoft.com/office/drawing/2014/main" id="{F55C8983-9EBD-44EA-93DB-806992072CC7}"/>
                  </a:ext>
                </a:extLst>
              </p:cNvPr>
              <p:cNvSpPr>
                <a:spLocks noChangeArrowheads="1"/>
              </p:cNvSpPr>
              <p:nvPr/>
            </p:nvSpPr>
            <p:spPr bwMode="auto">
              <a:xfrm>
                <a:off x="6144942" y="3782366"/>
                <a:ext cx="72884"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4" name="Rectangle 415">
                <a:extLst>
                  <a:ext uri="{FF2B5EF4-FFF2-40B4-BE49-F238E27FC236}">
                    <a16:creationId xmlns:a16="http://schemas.microsoft.com/office/drawing/2014/main" id="{4FBDD212-798C-43D4-811D-B8530BD7523C}"/>
                  </a:ext>
                </a:extLst>
              </p:cNvPr>
              <p:cNvSpPr>
                <a:spLocks noChangeArrowheads="1"/>
              </p:cNvSpPr>
              <p:nvPr/>
            </p:nvSpPr>
            <p:spPr bwMode="auto">
              <a:xfrm>
                <a:off x="6286662" y="3782366"/>
                <a:ext cx="64786"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6" name="Rectangle 416">
                <a:extLst>
                  <a:ext uri="{FF2B5EF4-FFF2-40B4-BE49-F238E27FC236}">
                    <a16:creationId xmlns:a16="http://schemas.microsoft.com/office/drawing/2014/main" id="{70CAE253-C455-42A5-ACEA-1C7B067C2DDE}"/>
                  </a:ext>
                </a:extLst>
              </p:cNvPr>
              <p:cNvSpPr>
                <a:spLocks noChangeArrowheads="1"/>
              </p:cNvSpPr>
              <p:nvPr/>
            </p:nvSpPr>
            <p:spPr bwMode="auto">
              <a:xfrm>
                <a:off x="6420282"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7" name="Rectangle 417">
                <a:extLst>
                  <a:ext uri="{FF2B5EF4-FFF2-40B4-BE49-F238E27FC236}">
                    <a16:creationId xmlns:a16="http://schemas.microsoft.com/office/drawing/2014/main" id="{DB483B60-4759-4740-8335-C50483796F71}"/>
                  </a:ext>
                </a:extLst>
              </p:cNvPr>
              <p:cNvSpPr>
                <a:spLocks noChangeArrowheads="1"/>
              </p:cNvSpPr>
              <p:nvPr/>
            </p:nvSpPr>
            <p:spPr bwMode="auto">
              <a:xfrm>
                <a:off x="6562003"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8" name="Rectangle 418">
                <a:extLst>
                  <a:ext uri="{FF2B5EF4-FFF2-40B4-BE49-F238E27FC236}">
                    <a16:creationId xmlns:a16="http://schemas.microsoft.com/office/drawing/2014/main" id="{20344880-5F04-4067-94FC-7BB2394D1FD9}"/>
                  </a:ext>
                </a:extLst>
              </p:cNvPr>
              <p:cNvSpPr>
                <a:spLocks noChangeArrowheads="1"/>
              </p:cNvSpPr>
              <p:nvPr/>
            </p:nvSpPr>
            <p:spPr bwMode="auto">
              <a:xfrm>
                <a:off x="6286662" y="4281951"/>
                <a:ext cx="64786"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9" name="Rectangle 419">
                <a:extLst>
                  <a:ext uri="{FF2B5EF4-FFF2-40B4-BE49-F238E27FC236}">
                    <a16:creationId xmlns:a16="http://schemas.microsoft.com/office/drawing/2014/main" id="{9F871D23-A64B-4D1F-83D1-F4CADC695A9B}"/>
                  </a:ext>
                </a:extLst>
              </p:cNvPr>
              <p:cNvSpPr>
                <a:spLocks noChangeArrowheads="1"/>
              </p:cNvSpPr>
              <p:nvPr/>
            </p:nvSpPr>
            <p:spPr bwMode="auto">
              <a:xfrm>
                <a:off x="6562003" y="4281951"/>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70" name="Rectangle 424">
                <a:extLst>
                  <a:ext uri="{FF2B5EF4-FFF2-40B4-BE49-F238E27FC236}">
                    <a16:creationId xmlns:a16="http://schemas.microsoft.com/office/drawing/2014/main" id="{C87094CB-5C24-44FA-9D95-C0441736CD97}"/>
                  </a:ext>
                </a:extLst>
              </p:cNvPr>
              <p:cNvSpPr>
                <a:spLocks noChangeArrowheads="1"/>
              </p:cNvSpPr>
              <p:nvPr/>
            </p:nvSpPr>
            <p:spPr bwMode="auto">
              <a:xfrm>
                <a:off x="6144942" y="4528936"/>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72" name="Rectangle 425">
                <a:extLst>
                  <a:ext uri="{FF2B5EF4-FFF2-40B4-BE49-F238E27FC236}">
                    <a16:creationId xmlns:a16="http://schemas.microsoft.com/office/drawing/2014/main" id="{9C4EAEE0-4107-4109-8B27-C3FDEEF53D19}"/>
                  </a:ext>
                </a:extLst>
              </p:cNvPr>
              <p:cNvSpPr>
                <a:spLocks noChangeArrowheads="1"/>
              </p:cNvSpPr>
              <p:nvPr/>
            </p:nvSpPr>
            <p:spPr bwMode="auto">
              <a:xfrm>
                <a:off x="6420282" y="452893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cxnSp>
        <p:nvCxnSpPr>
          <p:cNvPr id="275" name="Straight Connector 274">
            <a:extLst>
              <a:ext uri="{FF2B5EF4-FFF2-40B4-BE49-F238E27FC236}">
                <a16:creationId xmlns:a16="http://schemas.microsoft.com/office/drawing/2014/main" id="{E7E4C217-A0EF-4DC9-888B-6EA386364330}"/>
              </a:ext>
            </a:extLst>
          </p:cNvPr>
          <p:cNvCxnSpPr>
            <a:cxnSpLocks/>
          </p:cNvCxnSpPr>
          <p:nvPr/>
        </p:nvCxnSpPr>
        <p:spPr>
          <a:xfrm flipV="1">
            <a:off x="6096001" y="3237728"/>
            <a:ext cx="0" cy="1100459"/>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AD897202-EF60-492D-80C0-88AF3992966E}"/>
              </a:ext>
            </a:extLst>
          </p:cNvPr>
          <p:cNvCxnSpPr>
            <a:cxnSpLocks/>
          </p:cNvCxnSpPr>
          <p:nvPr/>
        </p:nvCxnSpPr>
        <p:spPr>
          <a:xfrm flipV="1">
            <a:off x="6568373" y="486"/>
            <a:ext cx="0" cy="188949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B08CDA6C-CE9A-41A2-86E7-1580091F8625}"/>
              </a:ext>
            </a:extLst>
          </p:cNvPr>
          <p:cNvCxnSpPr/>
          <p:nvPr/>
        </p:nvCxnSpPr>
        <p:spPr>
          <a:xfrm flipV="1">
            <a:off x="9692130" y="486"/>
            <a:ext cx="0" cy="3047568"/>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6E4165F-5BFC-4755-A5C3-B1D9EC2811EB}"/>
              </a:ext>
            </a:extLst>
          </p:cNvPr>
          <p:cNvCxnSpPr/>
          <p:nvPr/>
        </p:nvCxnSpPr>
        <p:spPr>
          <a:xfrm flipV="1">
            <a:off x="686567" y="2743297"/>
            <a:ext cx="0" cy="1752352"/>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5C28BE51-9264-47A7-B5AA-8F2A27248907}"/>
              </a:ext>
            </a:extLst>
          </p:cNvPr>
          <p:cNvCxnSpPr/>
          <p:nvPr/>
        </p:nvCxnSpPr>
        <p:spPr>
          <a:xfrm>
            <a:off x="686568" y="2743298"/>
            <a:ext cx="2209486"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9BCFC498-54B5-4072-968C-4C78D11B4F60}"/>
              </a:ext>
            </a:extLst>
          </p:cNvPr>
          <p:cNvCxnSpPr/>
          <p:nvPr/>
        </p:nvCxnSpPr>
        <p:spPr>
          <a:xfrm flipV="1">
            <a:off x="2896054" y="486"/>
            <a:ext cx="0" cy="2742811"/>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80D59535-BDCC-47BD-B948-BC08324D3A9F}"/>
              </a:ext>
            </a:extLst>
          </p:cNvPr>
          <p:cNvCxnSpPr/>
          <p:nvPr/>
        </p:nvCxnSpPr>
        <p:spPr>
          <a:xfrm flipV="1">
            <a:off x="2301778" y="486"/>
            <a:ext cx="0" cy="449516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7FC60A1E-24BA-4077-8067-67FC1E158E36}"/>
              </a:ext>
            </a:extLst>
          </p:cNvPr>
          <p:cNvCxnSpPr>
            <a:cxnSpLocks/>
          </p:cNvCxnSpPr>
          <p:nvPr/>
        </p:nvCxnSpPr>
        <p:spPr>
          <a:xfrm>
            <a:off x="2286541" y="3657568"/>
            <a:ext cx="2072346"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8E43D201-B084-4349-9C68-F342607631D4}"/>
              </a:ext>
            </a:extLst>
          </p:cNvPr>
          <p:cNvCxnSpPr/>
          <p:nvPr/>
        </p:nvCxnSpPr>
        <p:spPr>
          <a:xfrm>
            <a:off x="865" y="929994"/>
            <a:ext cx="2285675"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BFF4EFD2-9685-4906-9EFA-11C820A4E286}"/>
              </a:ext>
            </a:extLst>
          </p:cNvPr>
          <p:cNvCxnSpPr>
            <a:cxnSpLocks/>
          </p:cNvCxnSpPr>
          <p:nvPr/>
        </p:nvCxnSpPr>
        <p:spPr>
          <a:xfrm flipV="1">
            <a:off x="4358887" y="2773773"/>
            <a:ext cx="0" cy="883796"/>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9B642DD8-CC3F-490C-88FB-30BE7694D5A6}"/>
              </a:ext>
            </a:extLst>
          </p:cNvPr>
          <p:cNvCxnSpPr>
            <a:cxnSpLocks/>
          </p:cNvCxnSpPr>
          <p:nvPr/>
        </p:nvCxnSpPr>
        <p:spPr>
          <a:xfrm>
            <a:off x="8107394" y="3063292"/>
            <a:ext cx="159997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6F408890-E1BB-43E3-BAB7-5BB37BD05502}"/>
              </a:ext>
            </a:extLst>
          </p:cNvPr>
          <p:cNvCxnSpPr/>
          <p:nvPr/>
        </p:nvCxnSpPr>
        <p:spPr>
          <a:xfrm>
            <a:off x="9676892" y="2514730"/>
            <a:ext cx="251424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C91AF4E-064F-4B8D-84CB-9935AC1C1559}"/>
              </a:ext>
            </a:extLst>
          </p:cNvPr>
          <p:cNvCxnSpPr/>
          <p:nvPr/>
        </p:nvCxnSpPr>
        <p:spPr>
          <a:xfrm flipV="1">
            <a:off x="11734000" y="487"/>
            <a:ext cx="0" cy="251424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CAE22849-BBEB-481D-942A-3BF9418CB864}"/>
              </a:ext>
            </a:extLst>
          </p:cNvPr>
          <p:cNvCxnSpPr/>
          <p:nvPr/>
        </p:nvCxnSpPr>
        <p:spPr>
          <a:xfrm>
            <a:off x="865" y="4495648"/>
            <a:ext cx="231310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6E4E413-E1AE-4B76-9000-595C098E71E6}"/>
              </a:ext>
            </a:extLst>
          </p:cNvPr>
          <p:cNvCxnSpPr>
            <a:cxnSpLocks/>
          </p:cNvCxnSpPr>
          <p:nvPr/>
        </p:nvCxnSpPr>
        <p:spPr>
          <a:xfrm>
            <a:off x="4678881" y="2453778"/>
            <a:ext cx="91652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C9DABED5-AD3A-4E53-A8E3-D297D4657728}"/>
              </a:ext>
            </a:extLst>
          </p:cNvPr>
          <p:cNvCxnSpPr>
            <a:cxnSpLocks/>
          </p:cNvCxnSpPr>
          <p:nvPr/>
        </p:nvCxnSpPr>
        <p:spPr>
          <a:xfrm flipV="1">
            <a:off x="11139725" y="2514730"/>
            <a:ext cx="0" cy="556181"/>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E7D3AE66-74E9-43C6-930F-6562834DCE0E}"/>
              </a:ext>
            </a:extLst>
          </p:cNvPr>
          <p:cNvCxnSpPr>
            <a:cxnSpLocks/>
          </p:cNvCxnSpPr>
          <p:nvPr/>
        </p:nvCxnSpPr>
        <p:spPr>
          <a:xfrm>
            <a:off x="6876660" y="2457068"/>
            <a:ext cx="916634"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D4AA3858-DAF7-4D92-A34D-7BEFC96AE4C8}"/>
              </a:ext>
            </a:extLst>
          </p:cNvPr>
          <p:cNvCxnSpPr>
            <a:cxnSpLocks/>
          </p:cNvCxnSpPr>
          <p:nvPr/>
        </p:nvCxnSpPr>
        <p:spPr>
          <a:xfrm>
            <a:off x="6080749" y="4328033"/>
            <a:ext cx="16763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486" name="Group 485"/>
          <p:cNvGrpSpPr/>
          <p:nvPr/>
        </p:nvGrpSpPr>
        <p:grpSpPr>
          <a:xfrm>
            <a:off x="1981784" y="1371892"/>
            <a:ext cx="639989" cy="639989"/>
            <a:chOff x="1981200" y="1371600"/>
            <a:chExt cx="640080" cy="640080"/>
          </a:xfrm>
        </p:grpSpPr>
        <p:sp>
          <p:nvSpPr>
            <p:cNvPr id="484" name="Oval 483"/>
            <p:cNvSpPr/>
            <p:nvPr/>
          </p:nvSpPr>
          <p:spPr>
            <a:xfrm>
              <a:off x="1981200" y="1371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485" name="Picture 484"/>
            <p:cNvPicPr>
              <a:picLocks noChangeAspect="1"/>
            </p:cNvPicPr>
            <p:nvPr/>
          </p:nvPicPr>
          <p:blipFill>
            <a:blip r:embed="rId3"/>
            <a:stretch>
              <a:fillRect/>
            </a:stretch>
          </p:blipFill>
          <p:spPr>
            <a:xfrm>
              <a:off x="2114204" y="1504604"/>
              <a:ext cx="374072" cy="374072"/>
            </a:xfrm>
            <a:prstGeom prst="rect">
              <a:avLst/>
            </a:prstGeom>
            <a:ln>
              <a:noFill/>
            </a:ln>
          </p:spPr>
        </p:pic>
      </p:grpSp>
      <p:grpSp>
        <p:nvGrpSpPr>
          <p:cNvPr id="491" name="Group 490"/>
          <p:cNvGrpSpPr/>
          <p:nvPr/>
        </p:nvGrpSpPr>
        <p:grpSpPr>
          <a:xfrm>
            <a:off x="3124621" y="3352811"/>
            <a:ext cx="639989" cy="639989"/>
            <a:chOff x="3124200" y="3352800"/>
            <a:chExt cx="640080" cy="640080"/>
          </a:xfrm>
        </p:grpSpPr>
        <p:sp>
          <p:nvSpPr>
            <p:cNvPr id="488" name="Oval 487"/>
            <p:cNvSpPr/>
            <p:nvPr/>
          </p:nvSpPr>
          <p:spPr>
            <a:xfrm>
              <a:off x="3124200" y="3352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490" name="Picture 489"/>
            <p:cNvPicPr>
              <a:picLocks noChangeAspect="1"/>
            </p:cNvPicPr>
            <p:nvPr/>
          </p:nvPicPr>
          <p:blipFill>
            <a:blip r:embed="rId4"/>
            <a:stretch>
              <a:fillRect/>
            </a:stretch>
          </p:blipFill>
          <p:spPr>
            <a:xfrm>
              <a:off x="3274208" y="3502808"/>
              <a:ext cx="340065" cy="340065"/>
            </a:xfrm>
            <a:prstGeom prst="rect">
              <a:avLst/>
            </a:prstGeom>
            <a:ln>
              <a:noFill/>
            </a:ln>
          </p:spPr>
        </p:pic>
      </p:grpSp>
      <p:grpSp>
        <p:nvGrpSpPr>
          <p:cNvPr id="510" name="Group 509"/>
          <p:cNvGrpSpPr/>
          <p:nvPr/>
        </p:nvGrpSpPr>
        <p:grpSpPr>
          <a:xfrm>
            <a:off x="4038892" y="2133784"/>
            <a:ext cx="639989" cy="639989"/>
            <a:chOff x="4038600" y="2133600"/>
            <a:chExt cx="640080" cy="640080"/>
          </a:xfrm>
        </p:grpSpPr>
        <p:sp>
          <p:nvSpPr>
            <p:cNvPr id="496" name="Oval 495"/>
            <p:cNvSpPr/>
            <p:nvPr/>
          </p:nvSpPr>
          <p:spPr>
            <a:xfrm>
              <a:off x="4038600" y="2133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03" name="Picture 502"/>
            <p:cNvPicPr>
              <a:picLocks noChangeAspect="1"/>
            </p:cNvPicPr>
            <p:nvPr/>
          </p:nvPicPr>
          <p:blipFill>
            <a:blip r:embed="rId5"/>
            <a:stretch>
              <a:fillRect/>
            </a:stretch>
          </p:blipFill>
          <p:spPr>
            <a:xfrm>
              <a:off x="4171604" y="2331745"/>
              <a:ext cx="374072" cy="243791"/>
            </a:xfrm>
            <a:prstGeom prst="rect">
              <a:avLst/>
            </a:prstGeom>
          </p:spPr>
        </p:pic>
      </p:grpSp>
      <p:grpSp>
        <p:nvGrpSpPr>
          <p:cNvPr id="511" name="Group 510"/>
          <p:cNvGrpSpPr/>
          <p:nvPr/>
        </p:nvGrpSpPr>
        <p:grpSpPr>
          <a:xfrm>
            <a:off x="6248378" y="4008038"/>
            <a:ext cx="639989" cy="639989"/>
            <a:chOff x="6248400" y="4008120"/>
            <a:chExt cx="640080" cy="640080"/>
          </a:xfrm>
        </p:grpSpPr>
        <p:sp>
          <p:nvSpPr>
            <p:cNvPr id="494" name="Oval 493"/>
            <p:cNvSpPr/>
            <p:nvPr/>
          </p:nvSpPr>
          <p:spPr>
            <a:xfrm>
              <a:off x="6248400" y="400812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grpSp>
          <p:nvGrpSpPr>
            <p:cNvPr id="509" name="Group 508"/>
            <p:cNvGrpSpPr/>
            <p:nvPr/>
          </p:nvGrpSpPr>
          <p:grpSpPr>
            <a:xfrm>
              <a:off x="6381403" y="4141123"/>
              <a:ext cx="374072" cy="374072"/>
              <a:chOff x="3857186" y="2158274"/>
              <a:chExt cx="2467833" cy="2017563"/>
            </a:xfrm>
          </p:grpSpPr>
          <p:pic>
            <p:nvPicPr>
              <p:cNvPr id="504" name="Picture 503"/>
              <p:cNvPicPr>
                <a:picLocks noChangeAspect="1"/>
              </p:cNvPicPr>
              <p:nvPr/>
            </p:nvPicPr>
            <p:blipFill>
              <a:blip r:embed="rId6"/>
              <a:stretch>
                <a:fillRect/>
              </a:stretch>
            </p:blipFill>
            <p:spPr>
              <a:xfrm>
                <a:off x="3857186" y="2158274"/>
                <a:ext cx="2467833" cy="2017563"/>
              </a:xfrm>
              <a:prstGeom prst="rect">
                <a:avLst/>
              </a:prstGeom>
            </p:spPr>
          </p:pic>
          <p:sp>
            <p:nvSpPr>
              <p:cNvPr id="508" name="Oval 507"/>
              <p:cNvSpPr/>
              <p:nvPr/>
            </p:nvSpPr>
            <p:spPr>
              <a:xfrm>
                <a:off x="4419598" y="2729335"/>
                <a:ext cx="1447799" cy="1246903"/>
              </a:xfrm>
              <a:prstGeom prst="ellipse">
                <a:avLst/>
              </a:prstGeom>
              <a:no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grpSp>
      </p:grpSp>
      <p:grpSp>
        <p:nvGrpSpPr>
          <p:cNvPr id="514" name="Group 513"/>
          <p:cNvGrpSpPr/>
          <p:nvPr/>
        </p:nvGrpSpPr>
        <p:grpSpPr>
          <a:xfrm>
            <a:off x="381810" y="3505189"/>
            <a:ext cx="639989" cy="639989"/>
            <a:chOff x="381000" y="3505200"/>
            <a:chExt cx="640080" cy="640080"/>
          </a:xfrm>
        </p:grpSpPr>
        <p:sp>
          <p:nvSpPr>
            <p:cNvPr id="492" name="Oval 491"/>
            <p:cNvSpPr/>
            <p:nvPr/>
          </p:nvSpPr>
          <p:spPr>
            <a:xfrm>
              <a:off x="381000" y="3505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13" name="Picture 5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465" y="3670665"/>
              <a:ext cx="309151" cy="309151"/>
            </a:xfrm>
            <a:prstGeom prst="rect">
              <a:avLst/>
            </a:prstGeom>
          </p:spPr>
        </p:pic>
      </p:grpSp>
      <p:grpSp>
        <p:nvGrpSpPr>
          <p:cNvPr id="516" name="Group 515"/>
          <p:cNvGrpSpPr/>
          <p:nvPr/>
        </p:nvGrpSpPr>
        <p:grpSpPr>
          <a:xfrm>
            <a:off x="6248378" y="305243"/>
            <a:ext cx="639989" cy="639989"/>
            <a:chOff x="6248400" y="304800"/>
            <a:chExt cx="640080" cy="640080"/>
          </a:xfrm>
        </p:grpSpPr>
        <p:sp>
          <p:nvSpPr>
            <p:cNvPr id="493" name="Oval 492"/>
            <p:cNvSpPr/>
            <p:nvPr/>
          </p:nvSpPr>
          <p:spPr>
            <a:xfrm>
              <a:off x="62484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15" name="Picture 514"/>
            <p:cNvPicPr>
              <a:picLocks noChangeAspect="1"/>
            </p:cNvPicPr>
            <p:nvPr/>
          </p:nvPicPr>
          <p:blipFill>
            <a:blip r:embed="rId8"/>
            <a:stretch>
              <a:fillRect/>
            </a:stretch>
          </p:blipFill>
          <p:spPr>
            <a:xfrm>
              <a:off x="6372197" y="437803"/>
              <a:ext cx="392489" cy="374072"/>
            </a:xfrm>
            <a:prstGeom prst="rect">
              <a:avLst/>
            </a:prstGeom>
          </p:spPr>
        </p:pic>
      </p:grpSp>
      <p:grpSp>
        <p:nvGrpSpPr>
          <p:cNvPr id="522" name="Group 521"/>
          <p:cNvGrpSpPr/>
          <p:nvPr/>
        </p:nvGrpSpPr>
        <p:grpSpPr>
          <a:xfrm>
            <a:off x="9372136" y="1569984"/>
            <a:ext cx="639989" cy="639989"/>
            <a:chOff x="9372600" y="914400"/>
            <a:chExt cx="640080" cy="640080"/>
          </a:xfrm>
        </p:grpSpPr>
        <p:sp>
          <p:nvSpPr>
            <p:cNvPr id="495" name="Oval 494"/>
            <p:cNvSpPr/>
            <p:nvPr/>
          </p:nvSpPr>
          <p:spPr>
            <a:xfrm>
              <a:off x="9372600" y="9144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18" name="Picture 517"/>
            <p:cNvPicPr>
              <a:picLocks noChangeAspect="1"/>
            </p:cNvPicPr>
            <p:nvPr/>
          </p:nvPicPr>
          <p:blipFill>
            <a:blip r:embed="rId9"/>
            <a:stretch>
              <a:fillRect/>
            </a:stretch>
          </p:blipFill>
          <p:spPr>
            <a:xfrm>
              <a:off x="9532003" y="1079865"/>
              <a:ext cx="321274" cy="309151"/>
            </a:xfrm>
            <a:prstGeom prst="rect">
              <a:avLst/>
            </a:prstGeom>
          </p:spPr>
        </p:pic>
      </p:grpSp>
      <p:grpSp>
        <p:nvGrpSpPr>
          <p:cNvPr id="521" name="Group 520"/>
          <p:cNvGrpSpPr/>
          <p:nvPr/>
        </p:nvGrpSpPr>
        <p:grpSpPr>
          <a:xfrm>
            <a:off x="10819730" y="3070911"/>
            <a:ext cx="639989" cy="639989"/>
            <a:chOff x="10820400" y="3070860"/>
            <a:chExt cx="640080" cy="640080"/>
          </a:xfrm>
        </p:grpSpPr>
        <p:sp>
          <p:nvSpPr>
            <p:cNvPr id="500" name="Oval 499"/>
            <p:cNvSpPr/>
            <p:nvPr/>
          </p:nvSpPr>
          <p:spPr>
            <a:xfrm>
              <a:off x="10820400" y="307086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20" name="Picture 5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85865" y="3236325"/>
              <a:ext cx="309151" cy="309151"/>
            </a:xfrm>
            <a:prstGeom prst="rect">
              <a:avLst/>
            </a:prstGeom>
          </p:spPr>
        </p:pic>
      </p:grpSp>
      <p:grpSp>
        <p:nvGrpSpPr>
          <p:cNvPr id="528" name="Group 527"/>
          <p:cNvGrpSpPr/>
          <p:nvPr/>
        </p:nvGrpSpPr>
        <p:grpSpPr>
          <a:xfrm>
            <a:off x="915135" y="610000"/>
            <a:ext cx="639989" cy="639989"/>
            <a:chOff x="914400" y="609600"/>
            <a:chExt cx="640080" cy="640080"/>
          </a:xfrm>
        </p:grpSpPr>
        <p:sp>
          <p:nvSpPr>
            <p:cNvPr id="525" name="Oval 524"/>
            <p:cNvSpPr/>
            <p:nvPr/>
          </p:nvSpPr>
          <p:spPr>
            <a:xfrm>
              <a:off x="914400" y="609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27" name="Picture 526"/>
            <p:cNvPicPr>
              <a:picLocks noChangeAspect="1"/>
            </p:cNvPicPr>
            <p:nvPr/>
          </p:nvPicPr>
          <p:blipFill>
            <a:blip r:embed="rId11"/>
            <a:stretch>
              <a:fillRect/>
            </a:stretch>
          </p:blipFill>
          <p:spPr>
            <a:xfrm>
              <a:off x="1055906" y="759608"/>
              <a:ext cx="357069" cy="340065"/>
            </a:xfrm>
            <a:prstGeom prst="rect">
              <a:avLst/>
            </a:prstGeom>
          </p:spPr>
        </p:pic>
      </p:grpSp>
      <p:grpSp>
        <p:nvGrpSpPr>
          <p:cNvPr id="534" name="Group 533"/>
          <p:cNvGrpSpPr/>
          <p:nvPr/>
        </p:nvGrpSpPr>
        <p:grpSpPr>
          <a:xfrm>
            <a:off x="11429243" y="305243"/>
            <a:ext cx="639989" cy="639989"/>
            <a:chOff x="11430000" y="304800"/>
            <a:chExt cx="640080" cy="640080"/>
          </a:xfrm>
        </p:grpSpPr>
        <p:sp>
          <p:nvSpPr>
            <p:cNvPr id="532" name="Oval 531"/>
            <p:cNvSpPr/>
            <p:nvPr/>
          </p:nvSpPr>
          <p:spPr>
            <a:xfrm>
              <a:off x="114300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30" name="Picture 52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595465" y="462794"/>
              <a:ext cx="309151" cy="309151"/>
            </a:xfrm>
            <a:prstGeom prst="rect">
              <a:avLst/>
            </a:prstGeom>
          </p:spPr>
        </p:pic>
      </p:grpSp>
      <p:grpSp>
        <p:nvGrpSpPr>
          <p:cNvPr id="295" name="Group 294">
            <a:extLst>
              <a:ext uri="{FF2B5EF4-FFF2-40B4-BE49-F238E27FC236}">
                <a16:creationId xmlns:a16="http://schemas.microsoft.com/office/drawing/2014/main" id="{2AE8C10D-D3B8-45E1-8060-D819E8CBC1E5}"/>
              </a:ext>
            </a:extLst>
          </p:cNvPr>
          <p:cNvGrpSpPr/>
          <p:nvPr/>
        </p:nvGrpSpPr>
        <p:grpSpPr>
          <a:xfrm>
            <a:off x="5315341" y="1676409"/>
            <a:ext cx="1561319" cy="1561319"/>
            <a:chOff x="5421924" y="2143244"/>
            <a:chExt cx="1592627" cy="1592627"/>
          </a:xfrm>
        </p:grpSpPr>
        <p:sp>
          <p:nvSpPr>
            <p:cNvPr id="296" name="Oval 295">
              <a:extLst>
                <a:ext uri="{FF2B5EF4-FFF2-40B4-BE49-F238E27FC236}">
                  <a16:creationId xmlns:a16="http://schemas.microsoft.com/office/drawing/2014/main" id="{DF7F39FD-3719-4814-98E6-C43509EB2DB5}"/>
                </a:ext>
              </a:extLst>
            </p:cNvPr>
            <p:cNvSpPr/>
            <p:nvPr/>
          </p:nvSpPr>
          <p:spPr bwMode="auto">
            <a:xfrm>
              <a:off x="5421924" y="2143244"/>
              <a:ext cx="1592627" cy="1592627"/>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297" name="Picture 296">
              <a:extLst>
                <a:ext uri="{FF2B5EF4-FFF2-40B4-BE49-F238E27FC236}">
                  <a16:creationId xmlns:a16="http://schemas.microsoft.com/office/drawing/2014/main" id="{EC85A985-C402-442D-9824-EC54C6F275A6}"/>
                </a:ext>
              </a:extLst>
            </p:cNvPr>
            <p:cNvPicPr>
              <a:picLocks noChangeAspect="1"/>
            </p:cNvPicPr>
            <p:nvPr/>
          </p:nvPicPr>
          <p:blipFill>
            <a:blip r:embed="rId13">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856317" y="2577637"/>
              <a:ext cx="723841" cy="723841"/>
            </a:xfrm>
            <a:prstGeom prst="rect">
              <a:avLst/>
            </a:prstGeom>
          </p:spPr>
        </p:pic>
      </p:grpSp>
      <p:cxnSp>
        <p:nvCxnSpPr>
          <p:cNvPr id="298" name="Straight Connector 297">
            <a:extLst>
              <a:ext uri="{FF2B5EF4-FFF2-40B4-BE49-F238E27FC236}">
                <a16:creationId xmlns:a16="http://schemas.microsoft.com/office/drawing/2014/main" id="{8051972E-845F-4C18-BDD1-705C85B92F27}"/>
              </a:ext>
            </a:extLst>
          </p:cNvPr>
          <p:cNvCxnSpPr>
            <a:cxnSpLocks/>
          </p:cNvCxnSpPr>
          <p:nvPr/>
        </p:nvCxnSpPr>
        <p:spPr>
          <a:xfrm flipV="1">
            <a:off x="7787400" y="2453778"/>
            <a:ext cx="0" cy="28952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523" name="Group 522"/>
          <p:cNvGrpSpPr/>
          <p:nvPr/>
        </p:nvGrpSpPr>
        <p:grpSpPr>
          <a:xfrm>
            <a:off x="7467405" y="2743298"/>
            <a:ext cx="639989" cy="639989"/>
            <a:chOff x="7467600" y="2743200"/>
            <a:chExt cx="640080" cy="640080"/>
          </a:xfrm>
        </p:grpSpPr>
        <p:sp>
          <p:nvSpPr>
            <p:cNvPr id="502" name="Oval 501"/>
            <p:cNvSpPr/>
            <p:nvPr/>
          </p:nvSpPr>
          <p:spPr>
            <a:xfrm>
              <a:off x="7467600" y="2743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17" name="Picture 516"/>
            <p:cNvPicPr>
              <a:picLocks noChangeAspect="1"/>
            </p:cNvPicPr>
            <p:nvPr/>
          </p:nvPicPr>
          <p:blipFill>
            <a:blip r:embed="rId15"/>
            <a:stretch>
              <a:fillRect/>
            </a:stretch>
          </p:blipFill>
          <p:spPr>
            <a:xfrm>
              <a:off x="7601870" y="2882181"/>
              <a:ext cx="395448" cy="374072"/>
            </a:xfrm>
            <a:prstGeom prst="rect">
              <a:avLst/>
            </a:prstGeom>
          </p:spPr>
        </p:pic>
      </p:grpSp>
    </p:spTree>
    <p:extLst>
      <p:ext uri="{BB962C8B-B14F-4D97-AF65-F5344CB8AC3E}">
        <p14:creationId xmlns:p14="http://schemas.microsoft.com/office/powerpoint/2010/main" val="683837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14="http://schemas.microsoft.com/office/drawing/2010/main" xmlns:a16="http://schemas.microsoft.com/office/drawing/2014/main"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1" fill="hold" nodeType="withEffect">
                                  <p:stCondLst>
                                    <p:cond delay="0"/>
                                  </p:stCondLst>
                                  <p:childTnLst>
                                    <p:animEffect transition="out" filter="wipe(up)">
                                      <p:cBhvr>
                                        <p:cTn id="6" dur="300"/>
                                        <p:tgtEl>
                                          <p:spTgt spid="480"/>
                                        </p:tgtEl>
                                      </p:cBhvr>
                                    </p:animEffect>
                                    <p:set>
                                      <p:cBhvr>
                                        <p:cTn id="7" dur="1" fill="hold">
                                          <p:stCondLst>
                                            <p:cond delay="299"/>
                                          </p:stCondLst>
                                        </p:cTn>
                                        <p:tgtEl>
                                          <p:spTgt spid="480"/>
                                        </p:tgtEl>
                                        <p:attrNameLst>
                                          <p:attrName>style.visibility</p:attrName>
                                        </p:attrNameLst>
                                      </p:cBhvr>
                                      <p:to>
                                        <p:strVal val="hidden"/>
                                      </p:to>
                                    </p:set>
                                  </p:childTnLst>
                                </p:cTn>
                              </p:par>
                              <p:par>
                                <p:cTn id="8" presetID="22" presetClass="exit" presetSubtype="1" fill="hold" nodeType="withEffect">
                                  <p:stCondLst>
                                    <p:cond delay="0"/>
                                  </p:stCondLst>
                                  <p:childTnLst>
                                    <p:animEffect transition="out" filter="wipe(up)">
                                      <p:cBhvr>
                                        <p:cTn id="9" dur="300"/>
                                        <p:tgtEl>
                                          <p:spTgt spid="476"/>
                                        </p:tgtEl>
                                      </p:cBhvr>
                                    </p:animEffect>
                                    <p:set>
                                      <p:cBhvr>
                                        <p:cTn id="10" dur="1" fill="hold">
                                          <p:stCondLst>
                                            <p:cond delay="299"/>
                                          </p:stCondLst>
                                        </p:cTn>
                                        <p:tgtEl>
                                          <p:spTgt spid="476"/>
                                        </p:tgtEl>
                                        <p:attrNameLst>
                                          <p:attrName>style.visibility</p:attrName>
                                        </p:attrNameLst>
                                      </p:cBhvr>
                                      <p:to>
                                        <p:strVal val="hidden"/>
                                      </p:to>
                                    </p:set>
                                  </p:childTnLst>
                                </p:cTn>
                              </p:par>
                              <p:par>
                                <p:cTn id="11" presetID="22" presetClass="exit" presetSubtype="4" fill="hold" nodeType="withEffect">
                                  <p:stCondLst>
                                    <p:cond delay="0"/>
                                  </p:stCondLst>
                                  <p:childTnLst>
                                    <p:animEffect transition="out" filter="wipe(down)">
                                      <p:cBhvr>
                                        <p:cTn id="12" dur="300"/>
                                        <p:tgtEl>
                                          <p:spTgt spid="463"/>
                                        </p:tgtEl>
                                      </p:cBhvr>
                                    </p:animEffect>
                                    <p:set>
                                      <p:cBhvr>
                                        <p:cTn id="13" dur="1" fill="hold">
                                          <p:stCondLst>
                                            <p:cond delay="299"/>
                                          </p:stCondLst>
                                        </p:cTn>
                                        <p:tgtEl>
                                          <p:spTgt spid="463"/>
                                        </p:tgtEl>
                                        <p:attrNameLst>
                                          <p:attrName>style.visibility</p:attrName>
                                        </p:attrNameLst>
                                      </p:cBhvr>
                                      <p:to>
                                        <p:strVal val="hidden"/>
                                      </p:to>
                                    </p:set>
                                  </p:childTnLst>
                                </p:cTn>
                              </p:par>
                              <p:par>
                                <p:cTn id="14" presetID="22" presetClass="exit" presetSubtype="4" fill="hold" nodeType="withEffect">
                                  <p:stCondLst>
                                    <p:cond delay="0"/>
                                  </p:stCondLst>
                                  <p:childTnLst>
                                    <p:animEffect transition="out" filter="wipe(down)">
                                      <p:cBhvr>
                                        <p:cTn id="15" dur="300"/>
                                        <p:tgtEl>
                                          <p:spTgt spid="465"/>
                                        </p:tgtEl>
                                      </p:cBhvr>
                                    </p:animEffect>
                                    <p:set>
                                      <p:cBhvr>
                                        <p:cTn id="16" dur="1" fill="hold">
                                          <p:stCondLst>
                                            <p:cond delay="299"/>
                                          </p:stCondLst>
                                        </p:cTn>
                                        <p:tgtEl>
                                          <p:spTgt spid="465"/>
                                        </p:tgtEl>
                                        <p:attrNameLst>
                                          <p:attrName>style.visibility</p:attrName>
                                        </p:attrNameLst>
                                      </p:cBhvr>
                                      <p:to>
                                        <p:strVal val="hidden"/>
                                      </p:to>
                                    </p:set>
                                  </p:childTnLst>
                                </p:cTn>
                              </p:par>
                              <p:par>
                                <p:cTn id="17" presetID="22" presetClass="exit" presetSubtype="1" fill="hold" nodeType="withEffect">
                                  <p:stCondLst>
                                    <p:cond delay="0"/>
                                  </p:stCondLst>
                                  <p:childTnLst>
                                    <p:animEffect transition="out" filter="wipe(up)">
                                      <p:cBhvr>
                                        <p:cTn id="18" dur="300"/>
                                        <p:tgtEl>
                                          <p:spTgt spid="435"/>
                                        </p:tgtEl>
                                      </p:cBhvr>
                                    </p:animEffect>
                                    <p:set>
                                      <p:cBhvr>
                                        <p:cTn id="19" dur="1" fill="hold">
                                          <p:stCondLst>
                                            <p:cond delay="299"/>
                                          </p:stCondLst>
                                        </p:cTn>
                                        <p:tgtEl>
                                          <p:spTgt spid="435"/>
                                        </p:tgtEl>
                                        <p:attrNameLst>
                                          <p:attrName>style.visibility</p:attrName>
                                        </p:attrNameLst>
                                      </p:cBhvr>
                                      <p:to>
                                        <p:strVal val="hidden"/>
                                      </p:to>
                                    </p:set>
                                  </p:childTnLst>
                                </p:cTn>
                              </p:par>
                              <p:par>
                                <p:cTn id="20" presetID="22" presetClass="exit" presetSubtype="2" fill="hold" nodeType="withEffect">
                                  <p:stCondLst>
                                    <p:cond delay="0"/>
                                  </p:stCondLst>
                                  <p:childTnLst>
                                    <p:animEffect transition="out" filter="wipe(right)">
                                      <p:cBhvr>
                                        <p:cTn id="21" dur="300"/>
                                        <p:tgtEl>
                                          <p:spTgt spid="439"/>
                                        </p:tgtEl>
                                      </p:cBhvr>
                                    </p:animEffect>
                                    <p:set>
                                      <p:cBhvr>
                                        <p:cTn id="22" dur="1" fill="hold">
                                          <p:stCondLst>
                                            <p:cond delay="299"/>
                                          </p:stCondLst>
                                        </p:cTn>
                                        <p:tgtEl>
                                          <p:spTgt spid="439"/>
                                        </p:tgtEl>
                                        <p:attrNameLst>
                                          <p:attrName>style.visibility</p:attrName>
                                        </p:attrNameLst>
                                      </p:cBhvr>
                                      <p:to>
                                        <p:strVal val="hidden"/>
                                      </p:to>
                                    </p:set>
                                  </p:childTnLst>
                                </p:cTn>
                              </p:par>
                              <p:par>
                                <p:cTn id="23" presetID="22" presetClass="exit" presetSubtype="4" fill="hold" nodeType="withEffect">
                                  <p:stCondLst>
                                    <p:cond delay="0"/>
                                  </p:stCondLst>
                                  <p:childTnLst>
                                    <p:animEffect transition="out" filter="wipe(down)">
                                      <p:cBhvr>
                                        <p:cTn id="24" dur="300"/>
                                        <p:tgtEl>
                                          <p:spTgt spid="441"/>
                                        </p:tgtEl>
                                      </p:cBhvr>
                                    </p:animEffect>
                                    <p:set>
                                      <p:cBhvr>
                                        <p:cTn id="25" dur="1" fill="hold">
                                          <p:stCondLst>
                                            <p:cond delay="299"/>
                                          </p:stCondLst>
                                        </p:cTn>
                                        <p:tgtEl>
                                          <p:spTgt spid="441"/>
                                        </p:tgtEl>
                                        <p:attrNameLst>
                                          <p:attrName>style.visibility</p:attrName>
                                        </p:attrNameLst>
                                      </p:cBhvr>
                                      <p:to>
                                        <p:strVal val="hidden"/>
                                      </p:to>
                                    </p:set>
                                  </p:childTnLst>
                                </p:cTn>
                              </p:par>
                              <p:par>
                                <p:cTn id="26" presetID="22" presetClass="exit" presetSubtype="4" fill="hold" nodeType="withEffect">
                                  <p:stCondLst>
                                    <p:cond delay="0"/>
                                  </p:stCondLst>
                                  <p:childTnLst>
                                    <p:animEffect transition="out" filter="wipe(down)">
                                      <p:cBhvr>
                                        <p:cTn id="27" dur="300"/>
                                        <p:tgtEl>
                                          <p:spTgt spid="446"/>
                                        </p:tgtEl>
                                      </p:cBhvr>
                                    </p:animEffect>
                                    <p:set>
                                      <p:cBhvr>
                                        <p:cTn id="28" dur="1" fill="hold">
                                          <p:stCondLst>
                                            <p:cond delay="299"/>
                                          </p:stCondLst>
                                        </p:cTn>
                                        <p:tgtEl>
                                          <p:spTgt spid="446"/>
                                        </p:tgtEl>
                                        <p:attrNameLst>
                                          <p:attrName>style.visibility</p:attrName>
                                        </p:attrNameLst>
                                      </p:cBhvr>
                                      <p:to>
                                        <p:strVal val="hidden"/>
                                      </p:to>
                                    </p:set>
                                  </p:childTnLst>
                                </p:cTn>
                              </p:par>
                              <p:par>
                                <p:cTn id="29" presetID="22" presetClass="exit" presetSubtype="2" fill="hold" nodeType="withEffect">
                                  <p:stCondLst>
                                    <p:cond delay="0"/>
                                  </p:stCondLst>
                                  <p:childTnLst>
                                    <p:animEffect transition="out" filter="wipe(right)">
                                      <p:cBhvr>
                                        <p:cTn id="30" dur="300"/>
                                        <p:tgtEl>
                                          <p:spTgt spid="453"/>
                                        </p:tgtEl>
                                      </p:cBhvr>
                                    </p:animEffect>
                                    <p:set>
                                      <p:cBhvr>
                                        <p:cTn id="31" dur="1" fill="hold">
                                          <p:stCondLst>
                                            <p:cond delay="299"/>
                                          </p:stCondLst>
                                        </p:cTn>
                                        <p:tgtEl>
                                          <p:spTgt spid="453"/>
                                        </p:tgtEl>
                                        <p:attrNameLst>
                                          <p:attrName>style.visibility</p:attrName>
                                        </p:attrNameLst>
                                      </p:cBhvr>
                                      <p:to>
                                        <p:strVal val="hidden"/>
                                      </p:to>
                                    </p:set>
                                  </p:childTnLst>
                                </p:cTn>
                              </p:par>
                              <p:par>
                                <p:cTn id="32" presetID="22" presetClass="exit" presetSubtype="4" fill="hold" nodeType="withEffect">
                                  <p:stCondLst>
                                    <p:cond delay="0"/>
                                  </p:stCondLst>
                                  <p:childTnLst>
                                    <p:animEffect transition="out" filter="wipe(down)">
                                      <p:cBhvr>
                                        <p:cTn id="33" dur="300"/>
                                        <p:tgtEl>
                                          <p:spTgt spid="455"/>
                                        </p:tgtEl>
                                      </p:cBhvr>
                                    </p:animEffect>
                                    <p:set>
                                      <p:cBhvr>
                                        <p:cTn id="34" dur="1" fill="hold">
                                          <p:stCondLst>
                                            <p:cond delay="299"/>
                                          </p:stCondLst>
                                        </p:cTn>
                                        <p:tgtEl>
                                          <p:spTgt spid="455"/>
                                        </p:tgtEl>
                                        <p:attrNameLst>
                                          <p:attrName>style.visibility</p:attrName>
                                        </p:attrNameLst>
                                      </p:cBhvr>
                                      <p:to>
                                        <p:strVal val="hidden"/>
                                      </p:to>
                                    </p:set>
                                  </p:childTnLst>
                                </p:cTn>
                              </p:par>
                              <p:par>
                                <p:cTn id="35" presetID="22" presetClass="exit" presetSubtype="2" fill="hold" nodeType="withEffect">
                                  <p:stCondLst>
                                    <p:cond delay="0"/>
                                  </p:stCondLst>
                                  <p:childTnLst>
                                    <p:animEffect transition="out" filter="wipe(right)">
                                      <p:cBhvr>
                                        <p:cTn id="36" dur="300"/>
                                        <p:tgtEl>
                                          <p:spTgt spid="461"/>
                                        </p:tgtEl>
                                      </p:cBhvr>
                                    </p:animEffect>
                                    <p:set>
                                      <p:cBhvr>
                                        <p:cTn id="37" dur="1" fill="hold">
                                          <p:stCondLst>
                                            <p:cond delay="299"/>
                                          </p:stCondLst>
                                        </p:cTn>
                                        <p:tgtEl>
                                          <p:spTgt spid="461"/>
                                        </p:tgtEl>
                                        <p:attrNameLst>
                                          <p:attrName>style.visibility</p:attrName>
                                        </p:attrNameLst>
                                      </p:cBhvr>
                                      <p:to>
                                        <p:strVal val="hidden"/>
                                      </p:to>
                                    </p:set>
                                  </p:childTnLst>
                                </p:cTn>
                              </p:par>
                              <p:par>
                                <p:cTn id="38" presetID="22" presetClass="exit" presetSubtype="4" fill="hold" nodeType="withEffect">
                                  <p:stCondLst>
                                    <p:cond delay="0"/>
                                  </p:stCondLst>
                                  <p:childTnLst>
                                    <p:animEffect transition="out" filter="wipe(down)">
                                      <p:cBhvr>
                                        <p:cTn id="39" dur="300"/>
                                        <p:tgtEl>
                                          <p:spTgt spid="467"/>
                                        </p:tgtEl>
                                      </p:cBhvr>
                                    </p:animEffect>
                                    <p:set>
                                      <p:cBhvr>
                                        <p:cTn id="40" dur="1" fill="hold">
                                          <p:stCondLst>
                                            <p:cond delay="299"/>
                                          </p:stCondLst>
                                        </p:cTn>
                                        <p:tgtEl>
                                          <p:spTgt spid="467"/>
                                        </p:tgtEl>
                                        <p:attrNameLst>
                                          <p:attrName>style.visibility</p:attrName>
                                        </p:attrNameLst>
                                      </p:cBhvr>
                                      <p:to>
                                        <p:strVal val="hidden"/>
                                      </p:to>
                                    </p:set>
                                  </p:childTnLst>
                                </p:cTn>
                              </p:par>
                              <p:par>
                                <p:cTn id="41" presetID="22" presetClass="exit" presetSubtype="8" fill="hold" nodeType="withEffect">
                                  <p:stCondLst>
                                    <p:cond delay="0"/>
                                  </p:stCondLst>
                                  <p:childTnLst>
                                    <p:animEffect transition="out" filter="wipe(left)">
                                      <p:cBhvr>
                                        <p:cTn id="42" dur="300"/>
                                        <p:tgtEl>
                                          <p:spTgt spid="469"/>
                                        </p:tgtEl>
                                      </p:cBhvr>
                                    </p:animEffect>
                                    <p:set>
                                      <p:cBhvr>
                                        <p:cTn id="43" dur="1" fill="hold">
                                          <p:stCondLst>
                                            <p:cond delay="299"/>
                                          </p:stCondLst>
                                        </p:cTn>
                                        <p:tgtEl>
                                          <p:spTgt spid="469"/>
                                        </p:tgtEl>
                                        <p:attrNameLst>
                                          <p:attrName>style.visibility</p:attrName>
                                        </p:attrNameLst>
                                      </p:cBhvr>
                                      <p:to>
                                        <p:strVal val="hidden"/>
                                      </p:to>
                                    </p:set>
                                  </p:childTnLst>
                                </p:cTn>
                              </p:par>
                              <p:par>
                                <p:cTn id="44" presetID="22" presetClass="exit" presetSubtype="8" fill="hold" nodeType="withEffect">
                                  <p:stCondLst>
                                    <p:cond delay="0"/>
                                  </p:stCondLst>
                                  <p:childTnLst>
                                    <p:animEffect transition="out" filter="wipe(left)">
                                      <p:cBhvr>
                                        <p:cTn id="45" dur="300"/>
                                        <p:tgtEl>
                                          <p:spTgt spid="472"/>
                                        </p:tgtEl>
                                      </p:cBhvr>
                                    </p:animEffect>
                                    <p:set>
                                      <p:cBhvr>
                                        <p:cTn id="46" dur="1" fill="hold">
                                          <p:stCondLst>
                                            <p:cond delay="299"/>
                                          </p:stCondLst>
                                        </p:cTn>
                                        <p:tgtEl>
                                          <p:spTgt spid="472"/>
                                        </p:tgtEl>
                                        <p:attrNameLst>
                                          <p:attrName>style.visibility</p:attrName>
                                        </p:attrNameLst>
                                      </p:cBhvr>
                                      <p:to>
                                        <p:strVal val="hidden"/>
                                      </p:to>
                                    </p:set>
                                  </p:childTnLst>
                                </p:cTn>
                              </p:par>
                              <p:par>
                                <p:cTn id="47" presetID="22" presetClass="exit" presetSubtype="8" fill="hold" nodeType="withEffect">
                                  <p:stCondLst>
                                    <p:cond delay="0"/>
                                  </p:stCondLst>
                                  <p:childTnLst>
                                    <p:animEffect transition="out" filter="wipe(left)">
                                      <p:cBhvr>
                                        <p:cTn id="48" dur="300"/>
                                        <p:tgtEl>
                                          <p:spTgt spid="474"/>
                                        </p:tgtEl>
                                      </p:cBhvr>
                                    </p:animEffect>
                                    <p:set>
                                      <p:cBhvr>
                                        <p:cTn id="49" dur="1" fill="hold">
                                          <p:stCondLst>
                                            <p:cond delay="299"/>
                                          </p:stCondLst>
                                        </p:cTn>
                                        <p:tgtEl>
                                          <p:spTgt spid="474"/>
                                        </p:tgtEl>
                                        <p:attrNameLst>
                                          <p:attrName>style.visibility</p:attrName>
                                        </p:attrNameLst>
                                      </p:cBhvr>
                                      <p:to>
                                        <p:strVal val="hidden"/>
                                      </p:to>
                                    </p:set>
                                  </p:childTnLst>
                                </p:cTn>
                              </p:par>
                              <p:par>
                                <p:cTn id="50" presetID="22" presetClass="exit" presetSubtype="4" fill="hold" nodeType="withEffect">
                                  <p:stCondLst>
                                    <p:cond delay="0"/>
                                  </p:stCondLst>
                                  <p:childTnLst>
                                    <p:animEffect transition="out" filter="wipe(down)">
                                      <p:cBhvr>
                                        <p:cTn id="51" dur="300"/>
                                        <p:tgtEl>
                                          <p:spTgt spid="478"/>
                                        </p:tgtEl>
                                      </p:cBhvr>
                                    </p:animEffect>
                                    <p:set>
                                      <p:cBhvr>
                                        <p:cTn id="52" dur="1" fill="hold">
                                          <p:stCondLst>
                                            <p:cond delay="299"/>
                                          </p:stCondLst>
                                        </p:cTn>
                                        <p:tgtEl>
                                          <p:spTgt spid="478"/>
                                        </p:tgtEl>
                                        <p:attrNameLst>
                                          <p:attrName>style.visibility</p:attrName>
                                        </p:attrNameLst>
                                      </p:cBhvr>
                                      <p:to>
                                        <p:strVal val="hidden"/>
                                      </p:to>
                                    </p:set>
                                  </p:childTnLst>
                                </p:cTn>
                              </p:par>
                              <p:par>
                                <p:cTn id="53" presetID="22" presetClass="exit" presetSubtype="2" fill="hold" nodeType="withEffect">
                                  <p:stCondLst>
                                    <p:cond delay="0"/>
                                  </p:stCondLst>
                                  <p:childTnLst>
                                    <p:animEffect transition="out" filter="wipe(right)">
                                      <p:cBhvr>
                                        <p:cTn id="54" dur="300"/>
                                        <p:tgtEl>
                                          <p:spTgt spid="265"/>
                                        </p:tgtEl>
                                      </p:cBhvr>
                                    </p:animEffect>
                                    <p:set>
                                      <p:cBhvr>
                                        <p:cTn id="55" dur="1" fill="hold">
                                          <p:stCondLst>
                                            <p:cond delay="299"/>
                                          </p:stCondLst>
                                        </p:cTn>
                                        <p:tgtEl>
                                          <p:spTgt spid="265"/>
                                        </p:tgtEl>
                                        <p:attrNameLst>
                                          <p:attrName>style.visibility</p:attrName>
                                        </p:attrNameLst>
                                      </p:cBhvr>
                                      <p:to>
                                        <p:strVal val="hidden"/>
                                      </p:to>
                                    </p:set>
                                  </p:childTnLst>
                                </p:cTn>
                              </p:par>
                              <p:par>
                                <p:cTn id="56" presetID="22" presetClass="exit" presetSubtype="8" fill="hold" nodeType="withEffect">
                                  <p:stCondLst>
                                    <p:cond delay="0"/>
                                  </p:stCondLst>
                                  <p:childTnLst>
                                    <p:animEffect transition="out" filter="wipe(left)">
                                      <p:cBhvr>
                                        <p:cTn id="57" dur="300"/>
                                        <p:tgtEl>
                                          <p:spTgt spid="271"/>
                                        </p:tgtEl>
                                      </p:cBhvr>
                                    </p:animEffect>
                                    <p:set>
                                      <p:cBhvr>
                                        <p:cTn id="58" dur="1" fill="hold">
                                          <p:stCondLst>
                                            <p:cond delay="299"/>
                                          </p:stCondLst>
                                        </p:cTn>
                                        <p:tgtEl>
                                          <p:spTgt spid="271"/>
                                        </p:tgtEl>
                                        <p:attrNameLst>
                                          <p:attrName>style.visibility</p:attrName>
                                        </p:attrNameLst>
                                      </p:cBhvr>
                                      <p:to>
                                        <p:strVal val="hidden"/>
                                      </p:to>
                                    </p:set>
                                  </p:childTnLst>
                                </p:cTn>
                              </p:par>
                              <p:par>
                                <p:cTn id="59" presetID="22" presetClass="exit" presetSubtype="8" fill="hold" nodeType="withEffect">
                                  <p:stCondLst>
                                    <p:cond delay="0"/>
                                  </p:stCondLst>
                                  <p:childTnLst>
                                    <p:animEffect transition="out" filter="wipe(left)">
                                      <p:cBhvr>
                                        <p:cTn id="60" dur="300"/>
                                        <p:tgtEl>
                                          <p:spTgt spid="274"/>
                                        </p:tgtEl>
                                      </p:cBhvr>
                                    </p:animEffect>
                                    <p:set>
                                      <p:cBhvr>
                                        <p:cTn id="61" dur="1" fill="hold">
                                          <p:stCondLst>
                                            <p:cond delay="299"/>
                                          </p:stCondLst>
                                        </p:cTn>
                                        <p:tgtEl>
                                          <p:spTgt spid="274"/>
                                        </p:tgtEl>
                                        <p:attrNameLst>
                                          <p:attrName>style.visibility</p:attrName>
                                        </p:attrNameLst>
                                      </p:cBhvr>
                                      <p:to>
                                        <p:strVal val="hidden"/>
                                      </p:to>
                                    </p:set>
                                  </p:childTnLst>
                                </p:cTn>
                              </p:par>
                              <p:par>
                                <p:cTn id="62" presetID="22" presetClass="exit" presetSubtype="8" fill="hold" nodeType="withEffect">
                                  <p:stCondLst>
                                    <p:cond delay="0"/>
                                  </p:stCondLst>
                                  <p:childTnLst>
                                    <p:animEffect transition="out" filter="wipe(left)">
                                      <p:cBhvr>
                                        <p:cTn id="63" dur="300"/>
                                        <p:tgtEl>
                                          <p:spTgt spid="276"/>
                                        </p:tgtEl>
                                      </p:cBhvr>
                                    </p:animEffect>
                                    <p:set>
                                      <p:cBhvr>
                                        <p:cTn id="64" dur="1" fill="hold">
                                          <p:stCondLst>
                                            <p:cond delay="299"/>
                                          </p:stCondLst>
                                        </p:cTn>
                                        <p:tgtEl>
                                          <p:spTgt spid="276"/>
                                        </p:tgtEl>
                                        <p:attrNameLst>
                                          <p:attrName>style.visibility</p:attrName>
                                        </p:attrNameLst>
                                      </p:cBhvr>
                                      <p:to>
                                        <p:strVal val="hidden"/>
                                      </p:to>
                                    </p:set>
                                  </p:childTnLst>
                                </p:cTn>
                              </p:par>
                              <p:par>
                                <p:cTn id="65" presetID="22" presetClass="exit" presetSubtype="1" fill="hold" nodeType="withEffect">
                                  <p:stCondLst>
                                    <p:cond delay="0"/>
                                  </p:stCondLst>
                                  <p:childTnLst>
                                    <p:animEffect transition="out" filter="wipe(up)">
                                      <p:cBhvr>
                                        <p:cTn id="66" dur="300"/>
                                        <p:tgtEl>
                                          <p:spTgt spid="277"/>
                                        </p:tgtEl>
                                      </p:cBhvr>
                                    </p:animEffect>
                                    <p:set>
                                      <p:cBhvr>
                                        <p:cTn id="67" dur="1" fill="hold">
                                          <p:stCondLst>
                                            <p:cond delay="299"/>
                                          </p:stCondLst>
                                        </p:cTn>
                                        <p:tgtEl>
                                          <p:spTgt spid="277"/>
                                        </p:tgtEl>
                                        <p:attrNameLst>
                                          <p:attrName>style.visibility</p:attrName>
                                        </p:attrNameLst>
                                      </p:cBhvr>
                                      <p:to>
                                        <p:strVal val="hidden"/>
                                      </p:to>
                                    </p:set>
                                  </p:childTnLst>
                                </p:cTn>
                              </p:par>
                              <p:par>
                                <p:cTn id="68" presetID="10" presetClass="entr" presetSubtype="0" fill="hold" nodeType="withEffect">
                                  <p:stCondLst>
                                    <p:cond delay="100"/>
                                  </p:stCondLst>
                                  <p:childTnLst>
                                    <p:set>
                                      <p:cBhvr>
                                        <p:cTn id="69" dur="1" fill="hold">
                                          <p:stCondLst>
                                            <p:cond delay="0"/>
                                          </p:stCondLst>
                                        </p:cTn>
                                        <p:tgtEl>
                                          <p:spTgt spid="295"/>
                                        </p:tgtEl>
                                        <p:attrNameLst>
                                          <p:attrName>style.visibility</p:attrName>
                                        </p:attrNameLst>
                                      </p:cBhvr>
                                      <p:to>
                                        <p:strVal val="visible"/>
                                      </p:to>
                                    </p:set>
                                    <p:animEffect transition="in" filter="fade">
                                      <p:cBhvr>
                                        <p:cTn id="70" dur="750"/>
                                        <p:tgtEl>
                                          <p:spTgt spid="295"/>
                                        </p:tgtEl>
                                      </p:cBhvr>
                                    </p:animEffect>
                                  </p:childTnLst>
                                </p:cTn>
                              </p:par>
                              <p:par>
                                <p:cTn id="71" presetID="22" presetClass="entr" presetSubtype="4" fill="hold" nodeType="withEffect">
                                  <p:stCondLst>
                                    <p:cond delay="500"/>
                                  </p:stCondLst>
                                  <p:childTnLst>
                                    <p:set>
                                      <p:cBhvr>
                                        <p:cTn id="72" dur="1" fill="hold">
                                          <p:stCondLst>
                                            <p:cond delay="0"/>
                                          </p:stCondLst>
                                        </p:cTn>
                                        <p:tgtEl>
                                          <p:spTgt spid="275"/>
                                        </p:tgtEl>
                                        <p:attrNameLst>
                                          <p:attrName>style.visibility</p:attrName>
                                        </p:attrNameLst>
                                      </p:cBhvr>
                                      <p:to>
                                        <p:strVal val="visible"/>
                                      </p:to>
                                    </p:set>
                                    <p:animEffect transition="in" filter="wipe(down)">
                                      <p:cBhvr>
                                        <p:cTn id="73" dur="500"/>
                                        <p:tgtEl>
                                          <p:spTgt spid="275"/>
                                        </p:tgtEl>
                                      </p:cBhvr>
                                    </p:animEffect>
                                  </p:childTnLst>
                                </p:cTn>
                              </p:par>
                              <p:par>
                                <p:cTn id="74" presetID="22" presetClass="entr" presetSubtype="1" fill="hold" nodeType="withEffect">
                                  <p:stCondLst>
                                    <p:cond delay="300"/>
                                  </p:stCondLst>
                                  <p:childTnLst>
                                    <p:set>
                                      <p:cBhvr>
                                        <p:cTn id="75" dur="1" fill="hold">
                                          <p:stCondLst>
                                            <p:cond delay="0"/>
                                          </p:stCondLst>
                                        </p:cTn>
                                        <p:tgtEl>
                                          <p:spTgt spid="278"/>
                                        </p:tgtEl>
                                        <p:attrNameLst>
                                          <p:attrName>style.visibility</p:attrName>
                                        </p:attrNameLst>
                                      </p:cBhvr>
                                      <p:to>
                                        <p:strVal val="visible"/>
                                      </p:to>
                                    </p:set>
                                    <p:animEffect transition="in" filter="wipe(up)">
                                      <p:cBhvr>
                                        <p:cTn id="76" dur="500"/>
                                        <p:tgtEl>
                                          <p:spTgt spid="278"/>
                                        </p:tgtEl>
                                      </p:cBhvr>
                                    </p:animEffect>
                                  </p:childTnLst>
                                </p:cTn>
                              </p:par>
                              <p:par>
                                <p:cTn id="77" presetID="22" presetClass="entr" presetSubtype="1" fill="hold" nodeType="withEffect">
                                  <p:stCondLst>
                                    <p:cond delay="300"/>
                                  </p:stCondLst>
                                  <p:childTnLst>
                                    <p:set>
                                      <p:cBhvr>
                                        <p:cTn id="78" dur="1" fill="hold">
                                          <p:stCondLst>
                                            <p:cond delay="0"/>
                                          </p:stCondLst>
                                        </p:cTn>
                                        <p:tgtEl>
                                          <p:spTgt spid="279"/>
                                        </p:tgtEl>
                                        <p:attrNameLst>
                                          <p:attrName>style.visibility</p:attrName>
                                        </p:attrNameLst>
                                      </p:cBhvr>
                                      <p:to>
                                        <p:strVal val="visible"/>
                                      </p:to>
                                    </p:set>
                                    <p:animEffect transition="in" filter="wipe(up)">
                                      <p:cBhvr>
                                        <p:cTn id="79" dur="500"/>
                                        <p:tgtEl>
                                          <p:spTgt spid="279"/>
                                        </p:tgtEl>
                                      </p:cBhvr>
                                    </p:animEffect>
                                  </p:childTnLst>
                                </p:cTn>
                              </p:par>
                              <p:par>
                                <p:cTn id="80" presetID="22" presetClass="entr" presetSubtype="4" fill="hold" nodeType="withEffect">
                                  <p:stCondLst>
                                    <p:cond delay="500"/>
                                  </p:stCondLst>
                                  <p:childTnLst>
                                    <p:set>
                                      <p:cBhvr>
                                        <p:cTn id="81" dur="1" fill="hold">
                                          <p:stCondLst>
                                            <p:cond delay="0"/>
                                          </p:stCondLst>
                                        </p:cTn>
                                        <p:tgtEl>
                                          <p:spTgt spid="280"/>
                                        </p:tgtEl>
                                        <p:attrNameLst>
                                          <p:attrName>style.visibility</p:attrName>
                                        </p:attrNameLst>
                                      </p:cBhvr>
                                      <p:to>
                                        <p:strVal val="visible"/>
                                      </p:to>
                                    </p:set>
                                    <p:animEffect transition="in" filter="wipe(down)">
                                      <p:cBhvr>
                                        <p:cTn id="82" dur="500"/>
                                        <p:tgtEl>
                                          <p:spTgt spid="280"/>
                                        </p:tgtEl>
                                      </p:cBhvr>
                                    </p:animEffect>
                                  </p:childTnLst>
                                </p:cTn>
                              </p:par>
                              <p:par>
                                <p:cTn id="83" presetID="22" presetClass="entr" presetSubtype="8" fill="hold" nodeType="withEffect">
                                  <p:stCondLst>
                                    <p:cond delay="800"/>
                                  </p:stCondLst>
                                  <p:childTnLst>
                                    <p:set>
                                      <p:cBhvr>
                                        <p:cTn id="84" dur="1" fill="hold">
                                          <p:stCondLst>
                                            <p:cond delay="0"/>
                                          </p:stCondLst>
                                        </p:cTn>
                                        <p:tgtEl>
                                          <p:spTgt spid="281"/>
                                        </p:tgtEl>
                                        <p:attrNameLst>
                                          <p:attrName>style.visibility</p:attrName>
                                        </p:attrNameLst>
                                      </p:cBhvr>
                                      <p:to>
                                        <p:strVal val="visible"/>
                                      </p:to>
                                    </p:set>
                                    <p:animEffect transition="in" filter="wipe(left)">
                                      <p:cBhvr>
                                        <p:cTn id="85" dur="500"/>
                                        <p:tgtEl>
                                          <p:spTgt spid="281"/>
                                        </p:tgtEl>
                                      </p:cBhvr>
                                    </p:animEffect>
                                  </p:childTnLst>
                                </p:cTn>
                              </p:par>
                              <p:par>
                                <p:cTn id="86" presetID="22" presetClass="entr" presetSubtype="1" fill="hold" nodeType="withEffect">
                                  <p:stCondLst>
                                    <p:cond delay="300"/>
                                  </p:stCondLst>
                                  <p:childTnLst>
                                    <p:set>
                                      <p:cBhvr>
                                        <p:cTn id="87" dur="1" fill="hold">
                                          <p:stCondLst>
                                            <p:cond delay="0"/>
                                          </p:stCondLst>
                                        </p:cTn>
                                        <p:tgtEl>
                                          <p:spTgt spid="282"/>
                                        </p:tgtEl>
                                        <p:attrNameLst>
                                          <p:attrName>style.visibility</p:attrName>
                                        </p:attrNameLst>
                                      </p:cBhvr>
                                      <p:to>
                                        <p:strVal val="visible"/>
                                      </p:to>
                                    </p:set>
                                    <p:animEffect transition="in" filter="wipe(up)">
                                      <p:cBhvr>
                                        <p:cTn id="88" dur="500"/>
                                        <p:tgtEl>
                                          <p:spTgt spid="282"/>
                                        </p:tgtEl>
                                      </p:cBhvr>
                                    </p:animEffect>
                                  </p:childTnLst>
                                </p:cTn>
                              </p:par>
                              <p:par>
                                <p:cTn id="89" presetID="22" presetClass="entr" presetSubtype="1" fill="hold" nodeType="withEffect">
                                  <p:stCondLst>
                                    <p:cond delay="300"/>
                                  </p:stCondLst>
                                  <p:childTnLst>
                                    <p:set>
                                      <p:cBhvr>
                                        <p:cTn id="90" dur="1" fill="hold">
                                          <p:stCondLst>
                                            <p:cond delay="0"/>
                                          </p:stCondLst>
                                        </p:cTn>
                                        <p:tgtEl>
                                          <p:spTgt spid="283"/>
                                        </p:tgtEl>
                                        <p:attrNameLst>
                                          <p:attrName>style.visibility</p:attrName>
                                        </p:attrNameLst>
                                      </p:cBhvr>
                                      <p:to>
                                        <p:strVal val="visible"/>
                                      </p:to>
                                    </p:set>
                                    <p:animEffect transition="in" filter="wipe(up)">
                                      <p:cBhvr>
                                        <p:cTn id="91" dur="500"/>
                                        <p:tgtEl>
                                          <p:spTgt spid="283"/>
                                        </p:tgtEl>
                                      </p:cBhvr>
                                    </p:animEffect>
                                  </p:childTnLst>
                                </p:cTn>
                              </p:par>
                              <p:par>
                                <p:cTn id="92" presetID="22" presetClass="entr" presetSubtype="8" fill="hold" nodeType="withEffect">
                                  <p:stCondLst>
                                    <p:cond delay="800"/>
                                  </p:stCondLst>
                                  <p:childTnLst>
                                    <p:set>
                                      <p:cBhvr>
                                        <p:cTn id="93" dur="1" fill="hold">
                                          <p:stCondLst>
                                            <p:cond delay="0"/>
                                          </p:stCondLst>
                                        </p:cTn>
                                        <p:tgtEl>
                                          <p:spTgt spid="284"/>
                                        </p:tgtEl>
                                        <p:attrNameLst>
                                          <p:attrName>style.visibility</p:attrName>
                                        </p:attrNameLst>
                                      </p:cBhvr>
                                      <p:to>
                                        <p:strVal val="visible"/>
                                      </p:to>
                                    </p:set>
                                    <p:animEffect transition="in" filter="wipe(left)">
                                      <p:cBhvr>
                                        <p:cTn id="94" dur="500"/>
                                        <p:tgtEl>
                                          <p:spTgt spid="284"/>
                                        </p:tgtEl>
                                      </p:cBhvr>
                                    </p:animEffect>
                                  </p:childTnLst>
                                </p:cTn>
                              </p:par>
                              <p:par>
                                <p:cTn id="95" presetID="22" presetClass="entr" presetSubtype="8" fill="hold" nodeType="withEffect">
                                  <p:stCondLst>
                                    <p:cond delay="300"/>
                                  </p:stCondLst>
                                  <p:childTnLst>
                                    <p:set>
                                      <p:cBhvr>
                                        <p:cTn id="96" dur="1" fill="hold">
                                          <p:stCondLst>
                                            <p:cond delay="0"/>
                                          </p:stCondLst>
                                        </p:cTn>
                                        <p:tgtEl>
                                          <p:spTgt spid="285"/>
                                        </p:tgtEl>
                                        <p:attrNameLst>
                                          <p:attrName>style.visibility</p:attrName>
                                        </p:attrNameLst>
                                      </p:cBhvr>
                                      <p:to>
                                        <p:strVal val="visible"/>
                                      </p:to>
                                    </p:set>
                                    <p:animEffect transition="in" filter="wipe(left)">
                                      <p:cBhvr>
                                        <p:cTn id="97" dur="500"/>
                                        <p:tgtEl>
                                          <p:spTgt spid="285"/>
                                        </p:tgtEl>
                                      </p:cBhvr>
                                    </p:animEffect>
                                  </p:childTnLst>
                                </p:cTn>
                              </p:par>
                              <p:par>
                                <p:cTn id="98" presetID="22" presetClass="entr" presetSubtype="4" fill="hold" nodeType="withEffect">
                                  <p:stCondLst>
                                    <p:cond delay="1000"/>
                                  </p:stCondLst>
                                  <p:childTnLst>
                                    <p:set>
                                      <p:cBhvr>
                                        <p:cTn id="99" dur="1" fill="hold">
                                          <p:stCondLst>
                                            <p:cond delay="0"/>
                                          </p:stCondLst>
                                        </p:cTn>
                                        <p:tgtEl>
                                          <p:spTgt spid="286"/>
                                        </p:tgtEl>
                                        <p:attrNameLst>
                                          <p:attrName>style.visibility</p:attrName>
                                        </p:attrNameLst>
                                      </p:cBhvr>
                                      <p:to>
                                        <p:strVal val="visible"/>
                                      </p:to>
                                    </p:set>
                                    <p:animEffect transition="in" filter="wipe(down)">
                                      <p:cBhvr>
                                        <p:cTn id="100" dur="500"/>
                                        <p:tgtEl>
                                          <p:spTgt spid="286"/>
                                        </p:tgtEl>
                                      </p:cBhvr>
                                    </p:animEffect>
                                  </p:childTnLst>
                                </p:cTn>
                              </p:par>
                              <p:par>
                                <p:cTn id="101" presetID="22" presetClass="entr" presetSubtype="2" fill="hold" nodeType="withEffect">
                                  <p:stCondLst>
                                    <p:cond delay="600"/>
                                  </p:stCondLst>
                                  <p:childTnLst>
                                    <p:set>
                                      <p:cBhvr>
                                        <p:cTn id="102" dur="1" fill="hold">
                                          <p:stCondLst>
                                            <p:cond delay="0"/>
                                          </p:stCondLst>
                                        </p:cTn>
                                        <p:tgtEl>
                                          <p:spTgt spid="287"/>
                                        </p:tgtEl>
                                        <p:attrNameLst>
                                          <p:attrName>style.visibility</p:attrName>
                                        </p:attrNameLst>
                                      </p:cBhvr>
                                      <p:to>
                                        <p:strVal val="visible"/>
                                      </p:to>
                                    </p:set>
                                    <p:animEffect transition="in" filter="wipe(right)">
                                      <p:cBhvr>
                                        <p:cTn id="103" dur="500"/>
                                        <p:tgtEl>
                                          <p:spTgt spid="287"/>
                                        </p:tgtEl>
                                      </p:cBhvr>
                                    </p:animEffect>
                                  </p:childTnLst>
                                </p:cTn>
                              </p:par>
                              <p:par>
                                <p:cTn id="104" presetID="22" presetClass="entr" presetSubtype="2" fill="hold" nodeType="withEffect">
                                  <p:stCondLst>
                                    <p:cond delay="300"/>
                                  </p:stCondLst>
                                  <p:childTnLst>
                                    <p:set>
                                      <p:cBhvr>
                                        <p:cTn id="105" dur="1" fill="hold">
                                          <p:stCondLst>
                                            <p:cond delay="0"/>
                                          </p:stCondLst>
                                        </p:cTn>
                                        <p:tgtEl>
                                          <p:spTgt spid="288"/>
                                        </p:tgtEl>
                                        <p:attrNameLst>
                                          <p:attrName>style.visibility</p:attrName>
                                        </p:attrNameLst>
                                      </p:cBhvr>
                                      <p:to>
                                        <p:strVal val="visible"/>
                                      </p:to>
                                    </p:set>
                                    <p:animEffect transition="in" filter="wipe(right)">
                                      <p:cBhvr>
                                        <p:cTn id="106" dur="500"/>
                                        <p:tgtEl>
                                          <p:spTgt spid="288"/>
                                        </p:tgtEl>
                                      </p:cBhvr>
                                    </p:animEffect>
                                  </p:childTnLst>
                                </p:cTn>
                              </p:par>
                              <p:par>
                                <p:cTn id="107" presetID="22" presetClass="entr" presetSubtype="1" fill="hold" nodeType="withEffect">
                                  <p:stCondLst>
                                    <p:cond delay="300"/>
                                  </p:stCondLst>
                                  <p:childTnLst>
                                    <p:set>
                                      <p:cBhvr>
                                        <p:cTn id="108" dur="1" fill="hold">
                                          <p:stCondLst>
                                            <p:cond delay="0"/>
                                          </p:stCondLst>
                                        </p:cTn>
                                        <p:tgtEl>
                                          <p:spTgt spid="289"/>
                                        </p:tgtEl>
                                        <p:attrNameLst>
                                          <p:attrName>style.visibility</p:attrName>
                                        </p:attrNameLst>
                                      </p:cBhvr>
                                      <p:to>
                                        <p:strVal val="visible"/>
                                      </p:to>
                                    </p:set>
                                    <p:animEffect transition="in" filter="wipe(up)">
                                      <p:cBhvr>
                                        <p:cTn id="109" dur="500"/>
                                        <p:tgtEl>
                                          <p:spTgt spid="289"/>
                                        </p:tgtEl>
                                      </p:cBhvr>
                                    </p:animEffect>
                                  </p:childTnLst>
                                </p:cTn>
                              </p:par>
                              <p:par>
                                <p:cTn id="110" presetID="22" presetClass="entr" presetSubtype="8" fill="hold" nodeType="withEffect">
                                  <p:stCondLst>
                                    <p:cond delay="300"/>
                                  </p:stCondLst>
                                  <p:childTnLst>
                                    <p:set>
                                      <p:cBhvr>
                                        <p:cTn id="111" dur="1" fill="hold">
                                          <p:stCondLst>
                                            <p:cond delay="0"/>
                                          </p:stCondLst>
                                        </p:cTn>
                                        <p:tgtEl>
                                          <p:spTgt spid="290"/>
                                        </p:tgtEl>
                                        <p:attrNameLst>
                                          <p:attrName>style.visibility</p:attrName>
                                        </p:attrNameLst>
                                      </p:cBhvr>
                                      <p:to>
                                        <p:strVal val="visible"/>
                                      </p:to>
                                    </p:set>
                                    <p:animEffect transition="in" filter="wipe(left)">
                                      <p:cBhvr>
                                        <p:cTn id="112" dur="500"/>
                                        <p:tgtEl>
                                          <p:spTgt spid="290"/>
                                        </p:tgtEl>
                                      </p:cBhvr>
                                    </p:animEffect>
                                  </p:childTnLst>
                                </p:cTn>
                              </p:par>
                              <p:par>
                                <p:cTn id="113" presetID="22" presetClass="entr" presetSubtype="8" fill="hold" nodeType="withEffect">
                                  <p:stCondLst>
                                    <p:cond delay="1200"/>
                                  </p:stCondLst>
                                  <p:childTnLst>
                                    <p:set>
                                      <p:cBhvr>
                                        <p:cTn id="114" dur="1" fill="hold">
                                          <p:stCondLst>
                                            <p:cond delay="0"/>
                                          </p:stCondLst>
                                        </p:cTn>
                                        <p:tgtEl>
                                          <p:spTgt spid="291"/>
                                        </p:tgtEl>
                                        <p:attrNameLst>
                                          <p:attrName>style.visibility</p:attrName>
                                        </p:attrNameLst>
                                      </p:cBhvr>
                                      <p:to>
                                        <p:strVal val="visible"/>
                                      </p:to>
                                    </p:set>
                                    <p:animEffect transition="in" filter="wipe(left)">
                                      <p:cBhvr>
                                        <p:cTn id="115" dur="500"/>
                                        <p:tgtEl>
                                          <p:spTgt spid="291"/>
                                        </p:tgtEl>
                                      </p:cBhvr>
                                    </p:animEffect>
                                  </p:childTnLst>
                                </p:cTn>
                              </p:par>
                              <p:par>
                                <p:cTn id="116" presetID="22" presetClass="entr" presetSubtype="4" fill="hold" nodeType="withEffect">
                                  <p:stCondLst>
                                    <p:cond delay="300"/>
                                  </p:stCondLst>
                                  <p:childTnLst>
                                    <p:set>
                                      <p:cBhvr>
                                        <p:cTn id="117" dur="1" fill="hold">
                                          <p:stCondLst>
                                            <p:cond delay="0"/>
                                          </p:stCondLst>
                                        </p:cTn>
                                        <p:tgtEl>
                                          <p:spTgt spid="292"/>
                                        </p:tgtEl>
                                        <p:attrNameLst>
                                          <p:attrName>style.visibility</p:attrName>
                                        </p:attrNameLst>
                                      </p:cBhvr>
                                      <p:to>
                                        <p:strVal val="visible"/>
                                      </p:to>
                                    </p:set>
                                    <p:animEffect transition="in" filter="wipe(down)">
                                      <p:cBhvr>
                                        <p:cTn id="118" dur="500"/>
                                        <p:tgtEl>
                                          <p:spTgt spid="292"/>
                                        </p:tgtEl>
                                      </p:cBhvr>
                                    </p:animEffect>
                                  </p:childTnLst>
                                </p:cTn>
                              </p:par>
                              <p:par>
                                <p:cTn id="119" presetID="22" presetClass="entr" presetSubtype="2" fill="hold" nodeType="withEffect">
                                  <p:stCondLst>
                                    <p:cond delay="1000"/>
                                  </p:stCondLst>
                                  <p:childTnLst>
                                    <p:set>
                                      <p:cBhvr>
                                        <p:cTn id="120" dur="1" fill="hold">
                                          <p:stCondLst>
                                            <p:cond delay="0"/>
                                          </p:stCondLst>
                                        </p:cTn>
                                        <p:tgtEl>
                                          <p:spTgt spid="293"/>
                                        </p:tgtEl>
                                        <p:attrNameLst>
                                          <p:attrName>style.visibility</p:attrName>
                                        </p:attrNameLst>
                                      </p:cBhvr>
                                      <p:to>
                                        <p:strVal val="visible"/>
                                      </p:to>
                                    </p:set>
                                    <p:animEffect transition="in" filter="wipe(right)">
                                      <p:cBhvr>
                                        <p:cTn id="121" dur="500"/>
                                        <p:tgtEl>
                                          <p:spTgt spid="293"/>
                                        </p:tgtEl>
                                      </p:cBhvr>
                                    </p:animEffect>
                                  </p:childTnLst>
                                </p:cTn>
                              </p:par>
                              <p:par>
                                <p:cTn id="122" presetID="22" presetClass="entr" presetSubtype="2" fill="hold" nodeType="withEffect">
                                  <p:stCondLst>
                                    <p:cond delay="300"/>
                                  </p:stCondLst>
                                  <p:childTnLst>
                                    <p:set>
                                      <p:cBhvr>
                                        <p:cTn id="123" dur="1" fill="hold">
                                          <p:stCondLst>
                                            <p:cond delay="0"/>
                                          </p:stCondLst>
                                        </p:cTn>
                                        <p:tgtEl>
                                          <p:spTgt spid="294"/>
                                        </p:tgtEl>
                                        <p:attrNameLst>
                                          <p:attrName>style.visibility</p:attrName>
                                        </p:attrNameLst>
                                      </p:cBhvr>
                                      <p:to>
                                        <p:strVal val="visible"/>
                                      </p:to>
                                    </p:set>
                                    <p:animEffect transition="in" filter="wipe(right)">
                                      <p:cBhvr>
                                        <p:cTn id="124" dur="500"/>
                                        <p:tgtEl>
                                          <p:spTgt spid="294"/>
                                        </p:tgtEl>
                                      </p:cBhvr>
                                    </p:animEffect>
                                  </p:childTnLst>
                                </p:cTn>
                              </p:par>
                              <p:par>
                                <p:cTn id="125" presetID="22" presetClass="entr" presetSubtype="4" fill="hold" nodeType="withEffect">
                                  <p:stCondLst>
                                    <p:cond delay="800"/>
                                  </p:stCondLst>
                                  <p:childTnLst>
                                    <p:set>
                                      <p:cBhvr>
                                        <p:cTn id="126" dur="1" fill="hold">
                                          <p:stCondLst>
                                            <p:cond delay="0"/>
                                          </p:stCondLst>
                                        </p:cTn>
                                        <p:tgtEl>
                                          <p:spTgt spid="298"/>
                                        </p:tgtEl>
                                        <p:attrNameLst>
                                          <p:attrName>style.visibility</p:attrName>
                                        </p:attrNameLst>
                                      </p:cBhvr>
                                      <p:to>
                                        <p:strVal val="visible"/>
                                      </p:to>
                                    </p:set>
                                    <p:animEffect transition="in" filter="wipe(down)">
                                      <p:cBhvr>
                                        <p:cTn id="127" dur="500"/>
                                        <p:tgtEl>
                                          <p:spTgt spid="298"/>
                                        </p:tgtEl>
                                      </p:cBhvr>
                                    </p:animEffect>
                                  </p:childTnLst>
                                </p:cTn>
                              </p:par>
                              <p:par>
                                <p:cTn id="128" presetID="2" presetClass="entr" presetSubtype="1" decel="100000" fill="hold" grpId="0" nodeType="withEffect">
                                  <p:stCondLst>
                                    <p:cond delay="0"/>
                                  </p:stCondLst>
                                  <p:childTnLst>
                                    <p:set>
                                      <p:cBhvr>
                                        <p:cTn id="129" dur="1" fill="hold">
                                          <p:stCondLst>
                                            <p:cond delay="0"/>
                                          </p:stCondLst>
                                        </p:cTn>
                                        <p:tgtEl>
                                          <p:spTgt spid="535"/>
                                        </p:tgtEl>
                                        <p:attrNameLst>
                                          <p:attrName>style.visibility</p:attrName>
                                        </p:attrNameLst>
                                      </p:cBhvr>
                                      <p:to>
                                        <p:strVal val="visible"/>
                                      </p:to>
                                    </p:set>
                                    <p:anim calcmode="lin" valueType="num">
                                      <p:cBhvr additive="base">
                                        <p:cTn id="130" dur="700" fill="hold"/>
                                        <p:tgtEl>
                                          <p:spTgt spid="535"/>
                                        </p:tgtEl>
                                        <p:attrNameLst>
                                          <p:attrName>ppt_x</p:attrName>
                                        </p:attrNameLst>
                                      </p:cBhvr>
                                      <p:tavLst>
                                        <p:tav tm="0">
                                          <p:val>
                                            <p:strVal val="#ppt_x"/>
                                          </p:val>
                                        </p:tav>
                                        <p:tav tm="100000">
                                          <p:val>
                                            <p:strVal val="#ppt_x"/>
                                          </p:val>
                                        </p:tav>
                                      </p:tavLst>
                                    </p:anim>
                                    <p:anim calcmode="lin" valueType="num">
                                      <p:cBhvr additive="base">
                                        <p:cTn id="131" dur="700" fill="hold"/>
                                        <p:tgtEl>
                                          <p:spTgt spid="53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C9AD-003A-4A65-BEF0-F3F847567861}"/>
              </a:ext>
            </a:extLst>
          </p:cNvPr>
          <p:cNvSpPr>
            <a:spLocks noGrp="1"/>
          </p:cNvSpPr>
          <p:nvPr>
            <p:ph type="title"/>
          </p:nvPr>
        </p:nvSpPr>
        <p:spPr/>
        <p:txBody>
          <a:bodyPr/>
          <a:lstStyle/>
          <a:p>
            <a:pPr>
              <a:spcBef>
                <a:spcPts val="0"/>
              </a:spcBef>
              <a:defRPr/>
            </a:pPr>
            <a:r>
              <a:rPr lang="en-US" dirty="0"/>
              <a:t>Azure Event Grid</a:t>
            </a:r>
          </a:p>
        </p:txBody>
      </p:sp>
      <p:sp>
        <p:nvSpPr>
          <p:cNvPr id="13" name="TextBox 12"/>
          <p:cNvSpPr txBox="1"/>
          <p:nvPr/>
        </p:nvSpPr>
        <p:spPr>
          <a:xfrm>
            <a:off x="8368084"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dirty="0">
                <a:ln>
                  <a:noFill/>
                </a:ln>
                <a:gradFill>
                  <a:gsLst>
                    <a:gs pos="13483">
                      <a:srgbClr val="353535"/>
                    </a:gs>
                    <a:gs pos="62000">
                      <a:srgbClr val="353535"/>
                    </a:gs>
                  </a:gsLst>
                  <a:lin ang="5400000" scaled="0"/>
                </a:gradFill>
                <a:effectLst/>
                <a:uLnTx/>
                <a:uFillTx/>
                <a:latin typeface="Segoe UI Semilight"/>
                <a:ea typeface="+mn-ea"/>
                <a:cs typeface="Segoe UI"/>
              </a:rPr>
              <a:t>Broad coverage within Azure and beyond</a:t>
            </a:r>
          </a:p>
        </p:txBody>
      </p:sp>
      <p:sp>
        <p:nvSpPr>
          <p:cNvPr id="10" name="TextBox 9"/>
          <p:cNvSpPr txBox="1"/>
          <p:nvPr/>
        </p:nvSpPr>
        <p:spPr>
          <a:xfrm>
            <a:off x="596787"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dirty="0">
                <a:ln>
                  <a:noFill/>
                </a:ln>
                <a:gradFill>
                  <a:gsLst>
                    <a:gs pos="13483">
                      <a:srgbClr val="353535"/>
                    </a:gs>
                    <a:gs pos="62000">
                      <a:srgbClr val="353535"/>
                    </a:gs>
                  </a:gsLst>
                  <a:lin ang="5400000" scaled="0"/>
                </a:gradFill>
                <a:effectLst/>
                <a:uLnTx/>
                <a:uFillTx/>
                <a:latin typeface="Segoe UI Semilight"/>
                <a:ea typeface="+mn-ea"/>
                <a:cs typeface="Segoe UI"/>
              </a:rPr>
              <a:t>Fully-managed </a:t>
            </a:r>
            <a:br>
              <a:rPr kumimoji="0" lang="en-US" sz="2157" b="0" i="0" u="none" strike="noStrike" kern="0" cap="none" spc="0" normalizeH="0" baseline="0" noProof="0" dirty="0">
                <a:ln>
                  <a:noFill/>
                </a:ln>
                <a:gradFill>
                  <a:gsLst>
                    <a:gs pos="13483">
                      <a:srgbClr val="353535"/>
                    </a:gs>
                    <a:gs pos="62000">
                      <a:srgbClr val="353535"/>
                    </a:gs>
                  </a:gsLst>
                  <a:lin ang="5400000" scaled="0"/>
                </a:gradFill>
                <a:effectLst/>
                <a:uLnTx/>
                <a:uFillTx/>
                <a:latin typeface="Segoe UI Semilight"/>
                <a:ea typeface="+mn-ea"/>
                <a:cs typeface="Segoe UI"/>
              </a:rPr>
            </a:br>
            <a:r>
              <a:rPr kumimoji="0" lang="en-US" sz="2157" b="0" i="0" u="none" strike="noStrike" kern="0" cap="none" spc="0" normalizeH="0" baseline="0" noProof="0" dirty="0">
                <a:ln>
                  <a:noFill/>
                </a:ln>
                <a:gradFill>
                  <a:gsLst>
                    <a:gs pos="13483">
                      <a:srgbClr val="353535"/>
                    </a:gs>
                    <a:gs pos="62000">
                      <a:srgbClr val="353535"/>
                    </a:gs>
                  </a:gsLst>
                  <a:lin ang="5400000" scaled="0"/>
                </a:gradFill>
                <a:effectLst/>
                <a:uLnTx/>
                <a:uFillTx/>
                <a:latin typeface="Segoe UI Semilight"/>
                <a:ea typeface="+mn-ea"/>
                <a:cs typeface="Segoe UI"/>
              </a:rPr>
              <a:t>event routing</a:t>
            </a:r>
          </a:p>
        </p:txBody>
      </p:sp>
      <p:sp>
        <p:nvSpPr>
          <p:cNvPr id="7" name="TextBox 6"/>
          <p:cNvSpPr txBox="1"/>
          <p:nvPr/>
        </p:nvSpPr>
        <p:spPr>
          <a:xfrm>
            <a:off x="4482436"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dirty="0">
                <a:ln>
                  <a:noFill/>
                </a:ln>
                <a:gradFill>
                  <a:gsLst>
                    <a:gs pos="13483">
                      <a:srgbClr val="353535"/>
                    </a:gs>
                    <a:gs pos="62000">
                      <a:srgbClr val="353535"/>
                    </a:gs>
                  </a:gsLst>
                  <a:lin ang="5400000" scaled="0"/>
                </a:gradFill>
                <a:effectLst/>
                <a:uLnTx/>
                <a:uFillTx/>
                <a:latin typeface="Segoe UI Semilight"/>
                <a:ea typeface="+mn-ea"/>
                <a:cs typeface="Segoe UI"/>
              </a:rPr>
              <a:t>Near real-time event delivery at scale</a:t>
            </a:r>
          </a:p>
        </p:txBody>
      </p:sp>
      <p:sp>
        <p:nvSpPr>
          <p:cNvPr id="16" name="Title 2">
            <a:extLst>
              <a:ext uri="{FF2B5EF4-FFF2-40B4-BE49-F238E27FC236}">
                <a16:creationId xmlns:a16="http://schemas.microsoft.com/office/drawing/2014/main" id="{DEF09F0F-09C3-430A-80B3-D5800376AD86}"/>
              </a:ext>
            </a:extLst>
          </p:cNvPr>
          <p:cNvSpPr txBox="1">
            <a:spLocks/>
          </p:cNvSpPr>
          <p:nvPr/>
        </p:nvSpPr>
        <p:spPr>
          <a:xfrm>
            <a:off x="268907" y="5490755"/>
            <a:ext cx="11654187" cy="782057"/>
          </a:xfrm>
          <a:prstGeom prst="rect">
            <a:avLst/>
          </a:prstGeom>
        </p:spPr>
        <p:txBody>
          <a:bodyPr vert="horz" wrap="square" lIns="146284" tIns="91427" rIns="146284" bIns="91427" rtlCol="0" anchor="t">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896354" rtl="0" eaLnBrk="1" fontAlgn="auto" latinLnBrk="0" hangingPunct="1">
              <a:lnSpc>
                <a:spcPct val="90000"/>
              </a:lnSpc>
              <a:spcBef>
                <a:spcPts val="0"/>
              </a:spcBef>
              <a:spcAft>
                <a:spcPts val="0"/>
              </a:spcAft>
              <a:buClrTx/>
              <a:buSzTx/>
              <a:buFontTx/>
              <a:buNone/>
              <a:tabLst/>
              <a:defRPr/>
            </a:pPr>
            <a:r>
              <a:rPr kumimoji="0" lang="en-US" sz="4313" b="0" i="0" u="none" strike="noStrike" kern="1200" cap="none" spc="-98" normalizeH="0" baseline="0" noProof="0" dirty="0">
                <a:ln w="3175">
                  <a:noFill/>
                </a:ln>
                <a:gradFill>
                  <a:gsLst>
                    <a:gs pos="92135">
                      <a:srgbClr val="0078D7"/>
                    </a:gs>
                    <a:gs pos="84831">
                      <a:srgbClr val="0078D7"/>
                    </a:gs>
                  </a:gsLst>
                  <a:lin ang="5400000" scaled="0"/>
                </a:gradFill>
                <a:effectLst/>
                <a:uLnTx/>
                <a:uFillTx/>
                <a:latin typeface="Segoe UI Light"/>
                <a:ea typeface="+mn-ea"/>
                <a:cs typeface="Segoe UI" pitchFamily="34" charset="0"/>
              </a:rPr>
              <a:t>Backbone of event-driven computing</a:t>
            </a:r>
          </a:p>
        </p:txBody>
      </p:sp>
      <p:cxnSp>
        <p:nvCxnSpPr>
          <p:cNvPr id="3" name="Straight Connector 2">
            <a:extLst>
              <a:ext uri="{FF2B5EF4-FFF2-40B4-BE49-F238E27FC236}">
                <a16:creationId xmlns:a16="http://schemas.microsoft.com/office/drawing/2014/main" id="{E7A1C71E-D042-4613-A263-BD37AB1DCA50}"/>
              </a:ext>
            </a:extLst>
          </p:cNvPr>
          <p:cNvCxnSpPr/>
          <p:nvPr/>
        </p:nvCxnSpPr>
        <p:spPr>
          <a:xfrm>
            <a:off x="0" y="5042547"/>
            <a:ext cx="1219137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86B878D3-FE1E-48F4-B2D9-F5E7886BE035}"/>
              </a:ext>
            </a:extLst>
          </p:cNvPr>
          <p:cNvGrpSpPr/>
          <p:nvPr/>
        </p:nvGrpSpPr>
        <p:grpSpPr>
          <a:xfrm>
            <a:off x="9085224" y="1815453"/>
            <a:ext cx="1792850" cy="1792850"/>
            <a:chOff x="9267401" y="1851360"/>
            <a:chExt cx="1828800" cy="1828800"/>
          </a:xfrm>
        </p:grpSpPr>
        <p:sp>
          <p:nvSpPr>
            <p:cNvPr id="14" name="Oval 13"/>
            <p:cNvSpPr/>
            <p:nvPr/>
          </p:nvSpPr>
          <p:spPr bwMode="auto">
            <a:xfrm>
              <a:off x="9267401"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 name="Intelligence">
              <a:extLst>
                <a:ext uri="{FF2B5EF4-FFF2-40B4-BE49-F238E27FC236}">
                  <a16:creationId xmlns:a16="http://schemas.microsoft.com/office/drawing/2014/main" id="{48E5D2D7-C993-4321-A07E-59370D9A7C3B}"/>
                </a:ext>
              </a:extLst>
            </p:cNvPr>
            <p:cNvSpPr>
              <a:spLocks noChangeAspect="1" noEditPoints="1"/>
            </p:cNvSpPr>
            <p:nvPr/>
          </p:nvSpPr>
          <p:spPr bwMode="auto">
            <a:xfrm>
              <a:off x="9820109" y="2395959"/>
              <a:ext cx="769686" cy="739602"/>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4" name="Group 3">
            <a:extLst>
              <a:ext uri="{FF2B5EF4-FFF2-40B4-BE49-F238E27FC236}">
                <a16:creationId xmlns:a16="http://schemas.microsoft.com/office/drawing/2014/main" id="{37580E91-D4E6-49B7-AB71-2A351E0C18DC}"/>
              </a:ext>
            </a:extLst>
          </p:cNvPr>
          <p:cNvGrpSpPr/>
          <p:nvPr/>
        </p:nvGrpSpPr>
        <p:grpSpPr>
          <a:xfrm>
            <a:off x="1313926" y="1815453"/>
            <a:ext cx="1792850" cy="1792850"/>
            <a:chOff x="1340273" y="1851360"/>
            <a:chExt cx="1828800" cy="1828800"/>
          </a:xfrm>
        </p:grpSpPr>
        <p:sp>
          <p:nvSpPr>
            <p:cNvPr id="12" name="Oval 11"/>
            <p:cNvSpPr/>
            <p:nvPr/>
          </p:nvSpPr>
          <p:spPr bwMode="auto">
            <a:xfrm>
              <a:off x="1340273"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 name="strategy">
              <a:extLst>
                <a:ext uri="{FF2B5EF4-FFF2-40B4-BE49-F238E27FC236}">
                  <a16:creationId xmlns:a16="http://schemas.microsoft.com/office/drawing/2014/main" id="{FA07B47D-E702-445A-A6BF-A7FC9221C1BA}"/>
                </a:ext>
              </a:extLst>
            </p:cNvPr>
            <p:cNvSpPr>
              <a:spLocks noChangeAspect="1" noEditPoints="1"/>
            </p:cNvSpPr>
            <p:nvPr/>
          </p:nvSpPr>
          <p:spPr bwMode="auto">
            <a:xfrm>
              <a:off x="1971188" y="2388065"/>
              <a:ext cx="566970" cy="755390"/>
            </a:xfrm>
            <a:custGeom>
              <a:avLst/>
              <a:gdLst>
                <a:gd name="T0" fmla="*/ 208 w 240"/>
                <a:gd name="T1" fmla="*/ 83 h 322"/>
                <a:gd name="T2" fmla="*/ 207 w 240"/>
                <a:gd name="T3" fmla="*/ 128 h 322"/>
                <a:gd name="T4" fmla="*/ 166 w 240"/>
                <a:gd name="T5" fmla="*/ 178 h 322"/>
                <a:gd name="T6" fmla="*/ 83 w 240"/>
                <a:gd name="T7" fmla="*/ 178 h 322"/>
                <a:gd name="T8" fmla="*/ 43 w 240"/>
                <a:gd name="T9" fmla="*/ 191 h 322"/>
                <a:gd name="T10" fmla="*/ 25 w 240"/>
                <a:gd name="T11" fmla="*/ 230 h 322"/>
                <a:gd name="T12" fmla="*/ 25 w 240"/>
                <a:gd name="T13" fmla="*/ 239 h 322"/>
                <a:gd name="T14" fmla="*/ 239 w 240"/>
                <a:gd name="T15" fmla="*/ 114 h 322"/>
                <a:gd name="T16" fmla="*/ 208 w 240"/>
                <a:gd name="T17" fmla="*/ 83 h 322"/>
                <a:gd name="T18" fmla="*/ 177 w 240"/>
                <a:gd name="T19" fmla="*/ 114 h 322"/>
                <a:gd name="T20" fmla="*/ 0 w 240"/>
                <a:gd name="T21" fmla="*/ 296 h 322"/>
                <a:gd name="T22" fmla="*/ 26 w 240"/>
                <a:gd name="T23" fmla="*/ 322 h 322"/>
                <a:gd name="T24" fmla="*/ 52 w 240"/>
                <a:gd name="T25" fmla="*/ 296 h 322"/>
                <a:gd name="T26" fmla="*/ 26 w 240"/>
                <a:gd name="T27" fmla="*/ 270 h 322"/>
                <a:gd name="T28" fmla="*/ 0 w 240"/>
                <a:gd name="T29" fmla="*/ 296 h 322"/>
                <a:gd name="T30" fmla="*/ 187 w 240"/>
                <a:gd name="T31" fmla="*/ 26 h 322"/>
                <a:gd name="T32" fmla="*/ 213 w 240"/>
                <a:gd name="T33" fmla="*/ 52 h 322"/>
                <a:gd name="T34" fmla="*/ 239 w 240"/>
                <a:gd name="T35" fmla="*/ 26 h 322"/>
                <a:gd name="T36" fmla="*/ 213 w 240"/>
                <a:gd name="T37" fmla="*/ 0 h 322"/>
                <a:gd name="T38" fmla="*/ 187 w 240"/>
                <a:gd name="T39" fmla="*/ 26 h 322"/>
                <a:gd name="T40" fmla="*/ 67 w 240"/>
                <a:gd name="T41" fmla="*/ 96 h 322"/>
                <a:gd name="T42" fmla="*/ 119 w 240"/>
                <a:gd name="T43" fmla="*/ 148 h 322"/>
                <a:gd name="T44" fmla="*/ 119 w 240"/>
                <a:gd name="T45" fmla="*/ 96 h 322"/>
                <a:gd name="T46" fmla="*/ 67 w 240"/>
                <a:gd name="T47" fmla="*/ 148 h 322"/>
                <a:gd name="T48" fmla="*/ 189 w 240"/>
                <a:gd name="T49" fmla="*/ 203 h 322"/>
                <a:gd name="T50" fmla="*/ 240 w 240"/>
                <a:gd name="T51" fmla="*/ 255 h 322"/>
                <a:gd name="T52" fmla="*/ 240 w 240"/>
                <a:gd name="T53" fmla="*/ 203 h 322"/>
                <a:gd name="T54" fmla="*/ 189 w 240"/>
                <a:gd name="T55" fmla="*/ 255 h 322"/>
                <a:gd name="T56" fmla="*/ 93 w 240"/>
                <a:gd name="T57" fmla="*/ 227 h 322"/>
                <a:gd name="T58" fmla="*/ 145 w 240"/>
                <a:gd name="T59" fmla="*/ 279 h 322"/>
                <a:gd name="T60" fmla="*/ 145 w 240"/>
                <a:gd name="T61" fmla="*/ 227 h 322"/>
                <a:gd name="T62" fmla="*/ 93 w 240"/>
                <a:gd name="T63" fmla="*/ 27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322">
                  <a:moveTo>
                    <a:pt x="208" y="83"/>
                  </a:moveTo>
                  <a:cubicBezTo>
                    <a:pt x="208" y="83"/>
                    <a:pt x="208" y="103"/>
                    <a:pt x="207" y="128"/>
                  </a:cubicBezTo>
                  <a:cubicBezTo>
                    <a:pt x="206" y="177"/>
                    <a:pt x="166" y="178"/>
                    <a:pt x="166" y="178"/>
                  </a:cubicBezTo>
                  <a:cubicBezTo>
                    <a:pt x="83" y="178"/>
                    <a:pt x="83" y="178"/>
                    <a:pt x="83" y="178"/>
                  </a:cubicBezTo>
                  <a:cubicBezTo>
                    <a:pt x="83" y="178"/>
                    <a:pt x="58" y="178"/>
                    <a:pt x="43" y="191"/>
                  </a:cubicBezTo>
                  <a:cubicBezTo>
                    <a:pt x="28" y="203"/>
                    <a:pt x="25" y="220"/>
                    <a:pt x="25" y="230"/>
                  </a:cubicBezTo>
                  <a:cubicBezTo>
                    <a:pt x="25" y="239"/>
                    <a:pt x="25" y="239"/>
                    <a:pt x="25" y="239"/>
                  </a:cubicBezTo>
                  <a:moveTo>
                    <a:pt x="239" y="114"/>
                  </a:moveTo>
                  <a:cubicBezTo>
                    <a:pt x="208" y="83"/>
                    <a:pt x="208" y="83"/>
                    <a:pt x="208" y="83"/>
                  </a:cubicBezTo>
                  <a:cubicBezTo>
                    <a:pt x="177" y="114"/>
                    <a:pt x="177" y="114"/>
                    <a:pt x="177" y="114"/>
                  </a:cubicBezTo>
                  <a:moveTo>
                    <a:pt x="0" y="296"/>
                  </a:moveTo>
                  <a:cubicBezTo>
                    <a:pt x="0" y="310"/>
                    <a:pt x="12" y="322"/>
                    <a:pt x="26" y="322"/>
                  </a:cubicBezTo>
                  <a:cubicBezTo>
                    <a:pt x="40" y="322"/>
                    <a:pt x="52" y="310"/>
                    <a:pt x="52" y="296"/>
                  </a:cubicBezTo>
                  <a:cubicBezTo>
                    <a:pt x="52" y="282"/>
                    <a:pt x="40" y="270"/>
                    <a:pt x="26" y="270"/>
                  </a:cubicBezTo>
                  <a:cubicBezTo>
                    <a:pt x="12" y="270"/>
                    <a:pt x="0" y="282"/>
                    <a:pt x="0" y="296"/>
                  </a:cubicBezTo>
                  <a:close/>
                  <a:moveTo>
                    <a:pt x="187" y="26"/>
                  </a:moveTo>
                  <a:cubicBezTo>
                    <a:pt x="187" y="40"/>
                    <a:pt x="199" y="52"/>
                    <a:pt x="213" y="52"/>
                  </a:cubicBezTo>
                  <a:cubicBezTo>
                    <a:pt x="227" y="52"/>
                    <a:pt x="239" y="40"/>
                    <a:pt x="239" y="26"/>
                  </a:cubicBezTo>
                  <a:cubicBezTo>
                    <a:pt x="239" y="12"/>
                    <a:pt x="227" y="0"/>
                    <a:pt x="213" y="0"/>
                  </a:cubicBezTo>
                  <a:cubicBezTo>
                    <a:pt x="199" y="0"/>
                    <a:pt x="187" y="12"/>
                    <a:pt x="187" y="26"/>
                  </a:cubicBezTo>
                  <a:close/>
                  <a:moveTo>
                    <a:pt x="67" y="96"/>
                  </a:moveTo>
                  <a:cubicBezTo>
                    <a:pt x="119" y="148"/>
                    <a:pt x="119" y="148"/>
                    <a:pt x="119" y="148"/>
                  </a:cubicBezTo>
                  <a:moveTo>
                    <a:pt x="119" y="96"/>
                  </a:moveTo>
                  <a:cubicBezTo>
                    <a:pt x="67" y="148"/>
                    <a:pt x="67" y="148"/>
                    <a:pt x="67" y="148"/>
                  </a:cubicBezTo>
                  <a:moveTo>
                    <a:pt x="189" y="203"/>
                  </a:moveTo>
                  <a:cubicBezTo>
                    <a:pt x="240" y="255"/>
                    <a:pt x="240" y="255"/>
                    <a:pt x="240" y="255"/>
                  </a:cubicBezTo>
                  <a:moveTo>
                    <a:pt x="240" y="203"/>
                  </a:moveTo>
                  <a:cubicBezTo>
                    <a:pt x="189" y="255"/>
                    <a:pt x="189" y="255"/>
                    <a:pt x="189" y="255"/>
                  </a:cubicBezTo>
                  <a:moveTo>
                    <a:pt x="93" y="227"/>
                  </a:moveTo>
                  <a:cubicBezTo>
                    <a:pt x="145" y="279"/>
                    <a:pt x="145" y="279"/>
                    <a:pt x="145" y="279"/>
                  </a:cubicBezTo>
                  <a:moveTo>
                    <a:pt x="145" y="227"/>
                  </a:moveTo>
                  <a:cubicBezTo>
                    <a:pt x="93" y="279"/>
                    <a:pt x="93" y="279"/>
                    <a:pt x="93" y="279"/>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5" name="Group 4">
            <a:extLst>
              <a:ext uri="{FF2B5EF4-FFF2-40B4-BE49-F238E27FC236}">
                <a16:creationId xmlns:a16="http://schemas.microsoft.com/office/drawing/2014/main" id="{993E74CE-CB9A-40BA-B06B-A69D911EF67B}"/>
              </a:ext>
            </a:extLst>
          </p:cNvPr>
          <p:cNvGrpSpPr/>
          <p:nvPr/>
        </p:nvGrpSpPr>
        <p:grpSpPr>
          <a:xfrm>
            <a:off x="5199575" y="1815453"/>
            <a:ext cx="1792850" cy="1792850"/>
            <a:chOff x="5303837" y="1851360"/>
            <a:chExt cx="1828800" cy="1828800"/>
          </a:xfrm>
        </p:grpSpPr>
        <p:sp>
          <p:nvSpPr>
            <p:cNvPr id="8" name="Oval 7"/>
            <p:cNvSpPr/>
            <p:nvPr/>
          </p:nvSpPr>
          <p:spPr bwMode="auto">
            <a:xfrm>
              <a:off x="5303837"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5" name="send">
              <a:extLst>
                <a:ext uri="{FF2B5EF4-FFF2-40B4-BE49-F238E27FC236}">
                  <a16:creationId xmlns:a16="http://schemas.microsoft.com/office/drawing/2014/main" id="{B4EF0F81-B67A-4E7C-83E8-A671C7ACFD38}"/>
                </a:ext>
              </a:extLst>
            </p:cNvPr>
            <p:cNvSpPr>
              <a:spLocks noChangeAspect="1" noEditPoints="1"/>
            </p:cNvSpPr>
            <p:nvPr/>
          </p:nvSpPr>
          <p:spPr bwMode="auto">
            <a:xfrm rot="20700000">
              <a:off x="5858128" y="2480969"/>
              <a:ext cx="801858" cy="536927"/>
            </a:xfrm>
            <a:custGeom>
              <a:avLst/>
              <a:gdLst>
                <a:gd name="T0" fmla="*/ 18 w 227"/>
                <a:gd name="T1" fmla="*/ 5 h 152"/>
                <a:gd name="T2" fmla="*/ 227 w 227"/>
                <a:gd name="T3" fmla="*/ 76 h 152"/>
                <a:gd name="T4" fmla="*/ 0 w 227"/>
                <a:gd name="T5" fmla="*/ 152 h 152"/>
                <a:gd name="T6" fmla="*/ 26 w 227"/>
                <a:gd name="T7" fmla="*/ 76 h 152"/>
                <a:gd name="T8" fmla="*/ 5 w 227"/>
                <a:gd name="T9" fmla="*/ 17 h 152"/>
                <a:gd name="T10" fmla="*/ 5 w 227"/>
                <a:gd name="T11" fmla="*/ 17 h 152"/>
                <a:gd name="T12" fmla="*/ 0 w 227"/>
                <a:gd name="T13" fmla="*/ 0 h 152"/>
                <a:gd name="T14" fmla="*/ 18 w 227"/>
                <a:gd name="T15" fmla="*/ 5 h 152"/>
                <a:gd name="T16" fmla="*/ 26 w 227"/>
                <a:gd name="T17" fmla="*/ 76 h 152"/>
                <a:gd name="T18" fmla="*/ 227 w 227"/>
                <a:gd name="T19" fmla="*/ 7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152">
                  <a:moveTo>
                    <a:pt x="18" y="5"/>
                  </a:moveTo>
                  <a:lnTo>
                    <a:pt x="227" y="76"/>
                  </a:lnTo>
                  <a:lnTo>
                    <a:pt x="0" y="152"/>
                  </a:lnTo>
                  <a:lnTo>
                    <a:pt x="26" y="76"/>
                  </a:lnTo>
                  <a:lnTo>
                    <a:pt x="5" y="17"/>
                  </a:lnTo>
                  <a:moveTo>
                    <a:pt x="5" y="17"/>
                  </a:moveTo>
                  <a:lnTo>
                    <a:pt x="0" y="0"/>
                  </a:lnTo>
                  <a:lnTo>
                    <a:pt x="18" y="5"/>
                  </a:lnTo>
                  <a:moveTo>
                    <a:pt x="26" y="76"/>
                  </a:moveTo>
                  <a:lnTo>
                    <a:pt x="227" y="76"/>
                  </a:ln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spTree>
    <p:extLst>
      <p:ext uri="{BB962C8B-B14F-4D97-AF65-F5344CB8AC3E}">
        <p14:creationId xmlns:p14="http://schemas.microsoft.com/office/powerpoint/2010/main" val="37633258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4"/>
                                        </p:tgtEl>
                                        <p:attrNameLst>
                                          <p:attrName>ppt_x</p:attrName>
                                          <p:attrName>ppt_y</p:attrName>
                                        </p:attrNameLst>
                                      </p:cBhvr>
                                      <p:rCtr x="0" y="1852"/>
                                    </p:animMotion>
                                  </p:childTnLst>
                                </p:cTn>
                              </p:par>
                              <p:par>
                                <p:cTn id="10" presetID="10" presetClass="entr" presetSubtype="0" fill="hold" grpId="0" nodeType="withEffect">
                                  <p:stCondLst>
                                    <p:cond delay="10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64" presetClass="path" presetSubtype="0" decel="100000" fill="hold" grpId="1" nodeType="withEffect">
                                  <p:stCondLst>
                                    <p:cond delay="100"/>
                                  </p:stCondLst>
                                  <p:childTnLst>
                                    <p:animMotion origin="layout" path="M -1.16926E-6 9.07853E-9 L -1.16926E-6 -0.04539 " pathEditMode="relative" rAng="0" ptsTypes="AA">
                                      <p:cBhvr>
                                        <p:cTn id="14" dur="600" spd="-100000" fill="hold"/>
                                        <p:tgtEl>
                                          <p:spTgt spid="10"/>
                                        </p:tgtEl>
                                        <p:attrNameLst>
                                          <p:attrName>ppt_x</p:attrName>
                                          <p:attrName>ppt_y</p:attrName>
                                        </p:attrNameLst>
                                      </p:cBhvr>
                                      <p:rCtr x="0" y="-2270"/>
                                    </p:animMotion>
                                  </p:childTnLst>
                                </p:cTn>
                              </p:par>
                              <p:par>
                                <p:cTn id="15" presetID="10" presetClass="entr" presetSubtype="0" fill="hold" nodeType="withEffect">
                                  <p:stCondLst>
                                    <p:cond delay="1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42" presetClass="path" presetSubtype="0" decel="100000" fill="hold" nodeType="withEffect">
                                  <p:stCondLst>
                                    <p:cond delay="100"/>
                                  </p:stCondLst>
                                  <p:childTnLst>
                                    <p:animMotion origin="layout" path="M -3.125E-6 4.44444E-6 L -3.125E-6 0.03703 " pathEditMode="relative" rAng="0" ptsTypes="AA">
                                      <p:cBhvr>
                                        <p:cTn id="19" dur="600" spd="-100000" fill="hold"/>
                                        <p:tgtEl>
                                          <p:spTgt spid="5"/>
                                        </p:tgtEl>
                                        <p:attrNameLst>
                                          <p:attrName>ppt_x</p:attrName>
                                          <p:attrName>ppt_y</p:attrName>
                                        </p:attrNameLst>
                                      </p:cBhvr>
                                      <p:rCtr x="0" y="1852"/>
                                    </p:animMotion>
                                  </p:childTnLst>
                                </p:cTn>
                              </p:par>
                              <p:par>
                                <p:cTn id="20" presetID="10" presetClass="entr" presetSubtype="0" fill="hold" grpId="0" nodeType="withEffect">
                                  <p:stCondLst>
                                    <p:cond delay="2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64" presetClass="path" presetSubtype="0" decel="100000" fill="hold" grpId="1" nodeType="withEffect">
                                  <p:stCondLst>
                                    <p:cond delay="200"/>
                                  </p:stCondLst>
                                  <p:childTnLst>
                                    <p:animMotion origin="layout" path="M 0 9.07853E-9 L 0 -0.04539 " pathEditMode="relative" rAng="0" ptsTypes="AA">
                                      <p:cBhvr>
                                        <p:cTn id="24" dur="600" spd="-100000" fill="hold"/>
                                        <p:tgtEl>
                                          <p:spTgt spid="7"/>
                                        </p:tgtEl>
                                        <p:attrNameLst>
                                          <p:attrName>ppt_x</p:attrName>
                                          <p:attrName>ppt_y</p:attrName>
                                        </p:attrNameLst>
                                      </p:cBhvr>
                                      <p:rCtr x="0" y="-2270"/>
                                    </p:animMotion>
                                  </p:childTnLst>
                                </p:cTn>
                              </p:par>
                              <p:par>
                                <p:cTn id="25" presetID="10" presetClass="entr" presetSubtype="0" fill="hold" nodeType="withEffect">
                                  <p:stCondLst>
                                    <p:cond delay="20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42" presetClass="path" presetSubtype="0" decel="100000" fill="hold" nodeType="withEffect">
                                  <p:stCondLst>
                                    <p:cond delay="200"/>
                                  </p:stCondLst>
                                  <p:childTnLst>
                                    <p:animMotion origin="layout" path="M -3.125E-6 4.44444E-6 L -3.125E-6 0.03703 " pathEditMode="relative" rAng="0" ptsTypes="AA">
                                      <p:cBhvr>
                                        <p:cTn id="29" dur="600" spd="-100000" fill="hold"/>
                                        <p:tgtEl>
                                          <p:spTgt spid="6"/>
                                        </p:tgtEl>
                                        <p:attrNameLst>
                                          <p:attrName>ppt_x</p:attrName>
                                          <p:attrName>ppt_y</p:attrName>
                                        </p:attrNameLst>
                                      </p:cBhvr>
                                      <p:rCtr x="0" y="1852"/>
                                    </p:animMotion>
                                  </p:childTnLst>
                                </p:cTn>
                              </p:par>
                              <p:par>
                                <p:cTn id="30" presetID="10" presetClass="entr" presetSubtype="0" fill="hold" grpId="0" nodeType="withEffect">
                                  <p:stCondLst>
                                    <p:cond delay="3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64" presetClass="path" presetSubtype="0" decel="100000" fill="hold" grpId="1" nodeType="withEffect">
                                  <p:stCondLst>
                                    <p:cond delay="300"/>
                                  </p:stCondLst>
                                  <p:childTnLst>
                                    <p:animMotion origin="layout" path="M 1.16926E-6 9.07853E-9 L 1.16926E-6 -0.04539 " pathEditMode="relative" rAng="0" ptsTypes="AA">
                                      <p:cBhvr>
                                        <p:cTn id="34" dur="600" spd="-100000" fill="hold"/>
                                        <p:tgtEl>
                                          <p:spTgt spid="13"/>
                                        </p:tgtEl>
                                        <p:attrNameLst>
                                          <p:attrName>ppt_x</p:attrName>
                                          <p:attrName>ppt_y</p:attrName>
                                        </p:attrNameLst>
                                      </p:cBhvr>
                                      <p:rCtr x="0" y="-2270"/>
                                    </p:animMotion>
                                  </p:childTnLst>
                                </p:cTn>
                              </p:par>
                            </p:childTnLst>
                          </p:cTn>
                        </p:par>
                      </p:childTnLst>
                    </p:cTn>
                  </p:par>
                  <p:par>
                    <p:cTn id="35" fill="hold">
                      <p:stCondLst>
                        <p:cond delay="indefinite"/>
                      </p:stCondLst>
                      <p:childTnLst>
                        <p:par>
                          <p:cTn id="36" fill="hold">
                            <p:stCondLst>
                              <p:cond delay="0"/>
                            </p:stCondLst>
                            <p:childTnLst>
                              <p:par>
                                <p:cTn id="37" presetID="2" presetClass="entr" presetSubtype="8" decel="10000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0-#ppt_w/2"/>
                                          </p:val>
                                        </p:tav>
                                        <p:tav tm="100000">
                                          <p:val>
                                            <p:strVal val="#ppt_x"/>
                                          </p:val>
                                        </p:tav>
                                      </p:tavLst>
                                    </p:anim>
                                    <p:anim calcmode="lin" valueType="num">
                                      <p:cBhvr additive="base">
                                        <p:cTn id="40" dur="500" fill="hold"/>
                                        <p:tgtEl>
                                          <p:spTgt spid="3"/>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10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42" presetClass="path" presetSubtype="0" decel="100000" fill="hold" grpId="1" nodeType="withEffect">
                                  <p:stCondLst>
                                    <p:cond delay="100"/>
                                  </p:stCondLst>
                                  <p:childTnLst>
                                    <p:animMotion origin="layout" path="M 0 -4.05356E-6 L 0 0.037 " pathEditMode="relative" rAng="0" ptsTypes="AA">
                                      <p:cBhvr>
                                        <p:cTn id="45" dur="600" spd="-100000" fill="hold"/>
                                        <p:tgtEl>
                                          <p:spTgt spid="16"/>
                                        </p:tgtEl>
                                        <p:attrNameLst>
                                          <p:attrName>ppt_x</p:attrName>
                                          <p:attrName>ppt_y</p:attrName>
                                        </p:attrNameLst>
                                      </p:cBhvr>
                                      <p:rCtr x="0" y="1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0" grpId="0"/>
      <p:bldP spid="10" grpId="1"/>
      <p:bldP spid="7" grpId="0"/>
      <p:bldP spid="7" grpId="1"/>
      <p:bldP spid="16" grpId="0"/>
      <p:bldP spid="16"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7B3F79-6CAD-4BC3-A707-B9F5200F5B1F}"/>
              </a:ext>
            </a:extLst>
          </p:cNvPr>
          <p:cNvSpPr/>
          <p:nvPr/>
        </p:nvSpPr>
        <p:spPr bwMode="auto">
          <a:xfrm>
            <a:off x="4975469" y="2945815"/>
            <a:ext cx="2241062" cy="224106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a:xfrm>
            <a:off x="269241" y="289957"/>
            <a:ext cx="11655840" cy="899537"/>
          </a:xfrm>
        </p:spPr>
        <p:txBody>
          <a:bodyPr/>
          <a:lstStyle/>
          <a:p>
            <a:pPr>
              <a:defRPr/>
            </a:pPr>
            <a:r>
              <a:rPr lang="en-US" dirty="0"/>
              <a:t>Manage all events in one place</a:t>
            </a:r>
          </a:p>
        </p:txBody>
      </p:sp>
      <p:sp>
        <p:nvSpPr>
          <p:cNvPr id="112" name="TextBox 111"/>
          <p:cNvSpPr txBox="1"/>
          <p:nvPr/>
        </p:nvSpPr>
        <p:spPr>
          <a:xfrm>
            <a:off x="1613928" y="1546528"/>
            <a:ext cx="2689274" cy="642677"/>
          </a:xfrm>
          <a:prstGeom prst="rect">
            <a:avLst/>
          </a:prstGeom>
          <a:noFill/>
          <a:ln>
            <a:noFill/>
          </a:ln>
        </p:spPr>
        <p:txBody>
          <a:bodyPr wrap="square" lIns="179285" tIns="143428" rIns="179285" bIns="143428"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Segoe UI"/>
              </a:rPr>
              <a:t>Event publishers</a:t>
            </a:r>
          </a:p>
        </p:txBody>
      </p:sp>
      <p:sp>
        <p:nvSpPr>
          <p:cNvPr id="166" name="TextBox 165"/>
          <p:cNvSpPr txBox="1"/>
          <p:nvPr/>
        </p:nvSpPr>
        <p:spPr>
          <a:xfrm>
            <a:off x="8026248" y="1905094"/>
            <a:ext cx="2414439" cy="642677"/>
          </a:xfrm>
          <a:prstGeom prst="rect">
            <a:avLst/>
          </a:prstGeom>
          <a:noFill/>
          <a:ln>
            <a:noFill/>
          </a:ln>
        </p:spPr>
        <p:txBody>
          <a:bodyPr wrap="none" lIns="179285" tIns="143428" rIns="179285" bIns="143428"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Segoe UI"/>
              </a:rPr>
              <a:t>Event handlers</a:t>
            </a:r>
          </a:p>
        </p:txBody>
      </p:sp>
      <p:cxnSp>
        <p:nvCxnSpPr>
          <p:cNvPr id="59" name="Straight Connector 58"/>
          <p:cNvCxnSpPr>
            <a:cxnSpLocks/>
          </p:cNvCxnSpPr>
          <p:nvPr/>
        </p:nvCxnSpPr>
        <p:spPr>
          <a:xfrm>
            <a:off x="4419839" y="3499710"/>
            <a:ext cx="918619" cy="891453"/>
          </a:xfrm>
          <a:prstGeom prst="line">
            <a:avLst/>
          </a:prstGeom>
          <a:noFill/>
          <a:ln w="9525" cap="flat" cmpd="sng" algn="ctr">
            <a:noFill/>
            <a:prstDash val="solid"/>
            <a:headEnd type="none"/>
            <a:tailEnd type="none"/>
          </a:ln>
          <a:effectLst/>
        </p:spPr>
      </p:cxnSp>
      <p:pic>
        <p:nvPicPr>
          <p:cNvPr id="54" name="Picture 53">
            <a:extLst>
              <a:ext uri="{FF2B5EF4-FFF2-40B4-BE49-F238E27FC236}">
                <a16:creationId xmlns:a16="http://schemas.microsoft.com/office/drawing/2014/main" id="{1E82793E-5FE5-4462-9B8C-E0E347E4E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2079" y="3452424"/>
            <a:ext cx="1227843" cy="1227843"/>
          </a:xfrm>
          <a:prstGeom prst="rect">
            <a:avLst/>
          </a:prstGeom>
        </p:spPr>
      </p:pic>
      <p:grpSp>
        <p:nvGrpSpPr>
          <p:cNvPr id="25" name="Group 24">
            <a:extLst>
              <a:ext uri="{FF2B5EF4-FFF2-40B4-BE49-F238E27FC236}">
                <a16:creationId xmlns:a16="http://schemas.microsoft.com/office/drawing/2014/main" id="{2C411C01-8BBD-4D4D-BE16-17641B77B3D3}"/>
              </a:ext>
            </a:extLst>
          </p:cNvPr>
          <p:cNvGrpSpPr/>
          <p:nvPr/>
        </p:nvGrpSpPr>
        <p:grpSpPr>
          <a:xfrm>
            <a:off x="7082058" y="2856172"/>
            <a:ext cx="648143" cy="2420347"/>
            <a:chOff x="722406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722406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761447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26" name="Group 25">
            <a:extLst>
              <a:ext uri="{FF2B5EF4-FFF2-40B4-BE49-F238E27FC236}">
                <a16:creationId xmlns:a16="http://schemas.microsoft.com/office/drawing/2014/main" id="{0FEFE59A-A912-413A-B282-19A791EE6F48}"/>
              </a:ext>
            </a:extLst>
          </p:cNvPr>
          <p:cNvGrpSpPr/>
          <p:nvPr/>
        </p:nvGrpSpPr>
        <p:grpSpPr>
          <a:xfrm>
            <a:off x="4178188" y="2183851"/>
            <a:ext cx="643398" cy="3764984"/>
            <a:chOff x="4261969" y="2227145"/>
            <a:chExt cx="656299" cy="3840480"/>
          </a:xfrm>
        </p:grpSpPr>
        <p:sp>
          <p:nvSpPr>
            <p:cNvPr id="62" name="Freeform 5">
              <a:extLst>
                <a:ext uri="{FF2B5EF4-FFF2-40B4-BE49-F238E27FC236}">
                  <a16:creationId xmlns:a16="http://schemas.microsoft.com/office/drawing/2014/main" id="{5352CC2B-B969-4202-863D-AD50CA17D694}"/>
                </a:ext>
              </a:extLst>
            </p:cNvPr>
            <p:cNvSpPr>
              <a:spLocks/>
            </p:cNvSpPr>
            <p:nvPr/>
          </p:nvSpPr>
          <p:spPr bwMode="auto">
            <a:xfrm rot="10800000">
              <a:off x="4261969"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65"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4647538"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21" name="Group 20">
            <a:extLst>
              <a:ext uri="{FF2B5EF4-FFF2-40B4-BE49-F238E27FC236}">
                <a16:creationId xmlns:a16="http://schemas.microsoft.com/office/drawing/2014/main" id="{D932B88A-9652-4DC4-82A3-6C9565AC5CCC}"/>
              </a:ext>
            </a:extLst>
          </p:cNvPr>
          <p:cNvGrpSpPr/>
          <p:nvPr/>
        </p:nvGrpSpPr>
        <p:grpSpPr>
          <a:xfrm>
            <a:off x="1613928" y="2282470"/>
            <a:ext cx="2689274" cy="3567747"/>
            <a:chOff x="1646290" y="2327742"/>
            <a:chExt cx="2743200" cy="3639288"/>
          </a:xfrm>
        </p:grpSpPr>
        <p:sp>
          <p:nvSpPr>
            <p:cNvPr id="13" name="Rectangle 12">
              <a:extLst>
                <a:ext uri="{FF2B5EF4-FFF2-40B4-BE49-F238E27FC236}">
                  <a16:creationId xmlns:a16="http://schemas.microsoft.com/office/drawing/2014/main" id="{C4C1B0A2-A315-4563-AA64-C374A5ECF32C}"/>
                </a:ext>
              </a:extLst>
            </p:cNvPr>
            <p:cNvSpPr/>
            <p:nvPr/>
          </p:nvSpPr>
          <p:spPr bwMode="auto">
            <a:xfrm>
              <a:off x="1646290" y="23277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6" name="Rectangle 65">
              <a:extLst>
                <a:ext uri="{FF2B5EF4-FFF2-40B4-BE49-F238E27FC236}">
                  <a16:creationId xmlns:a16="http://schemas.microsoft.com/office/drawing/2014/main" id="{7D62C885-950A-4FEE-84B3-A4EB7E8433FA}"/>
                </a:ext>
              </a:extLst>
            </p:cNvPr>
            <p:cNvSpPr/>
            <p:nvPr/>
          </p:nvSpPr>
          <p:spPr bwMode="auto">
            <a:xfrm>
              <a:off x="1646290" y="305926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 name="Rectangle 67">
              <a:extLst>
                <a:ext uri="{FF2B5EF4-FFF2-40B4-BE49-F238E27FC236}">
                  <a16:creationId xmlns:a16="http://schemas.microsoft.com/office/drawing/2014/main" id="{D91401D8-6628-4D5F-8BE0-43ADB2FE205D}"/>
                </a:ext>
              </a:extLst>
            </p:cNvPr>
            <p:cNvSpPr/>
            <p:nvPr/>
          </p:nvSpPr>
          <p:spPr bwMode="auto">
            <a:xfrm>
              <a:off x="1646290" y="3790774"/>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9" name="Rectangle 68">
              <a:extLst>
                <a:ext uri="{FF2B5EF4-FFF2-40B4-BE49-F238E27FC236}">
                  <a16:creationId xmlns:a16="http://schemas.microsoft.com/office/drawing/2014/main" id="{18A92E95-6C4E-47E7-80A5-B8E8F54E28C1}"/>
                </a:ext>
              </a:extLst>
            </p:cNvPr>
            <p:cNvSpPr/>
            <p:nvPr/>
          </p:nvSpPr>
          <p:spPr bwMode="auto">
            <a:xfrm>
              <a:off x="1646290" y="4522286"/>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Rectangle 69">
              <a:extLst>
                <a:ext uri="{FF2B5EF4-FFF2-40B4-BE49-F238E27FC236}">
                  <a16:creationId xmlns:a16="http://schemas.microsoft.com/office/drawing/2014/main" id="{52F8D129-625B-450C-8B9B-A79D7DD04708}"/>
                </a:ext>
              </a:extLst>
            </p:cNvPr>
            <p:cNvSpPr/>
            <p:nvPr/>
          </p:nvSpPr>
          <p:spPr bwMode="auto">
            <a:xfrm>
              <a:off x="1646290" y="52537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4" name="Group 23">
            <a:extLst>
              <a:ext uri="{FF2B5EF4-FFF2-40B4-BE49-F238E27FC236}">
                <a16:creationId xmlns:a16="http://schemas.microsoft.com/office/drawing/2014/main" id="{85352EA2-E345-47A8-B979-D2F2D70F5AF4}"/>
              </a:ext>
            </a:extLst>
          </p:cNvPr>
          <p:cNvGrpSpPr/>
          <p:nvPr/>
        </p:nvGrpSpPr>
        <p:grpSpPr>
          <a:xfrm>
            <a:off x="7888830" y="2641036"/>
            <a:ext cx="2689274" cy="2850615"/>
            <a:chOff x="8047017" y="2693498"/>
            <a:chExt cx="2743200" cy="2907776"/>
          </a:xfrm>
        </p:grpSpPr>
        <p:sp>
          <p:nvSpPr>
            <p:cNvPr id="72" name="Rectangle 71">
              <a:extLst>
                <a:ext uri="{FF2B5EF4-FFF2-40B4-BE49-F238E27FC236}">
                  <a16:creationId xmlns:a16="http://schemas.microsoft.com/office/drawing/2014/main" id="{5088C66C-6F39-40B2-95FB-F1A545E6C60D}"/>
                </a:ext>
              </a:extLst>
            </p:cNvPr>
            <p:cNvSpPr/>
            <p:nvPr/>
          </p:nvSpPr>
          <p:spPr bwMode="auto">
            <a:xfrm>
              <a:off x="8047017" y="26934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Rectangle 72">
              <a:extLst>
                <a:ext uri="{FF2B5EF4-FFF2-40B4-BE49-F238E27FC236}">
                  <a16:creationId xmlns:a16="http://schemas.microsoft.com/office/drawing/2014/main" id="{4F3D54C8-E82F-4769-94D4-30351411D36E}"/>
                </a:ext>
              </a:extLst>
            </p:cNvPr>
            <p:cNvSpPr/>
            <p:nvPr/>
          </p:nvSpPr>
          <p:spPr bwMode="auto">
            <a:xfrm>
              <a:off x="8047017" y="342501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Rectangle 76">
              <a:extLst>
                <a:ext uri="{FF2B5EF4-FFF2-40B4-BE49-F238E27FC236}">
                  <a16:creationId xmlns:a16="http://schemas.microsoft.com/office/drawing/2014/main" id="{92B57EAE-A63A-49F0-AC99-9950DE11059A}"/>
                </a:ext>
              </a:extLst>
            </p:cNvPr>
            <p:cNvSpPr/>
            <p:nvPr/>
          </p:nvSpPr>
          <p:spPr bwMode="auto">
            <a:xfrm>
              <a:off x="8047017" y="4156530"/>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Rectangle 77">
              <a:extLst>
                <a:ext uri="{FF2B5EF4-FFF2-40B4-BE49-F238E27FC236}">
                  <a16:creationId xmlns:a16="http://schemas.microsoft.com/office/drawing/2014/main" id="{9B9AF45E-BB62-40C9-B30A-FA601FD745A7}"/>
                </a:ext>
              </a:extLst>
            </p:cNvPr>
            <p:cNvSpPr/>
            <p:nvPr/>
          </p:nvSpPr>
          <p:spPr bwMode="auto">
            <a:xfrm>
              <a:off x="8047017" y="48880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7" name="Group 26">
            <a:extLst>
              <a:ext uri="{FF2B5EF4-FFF2-40B4-BE49-F238E27FC236}">
                <a16:creationId xmlns:a16="http://schemas.microsoft.com/office/drawing/2014/main" id="{765B14C9-3992-4098-89C2-40174474D10C}"/>
              </a:ext>
            </a:extLst>
          </p:cNvPr>
          <p:cNvGrpSpPr/>
          <p:nvPr/>
        </p:nvGrpSpPr>
        <p:grpSpPr>
          <a:xfrm>
            <a:off x="1613925" y="2523455"/>
            <a:ext cx="2420350" cy="3085779"/>
            <a:chOff x="1646287" y="2573559"/>
            <a:chExt cx="2468883" cy="3147655"/>
          </a:xfrm>
        </p:grpSpPr>
        <p:sp>
          <p:nvSpPr>
            <p:cNvPr id="139" name="TextBox 138"/>
            <p:cNvSpPr txBox="1"/>
            <p:nvPr/>
          </p:nvSpPr>
          <p:spPr>
            <a:xfrm>
              <a:off x="1646289" y="3305079"/>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n-ea"/>
                  <a:cs typeface="+mn-cs"/>
                </a:rPr>
                <a:t>Resource Groups</a:t>
              </a:r>
            </a:p>
          </p:txBody>
        </p:sp>
        <p:sp>
          <p:nvSpPr>
            <p:cNvPr id="142" name="TextBox 141"/>
            <p:cNvSpPr txBox="1"/>
            <p:nvPr/>
          </p:nvSpPr>
          <p:spPr>
            <a:xfrm>
              <a:off x="1646290" y="4768103"/>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n-ea"/>
                  <a:cs typeface="+mn-cs"/>
                </a:rPr>
                <a:t>Event Hubs</a:t>
              </a:r>
            </a:p>
          </p:txBody>
        </p:sp>
        <p:sp>
          <p:nvSpPr>
            <p:cNvPr id="136" name="TextBox 135"/>
            <p:cNvSpPr txBox="1"/>
            <p:nvPr/>
          </p:nvSpPr>
          <p:spPr>
            <a:xfrm>
              <a:off x="1646290" y="4036591"/>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n-ea"/>
                  <a:cs typeface="+mn-cs"/>
                </a:rPr>
                <a:t>Azure Subscriptions</a:t>
              </a:r>
            </a:p>
          </p:txBody>
        </p:sp>
        <p:sp>
          <p:nvSpPr>
            <p:cNvPr id="133" name="TextBox 132"/>
            <p:cNvSpPr txBox="1"/>
            <p:nvPr/>
          </p:nvSpPr>
          <p:spPr>
            <a:xfrm>
              <a:off x="1646287" y="5499615"/>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n-ea"/>
                  <a:cs typeface="+mn-cs"/>
                </a:rPr>
                <a:t>Custom Events</a:t>
              </a:r>
            </a:p>
          </p:txBody>
        </p:sp>
        <p:sp>
          <p:nvSpPr>
            <p:cNvPr id="130" name="TextBox 129"/>
            <p:cNvSpPr txBox="1"/>
            <p:nvPr/>
          </p:nvSpPr>
          <p:spPr>
            <a:xfrm>
              <a:off x="1646290" y="2573559"/>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n-ea"/>
                  <a:cs typeface="+mn-cs"/>
                </a:rPr>
                <a:t>Blob Storage</a:t>
              </a:r>
            </a:p>
          </p:txBody>
        </p:sp>
      </p:grpSp>
      <p:grpSp>
        <p:nvGrpSpPr>
          <p:cNvPr id="28" name="Group 27">
            <a:extLst>
              <a:ext uri="{FF2B5EF4-FFF2-40B4-BE49-F238E27FC236}">
                <a16:creationId xmlns:a16="http://schemas.microsoft.com/office/drawing/2014/main" id="{E8AD474A-D44D-4068-9AC0-E075C4A15FB1}"/>
              </a:ext>
            </a:extLst>
          </p:cNvPr>
          <p:cNvGrpSpPr/>
          <p:nvPr/>
        </p:nvGrpSpPr>
        <p:grpSpPr>
          <a:xfrm>
            <a:off x="7888830" y="2882021"/>
            <a:ext cx="2420347" cy="2368647"/>
            <a:chOff x="8047017" y="2939315"/>
            <a:chExt cx="2468880" cy="2416143"/>
          </a:xfrm>
        </p:grpSpPr>
        <p:sp>
          <p:nvSpPr>
            <p:cNvPr id="80" name="TextBox 79">
              <a:extLst>
                <a:ext uri="{FF2B5EF4-FFF2-40B4-BE49-F238E27FC236}">
                  <a16:creationId xmlns:a16="http://schemas.microsoft.com/office/drawing/2014/main" id="{FB218A8C-0032-4D10-9AA8-9B7816410325}"/>
                </a:ext>
              </a:extLst>
            </p:cNvPr>
            <p:cNvSpPr txBox="1"/>
            <p:nvPr/>
          </p:nvSpPr>
          <p:spPr>
            <a:xfrm>
              <a:off x="8047017" y="2939315"/>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n-ea"/>
                  <a:cs typeface="+mn-cs"/>
                </a:rPr>
                <a:t>Azure Functions</a:t>
              </a:r>
            </a:p>
          </p:txBody>
        </p:sp>
        <p:sp>
          <p:nvSpPr>
            <p:cNvPr id="81" name="TextBox 80">
              <a:extLst>
                <a:ext uri="{FF2B5EF4-FFF2-40B4-BE49-F238E27FC236}">
                  <a16:creationId xmlns:a16="http://schemas.microsoft.com/office/drawing/2014/main" id="{ACF3C21B-22D1-474D-B696-373FC1C5250A}"/>
                </a:ext>
              </a:extLst>
            </p:cNvPr>
            <p:cNvSpPr txBox="1"/>
            <p:nvPr/>
          </p:nvSpPr>
          <p:spPr>
            <a:xfrm>
              <a:off x="8047017" y="4402347"/>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n-ea"/>
                  <a:cs typeface="+mn-cs"/>
                </a:rPr>
                <a:t>Azure Automation</a:t>
              </a:r>
            </a:p>
          </p:txBody>
        </p:sp>
        <p:sp>
          <p:nvSpPr>
            <p:cNvPr id="82" name="TextBox 81">
              <a:extLst>
                <a:ext uri="{FF2B5EF4-FFF2-40B4-BE49-F238E27FC236}">
                  <a16:creationId xmlns:a16="http://schemas.microsoft.com/office/drawing/2014/main" id="{5132851C-5C6B-487F-B36C-5FABED0EBCF8}"/>
                </a:ext>
              </a:extLst>
            </p:cNvPr>
            <p:cNvSpPr txBox="1"/>
            <p:nvPr/>
          </p:nvSpPr>
          <p:spPr>
            <a:xfrm>
              <a:off x="8047017" y="3670835"/>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n-ea"/>
                  <a:cs typeface="+mn-cs"/>
                </a:rPr>
                <a:t>Logic Apps</a:t>
              </a:r>
            </a:p>
          </p:txBody>
        </p:sp>
        <p:sp>
          <p:nvSpPr>
            <p:cNvPr id="83" name="TextBox 82">
              <a:extLst>
                <a:ext uri="{FF2B5EF4-FFF2-40B4-BE49-F238E27FC236}">
                  <a16:creationId xmlns:a16="http://schemas.microsoft.com/office/drawing/2014/main" id="{E6ECB19F-78B2-4F77-83D6-D1CA12618F6D}"/>
                </a:ext>
              </a:extLst>
            </p:cNvPr>
            <p:cNvSpPr txBox="1"/>
            <p:nvPr/>
          </p:nvSpPr>
          <p:spPr>
            <a:xfrm>
              <a:off x="8047017" y="5133859"/>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n-ea"/>
                  <a:cs typeface="+mn-cs"/>
                </a:rPr>
                <a:t>WebHooks</a:t>
              </a:r>
            </a:p>
          </p:txBody>
        </p:sp>
      </p:grpSp>
      <p:grpSp>
        <p:nvGrpSpPr>
          <p:cNvPr id="22" name="Group 21">
            <a:extLst>
              <a:ext uri="{FF2B5EF4-FFF2-40B4-BE49-F238E27FC236}">
                <a16:creationId xmlns:a16="http://schemas.microsoft.com/office/drawing/2014/main" id="{393536B3-83E9-4175-A7C3-A24CC551DC03}"/>
              </a:ext>
            </a:extLst>
          </p:cNvPr>
          <p:cNvGrpSpPr/>
          <p:nvPr/>
        </p:nvGrpSpPr>
        <p:grpSpPr>
          <a:xfrm>
            <a:off x="1776831" y="2476189"/>
            <a:ext cx="311775" cy="3166950"/>
            <a:chOff x="1812459" y="2525345"/>
            <a:chExt cx="318027" cy="3230454"/>
          </a:xfrm>
        </p:grpSpPr>
        <p:pic>
          <p:nvPicPr>
            <p:cNvPr id="144" name="Picture 143"/>
            <p:cNvPicPr>
              <a:picLocks noChangeAspect="1"/>
            </p:cNvPicPr>
            <p:nvPr/>
          </p:nvPicPr>
          <p:blipFill rotWithShape="1">
            <a:blip r:embed="rId4"/>
            <a:srcRect b="32970"/>
            <a:stretch/>
          </p:blipFill>
          <p:spPr>
            <a:xfrm>
              <a:off x="1812459" y="4718545"/>
              <a:ext cx="318027" cy="320715"/>
            </a:xfrm>
            <a:prstGeom prst="rect">
              <a:avLst/>
            </a:prstGeom>
            <a:ln>
              <a:noFill/>
            </a:ln>
          </p:spPr>
        </p:pic>
        <p:pic>
          <p:nvPicPr>
            <p:cNvPr id="141" name="Picture 140"/>
            <p:cNvPicPr>
              <a:picLocks noChangeAspect="1"/>
            </p:cNvPicPr>
            <p:nvPr/>
          </p:nvPicPr>
          <p:blipFill>
            <a:blip r:embed="rId5"/>
            <a:stretch>
              <a:fillRect/>
            </a:stretch>
          </p:blipFill>
          <p:spPr>
            <a:xfrm>
              <a:off x="1812459" y="3256865"/>
              <a:ext cx="318027" cy="318027"/>
            </a:xfrm>
            <a:prstGeom prst="rect">
              <a:avLst/>
            </a:prstGeom>
            <a:ln>
              <a:noFill/>
            </a:ln>
          </p:spPr>
        </p:pic>
        <p:pic>
          <p:nvPicPr>
            <p:cNvPr id="138" name="Picture 137"/>
            <p:cNvPicPr>
              <a:picLocks noChangeAspect="1"/>
            </p:cNvPicPr>
            <p:nvPr/>
          </p:nvPicPr>
          <p:blipFill>
            <a:blip r:embed="rId6"/>
            <a:stretch>
              <a:fillRect/>
            </a:stretch>
          </p:blipFill>
          <p:spPr>
            <a:xfrm>
              <a:off x="1819273" y="3995191"/>
              <a:ext cx="304398" cy="304398"/>
            </a:xfrm>
            <a:prstGeom prst="rect">
              <a:avLst/>
            </a:prstGeom>
            <a:ln>
              <a:noFill/>
            </a:ln>
          </p:spPr>
        </p:pic>
        <p:pic>
          <p:nvPicPr>
            <p:cNvPr id="135" name="Picture 134"/>
            <p:cNvPicPr>
              <a:picLocks noChangeAspect="1"/>
            </p:cNvPicPr>
            <p:nvPr/>
          </p:nvPicPr>
          <p:blipFill>
            <a:blip r:embed="rId7"/>
            <a:stretch>
              <a:fillRect/>
            </a:stretch>
          </p:blipFill>
          <p:spPr>
            <a:xfrm>
              <a:off x="1826087" y="5465029"/>
              <a:ext cx="290770" cy="290770"/>
            </a:xfrm>
            <a:prstGeom prst="rect">
              <a:avLst/>
            </a:prstGeom>
            <a:ln>
              <a:noFill/>
            </a:ln>
          </p:spPr>
        </p:pic>
        <p:pic>
          <p:nvPicPr>
            <p:cNvPr id="132" name="Picture 131"/>
            <p:cNvPicPr>
              <a:picLocks noChangeAspect="1"/>
            </p:cNvPicPr>
            <p:nvPr/>
          </p:nvPicPr>
          <p:blipFill>
            <a:blip r:embed="rId8"/>
            <a:stretch>
              <a:fillRect/>
            </a:stretch>
          </p:blipFill>
          <p:spPr>
            <a:xfrm>
              <a:off x="1812459" y="2525345"/>
              <a:ext cx="318027" cy="318027"/>
            </a:xfrm>
            <a:prstGeom prst="rect">
              <a:avLst/>
            </a:prstGeom>
            <a:ln>
              <a:noFill/>
            </a:ln>
          </p:spPr>
        </p:pic>
      </p:grpSp>
      <p:grpSp>
        <p:nvGrpSpPr>
          <p:cNvPr id="23" name="Group 22">
            <a:extLst>
              <a:ext uri="{FF2B5EF4-FFF2-40B4-BE49-F238E27FC236}">
                <a16:creationId xmlns:a16="http://schemas.microsoft.com/office/drawing/2014/main" id="{B45EC93F-AE7A-4524-BFD8-A11B62F34E5B}"/>
              </a:ext>
            </a:extLst>
          </p:cNvPr>
          <p:cNvGrpSpPr/>
          <p:nvPr/>
        </p:nvGrpSpPr>
        <p:grpSpPr>
          <a:xfrm>
            <a:off x="8059993" y="2834528"/>
            <a:ext cx="312230" cy="2463634"/>
            <a:chOff x="8221612" y="2890869"/>
            <a:chExt cx="318491" cy="2513035"/>
          </a:xfrm>
        </p:grpSpPr>
        <p:pic>
          <p:nvPicPr>
            <p:cNvPr id="163" name="Picture 162"/>
            <p:cNvPicPr>
              <a:picLocks noChangeAspect="1"/>
            </p:cNvPicPr>
            <p:nvPr/>
          </p:nvPicPr>
          <p:blipFill>
            <a:blip r:embed="rId9"/>
            <a:stretch>
              <a:fillRect/>
            </a:stretch>
          </p:blipFill>
          <p:spPr>
            <a:xfrm>
              <a:off x="8221612" y="2890869"/>
              <a:ext cx="318491" cy="318491"/>
            </a:xfrm>
            <a:prstGeom prst="rect">
              <a:avLst/>
            </a:prstGeom>
            <a:ln>
              <a:noFill/>
            </a:ln>
          </p:spPr>
        </p:pic>
        <p:pic>
          <p:nvPicPr>
            <p:cNvPr id="155" name="Picture 154"/>
            <p:cNvPicPr>
              <a:picLocks noChangeAspect="1"/>
            </p:cNvPicPr>
            <p:nvPr/>
          </p:nvPicPr>
          <p:blipFill>
            <a:blip r:embed="rId10"/>
            <a:stretch>
              <a:fillRect/>
            </a:stretch>
          </p:blipFill>
          <p:spPr>
            <a:xfrm>
              <a:off x="8221612" y="4353901"/>
              <a:ext cx="318491" cy="318491"/>
            </a:xfrm>
            <a:prstGeom prst="rect">
              <a:avLst/>
            </a:prstGeom>
            <a:ln>
              <a:noFill/>
            </a:ln>
          </p:spPr>
        </p:pic>
        <p:pic>
          <p:nvPicPr>
            <p:cNvPr id="151" name="Picture 150"/>
            <p:cNvPicPr>
              <a:picLocks noChangeAspect="1"/>
            </p:cNvPicPr>
            <p:nvPr/>
          </p:nvPicPr>
          <p:blipFill>
            <a:blip r:embed="rId11"/>
            <a:stretch>
              <a:fillRect/>
            </a:stretch>
          </p:blipFill>
          <p:spPr>
            <a:xfrm>
              <a:off x="8221612" y="5085413"/>
              <a:ext cx="318491" cy="318491"/>
            </a:xfrm>
            <a:prstGeom prst="rect">
              <a:avLst/>
            </a:prstGeom>
            <a:ln>
              <a:noFill/>
            </a:ln>
          </p:spPr>
        </p:pic>
        <p:pic>
          <p:nvPicPr>
            <p:cNvPr id="180" name="Picture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21612" y="3622389"/>
              <a:ext cx="318491" cy="318491"/>
            </a:xfrm>
            <a:prstGeom prst="rect">
              <a:avLst/>
            </a:prstGeom>
          </p:spPr>
        </p:pic>
      </p:grpSp>
    </p:spTree>
    <p:extLst>
      <p:ext uri="{BB962C8B-B14F-4D97-AF65-F5344CB8AC3E}">
        <p14:creationId xmlns:p14="http://schemas.microsoft.com/office/powerpoint/2010/main" val="13882861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par>
                                <p:cTn id="8" presetID="63" presetClass="path" presetSubtype="0" decel="100000" fill="hold" grpId="1" nodeType="withEffect">
                                  <p:stCondLst>
                                    <p:cond delay="0"/>
                                  </p:stCondLst>
                                  <p:childTnLst>
                                    <p:animMotion origin="layout" path="M -9.9566E-8 4.1035E-6 L -0.02578 4.1035E-6 " pathEditMode="relative" rAng="0" ptsTypes="AA">
                                      <p:cBhvr>
                                        <p:cTn id="9" dur="500" spd="-100000" fill="hold"/>
                                        <p:tgtEl>
                                          <p:spTgt spid="112"/>
                                        </p:tgtEl>
                                        <p:attrNameLst>
                                          <p:attrName>ppt_x</p:attrName>
                                          <p:attrName>ppt_y</p:attrName>
                                        </p:attrNameLst>
                                      </p:cBhvr>
                                      <p:rCtr x="-1289" y="0"/>
                                    </p:animMotion>
                                  </p:childTnLst>
                                </p:cTn>
                              </p:par>
                              <p:par>
                                <p:cTn id="10" presetID="10"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63" presetClass="path" presetSubtype="0" decel="100000" fill="hold" nodeType="withEffect">
                                  <p:stCondLst>
                                    <p:cond delay="0"/>
                                  </p:stCondLst>
                                  <p:childTnLst>
                                    <p:animMotion origin="layout" path="M -9.9566E-8 4.1035E-6 L -0.02578 4.1035E-6 " pathEditMode="relative" rAng="0" ptsTypes="AA">
                                      <p:cBhvr>
                                        <p:cTn id="14" dur="500" spd="-100000" fill="hold"/>
                                        <p:tgtEl>
                                          <p:spTgt spid="21"/>
                                        </p:tgtEl>
                                        <p:attrNameLst>
                                          <p:attrName>ppt_x</p:attrName>
                                          <p:attrName>ppt_y</p:attrName>
                                        </p:attrNameLst>
                                      </p:cBhvr>
                                      <p:rCtr x="-1289" y="0"/>
                                    </p:animMotion>
                                  </p:childTnLst>
                                </p:cTn>
                              </p:par>
                              <p:par>
                                <p:cTn id="15" presetID="10"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63" presetClass="path" presetSubtype="0" decel="100000" fill="hold" nodeType="withEffect">
                                  <p:stCondLst>
                                    <p:cond delay="0"/>
                                  </p:stCondLst>
                                  <p:childTnLst>
                                    <p:animMotion origin="layout" path="M -9.9566E-8 4.1035E-6 L -0.02578 4.1035E-6 " pathEditMode="relative" rAng="0" ptsTypes="AA">
                                      <p:cBhvr>
                                        <p:cTn id="19" dur="500" spd="-100000" fill="hold"/>
                                        <p:tgtEl>
                                          <p:spTgt spid="22"/>
                                        </p:tgtEl>
                                        <p:attrNameLst>
                                          <p:attrName>ppt_x</p:attrName>
                                          <p:attrName>ppt_y</p:attrName>
                                        </p:attrNameLst>
                                      </p:cBhvr>
                                      <p:rCtr x="-1289" y="0"/>
                                    </p:animMotion>
                                  </p:childTnLst>
                                </p:cTn>
                              </p:par>
                              <p:par>
                                <p:cTn id="20" presetID="10"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63" presetClass="path" presetSubtype="0" decel="100000" fill="hold" nodeType="withEffect">
                                  <p:stCondLst>
                                    <p:cond delay="0"/>
                                  </p:stCondLst>
                                  <p:childTnLst>
                                    <p:animMotion origin="layout" path="M -9.9566E-8 4.1035E-6 L -0.02578 4.1035E-6 " pathEditMode="relative" rAng="0" ptsTypes="AA">
                                      <p:cBhvr>
                                        <p:cTn id="24" dur="500" spd="-100000" fill="hold"/>
                                        <p:tgtEl>
                                          <p:spTgt spid="27"/>
                                        </p:tgtEl>
                                        <p:attrNameLst>
                                          <p:attrName>ppt_x</p:attrName>
                                          <p:attrName>ppt_y</p:attrName>
                                        </p:attrNameLst>
                                      </p:cBhvr>
                                      <p:rCtr x="-1289" y="0"/>
                                    </p:animMotion>
                                  </p:childTnLst>
                                </p:cTn>
                              </p:par>
                              <p:par>
                                <p:cTn id="25" presetID="10" presetClass="entr" presetSubtype="0" fill="hold" nodeType="withEffect">
                                  <p:stCondLst>
                                    <p:cond delay="10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63" presetClass="path" presetSubtype="0" decel="100000" fill="hold" nodeType="withEffect">
                                  <p:stCondLst>
                                    <p:cond delay="100"/>
                                  </p:stCondLst>
                                  <p:childTnLst>
                                    <p:animMotion origin="layout" path="M -9.9566E-8 4.1035E-6 L -0.02578 4.1035E-6 " pathEditMode="relative" rAng="0" ptsTypes="AA">
                                      <p:cBhvr>
                                        <p:cTn id="29" dur="500" spd="-100000" fill="hold"/>
                                        <p:tgtEl>
                                          <p:spTgt spid="26"/>
                                        </p:tgtEl>
                                        <p:attrNameLst>
                                          <p:attrName>ppt_x</p:attrName>
                                          <p:attrName>ppt_y</p:attrName>
                                        </p:attrNameLst>
                                      </p:cBhvr>
                                      <p:rCtr x="-1289" y="0"/>
                                    </p:animMotion>
                                  </p:childTnLst>
                                </p:cTn>
                              </p:par>
                              <p:par>
                                <p:cTn id="30" presetID="10" presetClass="entr" presetSubtype="0" fill="hold" grpId="0" nodeType="with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63" presetClass="path" presetSubtype="0" decel="100000" fill="hold" grpId="1" nodeType="withEffect">
                                  <p:stCondLst>
                                    <p:cond delay="200"/>
                                  </p:stCondLst>
                                  <p:childTnLst>
                                    <p:animMotion origin="layout" path="M -9.9566E-8 4.1035E-6 L -0.02578 4.1035E-6 " pathEditMode="relative" rAng="0" ptsTypes="AA">
                                      <p:cBhvr>
                                        <p:cTn id="34" dur="500" spd="-100000" fill="hold"/>
                                        <p:tgtEl>
                                          <p:spTgt spid="8"/>
                                        </p:tgtEl>
                                        <p:attrNameLst>
                                          <p:attrName>ppt_x</p:attrName>
                                          <p:attrName>ppt_y</p:attrName>
                                        </p:attrNameLst>
                                      </p:cBhvr>
                                      <p:rCtr x="-1289" y="0"/>
                                    </p:animMotion>
                                  </p:childTnLst>
                                </p:cTn>
                              </p:par>
                              <p:par>
                                <p:cTn id="35" presetID="10" presetClass="entr" presetSubtype="0" fill="hold" nodeType="withEffect">
                                  <p:stCondLst>
                                    <p:cond delay="20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500"/>
                                        <p:tgtEl>
                                          <p:spTgt spid="54"/>
                                        </p:tgtEl>
                                      </p:cBhvr>
                                    </p:animEffect>
                                  </p:childTnLst>
                                </p:cTn>
                              </p:par>
                              <p:par>
                                <p:cTn id="38" presetID="63" presetClass="path" presetSubtype="0" decel="100000" fill="hold" nodeType="withEffect">
                                  <p:stCondLst>
                                    <p:cond delay="200"/>
                                  </p:stCondLst>
                                  <p:childTnLst>
                                    <p:animMotion origin="layout" path="M -9.9566E-8 4.1035E-6 L -0.02578 4.1035E-6 " pathEditMode="relative" rAng="0" ptsTypes="AA">
                                      <p:cBhvr>
                                        <p:cTn id="39" dur="500" spd="-100000" fill="hold"/>
                                        <p:tgtEl>
                                          <p:spTgt spid="54"/>
                                        </p:tgtEl>
                                        <p:attrNameLst>
                                          <p:attrName>ppt_x</p:attrName>
                                          <p:attrName>ppt_y</p:attrName>
                                        </p:attrNameLst>
                                      </p:cBhvr>
                                      <p:rCtr x="-1289" y="0"/>
                                    </p:animMotion>
                                  </p:childTnLst>
                                </p:cTn>
                              </p:par>
                              <p:par>
                                <p:cTn id="40" presetID="10" presetClass="entr" presetSubtype="0" fill="hold" nodeType="withEffect">
                                  <p:stCondLst>
                                    <p:cond delay="3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63" presetClass="path" presetSubtype="0" decel="100000" fill="hold" nodeType="withEffect">
                                  <p:stCondLst>
                                    <p:cond delay="300"/>
                                  </p:stCondLst>
                                  <p:childTnLst>
                                    <p:animMotion origin="layout" path="M -9.9566E-8 4.1035E-6 L -0.02578 4.1035E-6 " pathEditMode="relative" rAng="0" ptsTypes="AA">
                                      <p:cBhvr>
                                        <p:cTn id="44" dur="500" spd="-100000" fill="hold"/>
                                        <p:tgtEl>
                                          <p:spTgt spid="25"/>
                                        </p:tgtEl>
                                        <p:attrNameLst>
                                          <p:attrName>ppt_x</p:attrName>
                                          <p:attrName>ppt_y</p:attrName>
                                        </p:attrNameLst>
                                      </p:cBhvr>
                                      <p:rCtr x="-1289" y="0"/>
                                    </p:animMotion>
                                  </p:childTnLst>
                                </p:cTn>
                              </p:par>
                              <p:par>
                                <p:cTn id="45" presetID="10" presetClass="entr" presetSubtype="0" fill="hold" grpId="0" nodeType="withEffect">
                                  <p:stCondLst>
                                    <p:cond delay="400"/>
                                  </p:stCondLst>
                                  <p:childTnLst>
                                    <p:set>
                                      <p:cBhvr>
                                        <p:cTn id="46" dur="1" fill="hold">
                                          <p:stCondLst>
                                            <p:cond delay="0"/>
                                          </p:stCondLst>
                                        </p:cTn>
                                        <p:tgtEl>
                                          <p:spTgt spid="166"/>
                                        </p:tgtEl>
                                        <p:attrNameLst>
                                          <p:attrName>style.visibility</p:attrName>
                                        </p:attrNameLst>
                                      </p:cBhvr>
                                      <p:to>
                                        <p:strVal val="visible"/>
                                      </p:to>
                                    </p:set>
                                    <p:animEffect transition="in" filter="fade">
                                      <p:cBhvr>
                                        <p:cTn id="47" dur="500"/>
                                        <p:tgtEl>
                                          <p:spTgt spid="166"/>
                                        </p:tgtEl>
                                      </p:cBhvr>
                                    </p:animEffect>
                                  </p:childTnLst>
                                </p:cTn>
                              </p:par>
                              <p:par>
                                <p:cTn id="48" presetID="63" presetClass="path" presetSubtype="0" decel="100000" fill="hold" grpId="1" nodeType="withEffect">
                                  <p:stCondLst>
                                    <p:cond delay="400"/>
                                  </p:stCondLst>
                                  <p:childTnLst>
                                    <p:animMotion origin="layout" path="M -9.9566E-8 4.1035E-6 L -0.02578 4.1035E-6 " pathEditMode="relative" rAng="0" ptsTypes="AA">
                                      <p:cBhvr>
                                        <p:cTn id="49" dur="500" spd="-100000" fill="hold"/>
                                        <p:tgtEl>
                                          <p:spTgt spid="166"/>
                                        </p:tgtEl>
                                        <p:attrNameLst>
                                          <p:attrName>ppt_x</p:attrName>
                                          <p:attrName>ppt_y</p:attrName>
                                        </p:attrNameLst>
                                      </p:cBhvr>
                                      <p:rCtr x="-1289" y="0"/>
                                    </p:animMotion>
                                  </p:childTnLst>
                                </p:cTn>
                              </p:par>
                              <p:par>
                                <p:cTn id="50" presetID="10" presetClass="entr" presetSubtype="0" fill="hold" nodeType="withEffect">
                                  <p:stCondLst>
                                    <p:cond delay="40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63" presetClass="path" presetSubtype="0" decel="100000" fill="hold" nodeType="withEffect">
                                  <p:stCondLst>
                                    <p:cond delay="400"/>
                                  </p:stCondLst>
                                  <p:childTnLst>
                                    <p:animMotion origin="layout" path="M -9.9566E-8 4.1035E-6 L -0.02578 4.1035E-6 " pathEditMode="relative" rAng="0" ptsTypes="AA">
                                      <p:cBhvr>
                                        <p:cTn id="54" dur="500" spd="-100000" fill="hold"/>
                                        <p:tgtEl>
                                          <p:spTgt spid="24"/>
                                        </p:tgtEl>
                                        <p:attrNameLst>
                                          <p:attrName>ppt_x</p:attrName>
                                          <p:attrName>ppt_y</p:attrName>
                                        </p:attrNameLst>
                                      </p:cBhvr>
                                      <p:rCtr x="-1289" y="0"/>
                                    </p:animMotion>
                                  </p:childTnLst>
                                </p:cTn>
                              </p:par>
                              <p:par>
                                <p:cTn id="55" presetID="10" presetClass="entr" presetSubtype="0" fill="hold" nodeType="withEffect">
                                  <p:stCondLst>
                                    <p:cond delay="40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par>
                                <p:cTn id="58" presetID="63" presetClass="path" presetSubtype="0" decel="100000" fill="hold" nodeType="withEffect">
                                  <p:stCondLst>
                                    <p:cond delay="400"/>
                                  </p:stCondLst>
                                  <p:childTnLst>
                                    <p:animMotion origin="layout" path="M -9.9566E-8 4.1035E-6 L -0.02578 4.1035E-6 " pathEditMode="relative" rAng="0" ptsTypes="AA">
                                      <p:cBhvr>
                                        <p:cTn id="59" dur="500" spd="-100000" fill="hold"/>
                                        <p:tgtEl>
                                          <p:spTgt spid="23"/>
                                        </p:tgtEl>
                                        <p:attrNameLst>
                                          <p:attrName>ppt_x</p:attrName>
                                          <p:attrName>ppt_y</p:attrName>
                                        </p:attrNameLst>
                                      </p:cBhvr>
                                      <p:rCtr x="-1289" y="0"/>
                                    </p:animMotion>
                                  </p:childTnLst>
                                </p:cTn>
                              </p:par>
                              <p:par>
                                <p:cTn id="60" presetID="10" presetClass="entr" presetSubtype="0" fill="hold" nodeType="withEffect">
                                  <p:stCondLst>
                                    <p:cond delay="40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63" presetClass="path" presetSubtype="0" decel="100000" fill="hold" nodeType="withEffect">
                                  <p:stCondLst>
                                    <p:cond delay="400"/>
                                  </p:stCondLst>
                                  <p:childTnLst>
                                    <p:animMotion origin="layout" path="M -9.9566E-8 4.1035E-6 L -0.02578 4.1035E-6 " pathEditMode="relative" rAng="0" ptsTypes="AA">
                                      <p:cBhvr>
                                        <p:cTn id="64" dur="500" spd="-100000" fill="hold"/>
                                        <p:tgtEl>
                                          <p:spTgt spid="28"/>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2" grpId="0"/>
      <p:bldP spid="112" grpId="1"/>
      <p:bldP spid="166" grpId="0"/>
      <p:bldP spid="166"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3941-B06F-4971-9BC7-15C3CC060AAF}"/>
              </a:ext>
            </a:extLst>
          </p:cNvPr>
          <p:cNvSpPr>
            <a:spLocks noGrp="1"/>
          </p:cNvSpPr>
          <p:nvPr>
            <p:ph type="title"/>
          </p:nvPr>
        </p:nvSpPr>
        <p:spPr/>
        <p:txBody>
          <a:bodyPr/>
          <a:lstStyle/>
          <a:p>
            <a:pPr lvl="0">
              <a:defRPr/>
            </a:pPr>
            <a:r>
              <a:rPr lang="en-US" dirty="0"/>
              <a:t>Ensure reliability and performance in your apps</a:t>
            </a:r>
          </a:p>
        </p:txBody>
      </p:sp>
      <p:sp>
        <p:nvSpPr>
          <p:cNvPr id="13" name="TextBox 12">
            <a:extLst>
              <a:ext uri="{FF2B5EF4-FFF2-40B4-BE49-F238E27FC236}">
                <a16:creationId xmlns:a16="http://schemas.microsoft.com/office/drawing/2014/main" id="{14CEFE14-23BA-4417-BAA0-723AA23C1F99}"/>
              </a:ext>
            </a:extLst>
          </p:cNvPr>
          <p:cNvSpPr txBox="1"/>
          <p:nvPr/>
        </p:nvSpPr>
        <p:spPr>
          <a:xfrm>
            <a:off x="8368084" y="4469767"/>
            <a:ext cx="3227129" cy="594092"/>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dirty="0">
                <a:ln>
                  <a:noFill/>
                </a:ln>
                <a:gradFill>
                  <a:gsLst>
                    <a:gs pos="13483">
                      <a:srgbClr val="353535"/>
                    </a:gs>
                    <a:gs pos="62000">
                      <a:srgbClr val="353535"/>
                    </a:gs>
                  </a:gsLst>
                  <a:lin ang="5400000" scaled="0"/>
                </a:gradFill>
                <a:effectLst/>
                <a:uLnTx/>
                <a:uFillTx/>
                <a:latin typeface="Segoe UI Semilight"/>
                <a:ea typeface="+mn-ea"/>
                <a:cs typeface="Segoe UI"/>
              </a:rPr>
              <a:t>High reliability</a:t>
            </a:r>
          </a:p>
        </p:txBody>
      </p:sp>
      <p:sp>
        <p:nvSpPr>
          <p:cNvPr id="14" name="TextBox 13">
            <a:extLst>
              <a:ext uri="{FF2B5EF4-FFF2-40B4-BE49-F238E27FC236}">
                <a16:creationId xmlns:a16="http://schemas.microsoft.com/office/drawing/2014/main" id="{A26A4FEB-CE28-4574-AB9C-D74779E92C82}"/>
              </a:ext>
            </a:extLst>
          </p:cNvPr>
          <p:cNvSpPr txBox="1"/>
          <p:nvPr/>
        </p:nvSpPr>
        <p:spPr>
          <a:xfrm>
            <a:off x="596787" y="4469767"/>
            <a:ext cx="3227129" cy="594092"/>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dirty="0">
                <a:ln>
                  <a:noFill/>
                </a:ln>
                <a:gradFill>
                  <a:gsLst>
                    <a:gs pos="13483">
                      <a:srgbClr val="353535"/>
                    </a:gs>
                    <a:gs pos="62000">
                      <a:srgbClr val="353535"/>
                    </a:gs>
                  </a:gsLst>
                  <a:lin ang="5400000" scaled="0"/>
                </a:gradFill>
                <a:effectLst/>
                <a:uLnTx/>
                <a:uFillTx/>
                <a:latin typeface="Segoe UI Semilight"/>
                <a:ea typeface="+mn-ea"/>
                <a:cs typeface="Segoe UI"/>
              </a:rPr>
              <a:t>Near real-time</a:t>
            </a:r>
          </a:p>
        </p:txBody>
      </p:sp>
      <p:sp>
        <p:nvSpPr>
          <p:cNvPr id="15" name="TextBox 14">
            <a:extLst>
              <a:ext uri="{FF2B5EF4-FFF2-40B4-BE49-F238E27FC236}">
                <a16:creationId xmlns:a16="http://schemas.microsoft.com/office/drawing/2014/main" id="{338E1697-6498-4518-85C6-A891F9C579DC}"/>
              </a:ext>
            </a:extLst>
          </p:cNvPr>
          <p:cNvSpPr txBox="1"/>
          <p:nvPr/>
        </p:nvSpPr>
        <p:spPr>
          <a:xfrm>
            <a:off x="4482436" y="4469767"/>
            <a:ext cx="3227129" cy="594092"/>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dirty="0">
                <a:ln>
                  <a:noFill/>
                </a:ln>
                <a:gradFill>
                  <a:gsLst>
                    <a:gs pos="13483">
                      <a:srgbClr val="353535"/>
                    </a:gs>
                    <a:gs pos="62000">
                      <a:srgbClr val="353535"/>
                    </a:gs>
                  </a:gsLst>
                  <a:lin ang="5400000" scaled="0"/>
                </a:gradFill>
                <a:effectLst/>
                <a:uLnTx/>
                <a:uFillTx/>
                <a:latin typeface="Segoe UI Semilight"/>
                <a:ea typeface="+mn-ea"/>
                <a:cs typeface="Segoe UI"/>
              </a:rPr>
              <a:t>Massive scale-out</a:t>
            </a:r>
          </a:p>
        </p:txBody>
      </p:sp>
      <p:grpSp>
        <p:nvGrpSpPr>
          <p:cNvPr id="8" name="Group 7">
            <a:extLst>
              <a:ext uri="{FF2B5EF4-FFF2-40B4-BE49-F238E27FC236}">
                <a16:creationId xmlns:a16="http://schemas.microsoft.com/office/drawing/2014/main" id="{D027ED78-3DE0-460F-B44C-05D175DD18F1}"/>
              </a:ext>
            </a:extLst>
          </p:cNvPr>
          <p:cNvGrpSpPr/>
          <p:nvPr/>
        </p:nvGrpSpPr>
        <p:grpSpPr>
          <a:xfrm>
            <a:off x="705598" y="2353302"/>
            <a:ext cx="3009507" cy="2018142"/>
            <a:chOff x="719746" y="2399994"/>
            <a:chExt cx="3069854" cy="2058610"/>
          </a:xfrm>
        </p:grpSpPr>
        <p:sp>
          <p:nvSpPr>
            <p:cNvPr id="18" name="Freeform 50"/>
            <p:cNvSpPr>
              <a:spLocks/>
            </p:cNvSpPr>
            <p:nvPr/>
          </p:nvSpPr>
          <p:spPr bwMode="auto">
            <a:xfrm>
              <a:off x="719746"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78D7"/>
            </a:solidFill>
            <a:ln w="19050" cap="flat">
              <a:solidFill>
                <a:srgbClr val="0078D7"/>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l" defTabSz="914192" rtl="0" eaLnBrk="1" fontAlgn="auto" latinLnBrk="0" hangingPunct="1">
                <a:lnSpc>
                  <a:spcPct val="9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353535"/>
                </a:solidFill>
                <a:effectLst/>
                <a:uLnTx/>
                <a:uFillTx/>
                <a:latin typeface="Segoe UI Semilight"/>
                <a:ea typeface="+mn-ea"/>
                <a:cs typeface="+mn-cs"/>
              </a:endParaRPr>
            </a:p>
          </p:txBody>
        </p:sp>
        <p:sp>
          <p:nvSpPr>
            <p:cNvPr id="63" name="TextBox 62"/>
            <p:cNvSpPr txBox="1"/>
            <p:nvPr/>
          </p:nvSpPr>
          <p:spPr>
            <a:xfrm>
              <a:off x="1050061" y="3401595"/>
              <a:ext cx="2409225" cy="840230"/>
            </a:xfrm>
            <a:prstGeom prst="rect">
              <a:avLst/>
            </a:prstGeom>
            <a:noFill/>
          </p:spPr>
          <p:txBody>
            <a:bodyPr wrap="square" rtlCol="0">
              <a:spAutoFit/>
            </a:bodyPr>
            <a:lstStyle/>
            <a:p>
              <a:pPr marL="0" marR="0" lvl="0" indent="0" algn="ctr" defTabSz="914038" rtl="0" eaLnBrk="1" fontAlgn="auto" latinLnBrk="0" hangingPunct="1">
                <a:lnSpc>
                  <a:spcPct val="90000"/>
                </a:lnSpc>
                <a:spcBef>
                  <a:spcPts val="0"/>
                </a:spcBef>
                <a:spcAft>
                  <a:spcPts val="500"/>
                </a:spcAft>
                <a:buClrTx/>
                <a:buSzPct val="90000"/>
                <a:buFontTx/>
                <a:buNone/>
                <a:tabLst/>
                <a:defRPr/>
              </a:pPr>
              <a:r>
                <a:rPr kumimoji="0" lang="en-US" sz="1765" b="0" i="0" u="none" strike="noStrike" kern="1200" cap="none" spc="0" normalizeH="0" baseline="0" noProof="0" dirty="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Sub-second </a:t>
              </a:r>
              <a:br>
                <a:rPr kumimoji="0" lang="en-US" sz="1765" b="0" i="0" u="none" strike="noStrike" kern="1200" cap="none" spc="0" normalizeH="0" baseline="0" noProof="0" dirty="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765" b="0" i="0" u="none" strike="noStrike" kern="1200" cap="none" spc="0" normalizeH="0" baseline="0" noProof="0" dirty="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end-to-end latency in the </a:t>
              </a:r>
              <a:r>
                <a:rPr kumimoji="0" lang="en-US" sz="1765" b="1" i="0" u="none" strike="noStrike" kern="1200" cap="none" spc="0" normalizeH="0" baseline="0" noProof="0" dirty="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99</a:t>
              </a:r>
              <a:r>
                <a:rPr kumimoji="0" lang="en-US" sz="1765" b="1" i="0" u="none" strike="noStrike" kern="1200" cap="none" spc="0" normalizeH="0" baseline="30000" noProof="0" dirty="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th</a:t>
              </a:r>
              <a:r>
                <a:rPr kumimoji="0" lang="en-US" sz="1765" b="1" i="0" u="none" strike="noStrike" kern="1200" cap="none" spc="0" normalizeH="0" baseline="0" noProof="0" dirty="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 percentile</a:t>
              </a:r>
            </a:p>
          </p:txBody>
        </p:sp>
      </p:grpSp>
      <p:grpSp>
        <p:nvGrpSpPr>
          <p:cNvPr id="5" name="Group 4">
            <a:extLst>
              <a:ext uri="{FF2B5EF4-FFF2-40B4-BE49-F238E27FC236}">
                <a16:creationId xmlns:a16="http://schemas.microsoft.com/office/drawing/2014/main" id="{1853269C-1F61-4358-ADF6-3ABE0E21C346}"/>
              </a:ext>
            </a:extLst>
          </p:cNvPr>
          <p:cNvGrpSpPr/>
          <p:nvPr/>
        </p:nvGrpSpPr>
        <p:grpSpPr>
          <a:xfrm>
            <a:off x="4591247" y="2353302"/>
            <a:ext cx="3009507" cy="2018142"/>
            <a:chOff x="4683310" y="2399994"/>
            <a:chExt cx="3069854" cy="2058610"/>
          </a:xfrm>
        </p:grpSpPr>
        <p:sp>
          <p:nvSpPr>
            <p:cNvPr id="19" name="Freeform 50"/>
            <p:cNvSpPr>
              <a:spLocks/>
            </p:cNvSpPr>
            <p:nvPr/>
          </p:nvSpPr>
          <p:spPr bwMode="auto">
            <a:xfrm>
              <a:off x="4683310"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78D7"/>
            </a:solidFill>
            <a:ln w="19050" cap="flat">
              <a:solidFill>
                <a:srgbClr val="0078D7"/>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l" defTabSz="914192" rtl="0" eaLnBrk="1" fontAlgn="auto" latinLnBrk="0" hangingPunct="1">
                <a:lnSpc>
                  <a:spcPct val="9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353535"/>
                </a:solidFill>
                <a:effectLst/>
                <a:uLnTx/>
                <a:uFillTx/>
                <a:latin typeface="Segoe UI Semilight"/>
                <a:ea typeface="+mn-ea"/>
                <a:cs typeface="+mn-cs"/>
              </a:endParaRPr>
            </a:p>
          </p:txBody>
        </p:sp>
        <p:sp>
          <p:nvSpPr>
            <p:cNvPr id="21" name="TextBox 20"/>
            <p:cNvSpPr txBox="1"/>
            <p:nvPr/>
          </p:nvSpPr>
          <p:spPr>
            <a:xfrm>
              <a:off x="5013625" y="3526597"/>
              <a:ext cx="2409225" cy="592342"/>
            </a:xfrm>
            <a:prstGeom prst="rect">
              <a:avLst/>
            </a:prstGeom>
            <a:noFill/>
          </p:spPr>
          <p:txBody>
            <a:bodyPr wrap="square" rtlCol="0">
              <a:spAutoFit/>
            </a:bodyPr>
            <a:lstStyle/>
            <a:p>
              <a:pPr marL="0" marR="0" lvl="0" indent="0" algn="ctr" defTabSz="914038" rtl="0" eaLnBrk="1" fontAlgn="auto" latinLnBrk="0" hangingPunct="1">
                <a:lnSpc>
                  <a:spcPct val="90000"/>
                </a:lnSpc>
                <a:spcBef>
                  <a:spcPts val="0"/>
                </a:spcBef>
                <a:spcAft>
                  <a:spcPts val="500"/>
                </a:spcAft>
                <a:buClrTx/>
                <a:buSzPct val="90000"/>
                <a:buFontTx/>
                <a:buNone/>
                <a:tabLst/>
                <a:defRPr/>
              </a:pPr>
              <a:r>
                <a:rPr kumimoji="0" lang="en-US" sz="1765" b="1" i="0" u="none" strike="noStrike" kern="1200" cap="none" spc="0" normalizeH="0" baseline="0" noProof="0" dirty="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10,000,000</a:t>
              </a:r>
              <a:r>
                <a:rPr kumimoji="0" lang="en-US" sz="1765" b="0" i="0" u="none" strike="noStrike" kern="1200" cap="none" spc="0" normalizeH="0" baseline="0" noProof="0" dirty="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 events </a:t>
              </a:r>
              <a:br>
                <a:rPr kumimoji="0" lang="en-US" sz="1765" b="0" i="0" u="none" strike="noStrike" kern="1200" cap="none" spc="0" normalizeH="0" baseline="0" noProof="0" dirty="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765" b="0" i="0" u="none" strike="noStrike" kern="1200" cap="none" spc="0" normalizeH="0" baseline="0" noProof="0" dirty="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per second per region</a:t>
              </a:r>
            </a:p>
          </p:txBody>
        </p:sp>
      </p:grpSp>
      <p:grpSp>
        <p:nvGrpSpPr>
          <p:cNvPr id="7" name="Group 6">
            <a:extLst>
              <a:ext uri="{FF2B5EF4-FFF2-40B4-BE49-F238E27FC236}">
                <a16:creationId xmlns:a16="http://schemas.microsoft.com/office/drawing/2014/main" id="{E871F1EB-3BFF-4623-B536-711E645670EE}"/>
              </a:ext>
            </a:extLst>
          </p:cNvPr>
          <p:cNvGrpSpPr/>
          <p:nvPr/>
        </p:nvGrpSpPr>
        <p:grpSpPr>
          <a:xfrm>
            <a:off x="8476895" y="2353302"/>
            <a:ext cx="3009507" cy="2018142"/>
            <a:chOff x="8646874" y="2399994"/>
            <a:chExt cx="3069854" cy="2058610"/>
          </a:xfrm>
        </p:grpSpPr>
        <p:sp>
          <p:nvSpPr>
            <p:cNvPr id="20" name="Freeform 50"/>
            <p:cNvSpPr>
              <a:spLocks/>
            </p:cNvSpPr>
            <p:nvPr/>
          </p:nvSpPr>
          <p:spPr bwMode="auto">
            <a:xfrm>
              <a:off x="8646874"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78D7"/>
            </a:solidFill>
            <a:ln w="19050" cap="flat">
              <a:solidFill>
                <a:srgbClr val="0078D7"/>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l" defTabSz="914192" rtl="0" eaLnBrk="1" fontAlgn="auto" latinLnBrk="0" hangingPunct="1">
                <a:lnSpc>
                  <a:spcPct val="9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353535"/>
                </a:solidFill>
                <a:effectLst/>
                <a:uLnTx/>
                <a:uFillTx/>
                <a:latin typeface="Segoe UI Semilight"/>
                <a:ea typeface="+mn-ea"/>
                <a:cs typeface="+mn-cs"/>
              </a:endParaRPr>
            </a:p>
          </p:txBody>
        </p:sp>
        <p:sp>
          <p:nvSpPr>
            <p:cNvPr id="22" name="TextBox 21"/>
            <p:cNvSpPr txBox="1"/>
            <p:nvPr/>
          </p:nvSpPr>
          <p:spPr>
            <a:xfrm>
              <a:off x="8899472" y="3401595"/>
              <a:ext cx="2564659" cy="842346"/>
            </a:xfrm>
            <a:prstGeom prst="rect">
              <a:avLst/>
            </a:prstGeom>
            <a:noFill/>
          </p:spPr>
          <p:txBody>
            <a:bodyPr wrap="square" rtlCol="0">
              <a:spAutoFit/>
            </a:bodyPr>
            <a:lstStyle/>
            <a:p>
              <a:pPr marL="0" marR="0" lvl="0" indent="0" algn="ctr" defTabSz="914038" rtl="0" eaLnBrk="1" fontAlgn="auto" latinLnBrk="0" hangingPunct="1">
                <a:lnSpc>
                  <a:spcPct val="90000"/>
                </a:lnSpc>
                <a:spcBef>
                  <a:spcPts val="0"/>
                </a:spcBef>
                <a:spcAft>
                  <a:spcPts val="500"/>
                </a:spcAft>
                <a:buClrTx/>
                <a:buSzPct val="90000"/>
                <a:buFontTx/>
                <a:buNone/>
                <a:tabLst/>
                <a:defRPr/>
              </a:pPr>
              <a:r>
                <a:rPr kumimoji="0" lang="en-US" sz="1765" b="1" i="0" u="none" strike="noStrike" kern="1200" cap="none" spc="0" normalizeH="0" baseline="0" noProof="0" dirty="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24-hour</a:t>
              </a:r>
              <a:r>
                <a:rPr kumimoji="0" lang="en-US" sz="1765" b="0" i="0" u="none" strike="noStrike" kern="1200" cap="none" spc="0" normalizeH="0" baseline="0" noProof="0" dirty="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 retry with exponential back off for events not delivered</a:t>
              </a:r>
            </a:p>
          </p:txBody>
        </p:sp>
      </p:grpSp>
    </p:spTree>
    <p:extLst>
      <p:ext uri="{BB962C8B-B14F-4D97-AF65-F5344CB8AC3E}">
        <p14:creationId xmlns:p14="http://schemas.microsoft.com/office/powerpoint/2010/main" val="1770835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8"/>
                                        </p:tgtEl>
                                        <p:attrNameLst>
                                          <p:attrName>ppt_x</p:attrName>
                                          <p:attrName>ppt_y</p:attrName>
                                        </p:attrNameLst>
                                      </p:cBhvr>
                                      <p:rCtr x="0" y="1852"/>
                                    </p:animMotion>
                                  </p:childTnLst>
                                </p:cTn>
                              </p:par>
                              <p:par>
                                <p:cTn id="10" presetID="10"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64" presetClass="path" presetSubtype="0" decel="100000" fill="hold" grpId="1" nodeType="withEffect">
                                  <p:stCondLst>
                                    <p:cond delay="0"/>
                                  </p:stCondLst>
                                  <p:childTnLst>
                                    <p:animMotion origin="layout" path="M -1.16926E-6 -1.41625E-6 L -1.16926E-6 -0.04539 " pathEditMode="relative" rAng="0" ptsTypes="AA">
                                      <p:cBhvr>
                                        <p:cTn id="14" dur="600" spd="-100000" fill="hold"/>
                                        <p:tgtEl>
                                          <p:spTgt spid="14"/>
                                        </p:tgtEl>
                                        <p:attrNameLst>
                                          <p:attrName>ppt_x</p:attrName>
                                          <p:attrName>ppt_y</p:attrName>
                                        </p:attrNameLst>
                                      </p:cBhvr>
                                      <p:rCtr x="0" y="-2270"/>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42" presetClass="path" presetSubtype="0" decel="100000" fill="hold" nodeType="withEffect">
                                  <p:stCondLst>
                                    <p:cond delay="0"/>
                                  </p:stCondLst>
                                  <p:childTnLst>
                                    <p:animMotion origin="layout" path="M -3.125E-6 4.44444E-6 L -3.125E-6 0.03703 " pathEditMode="relative" rAng="0" ptsTypes="AA">
                                      <p:cBhvr>
                                        <p:cTn id="21" dur="600" spd="-100000" fill="hold"/>
                                        <p:tgtEl>
                                          <p:spTgt spid="5"/>
                                        </p:tgtEl>
                                        <p:attrNameLst>
                                          <p:attrName>ppt_x</p:attrName>
                                          <p:attrName>ppt_y</p:attrName>
                                        </p:attrNameLst>
                                      </p:cBhvr>
                                      <p:rCtr x="0" y="1852"/>
                                    </p:animMotion>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64" presetClass="path" presetSubtype="0" decel="100000" fill="hold" grpId="1" nodeType="withEffect">
                                  <p:stCondLst>
                                    <p:cond delay="0"/>
                                  </p:stCondLst>
                                  <p:childTnLst>
                                    <p:animMotion origin="layout" path="M 0 -1.41625E-6 L 0 -0.04539 " pathEditMode="relative" rAng="0" ptsTypes="AA">
                                      <p:cBhvr>
                                        <p:cTn id="26" dur="600" spd="-100000" fill="hold"/>
                                        <p:tgtEl>
                                          <p:spTgt spid="15"/>
                                        </p:tgtEl>
                                        <p:attrNameLst>
                                          <p:attrName>ppt_x</p:attrName>
                                          <p:attrName>ppt_y</p:attrName>
                                        </p:attrNameLst>
                                      </p:cBhvr>
                                      <p:rCtr x="0" y="-2270"/>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42" presetClass="path" presetSubtype="0" decel="100000" fill="hold" nodeType="withEffect">
                                  <p:stCondLst>
                                    <p:cond delay="0"/>
                                  </p:stCondLst>
                                  <p:childTnLst>
                                    <p:animMotion origin="layout" path="M -3.125E-6 4.44444E-6 L -3.125E-6 0.03703 " pathEditMode="relative" rAng="0" ptsTypes="AA">
                                      <p:cBhvr>
                                        <p:cTn id="33" dur="600" spd="-100000" fill="hold"/>
                                        <p:tgtEl>
                                          <p:spTgt spid="7"/>
                                        </p:tgtEl>
                                        <p:attrNameLst>
                                          <p:attrName>ppt_x</p:attrName>
                                          <p:attrName>ppt_y</p:attrName>
                                        </p:attrNameLst>
                                      </p:cBhvr>
                                      <p:rCtr x="0" y="1852"/>
                                    </p:animMotion>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64" presetClass="path" presetSubtype="0" decel="100000" fill="hold" grpId="1" nodeType="withEffect">
                                  <p:stCondLst>
                                    <p:cond delay="0"/>
                                  </p:stCondLst>
                                  <p:childTnLst>
                                    <p:animMotion origin="layout" path="M 1.16926E-6 -1.41625E-6 L 1.16926E-6 -0.04539 " pathEditMode="relative" rAng="0" ptsTypes="AA">
                                      <p:cBhvr>
                                        <p:cTn id="38" dur="600" spd="-100000" fill="hold"/>
                                        <p:tgtEl>
                                          <p:spTgt spid="13"/>
                                        </p:tgtEl>
                                        <p:attrNameLst>
                                          <p:attrName>ppt_x</p:attrName>
                                          <p:attrName>ppt_y</p:attrName>
                                        </p:attrNameLst>
                                      </p:cBhvr>
                                      <p:rCtr x="0" y="-22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About Us</a:t>
            </a:r>
          </a:p>
        </p:txBody>
      </p:sp>
      <p:sp>
        <p:nvSpPr>
          <p:cNvPr id="6" name="Text Placeholder 3"/>
          <p:cNvSpPr txBox="1">
            <a:spLocks/>
          </p:cNvSpPr>
          <p:nvPr/>
        </p:nvSpPr>
        <p:spPr>
          <a:xfrm>
            <a:off x="269238" y="1113236"/>
            <a:ext cx="5627979" cy="4925603"/>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endParaRPr kumimoji="0" lang="tr-TR" sz="2353" b="1" i="0" u="none" strike="noStrike" kern="1200" cap="none" spc="0" normalizeH="0" baseline="0" noProof="0" dirty="0">
              <a:ln>
                <a:noFill/>
              </a:ln>
              <a:solidFill>
                <a:srgbClr val="505050"/>
              </a:soli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endParaRPr lang="tr-TR" sz="2353" b="1" dirty="0">
              <a:solidFill>
                <a:srgbClr val="505050"/>
              </a:solidFill>
              <a:latin typeface="Segoe UI Light"/>
            </a:endParaRP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endParaRPr kumimoji="0" lang="tr-TR" sz="2353" b="1" i="0" u="none" strike="noStrike" kern="1200" cap="none" spc="0" normalizeH="0" baseline="0" noProof="0" dirty="0">
              <a:ln>
                <a:noFill/>
              </a:ln>
              <a:solidFill>
                <a:srgbClr val="505050"/>
              </a:soli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kumimoji="0" lang="tr-TR" sz="2353" b="1" i="0" u="none" strike="noStrike" kern="1200" cap="none" spc="0" normalizeH="0" baseline="0" noProof="0" dirty="0">
                <a:ln>
                  <a:noFill/>
                </a:ln>
                <a:solidFill>
                  <a:srgbClr val="505050"/>
                </a:solidFill>
                <a:effectLst/>
                <a:uLnTx/>
                <a:uFillTx/>
                <a:latin typeface="Segoe UI Light"/>
                <a:ea typeface="+mn-ea"/>
                <a:cs typeface="+mn-cs"/>
              </a:rPr>
              <a:t>Emre Kenci</a:t>
            </a:r>
            <a:endParaRPr kumimoji="0" lang="en-US" sz="2353" b="1" i="0" u="none" strike="noStrike" kern="1200" cap="none" spc="0" normalizeH="0" baseline="0" noProof="0" dirty="0">
              <a:ln>
                <a:noFill/>
              </a:ln>
              <a:solidFill>
                <a:srgbClr val="505050"/>
              </a:soli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lang="tr-TR" sz="1961" dirty="0">
                <a:solidFill>
                  <a:srgbClr val="505050"/>
                </a:solidFill>
                <a:latin typeface="Segoe UI Light"/>
              </a:rPr>
              <a:t>Sr. Software Development Engineer</a:t>
            </a: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kumimoji="0" lang="tr-TR" sz="1400" b="0" i="0" u="none" strike="noStrike" kern="1200" cap="none" spc="0" normalizeH="0" baseline="0" noProof="0" dirty="0">
                <a:ln>
                  <a:noFill/>
                </a:ln>
                <a:solidFill>
                  <a:srgbClr val="505050"/>
                </a:solidFill>
                <a:effectLst/>
                <a:uLnTx/>
                <a:uFillTx/>
                <a:latin typeface="Segoe UI Light"/>
                <a:ea typeface="+mn-ea"/>
                <a:cs typeface="+mn-cs"/>
              </a:rPr>
              <a:t>Commercial Software E</a:t>
            </a:r>
            <a:r>
              <a:rPr lang="tr-TR" sz="1400" dirty="0">
                <a:solidFill>
                  <a:srgbClr val="505050"/>
                </a:solidFill>
                <a:latin typeface="Segoe UI Light"/>
              </a:rPr>
              <a:t>ngineering</a:t>
            </a:r>
            <a:endParaRPr kumimoji="0" lang="en-US" sz="1400" b="0" i="0" u="none" strike="noStrike" kern="1200" cap="none" spc="0" normalizeH="0" baseline="0" noProof="0" dirty="0">
              <a:ln>
                <a:noFill/>
              </a:ln>
              <a:solidFill>
                <a:srgbClr val="505050"/>
              </a:solidFill>
              <a:effectLst/>
              <a:uLnTx/>
              <a:uFillTx/>
              <a:latin typeface="Segoe UI Light"/>
              <a:ea typeface="+mn-ea"/>
              <a:cs typeface="+mn-cs"/>
            </a:endParaRPr>
          </a:p>
          <a:p>
            <a:pPr marL="0" indent="0">
              <a:buClr>
                <a:srgbClr val="FFFFFF"/>
              </a:buClr>
              <a:buNone/>
              <a:defRPr/>
            </a:pPr>
            <a:r>
              <a:rPr lang="tr-TR" sz="1961" b="1" dirty="0">
                <a:solidFill>
                  <a:srgbClr val="0078D7"/>
                </a:solidFill>
                <a:latin typeface="Segoe UI Light"/>
              </a:rPr>
              <a:t>emre.kenci@</a:t>
            </a:r>
            <a:r>
              <a:rPr kumimoji="0" lang="en-US" sz="1961" b="1" i="0" strike="noStrike" kern="1200" cap="none" spc="0" normalizeH="0" baseline="0" noProof="0" dirty="0">
                <a:ln>
                  <a:noFill/>
                </a:ln>
                <a:solidFill>
                  <a:srgbClr val="0078D7"/>
                </a:solidFill>
                <a:effectLst/>
                <a:uLnTx/>
                <a:uFillTx/>
                <a:latin typeface="Segoe UI Light"/>
              </a:rPr>
              <a:t>microsoft.com</a:t>
            </a:r>
            <a:endParaRPr kumimoji="0" lang="tr-TR" sz="1961" b="1" i="0" strike="noStrike" kern="1200" cap="none" spc="0" normalizeH="0" baseline="0" noProof="0" dirty="0">
              <a:ln>
                <a:noFill/>
              </a:ln>
              <a:solidFill>
                <a:srgbClr val="0078D7"/>
              </a:solidFill>
              <a:effectLst/>
              <a:uLnTx/>
              <a:uFillTx/>
              <a:latin typeface="Segoe UI Light"/>
              <a:ea typeface="+mn-ea"/>
              <a:cs typeface="+mn-cs"/>
            </a:endParaRPr>
          </a:p>
          <a:p>
            <a:pPr marL="0" indent="0">
              <a:buClr>
                <a:srgbClr val="FFFFFF"/>
              </a:buClr>
              <a:buNone/>
              <a:defRPr/>
            </a:pPr>
            <a:r>
              <a:rPr lang="tr-TR" sz="1961" b="1" dirty="0">
                <a:solidFill>
                  <a:srgbClr val="0078D7"/>
                </a:solidFill>
                <a:latin typeface="Segoe UI Light"/>
              </a:rPr>
              <a:t>twitter.com/emrekenci</a:t>
            </a:r>
          </a:p>
          <a:p>
            <a:pPr marL="0" indent="0">
              <a:buClr>
                <a:srgbClr val="FFFFFF"/>
              </a:buClr>
              <a:buNone/>
              <a:defRPr/>
            </a:pPr>
            <a:r>
              <a:rPr kumimoji="0" lang="tr-TR" sz="1961" b="1" i="0" u="none" strike="noStrike" kern="1200" cap="none" spc="0" normalizeH="0" baseline="0" noProof="0" dirty="0">
                <a:ln>
                  <a:noFill/>
                </a:ln>
                <a:solidFill>
                  <a:srgbClr val="0078D7"/>
                </a:solidFill>
                <a:effectLst/>
                <a:uLnTx/>
                <a:uFillTx/>
                <a:latin typeface="Segoe UI Light"/>
                <a:ea typeface="+mn-ea"/>
                <a:cs typeface="+mn-cs"/>
              </a:rPr>
              <a:t>github.com/emrekenci</a:t>
            </a:r>
            <a:endParaRPr kumimoji="0" lang="en-US" sz="1961" b="1" i="0" u="none" strike="noStrike" kern="1200" cap="none" spc="0" normalizeH="0" baseline="0" noProof="0" dirty="0">
              <a:ln>
                <a:noFill/>
              </a:ln>
              <a:solidFill>
                <a:srgbClr val="0078D7"/>
              </a:solidFill>
              <a:effectLst/>
              <a:uLnTx/>
              <a:uFillTx/>
              <a:latin typeface="Segoe UI Light"/>
              <a:ea typeface="+mn-ea"/>
              <a:cs typeface="+mn-cs"/>
            </a:endParaRPr>
          </a:p>
          <a:p>
            <a:pPr marL="0" indent="0">
              <a:buClr>
                <a:srgbClr val="FFFFFF"/>
              </a:buClr>
              <a:buNone/>
              <a:defRPr/>
            </a:pPr>
            <a:endParaRPr kumimoji="0" lang="en-US" sz="1961" b="1" i="0" u="none" strike="noStrike" kern="1200" cap="none" spc="0" normalizeH="0" baseline="0" noProof="0" dirty="0">
              <a:ln>
                <a:noFill/>
              </a:ln>
              <a:solidFill>
                <a:srgbClr val="0078D7"/>
              </a:soli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endParaRPr kumimoji="0" lang="en-US" sz="1961" b="0" i="0" u="none" strike="noStrike" kern="1200" cap="none" spc="0" normalizeH="0" baseline="0" noProof="0" dirty="0">
              <a:ln>
                <a:noFill/>
              </a:ln>
              <a:solidFill>
                <a:srgbClr val="505050"/>
              </a:soli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endParaRPr kumimoji="0" lang="en-US" sz="1961" b="0" i="0" u="none" strike="noStrike" kern="1200" cap="none" spc="0" normalizeH="0" baseline="0" noProof="0" dirty="0">
              <a:ln>
                <a:noFill/>
              </a:ln>
              <a:solidFill>
                <a:srgbClr val="505050"/>
              </a:soli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endParaRPr kumimoji="0" lang="en-US" sz="1961" b="0" i="0" u="none" strike="noStrike" kern="1200" cap="none" spc="0" normalizeH="0" baseline="0" noProof="0" dirty="0">
              <a:ln>
                <a:noFill/>
              </a:ln>
              <a:solidFill>
                <a:srgbClr val="505050"/>
              </a:soli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endParaRPr kumimoji="0" lang="en-US" sz="1961" b="0" i="0" u="none" strike="noStrike" kern="1200" cap="none" spc="0" normalizeH="0" baseline="0" noProof="0" dirty="0">
              <a:ln>
                <a:noFill/>
              </a:ln>
              <a:solidFill>
                <a:srgbClr val="505050"/>
              </a:solidFill>
              <a:effectLst/>
              <a:uLnTx/>
              <a:uFillTx/>
              <a:latin typeface="Segoe UI Light"/>
              <a:ea typeface="+mn-ea"/>
              <a:cs typeface="+mn-cs"/>
            </a:endParaRPr>
          </a:p>
        </p:txBody>
      </p:sp>
      <p:sp>
        <p:nvSpPr>
          <p:cNvPr id="13" name="TextBox 12">
            <a:extLst>
              <a:ext uri="{FF2B5EF4-FFF2-40B4-BE49-F238E27FC236}">
                <a16:creationId xmlns:a16="http://schemas.microsoft.com/office/drawing/2014/main" id="{1BBEDD8B-B08D-44CE-BEF6-AFB164E3ABBE}"/>
              </a:ext>
            </a:extLst>
          </p:cNvPr>
          <p:cNvSpPr txBox="1"/>
          <p:nvPr/>
        </p:nvSpPr>
        <p:spPr>
          <a:xfrm>
            <a:off x="3483758" y="4719773"/>
            <a:ext cx="5622053" cy="1480405"/>
          </a:xfrm>
          <a:prstGeom prst="rect">
            <a:avLst/>
          </a:prstGeom>
          <a:noFill/>
        </p:spPr>
        <p:txBody>
          <a:bodyPr wrap="square" lIns="182880" tIns="146304" rIns="182880" bIns="146304" rtlCol="0">
            <a:spAutoFit/>
          </a:bodyPr>
          <a:lstStyle/>
          <a:p>
            <a:pPr>
              <a:lnSpc>
                <a:spcPct val="90000"/>
              </a:lnSpc>
              <a:spcAft>
                <a:spcPts val="600"/>
              </a:spcAft>
            </a:pPr>
            <a:endParaRPr lang="en-US" sz="3600" u="sng" dirty="0">
              <a:solidFill>
                <a:srgbClr val="0078D7"/>
              </a:solidFill>
              <a:latin typeface="Segoe UI Light"/>
            </a:endParaRPr>
          </a:p>
          <a:p>
            <a:pPr>
              <a:lnSpc>
                <a:spcPct val="90000"/>
              </a:lnSpc>
              <a:spcAft>
                <a:spcPts val="600"/>
              </a:spcAft>
            </a:pPr>
            <a:r>
              <a:rPr lang="en-US" sz="4400" dirty="0">
                <a:solidFill>
                  <a:srgbClr val="0078D7"/>
                </a:solidFill>
                <a:latin typeface="Segoe UI Light"/>
              </a:rPr>
              <a:t>aka.ms/</a:t>
            </a:r>
            <a:r>
              <a:rPr lang="tr-TR" sz="4400" dirty="0">
                <a:solidFill>
                  <a:srgbClr val="0078D7"/>
                </a:solidFill>
                <a:latin typeface="Segoe UI Light"/>
              </a:rPr>
              <a:t>fsi-serverless</a:t>
            </a:r>
            <a:endParaRPr lang="en-US" sz="4400" dirty="0">
              <a:solidFill>
                <a:srgbClr val="0078D7"/>
              </a:solidFill>
              <a:latin typeface="Segoe UI Light"/>
            </a:endParaRPr>
          </a:p>
        </p:txBody>
      </p:sp>
      <p:sp>
        <p:nvSpPr>
          <p:cNvPr id="16" name="Text Placeholder 3">
            <a:extLst>
              <a:ext uri="{FF2B5EF4-FFF2-40B4-BE49-F238E27FC236}">
                <a16:creationId xmlns:a16="http://schemas.microsoft.com/office/drawing/2014/main" id="{73F939AF-89BF-4716-8F32-D4CE0C7D6FA3}"/>
              </a:ext>
            </a:extLst>
          </p:cNvPr>
          <p:cNvSpPr txBox="1">
            <a:spLocks/>
          </p:cNvSpPr>
          <p:nvPr/>
        </p:nvSpPr>
        <p:spPr>
          <a:xfrm>
            <a:off x="6567619" y="1116172"/>
            <a:ext cx="5627979" cy="4925603"/>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endParaRPr kumimoji="0" lang="tr-TR" sz="2353" b="1" i="0" u="none" strike="noStrike" kern="1200" cap="none" spc="0" normalizeH="0" baseline="0" noProof="0" dirty="0">
              <a:ln>
                <a:noFill/>
              </a:ln>
              <a:solidFill>
                <a:srgbClr val="505050"/>
              </a:soli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endParaRPr lang="tr-TR" sz="2353" b="1" dirty="0">
              <a:solidFill>
                <a:srgbClr val="505050"/>
              </a:solidFill>
              <a:latin typeface="Segoe UI Light"/>
            </a:endParaRP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endParaRPr kumimoji="0" lang="tr-TR" sz="2353" b="1" i="0" u="none" strike="noStrike" kern="1200" cap="none" spc="0" normalizeH="0" baseline="0" noProof="0" dirty="0">
              <a:ln>
                <a:noFill/>
              </a:ln>
              <a:solidFill>
                <a:srgbClr val="505050"/>
              </a:soli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kumimoji="0" lang="tr-TR" sz="2353" b="1" i="0" u="none" strike="noStrike" kern="1200" cap="none" spc="0" normalizeH="0" baseline="0" noProof="0" dirty="0">
                <a:ln>
                  <a:noFill/>
                </a:ln>
                <a:solidFill>
                  <a:srgbClr val="505050"/>
                </a:solidFill>
                <a:effectLst/>
                <a:uLnTx/>
                <a:uFillTx/>
                <a:latin typeface="Segoe UI Light"/>
                <a:ea typeface="+mn-ea"/>
                <a:cs typeface="+mn-cs"/>
              </a:rPr>
              <a:t>İbrahim Kıvanç</a:t>
            </a:r>
            <a:endParaRPr kumimoji="0" lang="en-US" sz="2353" b="1" i="0" u="none" strike="noStrike" kern="1200" cap="none" spc="0" normalizeH="0" baseline="0" noProof="0" dirty="0">
              <a:ln>
                <a:noFill/>
              </a:ln>
              <a:solidFill>
                <a:srgbClr val="505050"/>
              </a:soli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lang="tr-TR" sz="1961" dirty="0">
                <a:solidFill>
                  <a:srgbClr val="505050"/>
                </a:solidFill>
                <a:latin typeface="Segoe UI Light"/>
              </a:rPr>
              <a:t>Sr. Software Development Engineer</a:t>
            </a: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kumimoji="0" lang="tr-TR" sz="1400" b="0" i="0" u="none" strike="noStrike" kern="1200" cap="none" spc="0" normalizeH="0" baseline="0" noProof="0" dirty="0">
                <a:ln>
                  <a:noFill/>
                </a:ln>
                <a:solidFill>
                  <a:srgbClr val="505050"/>
                </a:solidFill>
                <a:effectLst/>
                <a:uLnTx/>
                <a:uFillTx/>
                <a:latin typeface="Segoe UI Light"/>
                <a:ea typeface="+mn-ea"/>
                <a:cs typeface="+mn-cs"/>
              </a:rPr>
              <a:t>Commercial Software E</a:t>
            </a:r>
            <a:r>
              <a:rPr lang="tr-TR" sz="1400" dirty="0">
                <a:solidFill>
                  <a:srgbClr val="505050"/>
                </a:solidFill>
                <a:latin typeface="Segoe UI Light"/>
              </a:rPr>
              <a:t>ngineering</a:t>
            </a:r>
            <a:endParaRPr kumimoji="0" lang="en-US" sz="1400" b="0" i="0" u="none" strike="noStrike" kern="1200" cap="none" spc="0" normalizeH="0" baseline="0" noProof="0" dirty="0">
              <a:ln>
                <a:noFill/>
              </a:ln>
              <a:solidFill>
                <a:srgbClr val="505050"/>
              </a:solidFill>
              <a:effectLst/>
              <a:uLnTx/>
              <a:uFillTx/>
              <a:latin typeface="Segoe UI Light"/>
              <a:ea typeface="+mn-ea"/>
              <a:cs typeface="+mn-cs"/>
            </a:endParaRPr>
          </a:p>
          <a:p>
            <a:pPr marL="0" indent="0">
              <a:buClr>
                <a:srgbClr val="FFFFFF"/>
              </a:buClr>
              <a:buNone/>
              <a:defRPr/>
            </a:pPr>
            <a:r>
              <a:rPr lang="tr-TR" sz="1961" b="1" dirty="0">
                <a:solidFill>
                  <a:srgbClr val="0078D7"/>
                </a:solidFill>
                <a:latin typeface="Segoe UI Light"/>
              </a:rPr>
              <a:t>ikivanc@</a:t>
            </a:r>
            <a:r>
              <a:rPr kumimoji="0" lang="en-US" sz="1961" b="1" i="0" strike="noStrike" kern="1200" cap="none" spc="0" normalizeH="0" baseline="0" noProof="0" dirty="0">
                <a:ln>
                  <a:noFill/>
                </a:ln>
                <a:solidFill>
                  <a:srgbClr val="0078D7"/>
                </a:solidFill>
                <a:effectLst/>
                <a:uLnTx/>
                <a:uFillTx/>
                <a:latin typeface="Segoe UI Light"/>
              </a:rPr>
              <a:t>microsoft.com</a:t>
            </a:r>
            <a:endParaRPr kumimoji="0" lang="tr-TR" sz="1961" b="1" i="0" strike="noStrike" kern="1200" cap="none" spc="0" normalizeH="0" baseline="0" noProof="0" dirty="0">
              <a:ln>
                <a:noFill/>
              </a:ln>
              <a:solidFill>
                <a:srgbClr val="0078D7"/>
              </a:solidFill>
              <a:effectLst/>
              <a:uLnTx/>
              <a:uFillTx/>
              <a:latin typeface="Segoe UI Light"/>
              <a:ea typeface="+mn-ea"/>
              <a:cs typeface="+mn-cs"/>
            </a:endParaRPr>
          </a:p>
          <a:p>
            <a:pPr marL="0" indent="0">
              <a:buClr>
                <a:srgbClr val="FFFFFF"/>
              </a:buClr>
              <a:buNone/>
              <a:defRPr/>
            </a:pPr>
            <a:r>
              <a:rPr lang="tr-TR" sz="1961" b="1" dirty="0">
                <a:solidFill>
                  <a:srgbClr val="0078D7"/>
                </a:solidFill>
                <a:latin typeface="Segoe UI Light"/>
              </a:rPr>
              <a:t>twitter.com/ikivanc</a:t>
            </a:r>
          </a:p>
          <a:p>
            <a:pPr marL="0" indent="0">
              <a:buClr>
                <a:srgbClr val="FFFFFF"/>
              </a:buClr>
              <a:buNone/>
              <a:defRPr/>
            </a:pPr>
            <a:r>
              <a:rPr kumimoji="0" lang="tr-TR" sz="1961" b="1" i="0" u="none" strike="noStrike" kern="1200" cap="none" spc="0" normalizeH="0" baseline="0" noProof="0" dirty="0">
                <a:ln>
                  <a:noFill/>
                </a:ln>
                <a:solidFill>
                  <a:srgbClr val="0078D7"/>
                </a:solidFill>
                <a:effectLst/>
                <a:uLnTx/>
                <a:uFillTx/>
                <a:latin typeface="Segoe UI Light"/>
                <a:ea typeface="+mn-ea"/>
                <a:cs typeface="+mn-cs"/>
              </a:rPr>
              <a:t>github.com/ikivanc</a:t>
            </a:r>
            <a:endParaRPr kumimoji="0" lang="en-US" sz="1961" b="1" i="0" u="none" strike="noStrike" kern="1200" cap="none" spc="0" normalizeH="0" baseline="0" noProof="0" dirty="0">
              <a:ln>
                <a:noFill/>
              </a:ln>
              <a:solidFill>
                <a:srgbClr val="0078D7"/>
              </a:solidFill>
              <a:effectLst/>
              <a:uLnTx/>
              <a:uFillTx/>
              <a:latin typeface="Segoe UI Light"/>
              <a:ea typeface="+mn-ea"/>
              <a:cs typeface="+mn-cs"/>
            </a:endParaRPr>
          </a:p>
          <a:p>
            <a:pPr marL="0" indent="0">
              <a:buClr>
                <a:srgbClr val="FFFFFF"/>
              </a:buClr>
              <a:buNone/>
              <a:defRPr/>
            </a:pPr>
            <a:endParaRPr kumimoji="0" lang="en-US" sz="1961" b="1" i="0" u="none" strike="noStrike" kern="1200" cap="none" spc="0" normalizeH="0" baseline="0" noProof="0" dirty="0">
              <a:ln>
                <a:noFill/>
              </a:ln>
              <a:solidFill>
                <a:srgbClr val="0078D7"/>
              </a:soli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endParaRPr kumimoji="0" lang="en-US" sz="1961" b="0" i="0" u="none" strike="noStrike" kern="1200" cap="none" spc="0" normalizeH="0" baseline="0" noProof="0" dirty="0">
              <a:ln>
                <a:noFill/>
              </a:ln>
              <a:solidFill>
                <a:srgbClr val="505050"/>
              </a:soli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endParaRPr kumimoji="0" lang="en-US" sz="1961" b="0" i="0" u="none" strike="noStrike" kern="1200" cap="none" spc="0" normalizeH="0" baseline="0" noProof="0" dirty="0">
              <a:ln>
                <a:noFill/>
              </a:ln>
              <a:solidFill>
                <a:srgbClr val="505050"/>
              </a:soli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endParaRPr kumimoji="0" lang="en-US" sz="1961" b="0" i="0" u="none" strike="noStrike" kern="1200" cap="none" spc="0" normalizeH="0" baseline="0" noProof="0" dirty="0">
              <a:ln>
                <a:noFill/>
              </a:ln>
              <a:solidFill>
                <a:srgbClr val="505050"/>
              </a:solidFill>
              <a:effectLst/>
              <a:uLnTx/>
              <a:uFillTx/>
              <a:latin typeface="Segoe UI Light"/>
              <a:ea typeface="+mn-ea"/>
              <a:cs typeface="+mn-cs"/>
            </a:endParaRPr>
          </a:p>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endParaRPr kumimoji="0" lang="en-US" sz="1961" b="0" i="0" u="none" strike="noStrike" kern="1200" cap="none" spc="0" normalizeH="0" baseline="0" noProof="0" dirty="0">
              <a:ln>
                <a:noFill/>
              </a:ln>
              <a:solidFill>
                <a:srgbClr val="505050"/>
              </a:solidFill>
              <a:effectLst/>
              <a:uLnTx/>
              <a:uFillTx/>
              <a:latin typeface="Segoe UI Light"/>
              <a:ea typeface="+mn-ea"/>
              <a:cs typeface="+mn-cs"/>
            </a:endParaRPr>
          </a:p>
        </p:txBody>
      </p:sp>
      <p:pic>
        <p:nvPicPr>
          <p:cNvPr id="5" name="Picture 4">
            <a:extLst>
              <a:ext uri="{FF2B5EF4-FFF2-40B4-BE49-F238E27FC236}">
                <a16:creationId xmlns:a16="http://schemas.microsoft.com/office/drawing/2014/main" id="{62E267ED-FFB1-4BD6-99A6-E656694128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1216" y="5218518"/>
            <a:ext cx="1143000" cy="1143000"/>
          </a:xfrm>
          <a:prstGeom prst="rect">
            <a:avLst/>
          </a:prstGeom>
        </p:spPr>
      </p:pic>
    </p:spTree>
    <p:extLst>
      <p:ext uri="{BB962C8B-B14F-4D97-AF65-F5344CB8AC3E}">
        <p14:creationId xmlns:p14="http://schemas.microsoft.com/office/powerpoint/2010/main" val="224809451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3521217"/>
            <a:ext cx="11653523" cy="3403473"/>
          </a:xfrm>
        </p:spPr>
        <p:txBody>
          <a:bodyPr/>
          <a:lstStyle/>
          <a:p>
            <a:pPr marL="504217" indent="-504217">
              <a:buFont typeface="+mj-lt"/>
              <a:buAutoNum type="arabicPeriod"/>
            </a:pPr>
            <a:r>
              <a:rPr lang="en-US" sz="3137" dirty="0"/>
              <a:t>Events: what happened</a:t>
            </a:r>
          </a:p>
          <a:p>
            <a:pPr marL="504217" indent="-504217">
              <a:buFont typeface="+mj-lt"/>
              <a:buAutoNum type="arabicPeriod"/>
            </a:pPr>
            <a:r>
              <a:rPr lang="en-US" sz="3137" dirty="0"/>
              <a:t>Event Publishers: where it took place</a:t>
            </a:r>
          </a:p>
          <a:p>
            <a:pPr marL="504217" indent="-504217">
              <a:buFont typeface="+mj-lt"/>
              <a:buAutoNum type="arabicPeriod"/>
            </a:pPr>
            <a:r>
              <a:rPr lang="en-US" sz="3137" dirty="0"/>
              <a:t>Topics: where publishers send events</a:t>
            </a:r>
          </a:p>
          <a:p>
            <a:pPr marL="504217" indent="-504217">
              <a:buFont typeface="+mj-lt"/>
              <a:buAutoNum type="arabicPeriod"/>
            </a:pPr>
            <a:r>
              <a:rPr lang="en-US" sz="3137" dirty="0"/>
              <a:t>Event Subscriptions: how you receive events</a:t>
            </a:r>
          </a:p>
          <a:p>
            <a:pPr marL="504217" indent="-504217">
              <a:buFont typeface="+mj-lt"/>
              <a:buAutoNum type="arabicPeriod"/>
            </a:pPr>
            <a:r>
              <a:rPr lang="en-US" sz="3137" dirty="0"/>
              <a:t>Event Handlers: the app or service reacting to the event</a:t>
            </a:r>
          </a:p>
          <a:p>
            <a:endParaRPr lang="en-US" dirty="0"/>
          </a:p>
        </p:txBody>
      </p:sp>
      <p:sp>
        <p:nvSpPr>
          <p:cNvPr id="3" name="Title 2"/>
          <p:cNvSpPr>
            <a:spLocks noGrp="1"/>
          </p:cNvSpPr>
          <p:nvPr>
            <p:ph type="title"/>
          </p:nvPr>
        </p:nvSpPr>
        <p:spPr/>
        <p:txBody>
          <a:bodyPr/>
          <a:lstStyle/>
          <a:p>
            <a:r>
              <a:rPr lang="en-US" dirty="0"/>
              <a:t>Concepts</a:t>
            </a:r>
          </a:p>
        </p:txBody>
      </p:sp>
      <p:pic>
        <p:nvPicPr>
          <p:cNvPr id="6" name="Picture 5">
            <a:extLst>
              <a:ext uri="{FF2B5EF4-FFF2-40B4-BE49-F238E27FC236}">
                <a16:creationId xmlns:a16="http://schemas.microsoft.com/office/drawing/2014/main" id="{E8B63E5A-EA6C-4E6A-B1CC-EB8445F82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9595" y="555097"/>
            <a:ext cx="5981302" cy="3368565"/>
          </a:xfrm>
          <a:prstGeom prst="rect">
            <a:avLst/>
          </a:prstGeom>
        </p:spPr>
      </p:pic>
    </p:spTree>
    <p:extLst>
      <p:ext uri="{BB962C8B-B14F-4D97-AF65-F5344CB8AC3E}">
        <p14:creationId xmlns:p14="http://schemas.microsoft.com/office/powerpoint/2010/main" val="3692582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8CC697-7C45-4BB1-9979-1C9010BD36BE}"/>
              </a:ext>
            </a:extLst>
          </p:cNvPr>
          <p:cNvSpPr>
            <a:spLocks noGrp="1"/>
          </p:cNvSpPr>
          <p:nvPr>
            <p:ph type="body" sz="quarter" idx="10"/>
          </p:nvPr>
        </p:nvSpPr>
        <p:spPr>
          <a:xfrm>
            <a:off x="269239" y="1189495"/>
            <a:ext cx="11653523" cy="4722575"/>
          </a:xfrm>
        </p:spPr>
        <p:txBody>
          <a:bodyPr/>
          <a:lstStyle/>
          <a:p>
            <a:r>
              <a:rPr lang="en-US" dirty="0"/>
              <a:t>Events are independent</a:t>
            </a:r>
          </a:p>
          <a:p>
            <a:r>
              <a:rPr lang="en-US" dirty="0"/>
              <a:t>Always available</a:t>
            </a:r>
          </a:p>
          <a:p>
            <a:r>
              <a:rPr lang="en-US" dirty="0"/>
              <a:t>Near real-time event delivery</a:t>
            </a:r>
          </a:p>
          <a:p>
            <a:r>
              <a:rPr lang="en-US" dirty="0"/>
              <a:t>At least once delivery</a:t>
            </a:r>
          </a:p>
          <a:p>
            <a:r>
              <a:rPr lang="en-US" dirty="0"/>
              <a:t>Dynamic scale</a:t>
            </a:r>
          </a:p>
          <a:p>
            <a:r>
              <a:rPr lang="en-US" dirty="0"/>
              <a:t>Platform agnostic (WebHook)</a:t>
            </a:r>
          </a:p>
          <a:p>
            <a:r>
              <a:rPr lang="en-US" dirty="0"/>
              <a:t>Language agnostic (HTTP protocol)</a:t>
            </a:r>
          </a:p>
          <a:p>
            <a:pPr lvl="1"/>
            <a:endParaRPr lang="en-US" dirty="0"/>
          </a:p>
        </p:txBody>
      </p:sp>
      <p:sp>
        <p:nvSpPr>
          <p:cNvPr id="3" name="Title 2">
            <a:extLst>
              <a:ext uri="{FF2B5EF4-FFF2-40B4-BE49-F238E27FC236}">
                <a16:creationId xmlns:a16="http://schemas.microsoft.com/office/drawing/2014/main" id="{14158566-C901-48BD-A4FF-9B4862B45FD7}"/>
              </a:ext>
            </a:extLst>
          </p:cNvPr>
          <p:cNvSpPr>
            <a:spLocks noGrp="1"/>
          </p:cNvSpPr>
          <p:nvPr>
            <p:ph type="title"/>
          </p:nvPr>
        </p:nvSpPr>
        <p:spPr/>
        <p:txBody>
          <a:bodyPr/>
          <a:lstStyle/>
          <a:p>
            <a:r>
              <a:rPr lang="en-US" dirty="0"/>
              <a:t>Event Grid guiding principles</a:t>
            </a:r>
          </a:p>
        </p:txBody>
      </p:sp>
    </p:spTree>
    <p:extLst>
      <p:ext uri="{BB962C8B-B14F-4D97-AF65-F5344CB8AC3E}">
        <p14:creationId xmlns:p14="http://schemas.microsoft.com/office/powerpoint/2010/main" val="967051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D663-AF84-4247-AA46-4307CD96F14F}"/>
              </a:ext>
            </a:extLst>
          </p:cNvPr>
          <p:cNvSpPr>
            <a:spLocks noGrp="1"/>
          </p:cNvSpPr>
          <p:nvPr>
            <p:ph type="title"/>
          </p:nvPr>
        </p:nvSpPr>
        <p:spPr/>
        <p:txBody>
          <a:bodyPr/>
          <a:lstStyle/>
          <a:p>
            <a:r>
              <a:rPr lang="tr-TR" dirty="0"/>
              <a:t>Event Grid </a:t>
            </a:r>
            <a:r>
              <a:rPr lang="en-US" dirty="0"/>
              <a:t>Demo</a:t>
            </a:r>
          </a:p>
        </p:txBody>
      </p:sp>
      <p:sp>
        <p:nvSpPr>
          <p:cNvPr id="3" name="Text Placeholder 2">
            <a:extLst>
              <a:ext uri="{FF2B5EF4-FFF2-40B4-BE49-F238E27FC236}">
                <a16:creationId xmlns:a16="http://schemas.microsoft.com/office/drawing/2014/main" id="{D2F5F617-2F3D-4152-8E7E-176CC2BC29D7}"/>
              </a:ext>
            </a:extLst>
          </p:cNvPr>
          <p:cNvSpPr>
            <a:spLocks noGrp="1"/>
          </p:cNvSpPr>
          <p:nvPr>
            <p:ph type="body" sz="quarter" idx="12"/>
          </p:nvPr>
        </p:nvSpPr>
        <p:spPr>
          <a:xfrm>
            <a:off x="269240" y="3877213"/>
            <a:ext cx="9860674" cy="729943"/>
          </a:xfrm>
        </p:spPr>
        <p:txBody>
          <a:bodyPr/>
          <a:lstStyle/>
          <a:p>
            <a:endParaRPr lang="en-US" dirty="0"/>
          </a:p>
        </p:txBody>
      </p:sp>
    </p:spTree>
    <p:extLst>
      <p:ext uri="{BB962C8B-B14F-4D97-AF65-F5344CB8AC3E}">
        <p14:creationId xmlns:p14="http://schemas.microsoft.com/office/powerpoint/2010/main" val="411846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bwMode="auto">
          <a:xfrm>
            <a:off x="88" y="537"/>
            <a:ext cx="4228388" cy="685693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itle 1"/>
          <p:cNvSpPr>
            <a:spLocks noGrp="1"/>
          </p:cNvSpPr>
          <p:nvPr>
            <p:ph type="title"/>
          </p:nvPr>
        </p:nvSpPr>
        <p:spPr>
          <a:xfrm>
            <a:off x="269323" y="537"/>
            <a:ext cx="3585647" cy="6856930"/>
          </a:xfrm>
        </p:spPr>
        <p:txBody>
          <a:bodyPr anchor="ctr" anchorCtr="0"/>
          <a:lstStyle/>
          <a:p>
            <a:r>
              <a:rPr lang="en-NZ" dirty="0">
                <a:gradFill>
                  <a:gsLst>
                    <a:gs pos="1250">
                      <a:schemeClr val="bg1"/>
                    </a:gs>
                    <a:gs pos="100000">
                      <a:schemeClr val="bg1"/>
                    </a:gs>
                  </a:gsLst>
                  <a:lin ang="5400000" scaled="0"/>
                </a:gradFill>
              </a:rPr>
              <a:t>Logic Apps connects everything</a:t>
            </a:r>
          </a:p>
        </p:txBody>
      </p:sp>
      <p:grpSp>
        <p:nvGrpSpPr>
          <p:cNvPr id="11" name="Group 10"/>
          <p:cNvGrpSpPr/>
          <p:nvPr/>
        </p:nvGrpSpPr>
        <p:grpSpPr>
          <a:xfrm>
            <a:off x="5429842" y="2722858"/>
            <a:ext cx="5959952" cy="3616964"/>
            <a:chOff x="5361534" y="2697337"/>
            <a:chExt cx="6267340" cy="3719324"/>
          </a:xfrm>
        </p:grpSpPr>
        <p:cxnSp>
          <p:nvCxnSpPr>
            <p:cNvPr id="76" name="Straight Connector 75"/>
            <p:cNvCxnSpPr/>
            <p:nvPr/>
          </p:nvCxnSpPr>
          <p:spPr>
            <a:xfrm flipV="1">
              <a:off x="8466561" y="2697337"/>
              <a:ext cx="0" cy="782505"/>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7698276" y="3664846"/>
              <a:ext cx="1659168" cy="885196"/>
              <a:chOff x="7649759" y="3473718"/>
              <a:chExt cx="1692678" cy="903076"/>
            </a:xfrm>
          </p:grpSpPr>
          <p:sp>
            <p:nvSpPr>
              <p:cNvPr id="124" name="TextBox 123"/>
              <p:cNvSpPr txBox="1"/>
              <p:nvPr/>
            </p:nvSpPr>
            <p:spPr>
              <a:xfrm>
                <a:off x="7649759" y="3978710"/>
                <a:ext cx="1692678" cy="398084"/>
              </a:xfrm>
              <a:prstGeom prst="rect">
                <a:avLst/>
              </a:prstGeom>
              <a:noFill/>
            </p:spPr>
            <p:txBody>
              <a:bodyPr wrap="square" lIns="0" tIns="0" rIns="0" bIns="0" rtlCol="0">
                <a:spAutoFit/>
              </a:bodyPr>
              <a:lstStyle/>
              <a:p>
                <a:pPr marL="0" marR="0" lvl="0" indent="0" algn="ctr" defTabSz="896167" rtl="0" eaLnBrk="1" fontAlgn="auto" latinLnBrk="0" hangingPunct="1">
                  <a:lnSpc>
                    <a:spcPct val="90000"/>
                  </a:lnSpc>
                  <a:spcBef>
                    <a:spcPts val="0"/>
                  </a:spcBef>
                  <a:spcAft>
                    <a:spcPts val="588"/>
                  </a:spcAft>
                  <a:buClrTx/>
                  <a:buSzTx/>
                  <a:buFontTx/>
                  <a:buNone/>
                  <a:tabLst/>
                  <a:defRPr/>
                </a:pPr>
                <a:r>
                  <a:rPr kumimoji="0" lang="en-US" sz="1370" b="0" i="0" u="none" strike="noStrike" kern="0" cap="none" spc="0" normalizeH="0" baseline="0" noProof="0" dirty="0">
                    <a:ln>
                      <a:noFill/>
                    </a:ln>
                    <a:gradFill>
                      <a:gsLst>
                        <a:gs pos="2917">
                          <a:srgbClr val="D2D2D2">
                            <a:lumMod val="50000"/>
                          </a:srgbClr>
                        </a:gs>
                        <a:gs pos="30000">
                          <a:srgbClr val="D2D2D2">
                            <a:lumMod val="50000"/>
                          </a:srgbClr>
                        </a:gs>
                      </a:gsLst>
                      <a:lin ang="5400000" scaled="0"/>
                    </a:gradFill>
                    <a:effectLst/>
                    <a:uLnTx/>
                    <a:uFillTx/>
                    <a:latin typeface="Segoe UI"/>
                    <a:ea typeface="+mn-ea"/>
                    <a:cs typeface="+mn-cs"/>
                  </a:rPr>
                  <a:t>On-premises data gateway</a:t>
                </a:r>
              </a:p>
            </p:txBody>
          </p:sp>
          <p:grpSp>
            <p:nvGrpSpPr>
              <p:cNvPr id="126" name="Group 125"/>
              <p:cNvGrpSpPr/>
              <p:nvPr/>
            </p:nvGrpSpPr>
            <p:grpSpPr>
              <a:xfrm>
                <a:off x="8179408" y="3473718"/>
                <a:ext cx="556534" cy="447498"/>
                <a:chOff x="8100034" y="3465305"/>
                <a:chExt cx="556534" cy="447498"/>
              </a:xfrm>
            </p:grpSpPr>
            <p:sp>
              <p:nvSpPr>
                <p:cNvPr id="127" name="Freeform 128"/>
                <p:cNvSpPr>
                  <a:spLocks noChangeAspect="1"/>
                </p:cNvSpPr>
                <p:nvPr/>
              </p:nvSpPr>
              <p:spPr bwMode="white">
                <a:xfrm>
                  <a:off x="8100034" y="3465305"/>
                  <a:ext cx="556534" cy="30743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34925">
                  <a:solidFill>
                    <a:schemeClr val="accent1"/>
                  </a:solidFill>
                </a:ln>
                <a:extLst/>
              </p:spPr>
              <p:txBody>
                <a:bodyPr vert="horz" wrap="square" lIns="89616" tIns="44807" rIns="89616" bIns="44807" numCol="1" anchor="t" anchorCtr="0" compatLnSpc="1">
                  <a:prstTxWarp prst="textNoShape">
                    <a:avLst/>
                  </a:prstTxWarp>
                </a:bodyPr>
                <a:lstStyle/>
                <a:p>
                  <a:pPr marL="0" marR="0" lvl="0" indent="0" algn="l" defTabSz="896130"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dirty="0">
                    <a:ln>
                      <a:noFill/>
                    </a:ln>
                    <a:solidFill>
                      <a:srgbClr val="FFFFFF"/>
                    </a:solidFill>
                    <a:effectLst/>
                    <a:uLnTx/>
                    <a:uFillTx/>
                    <a:latin typeface="Segoe UI"/>
                    <a:ea typeface="+mn-ea"/>
                    <a:cs typeface="+mn-cs"/>
                  </a:endParaRPr>
                </a:p>
              </p:txBody>
            </p:sp>
            <p:sp>
              <p:nvSpPr>
                <p:cNvPr id="128" name="Rectangle 127"/>
                <p:cNvSpPr/>
                <p:nvPr/>
              </p:nvSpPr>
              <p:spPr bwMode="auto">
                <a:xfrm>
                  <a:off x="8371887" y="3733781"/>
                  <a:ext cx="83932" cy="762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1" tIns="143385" rIns="179231" bIns="143385" numCol="1" spcCol="0" rtlCol="0" fromWordArt="0" anchor="t" anchorCtr="0" forceAA="0" compatLnSpc="1">
                  <a:prstTxWarp prst="textNoShape">
                    <a:avLst/>
                  </a:prstTxWarp>
                  <a:noAutofit/>
                </a:bodyPr>
                <a:lstStyle/>
                <a:p>
                  <a:pPr marL="0" marR="0" lvl="0" indent="0" algn="ctr" defTabSz="91387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29" name="Straight Arrow Connector 128"/>
                <p:cNvCxnSpPr/>
                <p:nvPr/>
              </p:nvCxnSpPr>
              <p:spPr>
                <a:xfrm>
                  <a:off x="8378495" y="3632682"/>
                  <a:ext cx="0" cy="280121"/>
                </a:xfrm>
                <a:prstGeom prst="straightConnector1">
                  <a:avLst/>
                </a:prstGeom>
                <a:ln w="41275">
                  <a:solidFill>
                    <a:schemeClr val="accent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grpSp>
        </p:grpSp>
        <p:grpSp>
          <p:nvGrpSpPr>
            <p:cNvPr id="25" name="Group 24"/>
            <p:cNvGrpSpPr/>
            <p:nvPr/>
          </p:nvGrpSpPr>
          <p:grpSpPr>
            <a:xfrm>
              <a:off x="5361534" y="4629353"/>
              <a:ext cx="6267340" cy="1787308"/>
              <a:chOff x="5608637" y="4721857"/>
              <a:chExt cx="6393920" cy="1823405"/>
            </a:xfrm>
          </p:grpSpPr>
          <p:sp>
            <p:nvSpPr>
              <p:cNvPr id="22" name="TextBox 21"/>
              <p:cNvSpPr txBox="1"/>
              <p:nvPr/>
            </p:nvSpPr>
            <p:spPr>
              <a:xfrm>
                <a:off x="10693371" y="6175409"/>
                <a:ext cx="461714" cy="290587"/>
              </a:xfrm>
              <a:prstGeom prst="rect">
                <a:avLst/>
              </a:prstGeom>
              <a:noFill/>
            </p:spPr>
            <p:txBody>
              <a:bodyPr wrap="square" lIns="0" tIns="0" rIns="0" bIns="0" rtlCol="0">
                <a:spAutoFit/>
              </a:bodyPr>
              <a:lstStyle/>
              <a:p>
                <a:pPr marL="0" marR="0" lvl="0" indent="0" algn="l" defTabSz="896167" rtl="0" eaLnBrk="1" fontAlgn="auto" latinLnBrk="0" hangingPunct="1">
                  <a:lnSpc>
                    <a:spcPct val="90000"/>
                  </a:lnSpc>
                  <a:spcBef>
                    <a:spcPts val="0"/>
                  </a:spcBef>
                  <a:spcAft>
                    <a:spcPts val="588"/>
                  </a:spcAft>
                  <a:buClrTx/>
                  <a:buSzTx/>
                  <a:buFontTx/>
                  <a:buNone/>
                  <a:tabLst/>
                  <a:defRPr/>
                </a:pPr>
                <a:r>
                  <a:rPr kumimoji="0" lang="en-US" sz="981" b="0" i="0" u="none" strike="noStrike" kern="0" cap="none" spc="0" normalizeH="0" baseline="0" noProof="0" dirty="0">
                    <a:ln>
                      <a:noFill/>
                    </a:ln>
                    <a:gradFill>
                      <a:gsLst>
                        <a:gs pos="2917">
                          <a:srgbClr val="D2D2D2">
                            <a:lumMod val="50000"/>
                          </a:srgbClr>
                        </a:gs>
                        <a:gs pos="30000">
                          <a:srgbClr val="D2D2D2">
                            <a:lumMod val="50000"/>
                          </a:srgbClr>
                        </a:gs>
                      </a:gsLst>
                      <a:lin ang="5400000" scaled="0"/>
                    </a:gradFill>
                    <a:effectLst/>
                    <a:uLnTx/>
                    <a:uFillTx/>
                    <a:latin typeface="Segoe UI"/>
                    <a:ea typeface="+mn-ea"/>
                    <a:cs typeface="+mn-cs"/>
                  </a:rPr>
                  <a:t>BizTalk</a:t>
                </a:r>
                <a:br>
                  <a:rPr kumimoji="0" lang="en-US" sz="981" b="0" i="0" u="none" strike="noStrike" kern="0" cap="none" spc="0" normalizeH="0" baseline="0" noProof="0" dirty="0">
                    <a:ln>
                      <a:noFill/>
                    </a:ln>
                    <a:gradFill>
                      <a:gsLst>
                        <a:gs pos="2917">
                          <a:srgbClr val="D2D2D2">
                            <a:lumMod val="50000"/>
                          </a:srgbClr>
                        </a:gs>
                        <a:gs pos="30000">
                          <a:srgbClr val="D2D2D2">
                            <a:lumMod val="50000"/>
                          </a:srgbClr>
                        </a:gs>
                      </a:gsLst>
                      <a:lin ang="5400000" scaled="0"/>
                    </a:gradFill>
                    <a:effectLst/>
                    <a:uLnTx/>
                    <a:uFillTx/>
                    <a:latin typeface="Segoe UI"/>
                    <a:ea typeface="+mn-ea"/>
                    <a:cs typeface="+mn-cs"/>
                  </a:rPr>
                </a:br>
                <a:r>
                  <a:rPr kumimoji="0" lang="en-US" sz="981" b="0" i="0" u="none" strike="noStrike" kern="0" cap="none" spc="0" normalizeH="0" baseline="0" noProof="0" dirty="0">
                    <a:ln>
                      <a:noFill/>
                    </a:ln>
                    <a:gradFill>
                      <a:gsLst>
                        <a:gs pos="2917">
                          <a:srgbClr val="D2D2D2">
                            <a:lumMod val="50000"/>
                          </a:srgbClr>
                        </a:gs>
                        <a:gs pos="30000">
                          <a:srgbClr val="D2D2D2">
                            <a:lumMod val="50000"/>
                          </a:srgbClr>
                        </a:gs>
                      </a:gsLst>
                      <a:lin ang="5400000" scaled="0"/>
                    </a:gradFill>
                    <a:effectLst/>
                    <a:uLnTx/>
                    <a:uFillTx/>
                    <a:latin typeface="Segoe UI"/>
                    <a:ea typeface="+mn-ea"/>
                    <a:cs typeface="+mn-cs"/>
                  </a:rPr>
                  <a:t>server</a:t>
                </a:r>
              </a:p>
            </p:txBody>
          </p:sp>
          <p:grpSp>
            <p:nvGrpSpPr>
              <p:cNvPr id="23" name="Group 22"/>
              <p:cNvGrpSpPr/>
              <p:nvPr/>
            </p:nvGrpSpPr>
            <p:grpSpPr>
              <a:xfrm>
                <a:off x="5608637" y="4721857"/>
                <a:ext cx="6393920" cy="1823405"/>
                <a:chOff x="5608637" y="4721857"/>
                <a:chExt cx="6393920" cy="1823405"/>
              </a:xfrm>
            </p:grpSpPr>
            <p:grpSp>
              <p:nvGrpSpPr>
                <p:cNvPr id="162" name="Group 161"/>
                <p:cNvGrpSpPr/>
                <p:nvPr/>
              </p:nvGrpSpPr>
              <p:grpSpPr>
                <a:xfrm>
                  <a:off x="6388013" y="4721857"/>
                  <a:ext cx="4529138" cy="857826"/>
                  <a:chOff x="6184899" y="4457700"/>
                  <a:chExt cx="4529138" cy="857826"/>
                </a:xfrm>
              </p:grpSpPr>
              <p:cxnSp>
                <p:nvCxnSpPr>
                  <p:cNvPr id="14" name="Straight Connector 13"/>
                  <p:cNvCxnSpPr/>
                  <p:nvPr/>
                </p:nvCxnSpPr>
                <p:spPr>
                  <a:xfrm flipV="1">
                    <a:off x="8605923" y="4457700"/>
                    <a:ext cx="0" cy="857826"/>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84899" y="4678362"/>
                    <a:ext cx="2329949"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6197599" y="4675445"/>
                    <a:ext cx="0" cy="64008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386723" y="4675445"/>
                    <a:ext cx="0" cy="64008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0705875" y="4675445"/>
                    <a:ext cx="0" cy="64008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40231" y="4678362"/>
                    <a:ext cx="2273806"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5608637" y="5585457"/>
                  <a:ext cx="6393920" cy="959805"/>
                  <a:chOff x="5608637" y="5585457"/>
                  <a:chExt cx="6393920" cy="959805"/>
                </a:xfrm>
              </p:grpSpPr>
              <p:grpSp>
                <p:nvGrpSpPr>
                  <p:cNvPr id="163" name="Group 162"/>
                  <p:cNvGrpSpPr/>
                  <p:nvPr/>
                </p:nvGrpSpPr>
                <p:grpSpPr>
                  <a:xfrm>
                    <a:off x="5608637" y="5585457"/>
                    <a:ext cx="6393920" cy="959805"/>
                    <a:chOff x="5405523" y="5321300"/>
                    <a:chExt cx="6393920" cy="959805"/>
                  </a:xfrm>
                </p:grpSpPr>
                <p:sp>
                  <p:nvSpPr>
                    <p:cNvPr id="18" name="Freeform 5"/>
                    <p:cNvSpPr>
                      <a:spLocks noChangeAspect="1" noEditPoints="1"/>
                    </p:cNvSpPr>
                    <p:nvPr/>
                  </p:nvSpPr>
                  <p:spPr bwMode="black">
                    <a:xfrm>
                      <a:off x="5405523" y="5495294"/>
                      <a:ext cx="1259212" cy="252411"/>
                    </a:xfrm>
                    <a:custGeom>
                      <a:avLst/>
                      <a:gdLst>
                        <a:gd name="T0" fmla="*/ 437 w 1686"/>
                        <a:gd name="T1" fmla="*/ 261 h 336"/>
                        <a:gd name="T2" fmla="*/ 516 w 1686"/>
                        <a:gd name="T3" fmla="*/ 200 h 336"/>
                        <a:gd name="T4" fmla="*/ 501 w 1686"/>
                        <a:gd name="T5" fmla="*/ 64 h 336"/>
                        <a:gd name="T6" fmla="*/ 462 w 1686"/>
                        <a:gd name="T7" fmla="*/ 116 h 336"/>
                        <a:gd name="T8" fmla="*/ 549 w 1686"/>
                        <a:gd name="T9" fmla="*/ 218 h 336"/>
                        <a:gd name="T10" fmla="*/ 613 w 1686"/>
                        <a:gd name="T11" fmla="*/ 155 h 336"/>
                        <a:gd name="T12" fmla="*/ 602 w 1686"/>
                        <a:gd name="T13" fmla="*/ 56 h 336"/>
                        <a:gd name="T14" fmla="*/ 698 w 1686"/>
                        <a:gd name="T15" fmla="*/ 269 h 336"/>
                        <a:gd name="T16" fmla="*/ 768 w 1686"/>
                        <a:gd name="T17" fmla="*/ 273 h 336"/>
                        <a:gd name="T18" fmla="*/ 783 w 1686"/>
                        <a:gd name="T19" fmla="*/ 142 h 336"/>
                        <a:gd name="T20" fmla="*/ 836 w 1686"/>
                        <a:gd name="T21" fmla="*/ 176 h 336"/>
                        <a:gd name="T22" fmla="*/ 745 w 1686"/>
                        <a:gd name="T23" fmla="*/ 229 h 336"/>
                        <a:gd name="T24" fmla="*/ 813 w 1686"/>
                        <a:gd name="T25" fmla="*/ 196 h 336"/>
                        <a:gd name="T26" fmla="*/ 894 w 1686"/>
                        <a:gd name="T27" fmla="*/ 269 h 336"/>
                        <a:gd name="T28" fmla="*/ 895 w 1686"/>
                        <a:gd name="T29" fmla="*/ 155 h 336"/>
                        <a:gd name="T30" fmla="*/ 1075 w 1686"/>
                        <a:gd name="T31" fmla="*/ 203 h 336"/>
                        <a:gd name="T32" fmla="*/ 1064 w 1686"/>
                        <a:gd name="T33" fmla="*/ 259 h 336"/>
                        <a:gd name="T34" fmla="*/ 982 w 1686"/>
                        <a:gd name="T35" fmla="*/ 132 h 336"/>
                        <a:gd name="T36" fmla="*/ 1051 w 1686"/>
                        <a:gd name="T37" fmla="*/ 184 h 336"/>
                        <a:gd name="T38" fmla="*/ 1051 w 1686"/>
                        <a:gd name="T39" fmla="*/ 184 h 336"/>
                        <a:gd name="T40" fmla="*/ 1127 w 1686"/>
                        <a:gd name="T41" fmla="*/ 269 h 336"/>
                        <a:gd name="T42" fmla="*/ 1227 w 1686"/>
                        <a:gd name="T43" fmla="*/ 128 h 336"/>
                        <a:gd name="T44" fmla="*/ 1152 w 1686"/>
                        <a:gd name="T45" fmla="*/ 172 h 336"/>
                        <a:gd name="T46" fmla="*/ 1302 w 1686"/>
                        <a:gd name="T47" fmla="*/ 273 h 336"/>
                        <a:gd name="T48" fmla="*/ 1356 w 1686"/>
                        <a:gd name="T49" fmla="*/ 142 h 336"/>
                        <a:gd name="T50" fmla="*/ 1269 w 1686"/>
                        <a:gd name="T51" fmla="*/ 156 h 336"/>
                        <a:gd name="T52" fmla="*/ 1351 w 1686"/>
                        <a:gd name="T53" fmla="*/ 198 h 336"/>
                        <a:gd name="T54" fmla="*/ 1399 w 1686"/>
                        <a:gd name="T55" fmla="*/ 74 h 336"/>
                        <a:gd name="T56" fmla="*/ 1425 w 1686"/>
                        <a:gd name="T57" fmla="*/ 269 h 336"/>
                        <a:gd name="T58" fmla="*/ 1584 w 1686"/>
                        <a:gd name="T59" fmla="*/ 269 h 336"/>
                        <a:gd name="T60" fmla="*/ 1487 w 1686"/>
                        <a:gd name="T61" fmla="*/ 187 h 336"/>
                        <a:gd name="T62" fmla="*/ 1487 w 1686"/>
                        <a:gd name="T63" fmla="*/ 149 h 336"/>
                        <a:gd name="T64" fmla="*/ 1584 w 1686"/>
                        <a:gd name="T65" fmla="*/ 269 h 336"/>
                        <a:gd name="T66" fmla="*/ 1602 w 1686"/>
                        <a:gd name="T67" fmla="*/ 145 h 336"/>
                        <a:gd name="T68" fmla="*/ 1650 w 1686"/>
                        <a:gd name="T69" fmla="*/ 125 h 336"/>
                        <a:gd name="T70" fmla="*/ 1655 w 1686"/>
                        <a:gd name="T71" fmla="*/ 247 h 336"/>
                        <a:gd name="T72" fmla="*/ 0 w 1686"/>
                        <a:gd name="T73" fmla="*/ 301 h 336"/>
                        <a:gd name="T74" fmla="*/ 85 w 1686"/>
                        <a:gd name="T75" fmla="*/ 99 h 336"/>
                        <a:gd name="T76" fmla="*/ 58 w 1686"/>
                        <a:gd name="T77" fmla="*/ 123 h 336"/>
                        <a:gd name="T78" fmla="*/ 68 w 1686"/>
                        <a:gd name="T79" fmla="*/ 170 h 336"/>
                        <a:gd name="T80" fmla="*/ 93 w 1686"/>
                        <a:gd name="T81" fmla="*/ 189 h 336"/>
                        <a:gd name="T82" fmla="*/ 98 w 1686"/>
                        <a:gd name="T83" fmla="*/ 204 h 336"/>
                        <a:gd name="T84" fmla="*/ 90 w 1686"/>
                        <a:gd name="T85" fmla="*/ 214 h 336"/>
                        <a:gd name="T86" fmla="*/ 62 w 1686"/>
                        <a:gd name="T87" fmla="*/ 206 h 336"/>
                        <a:gd name="T88" fmla="*/ 74 w 1686"/>
                        <a:gd name="T89" fmla="*/ 238 h 336"/>
                        <a:gd name="T90" fmla="*/ 115 w 1686"/>
                        <a:gd name="T91" fmla="*/ 227 h 336"/>
                        <a:gd name="T92" fmla="*/ 124 w 1686"/>
                        <a:gd name="T93" fmla="*/ 192 h 336"/>
                        <a:gd name="T94" fmla="*/ 108 w 1686"/>
                        <a:gd name="T95" fmla="*/ 165 h 336"/>
                        <a:gd name="T96" fmla="*/ 85 w 1686"/>
                        <a:gd name="T97" fmla="*/ 149 h 336"/>
                        <a:gd name="T98" fmla="*/ 79 w 1686"/>
                        <a:gd name="T99" fmla="*/ 136 h 336"/>
                        <a:gd name="T100" fmla="*/ 86 w 1686"/>
                        <a:gd name="T101" fmla="*/ 124 h 336"/>
                        <a:gd name="T102" fmla="*/ 107 w 1686"/>
                        <a:gd name="T103" fmla="*/ 124 h 336"/>
                        <a:gd name="T104" fmla="*/ 107 w 1686"/>
                        <a:gd name="T105" fmla="*/ 98 h 336"/>
                        <a:gd name="T106" fmla="*/ 270 w 1686"/>
                        <a:gd name="T107" fmla="*/ 86 h 336"/>
                        <a:gd name="T108" fmla="*/ 238 w 1686"/>
                        <a:gd name="T109" fmla="*/ 113 h 336"/>
                        <a:gd name="T110" fmla="*/ 262 w 1686"/>
                        <a:gd name="T111" fmla="*/ 235 h 336"/>
                        <a:gd name="T112" fmla="*/ 270 w 1686"/>
                        <a:gd name="T113" fmla="*/ 257 h 336"/>
                        <a:gd name="T114" fmla="*/ 324 w 1686"/>
                        <a:gd name="T115" fmla="*/ 13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86" h="336">
                          <a:moveTo>
                            <a:pt x="549" y="218"/>
                          </a:moveTo>
                          <a:cubicBezTo>
                            <a:pt x="549" y="235"/>
                            <a:pt x="543" y="249"/>
                            <a:pt x="531" y="258"/>
                          </a:cubicBezTo>
                          <a:cubicBezTo>
                            <a:pt x="519" y="268"/>
                            <a:pt x="503" y="273"/>
                            <a:pt x="482" y="273"/>
                          </a:cubicBezTo>
                          <a:cubicBezTo>
                            <a:pt x="475" y="273"/>
                            <a:pt x="466" y="272"/>
                            <a:pt x="457" y="269"/>
                          </a:cubicBezTo>
                          <a:cubicBezTo>
                            <a:pt x="447" y="267"/>
                            <a:pt x="441" y="264"/>
                            <a:pt x="437" y="261"/>
                          </a:cubicBezTo>
                          <a:cubicBezTo>
                            <a:pt x="437" y="233"/>
                            <a:pt x="437" y="233"/>
                            <a:pt x="437" y="233"/>
                          </a:cubicBezTo>
                          <a:cubicBezTo>
                            <a:pt x="442" y="238"/>
                            <a:pt x="450" y="243"/>
                            <a:pt x="459" y="246"/>
                          </a:cubicBezTo>
                          <a:cubicBezTo>
                            <a:pt x="469" y="250"/>
                            <a:pt x="477" y="251"/>
                            <a:pt x="485" y="251"/>
                          </a:cubicBezTo>
                          <a:cubicBezTo>
                            <a:pt x="511" y="251"/>
                            <a:pt x="524" y="241"/>
                            <a:pt x="524" y="221"/>
                          </a:cubicBezTo>
                          <a:cubicBezTo>
                            <a:pt x="524" y="213"/>
                            <a:pt x="521" y="206"/>
                            <a:pt x="516" y="200"/>
                          </a:cubicBezTo>
                          <a:cubicBezTo>
                            <a:pt x="510" y="193"/>
                            <a:pt x="499" y="186"/>
                            <a:pt x="482" y="176"/>
                          </a:cubicBezTo>
                          <a:cubicBezTo>
                            <a:pt x="465" y="166"/>
                            <a:pt x="454" y="157"/>
                            <a:pt x="447" y="149"/>
                          </a:cubicBezTo>
                          <a:cubicBezTo>
                            <a:pt x="440" y="141"/>
                            <a:pt x="437" y="130"/>
                            <a:pt x="437" y="118"/>
                          </a:cubicBezTo>
                          <a:cubicBezTo>
                            <a:pt x="437" y="102"/>
                            <a:pt x="443" y="89"/>
                            <a:pt x="455" y="79"/>
                          </a:cubicBezTo>
                          <a:cubicBezTo>
                            <a:pt x="467" y="69"/>
                            <a:pt x="482" y="64"/>
                            <a:pt x="501" y="64"/>
                          </a:cubicBezTo>
                          <a:cubicBezTo>
                            <a:pt x="519" y="64"/>
                            <a:pt x="532" y="67"/>
                            <a:pt x="541" y="71"/>
                          </a:cubicBezTo>
                          <a:cubicBezTo>
                            <a:pt x="541" y="98"/>
                            <a:pt x="541" y="98"/>
                            <a:pt x="541" y="98"/>
                          </a:cubicBezTo>
                          <a:cubicBezTo>
                            <a:pt x="530" y="90"/>
                            <a:pt x="517" y="86"/>
                            <a:pt x="500" y="86"/>
                          </a:cubicBezTo>
                          <a:cubicBezTo>
                            <a:pt x="489" y="86"/>
                            <a:pt x="479" y="88"/>
                            <a:pt x="472" y="94"/>
                          </a:cubicBezTo>
                          <a:cubicBezTo>
                            <a:pt x="465" y="99"/>
                            <a:pt x="462" y="107"/>
                            <a:pt x="462" y="116"/>
                          </a:cubicBezTo>
                          <a:cubicBezTo>
                            <a:pt x="462" y="123"/>
                            <a:pt x="463" y="128"/>
                            <a:pt x="465" y="132"/>
                          </a:cubicBezTo>
                          <a:cubicBezTo>
                            <a:pt x="467" y="136"/>
                            <a:pt x="471" y="140"/>
                            <a:pt x="476" y="144"/>
                          </a:cubicBezTo>
                          <a:cubicBezTo>
                            <a:pt x="481" y="148"/>
                            <a:pt x="489" y="153"/>
                            <a:pt x="501" y="160"/>
                          </a:cubicBezTo>
                          <a:cubicBezTo>
                            <a:pt x="519" y="170"/>
                            <a:pt x="531" y="179"/>
                            <a:pt x="538" y="188"/>
                          </a:cubicBezTo>
                          <a:cubicBezTo>
                            <a:pt x="546" y="197"/>
                            <a:pt x="549" y="207"/>
                            <a:pt x="549" y="218"/>
                          </a:cubicBezTo>
                          <a:close/>
                          <a:moveTo>
                            <a:pt x="698" y="269"/>
                          </a:moveTo>
                          <a:cubicBezTo>
                            <a:pt x="675" y="269"/>
                            <a:pt x="675" y="269"/>
                            <a:pt x="675" y="269"/>
                          </a:cubicBezTo>
                          <a:cubicBezTo>
                            <a:pt x="675" y="186"/>
                            <a:pt x="675" y="186"/>
                            <a:pt x="675" y="186"/>
                          </a:cubicBezTo>
                          <a:cubicBezTo>
                            <a:pt x="675" y="156"/>
                            <a:pt x="664" y="142"/>
                            <a:pt x="641" y="142"/>
                          </a:cubicBezTo>
                          <a:cubicBezTo>
                            <a:pt x="630" y="142"/>
                            <a:pt x="620" y="146"/>
                            <a:pt x="613" y="155"/>
                          </a:cubicBezTo>
                          <a:cubicBezTo>
                            <a:pt x="605" y="163"/>
                            <a:pt x="602" y="174"/>
                            <a:pt x="602" y="188"/>
                          </a:cubicBezTo>
                          <a:cubicBezTo>
                            <a:pt x="602" y="269"/>
                            <a:pt x="602" y="269"/>
                            <a:pt x="602" y="269"/>
                          </a:cubicBezTo>
                          <a:cubicBezTo>
                            <a:pt x="578" y="269"/>
                            <a:pt x="578" y="269"/>
                            <a:pt x="578" y="269"/>
                          </a:cubicBezTo>
                          <a:cubicBezTo>
                            <a:pt x="578" y="56"/>
                            <a:pt x="578" y="56"/>
                            <a:pt x="578" y="56"/>
                          </a:cubicBezTo>
                          <a:cubicBezTo>
                            <a:pt x="602" y="56"/>
                            <a:pt x="602" y="56"/>
                            <a:pt x="602" y="56"/>
                          </a:cubicBezTo>
                          <a:cubicBezTo>
                            <a:pt x="602" y="149"/>
                            <a:pt x="602" y="149"/>
                            <a:pt x="602" y="149"/>
                          </a:cubicBezTo>
                          <a:cubicBezTo>
                            <a:pt x="602" y="149"/>
                            <a:pt x="602" y="149"/>
                            <a:pt x="602" y="149"/>
                          </a:cubicBezTo>
                          <a:cubicBezTo>
                            <a:pt x="613" y="131"/>
                            <a:pt x="629" y="122"/>
                            <a:pt x="649" y="122"/>
                          </a:cubicBezTo>
                          <a:cubicBezTo>
                            <a:pt x="682" y="122"/>
                            <a:pt x="698" y="141"/>
                            <a:pt x="698" y="181"/>
                          </a:cubicBezTo>
                          <a:lnTo>
                            <a:pt x="698" y="269"/>
                          </a:lnTo>
                          <a:close/>
                          <a:moveTo>
                            <a:pt x="836" y="269"/>
                          </a:moveTo>
                          <a:cubicBezTo>
                            <a:pt x="813" y="269"/>
                            <a:pt x="813" y="269"/>
                            <a:pt x="813" y="269"/>
                          </a:cubicBezTo>
                          <a:cubicBezTo>
                            <a:pt x="813" y="247"/>
                            <a:pt x="813" y="247"/>
                            <a:pt x="813" y="247"/>
                          </a:cubicBezTo>
                          <a:cubicBezTo>
                            <a:pt x="812" y="247"/>
                            <a:pt x="812" y="247"/>
                            <a:pt x="812" y="247"/>
                          </a:cubicBezTo>
                          <a:cubicBezTo>
                            <a:pt x="802" y="264"/>
                            <a:pt x="787" y="273"/>
                            <a:pt x="768" y="273"/>
                          </a:cubicBezTo>
                          <a:cubicBezTo>
                            <a:pt x="754" y="273"/>
                            <a:pt x="743" y="269"/>
                            <a:pt x="734" y="262"/>
                          </a:cubicBezTo>
                          <a:cubicBezTo>
                            <a:pt x="726" y="254"/>
                            <a:pt x="722" y="244"/>
                            <a:pt x="722" y="231"/>
                          </a:cubicBezTo>
                          <a:cubicBezTo>
                            <a:pt x="722" y="204"/>
                            <a:pt x="738" y="189"/>
                            <a:pt x="769" y="184"/>
                          </a:cubicBezTo>
                          <a:cubicBezTo>
                            <a:pt x="813" y="178"/>
                            <a:pt x="813" y="178"/>
                            <a:pt x="813" y="178"/>
                          </a:cubicBezTo>
                          <a:cubicBezTo>
                            <a:pt x="813" y="154"/>
                            <a:pt x="803" y="142"/>
                            <a:pt x="783" y="142"/>
                          </a:cubicBezTo>
                          <a:cubicBezTo>
                            <a:pt x="766" y="142"/>
                            <a:pt x="750" y="147"/>
                            <a:pt x="736" y="159"/>
                          </a:cubicBezTo>
                          <a:cubicBezTo>
                            <a:pt x="736" y="135"/>
                            <a:pt x="736" y="135"/>
                            <a:pt x="736" y="135"/>
                          </a:cubicBezTo>
                          <a:cubicBezTo>
                            <a:pt x="740" y="132"/>
                            <a:pt x="747" y="129"/>
                            <a:pt x="758" y="126"/>
                          </a:cubicBezTo>
                          <a:cubicBezTo>
                            <a:pt x="768" y="123"/>
                            <a:pt x="777" y="122"/>
                            <a:pt x="785" y="122"/>
                          </a:cubicBezTo>
                          <a:cubicBezTo>
                            <a:pt x="819" y="122"/>
                            <a:pt x="836" y="140"/>
                            <a:pt x="836" y="176"/>
                          </a:cubicBezTo>
                          <a:lnTo>
                            <a:pt x="836" y="269"/>
                          </a:lnTo>
                          <a:close/>
                          <a:moveTo>
                            <a:pt x="813" y="196"/>
                          </a:moveTo>
                          <a:cubicBezTo>
                            <a:pt x="778" y="201"/>
                            <a:pt x="778" y="201"/>
                            <a:pt x="778" y="201"/>
                          </a:cubicBezTo>
                          <a:cubicBezTo>
                            <a:pt x="766" y="203"/>
                            <a:pt x="757" y="206"/>
                            <a:pt x="753" y="210"/>
                          </a:cubicBezTo>
                          <a:cubicBezTo>
                            <a:pt x="748" y="214"/>
                            <a:pt x="745" y="220"/>
                            <a:pt x="745" y="229"/>
                          </a:cubicBezTo>
                          <a:cubicBezTo>
                            <a:pt x="745" y="236"/>
                            <a:pt x="748" y="242"/>
                            <a:pt x="753" y="247"/>
                          </a:cubicBezTo>
                          <a:cubicBezTo>
                            <a:pt x="758" y="251"/>
                            <a:pt x="765" y="253"/>
                            <a:pt x="773" y="253"/>
                          </a:cubicBezTo>
                          <a:cubicBezTo>
                            <a:pt x="784" y="253"/>
                            <a:pt x="794" y="249"/>
                            <a:pt x="801" y="241"/>
                          </a:cubicBezTo>
                          <a:cubicBezTo>
                            <a:pt x="809" y="233"/>
                            <a:pt x="813" y="223"/>
                            <a:pt x="813" y="211"/>
                          </a:cubicBezTo>
                          <a:lnTo>
                            <a:pt x="813" y="196"/>
                          </a:lnTo>
                          <a:close/>
                          <a:moveTo>
                            <a:pt x="946" y="149"/>
                          </a:moveTo>
                          <a:cubicBezTo>
                            <a:pt x="942" y="146"/>
                            <a:pt x="936" y="144"/>
                            <a:pt x="929" y="144"/>
                          </a:cubicBezTo>
                          <a:cubicBezTo>
                            <a:pt x="919" y="144"/>
                            <a:pt x="910" y="149"/>
                            <a:pt x="904" y="158"/>
                          </a:cubicBezTo>
                          <a:cubicBezTo>
                            <a:pt x="898" y="168"/>
                            <a:pt x="894" y="181"/>
                            <a:pt x="894" y="196"/>
                          </a:cubicBezTo>
                          <a:cubicBezTo>
                            <a:pt x="894" y="269"/>
                            <a:pt x="894" y="269"/>
                            <a:pt x="894" y="269"/>
                          </a:cubicBezTo>
                          <a:cubicBezTo>
                            <a:pt x="871" y="269"/>
                            <a:pt x="871" y="269"/>
                            <a:pt x="871" y="269"/>
                          </a:cubicBezTo>
                          <a:cubicBezTo>
                            <a:pt x="871" y="125"/>
                            <a:pt x="871" y="125"/>
                            <a:pt x="871" y="125"/>
                          </a:cubicBezTo>
                          <a:cubicBezTo>
                            <a:pt x="894" y="125"/>
                            <a:pt x="894" y="125"/>
                            <a:pt x="894" y="125"/>
                          </a:cubicBezTo>
                          <a:cubicBezTo>
                            <a:pt x="894" y="155"/>
                            <a:pt x="894" y="155"/>
                            <a:pt x="894" y="155"/>
                          </a:cubicBezTo>
                          <a:cubicBezTo>
                            <a:pt x="895" y="155"/>
                            <a:pt x="895" y="155"/>
                            <a:pt x="895" y="155"/>
                          </a:cubicBezTo>
                          <a:cubicBezTo>
                            <a:pt x="898" y="145"/>
                            <a:pt x="903" y="137"/>
                            <a:pt x="910" y="131"/>
                          </a:cubicBezTo>
                          <a:cubicBezTo>
                            <a:pt x="916" y="126"/>
                            <a:pt x="924" y="123"/>
                            <a:pt x="933" y="123"/>
                          </a:cubicBezTo>
                          <a:cubicBezTo>
                            <a:pt x="939" y="123"/>
                            <a:pt x="943" y="123"/>
                            <a:pt x="946" y="125"/>
                          </a:cubicBezTo>
                          <a:lnTo>
                            <a:pt x="946" y="149"/>
                          </a:lnTo>
                          <a:close/>
                          <a:moveTo>
                            <a:pt x="1075" y="203"/>
                          </a:moveTo>
                          <a:cubicBezTo>
                            <a:pt x="973" y="203"/>
                            <a:pt x="973" y="203"/>
                            <a:pt x="973" y="203"/>
                          </a:cubicBezTo>
                          <a:cubicBezTo>
                            <a:pt x="973" y="219"/>
                            <a:pt x="978" y="232"/>
                            <a:pt x="986" y="240"/>
                          </a:cubicBezTo>
                          <a:cubicBezTo>
                            <a:pt x="994" y="249"/>
                            <a:pt x="1005" y="253"/>
                            <a:pt x="1020" y="253"/>
                          </a:cubicBezTo>
                          <a:cubicBezTo>
                            <a:pt x="1036" y="253"/>
                            <a:pt x="1051" y="248"/>
                            <a:pt x="1064" y="237"/>
                          </a:cubicBezTo>
                          <a:cubicBezTo>
                            <a:pt x="1064" y="259"/>
                            <a:pt x="1064" y="259"/>
                            <a:pt x="1064" y="259"/>
                          </a:cubicBezTo>
                          <a:cubicBezTo>
                            <a:pt x="1052" y="268"/>
                            <a:pt x="1035" y="273"/>
                            <a:pt x="1014" y="273"/>
                          </a:cubicBezTo>
                          <a:cubicBezTo>
                            <a:pt x="994" y="273"/>
                            <a:pt x="978" y="266"/>
                            <a:pt x="966" y="253"/>
                          </a:cubicBezTo>
                          <a:cubicBezTo>
                            <a:pt x="955" y="240"/>
                            <a:pt x="949" y="221"/>
                            <a:pt x="949" y="198"/>
                          </a:cubicBezTo>
                          <a:cubicBezTo>
                            <a:pt x="949" y="184"/>
                            <a:pt x="952" y="171"/>
                            <a:pt x="958" y="159"/>
                          </a:cubicBezTo>
                          <a:cubicBezTo>
                            <a:pt x="963" y="147"/>
                            <a:pt x="971" y="138"/>
                            <a:pt x="982" y="132"/>
                          </a:cubicBezTo>
                          <a:cubicBezTo>
                            <a:pt x="992" y="125"/>
                            <a:pt x="1003" y="122"/>
                            <a:pt x="1015" y="122"/>
                          </a:cubicBezTo>
                          <a:cubicBezTo>
                            <a:pt x="1034" y="122"/>
                            <a:pt x="1048" y="128"/>
                            <a:pt x="1059" y="140"/>
                          </a:cubicBezTo>
                          <a:cubicBezTo>
                            <a:pt x="1069" y="152"/>
                            <a:pt x="1075" y="169"/>
                            <a:pt x="1075" y="191"/>
                          </a:cubicBezTo>
                          <a:lnTo>
                            <a:pt x="1075" y="203"/>
                          </a:lnTo>
                          <a:close/>
                          <a:moveTo>
                            <a:pt x="1051" y="184"/>
                          </a:moveTo>
                          <a:cubicBezTo>
                            <a:pt x="1051" y="170"/>
                            <a:pt x="1048" y="160"/>
                            <a:pt x="1041" y="153"/>
                          </a:cubicBezTo>
                          <a:cubicBezTo>
                            <a:pt x="1035" y="145"/>
                            <a:pt x="1026" y="142"/>
                            <a:pt x="1015" y="142"/>
                          </a:cubicBezTo>
                          <a:cubicBezTo>
                            <a:pt x="1004" y="142"/>
                            <a:pt x="995" y="145"/>
                            <a:pt x="988" y="153"/>
                          </a:cubicBezTo>
                          <a:cubicBezTo>
                            <a:pt x="980" y="161"/>
                            <a:pt x="975" y="171"/>
                            <a:pt x="973" y="184"/>
                          </a:cubicBezTo>
                          <a:lnTo>
                            <a:pt x="1051" y="184"/>
                          </a:lnTo>
                          <a:close/>
                          <a:moveTo>
                            <a:pt x="1227" y="128"/>
                          </a:moveTo>
                          <a:cubicBezTo>
                            <a:pt x="1227" y="147"/>
                            <a:pt x="1220" y="163"/>
                            <a:pt x="1207" y="175"/>
                          </a:cubicBezTo>
                          <a:cubicBezTo>
                            <a:pt x="1193" y="187"/>
                            <a:pt x="1176" y="193"/>
                            <a:pt x="1154" y="193"/>
                          </a:cubicBezTo>
                          <a:cubicBezTo>
                            <a:pt x="1127" y="193"/>
                            <a:pt x="1127" y="193"/>
                            <a:pt x="1127" y="193"/>
                          </a:cubicBezTo>
                          <a:cubicBezTo>
                            <a:pt x="1127" y="269"/>
                            <a:pt x="1127" y="269"/>
                            <a:pt x="1127" y="269"/>
                          </a:cubicBezTo>
                          <a:cubicBezTo>
                            <a:pt x="1104" y="269"/>
                            <a:pt x="1104" y="269"/>
                            <a:pt x="1104" y="269"/>
                          </a:cubicBezTo>
                          <a:cubicBezTo>
                            <a:pt x="1104" y="68"/>
                            <a:pt x="1104" y="68"/>
                            <a:pt x="1104" y="68"/>
                          </a:cubicBezTo>
                          <a:cubicBezTo>
                            <a:pt x="1159" y="68"/>
                            <a:pt x="1159" y="68"/>
                            <a:pt x="1159" y="68"/>
                          </a:cubicBezTo>
                          <a:cubicBezTo>
                            <a:pt x="1181" y="68"/>
                            <a:pt x="1197" y="73"/>
                            <a:pt x="1209" y="83"/>
                          </a:cubicBezTo>
                          <a:cubicBezTo>
                            <a:pt x="1221" y="94"/>
                            <a:pt x="1227" y="109"/>
                            <a:pt x="1227" y="128"/>
                          </a:cubicBezTo>
                          <a:close/>
                          <a:moveTo>
                            <a:pt x="1202" y="129"/>
                          </a:moveTo>
                          <a:cubicBezTo>
                            <a:pt x="1202" y="102"/>
                            <a:pt x="1186" y="89"/>
                            <a:pt x="1155" y="89"/>
                          </a:cubicBezTo>
                          <a:cubicBezTo>
                            <a:pt x="1127" y="89"/>
                            <a:pt x="1127" y="89"/>
                            <a:pt x="1127" y="89"/>
                          </a:cubicBezTo>
                          <a:cubicBezTo>
                            <a:pt x="1127" y="172"/>
                            <a:pt x="1127" y="172"/>
                            <a:pt x="1127" y="172"/>
                          </a:cubicBezTo>
                          <a:cubicBezTo>
                            <a:pt x="1152" y="172"/>
                            <a:pt x="1152" y="172"/>
                            <a:pt x="1152" y="172"/>
                          </a:cubicBezTo>
                          <a:cubicBezTo>
                            <a:pt x="1168" y="172"/>
                            <a:pt x="1181" y="168"/>
                            <a:pt x="1189" y="161"/>
                          </a:cubicBezTo>
                          <a:cubicBezTo>
                            <a:pt x="1198" y="153"/>
                            <a:pt x="1202" y="143"/>
                            <a:pt x="1202" y="129"/>
                          </a:cubicBezTo>
                          <a:close/>
                          <a:moveTo>
                            <a:pt x="1374" y="197"/>
                          </a:moveTo>
                          <a:cubicBezTo>
                            <a:pt x="1374" y="220"/>
                            <a:pt x="1368" y="238"/>
                            <a:pt x="1355" y="252"/>
                          </a:cubicBezTo>
                          <a:cubicBezTo>
                            <a:pt x="1342" y="266"/>
                            <a:pt x="1324" y="273"/>
                            <a:pt x="1302" y="273"/>
                          </a:cubicBezTo>
                          <a:cubicBezTo>
                            <a:pt x="1281" y="273"/>
                            <a:pt x="1264" y="266"/>
                            <a:pt x="1251" y="253"/>
                          </a:cubicBezTo>
                          <a:cubicBezTo>
                            <a:pt x="1239" y="239"/>
                            <a:pt x="1232" y="221"/>
                            <a:pt x="1232" y="199"/>
                          </a:cubicBezTo>
                          <a:cubicBezTo>
                            <a:pt x="1232" y="175"/>
                            <a:pt x="1239" y="156"/>
                            <a:pt x="1252" y="143"/>
                          </a:cubicBezTo>
                          <a:cubicBezTo>
                            <a:pt x="1265" y="129"/>
                            <a:pt x="1283" y="122"/>
                            <a:pt x="1306" y="122"/>
                          </a:cubicBezTo>
                          <a:cubicBezTo>
                            <a:pt x="1327" y="122"/>
                            <a:pt x="1344" y="128"/>
                            <a:pt x="1356" y="142"/>
                          </a:cubicBezTo>
                          <a:cubicBezTo>
                            <a:pt x="1368" y="155"/>
                            <a:pt x="1374" y="174"/>
                            <a:pt x="1374" y="197"/>
                          </a:cubicBezTo>
                          <a:close/>
                          <a:moveTo>
                            <a:pt x="1351" y="198"/>
                          </a:moveTo>
                          <a:cubicBezTo>
                            <a:pt x="1351" y="180"/>
                            <a:pt x="1347" y="166"/>
                            <a:pt x="1339" y="156"/>
                          </a:cubicBezTo>
                          <a:cubicBezTo>
                            <a:pt x="1331" y="146"/>
                            <a:pt x="1319" y="142"/>
                            <a:pt x="1304" y="142"/>
                          </a:cubicBezTo>
                          <a:cubicBezTo>
                            <a:pt x="1289" y="142"/>
                            <a:pt x="1278" y="146"/>
                            <a:pt x="1269" y="156"/>
                          </a:cubicBezTo>
                          <a:cubicBezTo>
                            <a:pt x="1260" y="166"/>
                            <a:pt x="1256" y="180"/>
                            <a:pt x="1256" y="198"/>
                          </a:cubicBezTo>
                          <a:cubicBezTo>
                            <a:pt x="1256" y="215"/>
                            <a:pt x="1260" y="229"/>
                            <a:pt x="1269" y="239"/>
                          </a:cubicBezTo>
                          <a:cubicBezTo>
                            <a:pt x="1278" y="248"/>
                            <a:pt x="1289" y="253"/>
                            <a:pt x="1304" y="253"/>
                          </a:cubicBezTo>
                          <a:cubicBezTo>
                            <a:pt x="1319" y="253"/>
                            <a:pt x="1331" y="248"/>
                            <a:pt x="1339" y="239"/>
                          </a:cubicBezTo>
                          <a:cubicBezTo>
                            <a:pt x="1347" y="229"/>
                            <a:pt x="1351" y="216"/>
                            <a:pt x="1351" y="198"/>
                          </a:cubicBezTo>
                          <a:close/>
                          <a:moveTo>
                            <a:pt x="1429" y="74"/>
                          </a:moveTo>
                          <a:cubicBezTo>
                            <a:pt x="1429" y="78"/>
                            <a:pt x="1428" y="82"/>
                            <a:pt x="1425" y="84"/>
                          </a:cubicBezTo>
                          <a:cubicBezTo>
                            <a:pt x="1422" y="87"/>
                            <a:pt x="1418" y="89"/>
                            <a:pt x="1414" y="89"/>
                          </a:cubicBezTo>
                          <a:cubicBezTo>
                            <a:pt x="1410" y="89"/>
                            <a:pt x="1406" y="87"/>
                            <a:pt x="1403" y="85"/>
                          </a:cubicBezTo>
                          <a:cubicBezTo>
                            <a:pt x="1400" y="82"/>
                            <a:pt x="1399" y="78"/>
                            <a:pt x="1399" y="74"/>
                          </a:cubicBezTo>
                          <a:cubicBezTo>
                            <a:pt x="1399" y="70"/>
                            <a:pt x="1400" y="66"/>
                            <a:pt x="1403" y="63"/>
                          </a:cubicBezTo>
                          <a:cubicBezTo>
                            <a:pt x="1406" y="60"/>
                            <a:pt x="1410" y="59"/>
                            <a:pt x="1414" y="59"/>
                          </a:cubicBezTo>
                          <a:cubicBezTo>
                            <a:pt x="1418" y="59"/>
                            <a:pt x="1422" y="60"/>
                            <a:pt x="1425" y="63"/>
                          </a:cubicBezTo>
                          <a:cubicBezTo>
                            <a:pt x="1428" y="66"/>
                            <a:pt x="1429" y="70"/>
                            <a:pt x="1429" y="74"/>
                          </a:cubicBezTo>
                          <a:close/>
                          <a:moveTo>
                            <a:pt x="1425" y="269"/>
                          </a:moveTo>
                          <a:cubicBezTo>
                            <a:pt x="1402" y="269"/>
                            <a:pt x="1402" y="269"/>
                            <a:pt x="1402" y="269"/>
                          </a:cubicBezTo>
                          <a:cubicBezTo>
                            <a:pt x="1402" y="125"/>
                            <a:pt x="1402" y="125"/>
                            <a:pt x="1402" y="125"/>
                          </a:cubicBezTo>
                          <a:cubicBezTo>
                            <a:pt x="1425" y="125"/>
                            <a:pt x="1425" y="125"/>
                            <a:pt x="1425" y="125"/>
                          </a:cubicBezTo>
                          <a:lnTo>
                            <a:pt x="1425" y="269"/>
                          </a:lnTo>
                          <a:close/>
                          <a:moveTo>
                            <a:pt x="1584" y="269"/>
                          </a:moveTo>
                          <a:cubicBezTo>
                            <a:pt x="1561" y="269"/>
                            <a:pt x="1561" y="269"/>
                            <a:pt x="1561" y="269"/>
                          </a:cubicBezTo>
                          <a:cubicBezTo>
                            <a:pt x="1561" y="187"/>
                            <a:pt x="1561" y="187"/>
                            <a:pt x="1561" y="187"/>
                          </a:cubicBezTo>
                          <a:cubicBezTo>
                            <a:pt x="1561" y="157"/>
                            <a:pt x="1549" y="142"/>
                            <a:pt x="1527" y="142"/>
                          </a:cubicBezTo>
                          <a:cubicBezTo>
                            <a:pt x="1516" y="142"/>
                            <a:pt x="1506" y="146"/>
                            <a:pt x="1499" y="154"/>
                          </a:cubicBezTo>
                          <a:cubicBezTo>
                            <a:pt x="1491" y="163"/>
                            <a:pt x="1487" y="174"/>
                            <a:pt x="1487" y="187"/>
                          </a:cubicBezTo>
                          <a:cubicBezTo>
                            <a:pt x="1487" y="269"/>
                            <a:pt x="1487" y="269"/>
                            <a:pt x="1487" y="269"/>
                          </a:cubicBezTo>
                          <a:cubicBezTo>
                            <a:pt x="1464" y="269"/>
                            <a:pt x="1464" y="269"/>
                            <a:pt x="1464" y="269"/>
                          </a:cubicBezTo>
                          <a:cubicBezTo>
                            <a:pt x="1464" y="125"/>
                            <a:pt x="1464" y="125"/>
                            <a:pt x="1464" y="125"/>
                          </a:cubicBezTo>
                          <a:cubicBezTo>
                            <a:pt x="1487" y="125"/>
                            <a:pt x="1487" y="125"/>
                            <a:pt x="1487" y="125"/>
                          </a:cubicBezTo>
                          <a:cubicBezTo>
                            <a:pt x="1487" y="149"/>
                            <a:pt x="1487" y="149"/>
                            <a:pt x="1487" y="149"/>
                          </a:cubicBezTo>
                          <a:cubicBezTo>
                            <a:pt x="1488" y="149"/>
                            <a:pt x="1488" y="149"/>
                            <a:pt x="1488" y="149"/>
                          </a:cubicBezTo>
                          <a:cubicBezTo>
                            <a:pt x="1499" y="131"/>
                            <a:pt x="1514" y="122"/>
                            <a:pt x="1535" y="122"/>
                          </a:cubicBezTo>
                          <a:cubicBezTo>
                            <a:pt x="1551" y="122"/>
                            <a:pt x="1563" y="127"/>
                            <a:pt x="1571" y="137"/>
                          </a:cubicBezTo>
                          <a:cubicBezTo>
                            <a:pt x="1579" y="148"/>
                            <a:pt x="1584" y="162"/>
                            <a:pt x="1584" y="181"/>
                          </a:cubicBezTo>
                          <a:lnTo>
                            <a:pt x="1584" y="269"/>
                          </a:lnTo>
                          <a:close/>
                          <a:moveTo>
                            <a:pt x="1686" y="268"/>
                          </a:moveTo>
                          <a:cubicBezTo>
                            <a:pt x="1681" y="271"/>
                            <a:pt x="1673" y="273"/>
                            <a:pt x="1664" y="273"/>
                          </a:cubicBezTo>
                          <a:cubicBezTo>
                            <a:pt x="1639" y="273"/>
                            <a:pt x="1627" y="258"/>
                            <a:pt x="1627" y="230"/>
                          </a:cubicBezTo>
                          <a:cubicBezTo>
                            <a:pt x="1627" y="145"/>
                            <a:pt x="1627" y="145"/>
                            <a:pt x="1627" y="145"/>
                          </a:cubicBezTo>
                          <a:cubicBezTo>
                            <a:pt x="1602" y="145"/>
                            <a:pt x="1602" y="145"/>
                            <a:pt x="1602" y="145"/>
                          </a:cubicBezTo>
                          <a:cubicBezTo>
                            <a:pt x="1602" y="125"/>
                            <a:pt x="1602" y="125"/>
                            <a:pt x="1602" y="125"/>
                          </a:cubicBezTo>
                          <a:cubicBezTo>
                            <a:pt x="1627" y="125"/>
                            <a:pt x="1627" y="125"/>
                            <a:pt x="1627" y="125"/>
                          </a:cubicBezTo>
                          <a:cubicBezTo>
                            <a:pt x="1627" y="90"/>
                            <a:pt x="1627" y="90"/>
                            <a:pt x="1627" y="90"/>
                          </a:cubicBezTo>
                          <a:cubicBezTo>
                            <a:pt x="1650" y="83"/>
                            <a:pt x="1650" y="83"/>
                            <a:pt x="1650" y="83"/>
                          </a:cubicBezTo>
                          <a:cubicBezTo>
                            <a:pt x="1650" y="125"/>
                            <a:pt x="1650" y="125"/>
                            <a:pt x="1650" y="125"/>
                          </a:cubicBezTo>
                          <a:cubicBezTo>
                            <a:pt x="1686" y="125"/>
                            <a:pt x="1686" y="125"/>
                            <a:pt x="1686" y="125"/>
                          </a:cubicBezTo>
                          <a:cubicBezTo>
                            <a:pt x="1686" y="145"/>
                            <a:pt x="1686" y="145"/>
                            <a:pt x="1686" y="145"/>
                          </a:cubicBezTo>
                          <a:cubicBezTo>
                            <a:pt x="1650" y="145"/>
                            <a:pt x="1650" y="145"/>
                            <a:pt x="1650" y="145"/>
                          </a:cubicBezTo>
                          <a:cubicBezTo>
                            <a:pt x="1650" y="226"/>
                            <a:pt x="1650" y="226"/>
                            <a:pt x="1650" y="226"/>
                          </a:cubicBezTo>
                          <a:cubicBezTo>
                            <a:pt x="1650" y="236"/>
                            <a:pt x="1651" y="243"/>
                            <a:pt x="1655" y="247"/>
                          </a:cubicBezTo>
                          <a:cubicBezTo>
                            <a:pt x="1658" y="251"/>
                            <a:pt x="1664" y="253"/>
                            <a:pt x="1671" y="253"/>
                          </a:cubicBezTo>
                          <a:cubicBezTo>
                            <a:pt x="1677" y="253"/>
                            <a:pt x="1682" y="251"/>
                            <a:pt x="1686" y="248"/>
                          </a:cubicBezTo>
                          <a:lnTo>
                            <a:pt x="1686" y="268"/>
                          </a:lnTo>
                          <a:close/>
                          <a:moveTo>
                            <a:pt x="196" y="336"/>
                          </a:moveTo>
                          <a:cubicBezTo>
                            <a:pt x="0" y="301"/>
                            <a:pt x="0" y="301"/>
                            <a:pt x="0" y="301"/>
                          </a:cubicBezTo>
                          <a:cubicBezTo>
                            <a:pt x="0" y="35"/>
                            <a:pt x="0" y="35"/>
                            <a:pt x="0" y="35"/>
                          </a:cubicBezTo>
                          <a:cubicBezTo>
                            <a:pt x="196" y="0"/>
                            <a:pt x="196" y="0"/>
                            <a:pt x="196" y="0"/>
                          </a:cubicBezTo>
                          <a:lnTo>
                            <a:pt x="196" y="336"/>
                          </a:lnTo>
                          <a:close/>
                          <a:moveTo>
                            <a:pt x="93" y="98"/>
                          </a:moveTo>
                          <a:cubicBezTo>
                            <a:pt x="90" y="98"/>
                            <a:pt x="87" y="98"/>
                            <a:pt x="85" y="99"/>
                          </a:cubicBezTo>
                          <a:cubicBezTo>
                            <a:pt x="82" y="99"/>
                            <a:pt x="79" y="100"/>
                            <a:pt x="77" y="101"/>
                          </a:cubicBezTo>
                          <a:cubicBezTo>
                            <a:pt x="75" y="102"/>
                            <a:pt x="73" y="104"/>
                            <a:pt x="71" y="105"/>
                          </a:cubicBezTo>
                          <a:cubicBezTo>
                            <a:pt x="69" y="107"/>
                            <a:pt x="67" y="108"/>
                            <a:pt x="65" y="110"/>
                          </a:cubicBezTo>
                          <a:cubicBezTo>
                            <a:pt x="64" y="112"/>
                            <a:pt x="62" y="114"/>
                            <a:pt x="61" y="116"/>
                          </a:cubicBezTo>
                          <a:cubicBezTo>
                            <a:pt x="60" y="118"/>
                            <a:pt x="58" y="121"/>
                            <a:pt x="58" y="123"/>
                          </a:cubicBezTo>
                          <a:cubicBezTo>
                            <a:pt x="57" y="126"/>
                            <a:pt x="56" y="128"/>
                            <a:pt x="56" y="131"/>
                          </a:cubicBezTo>
                          <a:cubicBezTo>
                            <a:pt x="55" y="134"/>
                            <a:pt x="55" y="136"/>
                            <a:pt x="55" y="139"/>
                          </a:cubicBezTo>
                          <a:cubicBezTo>
                            <a:pt x="55" y="143"/>
                            <a:pt x="56" y="147"/>
                            <a:pt x="57" y="151"/>
                          </a:cubicBezTo>
                          <a:cubicBezTo>
                            <a:pt x="58" y="155"/>
                            <a:pt x="59" y="158"/>
                            <a:pt x="61" y="161"/>
                          </a:cubicBezTo>
                          <a:cubicBezTo>
                            <a:pt x="63" y="165"/>
                            <a:pt x="65" y="168"/>
                            <a:pt x="68" y="170"/>
                          </a:cubicBezTo>
                          <a:cubicBezTo>
                            <a:pt x="71" y="173"/>
                            <a:pt x="75" y="176"/>
                            <a:pt x="79" y="178"/>
                          </a:cubicBezTo>
                          <a:cubicBezTo>
                            <a:pt x="80" y="179"/>
                            <a:pt x="82" y="181"/>
                            <a:pt x="83" y="181"/>
                          </a:cubicBezTo>
                          <a:cubicBezTo>
                            <a:pt x="85" y="182"/>
                            <a:pt x="86" y="183"/>
                            <a:pt x="87" y="184"/>
                          </a:cubicBezTo>
                          <a:cubicBezTo>
                            <a:pt x="89" y="185"/>
                            <a:pt x="90" y="186"/>
                            <a:pt x="91" y="187"/>
                          </a:cubicBezTo>
                          <a:cubicBezTo>
                            <a:pt x="92" y="188"/>
                            <a:pt x="92" y="188"/>
                            <a:pt x="93" y="189"/>
                          </a:cubicBezTo>
                          <a:cubicBezTo>
                            <a:pt x="94" y="190"/>
                            <a:pt x="95" y="191"/>
                            <a:pt x="95" y="192"/>
                          </a:cubicBezTo>
                          <a:cubicBezTo>
                            <a:pt x="96" y="193"/>
                            <a:pt x="96" y="194"/>
                            <a:pt x="97" y="195"/>
                          </a:cubicBezTo>
                          <a:cubicBezTo>
                            <a:pt x="97" y="196"/>
                            <a:pt x="98" y="197"/>
                            <a:pt x="98" y="198"/>
                          </a:cubicBezTo>
                          <a:cubicBezTo>
                            <a:pt x="98" y="199"/>
                            <a:pt x="98" y="200"/>
                            <a:pt x="98" y="201"/>
                          </a:cubicBezTo>
                          <a:cubicBezTo>
                            <a:pt x="98" y="202"/>
                            <a:pt x="98" y="203"/>
                            <a:pt x="98" y="204"/>
                          </a:cubicBezTo>
                          <a:cubicBezTo>
                            <a:pt x="98" y="205"/>
                            <a:pt x="98" y="206"/>
                            <a:pt x="97" y="207"/>
                          </a:cubicBezTo>
                          <a:cubicBezTo>
                            <a:pt x="97" y="207"/>
                            <a:pt x="97" y="208"/>
                            <a:pt x="96" y="209"/>
                          </a:cubicBezTo>
                          <a:cubicBezTo>
                            <a:pt x="96" y="209"/>
                            <a:pt x="95" y="210"/>
                            <a:pt x="95" y="211"/>
                          </a:cubicBezTo>
                          <a:cubicBezTo>
                            <a:pt x="94" y="211"/>
                            <a:pt x="93" y="212"/>
                            <a:pt x="92" y="213"/>
                          </a:cubicBezTo>
                          <a:cubicBezTo>
                            <a:pt x="92" y="213"/>
                            <a:pt x="91" y="214"/>
                            <a:pt x="90" y="214"/>
                          </a:cubicBezTo>
                          <a:cubicBezTo>
                            <a:pt x="89" y="214"/>
                            <a:pt x="88" y="214"/>
                            <a:pt x="86" y="215"/>
                          </a:cubicBezTo>
                          <a:cubicBezTo>
                            <a:pt x="85" y="215"/>
                            <a:pt x="84" y="215"/>
                            <a:pt x="83" y="215"/>
                          </a:cubicBezTo>
                          <a:cubicBezTo>
                            <a:pt x="80" y="215"/>
                            <a:pt x="78" y="214"/>
                            <a:pt x="75" y="214"/>
                          </a:cubicBezTo>
                          <a:cubicBezTo>
                            <a:pt x="73" y="213"/>
                            <a:pt x="71" y="212"/>
                            <a:pt x="68" y="211"/>
                          </a:cubicBezTo>
                          <a:cubicBezTo>
                            <a:pt x="66" y="209"/>
                            <a:pt x="64" y="208"/>
                            <a:pt x="62" y="206"/>
                          </a:cubicBezTo>
                          <a:cubicBezTo>
                            <a:pt x="60" y="204"/>
                            <a:pt x="58" y="202"/>
                            <a:pt x="56" y="200"/>
                          </a:cubicBezTo>
                          <a:cubicBezTo>
                            <a:pt x="56" y="230"/>
                            <a:pt x="56" y="230"/>
                            <a:pt x="56" y="230"/>
                          </a:cubicBezTo>
                          <a:cubicBezTo>
                            <a:pt x="57" y="231"/>
                            <a:pt x="59" y="232"/>
                            <a:pt x="61" y="233"/>
                          </a:cubicBezTo>
                          <a:cubicBezTo>
                            <a:pt x="63" y="234"/>
                            <a:pt x="65" y="235"/>
                            <a:pt x="67" y="236"/>
                          </a:cubicBezTo>
                          <a:cubicBezTo>
                            <a:pt x="70" y="237"/>
                            <a:pt x="72" y="237"/>
                            <a:pt x="74" y="238"/>
                          </a:cubicBezTo>
                          <a:cubicBezTo>
                            <a:pt x="77" y="238"/>
                            <a:pt x="79" y="239"/>
                            <a:pt x="82" y="239"/>
                          </a:cubicBezTo>
                          <a:cubicBezTo>
                            <a:pt x="86" y="239"/>
                            <a:pt x="89" y="239"/>
                            <a:pt x="92" y="239"/>
                          </a:cubicBezTo>
                          <a:cubicBezTo>
                            <a:pt x="96" y="238"/>
                            <a:pt x="99" y="238"/>
                            <a:pt x="101" y="237"/>
                          </a:cubicBezTo>
                          <a:cubicBezTo>
                            <a:pt x="104" y="236"/>
                            <a:pt x="107" y="235"/>
                            <a:pt x="109" y="233"/>
                          </a:cubicBezTo>
                          <a:cubicBezTo>
                            <a:pt x="111" y="231"/>
                            <a:pt x="113" y="230"/>
                            <a:pt x="115" y="227"/>
                          </a:cubicBezTo>
                          <a:cubicBezTo>
                            <a:pt x="117" y="226"/>
                            <a:pt x="118" y="224"/>
                            <a:pt x="119" y="222"/>
                          </a:cubicBezTo>
                          <a:cubicBezTo>
                            <a:pt x="120" y="220"/>
                            <a:pt x="121" y="218"/>
                            <a:pt x="122" y="215"/>
                          </a:cubicBezTo>
                          <a:cubicBezTo>
                            <a:pt x="123" y="213"/>
                            <a:pt x="123" y="210"/>
                            <a:pt x="124" y="208"/>
                          </a:cubicBezTo>
                          <a:cubicBezTo>
                            <a:pt x="124" y="205"/>
                            <a:pt x="124" y="202"/>
                            <a:pt x="124" y="199"/>
                          </a:cubicBezTo>
                          <a:cubicBezTo>
                            <a:pt x="124" y="197"/>
                            <a:pt x="124" y="194"/>
                            <a:pt x="124" y="192"/>
                          </a:cubicBezTo>
                          <a:cubicBezTo>
                            <a:pt x="124" y="190"/>
                            <a:pt x="123" y="188"/>
                            <a:pt x="122" y="186"/>
                          </a:cubicBezTo>
                          <a:cubicBezTo>
                            <a:pt x="122" y="183"/>
                            <a:pt x="121" y="181"/>
                            <a:pt x="120" y="179"/>
                          </a:cubicBezTo>
                          <a:cubicBezTo>
                            <a:pt x="119" y="178"/>
                            <a:pt x="118" y="176"/>
                            <a:pt x="117" y="174"/>
                          </a:cubicBezTo>
                          <a:cubicBezTo>
                            <a:pt x="116" y="173"/>
                            <a:pt x="114" y="171"/>
                            <a:pt x="113" y="170"/>
                          </a:cubicBezTo>
                          <a:cubicBezTo>
                            <a:pt x="112" y="168"/>
                            <a:pt x="110" y="167"/>
                            <a:pt x="108" y="165"/>
                          </a:cubicBezTo>
                          <a:cubicBezTo>
                            <a:pt x="106" y="164"/>
                            <a:pt x="105" y="162"/>
                            <a:pt x="102" y="161"/>
                          </a:cubicBezTo>
                          <a:cubicBezTo>
                            <a:pt x="100" y="160"/>
                            <a:pt x="98" y="158"/>
                            <a:pt x="96" y="157"/>
                          </a:cubicBezTo>
                          <a:cubicBezTo>
                            <a:pt x="94" y="156"/>
                            <a:pt x="93" y="155"/>
                            <a:pt x="91" y="154"/>
                          </a:cubicBezTo>
                          <a:cubicBezTo>
                            <a:pt x="90" y="153"/>
                            <a:pt x="89" y="152"/>
                            <a:pt x="88" y="151"/>
                          </a:cubicBezTo>
                          <a:cubicBezTo>
                            <a:pt x="87" y="151"/>
                            <a:pt x="86" y="150"/>
                            <a:pt x="85" y="149"/>
                          </a:cubicBezTo>
                          <a:cubicBezTo>
                            <a:pt x="84" y="148"/>
                            <a:pt x="83" y="148"/>
                            <a:pt x="83" y="147"/>
                          </a:cubicBezTo>
                          <a:cubicBezTo>
                            <a:pt x="82" y="146"/>
                            <a:pt x="82" y="145"/>
                            <a:pt x="81" y="145"/>
                          </a:cubicBezTo>
                          <a:cubicBezTo>
                            <a:pt x="81" y="144"/>
                            <a:pt x="81" y="143"/>
                            <a:pt x="80" y="142"/>
                          </a:cubicBezTo>
                          <a:cubicBezTo>
                            <a:pt x="80" y="141"/>
                            <a:pt x="80" y="140"/>
                            <a:pt x="80" y="139"/>
                          </a:cubicBezTo>
                          <a:cubicBezTo>
                            <a:pt x="79" y="138"/>
                            <a:pt x="79" y="137"/>
                            <a:pt x="79" y="136"/>
                          </a:cubicBezTo>
                          <a:cubicBezTo>
                            <a:pt x="79" y="135"/>
                            <a:pt x="79" y="134"/>
                            <a:pt x="80" y="133"/>
                          </a:cubicBezTo>
                          <a:cubicBezTo>
                            <a:pt x="80" y="132"/>
                            <a:pt x="80" y="131"/>
                            <a:pt x="80" y="131"/>
                          </a:cubicBezTo>
                          <a:cubicBezTo>
                            <a:pt x="81" y="130"/>
                            <a:pt x="81" y="129"/>
                            <a:pt x="82" y="128"/>
                          </a:cubicBezTo>
                          <a:cubicBezTo>
                            <a:pt x="82" y="127"/>
                            <a:pt x="83" y="127"/>
                            <a:pt x="83" y="126"/>
                          </a:cubicBezTo>
                          <a:cubicBezTo>
                            <a:pt x="84" y="125"/>
                            <a:pt x="85" y="125"/>
                            <a:pt x="86" y="124"/>
                          </a:cubicBezTo>
                          <a:cubicBezTo>
                            <a:pt x="86" y="124"/>
                            <a:pt x="87" y="123"/>
                            <a:pt x="88" y="123"/>
                          </a:cubicBezTo>
                          <a:cubicBezTo>
                            <a:pt x="89" y="123"/>
                            <a:pt x="90" y="122"/>
                            <a:pt x="91" y="122"/>
                          </a:cubicBezTo>
                          <a:cubicBezTo>
                            <a:pt x="92" y="122"/>
                            <a:pt x="93" y="122"/>
                            <a:pt x="94" y="122"/>
                          </a:cubicBezTo>
                          <a:cubicBezTo>
                            <a:pt x="96" y="122"/>
                            <a:pt x="99" y="122"/>
                            <a:pt x="101" y="122"/>
                          </a:cubicBezTo>
                          <a:cubicBezTo>
                            <a:pt x="103" y="122"/>
                            <a:pt x="105" y="123"/>
                            <a:pt x="107" y="124"/>
                          </a:cubicBezTo>
                          <a:cubicBezTo>
                            <a:pt x="110" y="124"/>
                            <a:pt x="112" y="125"/>
                            <a:pt x="114" y="126"/>
                          </a:cubicBezTo>
                          <a:cubicBezTo>
                            <a:pt x="116" y="128"/>
                            <a:pt x="118" y="129"/>
                            <a:pt x="119" y="131"/>
                          </a:cubicBezTo>
                          <a:cubicBezTo>
                            <a:pt x="119" y="101"/>
                            <a:pt x="119" y="101"/>
                            <a:pt x="119" y="101"/>
                          </a:cubicBezTo>
                          <a:cubicBezTo>
                            <a:pt x="118" y="100"/>
                            <a:pt x="116" y="100"/>
                            <a:pt x="114" y="99"/>
                          </a:cubicBezTo>
                          <a:cubicBezTo>
                            <a:pt x="112" y="99"/>
                            <a:pt x="110" y="98"/>
                            <a:pt x="107" y="98"/>
                          </a:cubicBezTo>
                          <a:cubicBezTo>
                            <a:pt x="105" y="98"/>
                            <a:pt x="103" y="97"/>
                            <a:pt x="100" y="97"/>
                          </a:cubicBezTo>
                          <a:cubicBezTo>
                            <a:pt x="98" y="97"/>
                            <a:pt x="95" y="97"/>
                            <a:pt x="93" y="98"/>
                          </a:cubicBezTo>
                          <a:moveTo>
                            <a:pt x="324" y="135"/>
                          </a:moveTo>
                          <a:cubicBezTo>
                            <a:pt x="322" y="135"/>
                            <a:pt x="320" y="135"/>
                            <a:pt x="318" y="136"/>
                          </a:cubicBezTo>
                          <a:cubicBezTo>
                            <a:pt x="309" y="113"/>
                            <a:pt x="292" y="95"/>
                            <a:pt x="270" y="86"/>
                          </a:cubicBezTo>
                          <a:cubicBezTo>
                            <a:pt x="270" y="84"/>
                            <a:pt x="270" y="82"/>
                            <a:pt x="270" y="80"/>
                          </a:cubicBezTo>
                          <a:cubicBezTo>
                            <a:pt x="270" y="61"/>
                            <a:pt x="256" y="47"/>
                            <a:pt x="238" y="47"/>
                          </a:cubicBezTo>
                          <a:cubicBezTo>
                            <a:pt x="229" y="47"/>
                            <a:pt x="221" y="50"/>
                            <a:pt x="215" y="57"/>
                          </a:cubicBezTo>
                          <a:cubicBezTo>
                            <a:pt x="215" y="103"/>
                            <a:pt x="215" y="103"/>
                            <a:pt x="215" y="103"/>
                          </a:cubicBezTo>
                          <a:cubicBezTo>
                            <a:pt x="221" y="109"/>
                            <a:pt x="229" y="113"/>
                            <a:pt x="238" y="113"/>
                          </a:cubicBezTo>
                          <a:cubicBezTo>
                            <a:pt x="248" y="113"/>
                            <a:pt x="256" y="109"/>
                            <a:pt x="262" y="102"/>
                          </a:cubicBezTo>
                          <a:cubicBezTo>
                            <a:pt x="281" y="109"/>
                            <a:pt x="295" y="125"/>
                            <a:pt x="302" y="144"/>
                          </a:cubicBezTo>
                          <a:cubicBezTo>
                            <a:pt x="296" y="150"/>
                            <a:pt x="292" y="159"/>
                            <a:pt x="292" y="168"/>
                          </a:cubicBezTo>
                          <a:cubicBezTo>
                            <a:pt x="292" y="178"/>
                            <a:pt x="296" y="187"/>
                            <a:pt x="302" y="193"/>
                          </a:cubicBezTo>
                          <a:cubicBezTo>
                            <a:pt x="295" y="212"/>
                            <a:pt x="281" y="227"/>
                            <a:pt x="262" y="235"/>
                          </a:cubicBezTo>
                          <a:cubicBezTo>
                            <a:pt x="256" y="228"/>
                            <a:pt x="247" y="224"/>
                            <a:pt x="238" y="224"/>
                          </a:cubicBezTo>
                          <a:cubicBezTo>
                            <a:pt x="229" y="224"/>
                            <a:pt x="221" y="228"/>
                            <a:pt x="215" y="234"/>
                          </a:cubicBezTo>
                          <a:cubicBezTo>
                            <a:pt x="215" y="280"/>
                            <a:pt x="215" y="280"/>
                            <a:pt x="215" y="280"/>
                          </a:cubicBezTo>
                          <a:cubicBezTo>
                            <a:pt x="221" y="286"/>
                            <a:pt x="229" y="290"/>
                            <a:pt x="238" y="290"/>
                          </a:cubicBezTo>
                          <a:cubicBezTo>
                            <a:pt x="256" y="290"/>
                            <a:pt x="270" y="275"/>
                            <a:pt x="270" y="257"/>
                          </a:cubicBezTo>
                          <a:cubicBezTo>
                            <a:pt x="270" y="255"/>
                            <a:pt x="270" y="253"/>
                            <a:pt x="270" y="251"/>
                          </a:cubicBezTo>
                          <a:cubicBezTo>
                            <a:pt x="292" y="241"/>
                            <a:pt x="309" y="224"/>
                            <a:pt x="318" y="201"/>
                          </a:cubicBezTo>
                          <a:cubicBezTo>
                            <a:pt x="320" y="201"/>
                            <a:pt x="322" y="202"/>
                            <a:pt x="324" y="202"/>
                          </a:cubicBezTo>
                          <a:cubicBezTo>
                            <a:pt x="342" y="202"/>
                            <a:pt x="356" y="187"/>
                            <a:pt x="356" y="168"/>
                          </a:cubicBezTo>
                          <a:cubicBezTo>
                            <a:pt x="356" y="150"/>
                            <a:pt x="342" y="135"/>
                            <a:pt x="324" y="135"/>
                          </a:cubicBezTo>
                          <a:close/>
                        </a:path>
                      </a:pathLst>
                    </a:custGeom>
                    <a:solidFill>
                      <a:schemeClr val="accent1"/>
                    </a:solidFill>
                    <a:ln>
                      <a:noFill/>
                    </a:ln>
                    <a:extLst/>
                  </p:spPr>
                  <p:txBody>
                    <a:bodyPr vert="horz" wrap="square" lIns="87853" tIns="43927" rIns="87853" bIns="4392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6134" rtl="0" eaLnBrk="1" fontAlgn="auto" latinLnBrk="0" hangingPunct="1">
                        <a:lnSpc>
                          <a:spcPct val="100000"/>
                        </a:lnSpc>
                        <a:spcBef>
                          <a:spcPts val="0"/>
                        </a:spcBef>
                        <a:spcAft>
                          <a:spcPts val="0"/>
                        </a:spcAft>
                        <a:buClrTx/>
                        <a:buSzTx/>
                        <a:buFontTx/>
                        <a:buNone/>
                        <a:tabLst/>
                        <a:defRPr/>
                      </a:pPr>
                      <a:endParaRPr kumimoji="0" lang="en-US" sz="1729" b="0" i="0" u="none" strike="noStrike" kern="0" cap="none" spc="0" normalizeH="0" baseline="0" noProof="0" dirty="0">
                        <a:ln>
                          <a:noFill/>
                        </a:ln>
                        <a:solidFill>
                          <a:srgbClr val="505050"/>
                        </a:solidFill>
                        <a:effectLst/>
                        <a:uLnTx/>
                        <a:uFillTx/>
                        <a:latin typeface="Segoe UI"/>
                        <a:ea typeface="+mn-ea"/>
                        <a:cs typeface="+mn-cs"/>
                      </a:endParaRPr>
                    </a:p>
                  </p:txBody>
                </p:sp>
                <p:pic>
                  <p:nvPicPr>
                    <p:cNvPr id="20" name="Picture 19"/>
                    <p:cNvPicPr>
                      <a:picLocks noChangeAspect="1"/>
                    </p:cNvPicPr>
                    <p:nvPr/>
                  </p:nvPicPr>
                  <p:blipFill>
                    <a:blip r:embed="rId3">
                      <a:duotone>
                        <a:schemeClr val="accent1">
                          <a:shade val="45000"/>
                          <a:satMod val="135000"/>
                        </a:schemeClr>
                        <a:prstClr val="white"/>
                      </a:duotone>
                    </a:blip>
                    <a:stretch>
                      <a:fillRect/>
                    </a:stretch>
                  </p:blipFill>
                  <p:spPr>
                    <a:xfrm>
                      <a:off x="8441012" y="5413979"/>
                      <a:ext cx="393511" cy="393511"/>
                    </a:xfrm>
                    <a:prstGeom prst="rect">
                      <a:avLst/>
                    </a:prstGeom>
                  </p:spPr>
                </p:pic>
                <p:grpSp>
                  <p:nvGrpSpPr>
                    <p:cNvPr id="24" name="Group 23"/>
                    <p:cNvGrpSpPr/>
                    <p:nvPr/>
                  </p:nvGrpSpPr>
                  <p:grpSpPr>
                    <a:xfrm>
                      <a:off x="9478961" y="5321300"/>
                      <a:ext cx="2320482" cy="959805"/>
                      <a:chOff x="9418637" y="4908550"/>
                      <a:chExt cx="2320482" cy="959805"/>
                    </a:xfrm>
                  </p:grpSpPr>
                  <p:pic>
                    <p:nvPicPr>
                      <p:cNvPr id="28" name="Picture 27"/>
                      <p:cNvPicPr>
                        <a:picLocks noChangeAspect="1"/>
                      </p:cNvPicPr>
                      <p:nvPr/>
                    </p:nvPicPr>
                    <p:blipFill>
                      <a:blip r:embed="rId4"/>
                      <a:stretch>
                        <a:fillRect/>
                      </a:stretch>
                    </p:blipFill>
                    <p:spPr>
                      <a:xfrm>
                        <a:off x="9535057" y="4999293"/>
                        <a:ext cx="437706" cy="223128"/>
                      </a:xfrm>
                      <a:prstGeom prst="rect">
                        <a:avLst/>
                      </a:prstGeom>
                    </p:spPr>
                  </p:pic>
                  <p:pic>
                    <p:nvPicPr>
                      <p:cNvPr id="29" name="Picture 28"/>
                      <p:cNvPicPr>
                        <a:picLocks noChangeAspect="1"/>
                      </p:cNvPicPr>
                      <p:nvPr/>
                    </p:nvPicPr>
                    <p:blipFill>
                      <a:blip r:embed="rId5">
                        <a:duotone>
                          <a:schemeClr val="accent1">
                            <a:shade val="45000"/>
                            <a:satMod val="135000"/>
                          </a:schemeClr>
                          <a:prstClr val="white"/>
                        </a:duotone>
                      </a:blip>
                      <a:stretch>
                        <a:fillRect/>
                      </a:stretch>
                    </p:blipFill>
                    <p:spPr>
                      <a:xfrm>
                        <a:off x="11109423" y="5659020"/>
                        <a:ext cx="583656" cy="82751"/>
                      </a:xfrm>
                      <a:prstGeom prst="rect">
                        <a:avLst/>
                      </a:prstGeom>
                    </p:spPr>
                  </p:pic>
                  <p:pic>
                    <p:nvPicPr>
                      <p:cNvPr id="30" name="Picture 29"/>
                      <p:cNvPicPr>
                        <a:picLocks noChangeAspect="1"/>
                      </p:cNvPicPr>
                      <p:nvPr/>
                    </p:nvPicPr>
                    <p:blipFill>
                      <a:blip r:embed="rId6"/>
                      <a:stretch>
                        <a:fillRect/>
                      </a:stretch>
                    </p:blipFill>
                    <p:spPr>
                      <a:xfrm>
                        <a:off x="9536698" y="5636481"/>
                        <a:ext cx="597320" cy="150544"/>
                      </a:xfrm>
                      <a:prstGeom prst="rect">
                        <a:avLst/>
                      </a:prstGeom>
                    </p:spPr>
                  </p:pic>
                  <p:pic>
                    <p:nvPicPr>
                      <p:cNvPr id="31" name="Picture 30"/>
                      <p:cNvPicPr>
                        <a:picLocks noChangeAspect="1"/>
                      </p:cNvPicPr>
                      <p:nvPr/>
                    </p:nvPicPr>
                    <p:blipFill>
                      <a:blip r:embed="rId7"/>
                      <a:stretch>
                        <a:fillRect/>
                      </a:stretch>
                    </p:blipFill>
                    <p:spPr>
                      <a:xfrm>
                        <a:off x="11096024" y="5079455"/>
                        <a:ext cx="603851" cy="93762"/>
                      </a:xfrm>
                      <a:prstGeom prst="rect">
                        <a:avLst/>
                      </a:prstGeom>
                    </p:spPr>
                  </p:pic>
                  <p:grpSp>
                    <p:nvGrpSpPr>
                      <p:cNvPr id="32" name="Group 31"/>
                      <p:cNvGrpSpPr/>
                      <p:nvPr/>
                    </p:nvGrpSpPr>
                    <p:grpSpPr>
                      <a:xfrm>
                        <a:off x="10176085" y="5139169"/>
                        <a:ext cx="200019" cy="539806"/>
                        <a:chOff x="7258847" y="5219926"/>
                        <a:chExt cx="665292" cy="979277"/>
                      </a:xfrm>
                    </p:grpSpPr>
                    <p:cxnSp>
                      <p:nvCxnSpPr>
                        <p:cNvPr id="38" name="Straight Connector 37"/>
                        <p:cNvCxnSpPr/>
                        <p:nvPr/>
                      </p:nvCxnSpPr>
                      <p:spPr>
                        <a:xfrm>
                          <a:off x="7258847" y="5219926"/>
                          <a:ext cx="665292" cy="334736"/>
                        </a:xfrm>
                        <a:prstGeom prst="line">
                          <a:avLst/>
                        </a:prstGeom>
                        <a:ln w="317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7305696" y="5877384"/>
                          <a:ext cx="616122" cy="321819"/>
                        </a:xfrm>
                        <a:prstGeom prst="line">
                          <a:avLst/>
                        </a:prstGeom>
                        <a:ln w="317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bwMode="auto">
                      <a:xfrm>
                        <a:off x="9418637" y="4908550"/>
                        <a:ext cx="2320482" cy="959805"/>
                      </a:xfrm>
                      <a:prstGeom prst="rect">
                        <a:avLst/>
                      </a:prstGeom>
                      <a:noFill/>
                      <a:ln w="22225">
                        <a:solidFill>
                          <a:schemeClr val="tx1">
                            <a:lumMod val="40000"/>
                            <a:lumOff val="60000"/>
                          </a:schemeClr>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1" tIns="143385" rIns="179231" bIns="143385" numCol="1" spcCol="0" rtlCol="0" fromWordArt="0" anchor="t" anchorCtr="0" forceAA="0" compatLnSpc="1">
                        <a:prstTxWarp prst="textNoShape">
                          <a:avLst/>
                        </a:prstTxWarp>
                        <a:noAutofit/>
                      </a:bodyPr>
                      <a:lstStyle/>
                      <a:p>
                        <a:pPr marL="0" marR="0" lvl="0" indent="0" algn="ctr" defTabSz="91387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Freeform 5"/>
                      <p:cNvSpPr>
                        <a:spLocks noChangeAspect="1" noEditPoints="1"/>
                      </p:cNvSpPr>
                      <p:nvPr/>
                    </p:nvSpPr>
                    <p:spPr bwMode="auto">
                      <a:xfrm>
                        <a:off x="10517646" y="5100421"/>
                        <a:ext cx="192210" cy="359682"/>
                      </a:xfrm>
                      <a:custGeom>
                        <a:avLst/>
                        <a:gdLst>
                          <a:gd name="T0" fmla="*/ 77 w 83"/>
                          <a:gd name="T1" fmla="*/ 151 h 157"/>
                          <a:gd name="T2" fmla="*/ 6 w 83"/>
                          <a:gd name="T3" fmla="*/ 6 h 157"/>
                          <a:gd name="T4" fmla="*/ 83 w 83"/>
                          <a:gd name="T5" fmla="*/ 0 h 157"/>
                          <a:gd name="T6" fmla="*/ 6 w 83"/>
                          <a:gd name="T7" fmla="*/ 0 h 157"/>
                          <a:gd name="T8" fmla="*/ 0 w 83"/>
                          <a:gd name="T9" fmla="*/ 6 h 157"/>
                          <a:gd name="T10" fmla="*/ 0 w 83"/>
                          <a:gd name="T11" fmla="*/ 157 h 157"/>
                          <a:gd name="T12" fmla="*/ 77 w 83"/>
                          <a:gd name="T13" fmla="*/ 157 h 157"/>
                          <a:gd name="T14" fmla="*/ 83 w 83"/>
                          <a:gd name="T15" fmla="*/ 151 h 157"/>
                          <a:gd name="T16" fmla="*/ 83 w 83"/>
                          <a:gd name="T17" fmla="*/ 0 h 157"/>
                          <a:gd name="T18" fmla="*/ 15 w 83"/>
                          <a:gd name="T19" fmla="*/ 102 h 157"/>
                          <a:gd name="T20" fmla="*/ 20 w 83"/>
                          <a:gd name="T21" fmla="*/ 102 h 157"/>
                          <a:gd name="T22" fmla="*/ 26 w 83"/>
                          <a:gd name="T23" fmla="*/ 104 h 157"/>
                          <a:gd name="T24" fmla="*/ 26 w 83"/>
                          <a:gd name="T25" fmla="*/ 99 h 157"/>
                          <a:gd name="T26" fmla="*/ 26 w 83"/>
                          <a:gd name="T27" fmla="*/ 104 h 157"/>
                          <a:gd name="T28" fmla="*/ 67 w 83"/>
                          <a:gd name="T29" fmla="*/ 89 h 157"/>
                          <a:gd name="T30" fmla="*/ 15 w 83"/>
                          <a:gd name="T31" fmla="*/ 88 h 157"/>
                          <a:gd name="T32" fmla="*/ 17 w 83"/>
                          <a:gd name="T33" fmla="*/ 79 h 157"/>
                          <a:gd name="T34" fmla="*/ 68 w 83"/>
                          <a:gd name="T35" fmla="*/ 80 h 157"/>
                          <a:gd name="T36" fmla="*/ 68 w 83"/>
                          <a:gd name="T37" fmla="*/ 88 h 157"/>
                          <a:gd name="T38" fmla="*/ 67 w 83"/>
                          <a:gd name="T39" fmla="*/ 74 h 157"/>
                          <a:gd name="T40" fmla="*/ 15 w 83"/>
                          <a:gd name="T41" fmla="*/ 72 h 157"/>
                          <a:gd name="T42" fmla="*/ 17 w 83"/>
                          <a:gd name="T43" fmla="*/ 63 h 157"/>
                          <a:gd name="T44" fmla="*/ 68 w 83"/>
                          <a:gd name="T45" fmla="*/ 64 h 157"/>
                          <a:gd name="T46" fmla="*/ 68 w 83"/>
                          <a:gd name="T47" fmla="*/ 72 h 157"/>
                          <a:gd name="T48" fmla="*/ 67 w 83"/>
                          <a:gd name="T49" fmla="*/ 58 h 157"/>
                          <a:gd name="T50" fmla="*/ 15 w 83"/>
                          <a:gd name="T51" fmla="*/ 57 h 157"/>
                          <a:gd name="T52" fmla="*/ 17 w 83"/>
                          <a:gd name="T53" fmla="*/ 47 h 157"/>
                          <a:gd name="T54" fmla="*/ 68 w 83"/>
                          <a:gd name="T55" fmla="*/ 49 h 157"/>
                          <a:gd name="T56" fmla="*/ 68 w 83"/>
                          <a:gd name="T57" fmla="*/ 57 h 157"/>
                          <a:gd name="T58" fmla="*/ 67 w 83"/>
                          <a:gd name="T59" fmla="*/ 42 h 157"/>
                          <a:gd name="T60" fmla="*/ 15 w 83"/>
                          <a:gd name="T61" fmla="*/ 41 h 157"/>
                          <a:gd name="T62" fmla="*/ 17 w 83"/>
                          <a:gd name="T63" fmla="*/ 31 h 157"/>
                          <a:gd name="T64" fmla="*/ 68 w 83"/>
                          <a:gd name="T65" fmla="*/ 33 h 157"/>
                          <a:gd name="T66" fmla="*/ 68 w 83"/>
                          <a:gd name="T67" fmla="*/ 41 h 157"/>
                          <a:gd name="T68" fmla="*/ 67 w 83"/>
                          <a:gd name="T69" fmla="*/ 27 h 157"/>
                          <a:gd name="T70" fmla="*/ 15 w 83"/>
                          <a:gd name="T71" fmla="*/ 25 h 157"/>
                          <a:gd name="T72" fmla="*/ 17 w 83"/>
                          <a:gd name="T73" fmla="*/ 16 h 157"/>
                          <a:gd name="T74" fmla="*/ 68 w 83"/>
                          <a:gd name="T75" fmla="*/ 17 h 157"/>
                          <a:gd name="T76" fmla="*/ 68 w 83"/>
                          <a:gd name="T77" fmla="*/ 2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3" h="157">
                            <a:moveTo>
                              <a:pt x="77" y="6"/>
                            </a:moveTo>
                            <a:cubicBezTo>
                              <a:pt x="77" y="151"/>
                              <a:pt x="77" y="151"/>
                              <a:pt x="77" y="151"/>
                            </a:cubicBezTo>
                            <a:cubicBezTo>
                              <a:pt x="6" y="151"/>
                              <a:pt x="6" y="151"/>
                              <a:pt x="6" y="151"/>
                            </a:cubicBezTo>
                            <a:cubicBezTo>
                              <a:pt x="6" y="6"/>
                              <a:pt x="6" y="6"/>
                              <a:pt x="6" y="6"/>
                            </a:cubicBezTo>
                            <a:cubicBezTo>
                              <a:pt x="77" y="6"/>
                              <a:pt x="77" y="6"/>
                              <a:pt x="77" y="6"/>
                            </a:cubicBezTo>
                            <a:moveTo>
                              <a:pt x="83" y="0"/>
                            </a:moveTo>
                            <a:cubicBezTo>
                              <a:pt x="77" y="0"/>
                              <a:pt x="77" y="0"/>
                              <a:pt x="77" y="0"/>
                            </a:cubicBezTo>
                            <a:cubicBezTo>
                              <a:pt x="6" y="0"/>
                              <a:pt x="6" y="0"/>
                              <a:pt x="6" y="0"/>
                            </a:cubicBezTo>
                            <a:cubicBezTo>
                              <a:pt x="0" y="0"/>
                              <a:pt x="0" y="0"/>
                              <a:pt x="0" y="0"/>
                            </a:cubicBezTo>
                            <a:cubicBezTo>
                              <a:pt x="0" y="6"/>
                              <a:pt x="0" y="6"/>
                              <a:pt x="0" y="6"/>
                            </a:cubicBezTo>
                            <a:cubicBezTo>
                              <a:pt x="0" y="151"/>
                              <a:pt x="0" y="151"/>
                              <a:pt x="0" y="151"/>
                            </a:cubicBezTo>
                            <a:cubicBezTo>
                              <a:pt x="0" y="157"/>
                              <a:pt x="0" y="157"/>
                              <a:pt x="0" y="157"/>
                            </a:cubicBezTo>
                            <a:cubicBezTo>
                              <a:pt x="6" y="157"/>
                              <a:pt x="6" y="157"/>
                              <a:pt x="6" y="157"/>
                            </a:cubicBezTo>
                            <a:cubicBezTo>
                              <a:pt x="77" y="157"/>
                              <a:pt x="77" y="157"/>
                              <a:pt x="77" y="157"/>
                            </a:cubicBezTo>
                            <a:cubicBezTo>
                              <a:pt x="83" y="157"/>
                              <a:pt x="83" y="157"/>
                              <a:pt x="83" y="157"/>
                            </a:cubicBezTo>
                            <a:cubicBezTo>
                              <a:pt x="83" y="151"/>
                              <a:pt x="83" y="151"/>
                              <a:pt x="83" y="151"/>
                            </a:cubicBezTo>
                            <a:cubicBezTo>
                              <a:pt x="83" y="6"/>
                              <a:pt x="83" y="6"/>
                              <a:pt x="83" y="6"/>
                            </a:cubicBezTo>
                            <a:cubicBezTo>
                              <a:pt x="83" y="0"/>
                              <a:pt x="83" y="0"/>
                              <a:pt x="83" y="0"/>
                            </a:cubicBezTo>
                            <a:close/>
                            <a:moveTo>
                              <a:pt x="18" y="104"/>
                            </a:moveTo>
                            <a:cubicBezTo>
                              <a:pt x="16" y="104"/>
                              <a:pt x="15" y="103"/>
                              <a:pt x="15" y="102"/>
                            </a:cubicBezTo>
                            <a:cubicBezTo>
                              <a:pt x="15" y="100"/>
                              <a:pt x="16" y="99"/>
                              <a:pt x="18" y="99"/>
                            </a:cubicBezTo>
                            <a:cubicBezTo>
                              <a:pt x="19" y="99"/>
                              <a:pt x="20" y="100"/>
                              <a:pt x="20" y="102"/>
                            </a:cubicBezTo>
                            <a:cubicBezTo>
                              <a:pt x="20" y="103"/>
                              <a:pt x="19" y="104"/>
                              <a:pt x="18" y="104"/>
                            </a:cubicBezTo>
                            <a:close/>
                            <a:moveTo>
                              <a:pt x="26" y="104"/>
                            </a:moveTo>
                            <a:cubicBezTo>
                              <a:pt x="24" y="104"/>
                              <a:pt x="23" y="103"/>
                              <a:pt x="23" y="102"/>
                            </a:cubicBezTo>
                            <a:cubicBezTo>
                              <a:pt x="23" y="100"/>
                              <a:pt x="24" y="99"/>
                              <a:pt x="26" y="99"/>
                            </a:cubicBezTo>
                            <a:cubicBezTo>
                              <a:pt x="27" y="99"/>
                              <a:pt x="28" y="100"/>
                              <a:pt x="28" y="102"/>
                            </a:cubicBezTo>
                            <a:cubicBezTo>
                              <a:pt x="28" y="103"/>
                              <a:pt x="27" y="104"/>
                              <a:pt x="26" y="104"/>
                            </a:cubicBezTo>
                            <a:close/>
                            <a:moveTo>
                              <a:pt x="68" y="88"/>
                            </a:moveTo>
                            <a:cubicBezTo>
                              <a:pt x="68" y="89"/>
                              <a:pt x="67" y="89"/>
                              <a:pt x="67" y="89"/>
                            </a:cubicBezTo>
                            <a:cubicBezTo>
                              <a:pt x="17" y="89"/>
                              <a:pt x="17" y="89"/>
                              <a:pt x="17" y="89"/>
                            </a:cubicBezTo>
                            <a:cubicBezTo>
                              <a:pt x="16" y="89"/>
                              <a:pt x="15" y="89"/>
                              <a:pt x="15" y="88"/>
                            </a:cubicBezTo>
                            <a:cubicBezTo>
                              <a:pt x="15" y="80"/>
                              <a:pt x="15" y="80"/>
                              <a:pt x="15" y="80"/>
                            </a:cubicBezTo>
                            <a:cubicBezTo>
                              <a:pt x="15" y="79"/>
                              <a:pt x="16" y="79"/>
                              <a:pt x="17" y="79"/>
                            </a:cubicBezTo>
                            <a:cubicBezTo>
                              <a:pt x="67" y="79"/>
                              <a:pt x="67" y="79"/>
                              <a:pt x="67" y="79"/>
                            </a:cubicBezTo>
                            <a:cubicBezTo>
                              <a:pt x="67" y="79"/>
                              <a:pt x="68" y="79"/>
                              <a:pt x="68" y="80"/>
                            </a:cubicBezTo>
                            <a:cubicBezTo>
                              <a:pt x="68" y="88"/>
                              <a:pt x="68" y="88"/>
                              <a:pt x="68" y="88"/>
                            </a:cubicBezTo>
                            <a:cubicBezTo>
                              <a:pt x="68" y="88"/>
                              <a:pt x="68" y="88"/>
                              <a:pt x="68" y="88"/>
                            </a:cubicBezTo>
                            <a:close/>
                            <a:moveTo>
                              <a:pt x="68" y="72"/>
                            </a:moveTo>
                            <a:cubicBezTo>
                              <a:pt x="68" y="73"/>
                              <a:pt x="67" y="74"/>
                              <a:pt x="67" y="74"/>
                            </a:cubicBezTo>
                            <a:cubicBezTo>
                              <a:pt x="17" y="74"/>
                              <a:pt x="17" y="74"/>
                              <a:pt x="17" y="74"/>
                            </a:cubicBezTo>
                            <a:cubicBezTo>
                              <a:pt x="16" y="74"/>
                              <a:pt x="15" y="73"/>
                              <a:pt x="15" y="72"/>
                            </a:cubicBezTo>
                            <a:cubicBezTo>
                              <a:pt x="15" y="64"/>
                              <a:pt x="15" y="64"/>
                              <a:pt x="15" y="64"/>
                            </a:cubicBezTo>
                            <a:cubicBezTo>
                              <a:pt x="15" y="63"/>
                              <a:pt x="16" y="63"/>
                              <a:pt x="17" y="63"/>
                            </a:cubicBezTo>
                            <a:cubicBezTo>
                              <a:pt x="67" y="63"/>
                              <a:pt x="67" y="63"/>
                              <a:pt x="67" y="63"/>
                            </a:cubicBezTo>
                            <a:cubicBezTo>
                              <a:pt x="67" y="63"/>
                              <a:pt x="68" y="63"/>
                              <a:pt x="68" y="64"/>
                            </a:cubicBezTo>
                            <a:cubicBezTo>
                              <a:pt x="68" y="72"/>
                              <a:pt x="68" y="72"/>
                              <a:pt x="68" y="72"/>
                            </a:cubicBezTo>
                            <a:cubicBezTo>
                              <a:pt x="68" y="72"/>
                              <a:pt x="68" y="72"/>
                              <a:pt x="68" y="72"/>
                            </a:cubicBezTo>
                            <a:close/>
                            <a:moveTo>
                              <a:pt x="68" y="57"/>
                            </a:moveTo>
                            <a:cubicBezTo>
                              <a:pt x="68" y="57"/>
                              <a:pt x="67" y="58"/>
                              <a:pt x="67" y="58"/>
                            </a:cubicBezTo>
                            <a:cubicBezTo>
                              <a:pt x="17" y="58"/>
                              <a:pt x="17" y="58"/>
                              <a:pt x="17" y="58"/>
                            </a:cubicBezTo>
                            <a:cubicBezTo>
                              <a:pt x="16" y="58"/>
                              <a:pt x="15" y="57"/>
                              <a:pt x="15" y="57"/>
                            </a:cubicBezTo>
                            <a:cubicBezTo>
                              <a:pt x="15" y="49"/>
                              <a:pt x="15" y="49"/>
                              <a:pt x="15" y="49"/>
                            </a:cubicBezTo>
                            <a:cubicBezTo>
                              <a:pt x="15" y="48"/>
                              <a:pt x="16" y="47"/>
                              <a:pt x="17" y="47"/>
                            </a:cubicBezTo>
                            <a:cubicBezTo>
                              <a:pt x="67" y="47"/>
                              <a:pt x="67" y="47"/>
                              <a:pt x="67" y="47"/>
                            </a:cubicBezTo>
                            <a:cubicBezTo>
                              <a:pt x="67" y="47"/>
                              <a:pt x="68" y="48"/>
                              <a:pt x="68" y="49"/>
                            </a:cubicBezTo>
                            <a:cubicBezTo>
                              <a:pt x="68" y="57"/>
                              <a:pt x="68" y="57"/>
                              <a:pt x="68" y="57"/>
                            </a:cubicBezTo>
                            <a:cubicBezTo>
                              <a:pt x="68" y="57"/>
                              <a:pt x="68" y="57"/>
                              <a:pt x="68" y="57"/>
                            </a:cubicBezTo>
                            <a:close/>
                            <a:moveTo>
                              <a:pt x="68" y="41"/>
                            </a:moveTo>
                            <a:cubicBezTo>
                              <a:pt x="68" y="42"/>
                              <a:pt x="67" y="42"/>
                              <a:pt x="67" y="42"/>
                            </a:cubicBezTo>
                            <a:cubicBezTo>
                              <a:pt x="17" y="42"/>
                              <a:pt x="17" y="42"/>
                              <a:pt x="17" y="42"/>
                            </a:cubicBezTo>
                            <a:cubicBezTo>
                              <a:pt x="16" y="42"/>
                              <a:pt x="15" y="42"/>
                              <a:pt x="15" y="41"/>
                            </a:cubicBezTo>
                            <a:cubicBezTo>
                              <a:pt x="15" y="33"/>
                              <a:pt x="15" y="33"/>
                              <a:pt x="15" y="33"/>
                            </a:cubicBezTo>
                            <a:cubicBezTo>
                              <a:pt x="15" y="32"/>
                              <a:pt x="16" y="31"/>
                              <a:pt x="17" y="31"/>
                            </a:cubicBezTo>
                            <a:cubicBezTo>
                              <a:pt x="67" y="31"/>
                              <a:pt x="67" y="31"/>
                              <a:pt x="67" y="31"/>
                            </a:cubicBezTo>
                            <a:cubicBezTo>
                              <a:pt x="67" y="31"/>
                              <a:pt x="68" y="32"/>
                              <a:pt x="68" y="33"/>
                            </a:cubicBezTo>
                            <a:cubicBezTo>
                              <a:pt x="68" y="41"/>
                              <a:pt x="68" y="41"/>
                              <a:pt x="68" y="41"/>
                            </a:cubicBezTo>
                            <a:cubicBezTo>
                              <a:pt x="68" y="41"/>
                              <a:pt x="68" y="41"/>
                              <a:pt x="68" y="41"/>
                            </a:cubicBezTo>
                            <a:close/>
                            <a:moveTo>
                              <a:pt x="68" y="25"/>
                            </a:moveTo>
                            <a:cubicBezTo>
                              <a:pt x="68" y="26"/>
                              <a:pt x="67" y="27"/>
                              <a:pt x="67" y="27"/>
                            </a:cubicBezTo>
                            <a:cubicBezTo>
                              <a:pt x="17" y="27"/>
                              <a:pt x="17" y="27"/>
                              <a:pt x="17" y="27"/>
                            </a:cubicBezTo>
                            <a:cubicBezTo>
                              <a:pt x="16" y="27"/>
                              <a:pt x="15" y="26"/>
                              <a:pt x="15" y="25"/>
                            </a:cubicBezTo>
                            <a:cubicBezTo>
                              <a:pt x="15" y="17"/>
                              <a:pt x="15" y="17"/>
                              <a:pt x="15" y="17"/>
                            </a:cubicBezTo>
                            <a:cubicBezTo>
                              <a:pt x="15" y="16"/>
                              <a:pt x="16" y="16"/>
                              <a:pt x="17" y="16"/>
                            </a:cubicBezTo>
                            <a:cubicBezTo>
                              <a:pt x="67" y="16"/>
                              <a:pt x="67" y="16"/>
                              <a:pt x="67" y="16"/>
                            </a:cubicBezTo>
                            <a:cubicBezTo>
                              <a:pt x="67" y="16"/>
                              <a:pt x="68" y="16"/>
                              <a:pt x="68" y="17"/>
                            </a:cubicBezTo>
                            <a:cubicBezTo>
                              <a:pt x="68" y="25"/>
                              <a:pt x="68" y="25"/>
                              <a:pt x="68" y="25"/>
                            </a:cubicBezTo>
                            <a:cubicBezTo>
                              <a:pt x="68" y="25"/>
                              <a:pt x="68" y="25"/>
                              <a:pt x="68" y="25"/>
                            </a:cubicBezTo>
                            <a:close/>
                          </a:path>
                        </a:pathLst>
                      </a:custGeom>
                      <a:solidFill>
                        <a:schemeClr val="accent1"/>
                      </a:solidFill>
                      <a:ln w="2540">
                        <a:noFill/>
                      </a:ln>
                    </p:spPr>
                    <p:txBody>
                      <a:bodyPr vert="horz" wrap="square" lIns="89616" tIns="44807" rIns="89616" bIns="44807" numCol="1" anchor="t" anchorCtr="0" compatLnSpc="1">
                        <a:prstTxWarp prst="textNoShape">
                          <a:avLst/>
                        </a:prstTxWarp>
                      </a:bodyPr>
                      <a:lstStyle/>
                      <a:p>
                        <a:pPr marL="0" marR="0" lvl="0" indent="0" algn="l" defTabSz="914143" rtl="0"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dirty="0">
                          <a:ln>
                            <a:noFill/>
                          </a:ln>
                          <a:solidFill>
                            <a:srgbClr val="505050"/>
                          </a:solidFill>
                          <a:effectLst/>
                          <a:uLnTx/>
                          <a:uFillTx/>
                          <a:latin typeface="Segoe UI"/>
                          <a:ea typeface="+mn-ea"/>
                          <a:cs typeface="+mn-cs"/>
                        </a:endParaRPr>
                      </a:p>
                    </p:txBody>
                  </p:sp>
                  <p:grpSp>
                    <p:nvGrpSpPr>
                      <p:cNvPr id="35" name="Group 34"/>
                      <p:cNvGrpSpPr/>
                      <p:nvPr/>
                    </p:nvGrpSpPr>
                    <p:grpSpPr>
                      <a:xfrm flipH="1">
                        <a:off x="10835114" y="5139169"/>
                        <a:ext cx="200019" cy="539806"/>
                        <a:chOff x="7367040" y="5219926"/>
                        <a:chExt cx="665292" cy="979277"/>
                      </a:xfrm>
                    </p:grpSpPr>
                    <p:cxnSp>
                      <p:nvCxnSpPr>
                        <p:cNvPr id="36" name="Straight Connector 35"/>
                        <p:cNvCxnSpPr/>
                        <p:nvPr/>
                      </p:nvCxnSpPr>
                      <p:spPr>
                        <a:xfrm>
                          <a:off x="7367040" y="5219926"/>
                          <a:ext cx="665292" cy="334736"/>
                        </a:xfrm>
                        <a:prstGeom prst="line">
                          <a:avLst/>
                        </a:prstGeom>
                        <a:ln w="317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7413885" y="5877384"/>
                          <a:ext cx="616122" cy="321819"/>
                        </a:xfrm>
                        <a:prstGeom prst="line">
                          <a:avLst/>
                        </a:prstGeom>
                        <a:ln w="317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pic>
                <p:nvPicPr>
                  <p:cNvPr id="166" name="Picture 165"/>
                  <p:cNvPicPr>
                    <a:picLocks noChangeAspect="1"/>
                  </p:cNvPicPr>
                  <p:nvPr/>
                </p:nvPicPr>
                <p:blipFill>
                  <a:blip r:embed="rId8"/>
                  <a:stretch>
                    <a:fillRect/>
                  </a:stretch>
                </p:blipFill>
                <p:spPr>
                  <a:xfrm>
                    <a:off x="7361237" y="5707062"/>
                    <a:ext cx="484512" cy="484512"/>
                  </a:xfrm>
                  <a:prstGeom prst="rect">
                    <a:avLst/>
                  </a:prstGeom>
                </p:spPr>
              </p:pic>
            </p:grpSp>
          </p:grpSp>
        </p:grpSp>
      </p:grpSp>
      <p:grpSp>
        <p:nvGrpSpPr>
          <p:cNvPr id="157" name="Group 156"/>
          <p:cNvGrpSpPr/>
          <p:nvPr/>
        </p:nvGrpSpPr>
        <p:grpSpPr>
          <a:xfrm>
            <a:off x="6532974" y="956537"/>
            <a:ext cx="1447493" cy="2341919"/>
            <a:chOff x="6482027" y="881592"/>
            <a:chExt cx="1528456" cy="2684511"/>
          </a:xfrm>
        </p:grpSpPr>
        <p:cxnSp>
          <p:nvCxnSpPr>
            <p:cNvPr id="138" name="Straight Connector 137"/>
            <p:cNvCxnSpPr/>
            <p:nvPr/>
          </p:nvCxnSpPr>
          <p:spPr>
            <a:xfrm flipV="1">
              <a:off x="7245322" y="881592"/>
              <a:ext cx="15216" cy="2684511"/>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H="1">
              <a:off x="6496361" y="881592"/>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6496361" y="1776428"/>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6482028" y="2671263"/>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6482027" y="3566099"/>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7241366" y="2209075"/>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4899979" y="2273343"/>
            <a:ext cx="1772586" cy="483082"/>
          </a:xfrm>
          <a:prstGeom prst="rect">
            <a:avLst/>
          </a:prstGeom>
          <a:noFill/>
        </p:spPr>
        <p:txBody>
          <a:bodyPr wrap="none" lIns="179231" tIns="143385" rIns="179231" bIns="143385" rtlCol="0">
            <a:spAutoFit/>
          </a:bodyPr>
          <a:lstStyle/>
          <a:p>
            <a:pPr marL="0" marR="0" lvl="0" indent="0" algn="r" defTabSz="896167" rtl="0" eaLnBrk="1" fontAlgn="auto" latinLnBrk="0" hangingPunct="1">
              <a:lnSpc>
                <a:spcPct val="90000"/>
              </a:lnSpc>
              <a:spcBef>
                <a:spcPts val="0"/>
              </a:spcBef>
              <a:spcAft>
                <a:spcPts val="588"/>
              </a:spcAft>
              <a:buClrTx/>
              <a:buSzTx/>
              <a:buFontTx/>
              <a:buNone/>
              <a:tabLst/>
              <a:defRPr/>
            </a:pPr>
            <a:r>
              <a:rPr kumimoji="0" lang="en-US" sz="1370" b="0" i="0" u="none" strike="noStrike" kern="0" cap="none" spc="0" normalizeH="0" baseline="0" noProof="0" dirty="0">
                <a:ln>
                  <a:noFill/>
                </a:ln>
                <a:gradFill>
                  <a:gsLst>
                    <a:gs pos="2917">
                      <a:srgbClr val="D2D2D2">
                        <a:lumMod val="50000"/>
                      </a:srgbClr>
                    </a:gs>
                    <a:gs pos="30000">
                      <a:srgbClr val="D2D2D2">
                        <a:lumMod val="50000"/>
                      </a:srgbClr>
                    </a:gs>
                  </a:gsLst>
                  <a:lin ang="5400000" scaled="0"/>
                </a:gradFill>
                <a:effectLst/>
                <a:uLnTx/>
                <a:uFillTx/>
                <a:latin typeface="Segoe UI"/>
                <a:ea typeface="+mn-ea"/>
                <a:cs typeface="+mn-cs"/>
              </a:rPr>
              <a:t>Cognitive services</a:t>
            </a:r>
          </a:p>
        </p:txBody>
      </p:sp>
      <p:pic>
        <p:nvPicPr>
          <p:cNvPr id="58" name="Picture 57"/>
          <p:cNvPicPr>
            <a:picLocks noChangeAspect="1"/>
          </p:cNvPicPr>
          <p:nvPr/>
        </p:nvPicPr>
        <p:blipFill>
          <a:blip r:embed="rId9"/>
          <a:stretch>
            <a:fillRect/>
          </a:stretch>
        </p:blipFill>
        <p:spPr>
          <a:xfrm>
            <a:off x="4549295" y="2272142"/>
            <a:ext cx="506000" cy="485653"/>
          </a:xfrm>
          <a:prstGeom prst="rect">
            <a:avLst/>
          </a:prstGeom>
        </p:spPr>
      </p:pic>
      <p:sp>
        <p:nvSpPr>
          <p:cNvPr id="60" name="TextBox 59"/>
          <p:cNvSpPr txBox="1"/>
          <p:nvPr/>
        </p:nvSpPr>
        <p:spPr>
          <a:xfrm>
            <a:off x="5273169" y="1650183"/>
            <a:ext cx="1209007" cy="189732"/>
          </a:xfrm>
          <a:prstGeom prst="rect">
            <a:avLst/>
          </a:prstGeom>
          <a:noFill/>
        </p:spPr>
        <p:txBody>
          <a:bodyPr wrap="square" lIns="0" tIns="0" rIns="0" bIns="0" rtlCol="0">
            <a:spAutoFit/>
          </a:bodyPr>
          <a:lstStyle>
            <a:defPPr>
              <a:defRPr lang="en-US"/>
            </a:defPPr>
            <a:lvl1pPr lvl="0" algn="ctr" defTabSz="914400">
              <a:lnSpc>
                <a:spcPct val="90000"/>
              </a:lnSpc>
              <a:spcAft>
                <a:spcPts val="600"/>
              </a:spcAft>
              <a:defRPr sz="1400" kern="0">
                <a:gradFill>
                  <a:gsLst>
                    <a:gs pos="2917">
                      <a:schemeClr val="bg2">
                        <a:lumMod val="50000"/>
                      </a:schemeClr>
                    </a:gs>
                    <a:gs pos="30000">
                      <a:schemeClr val="bg2">
                        <a:lumMod val="50000"/>
                      </a:schemeClr>
                    </a:gs>
                  </a:gsLst>
                  <a:lin ang="5400000" scaled="0"/>
                </a:gradFill>
              </a:defRPr>
            </a:lvl1pPr>
          </a:lstStyle>
          <a:p>
            <a:pPr marL="0" marR="0" lvl="0" indent="0" algn="r" defTabSz="1218776" rtl="0" eaLnBrk="1" fontAlgn="auto" latinLnBrk="0" hangingPunct="1">
              <a:lnSpc>
                <a:spcPct val="90000"/>
              </a:lnSpc>
              <a:spcBef>
                <a:spcPts val="0"/>
              </a:spcBef>
              <a:spcAft>
                <a:spcPts val="800"/>
              </a:spcAft>
              <a:buClrTx/>
              <a:buSzTx/>
              <a:buFontTx/>
              <a:buNone/>
              <a:tabLst/>
              <a:defRPr/>
            </a:pPr>
            <a:r>
              <a:rPr kumimoji="0" lang="en-US" sz="1370" b="0" i="0" u="none" strike="noStrike" kern="0" cap="none" spc="0" normalizeH="0" baseline="0" noProof="0" dirty="0">
                <a:ln>
                  <a:noFill/>
                </a:ln>
                <a:gradFill>
                  <a:gsLst>
                    <a:gs pos="2917">
                      <a:srgbClr val="D2D2D2">
                        <a:lumMod val="50000"/>
                      </a:srgbClr>
                    </a:gs>
                    <a:gs pos="30000">
                      <a:srgbClr val="D2D2D2">
                        <a:lumMod val="50000"/>
                      </a:srgbClr>
                    </a:gs>
                  </a:gsLst>
                  <a:lin ang="5400000" scaled="0"/>
                </a:gradFill>
                <a:effectLst/>
                <a:uLnTx/>
                <a:uFillTx/>
                <a:latin typeface="Segoe UI"/>
                <a:ea typeface="+mn-ea"/>
                <a:cs typeface="+mn-cs"/>
              </a:rPr>
              <a:t>Service bus</a:t>
            </a:r>
          </a:p>
        </p:txBody>
      </p:sp>
      <p:sp>
        <p:nvSpPr>
          <p:cNvPr id="61" name="TextBox 60"/>
          <p:cNvSpPr txBox="1"/>
          <p:nvPr/>
        </p:nvSpPr>
        <p:spPr>
          <a:xfrm>
            <a:off x="5102059" y="3171024"/>
            <a:ext cx="1380116" cy="189732"/>
          </a:xfrm>
          <a:prstGeom prst="rect">
            <a:avLst/>
          </a:prstGeom>
          <a:noFill/>
        </p:spPr>
        <p:txBody>
          <a:bodyPr wrap="square" lIns="0" tIns="0" rIns="0" bIns="0" rtlCol="0">
            <a:spAutoFit/>
          </a:bodyPr>
          <a:lstStyle>
            <a:defPPr>
              <a:defRPr lang="en-US"/>
            </a:defPPr>
            <a:lvl1pPr lvl="0" algn="ctr" defTabSz="914400">
              <a:lnSpc>
                <a:spcPct val="90000"/>
              </a:lnSpc>
              <a:spcAft>
                <a:spcPts val="600"/>
              </a:spcAft>
              <a:defRPr sz="1400" kern="0">
                <a:gradFill>
                  <a:gsLst>
                    <a:gs pos="2917">
                      <a:schemeClr val="bg2">
                        <a:lumMod val="50000"/>
                      </a:schemeClr>
                    </a:gs>
                    <a:gs pos="30000">
                      <a:schemeClr val="bg2">
                        <a:lumMod val="50000"/>
                      </a:schemeClr>
                    </a:gs>
                  </a:gsLst>
                  <a:lin ang="5400000" scaled="0"/>
                </a:gradFill>
              </a:defRPr>
            </a:lvl1pPr>
          </a:lstStyle>
          <a:p>
            <a:pPr marL="0" marR="0" lvl="0" indent="0" algn="r" defTabSz="1218776" rtl="0" eaLnBrk="1" fontAlgn="auto" latinLnBrk="0" hangingPunct="1">
              <a:lnSpc>
                <a:spcPct val="90000"/>
              </a:lnSpc>
              <a:spcBef>
                <a:spcPts val="0"/>
              </a:spcBef>
              <a:spcAft>
                <a:spcPts val="800"/>
              </a:spcAft>
              <a:buClrTx/>
              <a:buSzTx/>
              <a:buFontTx/>
              <a:buNone/>
              <a:tabLst/>
              <a:defRPr/>
            </a:pPr>
            <a:r>
              <a:rPr kumimoji="0" lang="en-US" sz="1370" b="0" i="0" u="none" strike="noStrike" kern="0" cap="none" spc="0" normalizeH="0" baseline="0" noProof="0" dirty="0">
                <a:ln>
                  <a:noFill/>
                </a:ln>
                <a:gradFill>
                  <a:gsLst>
                    <a:gs pos="2917">
                      <a:srgbClr val="D2D2D2">
                        <a:lumMod val="50000"/>
                      </a:srgbClr>
                    </a:gs>
                    <a:gs pos="30000">
                      <a:srgbClr val="D2D2D2">
                        <a:lumMod val="50000"/>
                      </a:srgbClr>
                    </a:gs>
                  </a:gsLst>
                  <a:lin ang="5400000" scaled="0"/>
                </a:gradFill>
                <a:effectLst/>
                <a:uLnTx/>
                <a:uFillTx/>
                <a:latin typeface="Segoe UI"/>
                <a:ea typeface="+mn-ea"/>
                <a:cs typeface="+mn-cs"/>
              </a:rPr>
              <a:t>Machine learning </a:t>
            </a:r>
          </a:p>
        </p:txBody>
      </p:sp>
      <p:pic>
        <p:nvPicPr>
          <p:cNvPr id="63" name="Picture 62"/>
          <p:cNvPicPr>
            <a:picLocks noChangeAspect="1"/>
          </p:cNvPicPr>
          <p:nvPr/>
        </p:nvPicPr>
        <p:blipFill>
          <a:blip r:embed="rId10"/>
          <a:stretch>
            <a:fillRect/>
          </a:stretch>
        </p:blipFill>
        <p:spPr>
          <a:xfrm>
            <a:off x="4748032" y="3086712"/>
            <a:ext cx="362701" cy="334111"/>
          </a:xfrm>
          <a:prstGeom prst="rect">
            <a:avLst/>
          </a:prstGeom>
        </p:spPr>
      </p:pic>
      <p:sp>
        <p:nvSpPr>
          <p:cNvPr id="142" name="Rectangle 141"/>
          <p:cNvSpPr/>
          <p:nvPr/>
        </p:nvSpPr>
        <p:spPr bwMode="auto">
          <a:xfrm>
            <a:off x="4899010" y="884674"/>
            <a:ext cx="1583165" cy="189732"/>
          </a:xfrm>
          <a:prstGeom prst="rect">
            <a:avLst/>
          </a:prstGeom>
          <a:noFill/>
          <a:ln w="130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r" defTabSz="913702" rtl="0" eaLnBrk="1" fontAlgn="base" latinLnBrk="0" hangingPunct="1">
              <a:lnSpc>
                <a:spcPct val="90000"/>
              </a:lnSpc>
              <a:spcBef>
                <a:spcPct val="0"/>
              </a:spcBef>
              <a:spcAft>
                <a:spcPct val="0"/>
              </a:spcAft>
              <a:buClrTx/>
              <a:buSzTx/>
              <a:buFontTx/>
              <a:buNone/>
              <a:tabLst/>
              <a:defRPr/>
            </a:pPr>
            <a:r>
              <a:rPr kumimoji="0" lang="en-US" sz="1370" b="0" i="0" u="none" strike="noStrike" kern="0" cap="none" spc="0" normalizeH="0" baseline="0" noProof="0" dirty="0">
                <a:ln>
                  <a:noFill/>
                </a:ln>
                <a:gradFill>
                  <a:gsLst>
                    <a:gs pos="2917">
                      <a:srgbClr val="D2D2D2">
                        <a:lumMod val="50000"/>
                      </a:srgbClr>
                    </a:gs>
                    <a:gs pos="30000">
                      <a:srgbClr val="D2D2D2">
                        <a:lumMod val="50000"/>
                      </a:srgbClr>
                    </a:gs>
                  </a:gsLst>
                  <a:lin ang="5400000" scaled="0"/>
                </a:gradFill>
                <a:effectLst/>
                <a:uLnTx/>
                <a:uFillTx/>
                <a:latin typeface="Segoe UI"/>
                <a:ea typeface="+mn-ea"/>
                <a:cs typeface="+mn-cs"/>
              </a:rPr>
              <a:t>Azure Functions</a:t>
            </a:r>
          </a:p>
        </p:txBody>
      </p:sp>
      <p:pic>
        <p:nvPicPr>
          <p:cNvPr id="75" name="Picture 74"/>
          <p:cNvPicPr>
            <a:picLocks noChangeAspect="1"/>
          </p:cNvPicPr>
          <p:nvPr/>
        </p:nvPicPr>
        <p:blipFill>
          <a:blip r:embed="rId11"/>
          <a:stretch>
            <a:fillRect/>
          </a:stretch>
        </p:blipFill>
        <p:spPr>
          <a:xfrm>
            <a:off x="5252586" y="1593188"/>
            <a:ext cx="306467" cy="282310"/>
          </a:xfrm>
          <a:prstGeom prst="rect">
            <a:avLst/>
          </a:prstGeom>
        </p:spPr>
      </p:pic>
      <p:grpSp>
        <p:nvGrpSpPr>
          <p:cNvPr id="169" name="Group 168"/>
          <p:cNvGrpSpPr/>
          <p:nvPr/>
        </p:nvGrpSpPr>
        <p:grpSpPr>
          <a:xfrm>
            <a:off x="10342562" y="706969"/>
            <a:ext cx="1371298" cy="1224060"/>
            <a:chOff x="10693372" y="1242777"/>
            <a:chExt cx="1448001" cy="1403125"/>
          </a:xfrm>
        </p:grpSpPr>
        <p:pic>
          <p:nvPicPr>
            <p:cNvPr id="64" name="Picture 63"/>
            <p:cNvPicPr>
              <a:picLocks noChangeAspect="1"/>
            </p:cNvPicPr>
            <p:nvPr/>
          </p:nvPicPr>
          <p:blipFill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colorTemperature colorTemp="7200"/>
                      </a14:imgEffect>
                      <a14:imgEffect>
                        <a14:saturation sat="234000"/>
                      </a14:imgEffect>
                    </a14:imgLayer>
                  </a14:imgProps>
                </a:ext>
              </a:extLst>
            </a:blip>
            <a:srcRect t="24251" b="26614"/>
            <a:stretch/>
          </p:blipFill>
          <p:spPr>
            <a:xfrm>
              <a:off x="10693372" y="2182142"/>
              <a:ext cx="1448001" cy="463760"/>
            </a:xfrm>
            <a:prstGeom prst="rect">
              <a:avLst/>
            </a:prstGeom>
            <a:noFill/>
          </p:spPr>
        </p:pic>
        <p:pic>
          <p:nvPicPr>
            <p:cNvPr id="168" name="Picture 167"/>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0808416" y="1242777"/>
              <a:ext cx="673820" cy="673820"/>
            </a:xfrm>
            <a:prstGeom prst="rect">
              <a:avLst/>
            </a:prstGeom>
          </p:spPr>
        </p:pic>
      </p:grpSp>
      <p:grpSp>
        <p:nvGrpSpPr>
          <p:cNvPr id="6" name="Group 5"/>
          <p:cNvGrpSpPr/>
          <p:nvPr/>
        </p:nvGrpSpPr>
        <p:grpSpPr>
          <a:xfrm>
            <a:off x="7818489" y="1823804"/>
            <a:ext cx="1237065" cy="964908"/>
            <a:chOff x="7884215" y="1622064"/>
            <a:chExt cx="1280400" cy="1084166"/>
          </a:xfrm>
        </p:grpSpPr>
        <p:sp>
          <p:nvSpPr>
            <p:cNvPr id="41" name="TextBox 40"/>
            <p:cNvSpPr txBox="1"/>
            <p:nvPr/>
          </p:nvSpPr>
          <p:spPr>
            <a:xfrm>
              <a:off x="7884215" y="2163329"/>
              <a:ext cx="1280400" cy="542901"/>
            </a:xfrm>
            <a:prstGeom prst="rect">
              <a:avLst/>
            </a:prstGeom>
            <a:noFill/>
          </p:spPr>
          <p:txBody>
            <a:bodyPr wrap="none" lIns="179231" tIns="143385" rIns="179231" bIns="143385" rtlCol="0">
              <a:spAutoFit/>
            </a:bodyPr>
            <a:lstStyle/>
            <a:p>
              <a:pPr marL="0" marR="0" lvl="0" indent="0" algn="l" defTabSz="896167" rtl="0" eaLnBrk="1" fontAlgn="auto" latinLnBrk="0" hangingPunct="1">
                <a:lnSpc>
                  <a:spcPct val="90000"/>
                </a:lnSpc>
                <a:spcBef>
                  <a:spcPts val="0"/>
                </a:spcBef>
                <a:spcAft>
                  <a:spcPts val="588"/>
                </a:spcAft>
                <a:buClrTx/>
                <a:buSzTx/>
                <a:buFontTx/>
                <a:buNone/>
                <a:tabLst/>
                <a:defRPr/>
              </a:pPr>
              <a:r>
                <a:rPr kumimoji="0" lang="en-US" sz="1370" b="0" i="0" u="none" strike="noStrike" kern="0" cap="none" spc="0" normalizeH="0" baseline="0" noProof="0" dirty="0">
                  <a:ln>
                    <a:noFill/>
                  </a:ln>
                  <a:gradFill>
                    <a:gsLst>
                      <a:gs pos="2917">
                        <a:srgbClr val="D2D2D2">
                          <a:lumMod val="50000"/>
                        </a:srgbClr>
                      </a:gs>
                      <a:gs pos="30000">
                        <a:srgbClr val="D2D2D2">
                          <a:lumMod val="50000"/>
                        </a:srgbClr>
                      </a:gs>
                    </a:gsLst>
                    <a:lin ang="5400000" scaled="0"/>
                  </a:gradFill>
                  <a:effectLst/>
                  <a:uLnTx/>
                  <a:uFillTx/>
                  <a:latin typeface="Segoe UI"/>
                  <a:ea typeface="+mn-ea"/>
                  <a:cs typeface="+mn-cs"/>
                </a:rPr>
                <a:t>Logic Apps</a:t>
              </a:r>
            </a:p>
          </p:txBody>
        </p:sp>
        <p:pic>
          <p:nvPicPr>
            <p:cNvPr id="8" name="Picture 7"/>
            <p:cNvPicPr>
              <a:picLocks noChangeAspect="1"/>
            </p:cNvPicPr>
            <p:nvPr/>
          </p:nvPicPr>
          <p:blipFill>
            <a:blip r:embed="rId15" cstate="hqprint">
              <a:extLst>
                <a:ext uri="{28A0092B-C50C-407E-A947-70E740481C1C}">
                  <a14:useLocalDpi xmlns:a14="http://schemas.microsoft.com/office/drawing/2010/main" val="0"/>
                </a:ext>
              </a:extLst>
            </a:blip>
            <a:stretch>
              <a:fillRect/>
            </a:stretch>
          </p:blipFill>
          <p:spPr>
            <a:xfrm>
              <a:off x="8189160" y="1622064"/>
              <a:ext cx="618831" cy="618831"/>
            </a:xfrm>
            <a:prstGeom prst="rect">
              <a:avLst/>
            </a:prstGeom>
          </p:spPr>
        </p:pic>
      </p:grpSp>
      <p:pic>
        <p:nvPicPr>
          <p:cNvPr id="1028" name="Picture 4" descr="Image result for docusign logo"/>
          <p:cNvPicPr>
            <a:picLocks noChangeAspect="1" noChangeArrowheads="1"/>
          </p:cNvPicPr>
          <p:nvPr/>
        </p:nvPicPr>
        <p:blipFill rotWithShape="1">
          <a:blip r:embed="rId16">
            <a:extLst>
              <a:ext uri="{28A0092B-C50C-407E-A947-70E740481C1C}">
                <a14:useLocalDpi xmlns:a14="http://schemas.microsoft.com/office/drawing/2010/main" val="0"/>
              </a:ext>
            </a:extLst>
          </a:blip>
          <a:srcRect b="22366"/>
          <a:stretch/>
        </p:blipFill>
        <p:spPr bwMode="auto">
          <a:xfrm>
            <a:off x="10360473" y="3090663"/>
            <a:ext cx="1452545" cy="396679"/>
          </a:xfrm>
          <a:prstGeom prst="rect">
            <a:avLst/>
          </a:prstGeom>
          <a:noFill/>
          <a:extLst>
            <a:ext uri="{909E8E84-426E-40DD-AFC4-6F175D3DCCD1}">
              <a14:hiddenFill xmlns:a14="http://schemas.microsoft.com/office/drawing/2010/main">
                <a:solidFill>
                  <a:srgbClr val="FFFFFF"/>
                </a:solidFill>
              </a14:hiddenFill>
            </a:ext>
          </a:extLst>
        </p:spPr>
      </p:pic>
      <p:grpSp>
        <p:nvGrpSpPr>
          <p:cNvPr id="80" name="Group 79"/>
          <p:cNvGrpSpPr/>
          <p:nvPr/>
        </p:nvGrpSpPr>
        <p:grpSpPr>
          <a:xfrm flipH="1">
            <a:off x="8819234" y="956537"/>
            <a:ext cx="1447493" cy="2341919"/>
            <a:chOff x="6482027" y="881592"/>
            <a:chExt cx="1528456" cy="2684511"/>
          </a:xfrm>
        </p:grpSpPr>
        <p:cxnSp>
          <p:nvCxnSpPr>
            <p:cNvPr id="81" name="Straight Connector 80"/>
            <p:cNvCxnSpPr/>
            <p:nvPr/>
          </p:nvCxnSpPr>
          <p:spPr>
            <a:xfrm flipV="1">
              <a:off x="7245322" y="881592"/>
              <a:ext cx="15216" cy="2684511"/>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6496361" y="881592"/>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6496361" y="1776428"/>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6482028" y="2671263"/>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6482027" y="3566099"/>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7241366" y="2209075"/>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DD6D2618-3F98-4E7F-8D38-B2D63C32E723}"/>
              </a:ext>
            </a:extLst>
          </p:cNvPr>
          <p:cNvPicPr>
            <a:picLocks noChangeAspect="1"/>
          </p:cNvPicPr>
          <p:nvPr/>
        </p:nvPicPr>
        <p:blipFill>
          <a:blip r:embed="rId17"/>
          <a:stretch>
            <a:fillRect/>
          </a:stretch>
        </p:blipFill>
        <p:spPr>
          <a:xfrm>
            <a:off x="10345394" y="2210096"/>
            <a:ext cx="1129079" cy="644503"/>
          </a:xfrm>
          <a:prstGeom prst="rect">
            <a:avLst/>
          </a:prstGeom>
        </p:spPr>
      </p:pic>
      <p:pic>
        <p:nvPicPr>
          <p:cNvPr id="5" name="Picture 4">
            <a:extLst>
              <a:ext uri="{FF2B5EF4-FFF2-40B4-BE49-F238E27FC236}">
                <a16:creationId xmlns:a16="http://schemas.microsoft.com/office/drawing/2014/main" id="{D1900456-8116-48F1-80C6-F76E3DE48CEF}"/>
              </a:ext>
            </a:extLst>
          </p:cNvPr>
          <p:cNvPicPr>
            <a:picLocks noChangeAspect="1"/>
          </p:cNvPicPr>
          <p:nvPr/>
        </p:nvPicPr>
        <p:blipFill rotWithShape="1">
          <a:blip r:embed="rId18" cstate="hqprint">
            <a:extLst>
              <a:ext uri="{28A0092B-C50C-407E-A947-70E740481C1C}">
                <a14:useLocalDpi xmlns:a14="http://schemas.microsoft.com/office/drawing/2010/main" val="0"/>
              </a:ext>
            </a:extLst>
          </a:blip>
          <a:srcRect l="53306" t="14008" b="11601"/>
          <a:stretch/>
        </p:blipFill>
        <p:spPr>
          <a:xfrm>
            <a:off x="4673426" y="719597"/>
            <a:ext cx="529266" cy="473880"/>
          </a:xfrm>
          <a:prstGeom prst="rect">
            <a:avLst/>
          </a:prstGeom>
        </p:spPr>
      </p:pic>
    </p:spTree>
    <p:extLst>
      <p:ext uri="{BB962C8B-B14F-4D97-AF65-F5344CB8AC3E}">
        <p14:creationId xmlns:p14="http://schemas.microsoft.com/office/powerpoint/2010/main" val="32662212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6172FA-ED64-49F1-902A-97A658D86119}"/>
              </a:ext>
            </a:extLst>
          </p:cNvPr>
          <p:cNvSpPr txBox="1"/>
          <p:nvPr/>
        </p:nvSpPr>
        <p:spPr>
          <a:xfrm>
            <a:off x="291549" y="549965"/>
            <a:ext cx="5797100" cy="904863"/>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rPr>
              <a:t>Everything?  Really?</a:t>
            </a:r>
          </a:p>
        </p:txBody>
      </p:sp>
      <p:sp>
        <p:nvSpPr>
          <p:cNvPr id="3" name="TextBox 2">
            <a:extLst>
              <a:ext uri="{FF2B5EF4-FFF2-40B4-BE49-F238E27FC236}">
                <a16:creationId xmlns:a16="http://schemas.microsoft.com/office/drawing/2014/main" id="{38D7BBB2-69DE-4B9D-A6F9-FA99D1525A09}"/>
              </a:ext>
            </a:extLst>
          </p:cNvPr>
          <p:cNvSpPr txBox="1"/>
          <p:nvPr/>
        </p:nvSpPr>
        <p:spPr>
          <a:xfrm>
            <a:off x="2365513" y="2690193"/>
            <a:ext cx="9469580" cy="1446550"/>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rPr>
              <a:t>Okay, not everything.  But there are 200 connectors and in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rPr>
              <a:t>preview is the ability to create custom connectors.  And with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rPr>
              <a:t>Event Grid, we have many more options as well.</a:t>
            </a:r>
          </a:p>
        </p:txBody>
      </p:sp>
    </p:spTree>
    <p:extLst>
      <p:ext uri="{BB962C8B-B14F-4D97-AF65-F5344CB8AC3E}">
        <p14:creationId xmlns:p14="http://schemas.microsoft.com/office/powerpoint/2010/main" val="27602282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4624" y="576952"/>
            <a:ext cx="7231427" cy="5722820"/>
          </a:xfrm>
          <a:prstGeom prst="rect">
            <a:avLst/>
          </a:prstGeom>
        </p:spPr>
      </p:pic>
      <p:sp>
        <p:nvSpPr>
          <p:cNvPr id="5" name="Rectangle 4"/>
          <p:cNvSpPr/>
          <p:nvPr/>
        </p:nvSpPr>
        <p:spPr bwMode="auto">
          <a:xfrm>
            <a:off x="88" y="537"/>
            <a:ext cx="4228388" cy="685693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 name="Title 1"/>
          <p:cNvSpPr txBox="1">
            <a:spLocks/>
          </p:cNvSpPr>
          <p:nvPr/>
        </p:nvSpPr>
        <p:spPr>
          <a:xfrm>
            <a:off x="269326" y="290003"/>
            <a:ext cx="3735048" cy="899524"/>
          </a:xfrm>
          <a:prstGeom prst="rect">
            <a:avLst/>
          </a:prstGeom>
        </p:spPr>
        <p:txBody>
          <a:bodyPr vert="horz" wrap="square" lIns="143426" tIns="89641" rIns="143426" bIns="89641"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78" rtl="0" eaLnBrk="1" fontAlgn="auto" latinLnBrk="0" hangingPunct="1">
              <a:lnSpc>
                <a:spcPct val="90000"/>
              </a:lnSpc>
              <a:spcBef>
                <a:spcPct val="0"/>
              </a:spcBef>
              <a:spcAft>
                <a:spcPts val="0"/>
              </a:spcAft>
              <a:buClrTx/>
              <a:buSzTx/>
              <a:buFontTx/>
              <a:buNone/>
              <a:tabLst/>
              <a:defRPr/>
            </a:pPr>
            <a:r>
              <a:rPr kumimoji="0" lang="en-NZ" sz="4705" b="0" i="0" u="none" strike="noStrike" kern="1200" cap="none" spc="-100" normalizeH="0" baseline="0" noProof="0" dirty="0">
                <a:ln w="3175">
                  <a:noFill/>
                </a:ln>
                <a:gradFill>
                  <a:gsLst>
                    <a:gs pos="2917">
                      <a:srgbClr val="FFFFFF"/>
                    </a:gs>
                    <a:gs pos="30000">
                      <a:srgbClr val="FFFFFF"/>
                    </a:gs>
                  </a:gsLst>
                  <a:lin ang="5400000" scaled="0"/>
                </a:gradFill>
                <a:effectLst/>
                <a:uLnTx/>
                <a:uFillTx/>
                <a:latin typeface="Segoe UI Light"/>
                <a:ea typeface="+mn-ea"/>
                <a:cs typeface="Segoe UI" pitchFamily="34" charset="0"/>
              </a:rPr>
              <a:t>Logic Apps</a:t>
            </a:r>
            <a:br>
              <a:rPr kumimoji="0" lang="en-NZ" sz="4705" b="0" i="0" u="none" strike="noStrike" kern="1200" cap="none" spc="-100" normalizeH="0" baseline="0" noProof="0" dirty="0">
                <a:ln w="3175">
                  <a:noFill/>
                </a:ln>
                <a:gradFill>
                  <a:gsLst>
                    <a:gs pos="2917">
                      <a:srgbClr val="FFFFFF"/>
                    </a:gs>
                    <a:gs pos="30000">
                      <a:srgbClr val="FFFFFF"/>
                    </a:gs>
                  </a:gsLst>
                  <a:lin ang="5400000" scaled="0"/>
                </a:gradFill>
                <a:effectLst/>
                <a:uLnTx/>
                <a:uFillTx/>
                <a:latin typeface="Segoe UI Light"/>
                <a:ea typeface="+mn-ea"/>
                <a:cs typeface="Segoe UI" pitchFamily="34" charset="0"/>
              </a:rPr>
            </a:br>
            <a:r>
              <a:rPr kumimoji="0" lang="en-NZ" sz="4705" b="0" i="0" u="none" strike="noStrike" kern="1200" cap="none" spc="-100" normalizeH="0" baseline="0" noProof="0" dirty="0">
                <a:ln w="3175">
                  <a:noFill/>
                </a:ln>
                <a:gradFill>
                  <a:gsLst>
                    <a:gs pos="2917">
                      <a:srgbClr val="FFFFFF"/>
                    </a:gs>
                    <a:gs pos="30000">
                      <a:srgbClr val="FFFFFF"/>
                    </a:gs>
                  </a:gsLst>
                  <a:lin ang="5400000" scaled="0"/>
                </a:gradFill>
                <a:effectLst/>
                <a:uLnTx/>
                <a:uFillTx/>
                <a:latin typeface="Segoe UI Light"/>
                <a:ea typeface="+mn-ea"/>
                <a:cs typeface="Segoe UI" pitchFamily="34" charset="0"/>
              </a:rPr>
              <a:t>Workflow Designer</a:t>
            </a:r>
          </a:p>
        </p:txBody>
      </p:sp>
      <p:sp>
        <p:nvSpPr>
          <p:cNvPr id="8" name="Text Placeholder 2"/>
          <p:cNvSpPr txBox="1">
            <a:spLocks/>
          </p:cNvSpPr>
          <p:nvPr/>
        </p:nvSpPr>
        <p:spPr>
          <a:xfrm>
            <a:off x="262209" y="2358286"/>
            <a:ext cx="3219257" cy="3138382"/>
          </a:xfrm>
          <a:prstGeom prst="rect">
            <a:avLst/>
          </a:prstGeom>
        </p:spPr>
        <p:txBody>
          <a:bodyPr lIns="179180" tIns="143344" rIns="179180"/>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1" indent="0" algn="l" defTabSz="914378" rtl="0" eaLnBrk="1" fontAlgn="auto" latinLnBrk="0" hangingPunct="1">
              <a:lnSpc>
                <a:spcPct val="90000"/>
              </a:lnSpc>
              <a:spcBef>
                <a:spcPts val="0"/>
              </a:spcBef>
              <a:spcAft>
                <a:spcPts val="1765"/>
              </a:spcAft>
              <a:buClrTx/>
              <a:buSzPct val="90000"/>
              <a:buFont typeface="Arial" pitchFamily="34" charset="0"/>
              <a:buNone/>
              <a:tabLst/>
              <a:defRPr/>
            </a:pPr>
            <a:r>
              <a:rPr kumimoji="0" lang="en-US" sz="2157"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Segoe UI" panose="020B0502040204020203" pitchFamily="34" charset="0"/>
              </a:rPr>
              <a:t>Workflow in the cloud</a:t>
            </a:r>
          </a:p>
          <a:p>
            <a:pPr marL="0" marR="0" lvl="1" indent="0" algn="l" defTabSz="914378" rtl="0" eaLnBrk="1" fontAlgn="auto" latinLnBrk="0" hangingPunct="1">
              <a:lnSpc>
                <a:spcPct val="90000"/>
              </a:lnSpc>
              <a:spcBef>
                <a:spcPts val="0"/>
              </a:spcBef>
              <a:spcAft>
                <a:spcPts val="1765"/>
              </a:spcAft>
              <a:buClrTx/>
              <a:buSzPct val="90000"/>
              <a:buFont typeface="Arial" pitchFamily="34" charset="0"/>
              <a:buNone/>
              <a:tabLst/>
              <a:defRPr/>
            </a:pPr>
            <a:r>
              <a:rPr kumimoji="0" lang="en-US" sz="2157"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Segoe UI" panose="020B0502040204020203" pitchFamily="34" charset="0"/>
              </a:rPr>
              <a:t>Powerful control flow</a:t>
            </a:r>
          </a:p>
          <a:p>
            <a:pPr marL="0" marR="0" lvl="1" indent="0" algn="l" defTabSz="914378" rtl="0" eaLnBrk="1" fontAlgn="auto" latinLnBrk="0" hangingPunct="1">
              <a:lnSpc>
                <a:spcPct val="90000"/>
              </a:lnSpc>
              <a:spcBef>
                <a:spcPts val="0"/>
              </a:spcBef>
              <a:spcAft>
                <a:spcPts val="1765"/>
              </a:spcAft>
              <a:buClrTx/>
              <a:buSzPct val="90000"/>
              <a:buFont typeface="Arial" pitchFamily="34" charset="0"/>
              <a:buNone/>
              <a:tabLst/>
              <a:defRPr/>
            </a:pPr>
            <a:r>
              <a:rPr kumimoji="0" lang="en-US" sz="2157"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Segoe UI" panose="020B0502040204020203" pitchFamily="34" charset="0"/>
              </a:rPr>
              <a:t>Connect disparate applications</a:t>
            </a:r>
          </a:p>
          <a:p>
            <a:pPr marL="0" marR="0" lvl="1" indent="0" algn="l" defTabSz="914378" rtl="0" eaLnBrk="1" fontAlgn="auto" latinLnBrk="0" hangingPunct="1">
              <a:lnSpc>
                <a:spcPct val="90000"/>
              </a:lnSpc>
              <a:spcBef>
                <a:spcPts val="0"/>
              </a:spcBef>
              <a:spcAft>
                <a:spcPts val="1765"/>
              </a:spcAft>
              <a:buClrTx/>
              <a:buSzPct val="90000"/>
              <a:buFont typeface="Arial" pitchFamily="34" charset="0"/>
              <a:buNone/>
              <a:tabLst/>
              <a:defRPr/>
            </a:pPr>
            <a:r>
              <a:rPr kumimoji="0" lang="en-US" sz="2157"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Segoe UI" panose="020B0502040204020203" pitchFamily="34" charset="0"/>
              </a:rPr>
              <a:t>No code designer for </a:t>
            </a:r>
            <a:br>
              <a:rPr kumimoji="0" lang="en-US" sz="2157"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Segoe UI" panose="020B0502040204020203" pitchFamily="34" charset="0"/>
              </a:rPr>
            </a:br>
            <a:r>
              <a:rPr kumimoji="0" lang="en-US" sz="2157"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Segoe UI" panose="020B0502040204020203" pitchFamily="34" charset="0"/>
              </a:rPr>
              <a:t>rapid creation</a:t>
            </a:r>
          </a:p>
          <a:p>
            <a:pPr marL="0" marR="0" lvl="1" indent="0" algn="l" defTabSz="914378" rtl="0" eaLnBrk="1" fontAlgn="auto" latinLnBrk="0" hangingPunct="1">
              <a:lnSpc>
                <a:spcPct val="90000"/>
              </a:lnSpc>
              <a:spcBef>
                <a:spcPts val="0"/>
              </a:spcBef>
              <a:spcAft>
                <a:spcPts val="1765"/>
              </a:spcAft>
              <a:buClrTx/>
              <a:buSzPct val="90000"/>
              <a:buFont typeface="Arial" pitchFamily="34" charset="0"/>
              <a:buNone/>
              <a:tabLst/>
              <a:defRPr/>
            </a:pPr>
            <a:r>
              <a:rPr kumimoji="0" lang="en-US" sz="2157"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Segoe UI" panose="020B0502040204020203" pitchFamily="34" charset="0"/>
              </a:rPr>
              <a:t>Also works within Visual Studio for added CI/CD</a:t>
            </a:r>
          </a:p>
        </p:txBody>
      </p:sp>
    </p:spTree>
    <p:extLst>
      <p:ext uri="{BB962C8B-B14F-4D97-AF65-F5344CB8AC3E}">
        <p14:creationId xmlns:p14="http://schemas.microsoft.com/office/powerpoint/2010/main" val="3826109755"/>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7" y="537"/>
            <a:ext cx="3087669" cy="685693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 name="Title 1"/>
          <p:cNvSpPr txBox="1">
            <a:spLocks/>
          </p:cNvSpPr>
          <p:nvPr/>
        </p:nvSpPr>
        <p:spPr>
          <a:xfrm>
            <a:off x="0" y="296629"/>
            <a:ext cx="3173896" cy="899524"/>
          </a:xfrm>
          <a:prstGeom prst="rect">
            <a:avLst/>
          </a:prstGeom>
        </p:spPr>
        <p:txBody>
          <a:bodyPr vert="horz" wrap="square" lIns="143426" tIns="89641" rIns="143426" bIns="89641"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78" rtl="0" eaLnBrk="1" fontAlgn="auto" latinLnBrk="0" hangingPunct="1">
              <a:lnSpc>
                <a:spcPct val="90000"/>
              </a:lnSpc>
              <a:spcBef>
                <a:spcPct val="0"/>
              </a:spcBef>
              <a:spcAft>
                <a:spcPts val="0"/>
              </a:spcAft>
              <a:buClrTx/>
              <a:buSzTx/>
              <a:buFontTx/>
              <a:buNone/>
              <a:tabLst/>
              <a:defRPr/>
            </a:pPr>
            <a:r>
              <a:rPr kumimoji="0" lang="en-NZ" sz="4705" b="0" i="0" u="none" strike="noStrike" kern="1200" cap="none" spc="-100" normalizeH="0" baseline="0" noProof="0" dirty="0">
                <a:ln w="3175">
                  <a:noFill/>
                </a:ln>
                <a:gradFill>
                  <a:gsLst>
                    <a:gs pos="2917">
                      <a:srgbClr val="FFFFFF"/>
                    </a:gs>
                    <a:gs pos="30000">
                      <a:srgbClr val="FFFFFF"/>
                    </a:gs>
                  </a:gsLst>
                  <a:lin ang="5400000" scaled="0"/>
                </a:gradFill>
                <a:effectLst/>
                <a:uLnTx/>
                <a:uFillTx/>
                <a:latin typeface="Segoe UI Light"/>
                <a:ea typeface="+mn-ea"/>
                <a:cs typeface="Segoe UI" pitchFamily="34" charset="0"/>
              </a:rPr>
              <a:t>Triggers</a:t>
            </a:r>
          </a:p>
        </p:txBody>
      </p:sp>
      <p:sp>
        <p:nvSpPr>
          <p:cNvPr id="8" name="Text Placeholder 2"/>
          <p:cNvSpPr txBox="1">
            <a:spLocks/>
          </p:cNvSpPr>
          <p:nvPr/>
        </p:nvSpPr>
        <p:spPr>
          <a:xfrm>
            <a:off x="109809" y="1554853"/>
            <a:ext cx="2852052" cy="3138382"/>
          </a:xfrm>
          <a:prstGeom prst="rect">
            <a:avLst/>
          </a:prstGeom>
        </p:spPr>
        <p:txBody>
          <a:bodyPr lIns="179180" tIns="143344" rIns="179180"/>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1" indent="0" algn="l" defTabSz="914378" rtl="0" eaLnBrk="1" fontAlgn="auto" latinLnBrk="0" hangingPunct="1">
              <a:lnSpc>
                <a:spcPct val="90000"/>
              </a:lnSpc>
              <a:spcBef>
                <a:spcPts val="0"/>
              </a:spcBef>
              <a:spcAft>
                <a:spcPts val="1765"/>
              </a:spcAft>
              <a:buClrTx/>
              <a:buSzPct val="90000"/>
              <a:buFont typeface="Arial" pitchFamily="34" charset="0"/>
              <a:buNone/>
              <a:tabLst/>
              <a:defRPr/>
            </a:pPr>
            <a:r>
              <a:rPr kumimoji="0" lang="en-US" sz="2157"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Segoe UI" panose="020B0502040204020203" pitchFamily="34" charset="0"/>
              </a:rPr>
              <a:t>All logic apps start with a trigger, typically a connector</a:t>
            </a:r>
          </a:p>
          <a:p>
            <a:pPr marL="342900" marR="0" lvl="1" indent="-342900" algn="l" defTabSz="914378" rtl="0" eaLnBrk="1" fontAlgn="auto" latinLnBrk="0" hangingPunct="1">
              <a:lnSpc>
                <a:spcPct val="90000"/>
              </a:lnSpc>
              <a:spcBef>
                <a:spcPts val="0"/>
              </a:spcBef>
              <a:spcAft>
                <a:spcPts val="1765"/>
              </a:spcAft>
              <a:buClrTx/>
              <a:buSzPct val="90000"/>
              <a:buFont typeface="Arial" pitchFamily="34" charset="0"/>
              <a:buChar char="•"/>
              <a:tabLst/>
              <a:defRPr/>
            </a:pPr>
            <a:r>
              <a:rPr kumimoji="0" lang="en-US" sz="2157"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Segoe UI" panose="020B0502040204020203" pitchFamily="34" charset="0"/>
              </a:rPr>
              <a:t>Recurring and Adv. Scheduling</a:t>
            </a:r>
          </a:p>
          <a:p>
            <a:pPr marL="342900" marR="0" lvl="1" indent="-342900" algn="l" defTabSz="914378" rtl="0" eaLnBrk="1" fontAlgn="auto" latinLnBrk="0" hangingPunct="1">
              <a:lnSpc>
                <a:spcPct val="90000"/>
              </a:lnSpc>
              <a:spcBef>
                <a:spcPts val="0"/>
              </a:spcBef>
              <a:spcAft>
                <a:spcPts val="1765"/>
              </a:spcAft>
              <a:buClrTx/>
              <a:buSzPct val="90000"/>
              <a:buFont typeface="Arial" pitchFamily="34" charset="0"/>
              <a:buChar char="•"/>
              <a:tabLst/>
              <a:defRPr/>
            </a:pPr>
            <a:r>
              <a:rPr kumimoji="0" lang="en-US" sz="2157"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Segoe UI" panose="020B0502040204020203" pitchFamily="34" charset="0"/>
              </a:rPr>
              <a:t>Polling</a:t>
            </a:r>
          </a:p>
          <a:p>
            <a:pPr marL="342900" marR="0" lvl="1" indent="-342900" algn="l" defTabSz="914378" rtl="0" eaLnBrk="1" fontAlgn="auto" latinLnBrk="0" hangingPunct="1">
              <a:lnSpc>
                <a:spcPct val="90000"/>
              </a:lnSpc>
              <a:spcBef>
                <a:spcPts val="0"/>
              </a:spcBef>
              <a:spcAft>
                <a:spcPts val="1765"/>
              </a:spcAft>
              <a:buClrTx/>
              <a:buSzPct val="90000"/>
              <a:buFont typeface="Arial" pitchFamily="34" charset="0"/>
              <a:buChar char="•"/>
              <a:tabLst/>
              <a:defRPr/>
            </a:pPr>
            <a:r>
              <a:rPr kumimoji="0" lang="en-US" sz="2157"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Segoe UI" panose="020B0502040204020203" pitchFamily="34" charset="0"/>
              </a:rPr>
              <a:t>Webhook</a:t>
            </a:r>
          </a:p>
          <a:p>
            <a:pPr marL="342900" marR="0" lvl="1" indent="-342900" algn="l" defTabSz="914378" rtl="0" eaLnBrk="1" fontAlgn="auto" latinLnBrk="0" hangingPunct="1">
              <a:lnSpc>
                <a:spcPct val="90000"/>
              </a:lnSpc>
              <a:spcBef>
                <a:spcPts val="0"/>
              </a:spcBef>
              <a:spcAft>
                <a:spcPts val="1765"/>
              </a:spcAft>
              <a:buClrTx/>
              <a:buSzPct val="90000"/>
              <a:buFont typeface="Arial" pitchFamily="34" charset="0"/>
              <a:buChar char="•"/>
              <a:tabLst/>
              <a:defRPr/>
            </a:pPr>
            <a:r>
              <a:rPr kumimoji="0" lang="en-US" sz="2157"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Segoe UI" panose="020B0502040204020203" pitchFamily="34" charset="0"/>
              </a:rPr>
              <a:t>Request</a:t>
            </a:r>
          </a:p>
          <a:p>
            <a:pPr marL="0" marR="0" lvl="1" indent="0" algn="l" defTabSz="914378" rtl="0" eaLnBrk="1" fontAlgn="auto" latinLnBrk="0" hangingPunct="1">
              <a:lnSpc>
                <a:spcPct val="90000"/>
              </a:lnSpc>
              <a:spcBef>
                <a:spcPts val="0"/>
              </a:spcBef>
              <a:spcAft>
                <a:spcPts val="1765"/>
              </a:spcAft>
              <a:buClrTx/>
              <a:buSzPct val="90000"/>
              <a:buFont typeface="Arial" pitchFamily="34" charset="0"/>
              <a:buNone/>
              <a:tabLst/>
              <a:defRPr/>
            </a:pPr>
            <a:endParaRPr kumimoji="0" lang="en-US" sz="2157"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Segoe UI" panose="020B0502040204020203" pitchFamily="34" charset="0"/>
            </a:endParaRPr>
          </a:p>
        </p:txBody>
      </p:sp>
      <p:pic>
        <p:nvPicPr>
          <p:cNvPr id="7" name="Picture 6">
            <a:extLst>
              <a:ext uri="{FF2B5EF4-FFF2-40B4-BE49-F238E27FC236}">
                <a16:creationId xmlns:a16="http://schemas.microsoft.com/office/drawing/2014/main" id="{557C1F7E-A677-4490-87B8-4032DB7B0ADA}"/>
              </a:ext>
            </a:extLst>
          </p:cNvPr>
          <p:cNvPicPr>
            <a:picLocks noChangeAspect="1"/>
          </p:cNvPicPr>
          <p:nvPr/>
        </p:nvPicPr>
        <p:blipFill>
          <a:blip r:embed="rId3"/>
          <a:stretch>
            <a:fillRect/>
          </a:stretch>
        </p:blipFill>
        <p:spPr>
          <a:xfrm>
            <a:off x="3313044" y="1554853"/>
            <a:ext cx="8589229" cy="2487060"/>
          </a:xfrm>
          <a:prstGeom prst="rect">
            <a:avLst/>
          </a:prstGeom>
        </p:spPr>
      </p:pic>
    </p:spTree>
    <p:extLst>
      <p:ext uri="{BB962C8B-B14F-4D97-AF65-F5344CB8AC3E}">
        <p14:creationId xmlns:p14="http://schemas.microsoft.com/office/powerpoint/2010/main" val="1913839798"/>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7" y="537"/>
            <a:ext cx="3087669" cy="685693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 name="Title 1"/>
          <p:cNvSpPr txBox="1">
            <a:spLocks/>
          </p:cNvSpPr>
          <p:nvPr/>
        </p:nvSpPr>
        <p:spPr>
          <a:xfrm>
            <a:off x="0" y="296629"/>
            <a:ext cx="3173896" cy="899524"/>
          </a:xfrm>
          <a:prstGeom prst="rect">
            <a:avLst/>
          </a:prstGeom>
        </p:spPr>
        <p:txBody>
          <a:bodyPr vert="horz" wrap="square" lIns="143426" tIns="89641" rIns="143426" bIns="89641"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78" rtl="0" eaLnBrk="1" fontAlgn="auto" latinLnBrk="0" hangingPunct="1">
              <a:lnSpc>
                <a:spcPct val="90000"/>
              </a:lnSpc>
              <a:spcBef>
                <a:spcPct val="0"/>
              </a:spcBef>
              <a:spcAft>
                <a:spcPts val="0"/>
              </a:spcAft>
              <a:buClrTx/>
              <a:buSzTx/>
              <a:buFontTx/>
              <a:buNone/>
              <a:tabLst/>
              <a:defRPr/>
            </a:pPr>
            <a:r>
              <a:rPr kumimoji="0" lang="en-NZ" sz="4705" b="0" i="0" u="none" strike="noStrike" kern="1200" cap="none" spc="-100" normalizeH="0" baseline="0" noProof="0" dirty="0">
                <a:ln w="3175">
                  <a:noFill/>
                </a:ln>
                <a:gradFill>
                  <a:gsLst>
                    <a:gs pos="2917">
                      <a:srgbClr val="FFFFFF"/>
                    </a:gs>
                    <a:gs pos="30000">
                      <a:srgbClr val="FFFFFF"/>
                    </a:gs>
                  </a:gsLst>
                  <a:lin ang="5400000" scaled="0"/>
                </a:gradFill>
                <a:effectLst/>
                <a:uLnTx/>
                <a:uFillTx/>
                <a:latin typeface="Segoe UI Light"/>
                <a:ea typeface="+mn-ea"/>
                <a:cs typeface="Segoe UI" pitchFamily="34" charset="0"/>
              </a:rPr>
              <a:t>Actions</a:t>
            </a:r>
          </a:p>
        </p:txBody>
      </p:sp>
      <p:sp>
        <p:nvSpPr>
          <p:cNvPr id="8" name="Text Placeholder 2"/>
          <p:cNvSpPr txBox="1">
            <a:spLocks/>
          </p:cNvSpPr>
          <p:nvPr/>
        </p:nvSpPr>
        <p:spPr>
          <a:xfrm>
            <a:off x="109809" y="1554853"/>
            <a:ext cx="2852052" cy="3138382"/>
          </a:xfrm>
          <a:prstGeom prst="rect">
            <a:avLst/>
          </a:prstGeom>
        </p:spPr>
        <p:txBody>
          <a:bodyPr lIns="179180" tIns="143344" rIns="179180"/>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1" indent="0" algn="l" defTabSz="914378" rtl="0" eaLnBrk="1" fontAlgn="auto" latinLnBrk="0" hangingPunct="1">
              <a:lnSpc>
                <a:spcPct val="90000"/>
              </a:lnSpc>
              <a:spcBef>
                <a:spcPts val="0"/>
              </a:spcBef>
              <a:spcAft>
                <a:spcPts val="1765"/>
              </a:spcAft>
              <a:buClrTx/>
              <a:buSzPct val="90000"/>
              <a:buFont typeface="Arial" pitchFamily="34" charset="0"/>
              <a:buNone/>
              <a:tabLst/>
              <a:defRPr/>
            </a:pPr>
            <a:r>
              <a:rPr kumimoji="0" lang="en-US" sz="2157"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Segoe UI" panose="020B0502040204020203" pitchFamily="34" charset="0"/>
              </a:rPr>
              <a:t>All logic apps continue with actions, which is also most of the time, a connector</a:t>
            </a:r>
          </a:p>
          <a:p>
            <a:pPr marL="342900" marR="0" lvl="1" indent="-342900" algn="l" defTabSz="914378" rtl="0" eaLnBrk="1" fontAlgn="auto" latinLnBrk="0" hangingPunct="1">
              <a:lnSpc>
                <a:spcPct val="90000"/>
              </a:lnSpc>
              <a:spcBef>
                <a:spcPts val="0"/>
              </a:spcBef>
              <a:spcAft>
                <a:spcPts val="1765"/>
              </a:spcAft>
              <a:buClrTx/>
              <a:buSzPct val="90000"/>
              <a:buFont typeface="Arial" pitchFamily="34" charset="0"/>
              <a:buChar char="•"/>
              <a:tabLst/>
              <a:defRPr/>
            </a:pPr>
            <a:r>
              <a:rPr kumimoji="0" lang="en-US" sz="2157"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Segoe UI" panose="020B0502040204020203" pitchFamily="34" charset="0"/>
              </a:rPr>
              <a:t>Invoke APIs and Services</a:t>
            </a:r>
          </a:p>
          <a:p>
            <a:pPr marL="342900" marR="0" lvl="1" indent="-342900" algn="l" defTabSz="914378" rtl="0" eaLnBrk="1" fontAlgn="auto" latinLnBrk="0" hangingPunct="1">
              <a:lnSpc>
                <a:spcPct val="90000"/>
              </a:lnSpc>
              <a:spcBef>
                <a:spcPts val="0"/>
              </a:spcBef>
              <a:spcAft>
                <a:spcPts val="1765"/>
              </a:spcAft>
              <a:buClrTx/>
              <a:buSzPct val="90000"/>
              <a:buFont typeface="Arial" pitchFamily="34" charset="0"/>
              <a:buChar char="•"/>
              <a:tabLst/>
              <a:defRPr/>
            </a:pPr>
            <a:r>
              <a:rPr kumimoji="0" lang="en-US" sz="2157"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Segoe UI" panose="020B0502040204020203" pitchFamily="34" charset="0"/>
              </a:rPr>
              <a:t>Behaviors</a:t>
            </a:r>
          </a:p>
          <a:p>
            <a:pPr marL="342900" marR="0" lvl="1" indent="-342900" algn="l" defTabSz="914378" rtl="0" eaLnBrk="1" fontAlgn="auto" latinLnBrk="0" hangingPunct="1">
              <a:lnSpc>
                <a:spcPct val="90000"/>
              </a:lnSpc>
              <a:spcBef>
                <a:spcPts val="0"/>
              </a:spcBef>
              <a:spcAft>
                <a:spcPts val="1765"/>
              </a:spcAft>
              <a:buClrTx/>
              <a:buSzPct val="90000"/>
              <a:buFont typeface="Arial" pitchFamily="34" charset="0"/>
              <a:buChar char="•"/>
              <a:tabLst/>
              <a:defRPr/>
            </a:pPr>
            <a:r>
              <a:rPr kumimoji="0" lang="en-US" sz="2157"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Segoe UI" panose="020B0502040204020203" pitchFamily="34" charset="0"/>
              </a:rPr>
              <a:t>Variables</a:t>
            </a:r>
          </a:p>
          <a:p>
            <a:pPr marL="342900" marR="0" lvl="1" indent="-342900" algn="l" defTabSz="914378" rtl="0" eaLnBrk="1" fontAlgn="auto" latinLnBrk="0" hangingPunct="1">
              <a:lnSpc>
                <a:spcPct val="90000"/>
              </a:lnSpc>
              <a:spcBef>
                <a:spcPts val="0"/>
              </a:spcBef>
              <a:spcAft>
                <a:spcPts val="1765"/>
              </a:spcAft>
              <a:buClrTx/>
              <a:buSzPct val="90000"/>
              <a:buFont typeface="Arial" pitchFamily="34" charset="0"/>
              <a:buChar char="•"/>
              <a:tabLst/>
              <a:defRPr/>
            </a:pPr>
            <a:r>
              <a:rPr kumimoji="0" lang="en-US" sz="2157"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Segoe UI" panose="020B0502040204020203" pitchFamily="34" charset="0"/>
              </a:rPr>
              <a:t>Expressions and Operators</a:t>
            </a:r>
          </a:p>
          <a:p>
            <a:pPr marL="0" marR="0" lvl="1" indent="0" algn="l" defTabSz="914378" rtl="0" eaLnBrk="1" fontAlgn="auto" latinLnBrk="0" hangingPunct="1">
              <a:lnSpc>
                <a:spcPct val="90000"/>
              </a:lnSpc>
              <a:spcBef>
                <a:spcPts val="0"/>
              </a:spcBef>
              <a:spcAft>
                <a:spcPts val="1765"/>
              </a:spcAft>
              <a:buClrTx/>
              <a:buSzPct val="90000"/>
              <a:buFont typeface="Arial" pitchFamily="34" charset="0"/>
              <a:buNone/>
              <a:tabLst/>
              <a:defRPr/>
            </a:pPr>
            <a:endParaRPr kumimoji="0" lang="en-US" sz="2157"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Segoe UI" panose="020B0502040204020203" pitchFamily="34" charset="0"/>
            </a:endParaRPr>
          </a:p>
        </p:txBody>
      </p:sp>
      <p:pic>
        <p:nvPicPr>
          <p:cNvPr id="4" name="Picture 3">
            <a:extLst>
              <a:ext uri="{FF2B5EF4-FFF2-40B4-BE49-F238E27FC236}">
                <a16:creationId xmlns:a16="http://schemas.microsoft.com/office/drawing/2014/main" id="{6B621B15-AEFF-4029-8AE9-E62BE575A843}"/>
              </a:ext>
            </a:extLst>
          </p:cNvPr>
          <p:cNvPicPr>
            <a:picLocks noChangeAspect="1"/>
          </p:cNvPicPr>
          <p:nvPr/>
        </p:nvPicPr>
        <p:blipFill>
          <a:blip r:embed="rId3"/>
          <a:stretch>
            <a:fillRect/>
          </a:stretch>
        </p:blipFill>
        <p:spPr>
          <a:xfrm>
            <a:off x="3306418" y="1554853"/>
            <a:ext cx="8565717" cy="2769704"/>
          </a:xfrm>
          <a:prstGeom prst="rect">
            <a:avLst/>
          </a:prstGeom>
        </p:spPr>
      </p:pic>
    </p:spTree>
    <p:extLst>
      <p:ext uri="{BB962C8B-B14F-4D97-AF65-F5344CB8AC3E}">
        <p14:creationId xmlns:p14="http://schemas.microsoft.com/office/powerpoint/2010/main" val="2493068136"/>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7" y="537"/>
            <a:ext cx="2928643" cy="685693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 name="Title 1"/>
          <p:cNvSpPr txBox="1">
            <a:spLocks/>
          </p:cNvSpPr>
          <p:nvPr/>
        </p:nvSpPr>
        <p:spPr>
          <a:xfrm>
            <a:off x="269326" y="290003"/>
            <a:ext cx="2659404" cy="899524"/>
          </a:xfrm>
          <a:prstGeom prst="rect">
            <a:avLst/>
          </a:prstGeom>
        </p:spPr>
        <p:txBody>
          <a:bodyPr vert="horz" wrap="square" lIns="143426" tIns="89641" rIns="143426" bIns="89641"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78" rtl="0" eaLnBrk="1" fontAlgn="auto" latinLnBrk="0" hangingPunct="1">
              <a:lnSpc>
                <a:spcPct val="90000"/>
              </a:lnSpc>
              <a:spcBef>
                <a:spcPct val="0"/>
              </a:spcBef>
              <a:spcAft>
                <a:spcPts val="0"/>
              </a:spcAft>
              <a:buClrTx/>
              <a:buSzTx/>
              <a:buFontTx/>
              <a:buNone/>
              <a:tabLst/>
              <a:defRPr/>
            </a:pPr>
            <a:r>
              <a:rPr kumimoji="0" lang="en-NZ" sz="4705" b="0" i="0" u="none" strike="noStrike" kern="1200" cap="none" spc="-100" normalizeH="0" baseline="0" noProof="0" dirty="0">
                <a:ln w="3175">
                  <a:noFill/>
                </a:ln>
                <a:gradFill>
                  <a:gsLst>
                    <a:gs pos="2917">
                      <a:srgbClr val="FFFFFF"/>
                    </a:gs>
                    <a:gs pos="30000">
                      <a:srgbClr val="FFFFFF"/>
                    </a:gs>
                  </a:gsLst>
                  <a:lin ang="5400000" scaled="0"/>
                </a:gradFill>
                <a:effectLst/>
                <a:uLnTx/>
                <a:uFillTx/>
                <a:latin typeface="Segoe UI Light"/>
                <a:ea typeface="+mn-ea"/>
                <a:cs typeface="Segoe UI" pitchFamily="34" charset="0"/>
              </a:rPr>
              <a:t>Workflow Features</a:t>
            </a:r>
          </a:p>
        </p:txBody>
      </p:sp>
      <p:sp>
        <p:nvSpPr>
          <p:cNvPr id="8" name="Text Placeholder 2"/>
          <p:cNvSpPr txBox="1">
            <a:spLocks/>
          </p:cNvSpPr>
          <p:nvPr/>
        </p:nvSpPr>
        <p:spPr>
          <a:xfrm>
            <a:off x="262210" y="2358286"/>
            <a:ext cx="2381600" cy="3138382"/>
          </a:xfrm>
          <a:prstGeom prst="rect">
            <a:avLst/>
          </a:prstGeom>
        </p:spPr>
        <p:txBody>
          <a:bodyPr lIns="179180" tIns="143344" rIns="179180"/>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1" indent="0" algn="l" defTabSz="914378" rtl="0" eaLnBrk="1" fontAlgn="auto" latinLnBrk="0" hangingPunct="1">
              <a:lnSpc>
                <a:spcPct val="90000"/>
              </a:lnSpc>
              <a:spcBef>
                <a:spcPts val="0"/>
              </a:spcBef>
              <a:spcAft>
                <a:spcPts val="1765"/>
              </a:spcAft>
              <a:buClrTx/>
              <a:buSzPct val="90000"/>
              <a:buFont typeface="Arial" pitchFamily="34" charset="0"/>
              <a:buNone/>
              <a:tabLst/>
              <a:defRPr/>
            </a:pPr>
            <a:r>
              <a:rPr kumimoji="0" lang="en-US" sz="2157"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Segoe UI" panose="020B0502040204020203" pitchFamily="34" charset="0"/>
              </a:rPr>
              <a:t>To control your logic app's workflow, you can specify different paths for your logic app to run and how to process data in arrays, collections, and batches</a:t>
            </a:r>
            <a:endParaRPr kumimoji="0" lang="en-US" sz="2157"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Segoe UI" panose="020B0502040204020203" pitchFamily="34" charset="0"/>
            </a:endParaRPr>
          </a:p>
        </p:txBody>
      </p:sp>
      <p:pic>
        <p:nvPicPr>
          <p:cNvPr id="2" name="Picture 1">
            <a:extLst>
              <a:ext uri="{FF2B5EF4-FFF2-40B4-BE49-F238E27FC236}">
                <a16:creationId xmlns:a16="http://schemas.microsoft.com/office/drawing/2014/main" id="{691D98C1-6671-4BB5-A845-713B63E194DC}"/>
              </a:ext>
            </a:extLst>
          </p:cNvPr>
          <p:cNvPicPr>
            <a:picLocks noChangeAspect="1"/>
          </p:cNvPicPr>
          <p:nvPr/>
        </p:nvPicPr>
        <p:blipFill>
          <a:blip r:embed="rId3"/>
          <a:stretch>
            <a:fillRect/>
          </a:stretch>
        </p:blipFill>
        <p:spPr>
          <a:xfrm>
            <a:off x="3008243" y="2259496"/>
            <a:ext cx="9071114" cy="1928191"/>
          </a:xfrm>
          <a:prstGeom prst="rect">
            <a:avLst/>
          </a:prstGeom>
        </p:spPr>
      </p:pic>
    </p:spTree>
    <p:extLst>
      <p:ext uri="{BB962C8B-B14F-4D97-AF65-F5344CB8AC3E}">
        <p14:creationId xmlns:p14="http://schemas.microsoft.com/office/powerpoint/2010/main" val="1685448367"/>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549003"/>
            <a:ext cx="11655840" cy="899665"/>
          </a:xfrm>
        </p:spPr>
        <p:txBody>
          <a:bodyPr/>
          <a:lstStyle/>
          <a:p>
            <a:r>
              <a:rPr lang="en-US" dirty="0"/>
              <a:t>Logic Apps Demo</a:t>
            </a:r>
          </a:p>
        </p:txBody>
      </p:sp>
    </p:spTree>
    <p:extLst>
      <p:ext uri="{BB962C8B-B14F-4D97-AF65-F5344CB8AC3E}">
        <p14:creationId xmlns:p14="http://schemas.microsoft.com/office/powerpoint/2010/main" val="3284719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083" y="4050581"/>
            <a:ext cx="2666638" cy="1015607"/>
          </a:xfrm>
          <a:prstGeom prst="rect">
            <a:avLst/>
          </a:prstGeom>
          <a:noFill/>
        </p:spPr>
        <p:txBody>
          <a:bodyPr wrap="square" lIns="91426" tIns="146282" rIns="182851" bIns="146282" rtlCol="0">
            <a:spAutoFit/>
          </a:bodyPr>
          <a:lstStyle/>
          <a:p>
            <a:pPr marL="0" marR="0" lvl="0" indent="0" algn="ctr" defTabSz="1218950"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Segoe UI"/>
              </a:rPr>
              <a:t>Event-driven/ instant scale</a:t>
            </a:r>
          </a:p>
        </p:txBody>
      </p:sp>
      <p:sp>
        <p:nvSpPr>
          <p:cNvPr id="61" name="TextBox 60"/>
          <p:cNvSpPr txBox="1"/>
          <p:nvPr/>
        </p:nvSpPr>
        <p:spPr>
          <a:xfrm>
            <a:off x="8421178" y="4050581"/>
            <a:ext cx="2455689" cy="655515"/>
          </a:xfrm>
          <a:prstGeom prst="rect">
            <a:avLst/>
          </a:prstGeom>
          <a:noFill/>
        </p:spPr>
        <p:txBody>
          <a:bodyPr wrap="square" lIns="91426" tIns="146282" rIns="182851" bIns="146282" rtlCol="0">
            <a:spAutoFit/>
          </a:bodyPr>
          <a:lstStyle/>
          <a:p>
            <a:pPr marL="0" marR="0" lvl="0" indent="0" algn="ctr" defTabSz="1218950"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Segoe UI"/>
              </a:rPr>
              <a:t>Micro-billing</a:t>
            </a:r>
          </a:p>
        </p:txBody>
      </p:sp>
      <p:sp>
        <p:nvSpPr>
          <p:cNvPr id="60" name="TextBox 59"/>
          <p:cNvSpPr txBox="1"/>
          <p:nvPr/>
        </p:nvSpPr>
        <p:spPr>
          <a:xfrm>
            <a:off x="1317093" y="4050581"/>
            <a:ext cx="2580533" cy="1707603"/>
          </a:xfrm>
          <a:prstGeom prst="rect">
            <a:avLst/>
          </a:prstGeom>
          <a:noFill/>
        </p:spPr>
        <p:txBody>
          <a:bodyPr wrap="square" lIns="91426" tIns="146282" rIns="182851" bIns="146282" rtlCol="0">
            <a:spAutoFit/>
          </a:bodyPr>
          <a:lstStyle/>
          <a:p>
            <a:pPr marL="0" marR="0" lvl="0" indent="0" algn="ctr" defTabSz="1218950"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Segoe UI"/>
              </a:rPr>
              <a:t>Abstraction </a:t>
            </a:r>
            <a:br>
              <a:rPr kumimoji="0" lang="en-US" sz="2549"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Segoe UI"/>
              </a:rPr>
            </a:br>
            <a:r>
              <a:rPr kumimoji="0" lang="en-US" sz="2549"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Segoe UI"/>
              </a:rPr>
              <a:t>of servers</a:t>
            </a:r>
            <a:r>
              <a:rPr lang="tr-TR" sz="2549" kern="0" dirty="0">
                <a:gradFill>
                  <a:gsLst>
                    <a:gs pos="1250">
                      <a:srgbClr val="353535"/>
                    </a:gs>
                    <a:gs pos="100000">
                      <a:srgbClr val="353535"/>
                    </a:gs>
                  </a:gsLst>
                  <a:lin ang="5400000" scaled="0"/>
                </a:gradFill>
                <a:latin typeface="Segoe UI Semilight"/>
                <a:cs typeface="Segoe UI"/>
              </a:rPr>
              <a:t> and</a:t>
            </a:r>
            <a:r>
              <a:rPr kumimoji="0" lang="tr-TR" sz="2549"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Segoe UI"/>
              </a:rPr>
              <a:t> operating systems</a:t>
            </a:r>
            <a:endParaRPr kumimoji="0" lang="en-US" sz="2549"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Segoe UI"/>
            </a:endParaRPr>
          </a:p>
        </p:txBody>
      </p:sp>
      <p:sp>
        <p:nvSpPr>
          <p:cNvPr id="3" name="Title 2"/>
          <p:cNvSpPr>
            <a:spLocks noGrp="1"/>
          </p:cNvSpPr>
          <p:nvPr>
            <p:ph type="title"/>
          </p:nvPr>
        </p:nvSpPr>
        <p:spPr/>
        <p:txBody>
          <a:bodyPr/>
          <a:lstStyle/>
          <a:p>
            <a:r>
              <a:rPr lang="en-US" dirty="0"/>
              <a:t>What is Serverless?</a:t>
            </a:r>
            <a:br>
              <a:rPr lang="en-US" dirty="0"/>
            </a:br>
            <a:endParaRPr lang="en-US" dirty="0"/>
          </a:p>
        </p:txBody>
      </p:sp>
      <p:grpSp>
        <p:nvGrpSpPr>
          <p:cNvPr id="20" name="Group 19"/>
          <p:cNvGrpSpPr/>
          <p:nvPr/>
        </p:nvGrpSpPr>
        <p:grpSpPr>
          <a:xfrm>
            <a:off x="8806194" y="2303664"/>
            <a:ext cx="1685653" cy="1685653"/>
            <a:chOff x="8982815" y="2349343"/>
            <a:chExt cx="1719478" cy="1719478"/>
          </a:xfrm>
        </p:grpSpPr>
        <p:sp>
          <p:nvSpPr>
            <p:cNvPr id="207" name="Oval 206"/>
            <p:cNvSpPr/>
            <p:nvPr/>
          </p:nvSpPr>
          <p:spPr bwMode="auto">
            <a:xfrm>
              <a:off x="8982815"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9" name="Group 4"/>
            <p:cNvGrpSpPr>
              <a:grpSpLocks noChangeAspect="1"/>
            </p:cNvGrpSpPr>
            <p:nvPr/>
          </p:nvGrpSpPr>
          <p:grpSpPr bwMode="auto">
            <a:xfrm>
              <a:off x="9516647" y="2813805"/>
              <a:ext cx="651814" cy="755044"/>
              <a:chOff x="6136" y="1969"/>
              <a:chExt cx="221" cy="256"/>
            </a:xfrm>
          </p:grpSpPr>
          <p:sp>
            <p:nvSpPr>
              <p:cNvPr id="12" name="Freeform 5"/>
              <p:cNvSpPr>
                <a:spLocks/>
              </p:cNvSpPr>
              <p:nvPr/>
            </p:nvSpPr>
            <p:spPr bwMode="auto">
              <a:xfrm>
                <a:off x="6247" y="2046"/>
                <a:ext cx="42" cy="111"/>
              </a:xfrm>
              <a:custGeom>
                <a:avLst/>
                <a:gdLst>
                  <a:gd name="T0" fmla="*/ 0 w 42"/>
                  <a:gd name="T1" fmla="*/ 0 h 111"/>
                  <a:gd name="T2" fmla="*/ 0 w 42"/>
                  <a:gd name="T3" fmla="*/ 68 h 111"/>
                  <a:gd name="T4" fmla="*/ 42 w 42"/>
                  <a:gd name="T5" fmla="*/ 111 h 111"/>
                </a:gdLst>
                <a:ahLst/>
                <a:cxnLst>
                  <a:cxn ang="0">
                    <a:pos x="T0" y="T1"/>
                  </a:cxn>
                  <a:cxn ang="0">
                    <a:pos x="T2" y="T3"/>
                  </a:cxn>
                  <a:cxn ang="0">
                    <a:pos x="T4" y="T5"/>
                  </a:cxn>
                </a:cxnLst>
                <a:rect l="0" t="0" r="r" b="b"/>
                <a:pathLst>
                  <a:path w="42" h="111">
                    <a:moveTo>
                      <a:pt x="0" y="0"/>
                    </a:moveTo>
                    <a:lnTo>
                      <a:pt x="0" y="68"/>
                    </a:lnTo>
                    <a:lnTo>
                      <a:pt x="42" y="111"/>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3" name="Oval 6"/>
              <p:cNvSpPr>
                <a:spLocks noChangeArrowheads="1"/>
              </p:cNvSpPr>
              <p:nvPr/>
            </p:nvSpPr>
            <p:spPr bwMode="auto">
              <a:xfrm>
                <a:off x="6136" y="2003"/>
                <a:ext cx="221" cy="222"/>
              </a:xfrm>
              <a:prstGeom prst="ellipse">
                <a:avLst/>
              </a:pr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4" name="Line 7"/>
              <p:cNvSpPr>
                <a:spLocks noChangeShapeType="1"/>
              </p:cNvSpPr>
              <p:nvPr/>
            </p:nvSpPr>
            <p:spPr bwMode="auto">
              <a:xfrm>
                <a:off x="6221" y="1969"/>
                <a:ext cx="51"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5" name="Line 8"/>
              <p:cNvSpPr>
                <a:spLocks noChangeShapeType="1"/>
              </p:cNvSpPr>
              <p:nvPr/>
            </p:nvSpPr>
            <p:spPr bwMode="auto">
              <a:xfrm flipV="1">
                <a:off x="6247" y="1969"/>
                <a:ext cx="0" cy="34"/>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6" name="Line 9"/>
              <p:cNvSpPr>
                <a:spLocks noChangeShapeType="1"/>
              </p:cNvSpPr>
              <p:nvPr/>
            </p:nvSpPr>
            <p:spPr bwMode="auto">
              <a:xfrm flipH="1">
                <a:off x="6323" y="2008"/>
                <a:ext cx="30" cy="29"/>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7" name="Line 10"/>
              <p:cNvSpPr>
                <a:spLocks noChangeShapeType="1"/>
              </p:cNvSpPr>
              <p:nvPr/>
            </p:nvSpPr>
            <p:spPr bwMode="auto">
              <a:xfrm>
                <a:off x="6140" y="2008"/>
                <a:ext cx="30" cy="29"/>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grpSp>
        <p:sp>
          <p:nvSpPr>
            <p:cNvPr id="18" name="Oval 17"/>
            <p:cNvSpPr/>
            <p:nvPr/>
          </p:nvSpPr>
          <p:spPr bwMode="auto">
            <a:xfrm>
              <a:off x="9558292" y="3400148"/>
              <a:ext cx="210105" cy="210105"/>
            </a:xfrm>
            <a:prstGeom prst="ellipse">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 name="TextBox 18"/>
            <p:cNvSpPr txBox="1"/>
            <p:nvPr/>
          </p:nvSpPr>
          <p:spPr>
            <a:xfrm>
              <a:off x="9435652" y="3287113"/>
              <a:ext cx="454292" cy="461665"/>
            </a:xfrm>
            <a:prstGeom prst="rect">
              <a:avLst/>
            </a:prstGeom>
            <a:noFill/>
          </p:spPr>
          <p:txBody>
            <a:bodyPr wrap="none" lIns="179282" tIns="143426" rIns="179282" bIns="143426" rtlCol="0">
              <a:spAutoFit/>
            </a:bodyPr>
            <a:lstStyle/>
            <a:p>
              <a:pPr marL="0" marR="0" lvl="0" indent="0" algn="l" defTabSz="914378"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0078D7"/>
                      </a:gs>
                      <a:gs pos="30000">
                        <a:srgbClr val="0078D7"/>
                      </a:gs>
                    </a:gsLst>
                    <a:lin ang="5400000" scaled="0"/>
                  </a:gradFill>
                  <a:effectLst/>
                  <a:uLnTx/>
                  <a:uFillTx/>
                  <a:latin typeface="Segoe UI Semibold" panose="020B0702040204020203" pitchFamily="34" charset="0"/>
                  <a:ea typeface="+mn-ea"/>
                  <a:cs typeface="Segoe UI Semibold" panose="020B0702040204020203" pitchFamily="34" charset="0"/>
                </a:rPr>
                <a:t>$</a:t>
              </a:r>
            </a:p>
          </p:txBody>
        </p:sp>
      </p:grpSp>
      <p:grpSp>
        <p:nvGrpSpPr>
          <p:cNvPr id="27" name="Group 26"/>
          <p:cNvGrpSpPr/>
          <p:nvPr/>
        </p:nvGrpSpPr>
        <p:grpSpPr>
          <a:xfrm>
            <a:off x="5316574" y="2303664"/>
            <a:ext cx="1685653" cy="1685653"/>
            <a:chOff x="5423171" y="2349343"/>
            <a:chExt cx="1719478" cy="1719478"/>
          </a:xfrm>
        </p:grpSpPr>
        <p:sp>
          <p:nvSpPr>
            <p:cNvPr id="195" name="Oval 194"/>
            <p:cNvSpPr/>
            <p:nvPr/>
          </p:nvSpPr>
          <p:spPr bwMode="auto">
            <a:xfrm>
              <a:off x="5423171"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6" name="Group 25"/>
            <p:cNvGrpSpPr/>
            <p:nvPr/>
          </p:nvGrpSpPr>
          <p:grpSpPr>
            <a:xfrm>
              <a:off x="5899566" y="2925199"/>
              <a:ext cx="712436" cy="614067"/>
              <a:chOff x="6093204" y="2914441"/>
              <a:chExt cx="379412" cy="327025"/>
            </a:xfrm>
            <a:solidFill>
              <a:schemeClr val="bg1"/>
            </a:solidFill>
          </p:grpSpPr>
          <p:sp>
            <p:nvSpPr>
              <p:cNvPr id="24" name="Freeform 14"/>
              <p:cNvSpPr>
                <a:spLocks noEditPoints="1"/>
              </p:cNvSpPr>
              <p:nvPr/>
            </p:nvSpPr>
            <p:spPr bwMode="auto">
              <a:xfrm>
                <a:off x="6093204" y="2914441"/>
                <a:ext cx="379412" cy="327025"/>
              </a:xfrm>
              <a:custGeom>
                <a:avLst/>
                <a:gdLst>
                  <a:gd name="T0" fmla="*/ 222 w 239"/>
                  <a:gd name="T1" fmla="*/ 189 h 206"/>
                  <a:gd name="T2" fmla="*/ 145 w 239"/>
                  <a:gd name="T3" fmla="*/ 189 h 206"/>
                  <a:gd name="T4" fmla="*/ 145 w 239"/>
                  <a:gd name="T5" fmla="*/ 94 h 206"/>
                  <a:gd name="T6" fmla="*/ 17 w 239"/>
                  <a:gd name="T7" fmla="*/ 94 h 206"/>
                  <a:gd name="T8" fmla="*/ 17 w 239"/>
                  <a:gd name="T9" fmla="*/ 17 h 206"/>
                  <a:gd name="T10" fmla="*/ 162 w 239"/>
                  <a:gd name="T11" fmla="*/ 17 h 206"/>
                  <a:gd name="T12" fmla="*/ 162 w 239"/>
                  <a:gd name="T13" fmla="*/ 0 h 206"/>
                  <a:gd name="T14" fmla="*/ 0 w 239"/>
                  <a:gd name="T15" fmla="*/ 0 h 206"/>
                  <a:gd name="T16" fmla="*/ 0 w 239"/>
                  <a:gd name="T17" fmla="*/ 206 h 206"/>
                  <a:gd name="T18" fmla="*/ 239 w 239"/>
                  <a:gd name="T19" fmla="*/ 206 h 206"/>
                  <a:gd name="T20" fmla="*/ 239 w 239"/>
                  <a:gd name="T21" fmla="*/ 77 h 206"/>
                  <a:gd name="T22" fmla="*/ 222 w 239"/>
                  <a:gd name="T23" fmla="*/ 77 h 206"/>
                  <a:gd name="T24" fmla="*/ 222 w 239"/>
                  <a:gd name="T25" fmla="*/ 189 h 206"/>
                  <a:gd name="T26" fmla="*/ 17 w 239"/>
                  <a:gd name="T27" fmla="*/ 112 h 206"/>
                  <a:gd name="T28" fmla="*/ 128 w 239"/>
                  <a:gd name="T29" fmla="*/ 112 h 206"/>
                  <a:gd name="T30" fmla="*/ 128 w 239"/>
                  <a:gd name="T31" fmla="*/ 189 h 206"/>
                  <a:gd name="T32" fmla="*/ 17 w 239"/>
                  <a:gd name="T33" fmla="*/ 189 h 206"/>
                  <a:gd name="T34" fmla="*/ 17 w 239"/>
                  <a:gd name="T35" fmla="*/ 112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206">
                    <a:moveTo>
                      <a:pt x="222" y="189"/>
                    </a:moveTo>
                    <a:lnTo>
                      <a:pt x="145" y="189"/>
                    </a:lnTo>
                    <a:lnTo>
                      <a:pt x="145" y="94"/>
                    </a:lnTo>
                    <a:lnTo>
                      <a:pt x="17" y="94"/>
                    </a:lnTo>
                    <a:lnTo>
                      <a:pt x="17" y="17"/>
                    </a:lnTo>
                    <a:lnTo>
                      <a:pt x="162" y="17"/>
                    </a:lnTo>
                    <a:lnTo>
                      <a:pt x="162" y="0"/>
                    </a:lnTo>
                    <a:lnTo>
                      <a:pt x="0" y="0"/>
                    </a:lnTo>
                    <a:lnTo>
                      <a:pt x="0" y="206"/>
                    </a:lnTo>
                    <a:lnTo>
                      <a:pt x="239" y="206"/>
                    </a:lnTo>
                    <a:lnTo>
                      <a:pt x="239" y="77"/>
                    </a:lnTo>
                    <a:lnTo>
                      <a:pt x="222" y="77"/>
                    </a:lnTo>
                    <a:lnTo>
                      <a:pt x="222" y="189"/>
                    </a:lnTo>
                    <a:close/>
                    <a:moveTo>
                      <a:pt x="17" y="112"/>
                    </a:moveTo>
                    <a:lnTo>
                      <a:pt x="128" y="112"/>
                    </a:lnTo>
                    <a:lnTo>
                      <a:pt x="128" y="189"/>
                    </a:lnTo>
                    <a:lnTo>
                      <a:pt x="17" y="189"/>
                    </a:lnTo>
                    <a:lnTo>
                      <a:pt x="17" y="112"/>
                    </a:lnTo>
                    <a:close/>
                  </a:path>
                </a:pathLst>
              </a:custGeom>
              <a:grpFill/>
              <a:ln w="15875">
                <a:solidFill>
                  <a:schemeClr val="tx2"/>
                </a:solidFill>
                <a:miter lim="800000"/>
                <a:headEnd/>
                <a:tailEnd/>
              </a:ln>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25" name="Freeform 15"/>
              <p:cNvSpPr>
                <a:spLocks/>
              </p:cNvSpPr>
              <p:nvPr/>
            </p:nvSpPr>
            <p:spPr bwMode="auto">
              <a:xfrm>
                <a:off x="6326566" y="2914441"/>
                <a:ext cx="146050" cy="146050"/>
              </a:xfrm>
              <a:custGeom>
                <a:avLst/>
                <a:gdLst>
                  <a:gd name="T0" fmla="*/ 32 w 92"/>
                  <a:gd name="T1" fmla="*/ 17 h 92"/>
                  <a:gd name="T2" fmla="*/ 62 w 92"/>
                  <a:gd name="T3" fmla="*/ 17 h 92"/>
                  <a:gd name="T4" fmla="*/ 0 w 92"/>
                  <a:gd name="T5" fmla="*/ 79 h 92"/>
                  <a:gd name="T6" fmla="*/ 13 w 92"/>
                  <a:gd name="T7" fmla="*/ 92 h 92"/>
                  <a:gd name="T8" fmla="*/ 75 w 92"/>
                  <a:gd name="T9" fmla="*/ 30 h 92"/>
                  <a:gd name="T10" fmla="*/ 75 w 92"/>
                  <a:gd name="T11" fmla="*/ 60 h 92"/>
                  <a:gd name="T12" fmla="*/ 92 w 92"/>
                  <a:gd name="T13" fmla="*/ 60 h 92"/>
                  <a:gd name="T14" fmla="*/ 92 w 92"/>
                  <a:gd name="T15" fmla="*/ 0 h 92"/>
                  <a:gd name="T16" fmla="*/ 32 w 92"/>
                  <a:gd name="T17" fmla="*/ 0 h 92"/>
                  <a:gd name="T18" fmla="*/ 32 w 92"/>
                  <a:gd name="T19"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2">
                    <a:moveTo>
                      <a:pt x="32" y="17"/>
                    </a:moveTo>
                    <a:lnTo>
                      <a:pt x="62" y="17"/>
                    </a:lnTo>
                    <a:lnTo>
                      <a:pt x="0" y="79"/>
                    </a:lnTo>
                    <a:lnTo>
                      <a:pt x="13" y="92"/>
                    </a:lnTo>
                    <a:lnTo>
                      <a:pt x="75" y="30"/>
                    </a:lnTo>
                    <a:lnTo>
                      <a:pt x="75" y="60"/>
                    </a:lnTo>
                    <a:lnTo>
                      <a:pt x="92" y="60"/>
                    </a:lnTo>
                    <a:lnTo>
                      <a:pt x="92" y="0"/>
                    </a:lnTo>
                    <a:lnTo>
                      <a:pt x="32" y="0"/>
                    </a:lnTo>
                    <a:lnTo>
                      <a:pt x="32" y="17"/>
                    </a:lnTo>
                    <a:close/>
                  </a:path>
                </a:pathLst>
              </a:custGeom>
              <a:grpFill/>
              <a:ln w="15875">
                <a:solidFill>
                  <a:schemeClr val="tx2"/>
                </a:solidFill>
                <a:miter lim="800000"/>
                <a:headEnd/>
                <a:tailEnd/>
              </a:ln>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grpSp>
      </p:grpSp>
      <p:grpSp>
        <p:nvGrpSpPr>
          <p:cNvPr id="30" name="Group 29"/>
          <p:cNvGrpSpPr/>
          <p:nvPr/>
        </p:nvGrpSpPr>
        <p:grpSpPr>
          <a:xfrm>
            <a:off x="1764533" y="2303664"/>
            <a:ext cx="1685653" cy="1685653"/>
            <a:chOff x="1799852" y="2349343"/>
            <a:chExt cx="1719478" cy="1719478"/>
          </a:xfrm>
        </p:grpSpPr>
        <p:sp>
          <p:nvSpPr>
            <p:cNvPr id="190" name="Oval 189"/>
            <p:cNvSpPr/>
            <p:nvPr/>
          </p:nvSpPr>
          <p:spPr bwMode="auto">
            <a:xfrm>
              <a:off x="1799852"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09" name="Group 4"/>
            <p:cNvGrpSpPr>
              <a:grpSpLocks noChangeAspect="1"/>
            </p:cNvGrpSpPr>
            <p:nvPr/>
          </p:nvGrpSpPr>
          <p:grpSpPr bwMode="auto">
            <a:xfrm>
              <a:off x="2340343" y="2748281"/>
              <a:ext cx="562401" cy="902183"/>
              <a:chOff x="6" y="12"/>
              <a:chExt cx="192" cy="308"/>
            </a:xfrm>
          </p:grpSpPr>
          <p:sp>
            <p:nvSpPr>
              <p:cNvPr id="210" name="Rectangle 209"/>
              <p:cNvSpPr>
                <a:spLocks noChangeArrowheads="1"/>
              </p:cNvSpPr>
              <p:nvPr/>
            </p:nvSpPr>
            <p:spPr bwMode="auto">
              <a:xfrm>
                <a:off x="28" y="12"/>
                <a:ext cx="170" cy="308"/>
              </a:xfrm>
              <a:prstGeom prst="rect">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211" name="Rectangle 210"/>
              <p:cNvSpPr>
                <a:spLocks noChangeArrowheads="1"/>
              </p:cNvSpPr>
              <p:nvPr/>
            </p:nvSpPr>
            <p:spPr bwMode="auto">
              <a:xfrm>
                <a:off x="53" y="35"/>
                <a:ext cx="120" cy="32"/>
              </a:xfrm>
              <a:prstGeom prst="rect">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212" name="Rectangle 211"/>
              <p:cNvSpPr>
                <a:spLocks noChangeArrowheads="1"/>
              </p:cNvSpPr>
              <p:nvPr/>
            </p:nvSpPr>
            <p:spPr bwMode="auto">
              <a:xfrm>
                <a:off x="53" y="100"/>
                <a:ext cx="120" cy="32"/>
              </a:xfrm>
              <a:prstGeom prst="rect">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213" name="Rectangle 212"/>
              <p:cNvSpPr>
                <a:spLocks noChangeArrowheads="1"/>
              </p:cNvSpPr>
              <p:nvPr/>
            </p:nvSpPr>
            <p:spPr bwMode="auto">
              <a:xfrm>
                <a:off x="53" y="166"/>
                <a:ext cx="120" cy="32"/>
              </a:xfrm>
              <a:prstGeom prst="rect">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214"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215"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216" name="Oval 215"/>
              <p:cNvSpPr>
                <a:spLocks noChangeArrowheads="1"/>
              </p:cNvSpPr>
              <p:nvPr/>
            </p:nvSpPr>
            <p:spPr bwMode="auto">
              <a:xfrm>
                <a:off x="53" y="263"/>
                <a:ext cx="26" cy="26"/>
              </a:xfrm>
              <a:prstGeom prst="ellipse">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217" name="Oval 216"/>
              <p:cNvSpPr>
                <a:spLocks noChangeArrowheads="1"/>
              </p:cNvSpPr>
              <p:nvPr/>
            </p:nvSpPr>
            <p:spPr bwMode="auto">
              <a:xfrm>
                <a:off x="100" y="263"/>
                <a:ext cx="26" cy="26"/>
              </a:xfrm>
              <a:prstGeom prst="ellipse">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218" name="Rectangle 217"/>
              <p:cNvSpPr>
                <a:spLocks noChangeArrowheads="1"/>
              </p:cNvSpPr>
              <p:nvPr/>
            </p:nvSpPr>
            <p:spPr bwMode="auto">
              <a:xfrm>
                <a:off x="149" y="263"/>
                <a:ext cx="24" cy="24"/>
              </a:xfrm>
              <a:prstGeom prst="rect">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grpSp>
        <p:sp>
          <p:nvSpPr>
            <p:cNvPr id="29" name="Rectangle 28"/>
            <p:cNvSpPr/>
            <p:nvPr/>
          </p:nvSpPr>
          <p:spPr bwMode="auto">
            <a:xfrm>
              <a:off x="2540162" y="2722564"/>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19" name="Rectangle 218"/>
            <p:cNvSpPr/>
            <p:nvPr/>
          </p:nvSpPr>
          <p:spPr bwMode="auto">
            <a:xfrm>
              <a:off x="2720322" y="2718442"/>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20" name="Rectangle 219"/>
            <p:cNvSpPr/>
            <p:nvPr/>
          </p:nvSpPr>
          <p:spPr bwMode="auto">
            <a:xfrm>
              <a:off x="2797315" y="2716060"/>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21" name="Rectangle 220"/>
            <p:cNvSpPr/>
            <p:nvPr/>
          </p:nvSpPr>
          <p:spPr bwMode="auto">
            <a:xfrm>
              <a:off x="2865967" y="2719713"/>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22" name="Rectangle 221"/>
            <p:cNvSpPr/>
            <p:nvPr/>
          </p:nvSpPr>
          <p:spPr bwMode="auto">
            <a:xfrm>
              <a:off x="2791040" y="2793014"/>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23" name="Rectangle 222"/>
            <p:cNvSpPr/>
            <p:nvPr/>
          </p:nvSpPr>
          <p:spPr bwMode="auto">
            <a:xfrm>
              <a:off x="2717221" y="2781108"/>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24" name="Rectangle 223"/>
            <p:cNvSpPr/>
            <p:nvPr/>
          </p:nvSpPr>
          <p:spPr bwMode="auto">
            <a:xfrm>
              <a:off x="2793421" y="2859589"/>
              <a:ext cx="57247" cy="7243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25" name="Rectangle 224"/>
            <p:cNvSpPr/>
            <p:nvPr/>
          </p:nvSpPr>
          <p:spPr bwMode="auto">
            <a:xfrm>
              <a:off x="2628239" y="2715498"/>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27" name="Rectangle 226"/>
            <p:cNvSpPr/>
            <p:nvPr/>
          </p:nvSpPr>
          <p:spPr bwMode="auto">
            <a:xfrm>
              <a:off x="2878277" y="2792260"/>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28" name="Rectangle 227"/>
            <p:cNvSpPr/>
            <p:nvPr/>
          </p:nvSpPr>
          <p:spPr bwMode="auto">
            <a:xfrm>
              <a:off x="2877485" y="2870842"/>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29" name="Rectangle 228"/>
            <p:cNvSpPr/>
            <p:nvPr/>
          </p:nvSpPr>
          <p:spPr bwMode="auto">
            <a:xfrm>
              <a:off x="2873508" y="2956004"/>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0" name="Rectangle 229"/>
            <p:cNvSpPr/>
            <p:nvPr/>
          </p:nvSpPr>
          <p:spPr bwMode="auto">
            <a:xfrm>
              <a:off x="2873508" y="3048980"/>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1" name="Rectangle 230"/>
            <p:cNvSpPr/>
            <p:nvPr/>
          </p:nvSpPr>
          <p:spPr bwMode="auto">
            <a:xfrm>
              <a:off x="2715944" y="2881977"/>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2" name="Rectangle 231"/>
            <p:cNvSpPr/>
            <p:nvPr/>
          </p:nvSpPr>
          <p:spPr bwMode="auto">
            <a:xfrm>
              <a:off x="2753880" y="2981337"/>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3" name="Rectangle 232"/>
            <p:cNvSpPr/>
            <p:nvPr/>
          </p:nvSpPr>
          <p:spPr bwMode="auto">
            <a:xfrm>
              <a:off x="2796117" y="3016317"/>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4" name="Rectangle 233"/>
            <p:cNvSpPr/>
            <p:nvPr/>
          </p:nvSpPr>
          <p:spPr bwMode="auto">
            <a:xfrm>
              <a:off x="2678699" y="2980353"/>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5" name="Rectangle 234"/>
            <p:cNvSpPr/>
            <p:nvPr/>
          </p:nvSpPr>
          <p:spPr bwMode="auto">
            <a:xfrm>
              <a:off x="2628238" y="2775588"/>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6" name="Rectangle 235"/>
            <p:cNvSpPr/>
            <p:nvPr/>
          </p:nvSpPr>
          <p:spPr bwMode="auto">
            <a:xfrm>
              <a:off x="2633652" y="2889549"/>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Tree>
    <p:extLst>
      <p:ext uri="{BB962C8B-B14F-4D97-AF65-F5344CB8AC3E}">
        <p14:creationId xmlns:p14="http://schemas.microsoft.com/office/powerpoint/2010/main" val="4251404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par>
                                <p:cTn id="13" presetID="42" presetClass="path" presetSubtype="0" decel="100000" fill="hold" grpId="1" nodeType="withEffect">
                                  <p:stCondLst>
                                    <p:cond delay="0"/>
                                  </p:stCondLst>
                                  <p:childTnLst>
                                    <p:animMotion origin="layout" path="M 3.55629E-6 4.87971E-6 L 3.55629E-6 -0.05448 " pathEditMode="relative" rAng="0" ptsTypes="AA">
                                      <p:cBhvr>
                                        <p:cTn id="14" dur="500" spd="-100000" fill="hold"/>
                                        <p:tgtEl>
                                          <p:spTgt spid="60"/>
                                        </p:tgtEl>
                                        <p:attrNameLst>
                                          <p:attrName>ppt_x</p:attrName>
                                          <p:attrName>ppt_y</p:attrName>
                                        </p:attrNameLst>
                                      </p:cBhvr>
                                      <p:rCtr x="0" y="-2724"/>
                                    </p:animMotion>
                                  </p:childTnLst>
                                </p:cTn>
                              </p:par>
                              <p:par>
                                <p:cTn id="15" presetID="53" presetClass="entr" presetSubtype="16" fill="hold" nodeType="withEffect">
                                  <p:stCondLst>
                                    <p:cond delay="20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42" presetClass="path" presetSubtype="0" decel="100000" fill="hold" grpId="1" nodeType="withEffect">
                                  <p:stCondLst>
                                    <p:cond delay="200"/>
                                  </p:stCondLst>
                                  <p:childTnLst>
                                    <p:animMotion origin="layout" path="M 3.55629E-6 4.87971E-6 L 3.55629E-6 -0.05448 " pathEditMode="relative" rAng="0" ptsTypes="AA">
                                      <p:cBhvr>
                                        <p:cTn id="24" dur="500" spd="-100000" fill="hold"/>
                                        <p:tgtEl>
                                          <p:spTgt spid="10"/>
                                        </p:tgtEl>
                                        <p:attrNameLst>
                                          <p:attrName>ppt_x</p:attrName>
                                          <p:attrName>ppt_y</p:attrName>
                                        </p:attrNameLst>
                                      </p:cBhvr>
                                      <p:rCtr x="0" y="-2724"/>
                                    </p:animMotion>
                                  </p:childTnLst>
                                </p:cTn>
                              </p:par>
                              <p:par>
                                <p:cTn id="25" presetID="53" presetClass="entr" presetSubtype="16" fill="hold" nodeType="withEffect">
                                  <p:stCondLst>
                                    <p:cond delay="40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fill="hold"/>
                                        <p:tgtEl>
                                          <p:spTgt spid="20"/>
                                        </p:tgtEl>
                                        <p:attrNameLst>
                                          <p:attrName>ppt_w</p:attrName>
                                        </p:attrNameLst>
                                      </p:cBhvr>
                                      <p:tavLst>
                                        <p:tav tm="0">
                                          <p:val>
                                            <p:fltVal val="0"/>
                                          </p:val>
                                        </p:tav>
                                        <p:tav tm="100000">
                                          <p:val>
                                            <p:strVal val="#ppt_w"/>
                                          </p:val>
                                        </p:tav>
                                      </p:tavLst>
                                    </p:anim>
                                    <p:anim calcmode="lin" valueType="num">
                                      <p:cBhvr>
                                        <p:cTn id="28" dur="500" fill="hold"/>
                                        <p:tgtEl>
                                          <p:spTgt spid="20"/>
                                        </p:tgtEl>
                                        <p:attrNameLst>
                                          <p:attrName>ppt_h</p:attrName>
                                        </p:attrNameLst>
                                      </p:cBhvr>
                                      <p:tavLst>
                                        <p:tav tm="0">
                                          <p:val>
                                            <p:fltVal val="0"/>
                                          </p:val>
                                        </p:tav>
                                        <p:tav tm="100000">
                                          <p:val>
                                            <p:strVal val="#ppt_h"/>
                                          </p:val>
                                        </p:tav>
                                      </p:tavLst>
                                    </p:anim>
                                    <p:animEffect transition="in" filter="fade">
                                      <p:cBhvr>
                                        <p:cTn id="29" dur="500"/>
                                        <p:tgtEl>
                                          <p:spTgt spid="20"/>
                                        </p:tgtEl>
                                      </p:cBhvr>
                                    </p:animEffect>
                                  </p:childTnLst>
                                </p:cTn>
                              </p:par>
                              <p:par>
                                <p:cTn id="30" presetID="10" presetClass="entr" presetSubtype="0" fill="hold" grpId="0" nodeType="withEffect">
                                  <p:stCondLst>
                                    <p:cond delay="40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par>
                                <p:cTn id="33" presetID="42" presetClass="path" presetSubtype="0" decel="100000" fill="hold" grpId="1" nodeType="withEffect">
                                  <p:stCondLst>
                                    <p:cond delay="400"/>
                                  </p:stCondLst>
                                  <p:childTnLst>
                                    <p:animMotion origin="layout" path="M 3.55629E-6 4.87971E-6 L 3.55629E-6 -0.05448 " pathEditMode="relative" rAng="0" ptsTypes="AA">
                                      <p:cBhvr>
                                        <p:cTn id="34" dur="500" spd="-100000" fill="hold"/>
                                        <p:tgtEl>
                                          <p:spTgt spid="61"/>
                                        </p:tgtEl>
                                        <p:attrNameLst>
                                          <p:attrName>ppt_x</p:attrName>
                                          <p:attrName>ppt_y</p:attrName>
                                        </p:attrNameLst>
                                      </p:cBhvr>
                                      <p:rCtr x="0" y="-27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61" grpId="0"/>
      <p:bldP spid="61" grpId="1"/>
      <p:bldP spid="60" grpId="0"/>
      <p:bldP spid="60"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8" y="537"/>
            <a:ext cx="2796122" cy="685693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 name="Title 1"/>
          <p:cNvSpPr txBox="1">
            <a:spLocks/>
          </p:cNvSpPr>
          <p:nvPr/>
        </p:nvSpPr>
        <p:spPr>
          <a:xfrm>
            <a:off x="269326" y="290003"/>
            <a:ext cx="2374483" cy="899524"/>
          </a:xfrm>
          <a:prstGeom prst="rect">
            <a:avLst/>
          </a:prstGeom>
        </p:spPr>
        <p:txBody>
          <a:bodyPr vert="horz" wrap="square" lIns="143426" tIns="89641" rIns="143426" bIns="89641"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78" rtl="0" eaLnBrk="1" fontAlgn="auto" latinLnBrk="0" hangingPunct="1">
              <a:lnSpc>
                <a:spcPct val="90000"/>
              </a:lnSpc>
              <a:spcBef>
                <a:spcPct val="0"/>
              </a:spcBef>
              <a:spcAft>
                <a:spcPts val="0"/>
              </a:spcAft>
              <a:buClrTx/>
              <a:buSzTx/>
              <a:buFontTx/>
              <a:buNone/>
              <a:tabLst/>
              <a:defRPr/>
            </a:pPr>
            <a:r>
              <a:rPr kumimoji="0" lang="en-NZ" sz="4705" b="0" i="0" u="none" strike="noStrike" kern="1200" cap="none" spc="-100" normalizeH="0" baseline="0" noProof="0" dirty="0">
                <a:ln w="3175">
                  <a:noFill/>
                </a:ln>
                <a:gradFill>
                  <a:gsLst>
                    <a:gs pos="2917">
                      <a:srgbClr val="FFFFFF"/>
                    </a:gs>
                    <a:gs pos="30000">
                      <a:srgbClr val="FFFFFF"/>
                    </a:gs>
                  </a:gsLst>
                  <a:lin ang="5400000" scaled="0"/>
                </a:gradFill>
                <a:effectLst/>
                <a:uLnTx/>
                <a:uFillTx/>
                <a:latin typeface="Segoe UI Light"/>
                <a:ea typeface="+mn-ea"/>
                <a:cs typeface="Segoe UI" pitchFamily="34" charset="0"/>
              </a:rPr>
              <a:t>Tips and Tricks</a:t>
            </a:r>
          </a:p>
        </p:txBody>
      </p:sp>
      <p:sp>
        <p:nvSpPr>
          <p:cNvPr id="8" name="Text Placeholder 2"/>
          <p:cNvSpPr txBox="1">
            <a:spLocks/>
          </p:cNvSpPr>
          <p:nvPr/>
        </p:nvSpPr>
        <p:spPr>
          <a:xfrm>
            <a:off x="174217" y="1859811"/>
            <a:ext cx="3110468" cy="3138382"/>
          </a:xfrm>
          <a:prstGeom prst="rect">
            <a:avLst/>
          </a:prstGeom>
        </p:spPr>
        <p:txBody>
          <a:bodyPr lIns="179180" tIns="143344" rIns="179180"/>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1" indent="0" algn="l" defTabSz="914378" rtl="0" eaLnBrk="1" fontAlgn="auto" latinLnBrk="0" hangingPunct="1">
              <a:lnSpc>
                <a:spcPct val="90000"/>
              </a:lnSpc>
              <a:spcBef>
                <a:spcPts val="0"/>
              </a:spcBef>
              <a:spcAft>
                <a:spcPts val="1765"/>
              </a:spcAft>
              <a:buClrTx/>
              <a:buSzPct val="90000"/>
              <a:buFont typeface="Arial" pitchFamily="34" charset="0"/>
              <a:buNone/>
              <a:tabLst/>
              <a:defRPr/>
            </a:pPr>
            <a:r>
              <a:rPr kumimoji="0" lang="en-US" sz="2157"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Segoe UI" panose="020B0502040204020203" pitchFamily="34" charset="0"/>
              </a:rPr>
              <a:t>Dynamic Content </a:t>
            </a:r>
          </a:p>
          <a:p>
            <a:pPr marL="0" marR="0" lvl="1" indent="0" algn="l" defTabSz="914378" rtl="0" eaLnBrk="1" fontAlgn="auto" latinLnBrk="0" hangingPunct="1">
              <a:lnSpc>
                <a:spcPct val="90000"/>
              </a:lnSpc>
              <a:spcBef>
                <a:spcPts val="0"/>
              </a:spcBef>
              <a:spcAft>
                <a:spcPts val="1765"/>
              </a:spcAft>
              <a:buClrTx/>
              <a:buSzPct val="90000"/>
              <a:buFont typeface="Arial" pitchFamily="34" charset="0"/>
              <a:buNone/>
              <a:tabLst/>
              <a:defRPr/>
            </a:pPr>
            <a:endParaRPr kumimoji="0" lang="en-US" sz="2157"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Segoe UI" panose="020B0502040204020203" pitchFamily="34" charset="0"/>
            </a:endParaRPr>
          </a:p>
          <a:p>
            <a:pPr marL="0" marR="0" lvl="1" indent="0" algn="l" defTabSz="914378" rtl="0" eaLnBrk="1" fontAlgn="auto" latinLnBrk="0" hangingPunct="1">
              <a:lnSpc>
                <a:spcPct val="90000"/>
              </a:lnSpc>
              <a:spcBef>
                <a:spcPts val="0"/>
              </a:spcBef>
              <a:spcAft>
                <a:spcPts val="1765"/>
              </a:spcAft>
              <a:buClrTx/>
              <a:buSzPct val="90000"/>
              <a:buFont typeface="Arial" pitchFamily="34" charset="0"/>
              <a:buNone/>
              <a:tabLst/>
              <a:defRPr/>
            </a:pPr>
            <a:endParaRPr kumimoji="0" lang="en-US" sz="2157"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Segoe UI" panose="020B0502040204020203" pitchFamily="34" charset="0"/>
            </a:endParaRPr>
          </a:p>
          <a:p>
            <a:pPr marL="0" marR="0" lvl="1" indent="0" algn="l" defTabSz="914378" rtl="0" eaLnBrk="1" fontAlgn="auto" latinLnBrk="0" hangingPunct="1">
              <a:lnSpc>
                <a:spcPct val="90000"/>
              </a:lnSpc>
              <a:spcBef>
                <a:spcPts val="0"/>
              </a:spcBef>
              <a:spcAft>
                <a:spcPts val="1765"/>
              </a:spcAft>
              <a:buClrTx/>
              <a:buSzPct val="90000"/>
              <a:buFont typeface="Arial" pitchFamily="34" charset="0"/>
              <a:buNone/>
              <a:tabLst/>
              <a:defRPr/>
            </a:pPr>
            <a:r>
              <a:rPr kumimoji="0" lang="en-US" sz="2157"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Segoe UI" panose="020B0502040204020203" pitchFamily="34" charset="0"/>
              </a:rPr>
              <a:t>Expressions</a:t>
            </a:r>
          </a:p>
        </p:txBody>
      </p:sp>
      <p:pic>
        <p:nvPicPr>
          <p:cNvPr id="2" name="Picture 1">
            <a:extLst>
              <a:ext uri="{FF2B5EF4-FFF2-40B4-BE49-F238E27FC236}">
                <a16:creationId xmlns:a16="http://schemas.microsoft.com/office/drawing/2014/main" id="{9A88B520-4876-4369-8B9A-E559E758583C}"/>
              </a:ext>
            </a:extLst>
          </p:cNvPr>
          <p:cNvPicPr>
            <a:picLocks noChangeAspect="1"/>
          </p:cNvPicPr>
          <p:nvPr/>
        </p:nvPicPr>
        <p:blipFill>
          <a:blip r:embed="rId3"/>
          <a:stretch>
            <a:fillRect/>
          </a:stretch>
        </p:blipFill>
        <p:spPr>
          <a:xfrm>
            <a:off x="4009160" y="410148"/>
            <a:ext cx="5721438" cy="2899326"/>
          </a:xfrm>
          <a:prstGeom prst="rect">
            <a:avLst/>
          </a:prstGeom>
        </p:spPr>
      </p:pic>
      <p:pic>
        <p:nvPicPr>
          <p:cNvPr id="9" name="Picture 8">
            <a:extLst>
              <a:ext uri="{FF2B5EF4-FFF2-40B4-BE49-F238E27FC236}">
                <a16:creationId xmlns:a16="http://schemas.microsoft.com/office/drawing/2014/main" id="{DE397852-8B34-4208-B69F-81AE47C6F61D}"/>
              </a:ext>
            </a:extLst>
          </p:cNvPr>
          <p:cNvPicPr>
            <a:picLocks noChangeAspect="1"/>
          </p:cNvPicPr>
          <p:nvPr/>
        </p:nvPicPr>
        <p:blipFill>
          <a:blip r:embed="rId4"/>
          <a:stretch>
            <a:fillRect/>
          </a:stretch>
        </p:blipFill>
        <p:spPr>
          <a:xfrm>
            <a:off x="4154093" y="3464256"/>
            <a:ext cx="5576504" cy="3208889"/>
          </a:xfrm>
          <a:prstGeom prst="rect">
            <a:avLst/>
          </a:prstGeom>
        </p:spPr>
      </p:pic>
    </p:spTree>
    <p:extLst>
      <p:ext uri="{BB962C8B-B14F-4D97-AF65-F5344CB8AC3E}">
        <p14:creationId xmlns:p14="http://schemas.microsoft.com/office/powerpoint/2010/main" val="3446679356"/>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7" y="537"/>
            <a:ext cx="3458729" cy="685693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 name="Title 1"/>
          <p:cNvSpPr txBox="1">
            <a:spLocks/>
          </p:cNvSpPr>
          <p:nvPr/>
        </p:nvSpPr>
        <p:spPr>
          <a:xfrm>
            <a:off x="269326" y="290003"/>
            <a:ext cx="2374483" cy="899524"/>
          </a:xfrm>
          <a:prstGeom prst="rect">
            <a:avLst/>
          </a:prstGeom>
        </p:spPr>
        <p:txBody>
          <a:bodyPr vert="horz" wrap="square" lIns="143426" tIns="89641" rIns="143426" bIns="89641"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78" rtl="0" eaLnBrk="1" fontAlgn="auto" latinLnBrk="0" hangingPunct="1">
              <a:lnSpc>
                <a:spcPct val="90000"/>
              </a:lnSpc>
              <a:spcBef>
                <a:spcPct val="0"/>
              </a:spcBef>
              <a:spcAft>
                <a:spcPts val="0"/>
              </a:spcAft>
              <a:buClrTx/>
              <a:buSzTx/>
              <a:buFontTx/>
              <a:buNone/>
              <a:tabLst/>
              <a:defRPr/>
            </a:pPr>
            <a:r>
              <a:rPr kumimoji="0" lang="en-NZ" sz="4705" b="0" i="0" u="none" strike="noStrike" kern="1200" cap="none" spc="-100" normalizeH="0" baseline="0" noProof="0" dirty="0">
                <a:ln w="3175">
                  <a:noFill/>
                </a:ln>
                <a:gradFill>
                  <a:gsLst>
                    <a:gs pos="2917">
                      <a:srgbClr val="FFFFFF"/>
                    </a:gs>
                    <a:gs pos="30000">
                      <a:srgbClr val="FFFFFF"/>
                    </a:gs>
                  </a:gsLst>
                  <a:lin ang="5400000" scaled="0"/>
                </a:gradFill>
                <a:effectLst/>
                <a:uLnTx/>
                <a:uFillTx/>
                <a:latin typeface="Segoe UI Light"/>
                <a:ea typeface="+mn-ea"/>
                <a:cs typeface="Segoe UI" pitchFamily="34" charset="0"/>
              </a:rPr>
              <a:t>Tips and Tricks</a:t>
            </a:r>
          </a:p>
        </p:txBody>
      </p:sp>
      <p:sp>
        <p:nvSpPr>
          <p:cNvPr id="8" name="Text Placeholder 2"/>
          <p:cNvSpPr txBox="1">
            <a:spLocks/>
          </p:cNvSpPr>
          <p:nvPr/>
        </p:nvSpPr>
        <p:spPr>
          <a:xfrm>
            <a:off x="174217" y="1859811"/>
            <a:ext cx="3110468" cy="3138382"/>
          </a:xfrm>
          <a:prstGeom prst="rect">
            <a:avLst/>
          </a:prstGeom>
        </p:spPr>
        <p:txBody>
          <a:bodyPr lIns="179180" tIns="143344" rIns="179180"/>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1" indent="0" algn="l" defTabSz="914378" rtl="0" eaLnBrk="1" fontAlgn="auto" latinLnBrk="0" hangingPunct="1">
              <a:lnSpc>
                <a:spcPct val="90000"/>
              </a:lnSpc>
              <a:spcBef>
                <a:spcPts val="0"/>
              </a:spcBef>
              <a:spcAft>
                <a:spcPts val="1765"/>
              </a:spcAft>
              <a:buClrTx/>
              <a:buSzPct val="90000"/>
              <a:buFont typeface="Arial" pitchFamily="34" charset="0"/>
              <a:buNone/>
              <a:tabLst/>
              <a:defRPr/>
            </a:pPr>
            <a:r>
              <a:rPr kumimoji="0" lang="en-US" sz="2157"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Segoe UI" panose="020B0502040204020203" pitchFamily="34" charset="0"/>
              </a:rPr>
              <a:t>Common shapes that will be used</a:t>
            </a:r>
          </a:p>
          <a:p>
            <a:pPr marL="0" marR="0" lvl="1" indent="0" algn="l" defTabSz="914378" rtl="0" eaLnBrk="1" fontAlgn="auto" latinLnBrk="0" hangingPunct="1">
              <a:lnSpc>
                <a:spcPct val="90000"/>
              </a:lnSpc>
              <a:spcBef>
                <a:spcPts val="0"/>
              </a:spcBef>
              <a:spcAft>
                <a:spcPts val="1765"/>
              </a:spcAft>
              <a:buClrTx/>
              <a:buSzPct val="90000"/>
              <a:buFont typeface="Arial" pitchFamily="34" charset="0"/>
              <a:buNone/>
              <a:tabLst/>
              <a:defRPr/>
            </a:pPr>
            <a:r>
              <a:rPr kumimoji="0" lang="en-US" sz="2157" b="1"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Segoe UI" panose="020B0502040204020203" pitchFamily="34" charset="0"/>
              </a:rPr>
              <a:t>Parse JSON </a:t>
            </a:r>
          </a:p>
          <a:p>
            <a:pPr marL="0" marR="0" lvl="1" indent="0" algn="l" defTabSz="914378" rtl="0" eaLnBrk="1" fontAlgn="auto" latinLnBrk="0" hangingPunct="1">
              <a:lnSpc>
                <a:spcPct val="90000"/>
              </a:lnSpc>
              <a:spcBef>
                <a:spcPts val="0"/>
              </a:spcBef>
              <a:spcAft>
                <a:spcPts val="1765"/>
              </a:spcAft>
              <a:buClrTx/>
              <a:buSzPct val="90000"/>
              <a:buFont typeface="Arial" pitchFamily="34" charset="0"/>
              <a:buNone/>
              <a:tabLst/>
              <a:defRPr/>
            </a:pPr>
            <a:endParaRPr kumimoji="0" lang="en-US" sz="2157" b="1"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Segoe UI" panose="020B0502040204020203" pitchFamily="34" charset="0"/>
            </a:endParaRPr>
          </a:p>
          <a:p>
            <a:pPr marL="0" marR="0" lvl="1" indent="0" algn="l" defTabSz="914378" rtl="0" eaLnBrk="1" fontAlgn="auto" latinLnBrk="0" hangingPunct="1">
              <a:lnSpc>
                <a:spcPct val="90000"/>
              </a:lnSpc>
              <a:spcBef>
                <a:spcPts val="0"/>
              </a:spcBef>
              <a:spcAft>
                <a:spcPts val="1765"/>
              </a:spcAft>
              <a:buClrTx/>
              <a:buSzPct val="90000"/>
              <a:buFont typeface="Arial" pitchFamily="34" charset="0"/>
              <a:buNone/>
              <a:tabLst/>
              <a:defRPr/>
            </a:pPr>
            <a:endParaRPr kumimoji="0" lang="en-US" sz="2157" b="1"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Segoe UI" panose="020B0502040204020203" pitchFamily="34" charset="0"/>
            </a:endParaRPr>
          </a:p>
          <a:p>
            <a:pPr marL="0" marR="0" lvl="1" indent="0" algn="l" defTabSz="914378" rtl="0" eaLnBrk="1" fontAlgn="auto" latinLnBrk="0" hangingPunct="1">
              <a:lnSpc>
                <a:spcPct val="90000"/>
              </a:lnSpc>
              <a:spcBef>
                <a:spcPts val="0"/>
              </a:spcBef>
              <a:spcAft>
                <a:spcPts val="1765"/>
              </a:spcAft>
              <a:buClrTx/>
              <a:buSzPct val="90000"/>
              <a:buFont typeface="Arial" pitchFamily="34" charset="0"/>
              <a:buNone/>
              <a:tabLst/>
              <a:defRPr/>
            </a:pPr>
            <a:r>
              <a:rPr kumimoji="0" lang="en-US" sz="2157" b="1"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Segoe UI" panose="020B0502040204020203" pitchFamily="34" charset="0"/>
              </a:rPr>
              <a:t>Compose</a:t>
            </a:r>
            <a:endParaRPr kumimoji="0" lang="en-US" sz="2157"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Segoe UI" panose="020B0502040204020203" pitchFamily="34" charset="0"/>
            </a:endParaRPr>
          </a:p>
        </p:txBody>
      </p:sp>
      <p:pic>
        <p:nvPicPr>
          <p:cNvPr id="3" name="Picture 2">
            <a:extLst>
              <a:ext uri="{FF2B5EF4-FFF2-40B4-BE49-F238E27FC236}">
                <a16:creationId xmlns:a16="http://schemas.microsoft.com/office/drawing/2014/main" id="{5E44028C-F564-430A-9CC2-AD125C1BED96}"/>
              </a:ext>
            </a:extLst>
          </p:cNvPr>
          <p:cNvPicPr>
            <a:picLocks noChangeAspect="1"/>
          </p:cNvPicPr>
          <p:nvPr/>
        </p:nvPicPr>
        <p:blipFill>
          <a:blip r:embed="rId3"/>
          <a:stretch>
            <a:fillRect/>
          </a:stretch>
        </p:blipFill>
        <p:spPr>
          <a:xfrm>
            <a:off x="3728054" y="233365"/>
            <a:ext cx="7900729" cy="3510374"/>
          </a:xfrm>
          <a:prstGeom prst="rect">
            <a:avLst/>
          </a:prstGeom>
        </p:spPr>
      </p:pic>
      <p:pic>
        <p:nvPicPr>
          <p:cNvPr id="4" name="Picture 3">
            <a:extLst>
              <a:ext uri="{FF2B5EF4-FFF2-40B4-BE49-F238E27FC236}">
                <a16:creationId xmlns:a16="http://schemas.microsoft.com/office/drawing/2014/main" id="{10456D28-4104-4921-B4C5-070B33F5C765}"/>
              </a:ext>
            </a:extLst>
          </p:cNvPr>
          <p:cNvPicPr>
            <a:picLocks noChangeAspect="1"/>
          </p:cNvPicPr>
          <p:nvPr/>
        </p:nvPicPr>
        <p:blipFill>
          <a:blip r:embed="rId4"/>
          <a:stretch>
            <a:fillRect/>
          </a:stretch>
        </p:blipFill>
        <p:spPr>
          <a:xfrm>
            <a:off x="3728054" y="4031974"/>
            <a:ext cx="7962537" cy="1600200"/>
          </a:xfrm>
          <a:prstGeom prst="rect">
            <a:avLst/>
          </a:prstGeom>
        </p:spPr>
      </p:pic>
    </p:spTree>
    <p:extLst>
      <p:ext uri="{BB962C8B-B14F-4D97-AF65-F5344CB8AC3E}">
        <p14:creationId xmlns:p14="http://schemas.microsoft.com/office/powerpoint/2010/main" val="1876019799"/>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C8D775-EDF6-419F-A689-BBA28F4F646C}"/>
              </a:ext>
            </a:extLst>
          </p:cNvPr>
          <p:cNvSpPr>
            <a:spLocks noGrp="1"/>
          </p:cNvSpPr>
          <p:nvPr>
            <p:ph type="title"/>
          </p:nvPr>
        </p:nvSpPr>
        <p:spPr/>
        <p:txBody>
          <a:bodyPr/>
          <a:lstStyle/>
          <a:p>
            <a:r>
              <a:rPr lang="en-US" dirty="0"/>
              <a:t>Workflow Patterns</a:t>
            </a:r>
          </a:p>
        </p:txBody>
      </p:sp>
    </p:spTree>
    <p:extLst>
      <p:ext uri="{BB962C8B-B14F-4D97-AF65-F5344CB8AC3E}">
        <p14:creationId xmlns:p14="http://schemas.microsoft.com/office/powerpoint/2010/main" val="130147433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bwMode="auto">
          <a:xfrm>
            <a:off x="88" y="537"/>
            <a:ext cx="2908764" cy="685693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 name="Title 1"/>
          <p:cNvSpPr txBox="1">
            <a:spLocks/>
          </p:cNvSpPr>
          <p:nvPr/>
        </p:nvSpPr>
        <p:spPr>
          <a:xfrm>
            <a:off x="269326" y="290003"/>
            <a:ext cx="2639526" cy="899524"/>
          </a:xfrm>
          <a:prstGeom prst="rect">
            <a:avLst/>
          </a:prstGeom>
        </p:spPr>
        <p:txBody>
          <a:bodyPr vert="horz" wrap="square" lIns="143426" tIns="89641" rIns="143426" bIns="89641"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78" rtl="0" eaLnBrk="1" fontAlgn="auto" latinLnBrk="0" hangingPunct="1">
              <a:lnSpc>
                <a:spcPct val="90000"/>
              </a:lnSpc>
              <a:spcBef>
                <a:spcPct val="0"/>
              </a:spcBef>
              <a:spcAft>
                <a:spcPts val="0"/>
              </a:spcAft>
              <a:buClrTx/>
              <a:buSzTx/>
              <a:buFontTx/>
              <a:buNone/>
              <a:tabLst/>
              <a:defRPr/>
            </a:pPr>
            <a:r>
              <a:rPr kumimoji="0" lang="en-NZ" sz="4705" b="0" i="0" u="none" strike="noStrike" kern="1200" cap="none" spc="-100" normalizeH="0" baseline="0" noProof="0" dirty="0">
                <a:ln w="3175">
                  <a:noFill/>
                </a:ln>
                <a:gradFill>
                  <a:gsLst>
                    <a:gs pos="2917">
                      <a:srgbClr val="FFFFFF"/>
                    </a:gs>
                    <a:gs pos="30000">
                      <a:srgbClr val="FFFFFF"/>
                    </a:gs>
                  </a:gsLst>
                  <a:lin ang="5400000" scaled="0"/>
                </a:gradFill>
                <a:effectLst/>
                <a:uLnTx/>
                <a:uFillTx/>
                <a:latin typeface="Segoe UI Light"/>
                <a:ea typeface="+mn-ea"/>
                <a:cs typeface="Segoe UI" pitchFamily="34" charset="0"/>
              </a:rPr>
              <a:t>Error Handling</a:t>
            </a:r>
          </a:p>
        </p:txBody>
      </p:sp>
      <p:sp>
        <p:nvSpPr>
          <p:cNvPr id="8" name="Text Placeholder 2"/>
          <p:cNvSpPr txBox="1">
            <a:spLocks/>
          </p:cNvSpPr>
          <p:nvPr/>
        </p:nvSpPr>
        <p:spPr>
          <a:xfrm>
            <a:off x="262210" y="2358286"/>
            <a:ext cx="2381600" cy="3138382"/>
          </a:xfrm>
          <a:prstGeom prst="rect">
            <a:avLst/>
          </a:prstGeom>
        </p:spPr>
        <p:txBody>
          <a:bodyPr lIns="179180" tIns="143344" rIns="179180"/>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1" indent="0" algn="l" defTabSz="914378" rtl="0" eaLnBrk="1" fontAlgn="auto" latinLnBrk="0" hangingPunct="1">
              <a:lnSpc>
                <a:spcPct val="90000"/>
              </a:lnSpc>
              <a:spcBef>
                <a:spcPts val="0"/>
              </a:spcBef>
              <a:spcAft>
                <a:spcPts val="1765"/>
              </a:spcAft>
              <a:buClrTx/>
              <a:buSzPct val="90000"/>
              <a:buFont typeface="Arial" pitchFamily="34" charset="0"/>
              <a:buNone/>
              <a:tabLst/>
              <a:defRPr/>
            </a:pPr>
            <a:endParaRPr kumimoji="0" lang="en-US" sz="2157"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Segoe UI" panose="020B0502040204020203" pitchFamily="34" charset="0"/>
            </a:endParaRPr>
          </a:p>
        </p:txBody>
      </p:sp>
      <p:pic>
        <p:nvPicPr>
          <p:cNvPr id="7" name="Picture 6">
            <a:extLst>
              <a:ext uri="{FF2B5EF4-FFF2-40B4-BE49-F238E27FC236}">
                <a16:creationId xmlns:a16="http://schemas.microsoft.com/office/drawing/2014/main" id="{1FC26477-457A-4408-8218-42ADB4A6E2E7}"/>
              </a:ext>
            </a:extLst>
          </p:cNvPr>
          <p:cNvPicPr>
            <a:picLocks noChangeAspect="1"/>
          </p:cNvPicPr>
          <p:nvPr/>
        </p:nvPicPr>
        <p:blipFill>
          <a:blip r:embed="rId3"/>
          <a:stretch>
            <a:fillRect/>
          </a:stretch>
        </p:blipFill>
        <p:spPr>
          <a:xfrm>
            <a:off x="3935435" y="72887"/>
            <a:ext cx="6680015" cy="6784580"/>
          </a:xfrm>
          <a:prstGeom prst="rect">
            <a:avLst/>
          </a:prstGeom>
        </p:spPr>
      </p:pic>
    </p:spTree>
    <p:extLst>
      <p:ext uri="{BB962C8B-B14F-4D97-AF65-F5344CB8AC3E}">
        <p14:creationId xmlns:p14="http://schemas.microsoft.com/office/powerpoint/2010/main" val="1082392142"/>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2BF5F-8ABF-4328-8109-F487A2669B1D}"/>
              </a:ext>
            </a:extLst>
          </p:cNvPr>
          <p:cNvSpPr>
            <a:spLocks noGrp="1"/>
          </p:cNvSpPr>
          <p:nvPr>
            <p:ph type="title"/>
          </p:nvPr>
        </p:nvSpPr>
        <p:spPr>
          <a:xfrm>
            <a:off x="194537" y="142109"/>
            <a:ext cx="4795873" cy="1484494"/>
          </a:xfrm>
        </p:spPr>
        <p:txBody>
          <a:bodyPr/>
          <a:lstStyle/>
          <a:p>
            <a:r>
              <a:rPr lang="en-US" dirty="0"/>
              <a:t>Try-Catch-Finally Pattern</a:t>
            </a:r>
          </a:p>
        </p:txBody>
      </p:sp>
      <p:sp>
        <p:nvSpPr>
          <p:cNvPr id="7" name="Rectangle 6">
            <a:extLst>
              <a:ext uri="{FF2B5EF4-FFF2-40B4-BE49-F238E27FC236}">
                <a16:creationId xmlns:a16="http://schemas.microsoft.com/office/drawing/2014/main" id="{FFAA865B-6650-4FB3-916C-B7FC473F7B46}"/>
              </a:ext>
            </a:extLst>
          </p:cNvPr>
          <p:cNvSpPr/>
          <p:nvPr/>
        </p:nvSpPr>
        <p:spPr>
          <a:xfrm>
            <a:off x="343941" y="1629881"/>
            <a:ext cx="5453251" cy="491813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137" b="0" i="0" u="none" strike="noStrike" kern="1200" cap="none" spc="0" normalizeH="0" baseline="0" noProof="0" dirty="0">
                <a:ln>
                  <a:noFill/>
                </a:ln>
                <a:solidFill>
                  <a:srgbClr val="505050"/>
                </a:solidFill>
                <a:effectLst/>
                <a:uLnTx/>
                <a:uFillTx/>
                <a:latin typeface="Segoe UI"/>
                <a:ea typeface="+mn-ea"/>
                <a:cs typeface="+mn-cs"/>
              </a:rPr>
              <a:t>Try</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3137" b="0" i="0" u="none" strike="noStrike" kern="1200" cap="none" spc="0" normalizeH="0" baseline="0" noProof="0" dirty="0">
                <a:ln>
                  <a:noFill/>
                </a:ln>
                <a:solidFill>
                  <a:srgbClr val="505050"/>
                </a:solidFill>
                <a:effectLst/>
                <a:uLnTx/>
                <a:uFillTx/>
                <a:latin typeface="Segoe UI"/>
                <a:ea typeface="+mn-ea"/>
                <a:cs typeface="+mn-cs"/>
              </a:rPr>
              <a:t>Put actions in a </a:t>
            </a:r>
            <a:r>
              <a:rPr kumimoji="0" lang="en-US" sz="3137" b="0" i="1" u="none" strike="noStrike" kern="1200" cap="none" spc="0" normalizeH="0" baseline="0" noProof="0" dirty="0">
                <a:ln>
                  <a:noFill/>
                </a:ln>
                <a:solidFill>
                  <a:srgbClr val="505050"/>
                </a:solidFill>
                <a:effectLst/>
                <a:uLnTx/>
                <a:uFillTx/>
                <a:latin typeface="Segoe UI"/>
                <a:ea typeface="+mn-ea"/>
                <a:cs typeface="+mn-cs"/>
              </a:rPr>
              <a:t>Try</a:t>
            </a:r>
            <a:r>
              <a:rPr kumimoji="0" lang="en-US" sz="3137" b="0" i="0" u="none" strike="noStrike" kern="1200" cap="none" spc="0" normalizeH="0" baseline="0" noProof="0" dirty="0">
                <a:ln>
                  <a:noFill/>
                </a:ln>
                <a:solidFill>
                  <a:srgbClr val="505050"/>
                </a:solidFill>
                <a:effectLst/>
                <a:uLnTx/>
                <a:uFillTx/>
                <a:latin typeface="Segoe UI"/>
                <a:ea typeface="+mn-ea"/>
                <a:cs typeface="+mn-cs"/>
              </a:rPr>
              <a:t>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137"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137" b="0" i="0" u="none" strike="noStrike" kern="1200" cap="none" spc="0" normalizeH="0" baseline="0" noProof="0" dirty="0">
                <a:ln>
                  <a:noFill/>
                </a:ln>
                <a:solidFill>
                  <a:srgbClr val="505050"/>
                </a:solidFill>
                <a:effectLst/>
                <a:uLnTx/>
                <a:uFillTx/>
                <a:latin typeface="Segoe UI"/>
                <a:ea typeface="+mn-ea"/>
                <a:cs typeface="+mn-cs"/>
              </a:rPr>
              <a:t>Catch</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3137" b="0" i="0" u="none" strike="noStrike" kern="1200" cap="none" spc="0" normalizeH="0" baseline="0" noProof="0" dirty="0">
                <a:ln>
                  <a:noFill/>
                </a:ln>
                <a:solidFill>
                  <a:srgbClr val="505050"/>
                </a:solidFill>
                <a:effectLst/>
                <a:uLnTx/>
                <a:uFillTx/>
                <a:latin typeface="Segoe UI"/>
                <a:ea typeface="+mn-ea"/>
                <a:cs typeface="+mn-cs"/>
              </a:rPr>
              <a:t>Run after </a:t>
            </a:r>
            <a:r>
              <a:rPr kumimoji="0" lang="en-US" sz="3137" b="0" i="1" u="none" strike="noStrike" kern="1200" cap="none" spc="0" normalizeH="0" baseline="0" noProof="0" dirty="0">
                <a:ln>
                  <a:noFill/>
                </a:ln>
                <a:solidFill>
                  <a:srgbClr val="505050"/>
                </a:solidFill>
                <a:effectLst/>
                <a:uLnTx/>
                <a:uFillTx/>
                <a:latin typeface="Segoe UI"/>
                <a:ea typeface="+mn-ea"/>
                <a:cs typeface="+mn-cs"/>
              </a:rPr>
              <a:t>Try</a:t>
            </a:r>
            <a:r>
              <a:rPr kumimoji="0" lang="en-US" sz="3137" b="0" i="0" u="none" strike="noStrike" kern="1200" cap="none" spc="0" normalizeH="0" baseline="0" noProof="0" dirty="0">
                <a:ln>
                  <a:noFill/>
                </a:ln>
                <a:solidFill>
                  <a:srgbClr val="505050"/>
                </a:solidFill>
                <a:effectLst/>
                <a:uLnTx/>
                <a:uFillTx/>
                <a:latin typeface="Segoe UI"/>
                <a:ea typeface="+mn-ea"/>
                <a:cs typeface="+mn-cs"/>
              </a:rPr>
              <a:t> scope </a:t>
            </a:r>
            <a:r>
              <a:rPr kumimoji="0" lang="en-US" sz="3137" b="1" i="0" u="none" strike="noStrike" kern="1200" cap="none" spc="0" normalizeH="0" baseline="0" noProof="0" dirty="0">
                <a:ln>
                  <a:noFill/>
                </a:ln>
                <a:solidFill>
                  <a:srgbClr val="505050"/>
                </a:solidFill>
                <a:effectLst/>
                <a:uLnTx/>
                <a:uFillTx/>
                <a:latin typeface="Segoe UI"/>
                <a:ea typeface="+mn-ea"/>
                <a:cs typeface="+mn-cs"/>
              </a:rPr>
              <a:t>Failed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137"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137" b="0" i="0" u="none" strike="noStrike" kern="1200" cap="none" spc="0" normalizeH="0" baseline="0" noProof="0" dirty="0">
                <a:ln>
                  <a:noFill/>
                </a:ln>
                <a:solidFill>
                  <a:srgbClr val="505050"/>
                </a:solidFill>
                <a:effectLst/>
                <a:uLnTx/>
                <a:uFillTx/>
                <a:latin typeface="Segoe UI"/>
                <a:ea typeface="+mn-ea"/>
                <a:cs typeface="+mn-cs"/>
              </a:rPr>
              <a:t>Finally</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3137" b="0" i="0" u="none" strike="noStrike" kern="1200" cap="none" spc="0" normalizeH="0" baseline="0" noProof="0" dirty="0">
                <a:ln>
                  <a:noFill/>
                </a:ln>
                <a:solidFill>
                  <a:srgbClr val="505050"/>
                </a:solidFill>
                <a:effectLst/>
                <a:uLnTx/>
                <a:uFillTx/>
                <a:latin typeface="Segoe UI"/>
                <a:ea typeface="+mn-ea"/>
                <a:cs typeface="+mn-cs"/>
              </a:rPr>
              <a:t>Run after </a:t>
            </a:r>
            <a:r>
              <a:rPr kumimoji="0" lang="en-US" sz="3137" b="0" i="1" u="none" strike="noStrike" kern="1200" cap="none" spc="0" normalizeH="0" baseline="0" noProof="0" dirty="0">
                <a:ln>
                  <a:noFill/>
                </a:ln>
                <a:solidFill>
                  <a:srgbClr val="505050"/>
                </a:solidFill>
                <a:effectLst/>
                <a:uLnTx/>
                <a:uFillTx/>
                <a:latin typeface="Segoe UI"/>
                <a:ea typeface="+mn-ea"/>
                <a:cs typeface="+mn-cs"/>
              </a:rPr>
              <a:t>Catch </a:t>
            </a:r>
            <a:r>
              <a:rPr kumimoji="0" lang="en-US" sz="3137" b="0" i="0" u="none" strike="noStrike" kern="1200" cap="none" spc="0" normalizeH="0" baseline="0" noProof="0" dirty="0">
                <a:ln>
                  <a:noFill/>
                </a:ln>
                <a:solidFill>
                  <a:srgbClr val="505050"/>
                </a:solidFill>
                <a:effectLst/>
                <a:uLnTx/>
                <a:uFillTx/>
                <a:latin typeface="Segoe UI"/>
                <a:ea typeface="+mn-ea"/>
                <a:cs typeface="+mn-cs"/>
              </a:rPr>
              <a:t>scope </a:t>
            </a:r>
            <a:r>
              <a:rPr kumimoji="0" lang="en-US" sz="3137" b="1" i="0" u="none" strike="noStrike" kern="1200" cap="none" spc="0" normalizeH="0" baseline="0" noProof="0" dirty="0">
                <a:ln>
                  <a:noFill/>
                </a:ln>
                <a:solidFill>
                  <a:srgbClr val="505050"/>
                </a:solidFill>
                <a:effectLst/>
                <a:uLnTx/>
                <a:uFillTx/>
                <a:latin typeface="Segoe UI"/>
                <a:ea typeface="+mn-ea"/>
                <a:cs typeface="+mn-cs"/>
              </a:rPr>
              <a:t>Succeeded</a:t>
            </a:r>
            <a:r>
              <a:rPr kumimoji="0" lang="en-US" sz="3137" b="0" i="0" u="none" strike="noStrike" kern="1200" cap="none" spc="0" normalizeH="0" baseline="0" noProof="0" dirty="0">
                <a:ln>
                  <a:noFill/>
                </a:ln>
                <a:solidFill>
                  <a:srgbClr val="505050"/>
                </a:solidFill>
                <a:effectLst/>
                <a:uLnTx/>
                <a:uFillTx/>
                <a:latin typeface="Segoe UI"/>
                <a:ea typeface="+mn-ea"/>
                <a:cs typeface="+mn-cs"/>
              </a:rPr>
              <a:t>, </a:t>
            </a:r>
            <a:r>
              <a:rPr kumimoji="0" lang="en-US" sz="3137" b="1" i="0" u="none" strike="noStrike" kern="1200" cap="none" spc="0" normalizeH="0" baseline="0" noProof="0" dirty="0">
                <a:ln>
                  <a:noFill/>
                </a:ln>
                <a:solidFill>
                  <a:srgbClr val="505050"/>
                </a:solidFill>
                <a:effectLst/>
                <a:uLnTx/>
                <a:uFillTx/>
                <a:latin typeface="Segoe UI"/>
                <a:ea typeface="+mn-ea"/>
                <a:cs typeface="+mn-cs"/>
              </a:rPr>
              <a:t>Skipped</a:t>
            </a:r>
            <a:r>
              <a:rPr kumimoji="0" lang="en-US" sz="3137" b="0" i="0" u="none" strike="noStrike" kern="1200" cap="none" spc="0" normalizeH="0" baseline="0" noProof="0" dirty="0">
                <a:ln>
                  <a:noFill/>
                </a:ln>
                <a:solidFill>
                  <a:srgbClr val="505050"/>
                </a:solidFill>
                <a:effectLst/>
                <a:uLnTx/>
                <a:uFillTx/>
                <a:latin typeface="Segoe UI"/>
                <a:ea typeface="+mn-ea"/>
                <a:cs typeface="+mn-cs"/>
              </a:rPr>
              <a:t>, </a:t>
            </a:r>
            <a:r>
              <a:rPr kumimoji="0" lang="en-US" sz="3137" b="1" i="0" u="none" strike="noStrike" kern="1200" cap="none" spc="0" normalizeH="0" baseline="0" noProof="0" dirty="0">
                <a:ln>
                  <a:noFill/>
                </a:ln>
                <a:solidFill>
                  <a:srgbClr val="505050"/>
                </a:solidFill>
                <a:effectLst/>
                <a:uLnTx/>
                <a:uFillTx/>
                <a:latin typeface="Segoe UI"/>
                <a:ea typeface="+mn-ea"/>
                <a:cs typeface="+mn-cs"/>
              </a:rPr>
              <a:t>TimedOut</a:t>
            </a:r>
            <a:r>
              <a:rPr kumimoji="0" lang="en-US" sz="3137" b="0" i="0" u="none" strike="noStrike" kern="1200" cap="none" spc="0" normalizeH="0" baseline="0" noProof="0" dirty="0">
                <a:ln>
                  <a:noFill/>
                </a:ln>
                <a:solidFill>
                  <a:srgbClr val="505050"/>
                </a:solidFill>
                <a:effectLst/>
                <a:uLnTx/>
                <a:uFillTx/>
                <a:latin typeface="Segoe UI"/>
                <a:ea typeface="+mn-ea"/>
                <a:cs typeface="+mn-cs"/>
              </a:rPr>
              <a:t>, or </a:t>
            </a:r>
            <a:r>
              <a:rPr kumimoji="0" lang="en-US" sz="3137" b="1" i="0" u="none" strike="noStrike" kern="1200" cap="none" spc="0" normalizeH="0" baseline="0" noProof="0" dirty="0">
                <a:ln>
                  <a:noFill/>
                </a:ln>
                <a:solidFill>
                  <a:srgbClr val="505050"/>
                </a:solidFill>
                <a:effectLst/>
                <a:uLnTx/>
                <a:uFillTx/>
                <a:latin typeface="Segoe UI"/>
                <a:ea typeface="+mn-ea"/>
                <a:cs typeface="+mn-cs"/>
              </a:rPr>
              <a:t>Failed</a:t>
            </a:r>
          </a:p>
        </p:txBody>
      </p:sp>
      <p:pic>
        <p:nvPicPr>
          <p:cNvPr id="8" name="Picture 7">
            <a:extLst>
              <a:ext uri="{FF2B5EF4-FFF2-40B4-BE49-F238E27FC236}">
                <a16:creationId xmlns:a16="http://schemas.microsoft.com/office/drawing/2014/main" id="{EBAB7CB8-AACB-49AA-8DD7-45C7F01A8CDB}"/>
              </a:ext>
            </a:extLst>
          </p:cNvPr>
          <p:cNvPicPr>
            <a:picLocks noChangeAspect="1"/>
          </p:cNvPicPr>
          <p:nvPr/>
        </p:nvPicPr>
        <p:blipFill>
          <a:blip r:embed="rId3"/>
          <a:stretch>
            <a:fillRect/>
          </a:stretch>
        </p:blipFill>
        <p:spPr>
          <a:xfrm>
            <a:off x="5722490" y="392445"/>
            <a:ext cx="6271046" cy="6174043"/>
          </a:xfrm>
          <a:prstGeom prst="rect">
            <a:avLst/>
          </a:prstGeom>
        </p:spPr>
      </p:pic>
    </p:spTree>
    <p:extLst>
      <p:ext uri="{BB962C8B-B14F-4D97-AF65-F5344CB8AC3E}">
        <p14:creationId xmlns:p14="http://schemas.microsoft.com/office/powerpoint/2010/main" val="243494270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EFD4-FA0E-4DCA-A17D-A76DD1AD60B5}"/>
              </a:ext>
            </a:extLst>
          </p:cNvPr>
          <p:cNvSpPr>
            <a:spLocks noGrp="1"/>
          </p:cNvSpPr>
          <p:nvPr>
            <p:ph type="title"/>
          </p:nvPr>
        </p:nvSpPr>
        <p:spPr/>
        <p:txBody>
          <a:bodyPr/>
          <a:lstStyle/>
          <a:p>
            <a:r>
              <a:rPr lang="en-US" dirty="0"/>
              <a:t>Long Running Processing</a:t>
            </a:r>
          </a:p>
        </p:txBody>
      </p:sp>
      <p:graphicFrame>
        <p:nvGraphicFramePr>
          <p:cNvPr id="4" name="Diagram 3">
            <a:extLst>
              <a:ext uri="{FF2B5EF4-FFF2-40B4-BE49-F238E27FC236}">
                <a16:creationId xmlns:a16="http://schemas.microsoft.com/office/drawing/2014/main" id="{F218653E-A15F-4C35-8D2C-C56D2DB8E931}"/>
              </a:ext>
            </a:extLst>
          </p:cNvPr>
          <p:cNvGraphicFramePr/>
          <p:nvPr>
            <p:extLst/>
          </p:nvPr>
        </p:nvGraphicFramePr>
        <p:xfrm>
          <a:off x="269303" y="1187962"/>
          <a:ext cx="11655078" cy="3856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04205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B3964202-89FD-4062-BC8E-CB653064A20A}"/>
                                            </p:graphicEl>
                                          </p:spTgt>
                                        </p:tgtEl>
                                        <p:attrNameLst>
                                          <p:attrName>style.visibility</p:attrName>
                                        </p:attrNameLst>
                                      </p:cBhvr>
                                      <p:to>
                                        <p:strVal val="visible"/>
                                      </p:to>
                                    </p:set>
                                    <p:animEffect transition="in" filter="fade">
                                      <p:cBhvr>
                                        <p:cTn id="7" dur="1000"/>
                                        <p:tgtEl>
                                          <p:spTgt spid="4">
                                            <p:graphicEl>
                                              <a:dgm id="{B3964202-89FD-4062-BC8E-CB653064A20A}"/>
                                            </p:graphicEl>
                                          </p:spTgt>
                                        </p:tgtEl>
                                      </p:cBhvr>
                                    </p:animEffect>
                                    <p:anim calcmode="lin" valueType="num">
                                      <p:cBhvr>
                                        <p:cTn id="8" dur="1000" fill="hold"/>
                                        <p:tgtEl>
                                          <p:spTgt spid="4">
                                            <p:graphicEl>
                                              <a:dgm id="{B3964202-89FD-4062-BC8E-CB653064A20A}"/>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B3964202-89FD-4062-BC8E-CB653064A20A}"/>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graphicEl>
                                              <a:dgm id="{878362F5-E574-41E7-9B5F-FAE813C7A667}"/>
                                            </p:graphicEl>
                                          </p:spTgt>
                                        </p:tgtEl>
                                        <p:attrNameLst>
                                          <p:attrName>style.visibility</p:attrName>
                                        </p:attrNameLst>
                                      </p:cBhvr>
                                      <p:to>
                                        <p:strVal val="visible"/>
                                      </p:to>
                                    </p:set>
                                    <p:animEffect transition="in" filter="fade">
                                      <p:cBhvr>
                                        <p:cTn id="14" dur="1000"/>
                                        <p:tgtEl>
                                          <p:spTgt spid="4">
                                            <p:graphicEl>
                                              <a:dgm id="{878362F5-E574-41E7-9B5F-FAE813C7A667}"/>
                                            </p:graphicEl>
                                          </p:spTgt>
                                        </p:tgtEl>
                                      </p:cBhvr>
                                    </p:animEffect>
                                    <p:anim calcmode="lin" valueType="num">
                                      <p:cBhvr>
                                        <p:cTn id="15" dur="1000" fill="hold"/>
                                        <p:tgtEl>
                                          <p:spTgt spid="4">
                                            <p:graphicEl>
                                              <a:dgm id="{878362F5-E574-41E7-9B5F-FAE813C7A667}"/>
                                            </p:graphicEl>
                                          </p:spTgt>
                                        </p:tgtEl>
                                        <p:attrNameLst>
                                          <p:attrName>ppt_x</p:attrName>
                                        </p:attrNameLst>
                                      </p:cBhvr>
                                      <p:tavLst>
                                        <p:tav tm="0">
                                          <p:val>
                                            <p:strVal val="#ppt_x"/>
                                          </p:val>
                                        </p:tav>
                                        <p:tav tm="100000">
                                          <p:val>
                                            <p:strVal val="#ppt_x"/>
                                          </p:val>
                                        </p:tav>
                                      </p:tavLst>
                                    </p:anim>
                                    <p:anim calcmode="lin" valueType="num">
                                      <p:cBhvr>
                                        <p:cTn id="16" dur="1000" fill="hold"/>
                                        <p:tgtEl>
                                          <p:spTgt spid="4">
                                            <p:graphicEl>
                                              <a:dgm id="{878362F5-E574-41E7-9B5F-FAE813C7A667}"/>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graphicEl>
                                              <a:dgm id="{CC6F5973-359D-431D-840B-3F2957BF478E}"/>
                                            </p:graphicEl>
                                          </p:spTgt>
                                        </p:tgtEl>
                                        <p:attrNameLst>
                                          <p:attrName>style.visibility</p:attrName>
                                        </p:attrNameLst>
                                      </p:cBhvr>
                                      <p:to>
                                        <p:strVal val="visible"/>
                                      </p:to>
                                    </p:set>
                                    <p:animEffect transition="in" filter="fade">
                                      <p:cBhvr>
                                        <p:cTn id="21" dur="1000"/>
                                        <p:tgtEl>
                                          <p:spTgt spid="4">
                                            <p:graphicEl>
                                              <a:dgm id="{CC6F5973-359D-431D-840B-3F2957BF478E}"/>
                                            </p:graphicEl>
                                          </p:spTgt>
                                        </p:tgtEl>
                                      </p:cBhvr>
                                    </p:animEffect>
                                    <p:anim calcmode="lin" valueType="num">
                                      <p:cBhvr>
                                        <p:cTn id="22" dur="1000" fill="hold"/>
                                        <p:tgtEl>
                                          <p:spTgt spid="4">
                                            <p:graphicEl>
                                              <a:dgm id="{CC6F5973-359D-431D-840B-3F2957BF478E}"/>
                                            </p:graphicEl>
                                          </p:spTgt>
                                        </p:tgtEl>
                                        <p:attrNameLst>
                                          <p:attrName>ppt_x</p:attrName>
                                        </p:attrNameLst>
                                      </p:cBhvr>
                                      <p:tavLst>
                                        <p:tav tm="0">
                                          <p:val>
                                            <p:strVal val="#ppt_x"/>
                                          </p:val>
                                        </p:tav>
                                        <p:tav tm="100000">
                                          <p:val>
                                            <p:strVal val="#ppt_x"/>
                                          </p:val>
                                        </p:tav>
                                      </p:tavLst>
                                    </p:anim>
                                    <p:anim calcmode="lin" valueType="num">
                                      <p:cBhvr>
                                        <p:cTn id="23" dur="1000" fill="hold"/>
                                        <p:tgtEl>
                                          <p:spTgt spid="4">
                                            <p:graphicEl>
                                              <a:dgm id="{CC6F5973-359D-431D-840B-3F2957BF478E}"/>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graphicEl>
                                              <a:dgm id="{796C15A5-5A60-4ECF-8A4B-FBE641371D76}"/>
                                            </p:graphicEl>
                                          </p:spTgt>
                                        </p:tgtEl>
                                        <p:attrNameLst>
                                          <p:attrName>style.visibility</p:attrName>
                                        </p:attrNameLst>
                                      </p:cBhvr>
                                      <p:to>
                                        <p:strVal val="visible"/>
                                      </p:to>
                                    </p:set>
                                    <p:animEffect transition="in" filter="fade">
                                      <p:cBhvr>
                                        <p:cTn id="28" dur="1000"/>
                                        <p:tgtEl>
                                          <p:spTgt spid="4">
                                            <p:graphicEl>
                                              <a:dgm id="{796C15A5-5A60-4ECF-8A4B-FBE641371D76}"/>
                                            </p:graphicEl>
                                          </p:spTgt>
                                        </p:tgtEl>
                                      </p:cBhvr>
                                    </p:animEffect>
                                    <p:anim calcmode="lin" valueType="num">
                                      <p:cBhvr>
                                        <p:cTn id="29" dur="1000" fill="hold"/>
                                        <p:tgtEl>
                                          <p:spTgt spid="4">
                                            <p:graphicEl>
                                              <a:dgm id="{796C15A5-5A60-4ECF-8A4B-FBE641371D76}"/>
                                            </p:graphicEl>
                                          </p:spTgt>
                                        </p:tgtEl>
                                        <p:attrNameLst>
                                          <p:attrName>ppt_x</p:attrName>
                                        </p:attrNameLst>
                                      </p:cBhvr>
                                      <p:tavLst>
                                        <p:tav tm="0">
                                          <p:val>
                                            <p:strVal val="#ppt_x"/>
                                          </p:val>
                                        </p:tav>
                                        <p:tav tm="100000">
                                          <p:val>
                                            <p:strVal val="#ppt_x"/>
                                          </p:val>
                                        </p:tav>
                                      </p:tavLst>
                                    </p:anim>
                                    <p:anim calcmode="lin" valueType="num">
                                      <p:cBhvr>
                                        <p:cTn id="30" dur="1000" fill="hold"/>
                                        <p:tgtEl>
                                          <p:spTgt spid="4">
                                            <p:graphicEl>
                                              <a:dgm id="{796C15A5-5A60-4ECF-8A4B-FBE641371D76}"/>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graphicEl>
                                              <a:dgm id="{0DE1028A-9BB6-445B-98A7-B6AB778CE811}"/>
                                            </p:graphicEl>
                                          </p:spTgt>
                                        </p:tgtEl>
                                        <p:attrNameLst>
                                          <p:attrName>style.visibility</p:attrName>
                                        </p:attrNameLst>
                                      </p:cBhvr>
                                      <p:to>
                                        <p:strVal val="visible"/>
                                      </p:to>
                                    </p:set>
                                    <p:animEffect transition="in" filter="fade">
                                      <p:cBhvr>
                                        <p:cTn id="35" dur="1000"/>
                                        <p:tgtEl>
                                          <p:spTgt spid="4">
                                            <p:graphicEl>
                                              <a:dgm id="{0DE1028A-9BB6-445B-98A7-B6AB778CE811}"/>
                                            </p:graphicEl>
                                          </p:spTgt>
                                        </p:tgtEl>
                                      </p:cBhvr>
                                    </p:animEffect>
                                    <p:anim calcmode="lin" valueType="num">
                                      <p:cBhvr>
                                        <p:cTn id="36" dur="1000" fill="hold"/>
                                        <p:tgtEl>
                                          <p:spTgt spid="4">
                                            <p:graphicEl>
                                              <a:dgm id="{0DE1028A-9BB6-445B-98A7-B6AB778CE811}"/>
                                            </p:graphicEl>
                                          </p:spTgt>
                                        </p:tgtEl>
                                        <p:attrNameLst>
                                          <p:attrName>ppt_x</p:attrName>
                                        </p:attrNameLst>
                                      </p:cBhvr>
                                      <p:tavLst>
                                        <p:tav tm="0">
                                          <p:val>
                                            <p:strVal val="#ppt_x"/>
                                          </p:val>
                                        </p:tav>
                                        <p:tav tm="100000">
                                          <p:val>
                                            <p:strVal val="#ppt_x"/>
                                          </p:val>
                                        </p:tav>
                                      </p:tavLst>
                                    </p:anim>
                                    <p:anim calcmode="lin" valueType="num">
                                      <p:cBhvr>
                                        <p:cTn id="37" dur="1000" fill="hold"/>
                                        <p:tgtEl>
                                          <p:spTgt spid="4">
                                            <p:graphicEl>
                                              <a:dgm id="{0DE1028A-9BB6-445B-98A7-B6AB778CE811}"/>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graphicEl>
                                              <a:dgm id="{A23C36D8-D6EE-4234-A13B-464DFDB54C41}"/>
                                            </p:graphicEl>
                                          </p:spTgt>
                                        </p:tgtEl>
                                        <p:attrNameLst>
                                          <p:attrName>style.visibility</p:attrName>
                                        </p:attrNameLst>
                                      </p:cBhvr>
                                      <p:to>
                                        <p:strVal val="visible"/>
                                      </p:to>
                                    </p:set>
                                    <p:animEffect transition="in" filter="fade">
                                      <p:cBhvr>
                                        <p:cTn id="42" dur="1000"/>
                                        <p:tgtEl>
                                          <p:spTgt spid="4">
                                            <p:graphicEl>
                                              <a:dgm id="{A23C36D8-D6EE-4234-A13B-464DFDB54C41}"/>
                                            </p:graphicEl>
                                          </p:spTgt>
                                        </p:tgtEl>
                                      </p:cBhvr>
                                    </p:animEffect>
                                    <p:anim calcmode="lin" valueType="num">
                                      <p:cBhvr>
                                        <p:cTn id="43" dur="1000" fill="hold"/>
                                        <p:tgtEl>
                                          <p:spTgt spid="4">
                                            <p:graphicEl>
                                              <a:dgm id="{A23C36D8-D6EE-4234-A13B-464DFDB54C41}"/>
                                            </p:graphicEl>
                                          </p:spTgt>
                                        </p:tgtEl>
                                        <p:attrNameLst>
                                          <p:attrName>ppt_x</p:attrName>
                                        </p:attrNameLst>
                                      </p:cBhvr>
                                      <p:tavLst>
                                        <p:tav tm="0">
                                          <p:val>
                                            <p:strVal val="#ppt_x"/>
                                          </p:val>
                                        </p:tav>
                                        <p:tav tm="100000">
                                          <p:val>
                                            <p:strVal val="#ppt_x"/>
                                          </p:val>
                                        </p:tav>
                                      </p:tavLst>
                                    </p:anim>
                                    <p:anim calcmode="lin" valueType="num">
                                      <p:cBhvr>
                                        <p:cTn id="44" dur="1000" fill="hold"/>
                                        <p:tgtEl>
                                          <p:spTgt spid="4">
                                            <p:graphicEl>
                                              <a:dgm id="{A23C36D8-D6EE-4234-A13B-464DFDB54C4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67FDA-B497-4CF3-8955-CA4039C3F381}"/>
              </a:ext>
            </a:extLst>
          </p:cNvPr>
          <p:cNvSpPr>
            <a:spLocks noGrp="1"/>
          </p:cNvSpPr>
          <p:nvPr>
            <p:ph type="title"/>
          </p:nvPr>
        </p:nvSpPr>
        <p:spPr/>
        <p:txBody>
          <a:bodyPr/>
          <a:lstStyle/>
          <a:p>
            <a:r>
              <a:rPr lang="en-US" dirty="0"/>
              <a:t>Concurrency Control</a:t>
            </a:r>
          </a:p>
        </p:txBody>
      </p:sp>
      <p:sp>
        <p:nvSpPr>
          <p:cNvPr id="3" name="Text Placeholder 2">
            <a:extLst>
              <a:ext uri="{FF2B5EF4-FFF2-40B4-BE49-F238E27FC236}">
                <a16:creationId xmlns:a16="http://schemas.microsoft.com/office/drawing/2014/main" id="{2FC048DE-5D75-4B70-A422-17EFF2E356BA}"/>
              </a:ext>
            </a:extLst>
          </p:cNvPr>
          <p:cNvSpPr>
            <a:spLocks noGrp="1"/>
          </p:cNvSpPr>
          <p:nvPr>
            <p:ph type="body" sz="quarter" idx="10"/>
          </p:nvPr>
        </p:nvSpPr>
        <p:spPr>
          <a:xfrm>
            <a:off x="269241" y="1187962"/>
            <a:ext cx="5378548" cy="3969228"/>
          </a:xfrm>
        </p:spPr>
        <p:txBody>
          <a:bodyPr/>
          <a:lstStyle/>
          <a:p>
            <a:pPr marL="0" indent="0">
              <a:buNone/>
            </a:pPr>
            <a:r>
              <a:rPr lang="en-US" u="sng" dirty="0"/>
              <a:t>Runs</a:t>
            </a:r>
          </a:p>
          <a:p>
            <a:r>
              <a:rPr lang="en-US" dirty="0"/>
              <a:t>Instances are created concurrently</a:t>
            </a:r>
          </a:p>
          <a:p>
            <a:r>
              <a:rPr lang="en-US" dirty="0"/>
              <a:t>Singleton trigger executions</a:t>
            </a:r>
          </a:p>
          <a:p>
            <a:r>
              <a:rPr lang="en-US" dirty="0"/>
              <a:t>Degrees of parallel execution</a:t>
            </a:r>
          </a:p>
          <a:p>
            <a:pPr lvl="1"/>
            <a:r>
              <a:rPr lang="en-US" dirty="0"/>
              <a:t>Only for non split-on polling triggers</a:t>
            </a:r>
          </a:p>
          <a:p>
            <a:endParaRPr lang="en-US" dirty="0"/>
          </a:p>
        </p:txBody>
      </p:sp>
      <p:sp>
        <p:nvSpPr>
          <p:cNvPr id="4" name="Text Placeholder 3">
            <a:extLst>
              <a:ext uri="{FF2B5EF4-FFF2-40B4-BE49-F238E27FC236}">
                <a16:creationId xmlns:a16="http://schemas.microsoft.com/office/drawing/2014/main" id="{D5E7D0B4-48AB-4CBB-8A93-43BE15F27523}"/>
              </a:ext>
            </a:extLst>
          </p:cNvPr>
          <p:cNvSpPr>
            <a:spLocks noGrp="1"/>
          </p:cNvSpPr>
          <p:nvPr>
            <p:ph type="body" sz="quarter" idx="11"/>
          </p:nvPr>
        </p:nvSpPr>
        <p:spPr>
          <a:xfrm>
            <a:off x="6544215" y="1187963"/>
            <a:ext cx="5378548" cy="3077609"/>
          </a:xfrm>
        </p:spPr>
        <p:txBody>
          <a:bodyPr/>
          <a:lstStyle/>
          <a:p>
            <a:pPr marL="0" indent="0">
              <a:buNone/>
            </a:pPr>
            <a:r>
              <a:rPr lang="en-US" u="sng" dirty="0"/>
              <a:t>For Each Loops</a:t>
            </a:r>
          </a:p>
          <a:p>
            <a:r>
              <a:rPr lang="en-US" dirty="0"/>
              <a:t>Collections handled concurrently</a:t>
            </a:r>
          </a:p>
          <a:p>
            <a:r>
              <a:rPr lang="en-US" dirty="0"/>
              <a:t>Sequential For Each</a:t>
            </a:r>
          </a:p>
          <a:p>
            <a:r>
              <a:rPr lang="en-US" dirty="0"/>
              <a:t>For each degrees of parallelism</a:t>
            </a:r>
          </a:p>
        </p:txBody>
      </p:sp>
      <p:sp>
        <p:nvSpPr>
          <p:cNvPr id="6" name="Text Placeholder 3">
            <a:extLst>
              <a:ext uri="{FF2B5EF4-FFF2-40B4-BE49-F238E27FC236}">
                <a16:creationId xmlns:a16="http://schemas.microsoft.com/office/drawing/2014/main" id="{8A05DFA0-2128-43AA-ABC4-1EFE64F546FE}"/>
              </a:ext>
            </a:extLst>
          </p:cNvPr>
          <p:cNvSpPr txBox="1">
            <a:spLocks/>
          </p:cNvSpPr>
          <p:nvPr/>
        </p:nvSpPr>
        <p:spPr>
          <a:xfrm>
            <a:off x="6544215" y="5042548"/>
            <a:ext cx="5378548" cy="1146560"/>
          </a:xfrm>
          <a:prstGeom prst="rect">
            <a:avLst/>
          </a:prstGeom>
        </p:spPr>
        <p:txBody>
          <a:bodyPr vert="horz" wrap="square" lIns="143428" tIns="89642" rIns="143428" bIns="89642" rtlCol="0">
            <a:spAutoFit/>
          </a:bodyPr>
          <a:lstStyle>
            <a:lvl1pPr marL="287338" marR="0" indent="-287338" algn="l" defTabSz="932742" rtl="0" eaLnBrk="1" fontAlgn="auto" latinLnBrk="0" hangingPunct="1">
              <a:lnSpc>
                <a:spcPct val="90000"/>
              </a:lnSpc>
              <a:spcBef>
                <a:spcPts val="1224"/>
              </a:spcBef>
              <a:spcAft>
                <a:spcPts val="0"/>
              </a:spcAft>
              <a:buClr>
                <a:schemeClr val="tx1"/>
              </a:buClr>
              <a:buSzPct val="90000"/>
              <a:buFont typeface="Arial" pitchFamily="34" charset="0"/>
              <a:buChar char="•"/>
              <a:tabLst/>
              <a:defRPr lang="en-US" sz="3000" b="0" kern="1200" spc="0" baseline="0" dirty="0">
                <a:gradFill>
                  <a:gsLst>
                    <a:gs pos="1250">
                      <a:schemeClr val="tx1"/>
                    </a:gs>
                    <a:gs pos="100000">
                      <a:schemeClr val="tx1"/>
                    </a:gs>
                  </a:gsLst>
                  <a:lin ang="5400000" scaled="0"/>
                </a:gradFill>
                <a:latin typeface="+mn-lt"/>
                <a:ea typeface="+mn-ea"/>
                <a:cs typeface="+mn-cs"/>
              </a:defRPr>
            </a:lvl1pPr>
            <a:lvl2pPr marL="598488"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lang="en-US" sz="2400" b="0" kern="1200" spc="0" baseline="0" dirty="0">
                <a:gradFill>
                  <a:gsLst>
                    <a:gs pos="1250">
                      <a:schemeClr val="tx1"/>
                    </a:gs>
                    <a:gs pos="100000">
                      <a:schemeClr val="tx1"/>
                    </a:gs>
                  </a:gsLst>
                  <a:lin ang="5400000" scaled="0"/>
                </a:gradFill>
                <a:latin typeface="+mn-lt"/>
                <a:ea typeface="+mn-ea"/>
                <a:cs typeface="+mn-cs"/>
              </a:defRPr>
            </a:lvl2pPr>
            <a:lvl3pPr marL="79375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lang="en-US" sz="2200" b="0" kern="1200" spc="0" baseline="0" dirty="0">
                <a:gradFill>
                  <a:gsLst>
                    <a:gs pos="1250">
                      <a:schemeClr val="tx1"/>
                    </a:gs>
                    <a:gs pos="100000">
                      <a:schemeClr val="tx1"/>
                    </a:gs>
                  </a:gsLst>
                  <a:lin ang="5400000" scaled="0"/>
                </a:gradFill>
                <a:latin typeface="+mn-lt"/>
                <a:ea typeface="+mn-ea"/>
                <a:cs typeface="+mn-cs"/>
              </a:defRPr>
            </a:lvl4pPr>
            <a:lvl5pPr marL="1196975"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lang="en-US" sz="2200" b="0" kern="1200" spc="0" baseline="0" dirty="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1224"/>
              </a:spcBef>
              <a:spcAft>
                <a:spcPts val="0"/>
              </a:spcAft>
              <a:buClr>
                <a:srgbClr val="505050"/>
              </a:buClr>
              <a:buSzPct val="90000"/>
              <a:buFont typeface="Arial" pitchFamily="34" charset="0"/>
              <a:buNone/>
              <a:tabLst/>
              <a:defRPr/>
            </a:pPr>
            <a:r>
              <a:rPr kumimoji="0" lang="en-US" sz="2941" b="0" i="0" u="sng"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Do Until Loops</a:t>
            </a:r>
          </a:p>
          <a:p>
            <a:pPr marL="287338" marR="0" lvl="0" indent="-287338" algn="l" defTabSz="932742" rtl="0" eaLnBrk="1" fontAlgn="auto" latinLnBrk="0" hangingPunct="1">
              <a:lnSpc>
                <a:spcPct val="90000"/>
              </a:lnSpc>
              <a:spcBef>
                <a:spcPts val="1224"/>
              </a:spcBef>
              <a:spcAft>
                <a:spcPts val="0"/>
              </a:spcAft>
              <a:buClr>
                <a:srgbClr val="505050"/>
              </a:buClr>
              <a:buSzPct val="90000"/>
              <a:buFont typeface="Arial" pitchFamily="34" charset="0"/>
              <a:buChar char="•"/>
              <a:tabLst/>
              <a:defRPr/>
            </a:pPr>
            <a:r>
              <a:rPr kumimoji="0" lang="en-US" sz="2941"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Runs sequentially</a:t>
            </a:r>
          </a:p>
        </p:txBody>
      </p:sp>
      <p:sp>
        <p:nvSpPr>
          <p:cNvPr id="7" name="Text Placeholder 3">
            <a:extLst>
              <a:ext uri="{FF2B5EF4-FFF2-40B4-BE49-F238E27FC236}">
                <a16:creationId xmlns:a16="http://schemas.microsoft.com/office/drawing/2014/main" id="{0957A28B-B919-4680-BC5A-5D4812864ECD}"/>
              </a:ext>
            </a:extLst>
          </p:cNvPr>
          <p:cNvSpPr txBox="1">
            <a:spLocks/>
          </p:cNvSpPr>
          <p:nvPr/>
        </p:nvSpPr>
        <p:spPr>
          <a:xfrm>
            <a:off x="269241" y="5042546"/>
            <a:ext cx="5378548" cy="1704754"/>
          </a:xfrm>
          <a:prstGeom prst="rect">
            <a:avLst/>
          </a:prstGeom>
        </p:spPr>
        <p:txBody>
          <a:bodyPr vert="horz" wrap="square" lIns="143428" tIns="89642" rIns="143428" bIns="89642" rtlCol="0">
            <a:spAutoFit/>
          </a:bodyPr>
          <a:lstStyle>
            <a:lvl1pPr marL="287338" marR="0" indent="-287338" algn="l" defTabSz="932742" rtl="0" eaLnBrk="1" fontAlgn="auto" latinLnBrk="0" hangingPunct="1">
              <a:lnSpc>
                <a:spcPct val="90000"/>
              </a:lnSpc>
              <a:spcBef>
                <a:spcPts val="1224"/>
              </a:spcBef>
              <a:spcAft>
                <a:spcPts val="0"/>
              </a:spcAft>
              <a:buClr>
                <a:schemeClr val="tx1"/>
              </a:buClr>
              <a:buSzPct val="90000"/>
              <a:buFont typeface="Arial" pitchFamily="34" charset="0"/>
              <a:buChar char="•"/>
              <a:tabLst/>
              <a:defRPr lang="en-US" sz="3000" b="0" kern="1200" spc="0" baseline="0" dirty="0">
                <a:gradFill>
                  <a:gsLst>
                    <a:gs pos="1250">
                      <a:schemeClr val="tx1"/>
                    </a:gs>
                    <a:gs pos="100000">
                      <a:schemeClr val="tx1"/>
                    </a:gs>
                  </a:gsLst>
                  <a:lin ang="5400000" scaled="0"/>
                </a:gradFill>
                <a:latin typeface="+mn-lt"/>
                <a:ea typeface="+mn-ea"/>
                <a:cs typeface="+mn-cs"/>
              </a:defRPr>
            </a:lvl1pPr>
            <a:lvl2pPr marL="598488"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lang="en-US" sz="2400" b="0" kern="1200" spc="0" baseline="0" dirty="0">
                <a:gradFill>
                  <a:gsLst>
                    <a:gs pos="1250">
                      <a:schemeClr val="tx1"/>
                    </a:gs>
                    <a:gs pos="100000">
                      <a:schemeClr val="tx1"/>
                    </a:gs>
                  </a:gsLst>
                  <a:lin ang="5400000" scaled="0"/>
                </a:gradFill>
                <a:latin typeface="+mn-lt"/>
                <a:ea typeface="+mn-ea"/>
                <a:cs typeface="+mn-cs"/>
              </a:defRPr>
            </a:lvl2pPr>
            <a:lvl3pPr marL="79375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lang="en-US" sz="2200" b="0" kern="1200" spc="0" baseline="0" dirty="0">
                <a:gradFill>
                  <a:gsLst>
                    <a:gs pos="1250">
                      <a:schemeClr val="tx1"/>
                    </a:gs>
                    <a:gs pos="100000">
                      <a:schemeClr val="tx1"/>
                    </a:gs>
                  </a:gsLst>
                  <a:lin ang="5400000" scaled="0"/>
                </a:gradFill>
                <a:latin typeface="+mn-lt"/>
                <a:ea typeface="+mn-ea"/>
                <a:cs typeface="+mn-cs"/>
              </a:defRPr>
            </a:lvl4pPr>
            <a:lvl5pPr marL="1196975"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lang="en-US" sz="2200" b="0" kern="1200" spc="0" baseline="0" dirty="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1224"/>
              </a:spcBef>
              <a:spcAft>
                <a:spcPts val="0"/>
              </a:spcAft>
              <a:buClr>
                <a:srgbClr val="505050"/>
              </a:buClr>
              <a:buSzPct val="90000"/>
              <a:buFont typeface="Arial" pitchFamily="34" charset="0"/>
              <a:buNone/>
              <a:tabLst/>
              <a:defRPr/>
            </a:pPr>
            <a:r>
              <a:rPr kumimoji="0" lang="en-US" sz="2941" b="0" i="0" u="sng"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Parallel actions</a:t>
            </a:r>
          </a:p>
          <a:p>
            <a:pPr marL="287338" marR="0" lvl="0" indent="-287338" algn="l" defTabSz="932742" rtl="0" eaLnBrk="1" fontAlgn="auto" latinLnBrk="0" hangingPunct="1">
              <a:lnSpc>
                <a:spcPct val="90000"/>
              </a:lnSpc>
              <a:spcBef>
                <a:spcPts val="1224"/>
              </a:spcBef>
              <a:spcAft>
                <a:spcPts val="0"/>
              </a:spcAft>
              <a:buClr>
                <a:srgbClr val="505050"/>
              </a:buClr>
              <a:buSzPct val="90000"/>
              <a:buFont typeface="Arial" pitchFamily="34" charset="0"/>
              <a:buChar char="•"/>
              <a:tabLst/>
              <a:defRPr/>
            </a:pPr>
            <a:r>
              <a:rPr kumimoji="0" lang="en-US" sz="2941"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Explicit parallelization</a:t>
            </a:r>
          </a:p>
          <a:p>
            <a:pPr marL="287338" marR="0" lvl="0" indent="-287338" algn="l" defTabSz="932742" rtl="0" eaLnBrk="1" fontAlgn="auto" latinLnBrk="0" hangingPunct="1">
              <a:lnSpc>
                <a:spcPct val="90000"/>
              </a:lnSpc>
              <a:spcBef>
                <a:spcPts val="1224"/>
              </a:spcBef>
              <a:spcAft>
                <a:spcPts val="0"/>
              </a:spcAft>
              <a:buClr>
                <a:srgbClr val="505050"/>
              </a:buClr>
              <a:buSzPct val="90000"/>
              <a:buFont typeface="Arial" pitchFamily="34" charset="0"/>
              <a:buChar char="•"/>
              <a:tabLst/>
              <a:defRPr/>
            </a:pPr>
            <a:r>
              <a:rPr kumimoji="0" lang="en-US" sz="2941"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Join with Run After</a:t>
            </a:r>
          </a:p>
        </p:txBody>
      </p:sp>
    </p:spTree>
    <p:extLst>
      <p:ext uri="{BB962C8B-B14F-4D97-AF65-F5344CB8AC3E}">
        <p14:creationId xmlns:p14="http://schemas.microsoft.com/office/powerpoint/2010/main" val="12004018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fade">
                                      <p:cBhvr>
                                        <p:cTn id="30" dur="500"/>
                                        <p:tgtEl>
                                          <p:spTgt spid="4">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fade">
                                      <p:cBhvr>
                                        <p:cTn id="35" dur="500"/>
                                        <p:tgtEl>
                                          <p:spTgt spid="4">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fade">
                                      <p:cBhvr>
                                        <p:cTn id="40" dur="500"/>
                                        <p:tgtEl>
                                          <p:spTgt spid="4">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Effect transition="in" filter="fade">
                                      <p:cBhvr>
                                        <p:cTn id="45" dur="500"/>
                                        <p:tgtEl>
                                          <p:spTgt spid="4">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scheduling</a:t>
            </a:r>
          </a:p>
        </p:txBody>
      </p:sp>
      <p:sp>
        <p:nvSpPr>
          <p:cNvPr id="6" name="Text Placeholder 5"/>
          <p:cNvSpPr>
            <a:spLocks noGrp="1"/>
          </p:cNvSpPr>
          <p:nvPr>
            <p:ph type="body" sz="quarter" idx="10"/>
          </p:nvPr>
        </p:nvSpPr>
        <p:spPr>
          <a:xfrm>
            <a:off x="865" y="1197955"/>
            <a:ext cx="11738301" cy="5865582"/>
          </a:xfrm>
        </p:spPr>
        <p:txBody>
          <a:bodyPr/>
          <a:lstStyle/>
          <a:p>
            <a:r>
              <a:rPr lang="en-US" sz="1600" dirty="0">
                <a:solidFill>
                  <a:srgbClr val="000000"/>
                </a:solidFill>
              </a:rPr>
              <a:t> </a:t>
            </a:r>
            <a:r>
              <a:rPr lang="en-US" sz="1600" dirty="0">
                <a:solidFill>
                  <a:srgbClr val="008000"/>
                </a:solidFill>
              </a:rPr>
              <a:t>// Occur on the last Friday of every month at 8:30am and 5:30pm</a:t>
            </a:r>
            <a:endParaRPr lang="en-US" sz="1600" dirty="0">
              <a:solidFill>
                <a:srgbClr val="000000"/>
              </a:solidFill>
            </a:endParaRPr>
          </a:p>
          <a:p>
            <a:r>
              <a:rPr lang="en-US" sz="1600" dirty="0">
                <a:solidFill>
                  <a:srgbClr val="A31515"/>
                </a:solidFill>
              </a:rPr>
              <a:t> "triggers"</a:t>
            </a:r>
            <a:r>
              <a:rPr lang="en-US" sz="1600" dirty="0">
                <a:solidFill>
                  <a:srgbClr val="000000"/>
                </a:solidFill>
              </a:rPr>
              <a:t>: {</a:t>
            </a:r>
          </a:p>
          <a:p>
            <a:r>
              <a:rPr lang="en-US" sz="1600" dirty="0">
                <a:solidFill>
                  <a:srgbClr val="A31515"/>
                </a:solidFill>
              </a:rPr>
              <a:t>    "Recurrence"</a:t>
            </a:r>
            <a:r>
              <a:rPr lang="en-US" sz="1600" dirty="0">
                <a:solidFill>
                  <a:srgbClr val="000000"/>
                </a:solidFill>
              </a:rPr>
              <a:t>:</a:t>
            </a:r>
            <a:r>
              <a:rPr lang="en-US" sz="1600" dirty="0">
                <a:solidFill>
                  <a:srgbClr val="A31515"/>
                </a:solidFill>
              </a:rPr>
              <a:t>    </a:t>
            </a:r>
          </a:p>
          <a:p>
            <a:r>
              <a:rPr lang="en-US" sz="1600" dirty="0">
                <a:solidFill>
                  <a:srgbClr val="A31515"/>
                </a:solidFill>
              </a:rPr>
              <a:t>        "recurrence"</a:t>
            </a:r>
            <a:r>
              <a:rPr lang="en-US" sz="1600" dirty="0">
                <a:solidFill>
                  <a:srgbClr val="000000"/>
                </a:solidFill>
              </a:rPr>
              <a:t>:</a:t>
            </a:r>
          </a:p>
          <a:p>
            <a:r>
              <a:rPr lang="en-US" sz="1600" dirty="0">
                <a:solidFill>
                  <a:srgbClr val="000000"/>
                </a:solidFill>
              </a:rPr>
              <a:t>        {</a:t>
            </a:r>
          </a:p>
          <a:p>
            <a:r>
              <a:rPr lang="en-US" sz="1600" dirty="0">
                <a:solidFill>
                  <a:srgbClr val="000000"/>
                </a:solidFill>
              </a:rPr>
              <a:t>           </a:t>
            </a:r>
            <a:r>
              <a:rPr lang="en-US" sz="1600" dirty="0">
                <a:solidFill>
                  <a:srgbClr val="A31515"/>
                </a:solidFill>
              </a:rPr>
              <a:t>“startTime"</a:t>
            </a:r>
            <a:r>
              <a:rPr lang="en-US" sz="1600" dirty="0">
                <a:solidFill>
                  <a:srgbClr val="000000"/>
                </a:solidFill>
              </a:rPr>
              <a:t>: </a:t>
            </a:r>
            <a:r>
              <a:rPr lang="en-US" sz="1600" dirty="0">
                <a:solidFill>
                  <a:srgbClr val="A31515"/>
                </a:solidFill>
              </a:rPr>
              <a:t>"</a:t>
            </a:r>
            <a:r>
              <a:rPr lang="en-US" sz="1600" b="1" dirty="0"/>
              <a:t>2017-11-01T15:30:30Z</a:t>
            </a:r>
            <a:r>
              <a:rPr lang="en-US" sz="1600" dirty="0">
                <a:solidFill>
                  <a:srgbClr val="A31515"/>
                </a:solidFill>
              </a:rPr>
              <a:t>"</a:t>
            </a:r>
            <a:r>
              <a:rPr lang="en-US" sz="1600" dirty="0">
                <a:solidFill>
                  <a:srgbClr val="000000"/>
                </a:solidFill>
              </a:rPr>
              <a:t>,</a:t>
            </a:r>
          </a:p>
          <a:p>
            <a:r>
              <a:rPr lang="en-US" sz="1600" dirty="0">
                <a:solidFill>
                  <a:srgbClr val="000000"/>
                </a:solidFill>
              </a:rPr>
              <a:t>           </a:t>
            </a:r>
            <a:r>
              <a:rPr lang="en-US" sz="1600" dirty="0">
                <a:solidFill>
                  <a:srgbClr val="A31515"/>
                </a:solidFill>
              </a:rPr>
              <a:t>"frequency"</a:t>
            </a:r>
            <a:r>
              <a:rPr lang="en-US" sz="1600" dirty="0">
                <a:solidFill>
                  <a:srgbClr val="000000"/>
                </a:solidFill>
              </a:rPr>
              <a:t>: </a:t>
            </a:r>
            <a:r>
              <a:rPr lang="en-US" sz="1600" dirty="0">
                <a:solidFill>
                  <a:srgbClr val="A31515"/>
                </a:solidFill>
              </a:rPr>
              <a:t>"month"</a:t>
            </a:r>
            <a:r>
              <a:rPr lang="en-US" sz="1600" dirty="0">
                <a:solidFill>
                  <a:srgbClr val="000000"/>
                </a:solidFill>
              </a:rPr>
              <a:t>,</a:t>
            </a:r>
          </a:p>
          <a:p>
            <a:r>
              <a:rPr lang="en-US" sz="1600" dirty="0">
                <a:solidFill>
                  <a:srgbClr val="000000"/>
                </a:solidFill>
              </a:rPr>
              <a:t>           </a:t>
            </a:r>
            <a:r>
              <a:rPr lang="en-US" sz="1600" dirty="0">
                <a:solidFill>
                  <a:srgbClr val="A31515"/>
                </a:solidFill>
              </a:rPr>
              <a:t>"interval"</a:t>
            </a:r>
            <a:r>
              <a:rPr lang="en-US" sz="1600" dirty="0">
                <a:solidFill>
                  <a:srgbClr val="000000"/>
                </a:solidFill>
              </a:rPr>
              <a:t>: 1,</a:t>
            </a:r>
          </a:p>
          <a:p>
            <a:r>
              <a:rPr lang="en-US" sz="1600" dirty="0">
                <a:solidFill>
                  <a:srgbClr val="A31515"/>
                </a:solidFill>
              </a:rPr>
              <a:t>           "schedule"</a:t>
            </a:r>
            <a:r>
              <a:rPr lang="en-US" sz="1600" dirty="0">
                <a:solidFill>
                  <a:srgbClr val="000000"/>
                </a:solidFill>
              </a:rPr>
              <a:t>:</a:t>
            </a:r>
          </a:p>
          <a:p>
            <a:r>
              <a:rPr lang="en-US" sz="1600" dirty="0">
                <a:solidFill>
                  <a:srgbClr val="000000"/>
                </a:solidFill>
              </a:rPr>
              <a:t>           {</a:t>
            </a:r>
          </a:p>
          <a:p>
            <a:r>
              <a:rPr lang="en-US" sz="1600" dirty="0">
                <a:solidFill>
                  <a:srgbClr val="000000"/>
                </a:solidFill>
              </a:rPr>
              <a:t>               </a:t>
            </a:r>
            <a:r>
              <a:rPr lang="en-US" sz="1600" dirty="0">
                <a:solidFill>
                  <a:srgbClr val="A31515"/>
                </a:solidFill>
              </a:rPr>
              <a:t>"minutes"</a:t>
            </a:r>
            <a:r>
              <a:rPr lang="en-US" sz="1600" dirty="0">
                <a:solidFill>
                  <a:srgbClr val="000000"/>
                </a:solidFill>
              </a:rPr>
              <a:t>: [30],</a:t>
            </a:r>
          </a:p>
          <a:p>
            <a:r>
              <a:rPr lang="en-US" sz="1600" dirty="0">
                <a:solidFill>
                  <a:srgbClr val="000000"/>
                </a:solidFill>
              </a:rPr>
              <a:t>               </a:t>
            </a:r>
            <a:r>
              <a:rPr lang="en-US" sz="1600" dirty="0">
                <a:solidFill>
                  <a:srgbClr val="A31515"/>
                </a:solidFill>
              </a:rPr>
              <a:t>"hours"</a:t>
            </a:r>
            <a:r>
              <a:rPr lang="en-US" sz="1600" dirty="0">
                <a:solidFill>
                  <a:srgbClr val="000000"/>
                </a:solidFill>
              </a:rPr>
              <a:t>: [8,17],</a:t>
            </a:r>
          </a:p>
          <a:p>
            <a:r>
              <a:rPr lang="en-US" sz="1600" dirty="0">
                <a:solidFill>
                  <a:srgbClr val="000000"/>
                </a:solidFill>
              </a:rPr>
              <a:t>               </a:t>
            </a:r>
            <a:r>
              <a:rPr lang="en-US" sz="1600" dirty="0">
                <a:solidFill>
                  <a:srgbClr val="A31515"/>
                </a:solidFill>
              </a:rPr>
              <a:t>"monthlyOccurrences"</a:t>
            </a:r>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A31515"/>
                </a:solidFill>
              </a:rPr>
              <a:t>"day"</a:t>
            </a:r>
            <a:r>
              <a:rPr lang="en-US" sz="1600" dirty="0">
                <a:solidFill>
                  <a:srgbClr val="000000"/>
                </a:solidFill>
              </a:rPr>
              <a:t>: </a:t>
            </a:r>
            <a:r>
              <a:rPr lang="en-US" sz="1600" dirty="0">
                <a:solidFill>
                  <a:srgbClr val="A31515"/>
                </a:solidFill>
              </a:rPr>
              <a:t>"friday"</a:t>
            </a:r>
            <a:r>
              <a:rPr lang="en-US" sz="1600" dirty="0">
                <a:solidFill>
                  <a:srgbClr val="000000"/>
                </a:solidFill>
              </a:rPr>
              <a:t>, </a:t>
            </a:r>
            <a:r>
              <a:rPr lang="en-US" sz="1600" dirty="0">
                <a:solidFill>
                  <a:srgbClr val="A31515"/>
                </a:solidFill>
              </a:rPr>
              <a:t>"occurrence"</a:t>
            </a:r>
            <a:r>
              <a:rPr lang="en-US" sz="1600" dirty="0">
                <a:solidFill>
                  <a:srgbClr val="000000"/>
                </a:solidFill>
              </a:rPr>
              <a:t>: -1}</a:t>
            </a:r>
          </a:p>
          <a:p>
            <a:r>
              <a:rPr lang="en-US" sz="1600" dirty="0">
                <a:solidFill>
                  <a:srgbClr val="000000"/>
                </a:solidFill>
              </a:rPr>
              <a:t>               ]</a:t>
            </a:r>
          </a:p>
          <a:p>
            <a:r>
              <a:rPr lang="en-US" sz="1600" dirty="0">
                <a:solidFill>
                  <a:srgbClr val="000000"/>
                </a:solidFill>
              </a:rPr>
              <a:t>           }</a:t>
            </a:r>
          </a:p>
          <a:p>
            <a:r>
              <a:rPr lang="en-US" sz="1600" dirty="0">
                <a:solidFill>
                  <a:srgbClr val="000000"/>
                </a:solidFill>
              </a:rPr>
              <a:t>       },</a:t>
            </a:r>
            <a:endParaRPr lang="en-US" sz="1600" dirty="0"/>
          </a:p>
          <a:p>
            <a:pPr>
              <a:spcBef>
                <a:spcPts val="1200"/>
              </a:spcBef>
              <a:buClr>
                <a:srgbClr val="353535"/>
              </a:buClr>
            </a:pPr>
            <a:r>
              <a:rPr lang="en-US" sz="1600" dirty="0"/>
              <a:t> </a:t>
            </a:r>
            <a:r>
              <a:rPr lang="en-US" sz="1600" dirty="0">
                <a:solidFill>
                  <a:srgbClr val="A31515"/>
                </a:solidFill>
              </a:rPr>
              <a:t> "type"</a:t>
            </a:r>
            <a:r>
              <a:rPr lang="en-US" sz="1600" dirty="0">
                <a:solidFill>
                  <a:srgbClr val="000000"/>
                </a:solidFill>
              </a:rPr>
              <a:t>: </a:t>
            </a:r>
            <a:r>
              <a:rPr lang="en-US" sz="1600" dirty="0">
                <a:solidFill>
                  <a:srgbClr val="A31515"/>
                </a:solidFill>
              </a:rPr>
              <a:t>"Recurrence"</a:t>
            </a:r>
            <a:endParaRPr lang="en-US" sz="1600" dirty="0">
              <a:solidFill>
                <a:srgbClr val="000000"/>
              </a:solidFill>
            </a:endParaRPr>
          </a:p>
          <a:p>
            <a:pPr>
              <a:spcBef>
                <a:spcPts val="1200"/>
              </a:spcBef>
              <a:buClr>
                <a:srgbClr val="353535"/>
              </a:buClr>
            </a:pPr>
            <a:r>
              <a:rPr lang="en-US" sz="1600" dirty="0"/>
              <a:t>}</a:t>
            </a:r>
          </a:p>
        </p:txBody>
      </p:sp>
    </p:spTree>
    <p:extLst>
      <p:ext uri="{BB962C8B-B14F-4D97-AF65-F5344CB8AC3E}">
        <p14:creationId xmlns:p14="http://schemas.microsoft.com/office/powerpoint/2010/main" val="1962388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2BF5F-8ABF-4328-8109-F487A2669B1D}"/>
              </a:ext>
            </a:extLst>
          </p:cNvPr>
          <p:cNvSpPr>
            <a:spLocks noGrp="1"/>
          </p:cNvSpPr>
          <p:nvPr>
            <p:ph type="title"/>
          </p:nvPr>
        </p:nvSpPr>
        <p:spPr>
          <a:xfrm>
            <a:off x="194537" y="467974"/>
            <a:ext cx="4795873" cy="832764"/>
          </a:xfrm>
        </p:spPr>
        <p:txBody>
          <a:bodyPr/>
          <a:lstStyle/>
          <a:p>
            <a:r>
              <a:rPr lang="en-US" dirty="0"/>
              <a:t>Run Once Jobs</a:t>
            </a:r>
          </a:p>
        </p:txBody>
      </p:sp>
      <p:sp>
        <p:nvSpPr>
          <p:cNvPr id="7" name="Rectangle 6">
            <a:extLst>
              <a:ext uri="{FF2B5EF4-FFF2-40B4-BE49-F238E27FC236}">
                <a16:creationId xmlns:a16="http://schemas.microsoft.com/office/drawing/2014/main" id="{FFAA865B-6650-4FB3-916C-B7FC473F7B46}"/>
              </a:ext>
            </a:extLst>
          </p:cNvPr>
          <p:cNvSpPr/>
          <p:nvPr/>
        </p:nvSpPr>
        <p:spPr>
          <a:xfrm>
            <a:off x="343941" y="1629881"/>
            <a:ext cx="4855634" cy="389227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529" b="0" i="0" u="none" strike="noStrike" kern="1200" cap="none" spc="0" normalizeH="0" baseline="0" noProof="0" dirty="0">
                <a:ln>
                  <a:noFill/>
                </a:ln>
                <a:solidFill>
                  <a:srgbClr val="505050"/>
                </a:solidFill>
                <a:effectLst/>
                <a:uLnTx/>
                <a:uFillTx/>
                <a:latin typeface="Segoe UI"/>
                <a:ea typeface="+mn-ea"/>
                <a:cs typeface="+mn-cs"/>
              </a:rPr>
              <a:t>Request trigger</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3529" b="0" i="0" u="none" strike="noStrike" kern="1200" cap="none" spc="0" normalizeH="0" baseline="0" noProof="0" dirty="0">
                <a:ln>
                  <a:noFill/>
                </a:ln>
                <a:solidFill>
                  <a:srgbClr val="505050"/>
                </a:solidFill>
                <a:effectLst/>
                <a:uLnTx/>
                <a:uFillTx/>
                <a:latin typeface="Segoe UI"/>
                <a:ea typeface="+mn-ea"/>
                <a:cs typeface="+mn-cs"/>
              </a:rPr>
              <a:t>Start time input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529"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529" b="0" i="0" u="none" strike="noStrike" kern="1200" cap="none" spc="0" normalizeH="0" baseline="0" noProof="0" dirty="0">
                <a:ln>
                  <a:noFill/>
                </a:ln>
                <a:solidFill>
                  <a:srgbClr val="505050"/>
                </a:solidFill>
                <a:effectLst/>
                <a:uLnTx/>
                <a:uFillTx/>
                <a:latin typeface="Segoe UI"/>
                <a:ea typeface="+mn-ea"/>
                <a:cs typeface="+mn-cs"/>
              </a:rPr>
              <a:t>Delay Until (start time)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529"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529" b="0" i="0" u="none" strike="noStrike" kern="1200" cap="none" spc="0" normalizeH="0" baseline="0" noProof="0" dirty="0">
                <a:ln>
                  <a:noFill/>
                </a:ln>
                <a:solidFill>
                  <a:srgbClr val="505050"/>
                </a:solidFill>
                <a:effectLst/>
                <a:uLnTx/>
                <a:uFillTx/>
                <a:latin typeface="Segoe UI"/>
                <a:ea typeface="+mn-ea"/>
                <a:cs typeface="+mn-cs"/>
              </a:rPr>
              <a:t>Instantiate millions of scheduled jobs</a:t>
            </a:r>
          </a:p>
        </p:txBody>
      </p:sp>
      <p:pic>
        <p:nvPicPr>
          <p:cNvPr id="3" name="Picture 2">
            <a:extLst>
              <a:ext uri="{FF2B5EF4-FFF2-40B4-BE49-F238E27FC236}">
                <a16:creationId xmlns:a16="http://schemas.microsoft.com/office/drawing/2014/main" id="{09355AC7-D478-4131-9E73-F78A8357ABCA}"/>
              </a:ext>
            </a:extLst>
          </p:cNvPr>
          <p:cNvPicPr>
            <a:picLocks noChangeAspect="1"/>
          </p:cNvPicPr>
          <p:nvPr/>
        </p:nvPicPr>
        <p:blipFill>
          <a:blip r:embed="rId3"/>
          <a:stretch>
            <a:fillRect/>
          </a:stretch>
        </p:blipFill>
        <p:spPr>
          <a:xfrm>
            <a:off x="6057876" y="467974"/>
            <a:ext cx="5815389" cy="5650301"/>
          </a:xfrm>
          <a:prstGeom prst="rect">
            <a:avLst/>
          </a:prstGeom>
        </p:spPr>
      </p:pic>
    </p:spTree>
    <p:extLst>
      <p:ext uri="{BB962C8B-B14F-4D97-AF65-F5344CB8AC3E}">
        <p14:creationId xmlns:p14="http://schemas.microsoft.com/office/powerpoint/2010/main" val="126068790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Grouping and processing messages</a:t>
            </a:r>
          </a:p>
          <a:p>
            <a:pPr lvl="1"/>
            <a:r>
              <a:rPr lang="en-US" dirty="0"/>
              <a:t>2 Logic Apps – sender and receiver</a:t>
            </a:r>
          </a:p>
          <a:p>
            <a:pPr lvl="1"/>
            <a:r>
              <a:rPr lang="en-US" dirty="0"/>
              <a:t>‘batcher’ aware of batching logic app</a:t>
            </a:r>
          </a:p>
          <a:p>
            <a:pPr lvl="1"/>
            <a:r>
              <a:rPr lang="en-US" dirty="0"/>
              <a:t>Batching logic app not aware of batcher(s) – 1:n</a:t>
            </a:r>
          </a:p>
          <a:p>
            <a:endParaRPr lang="en-US" dirty="0"/>
          </a:p>
          <a:p>
            <a:endParaRPr lang="en-US" dirty="0"/>
          </a:p>
          <a:p>
            <a:endParaRPr lang="en-US" dirty="0"/>
          </a:p>
          <a:p>
            <a:endParaRPr lang="en-US" dirty="0"/>
          </a:p>
          <a:p>
            <a:pPr lvl="1"/>
            <a:endParaRPr lang="en-US" dirty="0"/>
          </a:p>
          <a:p>
            <a:endParaRPr lang="en-US" dirty="0"/>
          </a:p>
          <a:p>
            <a:endParaRPr lang="en-US" dirty="0"/>
          </a:p>
          <a:p>
            <a:endParaRPr lang="en-US" dirty="0"/>
          </a:p>
        </p:txBody>
      </p:sp>
      <p:sp>
        <p:nvSpPr>
          <p:cNvPr id="2" name="Title 1"/>
          <p:cNvSpPr>
            <a:spLocks noGrp="1"/>
          </p:cNvSpPr>
          <p:nvPr>
            <p:ph type="title"/>
          </p:nvPr>
        </p:nvSpPr>
        <p:spPr/>
        <p:txBody>
          <a:bodyPr/>
          <a:lstStyle/>
          <a:p>
            <a:r>
              <a:rPr lang="en-US" dirty="0"/>
              <a:t>Batching</a:t>
            </a:r>
          </a:p>
        </p:txBody>
      </p:sp>
      <p:pic>
        <p:nvPicPr>
          <p:cNvPr id="6" name="Picture 5"/>
          <p:cNvPicPr>
            <a:picLocks noChangeAspect="1"/>
          </p:cNvPicPr>
          <p:nvPr/>
        </p:nvPicPr>
        <p:blipFill>
          <a:blip r:embed="rId3"/>
          <a:stretch>
            <a:fillRect/>
          </a:stretch>
        </p:blipFill>
        <p:spPr>
          <a:xfrm>
            <a:off x="4224325" y="5076084"/>
            <a:ext cx="739423" cy="579058"/>
          </a:xfrm>
          <a:prstGeom prst="rect">
            <a:avLst/>
          </a:prstGeom>
        </p:spPr>
      </p:pic>
      <p:pic>
        <p:nvPicPr>
          <p:cNvPr id="7" name="Picture 6"/>
          <p:cNvPicPr>
            <a:picLocks noChangeAspect="1"/>
          </p:cNvPicPr>
          <p:nvPr/>
        </p:nvPicPr>
        <p:blipFill>
          <a:blip r:embed="rId3"/>
          <a:stretch>
            <a:fillRect/>
          </a:stretch>
        </p:blipFill>
        <p:spPr>
          <a:xfrm>
            <a:off x="8643697" y="5076084"/>
            <a:ext cx="739423" cy="579058"/>
          </a:xfrm>
          <a:prstGeom prst="rect">
            <a:avLst/>
          </a:prstGeom>
        </p:spPr>
      </p:pic>
      <p:sp>
        <p:nvSpPr>
          <p:cNvPr id="9" name="TextBox 8"/>
          <p:cNvSpPr txBox="1"/>
          <p:nvPr/>
        </p:nvSpPr>
        <p:spPr>
          <a:xfrm>
            <a:off x="2410211" y="4765239"/>
            <a:ext cx="1279979" cy="37479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Event</a:t>
            </a:r>
          </a:p>
        </p:txBody>
      </p:sp>
      <p:sp>
        <p:nvSpPr>
          <p:cNvPr id="10" name="Rectangle 9"/>
          <p:cNvSpPr/>
          <p:nvPr/>
        </p:nvSpPr>
        <p:spPr>
          <a:xfrm>
            <a:off x="7111310" y="4325939"/>
            <a:ext cx="766246" cy="13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1" name="Rectangle 10"/>
          <p:cNvSpPr/>
          <p:nvPr/>
        </p:nvSpPr>
        <p:spPr>
          <a:xfrm>
            <a:off x="7111310" y="5281259"/>
            <a:ext cx="766246" cy="13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2" name="Rectangle 11"/>
          <p:cNvSpPr/>
          <p:nvPr/>
        </p:nvSpPr>
        <p:spPr>
          <a:xfrm>
            <a:off x="7111259" y="5534064"/>
            <a:ext cx="766246" cy="13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cxnSp>
        <p:nvCxnSpPr>
          <p:cNvPr id="13" name="Elbow Connector 12"/>
          <p:cNvCxnSpPr>
            <a:stCxn id="6" idx="0"/>
            <a:endCxn id="10" idx="0"/>
          </p:cNvCxnSpPr>
          <p:nvPr/>
        </p:nvCxnSpPr>
        <p:spPr>
          <a:xfrm rot="5400000" flipH="1" flipV="1">
            <a:off x="5669163" y="3250813"/>
            <a:ext cx="750145" cy="2900397"/>
          </a:xfrm>
          <a:prstGeom prst="bentConnector3">
            <a:avLst>
              <a:gd name="adj1" fmla="val 1304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2" idx="2"/>
            <a:endCxn id="7" idx="2"/>
          </p:cNvCxnSpPr>
          <p:nvPr/>
        </p:nvCxnSpPr>
        <p:spPr>
          <a:xfrm rot="5400000" flipH="1" flipV="1">
            <a:off x="8249130" y="4900394"/>
            <a:ext cx="9532" cy="1519028"/>
          </a:xfrm>
          <a:prstGeom prst="bentConnector3">
            <a:avLst>
              <a:gd name="adj1" fmla="val -2397986"/>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532887" y="4437516"/>
            <a:ext cx="1279979" cy="9397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Partition within batch</a:t>
            </a:r>
          </a:p>
        </p:txBody>
      </p:sp>
      <p:sp>
        <p:nvSpPr>
          <p:cNvPr id="18" name="TextBox 17"/>
          <p:cNvSpPr txBox="1"/>
          <p:nvPr/>
        </p:nvSpPr>
        <p:spPr>
          <a:xfrm>
            <a:off x="9139563" y="5019760"/>
            <a:ext cx="1279979" cy="6572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Batch</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Trigger</a:t>
            </a:r>
          </a:p>
        </p:txBody>
      </p:sp>
      <p:cxnSp>
        <p:nvCxnSpPr>
          <p:cNvPr id="26" name="Straight Arrow Connector 25"/>
          <p:cNvCxnSpPr>
            <a:endCxn id="6" idx="1"/>
          </p:cNvCxnSpPr>
          <p:nvPr/>
        </p:nvCxnSpPr>
        <p:spPr>
          <a:xfrm>
            <a:off x="3273953" y="5364349"/>
            <a:ext cx="950372" cy="1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Lightning Bolt 26"/>
          <p:cNvSpPr/>
          <p:nvPr/>
        </p:nvSpPr>
        <p:spPr>
          <a:xfrm>
            <a:off x="2891381" y="5164533"/>
            <a:ext cx="382023" cy="494672"/>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9" name="Rectangle 28"/>
          <p:cNvSpPr/>
          <p:nvPr/>
        </p:nvSpPr>
        <p:spPr>
          <a:xfrm>
            <a:off x="7117811" y="4567050"/>
            <a:ext cx="766246" cy="13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1" name="Rectangle 30"/>
          <p:cNvSpPr/>
          <p:nvPr/>
        </p:nvSpPr>
        <p:spPr>
          <a:xfrm>
            <a:off x="7117810" y="4807284"/>
            <a:ext cx="766246" cy="13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2" name="Rectangle 31"/>
          <p:cNvSpPr/>
          <p:nvPr/>
        </p:nvSpPr>
        <p:spPr>
          <a:xfrm>
            <a:off x="7117810" y="5048528"/>
            <a:ext cx="766246" cy="13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6" name="Rectangle 35"/>
          <p:cNvSpPr/>
          <p:nvPr/>
        </p:nvSpPr>
        <p:spPr>
          <a:xfrm>
            <a:off x="6766465" y="4517840"/>
            <a:ext cx="1487429" cy="7343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noFill/>
              <a:effectLst/>
              <a:uLnTx/>
              <a:uFillTx/>
              <a:latin typeface="Segoe UI"/>
              <a:ea typeface="+mn-ea"/>
              <a:cs typeface="+mn-cs"/>
            </a:endParaRPr>
          </a:p>
        </p:txBody>
      </p:sp>
      <p:sp>
        <p:nvSpPr>
          <p:cNvPr id="20" name="TextBox 19"/>
          <p:cNvSpPr txBox="1"/>
          <p:nvPr/>
        </p:nvSpPr>
        <p:spPr>
          <a:xfrm>
            <a:off x="10152401" y="4765170"/>
            <a:ext cx="1788791" cy="119835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Time based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Count Based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Size based (soon)</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2982" y="4188035"/>
            <a:ext cx="520165" cy="520165"/>
          </a:xfrm>
          <a:prstGeom prst="rect">
            <a:avLst/>
          </a:prstGeom>
        </p:spPr>
      </p:pic>
      <p:sp>
        <p:nvSpPr>
          <p:cNvPr id="22" name="TextBox 21"/>
          <p:cNvSpPr txBox="1"/>
          <p:nvPr/>
        </p:nvSpPr>
        <p:spPr>
          <a:xfrm>
            <a:off x="9169971" y="4314588"/>
            <a:ext cx="1279979" cy="3674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Config</a:t>
            </a:r>
          </a:p>
        </p:txBody>
      </p:sp>
      <p:cxnSp>
        <p:nvCxnSpPr>
          <p:cNvPr id="8" name="Straight Arrow Connector 7"/>
          <p:cNvCxnSpPr>
            <a:stCxn id="7" idx="0"/>
          </p:cNvCxnSpPr>
          <p:nvPr/>
        </p:nvCxnSpPr>
        <p:spPr>
          <a:xfrm flipV="1">
            <a:off x="9013409" y="4697659"/>
            <a:ext cx="0" cy="37842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98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 name="TextBox 89">
            <a:extLst>
              <a:ext uri="{FF2B5EF4-FFF2-40B4-BE49-F238E27FC236}">
                <a16:creationId xmlns:a16="http://schemas.microsoft.com/office/drawing/2014/main" id="{00B40FA5-4DE0-4224-98A1-4A8CFAD93649}"/>
              </a:ext>
            </a:extLst>
          </p:cNvPr>
          <p:cNvSpPr txBox="1"/>
          <p:nvPr/>
        </p:nvSpPr>
        <p:spPr>
          <a:xfrm>
            <a:off x="4826083" y="4050581"/>
            <a:ext cx="2666638" cy="1001512"/>
          </a:xfrm>
          <a:prstGeom prst="rect">
            <a:avLst/>
          </a:prstGeom>
          <a:noFill/>
        </p:spPr>
        <p:txBody>
          <a:bodyPr wrap="square" lIns="91426" tIns="146282" rIns="182851" bIns="146282" rtlCol="0">
            <a:spAutoFit/>
          </a:bodyPr>
          <a:lstStyle/>
          <a:p>
            <a:pPr marL="0" marR="0" lvl="0" indent="0" algn="ctr" defTabSz="1218950"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Segoe UI"/>
              </a:rPr>
              <a:t>Manage apps not servers</a:t>
            </a:r>
          </a:p>
        </p:txBody>
      </p:sp>
      <p:sp>
        <p:nvSpPr>
          <p:cNvPr id="91" name="TextBox 90">
            <a:extLst>
              <a:ext uri="{FF2B5EF4-FFF2-40B4-BE49-F238E27FC236}">
                <a16:creationId xmlns:a16="http://schemas.microsoft.com/office/drawing/2014/main" id="{7845CB00-85FC-4544-B77E-7BE4B2CAC4D3}"/>
              </a:ext>
            </a:extLst>
          </p:cNvPr>
          <p:cNvSpPr txBox="1"/>
          <p:nvPr/>
        </p:nvSpPr>
        <p:spPr>
          <a:xfrm>
            <a:off x="8421178" y="4050581"/>
            <a:ext cx="2455689" cy="1015607"/>
          </a:xfrm>
          <a:prstGeom prst="rect">
            <a:avLst/>
          </a:prstGeom>
          <a:noFill/>
        </p:spPr>
        <p:txBody>
          <a:bodyPr wrap="square" lIns="91426" tIns="146282" rIns="182851" bIns="146282" rtlCol="0">
            <a:spAutoFit/>
          </a:bodyPr>
          <a:lstStyle/>
          <a:p>
            <a:pPr marL="0" marR="0" lvl="0" indent="0" algn="ctr" defTabSz="1218950"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Segoe UI"/>
              </a:rPr>
              <a:t>Faster time to market</a:t>
            </a:r>
          </a:p>
        </p:txBody>
      </p:sp>
      <p:sp>
        <p:nvSpPr>
          <p:cNvPr id="92" name="TextBox 91">
            <a:extLst>
              <a:ext uri="{FF2B5EF4-FFF2-40B4-BE49-F238E27FC236}">
                <a16:creationId xmlns:a16="http://schemas.microsoft.com/office/drawing/2014/main" id="{739C5EDD-DD6E-43A4-8B40-A512E0BF7E9C}"/>
              </a:ext>
            </a:extLst>
          </p:cNvPr>
          <p:cNvSpPr txBox="1"/>
          <p:nvPr/>
        </p:nvSpPr>
        <p:spPr>
          <a:xfrm>
            <a:off x="1317093" y="4050581"/>
            <a:ext cx="2580533" cy="1015607"/>
          </a:xfrm>
          <a:prstGeom prst="rect">
            <a:avLst/>
          </a:prstGeom>
          <a:noFill/>
        </p:spPr>
        <p:txBody>
          <a:bodyPr wrap="square" lIns="91426" tIns="146282" rIns="182851" bIns="146282" rtlCol="0">
            <a:spAutoFit/>
          </a:bodyPr>
          <a:lstStyle/>
          <a:p>
            <a:pPr marL="0" marR="0" lvl="0" indent="0" algn="ctr" defTabSz="1218950"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Segoe UI"/>
              </a:rPr>
              <a:t>Reduced DevOps</a:t>
            </a:r>
          </a:p>
        </p:txBody>
      </p:sp>
      <p:sp>
        <p:nvSpPr>
          <p:cNvPr id="93" name="Title 2">
            <a:extLst>
              <a:ext uri="{FF2B5EF4-FFF2-40B4-BE49-F238E27FC236}">
                <a16:creationId xmlns:a16="http://schemas.microsoft.com/office/drawing/2014/main" id="{8449D6D4-C4FA-4198-9743-D873E33CF0F8}"/>
              </a:ext>
            </a:extLst>
          </p:cNvPr>
          <p:cNvSpPr>
            <a:spLocks noGrp="1"/>
          </p:cNvSpPr>
          <p:nvPr>
            <p:ph type="title"/>
          </p:nvPr>
        </p:nvSpPr>
        <p:spPr>
          <a:xfrm>
            <a:off x="269240" y="289511"/>
            <a:ext cx="11655840" cy="899665"/>
          </a:xfrm>
        </p:spPr>
        <p:txBody>
          <a:bodyPr/>
          <a:lstStyle/>
          <a:p>
            <a:r>
              <a:rPr lang="en-US" dirty="0"/>
              <a:t>Benefits of Serverless</a:t>
            </a:r>
            <a:br>
              <a:rPr lang="en-US" dirty="0"/>
            </a:br>
            <a:endParaRPr lang="en-US" dirty="0"/>
          </a:p>
        </p:txBody>
      </p:sp>
      <p:grpSp>
        <p:nvGrpSpPr>
          <p:cNvPr id="94" name="Group 93">
            <a:extLst>
              <a:ext uri="{FF2B5EF4-FFF2-40B4-BE49-F238E27FC236}">
                <a16:creationId xmlns:a16="http://schemas.microsoft.com/office/drawing/2014/main" id="{330F0F26-A576-4F43-BC41-D2C554D1F525}"/>
              </a:ext>
            </a:extLst>
          </p:cNvPr>
          <p:cNvGrpSpPr/>
          <p:nvPr/>
        </p:nvGrpSpPr>
        <p:grpSpPr>
          <a:xfrm>
            <a:off x="1764533" y="2303664"/>
            <a:ext cx="1685653" cy="1685653"/>
            <a:chOff x="1799852" y="2349343"/>
            <a:chExt cx="1719478" cy="1719478"/>
          </a:xfrm>
        </p:grpSpPr>
        <p:sp>
          <p:nvSpPr>
            <p:cNvPr id="95" name="Oval 94">
              <a:extLst>
                <a:ext uri="{FF2B5EF4-FFF2-40B4-BE49-F238E27FC236}">
                  <a16:creationId xmlns:a16="http://schemas.microsoft.com/office/drawing/2014/main" id="{1925AF59-A43C-4A41-9687-EE5A70C56AD5}"/>
                </a:ext>
              </a:extLst>
            </p:cNvPr>
            <p:cNvSpPr/>
            <p:nvPr/>
          </p:nvSpPr>
          <p:spPr bwMode="auto">
            <a:xfrm>
              <a:off x="1799852"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96" name="Group 4">
              <a:extLst>
                <a:ext uri="{FF2B5EF4-FFF2-40B4-BE49-F238E27FC236}">
                  <a16:creationId xmlns:a16="http://schemas.microsoft.com/office/drawing/2014/main" id="{24891386-822A-4EE0-A9A2-8C4504CC83CD}"/>
                </a:ext>
              </a:extLst>
            </p:cNvPr>
            <p:cNvGrpSpPr>
              <a:grpSpLocks noChangeAspect="1"/>
            </p:cNvGrpSpPr>
            <p:nvPr/>
          </p:nvGrpSpPr>
          <p:grpSpPr bwMode="auto">
            <a:xfrm>
              <a:off x="2084315" y="2864915"/>
              <a:ext cx="1119410" cy="646770"/>
              <a:chOff x="12" y="8"/>
              <a:chExt cx="270" cy="156"/>
            </a:xfrm>
          </p:grpSpPr>
          <p:sp>
            <p:nvSpPr>
              <p:cNvPr id="97" name="Oval 96">
                <a:extLst>
                  <a:ext uri="{FF2B5EF4-FFF2-40B4-BE49-F238E27FC236}">
                    <a16:creationId xmlns:a16="http://schemas.microsoft.com/office/drawing/2014/main" id="{7F6DFD06-A576-44A4-A9FF-AAB8572A08EC}"/>
                  </a:ext>
                </a:extLst>
              </p:cNvPr>
              <p:cNvSpPr>
                <a:spLocks noChangeArrowheads="1"/>
              </p:cNvSpPr>
              <p:nvPr/>
            </p:nvSpPr>
            <p:spPr bwMode="auto">
              <a:xfrm>
                <a:off x="31" y="8"/>
                <a:ext cx="89" cy="91"/>
              </a:xfrm>
              <a:prstGeom prst="ellipse">
                <a:avLst/>
              </a:pr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98" name="Freeform 6">
                <a:extLst>
                  <a:ext uri="{FF2B5EF4-FFF2-40B4-BE49-F238E27FC236}">
                    <a16:creationId xmlns:a16="http://schemas.microsoft.com/office/drawing/2014/main" id="{2B5A7C90-DB8C-4BFE-AF6F-2353F532F876}"/>
                  </a:ext>
                </a:extLst>
              </p:cNvPr>
              <p:cNvSpPr>
                <a:spLocks/>
              </p:cNvSpPr>
              <p:nvPr/>
            </p:nvSpPr>
            <p:spPr bwMode="auto">
              <a:xfrm>
                <a:off x="12" y="99"/>
                <a:ext cx="124" cy="65"/>
              </a:xfrm>
              <a:custGeom>
                <a:avLst/>
                <a:gdLst>
                  <a:gd name="T0" fmla="*/ 59 w 59"/>
                  <a:gd name="T1" fmla="*/ 30 h 30"/>
                  <a:gd name="T2" fmla="*/ 30 w 59"/>
                  <a:gd name="T3" fmla="*/ 0 h 30"/>
                  <a:gd name="T4" fmla="*/ 0 w 59"/>
                  <a:gd name="T5" fmla="*/ 30 h 30"/>
                </a:gdLst>
                <a:ahLst/>
                <a:cxnLst>
                  <a:cxn ang="0">
                    <a:pos x="T0" y="T1"/>
                  </a:cxn>
                  <a:cxn ang="0">
                    <a:pos x="T2" y="T3"/>
                  </a:cxn>
                  <a:cxn ang="0">
                    <a:pos x="T4" y="T5"/>
                  </a:cxn>
                </a:cxnLst>
                <a:rect l="0" t="0" r="r" b="b"/>
                <a:pathLst>
                  <a:path w="59" h="30">
                    <a:moveTo>
                      <a:pt x="59" y="30"/>
                    </a:moveTo>
                    <a:cubicBezTo>
                      <a:pt x="59" y="13"/>
                      <a:pt x="46" y="0"/>
                      <a:pt x="30" y="0"/>
                    </a:cubicBezTo>
                    <a:cubicBezTo>
                      <a:pt x="13" y="0"/>
                      <a:pt x="0" y="13"/>
                      <a:pt x="0" y="30"/>
                    </a:cubicBez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99" name="Freeform 7">
                <a:extLst>
                  <a:ext uri="{FF2B5EF4-FFF2-40B4-BE49-F238E27FC236}">
                    <a16:creationId xmlns:a16="http://schemas.microsoft.com/office/drawing/2014/main" id="{12542F1A-EFFD-4068-B7D6-230D9A8AB45D}"/>
                  </a:ext>
                </a:extLst>
              </p:cNvPr>
              <p:cNvSpPr>
                <a:spLocks/>
              </p:cNvSpPr>
              <p:nvPr/>
            </p:nvSpPr>
            <p:spPr bwMode="auto">
              <a:xfrm>
                <a:off x="113" y="30"/>
                <a:ext cx="125" cy="93"/>
              </a:xfrm>
              <a:custGeom>
                <a:avLst/>
                <a:gdLst>
                  <a:gd name="T0" fmla="*/ 11 w 125"/>
                  <a:gd name="T1" fmla="*/ 93 h 93"/>
                  <a:gd name="T2" fmla="*/ 125 w 125"/>
                  <a:gd name="T3" fmla="*/ 93 h 93"/>
                  <a:gd name="T4" fmla="*/ 125 w 125"/>
                  <a:gd name="T5" fmla="*/ 0 h 93"/>
                  <a:gd name="T6" fmla="*/ 0 w 125"/>
                  <a:gd name="T7" fmla="*/ 0 h 93"/>
                </a:gdLst>
                <a:ahLst/>
                <a:cxnLst>
                  <a:cxn ang="0">
                    <a:pos x="T0" y="T1"/>
                  </a:cxn>
                  <a:cxn ang="0">
                    <a:pos x="T2" y="T3"/>
                  </a:cxn>
                  <a:cxn ang="0">
                    <a:pos x="T4" y="T5"/>
                  </a:cxn>
                  <a:cxn ang="0">
                    <a:pos x="T6" y="T7"/>
                  </a:cxn>
                </a:cxnLst>
                <a:rect l="0" t="0" r="r" b="b"/>
                <a:pathLst>
                  <a:path w="125" h="93">
                    <a:moveTo>
                      <a:pt x="11" y="93"/>
                    </a:moveTo>
                    <a:lnTo>
                      <a:pt x="125" y="93"/>
                    </a:lnTo>
                    <a:lnTo>
                      <a:pt x="125" y="0"/>
                    </a:lnTo>
                    <a:lnTo>
                      <a:pt x="0" y="0"/>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00" name="Line 8">
                <a:extLst>
                  <a:ext uri="{FF2B5EF4-FFF2-40B4-BE49-F238E27FC236}">
                    <a16:creationId xmlns:a16="http://schemas.microsoft.com/office/drawing/2014/main" id="{C8EF4D99-77CA-4A6D-9AF4-28B0CE27817B}"/>
                  </a:ext>
                </a:extLst>
              </p:cNvPr>
              <p:cNvSpPr>
                <a:spLocks noChangeShapeType="1"/>
              </p:cNvSpPr>
              <p:nvPr/>
            </p:nvSpPr>
            <p:spPr bwMode="auto">
              <a:xfrm flipV="1">
                <a:off x="170" y="123"/>
                <a:ext cx="0" cy="32"/>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01" name="Freeform 9">
                <a:extLst>
                  <a:ext uri="{FF2B5EF4-FFF2-40B4-BE49-F238E27FC236}">
                    <a16:creationId xmlns:a16="http://schemas.microsoft.com/office/drawing/2014/main" id="{A9CAF81A-4274-48D9-AB1D-DA0D58DC4E14}"/>
                  </a:ext>
                </a:extLst>
              </p:cNvPr>
              <p:cNvSpPr>
                <a:spLocks/>
              </p:cNvSpPr>
              <p:nvPr/>
            </p:nvSpPr>
            <p:spPr bwMode="auto">
              <a:xfrm>
                <a:off x="223" y="47"/>
                <a:ext cx="59" cy="108"/>
              </a:xfrm>
              <a:custGeom>
                <a:avLst/>
                <a:gdLst>
                  <a:gd name="T0" fmla="*/ 15 w 59"/>
                  <a:gd name="T1" fmla="*/ 0 h 108"/>
                  <a:gd name="T2" fmla="*/ 59 w 59"/>
                  <a:gd name="T3" fmla="*/ 0 h 108"/>
                  <a:gd name="T4" fmla="*/ 59 w 59"/>
                  <a:gd name="T5" fmla="*/ 108 h 108"/>
                  <a:gd name="T6" fmla="*/ 0 w 59"/>
                  <a:gd name="T7" fmla="*/ 108 h 108"/>
                  <a:gd name="T8" fmla="*/ 0 w 59"/>
                  <a:gd name="T9" fmla="*/ 76 h 108"/>
                </a:gdLst>
                <a:ahLst/>
                <a:cxnLst>
                  <a:cxn ang="0">
                    <a:pos x="T0" y="T1"/>
                  </a:cxn>
                  <a:cxn ang="0">
                    <a:pos x="T2" y="T3"/>
                  </a:cxn>
                  <a:cxn ang="0">
                    <a:pos x="T4" y="T5"/>
                  </a:cxn>
                  <a:cxn ang="0">
                    <a:pos x="T6" y="T7"/>
                  </a:cxn>
                  <a:cxn ang="0">
                    <a:pos x="T8" y="T9"/>
                  </a:cxn>
                </a:cxnLst>
                <a:rect l="0" t="0" r="r" b="b"/>
                <a:pathLst>
                  <a:path w="59" h="108">
                    <a:moveTo>
                      <a:pt x="15" y="0"/>
                    </a:moveTo>
                    <a:lnTo>
                      <a:pt x="59" y="0"/>
                    </a:lnTo>
                    <a:lnTo>
                      <a:pt x="59" y="108"/>
                    </a:lnTo>
                    <a:lnTo>
                      <a:pt x="0" y="108"/>
                    </a:lnTo>
                    <a:lnTo>
                      <a:pt x="0" y="76"/>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02" name="Line 10">
                <a:extLst>
                  <a:ext uri="{FF2B5EF4-FFF2-40B4-BE49-F238E27FC236}">
                    <a16:creationId xmlns:a16="http://schemas.microsoft.com/office/drawing/2014/main" id="{6AA346E5-F61D-45D9-8554-22CDC03900F1}"/>
                  </a:ext>
                </a:extLst>
              </p:cNvPr>
              <p:cNvSpPr>
                <a:spLocks noChangeShapeType="1"/>
              </p:cNvSpPr>
              <p:nvPr/>
            </p:nvSpPr>
            <p:spPr bwMode="auto">
              <a:xfrm flipH="1">
                <a:off x="130" y="155"/>
                <a:ext cx="68"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03" name="Line 11">
                <a:extLst>
                  <a:ext uri="{FF2B5EF4-FFF2-40B4-BE49-F238E27FC236}">
                    <a16:creationId xmlns:a16="http://schemas.microsoft.com/office/drawing/2014/main" id="{19973AEE-EF67-402A-BF15-3318DB2247B1}"/>
                  </a:ext>
                </a:extLst>
              </p:cNvPr>
              <p:cNvSpPr>
                <a:spLocks noChangeShapeType="1"/>
              </p:cNvSpPr>
              <p:nvPr/>
            </p:nvSpPr>
            <p:spPr bwMode="auto">
              <a:xfrm flipH="1">
                <a:off x="238" y="82"/>
                <a:ext cx="44"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04" name="Line 12">
                <a:extLst>
                  <a:ext uri="{FF2B5EF4-FFF2-40B4-BE49-F238E27FC236}">
                    <a16:creationId xmlns:a16="http://schemas.microsoft.com/office/drawing/2014/main" id="{52A6763D-14EC-461C-8965-EAC5BDB96BCB}"/>
                  </a:ext>
                </a:extLst>
              </p:cNvPr>
              <p:cNvSpPr>
                <a:spLocks noChangeShapeType="1"/>
              </p:cNvSpPr>
              <p:nvPr/>
            </p:nvSpPr>
            <p:spPr bwMode="auto">
              <a:xfrm flipH="1">
                <a:off x="238" y="110"/>
                <a:ext cx="44"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05" name="Line 13">
                <a:extLst>
                  <a:ext uri="{FF2B5EF4-FFF2-40B4-BE49-F238E27FC236}">
                    <a16:creationId xmlns:a16="http://schemas.microsoft.com/office/drawing/2014/main" id="{7CC9A4DF-84ED-4840-8B57-FF5108EA8D72}"/>
                  </a:ext>
                </a:extLst>
              </p:cNvPr>
              <p:cNvSpPr>
                <a:spLocks noChangeShapeType="1"/>
              </p:cNvSpPr>
              <p:nvPr/>
            </p:nvSpPr>
            <p:spPr bwMode="auto">
              <a:xfrm>
                <a:off x="145" y="58"/>
                <a:ext cx="19" cy="37"/>
              </a:xfrm>
              <a:prstGeom prst="line">
                <a:avLst/>
              </a:prstGeom>
              <a:noFill/>
              <a:ln w="206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06" name="Freeform 14">
                <a:extLst>
                  <a:ext uri="{FF2B5EF4-FFF2-40B4-BE49-F238E27FC236}">
                    <a16:creationId xmlns:a16="http://schemas.microsoft.com/office/drawing/2014/main" id="{831EBD42-C435-42DC-8340-4B238660217D}"/>
                  </a:ext>
                </a:extLst>
              </p:cNvPr>
              <p:cNvSpPr>
                <a:spLocks/>
              </p:cNvSpPr>
              <p:nvPr/>
            </p:nvSpPr>
            <p:spPr bwMode="auto">
              <a:xfrm>
                <a:off x="183" y="54"/>
                <a:ext cx="19" cy="41"/>
              </a:xfrm>
              <a:custGeom>
                <a:avLst/>
                <a:gdLst>
                  <a:gd name="T0" fmla="*/ 0 w 19"/>
                  <a:gd name="T1" fmla="*/ 0 h 41"/>
                  <a:gd name="T2" fmla="*/ 19 w 19"/>
                  <a:gd name="T3" fmla="*/ 21 h 41"/>
                  <a:gd name="T4" fmla="*/ 0 w 19"/>
                  <a:gd name="T5" fmla="*/ 41 h 41"/>
                </a:gdLst>
                <a:ahLst/>
                <a:cxnLst>
                  <a:cxn ang="0">
                    <a:pos x="T0" y="T1"/>
                  </a:cxn>
                  <a:cxn ang="0">
                    <a:pos x="T2" y="T3"/>
                  </a:cxn>
                  <a:cxn ang="0">
                    <a:pos x="T4" y="T5"/>
                  </a:cxn>
                </a:cxnLst>
                <a:rect l="0" t="0" r="r" b="b"/>
                <a:pathLst>
                  <a:path w="19" h="41">
                    <a:moveTo>
                      <a:pt x="0" y="0"/>
                    </a:moveTo>
                    <a:lnTo>
                      <a:pt x="19" y="21"/>
                    </a:lnTo>
                    <a:lnTo>
                      <a:pt x="0" y="41"/>
                    </a:lnTo>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grpSp>
      </p:grpSp>
      <p:grpSp>
        <p:nvGrpSpPr>
          <p:cNvPr id="107" name="Group 106">
            <a:extLst>
              <a:ext uri="{FF2B5EF4-FFF2-40B4-BE49-F238E27FC236}">
                <a16:creationId xmlns:a16="http://schemas.microsoft.com/office/drawing/2014/main" id="{40AF8A24-B3DA-461E-B627-AD834AF71D8C}"/>
              </a:ext>
            </a:extLst>
          </p:cNvPr>
          <p:cNvGrpSpPr/>
          <p:nvPr/>
        </p:nvGrpSpPr>
        <p:grpSpPr>
          <a:xfrm>
            <a:off x="5316574" y="2303664"/>
            <a:ext cx="1685653" cy="1685653"/>
            <a:chOff x="5423171" y="2349343"/>
            <a:chExt cx="1719478" cy="1719478"/>
          </a:xfrm>
        </p:grpSpPr>
        <p:sp>
          <p:nvSpPr>
            <p:cNvPr id="108" name="Oval 107">
              <a:extLst>
                <a:ext uri="{FF2B5EF4-FFF2-40B4-BE49-F238E27FC236}">
                  <a16:creationId xmlns:a16="http://schemas.microsoft.com/office/drawing/2014/main" id="{E0FA430B-E799-40DD-90A7-9F31A9B9F152}"/>
                </a:ext>
              </a:extLst>
            </p:cNvPr>
            <p:cNvSpPr/>
            <p:nvPr/>
          </p:nvSpPr>
          <p:spPr bwMode="auto">
            <a:xfrm>
              <a:off x="5423171"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09" name="Group 17">
              <a:extLst>
                <a:ext uri="{FF2B5EF4-FFF2-40B4-BE49-F238E27FC236}">
                  <a16:creationId xmlns:a16="http://schemas.microsoft.com/office/drawing/2014/main" id="{8D545A18-9B5D-4879-A566-6A6165CBDE74}"/>
                </a:ext>
              </a:extLst>
            </p:cNvPr>
            <p:cNvGrpSpPr>
              <a:grpSpLocks noChangeAspect="1"/>
            </p:cNvGrpSpPr>
            <p:nvPr/>
          </p:nvGrpSpPr>
          <p:grpSpPr bwMode="auto">
            <a:xfrm>
              <a:off x="5954114" y="2865066"/>
              <a:ext cx="646697" cy="749504"/>
              <a:chOff x="9" y="9"/>
              <a:chExt cx="195" cy="226"/>
            </a:xfrm>
          </p:grpSpPr>
          <p:sp>
            <p:nvSpPr>
              <p:cNvPr id="110" name="Freeform 18">
                <a:extLst>
                  <a:ext uri="{FF2B5EF4-FFF2-40B4-BE49-F238E27FC236}">
                    <a16:creationId xmlns:a16="http://schemas.microsoft.com/office/drawing/2014/main" id="{375E8749-0899-4D5F-B044-CF85EDD8A1FD}"/>
                  </a:ext>
                </a:extLst>
              </p:cNvPr>
              <p:cNvSpPr>
                <a:spLocks/>
              </p:cNvSpPr>
              <p:nvPr/>
            </p:nvSpPr>
            <p:spPr bwMode="auto">
              <a:xfrm>
                <a:off x="9" y="204"/>
                <a:ext cx="195" cy="31"/>
              </a:xfrm>
              <a:custGeom>
                <a:avLst/>
                <a:gdLst>
                  <a:gd name="T0" fmla="*/ 0 w 91"/>
                  <a:gd name="T1" fmla="*/ 0 h 15"/>
                  <a:gd name="T2" fmla="*/ 16 w 91"/>
                  <a:gd name="T3" fmla="*/ 15 h 15"/>
                  <a:gd name="T4" fmla="*/ 31 w 91"/>
                  <a:gd name="T5" fmla="*/ 0 h 15"/>
                  <a:gd name="T6" fmla="*/ 91 w 91"/>
                  <a:gd name="T7" fmla="*/ 0 h 15"/>
                  <a:gd name="T8" fmla="*/ 75 w 91"/>
                  <a:gd name="T9" fmla="*/ 15 h 15"/>
                  <a:gd name="T10" fmla="*/ 16 w 91"/>
                  <a:gd name="T11" fmla="*/ 15 h 15"/>
                </a:gdLst>
                <a:ahLst/>
                <a:cxnLst>
                  <a:cxn ang="0">
                    <a:pos x="T0" y="T1"/>
                  </a:cxn>
                  <a:cxn ang="0">
                    <a:pos x="T2" y="T3"/>
                  </a:cxn>
                  <a:cxn ang="0">
                    <a:pos x="T4" y="T5"/>
                  </a:cxn>
                  <a:cxn ang="0">
                    <a:pos x="T6" y="T7"/>
                  </a:cxn>
                  <a:cxn ang="0">
                    <a:pos x="T8" y="T9"/>
                  </a:cxn>
                  <a:cxn ang="0">
                    <a:pos x="T10" y="T11"/>
                  </a:cxn>
                </a:cxnLst>
                <a:rect l="0" t="0" r="r" b="b"/>
                <a:pathLst>
                  <a:path w="91" h="15">
                    <a:moveTo>
                      <a:pt x="0" y="0"/>
                    </a:moveTo>
                    <a:cubicBezTo>
                      <a:pt x="0" y="8"/>
                      <a:pt x="7" y="15"/>
                      <a:pt x="16" y="15"/>
                    </a:cubicBezTo>
                    <a:cubicBezTo>
                      <a:pt x="24" y="15"/>
                      <a:pt x="31" y="8"/>
                      <a:pt x="31" y="0"/>
                    </a:cubicBezTo>
                    <a:cubicBezTo>
                      <a:pt x="91" y="0"/>
                      <a:pt x="91" y="0"/>
                      <a:pt x="91" y="0"/>
                    </a:cubicBezTo>
                    <a:cubicBezTo>
                      <a:pt x="91" y="8"/>
                      <a:pt x="84" y="15"/>
                      <a:pt x="75" y="15"/>
                    </a:cubicBezTo>
                    <a:cubicBezTo>
                      <a:pt x="16" y="15"/>
                      <a:pt x="16" y="15"/>
                      <a:pt x="16" y="15"/>
                    </a:cubicBez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11" name="Freeform 19">
                <a:extLst>
                  <a:ext uri="{FF2B5EF4-FFF2-40B4-BE49-F238E27FC236}">
                    <a16:creationId xmlns:a16="http://schemas.microsoft.com/office/drawing/2014/main" id="{CE3BA55F-EDD9-4C8A-BADF-AAAA3C5E0F7D}"/>
                  </a:ext>
                </a:extLst>
              </p:cNvPr>
              <p:cNvSpPr>
                <a:spLocks/>
              </p:cNvSpPr>
              <p:nvPr/>
            </p:nvSpPr>
            <p:spPr bwMode="auto">
              <a:xfrm>
                <a:off x="9" y="9"/>
                <a:ext cx="172" cy="197"/>
              </a:xfrm>
              <a:custGeom>
                <a:avLst/>
                <a:gdLst>
                  <a:gd name="T0" fmla="*/ 0 w 172"/>
                  <a:gd name="T1" fmla="*/ 197 h 197"/>
                  <a:gd name="T2" fmla="*/ 0 w 172"/>
                  <a:gd name="T3" fmla="*/ 0 h 197"/>
                  <a:gd name="T4" fmla="*/ 172 w 172"/>
                  <a:gd name="T5" fmla="*/ 0 h 197"/>
                  <a:gd name="T6" fmla="*/ 172 w 172"/>
                  <a:gd name="T7" fmla="*/ 195 h 197"/>
                </a:gdLst>
                <a:ahLst/>
                <a:cxnLst>
                  <a:cxn ang="0">
                    <a:pos x="T0" y="T1"/>
                  </a:cxn>
                  <a:cxn ang="0">
                    <a:pos x="T2" y="T3"/>
                  </a:cxn>
                  <a:cxn ang="0">
                    <a:pos x="T4" y="T5"/>
                  </a:cxn>
                  <a:cxn ang="0">
                    <a:pos x="T6" y="T7"/>
                  </a:cxn>
                </a:cxnLst>
                <a:rect l="0" t="0" r="r" b="b"/>
                <a:pathLst>
                  <a:path w="172" h="197">
                    <a:moveTo>
                      <a:pt x="0" y="197"/>
                    </a:moveTo>
                    <a:lnTo>
                      <a:pt x="0" y="0"/>
                    </a:lnTo>
                    <a:lnTo>
                      <a:pt x="172" y="0"/>
                    </a:lnTo>
                    <a:lnTo>
                      <a:pt x="172" y="195"/>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12" name="Line 20">
                <a:extLst>
                  <a:ext uri="{FF2B5EF4-FFF2-40B4-BE49-F238E27FC236}">
                    <a16:creationId xmlns:a16="http://schemas.microsoft.com/office/drawing/2014/main" id="{0B93172B-C247-44FB-A7B1-E55A320D48FD}"/>
                  </a:ext>
                </a:extLst>
              </p:cNvPr>
              <p:cNvSpPr>
                <a:spLocks noChangeShapeType="1"/>
              </p:cNvSpPr>
              <p:nvPr/>
            </p:nvSpPr>
            <p:spPr bwMode="auto">
              <a:xfrm>
                <a:off x="78" y="58"/>
                <a:ext cx="69"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13" name="Line 21">
                <a:extLst>
                  <a:ext uri="{FF2B5EF4-FFF2-40B4-BE49-F238E27FC236}">
                    <a16:creationId xmlns:a16="http://schemas.microsoft.com/office/drawing/2014/main" id="{228EF028-E25A-46DD-8A26-5105BD44BC45}"/>
                  </a:ext>
                </a:extLst>
              </p:cNvPr>
              <p:cNvSpPr>
                <a:spLocks noChangeShapeType="1"/>
              </p:cNvSpPr>
              <p:nvPr/>
            </p:nvSpPr>
            <p:spPr bwMode="auto">
              <a:xfrm>
                <a:off x="78" y="105"/>
                <a:ext cx="69"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14" name="Line 22">
                <a:extLst>
                  <a:ext uri="{FF2B5EF4-FFF2-40B4-BE49-F238E27FC236}">
                    <a16:creationId xmlns:a16="http://schemas.microsoft.com/office/drawing/2014/main" id="{E2512CBA-FC3D-4051-B4E1-90B2AB9DC8FB}"/>
                  </a:ext>
                </a:extLst>
              </p:cNvPr>
              <p:cNvSpPr>
                <a:spLocks noChangeShapeType="1"/>
              </p:cNvSpPr>
              <p:nvPr/>
            </p:nvSpPr>
            <p:spPr bwMode="auto">
              <a:xfrm>
                <a:off x="78" y="154"/>
                <a:ext cx="69"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15" name="Line 23">
                <a:extLst>
                  <a:ext uri="{FF2B5EF4-FFF2-40B4-BE49-F238E27FC236}">
                    <a16:creationId xmlns:a16="http://schemas.microsoft.com/office/drawing/2014/main" id="{23508FD3-9973-4280-BF92-2147D0570869}"/>
                  </a:ext>
                </a:extLst>
              </p:cNvPr>
              <p:cNvSpPr>
                <a:spLocks noChangeShapeType="1"/>
              </p:cNvSpPr>
              <p:nvPr/>
            </p:nvSpPr>
            <p:spPr bwMode="auto">
              <a:xfrm>
                <a:off x="44" y="58"/>
                <a:ext cx="17"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16" name="Line 24">
                <a:extLst>
                  <a:ext uri="{FF2B5EF4-FFF2-40B4-BE49-F238E27FC236}">
                    <a16:creationId xmlns:a16="http://schemas.microsoft.com/office/drawing/2014/main" id="{2DEF5D0E-2F50-4EE9-B2ED-F47ECBF8F30F}"/>
                  </a:ext>
                </a:extLst>
              </p:cNvPr>
              <p:cNvSpPr>
                <a:spLocks noChangeShapeType="1"/>
              </p:cNvSpPr>
              <p:nvPr/>
            </p:nvSpPr>
            <p:spPr bwMode="auto">
              <a:xfrm>
                <a:off x="44" y="105"/>
                <a:ext cx="17"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17" name="Line 25">
                <a:extLst>
                  <a:ext uri="{FF2B5EF4-FFF2-40B4-BE49-F238E27FC236}">
                    <a16:creationId xmlns:a16="http://schemas.microsoft.com/office/drawing/2014/main" id="{36FB726A-7207-4943-9E60-74556743E283}"/>
                  </a:ext>
                </a:extLst>
              </p:cNvPr>
              <p:cNvSpPr>
                <a:spLocks noChangeShapeType="1"/>
              </p:cNvSpPr>
              <p:nvPr/>
            </p:nvSpPr>
            <p:spPr bwMode="auto">
              <a:xfrm>
                <a:off x="44" y="154"/>
                <a:ext cx="17"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grpSp>
      </p:grpSp>
      <p:grpSp>
        <p:nvGrpSpPr>
          <p:cNvPr id="118" name="Group 117">
            <a:extLst>
              <a:ext uri="{FF2B5EF4-FFF2-40B4-BE49-F238E27FC236}">
                <a16:creationId xmlns:a16="http://schemas.microsoft.com/office/drawing/2014/main" id="{31D3D60F-A279-4720-A26F-B8DC6F03308D}"/>
              </a:ext>
            </a:extLst>
          </p:cNvPr>
          <p:cNvGrpSpPr/>
          <p:nvPr/>
        </p:nvGrpSpPr>
        <p:grpSpPr>
          <a:xfrm>
            <a:off x="8806194" y="2303664"/>
            <a:ext cx="1685653" cy="1685653"/>
            <a:chOff x="8982815" y="2349343"/>
            <a:chExt cx="1719478" cy="1719478"/>
          </a:xfrm>
        </p:grpSpPr>
        <p:sp>
          <p:nvSpPr>
            <p:cNvPr id="119" name="Oval 118">
              <a:extLst>
                <a:ext uri="{FF2B5EF4-FFF2-40B4-BE49-F238E27FC236}">
                  <a16:creationId xmlns:a16="http://schemas.microsoft.com/office/drawing/2014/main" id="{10BEC5CE-62ED-4667-A358-F1FCC7E06BAE}"/>
                </a:ext>
              </a:extLst>
            </p:cNvPr>
            <p:cNvSpPr/>
            <p:nvPr/>
          </p:nvSpPr>
          <p:spPr bwMode="auto">
            <a:xfrm>
              <a:off x="8982815"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20" name="Group 28">
              <a:extLst>
                <a:ext uri="{FF2B5EF4-FFF2-40B4-BE49-F238E27FC236}">
                  <a16:creationId xmlns:a16="http://schemas.microsoft.com/office/drawing/2014/main" id="{1694F44B-3490-4066-B641-74F207A53432}"/>
                </a:ext>
              </a:extLst>
            </p:cNvPr>
            <p:cNvGrpSpPr>
              <a:grpSpLocks noChangeAspect="1"/>
            </p:cNvGrpSpPr>
            <p:nvPr/>
          </p:nvGrpSpPr>
          <p:grpSpPr bwMode="auto">
            <a:xfrm>
              <a:off x="9491591" y="2863270"/>
              <a:ext cx="684072" cy="686754"/>
              <a:chOff x="8" y="7"/>
              <a:chExt cx="255" cy="256"/>
            </a:xfrm>
          </p:grpSpPr>
          <p:sp>
            <p:nvSpPr>
              <p:cNvPr id="121" name="Freeform 29">
                <a:extLst>
                  <a:ext uri="{FF2B5EF4-FFF2-40B4-BE49-F238E27FC236}">
                    <a16:creationId xmlns:a16="http://schemas.microsoft.com/office/drawing/2014/main" id="{B62347D1-B2BC-4855-AF50-3B38CD9E38BC}"/>
                  </a:ext>
                </a:extLst>
              </p:cNvPr>
              <p:cNvSpPr>
                <a:spLocks/>
              </p:cNvSpPr>
              <p:nvPr/>
            </p:nvSpPr>
            <p:spPr bwMode="auto">
              <a:xfrm>
                <a:off x="8" y="7"/>
                <a:ext cx="255" cy="256"/>
              </a:xfrm>
              <a:custGeom>
                <a:avLst/>
                <a:gdLst>
                  <a:gd name="T0" fmla="*/ 4 w 120"/>
                  <a:gd name="T1" fmla="*/ 38 h 120"/>
                  <a:gd name="T2" fmla="*/ 5 w 120"/>
                  <a:gd name="T3" fmla="*/ 36 h 120"/>
                  <a:gd name="T4" fmla="*/ 9 w 120"/>
                  <a:gd name="T5" fmla="*/ 28 h 120"/>
                  <a:gd name="T6" fmla="*/ 60 w 120"/>
                  <a:gd name="T7" fmla="*/ 0 h 120"/>
                  <a:gd name="T8" fmla="*/ 120 w 120"/>
                  <a:gd name="T9" fmla="*/ 60 h 120"/>
                  <a:gd name="T10" fmla="*/ 60 w 120"/>
                  <a:gd name="T11" fmla="*/ 120 h 120"/>
                  <a:gd name="T12" fmla="*/ 0 w 120"/>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4" y="38"/>
                    </a:moveTo>
                    <a:cubicBezTo>
                      <a:pt x="4" y="38"/>
                      <a:pt x="5" y="37"/>
                      <a:pt x="5" y="36"/>
                    </a:cubicBezTo>
                    <a:cubicBezTo>
                      <a:pt x="6" y="33"/>
                      <a:pt x="8" y="31"/>
                      <a:pt x="9" y="28"/>
                    </a:cubicBezTo>
                    <a:cubicBezTo>
                      <a:pt x="20" y="11"/>
                      <a:pt x="39" y="0"/>
                      <a:pt x="60" y="0"/>
                    </a:cubicBezTo>
                    <a:cubicBezTo>
                      <a:pt x="93" y="0"/>
                      <a:pt x="120" y="27"/>
                      <a:pt x="120" y="60"/>
                    </a:cubicBezTo>
                    <a:cubicBezTo>
                      <a:pt x="120" y="93"/>
                      <a:pt x="93" y="120"/>
                      <a:pt x="60" y="120"/>
                    </a:cubicBezTo>
                    <a:cubicBezTo>
                      <a:pt x="27" y="120"/>
                      <a:pt x="0" y="93"/>
                      <a:pt x="0" y="60"/>
                    </a:cubicBez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22" name="Freeform 30">
                <a:extLst>
                  <a:ext uri="{FF2B5EF4-FFF2-40B4-BE49-F238E27FC236}">
                    <a16:creationId xmlns:a16="http://schemas.microsoft.com/office/drawing/2014/main" id="{D3BD8762-50FA-4264-8187-65BE774EC890}"/>
                  </a:ext>
                </a:extLst>
              </p:cNvPr>
              <p:cNvSpPr>
                <a:spLocks/>
              </p:cNvSpPr>
              <p:nvPr/>
            </p:nvSpPr>
            <p:spPr bwMode="auto">
              <a:xfrm>
                <a:off x="136" y="67"/>
                <a:ext cx="48" cy="117"/>
              </a:xfrm>
              <a:custGeom>
                <a:avLst/>
                <a:gdLst>
                  <a:gd name="T0" fmla="*/ 0 w 48"/>
                  <a:gd name="T1" fmla="*/ 0 h 117"/>
                  <a:gd name="T2" fmla="*/ 0 w 48"/>
                  <a:gd name="T3" fmla="*/ 68 h 117"/>
                  <a:gd name="T4" fmla="*/ 48 w 48"/>
                  <a:gd name="T5" fmla="*/ 117 h 117"/>
                </a:gdLst>
                <a:ahLst/>
                <a:cxnLst>
                  <a:cxn ang="0">
                    <a:pos x="T0" y="T1"/>
                  </a:cxn>
                  <a:cxn ang="0">
                    <a:pos x="T2" y="T3"/>
                  </a:cxn>
                  <a:cxn ang="0">
                    <a:pos x="T4" y="T5"/>
                  </a:cxn>
                </a:cxnLst>
                <a:rect l="0" t="0" r="r" b="b"/>
                <a:pathLst>
                  <a:path w="48" h="117">
                    <a:moveTo>
                      <a:pt x="0" y="0"/>
                    </a:moveTo>
                    <a:lnTo>
                      <a:pt x="0" y="68"/>
                    </a:lnTo>
                    <a:lnTo>
                      <a:pt x="48" y="117"/>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23" name="Freeform 31">
                <a:extLst>
                  <a:ext uri="{FF2B5EF4-FFF2-40B4-BE49-F238E27FC236}">
                    <a16:creationId xmlns:a16="http://schemas.microsoft.com/office/drawing/2014/main" id="{846C6FF4-DDE6-4E34-8920-6F5EC1CD488D}"/>
                  </a:ext>
                </a:extLst>
              </p:cNvPr>
              <p:cNvSpPr>
                <a:spLocks/>
              </p:cNvSpPr>
              <p:nvPr/>
            </p:nvSpPr>
            <p:spPr bwMode="auto">
              <a:xfrm>
                <a:off x="8" y="33"/>
                <a:ext cx="60" cy="59"/>
              </a:xfrm>
              <a:custGeom>
                <a:avLst/>
                <a:gdLst>
                  <a:gd name="T0" fmla="*/ 60 w 60"/>
                  <a:gd name="T1" fmla="*/ 59 h 59"/>
                  <a:gd name="T2" fmla="*/ 0 w 60"/>
                  <a:gd name="T3" fmla="*/ 59 h 59"/>
                  <a:gd name="T4" fmla="*/ 0 w 60"/>
                  <a:gd name="T5" fmla="*/ 0 h 59"/>
                </a:gdLst>
                <a:ahLst/>
                <a:cxnLst>
                  <a:cxn ang="0">
                    <a:pos x="T0" y="T1"/>
                  </a:cxn>
                  <a:cxn ang="0">
                    <a:pos x="T2" y="T3"/>
                  </a:cxn>
                  <a:cxn ang="0">
                    <a:pos x="T4" y="T5"/>
                  </a:cxn>
                </a:cxnLst>
                <a:rect l="0" t="0" r="r" b="b"/>
                <a:pathLst>
                  <a:path w="60" h="59">
                    <a:moveTo>
                      <a:pt x="60" y="59"/>
                    </a:moveTo>
                    <a:lnTo>
                      <a:pt x="0" y="59"/>
                    </a:lnTo>
                    <a:lnTo>
                      <a:pt x="0" y="0"/>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grpSp>
      </p:grpSp>
    </p:spTree>
    <p:extLst>
      <p:ext uri="{BB962C8B-B14F-4D97-AF65-F5344CB8AC3E}">
        <p14:creationId xmlns:p14="http://schemas.microsoft.com/office/powerpoint/2010/main" val="1501068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p:cTn id="7" dur="500" fill="hold"/>
                                        <p:tgtEl>
                                          <p:spTgt spid="94"/>
                                        </p:tgtEl>
                                        <p:attrNameLst>
                                          <p:attrName>ppt_w</p:attrName>
                                        </p:attrNameLst>
                                      </p:cBhvr>
                                      <p:tavLst>
                                        <p:tav tm="0">
                                          <p:val>
                                            <p:fltVal val="0"/>
                                          </p:val>
                                        </p:tav>
                                        <p:tav tm="100000">
                                          <p:val>
                                            <p:strVal val="#ppt_w"/>
                                          </p:val>
                                        </p:tav>
                                      </p:tavLst>
                                    </p:anim>
                                    <p:anim calcmode="lin" valueType="num">
                                      <p:cBhvr>
                                        <p:cTn id="8" dur="500" fill="hold"/>
                                        <p:tgtEl>
                                          <p:spTgt spid="94"/>
                                        </p:tgtEl>
                                        <p:attrNameLst>
                                          <p:attrName>ppt_h</p:attrName>
                                        </p:attrNameLst>
                                      </p:cBhvr>
                                      <p:tavLst>
                                        <p:tav tm="0">
                                          <p:val>
                                            <p:fltVal val="0"/>
                                          </p:val>
                                        </p:tav>
                                        <p:tav tm="100000">
                                          <p:val>
                                            <p:strVal val="#ppt_h"/>
                                          </p:val>
                                        </p:tav>
                                      </p:tavLst>
                                    </p:anim>
                                    <p:animEffect transition="in" filter="fade">
                                      <p:cBhvr>
                                        <p:cTn id="9" dur="500"/>
                                        <p:tgtEl>
                                          <p:spTgt spid="94"/>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fade">
                                      <p:cBhvr>
                                        <p:cTn id="12" dur="500"/>
                                        <p:tgtEl>
                                          <p:spTgt spid="92"/>
                                        </p:tgtEl>
                                      </p:cBhvr>
                                    </p:animEffect>
                                  </p:childTnLst>
                                </p:cTn>
                              </p:par>
                              <p:par>
                                <p:cTn id="13" presetID="42" presetClass="path" presetSubtype="0" decel="100000" fill="hold" grpId="1" nodeType="withEffect">
                                  <p:stCondLst>
                                    <p:cond delay="0"/>
                                  </p:stCondLst>
                                  <p:childTnLst>
                                    <p:animMotion origin="layout" path="M -1.5905E-6 -4.90241E-7 L -1.5905E-6 -0.05447 " pathEditMode="relative" rAng="0" ptsTypes="AA">
                                      <p:cBhvr>
                                        <p:cTn id="14" dur="500" spd="-100000" fill="hold"/>
                                        <p:tgtEl>
                                          <p:spTgt spid="92"/>
                                        </p:tgtEl>
                                        <p:attrNameLst>
                                          <p:attrName>ppt_x</p:attrName>
                                          <p:attrName>ppt_y</p:attrName>
                                        </p:attrNameLst>
                                      </p:cBhvr>
                                      <p:rCtr x="0" y="-2724"/>
                                    </p:animMotion>
                                  </p:childTnLst>
                                </p:cTn>
                              </p:par>
                              <p:par>
                                <p:cTn id="15" presetID="53" presetClass="entr" presetSubtype="16" fill="hold" nodeType="withEffect">
                                  <p:stCondLst>
                                    <p:cond delay="200"/>
                                  </p:stCondLst>
                                  <p:childTnLst>
                                    <p:set>
                                      <p:cBhvr>
                                        <p:cTn id="16" dur="1" fill="hold">
                                          <p:stCondLst>
                                            <p:cond delay="0"/>
                                          </p:stCondLst>
                                        </p:cTn>
                                        <p:tgtEl>
                                          <p:spTgt spid="107"/>
                                        </p:tgtEl>
                                        <p:attrNameLst>
                                          <p:attrName>style.visibility</p:attrName>
                                        </p:attrNameLst>
                                      </p:cBhvr>
                                      <p:to>
                                        <p:strVal val="visible"/>
                                      </p:to>
                                    </p:set>
                                    <p:anim calcmode="lin" valueType="num">
                                      <p:cBhvr>
                                        <p:cTn id="17" dur="500" fill="hold"/>
                                        <p:tgtEl>
                                          <p:spTgt spid="107"/>
                                        </p:tgtEl>
                                        <p:attrNameLst>
                                          <p:attrName>ppt_w</p:attrName>
                                        </p:attrNameLst>
                                      </p:cBhvr>
                                      <p:tavLst>
                                        <p:tav tm="0">
                                          <p:val>
                                            <p:fltVal val="0"/>
                                          </p:val>
                                        </p:tav>
                                        <p:tav tm="100000">
                                          <p:val>
                                            <p:strVal val="#ppt_w"/>
                                          </p:val>
                                        </p:tav>
                                      </p:tavLst>
                                    </p:anim>
                                    <p:anim calcmode="lin" valueType="num">
                                      <p:cBhvr>
                                        <p:cTn id="18" dur="500" fill="hold"/>
                                        <p:tgtEl>
                                          <p:spTgt spid="107"/>
                                        </p:tgtEl>
                                        <p:attrNameLst>
                                          <p:attrName>ppt_h</p:attrName>
                                        </p:attrNameLst>
                                      </p:cBhvr>
                                      <p:tavLst>
                                        <p:tav tm="0">
                                          <p:val>
                                            <p:fltVal val="0"/>
                                          </p:val>
                                        </p:tav>
                                        <p:tav tm="100000">
                                          <p:val>
                                            <p:strVal val="#ppt_h"/>
                                          </p:val>
                                        </p:tav>
                                      </p:tavLst>
                                    </p:anim>
                                    <p:animEffect transition="in" filter="fade">
                                      <p:cBhvr>
                                        <p:cTn id="19" dur="500"/>
                                        <p:tgtEl>
                                          <p:spTgt spid="107"/>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90"/>
                                        </p:tgtEl>
                                        <p:attrNameLst>
                                          <p:attrName>style.visibility</p:attrName>
                                        </p:attrNameLst>
                                      </p:cBhvr>
                                      <p:to>
                                        <p:strVal val="visible"/>
                                      </p:to>
                                    </p:set>
                                    <p:animEffect transition="in" filter="fade">
                                      <p:cBhvr>
                                        <p:cTn id="22" dur="500"/>
                                        <p:tgtEl>
                                          <p:spTgt spid="90"/>
                                        </p:tgtEl>
                                      </p:cBhvr>
                                    </p:animEffect>
                                  </p:childTnLst>
                                </p:cTn>
                              </p:par>
                              <p:par>
                                <p:cTn id="23" presetID="42" presetClass="path" presetSubtype="0" decel="100000" fill="hold" grpId="1" nodeType="withEffect">
                                  <p:stCondLst>
                                    <p:cond delay="200"/>
                                  </p:stCondLst>
                                  <p:childTnLst>
                                    <p:animMotion origin="layout" path="M 4.05157E-6 -4.90241E-7 L 4.05157E-6 -0.05447 " pathEditMode="relative" rAng="0" ptsTypes="AA">
                                      <p:cBhvr>
                                        <p:cTn id="24" dur="500" spd="-100000" fill="hold"/>
                                        <p:tgtEl>
                                          <p:spTgt spid="90"/>
                                        </p:tgtEl>
                                        <p:attrNameLst>
                                          <p:attrName>ppt_x</p:attrName>
                                          <p:attrName>ppt_y</p:attrName>
                                        </p:attrNameLst>
                                      </p:cBhvr>
                                      <p:rCtr x="0" y="-2724"/>
                                    </p:animMotion>
                                  </p:childTnLst>
                                </p:cTn>
                              </p:par>
                              <p:par>
                                <p:cTn id="25" presetID="53" presetClass="entr" presetSubtype="16" fill="hold" nodeType="withEffect">
                                  <p:stCondLst>
                                    <p:cond delay="400"/>
                                  </p:stCondLst>
                                  <p:childTnLst>
                                    <p:set>
                                      <p:cBhvr>
                                        <p:cTn id="26" dur="1" fill="hold">
                                          <p:stCondLst>
                                            <p:cond delay="0"/>
                                          </p:stCondLst>
                                        </p:cTn>
                                        <p:tgtEl>
                                          <p:spTgt spid="118"/>
                                        </p:tgtEl>
                                        <p:attrNameLst>
                                          <p:attrName>style.visibility</p:attrName>
                                        </p:attrNameLst>
                                      </p:cBhvr>
                                      <p:to>
                                        <p:strVal val="visible"/>
                                      </p:to>
                                    </p:set>
                                    <p:anim calcmode="lin" valueType="num">
                                      <p:cBhvr>
                                        <p:cTn id="27" dur="500" fill="hold"/>
                                        <p:tgtEl>
                                          <p:spTgt spid="118"/>
                                        </p:tgtEl>
                                        <p:attrNameLst>
                                          <p:attrName>ppt_w</p:attrName>
                                        </p:attrNameLst>
                                      </p:cBhvr>
                                      <p:tavLst>
                                        <p:tav tm="0">
                                          <p:val>
                                            <p:fltVal val="0"/>
                                          </p:val>
                                        </p:tav>
                                        <p:tav tm="100000">
                                          <p:val>
                                            <p:strVal val="#ppt_w"/>
                                          </p:val>
                                        </p:tav>
                                      </p:tavLst>
                                    </p:anim>
                                    <p:anim calcmode="lin" valueType="num">
                                      <p:cBhvr>
                                        <p:cTn id="28" dur="500" fill="hold"/>
                                        <p:tgtEl>
                                          <p:spTgt spid="118"/>
                                        </p:tgtEl>
                                        <p:attrNameLst>
                                          <p:attrName>ppt_h</p:attrName>
                                        </p:attrNameLst>
                                      </p:cBhvr>
                                      <p:tavLst>
                                        <p:tav tm="0">
                                          <p:val>
                                            <p:fltVal val="0"/>
                                          </p:val>
                                        </p:tav>
                                        <p:tav tm="100000">
                                          <p:val>
                                            <p:strVal val="#ppt_h"/>
                                          </p:val>
                                        </p:tav>
                                      </p:tavLst>
                                    </p:anim>
                                    <p:animEffect transition="in" filter="fade">
                                      <p:cBhvr>
                                        <p:cTn id="29" dur="500"/>
                                        <p:tgtEl>
                                          <p:spTgt spid="118"/>
                                        </p:tgtEl>
                                      </p:cBhvr>
                                    </p:animEffect>
                                  </p:childTnLst>
                                </p:cTn>
                              </p:par>
                              <p:par>
                                <p:cTn id="30" presetID="10" presetClass="entr" presetSubtype="0" fill="hold" grpId="0" nodeType="withEffect">
                                  <p:stCondLst>
                                    <p:cond delay="400"/>
                                  </p:stCondLst>
                                  <p:childTnLst>
                                    <p:set>
                                      <p:cBhvr>
                                        <p:cTn id="31" dur="1" fill="hold">
                                          <p:stCondLst>
                                            <p:cond delay="0"/>
                                          </p:stCondLst>
                                        </p:cTn>
                                        <p:tgtEl>
                                          <p:spTgt spid="91"/>
                                        </p:tgtEl>
                                        <p:attrNameLst>
                                          <p:attrName>style.visibility</p:attrName>
                                        </p:attrNameLst>
                                      </p:cBhvr>
                                      <p:to>
                                        <p:strVal val="visible"/>
                                      </p:to>
                                    </p:set>
                                    <p:animEffect transition="in" filter="fade">
                                      <p:cBhvr>
                                        <p:cTn id="32" dur="500"/>
                                        <p:tgtEl>
                                          <p:spTgt spid="91"/>
                                        </p:tgtEl>
                                      </p:cBhvr>
                                    </p:animEffect>
                                  </p:childTnLst>
                                </p:cTn>
                              </p:par>
                              <p:par>
                                <p:cTn id="33" presetID="42" presetClass="path" presetSubtype="0" decel="100000" fill="hold" grpId="1" nodeType="withEffect">
                                  <p:stCondLst>
                                    <p:cond delay="400"/>
                                  </p:stCondLst>
                                  <p:childTnLst>
                                    <p:animMotion origin="layout" path="M -2.00664E-6 -4.90241E-7 L -2.00664E-6 -0.05447 " pathEditMode="relative" rAng="0" ptsTypes="AA">
                                      <p:cBhvr>
                                        <p:cTn id="34" dur="500" spd="-100000" fill="hold"/>
                                        <p:tgtEl>
                                          <p:spTgt spid="91"/>
                                        </p:tgtEl>
                                        <p:attrNameLst>
                                          <p:attrName>ppt_x</p:attrName>
                                          <p:attrName>ppt_y</p:attrName>
                                        </p:attrNameLst>
                                      </p:cBhvr>
                                      <p:rCtr x="0" y="-27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0" grpId="1"/>
      <p:bldP spid="91" grpId="0"/>
      <p:bldP spid="91" grpId="1"/>
      <p:bldP spid="92" grpId="0"/>
      <p:bldP spid="92" grpId="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284BFF8-52C0-4A76-99F7-5DD1DC4EBC31}"/>
              </a:ext>
            </a:extLst>
          </p:cNvPr>
          <p:cNvSpPr>
            <a:spLocks noGrp="1"/>
          </p:cNvSpPr>
          <p:nvPr>
            <p:ph type="body" sz="quarter" idx="10"/>
          </p:nvPr>
        </p:nvSpPr>
        <p:spPr>
          <a:xfrm>
            <a:off x="269303" y="1187645"/>
            <a:ext cx="11655078" cy="3925562"/>
          </a:xfrm>
        </p:spPr>
        <p:txBody>
          <a:bodyPr/>
          <a:lstStyle/>
          <a:p>
            <a:r>
              <a:rPr lang="en-US" dirty="0"/>
              <a:t>Know the Limits of Logic Apps</a:t>
            </a:r>
          </a:p>
          <a:p>
            <a:r>
              <a:rPr lang="en-US" dirty="0"/>
              <a:t>Consider the workflow – high throughput vs long running workflow</a:t>
            </a:r>
          </a:p>
          <a:p>
            <a:r>
              <a:rPr lang="en-US" dirty="0"/>
              <a:t>Understand the data structure</a:t>
            </a:r>
          </a:p>
          <a:p>
            <a:r>
              <a:rPr lang="en-US" dirty="0"/>
              <a:t>Leverage concurrency as much as possible</a:t>
            </a:r>
          </a:p>
          <a:p>
            <a:r>
              <a:rPr lang="en-US" dirty="0"/>
              <a:t>Consider side-by-side strategy for testing</a:t>
            </a:r>
          </a:p>
        </p:txBody>
      </p:sp>
      <p:sp>
        <p:nvSpPr>
          <p:cNvPr id="2" name="Title 1">
            <a:extLst>
              <a:ext uri="{FF2B5EF4-FFF2-40B4-BE49-F238E27FC236}">
                <a16:creationId xmlns:a16="http://schemas.microsoft.com/office/drawing/2014/main" id="{495413AB-737B-4EBA-9C16-9AA33DDD0013}"/>
              </a:ext>
            </a:extLst>
          </p:cNvPr>
          <p:cNvSpPr>
            <a:spLocks noGrp="1"/>
          </p:cNvSpPr>
          <p:nvPr>
            <p:ph type="title"/>
          </p:nvPr>
        </p:nvSpPr>
        <p:spPr/>
        <p:txBody>
          <a:bodyPr/>
          <a:lstStyle/>
          <a:p>
            <a:r>
              <a:rPr lang="en-US" dirty="0"/>
              <a:t>Learnings</a:t>
            </a:r>
          </a:p>
        </p:txBody>
      </p:sp>
    </p:spTree>
    <p:extLst>
      <p:ext uri="{BB962C8B-B14F-4D97-AF65-F5344CB8AC3E}">
        <p14:creationId xmlns:p14="http://schemas.microsoft.com/office/powerpoint/2010/main" val="57009447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284BFF8-52C0-4A76-99F7-5DD1DC4EBC31}"/>
              </a:ext>
            </a:extLst>
          </p:cNvPr>
          <p:cNvSpPr>
            <a:spLocks noGrp="1"/>
          </p:cNvSpPr>
          <p:nvPr>
            <p:ph type="body" sz="quarter" idx="10"/>
          </p:nvPr>
        </p:nvSpPr>
        <p:spPr>
          <a:xfrm>
            <a:off x="269303" y="1187645"/>
            <a:ext cx="11655078" cy="4589270"/>
          </a:xfrm>
        </p:spPr>
        <p:txBody>
          <a:bodyPr/>
          <a:lstStyle/>
          <a:p>
            <a:r>
              <a:rPr lang="en-US" dirty="0"/>
              <a:t>Not a lightweight BizTalk</a:t>
            </a:r>
          </a:p>
          <a:p>
            <a:r>
              <a:rPr lang="en-US" dirty="0"/>
              <a:t>Its not a silver bullet</a:t>
            </a:r>
          </a:p>
          <a:p>
            <a:r>
              <a:rPr lang="en-US" dirty="0"/>
              <a:t>Be aware of the workload (for loops, etc.)</a:t>
            </a:r>
          </a:p>
          <a:p>
            <a:r>
              <a:rPr lang="en-US" dirty="0"/>
              <a:t>Management is either in the portal or Visual Studio</a:t>
            </a:r>
          </a:p>
          <a:p>
            <a:r>
              <a:rPr lang="en-US" dirty="0"/>
              <a:t>ALM is defined in VSTS, but has short comings</a:t>
            </a:r>
          </a:p>
          <a:p>
            <a:r>
              <a:rPr lang="en-US" dirty="0"/>
              <a:t>There is not much guidance – but that’s why we are here!</a:t>
            </a:r>
          </a:p>
        </p:txBody>
      </p:sp>
      <p:sp>
        <p:nvSpPr>
          <p:cNvPr id="2" name="Title 1">
            <a:extLst>
              <a:ext uri="{FF2B5EF4-FFF2-40B4-BE49-F238E27FC236}">
                <a16:creationId xmlns:a16="http://schemas.microsoft.com/office/drawing/2014/main" id="{495413AB-737B-4EBA-9C16-9AA33DDD0013}"/>
              </a:ext>
            </a:extLst>
          </p:cNvPr>
          <p:cNvSpPr>
            <a:spLocks noGrp="1"/>
          </p:cNvSpPr>
          <p:nvPr>
            <p:ph type="title"/>
          </p:nvPr>
        </p:nvSpPr>
        <p:spPr/>
        <p:txBody>
          <a:bodyPr/>
          <a:lstStyle/>
          <a:p>
            <a:r>
              <a:rPr lang="en-US" dirty="0"/>
              <a:t>Misconceptions and Gotchas</a:t>
            </a:r>
          </a:p>
        </p:txBody>
      </p:sp>
    </p:spTree>
    <p:extLst>
      <p:ext uri="{BB962C8B-B14F-4D97-AF65-F5344CB8AC3E}">
        <p14:creationId xmlns:p14="http://schemas.microsoft.com/office/powerpoint/2010/main" val="314988049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1" y="1"/>
            <a:ext cx="12191998" cy="6857999"/>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Rectangle 4"/>
          <p:cNvSpPr/>
          <p:nvPr/>
        </p:nvSpPr>
        <p:spPr bwMode="auto">
          <a:xfrm>
            <a:off x="0" y="2726575"/>
            <a:ext cx="12192000" cy="413142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sz="quarter" idx="10"/>
          </p:nvPr>
        </p:nvSpPr>
        <p:spPr>
          <a:xfrm>
            <a:off x="354747" y="3182609"/>
            <a:ext cx="5917626" cy="5011244"/>
          </a:xfrm>
        </p:spPr>
        <p:txBody>
          <a:bodyPr/>
          <a:lstStyle/>
          <a:p>
            <a:pPr marL="0" indent="0" algn="ctr">
              <a:buNone/>
            </a:pPr>
            <a:r>
              <a:rPr lang="en-US" sz="2600" dirty="0"/>
              <a:t>Visit our Github page:</a:t>
            </a:r>
          </a:p>
          <a:p>
            <a:pPr marL="0" indent="0" algn="ctr">
              <a:buNone/>
            </a:pPr>
            <a:r>
              <a:rPr lang="en-US" sz="2600" dirty="0">
                <a:solidFill>
                  <a:srgbClr val="0078D7"/>
                </a:solidFill>
              </a:rPr>
              <a:t>aka.ms/serverlesscontent</a:t>
            </a:r>
          </a:p>
          <a:p>
            <a:pPr marL="0" indent="0" algn="ctr">
              <a:buNone/>
            </a:pPr>
            <a:r>
              <a:rPr lang="en-US" sz="2600" dirty="0"/>
              <a:t>Functions Podcast:</a:t>
            </a:r>
          </a:p>
          <a:p>
            <a:pPr marL="0" indent="0" algn="ctr">
              <a:buNone/>
            </a:pPr>
            <a:r>
              <a:rPr lang="en-US" sz="2600" dirty="0">
                <a:hlinkClick r:id="rId3"/>
              </a:rPr>
              <a:t>http://azureninjas.cloud/episode/serverless</a:t>
            </a:r>
            <a:endParaRPr lang="en-US" sz="2600" dirty="0"/>
          </a:p>
          <a:p>
            <a:pPr marL="0" indent="0" algn="ctr">
              <a:buNone/>
            </a:pPr>
            <a:r>
              <a:rPr lang="en-US" sz="2600" dirty="0"/>
              <a:t>Event Grid article</a:t>
            </a:r>
          </a:p>
          <a:p>
            <a:pPr marL="0" indent="0" algn="ctr">
              <a:buNone/>
            </a:pPr>
            <a:r>
              <a:rPr lang="en-US" sz="2600" dirty="0">
                <a:hlinkClick r:id="rId4"/>
              </a:rPr>
              <a:t>https://msdn.microsoft.com/en-us/magazine/mt829271.aspx</a:t>
            </a:r>
            <a:endParaRPr lang="en-US" sz="2600" dirty="0"/>
          </a:p>
          <a:p>
            <a:pPr marL="0" indent="0" algn="ctr">
              <a:buNone/>
            </a:pPr>
            <a:endParaRPr lang="en-US" dirty="0"/>
          </a:p>
          <a:p>
            <a:pPr marL="0" indent="0" algn="ctr">
              <a:buNone/>
            </a:pPr>
            <a:endParaRPr lang="en-US" dirty="0"/>
          </a:p>
        </p:txBody>
      </p:sp>
      <p:sp>
        <p:nvSpPr>
          <p:cNvPr id="4" name="Text Placeholder 3"/>
          <p:cNvSpPr>
            <a:spLocks noGrp="1"/>
          </p:cNvSpPr>
          <p:nvPr>
            <p:ph type="body" sz="quarter" idx="11"/>
          </p:nvPr>
        </p:nvSpPr>
        <p:spPr>
          <a:xfrm>
            <a:off x="6481385" y="3182609"/>
            <a:ext cx="5642121" cy="3812839"/>
          </a:xfrm>
        </p:spPr>
        <p:txBody>
          <a:bodyPr/>
          <a:lstStyle/>
          <a:p>
            <a:pPr marL="0" indent="0" algn="ctr">
              <a:buNone/>
            </a:pPr>
            <a:r>
              <a:rPr lang="en-US" b="1" dirty="0"/>
              <a:t>CodeSlinger Serverless Event </a:t>
            </a:r>
            <a:r>
              <a:rPr lang="en-US" dirty="0"/>
              <a:t>{bring us 2 or 3 business problems that can be solved with serverless and we will spend 2 days with your team building out the POCs}</a:t>
            </a:r>
          </a:p>
          <a:p>
            <a:pPr marL="0" indent="0" algn="ctr">
              <a:buNone/>
            </a:pPr>
            <a:r>
              <a:rPr lang="en-US" dirty="0"/>
              <a:t>Email Us:  </a:t>
            </a:r>
            <a:r>
              <a:rPr lang="en-US" dirty="0">
                <a:hlinkClick r:id="rId5"/>
              </a:rPr>
              <a:t>serverlessninjas@microsoft.com</a:t>
            </a:r>
            <a:endParaRPr lang="en-US" dirty="0"/>
          </a:p>
        </p:txBody>
      </p:sp>
      <p:sp>
        <p:nvSpPr>
          <p:cNvPr id="10" name="TextBox 9"/>
          <p:cNvSpPr txBox="1"/>
          <p:nvPr/>
        </p:nvSpPr>
        <p:spPr>
          <a:xfrm>
            <a:off x="1246909" y="1873329"/>
            <a:ext cx="3249492" cy="6001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200" b="1" i="0" u="none" strike="noStrike" kern="1200" cap="none" spc="0" normalizeH="0" baseline="0" noProof="0" dirty="0">
                <a:ln>
                  <a:noFill/>
                </a:ln>
                <a:solidFill>
                  <a:srgbClr val="FFFFFF"/>
                </a:solidFill>
                <a:effectLst/>
                <a:uLnTx/>
                <a:uFillTx/>
                <a:latin typeface="Segoe UI"/>
                <a:ea typeface="+mn-ea"/>
                <a:cs typeface="+mn-cs"/>
              </a:rPr>
              <a:t>For you</a:t>
            </a:r>
          </a:p>
        </p:txBody>
      </p:sp>
      <p:sp>
        <p:nvSpPr>
          <p:cNvPr id="13" name="TextBox 12"/>
          <p:cNvSpPr txBox="1"/>
          <p:nvPr/>
        </p:nvSpPr>
        <p:spPr>
          <a:xfrm>
            <a:off x="7306124" y="1896755"/>
            <a:ext cx="3734464" cy="6001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200" b="1" i="0" u="none" strike="noStrike" kern="1200" cap="none" spc="0" normalizeH="0" baseline="0" noProof="0" dirty="0">
                <a:ln>
                  <a:noFill/>
                </a:ln>
                <a:solidFill>
                  <a:srgbClr val="FFFFFF"/>
                </a:solidFill>
                <a:effectLst/>
                <a:uLnTx/>
                <a:uFillTx/>
                <a:latin typeface="Segoe UI"/>
                <a:ea typeface="+mn-ea"/>
                <a:cs typeface="+mn-cs"/>
              </a:rPr>
              <a:t>For your Company</a:t>
            </a:r>
          </a:p>
        </p:txBody>
      </p:sp>
      <p:sp>
        <p:nvSpPr>
          <p:cNvPr id="17" name="Arrow: Right 7"/>
          <p:cNvSpPr/>
          <p:nvPr/>
        </p:nvSpPr>
        <p:spPr bwMode="auto">
          <a:xfrm>
            <a:off x="980902" y="2386108"/>
            <a:ext cx="10224654" cy="68093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4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Title 1"/>
          <p:cNvSpPr>
            <a:spLocks noGrp="1"/>
          </p:cNvSpPr>
          <p:nvPr>
            <p:ph type="title"/>
          </p:nvPr>
        </p:nvSpPr>
        <p:spPr>
          <a:xfrm>
            <a:off x="0" y="660358"/>
            <a:ext cx="12191999" cy="899537"/>
          </a:xfrm>
        </p:spPr>
        <p:txBody>
          <a:bodyPr/>
          <a:lstStyle/>
          <a:p>
            <a:pPr lvl="0" algn="ctr">
              <a:defRPr/>
            </a:pPr>
            <a:r>
              <a:rPr lang="en-US" sz="4400" dirty="0">
                <a:gradFill>
                  <a:gsLst>
                    <a:gs pos="1250">
                      <a:schemeClr val="bg1"/>
                    </a:gs>
                    <a:gs pos="100000">
                      <a:schemeClr val="bg1"/>
                    </a:gs>
                  </a:gsLst>
                  <a:lin ang="5400000" scaled="0"/>
                </a:gradFill>
              </a:rPr>
              <a:t>Next Steps</a:t>
            </a:r>
          </a:p>
        </p:txBody>
      </p:sp>
    </p:spTree>
    <p:extLst>
      <p:ext uri="{BB962C8B-B14F-4D97-AF65-F5344CB8AC3E}">
        <p14:creationId xmlns:p14="http://schemas.microsoft.com/office/powerpoint/2010/main" val="22997389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488519" y="2218427"/>
            <a:ext cx="7194580" cy="4337478"/>
            <a:chOff x="1385600" y="1783324"/>
            <a:chExt cx="5360699" cy="3346089"/>
          </a:xfrm>
        </p:grpSpPr>
        <p:pic>
          <p:nvPicPr>
            <p:cNvPr id="88" name="Picture 2"/>
            <p:cNvPicPr>
              <a:picLocks noChangeAspect="1" noChangeArrowheads="1"/>
            </p:cNvPicPr>
            <p:nvPr/>
          </p:nvPicPr>
          <p:blipFill>
            <a:blip r:embed="rId3" cstate="screen">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rcRect l="17201" t="17835"/>
            <a:stretch>
              <a:fillRect/>
            </a:stretch>
          </p:blipFill>
          <p:spPr bwMode="black">
            <a:xfrm>
              <a:off x="3252506" y="4755358"/>
              <a:ext cx="816936" cy="374055"/>
            </a:xfrm>
            <a:prstGeom prst="rect">
              <a:avLst/>
            </a:prstGeom>
            <a:solidFill>
              <a:srgbClr val="171717"/>
            </a:solidFill>
            <a:ln w="9525">
              <a:noFill/>
              <a:miter lim="800000"/>
              <a:headEnd/>
              <a:tailEnd/>
            </a:ln>
            <a:effectLst/>
          </p:spPr>
        </p:pic>
        <p:grpSp>
          <p:nvGrpSpPr>
            <p:cNvPr id="89" name="Group 88"/>
            <p:cNvGrpSpPr/>
            <p:nvPr/>
          </p:nvGrpSpPr>
          <p:grpSpPr bwMode="black">
            <a:xfrm>
              <a:off x="6130052" y="4255414"/>
              <a:ext cx="616247" cy="154540"/>
              <a:chOff x="2321681" y="5571144"/>
              <a:chExt cx="701013" cy="175680"/>
            </a:xfrm>
            <a:solidFill>
              <a:schemeClr val="tx1"/>
            </a:solidFill>
            <a:effectLst/>
          </p:grpSpPr>
          <p:sp>
            <p:nvSpPr>
              <p:cNvPr id="330" name="Freeform 23"/>
              <p:cNvSpPr>
                <a:spLocks/>
              </p:cNvSpPr>
              <p:nvPr/>
            </p:nvSpPr>
            <p:spPr bwMode="black">
              <a:xfrm>
                <a:off x="2321681" y="5578649"/>
                <a:ext cx="136791" cy="168175"/>
              </a:xfrm>
              <a:custGeom>
                <a:avLst/>
                <a:gdLst/>
                <a:ahLst/>
                <a:cxnLst>
                  <a:cxn ang="0">
                    <a:pos x="138" y="204"/>
                  </a:cxn>
                  <a:cxn ang="0">
                    <a:pos x="100" y="209"/>
                  </a:cxn>
                  <a:cxn ang="0">
                    <a:pos x="60" y="202"/>
                  </a:cxn>
                  <a:cxn ang="0">
                    <a:pos x="28" y="182"/>
                  </a:cxn>
                  <a:cxn ang="0">
                    <a:pos x="7" y="150"/>
                  </a:cxn>
                  <a:cxn ang="0">
                    <a:pos x="0" y="107"/>
                  </a:cxn>
                  <a:cxn ang="0">
                    <a:pos x="3" y="77"/>
                  </a:cxn>
                  <a:cxn ang="0">
                    <a:pos x="14" y="51"/>
                  </a:cxn>
                  <a:cxn ang="0">
                    <a:pos x="31" y="30"/>
                  </a:cxn>
                  <a:cxn ang="0">
                    <a:pos x="52" y="14"/>
                  </a:cxn>
                  <a:cxn ang="0">
                    <a:pos x="78" y="4"/>
                  </a:cxn>
                  <a:cxn ang="0">
                    <a:pos x="108" y="0"/>
                  </a:cxn>
                  <a:cxn ang="0">
                    <a:pos x="126" y="1"/>
                  </a:cxn>
                  <a:cxn ang="0">
                    <a:pos x="142" y="4"/>
                  </a:cxn>
                  <a:cxn ang="0">
                    <a:pos x="155" y="7"/>
                  </a:cxn>
                  <a:cxn ang="0">
                    <a:pos x="164" y="11"/>
                  </a:cxn>
                  <a:cxn ang="0">
                    <a:pos x="164" y="45"/>
                  </a:cxn>
                  <a:cxn ang="0">
                    <a:pos x="153" y="39"/>
                  </a:cxn>
                  <a:cxn ang="0">
                    <a:pos x="139" y="34"/>
                  </a:cxn>
                  <a:cxn ang="0">
                    <a:pos x="123" y="31"/>
                  </a:cxn>
                  <a:cxn ang="0">
                    <a:pos x="106" y="29"/>
                  </a:cxn>
                  <a:cxn ang="0">
                    <a:pos x="78" y="35"/>
                  </a:cxn>
                  <a:cxn ang="0">
                    <a:pos x="56" y="50"/>
                  </a:cxn>
                  <a:cxn ang="0">
                    <a:pos x="41" y="73"/>
                  </a:cxn>
                  <a:cxn ang="0">
                    <a:pos x="35" y="105"/>
                  </a:cxn>
                  <a:cxn ang="0">
                    <a:pos x="40" y="138"/>
                  </a:cxn>
                  <a:cxn ang="0">
                    <a:pos x="55" y="161"/>
                  </a:cxn>
                  <a:cxn ang="0">
                    <a:pos x="76" y="175"/>
                  </a:cxn>
                  <a:cxn ang="0">
                    <a:pos x="103" y="180"/>
                  </a:cxn>
                  <a:cxn ang="0">
                    <a:pos x="121" y="178"/>
                  </a:cxn>
                  <a:cxn ang="0">
                    <a:pos x="137" y="172"/>
                  </a:cxn>
                  <a:cxn ang="0">
                    <a:pos x="137" y="124"/>
                  </a:cxn>
                  <a:cxn ang="0">
                    <a:pos x="95" y="124"/>
                  </a:cxn>
                  <a:cxn ang="0">
                    <a:pos x="95" y="96"/>
                  </a:cxn>
                  <a:cxn ang="0">
                    <a:pos x="170" y="96"/>
                  </a:cxn>
                  <a:cxn ang="0">
                    <a:pos x="170" y="191"/>
                  </a:cxn>
                  <a:cxn ang="0">
                    <a:pos x="138" y="204"/>
                  </a:cxn>
                </a:cxnLst>
                <a:rect l="0" t="0" r="r" b="b"/>
                <a:pathLst>
                  <a:path w="170" h="209">
                    <a:moveTo>
                      <a:pt x="138" y="204"/>
                    </a:moveTo>
                    <a:cubicBezTo>
                      <a:pt x="126" y="207"/>
                      <a:pt x="113" y="209"/>
                      <a:pt x="100" y="209"/>
                    </a:cubicBezTo>
                    <a:cubicBezTo>
                      <a:pt x="85" y="209"/>
                      <a:pt x="72" y="206"/>
                      <a:pt x="60" y="202"/>
                    </a:cubicBezTo>
                    <a:cubicBezTo>
                      <a:pt x="47" y="197"/>
                      <a:pt x="37" y="190"/>
                      <a:pt x="28" y="182"/>
                    </a:cubicBezTo>
                    <a:cubicBezTo>
                      <a:pt x="19" y="173"/>
                      <a:pt x="12" y="162"/>
                      <a:pt x="7" y="150"/>
                    </a:cubicBezTo>
                    <a:cubicBezTo>
                      <a:pt x="2" y="137"/>
                      <a:pt x="0" y="123"/>
                      <a:pt x="0" y="107"/>
                    </a:cubicBezTo>
                    <a:cubicBezTo>
                      <a:pt x="0" y="97"/>
                      <a:pt x="1" y="87"/>
                      <a:pt x="3" y="77"/>
                    </a:cubicBezTo>
                    <a:cubicBezTo>
                      <a:pt x="6" y="68"/>
                      <a:pt x="9" y="59"/>
                      <a:pt x="14" y="51"/>
                    </a:cubicBezTo>
                    <a:cubicBezTo>
                      <a:pt x="19" y="43"/>
                      <a:pt x="24" y="36"/>
                      <a:pt x="31" y="30"/>
                    </a:cubicBezTo>
                    <a:cubicBezTo>
                      <a:pt x="37" y="23"/>
                      <a:pt x="44" y="18"/>
                      <a:pt x="52" y="14"/>
                    </a:cubicBezTo>
                    <a:cubicBezTo>
                      <a:pt x="60" y="9"/>
                      <a:pt x="69" y="6"/>
                      <a:pt x="78" y="4"/>
                    </a:cubicBezTo>
                    <a:cubicBezTo>
                      <a:pt x="88" y="2"/>
                      <a:pt x="97" y="0"/>
                      <a:pt x="108" y="0"/>
                    </a:cubicBezTo>
                    <a:cubicBezTo>
                      <a:pt x="114" y="0"/>
                      <a:pt x="120" y="1"/>
                      <a:pt x="126" y="1"/>
                    </a:cubicBezTo>
                    <a:cubicBezTo>
                      <a:pt x="132" y="2"/>
                      <a:pt x="137" y="3"/>
                      <a:pt x="142" y="4"/>
                    </a:cubicBezTo>
                    <a:cubicBezTo>
                      <a:pt x="147" y="5"/>
                      <a:pt x="151" y="6"/>
                      <a:pt x="155" y="7"/>
                    </a:cubicBezTo>
                    <a:cubicBezTo>
                      <a:pt x="159" y="8"/>
                      <a:pt x="162" y="9"/>
                      <a:pt x="164" y="11"/>
                    </a:cubicBezTo>
                    <a:cubicBezTo>
                      <a:pt x="164" y="45"/>
                      <a:pt x="164" y="45"/>
                      <a:pt x="164" y="45"/>
                    </a:cubicBezTo>
                    <a:cubicBezTo>
                      <a:pt x="161" y="43"/>
                      <a:pt x="157" y="41"/>
                      <a:pt x="153" y="39"/>
                    </a:cubicBezTo>
                    <a:cubicBezTo>
                      <a:pt x="149" y="37"/>
                      <a:pt x="144" y="35"/>
                      <a:pt x="139" y="34"/>
                    </a:cubicBezTo>
                    <a:cubicBezTo>
                      <a:pt x="134" y="33"/>
                      <a:pt x="129" y="31"/>
                      <a:pt x="123" y="31"/>
                    </a:cubicBezTo>
                    <a:cubicBezTo>
                      <a:pt x="118" y="30"/>
                      <a:pt x="112" y="29"/>
                      <a:pt x="106" y="29"/>
                    </a:cubicBezTo>
                    <a:cubicBezTo>
                      <a:pt x="96" y="29"/>
                      <a:pt x="87" y="31"/>
                      <a:pt x="78" y="35"/>
                    </a:cubicBezTo>
                    <a:cubicBezTo>
                      <a:pt x="70" y="38"/>
                      <a:pt x="62" y="43"/>
                      <a:pt x="56" y="50"/>
                    </a:cubicBezTo>
                    <a:cubicBezTo>
                      <a:pt x="49" y="56"/>
                      <a:pt x="44" y="64"/>
                      <a:pt x="41" y="73"/>
                    </a:cubicBezTo>
                    <a:cubicBezTo>
                      <a:pt x="37" y="83"/>
                      <a:pt x="35" y="93"/>
                      <a:pt x="35" y="105"/>
                    </a:cubicBezTo>
                    <a:cubicBezTo>
                      <a:pt x="35" y="118"/>
                      <a:pt x="37" y="129"/>
                      <a:pt x="40" y="138"/>
                    </a:cubicBezTo>
                    <a:cubicBezTo>
                      <a:pt x="44" y="148"/>
                      <a:pt x="49" y="155"/>
                      <a:pt x="55" y="161"/>
                    </a:cubicBezTo>
                    <a:cubicBezTo>
                      <a:pt x="61" y="168"/>
                      <a:pt x="68" y="172"/>
                      <a:pt x="76" y="175"/>
                    </a:cubicBezTo>
                    <a:cubicBezTo>
                      <a:pt x="84" y="178"/>
                      <a:pt x="93" y="180"/>
                      <a:pt x="103" y="180"/>
                    </a:cubicBezTo>
                    <a:cubicBezTo>
                      <a:pt x="109" y="180"/>
                      <a:pt x="115" y="179"/>
                      <a:pt x="121" y="178"/>
                    </a:cubicBezTo>
                    <a:cubicBezTo>
                      <a:pt x="127" y="176"/>
                      <a:pt x="132" y="174"/>
                      <a:pt x="137" y="172"/>
                    </a:cubicBezTo>
                    <a:cubicBezTo>
                      <a:pt x="137" y="124"/>
                      <a:pt x="137" y="124"/>
                      <a:pt x="137" y="124"/>
                    </a:cubicBezTo>
                    <a:cubicBezTo>
                      <a:pt x="95" y="124"/>
                      <a:pt x="95" y="124"/>
                      <a:pt x="95" y="124"/>
                    </a:cubicBezTo>
                    <a:cubicBezTo>
                      <a:pt x="95" y="96"/>
                      <a:pt x="95" y="96"/>
                      <a:pt x="95" y="96"/>
                    </a:cubicBezTo>
                    <a:cubicBezTo>
                      <a:pt x="170" y="96"/>
                      <a:pt x="170" y="96"/>
                      <a:pt x="170" y="96"/>
                    </a:cubicBezTo>
                    <a:cubicBezTo>
                      <a:pt x="170" y="191"/>
                      <a:pt x="170" y="191"/>
                      <a:pt x="170" y="191"/>
                    </a:cubicBezTo>
                    <a:cubicBezTo>
                      <a:pt x="161" y="197"/>
                      <a:pt x="150" y="201"/>
                      <a:pt x="138" y="2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31" name="Freeform 24"/>
              <p:cNvSpPr>
                <a:spLocks/>
              </p:cNvSpPr>
              <p:nvPr/>
            </p:nvSpPr>
            <p:spPr bwMode="black">
              <a:xfrm>
                <a:off x="2486786" y="5626065"/>
                <a:ext cx="66861" cy="117689"/>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2"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6" y="3"/>
                      <a:pt x="59" y="2"/>
                    </a:cubicBezTo>
                    <a:cubicBezTo>
                      <a:pt x="63" y="0"/>
                      <a:pt x="66" y="0"/>
                      <a:pt x="70" y="0"/>
                    </a:cubicBezTo>
                    <a:cubicBezTo>
                      <a:pt x="73" y="0"/>
                      <a:pt x="75" y="0"/>
                      <a:pt x="77" y="0"/>
                    </a:cubicBezTo>
                    <a:cubicBezTo>
                      <a:pt x="80" y="1"/>
                      <a:pt x="82"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32" name="Freeform 25"/>
              <p:cNvSpPr>
                <a:spLocks noEditPoints="1"/>
              </p:cNvSpPr>
              <p:nvPr/>
            </p:nvSpPr>
            <p:spPr bwMode="black">
              <a:xfrm>
                <a:off x="2557740" y="5625383"/>
                <a:ext cx="97562" cy="12144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6" y="4"/>
                  </a:cxn>
                  <a:cxn ang="0">
                    <a:pos x="50" y="1"/>
                  </a:cxn>
                  <a:cxn ang="0">
                    <a:pos x="65" y="0"/>
                  </a:cxn>
                  <a:cxn ang="0">
                    <a:pos x="90" y="4"/>
                  </a:cxn>
                  <a:cxn ang="0">
                    <a:pos x="107" y="15"/>
                  </a:cxn>
                  <a:cxn ang="0">
                    <a:pos x="118"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9"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4" y="135"/>
                      <a:pt x="78" y="141"/>
                      <a:pt x="70" y="145"/>
                    </a:cubicBezTo>
                    <a:cubicBezTo>
                      <a:pt x="63" y="149"/>
                      <a:pt x="55" y="151"/>
                      <a:pt x="46" y="151"/>
                    </a:cubicBezTo>
                    <a:cubicBezTo>
                      <a:pt x="39"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6" y="4"/>
                    </a:cubicBezTo>
                    <a:cubicBezTo>
                      <a:pt x="40" y="3"/>
                      <a:pt x="45" y="2"/>
                      <a:pt x="50" y="1"/>
                    </a:cubicBezTo>
                    <a:cubicBezTo>
                      <a:pt x="55" y="0"/>
                      <a:pt x="61" y="0"/>
                      <a:pt x="65" y="0"/>
                    </a:cubicBezTo>
                    <a:cubicBezTo>
                      <a:pt x="75" y="0"/>
                      <a:pt x="83" y="1"/>
                      <a:pt x="90" y="4"/>
                    </a:cubicBezTo>
                    <a:cubicBezTo>
                      <a:pt x="97" y="6"/>
                      <a:pt x="103" y="10"/>
                      <a:pt x="107" y="15"/>
                    </a:cubicBezTo>
                    <a:cubicBezTo>
                      <a:pt x="112" y="19"/>
                      <a:pt x="115" y="25"/>
                      <a:pt x="118" y="32"/>
                    </a:cubicBezTo>
                    <a:cubicBezTo>
                      <a:pt x="120" y="39"/>
                      <a:pt x="121" y="47"/>
                      <a:pt x="121" y="56"/>
                    </a:cubicBezTo>
                    <a:cubicBezTo>
                      <a:pt x="121" y="147"/>
                      <a:pt x="121" y="147"/>
                      <a:pt x="121" y="147"/>
                    </a:cubicBezTo>
                    <a:lnTo>
                      <a:pt x="89" y="147"/>
                    </a:lnTo>
                    <a:close/>
                    <a:moveTo>
                      <a:pt x="58" y="81"/>
                    </a:moveTo>
                    <a:cubicBezTo>
                      <a:pt x="53" y="82"/>
                      <a:pt x="49"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9" y="119"/>
                    </a:cubicBezTo>
                    <a:cubicBezTo>
                      <a:pt x="41" y="121"/>
                      <a:pt x="43" y="122"/>
                      <a:pt x="46" y="123"/>
                    </a:cubicBezTo>
                    <a:cubicBezTo>
                      <a:pt x="49" y="124"/>
                      <a:pt x="52" y="125"/>
                      <a:pt x="56" y="125"/>
                    </a:cubicBezTo>
                    <a:cubicBezTo>
                      <a:pt x="61" y="125"/>
                      <a:pt x="66"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33" name="Freeform 26"/>
              <p:cNvSpPr>
                <a:spLocks/>
              </p:cNvSpPr>
              <p:nvPr/>
            </p:nvSpPr>
            <p:spPr bwMode="black">
              <a:xfrm>
                <a:off x="2671335" y="5625383"/>
                <a:ext cx="91080" cy="121441"/>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9" y="2"/>
                  </a:cxn>
                  <a:cxn ang="0">
                    <a:pos x="107" y="5"/>
                  </a:cxn>
                  <a:cxn ang="0">
                    <a:pos x="113" y="7"/>
                  </a:cxn>
                  <a:cxn ang="0">
                    <a:pos x="113" y="38"/>
                  </a:cxn>
                  <a:cxn ang="0">
                    <a:pos x="97" y="30"/>
                  </a:cxn>
                  <a:cxn ang="0">
                    <a:pos x="79" y="26"/>
                  </a:cxn>
                  <a:cxn ang="0">
                    <a:pos x="62" y="30"/>
                  </a:cxn>
                  <a:cxn ang="0">
                    <a:pos x="47" y="39"/>
                  </a:cxn>
                  <a:cxn ang="0">
                    <a:pos x="38" y="55"/>
                  </a:cxn>
                  <a:cxn ang="0">
                    <a:pos x="34" y="76"/>
                  </a:cxn>
                  <a:cxn ang="0">
                    <a:pos x="37" y="96"/>
                  </a:cxn>
                  <a:cxn ang="0">
                    <a:pos x="46" y="111"/>
                  </a:cxn>
                  <a:cxn ang="0">
                    <a:pos x="60" y="121"/>
                  </a:cxn>
                  <a:cxn ang="0">
                    <a:pos x="79" y="124"/>
                  </a:cxn>
                  <a:cxn ang="0">
                    <a:pos x="88" y="123"/>
                  </a:cxn>
                  <a:cxn ang="0">
                    <a:pos x="96" y="121"/>
                  </a:cxn>
                  <a:cxn ang="0">
                    <a:pos x="105" y="117"/>
                  </a:cxn>
                  <a:cxn ang="0">
                    <a:pos x="113" y="112"/>
                  </a:cxn>
                  <a:cxn ang="0">
                    <a:pos x="113" y="141"/>
                  </a:cxn>
                  <a:cxn ang="0">
                    <a:pos x="95" y="148"/>
                  </a:cxn>
                </a:cxnLst>
                <a:rect l="0" t="0" r="r" b="b"/>
                <a:pathLst>
                  <a:path w="113" h="151">
                    <a:moveTo>
                      <a:pt x="95" y="148"/>
                    </a:moveTo>
                    <a:cubicBezTo>
                      <a:pt x="88" y="150"/>
                      <a:pt x="81" y="151"/>
                      <a:pt x="72" y="151"/>
                    </a:cubicBezTo>
                    <a:cubicBezTo>
                      <a:pt x="61" y="151"/>
                      <a:pt x="51" y="149"/>
                      <a:pt x="42" y="145"/>
                    </a:cubicBezTo>
                    <a:cubicBezTo>
                      <a:pt x="33" y="142"/>
                      <a:pt x="26" y="137"/>
                      <a:pt x="20" y="130"/>
                    </a:cubicBezTo>
                    <a:cubicBezTo>
                      <a:pt x="14" y="124"/>
                      <a:pt x="9" y="116"/>
                      <a:pt x="5" y="108"/>
                    </a:cubicBezTo>
                    <a:cubicBezTo>
                      <a:pt x="2" y="99"/>
                      <a:pt x="0" y="89"/>
                      <a:pt x="0" y="79"/>
                    </a:cubicBezTo>
                    <a:cubicBezTo>
                      <a:pt x="0" y="67"/>
                      <a:pt x="2" y="56"/>
                      <a:pt x="6" y="46"/>
                    </a:cubicBezTo>
                    <a:cubicBezTo>
                      <a:pt x="9" y="37"/>
                      <a:pt x="15" y="28"/>
                      <a:pt x="21" y="22"/>
                    </a:cubicBezTo>
                    <a:cubicBezTo>
                      <a:pt x="28" y="15"/>
                      <a:pt x="36" y="9"/>
                      <a:pt x="46" y="6"/>
                    </a:cubicBezTo>
                    <a:cubicBezTo>
                      <a:pt x="55" y="2"/>
                      <a:pt x="66" y="0"/>
                      <a:pt x="78" y="0"/>
                    </a:cubicBezTo>
                    <a:cubicBezTo>
                      <a:pt x="82" y="0"/>
                      <a:pt x="85" y="0"/>
                      <a:pt x="89" y="1"/>
                    </a:cubicBezTo>
                    <a:cubicBezTo>
                      <a:pt x="92" y="1"/>
                      <a:pt x="96" y="2"/>
                      <a:pt x="99" y="2"/>
                    </a:cubicBezTo>
                    <a:cubicBezTo>
                      <a:pt x="102" y="3"/>
                      <a:pt x="104" y="4"/>
                      <a:pt x="107" y="5"/>
                    </a:cubicBezTo>
                    <a:cubicBezTo>
                      <a:pt x="109" y="5"/>
                      <a:pt x="111" y="6"/>
                      <a:pt x="113" y="7"/>
                    </a:cubicBezTo>
                    <a:cubicBezTo>
                      <a:pt x="113" y="38"/>
                      <a:pt x="113" y="38"/>
                      <a:pt x="113" y="38"/>
                    </a:cubicBezTo>
                    <a:cubicBezTo>
                      <a:pt x="108" y="34"/>
                      <a:pt x="103" y="32"/>
                      <a:pt x="97" y="30"/>
                    </a:cubicBezTo>
                    <a:cubicBezTo>
                      <a:pt x="92" y="27"/>
                      <a:pt x="86" y="26"/>
                      <a:pt x="79" y="26"/>
                    </a:cubicBezTo>
                    <a:cubicBezTo>
                      <a:pt x="73" y="26"/>
                      <a:pt x="67" y="27"/>
                      <a:pt x="62" y="30"/>
                    </a:cubicBezTo>
                    <a:cubicBezTo>
                      <a:pt x="56" y="32"/>
                      <a:pt x="51" y="35"/>
                      <a:pt x="47" y="39"/>
                    </a:cubicBezTo>
                    <a:cubicBezTo>
                      <a:pt x="43" y="44"/>
                      <a:pt x="40" y="49"/>
                      <a:pt x="38"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6" y="123"/>
                      <a:pt x="72" y="124"/>
                      <a:pt x="79" y="124"/>
                    </a:cubicBezTo>
                    <a:cubicBezTo>
                      <a:pt x="82" y="124"/>
                      <a:pt x="85" y="124"/>
                      <a:pt x="88" y="123"/>
                    </a:cubicBezTo>
                    <a:cubicBezTo>
                      <a:pt x="91" y="123"/>
                      <a:pt x="94" y="122"/>
                      <a:pt x="96" y="121"/>
                    </a:cubicBezTo>
                    <a:cubicBezTo>
                      <a:pt x="99" y="119"/>
                      <a:pt x="102" y="118"/>
                      <a:pt x="105" y="117"/>
                    </a:cubicBezTo>
                    <a:cubicBezTo>
                      <a:pt x="108" y="115"/>
                      <a:pt x="110" y="114"/>
                      <a:pt x="113" y="112"/>
                    </a:cubicBezTo>
                    <a:cubicBezTo>
                      <a:pt x="113" y="141"/>
                      <a:pt x="113" y="141"/>
                      <a:pt x="113" y="141"/>
                    </a:cubicBezTo>
                    <a:cubicBezTo>
                      <a:pt x="108"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34" name="Freeform 27"/>
              <p:cNvSpPr>
                <a:spLocks noEditPoints="1"/>
              </p:cNvSpPr>
              <p:nvPr/>
            </p:nvSpPr>
            <p:spPr bwMode="black">
              <a:xfrm>
                <a:off x="2781860" y="5571144"/>
                <a:ext cx="32066" cy="172610"/>
              </a:xfrm>
              <a:custGeom>
                <a:avLst/>
                <a:gdLst/>
                <a:ahLst/>
                <a:cxnLst>
                  <a:cxn ang="0">
                    <a:pos x="40" y="20"/>
                  </a:cxn>
                  <a:cxn ang="0">
                    <a:pos x="38" y="27"/>
                  </a:cxn>
                  <a:cxn ang="0">
                    <a:pos x="34" y="33"/>
                  </a:cxn>
                  <a:cxn ang="0">
                    <a:pos x="28" y="37"/>
                  </a:cxn>
                  <a:cxn ang="0">
                    <a:pos x="20" y="38"/>
                  </a:cxn>
                  <a:cxn ang="0">
                    <a:pos x="12" y="37"/>
                  </a:cxn>
                  <a:cxn ang="0">
                    <a:pos x="6" y="33"/>
                  </a:cxn>
                  <a:cxn ang="0">
                    <a:pos x="1"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9" y="36"/>
                      <a:pt x="7" y="34"/>
                      <a:pt x="6" y="33"/>
                    </a:cubicBezTo>
                    <a:cubicBezTo>
                      <a:pt x="4" y="31"/>
                      <a:pt x="2" y="29"/>
                      <a:pt x="1" y="27"/>
                    </a:cubicBezTo>
                    <a:cubicBezTo>
                      <a:pt x="0" y="24"/>
                      <a:pt x="0" y="22"/>
                      <a:pt x="0" y="20"/>
                    </a:cubicBezTo>
                    <a:cubicBezTo>
                      <a:pt x="0" y="17"/>
                      <a:pt x="0"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35" name="Freeform 28"/>
              <p:cNvSpPr>
                <a:spLocks noEditPoints="1"/>
              </p:cNvSpPr>
              <p:nvPr/>
            </p:nvSpPr>
            <p:spPr bwMode="black">
              <a:xfrm>
                <a:off x="2830982" y="5625383"/>
                <a:ext cx="97221" cy="12144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36" name="Freeform 29"/>
              <p:cNvSpPr>
                <a:spLocks/>
              </p:cNvSpPr>
              <p:nvPr/>
            </p:nvSpPr>
            <p:spPr bwMode="black">
              <a:xfrm>
                <a:off x="2945941" y="5625383"/>
                <a:ext cx="76753" cy="121441"/>
              </a:xfrm>
              <a:custGeom>
                <a:avLst/>
                <a:gdLst/>
                <a:ahLst/>
                <a:cxnLst>
                  <a:cxn ang="0">
                    <a:pos x="95" y="106"/>
                  </a:cxn>
                  <a:cxn ang="0">
                    <a:pos x="91" y="123"/>
                  </a:cxn>
                  <a:cxn ang="0">
                    <a:pos x="80" y="138"/>
                  </a:cxn>
                  <a:cxn ang="0">
                    <a:pos x="62" y="147"/>
                  </a:cxn>
                  <a:cxn ang="0">
                    <a:pos x="37" y="151"/>
                  </a:cxn>
                  <a:cxn ang="0">
                    <a:pos x="28" y="150"/>
                  </a:cxn>
                  <a:cxn ang="0">
                    <a:pos x="18" y="148"/>
                  </a:cxn>
                  <a:cxn ang="0">
                    <a:pos x="8" y="146"/>
                  </a:cxn>
                  <a:cxn ang="0">
                    <a:pos x="0" y="143"/>
                  </a:cxn>
                  <a:cxn ang="0">
                    <a:pos x="0" y="112"/>
                  </a:cxn>
                  <a:cxn ang="0">
                    <a:pos x="9" y="118"/>
                  </a:cxn>
                  <a:cxn ang="0">
                    <a:pos x="19" y="122"/>
                  </a:cxn>
                  <a:cxn ang="0">
                    <a:pos x="30" y="124"/>
                  </a:cxn>
                  <a:cxn ang="0">
                    <a:pos x="38" y="125"/>
                  </a:cxn>
                  <a:cxn ang="0">
                    <a:pos x="56" y="121"/>
                  </a:cxn>
                  <a:cxn ang="0">
                    <a:pos x="62" y="110"/>
                  </a:cxn>
                  <a:cxn ang="0">
                    <a:pos x="61" y="103"/>
                  </a:cxn>
                  <a:cxn ang="0">
                    <a:pos x="57" y="98"/>
                  </a:cxn>
                  <a:cxn ang="0">
                    <a:pos x="48" y="93"/>
                  </a:cxn>
                  <a:cxn ang="0">
                    <a:pos x="34" y="86"/>
                  </a:cxn>
                  <a:cxn ang="0">
                    <a:pos x="20" y="79"/>
                  </a:cxn>
                  <a:cxn ang="0">
                    <a:pos x="9" y="70"/>
                  </a:cxn>
                  <a:cxn ang="0">
                    <a:pos x="2" y="59"/>
                  </a:cxn>
                  <a:cxn ang="0">
                    <a:pos x="0" y="44"/>
                  </a:cxn>
                  <a:cxn ang="0">
                    <a:pos x="3" y="26"/>
                  </a:cxn>
                  <a:cxn ang="0">
                    <a:pos x="14" y="12"/>
                  </a:cxn>
                  <a:cxn ang="0">
                    <a:pos x="32" y="3"/>
                  </a:cxn>
                  <a:cxn ang="0">
                    <a:pos x="54" y="0"/>
                  </a:cxn>
                  <a:cxn ang="0">
                    <a:pos x="64" y="0"/>
                  </a:cxn>
                  <a:cxn ang="0">
                    <a:pos x="72" y="2"/>
                  </a:cxn>
                  <a:cxn ang="0">
                    <a:pos x="80" y="4"/>
                  </a:cxn>
                  <a:cxn ang="0">
                    <a:pos x="87" y="6"/>
                  </a:cxn>
                  <a:cxn ang="0">
                    <a:pos x="87" y="35"/>
                  </a:cxn>
                  <a:cxn ang="0">
                    <a:pos x="79" y="31"/>
                  </a:cxn>
                  <a:cxn ang="0">
                    <a:pos x="71" y="28"/>
                  </a:cxn>
                  <a:cxn ang="0">
                    <a:pos x="62" y="26"/>
                  </a:cxn>
                  <a:cxn ang="0">
                    <a:pos x="53" y="25"/>
                  </a:cxn>
                  <a:cxn ang="0">
                    <a:pos x="38" y="30"/>
                  </a:cxn>
                  <a:cxn ang="0">
                    <a:pos x="32" y="41"/>
                  </a:cxn>
                  <a:cxn ang="0">
                    <a:pos x="34" y="48"/>
                  </a:cxn>
                  <a:cxn ang="0">
                    <a:pos x="38" y="53"/>
                  </a:cxn>
                  <a:cxn ang="0">
                    <a:pos x="46" y="58"/>
                  </a:cxn>
                  <a:cxn ang="0">
                    <a:pos x="58" y="63"/>
                  </a:cxn>
                  <a:cxn ang="0">
                    <a:pos x="72" y="70"/>
                  </a:cxn>
                  <a:cxn ang="0">
                    <a:pos x="84" y="79"/>
                  </a:cxn>
                  <a:cxn ang="0">
                    <a:pos x="92" y="91"/>
                  </a:cxn>
                  <a:cxn ang="0">
                    <a:pos x="95" y="106"/>
                  </a:cxn>
                </a:cxnLst>
                <a:rect l="0" t="0" r="r" b="b"/>
                <a:pathLst>
                  <a:path w="95" h="151">
                    <a:moveTo>
                      <a:pt x="95" y="106"/>
                    </a:moveTo>
                    <a:cubicBezTo>
                      <a:pt x="95" y="112"/>
                      <a:pt x="93" y="118"/>
                      <a:pt x="91" y="123"/>
                    </a:cubicBezTo>
                    <a:cubicBezTo>
                      <a:pt x="88" y="129"/>
                      <a:pt x="85" y="134"/>
                      <a:pt x="80" y="138"/>
                    </a:cubicBezTo>
                    <a:cubicBezTo>
                      <a:pt x="75" y="142"/>
                      <a:pt x="69" y="145"/>
                      <a:pt x="62" y="147"/>
                    </a:cubicBezTo>
                    <a:cubicBezTo>
                      <a:pt x="55" y="150"/>
                      <a:pt x="47" y="151"/>
                      <a:pt x="37" y="151"/>
                    </a:cubicBezTo>
                    <a:cubicBezTo>
                      <a:pt x="35" y="151"/>
                      <a:pt x="32" y="150"/>
                      <a:pt x="28" y="150"/>
                    </a:cubicBezTo>
                    <a:cubicBezTo>
                      <a:pt x="25" y="150"/>
                      <a:pt x="21" y="149"/>
                      <a:pt x="18" y="148"/>
                    </a:cubicBezTo>
                    <a:cubicBezTo>
                      <a:pt x="15" y="148"/>
                      <a:pt x="11" y="147"/>
                      <a:pt x="8" y="146"/>
                    </a:cubicBezTo>
                    <a:cubicBezTo>
                      <a:pt x="5" y="145"/>
                      <a:pt x="2" y="144"/>
                      <a:pt x="0" y="143"/>
                    </a:cubicBezTo>
                    <a:cubicBezTo>
                      <a:pt x="0" y="112"/>
                      <a:pt x="0" y="112"/>
                      <a:pt x="0" y="112"/>
                    </a:cubicBezTo>
                    <a:cubicBezTo>
                      <a:pt x="3" y="114"/>
                      <a:pt x="6" y="116"/>
                      <a:pt x="9" y="118"/>
                    </a:cubicBezTo>
                    <a:cubicBezTo>
                      <a:pt x="13" y="119"/>
                      <a:pt x="16" y="121"/>
                      <a:pt x="19" y="122"/>
                    </a:cubicBezTo>
                    <a:cubicBezTo>
                      <a:pt x="23" y="123"/>
                      <a:pt x="26" y="124"/>
                      <a:pt x="30" y="124"/>
                    </a:cubicBezTo>
                    <a:cubicBezTo>
                      <a:pt x="33" y="125"/>
                      <a:pt x="36" y="125"/>
                      <a:pt x="38" y="125"/>
                    </a:cubicBezTo>
                    <a:cubicBezTo>
                      <a:pt x="47" y="125"/>
                      <a:pt x="53" y="124"/>
                      <a:pt x="56" y="121"/>
                    </a:cubicBezTo>
                    <a:cubicBezTo>
                      <a:pt x="60" y="118"/>
                      <a:pt x="62" y="115"/>
                      <a:pt x="62" y="110"/>
                    </a:cubicBezTo>
                    <a:cubicBezTo>
                      <a:pt x="62" y="107"/>
                      <a:pt x="61" y="105"/>
                      <a:pt x="61" y="103"/>
                    </a:cubicBezTo>
                    <a:cubicBezTo>
                      <a:pt x="60" y="102"/>
                      <a:pt x="59" y="100"/>
                      <a:pt x="57" y="98"/>
                    </a:cubicBezTo>
                    <a:cubicBezTo>
                      <a:pt x="55" y="96"/>
                      <a:pt x="52" y="95"/>
                      <a:pt x="48" y="93"/>
                    </a:cubicBezTo>
                    <a:cubicBezTo>
                      <a:pt x="45" y="91"/>
                      <a:pt x="40" y="89"/>
                      <a:pt x="34" y="86"/>
                    </a:cubicBezTo>
                    <a:cubicBezTo>
                      <a:pt x="29" y="84"/>
                      <a:pt x="24" y="82"/>
                      <a:pt x="20" y="79"/>
                    </a:cubicBezTo>
                    <a:cubicBezTo>
                      <a:pt x="15" y="77"/>
                      <a:pt x="12" y="74"/>
                      <a:pt x="9" y="70"/>
                    </a:cubicBezTo>
                    <a:cubicBezTo>
                      <a:pt x="6" y="67"/>
                      <a:pt x="4" y="63"/>
                      <a:pt x="2" y="59"/>
                    </a:cubicBezTo>
                    <a:cubicBezTo>
                      <a:pt x="0" y="55"/>
                      <a:pt x="0" y="50"/>
                      <a:pt x="0" y="44"/>
                    </a:cubicBezTo>
                    <a:cubicBezTo>
                      <a:pt x="0" y="37"/>
                      <a:pt x="1" y="32"/>
                      <a:pt x="3" y="26"/>
                    </a:cubicBezTo>
                    <a:cubicBezTo>
                      <a:pt x="6" y="21"/>
                      <a:pt x="10" y="16"/>
                      <a:pt x="14" y="12"/>
                    </a:cubicBezTo>
                    <a:cubicBezTo>
                      <a:pt x="19" y="9"/>
                      <a:pt x="25" y="5"/>
                      <a:pt x="32" y="3"/>
                    </a:cubicBezTo>
                    <a:cubicBezTo>
                      <a:pt x="38" y="1"/>
                      <a:pt x="46" y="0"/>
                      <a:pt x="54" y="0"/>
                    </a:cubicBezTo>
                    <a:cubicBezTo>
                      <a:pt x="57" y="0"/>
                      <a:pt x="61" y="0"/>
                      <a:pt x="64" y="0"/>
                    </a:cubicBezTo>
                    <a:cubicBezTo>
                      <a:pt x="67" y="1"/>
                      <a:pt x="70" y="1"/>
                      <a:pt x="72" y="2"/>
                    </a:cubicBezTo>
                    <a:cubicBezTo>
                      <a:pt x="75" y="2"/>
                      <a:pt x="78" y="3"/>
                      <a:pt x="80" y="4"/>
                    </a:cubicBezTo>
                    <a:cubicBezTo>
                      <a:pt x="83" y="4"/>
                      <a:pt x="85" y="5"/>
                      <a:pt x="87" y="6"/>
                    </a:cubicBezTo>
                    <a:cubicBezTo>
                      <a:pt x="87" y="35"/>
                      <a:pt x="87" y="35"/>
                      <a:pt x="87" y="35"/>
                    </a:cubicBezTo>
                    <a:cubicBezTo>
                      <a:pt x="85" y="34"/>
                      <a:pt x="82" y="32"/>
                      <a:pt x="79" y="31"/>
                    </a:cubicBezTo>
                    <a:cubicBezTo>
                      <a:pt x="77" y="30"/>
                      <a:pt x="74" y="29"/>
                      <a:pt x="71" y="28"/>
                    </a:cubicBezTo>
                    <a:cubicBezTo>
                      <a:pt x="68" y="27"/>
                      <a:pt x="65" y="26"/>
                      <a:pt x="62" y="26"/>
                    </a:cubicBezTo>
                    <a:cubicBezTo>
                      <a:pt x="59" y="26"/>
                      <a:pt x="56" y="25"/>
                      <a:pt x="53" y="25"/>
                    </a:cubicBezTo>
                    <a:cubicBezTo>
                      <a:pt x="47" y="25"/>
                      <a:pt x="42" y="27"/>
                      <a:pt x="38" y="30"/>
                    </a:cubicBezTo>
                    <a:cubicBezTo>
                      <a:pt x="34" y="33"/>
                      <a:pt x="32" y="36"/>
                      <a:pt x="32" y="41"/>
                    </a:cubicBezTo>
                    <a:cubicBezTo>
                      <a:pt x="32" y="44"/>
                      <a:pt x="33" y="46"/>
                      <a:pt x="34" y="48"/>
                    </a:cubicBezTo>
                    <a:cubicBezTo>
                      <a:pt x="34" y="50"/>
                      <a:pt x="36" y="52"/>
                      <a:pt x="38" y="53"/>
                    </a:cubicBezTo>
                    <a:cubicBezTo>
                      <a:pt x="40" y="55"/>
                      <a:pt x="42" y="57"/>
                      <a:pt x="46" y="58"/>
                    </a:cubicBezTo>
                    <a:cubicBezTo>
                      <a:pt x="49" y="60"/>
                      <a:pt x="53" y="62"/>
                      <a:pt x="58" y="63"/>
                    </a:cubicBezTo>
                    <a:cubicBezTo>
                      <a:pt x="63" y="66"/>
                      <a:pt x="68" y="68"/>
                      <a:pt x="72" y="70"/>
                    </a:cubicBezTo>
                    <a:cubicBezTo>
                      <a:pt x="77" y="73"/>
                      <a:pt x="81" y="76"/>
                      <a:pt x="84" y="79"/>
                    </a:cubicBezTo>
                    <a:cubicBezTo>
                      <a:pt x="87" y="83"/>
                      <a:pt x="90"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grpSp>
        <p:grpSp>
          <p:nvGrpSpPr>
            <p:cNvPr id="90" name="Group 89"/>
            <p:cNvGrpSpPr/>
            <p:nvPr/>
          </p:nvGrpSpPr>
          <p:grpSpPr bwMode="black">
            <a:xfrm>
              <a:off x="4618262" y="3085295"/>
              <a:ext cx="1220167" cy="173652"/>
              <a:chOff x="3403273" y="5616873"/>
              <a:chExt cx="1088404" cy="154797"/>
            </a:xfrm>
            <a:solidFill>
              <a:schemeClr val="tx1"/>
            </a:solidFill>
            <a:effectLst/>
          </p:grpSpPr>
          <p:sp>
            <p:nvSpPr>
              <p:cNvPr id="319" name="Freeform 36"/>
              <p:cNvSpPr>
                <a:spLocks/>
              </p:cNvSpPr>
              <p:nvPr/>
            </p:nvSpPr>
            <p:spPr bwMode="black">
              <a:xfrm>
                <a:off x="3403273" y="5626227"/>
                <a:ext cx="106215" cy="143331"/>
              </a:xfrm>
              <a:custGeom>
                <a:avLst/>
                <a:gdLst/>
                <a:ahLst/>
                <a:cxnLst>
                  <a:cxn ang="0">
                    <a:pos x="215" y="66"/>
                  </a:cxn>
                  <a:cxn ang="0">
                    <a:pos x="215" y="475"/>
                  </a:cxn>
                  <a:cxn ang="0">
                    <a:pos x="134" y="475"/>
                  </a:cxn>
                  <a:cxn ang="0">
                    <a:pos x="134" y="66"/>
                  </a:cxn>
                  <a:cxn ang="0">
                    <a:pos x="0" y="66"/>
                  </a:cxn>
                  <a:cxn ang="0">
                    <a:pos x="0" y="0"/>
                  </a:cxn>
                  <a:cxn ang="0">
                    <a:pos x="352" y="0"/>
                  </a:cxn>
                  <a:cxn ang="0">
                    <a:pos x="352" y="66"/>
                  </a:cxn>
                  <a:cxn ang="0">
                    <a:pos x="215" y="66"/>
                  </a:cxn>
                </a:cxnLst>
                <a:rect l="0" t="0" r="r" b="b"/>
                <a:pathLst>
                  <a:path w="352" h="475">
                    <a:moveTo>
                      <a:pt x="215" y="66"/>
                    </a:moveTo>
                    <a:lnTo>
                      <a:pt x="215" y="475"/>
                    </a:lnTo>
                    <a:lnTo>
                      <a:pt x="134" y="475"/>
                    </a:lnTo>
                    <a:lnTo>
                      <a:pt x="134" y="66"/>
                    </a:lnTo>
                    <a:lnTo>
                      <a:pt x="0" y="66"/>
                    </a:lnTo>
                    <a:lnTo>
                      <a:pt x="0" y="0"/>
                    </a:lnTo>
                    <a:lnTo>
                      <a:pt x="352" y="0"/>
                    </a:lnTo>
                    <a:lnTo>
                      <a:pt x="352" y="66"/>
                    </a:lnTo>
                    <a:lnTo>
                      <a:pt x="215" y="6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20" name="Freeform 37"/>
              <p:cNvSpPr>
                <a:spLocks noEditPoints="1"/>
              </p:cNvSpPr>
              <p:nvPr/>
            </p:nvSpPr>
            <p:spPr bwMode="black">
              <a:xfrm>
                <a:off x="3488064" y="5664851"/>
                <a:ext cx="93240" cy="106819"/>
              </a:xfrm>
              <a:custGeom>
                <a:avLst/>
                <a:gdLst/>
                <a:ahLst/>
                <a:cxnLst>
                  <a:cxn ang="0">
                    <a:pos x="33" y="85"/>
                  </a:cxn>
                  <a:cxn ang="0">
                    <a:pos x="45" y="114"/>
                  </a:cxn>
                  <a:cxn ang="0">
                    <a:pos x="76" y="125"/>
                  </a:cxn>
                  <a:cxn ang="0">
                    <a:pos x="100" y="121"/>
                  </a:cxn>
                  <a:cxn ang="0">
                    <a:pos x="119" y="111"/>
                  </a:cxn>
                  <a:cxn ang="0">
                    <a:pos x="119" y="138"/>
                  </a:cxn>
                  <a:cxn ang="0">
                    <a:pos x="112" y="142"/>
                  </a:cxn>
                  <a:cxn ang="0">
                    <a:pos x="100" y="146"/>
                  </a:cxn>
                  <a:cxn ang="0">
                    <a:pos x="86" y="149"/>
                  </a:cxn>
                  <a:cxn ang="0">
                    <a:pos x="68" y="150"/>
                  </a:cxn>
                  <a:cxn ang="0">
                    <a:pos x="40" y="146"/>
                  </a:cxn>
                  <a:cxn ang="0">
                    <a:pos x="18" y="131"/>
                  </a:cxn>
                  <a:cxn ang="0">
                    <a:pos x="4" y="108"/>
                  </a:cxn>
                  <a:cxn ang="0">
                    <a:pos x="0" y="76"/>
                  </a:cxn>
                  <a:cxn ang="0">
                    <a:pos x="6" y="42"/>
                  </a:cxn>
                  <a:cxn ang="0">
                    <a:pos x="22" y="18"/>
                  </a:cxn>
                  <a:cxn ang="0">
                    <a:pos x="44" y="4"/>
                  </a:cxn>
                  <a:cxn ang="0">
                    <a:pos x="68" y="0"/>
                  </a:cxn>
                  <a:cxn ang="0">
                    <a:pos x="96" y="5"/>
                  </a:cxn>
                  <a:cxn ang="0">
                    <a:pos x="115" y="19"/>
                  </a:cxn>
                  <a:cxn ang="0">
                    <a:pos x="127" y="41"/>
                  </a:cxn>
                  <a:cxn ang="0">
                    <a:pos x="131" y="68"/>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0">
                    <a:moveTo>
                      <a:pt x="33" y="85"/>
                    </a:moveTo>
                    <a:cubicBezTo>
                      <a:pt x="34" y="98"/>
                      <a:pt x="38" y="108"/>
                      <a:pt x="45" y="114"/>
                    </a:cubicBezTo>
                    <a:cubicBezTo>
                      <a:pt x="52" y="121"/>
                      <a:pt x="63" y="125"/>
                      <a:pt x="76" y="125"/>
                    </a:cubicBezTo>
                    <a:cubicBezTo>
                      <a:pt x="84" y="125"/>
                      <a:pt x="92" y="123"/>
                      <a:pt x="100" y="121"/>
                    </a:cubicBezTo>
                    <a:cubicBezTo>
                      <a:pt x="107" y="118"/>
                      <a:pt x="114" y="115"/>
                      <a:pt x="119" y="111"/>
                    </a:cubicBezTo>
                    <a:cubicBezTo>
                      <a:pt x="119" y="138"/>
                      <a:pt x="119" y="138"/>
                      <a:pt x="119" y="138"/>
                    </a:cubicBezTo>
                    <a:cubicBezTo>
                      <a:pt x="117" y="140"/>
                      <a:pt x="115" y="141"/>
                      <a:pt x="112" y="142"/>
                    </a:cubicBezTo>
                    <a:cubicBezTo>
                      <a:pt x="109" y="144"/>
                      <a:pt x="105" y="145"/>
                      <a:pt x="100" y="146"/>
                    </a:cubicBezTo>
                    <a:cubicBezTo>
                      <a:pt x="96" y="147"/>
                      <a:pt x="91" y="148"/>
                      <a:pt x="86" y="149"/>
                    </a:cubicBezTo>
                    <a:cubicBezTo>
                      <a:pt x="80" y="150"/>
                      <a:pt x="75" y="150"/>
                      <a:pt x="68" y="150"/>
                    </a:cubicBezTo>
                    <a:cubicBezTo>
                      <a:pt x="58" y="150"/>
                      <a:pt x="48" y="149"/>
                      <a:pt x="40" y="146"/>
                    </a:cubicBezTo>
                    <a:cubicBezTo>
                      <a:pt x="31" y="142"/>
                      <a:pt x="24" y="138"/>
                      <a:pt x="18" y="131"/>
                    </a:cubicBezTo>
                    <a:cubicBezTo>
                      <a:pt x="12" y="125"/>
                      <a:pt x="8" y="117"/>
                      <a:pt x="4" y="108"/>
                    </a:cubicBezTo>
                    <a:cubicBezTo>
                      <a:pt x="1" y="99"/>
                      <a:pt x="0" y="88"/>
                      <a:pt x="0" y="76"/>
                    </a:cubicBezTo>
                    <a:cubicBezTo>
                      <a:pt x="0" y="63"/>
                      <a:pt x="2" y="52"/>
                      <a:pt x="6" y="42"/>
                    </a:cubicBezTo>
                    <a:cubicBezTo>
                      <a:pt x="10" y="33"/>
                      <a:pt x="15" y="25"/>
                      <a:pt x="22" y="18"/>
                    </a:cubicBezTo>
                    <a:cubicBezTo>
                      <a:pt x="28" y="12"/>
                      <a:pt x="36" y="7"/>
                      <a:pt x="44" y="4"/>
                    </a:cubicBezTo>
                    <a:cubicBezTo>
                      <a:pt x="52" y="1"/>
                      <a:pt x="60" y="0"/>
                      <a:pt x="68" y="0"/>
                    </a:cubicBezTo>
                    <a:cubicBezTo>
                      <a:pt x="79" y="0"/>
                      <a:pt x="88" y="1"/>
                      <a:pt x="96" y="5"/>
                    </a:cubicBezTo>
                    <a:cubicBezTo>
                      <a:pt x="103" y="8"/>
                      <a:pt x="110" y="13"/>
                      <a:pt x="115" y="19"/>
                    </a:cubicBezTo>
                    <a:cubicBezTo>
                      <a:pt x="120" y="25"/>
                      <a:pt x="124" y="32"/>
                      <a:pt x="127" y="41"/>
                    </a:cubicBezTo>
                    <a:cubicBezTo>
                      <a:pt x="130" y="49"/>
                      <a:pt x="131" y="58"/>
                      <a:pt x="131" y="68"/>
                    </a:cubicBezTo>
                    <a:cubicBezTo>
                      <a:pt x="131" y="85"/>
                      <a:pt x="131" y="85"/>
                      <a:pt x="131" y="85"/>
                    </a:cubicBezTo>
                    <a:lnTo>
                      <a:pt x="33" y="85"/>
                    </a:lnTo>
                    <a:close/>
                    <a:moveTo>
                      <a:pt x="97" y="46"/>
                    </a:moveTo>
                    <a:cubicBezTo>
                      <a:pt x="96" y="42"/>
                      <a:pt x="94" y="38"/>
                      <a:pt x="91" y="35"/>
                    </a:cubicBezTo>
                    <a:cubicBezTo>
                      <a:pt x="89" y="32"/>
                      <a:pt x="86" y="29"/>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21" name="Freeform 38"/>
              <p:cNvSpPr>
                <a:spLocks/>
              </p:cNvSpPr>
              <p:nvPr/>
            </p:nvSpPr>
            <p:spPr bwMode="black">
              <a:xfrm>
                <a:off x="3599107" y="5665455"/>
                <a:ext cx="59444" cy="104103"/>
              </a:xfrm>
              <a:custGeom>
                <a:avLst/>
                <a:gdLst/>
                <a:ahLst/>
                <a:cxnLst>
                  <a:cxn ang="0">
                    <a:pos x="79" y="32"/>
                  </a:cxn>
                  <a:cxn ang="0">
                    <a:pos x="74" y="30"/>
                  </a:cxn>
                  <a:cxn ang="0">
                    <a:pos x="69" y="29"/>
                  </a:cxn>
                  <a:cxn ang="0">
                    <a:pos x="64" y="29"/>
                  </a:cxn>
                  <a:cxn ang="0">
                    <a:pos x="51" y="32"/>
                  </a:cxn>
                  <a:cxn ang="0">
                    <a:pos x="41" y="40"/>
                  </a:cxn>
                  <a:cxn ang="0">
                    <a:pos x="35" y="54"/>
                  </a:cxn>
                  <a:cxn ang="0">
                    <a:pos x="32" y="72"/>
                  </a:cxn>
                  <a:cxn ang="0">
                    <a:pos x="32" y="146"/>
                  </a:cxn>
                  <a:cxn ang="0">
                    <a:pos x="0" y="146"/>
                  </a:cxn>
                  <a:cxn ang="0">
                    <a:pos x="0" y="2"/>
                  </a:cxn>
                  <a:cxn ang="0">
                    <a:pos x="32" y="2"/>
                  </a:cxn>
                  <a:cxn ang="0">
                    <a:pos x="32" y="30"/>
                  </a:cxn>
                  <a:cxn ang="0">
                    <a:pos x="33" y="30"/>
                  </a:cxn>
                  <a:cxn ang="0">
                    <a:pos x="39" y="16"/>
                  </a:cxn>
                  <a:cxn ang="0">
                    <a:pos x="48" y="7"/>
                  </a:cxn>
                  <a:cxn ang="0">
                    <a:pos x="59" y="1"/>
                  </a:cxn>
                  <a:cxn ang="0">
                    <a:pos x="70" y="0"/>
                  </a:cxn>
                  <a:cxn ang="0">
                    <a:pos x="77" y="0"/>
                  </a:cxn>
                  <a:cxn ang="0">
                    <a:pos x="83" y="2"/>
                  </a:cxn>
                  <a:cxn ang="0">
                    <a:pos x="83" y="34"/>
                  </a:cxn>
                  <a:cxn ang="0">
                    <a:pos x="79" y="32"/>
                  </a:cxn>
                </a:cxnLst>
                <a:rect l="0" t="0" r="r" b="b"/>
                <a:pathLst>
                  <a:path w="83" h="146">
                    <a:moveTo>
                      <a:pt x="79" y="32"/>
                    </a:moveTo>
                    <a:cubicBezTo>
                      <a:pt x="78" y="31"/>
                      <a:pt x="76" y="31"/>
                      <a:pt x="74" y="30"/>
                    </a:cubicBezTo>
                    <a:cubicBezTo>
                      <a:pt x="73" y="30"/>
                      <a:pt x="71" y="30"/>
                      <a:pt x="69" y="29"/>
                    </a:cubicBezTo>
                    <a:cubicBezTo>
                      <a:pt x="67" y="29"/>
                      <a:pt x="66" y="29"/>
                      <a:pt x="64" y="29"/>
                    </a:cubicBezTo>
                    <a:cubicBezTo>
                      <a:pt x="59" y="29"/>
                      <a:pt x="55" y="30"/>
                      <a:pt x="51" y="32"/>
                    </a:cubicBezTo>
                    <a:cubicBezTo>
                      <a:pt x="48" y="34"/>
                      <a:pt x="44" y="37"/>
                      <a:pt x="41" y="40"/>
                    </a:cubicBezTo>
                    <a:cubicBezTo>
                      <a:pt x="39" y="44"/>
                      <a:pt x="36" y="49"/>
                      <a:pt x="35" y="54"/>
                    </a:cubicBezTo>
                    <a:cubicBezTo>
                      <a:pt x="33" y="59"/>
                      <a:pt x="32" y="66"/>
                      <a:pt x="32" y="72"/>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39" y="16"/>
                    </a:cubicBezTo>
                    <a:cubicBezTo>
                      <a:pt x="42" y="12"/>
                      <a:pt x="45" y="9"/>
                      <a:pt x="48" y="7"/>
                    </a:cubicBezTo>
                    <a:cubicBezTo>
                      <a:pt x="52" y="4"/>
                      <a:pt x="55" y="3"/>
                      <a:pt x="59" y="1"/>
                    </a:cubicBezTo>
                    <a:cubicBezTo>
                      <a:pt x="62" y="0"/>
                      <a:pt x="66" y="0"/>
                      <a:pt x="70" y="0"/>
                    </a:cubicBezTo>
                    <a:cubicBezTo>
                      <a:pt x="72" y="0"/>
                      <a:pt x="74" y="0"/>
                      <a:pt x="77" y="0"/>
                    </a:cubicBezTo>
                    <a:cubicBezTo>
                      <a:pt x="79" y="0"/>
                      <a:pt x="81" y="1"/>
                      <a:pt x="83" y="2"/>
                    </a:cubicBezTo>
                    <a:cubicBezTo>
                      <a:pt x="83" y="34"/>
                      <a:pt x="83" y="34"/>
                      <a:pt x="83" y="34"/>
                    </a:cubicBezTo>
                    <a:cubicBezTo>
                      <a:pt x="82" y="33"/>
                      <a:pt x="81" y="32"/>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22" name="Freeform 39"/>
              <p:cNvSpPr>
                <a:spLocks noEditPoints="1"/>
              </p:cNvSpPr>
              <p:nvPr/>
            </p:nvSpPr>
            <p:spPr bwMode="black">
              <a:xfrm>
                <a:off x="3668509" y="5616873"/>
                <a:ext cx="28364" cy="152685"/>
              </a:xfrm>
              <a:custGeom>
                <a:avLst/>
                <a:gdLst/>
                <a:ahLst/>
                <a:cxnLst>
                  <a:cxn ang="0">
                    <a:pos x="40" y="19"/>
                  </a:cxn>
                  <a:cxn ang="0">
                    <a:pos x="38" y="27"/>
                  </a:cxn>
                  <a:cxn ang="0">
                    <a:pos x="34" y="32"/>
                  </a:cxn>
                  <a:cxn ang="0">
                    <a:pos x="28" y="36"/>
                  </a:cxn>
                  <a:cxn ang="0">
                    <a:pos x="20" y="38"/>
                  </a:cxn>
                  <a:cxn ang="0">
                    <a:pos x="12" y="36"/>
                  </a:cxn>
                  <a:cxn ang="0">
                    <a:pos x="6" y="32"/>
                  </a:cxn>
                  <a:cxn ang="0">
                    <a:pos x="1" y="27"/>
                  </a:cxn>
                  <a:cxn ang="0">
                    <a:pos x="0" y="19"/>
                  </a:cxn>
                  <a:cxn ang="0">
                    <a:pos x="2" y="12"/>
                  </a:cxn>
                  <a:cxn ang="0">
                    <a:pos x="6" y="6"/>
                  </a:cxn>
                  <a:cxn ang="0">
                    <a:pos x="12" y="2"/>
                  </a:cxn>
                  <a:cxn ang="0">
                    <a:pos x="20" y="0"/>
                  </a:cxn>
                  <a:cxn ang="0">
                    <a:pos x="28" y="2"/>
                  </a:cxn>
                  <a:cxn ang="0">
                    <a:pos x="34" y="6"/>
                  </a:cxn>
                  <a:cxn ang="0">
                    <a:pos x="38" y="12"/>
                  </a:cxn>
                  <a:cxn ang="0">
                    <a:pos x="40" y="19"/>
                  </a:cxn>
                  <a:cxn ang="0">
                    <a:pos x="3" y="214"/>
                  </a:cxn>
                  <a:cxn ang="0">
                    <a:pos x="3" y="70"/>
                  </a:cxn>
                  <a:cxn ang="0">
                    <a:pos x="36" y="70"/>
                  </a:cxn>
                  <a:cxn ang="0">
                    <a:pos x="36" y="214"/>
                  </a:cxn>
                  <a:cxn ang="0">
                    <a:pos x="3" y="214"/>
                  </a:cxn>
                </a:cxnLst>
                <a:rect l="0" t="0" r="r" b="b"/>
                <a:pathLst>
                  <a:path w="40" h="214">
                    <a:moveTo>
                      <a:pt x="40" y="19"/>
                    </a:moveTo>
                    <a:cubicBezTo>
                      <a:pt x="40" y="22"/>
                      <a:pt x="39" y="24"/>
                      <a:pt x="38" y="27"/>
                    </a:cubicBezTo>
                    <a:cubicBezTo>
                      <a:pt x="37" y="29"/>
                      <a:pt x="36" y="31"/>
                      <a:pt x="34" y="32"/>
                    </a:cubicBezTo>
                    <a:cubicBezTo>
                      <a:pt x="32" y="34"/>
                      <a:pt x="30" y="35"/>
                      <a:pt x="28" y="36"/>
                    </a:cubicBezTo>
                    <a:cubicBezTo>
                      <a:pt x="25" y="37"/>
                      <a:pt x="23" y="38"/>
                      <a:pt x="20" y="38"/>
                    </a:cubicBezTo>
                    <a:cubicBezTo>
                      <a:pt x="17" y="38"/>
                      <a:pt x="14" y="37"/>
                      <a:pt x="12" y="36"/>
                    </a:cubicBezTo>
                    <a:cubicBezTo>
                      <a:pt x="9" y="35"/>
                      <a:pt x="7" y="34"/>
                      <a:pt x="6" y="32"/>
                    </a:cubicBezTo>
                    <a:cubicBezTo>
                      <a:pt x="4" y="31"/>
                      <a:pt x="2" y="29"/>
                      <a:pt x="1" y="27"/>
                    </a:cubicBezTo>
                    <a:cubicBezTo>
                      <a:pt x="0" y="24"/>
                      <a:pt x="0" y="22"/>
                      <a:pt x="0" y="19"/>
                    </a:cubicBezTo>
                    <a:cubicBezTo>
                      <a:pt x="0" y="17"/>
                      <a:pt x="0" y="14"/>
                      <a:pt x="2" y="12"/>
                    </a:cubicBezTo>
                    <a:cubicBezTo>
                      <a:pt x="3" y="9"/>
                      <a:pt x="4" y="7"/>
                      <a:pt x="6" y="6"/>
                    </a:cubicBezTo>
                    <a:cubicBezTo>
                      <a:pt x="8" y="4"/>
                      <a:pt x="10" y="3"/>
                      <a:pt x="12" y="2"/>
                    </a:cubicBezTo>
                    <a:cubicBezTo>
                      <a:pt x="14" y="1"/>
                      <a:pt x="17" y="0"/>
                      <a:pt x="20" y="0"/>
                    </a:cubicBezTo>
                    <a:cubicBezTo>
                      <a:pt x="23" y="0"/>
                      <a:pt x="25" y="1"/>
                      <a:pt x="28" y="2"/>
                    </a:cubicBezTo>
                    <a:cubicBezTo>
                      <a:pt x="30" y="3"/>
                      <a:pt x="32" y="4"/>
                      <a:pt x="34" y="6"/>
                    </a:cubicBezTo>
                    <a:cubicBezTo>
                      <a:pt x="36" y="7"/>
                      <a:pt x="37" y="9"/>
                      <a:pt x="38" y="12"/>
                    </a:cubicBezTo>
                    <a:cubicBezTo>
                      <a:pt x="39" y="14"/>
                      <a:pt x="40" y="17"/>
                      <a:pt x="40" y="19"/>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23" name="Freeform 40"/>
              <p:cNvSpPr>
                <a:spLocks/>
              </p:cNvSpPr>
              <p:nvPr/>
            </p:nvSpPr>
            <p:spPr bwMode="black">
              <a:xfrm>
                <a:off x="3721013" y="5664851"/>
                <a:ext cx="152684" cy="104707"/>
              </a:xfrm>
              <a:custGeom>
                <a:avLst/>
                <a:gdLst/>
                <a:ahLst/>
                <a:cxnLst>
                  <a:cxn ang="0">
                    <a:pos x="182" y="147"/>
                  </a:cxn>
                  <a:cxn ang="0">
                    <a:pos x="182" y="66"/>
                  </a:cxn>
                  <a:cxn ang="0">
                    <a:pos x="180" y="46"/>
                  </a:cxn>
                  <a:cxn ang="0">
                    <a:pos x="174" y="34"/>
                  </a:cxn>
                  <a:cxn ang="0">
                    <a:pos x="165" y="28"/>
                  </a:cxn>
                  <a:cxn ang="0">
                    <a:pos x="153" y="26"/>
                  </a:cxn>
                  <a:cxn ang="0">
                    <a:pos x="141" y="29"/>
                  </a:cxn>
                  <a:cxn ang="0">
                    <a:pos x="131" y="38"/>
                  </a:cxn>
                  <a:cxn ang="0">
                    <a:pos x="125" y="51"/>
                  </a:cxn>
                  <a:cxn ang="0">
                    <a:pos x="123" y="66"/>
                  </a:cxn>
                  <a:cxn ang="0">
                    <a:pos x="123" y="147"/>
                  </a:cxn>
                  <a:cxn ang="0">
                    <a:pos x="91" y="147"/>
                  </a:cxn>
                  <a:cxn ang="0">
                    <a:pos x="91" y="63"/>
                  </a:cxn>
                  <a:cxn ang="0">
                    <a:pos x="89" y="46"/>
                  </a:cxn>
                  <a:cxn ang="0">
                    <a:pos x="83" y="34"/>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5"/>
                  </a:cxn>
                  <a:cxn ang="0">
                    <a:pos x="33" y="25"/>
                  </a:cxn>
                  <a:cxn ang="0">
                    <a:pos x="52" y="6"/>
                  </a:cxn>
                  <a:cxn ang="0">
                    <a:pos x="78" y="0"/>
                  </a:cxn>
                  <a:cxn ang="0">
                    <a:pos x="92" y="2"/>
                  </a:cxn>
                  <a:cxn ang="0">
                    <a:pos x="104" y="7"/>
                  </a:cxn>
                  <a:cxn ang="0">
                    <a:pos x="113" y="16"/>
                  </a:cxn>
                  <a:cxn ang="0">
                    <a:pos x="119" y="28"/>
                  </a:cxn>
                  <a:cxn ang="0">
                    <a:pos x="140" y="6"/>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1"/>
                      <a:pt x="180" y="46"/>
                    </a:cubicBezTo>
                    <a:cubicBezTo>
                      <a:pt x="178" y="41"/>
                      <a:pt x="177" y="37"/>
                      <a:pt x="174" y="34"/>
                    </a:cubicBezTo>
                    <a:cubicBezTo>
                      <a:pt x="172" y="31"/>
                      <a:pt x="169" y="29"/>
                      <a:pt x="165" y="28"/>
                    </a:cubicBezTo>
                    <a:cubicBezTo>
                      <a:pt x="162" y="27"/>
                      <a:pt x="158" y="26"/>
                      <a:pt x="153" y="26"/>
                    </a:cubicBezTo>
                    <a:cubicBezTo>
                      <a:pt x="149" y="26"/>
                      <a:pt x="145" y="27"/>
                      <a:pt x="141" y="29"/>
                    </a:cubicBezTo>
                    <a:cubicBezTo>
                      <a:pt x="137" y="32"/>
                      <a:pt x="134" y="34"/>
                      <a:pt x="131"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0"/>
                      <a:pt x="89" y="46"/>
                    </a:cubicBezTo>
                    <a:cubicBezTo>
                      <a:pt x="87" y="41"/>
                      <a:pt x="85" y="37"/>
                      <a:pt x="83" y="34"/>
                    </a:cubicBezTo>
                    <a:cubicBezTo>
                      <a:pt x="80" y="32"/>
                      <a:pt x="77" y="29"/>
                      <a:pt x="74" y="28"/>
                    </a:cubicBezTo>
                    <a:cubicBezTo>
                      <a:pt x="71" y="27"/>
                      <a:pt x="67" y="26"/>
                      <a:pt x="62" y="26"/>
                    </a:cubicBezTo>
                    <a:cubicBezTo>
                      <a:pt x="58" y="26"/>
                      <a:pt x="54" y="27"/>
                      <a:pt x="50" y="29"/>
                    </a:cubicBezTo>
                    <a:cubicBezTo>
                      <a:pt x="47" y="31"/>
                      <a:pt x="43" y="34"/>
                      <a:pt x="41" y="37"/>
                    </a:cubicBezTo>
                    <a:cubicBezTo>
                      <a:pt x="38" y="40"/>
                      <a:pt x="36" y="45"/>
                      <a:pt x="34" y="50"/>
                    </a:cubicBezTo>
                    <a:cubicBezTo>
                      <a:pt x="33" y="54"/>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5"/>
                      <a:pt x="32" y="25"/>
                      <a:pt x="32" y="25"/>
                    </a:cubicBezTo>
                    <a:cubicBezTo>
                      <a:pt x="33" y="25"/>
                      <a:pt x="33" y="25"/>
                      <a:pt x="33" y="25"/>
                    </a:cubicBezTo>
                    <a:cubicBezTo>
                      <a:pt x="38" y="17"/>
                      <a:pt x="44" y="10"/>
                      <a:pt x="52" y="6"/>
                    </a:cubicBezTo>
                    <a:cubicBezTo>
                      <a:pt x="60" y="2"/>
                      <a:pt x="68" y="0"/>
                      <a:pt x="78" y="0"/>
                    </a:cubicBezTo>
                    <a:cubicBezTo>
                      <a:pt x="83" y="0"/>
                      <a:pt x="88" y="0"/>
                      <a:pt x="92" y="2"/>
                    </a:cubicBezTo>
                    <a:cubicBezTo>
                      <a:pt x="96" y="3"/>
                      <a:pt x="100" y="5"/>
                      <a:pt x="104" y="7"/>
                    </a:cubicBezTo>
                    <a:cubicBezTo>
                      <a:pt x="107" y="10"/>
                      <a:pt x="110" y="13"/>
                      <a:pt x="113" y="16"/>
                    </a:cubicBezTo>
                    <a:cubicBezTo>
                      <a:pt x="116" y="20"/>
                      <a:pt x="118" y="23"/>
                      <a:pt x="119" y="28"/>
                    </a:cubicBezTo>
                    <a:cubicBezTo>
                      <a:pt x="125" y="18"/>
                      <a:pt x="132" y="11"/>
                      <a:pt x="140" y="6"/>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24" name="Freeform 41"/>
              <p:cNvSpPr>
                <a:spLocks noEditPoints="1"/>
              </p:cNvSpPr>
              <p:nvPr/>
            </p:nvSpPr>
            <p:spPr bwMode="black">
              <a:xfrm>
                <a:off x="3889389" y="5664851"/>
                <a:ext cx="86300" cy="106819"/>
              </a:xfrm>
              <a:custGeom>
                <a:avLst/>
                <a:gdLst/>
                <a:ahLst/>
                <a:cxnLst>
                  <a:cxn ang="0">
                    <a:pos x="89" y="147"/>
                  </a:cxn>
                  <a:cxn ang="0">
                    <a:pos x="89" y="127"/>
                  </a:cxn>
                  <a:cxn ang="0">
                    <a:pos x="89" y="127"/>
                  </a:cxn>
                  <a:cxn ang="0">
                    <a:pos x="71" y="144"/>
                  </a:cxn>
                  <a:cxn ang="0">
                    <a:pos x="46" y="150"/>
                  </a:cxn>
                  <a:cxn ang="0">
                    <a:pos x="27"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7" y="29"/>
                  </a:cxn>
                  <a:cxn ang="0">
                    <a:pos x="14" y="41"/>
                  </a:cxn>
                  <a:cxn ang="0">
                    <a:pos x="14" y="12"/>
                  </a:cxn>
                  <a:cxn ang="0">
                    <a:pos x="23" y="8"/>
                  </a:cxn>
                  <a:cxn ang="0">
                    <a:pos x="36" y="4"/>
                  </a:cxn>
                  <a:cxn ang="0">
                    <a:pos x="51" y="1"/>
                  </a:cxn>
                  <a:cxn ang="0">
                    <a:pos x="66" y="0"/>
                  </a:cxn>
                  <a:cxn ang="0">
                    <a:pos x="90" y="3"/>
                  </a:cxn>
                  <a:cxn ang="0">
                    <a:pos x="108" y="14"/>
                  </a:cxn>
                  <a:cxn ang="0">
                    <a:pos x="118"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9"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9" y="127"/>
                      <a:pt x="89" y="127"/>
                      <a:pt x="89" y="127"/>
                    </a:cubicBezTo>
                    <a:cubicBezTo>
                      <a:pt x="84" y="135"/>
                      <a:pt x="78" y="140"/>
                      <a:pt x="71" y="144"/>
                    </a:cubicBezTo>
                    <a:cubicBezTo>
                      <a:pt x="64" y="148"/>
                      <a:pt x="55" y="150"/>
                      <a:pt x="46" y="150"/>
                    </a:cubicBezTo>
                    <a:cubicBezTo>
                      <a:pt x="39" y="150"/>
                      <a:pt x="32" y="149"/>
                      <a:pt x="27" y="147"/>
                    </a:cubicBezTo>
                    <a:cubicBezTo>
                      <a:pt x="21" y="145"/>
                      <a:pt x="16" y="142"/>
                      <a:pt x="12" y="139"/>
                    </a:cubicBezTo>
                    <a:cubicBezTo>
                      <a:pt x="8" y="135"/>
                      <a:pt x="5" y="130"/>
                      <a:pt x="3" y="125"/>
                    </a:cubicBezTo>
                    <a:cubicBezTo>
                      <a:pt x="1" y="120"/>
                      <a:pt x="0" y="114"/>
                      <a:pt x="0" y="108"/>
                    </a:cubicBezTo>
                    <a:cubicBezTo>
                      <a:pt x="0" y="102"/>
                      <a:pt x="1" y="96"/>
                      <a:pt x="3" y="90"/>
                    </a:cubicBezTo>
                    <a:cubicBezTo>
                      <a:pt x="5" y="85"/>
                      <a:pt x="8"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8" y="27"/>
                      <a:pt x="71" y="25"/>
                      <a:pt x="62" y="25"/>
                    </a:cubicBezTo>
                    <a:cubicBezTo>
                      <a:pt x="54" y="25"/>
                      <a:pt x="45" y="26"/>
                      <a:pt x="37" y="29"/>
                    </a:cubicBezTo>
                    <a:cubicBezTo>
                      <a:pt x="28" y="32"/>
                      <a:pt x="21" y="36"/>
                      <a:pt x="14" y="41"/>
                    </a:cubicBezTo>
                    <a:cubicBezTo>
                      <a:pt x="14" y="12"/>
                      <a:pt x="14" y="12"/>
                      <a:pt x="14" y="12"/>
                    </a:cubicBezTo>
                    <a:cubicBezTo>
                      <a:pt x="17" y="11"/>
                      <a:pt x="19" y="10"/>
                      <a:pt x="23" y="8"/>
                    </a:cubicBezTo>
                    <a:cubicBezTo>
                      <a:pt x="27" y="7"/>
                      <a:pt x="31" y="5"/>
                      <a:pt x="36" y="4"/>
                    </a:cubicBezTo>
                    <a:cubicBezTo>
                      <a:pt x="41" y="3"/>
                      <a:pt x="45" y="2"/>
                      <a:pt x="51" y="1"/>
                    </a:cubicBezTo>
                    <a:cubicBezTo>
                      <a:pt x="56" y="0"/>
                      <a:pt x="61" y="0"/>
                      <a:pt x="66" y="0"/>
                    </a:cubicBezTo>
                    <a:cubicBezTo>
                      <a:pt x="75" y="0"/>
                      <a:pt x="83" y="1"/>
                      <a:pt x="90" y="3"/>
                    </a:cubicBezTo>
                    <a:cubicBezTo>
                      <a:pt x="97" y="6"/>
                      <a:pt x="103" y="10"/>
                      <a:pt x="108" y="14"/>
                    </a:cubicBezTo>
                    <a:cubicBezTo>
                      <a:pt x="112" y="19"/>
                      <a:pt x="116" y="25"/>
                      <a:pt x="118" y="32"/>
                    </a:cubicBezTo>
                    <a:cubicBezTo>
                      <a:pt x="120" y="39"/>
                      <a:pt x="121" y="47"/>
                      <a:pt x="121" y="56"/>
                    </a:cubicBezTo>
                    <a:cubicBezTo>
                      <a:pt x="121" y="147"/>
                      <a:pt x="121" y="147"/>
                      <a:pt x="121" y="147"/>
                    </a:cubicBezTo>
                    <a:lnTo>
                      <a:pt x="89" y="147"/>
                    </a:lnTo>
                    <a:close/>
                    <a:moveTo>
                      <a:pt x="58" y="81"/>
                    </a:moveTo>
                    <a:cubicBezTo>
                      <a:pt x="53" y="82"/>
                      <a:pt x="49" y="83"/>
                      <a:pt x="45" y="84"/>
                    </a:cubicBezTo>
                    <a:cubicBezTo>
                      <a:pt x="42" y="85"/>
                      <a:pt x="39" y="87"/>
                      <a:pt x="37" y="89"/>
                    </a:cubicBezTo>
                    <a:cubicBezTo>
                      <a:pt x="36" y="91"/>
                      <a:pt x="34" y="93"/>
                      <a:pt x="33" y="96"/>
                    </a:cubicBezTo>
                    <a:cubicBezTo>
                      <a:pt x="33" y="98"/>
                      <a:pt x="32" y="101"/>
                      <a:pt x="32" y="104"/>
                    </a:cubicBezTo>
                    <a:cubicBezTo>
                      <a:pt x="32" y="107"/>
                      <a:pt x="33" y="110"/>
                      <a:pt x="34" y="113"/>
                    </a:cubicBezTo>
                    <a:cubicBezTo>
                      <a:pt x="35" y="115"/>
                      <a:pt x="37" y="117"/>
                      <a:pt x="39" y="119"/>
                    </a:cubicBezTo>
                    <a:cubicBezTo>
                      <a:pt x="41" y="121"/>
                      <a:pt x="43" y="122"/>
                      <a:pt x="46" y="123"/>
                    </a:cubicBezTo>
                    <a:cubicBezTo>
                      <a:pt x="49" y="124"/>
                      <a:pt x="53" y="125"/>
                      <a:pt x="56" y="125"/>
                    </a:cubicBezTo>
                    <a:cubicBezTo>
                      <a:pt x="61" y="125"/>
                      <a:pt x="66" y="124"/>
                      <a:pt x="70" y="122"/>
                    </a:cubicBezTo>
                    <a:cubicBezTo>
                      <a:pt x="74" y="120"/>
                      <a:pt x="77" y="118"/>
                      <a:pt x="80" y="115"/>
                    </a:cubicBezTo>
                    <a:cubicBezTo>
                      <a:pt x="83" y="111"/>
                      <a:pt x="86" y="108"/>
                      <a:pt x="87" y="104"/>
                    </a:cubicBezTo>
                    <a:cubicBezTo>
                      <a:pt x="89" y="99"/>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25" name="Freeform 42"/>
              <p:cNvSpPr>
                <a:spLocks/>
              </p:cNvSpPr>
              <p:nvPr/>
            </p:nvSpPr>
            <p:spPr bwMode="black">
              <a:xfrm>
                <a:off x="4052634" y="5626227"/>
                <a:ext cx="109836" cy="143331"/>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4"/>
                  </a:cxn>
                  <a:cxn ang="0">
                    <a:pos x="34" y="94"/>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4"/>
                      <a:pt x="34" y="94"/>
                      <a:pt x="34" y="94"/>
                    </a:cubicBezTo>
                    <a:cubicBezTo>
                      <a:pt x="34" y="94"/>
                      <a:pt x="34" y="94"/>
                      <a:pt x="34" y="94"/>
                    </a:cubicBezTo>
                    <a:cubicBezTo>
                      <a:pt x="35" y="93"/>
                      <a:pt x="36" y="91"/>
                      <a:pt x="37" y="90"/>
                    </a:cubicBezTo>
                    <a:cubicBezTo>
                      <a:pt x="38" y="88"/>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26" name="Freeform 43"/>
              <p:cNvSpPr>
                <a:spLocks noEditPoints="1"/>
              </p:cNvSpPr>
              <p:nvPr/>
            </p:nvSpPr>
            <p:spPr bwMode="black">
              <a:xfrm>
                <a:off x="4163677" y="5664851"/>
                <a:ext cx="86300" cy="106819"/>
              </a:xfrm>
              <a:custGeom>
                <a:avLst/>
                <a:gdLst/>
                <a:ahLst/>
                <a:cxnLst>
                  <a:cxn ang="0">
                    <a:pos x="89" y="147"/>
                  </a:cxn>
                  <a:cxn ang="0">
                    <a:pos x="89" y="127"/>
                  </a:cxn>
                  <a:cxn ang="0">
                    <a:pos x="88" y="127"/>
                  </a:cxn>
                  <a:cxn ang="0">
                    <a:pos x="70" y="144"/>
                  </a:cxn>
                  <a:cxn ang="0">
                    <a:pos x="46" y="150"/>
                  </a:cxn>
                  <a:cxn ang="0">
                    <a:pos x="26"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6" y="29"/>
                  </a:cxn>
                  <a:cxn ang="0">
                    <a:pos x="14" y="41"/>
                  </a:cxn>
                  <a:cxn ang="0">
                    <a:pos x="14" y="12"/>
                  </a:cxn>
                  <a:cxn ang="0">
                    <a:pos x="23" y="8"/>
                  </a:cxn>
                  <a:cxn ang="0">
                    <a:pos x="35" y="4"/>
                  </a:cxn>
                  <a:cxn ang="0">
                    <a:pos x="50" y="1"/>
                  </a:cxn>
                  <a:cxn ang="0">
                    <a:pos x="65" y="0"/>
                  </a:cxn>
                  <a:cxn ang="0">
                    <a:pos x="90" y="3"/>
                  </a:cxn>
                  <a:cxn ang="0">
                    <a:pos x="107" y="14"/>
                  </a:cxn>
                  <a:cxn ang="0">
                    <a:pos x="117"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8" y="127"/>
                      <a:pt x="88" y="127"/>
                      <a:pt x="88" y="127"/>
                    </a:cubicBezTo>
                    <a:cubicBezTo>
                      <a:pt x="83" y="135"/>
                      <a:pt x="77" y="140"/>
                      <a:pt x="70" y="144"/>
                    </a:cubicBezTo>
                    <a:cubicBezTo>
                      <a:pt x="63" y="148"/>
                      <a:pt x="55" y="150"/>
                      <a:pt x="46" y="150"/>
                    </a:cubicBezTo>
                    <a:cubicBezTo>
                      <a:pt x="38" y="150"/>
                      <a:pt x="32" y="149"/>
                      <a:pt x="26" y="147"/>
                    </a:cubicBezTo>
                    <a:cubicBezTo>
                      <a:pt x="20" y="145"/>
                      <a:pt x="16" y="142"/>
                      <a:pt x="12" y="139"/>
                    </a:cubicBezTo>
                    <a:cubicBezTo>
                      <a:pt x="8" y="135"/>
                      <a:pt x="5" y="130"/>
                      <a:pt x="3" y="125"/>
                    </a:cubicBezTo>
                    <a:cubicBezTo>
                      <a:pt x="1" y="120"/>
                      <a:pt x="0" y="114"/>
                      <a:pt x="0" y="108"/>
                    </a:cubicBezTo>
                    <a:cubicBezTo>
                      <a:pt x="0" y="102"/>
                      <a:pt x="1" y="96"/>
                      <a:pt x="3" y="90"/>
                    </a:cubicBezTo>
                    <a:cubicBezTo>
                      <a:pt x="4" y="85"/>
                      <a:pt x="7"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7" y="27"/>
                      <a:pt x="70" y="25"/>
                      <a:pt x="62" y="25"/>
                    </a:cubicBezTo>
                    <a:cubicBezTo>
                      <a:pt x="53" y="25"/>
                      <a:pt x="45" y="26"/>
                      <a:pt x="36" y="29"/>
                    </a:cubicBezTo>
                    <a:cubicBezTo>
                      <a:pt x="28" y="32"/>
                      <a:pt x="20" y="36"/>
                      <a:pt x="14" y="41"/>
                    </a:cubicBezTo>
                    <a:cubicBezTo>
                      <a:pt x="14" y="12"/>
                      <a:pt x="14" y="12"/>
                      <a:pt x="14" y="12"/>
                    </a:cubicBezTo>
                    <a:cubicBezTo>
                      <a:pt x="16" y="11"/>
                      <a:pt x="19" y="10"/>
                      <a:pt x="23" y="8"/>
                    </a:cubicBezTo>
                    <a:cubicBezTo>
                      <a:pt x="26" y="7"/>
                      <a:pt x="31" y="5"/>
                      <a:pt x="35" y="4"/>
                    </a:cubicBezTo>
                    <a:cubicBezTo>
                      <a:pt x="40" y="3"/>
                      <a:pt x="45" y="2"/>
                      <a:pt x="50" y="1"/>
                    </a:cubicBezTo>
                    <a:cubicBezTo>
                      <a:pt x="55" y="0"/>
                      <a:pt x="60" y="0"/>
                      <a:pt x="65" y="0"/>
                    </a:cubicBezTo>
                    <a:cubicBezTo>
                      <a:pt x="75" y="0"/>
                      <a:pt x="83" y="1"/>
                      <a:pt x="90" y="3"/>
                    </a:cubicBezTo>
                    <a:cubicBezTo>
                      <a:pt x="97" y="6"/>
                      <a:pt x="103" y="10"/>
                      <a:pt x="107" y="14"/>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5"/>
                      <a:pt x="39" y="87"/>
                      <a:pt x="37" y="89"/>
                    </a:cubicBezTo>
                    <a:cubicBezTo>
                      <a:pt x="35" y="91"/>
                      <a:pt x="34" y="93"/>
                      <a:pt x="33" y="96"/>
                    </a:cubicBezTo>
                    <a:cubicBezTo>
                      <a:pt x="32" y="98"/>
                      <a:pt x="32" y="101"/>
                      <a:pt x="32" y="104"/>
                    </a:cubicBezTo>
                    <a:cubicBezTo>
                      <a:pt x="32" y="107"/>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1"/>
                      <a:pt x="85" y="108"/>
                      <a:pt x="87" y="104"/>
                    </a:cubicBezTo>
                    <a:cubicBezTo>
                      <a:pt x="88" y="99"/>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27" name="Freeform 44"/>
              <p:cNvSpPr>
                <a:spLocks/>
              </p:cNvSpPr>
              <p:nvPr/>
            </p:nvSpPr>
            <p:spPr bwMode="black">
              <a:xfrm>
                <a:off x="4265065" y="5664851"/>
                <a:ext cx="67591" cy="106819"/>
              </a:xfrm>
              <a:custGeom>
                <a:avLst/>
                <a:gdLst/>
                <a:ahLst/>
                <a:cxnLst>
                  <a:cxn ang="0">
                    <a:pos x="95" y="106"/>
                  </a:cxn>
                  <a:cxn ang="0">
                    <a:pos x="92" y="123"/>
                  </a:cxn>
                  <a:cxn ang="0">
                    <a:pos x="81" y="137"/>
                  </a:cxn>
                  <a:cxn ang="0">
                    <a:pos x="63" y="147"/>
                  </a:cxn>
                  <a:cxn ang="0">
                    <a:pos x="38" y="150"/>
                  </a:cxn>
                  <a:cxn ang="0">
                    <a:pos x="29" y="150"/>
                  </a:cxn>
                  <a:cxn ang="0">
                    <a:pos x="19" y="148"/>
                  </a:cxn>
                  <a:cxn ang="0">
                    <a:pos x="9" y="146"/>
                  </a:cxn>
                  <a:cxn ang="0">
                    <a:pos x="0" y="143"/>
                  </a:cxn>
                  <a:cxn ang="0">
                    <a:pos x="0" y="112"/>
                  </a:cxn>
                  <a:cxn ang="0">
                    <a:pos x="10" y="117"/>
                  </a:cxn>
                  <a:cxn ang="0">
                    <a:pos x="20" y="122"/>
                  </a:cxn>
                  <a:cxn ang="0">
                    <a:pos x="30" y="124"/>
                  </a:cxn>
                  <a:cxn ang="0">
                    <a:pos x="39" y="125"/>
                  </a:cxn>
                  <a:cxn ang="0">
                    <a:pos x="57" y="121"/>
                  </a:cxn>
                  <a:cxn ang="0">
                    <a:pos x="63" y="110"/>
                  </a:cxn>
                  <a:cxn ang="0">
                    <a:pos x="62" y="103"/>
                  </a:cxn>
                  <a:cxn ang="0">
                    <a:pos x="58" y="98"/>
                  </a:cxn>
                  <a:cxn ang="0">
                    <a:pos x="49" y="92"/>
                  </a:cxn>
                  <a:cxn ang="0">
                    <a:pos x="35" y="86"/>
                  </a:cxn>
                  <a:cxn ang="0">
                    <a:pos x="20" y="79"/>
                  </a:cxn>
                  <a:cxn ang="0">
                    <a:pos x="10" y="70"/>
                  </a:cxn>
                  <a:cxn ang="0">
                    <a:pos x="3" y="59"/>
                  </a:cxn>
                  <a:cxn ang="0">
                    <a:pos x="0" y="43"/>
                  </a:cxn>
                  <a:cxn ang="0">
                    <a:pos x="4" y="26"/>
                  </a:cxn>
                  <a:cxn ang="0">
                    <a:pos x="15" y="12"/>
                  </a:cxn>
                  <a:cxn ang="0">
                    <a:pos x="33" y="3"/>
                  </a:cxn>
                  <a:cxn ang="0">
                    <a:pos x="55" y="0"/>
                  </a:cxn>
                  <a:cxn ang="0">
                    <a:pos x="64" y="0"/>
                  </a:cxn>
                  <a:cxn ang="0">
                    <a:pos x="73" y="2"/>
                  </a:cxn>
                  <a:cxn ang="0">
                    <a:pos x="81" y="3"/>
                  </a:cxn>
                  <a:cxn ang="0">
                    <a:pos x="88" y="6"/>
                  </a:cxn>
                  <a:cxn ang="0">
                    <a:pos x="88" y="35"/>
                  </a:cxn>
                  <a:cxn ang="0">
                    <a:pos x="80" y="31"/>
                  </a:cxn>
                  <a:cxn ang="0">
                    <a:pos x="72" y="28"/>
                  </a:cxn>
                  <a:cxn ang="0">
                    <a:pos x="63" y="26"/>
                  </a:cxn>
                  <a:cxn ang="0">
                    <a:pos x="54" y="25"/>
                  </a:cxn>
                  <a:cxn ang="0">
                    <a:pos x="39" y="29"/>
                  </a:cxn>
                  <a:cxn ang="0">
                    <a:pos x="33" y="40"/>
                  </a:cxn>
                  <a:cxn ang="0">
                    <a:pos x="35" y="48"/>
                  </a:cxn>
                  <a:cxn ang="0">
                    <a:pos x="39" y="53"/>
                  </a:cxn>
                  <a:cxn ang="0">
                    <a:pos x="46" y="58"/>
                  </a:cxn>
                  <a:cxn ang="0">
                    <a:pos x="59" y="63"/>
                  </a:cxn>
                  <a:cxn ang="0">
                    <a:pos x="73" y="70"/>
                  </a:cxn>
                  <a:cxn ang="0">
                    <a:pos x="85" y="79"/>
                  </a:cxn>
                  <a:cxn ang="0">
                    <a:pos x="93" y="91"/>
                  </a:cxn>
                  <a:cxn ang="0">
                    <a:pos x="95" y="106"/>
                  </a:cxn>
                </a:cxnLst>
                <a:rect l="0" t="0" r="r" b="b"/>
                <a:pathLst>
                  <a:path w="95" h="150">
                    <a:moveTo>
                      <a:pt x="95" y="106"/>
                    </a:moveTo>
                    <a:cubicBezTo>
                      <a:pt x="95" y="112"/>
                      <a:pt x="94" y="118"/>
                      <a:pt x="92" y="123"/>
                    </a:cubicBezTo>
                    <a:cubicBezTo>
                      <a:pt x="89" y="129"/>
                      <a:pt x="86" y="133"/>
                      <a:pt x="81" y="137"/>
                    </a:cubicBezTo>
                    <a:cubicBezTo>
                      <a:pt x="76" y="141"/>
                      <a:pt x="70" y="145"/>
                      <a:pt x="63" y="147"/>
                    </a:cubicBezTo>
                    <a:cubicBezTo>
                      <a:pt x="56" y="149"/>
                      <a:pt x="48" y="150"/>
                      <a:pt x="38" y="150"/>
                    </a:cubicBezTo>
                    <a:cubicBezTo>
                      <a:pt x="35" y="150"/>
                      <a:pt x="33" y="150"/>
                      <a:pt x="29" y="150"/>
                    </a:cubicBezTo>
                    <a:cubicBezTo>
                      <a:pt x="26" y="149"/>
                      <a:pt x="22" y="149"/>
                      <a:pt x="19" y="148"/>
                    </a:cubicBezTo>
                    <a:cubicBezTo>
                      <a:pt x="15" y="147"/>
                      <a:pt x="12" y="147"/>
                      <a:pt x="9" y="146"/>
                    </a:cubicBezTo>
                    <a:cubicBezTo>
                      <a:pt x="6" y="145"/>
                      <a:pt x="3" y="144"/>
                      <a:pt x="0" y="143"/>
                    </a:cubicBezTo>
                    <a:cubicBezTo>
                      <a:pt x="0" y="112"/>
                      <a:pt x="0" y="112"/>
                      <a:pt x="0" y="112"/>
                    </a:cubicBezTo>
                    <a:cubicBezTo>
                      <a:pt x="3" y="114"/>
                      <a:pt x="7" y="116"/>
                      <a:pt x="10" y="117"/>
                    </a:cubicBezTo>
                    <a:cubicBezTo>
                      <a:pt x="13" y="119"/>
                      <a:pt x="17" y="120"/>
                      <a:pt x="20" y="122"/>
                    </a:cubicBezTo>
                    <a:cubicBezTo>
                      <a:pt x="24" y="123"/>
                      <a:pt x="27" y="124"/>
                      <a:pt x="30" y="124"/>
                    </a:cubicBezTo>
                    <a:cubicBezTo>
                      <a:pt x="34" y="125"/>
                      <a:pt x="37" y="125"/>
                      <a:pt x="39" y="125"/>
                    </a:cubicBezTo>
                    <a:cubicBezTo>
                      <a:pt x="48" y="125"/>
                      <a:pt x="53" y="124"/>
                      <a:pt x="57" y="121"/>
                    </a:cubicBezTo>
                    <a:cubicBezTo>
                      <a:pt x="61" y="118"/>
                      <a:pt x="63" y="114"/>
                      <a:pt x="63" y="110"/>
                    </a:cubicBezTo>
                    <a:cubicBezTo>
                      <a:pt x="63" y="107"/>
                      <a:pt x="62" y="105"/>
                      <a:pt x="62" y="103"/>
                    </a:cubicBezTo>
                    <a:cubicBezTo>
                      <a:pt x="61" y="101"/>
                      <a:pt x="60" y="100"/>
                      <a:pt x="58" y="98"/>
                    </a:cubicBezTo>
                    <a:cubicBezTo>
                      <a:pt x="56" y="96"/>
                      <a:pt x="53" y="94"/>
                      <a:pt x="49" y="92"/>
                    </a:cubicBezTo>
                    <a:cubicBezTo>
                      <a:pt x="45" y="91"/>
                      <a:pt x="41" y="88"/>
                      <a:pt x="35" y="86"/>
                    </a:cubicBezTo>
                    <a:cubicBezTo>
                      <a:pt x="30" y="84"/>
                      <a:pt x="25" y="81"/>
                      <a:pt x="20" y="79"/>
                    </a:cubicBezTo>
                    <a:cubicBezTo>
                      <a:pt x="16" y="76"/>
                      <a:pt x="13" y="74"/>
                      <a:pt x="10" y="70"/>
                    </a:cubicBezTo>
                    <a:cubicBezTo>
                      <a:pt x="7" y="67"/>
                      <a:pt x="4" y="63"/>
                      <a:pt x="3" y="59"/>
                    </a:cubicBezTo>
                    <a:cubicBezTo>
                      <a:pt x="1" y="55"/>
                      <a:pt x="0" y="49"/>
                      <a:pt x="0" y="43"/>
                    </a:cubicBezTo>
                    <a:cubicBezTo>
                      <a:pt x="0" y="37"/>
                      <a:pt x="2" y="31"/>
                      <a:pt x="4" y="26"/>
                    </a:cubicBezTo>
                    <a:cubicBezTo>
                      <a:pt x="7" y="21"/>
                      <a:pt x="10" y="16"/>
                      <a:pt x="15" y="12"/>
                    </a:cubicBezTo>
                    <a:cubicBezTo>
                      <a:pt x="20" y="8"/>
                      <a:pt x="26" y="5"/>
                      <a:pt x="33" y="3"/>
                    </a:cubicBezTo>
                    <a:cubicBezTo>
                      <a:pt x="39" y="1"/>
                      <a:pt x="47" y="0"/>
                      <a:pt x="55" y="0"/>
                    </a:cubicBezTo>
                    <a:cubicBezTo>
                      <a:pt x="58" y="0"/>
                      <a:pt x="61" y="0"/>
                      <a:pt x="64" y="0"/>
                    </a:cubicBezTo>
                    <a:cubicBezTo>
                      <a:pt x="67" y="1"/>
                      <a:pt x="70" y="1"/>
                      <a:pt x="73" y="2"/>
                    </a:cubicBezTo>
                    <a:cubicBezTo>
                      <a:pt x="76" y="2"/>
                      <a:pt x="79" y="3"/>
                      <a:pt x="81" y="3"/>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5"/>
                      <a:pt x="57" y="25"/>
                      <a:pt x="54" y="25"/>
                    </a:cubicBezTo>
                    <a:cubicBezTo>
                      <a:pt x="48" y="25"/>
                      <a:pt x="43" y="26"/>
                      <a:pt x="39" y="29"/>
                    </a:cubicBezTo>
                    <a:cubicBezTo>
                      <a:pt x="35" y="32"/>
                      <a:pt x="33" y="36"/>
                      <a:pt x="33" y="40"/>
                    </a:cubicBezTo>
                    <a:cubicBezTo>
                      <a:pt x="33" y="43"/>
                      <a:pt x="34" y="46"/>
                      <a:pt x="35" y="48"/>
                    </a:cubicBezTo>
                    <a:cubicBezTo>
                      <a:pt x="35" y="50"/>
                      <a:pt x="37" y="52"/>
                      <a:pt x="39" y="53"/>
                    </a:cubicBezTo>
                    <a:cubicBezTo>
                      <a:pt x="41" y="55"/>
                      <a:pt x="43" y="56"/>
                      <a:pt x="46" y="58"/>
                    </a:cubicBezTo>
                    <a:cubicBezTo>
                      <a:pt x="50" y="60"/>
                      <a:pt x="54" y="61"/>
                      <a:pt x="59" y="63"/>
                    </a:cubicBezTo>
                    <a:cubicBezTo>
                      <a:pt x="64" y="65"/>
                      <a:pt x="69" y="68"/>
                      <a:pt x="73" y="70"/>
                    </a:cubicBezTo>
                    <a:cubicBezTo>
                      <a:pt x="78" y="73"/>
                      <a:pt x="82" y="76"/>
                      <a:pt x="85" y="79"/>
                    </a:cubicBezTo>
                    <a:cubicBezTo>
                      <a:pt x="88" y="82"/>
                      <a:pt x="91" y="86"/>
                      <a:pt x="93"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28" name="Freeform 45"/>
              <p:cNvSpPr>
                <a:spLocks noEditPoints="1"/>
              </p:cNvSpPr>
              <p:nvPr/>
            </p:nvSpPr>
            <p:spPr bwMode="black">
              <a:xfrm>
                <a:off x="4348347" y="5616873"/>
                <a:ext cx="28666" cy="152685"/>
              </a:xfrm>
              <a:custGeom>
                <a:avLst/>
                <a:gdLst/>
                <a:ahLst/>
                <a:cxnLst>
                  <a:cxn ang="0">
                    <a:pos x="40" y="19"/>
                  </a:cxn>
                  <a:cxn ang="0">
                    <a:pos x="39" y="27"/>
                  </a:cxn>
                  <a:cxn ang="0">
                    <a:pos x="34" y="32"/>
                  </a:cxn>
                  <a:cxn ang="0">
                    <a:pos x="28" y="36"/>
                  </a:cxn>
                  <a:cxn ang="0">
                    <a:pos x="20" y="38"/>
                  </a:cxn>
                  <a:cxn ang="0">
                    <a:pos x="12" y="36"/>
                  </a:cxn>
                  <a:cxn ang="0">
                    <a:pos x="6" y="32"/>
                  </a:cxn>
                  <a:cxn ang="0">
                    <a:pos x="2" y="27"/>
                  </a:cxn>
                  <a:cxn ang="0">
                    <a:pos x="0" y="19"/>
                  </a:cxn>
                  <a:cxn ang="0">
                    <a:pos x="2" y="12"/>
                  </a:cxn>
                  <a:cxn ang="0">
                    <a:pos x="6" y="6"/>
                  </a:cxn>
                  <a:cxn ang="0">
                    <a:pos x="12" y="2"/>
                  </a:cxn>
                  <a:cxn ang="0">
                    <a:pos x="20" y="0"/>
                  </a:cxn>
                  <a:cxn ang="0">
                    <a:pos x="28" y="2"/>
                  </a:cxn>
                  <a:cxn ang="0">
                    <a:pos x="34" y="6"/>
                  </a:cxn>
                  <a:cxn ang="0">
                    <a:pos x="39" y="12"/>
                  </a:cxn>
                  <a:cxn ang="0">
                    <a:pos x="40" y="19"/>
                  </a:cxn>
                  <a:cxn ang="0">
                    <a:pos x="4" y="214"/>
                  </a:cxn>
                  <a:cxn ang="0">
                    <a:pos x="4" y="70"/>
                  </a:cxn>
                  <a:cxn ang="0">
                    <a:pos x="36" y="70"/>
                  </a:cxn>
                  <a:cxn ang="0">
                    <a:pos x="36" y="214"/>
                  </a:cxn>
                  <a:cxn ang="0">
                    <a:pos x="4" y="214"/>
                  </a:cxn>
                </a:cxnLst>
                <a:rect l="0" t="0" r="r" b="b"/>
                <a:pathLst>
                  <a:path w="40" h="214">
                    <a:moveTo>
                      <a:pt x="40" y="19"/>
                    </a:moveTo>
                    <a:cubicBezTo>
                      <a:pt x="40" y="22"/>
                      <a:pt x="40" y="24"/>
                      <a:pt x="39" y="27"/>
                    </a:cubicBezTo>
                    <a:cubicBezTo>
                      <a:pt x="38" y="29"/>
                      <a:pt x="36" y="31"/>
                      <a:pt x="34" y="32"/>
                    </a:cubicBezTo>
                    <a:cubicBezTo>
                      <a:pt x="33" y="34"/>
                      <a:pt x="31" y="35"/>
                      <a:pt x="28" y="36"/>
                    </a:cubicBezTo>
                    <a:cubicBezTo>
                      <a:pt x="26" y="37"/>
                      <a:pt x="23" y="38"/>
                      <a:pt x="20" y="38"/>
                    </a:cubicBezTo>
                    <a:cubicBezTo>
                      <a:pt x="17" y="38"/>
                      <a:pt x="15" y="37"/>
                      <a:pt x="12" y="36"/>
                    </a:cubicBezTo>
                    <a:cubicBezTo>
                      <a:pt x="10" y="35"/>
                      <a:pt x="8" y="34"/>
                      <a:pt x="6" y="32"/>
                    </a:cubicBezTo>
                    <a:cubicBezTo>
                      <a:pt x="4" y="31"/>
                      <a:pt x="3" y="29"/>
                      <a:pt x="2" y="27"/>
                    </a:cubicBezTo>
                    <a:cubicBezTo>
                      <a:pt x="1" y="24"/>
                      <a:pt x="0" y="22"/>
                      <a:pt x="0" y="19"/>
                    </a:cubicBezTo>
                    <a:cubicBezTo>
                      <a:pt x="0" y="17"/>
                      <a:pt x="1" y="14"/>
                      <a:pt x="2" y="12"/>
                    </a:cubicBezTo>
                    <a:cubicBezTo>
                      <a:pt x="3" y="9"/>
                      <a:pt x="4" y="7"/>
                      <a:pt x="6" y="6"/>
                    </a:cubicBezTo>
                    <a:cubicBezTo>
                      <a:pt x="8" y="4"/>
                      <a:pt x="10" y="3"/>
                      <a:pt x="12" y="2"/>
                    </a:cubicBezTo>
                    <a:cubicBezTo>
                      <a:pt x="15" y="1"/>
                      <a:pt x="17" y="0"/>
                      <a:pt x="20" y="0"/>
                    </a:cubicBezTo>
                    <a:cubicBezTo>
                      <a:pt x="23" y="0"/>
                      <a:pt x="26" y="1"/>
                      <a:pt x="28" y="2"/>
                    </a:cubicBezTo>
                    <a:cubicBezTo>
                      <a:pt x="30" y="3"/>
                      <a:pt x="33" y="4"/>
                      <a:pt x="34" y="6"/>
                    </a:cubicBezTo>
                    <a:cubicBezTo>
                      <a:pt x="36" y="7"/>
                      <a:pt x="37" y="9"/>
                      <a:pt x="39" y="12"/>
                    </a:cubicBezTo>
                    <a:cubicBezTo>
                      <a:pt x="40" y="14"/>
                      <a:pt x="40" y="17"/>
                      <a:pt x="40" y="19"/>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29" name="Freeform 46"/>
              <p:cNvSpPr>
                <a:spLocks/>
              </p:cNvSpPr>
              <p:nvPr/>
            </p:nvSpPr>
            <p:spPr bwMode="black">
              <a:xfrm>
                <a:off x="4401153" y="5617778"/>
                <a:ext cx="90524" cy="151780"/>
              </a:xfrm>
              <a:custGeom>
                <a:avLst/>
                <a:gdLst/>
                <a:ahLst/>
                <a:cxnLst>
                  <a:cxn ang="0">
                    <a:pos x="95" y="213"/>
                  </a:cxn>
                  <a:cxn ang="0">
                    <a:pos x="95" y="131"/>
                  </a:cxn>
                  <a:cxn ang="0">
                    <a:pos x="88" y="102"/>
                  </a:cxn>
                  <a:cxn ang="0">
                    <a:pos x="66" y="92"/>
                  </a:cxn>
                  <a:cxn ang="0">
                    <a:pos x="52" y="95"/>
                  </a:cxn>
                  <a:cxn ang="0">
                    <a:pos x="41" y="104"/>
                  </a:cxn>
                  <a:cxn ang="0">
                    <a:pos x="35" y="116"/>
                  </a:cxn>
                  <a:cxn ang="0">
                    <a:pos x="32" y="131"/>
                  </a:cxn>
                  <a:cxn ang="0">
                    <a:pos x="32" y="213"/>
                  </a:cxn>
                  <a:cxn ang="0">
                    <a:pos x="0" y="213"/>
                  </a:cxn>
                  <a:cxn ang="0">
                    <a:pos x="0" y="0"/>
                  </a:cxn>
                  <a:cxn ang="0">
                    <a:pos x="32" y="0"/>
                  </a:cxn>
                  <a:cxn ang="0">
                    <a:pos x="32" y="92"/>
                  </a:cxn>
                  <a:cxn ang="0">
                    <a:pos x="33" y="92"/>
                  </a:cxn>
                  <a:cxn ang="0">
                    <a:pos x="41" y="81"/>
                  </a:cxn>
                  <a:cxn ang="0">
                    <a:pos x="51" y="73"/>
                  </a:cxn>
                  <a:cxn ang="0">
                    <a:pos x="64" y="68"/>
                  </a:cxn>
                  <a:cxn ang="0">
                    <a:pos x="79" y="66"/>
                  </a:cxn>
                  <a:cxn ang="0">
                    <a:pos x="115" y="81"/>
                  </a:cxn>
                  <a:cxn ang="0">
                    <a:pos x="127" y="125"/>
                  </a:cxn>
                  <a:cxn ang="0">
                    <a:pos x="127" y="213"/>
                  </a:cxn>
                  <a:cxn ang="0">
                    <a:pos x="95" y="213"/>
                  </a:cxn>
                </a:cxnLst>
                <a:rect l="0" t="0" r="r" b="b"/>
                <a:pathLst>
                  <a:path w="127" h="213">
                    <a:moveTo>
                      <a:pt x="95" y="213"/>
                    </a:moveTo>
                    <a:cubicBezTo>
                      <a:pt x="95" y="131"/>
                      <a:pt x="95" y="131"/>
                      <a:pt x="95" y="131"/>
                    </a:cubicBezTo>
                    <a:cubicBezTo>
                      <a:pt x="95" y="119"/>
                      <a:pt x="92" y="109"/>
                      <a:pt x="88" y="102"/>
                    </a:cubicBezTo>
                    <a:cubicBezTo>
                      <a:pt x="84" y="95"/>
                      <a:pt x="76" y="92"/>
                      <a:pt x="66" y="92"/>
                    </a:cubicBezTo>
                    <a:cubicBezTo>
                      <a:pt x="61" y="92"/>
                      <a:pt x="56" y="93"/>
                      <a:pt x="52" y="95"/>
                    </a:cubicBezTo>
                    <a:cubicBezTo>
                      <a:pt x="48" y="98"/>
                      <a:pt x="44" y="100"/>
                      <a:pt x="41" y="104"/>
                    </a:cubicBezTo>
                    <a:cubicBezTo>
                      <a:pt x="38" y="108"/>
                      <a:pt x="36" y="112"/>
                      <a:pt x="35" y="116"/>
                    </a:cubicBezTo>
                    <a:cubicBezTo>
                      <a:pt x="33" y="121"/>
                      <a:pt x="32" y="126"/>
                      <a:pt x="32" y="131"/>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4"/>
                      <a:pt x="41" y="81"/>
                    </a:cubicBezTo>
                    <a:cubicBezTo>
                      <a:pt x="44" y="78"/>
                      <a:pt x="48" y="75"/>
                      <a:pt x="51" y="73"/>
                    </a:cubicBezTo>
                    <a:cubicBezTo>
                      <a:pt x="55" y="71"/>
                      <a:pt x="59" y="69"/>
                      <a:pt x="64" y="68"/>
                    </a:cubicBezTo>
                    <a:cubicBezTo>
                      <a:pt x="68" y="66"/>
                      <a:pt x="73" y="66"/>
                      <a:pt x="79" y="66"/>
                    </a:cubicBezTo>
                    <a:cubicBezTo>
                      <a:pt x="95" y="66"/>
                      <a:pt x="107" y="71"/>
                      <a:pt x="115" y="81"/>
                    </a:cubicBezTo>
                    <a:cubicBezTo>
                      <a:pt x="123" y="91"/>
                      <a:pt x="127" y="105"/>
                      <a:pt x="127" y="125"/>
                    </a:cubicBezTo>
                    <a:cubicBezTo>
                      <a:pt x="127" y="213"/>
                      <a:pt x="127" y="213"/>
                      <a:pt x="127" y="213"/>
                    </a:cubicBezTo>
                    <a:lnTo>
                      <a:pt x="95" y="21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grpSp>
        <p:grpSp>
          <p:nvGrpSpPr>
            <p:cNvPr id="91" name="Group 90"/>
            <p:cNvGrpSpPr/>
            <p:nvPr/>
          </p:nvGrpSpPr>
          <p:grpSpPr bwMode="black">
            <a:xfrm>
              <a:off x="2670037" y="2470888"/>
              <a:ext cx="1440377" cy="154111"/>
              <a:chOff x="9662524" y="5603535"/>
              <a:chExt cx="1748299" cy="186932"/>
            </a:xfrm>
            <a:solidFill>
              <a:schemeClr val="tx1"/>
            </a:solidFill>
            <a:effectLst/>
          </p:grpSpPr>
          <p:sp>
            <p:nvSpPr>
              <p:cNvPr id="309" name="Freeform 19"/>
              <p:cNvSpPr>
                <a:spLocks noEditPoints="1"/>
              </p:cNvSpPr>
              <p:nvPr/>
            </p:nvSpPr>
            <p:spPr bwMode="black">
              <a:xfrm>
                <a:off x="9662524" y="5613338"/>
                <a:ext cx="157185" cy="169355"/>
              </a:xfrm>
              <a:custGeom>
                <a:avLst/>
                <a:gdLst/>
                <a:ahLst/>
                <a:cxnLst>
                  <a:cxn ang="0">
                    <a:pos x="78" y="57"/>
                  </a:cxn>
                  <a:cxn ang="0">
                    <a:pos x="123" y="39"/>
                  </a:cxn>
                  <a:cxn ang="0">
                    <a:pos x="138" y="42"/>
                  </a:cxn>
                  <a:cxn ang="0">
                    <a:pos x="130" y="53"/>
                  </a:cxn>
                  <a:cxn ang="0">
                    <a:pos x="76" y="66"/>
                  </a:cxn>
                  <a:cxn ang="0">
                    <a:pos x="71" y="115"/>
                  </a:cxn>
                  <a:cxn ang="0">
                    <a:pos x="127" y="101"/>
                  </a:cxn>
                  <a:cxn ang="0">
                    <a:pos x="110" y="88"/>
                  </a:cxn>
                  <a:cxn ang="0">
                    <a:pos x="111" y="83"/>
                  </a:cxn>
                  <a:cxn ang="0">
                    <a:pos x="145" y="101"/>
                  </a:cxn>
                  <a:cxn ang="0">
                    <a:pos x="207" y="121"/>
                  </a:cxn>
                  <a:cxn ang="0">
                    <a:pos x="224" y="161"/>
                  </a:cxn>
                  <a:cxn ang="0">
                    <a:pos x="203" y="205"/>
                  </a:cxn>
                  <a:cxn ang="0">
                    <a:pos x="132" y="241"/>
                  </a:cxn>
                  <a:cxn ang="0">
                    <a:pos x="130" y="236"/>
                  </a:cxn>
                  <a:cxn ang="0">
                    <a:pos x="188" y="204"/>
                  </a:cxn>
                  <a:cxn ang="0">
                    <a:pos x="208" y="161"/>
                  </a:cxn>
                  <a:cxn ang="0">
                    <a:pos x="194" y="126"/>
                  </a:cxn>
                  <a:cxn ang="0">
                    <a:pos x="143" y="109"/>
                  </a:cxn>
                  <a:cxn ang="0">
                    <a:pos x="123" y="149"/>
                  </a:cxn>
                  <a:cxn ang="0">
                    <a:pos x="94" y="187"/>
                  </a:cxn>
                  <a:cxn ang="0">
                    <a:pos x="105" y="199"/>
                  </a:cxn>
                  <a:cxn ang="0">
                    <a:pos x="103" y="209"/>
                  </a:cxn>
                  <a:cxn ang="0">
                    <a:pos x="90" y="205"/>
                  </a:cxn>
                  <a:cxn ang="0">
                    <a:pos x="84" y="197"/>
                  </a:cxn>
                  <a:cxn ang="0">
                    <a:pos x="55" y="221"/>
                  </a:cxn>
                  <a:cxn ang="0">
                    <a:pos x="26" y="228"/>
                  </a:cxn>
                  <a:cxn ang="0">
                    <a:pos x="1" y="198"/>
                  </a:cxn>
                  <a:cxn ang="0">
                    <a:pos x="28" y="142"/>
                  </a:cxn>
                  <a:cxn ang="0">
                    <a:pos x="61" y="119"/>
                  </a:cxn>
                  <a:cxn ang="0">
                    <a:pos x="64" y="68"/>
                  </a:cxn>
                  <a:cxn ang="0">
                    <a:pos x="34" y="71"/>
                  </a:cxn>
                  <a:cxn ang="0">
                    <a:pos x="18" y="67"/>
                  </a:cxn>
                  <a:cxn ang="0">
                    <a:pos x="7" y="49"/>
                  </a:cxn>
                  <a:cxn ang="0">
                    <a:pos x="11" y="48"/>
                  </a:cxn>
                  <a:cxn ang="0">
                    <a:pos x="34" y="61"/>
                  </a:cxn>
                  <a:cxn ang="0">
                    <a:pos x="65" y="59"/>
                  </a:cxn>
                  <a:cxn ang="0">
                    <a:pos x="70" y="17"/>
                  </a:cxn>
                  <a:cxn ang="0">
                    <a:pos x="55" y="4"/>
                  </a:cxn>
                  <a:cxn ang="0">
                    <a:pos x="55" y="0"/>
                  </a:cxn>
                  <a:cxn ang="0">
                    <a:pos x="82" y="6"/>
                  </a:cxn>
                  <a:cxn ang="0">
                    <a:pos x="87" y="23"/>
                  </a:cxn>
                  <a:cxn ang="0">
                    <a:pos x="78" y="57"/>
                  </a:cxn>
                  <a:cxn ang="0">
                    <a:pos x="34" y="150"/>
                  </a:cxn>
                  <a:cxn ang="0">
                    <a:pos x="15" y="197"/>
                  </a:cxn>
                  <a:cxn ang="0">
                    <a:pos x="28" y="221"/>
                  </a:cxn>
                  <a:cxn ang="0">
                    <a:pos x="54" y="212"/>
                  </a:cxn>
                  <a:cxn ang="0">
                    <a:pos x="79" y="190"/>
                  </a:cxn>
                  <a:cxn ang="0">
                    <a:pos x="61" y="128"/>
                  </a:cxn>
                  <a:cxn ang="0">
                    <a:pos x="34" y="150"/>
                  </a:cxn>
                  <a:cxn ang="0">
                    <a:pos x="71" y="124"/>
                  </a:cxn>
                  <a:cxn ang="0">
                    <a:pos x="89" y="180"/>
                  </a:cxn>
                  <a:cxn ang="0">
                    <a:pos x="111" y="145"/>
                  </a:cxn>
                  <a:cxn ang="0">
                    <a:pos x="126" y="109"/>
                  </a:cxn>
                  <a:cxn ang="0">
                    <a:pos x="71" y="124"/>
                  </a:cxn>
                </a:cxnLst>
                <a:rect l="0" t="0" r="r" b="b"/>
                <a:pathLst>
                  <a:path w="224" h="241">
                    <a:moveTo>
                      <a:pt x="78" y="57"/>
                    </a:moveTo>
                    <a:cubicBezTo>
                      <a:pt x="99" y="52"/>
                      <a:pt x="114" y="46"/>
                      <a:pt x="123" y="39"/>
                    </a:cubicBezTo>
                    <a:cubicBezTo>
                      <a:pt x="131" y="39"/>
                      <a:pt x="136" y="40"/>
                      <a:pt x="138" y="42"/>
                    </a:cubicBezTo>
                    <a:cubicBezTo>
                      <a:pt x="144" y="46"/>
                      <a:pt x="142" y="49"/>
                      <a:pt x="130" y="53"/>
                    </a:cubicBezTo>
                    <a:cubicBezTo>
                      <a:pt x="116" y="58"/>
                      <a:pt x="98" y="63"/>
                      <a:pt x="76" y="66"/>
                    </a:cubicBezTo>
                    <a:cubicBezTo>
                      <a:pt x="73" y="89"/>
                      <a:pt x="71" y="105"/>
                      <a:pt x="71" y="115"/>
                    </a:cubicBezTo>
                    <a:cubicBezTo>
                      <a:pt x="90" y="107"/>
                      <a:pt x="109" y="103"/>
                      <a:pt x="127" y="101"/>
                    </a:cubicBezTo>
                    <a:cubicBezTo>
                      <a:pt x="128" y="94"/>
                      <a:pt x="122" y="89"/>
                      <a:pt x="110" y="88"/>
                    </a:cubicBezTo>
                    <a:cubicBezTo>
                      <a:pt x="107" y="86"/>
                      <a:pt x="108" y="85"/>
                      <a:pt x="111" y="83"/>
                    </a:cubicBezTo>
                    <a:cubicBezTo>
                      <a:pt x="134" y="85"/>
                      <a:pt x="146" y="91"/>
                      <a:pt x="145" y="101"/>
                    </a:cubicBezTo>
                    <a:cubicBezTo>
                      <a:pt x="174" y="102"/>
                      <a:pt x="195" y="109"/>
                      <a:pt x="207" y="121"/>
                    </a:cubicBezTo>
                    <a:cubicBezTo>
                      <a:pt x="218" y="132"/>
                      <a:pt x="224" y="145"/>
                      <a:pt x="224" y="161"/>
                    </a:cubicBezTo>
                    <a:cubicBezTo>
                      <a:pt x="224" y="177"/>
                      <a:pt x="217" y="191"/>
                      <a:pt x="203" y="205"/>
                    </a:cubicBezTo>
                    <a:cubicBezTo>
                      <a:pt x="187" y="221"/>
                      <a:pt x="163" y="233"/>
                      <a:pt x="132" y="241"/>
                    </a:cubicBezTo>
                    <a:cubicBezTo>
                      <a:pt x="126" y="241"/>
                      <a:pt x="126" y="239"/>
                      <a:pt x="130" y="236"/>
                    </a:cubicBezTo>
                    <a:cubicBezTo>
                      <a:pt x="157" y="226"/>
                      <a:pt x="176" y="215"/>
                      <a:pt x="188" y="204"/>
                    </a:cubicBezTo>
                    <a:cubicBezTo>
                      <a:pt x="201" y="190"/>
                      <a:pt x="208" y="176"/>
                      <a:pt x="208" y="161"/>
                    </a:cubicBezTo>
                    <a:cubicBezTo>
                      <a:pt x="208" y="147"/>
                      <a:pt x="203" y="135"/>
                      <a:pt x="194" y="126"/>
                    </a:cubicBezTo>
                    <a:cubicBezTo>
                      <a:pt x="184" y="116"/>
                      <a:pt x="167" y="110"/>
                      <a:pt x="143" y="109"/>
                    </a:cubicBezTo>
                    <a:cubicBezTo>
                      <a:pt x="137" y="121"/>
                      <a:pt x="131" y="134"/>
                      <a:pt x="123" y="149"/>
                    </a:cubicBezTo>
                    <a:cubicBezTo>
                      <a:pt x="114" y="163"/>
                      <a:pt x="105" y="176"/>
                      <a:pt x="94" y="187"/>
                    </a:cubicBezTo>
                    <a:cubicBezTo>
                      <a:pt x="97" y="191"/>
                      <a:pt x="101" y="195"/>
                      <a:pt x="105" y="199"/>
                    </a:cubicBezTo>
                    <a:cubicBezTo>
                      <a:pt x="108" y="203"/>
                      <a:pt x="107" y="206"/>
                      <a:pt x="103" y="209"/>
                    </a:cubicBezTo>
                    <a:cubicBezTo>
                      <a:pt x="99" y="212"/>
                      <a:pt x="94" y="211"/>
                      <a:pt x="90" y="205"/>
                    </a:cubicBezTo>
                    <a:cubicBezTo>
                      <a:pt x="88" y="202"/>
                      <a:pt x="86" y="199"/>
                      <a:pt x="84" y="197"/>
                    </a:cubicBezTo>
                    <a:cubicBezTo>
                      <a:pt x="75" y="207"/>
                      <a:pt x="65" y="215"/>
                      <a:pt x="55" y="221"/>
                    </a:cubicBezTo>
                    <a:cubicBezTo>
                      <a:pt x="45" y="227"/>
                      <a:pt x="36" y="229"/>
                      <a:pt x="26" y="228"/>
                    </a:cubicBezTo>
                    <a:cubicBezTo>
                      <a:pt x="11" y="227"/>
                      <a:pt x="3" y="217"/>
                      <a:pt x="1" y="198"/>
                    </a:cubicBezTo>
                    <a:cubicBezTo>
                      <a:pt x="0" y="179"/>
                      <a:pt x="9" y="160"/>
                      <a:pt x="28" y="142"/>
                    </a:cubicBezTo>
                    <a:cubicBezTo>
                      <a:pt x="37" y="134"/>
                      <a:pt x="48" y="126"/>
                      <a:pt x="61" y="119"/>
                    </a:cubicBezTo>
                    <a:cubicBezTo>
                      <a:pt x="61" y="108"/>
                      <a:pt x="62" y="91"/>
                      <a:pt x="64" y="68"/>
                    </a:cubicBezTo>
                    <a:cubicBezTo>
                      <a:pt x="54" y="69"/>
                      <a:pt x="43" y="70"/>
                      <a:pt x="34" y="71"/>
                    </a:cubicBezTo>
                    <a:cubicBezTo>
                      <a:pt x="27" y="72"/>
                      <a:pt x="22" y="70"/>
                      <a:pt x="18" y="67"/>
                    </a:cubicBezTo>
                    <a:cubicBezTo>
                      <a:pt x="12" y="61"/>
                      <a:pt x="8" y="55"/>
                      <a:pt x="7" y="49"/>
                    </a:cubicBezTo>
                    <a:cubicBezTo>
                      <a:pt x="8" y="45"/>
                      <a:pt x="9" y="45"/>
                      <a:pt x="11" y="48"/>
                    </a:cubicBezTo>
                    <a:cubicBezTo>
                      <a:pt x="16" y="57"/>
                      <a:pt x="23" y="61"/>
                      <a:pt x="34" y="61"/>
                    </a:cubicBezTo>
                    <a:cubicBezTo>
                      <a:pt x="46" y="61"/>
                      <a:pt x="57" y="60"/>
                      <a:pt x="65" y="59"/>
                    </a:cubicBezTo>
                    <a:cubicBezTo>
                      <a:pt x="67" y="44"/>
                      <a:pt x="69" y="30"/>
                      <a:pt x="70" y="17"/>
                    </a:cubicBezTo>
                    <a:cubicBezTo>
                      <a:pt x="70" y="10"/>
                      <a:pt x="66" y="6"/>
                      <a:pt x="55" y="4"/>
                    </a:cubicBezTo>
                    <a:cubicBezTo>
                      <a:pt x="52" y="4"/>
                      <a:pt x="52" y="3"/>
                      <a:pt x="55" y="0"/>
                    </a:cubicBezTo>
                    <a:cubicBezTo>
                      <a:pt x="66" y="0"/>
                      <a:pt x="75" y="2"/>
                      <a:pt x="82" y="6"/>
                    </a:cubicBezTo>
                    <a:cubicBezTo>
                      <a:pt x="91" y="10"/>
                      <a:pt x="93" y="16"/>
                      <a:pt x="87" y="23"/>
                    </a:cubicBezTo>
                    <a:cubicBezTo>
                      <a:pt x="84" y="29"/>
                      <a:pt x="81" y="40"/>
                      <a:pt x="78" y="57"/>
                    </a:cubicBezTo>
                    <a:close/>
                    <a:moveTo>
                      <a:pt x="34" y="150"/>
                    </a:moveTo>
                    <a:cubicBezTo>
                      <a:pt x="21" y="164"/>
                      <a:pt x="15" y="180"/>
                      <a:pt x="15" y="197"/>
                    </a:cubicBezTo>
                    <a:cubicBezTo>
                      <a:pt x="15" y="212"/>
                      <a:pt x="19" y="220"/>
                      <a:pt x="28" y="221"/>
                    </a:cubicBezTo>
                    <a:cubicBezTo>
                      <a:pt x="36" y="221"/>
                      <a:pt x="44" y="218"/>
                      <a:pt x="54" y="212"/>
                    </a:cubicBezTo>
                    <a:cubicBezTo>
                      <a:pt x="63" y="206"/>
                      <a:pt x="71" y="198"/>
                      <a:pt x="79" y="190"/>
                    </a:cubicBezTo>
                    <a:cubicBezTo>
                      <a:pt x="67" y="172"/>
                      <a:pt x="61" y="152"/>
                      <a:pt x="61" y="128"/>
                    </a:cubicBezTo>
                    <a:cubicBezTo>
                      <a:pt x="50" y="134"/>
                      <a:pt x="41" y="142"/>
                      <a:pt x="34" y="150"/>
                    </a:cubicBezTo>
                    <a:close/>
                    <a:moveTo>
                      <a:pt x="71" y="124"/>
                    </a:moveTo>
                    <a:cubicBezTo>
                      <a:pt x="73" y="149"/>
                      <a:pt x="79" y="167"/>
                      <a:pt x="89" y="180"/>
                    </a:cubicBezTo>
                    <a:cubicBezTo>
                      <a:pt x="97" y="170"/>
                      <a:pt x="105" y="158"/>
                      <a:pt x="111" y="145"/>
                    </a:cubicBezTo>
                    <a:cubicBezTo>
                      <a:pt x="117" y="133"/>
                      <a:pt x="122" y="121"/>
                      <a:pt x="126" y="109"/>
                    </a:cubicBezTo>
                    <a:cubicBezTo>
                      <a:pt x="100" y="113"/>
                      <a:pt x="82" y="118"/>
                      <a:pt x="71" y="12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10" name="Freeform 20"/>
              <p:cNvSpPr>
                <a:spLocks/>
              </p:cNvSpPr>
              <p:nvPr/>
            </p:nvSpPr>
            <p:spPr bwMode="black">
              <a:xfrm>
                <a:off x="9863991" y="5619761"/>
                <a:ext cx="90592" cy="162256"/>
              </a:xfrm>
              <a:custGeom>
                <a:avLst/>
                <a:gdLst/>
                <a:ahLst/>
                <a:cxnLst>
                  <a:cxn ang="0">
                    <a:pos x="29" y="14"/>
                  </a:cxn>
                  <a:cxn ang="0">
                    <a:pos x="29" y="25"/>
                  </a:cxn>
                  <a:cxn ang="0">
                    <a:pos x="18" y="70"/>
                  </a:cxn>
                  <a:cxn ang="0">
                    <a:pos x="18" y="114"/>
                  </a:cxn>
                  <a:cxn ang="0">
                    <a:pos x="23" y="115"/>
                  </a:cxn>
                  <a:cxn ang="0">
                    <a:pos x="65" y="32"/>
                  </a:cxn>
                  <a:cxn ang="0">
                    <a:pos x="91" y="19"/>
                  </a:cxn>
                  <a:cxn ang="0">
                    <a:pos x="111" y="27"/>
                  </a:cxn>
                  <a:cxn ang="0">
                    <a:pos x="129" y="94"/>
                  </a:cxn>
                  <a:cxn ang="0">
                    <a:pos x="99" y="191"/>
                  </a:cxn>
                  <a:cxn ang="0">
                    <a:pos x="30" y="231"/>
                  </a:cxn>
                  <a:cxn ang="0">
                    <a:pos x="28" y="226"/>
                  </a:cxn>
                  <a:cxn ang="0">
                    <a:pos x="84" y="190"/>
                  </a:cxn>
                  <a:cxn ang="0">
                    <a:pos x="114" y="91"/>
                  </a:cxn>
                  <a:cxn ang="0">
                    <a:pos x="101" y="30"/>
                  </a:cxn>
                  <a:cxn ang="0">
                    <a:pos x="91" y="25"/>
                  </a:cxn>
                  <a:cxn ang="0">
                    <a:pos x="74" y="34"/>
                  </a:cxn>
                  <a:cxn ang="0">
                    <a:pos x="36" y="112"/>
                  </a:cxn>
                  <a:cxn ang="0">
                    <a:pos x="30" y="142"/>
                  </a:cxn>
                  <a:cxn ang="0">
                    <a:pos x="21" y="155"/>
                  </a:cxn>
                  <a:cxn ang="0">
                    <a:pos x="11" y="145"/>
                  </a:cxn>
                  <a:cxn ang="0">
                    <a:pos x="5" y="94"/>
                  </a:cxn>
                  <a:cxn ang="0">
                    <a:pos x="12" y="23"/>
                  </a:cxn>
                  <a:cxn ang="0">
                    <a:pos x="3" y="4"/>
                  </a:cxn>
                  <a:cxn ang="0">
                    <a:pos x="6" y="0"/>
                  </a:cxn>
                  <a:cxn ang="0">
                    <a:pos x="29" y="14"/>
                  </a:cxn>
                </a:cxnLst>
                <a:rect l="0" t="0" r="r" b="b"/>
                <a:pathLst>
                  <a:path w="129" h="231">
                    <a:moveTo>
                      <a:pt x="29" y="14"/>
                    </a:moveTo>
                    <a:cubicBezTo>
                      <a:pt x="32" y="17"/>
                      <a:pt x="32" y="21"/>
                      <a:pt x="29" y="25"/>
                    </a:cubicBezTo>
                    <a:cubicBezTo>
                      <a:pt x="25" y="34"/>
                      <a:pt x="21" y="49"/>
                      <a:pt x="18" y="70"/>
                    </a:cubicBezTo>
                    <a:cubicBezTo>
                      <a:pt x="16" y="87"/>
                      <a:pt x="16" y="102"/>
                      <a:pt x="18" y="114"/>
                    </a:cubicBezTo>
                    <a:cubicBezTo>
                      <a:pt x="19" y="118"/>
                      <a:pt x="20" y="119"/>
                      <a:pt x="23" y="115"/>
                    </a:cubicBezTo>
                    <a:cubicBezTo>
                      <a:pt x="37" y="73"/>
                      <a:pt x="52" y="45"/>
                      <a:pt x="65" y="32"/>
                    </a:cubicBezTo>
                    <a:cubicBezTo>
                      <a:pt x="73" y="24"/>
                      <a:pt x="82" y="19"/>
                      <a:pt x="91" y="19"/>
                    </a:cubicBezTo>
                    <a:cubicBezTo>
                      <a:pt x="99" y="19"/>
                      <a:pt x="106" y="22"/>
                      <a:pt x="111" y="27"/>
                    </a:cubicBezTo>
                    <a:cubicBezTo>
                      <a:pt x="123" y="39"/>
                      <a:pt x="129" y="61"/>
                      <a:pt x="129" y="94"/>
                    </a:cubicBezTo>
                    <a:cubicBezTo>
                      <a:pt x="129" y="139"/>
                      <a:pt x="119" y="171"/>
                      <a:pt x="99" y="191"/>
                    </a:cubicBezTo>
                    <a:cubicBezTo>
                      <a:pt x="80" y="210"/>
                      <a:pt x="57" y="223"/>
                      <a:pt x="30" y="231"/>
                    </a:cubicBezTo>
                    <a:cubicBezTo>
                      <a:pt x="25" y="231"/>
                      <a:pt x="24" y="229"/>
                      <a:pt x="28" y="226"/>
                    </a:cubicBezTo>
                    <a:cubicBezTo>
                      <a:pt x="48" y="220"/>
                      <a:pt x="66" y="208"/>
                      <a:pt x="84" y="190"/>
                    </a:cubicBezTo>
                    <a:cubicBezTo>
                      <a:pt x="104" y="171"/>
                      <a:pt x="114" y="138"/>
                      <a:pt x="114" y="91"/>
                    </a:cubicBezTo>
                    <a:cubicBezTo>
                      <a:pt x="114" y="58"/>
                      <a:pt x="109" y="38"/>
                      <a:pt x="101" y="30"/>
                    </a:cubicBezTo>
                    <a:cubicBezTo>
                      <a:pt x="98" y="27"/>
                      <a:pt x="95" y="25"/>
                      <a:pt x="91" y="25"/>
                    </a:cubicBezTo>
                    <a:cubicBezTo>
                      <a:pt x="86" y="25"/>
                      <a:pt x="80" y="28"/>
                      <a:pt x="74" y="34"/>
                    </a:cubicBezTo>
                    <a:cubicBezTo>
                      <a:pt x="63" y="45"/>
                      <a:pt x="50" y="71"/>
                      <a:pt x="36" y="112"/>
                    </a:cubicBezTo>
                    <a:cubicBezTo>
                      <a:pt x="32" y="122"/>
                      <a:pt x="30" y="132"/>
                      <a:pt x="30" y="142"/>
                    </a:cubicBezTo>
                    <a:cubicBezTo>
                      <a:pt x="30" y="151"/>
                      <a:pt x="27" y="155"/>
                      <a:pt x="21" y="155"/>
                    </a:cubicBezTo>
                    <a:cubicBezTo>
                      <a:pt x="17" y="155"/>
                      <a:pt x="14" y="152"/>
                      <a:pt x="11" y="145"/>
                    </a:cubicBezTo>
                    <a:cubicBezTo>
                      <a:pt x="7" y="132"/>
                      <a:pt x="5" y="115"/>
                      <a:pt x="5" y="94"/>
                    </a:cubicBezTo>
                    <a:cubicBezTo>
                      <a:pt x="5" y="75"/>
                      <a:pt x="7" y="51"/>
                      <a:pt x="12" y="23"/>
                    </a:cubicBezTo>
                    <a:cubicBezTo>
                      <a:pt x="14" y="15"/>
                      <a:pt x="11" y="8"/>
                      <a:pt x="3" y="4"/>
                    </a:cubicBezTo>
                    <a:cubicBezTo>
                      <a:pt x="0" y="1"/>
                      <a:pt x="1" y="0"/>
                      <a:pt x="6" y="0"/>
                    </a:cubicBezTo>
                    <a:cubicBezTo>
                      <a:pt x="17" y="3"/>
                      <a:pt x="25" y="8"/>
                      <a:pt x="29" y="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11" name="Freeform 21"/>
              <p:cNvSpPr>
                <a:spLocks noEditPoints="1"/>
              </p:cNvSpPr>
              <p:nvPr/>
            </p:nvSpPr>
            <p:spPr bwMode="black">
              <a:xfrm>
                <a:off x="10007992" y="5614014"/>
                <a:ext cx="161579" cy="162256"/>
              </a:xfrm>
              <a:custGeom>
                <a:avLst/>
                <a:gdLst/>
                <a:ahLst/>
                <a:cxnLst>
                  <a:cxn ang="0">
                    <a:pos x="96" y="77"/>
                  </a:cxn>
                  <a:cxn ang="0">
                    <a:pos x="25" y="198"/>
                  </a:cxn>
                  <a:cxn ang="0">
                    <a:pos x="7" y="230"/>
                  </a:cxn>
                  <a:cxn ang="0">
                    <a:pos x="0" y="215"/>
                  </a:cxn>
                  <a:cxn ang="0">
                    <a:pos x="23" y="173"/>
                  </a:cxn>
                  <a:cxn ang="0">
                    <a:pos x="24" y="93"/>
                  </a:cxn>
                  <a:cxn ang="0">
                    <a:pos x="0" y="68"/>
                  </a:cxn>
                  <a:cxn ang="0">
                    <a:pos x="21" y="80"/>
                  </a:cxn>
                  <a:cxn ang="0">
                    <a:pos x="81" y="48"/>
                  </a:cxn>
                  <a:cxn ang="0">
                    <a:pos x="62" y="16"/>
                  </a:cxn>
                  <a:cxn ang="0">
                    <a:pos x="78" y="13"/>
                  </a:cxn>
                  <a:cxn ang="0">
                    <a:pos x="98" y="38"/>
                  </a:cxn>
                  <a:cxn ang="0">
                    <a:pos x="96" y="70"/>
                  </a:cxn>
                  <a:cxn ang="0">
                    <a:pos x="127" y="120"/>
                  </a:cxn>
                  <a:cxn ang="0">
                    <a:pos x="74" y="223"/>
                  </a:cxn>
                  <a:cxn ang="0">
                    <a:pos x="47" y="195"/>
                  </a:cxn>
                  <a:cxn ang="0">
                    <a:pos x="75" y="205"/>
                  </a:cxn>
                  <a:cxn ang="0">
                    <a:pos x="110" y="162"/>
                  </a:cxn>
                  <a:cxn ang="0">
                    <a:pos x="112" y="86"/>
                  </a:cxn>
                  <a:cxn ang="0">
                    <a:pos x="198" y="96"/>
                  </a:cxn>
                  <a:cxn ang="0">
                    <a:pos x="226" y="168"/>
                  </a:cxn>
                  <a:cxn ang="0">
                    <a:pos x="196" y="157"/>
                  </a:cxn>
                  <a:cxn ang="0">
                    <a:pos x="162" y="154"/>
                  </a:cxn>
                  <a:cxn ang="0">
                    <a:pos x="207" y="142"/>
                  </a:cxn>
                  <a:cxn ang="0">
                    <a:pos x="155" y="75"/>
                  </a:cxn>
                  <a:cxn ang="0">
                    <a:pos x="194" y="59"/>
                  </a:cxn>
                  <a:cxn ang="0">
                    <a:pos x="155" y="22"/>
                  </a:cxn>
                  <a:cxn ang="0">
                    <a:pos x="190" y="34"/>
                  </a:cxn>
                  <a:cxn ang="0">
                    <a:pos x="194" y="59"/>
                  </a:cxn>
                  <a:cxn ang="0">
                    <a:pos x="184" y="3"/>
                  </a:cxn>
                  <a:cxn ang="0">
                    <a:pos x="219" y="15"/>
                  </a:cxn>
                  <a:cxn ang="0">
                    <a:pos x="224" y="40"/>
                  </a:cxn>
                </a:cxnLst>
                <a:rect l="0" t="0" r="r" b="b"/>
                <a:pathLst>
                  <a:path w="230" h="231">
                    <a:moveTo>
                      <a:pt x="112" y="86"/>
                    </a:moveTo>
                    <a:cubicBezTo>
                      <a:pt x="109" y="80"/>
                      <a:pt x="104" y="77"/>
                      <a:pt x="96" y="77"/>
                    </a:cubicBezTo>
                    <a:cubicBezTo>
                      <a:pt x="92" y="77"/>
                      <a:pt x="86" y="78"/>
                      <a:pt x="78" y="79"/>
                    </a:cubicBezTo>
                    <a:cubicBezTo>
                      <a:pt x="60" y="119"/>
                      <a:pt x="43" y="159"/>
                      <a:pt x="25" y="198"/>
                    </a:cubicBezTo>
                    <a:cubicBezTo>
                      <a:pt x="23" y="202"/>
                      <a:pt x="19" y="209"/>
                      <a:pt x="15" y="221"/>
                    </a:cubicBezTo>
                    <a:cubicBezTo>
                      <a:pt x="12" y="227"/>
                      <a:pt x="10" y="230"/>
                      <a:pt x="7" y="230"/>
                    </a:cubicBezTo>
                    <a:cubicBezTo>
                      <a:pt x="5" y="230"/>
                      <a:pt x="3" y="228"/>
                      <a:pt x="1" y="224"/>
                    </a:cubicBezTo>
                    <a:cubicBezTo>
                      <a:pt x="0" y="223"/>
                      <a:pt x="0" y="220"/>
                      <a:pt x="0" y="215"/>
                    </a:cubicBezTo>
                    <a:cubicBezTo>
                      <a:pt x="0" y="208"/>
                      <a:pt x="2" y="203"/>
                      <a:pt x="7" y="198"/>
                    </a:cubicBezTo>
                    <a:cubicBezTo>
                      <a:pt x="11" y="194"/>
                      <a:pt x="17" y="185"/>
                      <a:pt x="23" y="173"/>
                    </a:cubicBezTo>
                    <a:cubicBezTo>
                      <a:pt x="39" y="141"/>
                      <a:pt x="54" y="111"/>
                      <a:pt x="66" y="81"/>
                    </a:cubicBezTo>
                    <a:cubicBezTo>
                      <a:pt x="46" y="85"/>
                      <a:pt x="32" y="89"/>
                      <a:pt x="24" y="93"/>
                    </a:cubicBezTo>
                    <a:cubicBezTo>
                      <a:pt x="19" y="95"/>
                      <a:pt x="15" y="94"/>
                      <a:pt x="11" y="91"/>
                    </a:cubicBezTo>
                    <a:cubicBezTo>
                      <a:pt x="4" y="86"/>
                      <a:pt x="0" y="78"/>
                      <a:pt x="0" y="68"/>
                    </a:cubicBezTo>
                    <a:cubicBezTo>
                      <a:pt x="1" y="66"/>
                      <a:pt x="2" y="66"/>
                      <a:pt x="3" y="68"/>
                    </a:cubicBezTo>
                    <a:cubicBezTo>
                      <a:pt x="8" y="76"/>
                      <a:pt x="14" y="80"/>
                      <a:pt x="21" y="80"/>
                    </a:cubicBezTo>
                    <a:cubicBezTo>
                      <a:pt x="27" y="80"/>
                      <a:pt x="43" y="78"/>
                      <a:pt x="70" y="73"/>
                    </a:cubicBezTo>
                    <a:cubicBezTo>
                      <a:pt x="73" y="65"/>
                      <a:pt x="77" y="57"/>
                      <a:pt x="81" y="48"/>
                    </a:cubicBezTo>
                    <a:cubicBezTo>
                      <a:pt x="85" y="37"/>
                      <a:pt x="84" y="29"/>
                      <a:pt x="80" y="24"/>
                    </a:cubicBezTo>
                    <a:cubicBezTo>
                      <a:pt x="76" y="20"/>
                      <a:pt x="70" y="17"/>
                      <a:pt x="62" y="16"/>
                    </a:cubicBezTo>
                    <a:cubicBezTo>
                      <a:pt x="59" y="15"/>
                      <a:pt x="59" y="13"/>
                      <a:pt x="62" y="12"/>
                    </a:cubicBezTo>
                    <a:cubicBezTo>
                      <a:pt x="69" y="12"/>
                      <a:pt x="75" y="12"/>
                      <a:pt x="78" y="13"/>
                    </a:cubicBezTo>
                    <a:cubicBezTo>
                      <a:pt x="86" y="15"/>
                      <a:pt x="93" y="19"/>
                      <a:pt x="99" y="25"/>
                    </a:cubicBezTo>
                    <a:cubicBezTo>
                      <a:pt x="106" y="32"/>
                      <a:pt x="105" y="36"/>
                      <a:pt x="98" y="38"/>
                    </a:cubicBezTo>
                    <a:cubicBezTo>
                      <a:pt x="93" y="50"/>
                      <a:pt x="87" y="61"/>
                      <a:pt x="81" y="72"/>
                    </a:cubicBezTo>
                    <a:cubicBezTo>
                      <a:pt x="87" y="71"/>
                      <a:pt x="92" y="70"/>
                      <a:pt x="96" y="70"/>
                    </a:cubicBezTo>
                    <a:cubicBezTo>
                      <a:pt x="105" y="70"/>
                      <a:pt x="112" y="73"/>
                      <a:pt x="117" y="78"/>
                    </a:cubicBezTo>
                    <a:cubicBezTo>
                      <a:pt x="124" y="86"/>
                      <a:pt x="127" y="100"/>
                      <a:pt x="127" y="120"/>
                    </a:cubicBezTo>
                    <a:cubicBezTo>
                      <a:pt x="127" y="177"/>
                      <a:pt x="113" y="213"/>
                      <a:pt x="85" y="227"/>
                    </a:cubicBezTo>
                    <a:cubicBezTo>
                      <a:pt x="78" y="231"/>
                      <a:pt x="74" y="230"/>
                      <a:pt x="74" y="223"/>
                    </a:cubicBezTo>
                    <a:cubicBezTo>
                      <a:pt x="74" y="218"/>
                      <a:pt x="73" y="214"/>
                      <a:pt x="70" y="212"/>
                    </a:cubicBezTo>
                    <a:cubicBezTo>
                      <a:pt x="62" y="206"/>
                      <a:pt x="55" y="201"/>
                      <a:pt x="47" y="195"/>
                    </a:cubicBezTo>
                    <a:cubicBezTo>
                      <a:pt x="46" y="192"/>
                      <a:pt x="46" y="191"/>
                      <a:pt x="49" y="191"/>
                    </a:cubicBezTo>
                    <a:cubicBezTo>
                      <a:pt x="58" y="197"/>
                      <a:pt x="67" y="201"/>
                      <a:pt x="75" y="205"/>
                    </a:cubicBezTo>
                    <a:cubicBezTo>
                      <a:pt x="83" y="209"/>
                      <a:pt x="90" y="206"/>
                      <a:pt x="96" y="198"/>
                    </a:cubicBezTo>
                    <a:cubicBezTo>
                      <a:pt x="102" y="188"/>
                      <a:pt x="107" y="176"/>
                      <a:pt x="110" y="162"/>
                    </a:cubicBezTo>
                    <a:cubicBezTo>
                      <a:pt x="114" y="144"/>
                      <a:pt x="116" y="128"/>
                      <a:pt x="116" y="113"/>
                    </a:cubicBezTo>
                    <a:cubicBezTo>
                      <a:pt x="116" y="99"/>
                      <a:pt x="115" y="90"/>
                      <a:pt x="112" y="86"/>
                    </a:cubicBezTo>
                    <a:close/>
                    <a:moveTo>
                      <a:pt x="157" y="71"/>
                    </a:moveTo>
                    <a:cubicBezTo>
                      <a:pt x="170" y="76"/>
                      <a:pt x="184" y="85"/>
                      <a:pt x="198" y="96"/>
                    </a:cubicBezTo>
                    <a:cubicBezTo>
                      <a:pt x="216" y="111"/>
                      <a:pt x="227" y="129"/>
                      <a:pt x="229" y="151"/>
                    </a:cubicBezTo>
                    <a:cubicBezTo>
                      <a:pt x="230" y="159"/>
                      <a:pt x="229" y="164"/>
                      <a:pt x="226" y="168"/>
                    </a:cubicBezTo>
                    <a:cubicBezTo>
                      <a:pt x="221" y="174"/>
                      <a:pt x="217" y="173"/>
                      <a:pt x="212" y="167"/>
                    </a:cubicBezTo>
                    <a:cubicBezTo>
                      <a:pt x="208" y="159"/>
                      <a:pt x="202" y="156"/>
                      <a:pt x="196" y="157"/>
                    </a:cubicBezTo>
                    <a:cubicBezTo>
                      <a:pt x="185" y="157"/>
                      <a:pt x="174" y="158"/>
                      <a:pt x="163" y="159"/>
                    </a:cubicBezTo>
                    <a:cubicBezTo>
                      <a:pt x="158" y="158"/>
                      <a:pt x="158" y="157"/>
                      <a:pt x="162" y="154"/>
                    </a:cubicBezTo>
                    <a:cubicBezTo>
                      <a:pt x="174" y="153"/>
                      <a:pt x="187" y="151"/>
                      <a:pt x="200" y="149"/>
                    </a:cubicBezTo>
                    <a:cubicBezTo>
                      <a:pt x="205" y="148"/>
                      <a:pt x="207" y="146"/>
                      <a:pt x="207" y="142"/>
                    </a:cubicBezTo>
                    <a:cubicBezTo>
                      <a:pt x="205" y="130"/>
                      <a:pt x="200" y="118"/>
                      <a:pt x="190" y="105"/>
                    </a:cubicBezTo>
                    <a:cubicBezTo>
                      <a:pt x="181" y="93"/>
                      <a:pt x="169" y="83"/>
                      <a:pt x="155" y="75"/>
                    </a:cubicBezTo>
                    <a:cubicBezTo>
                      <a:pt x="151" y="72"/>
                      <a:pt x="152" y="71"/>
                      <a:pt x="157" y="71"/>
                    </a:cubicBezTo>
                    <a:close/>
                    <a:moveTo>
                      <a:pt x="194" y="59"/>
                    </a:moveTo>
                    <a:cubicBezTo>
                      <a:pt x="190" y="60"/>
                      <a:pt x="187" y="59"/>
                      <a:pt x="184" y="53"/>
                    </a:cubicBezTo>
                    <a:cubicBezTo>
                      <a:pt x="179" y="41"/>
                      <a:pt x="169" y="31"/>
                      <a:pt x="155" y="22"/>
                    </a:cubicBezTo>
                    <a:cubicBezTo>
                      <a:pt x="154" y="20"/>
                      <a:pt x="154" y="19"/>
                      <a:pt x="156" y="20"/>
                    </a:cubicBezTo>
                    <a:cubicBezTo>
                      <a:pt x="169" y="22"/>
                      <a:pt x="180" y="27"/>
                      <a:pt x="190" y="34"/>
                    </a:cubicBezTo>
                    <a:cubicBezTo>
                      <a:pt x="194" y="38"/>
                      <a:pt x="197" y="42"/>
                      <a:pt x="199" y="48"/>
                    </a:cubicBezTo>
                    <a:cubicBezTo>
                      <a:pt x="200" y="54"/>
                      <a:pt x="199" y="57"/>
                      <a:pt x="194" y="59"/>
                    </a:cubicBezTo>
                    <a:close/>
                    <a:moveTo>
                      <a:pt x="213" y="34"/>
                    </a:moveTo>
                    <a:cubicBezTo>
                      <a:pt x="208" y="22"/>
                      <a:pt x="198" y="12"/>
                      <a:pt x="184" y="3"/>
                    </a:cubicBezTo>
                    <a:cubicBezTo>
                      <a:pt x="183" y="0"/>
                      <a:pt x="183" y="0"/>
                      <a:pt x="185" y="0"/>
                    </a:cubicBezTo>
                    <a:cubicBezTo>
                      <a:pt x="198" y="3"/>
                      <a:pt x="209" y="8"/>
                      <a:pt x="219" y="15"/>
                    </a:cubicBezTo>
                    <a:cubicBezTo>
                      <a:pt x="224" y="19"/>
                      <a:pt x="227" y="23"/>
                      <a:pt x="228" y="29"/>
                    </a:cubicBezTo>
                    <a:cubicBezTo>
                      <a:pt x="230" y="35"/>
                      <a:pt x="228" y="38"/>
                      <a:pt x="224" y="40"/>
                    </a:cubicBezTo>
                    <a:cubicBezTo>
                      <a:pt x="219" y="41"/>
                      <a:pt x="216" y="39"/>
                      <a:pt x="213" y="3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12" name="Freeform 22"/>
              <p:cNvSpPr>
                <a:spLocks/>
              </p:cNvSpPr>
              <p:nvPr/>
            </p:nvSpPr>
            <p:spPr bwMode="black">
              <a:xfrm>
                <a:off x="10208107" y="5615704"/>
                <a:ext cx="111550" cy="162932"/>
              </a:xfrm>
              <a:custGeom>
                <a:avLst/>
                <a:gdLst/>
                <a:ahLst/>
                <a:cxnLst>
                  <a:cxn ang="0">
                    <a:pos x="12" y="214"/>
                  </a:cxn>
                  <a:cxn ang="0">
                    <a:pos x="0" y="186"/>
                  </a:cxn>
                  <a:cxn ang="0">
                    <a:pos x="18" y="151"/>
                  </a:cxn>
                  <a:cxn ang="0">
                    <a:pos x="63" y="120"/>
                  </a:cxn>
                  <a:cxn ang="0">
                    <a:pos x="49" y="75"/>
                  </a:cxn>
                  <a:cxn ang="0">
                    <a:pos x="47" y="18"/>
                  </a:cxn>
                  <a:cxn ang="0">
                    <a:pos x="31" y="6"/>
                  </a:cxn>
                  <a:cxn ang="0">
                    <a:pos x="31" y="2"/>
                  </a:cxn>
                  <a:cxn ang="0">
                    <a:pos x="66" y="12"/>
                  </a:cxn>
                  <a:cxn ang="0">
                    <a:pos x="67" y="21"/>
                  </a:cxn>
                  <a:cxn ang="0">
                    <a:pos x="64" y="34"/>
                  </a:cxn>
                  <a:cxn ang="0">
                    <a:pos x="64" y="93"/>
                  </a:cxn>
                  <a:cxn ang="0">
                    <a:pos x="69" y="116"/>
                  </a:cxn>
                  <a:cxn ang="0">
                    <a:pos x="135" y="93"/>
                  </a:cxn>
                  <a:cxn ang="0">
                    <a:pos x="138" y="82"/>
                  </a:cxn>
                  <a:cxn ang="0">
                    <a:pos x="130" y="75"/>
                  </a:cxn>
                  <a:cxn ang="0">
                    <a:pos x="131" y="71"/>
                  </a:cxn>
                  <a:cxn ang="0">
                    <a:pos x="151" y="82"/>
                  </a:cxn>
                  <a:cxn ang="0">
                    <a:pos x="159" y="98"/>
                  </a:cxn>
                  <a:cxn ang="0">
                    <a:pos x="150" y="104"/>
                  </a:cxn>
                  <a:cxn ang="0">
                    <a:pos x="65" y="131"/>
                  </a:cxn>
                  <a:cxn ang="0">
                    <a:pos x="19" y="163"/>
                  </a:cxn>
                  <a:cxn ang="0">
                    <a:pos x="9" y="185"/>
                  </a:cxn>
                  <a:cxn ang="0">
                    <a:pos x="37" y="216"/>
                  </a:cxn>
                  <a:cxn ang="0">
                    <a:pos x="86" y="220"/>
                  </a:cxn>
                  <a:cxn ang="0">
                    <a:pos x="132" y="215"/>
                  </a:cxn>
                  <a:cxn ang="0">
                    <a:pos x="150" y="215"/>
                  </a:cxn>
                  <a:cxn ang="0">
                    <a:pos x="155" y="223"/>
                  </a:cxn>
                  <a:cxn ang="0">
                    <a:pos x="148" y="229"/>
                  </a:cxn>
                  <a:cxn ang="0">
                    <a:pos x="73" y="232"/>
                  </a:cxn>
                  <a:cxn ang="0">
                    <a:pos x="12" y="214"/>
                  </a:cxn>
                </a:cxnLst>
                <a:rect l="0" t="0" r="r" b="b"/>
                <a:pathLst>
                  <a:path w="159" h="232">
                    <a:moveTo>
                      <a:pt x="12" y="214"/>
                    </a:moveTo>
                    <a:cubicBezTo>
                      <a:pt x="4" y="206"/>
                      <a:pt x="0" y="197"/>
                      <a:pt x="0" y="186"/>
                    </a:cubicBezTo>
                    <a:cubicBezTo>
                      <a:pt x="0" y="174"/>
                      <a:pt x="6" y="163"/>
                      <a:pt x="18" y="151"/>
                    </a:cubicBezTo>
                    <a:cubicBezTo>
                      <a:pt x="30" y="140"/>
                      <a:pt x="45" y="130"/>
                      <a:pt x="63" y="120"/>
                    </a:cubicBezTo>
                    <a:cubicBezTo>
                      <a:pt x="54" y="109"/>
                      <a:pt x="49" y="94"/>
                      <a:pt x="49" y="75"/>
                    </a:cubicBezTo>
                    <a:cubicBezTo>
                      <a:pt x="49" y="40"/>
                      <a:pt x="48" y="21"/>
                      <a:pt x="47" y="18"/>
                    </a:cubicBezTo>
                    <a:cubicBezTo>
                      <a:pt x="44" y="10"/>
                      <a:pt x="39" y="6"/>
                      <a:pt x="31" y="6"/>
                    </a:cubicBezTo>
                    <a:cubicBezTo>
                      <a:pt x="28" y="5"/>
                      <a:pt x="28" y="3"/>
                      <a:pt x="31" y="2"/>
                    </a:cubicBezTo>
                    <a:cubicBezTo>
                      <a:pt x="44" y="0"/>
                      <a:pt x="56" y="4"/>
                      <a:pt x="66" y="12"/>
                    </a:cubicBezTo>
                    <a:cubicBezTo>
                      <a:pt x="70" y="15"/>
                      <a:pt x="70" y="18"/>
                      <a:pt x="67" y="21"/>
                    </a:cubicBezTo>
                    <a:cubicBezTo>
                      <a:pt x="65" y="23"/>
                      <a:pt x="64" y="28"/>
                      <a:pt x="64" y="34"/>
                    </a:cubicBezTo>
                    <a:cubicBezTo>
                      <a:pt x="64" y="54"/>
                      <a:pt x="64" y="73"/>
                      <a:pt x="64" y="93"/>
                    </a:cubicBezTo>
                    <a:cubicBezTo>
                      <a:pt x="64" y="106"/>
                      <a:pt x="66" y="113"/>
                      <a:pt x="69" y="116"/>
                    </a:cubicBezTo>
                    <a:cubicBezTo>
                      <a:pt x="90" y="107"/>
                      <a:pt x="112" y="100"/>
                      <a:pt x="135" y="93"/>
                    </a:cubicBezTo>
                    <a:cubicBezTo>
                      <a:pt x="141" y="91"/>
                      <a:pt x="142" y="88"/>
                      <a:pt x="138" y="82"/>
                    </a:cubicBezTo>
                    <a:cubicBezTo>
                      <a:pt x="136" y="79"/>
                      <a:pt x="134" y="77"/>
                      <a:pt x="130" y="75"/>
                    </a:cubicBezTo>
                    <a:cubicBezTo>
                      <a:pt x="127" y="73"/>
                      <a:pt x="127" y="72"/>
                      <a:pt x="131" y="71"/>
                    </a:cubicBezTo>
                    <a:cubicBezTo>
                      <a:pt x="140" y="72"/>
                      <a:pt x="147" y="76"/>
                      <a:pt x="151" y="82"/>
                    </a:cubicBezTo>
                    <a:cubicBezTo>
                      <a:pt x="157" y="88"/>
                      <a:pt x="159" y="94"/>
                      <a:pt x="159" y="98"/>
                    </a:cubicBezTo>
                    <a:cubicBezTo>
                      <a:pt x="159" y="102"/>
                      <a:pt x="156" y="104"/>
                      <a:pt x="150" y="104"/>
                    </a:cubicBezTo>
                    <a:cubicBezTo>
                      <a:pt x="117" y="111"/>
                      <a:pt x="89" y="120"/>
                      <a:pt x="65" y="131"/>
                    </a:cubicBezTo>
                    <a:cubicBezTo>
                      <a:pt x="45" y="141"/>
                      <a:pt x="29" y="151"/>
                      <a:pt x="19" y="163"/>
                    </a:cubicBezTo>
                    <a:cubicBezTo>
                      <a:pt x="12" y="170"/>
                      <a:pt x="9" y="177"/>
                      <a:pt x="9" y="185"/>
                    </a:cubicBezTo>
                    <a:cubicBezTo>
                      <a:pt x="9" y="201"/>
                      <a:pt x="18" y="211"/>
                      <a:pt x="37" y="216"/>
                    </a:cubicBezTo>
                    <a:cubicBezTo>
                      <a:pt x="45" y="219"/>
                      <a:pt x="62" y="220"/>
                      <a:pt x="86" y="220"/>
                    </a:cubicBezTo>
                    <a:cubicBezTo>
                      <a:pt x="108" y="220"/>
                      <a:pt x="123" y="218"/>
                      <a:pt x="132" y="215"/>
                    </a:cubicBezTo>
                    <a:cubicBezTo>
                      <a:pt x="141" y="212"/>
                      <a:pt x="147" y="212"/>
                      <a:pt x="150" y="215"/>
                    </a:cubicBezTo>
                    <a:cubicBezTo>
                      <a:pt x="153" y="218"/>
                      <a:pt x="155" y="220"/>
                      <a:pt x="155" y="223"/>
                    </a:cubicBezTo>
                    <a:cubicBezTo>
                      <a:pt x="155" y="226"/>
                      <a:pt x="153" y="228"/>
                      <a:pt x="148" y="229"/>
                    </a:cubicBezTo>
                    <a:cubicBezTo>
                      <a:pt x="135" y="231"/>
                      <a:pt x="109" y="232"/>
                      <a:pt x="73" y="232"/>
                    </a:cubicBezTo>
                    <a:cubicBezTo>
                      <a:pt x="44" y="232"/>
                      <a:pt x="24" y="226"/>
                      <a:pt x="12" y="2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13" name="Freeform 23"/>
              <p:cNvSpPr>
                <a:spLocks noEditPoints="1"/>
              </p:cNvSpPr>
              <p:nvPr/>
            </p:nvSpPr>
            <p:spPr bwMode="black">
              <a:xfrm>
                <a:off x="10395376" y="5611310"/>
                <a:ext cx="91269" cy="178481"/>
              </a:xfrm>
              <a:custGeom>
                <a:avLst/>
                <a:gdLst/>
                <a:ahLst/>
                <a:cxnLst>
                  <a:cxn ang="0">
                    <a:pos x="41" y="88"/>
                  </a:cxn>
                  <a:cxn ang="0">
                    <a:pos x="85" y="74"/>
                  </a:cxn>
                  <a:cxn ang="0">
                    <a:pos x="114" y="86"/>
                  </a:cxn>
                  <a:cxn ang="0">
                    <a:pos x="130" y="135"/>
                  </a:cxn>
                  <a:cxn ang="0">
                    <a:pos x="98" y="210"/>
                  </a:cxn>
                  <a:cxn ang="0">
                    <a:pos x="15" y="254"/>
                  </a:cxn>
                  <a:cxn ang="0">
                    <a:pos x="14" y="249"/>
                  </a:cxn>
                  <a:cxn ang="0">
                    <a:pos x="89" y="201"/>
                  </a:cxn>
                  <a:cxn ang="0">
                    <a:pos x="114" y="128"/>
                  </a:cxn>
                  <a:cxn ang="0">
                    <a:pos x="102" y="90"/>
                  </a:cxn>
                  <a:cxn ang="0">
                    <a:pos x="82" y="82"/>
                  </a:cxn>
                  <a:cxn ang="0">
                    <a:pos x="35" y="103"/>
                  </a:cxn>
                  <a:cxn ang="0">
                    <a:pos x="20" y="121"/>
                  </a:cxn>
                  <a:cxn ang="0">
                    <a:pos x="9" y="125"/>
                  </a:cxn>
                  <a:cxn ang="0">
                    <a:pos x="0" y="103"/>
                  </a:cxn>
                  <a:cxn ang="0">
                    <a:pos x="2" y="80"/>
                  </a:cxn>
                  <a:cxn ang="0">
                    <a:pos x="5" y="81"/>
                  </a:cxn>
                  <a:cxn ang="0">
                    <a:pos x="9" y="102"/>
                  </a:cxn>
                  <a:cxn ang="0">
                    <a:pos x="19" y="103"/>
                  </a:cxn>
                  <a:cxn ang="0">
                    <a:pos x="41" y="88"/>
                  </a:cxn>
                  <a:cxn ang="0">
                    <a:pos x="88" y="33"/>
                  </a:cxn>
                  <a:cxn ang="0">
                    <a:pos x="56" y="37"/>
                  </a:cxn>
                  <a:cxn ang="0">
                    <a:pos x="30" y="51"/>
                  </a:cxn>
                  <a:cxn ang="0">
                    <a:pos x="28" y="48"/>
                  </a:cxn>
                  <a:cxn ang="0">
                    <a:pos x="57" y="27"/>
                  </a:cxn>
                  <a:cxn ang="0">
                    <a:pos x="16" y="4"/>
                  </a:cxn>
                  <a:cxn ang="0">
                    <a:pos x="19" y="1"/>
                  </a:cxn>
                  <a:cxn ang="0">
                    <a:pos x="58" y="17"/>
                  </a:cxn>
                  <a:cxn ang="0">
                    <a:pos x="82" y="15"/>
                  </a:cxn>
                  <a:cxn ang="0">
                    <a:pos x="97" y="22"/>
                  </a:cxn>
                  <a:cxn ang="0">
                    <a:pos x="88" y="33"/>
                  </a:cxn>
                </a:cxnLst>
                <a:rect l="0" t="0" r="r" b="b"/>
                <a:pathLst>
                  <a:path w="130" h="254">
                    <a:moveTo>
                      <a:pt x="41" y="88"/>
                    </a:moveTo>
                    <a:cubicBezTo>
                      <a:pt x="55" y="79"/>
                      <a:pt x="69" y="74"/>
                      <a:pt x="85" y="74"/>
                    </a:cubicBezTo>
                    <a:cubicBezTo>
                      <a:pt x="95" y="74"/>
                      <a:pt x="105" y="78"/>
                      <a:pt x="114" y="86"/>
                    </a:cubicBezTo>
                    <a:cubicBezTo>
                      <a:pt x="125" y="96"/>
                      <a:pt x="130" y="112"/>
                      <a:pt x="130" y="135"/>
                    </a:cubicBezTo>
                    <a:cubicBezTo>
                      <a:pt x="130" y="165"/>
                      <a:pt x="119" y="190"/>
                      <a:pt x="98" y="210"/>
                    </a:cubicBezTo>
                    <a:cubicBezTo>
                      <a:pt x="78" y="230"/>
                      <a:pt x="50" y="244"/>
                      <a:pt x="15" y="254"/>
                    </a:cubicBezTo>
                    <a:cubicBezTo>
                      <a:pt x="12" y="254"/>
                      <a:pt x="11" y="252"/>
                      <a:pt x="14" y="249"/>
                    </a:cubicBezTo>
                    <a:cubicBezTo>
                      <a:pt x="48" y="237"/>
                      <a:pt x="73" y="221"/>
                      <a:pt x="89" y="201"/>
                    </a:cubicBezTo>
                    <a:cubicBezTo>
                      <a:pt x="106" y="182"/>
                      <a:pt x="114" y="157"/>
                      <a:pt x="114" y="128"/>
                    </a:cubicBezTo>
                    <a:cubicBezTo>
                      <a:pt x="114" y="110"/>
                      <a:pt x="110" y="97"/>
                      <a:pt x="102" y="90"/>
                    </a:cubicBezTo>
                    <a:cubicBezTo>
                      <a:pt x="96" y="85"/>
                      <a:pt x="89" y="82"/>
                      <a:pt x="82" y="82"/>
                    </a:cubicBezTo>
                    <a:cubicBezTo>
                      <a:pt x="66" y="82"/>
                      <a:pt x="50" y="89"/>
                      <a:pt x="35" y="103"/>
                    </a:cubicBezTo>
                    <a:cubicBezTo>
                      <a:pt x="33" y="106"/>
                      <a:pt x="28" y="112"/>
                      <a:pt x="20" y="121"/>
                    </a:cubicBezTo>
                    <a:cubicBezTo>
                      <a:pt x="16" y="126"/>
                      <a:pt x="12" y="127"/>
                      <a:pt x="9" y="125"/>
                    </a:cubicBezTo>
                    <a:cubicBezTo>
                      <a:pt x="3" y="120"/>
                      <a:pt x="0" y="113"/>
                      <a:pt x="0" y="103"/>
                    </a:cubicBezTo>
                    <a:cubicBezTo>
                      <a:pt x="0" y="93"/>
                      <a:pt x="0" y="85"/>
                      <a:pt x="2" y="80"/>
                    </a:cubicBezTo>
                    <a:cubicBezTo>
                      <a:pt x="4" y="78"/>
                      <a:pt x="5" y="79"/>
                      <a:pt x="5" y="81"/>
                    </a:cubicBezTo>
                    <a:cubicBezTo>
                      <a:pt x="5" y="93"/>
                      <a:pt x="6" y="100"/>
                      <a:pt x="9" y="102"/>
                    </a:cubicBezTo>
                    <a:cubicBezTo>
                      <a:pt x="12" y="105"/>
                      <a:pt x="15" y="106"/>
                      <a:pt x="19" y="103"/>
                    </a:cubicBezTo>
                    <a:cubicBezTo>
                      <a:pt x="27" y="97"/>
                      <a:pt x="34" y="92"/>
                      <a:pt x="41" y="88"/>
                    </a:cubicBezTo>
                    <a:close/>
                    <a:moveTo>
                      <a:pt x="88" y="33"/>
                    </a:moveTo>
                    <a:cubicBezTo>
                      <a:pt x="75" y="33"/>
                      <a:pt x="64" y="34"/>
                      <a:pt x="56" y="37"/>
                    </a:cubicBezTo>
                    <a:cubicBezTo>
                      <a:pt x="50" y="39"/>
                      <a:pt x="41" y="44"/>
                      <a:pt x="30" y="51"/>
                    </a:cubicBezTo>
                    <a:cubicBezTo>
                      <a:pt x="28" y="51"/>
                      <a:pt x="27" y="51"/>
                      <a:pt x="28" y="48"/>
                    </a:cubicBezTo>
                    <a:cubicBezTo>
                      <a:pt x="34" y="42"/>
                      <a:pt x="44" y="34"/>
                      <a:pt x="57" y="27"/>
                    </a:cubicBezTo>
                    <a:cubicBezTo>
                      <a:pt x="41" y="27"/>
                      <a:pt x="28" y="19"/>
                      <a:pt x="16" y="4"/>
                    </a:cubicBezTo>
                    <a:cubicBezTo>
                      <a:pt x="16" y="1"/>
                      <a:pt x="16" y="0"/>
                      <a:pt x="19" y="1"/>
                    </a:cubicBezTo>
                    <a:cubicBezTo>
                      <a:pt x="31" y="12"/>
                      <a:pt x="44" y="17"/>
                      <a:pt x="58" y="17"/>
                    </a:cubicBezTo>
                    <a:cubicBezTo>
                      <a:pt x="68" y="17"/>
                      <a:pt x="76" y="16"/>
                      <a:pt x="82" y="15"/>
                    </a:cubicBezTo>
                    <a:cubicBezTo>
                      <a:pt x="89" y="13"/>
                      <a:pt x="94" y="16"/>
                      <a:pt x="97" y="22"/>
                    </a:cubicBezTo>
                    <a:cubicBezTo>
                      <a:pt x="100" y="29"/>
                      <a:pt x="97" y="33"/>
                      <a:pt x="88" y="3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14" name="Freeform 24"/>
              <p:cNvSpPr>
                <a:spLocks noEditPoints="1"/>
              </p:cNvSpPr>
              <p:nvPr/>
            </p:nvSpPr>
            <p:spPr bwMode="black">
              <a:xfrm>
                <a:off x="10549857" y="5607929"/>
                <a:ext cx="158199" cy="162256"/>
              </a:xfrm>
              <a:custGeom>
                <a:avLst/>
                <a:gdLst/>
                <a:ahLst/>
                <a:cxnLst>
                  <a:cxn ang="0">
                    <a:pos x="133" y="217"/>
                  </a:cxn>
                  <a:cxn ang="0">
                    <a:pos x="161" y="215"/>
                  </a:cxn>
                  <a:cxn ang="0">
                    <a:pos x="172" y="213"/>
                  </a:cxn>
                  <a:cxn ang="0">
                    <a:pos x="186" y="222"/>
                  </a:cxn>
                  <a:cxn ang="0">
                    <a:pos x="178" y="231"/>
                  </a:cxn>
                  <a:cxn ang="0">
                    <a:pos x="77" y="231"/>
                  </a:cxn>
                  <a:cxn ang="0">
                    <a:pos x="16" y="207"/>
                  </a:cxn>
                  <a:cxn ang="0">
                    <a:pos x="0" y="171"/>
                  </a:cxn>
                  <a:cxn ang="0">
                    <a:pos x="5" y="172"/>
                  </a:cxn>
                  <a:cxn ang="0">
                    <a:pos x="22" y="198"/>
                  </a:cxn>
                  <a:cxn ang="0">
                    <a:pos x="78" y="217"/>
                  </a:cxn>
                  <a:cxn ang="0">
                    <a:pos x="133" y="217"/>
                  </a:cxn>
                  <a:cxn ang="0">
                    <a:pos x="154" y="63"/>
                  </a:cxn>
                  <a:cxn ang="0">
                    <a:pos x="150" y="71"/>
                  </a:cxn>
                  <a:cxn ang="0">
                    <a:pos x="126" y="71"/>
                  </a:cxn>
                  <a:cxn ang="0">
                    <a:pos x="101" y="75"/>
                  </a:cxn>
                  <a:cxn ang="0">
                    <a:pos x="52" y="96"/>
                  </a:cxn>
                  <a:cxn ang="0">
                    <a:pos x="49" y="94"/>
                  </a:cxn>
                  <a:cxn ang="0">
                    <a:pos x="88" y="70"/>
                  </a:cxn>
                  <a:cxn ang="0">
                    <a:pos x="46" y="61"/>
                  </a:cxn>
                  <a:cxn ang="0">
                    <a:pos x="18" y="38"/>
                  </a:cxn>
                  <a:cxn ang="0">
                    <a:pos x="23" y="36"/>
                  </a:cxn>
                  <a:cxn ang="0">
                    <a:pos x="91" y="56"/>
                  </a:cxn>
                  <a:cxn ang="0">
                    <a:pos x="138" y="52"/>
                  </a:cxn>
                  <a:cxn ang="0">
                    <a:pos x="147" y="56"/>
                  </a:cxn>
                  <a:cxn ang="0">
                    <a:pos x="154" y="63"/>
                  </a:cxn>
                  <a:cxn ang="0">
                    <a:pos x="196" y="48"/>
                  </a:cxn>
                  <a:cxn ang="0">
                    <a:pos x="191" y="59"/>
                  </a:cxn>
                  <a:cxn ang="0">
                    <a:pos x="181" y="53"/>
                  </a:cxn>
                  <a:cxn ang="0">
                    <a:pos x="152" y="22"/>
                  </a:cxn>
                  <a:cxn ang="0">
                    <a:pos x="153" y="20"/>
                  </a:cxn>
                  <a:cxn ang="0">
                    <a:pos x="187" y="34"/>
                  </a:cxn>
                  <a:cxn ang="0">
                    <a:pos x="196" y="48"/>
                  </a:cxn>
                  <a:cxn ang="0">
                    <a:pos x="224" y="29"/>
                  </a:cxn>
                  <a:cxn ang="0">
                    <a:pos x="219" y="40"/>
                  </a:cxn>
                  <a:cxn ang="0">
                    <a:pos x="209" y="34"/>
                  </a:cxn>
                  <a:cxn ang="0">
                    <a:pos x="180" y="3"/>
                  </a:cxn>
                  <a:cxn ang="0">
                    <a:pos x="181" y="0"/>
                  </a:cxn>
                  <a:cxn ang="0">
                    <a:pos x="215" y="15"/>
                  </a:cxn>
                  <a:cxn ang="0">
                    <a:pos x="224" y="29"/>
                  </a:cxn>
                </a:cxnLst>
                <a:rect l="0" t="0" r="r" b="b"/>
                <a:pathLst>
                  <a:path w="225" h="231">
                    <a:moveTo>
                      <a:pt x="133" y="217"/>
                    </a:moveTo>
                    <a:cubicBezTo>
                      <a:pt x="145" y="217"/>
                      <a:pt x="154" y="217"/>
                      <a:pt x="161" y="215"/>
                    </a:cubicBezTo>
                    <a:cubicBezTo>
                      <a:pt x="168" y="214"/>
                      <a:pt x="171" y="213"/>
                      <a:pt x="172" y="213"/>
                    </a:cubicBezTo>
                    <a:cubicBezTo>
                      <a:pt x="177" y="213"/>
                      <a:pt x="181" y="216"/>
                      <a:pt x="186" y="222"/>
                    </a:cubicBezTo>
                    <a:cubicBezTo>
                      <a:pt x="190" y="228"/>
                      <a:pt x="187" y="231"/>
                      <a:pt x="178" y="231"/>
                    </a:cubicBezTo>
                    <a:cubicBezTo>
                      <a:pt x="144" y="231"/>
                      <a:pt x="110" y="231"/>
                      <a:pt x="77" y="231"/>
                    </a:cubicBezTo>
                    <a:cubicBezTo>
                      <a:pt x="50" y="231"/>
                      <a:pt x="29" y="223"/>
                      <a:pt x="16" y="207"/>
                    </a:cubicBezTo>
                    <a:cubicBezTo>
                      <a:pt x="8" y="197"/>
                      <a:pt x="3" y="185"/>
                      <a:pt x="0" y="171"/>
                    </a:cubicBezTo>
                    <a:cubicBezTo>
                      <a:pt x="2" y="168"/>
                      <a:pt x="3" y="169"/>
                      <a:pt x="5" y="172"/>
                    </a:cubicBezTo>
                    <a:cubicBezTo>
                      <a:pt x="8" y="182"/>
                      <a:pt x="14" y="191"/>
                      <a:pt x="22" y="198"/>
                    </a:cubicBezTo>
                    <a:cubicBezTo>
                      <a:pt x="34" y="211"/>
                      <a:pt x="53" y="217"/>
                      <a:pt x="78" y="217"/>
                    </a:cubicBezTo>
                    <a:cubicBezTo>
                      <a:pt x="96" y="217"/>
                      <a:pt x="115" y="217"/>
                      <a:pt x="133" y="217"/>
                    </a:cubicBezTo>
                    <a:close/>
                    <a:moveTo>
                      <a:pt x="154" y="63"/>
                    </a:moveTo>
                    <a:cubicBezTo>
                      <a:pt x="158" y="69"/>
                      <a:pt x="156" y="71"/>
                      <a:pt x="150" y="71"/>
                    </a:cubicBezTo>
                    <a:cubicBezTo>
                      <a:pt x="144" y="71"/>
                      <a:pt x="137" y="71"/>
                      <a:pt x="126" y="71"/>
                    </a:cubicBezTo>
                    <a:cubicBezTo>
                      <a:pt x="117" y="71"/>
                      <a:pt x="109" y="72"/>
                      <a:pt x="101" y="75"/>
                    </a:cubicBezTo>
                    <a:cubicBezTo>
                      <a:pt x="86" y="79"/>
                      <a:pt x="70" y="86"/>
                      <a:pt x="52" y="96"/>
                    </a:cubicBezTo>
                    <a:cubicBezTo>
                      <a:pt x="47" y="98"/>
                      <a:pt x="46" y="97"/>
                      <a:pt x="49" y="94"/>
                    </a:cubicBezTo>
                    <a:cubicBezTo>
                      <a:pt x="60" y="85"/>
                      <a:pt x="73" y="77"/>
                      <a:pt x="88" y="70"/>
                    </a:cubicBezTo>
                    <a:cubicBezTo>
                      <a:pt x="70" y="69"/>
                      <a:pt x="56" y="66"/>
                      <a:pt x="46" y="61"/>
                    </a:cubicBezTo>
                    <a:cubicBezTo>
                      <a:pt x="34" y="55"/>
                      <a:pt x="24" y="47"/>
                      <a:pt x="18" y="38"/>
                    </a:cubicBezTo>
                    <a:cubicBezTo>
                      <a:pt x="18" y="34"/>
                      <a:pt x="20" y="33"/>
                      <a:pt x="23" y="36"/>
                    </a:cubicBezTo>
                    <a:cubicBezTo>
                      <a:pt x="34" y="49"/>
                      <a:pt x="57" y="56"/>
                      <a:pt x="91" y="56"/>
                    </a:cubicBezTo>
                    <a:cubicBezTo>
                      <a:pt x="116" y="56"/>
                      <a:pt x="132" y="54"/>
                      <a:pt x="138" y="52"/>
                    </a:cubicBezTo>
                    <a:cubicBezTo>
                      <a:pt x="141" y="51"/>
                      <a:pt x="144" y="53"/>
                      <a:pt x="147" y="56"/>
                    </a:cubicBezTo>
                    <a:cubicBezTo>
                      <a:pt x="150" y="58"/>
                      <a:pt x="152" y="60"/>
                      <a:pt x="154" y="63"/>
                    </a:cubicBezTo>
                    <a:close/>
                    <a:moveTo>
                      <a:pt x="196" y="48"/>
                    </a:moveTo>
                    <a:cubicBezTo>
                      <a:pt x="197" y="54"/>
                      <a:pt x="196" y="57"/>
                      <a:pt x="191" y="59"/>
                    </a:cubicBezTo>
                    <a:cubicBezTo>
                      <a:pt x="187" y="60"/>
                      <a:pt x="183" y="59"/>
                      <a:pt x="181" y="53"/>
                    </a:cubicBezTo>
                    <a:cubicBezTo>
                      <a:pt x="176" y="41"/>
                      <a:pt x="166" y="31"/>
                      <a:pt x="152" y="22"/>
                    </a:cubicBezTo>
                    <a:cubicBezTo>
                      <a:pt x="150" y="20"/>
                      <a:pt x="151" y="19"/>
                      <a:pt x="153" y="20"/>
                    </a:cubicBezTo>
                    <a:cubicBezTo>
                      <a:pt x="166" y="22"/>
                      <a:pt x="177" y="27"/>
                      <a:pt x="187" y="34"/>
                    </a:cubicBezTo>
                    <a:cubicBezTo>
                      <a:pt x="191" y="38"/>
                      <a:pt x="194" y="42"/>
                      <a:pt x="196" y="48"/>
                    </a:cubicBezTo>
                    <a:close/>
                    <a:moveTo>
                      <a:pt x="224" y="29"/>
                    </a:moveTo>
                    <a:cubicBezTo>
                      <a:pt x="225" y="35"/>
                      <a:pt x="224" y="38"/>
                      <a:pt x="219" y="40"/>
                    </a:cubicBezTo>
                    <a:cubicBezTo>
                      <a:pt x="215" y="41"/>
                      <a:pt x="211" y="39"/>
                      <a:pt x="209" y="34"/>
                    </a:cubicBezTo>
                    <a:cubicBezTo>
                      <a:pt x="204" y="22"/>
                      <a:pt x="194" y="12"/>
                      <a:pt x="180" y="3"/>
                    </a:cubicBezTo>
                    <a:cubicBezTo>
                      <a:pt x="178" y="0"/>
                      <a:pt x="179" y="0"/>
                      <a:pt x="181" y="0"/>
                    </a:cubicBezTo>
                    <a:cubicBezTo>
                      <a:pt x="194" y="3"/>
                      <a:pt x="205" y="8"/>
                      <a:pt x="215" y="15"/>
                    </a:cubicBezTo>
                    <a:cubicBezTo>
                      <a:pt x="219" y="19"/>
                      <a:pt x="222" y="23"/>
                      <a:pt x="224" y="2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15" name="Freeform 25"/>
              <p:cNvSpPr>
                <a:spLocks noEditPoints="1"/>
              </p:cNvSpPr>
              <p:nvPr/>
            </p:nvSpPr>
            <p:spPr bwMode="black">
              <a:xfrm>
                <a:off x="10729014" y="5603535"/>
                <a:ext cx="153128" cy="177805"/>
              </a:xfrm>
              <a:custGeom>
                <a:avLst/>
                <a:gdLst/>
                <a:ahLst/>
                <a:cxnLst>
                  <a:cxn ang="0">
                    <a:pos x="155" y="156"/>
                  </a:cxn>
                  <a:cxn ang="0">
                    <a:pos x="166" y="165"/>
                  </a:cxn>
                  <a:cxn ang="0">
                    <a:pos x="170" y="172"/>
                  </a:cxn>
                  <a:cxn ang="0">
                    <a:pos x="172" y="183"/>
                  </a:cxn>
                  <a:cxn ang="0">
                    <a:pos x="159" y="186"/>
                  </a:cxn>
                  <a:cxn ang="0">
                    <a:pos x="120" y="166"/>
                  </a:cxn>
                  <a:cxn ang="0">
                    <a:pos x="72" y="157"/>
                  </a:cxn>
                  <a:cxn ang="0">
                    <a:pos x="19" y="173"/>
                  </a:cxn>
                  <a:cxn ang="0">
                    <a:pos x="10" y="192"/>
                  </a:cxn>
                  <a:cxn ang="0">
                    <a:pos x="22" y="220"/>
                  </a:cxn>
                  <a:cxn ang="0">
                    <a:pos x="83" y="238"/>
                  </a:cxn>
                  <a:cxn ang="0">
                    <a:pos x="125" y="236"/>
                  </a:cxn>
                  <a:cxn ang="0">
                    <a:pos x="140" y="236"/>
                  </a:cxn>
                  <a:cxn ang="0">
                    <a:pos x="148" y="244"/>
                  </a:cxn>
                  <a:cxn ang="0">
                    <a:pos x="143" y="250"/>
                  </a:cxn>
                  <a:cxn ang="0">
                    <a:pos x="105" y="253"/>
                  </a:cxn>
                  <a:cxn ang="0">
                    <a:pos x="52" y="247"/>
                  </a:cxn>
                  <a:cxn ang="0">
                    <a:pos x="12" y="226"/>
                  </a:cxn>
                  <a:cxn ang="0">
                    <a:pos x="0" y="196"/>
                  </a:cxn>
                  <a:cxn ang="0">
                    <a:pos x="11" y="168"/>
                  </a:cxn>
                  <a:cxn ang="0">
                    <a:pos x="68" y="150"/>
                  </a:cxn>
                  <a:cxn ang="0">
                    <a:pos x="100" y="153"/>
                  </a:cxn>
                  <a:cxn ang="0">
                    <a:pos x="134" y="159"/>
                  </a:cxn>
                  <a:cxn ang="0">
                    <a:pos x="137" y="155"/>
                  </a:cxn>
                  <a:cxn ang="0">
                    <a:pos x="94" y="87"/>
                  </a:cxn>
                  <a:cxn ang="0">
                    <a:pos x="39" y="96"/>
                  </a:cxn>
                  <a:cxn ang="0">
                    <a:pos x="27" y="99"/>
                  </a:cxn>
                  <a:cxn ang="0">
                    <a:pos x="18" y="94"/>
                  </a:cxn>
                  <a:cxn ang="0">
                    <a:pos x="2" y="77"/>
                  </a:cxn>
                  <a:cxn ang="0">
                    <a:pos x="5" y="75"/>
                  </a:cxn>
                  <a:cxn ang="0">
                    <a:pos x="36" y="85"/>
                  </a:cxn>
                  <a:cxn ang="0">
                    <a:pos x="88" y="77"/>
                  </a:cxn>
                  <a:cxn ang="0">
                    <a:pos x="73" y="49"/>
                  </a:cxn>
                  <a:cxn ang="0">
                    <a:pos x="63" y="38"/>
                  </a:cxn>
                  <a:cxn ang="0">
                    <a:pos x="63" y="26"/>
                  </a:cxn>
                  <a:cxn ang="0">
                    <a:pos x="86" y="10"/>
                  </a:cxn>
                  <a:cxn ang="0">
                    <a:pos x="90" y="13"/>
                  </a:cxn>
                  <a:cxn ang="0">
                    <a:pos x="81" y="29"/>
                  </a:cxn>
                  <a:cxn ang="0">
                    <a:pos x="85" y="45"/>
                  </a:cxn>
                  <a:cxn ang="0">
                    <a:pos x="101" y="74"/>
                  </a:cxn>
                  <a:cxn ang="0">
                    <a:pos x="141" y="59"/>
                  </a:cxn>
                  <a:cxn ang="0">
                    <a:pos x="156" y="57"/>
                  </a:cxn>
                  <a:cxn ang="0">
                    <a:pos x="163" y="60"/>
                  </a:cxn>
                  <a:cxn ang="0">
                    <a:pos x="160" y="68"/>
                  </a:cxn>
                  <a:cxn ang="0">
                    <a:pos x="106" y="84"/>
                  </a:cxn>
                  <a:cxn ang="0">
                    <a:pos x="136" y="132"/>
                  </a:cxn>
                  <a:cxn ang="0">
                    <a:pos x="155" y="156"/>
                  </a:cxn>
                  <a:cxn ang="0">
                    <a:pos x="188" y="45"/>
                  </a:cxn>
                  <a:cxn ang="0">
                    <a:pos x="184" y="56"/>
                  </a:cxn>
                  <a:cxn ang="0">
                    <a:pos x="174" y="50"/>
                  </a:cxn>
                  <a:cxn ang="0">
                    <a:pos x="145" y="19"/>
                  </a:cxn>
                  <a:cxn ang="0">
                    <a:pos x="146" y="17"/>
                  </a:cxn>
                  <a:cxn ang="0">
                    <a:pos x="179" y="31"/>
                  </a:cxn>
                  <a:cxn ang="0">
                    <a:pos x="188" y="45"/>
                  </a:cxn>
                  <a:cxn ang="0">
                    <a:pos x="216" y="29"/>
                  </a:cxn>
                  <a:cxn ang="0">
                    <a:pos x="212" y="40"/>
                  </a:cxn>
                  <a:cxn ang="0">
                    <a:pos x="202" y="35"/>
                  </a:cxn>
                  <a:cxn ang="0">
                    <a:pos x="173" y="3"/>
                  </a:cxn>
                  <a:cxn ang="0">
                    <a:pos x="174" y="1"/>
                  </a:cxn>
                  <a:cxn ang="0">
                    <a:pos x="208" y="15"/>
                  </a:cxn>
                  <a:cxn ang="0">
                    <a:pos x="216" y="29"/>
                  </a:cxn>
                </a:cxnLst>
                <a:rect l="0" t="0" r="r" b="b"/>
                <a:pathLst>
                  <a:path w="218" h="253">
                    <a:moveTo>
                      <a:pt x="155" y="156"/>
                    </a:moveTo>
                    <a:cubicBezTo>
                      <a:pt x="158" y="159"/>
                      <a:pt x="161" y="162"/>
                      <a:pt x="166" y="165"/>
                    </a:cubicBezTo>
                    <a:cubicBezTo>
                      <a:pt x="168" y="166"/>
                      <a:pt x="170" y="169"/>
                      <a:pt x="170" y="172"/>
                    </a:cubicBezTo>
                    <a:cubicBezTo>
                      <a:pt x="172" y="178"/>
                      <a:pt x="172" y="181"/>
                      <a:pt x="172" y="183"/>
                    </a:cubicBezTo>
                    <a:cubicBezTo>
                      <a:pt x="169" y="189"/>
                      <a:pt x="164" y="190"/>
                      <a:pt x="159" y="186"/>
                    </a:cubicBezTo>
                    <a:cubicBezTo>
                      <a:pt x="147" y="177"/>
                      <a:pt x="134" y="171"/>
                      <a:pt x="120" y="166"/>
                    </a:cubicBezTo>
                    <a:cubicBezTo>
                      <a:pt x="101" y="160"/>
                      <a:pt x="85" y="157"/>
                      <a:pt x="72" y="157"/>
                    </a:cubicBezTo>
                    <a:cubicBezTo>
                      <a:pt x="47" y="157"/>
                      <a:pt x="29" y="162"/>
                      <a:pt x="19" y="173"/>
                    </a:cubicBezTo>
                    <a:cubicBezTo>
                      <a:pt x="13" y="179"/>
                      <a:pt x="10" y="185"/>
                      <a:pt x="10" y="192"/>
                    </a:cubicBezTo>
                    <a:cubicBezTo>
                      <a:pt x="10" y="204"/>
                      <a:pt x="14" y="213"/>
                      <a:pt x="22" y="220"/>
                    </a:cubicBezTo>
                    <a:cubicBezTo>
                      <a:pt x="36" y="231"/>
                      <a:pt x="56" y="237"/>
                      <a:pt x="83" y="238"/>
                    </a:cubicBezTo>
                    <a:cubicBezTo>
                      <a:pt x="105" y="239"/>
                      <a:pt x="119" y="238"/>
                      <a:pt x="125" y="236"/>
                    </a:cubicBezTo>
                    <a:cubicBezTo>
                      <a:pt x="131" y="233"/>
                      <a:pt x="136" y="233"/>
                      <a:pt x="140" y="236"/>
                    </a:cubicBezTo>
                    <a:cubicBezTo>
                      <a:pt x="144" y="238"/>
                      <a:pt x="146" y="241"/>
                      <a:pt x="148" y="244"/>
                    </a:cubicBezTo>
                    <a:cubicBezTo>
                      <a:pt x="149" y="247"/>
                      <a:pt x="148" y="250"/>
                      <a:pt x="143" y="250"/>
                    </a:cubicBezTo>
                    <a:cubicBezTo>
                      <a:pt x="134" y="252"/>
                      <a:pt x="122" y="253"/>
                      <a:pt x="105" y="253"/>
                    </a:cubicBezTo>
                    <a:cubicBezTo>
                      <a:pt x="85" y="253"/>
                      <a:pt x="67" y="251"/>
                      <a:pt x="52" y="247"/>
                    </a:cubicBezTo>
                    <a:cubicBezTo>
                      <a:pt x="34" y="242"/>
                      <a:pt x="21" y="235"/>
                      <a:pt x="12" y="226"/>
                    </a:cubicBezTo>
                    <a:cubicBezTo>
                      <a:pt x="4" y="217"/>
                      <a:pt x="0" y="207"/>
                      <a:pt x="0" y="196"/>
                    </a:cubicBezTo>
                    <a:cubicBezTo>
                      <a:pt x="0" y="184"/>
                      <a:pt x="3" y="175"/>
                      <a:pt x="11" y="168"/>
                    </a:cubicBezTo>
                    <a:cubicBezTo>
                      <a:pt x="24" y="156"/>
                      <a:pt x="43" y="150"/>
                      <a:pt x="68" y="150"/>
                    </a:cubicBezTo>
                    <a:cubicBezTo>
                      <a:pt x="79" y="150"/>
                      <a:pt x="89" y="151"/>
                      <a:pt x="100" y="153"/>
                    </a:cubicBezTo>
                    <a:cubicBezTo>
                      <a:pt x="115" y="155"/>
                      <a:pt x="127" y="157"/>
                      <a:pt x="134" y="159"/>
                    </a:cubicBezTo>
                    <a:cubicBezTo>
                      <a:pt x="139" y="161"/>
                      <a:pt x="140" y="159"/>
                      <a:pt x="137" y="155"/>
                    </a:cubicBezTo>
                    <a:cubicBezTo>
                      <a:pt x="121" y="132"/>
                      <a:pt x="107" y="110"/>
                      <a:pt x="94" y="87"/>
                    </a:cubicBezTo>
                    <a:cubicBezTo>
                      <a:pt x="72" y="92"/>
                      <a:pt x="54" y="95"/>
                      <a:pt x="39" y="96"/>
                    </a:cubicBezTo>
                    <a:cubicBezTo>
                      <a:pt x="33" y="98"/>
                      <a:pt x="29" y="99"/>
                      <a:pt x="27" y="99"/>
                    </a:cubicBezTo>
                    <a:cubicBezTo>
                      <a:pt x="24" y="99"/>
                      <a:pt x="21" y="97"/>
                      <a:pt x="18" y="94"/>
                    </a:cubicBezTo>
                    <a:cubicBezTo>
                      <a:pt x="9" y="86"/>
                      <a:pt x="3" y="80"/>
                      <a:pt x="2" y="77"/>
                    </a:cubicBezTo>
                    <a:cubicBezTo>
                      <a:pt x="0" y="74"/>
                      <a:pt x="2" y="73"/>
                      <a:pt x="5" y="75"/>
                    </a:cubicBezTo>
                    <a:cubicBezTo>
                      <a:pt x="12" y="82"/>
                      <a:pt x="22" y="85"/>
                      <a:pt x="36" y="85"/>
                    </a:cubicBezTo>
                    <a:cubicBezTo>
                      <a:pt x="49" y="85"/>
                      <a:pt x="67" y="83"/>
                      <a:pt x="88" y="77"/>
                    </a:cubicBezTo>
                    <a:cubicBezTo>
                      <a:pt x="85" y="70"/>
                      <a:pt x="79" y="60"/>
                      <a:pt x="73" y="49"/>
                    </a:cubicBezTo>
                    <a:cubicBezTo>
                      <a:pt x="70" y="45"/>
                      <a:pt x="67" y="42"/>
                      <a:pt x="63" y="38"/>
                    </a:cubicBezTo>
                    <a:cubicBezTo>
                      <a:pt x="58" y="34"/>
                      <a:pt x="58" y="30"/>
                      <a:pt x="63" y="26"/>
                    </a:cubicBezTo>
                    <a:cubicBezTo>
                      <a:pt x="70" y="17"/>
                      <a:pt x="78" y="12"/>
                      <a:pt x="86" y="10"/>
                    </a:cubicBezTo>
                    <a:cubicBezTo>
                      <a:pt x="91" y="10"/>
                      <a:pt x="93" y="11"/>
                      <a:pt x="90" y="13"/>
                    </a:cubicBezTo>
                    <a:cubicBezTo>
                      <a:pt x="85" y="15"/>
                      <a:pt x="82" y="21"/>
                      <a:pt x="81" y="29"/>
                    </a:cubicBezTo>
                    <a:cubicBezTo>
                      <a:pt x="80" y="33"/>
                      <a:pt x="81" y="38"/>
                      <a:pt x="85" y="45"/>
                    </a:cubicBezTo>
                    <a:cubicBezTo>
                      <a:pt x="92" y="58"/>
                      <a:pt x="97" y="68"/>
                      <a:pt x="101" y="74"/>
                    </a:cubicBezTo>
                    <a:cubicBezTo>
                      <a:pt x="122" y="69"/>
                      <a:pt x="136" y="65"/>
                      <a:pt x="141" y="59"/>
                    </a:cubicBezTo>
                    <a:cubicBezTo>
                      <a:pt x="144" y="56"/>
                      <a:pt x="149" y="56"/>
                      <a:pt x="156" y="57"/>
                    </a:cubicBezTo>
                    <a:cubicBezTo>
                      <a:pt x="159" y="58"/>
                      <a:pt x="161" y="59"/>
                      <a:pt x="163" y="60"/>
                    </a:cubicBezTo>
                    <a:cubicBezTo>
                      <a:pt x="166" y="63"/>
                      <a:pt x="165" y="66"/>
                      <a:pt x="160" y="68"/>
                    </a:cubicBezTo>
                    <a:cubicBezTo>
                      <a:pt x="154" y="71"/>
                      <a:pt x="136" y="77"/>
                      <a:pt x="106" y="84"/>
                    </a:cubicBezTo>
                    <a:cubicBezTo>
                      <a:pt x="113" y="97"/>
                      <a:pt x="123" y="114"/>
                      <a:pt x="136" y="132"/>
                    </a:cubicBezTo>
                    <a:cubicBezTo>
                      <a:pt x="142" y="142"/>
                      <a:pt x="149" y="150"/>
                      <a:pt x="155" y="156"/>
                    </a:cubicBezTo>
                    <a:close/>
                    <a:moveTo>
                      <a:pt x="188" y="45"/>
                    </a:moveTo>
                    <a:cubicBezTo>
                      <a:pt x="190" y="51"/>
                      <a:pt x="188" y="54"/>
                      <a:pt x="184" y="56"/>
                    </a:cubicBezTo>
                    <a:cubicBezTo>
                      <a:pt x="179" y="57"/>
                      <a:pt x="176" y="56"/>
                      <a:pt x="174" y="50"/>
                    </a:cubicBezTo>
                    <a:cubicBezTo>
                      <a:pt x="169" y="38"/>
                      <a:pt x="159" y="28"/>
                      <a:pt x="145" y="19"/>
                    </a:cubicBezTo>
                    <a:cubicBezTo>
                      <a:pt x="143" y="17"/>
                      <a:pt x="143" y="16"/>
                      <a:pt x="146" y="17"/>
                    </a:cubicBezTo>
                    <a:cubicBezTo>
                      <a:pt x="158" y="19"/>
                      <a:pt x="170" y="24"/>
                      <a:pt x="179" y="31"/>
                    </a:cubicBezTo>
                    <a:cubicBezTo>
                      <a:pt x="184" y="35"/>
                      <a:pt x="187" y="39"/>
                      <a:pt x="188" y="45"/>
                    </a:cubicBezTo>
                    <a:close/>
                    <a:moveTo>
                      <a:pt x="216" y="29"/>
                    </a:moveTo>
                    <a:cubicBezTo>
                      <a:pt x="218" y="35"/>
                      <a:pt x="216" y="39"/>
                      <a:pt x="212" y="40"/>
                    </a:cubicBezTo>
                    <a:cubicBezTo>
                      <a:pt x="208" y="42"/>
                      <a:pt x="204" y="40"/>
                      <a:pt x="202" y="35"/>
                    </a:cubicBezTo>
                    <a:cubicBezTo>
                      <a:pt x="197" y="23"/>
                      <a:pt x="187" y="12"/>
                      <a:pt x="173" y="3"/>
                    </a:cubicBezTo>
                    <a:cubicBezTo>
                      <a:pt x="171" y="1"/>
                      <a:pt x="172" y="0"/>
                      <a:pt x="174" y="1"/>
                    </a:cubicBezTo>
                    <a:cubicBezTo>
                      <a:pt x="187" y="3"/>
                      <a:pt x="198" y="8"/>
                      <a:pt x="208" y="15"/>
                    </a:cubicBezTo>
                    <a:cubicBezTo>
                      <a:pt x="212" y="19"/>
                      <a:pt x="215" y="24"/>
                      <a:pt x="216" y="2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16" name="Freeform 26"/>
              <p:cNvSpPr>
                <a:spLocks noEditPoints="1"/>
              </p:cNvSpPr>
              <p:nvPr/>
            </p:nvSpPr>
            <p:spPr bwMode="black">
              <a:xfrm>
                <a:off x="10880790" y="5636662"/>
                <a:ext cx="170368" cy="131495"/>
              </a:xfrm>
              <a:custGeom>
                <a:avLst/>
                <a:gdLst/>
                <a:ahLst/>
                <a:cxnLst>
                  <a:cxn ang="0">
                    <a:pos x="19" y="36"/>
                  </a:cxn>
                  <a:cxn ang="0">
                    <a:pos x="3" y="3"/>
                  </a:cxn>
                  <a:cxn ang="0">
                    <a:pos x="4" y="0"/>
                  </a:cxn>
                  <a:cxn ang="0">
                    <a:pos x="31" y="12"/>
                  </a:cxn>
                  <a:cxn ang="0">
                    <a:pos x="35" y="30"/>
                  </a:cxn>
                  <a:cxn ang="0">
                    <a:pos x="31" y="79"/>
                  </a:cxn>
                  <a:cxn ang="0">
                    <a:pos x="44" y="150"/>
                  </a:cxn>
                  <a:cxn ang="0">
                    <a:pos x="56" y="150"/>
                  </a:cxn>
                  <a:cxn ang="0">
                    <a:pos x="98" y="80"/>
                  </a:cxn>
                  <a:cxn ang="0">
                    <a:pos x="102" y="82"/>
                  </a:cxn>
                  <a:cxn ang="0">
                    <a:pos x="72" y="148"/>
                  </a:cxn>
                  <a:cxn ang="0">
                    <a:pos x="67" y="174"/>
                  </a:cxn>
                  <a:cxn ang="0">
                    <a:pos x="59" y="184"/>
                  </a:cxn>
                  <a:cxn ang="0">
                    <a:pos x="28" y="148"/>
                  </a:cxn>
                  <a:cxn ang="0">
                    <a:pos x="19" y="97"/>
                  </a:cxn>
                  <a:cxn ang="0">
                    <a:pos x="19" y="36"/>
                  </a:cxn>
                  <a:cxn ang="0">
                    <a:pos x="210" y="44"/>
                  </a:cxn>
                  <a:cxn ang="0">
                    <a:pos x="243" y="115"/>
                  </a:cxn>
                  <a:cxn ang="0">
                    <a:pos x="232" y="127"/>
                  </a:cxn>
                  <a:cxn ang="0">
                    <a:pos x="223" y="118"/>
                  </a:cxn>
                  <a:cxn ang="0">
                    <a:pos x="207" y="64"/>
                  </a:cxn>
                  <a:cxn ang="0">
                    <a:pos x="171" y="20"/>
                  </a:cxn>
                  <a:cxn ang="0">
                    <a:pos x="173" y="17"/>
                  </a:cxn>
                  <a:cxn ang="0">
                    <a:pos x="210" y="44"/>
                  </a:cxn>
                </a:cxnLst>
                <a:rect l="0" t="0" r="r" b="b"/>
                <a:pathLst>
                  <a:path w="243" h="187">
                    <a:moveTo>
                      <a:pt x="19" y="36"/>
                    </a:moveTo>
                    <a:cubicBezTo>
                      <a:pt x="19" y="19"/>
                      <a:pt x="14" y="8"/>
                      <a:pt x="3" y="3"/>
                    </a:cubicBezTo>
                    <a:cubicBezTo>
                      <a:pt x="0" y="2"/>
                      <a:pt x="1" y="1"/>
                      <a:pt x="4" y="0"/>
                    </a:cubicBezTo>
                    <a:cubicBezTo>
                      <a:pt x="13" y="1"/>
                      <a:pt x="22" y="5"/>
                      <a:pt x="31" y="12"/>
                    </a:cubicBezTo>
                    <a:cubicBezTo>
                      <a:pt x="39" y="18"/>
                      <a:pt x="40" y="24"/>
                      <a:pt x="35" y="30"/>
                    </a:cubicBezTo>
                    <a:cubicBezTo>
                      <a:pt x="32" y="50"/>
                      <a:pt x="31" y="66"/>
                      <a:pt x="31" y="79"/>
                    </a:cubicBezTo>
                    <a:cubicBezTo>
                      <a:pt x="31" y="113"/>
                      <a:pt x="35" y="137"/>
                      <a:pt x="44" y="150"/>
                    </a:cubicBezTo>
                    <a:cubicBezTo>
                      <a:pt x="48" y="157"/>
                      <a:pt x="52" y="157"/>
                      <a:pt x="56" y="150"/>
                    </a:cubicBezTo>
                    <a:cubicBezTo>
                      <a:pt x="69" y="129"/>
                      <a:pt x="83" y="105"/>
                      <a:pt x="98" y="80"/>
                    </a:cubicBezTo>
                    <a:cubicBezTo>
                      <a:pt x="101" y="76"/>
                      <a:pt x="102" y="77"/>
                      <a:pt x="102" y="82"/>
                    </a:cubicBezTo>
                    <a:cubicBezTo>
                      <a:pt x="91" y="106"/>
                      <a:pt x="81" y="128"/>
                      <a:pt x="72" y="148"/>
                    </a:cubicBezTo>
                    <a:cubicBezTo>
                      <a:pt x="67" y="159"/>
                      <a:pt x="65" y="167"/>
                      <a:pt x="67" y="174"/>
                    </a:cubicBezTo>
                    <a:cubicBezTo>
                      <a:pt x="70" y="184"/>
                      <a:pt x="68" y="187"/>
                      <a:pt x="59" y="184"/>
                    </a:cubicBezTo>
                    <a:cubicBezTo>
                      <a:pt x="47" y="180"/>
                      <a:pt x="36" y="168"/>
                      <a:pt x="28" y="148"/>
                    </a:cubicBezTo>
                    <a:cubicBezTo>
                      <a:pt x="22" y="134"/>
                      <a:pt x="19" y="117"/>
                      <a:pt x="19" y="97"/>
                    </a:cubicBezTo>
                    <a:cubicBezTo>
                      <a:pt x="19" y="76"/>
                      <a:pt x="19" y="56"/>
                      <a:pt x="19" y="36"/>
                    </a:cubicBezTo>
                    <a:close/>
                    <a:moveTo>
                      <a:pt x="210" y="44"/>
                    </a:moveTo>
                    <a:cubicBezTo>
                      <a:pt x="232" y="68"/>
                      <a:pt x="243" y="91"/>
                      <a:pt x="243" y="115"/>
                    </a:cubicBezTo>
                    <a:cubicBezTo>
                      <a:pt x="243" y="123"/>
                      <a:pt x="239" y="127"/>
                      <a:pt x="232" y="127"/>
                    </a:cubicBezTo>
                    <a:cubicBezTo>
                      <a:pt x="227" y="127"/>
                      <a:pt x="224" y="124"/>
                      <a:pt x="223" y="118"/>
                    </a:cubicBezTo>
                    <a:cubicBezTo>
                      <a:pt x="221" y="98"/>
                      <a:pt x="216" y="80"/>
                      <a:pt x="207" y="64"/>
                    </a:cubicBezTo>
                    <a:cubicBezTo>
                      <a:pt x="198" y="48"/>
                      <a:pt x="186" y="34"/>
                      <a:pt x="171" y="20"/>
                    </a:cubicBezTo>
                    <a:cubicBezTo>
                      <a:pt x="168" y="18"/>
                      <a:pt x="169" y="17"/>
                      <a:pt x="173" y="17"/>
                    </a:cubicBezTo>
                    <a:cubicBezTo>
                      <a:pt x="189" y="25"/>
                      <a:pt x="201" y="34"/>
                      <a:pt x="210" y="4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17" name="Freeform 27"/>
              <p:cNvSpPr>
                <a:spLocks noEditPoints="1"/>
              </p:cNvSpPr>
              <p:nvPr/>
            </p:nvSpPr>
            <p:spPr bwMode="black">
              <a:xfrm>
                <a:off x="11061974" y="5616380"/>
                <a:ext cx="148734" cy="162932"/>
              </a:xfrm>
              <a:custGeom>
                <a:avLst/>
                <a:gdLst/>
                <a:ahLst/>
                <a:cxnLst>
                  <a:cxn ang="0">
                    <a:pos x="124" y="55"/>
                  </a:cxn>
                  <a:cxn ang="0">
                    <a:pos x="168" y="48"/>
                  </a:cxn>
                  <a:cxn ang="0">
                    <a:pos x="184" y="41"/>
                  </a:cxn>
                  <a:cxn ang="0">
                    <a:pos x="194" y="40"/>
                  </a:cxn>
                  <a:cxn ang="0">
                    <a:pos x="203" y="47"/>
                  </a:cxn>
                  <a:cxn ang="0">
                    <a:pos x="200" y="55"/>
                  </a:cxn>
                  <a:cxn ang="0">
                    <a:pos x="124" y="66"/>
                  </a:cxn>
                  <a:cxn ang="0">
                    <a:pos x="124" y="115"/>
                  </a:cxn>
                  <a:cxn ang="0">
                    <a:pos x="159" y="111"/>
                  </a:cxn>
                  <a:cxn ang="0">
                    <a:pos x="179" y="105"/>
                  </a:cxn>
                  <a:cxn ang="0">
                    <a:pos x="190" y="105"/>
                  </a:cxn>
                  <a:cxn ang="0">
                    <a:pos x="199" y="111"/>
                  </a:cxn>
                  <a:cxn ang="0">
                    <a:pos x="196" y="118"/>
                  </a:cxn>
                  <a:cxn ang="0">
                    <a:pos x="178" y="121"/>
                  </a:cxn>
                  <a:cxn ang="0">
                    <a:pos x="124" y="126"/>
                  </a:cxn>
                  <a:cxn ang="0">
                    <a:pos x="124" y="178"/>
                  </a:cxn>
                  <a:cxn ang="0">
                    <a:pos x="202" y="203"/>
                  </a:cxn>
                  <a:cxn ang="0">
                    <a:pos x="212" y="219"/>
                  </a:cxn>
                  <a:cxn ang="0">
                    <a:pos x="208" y="224"/>
                  </a:cxn>
                  <a:cxn ang="0">
                    <a:pos x="197" y="221"/>
                  </a:cxn>
                  <a:cxn ang="0">
                    <a:pos x="124" y="190"/>
                  </a:cxn>
                  <a:cxn ang="0">
                    <a:pos x="117" y="219"/>
                  </a:cxn>
                  <a:cxn ang="0">
                    <a:pos x="74" y="232"/>
                  </a:cxn>
                  <a:cxn ang="0">
                    <a:pos x="33" y="219"/>
                  </a:cxn>
                  <a:cxn ang="0">
                    <a:pos x="27" y="203"/>
                  </a:cxn>
                  <a:cxn ang="0">
                    <a:pos x="36" y="186"/>
                  </a:cxn>
                  <a:cxn ang="0">
                    <a:pos x="85" y="175"/>
                  </a:cxn>
                  <a:cxn ang="0">
                    <a:pos x="112" y="176"/>
                  </a:cxn>
                  <a:cxn ang="0">
                    <a:pos x="112" y="127"/>
                  </a:cxn>
                  <a:cxn ang="0">
                    <a:pos x="77" y="128"/>
                  </a:cxn>
                  <a:cxn ang="0">
                    <a:pos x="49" y="122"/>
                  </a:cxn>
                  <a:cxn ang="0">
                    <a:pos x="38" y="91"/>
                  </a:cxn>
                  <a:cxn ang="0">
                    <a:pos x="43" y="91"/>
                  </a:cxn>
                  <a:cxn ang="0">
                    <a:pos x="49" y="112"/>
                  </a:cxn>
                  <a:cxn ang="0">
                    <a:pos x="77" y="119"/>
                  </a:cxn>
                  <a:cxn ang="0">
                    <a:pos x="112" y="117"/>
                  </a:cxn>
                  <a:cxn ang="0">
                    <a:pos x="112" y="67"/>
                  </a:cxn>
                  <a:cxn ang="0">
                    <a:pos x="63" y="69"/>
                  </a:cxn>
                  <a:cxn ang="0">
                    <a:pos x="30" y="66"/>
                  </a:cxn>
                  <a:cxn ang="0">
                    <a:pos x="2" y="48"/>
                  </a:cxn>
                  <a:cxn ang="0">
                    <a:pos x="5" y="45"/>
                  </a:cxn>
                  <a:cxn ang="0">
                    <a:pos x="29" y="58"/>
                  </a:cxn>
                  <a:cxn ang="0">
                    <a:pos x="66" y="60"/>
                  </a:cxn>
                  <a:cxn ang="0">
                    <a:pos x="112" y="57"/>
                  </a:cxn>
                  <a:cxn ang="0">
                    <a:pos x="112" y="38"/>
                  </a:cxn>
                  <a:cxn ang="0">
                    <a:pos x="109" y="14"/>
                  </a:cxn>
                  <a:cxn ang="0">
                    <a:pos x="90" y="6"/>
                  </a:cxn>
                  <a:cxn ang="0">
                    <a:pos x="88" y="2"/>
                  </a:cxn>
                  <a:cxn ang="0">
                    <a:pos x="103" y="0"/>
                  </a:cxn>
                  <a:cxn ang="0">
                    <a:pos x="130" y="9"/>
                  </a:cxn>
                  <a:cxn ang="0">
                    <a:pos x="130" y="20"/>
                  </a:cxn>
                  <a:cxn ang="0">
                    <a:pos x="124" y="37"/>
                  </a:cxn>
                  <a:cxn ang="0">
                    <a:pos x="124" y="55"/>
                  </a:cxn>
                  <a:cxn ang="0">
                    <a:pos x="78" y="183"/>
                  </a:cxn>
                  <a:cxn ang="0">
                    <a:pos x="46" y="188"/>
                  </a:cxn>
                  <a:cxn ang="0">
                    <a:pos x="34" y="204"/>
                  </a:cxn>
                  <a:cxn ang="0">
                    <a:pos x="46" y="219"/>
                  </a:cxn>
                  <a:cxn ang="0">
                    <a:pos x="72" y="224"/>
                  </a:cxn>
                  <a:cxn ang="0">
                    <a:pos x="103" y="214"/>
                  </a:cxn>
                  <a:cxn ang="0">
                    <a:pos x="111" y="186"/>
                  </a:cxn>
                  <a:cxn ang="0">
                    <a:pos x="78" y="183"/>
                  </a:cxn>
                </a:cxnLst>
                <a:rect l="0" t="0" r="r" b="b"/>
                <a:pathLst>
                  <a:path w="212" h="232">
                    <a:moveTo>
                      <a:pt x="124" y="55"/>
                    </a:moveTo>
                    <a:cubicBezTo>
                      <a:pt x="142" y="53"/>
                      <a:pt x="156" y="51"/>
                      <a:pt x="168" y="48"/>
                    </a:cubicBezTo>
                    <a:cubicBezTo>
                      <a:pt x="175" y="47"/>
                      <a:pt x="180" y="44"/>
                      <a:pt x="184" y="41"/>
                    </a:cubicBezTo>
                    <a:cubicBezTo>
                      <a:pt x="188" y="38"/>
                      <a:pt x="191" y="38"/>
                      <a:pt x="194" y="40"/>
                    </a:cubicBezTo>
                    <a:cubicBezTo>
                      <a:pt x="199" y="43"/>
                      <a:pt x="201" y="45"/>
                      <a:pt x="203" y="47"/>
                    </a:cubicBezTo>
                    <a:cubicBezTo>
                      <a:pt x="207" y="51"/>
                      <a:pt x="206" y="53"/>
                      <a:pt x="200" y="55"/>
                    </a:cubicBezTo>
                    <a:cubicBezTo>
                      <a:pt x="178" y="60"/>
                      <a:pt x="153" y="64"/>
                      <a:pt x="124" y="66"/>
                    </a:cubicBezTo>
                    <a:cubicBezTo>
                      <a:pt x="124" y="82"/>
                      <a:pt x="124" y="99"/>
                      <a:pt x="124" y="115"/>
                    </a:cubicBezTo>
                    <a:cubicBezTo>
                      <a:pt x="139" y="114"/>
                      <a:pt x="151" y="112"/>
                      <a:pt x="159" y="111"/>
                    </a:cubicBezTo>
                    <a:cubicBezTo>
                      <a:pt x="170" y="109"/>
                      <a:pt x="176" y="108"/>
                      <a:pt x="179" y="105"/>
                    </a:cubicBezTo>
                    <a:cubicBezTo>
                      <a:pt x="183" y="103"/>
                      <a:pt x="187" y="103"/>
                      <a:pt x="190" y="105"/>
                    </a:cubicBezTo>
                    <a:cubicBezTo>
                      <a:pt x="193" y="108"/>
                      <a:pt x="196" y="109"/>
                      <a:pt x="199" y="111"/>
                    </a:cubicBezTo>
                    <a:cubicBezTo>
                      <a:pt x="201" y="113"/>
                      <a:pt x="201" y="115"/>
                      <a:pt x="196" y="118"/>
                    </a:cubicBezTo>
                    <a:cubicBezTo>
                      <a:pt x="194" y="119"/>
                      <a:pt x="188" y="120"/>
                      <a:pt x="178" y="121"/>
                    </a:cubicBezTo>
                    <a:cubicBezTo>
                      <a:pt x="159" y="123"/>
                      <a:pt x="141" y="125"/>
                      <a:pt x="124" y="126"/>
                    </a:cubicBezTo>
                    <a:cubicBezTo>
                      <a:pt x="124" y="144"/>
                      <a:pt x="124" y="161"/>
                      <a:pt x="124" y="178"/>
                    </a:cubicBezTo>
                    <a:cubicBezTo>
                      <a:pt x="154" y="184"/>
                      <a:pt x="179" y="193"/>
                      <a:pt x="202" y="203"/>
                    </a:cubicBezTo>
                    <a:cubicBezTo>
                      <a:pt x="209" y="206"/>
                      <a:pt x="212" y="211"/>
                      <a:pt x="212" y="219"/>
                    </a:cubicBezTo>
                    <a:cubicBezTo>
                      <a:pt x="212" y="222"/>
                      <a:pt x="210" y="224"/>
                      <a:pt x="208" y="224"/>
                    </a:cubicBezTo>
                    <a:cubicBezTo>
                      <a:pt x="205" y="225"/>
                      <a:pt x="202" y="224"/>
                      <a:pt x="197" y="221"/>
                    </a:cubicBezTo>
                    <a:cubicBezTo>
                      <a:pt x="173" y="206"/>
                      <a:pt x="148" y="196"/>
                      <a:pt x="124" y="190"/>
                    </a:cubicBezTo>
                    <a:cubicBezTo>
                      <a:pt x="125" y="202"/>
                      <a:pt x="122" y="212"/>
                      <a:pt x="117" y="219"/>
                    </a:cubicBezTo>
                    <a:cubicBezTo>
                      <a:pt x="108" y="228"/>
                      <a:pt x="94" y="232"/>
                      <a:pt x="74" y="232"/>
                    </a:cubicBezTo>
                    <a:cubicBezTo>
                      <a:pt x="56" y="232"/>
                      <a:pt x="42" y="228"/>
                      <a:pt x="33" y="219"/>
                    </a:cubicBezTo>
                    <a:cubicBezTo>
                      <a:pt x="29" y="214"/>
                      <a:pt x="27" y="209"/>
                      <a:pt x="27" y="203"/>
                    </a:cubicBezTo>
                    <a:cubicBezTo>
                      <a:pt x="27" y="196"/>
                      <a:pt x="30" y="191"/>
                      <a:pt x="36" y="186"/>
                    </a:cubicBezTo>
                    <a:cubicBezTo>
                      <a:pt x="45" y="179"/>
                      <a:pt x="62" y="175"/>
                      <a:pt x="85" y="175"/>
                    </a:cubicBezTo>
                    <a:cubicBezTo>
                      <a:pt x="90" y="175"/>
                      <a:pt x="99" y="175"/>
                      <a:pt x="112" y="176"/>
                    </a:cubicBezTo>
                    <a:cubicBezTo>
                      <a:pt x="112" y="160"/>
                      <a:pt x="112" y="143"/>
                      <a:pt x="112" y="127"/>
                    </a:cubicBezTo>
                    <a:cubicBezTo>
                      <a:pt x="101" y="127"/>
                      <a:pt x="89" y="128"/>
                      <a:pt x="77" y="128"/>
                    </a:cubicBezTo>
                    <a:cubicBezTo>
                      <a:pt x="64" y="128"/>
                      <a:pt x="55" y="126"/>
                      <a:pt x="49" y="122"/>
                    </a:cubicBezTo>
                    <a:cubicBezTo>
                      <a:pt x="41" y="117"/>
                      <a:pt x="37" y="106"/>
                      <a:pt x="38" y="91"/>
                    </a:cubicBezTo>
                    <a:cubicBezTo>
                      <a:pt x="39" y="88"/>
                      <a:pt x="41" y="88"/>
                      <a:pt x="43" y="91"/>
                    </a:cubicBezTo>
                    <a:cubicBezTo>
                      <a:pt x="43" y="101"/>
                      <a:pt x="45" y="108"/>
                      <a:pt x="49" y="112"/>
                    </a:cubicBezTo>
                    <a:cubicBezTo>
                      <a:pt x="54" y="117"/>
                      <a:pt x="63" y="119"/>
                      <a:pt x="77" y="119"/>
                    </a:cubicBezTo>
                    <a:cubicBezTo>
                      <a:pt x="90" y="119"/>
                      <a:pt x="102" y="118"/>
                      <a:pt x="112" y="117"/>
                    </a:cubicBezTo>
                    <a:cubicBezTo>
                      <a:pt x="112" y="100"/>
                      <a:pt x="112" y="84"/>
                      <a:pt x="112" y="67"/>
                    </a:cubicBezTo>
                    <a:cubicBezTo>
                      <a:pt x="98" y="69"/>
                      <a:pt x="81" y="69"/>
                      <a:pt x="63" y="69"/>
                    </a:cubicBezTo>
                    <a:cubicBezTo>
                      <a:pt x="49" y="69"/>
                      <a:pt x="38" y="68"/>
                      <a:pt x="30" y="66"/>
                    </a:cubicBezTo>
                    <a:cubicBezTo>
                      <a:pt x="19" y="63"/>
                      <a:pt x="9" y="57"/>
                      <a:pt x="2" y="48"/>
                    </a:cubicBezTo>
                    <a:cubicBezTo>
                      <a:pt x="0" y="44"/>
                      <a:pt x="1" y="42"/>
                      <a:pt x="5" y="45"/>
                    </a:cubicBezTo>
                    <a:cubicBezTo>
                      <a:pt x="13" y="51"/>
                      <a:pt x="21" y="56"/>
                      <a:pt x="29" y="58"/>
                    </a:cubicBezTo>
                    <a:cubicBezTo>
                      <a:pt x="34" y="60"/>
                      <a:pt x="46" y="60"/>
                      <a:pt x="66" y="60"/>
                    </a:cubicBezTo>
                    <a:cubicBezTo>
                      <a:pt x="81" y="60"/>
                      <a:pt x="96" y="59"/>
                      <a:pt x="112" y="57"/>
                    </a:cubicBezTo>
                    <a:cubicBezTo>
                      <a:pt x="112" y="51"/>
                      <a:pt x="112" y="45"/>
                      <a:pt x="112" y="38"/>
                    </a:cubicBezTo>
                    <a:cubicBezTo>
                      <a:pt x="112" y="25"/>
                      <a:pt x="111" y="17"/>
                      <a:pt x="109" y="14"/>
                    </a:cubicBezTo>
                    <a:cubicBezTo>
                      <a:pt x="105" y="9"/>
                      <a:pt x="99" y="6"/>
                      <a:pt x="90" y="6"/>
                    </a:cubicBezTo>
                    <a:cubicBezTo>
                      <a:pt x="84" y="7"/>
                      <a:pt x="84" y="6"/>
                      <a:pt x="88" y="2"/>
                    </a:cubicBezTo>
                    <a:cubicBezTo>
                      <a:pt x="92" y="0"/>
                      <a:pt x="97" y="0"/>
                      <a:pt x="103" y="0"/>
                    </a:cubicBezTo>
                    <a:cubicBezTo>
                      <a:pt x="111" y="0"/>
                      <a:pt x="119" y="3"/>
                      <a:pt x="130" y="9"/>
                    </a:cubicBezTo>
                    <a:cubicBezTo>
                      <a:pt x="135" y="12"/>
                      <a:pt x="135" y="15"/>
                      <a:pt x="130" y="20"/>
                    </a:cubicBezTo>
                    <a:cubicBezTo>
                      <a:pt x="126" y="23"/>
                      <a:pt x="124" y="29"/>
                      <a:pt x="124" y="37"/>
                    </a:cubicBezTo>
                    <a:cubicBezTo>
                      <a:pt x="124" y="43"/>
                      <a:pt x="124" y="49"/>
                      <a:pt x="124" y="55"/>
                    </a:cubicBezTo>
                    <a:close/>
                    <a:moveTo>
                      <a:pt x="78" y="183"/>
                    </a:moveTo>
                    <a:cubicBezTo>
                      <a:pt x="64" y="183"/>
                      <a:pt x="53" y="185"/>
                      <a:pt x="46" y="188"/>
                    </a:cubicBezTo>
                    <a:cubicBezTo>
                      <a:pt x="38" y="192"/>
                      <a:pt x="34" y="197"/>
                      <a:pt x="34" y="204"/>
                    </a:cubicBezTo>
                    <a:cubicBezTo>
                      <a:pt x="34" y="210"/>
                      <a:pt x="38" y="215"/>
                      <a:pt x="46" y="219"/>
                    </a:cubicBezTo>
                    <a:cubicBezTo>
                      <a:pt x="53" y="223"/>
                      <a:pt x="62" y="224"/>
                      <a:pt x="72" y="224"/>
                    </a:cubicBezTo>
                    <a:cubicBezTo>
                      <a:pt x="85" y="224"/>
                      <a:pt x="96" y="221"/>
                      <a:pt x="103" y="214"/>
                    </a:cubicBezTo>
                    <a:cubicBezTo>
                      <a:pt x="109" y="209"/>
                      <a:pt x="112" y="200"/>
                      <a:pt x="111" y="186"/>
                    </a:cubicBezTo>
                    <a:cubicBezTo>
                      <a:pt x="94" y="184"/>
                      <a:pt x="84" y="183"/>
                      <a:pt x="78" y="18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18" name="Freeform 28"/>
              <p:cNvSpPr>
                <a:spLocks noEditPoints="1"/>
              </p:cNvSpPr>
              <p:nvPr/>
            </p:nvSpPr>
            <p:spPr bwMode="black">
              <a:xfrm>
                <a:off x="11225582" y="5611986"/>
                <a:ext cx="185241" cy="178481"/>
              </a:xfrm>
              <a:custGeom>
                <a:avLst/>
                <a:gdLst/>
                <a:ahLst/>
                <a:cxnLst>
                  <a:cxn ang="0">
                    <a:pos x="148" y="63"/>
                  </a:cxn>
                  <a:cxn ang="0">
                    <a:pos x="215" y="57"/>
                  </a:cxn>
                  <a:cxn ang="0">
                    <a:pos x="238" y="53"/>
                  </a:cxn>
                  <a:cxn ang="0">
                    <a:pos x="249" y="56"/>
                  </a:cxn>
                  <a:cxn ang="0">
                    <a:pos x="263" y="70"/>
                  </a:cxn>
                  <a:cxn ang="0">
                    <a:pos x="256" y="74"/>
                  </a:cxn>
                  <a:cxn ang="0">
                    <a:pos x="199" y="69"/>
                  </a:cxn>
                  <a:cxn ang="0">
                    <a:pos x="148" y="71"/>
                  </a:cxn>
                  <a:cxn ang="0">
                    <a:pos x="148" y="119"/>
                  </a:cxn>
                  <a:cxn ang="0">
                    <a:pos x="151" y="151"/>
                  </a:cxn>
                  <a:cxn ang="0">
                    <a:pos x="90" y="253"/>
                  </a:cxn>
                  <a:cxn ang="0">
                    <a:pos x="87" y="250"/>
                  </a:cxn>
                  <a:cxn ang="0">
                    <a:pos x="111" y="228"/>
                  </a:cxn>
                  <a:cxn ang="0">
                    <a:pos x="137" y="161"/>
                  </a:cxn>
                  <a:cxn ang="0">
                    <a:pos x="113" y="174"/>
                  </a:cxn>
                  <a:cxn ang="0">
                    <a:pos x="91" y="164"/>
                  </a:cxn>
                  <a:cxn ang="0">
                    <a:pos x="83" y="141"/>
                  </a:cxn>
                  <a:cxn ang="0">
                    <a:pos x="94" y="114"/>
                  </a:cxn>
                  <a:cxn ang="0">
                    <a:pos x="117" y="105"/>
                  </a:cxn>
                  <a:cxn ang="0">
                    <a:pos x="135" y="109"/>
                  </a:cxn>
                  <a:cxn ang="0">
                    <a:pos x="135" y="72"/>
                  </a:cxn>
                  <a:cxn ang="0">
                    <a:pos x="46" y="90"/>
                  </a:cxn>
                  <a:cxn ang="0">
                    <a:pos x="30" y="96"/>
                  </a:cxn>
                  <a:cxn ang="0">
                    <a:pos x="18" y="94"/>
                  </a:cxn>
                  <a:cxn ang="0">
                    <a:pos x="0" y="69"/>
                  </a:cxn>
                  <a:cxn ang="0">
                    <a:pos x="4" y="68"/>
                  </a:cxn>
                  <a:cxn ang="0">
                    <a:pos x="26" y="78"/>
                  </a:cxn>
                  <a:cxn ang="0">
                    <a:pos x="74" y="72"/>
                  </a:cxn>
                  <a:cxn ang="0">
                    <a:pos x="135" y="64"/>
                  </a:cxn>
                  <a:cxn ang="0">
                    <a:pos x="135" y="34"/>
                  </a:cxn>
                  <a:cxn ang="0">
                    <a:pos x="112" y="6"/>
                  </a:cxn>
                  <a:cxn ang="0">
                    <a:pos x="112" y="1"/>
                  </a:cxn>
                  <a:cxn ang="0">
                    <a:pos x="142" y="7"/>
                  </a:cxn>
                  <a:cxn ang="0">
                    <a:pos x="153" y="17"/>
                  </a:cxn>
                  <a:cxn ang="0">
                    <a:pos x="151" y="25"/>
                  </a:cxn>
                  <a:cxn ang="0">
                    <a:pos x="148" y="63"/>
                  </a:cxn>
                  <a:cxn ang="0">
                    <a:pos x="99" y="119"/>
                  </a:cxn>
                  <a:cxn ang="0">
                    <a:pos x="93" y="138"/>
                  </a:cxn>
                  <a:cxn ang="0">
                    <a:pos x="102" y="164"/>
                  </a:cxn>
                  <a:cxn ang="0">
                    <a:pos x="113" y="168"/>
                  </a:cxn>
                  <a:cxn ang="0">
                    <a:pos x="126" y="163"/>
                  </a:cxn>
                  <a:cxn ang="0">
                    <a:pos x="136" y="135"/>
                  </a:cxn>
                  <a:cxn ang="0">
                    <a:pos x="117" y="110"/>
                  </a:cxn>
                  <a:cxn ang="0">
                    <a:pos x="99" y="119"/>
                  </a:cxn>
                </a:cxnLst>
                <a:rect l="0" t="0" r="r" b="b"/>
                <a:pathLst>
                  <a:path w="264" h="254">
                    <a:moveTo>
                      <a:pt x="148" y="63"/>
                    </a:moveTo>
                    <a:cubicBezTo>
                      <a:pt x="182" y="61"/>
                      <a:pt x="204" y="59"/>
                      <a:pt x="215" y="57"/>
                    </a:cubicBezTo>
                    <a:cubicBezTo>
                      <a:pt x="220" y="57"/>
                      <a:pt x="227" y="55"/>
                      <a:pt x="238" y="53"/>
                    </a:cubicBezTo>
                    <a:cubicBezTo>
                      <a:pt x="242" y="52"/>
                      <a:pt x="245" y="53"/>
                      <a:pt x="249" y="56"/>
                    </a:cubicBezTo>
                    <a:cubicBezTo>
                      <a:pt x="257" y="63"/>
                      <a:pt x="262" y="68"/>
                      <a:pt x="263" y="70"/>
                    </a:cubicBezTo>
                    <a:cubicBezTo>
                      <a:pt x="264" y="74"/>
                      <a:pt x="262" y="76"/>
                      <a:pt x="256" y="74"/>
                    </a:cubicBezTo>
                    <a:cubicBezTo>
                      <a:pt x="241" y="71"/>
                      <a:pt x="222" y="69"/>
                      <a:pt x="199" y="69"/>
                    </a:cubicBezTo>
                    <a:cubicBezTo>
                      <a:pt x="184" y="69"/>
                      <a:pt x="167" y="69"/>
                      <a:pt x="148" y="71"/>
                    </a:cubicBezTo>
                    <a:cubicBezTo>
                      <a:pt x="148" y="87"/>
                      <a:pt x="148" y="103"/>
                      <a:pt x="148" y="119"/>
                    </a:cubicBezTo>
                    <a:cubicBezTo>
                      <a:pt x="150" y="127"/>
                      <a:pt x="151" y="137"/>
                      <a:pt x="151" y="151"/>
                    </a:cubicBezTo>
                    <a:cubicBezTo>
                      <a:pt x="151" y="198"/>
                      <a:pt x="131" y="232"/>
                      <a:pt x="90" y="253"/>
                    </a:cubicBezTo>
                    <a:cubicBezTo>
                      <a:pt x="86" y="254"/>
                      <a:pt x="85" y="253"/>
                      <a:pt x="87" y="250"/>
                    </a:cubicBezTo>
                    <a:cubicBezTo>
                      <a:pt x="96" y="243"/>
                      <a:pt x="104" y="236"/>
                      <a:pt x="111" y="228"/>
                    </a:cubicBezTo>
                    <a:cubicBezTo>
                      <a:pt x="127" y="209"/>
                      <a:pt x="136" y="187"/>
                      <a:pt x="137" y="161"/>
                    </a:cubicBezTo>
                    <a:cubicBezTo>
                      <a:pt x="131" y="170"/>
                      <a:pt x="123" y="174"/>
                      <a:pt x="113" y="174"/>
                    </a:cubicBezTo>
                    <a:cubicBezTo>
                      <a:pt x="105" y="174"/>
                      <a:pt x="97" y="171"/>
                      <a:pt x="91" y="164"/>
                    </a:cubicBezTo>
                    <a:cubicBezTo>
                      <a:pt x="85" y="159"/>
                      <a:pt x="83" y="151"/>
                      <a:pt x="83" y="141"/>
                    </a:cubicBezTo>
                    <a:cubicBezTo>
                      <a:pt x="83" y="130"/>
                      <a:pt x="87" y="121"/>
                      <a:pt x="94" y="114"/>
                    </a:cubicBezTo>
                    <a:cubicBezTo>
                      <a:pt x="100" y="108"/>
                      <a:pt x="108" y="105"/>
                      <a:pt x="117" y="105"/>
                    </a:cubicBezTo>
                    <a:cubicBezTo>
                      <a:pt x="123" y="105"/>
                      <a:pt x="129" y="106"/>
                      <a:pt x="135" y="109"/>
                    </a:cubicBezTo>
                    <a:cubicBezTo>
                      <a:pt x="135" y="97"/>
                      <a:pt x="135" y="85"/>
                      <a:pt x="135" y="72"/>
                    </a:cubicBezTo>
                    <a:cubicBezTo>
                      <a:pt x="95" y="78"/>
                      <a:pt x="65" y="84"/>
                      <a:pt x="46" y="90"/>
                    </a:cubicBezTo>
                    <a:cubicBezTo>
                      <a:pt x="38" y="92"/>
                      <a:pt x="33" y="94"/>
                      <a:pt x="30" y="96"/>
                    </a:cubicBezTo>
                    <a:cubicBezTo>
                      <a:pt x="26" y="98"/>
                      <a:pt x="21" y="97"/>
                      <a:pt x="18" y="94"/>
                    </a:cubicBezTo>
                    <a:cubicBezTo>
                      <a:pt x="9" y="88"/>
                      <a:pt x="3" y="80"/>
                      <a:pt x="0" y="69"/>
                    </a:cubicBezTo>
                    <a:cubicBezTo>
                      <a:pt x="0" y="65"/>
                      <a:pt x="1" y="65"/>
                      <a:pt x="4" y="68"/>
                    </a:cubicBezTo>
                    <a:cubicBezTo>
                      <a:pt x="8" y="74"/>
                      <a:pt x="15" y="78"/>
                      <a:pt x="26" y="78"/>
                    </a:cubicBezTo>
                    <a:cubicBezTo>
                      <a:pt x="36" y="78"/>
                      <a:pt x="52" y="76"/>
                      <a:pt x="74" y="72"/>
                    </a:cubicBezTo>
                    <a:cubicBezTo>
                      <a:pt x="91" y="69"/>
                      <a:pt x="111" y="66"/>
                      <a:pt x="135" y="64"/>
                    </a:cubicBezTo>
                    <a:cubicBezTo>
                      <a:pt x="135" y="54"/>
                      <a:pt x="135" y="44"/>
                      <a:pt x="135" y="34"/>
                    </a:cubicBezTo>
                    <a:cubicBezTo>
                      <a:pt x="135" y="17"/>
                      <a:pt x="127" y="7"/>
                      <a:pt x="112" y="6"/>
                    </a:cubicBezTo>
                    <a:cubicBezTo>
                      <a:pt x="109" y="4"/>
                      <a:pt x="109" y="3"/>
                      <a:pt x="112" y="1"/>
                    </a:cubicBezTo>
                    <a:cubicBezTo>
                      <a:pt x="125" y="0"/>
                      <a:pt x="135" y="2"/>
                      <a:pt x="142" y="7"/>
                    </a:cubicBezTo>
                    <a:cubicBezTo>
                      <a:pt x="146" y="9"/>
                      <a:pt x="150" y="12"/>
                      <a:pt x="153" y="17"/>
                    </a:cubicBezTo>
                    <a:cubicBezTo>
                      <a:pt x="156" y="21"/>
                      <a:pt x="155" y="23"/>
                      <a:pt x="151" y="25"/>
                    </a:cubicBezTo>
                    <a:cubicBezTo>
                      <a:pt x="149" y="27"/>
                      <a:pt x="148" y="40"/>
                      <a:pt x="148" y="63"/>
                    </a:cubicBezTo>
                    <a:close/>
                    <a:moveTo>
                      <a:pt x="99" y="119"/>
                    </a:moveTo>
                    <a:cubicBezTo>
                      <a:pt x="95" y="124"/>
                      <a:pt x="93" y="131"/>
                      <a:pt x="93" y="138"/>
                    </a:cubicBezTo>
                    <a:cubicBezTo>
                      <a:pt x="93" y="150"/>
                      <a:pt x="96" y="159"/>
                      <a:pt x="102" y="164"/>
                    </a:cubicBezTo>
                    <a:cubicBezTo>
                      <a:pt x="104" y="166"/>
                      <a:pt x="108" y="168"/>
                      <a:pt x="113" y="168"/>
                    </a:cubicBezTo>
                    <a:cubicBezTo>
                      <a:pt x="118" y="168"/>
                      <a:pt x="123" y="166"/>
                      <a:pt x="126" y="163"/>
                    </a:cubicBezTo>
                    <a:cubicBezTo>
                      <a:pt x="132" y="156"/>
                      <a:pt x="136" y="147"/>
                      <a:pt x="136" y="135"/>
                    </a:cubicBezTo>
                    <a:cubicBezTo>
                      <a:pt x="136" y="118"/>
                      <a:pt x="129" y="110"/>
                      <a:pt x="117" y="110"/>
                    </a:cubicBezTo>
                    <a:cubicBezTo>
                      <a:pt x="108" y="110"/>
                      <a:pt x="102" y="113"/>
                      <a:pt x="99" y="11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grpSp>
        <p:grpSp>
          <p:nvGrpSpPr>
            <p:cNvPr id="92" name="Group 91"/>
            <p:cNvGrpSpPr/>
            <p:nvPr/>
          </p:nvGrpSpPr>
          <p:grpSpPr bwMode="black">
            <a:xfrm>
              <a:off x="6016589" y="3073009"/>
              <a:ext cx="729710" cy="198225"/>
              <a:chOff x="7458381" y="5575585"/>
              <a:chExt cx="830083" cy="225342"/>
            </a:xfrm>
            <a:solidFill>
              <a:schemeClr val="tx1"/>
            </a:solidFill>
            <a:effectLst/>
          </p:grpSpPr>
          <p:sp>
            <p:nvSpPr>
              <p:cNvPr id="301" name="Freeform 21"/>
              <p:cNvSpPr>
                <a:spLocks noEditPoints="1"/>
              </p:cNvSpPr>
              <p:nvPr/>
            </p:nvSpPr>
            <p:spPr bwMode="black">
              <a:xfrm>
                <a:off x="7458381" y="5586058"/>
                <a:ext cx="135813" cy="160476"/>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9"/>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9"/>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9"/>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02" name="Freeform 22"/>
              <p:cNvSpPr>
                <a:spLocks/>
              </p:cNvSpPr>
              <p:nvPr/>
            </p:nvSpPr>
            <p:spPr bwMode="black">
              <a:xfrm>
                <a:off x="7601289" y="5631667"/>
                <a:ext cx="98313" cy="114867"/>
              </a:xfrm>
              <a:custGeom>
                <a:avLst/>
                <a:gdLst/>
                <a:ahLst/>
                <a:cxnLst>
                  <a:cxn ang="0">
                    <a:pos x="109" y="279"/>
                  </a:cxn>
                  <a:cxn ang="0">
                    <a:pos x="291" y="279"/>
                  </a:cxn>
                  <a:cxn ang="0">
                    <a:pos x="291" y="340"/>
                  </a:cxn>
                  <a:cxn ang="0">
                    <a:pos x="0" y="340"/>
                  </a:cxn>
                  <a:cxn ang="0">
                    <a:pos x="0" y="314"/>
                  </a:cxn>
                  <a:cxn ang="0">
                    <a:pos x="184" y="61"/>
                  </a:cxn>
                  <a:cxn ang="0">
                    <a:pos x="19" y="61"/>
                  </a:cxn>
                  <a:cxn ang="0">
                    <a:pos x="19" y="0"/>
                  </a:cxn>
                  <a:cxn ang="0">
                    <a:pos x="288" y="0"/>
                  </a:cxn>
                  <a:cxn ang="0">
                    <a:pos x="288" y="30"/>
                  </a:cxn>
                  <a:cxn ang="0">
                    <a:pos x="109" y="279"/>
                  </a:cxn>
                </a:cxnLst>
                <a:rect l="0" t="0" r="r" b="b"/>
                <a:pathLst>
                  <a:path w="291" h="340">
                    <a:moveTo>
                      <a:pt x="109" y="279"/>
                    </a:moveTo>
                    <a:lnTo>
                      <a:pt x="291" y="279"/>
                    </a:lnTo>
                    <a:lnTo>
                      <a:pt x="291" y="340"/>
                    </a:lnTo>
                    <a:lnTo>
                      <a:pt x="0" y="340"/>
                    </a:lnTo>
                    <a:lnTo>
                      <a:pt x="0" y="314"/>
                    </a:lnTo>
                    <a:lnTo>
                      <a:pt x="184" y="61"/>
                    </a:lnTo>
                    <a:lnTo>
                      <a:pt x="19" y="61"/>
                    </a:lnTo>
                    <a:lnTo>
                      <a:pt x="19" y="0"/>
                    </a:lnTo>
                    <a:lnTo>
                      <a:pt x="288" y="0"/>
                    </a:lnTo>
                    <a:lnTo>
                      <a:pt x="288" y="30"/>
                    </a:lnTo>
                    <a:lnTo>
                      <a:pt x="109"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03" name="Freeform 23"/>
              <p:cNvSpPr>
                <a:spLocks noEditPoints="1"/>
              </p:cNvSpPr>
              <p:nvPr/>
            </p:nvSpPr>
            <p:spPr bwMode="black">
              <a:xfrm>
                <a:off x="7713791" y="5575585"/>
                <a:ext cx="32095" cy="170949"/>
              </a:xfrm>
              <a:custGeom>
                <a:avLst/>
                <a:gdLst/>
                <a:ahLst/>
                <a:cxnLst>
                  <a:cxn ang="0">
                    <a:pos x="40" y="20"/>
                  </a:cxn>
                  <a:cxn ang="0">
                    <a:pos x="38" y="27"/>
                  </a:cxn>
                  <a:cxn ang="0">
                    <a:pos x="34" y="33"/>
                  </a:cxn>
                  <a:cxn ang="0">
                    <a:pos x="28" y="37"/>
                  </a:cxn>
                  <a:cxn ang="0">
                    <a:pos x="20" y="38"/>
                  </a:cxn>
                  <a:cxn ang="0">
                    <a:pos x="12" y="37"/>
                  </a:cxn>
                  <a:cxn ang="0">
                    <a:pos x="6" y="33"/>
                  </a:cxn>
                  <a:cxn ang="0">
                    <a:pos x="1"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2" y="29"/>
                      <a:pt x="1"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04" name="Freeform 24"/>
              <p:cNvSpPr>
                <a:spLocks noEditPoints="1"/>
              </p:cNvSpPr>
              <p:nvPr/>
            </p:nvSpPr>
            <p:spPr bwMode="black">
              <a:xfrm>
                <a:off x="7764130" y="5629302"/>
                <a:ext cx="104394" cy="15946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5"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4" y="200"/>
                      <a:pt x="81" y="200"/>
                      <a:pt x="77" y="200"/>
                    </a:cubicBezTo>
                    <a:cubicBezTo>
                      <a:pt x="67" y="200"/>
                      <a:pt x="60" y="198"/>
                      <a:pt x="55"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05" name="Freeform 25"/>
              <p:cNvSpPr>
                <a:spLocks/>
              </p:cNvSpPr>
              <p:nvPr/>
            </p:nvSpPr>
            <p:spPr bwMode="black">
              <a:xfrm>
                <a:off x="7888794" y="5576598"/>
                <a:ext cx="105070" cy="169936"/>
              </a:xfrm>
              <a:custGeom>
                <a:avLst/>
                <a:gdLst/>
                <a:ahLst/>
                <a:cxnLst>
                  <a:cxn ang="0">
                    <a:pos x="212" y="503"/>
                  </a:cxn>
                  <a:cxn ang="0">
                    <a:pos x="77" y="340"/>
                  </a:cxn>
                  <a:cxn ang="0">
                    <a:pos x="77" y="340"/>
                  </a:cxn>
                  <a:cxn ang="0">
                    <a:pos x="77" y="503"/>
                  </a:cxn>
                  <a:cxn ang="0">
                    <a:pos x="0" y="503"/>
                  </a:cxn>
                  <a:cxn ang="0">
                    <a:pos x="0" y="0"/>
                  </a:cxn>
                  <a:cxn ang="0">
                    <a:pos x="77" y="0"/>
                  </a:cxn>
                  <a:cxn ang="0">
                    <a:pos x="77" y="319"/>
                  </a:cxn>
                  <a:cxn ang="0">
                    <a:pos x="77" y="319"/>
                  </a:cxn>
                  <a:cxn ang="0">
                    <a:pos x="205" y="163"/>
                  </a:cxn>
                  <a:cxn ang="0">
                    <a:pos x="302" y="163"/>
                  </a:cxn>
                  <a:cxn ang="0">
                    <a:pos x="155" y="326"/>
                  </a:cxn>
                  <a:cxn ang="0">
                    <a:pos x="311" y="503"/>
                  </a:cxn>
                  <a:cxn ang="0">
                    <a:pos x="212" y="503"/>
                  </a:cxn>
                </a:cxnLst>
                <a:rect l="0" t="0" r="r" b="b"/>
                <a:pathLst>
                  <a:path w="311" h="503">
                    <a:moveTo>
                      <a:pt x="212" y="503"/>
                    </a:moveTo>
                    <a:lnTo>
                      <a:pt x="77" y="340"/>
                    </a:lnTo>
                    <a:lnTo>
                      <a:pt x="77" y="340"/>
                    </a:lnTo>
                    <a:lnTo>
                      <a:pt x="77" y="503"/>
                    </a:lnTo>
                    <a:lnTo>
                      <a:pt x="0" y="503"/>
                    </a:lnTo>
                    <a:lnTo>
                      <a:pt x="0" y="0"/>
                    </a:lnTo>
                    <a:lnTo>
                      <a:pt x="77" y="0"/>
                    </a:lnTo>
                    <a:lnTo>
                      <a:pt x="77" y="319"/>
                    </a:lnTo>
                    <a:lnTo>
                      <a:pt x="77" y="319"/>
                    </a:lnTo>
                    <a:lnTo>
                      <a:pt x="205" y="163"/>
                    </a:lnTo>
                    <a:lnTo>
                      <a:pt x="302" y="163"/>
                    </a:lnTo>
                    <a:lnTo>
                      <a:pt x="155" y="326"/>
                    </a:lnTo>
                    <a:lnTo>
                      <a:pt x="311" y="503"/>
                    </a:lnTo>
                    <a:lnTo>
                      <a:pt x="212"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06" name="Freeform 26"/>
              <p:cNvSpPr>
                <a:spLocks/>
              </p:cNvSpPr>
              <p:nvPr/>
            </p:nvSpPr>
            <p:spPr bwMode="black">
              <a:xfrm>
                <a:off x="8003661" y="5631667"/>
                <a:ext cx="102705" cy="117908"/>
              </a:xfrm>
              <a:custGeom>
                <a:avLst/>
                <a:gdLst/>
                <a:ahLst/>
                <a:cxnLst>
                  <a:cxn ang="0">
                    <a:pos x="96" y="144"/>
                  </a:cxn>
                  <a:cxn ang="0">
                    <a:pos x="96" y="123"/>
                  </a:cxn>
                  <a:cxn ang="0">
                    <a:pos x="95" y="123"/>
                  </a:cxn>
                  <a:cxn ang="0">
                    <a:pos x="88" y="132"/>
                  </a:cxn>
                  <a:cxn ang="0">
                    <a:pos x="78" y="140"/>
                  </a:cxn>
                  <a:cxn ang="0">
                    <a:pos x="66" y="146"/>
                  </a:cxn>
                  <a:cxn ang="0">
                    <a:pos x="52" y="148"/>
                  </a:cxn>
                  <a:cxn ang="0">
                    <a:pos x="14" y="133"/>
                  </a:cxn>
                  <a:cxn ang="0">
                    <a:pos x="0" y="88"/>
                  </a:cxn>
                  <a:cxn ang="0">
                    <a:pos x="0" y="0"/>
                  </a:cxn>
                  <a:cxn ang="0">
                    <a:pos x="33" y="0"/>
                  </a:cxn>
                  <a:cxn ang="0">
                    <a:pos x="33" y="84"/>
                  </a:cxn>
                  <a:cxn ang="0">
                    <a:pos x="35" y="101"/>
                  </a:cxn>
                  <a:cxn ang="0">
                    <a:pos x="42" y="113"/>
                  </a:cxn>
                  <a:cxn ang="0">
                    <a:pos x="51" y="119"/>
                  </a:cxn>
                  <a:cxn ang="0">
                    <a:pos x="63" y="121"/>
                  </a:cxn>
                  <a:cxn ang="0">
                    <a:pos x="76" y="119"/>
                  </a:cxn>
                  <a:cxn ang="0">
                    <a:pos x="86" y="111"/>
                  </a:cxn>
                  <a:cxn ang="0">
                    <a:pos x="93" y="100"/>
                  </a:cxn>
                  <a:cxn ang="0">
                    <a:pos x="96" y="84"/>
                  </a:cxn>
                  <a:cxn ang="0">
                    <a:pos x="96" y="0"/>
                  </a:cxn>
                  <a:cxn ang="0">
                    <a:pos x="129" y="0"/>
                  </a:cxn>
                  <a:cxn ang="0">
                    <a:pos x="129" y="144"/>
                  </a:cxn>
                  <a:cxn ang="0">
                    <a:pos x="96" y="144"/>
                  </a:cxn>
                </a:cxnLst>
                <a:rect l="0" t="0" r="r" b="b"/>
                <a:pathLst>
                  <a:path w="129"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5" y="143"/>
                      <a:pt x="71" y="144"/>
                      <a:pt x="66" y="146"/>
                    </a:cubicBezTo>
                    <a:cubicBezTo>
                      <a:pt x="62" y="147"/>
                      <a:pt x="57" y="148"/>
                      <a:pt x="52" y="148"/>
                    </a:cubicBezTo>
                    <a:cubicBezTo>
                      <a:pt x="35" y="148"/>
                      <a:pt x="22" y="143"/>
                      <a:pt x="14"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2" y="113"/>
                    </a:cubicBezTo>
                    <a:cubicBezTo>
                      <a:pt x="44" y="116"/>
                      <a:pt x="47" y="118"/>
                      <a:pt x="51" y="119"/>
                    </a:cubicBezTo>
                    <a:cubicBezTo>
                      <a:pt x="55" y="120"/>
                      <a:pt x="59" y="121"/>
                      <a:pt x="63" y="121"/>
                    </a:cubicBezTo>
                    <a:cubicBezTo>
                      <a:pt x="68"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9" y="0"/>
                      <a:pt x="129" y="0"/>
                      <a:pt x="129" y="0"/>
                    </a:cubicBezTo>
                    <a:cubicBezTo>
                      <a:pt x="129" y="144"/>
                      <a:pt x="129" y="144"/>
                      <a:pt x="129" y="144"/>
                    </a:cubicBezTo>
                    <a:lnTo>
                      <a:pt x="96"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07" name="Freeform 27"/>
              <p:cNvSpPr>
                <a:spLocks noEditPoints="1"/>
              </p:cNvSpPr>
              <p:nvPr/>
            </p:nvSpPr>
            <p:spPr bwMode="black">
              <a:xfrm>
                <a:off x="8099947" y="5575585"/>
                <a:ext cx="65542" cy="225342"/>
              </a:xfrm>
              <a:custGeom>
                <a:avLst/>
                <a:gdLst/>
                <a:ahLst/>
                <a:cxnLst>
                  <a:cxn ang="0">
                    <a:pos x="74" y="238"/>
                  </a:cxn>
                  <a:cxn ang="0">
                    <a:pos x="63" y="261"/>
                  </a:cxn>
                  <a:cxn ang="0">
                    <a:pos x="45" y="276"/>
                  </a:cxn>
                  <a:cxn ang="0">
                    <a:pos x="20" y="282"/>
                  </a:cxn>
                  <a:cxn ang="0">
                    <a:pos x="15" y="281"/>
                  </a:cxn>
                  <a:cxn ang="0">
                    <a:pos x="9" y="280"/>
                  </a:cxn>
                  <a:cxn ang="0">
                    <a:pos x="4" y="279"/>
                  </a:cxn>
                  <a:cxn ang="0">
                    <a:pos x="0" y="278"/>
                  </a:cxn>
                  <a:cxn ang="0">
                    <a:pos x="0" y="250"/>
                  </a:cxn>
                  <a:cxn ang="0">
                    <a:pos x="9" y="254"/>
                  </a:cxn>
                  <a:cxn ang="0">
                    <a:pos x="18" y="255"/>
                  </a:cxn>
                  <a:cxn ang="0">
                    <a:pos x="29" y="253"/>
                  </a:cxn>
                  <a:cxn ang="0">
                    <a:pos x="37" y="246"/>
                  </a:cxn>
                  <a:cxn ang="0">
                    <a:pos x="43" y="232"/>
                  </a:cxn>
                  <a:cxn ang="0">
                    <a:pos x="45" y="213"/>
                  </a:cxn>
                  <a:cxn ang="0">
                    <a:pos x="45" y="70"/>
                  </a:cxn>
                  <a:cxn ang="0">
                    <a:pos x="78" y="70"/>
                  </a:cxn>
                  <a:cxn ang="0">
                    <a:pos x="78" y="209"/>
                  </a:cxn>
                  <a:cxn ang="0">
                    <a:pos x="74" y="238"/>
                  </a:cxn>
                  <a:cxn ang="0">
                    <a:pos x="82" y="20"/>
                  </a:cxn>
                  <a:cxn ang="0">
                    <a:pos x="80" y="27"/>
                  </a:cxn>
                  <a:cxn ang="0">
                    <a:pos x="76" y="33"/>
                  </a:cxn>
                  <a:cxn ang="0">
                    <a:pos x="70" y="37"/>
                  </a:cxn>
                  <a:cxn ang="0">
                    <a:pos x="62" y="38"/>
                  </a:cxn>
                  <a:cxn ang="0">
                    <a:pos x="54" y="37"/>
                  </a:cxn>
                  <a:cxn ang="0">
                    <a:pos x="48" y="33"/>
                  </a:cxn>
                  <a:cxn ang="0">
                    <a:pos x="44" y="27"/>
                  </a:cxn>
                  <a:cxn ang="0">
                    <a:pos x="42" y="20"/>
                  </a:cxn>
                  <a:cxn ang="0">
                    <a:pos x="44" y="12"/>
                  </a:cxn>
                  <a:cxn ang="0">
                    <a:pos x="48" y="6"/>
                  </a:cxn>
                  <a:cxn ang="0">
                    <a:pos x="54" y="2"/>
                  </a:cxn>
                  <a:cxn ang="0">
                    <a:pos x="62" y="0"/>
                  </a:cxn>
                  <a:cxn ang="0">
                    <a:pos x="70" y="2"/>
                  </a:cxn>
                  <a:cxn ang="0">
                    <a:pos x="76" y="6"/>
                  </a:cxn>
                  <a:cxn ang="0">
                    <a:pos x="80" y="12"/>
                  </a:cxn>
                  <a:cxn ang="0">
                    <a:pos x="82" y="20"/>
                  </a:cxn>
                </a:cxnLst>
                <a:rect l="0" t="0" r="r" b="b"/>
                <a:pathLst>
                  <a:path w="82" h="282">
                    <a:moveTo>
                      <a:pt x="74" y="238"/>
                    </a:moveTo>
                    <a:cubicBezTo>
                      <a:pt x="72" y="247"/>
                      <a:pt x="68" y="255"/>
                      <a:pt x="63" y="261"/>
                    </a:cubicBezTo>
                    <a:cubicBezTo>
                      <a:pt x="59" y="268"/>
                      <a:pt x="52" y="273"/>
                      <a:pt x="45" y="276"/>
                    </a:cubicBezTo>
                    <a:cubicBezTo>
                      <a:pt x="38" y="280"/>
                      <a:pt x="30" y="282"/>
                      <a:pt x="20" y="282"/>
                    </a:cubicBezTo>
                    <a:cubicBezTo>
                      <a:pt x="18" y="282"/>
                      <a:pt x="16" y="282"/>
                      <a:pt x="15" y="281"/>
                    </a:cubicBezTo>
                    <a:cubicBezTo>
                      <a:pt x="13" y="281"/>
                      <a:pt x="11" y="281"/>
                      <a:pt x="9" y="280"/>
                    </a:cubicBezTo>
                    <a:cubicBezTo>
                      <a:pt x="8" y="280"/>
                      <a:pt x="6" y="280"/>
                      <a:pt x="4" y="279"/>
                    </a:cubicBezTo>
                    <a:cubicBezTo>
                      <a:pt x="3" y="279"/>
                      <a:pt x="1" y="278"/>
                      <a:pt x="0" y="278"/>
                    </a:cubicBezTo>
                    <a:cubicBezTo>
                      <a:pt x="0" y="250"/>
                      <a:pt x="0" y="250"/>
                      <a:pt x="0" y="250"/>
                    </a:cubicBezTo>
                    <a:cubicBezTo>
                      <a:pt x="3" y="251"/>
                      <a:pt x="6" y="252"/>
                      <a:pt x="9" y="254"/>
                    </a:cubicBezTo>
                    <a:cubicBezTo>
                      <a:pt x="12" y="255"/>
                      <a:pt x="16" y="255"/>
                      <a:pt x="18" y="255"/>
                    </a:cubicBezTo>
                    <a:cubicBezTo>
                      <a:pt x="22" y="255"/>
                      <a:pt x="26" y="255"/>
                      <a:pt x="29" y="253"/>
                    </a:cubicBezTo>
                    <a:cubicBezTo>
                      <a:pt x="32" y="251"/>
                      <a:pt x="35" y="249"/>
                      <a:pt x="37" y="246"/>
                    </a:cubicBezTo>
                    <a:cubicBezTo>
                      <a:pt x="40" y="242"/>
                      <a:pt x="42" y="238"/>
                      <a:pt x="43" y="232"/>
                    </a:cubicBezTo>
                    <a:cubicBezTo>
                      <a:pt x="45" y="227"/>
                      <a:pt x="45" y="220"/>
                      <a:pt x="45" y="213"/>
                    </a:cubicBezTo>
                    <a:cubicBezTo>
                      <a:pt x="45" y="70"/>
                      <a:pt x="45" y="70"/>
                      <a:pt x="45" y="70"/>
                    </a:cubicBezTo>
                    <a:cubicBezTo>
                      <a:pt x="78" y="70"/>
                      <a:pt x="78" y="70"/>
                      <a:pt x="78" y="70"/>
                    </a:cubicBezTo>
                    <a:cubicBezTo>
                      <a:pt x="78" y="209"/>
                      <a:pt x="78" y="209"/>
                      <a:pt x="78" y="209"/>
                    </a:cubicBezTo>
                    <a:cubicBezTo>
                      <a:pt x="78" y="220"/>
                      <a:pt x="77" y="229"/>
                      <a:pt x="74" y="238"/>
                    </a:cubicBezTo>
                    <a:close/>
                    <a:moveTo>
                      <a:pt x="82" y="20"/>
                    </a:moveTo>
                    <a:cubicBezTo>
                      <a:pt x="82" y="22"/>
                      <a:pt x="81" y="24"/>
                      <a:pt x="80" y="27"/>
                    </a:cubicBezTo>
                    <a:cubicBezTo>
                      <a:pt x="79" y="29"/>
                      <a:pt x="78" y="31"/>
                      <a:pt x="76" y="33"/>
                    </a:cubicBezTo>
                    <a:cubicBezTo>
                      <a:pt x="74" y="34"/>
                      <a:pt x="72" y="36"/>
                      <a:pt x="70" y="37"/>
                    </a:cubicBezTo>
                    <a:cubicBezTo>
                      <a:pt x="67" y="38"/>
                      <a:pt x="65" y="38"/>
                      <a:pt x="62" y="38"/>
                    </a:cubicBezTo>
                    <a:cubicBezTo>
                      <a:pt x="59" y="38"/>
                      <a:pt x="56" y="38"/>
                      <a:pt x="54" y="37"/>
                    </a:cubicBezTo>
                    <a:cubicBezTo>
                      <a:pt x="52" y="36"/>
                      <a:pt x="49" y="34"/>
                      <a:pt x="48" y="33"/>
                    </a:cubicBezTo>
                    <a:cubicBezTo>
                      <a:pt x="46" y="31"/>
                      <a:pt x="45" y="29"/>
                      <a:pt x="44" y="27"/>
                    </a:cubicBezTo>
                    <a:cubicBezTo>
                      <a:pt x="43" y="24"/>
                      <a:pt x="42" y="22"/>
                      <a:pt x="42" y="20"/>
                    </a:cubicBezTo>
                    <a:cubicBezTo>
                      <a:pt x="42" y="17"/>
                      <a:pt x="43" y="14"/>
                      <a:pt x="44" y="12"/>
                    </a:cubicBezTo>
                    <a:cubicBezTo>
                      <a:pt x="45" y="10"/>
                      <a:pt x="46" y="8"/>
                      <a:pt x="48" y="6"/>
                    </a:cubicBezTo>
                    <a:cubicBezTo>
                      <a:pt x="50" y="4"/>
                      <a:pt x="52" y="3"/>
                      <a:pt x="54" y="2"/>
                    </a:cubicBezTo>
                    <a:cubicBezTo>
                      <a:pt x="56" y="1"/>
                      <a:pt x="59" y="0"/>
                      <a:pt x="62" y="0"/>
                    </a:cubicBezTo>
                    <a:cubicBezTo>
                      <a:pt x="65" y="0"/>
                      <a:pt x="67" y="1"/>
                      <a:pt x="70" y="2"/>
                    </a:cubicBezTo>
                    <a:cubicBezTo>
                      <a:pt x="72" y="3"/>
                      <a:pt x="74" y="4"/>
                      <a:pt x="76" y="6"/>
                    </a:cubicBezTo>
                    <a:cubicBezTo>
                      <a:pt x="78" y="8"/>
                      <a:pt x="79" y="10"/>
                      <a:pt x="80" y="12"/>
                    </a:cubicBezTo>
                    <a:cubicBezTo>
                      <a:pt x="81" y="14"/>
                      <a:pt x="82" y="17"/>
                      <a:pt x="82"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08" name="Freeform 28"/>
              <p:cNvSpPr>
                <a:spLocks noEditPoints="1"/>
              </p:cNvSpPr>
              <p:nvPr/>
            </p:nvSpPr>
            <p:spPr bwMode="black">
              <a:xfrm>
                <a:off x="8183732" y="5629302"/>
                <a:ext cx="104732" cy="15946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6"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5" y="200"/>
                      <a:pt x="81" y="200"/>
                      <a:pt x="77" y="200"/>
                    </a:cubicBezTo>
                    <a:cubicBezTo>
                      <a:pt x="67" y="200"/>
                      <a:pt x="60" y="198"/>
                      <a:pt x="56"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grpSp>
        <p:grpSp>
          <p:nvGrpSpPr>
            <p:cNvPr id="93" name="Group 92"/>
            <p:cNvGrpSpPr/>
            <p:nvPr/>
          </p:nvGrpSpPr>
          <p:grpSpPr bwMode="black">
            <a:xfrm>
              <a:off x="5354114" y="3696326"/>
              <a:ext cx="673325" cy="174188"/>
              <a:chOff x="4872260" y="5575584"/>
              <a:chExt cx="765942" cy="198016"/>
            </a:xfrm>
            <a:solidFill>
              <a:schemeClr val="tx1"/>
            </a:solidFill>
            <a:effectLst/>
          </p:grpSpPr>
          <p:sp>
            <p:nvSpPr>
              <p:cNvPr id="296" name="Freeform 30"/>
              <p:cNvSpPr>
                <a:spLocks noEditPoints="1"/>
              </p:cNvSpPr>
              <p:nvPr/>
            </p:nvSpPr>
            <p:spPr bwMode="black">
              <a:xfrm>
                <a:off x="4872260" y="5578313"/>
                <a:ext cx="145392" cy="181255"/>
              </a:xfrm>
              <a:custGeom>
                <a:avLst/>
                <a:gdLst/>
                <a:ahLst/>
                <a:cxnLst>
                  <a:cxn ang="0">
                    <a:pos x="131" y="197"/>
                  </a:cxn>
                  <a:cxn ang="0">
                    <a:pos x="131" y="144"/>
                  </a:cxn>
                  <a:cxn ang="0">
                    <a:pos x="27" y="144"/>
                  </a:cxn>
                  <a:cxn ang="0">
                    <a:pos x="27" y="197"/>
                  </a:cxn>
                  <a:cxn ang="0">
                    <a:pos x="0" y="197"/>
                  </a:cxn>
                  <a:cxn ang="0">
                    <a:pos x="0" y="118"/>
                  </a:cxn>
                  <a:cxn ang="0">
                    <a:pos x="13" y="118"/>
                  </a:cxn>
                  <a:cxn ang="0">
                    <a:pos x="38" y="65"/>
                  </a:cxn>
                  <a:cxn ang="0">
                    <a:pos x="48" y="0"/>
                  </a:cxn>
                  <a:cxn ang="0">
                    <a:pos x="135" y="0"/>
                  </a:cxn>
                  <a:cxn ang="0">
                    <a:pos x="135" y="118"/>
                  </a:cxn>
                  <a:cxn ang="0">
                    <a:pos x="158" y="118"/>
                  </a:cxn>
                  <a:cxn ang="0">
                    <a:pos x="158" y="197"/>
                  </a:cxn>
                  <a:cxn ang="0">
                    <a:pos x="131" y="197"/>
                  </a:cxn>
                  <a:cxn ang="0">
                    <a:pos x="103" y="26"/>
                  </a:cxn>
                  <a:cxn ang="0">
                    <a:pos x="73" y="26"/>
                  </a:cxn>
                  <a:cxn ang="0">
                    <a:pos x="65" y="74"/>
                  </a:cxn>
                  <a:cxn ang="0">
                    <a:pos x="46" y="118"/>
                  </a:cxn>
                  <a:cxn ang="0">
                    <a:pos x="103" y="118"/>
                  </a:cxn>
                  <a:cxn ang="0">
                    <a:pos x="103" y="26"/>
                  </a:cxn>
                </a:cxnLst>
                <a:rect l="0" t="0" r="r" b="b"/>
                <a:pathLst>
                  <a:path w="158" h="197">
                    <a:moveTo>
                      <a:pt x="131" y="197"/>
                    </a:moveTo>
                    <a:cubicBezTo>
                      <a:pt x="131" y="144"/>
                      <a:pt x="131" y="144"/>
                      <a:pt x="131" y="144"/>
                    </a:cubicBezTo>
                    <a:cubicBezTo>
                      <a:pt x="27" y="144"/>
                      <a:pt x="27" y="144"/>
                      <a:pt x="27" y="144"/>
                    </a:cubicBezTo>
                    <a:cubicBezTo>
                      <a:pt x="27" y="197"/>
                      <a:pt x="27" y="197"/>
                      <a:pt x="27" y="197"/>
                    </a:cubicBezTo>
                    <a:cubicBezTo>
                      <a:pt x="0" y="197"/>
                      <a:pt x="0" y="197"/>
                      <a:pt x="0" y="197"/>
                    </a:cubicBezTo>
                    <a:cubicBezTo>
                      <a:pt x="0" y="118"/>
                      <a:pt x="0" y="118"/>
                      <a:pt x="0" y="118"/>
                    </a:cubicBezTo>
                    <a:cubicBezTo>
                      <a:pt x="13" y="118"/>
                      <a:pt x="13" y="118"/>
                      <a:pt x="13" y="118"/>
                    </a:cubicBezTo>
                    <a:cubicBezTo>
                      <a:pt x="23" y="102"/>
                      <a:pt x="32" y="84"/>
                      <a:pt x="38" y="65"/>
                    </a:cubicBezTo>
                    <a:cubicBezTo>
                      <a:pt x="43" y="45"/>
                      <a:pt x="47" y="24"/>
                      <a:pt x="48" y="0"/>
                    </a:cubicBezTo>
                    <a:cubicBezTo>
                      <a:pt x="135" y="0"/>
                      <a:pt x="135" y="0"/>
                      <a:pt x="135" y="0"/>
                    </a:cubicBezTo>
                    <a:cubicBezTo>
                      <a:pt x="135" y="118"/>
                      <a:pt x="135" y="118"/>
                      <a:pt x="135" y="118"/>
                    </a:cubicBezTo>
                    <a:cubicBezTo>
                      <a:pt x="158" y="118"/>
                      <a:pt x="158" y="118"/>
                      <a:pt x="158" y="118"/>
                    </a:cubicBezTo>
                    <a:cubicBezTo>
                      <a:pt x="158" y="197"/>
                      <a:pt x="158" y="197"/>
                      <a:pt x="158" y="197"/>
                    </a:cubicBezTo>
                    <a:lnTo>
                      <a:pt x="131" y="197"/>
                    </a:lnTo>
                    <a:close/>
                    <a:moveTo>
                      <a:pt x="103" y="26"/>
                    </a:moveTo>
                    <a:cubicBezTo>
                      <a:pt x="73" y="26"/>
                      <a:pt x="73" y="26"/>
                      <a:pt x="73" y="26"/>
                    </a:cubicBezTo>
                    <a:cubicBezTo>
                      <a:pt x="72" y="43"/>
                      <a:pt x="69" y="59"/>
                      <a:pt x="65" y="74"/>
                    </a:cubicBezTo>
                    <a:cubicBezTo>
                      <a:pt x="61" y="89"/>
                      <a:pt x="54" y="104"/>
                      <a:pt x="46" y="118"/>
                    </a:cubicBezTo>
                    <a:cubicBezTo>
                      <a:pt x="103" y="118"/>
                      <a:pt x="103" y="118"/>
                      <a:pt x="103" y="118"/>
                    </a:cubicBezTo>
                    <a:lnTo>
                      <a:pt x="103" y="2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97" name="Freeform 31"/>
              <p:cNvSpPr>
                <a:spLocks noEditPoints="1"/>
              </p:cNvSpPr>
              <p:nvPr/>
            </p:nvSpPr>
            <p:spPr bwMode="black">
              <a:xfrm>
                <a:off x="5025838" y="5578313"/>
                <a:ext cx="116158" cy="132530"/>
              </a:xfrm>
              <a:custGeom>
                <a:avLst/>
                <a:gdLst/>
                <a:ahLst/>
                <a:cxnLst>
                  <a:cxn ang="0">
                    <a:pos x="93" y="144"/>
                  </a:cxn>
                  <a:cxn ang="0">
                    <a:pos x="93" y="90"/>
                  </a:cxn>
                  <a:cxn ang="0">
                    <a:pos x="77" y="90"/>
                  </a:cxn>
                  <a:cxn ang="0">
                    <a:pos x="70" y="90"/>
                  </a:cxn>
                  <a:cxn ang="0">
                    <a:pos x="63" y="93"/>
                  </a:cxn>
                  <a:cxn ang="0">
                    <a:pos x="56" y="99"/>
                  </a:cxn>
                  <a:cxn ang="0">
                    <a:pos x="50" y="110"/>
                  </a:cxn>
                  <a:cxn ang="0">
                    <a:pos x="36" y="144"/>
                  </a:cxn>
                  <a:cxn ang="0">
                    <a:pos x="0" y="144"/>
                  </a:cxn>
                  <a:cxn ang="0">
                    <a:pos x="17" y="106"/>
                  </a:cxn>
                  <a:cxn ang="0">
                    <a:pos x="28" y="90"/>
                  </a:cxn>
                  <a:cxn ang="0">
                    <a:pos x="45" y="80"/>
                  </a:cxn>
                  <a:cxn ang="0">
                    <a:pos x="18" y="68"/>
                  </a:cxn>
                  <a:cxn ang="0">
                    <a:pos x="9" y="42"/>
                  </a:cxn>
                  <a:cxn ang="0">
                    <a:pos x="12" y="26"/>
                  </a:cxn>
                  <a:cxn ang="0">
                    <a:pos x="22" y="13"/>
                  </a:cxn>
                  <a:cxn ang="0">
                    <a:pos x="39" y="4"/>
                  </a:cxn>
                  <a:cxn ang="0">
                    <a:pos x="66" y="0"/>
                  </a:cxn>
                  <a:cxn ang="0">
                    <a:pos x="126" y="0"/>
                  </a:cxn>
                  <a:cxn ang="0">
                    <a:pos x="126" y="144"/>
                  </a:cxn>
                  <a:cxn ang="0">
                    <a:pos x="93" y="144"/>
                  </a:cxn>
                  <a:cxn ang="0">
                    <a:pos x="93" y="24"/>
                  </a:cxn>
                  <a:cxn ang="0">
                    <a:pos x="71" y="24"/>
                  </a:cxn>
                  <a:cxn ang="0">
                    <a:pos x="50" y="29"/>
                  </a:cxn>
                  <a:cxn ang="0">
                    <a:pos x="43" y="45"/>
                  </a:cxn>
                  <a:cxn ang="0">
                    <a:pos x="50" y="62"/>
                  </a:cxn>
                  <a:cxn ang="0">
                    <a:pos x="71" y="67"/>
                  </a:cxn>
                  <a:cxn ang="0">
                    <a:pos x="93" y="67"/>
                  </a:cxn>
                  <a:cxn ang="0">
                    <a:pos x="93" y="24"/>
                  </a:cxn>
                </a:cxnLst>
                <a:rect l="0" t="0" r="r" b="b"/>
                <a:pathLst>
                  <a:path w="126" h="144">
                    <a:moveTo>
                      <a:pt x="93" y="144"/>
                    </a:moveTo>
                    <a:cubicBezTo>
                      <a:pt x="93" y="90"/>
                      <a:pt x="93" y="90"/>
                      <a:pt x="93" y="90"/>
                    </a:cubicBezTo>
                    <a:cubicBezTo>
                      <a:pt x="77" y="90"/>
                      <a:pt x="77" y="90"/>
                      <a:pt x="77" y="90"/>
                    </a:cubicBezTo>
                    <a:cubicBezTo>
                      <a:pt x="75" y="90"/>
                      <a:pt x="73" y="90"/>
                      <a:pt x="70" y="90"/>
                    </a:cubicBezTo>
                    <a:cubicBezTo>
                      <a:pt x="68" y="91"/>
                      <a:pt x="65" y="92"/>
                      <a:pt x="63" y="93"/>
                    </a:cubicBezTo>
                    <a:cubicBezTo>
                      <a:pt x="61" y="95"/>
                      <a:pt x="58" y="97"/>
                      <a:pt x="56" y="99"/>
                    </a:cubicBezTo>
                    <a:cubicBezTo>
                      <a:pt x="54" y="102"/>
                      <a:pt x="52" y="106"/>
                      <a:pt x="50" y="110"/>
                    </a:cubicBezTo>
                    <a:cubicBezTo>
                      <a:pt x="36" y="144"/>
                      <a:pt x="36" y="144"/>
                      <a:pt x="36" y="144"/>
                    </a:cubicBezTo>
                    <a:cubicBezTo>
                      <a:pt x="0" y="144"/>
                      <a:pt x="0" y="144"/>
                      <a:pt x="0" y="144"/>
                    </a:cubicBezTo>
                    <a:cubicBezTo>
                      <a:pt x="17" y="106"/>
                      <a:pt x="17" y="106"/>
                      <a:pt x="17" y="106"/>
                    </a:cubicBezTo>
                    <a:cubicBezTo>
                      <a:pt x="20" y="99"/>
                      <a:pt x="24" y="94"/>
                      <a:pt x="28" y="90"/>
                    </a:cubicBezTo>
                    <a:cubicBezTo>
                      <a:pt x="32" y="86"/>
                      <a:pt x="38" y="82"/>
                      <a:pt x="45" y="80"/>
                    </a:cubicBezTo>
                    <a:cubicBezTo>
                      <a:pt x="33" y="79"/>
                      <a:pt x="24" y="74"/>
                      <a:pt x="18" y="68"/>
                    </a:cubicBezTo>
                    <a:cubicBezTo>
                      <a:pt x="12" y="61"/>
                      <a:pt x="9" y="53"/>
                      <a:pt x="9" y="42"/>
                    </a:cubicBezTo>
                    <a:cubicBezTo>
                      <a:pt x="9" y="36"/>
                      <a:pt x="10" y="31"/>
                      <a:pt x="12" y="26"/>
                    </a:cubicBezTo>
                    <a:cubicBezTo>
                      <a:pt x="14" y="21"/>
                      <a:pt x="18" y="17"/>
                      <a:pt x="22" y="13"/>
                    </a:cubicBezTo>
                    <a:cubicBezTo>
                      <a:pt x="27" y="9"/>
                      <a:pt x="32" y="6"/>
                      <a:pt x="39" y="4"/>
                    </a:cubicBezTo>
                    <a:cubicBezTo>
                      <a:pt x="47" y="1"/>
                      <a:pt x="55" y="0"/>
                      <a:pt x="66" y="0"/>
                    </a:cubicBezTo>
                    <a:cubicBezTo>
                      <a:pt x="126" y="0"/>
                      <a:pt x="126" y="0"/>
                      <a:pt x="126" y="0"/>
                    </a:cubicBezTo>
                    <a:cubicBezTo>
                      <a:pt x="126" y="144"/>
                      <a:pt x="126" y="144"/>
                      <a:pt x="126" y="144"/>
                    </a:cubicBezTo>
                    <a:lnTo>
                      <a:pt x="93" y="144"/>
                    </a:lnTo>
                    <a:close/>
                    <a:moveTo>
                      <a:pt x="93" y="24"/>
                    </a:moveTo>
                    <a:cubicBezTo>
                      <a:pt x="71" y="24"/>
                      <a:pt x="71" y="24"/>
                      <a:pt x="71" y="24"/>
                    </a:cubicBezTo>
                    <a:cubicBezTo>
                      <a:pt x="61" y="24"/>
                      <a:pt x="54" y="25"/>
                      <a:pt x="50" y="29"/>
                    </a:cubicBezTo>
                    <a:cubicBezTo>
                      <a:pt x="45" y="32"/>
                      <a:pt x="43" y="38"/>
                      <a:pt x="43" y="45"/>
                    </a:cubicBezTo>
                    <a:cubicBezTo>
                      <a:pt x="43" y="53"/>
                      <a:pt x="45" y="58"/>
                      <a:pt x="50" y="62"/>
                    </a:cubicBezTo>
                    <a:cubicBezTo>
                      <a:pt x="55" y="66"/>
                      <a:pt x="62" y="67"/>
                      <a:pt x="71" y="67"/>
                    </a:cubicBezTo>
                    <a:cubicBezTo>
                      <a:pt x="93" y="67"/>
                      <a:pt x="93" y="67"/>
                      <a:pt x="93" y="67"/>
                    </a:cubicBezTo>
                    <a:lnTo>
                      <a:pt x="93" y="2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98" name="Freeform 32"/>
              <p:cNvSpPr>
                <a:spLocks/>
              </p:cNvSpPr>
              <p:nvPr/>
            </p:nvSpPr>
            <p:spPr bwMode="black">
              <a:xfrm>
                <a:off x="5177078" y="5578313"/>
                <a:ext cx="121615" cy="132530"/>
              </a:xfrm>
              <a:custGeom>
                <a:avLst/>
                <a:gdLst/>
                <a:ahLst/>
                <a:cxnLst>
                  <a:cxn ang="0">
                    <a:pos x="210" y="340"/>
                  </a:cxn>
                  <a:cxn ang="0">
                    <a:pos x="78" y="177"/>
                  </a:cxn>
                  <a:cxn ang="0">
                    <a:pos x="75" y="177"/>
                  </a:cxn>
                  <a:cxn ang="0">
                    <a:pos x="75" y="340"/>
                  </a:cxn>
                  <a:cxn ang="0">
                    <a:pos x="0" y="340"/>
                  </a:cxn>
                  <a:cxn ang="0">
                    <a:pos x="0" y="0"/>
                  </a:cxn>
                  <a:cxn ang="0">
                    <a:pos x="75" y="0"/>
                  </a:cxn>
                  <a:cxn ang="0">
                    <a:pos x="75" y="156"/>
                  </a:cxn>
                  <a:cxn ang="0">
                    <a:pos x="78" y="156"/>
                  </a:cxn>
                  <a:cxn ang="0">
                    <a:pos x="203" y="0"/>
                  </a:cxn>
                  <a:cxn ang="0">
                    <a:pos x="300" y="0"/>
                  </a:cxn>
                  <a:cxn ang="0">
                    <a:pos x="156" y="163"/>
                  </a:cxn>
                  <a:cxn ang="0">
                    <a:pos x="312" y="340"/>
                  </a:cxn>
                  <a:cxn ang="0">
                    <a:pos x="210" y="340"/>
                  </a:cxn>
                </a:cxnLst>
                <a:rect l="0" t="0" r="r" b="b"/>
                <a:pathLst>
                  <a:path w="312" h="340">
                    <a:moveTo>
                      <a:pt x="210" y="340"/>
                    </a:moveTo>
                    <a:lnTo>
                      <a:pt x="78" y="177"/>
                    </a:lnTo>
                    <a:lnTo>
                      <a:pt x="75" y="177"/>
                    </a:lnTo>
                    <a:lnTo>
                      <a:pt x="75" y="340"/>
                    </a:lnTo>
                    <a:lnTo>
                      <a:pt x="0" y="340"/>
                    </a:lnTo>
                    <a:lnTo>
                      <a:pt x="0" y="0"/>
                    </a:lnTo>
                    <a:lnTo>
                      <a:pt x="75" y="0"/>
                    </a:lnTo>
                    <a:lnTo>
                      <a:pt x="75" y="156"/>
                    </a:lnTo>
                    <a:lnTo>
                      <a:pt x="78" y="156"/>
                    </a:lnTo>
                    <a:lnTo>
                      <a:pt x="203" y="0"/>
                    </a:lnTo>
                    <a:lnTo>
                      <a:pt x="300" y="0"/>
                    </a:lnTo>
                    <a:lnTo>
                      <a:pt x="156" y="163"/>
                    </a:lnTo>
                    <a:lnTo>
                      <a:pt x="312" y="340"/>
                    </a:lnTo>
                    <a:lnTo>
                      <a:pt x="210" y="34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99" name="Freeform 33"/>
              <p:cNvSpPr>
                <a:spLocks/>
              </p:cNvSpPr>
              <p:nvPr/>
            </p:nvSpPr>
            <p:spPr bwMode="black">
              <a:xfrm>
                <a:off x="5292846" y="5578313"/>
                <a:ext cx="133699" cy="195287"/>
              </a:xfrm>
              <a:custGeom>
                <a:avLst/>
                <a:gdLst/>
                <a:ahLst/>
                <a:cxnLst>
                  <a:cxn ang="0">
                    <a:pos x="83" y="161"/>
                  </a:cxn>
                  <a:cxn ang="0">
                    <a:pos x="59" y="200"/>
                  </a:cxn>
                  <a:cxn ang="0">
                    <a:pos x="26" y="212"/>
                  </a:cxn>
                  <a:cxn ang="0">
                    <a:pos x="16" y="211"/>
                  </a:cxn>
                  <a:cxn ang="0">
                    <a:pos x="6" y="209"/>
                  </a:cxn>
                  <a:cxn ang="0">
                    <a:pos x="6" y="182"/>
                  </a:cxn>
                  <a:cxn ang="0">
                    <a:pos x="14" y="184"/>
                  </a:cxn>
                  <a:cxn ang="0">
                    <a:pos x="22" y="185"/>
                  </a:cxn>
                  <a:cxn ang="0">
                    <a:pos x="36" y="181"/>
                  </a:cxn>
                  <a:cxn ang="0">
                    <a:pos x="47" y="167"/>
                  </a:cxn>
                  <a:cxn ang="0">
                    <a:pos x="57" y="144"/>
                  </a:cxn>
                  <a:cxn ang="0">
                    <a:pos x="0" y="0"/>
                  </a:cxn>
                  <a:cxn ang="0">
                    <a:pos x="36" y="0"/>
                  </a:cxn>
                  <a:cxn ang="0">
                    <a:pos x="70" y="102"/>
                  </a:cxn>
                  <a:cxn ang="0">
                    <a:pos x="72" y="109"/>
                  </a:cxn>
                  <a:cxn ang="0">
                    <a:pos x="73" y="115"/>
                  </a:cxn>
                  <a:cxn ang="0">
                    <a:pos x="74" y="115"/>
                  </a:cxn>
                  <a:cxn ang="0">
                    <a:pos x="75" y="109"/>
                  </a:cxn>
                  <a:cxn ang="0">
                    <a:pos x="77" y="102"/>
                  </a:cxn>
                  <a:cxn ang="0">
                    <a:pos x="112" y="0"/>
                  </a:cxn>
                  <a:cxn ang="0">
                    <a:pos x="145" y="0"/>
                  </a:cxn>
                  <a:cxn ang="0">
                    <a:pos x="83" y="161"/>
                  </a:cxn>
                </a:cxnLst>
                <a:rect l="0" t="0" r="r" b="b"/>
                <a:pathLst>
                  <a:path w="145" h="212">
                    <a:moveTo>
                      <a:pt x="83" y="161"/>
                    </a:moveTo>
                    <a:cubicBezTo>
                      <a:pt x="76" y="179"/>
                      <a:pt x="68" y="192"/>
                      <a:pt x="59" y="200"/>
                    </a:cubicBezTo>
                    <a:cubicBezTo>
                      <a:pt x="49" y="208"/>
                      <a:pt x="38" y="212"/>
                      <a:pt x="26" y="212"/>
                    </a:cubicBezTo>
                    <a:cubicBezTo>
                      <a:pt x="23" y="212"/>
                      <a:pt x="20" y="212"/>
                      <a:pt x="16" y="211"/>
                    </a:cubicBezTo>
                    <a:cubicBezTo>
                      <a:pt x="12" y="211"/>
                      <a:pt x="9" y="210"/>
                      <a:pt x="6" y="209"/>
                    </a:cubicBezTo>
                    <a:cubicBezTo>
                      <a:pt x="6" y="182"/>
                      <a:pt x="6" y="182"/>
                      <a:pt x="6" y="182"/>
                    </a:cubicBezTo>
                    <a:cubicBezTo>
                      <a:pt x="8" y="183"/>
                      <a:pt x="11" y="184"/>
                      <a:pt x="14" y="184"/>
                    </a:cubicBezTo>
                    <a:cubicBezTo>
                      <a:pt x="17" y="185"/>
                      <a:pt x="20" y="185"/>
                      <a:pt x="22" y="185"/>
                    </a:cubicBezTo>
                    <a:cubicBezTo>
                      <a:pt x="27" y="185"/>
                      <a:pt x="32" y="184"/>
                      <a:pt x="36" y="181"/>
                    </a:cubicBezTo>
                    <a:cubicBezTo>
                      <a:pt x="41" y="178"/>
                      <a:pt x="45" y="174"/>
                      <a:pt x="47" y="167"/>
                    </a:cubicBezTo>
                    <a:cubicBezTo>
                      <a:pt x="57" y="144"/>
                      <a:pt x="57" y="144"/>
                      <a:pt x="57" y="144"/>
                    </a:cubicBezTo>
                    <a:cubicBezTo>
                      <a:pt x="0" y="0"/>
                      <a:pt x="0" y="0"/>
                      <a:pt x="0" y="0"/>
                    </a:cubicBezTo>
                    <a:cubicBezTo>
                      <a:pt x="36" y="0"/>
                      <a:pt x="36" y="0"/>
                      <a:pt x="36" y="0"/>
                    </a:cubicBezTo>
                    <a:cubicBezTo>
                      <a:pt x="70" y="102"/>
                      <a:pt x="70" y="102"/>
                      <a:pt x="70" y="102"/>
                    </a:cubicBezTo>
                    <a:cubicBezTo>
                      <a:pt x="71" y="104"/>
                      <a:pt x="71" y="106"/>
                      <a:pt x="72" y="109"/>
                    </a:cubicBezTo>
                    <a:cubicBezTo>
                      <a:pt x="72" y="112"/>
                      <a:pt x="73" y="114"/>
                      <a:pt x="73" y="115"/>
                    </a:cubicBezTo>
                    <a:cubicBezTo>
                      <a:pt x="74" y="115"/>
                      <a:pt x="74" y="115"/>
                      <a:pt x="74" y="115"/>
                    </a:cubicBezTo>
                    <a:cubicBezTo>
                      <a:pt x="74" y="114"/>
                      <a:pt x="75" y="112"/>
                      <a:pt x="75" y="109"/>
                    </a:cubicBezTo>
                    <a:cubicBezTo>
                      <a:pt x="76" y="107"/>
                      <a:pt x="76" y="104"/>
                      <a:pt x="77" y="102"/>
                    </a:cubicBezTo>
                    <a:cubicBezTo>
                      <a:pt x="112" y="0"/>
                      <a:pt x="112" y="0"/>
                      <a:pt x="112" y="0"/>
                    </a:cubicBezTo>
                    <a:cubicBezTo>
                      <a:pt x="145" y="0"/>
                      <a:pt x="145" y="0"/>
                      <a:pt x="145" y="0"/>
                    </a:cubicBezTo>
                    <a:lnTo>
                      <a:pt x="83" y="16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300" name="Freeform 34"/>
              <p:cNvSpPr>
                <a:spLocks noEditPoints="1"/>
              </p:cNvSpPr>
              <p:nvPr/>
            </p:nvSpPr>
            <p:spPr bwMode="black">
              <a:xfrm>
                <a:off x="5442137" y="5575584"/>
                <a:ext cx="196065" cy="138767"/>
              </a:xfrm>
              <a:custGeom>
                <a:avLst/>
                <a:gdLst/>
                <a:ahLst/>
                <a:cxnLst>
                  <a:cxn ang="0">
                    <a:pos x="213" y="74"/>
                  </a:cxn>
                  <a:cxn ang="0">
                    <a:pos x="208" y="106"/>
                  </a:cxn>
                  <a:cxn ang="0">
                    <a:pos x="194" y="130"/>
                  </a:cxn>
                  <a:cxn ang="0">
                    <a:pos x="171" y="145"/>
                  </a:cxn>
                  <a:cxn ang="0">
                    <a:pos x="140" y="151"/>
                  </a:cxn>
                  <a:cxn ang="0">
                    <a:pos x="112" y="146"/>
                  </a:cxn>
                  <a:cxn ang="0">
                    <a:pos x="90" y="133"/>
                  </a:cxn>
                  <a:cxn ang="0">
                    <a:pos x="76" y="112"/>
                  </a:cxn>
                  <a:cxn ang="0">
                    <a:pos x="70" y="85"/>
                  </a:cxn>
                  <a:cxn ang="0">
                    <a:pos x="32" y="85"/>
                  </a:cxn>
                  <a:cxn ang="0">
                    <a:pos x="32" y="147"/>
                  </a:cxn>
                  <a:cxn ang="0">
                    <a:pos x="0" y="147"/>
                  </a:cxn>
                  <a:cxn ang="0">
                    <a:pos x="0" y="3"/>
                  </a:cxn>
                  <a:cxn ang="0">
                    <a:pos x="32" y="3"/>
                  </a:cxn>
                  <a:cxn ang="0">
                    <a:pos x="32" y="59"/>
                  </a:cxn>
                  <a:cxn ang="0">
                    <a:pos x="71" y="59"/>
                  </a:cxn>
                  <a:cxn ang="0">
                    <a:pos x="79" y="33"/>
                  </a:cxn>
                  <a:cxn ang="0">
                    <a:pos x="95" y="15"/>
                  </a:cxn>
                  <a:cxn ang="0">
                    <a:pos x="117" y="4"/>
                  </a:cxn>
                  <a:cxn ang="0">
                    <a:pos x="144" y="0"/>
                  </a:cxn>
                  <a:cxn ang="0">
                    <a:pos x="174" y="5"/>
                  </a:cxn>
                  <a:cxn ang="0">
                    <a:pos x="196" y="20"/>
                  </a:cxn>
                  <a:cxn ang="0">
                    <a:pos x="209" y="44"/>
                  </a:cxn>
                  <a:cxn ang="0">
                    <a:pos x="213" y="74"/>
                  </a:cxn>
                  <a:cxn ang="0">
                    <a:pos x="179" y="75"/>
                  </a:cxn>
                  <a:cxn ang="0">
                    <a:pos x="170" y="39"/>
                  </a:cxn>
                  <a:cxn ang="0">
                    <a:pos x="142" y="26"/>
                  </a:cxn>
                  <a:cxn ang="0">
                    <a:pos x="126" y="29"/>
                  </a:cxn>
                  <a:cxn ang="0">
                    <a:pos x="114" y="38"/>
                  </a:cxn>
                  <a:cxn ang="0">
                    <a:pos x="106" y="54"/>
                  </a:cxn>
                  <a:cxn ang="0">
                    <a:pos x="103" y="76"/>
                  </a:cxn>
                  <a:cxn ang="0">
                    <a:pos x="106" y="97"/>
                  </a:cxn>
                  <a:cxn ang="0">
                    <a:pos x="114" y="112"/>
                  </a:cxn>
                  <a:cxn ang="0">
                    <a:pos x="126" y="121"/>
                  </a:cxn>
                  <a:cxn ang="0">
                    <a:pos x="142" y="124"/>
                  </a:cxn>
                  <a:cxn ang="0">
                    <a:pos x="170" y="112"/>
                  </a:cxn>
                  <a:cxn ang="0">
                    <a:pos x="179" y="75"/>
                  </a:cxn>
                </a:cxnLst>
                <a:rect l="0" t="0" r="r" b="b"/>
                <a:pathLst>
                  <a:path w="213" h="151">
                    <a:moveTo>
                      <a:pt x="213" y="74"/>
                    </a:moveTo>
                    <a:cubicBezTo>
                      <a:pt x="213" y="86"/>
                      <a:pt x="211" y="96"/>
                      <a:pt x="208" y="106"/>
                    </a:cubicBezTo>
                    <a:cubicBezTo>
                      <a:pt x="205" y="115"/>
                      <a:pt x="200" y="124"/>
                      <a:pt x="194" y="130"/>
                    </a:cubicBezTo>
                    <a:cubicBezTo>
                      <a:pt x="187" y="137"/>
                      <a:pt x="180" y="142"/>
                      <a:pt x="171" y="145"/>
                    </a:cubicBezTo>
                    <a:cubicBezTo>
                      <a:pt x="162" y="149"/>
                      <a:pt x="151" y="151"/>
                      <a:pt x="140" y="151"/>
                    </a:cubicBezTo>
                    <a:cubicBezTo>
                      <a:pt x="130" y="151"/>
                      <a:pt x="120" y="149"/>
                      <a:pt x="112" y="146"/>
                    </a:cubicBezTo>
                    <a:cubicBezTo>
                      <a:pt x="103" y="143"/>
                      <a:pt x="96" y="139"/>
                      <a:pt x="90" y="133"/>
                    </a:cubicBezTo>
                    <a:cubicBezTo>
                      <a:pt x="84" y="127"/>
                      <a:pt x="80" y="121"/>
                      <a:pt x="76" y="112"/>
                    </a:cubicBezTo>
                    <a:cubicBezTo>
                      <a:pt x="73" y="104"/>
                      <a:pt x="71" y="95"/>
                      <a:pt x="70" y="85"/>
                    </a:cubicBezTo>
                    <a:cubicBezTo>
                      <a:pt x="32" y="85"/>
                      <a:pt x="32" y="85"/>
                      <a:pt x="32" y="85"/>
                    </a:cubicBezTo>
                    <a:cubicBezTo>
                      <a:pt x="32" y="147"/>
                      <a:pt x="32" y="147"/>
                      <a:pt x="32" y="147"/>
                    </a:cubicBezTo>
                    <a:cubicBezTo>
                      <a:pt x="0" y="147"/>
                      <a:pt x="0" y="147"/>
                      <a:pt x="0" y="147"/>
                    </a:cubicBezTo>
                    <a:cubicBezTo>
                      <a:pt x="0" y="3"/>
                      <a:pt x="0" y="3"/>
                      <a:pt x="0" y="3"/>
                    </a:cubicBezTo>
                    <a:cubicBezTo>
                      <a:pt x="32" y="3"/>
                      <a:pt x="32" y="3"/>
                      <a:pt x="32" y="3"/>
                    </a:cubicBezTo>
                    <a:cubicBezTo>
                      <a:pt x="32" y="59"/>
                      <a:pt x="32" y="59"/>
                      <a:pt x="32" y="59"/>
                    </a:cubicBezTo>
                    <a:cubicBezTo>
                      <a:pt x="71" y="59"/>
                      <a:pt x="71" y="59"/>
                      <a:pt x="71" y="59"/>
                    </a:cubicBezTo>
                    <a:cubicBezTo>
                      <a:pt x="72" y="49"/>
                      <a:pt x="75" y="41"/>
                      <a:pt x="79" y="33"/>
                    </a:cubicBezTo>
                    <a:cubicBezTo>
                      <a:pt x="83" y="26"/>
                      <a:pt x="89" y="20"/>
                      <a:pt x="95" y="15"/>
                    </a:cubicBezTo>
                    <a:cubicBezTo>
                      <a:pt x="101" y="10"/>
                      <a:pt x="108" y="6"/>
                      <a:pt x="117" y="4"/>
                    </a:cubicBezTo>
                    <a:cubicBezTo>
                      <a:pt x="125" y="1"/>
                      <a:pt x="134" y="0"/>
                      <a:pt x="144" y="0"/>
                    </a:cubicBezTo>
                    <a:cubicBezTo>
                      <a:pt x="155" y="0"/>
                      <a:pt x="165" y="2"/>
                      <a:pt x="174" y="5"/>
                    </a:cubicBezTo>
                    <a:cubicBezTo>
                      <a:pt x="183" y="9"/>
                      <a:pt x="190" y="14"/>
                      <a:pt x="196" y="20"/>
                    </a:cubicBezTo>
                    <a:cubicBezTo>
                      <a:pt x="202" y="27"/>
                      <a:pt x="206" y="35"/>
                      <a:pt x="209" y="44"/>
                    </a:cubicBezTo>
                    <a:cubicBezTo>
                      <a:pt x="212" y="53"/>
                      <a:pt x="213" y="63"/>
                      <a:pt x="213" y="74"/>
                    </a:cubicBezTo>
                    <a:close/>
                    <a:moveTo>
                      <a:pt x="179" y="75"/>
                    </a:moveTo>
                    <a:cubicBezTo>
                      <a:pt x="179" y="59"/>
                      <a:pt x="176" y="47"/>
                      <a:pt x="170" y="39"/>
                    </a:cubicBezTo>
                    <a:cubicBezTo>
                      <a:pt x="164" y="30"/>
                      <a:pt x="154" y="26"/>
                      <a:pt x="142" y="26"/>
                    </a:cubicBezTo>
                    <a:cubicBezTo>
                      <a:pt x="136" y="26"/>
                      <a:pt x="131" y="27"/>
                      <a:pt x="126" y="29"/>
                    </a:cubicBezTo>
                    <a:cubicBezTo>
                      <a:pt x="121" y="31"/>
                      <a:pt x="117" y="34"/>
                      <a:pt x="114" y="38"/>
                    </a:cubicBezTo>
                    <a:cubicBezTo>
                      <a:pt x="110" y="42"/>
                      <a:pt x="108" y="48"/>
                      <a:pt x="106" y="54"/>
                    </a:cubicBezTo>
                    <a:cubicBezTo>
                      <a:pt x="104" y="60"/>
                      <a:pt x="103" y="67"/>
                      <a:pt x="103" y="76"/>
                    </a:cubicBezTo>
                    <a:cubicBezTo>
                      <a:pt x="103" y="84"/>
                      <a:pt x="104" y="91"/>
                      <a:pt x="106" y="97"/>
                    </a:cubicBezTo>
                    <a:cubicBezTo>
                      <a:pt x="108" y="103"/>
                      <a:pt x="110" y="108"/>
                      <a:pt x="114" y="112"/>
                    </a:cubicBezTo>
                    <a:cubicBezTo>
                      <a:pt x="117" y="116"/>
                      <a:pt x="121" y="119"/>
                      <a:pt x="126" y="121"/>
                    </a:cubicBezTo>
                    <a:cubicBezTo>
                      <a:pt x="131" y="123"/>
                      <a:pt x="136" y="124"/>
                      <a:pt x="142" y="124"/>
                    </a:cubicBezTo>
                    <a:cubicBezTo>
                      <a:pt x="155" y="124"/>
                      <a:pt x="164" y="120"/>
                      <a:pt x="170" y="112"/>
                    </a:cubicBezTo>
                    <a:cubicBezTo>
                      <a:pt x="176" y="103"/>
                      <a:pt x="179" y="91"/>
                      <a:pt x="179"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grpSp>
        <p:grpSp>
          <p:nvGrpSpPr>
            <p:cNvPr id="94" name="Group 93"/>
            <p:cNvGrpSpPr/>
            <p:nvPr/>
          </p:nvGrpSpPr>
          <p:grpSpPr bwMode="black">
            <a:xfrm>
              <a:off x="4099772" y="3725564"/>
              <a:ext cx="930958" cy="144950"/>
              <a:chOff x="6018781" y="5575586"/>
              <a:chExt cx="1059017" cy="164779"/>
            </a:xfrm>
            <a:solidFill>
              <a:schemeClr val="tx1"/>
            </a:solidFill>
            <a:effectLst/>
          </p:grpSpPr>
          <p:sp>
            <p:nvSpPr>
              <p:cNvPr id="288" name="Freeform 17"/>
              <p:cNvSpPr>
                <a:spLocks noEditPoints="1"/>
              </p:cNvSpPr>
              <p:nvPr/>
            </p:nvSpPr>
            <p:spPr bwMode="black">
              <a:xfrm>
                <a:off x="6018781" y="5584901"/>
                <a:ext cx="128804" cy="152573"/>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8"/>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8"/>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8"/>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89" name="Freeform 18"/>
              <p:cNvSpPr>
                <a:spLocks noEditPoints="1"/>
              </p:cNvSpPr>
              <p:nvPr/>
            </p:nvSpPr>
            <p:spPr bwMode="black">
              <a:xfrm>
                <a:off x="6159148" y="5625694"/>
                <a:ext cx="91865" cy="11467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0"/>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2"/>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7"/>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90" name="Freeform 19"/>
              <p:cNvSpPr>
                <a:spLocks/>
              </p:cNvSpPr>
              <p:nvPr/>
            </p:nvSpPr>
            <p:spPr bwMode="black">
              <a:xfrm>
                <a:off x="6274461" y="5625694"/>
                <a:ext cx="96362" cy="111780"/>
              </a:xfrm>
              <a:custGeom>
                <a:avLst/>
                <a:gdLst/>
                <a:ahLst/>
                <a:cxnLst>
                  <a:cxn ang="0">
                    <a:pos x="95" y="147"/>
                  </a:cxn>
                  <a:cxn ang="0">
                    <a:pos x="95" y="66"/>
                  </a:cxn>
                  <a:cxn ang="0">
                    <a:pos x="88" y="36"/>
                  </a:cxn>
                  <a:cxn ang="0">
                    <a:pos x="66" y="26"/>
                  </a:cxn>
                  <a:cxn ang="0">
                    <a:pos x="53" y="29"/>
                  </a:cxn>
                  <a:cxn ang="0">
                    <a:pos x="42" y="37"/>
                  </a:cxn>
                  <a:cxn ang="0">
                    <a:pos x="35" y="50"/>
                  </a:cxn>
                  <a:cxn ang="0">
                    <a:pos x="32" y="65"/>
                  </a:cxn>
                  <a:cxn ang="0">
                    <a:pos x="32" y="147"/>
                  </a:cxn>
                  <a:cxn ang="0">
                    <a:pos x="0" y="147"/>
                  </a:cxn>
                  <a:cxn ang="0">
                    <a:pos x="0" y="3"/>
                  </a:cxn>
                  <a:cxn ang="0">
                    <a:pos x="32" y="3"/>
                  </a:cxn>
                  <a:cxn ang="0">
                    <a:pos x="32" y="26"/>
                  </a:cxn>
                  <a:cxn ang="0">
                    <a:pos x="33" y="26"/>
                  </a:cxn>
                  <a:cxn ang="0">
                    <a:pos x="53" y="6"/>
                  </a:cxn>
                  <a:cxn ang="0">
                    <a:pos x="79" y="0"/>
                  </a:cxn>
                  <a:cxn ang="0">
                    <a:pos x="115" y="14"/>
                  </a:cxn>
                  <a:cxn ang="0">
                    <a:pos x="127" y="59"/>
                  </a:cxn>
                  <a:cxn ang="0">
                    <a:pos x="127" y="147"/>
                  </a:cxn>
                  <a:cxn ang="0">
                    <a:pos x="95" y="147"/>
                  </a:cxn>
                </a:cxnLst>
                <a:rect l="0" t="0" r="r" b="b"/>
                <a:pathLst>
                  <a:path w="127" h="147">
                    <a:moveTo>
                      <a:pt x="95" y="147"/>
                    </a:moveTo>
                    <a:cubicBezTo>
                      <a:pt x="95" y="66"/>
                      <a:pt x="95" y="66"/>
                      <a:pt x="95" y="66"/>
                    </a:cubicBezTo>
                    <a:cubicBezTo>
                      <a:pt x="95" y="53"/>
                      <a:pt x="93" y="43"/>
                      <a:pt x="88" y="36"/>
                    </a:cubicBezTo>
                    <a:cubicBezTo>
                      <a:pt x="84" y="30"/>
                      <a:pt x="76" y="26"/>
                      <a:pt x="66" y="26"/>
                    </a:cubicBezTo>
                    <a:cubicBezTo>
                      <a:pt x="61" y="26"/>
                      <a:pt x="57" y="27"/>
                      <a:pt x="53" y="29"/>
                    </a:cubicBezTo>
                    <a:cubicBezTo>
                      <a:pt x="49" y="31"/>
                      <a:pt x="45" y="34"/>
                      <a:pt x="42" y="37"/>
                    </a:cubicBezTo>
                    <a:cubicBezTo>
                      <a:pt x="39" y="41"/>
                      <a:pt x="36" y="45"/>
                      <a:pt x="35" y="50"/>
                    </a:cubicBezTo>
                    <a:cubicBezTo>
                      <a:pt x="33" y="54"/>
                      <a:pt x="32" y="60"/>
                      <a:pt x="32" y="65"/>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9" y="17"/>
                      <a:pt x="45" y="10"/>
                      <a:pt x="53" y="6"/>
                    </a:cubicBezTo>
                    <a:cubicBezTo>
                      <a:pt x="61" y="2"/>
                      <a:pt x="70" y="0"/>
                      <a:pt x="79" y="0"/>
                    </a:cubicBezTo>
                    <a:cubicBezTo>
                      <a:pt x="95" y="0"/>
                      <a:pt x="106" y="5"/>
                      <a:pt x="115" y="14"/>
                    </a:cubicBezTo>
                    <a:cubicBezTo>
                      <a:pt x="123" y="24"/>
                      <a:pt x="127" y="39"/>
                      <a:pt x="127" y="59"/>
                    </a:cubicBezTo>
                    <a:cubicBezTo>
                      <a:pt x="127" y="147"/>
                      <a:pt x="127" y="147"/>
                      <a:pt x="127" y="147"/>
                    </a:cubicBezTo>
                    <a:lnTo>
                      <a:pt x="95"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91" name="Freeform 20"/>
              <p:cNvSpPr>
                <a:spLocks/>
              </p:cNvSpPr>
              <p:nvPr/>
            </p:nvSpPr>
            <p:spPr bwMode="black">
              <a:xfrm>
                <a:off x="6397483" y="5575586"/>
                <a:ext cx="99895" cy="161888"/>
              </a:xfrm>
              <a:custGeom>
                <a:avLst/>
                <a:gdLst/>
                <a:ahLst/>
                <a:cxnLst>
                  <a:cxn ang="0">
                    <a:pos x="210" y="504"/>
                  </a:cxn>
                  <a:cxn ang="0">
                    <a:pos x="77" y="341"/>
                  </a:cxn>
                  <a:cxn ang="0">
                    <a:pos x="75" y="341"/>
                  </a:cxn>
                  <a:cxn ang="0">
                    <a:pos x="75" y="504"/>
                  </a:cxn>
                  <a:cxn ang="0">
                    <a:pos x="0" y="504"/>
                  </a:cxn>
                  <a:cxn ang="0">
                    <a:pos x="0" y="0"/>
                  </a:cxn>
                  <a:cxn ang="0">
                    <a:pos x="75" y="0"/>
                  </a:cxn>
                  <a:cxn ang="0">
                    <a:pos x="75" y="319"/>
                  </a:cxn>
                  <a:cxn ang="0">
                    <a:pos x="77" y="319"/>
                  </a:cxn>
                  <a:cxn ang="0">
                    <a:pos x="203" y="163"/>
                  </a:cxn>
                  <a:cxn ang="0">
                    <a:pos x="302" y="163"/>
                  </a:cxn>
                  <a:cxn ang="0">
                    <a:pos x="155" y="326"/>
                  </a:cxn>
                  <a:cxn ang="0">
                    <a:pos x="311" y="504"/>
                  </a:cxn>
                  <a:cxn ang="0">
                    <a:pos x="210" y="504"/>
                  </a:cxn>
                </a:cxnLst>
                <a:rect l="0" t="0" r="r" b="b"/>
                <a:pathLst>
                  <a:path w="311" h="504">
                    <a:moveTo>
                      <a:pt x="210" y="504"/>
                    </a:moveTo>
                    <a:lnTo>
                      <a:pt x="77" y="341"/>
                    </a:lnTo>
                    <a:lnTo>
                      <a:pt x="75" y="341"/>
                    </a:lnTo>
                    <a:lnTo>
                      <a:pt x="75" y="504"/>
                    </a:lnTo>
                    <a:lnTo>
                      <a:pt x="0" y="504"/>
                    </a:lnTo>
                    <a:lnTo>
                      <a:pt x="0" y="0"/>
                    </a:lnTo>
                    <a:lnTo>
                      <a:pt x="75" y="0"/>
                    </a:lnTo>
                    <a:lnTo>
                      <a:pt x="75" y="319"/>
                    </a:lnTo>
                    <a:lnTo>
                      <a:pt x="77" y="319"/>
                    </a:lnTo>
                    <a:lnTo>
                      <a:pt x="203" y="163"/>
                    </a:lnTo>
                    <a:lnTo>
                      <a:pt x="302" y="163"/>
                    </a:lnTo>
                    <a:lnTo>
                      <a:pt x="155" y="326"/>
                    </a:lnTo>
                    <a:lnTo>
                      <a:pt x="311" y="504"/>
                    </a:lnTo>
                    <a:lnTo>
                      <a:pt x="210" y="50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92" name="Freeform 21"/>
              <p:cNvSpPr>
                <a:spLocks/>
              </p:cNvSpPr>
              <p:nvPr/>
            </p:nvSpPr>
            <p:spPr bwMode="black">
              <a:xfrm>
                <a:off x="6561298" y="5627943"/>
                <a:ext cx="97004" cy="112422"/>
              </a:xfrm>
              <a:custGeom>
                <a:avLst/>
                <a:gdLst/>
                <a:ahLst/>
                <a:cxnLst>
                  <a:cxn ang="0">
                    <a:pos x="95" y="144"/>
                  </a:cxn>
                  <a:cxn ang="0">
                    <a:pos x="95" y="123"/>
                  </a:cxn>
                  <a:cxn ang="0">
                    <a:pos x="95" y="123"/>
                  </a:cxn>
                  <a:cxn ang="0">
                    <a:pos x="87" y="132"/>
                  </a:cxn>
                  <a:cxn ang="0">
                    <a:pos x="78" y="140"/>
                  </a:cxn>
                  <a:cxn ang="0">
                    <a:pos x="66" y="146"/>
                  </a:cxn>
                  <a:cxn ang="0">
                    <a:pos x="51" y="148"/>
                  </a:cxn>
                  <a:cxn ang="0">
                    <a:pos x="13" y="133"/>
                  </a:cxn>
                  <a:cxn ang="0">
                    <a:pos x="0" y="88"/>
                  </a:cxn>
                  <a:cxn ang="0">
                    <a:pos x="0" y="0"/>
                  </a:cxn>
                  <a:cxn ang="0">
                    <a:pos x="33" y="0"/>
                  </a:cxn>
                  <a:cxn ang="0">
                    <a:pos x="33" y="83"/>
                  </a:cxn>
                  <a:cxn ang="0">
                    <a:pos x="35" y="101"/>
                  </a:cxn>
                  <a:cxn ang="0">
                    <a:pos x="41" y="113"/>
                  </a:cxn>
                  <a:cxn ang="0">
                    <a:pos x="50" y="119"/>
                  </a:cxn>
                  <a:cxn ang="0">
                    <a:pos x="63" y="121"/>
                  </a:cxn>
                  <a:cxn ang="0">
                    <a:pos x="75" y="119"/>
                  </a:cxn>
                  <a:cxn ang="0">
                    <a:pos x="86" y="111"/>
                  </a:cxn>
                  <a:cxn ang="0">
                    <a:pos x="93" y="99"/>
                  </a:cxn>
                  <a:cxn ang="0">
                    <a:pos x="95" y="83"/>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2"/>
                      <a:pt x="0" y="107"/>
                      <a:pt x="0" y="88"/>
                    </a:cubicBezTo>
                    <a:cubicBezTo>
                      <a:pt x="0" y="0"/>
                      <a:pt x="0" y="0"/>
                      <a:pt x="0" y="0"/>
                    </a:cubicBezTo>
                    <a:cubicBezTo>
                      <a:pt x="33" y="0"/>
                      <a:pt x="33" y="0"/>
                      <a:pt x="33" y="0"/>
                    </a:cubicBezTo>
                    <a:cubicBezTo>
                      <a:pt x="33" y="83"/>
                      <a:pt x="33" y="83"/>
                      <a:pt x="33" y="83"/>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99"/>
                    </a:cubicBezTo>
                    <a:cubicBezTo>
                      <a:pt x="94" y="95"/>
                      <a:pt x="95" y="89"/>
                      <a:pt x="95" y="83"/>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93" name="Freeform 22"/>
              <p:cNvSpPr>
                <a:spLocks/>
              </p:cNvSpPr>
              <p:nvPr/>
            </p:nvSpPr>
            <p:spPr bwMode="black">
              <a:xfrm>
                <a:off x="6727362" y="5584901"/>
                <a:ext cx="207821" cy="152573"/>
              </a:xfrm>
              <a:custGeom>
                <a:avLst/>
                <a:gdLst/>
                <a:ahLst/>
                <a:cxnLst>
                  <a:cxn ang="0">
                    <a:pos x="219" y="201"/>
                  </a:cxn>
                  <a:cxn ang="0">
                    <a:pos x="179" y="201"/>
                  </a:cxn>
                  <a:cxn ang="0">
                    <a:pos x="142" y="61"/>
                  </a:cxn>
                  <a:cxn ang="0">
                    <a:pos x="140" y="56"/>
                  </a:cxn>
                  <a:cxn ang="0">
                    <a:pos x="140" y="50"/>
                  </a:cxn>
                  <a:cxn ang="0">
                    <a:pos x="139" y="45"/>
                  </a:cxn>
                  <a:cxn ang="0">
                    <a:pos x="138" y="39"/>
                  </a:cxn>
                  <a:cxn ang="0">
                    <a:pos x="138" y="39"/>
                  </a:cxn>
                  <a:cxn ang="0">
                    <a:pos x="137" y="45"/>
                  </a:cxn>
                  <a:cxn ang="0">
                    <a:pos x="136" y="50"/>
                  </a:cxn>
                  <a:cxn ang="0">
                    <a:pos x="135" y="56"/>
                  </a:cxn>
                  <a:cxn ang="0">
                    <a:pos x="134" y="61"/>
                  </a:cxn>
                  <a:cxn ang="0">
                    <a:pos x="97" y="201"/>
                  </a:cxn>
                  <a:cxn ang="0">
                    <a:pos x="57" y="201"/>
                  </a:cxn>
                  <a:cxn ang="0">
                    <a:pos x="0" y="0"/>
                  </a:cxn>
                  <a:cxn ang="0">
                    <a:pos x="37" y="0"/>
                  </a:cxn>
                  <a:cxn ang="0">
                    <a:pos x="74" y="146"/>
                  </a:cxn>
                  <a:cxn ang="0">
                    <a:pos x="75" y="151"/>
                  </a:cxn>
                  <a:cxn ang="0">
                    <a:pos x="76" y="157"/>
                  </a:cxn>
                  <a:cxn ang="0">
                    <a:pos x="76" y="162"/>
                  </a:cxn>
                  <a:cxn ang="0">
                    <a:pos x="77" y="167"/>
                  </a:cxn>
                  <a:cxn ang="0">
                    <a:pos x="78" y="167"/>
                  </a:cxn>
                  <a:cxn ang="0">
                    <a:pos x="78" y="163"/>
                  </a:cxn>
                  <a:cxn ang="0">
                    <a:pos x="79" y="157"/>
                  </a:cxn>
                  <a:cxn ang="0">
                    <a:pos x="80" y="151"/>
                  </a:cxn>
                  <a:cxn ang="0">
                    <a:pos x="81" y="145"/>
                  </a:cxn>
                  <a:cxn ang="0">
                    <a:pos x="122" y="0"/>
                  </a:cxn>
                  <a:cxn ang="0">
                    <a:pos x="158" y="0"/>
                  </a:cxn>
                  <a:cxn ang="0">
                    <a:pos x="196" y="147"/>
                  </a:cxn>
                  <a:cxn ang="0">
                    <a:pos x="198" y="157"/>
                  </a:cxn>
                  <a:cxn ang="0">
                    <a:pos x="199" y="167"/>
                  </a:cxn>
                  <a:cxn ang="0">
                    <a:pos x="200" y="167"/>
                  </a:cxn>
                  <a:cxn ang="0">
                    <a:pos x="200" y="162"/>
                  </a:cxn>
                  <a:cxn ang="0">
                    <a:pos x="201" y="156"/>
                  </a:cxn>
                  <a:cxn ang="0">
                    <a:pos x="202" y="151"/>
                  </a:cxn>
                  <a:cxn ang="0">
                    <a:pos x="203" y="146"/>
                  </a:cxn>
                  <a:cxn ang="0">
                    <a:pos x="239" y="0"/>
                  </a:cxn>
                  <a:cxn ang="0">
                    <a:pos x="274" y="0"/>
                  </a:cxn>
                  <a:cxn ang="0">
                    <a:pos x="219" y="201"/>
                  </a:cxn>
                </a:cxnLst>
                <a:rect l="0" t="0" r="r" b="b"/>
                <a:pathLst>
                  <a:path w="274" h="201">
                    <a:moveTo>
                      <a:pt x="219" y="201"/>
                    </a:moveTo>
                    <a:cubicBezTo>
                      <a:pt x="179" y="201"/>
                      <a:pt x="179" y="201"/>
                      <a:pt x="179" y="201"/>
                    </a:cubicBezTo>
                    <a:cubicBezTo>
                      <a:pt x="142" y="61"/>
                      <a:pt x="142" y="61"/>
                      <a:pt x="142" y="61"/>
                    </a:cubicBezTo>
                    <a:cubicBezTo>
                      <a:pt x="141" y="59"/>
                      <a:pt x="141" y="58"/>
                      <a:pt x="140" y="56"/>
                    </a:cubicBezTo>
                    <a:cubicBezTo>
                      <a:pt x="140" y="54"/>
                      <a:pt x="140" y="52"/>
                      <a:pt x="140" y="50"/>
                    </a:cubicBezTo>
                    <a:cubicBezTo>
                      <a:pt x="139" y="48"/>
                      <a:pt x="139" y="47"/>
                      <a:pt x="139" y="45"/>
                    </a:cubicBezTo>
                    <a:cubicBezTo>
                      <a:pt x="139" y="43"/>
                      <a:pt x="138" y="41"/>
                      <a:pt x="138" y="39"/>
                    </a:cubicBezTo>
                    <a:cubicBezTo>
                      <a:pt x="138" y="39"/>
                      <a:pt x="138" y="39"/>
                      <a:pt x="138" y="39"/>
                    </a:cubicBezTo>
                    <a:cubicBezTo>
                      <a:pt x="138" y="41"/>
                      <a:pt x="137" y="43"/>
                      <a:pt x="137" y="45"/>
                    </a:cubicBezTo>
                    <a:cubicBezTo>
                      <a:pt x="137" y="47"/>
                      <a:pt x="137" y="48"/>
                      <a:pt x="136" y="50"/>
                    </a:cubicBezTo>
                    <a:cubicBezTo>
                      <a:pt x="136" y="52"/>
                      <a:pt x="136" y="54"/>
                      <a:pt x="135" y="56"/>
                    </a:cubicBezTo>
                    <a:cubicBezTo>
                      <a:pt x="135" y="58"/>
                      <a:pt x="135" y="59"/>
                      <a:pt x="134" y="61"/>
                    </a:cubicBezTo>
                    <a:cubicBezTo>
                      <a:pt x="97" y="201"/>
                      <a:pt x="97" y="201"/>
                      <a:pt x="97" y="201"/>
                    </a:cubicBezTo>
                    <a:cubicBezTo>
                      <a:pt x="57" y="201"/>
                      <a:pt x="57" y="201"/>
                      <a:pt x="57" y="201"/>
                    </a:cubicBezTo>
                    <a:cubicBezTo>
                      <a:pt x="0" y="0"/>
                      <a:pt x="0" y="0"/>
                      <a:pt x="0" y="0"/>
                    </a:cubicBezTo>
                    <a:cubicBezTo>
                      <a:pt x="37" y="0"/>
                      <a:pt x="37" y="0"/>
                      <a:pt x="37" y="0"/>
                    </a:cubicBezTo>
                    <a:cubicBezTo>
                      <a:pt x="74" y="146"/>
                      <a:pt x="74" y="146"/>
                      <a:pt x="74" y="146"/>
                    </a:cubicBezTo>
                    <a:cubicBezTo>
                      <a:pt x="74" y="147"/>
                      <a:pt x="75" y="149"/>
                      <a:pt x="75" y="151"/>
                    </a:cubicBezTo>
                    <a:cubicBezTo>
                      <a:pt x="75" y="153"/>
                      <a:pt x="76" y="155"/>
                      <a:pt x="76" y="157"/>
                    </a:cubicBezTo>
                    <a:cubicBezTo>
                      <a:pt x="76" y="159"/>
                      <a:pt x="76" y="161"/>
                      <a:pt x="76" y="162"/>
                    </a:cubicBezTo>
                    <a:cubicBezTo>
                      <a:pt x="77" y="164"/>
                      <a:pt x="77" y="166"/>
                      <a:pt x="77" y="167"/>
                    </a:cubicBezTo>
                    <a:cubicBezTo>
                      <a:pt x="78" y="167"/>
                      <a:pt x="78" y="167"/>
                      <a:pt x="78" y="167"/>
                    </a:cubicBezTo>
                    <a:cubicBezTo>
                      <a:pt x="78" y="166"/>
                      <a:pt x="78" y="164"/>
                      <a:pt x="78" y="163"/>
                    </a:cubicBezTo>
                    <a:cubicBezTo>
                      <a:pt x="78" y="161"/>
                      <a:pt x="79" y="159"/>
                      <a:pt x="79" y="157"/>
                    </a:cubicBezTo>
                    <a:cubicBezTo>
                      <a:pt x="79" y="155"/>
                      <a:pt x="80" y="153"/>
                      <a:pt x="80" y="151"/>
                    </a:cubicBezTo>
                    <a:cubicBezTo>
                      <a:pt x="81" y="149"/>
                      <a:pt x="81" y="147"/>
                      <a:pt x="81" y="145"/>
                    </a:cubicBezTo>
                    <a:cubicBezTo>
                      <a:pt x="122" y="0"/>
                      <a:pt x="122" y="0"/>
                      <a:pt x="122" y="0"/>
                    </a:cubicBezTo>
                    <a:cubicBezTo>
                      <a:pt x="158" y="0"/>
                      <a:pt x="158" y="0"/>
                      <a:pt x="158" y="0"/>
                    </a:cubicBezTo>
                    <a:cubicBezTo>
                      <a:pt x="196" y="147"/>
                      <a:pt x="196" y="147"/>
                      <a:pt x="196" y="147"/>
                    </a:cubicBezTo>
                    <a:cubicBezTo>
                      <a:pt x="197" y="150"/>
                      <a:pt x="198" y="153"/>
                      <a:pt x="198" y="157"/>
                    </a:cubicBezTo>
                    <a:cubicBezTo>
                      <a:pt x="199" y="160"/>
                      <a:pt x="199" y="164"/>
                      <a:pt x="199" y="167"/>
                    </a:cubicBezTo>
                    <a:cubicBezTo>
                      <a:pt x="200" y="167"/>
                      <a:pt x="200" y="167"/>
                      <a:pt x="200" y="167"/>
                    </a:cubicBezTo>
                    <a:cubicBezTo>
                      <a:pt x="200" y="166"/>
                      <a:pt x="200" y="164"/>
                      <a:pt x="200" y="162"/>
                    </a:cubicBezTo>
                    <a:cubicBezTo>
                      <a:pt x="201" y="160"/>
                      <a:pt x="201" y="158"/>
                      <a:pt x="201" y="156"/>
                    </a:cubicBezTo>
                    <a:cubicBezTo>
                      <a:pt x="201" y="155"/>
                      <a:pt x="202" y="153"/>
                      <a:pt x="202" y="151"/>
                    </a:cubicBezTo>
                    <a:cubicBezTo>
                      <a:pt x="202" y="149"/>
                      <a:pt x="202" y="148"/>
                      <a:pt x="203" y="146"/>
                    </a:cubicBezTo>
                    <a:cubicBezTo>
                      <a:pt x="239" y="0"/>
                      <a:pt x="239" y="0"/>
                      <a:pt x="239" y="0"/>
                    </a:cubicBezTo>
                    <a:cubicBezTo>
                      <a:pt x="274" y="0"/>
                      <a:pt x="274" y="0"/>
                      <a:pt x="274" y="0"/>
                    </a:cubicBezTo>
                    <a:lnTo>
                      <a:pt x="21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94" name="Freeform 23"/>
              <p:cNvSpPr>
                <a:spLocks noEditPoints="1"/>
              </p:cNvSpPr>
              <p:nvPr/>
            </p:nvSpPr>
            <p:spPr bwMode="black">
              <a:xfrm>
                <a:off x="6934540" y="5625694"/>
                <a:ext cx="99253" cy="114671"/>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2" y="149"/>
                      <a:pt x="86" y="149"/>
                    </a:cubicBezTo>
                    <a:cubicBezTo>
                      <a:pt x="81" y="150"/>
                      <a:pt x="75" y="151"/>
                      <a:pt x="69" y="151"/>
                    </a:cubicBezTo>
                    <a:cubicBezTo>
                      <a:pt x="58" y="151"/>
                      <a:pt x="48" y="149"/>
                      <a:pt x="40" y="146"/>
                    </a:cubicBezTo>
                    <a:cubicBezTo>
                      <a:pt x="32" y="143"/>
                      <a:pt x="24" y="138"/>
                      <a:pt x="18"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95" name="Rectangle 24"/>
              <p:cNvSpPr>
                <a:spLocks noChangeArrowheads="1"/>
              </p:cNvSpPr>
              <p:nvPr/>
            </p:nvSpPr>
            <p:spPr bwMode="black">
              <a:xfrm>
                <a:off x="7052744" y="5575586"/>
                <a:ext cx="25054" cy="161888"/>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grpSp>
        <p:grpSp>
          <p:nvGrpSpPr>
            <p:cNvPr id="95" name="Group 94"/>
            <p:cNvGrpSpPr/>
            <p:nvPr/>
          </p:nvGrpSpPr>
          <p:grpSpPr bwMode="black">
            <a:xfrm>
              <a:off x="2752545" y="1866828"/>
              <a:ext cx="922797" cy="149721"/>
              <a:chOff x="891368" y="5611897"/>
              <a:chExt cx="1049730" cy="170204"/>
            </a:xfrm>
            <a:solidFill>
              <a:schemeClr val="tx1"/>
            </a:solidFill>
            <a:effectLst/>
          </p:grpSpPr>
          <p:sp>
            <p:nvSpPr>
              <p:cNvPr id="279" name="Freeform 32"/>
              <p:cNvSpPr>
                <a:spLocks/>
              </p:cNvSpPr>
              <p:nvPr/>
            </p:nvSpPr>
            <p:spPr bwMode="black">
              <a:xfrm>
                <a:off x="891368" y="5618377"/>
                <a:ext cx="93741" cy="163724"/>
              </a:xfrm>
              <a:custGeom>
                <a:avLst/>
                <a:gdLst/>
                <a:ahLst/>
                <a:cxnLst>
                  <a:cxn ang="0">
                    <a:pos x="120" y="152"/>
                  </a:cxn>
                  <a:cxn ang="0">
                    <a:pos x="116" y="173"/>
                  </a:cxn>
                  <a:cxn ang="0">
                    <a:pos x="104" y="191"/>
                  </a:cxn>
                  <a:cxn ang="0">
                    <a:pos x="82" y="204"/>
                  </a:cxn>
                  <a:cxn ang="0">
                    <a:pos x="48" y="209"/>
                  </a:cxn>
                  <a:cxn ang="0">
                    <a:pos x="35" y="208"/>
                  </a:cxn>
                  <a:cxn ang="0">
                    <a:pos x="21" y="205"/>
                  </a:cxn>
                  <a:cxn ang="0">
                    <a:pos x="9" y="201"/>
                  </a:cxn>
                  <a:cxn ang="0">
                    <a:pos x="0" y="197"/>
                  </a:cxn>
                  <a:cxn ang="0">
                    <a:pos x="0" y="160"/>
                  </a:cxn>
                  <a:cxn ang="0">
                    <a:pos x="12" y="169"/>
                  </a:cxn>
                  <a:cxn ang="0">
                    <a:pos x="25" y="175"/>
                  </a:cxn>
                  <a:cxn ang="0">
                    <a:pos x="39" y="179"/>
                  </a:cxn>
                  <a:cxn ang="0">
                    <a:pos x="52" y="180"/>
                  </a:cxn>
                  <a:cxn ang="0">
                    <a:pos x="68" y="178"/>
                  </a:cxn>
                  <a:cxn ang="0">
                    <a:pos x="78" y="172"/>
                  </a:cxn>
                  <a:cxn ang="0">
                    <a:pos x="83" y="164"/>
                  </a:cxn>
                  <a:cxn ang="0">
                    <a:pos x="84" y="155"/>
                  </a:cxn>
                  <a:cxn ang="0">
                    <a:pos x="82" y="145"/>
                  </a:cxn>
                  <a:cxn ang="0">
                    <a:pos x="75" y="135"/>
                  </a:cxn>
                  <a:cxn ang="0">
                    <a:pos x="63" y="125"/>
                  </a:cxn>
                  <a:cxn ang="0">
                    <a:pos x="45" y="115"/>
                  </a:cxn>
                  <a:cxn ang="0">
                    <a:pos x="23" y="101"/>
                  </a:cxn>
                  <a:cxn ang="0">
                    <a:pos x="9" y="87"/>
                  </a:cxn>
                  <a:cxn ang="0">
                    <a:pos x="2" y="73"/>
                  </a:cxn>
                  <a:cxn ang="0">
                    <a:pos x="0" y="57"/>
                  </a:cxn>
                  <a:cxn ang="0">
                    <a:pos x="4" y="34"/>
                  </a:cxn>
                  <a:cxn ang="0">
                    <a:pos x="18" y="16"/>
                  </a:cxn>
                  <a:cxn ang="0">
                    <a:pos x="40" y="5"/>
                  </a:cxn>
                  <a:cxn ang="0">
                    <a:pos x="68" y="0"/>
                  </a:cxn>
                  <a:cxn ang="0">
                    <a:pos x="81" y="1"/>
                  </a:cxn>
                  <a:cxn ang="0">
                    <a:pos x="94" y="3"/>
                  </a:cxn>
                  <a:cxn ang="0">
                    <a:pos x="104" y="6"/>
                  </a:cxn>
                  <a:cxn ang="0">
                    <a:pos x="112" y="8"/>
                  </a:cxn>
                  <a:cxn ang="0">
                    <a:pos x="112" y="43"/>
                  </a:cxn>
                  <a:cxn ang="0">
                    <a:pos x="102" y="37"/>
                  </a:cxn>
                  <a:cxn ang="0">
                    <a:pos x="92" y="33"/>
                  </a:cxn>
                  <a:cxn ang="0">
                    <a:pos x="80" y="30"/>
                  </a:cxn>
                  <a:cxn ang="0">
                    <a:pos x="68" y="29"/>
                  </a:cxn>
                  <a:cxn ang="0">
                    <a:pos x="54" y="31"/>
                  </a:cxn>
                  <a:cxn ang="0">
                    <a:pos x="44" y="36"/>
                  </a:cxn>
                  <a:cxn ang="0">
                    <a:pos x="38" y="44"/>
                  </a:cxn>
                  <a:cxn ang="0">
                    <a:pos x="35" y="54"/>
                  </a:cxn>
                  <a:cxn ang="0">
                    <a:pos x="37" y="65"/>
                  </a:cxn>
                  <a:cxn ang="0">
                    <a:pos x="43" y="74"/>
                  </a:cxn>
                  <a:cxn ang="0">
                    <a:pos x="54" y="83"/>
                  </a:cxn>
                  <a:cxn ang="0">
                    <a:pos x="70" y="92"/>
                  </a:cxn>
                  <a:cxn ang="0">
                    <a:pos x="92" y="105"/>
                  </a:cxn>
                  <a:cxn ang="0">
                    <a:pos x="107" y="119"/>
                  </a:cxn>
                  <a:cxn ang="0">
                    <a:pos x="117" y="134"/>
                  </a:cxn>
                  <a:cxn ang="0">
                    <a:pos x="120" y="152"/>
                  </a:cxn>
                </a:cxnLst>
                <a:rect l="0" t="0" r="r" b="b"/>
                <a:pathLst>
                  <a:path w="120" h="209">
                    <a:moveTo>
                      <a:pt x="120" y="152"/>
                    </a:moveTo>
                    <a:cubicBezTo>
                      <a:pt x="120" y="159"/>
                      <a:pt x="119" y="166"/>
                      <a:pt x="116" y="173"/>
                    </a:cubicBezTo>
                    <a:cubicBezTo>
                      <a:pt x="114" y="180"/>
                      <a:pt x="110" y="186"/>
                      <a:pt x="104" y="191"/>
                    </a:cubicBezTo>
                    <a:cubicBezTo>
                      <a:pt x="98" y="196"/>
                      <a:pt x="91" y="201"/>
                      <a:pt x="82" y="204"/>
                    </a:cubicBezTo>
                    <a:cubicBezTo>
                      <a:pt x="73" y="207"/>
                      <a:pt x="62" y="209"/>
                      <a:pt x="48" y="209"/>
                    </a:cubicBezTo>
                    <a:cubicBezTo>
                      <a:pt x="44" y="209"/>
                      <a:pt x="40" y="208"/>
                      <a:pt x="35" y="208"/>
                    </a:cubicBezTo>
                    <a:cubicBezTo>
                      <a:pt x="30" y="207"/>
                      <a:pt x="26" y="206"/>
                      <a:pt x="21" y="205"/>
                    </a:cubicBezTo>
                    <a:cubicBezTo>
                      <a:pt x="17" y="204"/>
                      <a:pt x="13" y="203"/>
                      <a:pt x="9" y="201"/>
                    </a:cubicBezTo>
                    <a:cubicBezTo>
                      <a:pt x="6" y="200"/>
                      <a:pt x="3" y="198"/>
                      <a:pt x="0" y="197"/>
                    </a:cubicBezTo>
                    <a:cubicBezTo>
                      <a:pt x="0" y="160"/>
                      <a:pt x="0" y="160"/>
                      <a:pt x="0" y="160"/>
                    </a:cubicBezTo>
                    <a:cubicBezTo>
                      <a:pt x="4" y="163"/>
                      <a:pt x="7" y="166"/>
                      <a:pt x="12" y="169"/>
                    </a:cubicBezTo>
                    <a:cubicBezTo>
                      <a:pt x="16" y="171"/>
                      <a:pt x="20" y="173"/>
                      <a:pt x="25" y="175"/>
                    </a:cubicBezTo>
                    <a:cubicBezTo>
                      <a:pt x="30" y="177"/>
                      <a:pt x="34" y="178"/>
                      <a:pt x="39" y="179"/>
                    </a:cubicBezTo>
                    <a:cubicBezTo>
                      <a:pt x="43" y="180"/>
                      <a:pt x="48" y="180"/>
                      <a:pt x="52" y="180"/>
                    </a:cubicBezTo>
                    <a:cubicBezTo>
                      <a:pt x="58" y="180"/>
                      <a:pt x="64" y="179"/>
                      <a:pt x="68" y="178"/>
                    </a:cubicBezTo>
                    <a:cubicBezTo>
                      <a:pt x="72" y="176"/>
                      <a:pt x="76" y="174"/>
                      <a:pt x="78" y="172"/>
                    </a:cubicBezTo>
                    <a:cubicBezTo>
                      <a:pt x="80" y="170"/>
                      <a:pt x="82" y="167"/>
                      <a:pt x="83" y="164"/>
                    </a:cubicBezTo>
                    <a:cubicBezTo>
                      <a:pt x="84" y="161"/>
                      <a:pt x="84" y="158"/>
                      <a:pt x="84" y="155"/>
                    </a:cubicBezTo>
                    <a:cubicBezTo>
                      <a:pt x="84" y="151"/>
                      <a:pt x="84" y="148"/>
                      <a:pt x="82" y="145"/>
                    </a:cubicBezTo>
                    <a:cubicBezTo>
                      <a:pt x="81" y="141"/>
                      <a:pt x="78" y="138"/>
                      <a:pt x="75" y="135"/>
                    </a:cubicBezTo>
                    <a:cubicBezTo>
                      <a:pt x="72" y="132"/>
                      <a:pt x="68" y="129"/>
                      <a:pt x="63" y="125"/>
                    </a:cubicBezTo>
                    <a:cubicBezTo>
                      <a:pt x="58" y="122"/>
                      <a:pt x="52" y="119"/>
                      <a:pt x="45" y="115"/>
                    </a:cubicBezTo>
                    <a:cubicBezTo>
                      <a:pt x="36" y="110"/>
                      <a:pt x="29" y="106"/>
                      <a:pt x="23" y="101"/>
                    </a:cubicBezTo>
                    <a:cubicBezTo>
                      <a:pt x="17" y="97"/>
                      <a:pt x="13" y="92"/>
                      <a:pt x="9" y="87"/>
                    </a:cubicBezTo>
                    <a:cubicBezTo>
                      <a:pt x="6" y="83"/>
                      <a:pt x="3" y="78"/>
                      <a:pt x="2" y="73"/>
                    </a:cubicBezTo>
                    <a:cubicBezTo>
                      <a:pt x="0" y="68"/>
                      <a:pt x="0" y="62"/>
                      <a:pt x="0" y="57"/>
                    </a:cubicBezTo>
                    <a:cubicBezTo>
                      <a:pt x="0" y="49"/>
                      <a:pt x="1" y="41"/>
                      <a:pt x="4" y="34"/>
                    </a:cubicBezTo>
                    <a:cubicBezTo>
                      <a:pt x="8" y="27"/>
                      <a:pt x="12" y="21"/>
                      <a:pt x="18" y="16"/>
                    </a:cubicBezTo>
                    <a:cubicBezTo>
                      <a:pt x="24" y="11"/>
                      <a:pt x="31" y="7"/>
                      <a:pt x="40" y="5"/>
                    </a:cubicBezTo>
                    <a:cubicBezTo>
                      <a:pt x="48" y="2"/>
                      <a:pt x="58" y="0"/>
                      <a:pt x="68" y="0"/>
                    </a:cubicBezTo>
                    <a:cubicBezTo>
                      <a:pt x="72" y="0"/>
                      <a:pt x="77" y="1"/>
                      <a:pt x="81" y="1"/>
                    </a:cubicBezTo>
                    <a:cubicBezTo>
                      <a:pt x="86" y="2"/>
                      <a:pt x="90" y="2"/>
                      <a:pt x="94" y="3"/>
                    </a:cubicBezTo>
                    <a:cubicBezTo>
                      <a:pt x="98" y="4"/>
                      <a:pt x="101" y="5"/>
                      <a:pt x="104" y="6"/>
                    </a:cubicBezTo>
                    <a:cubicBezTo>
                      <a:pt x="108" y="6"/>
                      <a:pt x="110" y="7"/>
                      <a:pt x="112" y="8"/>
                    </a:cubicBezTo>
                    <a:cubicBezTo>
                      <a:pt x="112" y="43"/>
                      <a:pt x="112" y="43"/>
                      <a:pt x="112" y="43"/>
                    </a:cubicBezTo>
                    <a:cubicBezTo>
                      <a:pt x="109" y="41"/>
                      <a:pt x="106" y="39"/>
                      <a:pt x="102" y="37"/>
                    </a:cubicBezTo>
                    <a:cubicBezTo>
                      <a:pt x="99" y="35"/>
                      <a:pt x="95" y="34"/>
                      <a:pt x="92" y="33"/>
                    </a:cubicBezTo>
                    <a:cubicBezTo>
                      <a:pt x="88" y="31"/>
                      <a:pt x="84" y="31"/>
                      <a:pt x="80" y="30"/>
                    </a:cubicBezTo>
                    <a:cubicBezTo>
                      <a:pt x="76" y="29"/>
                      <a:pt x="72" y="29"/>
                      <a:pt x="68" y="29"/>
                    </a:cubicBezTo>
                    <a:cubicBezTo>
                      <a:pt x="63" y="29"/>
                      <a:pt x="58" y="30"/>
                      <a:pt x="54" y="31"/>
                    </a:cubicBezTo>
                    <a:cubicBezTo>
                      <a:pt x="50" y="32"/>
                      <a:pt x="47" y="34"/>
                      <a:pt x="44" y="36"/>
                    </a:cubicBezTo>
                    <a:cubicBezTo>
                      <a:pt x="41" y="38"/>
                      <a:pt x="39" y="41"/>
                      <a:pt x="38" y="44"/>
                    </a:cubicBezTo>
                    <a:cubicBezTo>
                      <a:pt x="36" y="47"/>
                      <a:pt x="35" y="51"/>
                      <a:pt x="35" y="54"/>
                    </a:cubicBezTo>
                    <a:cubicBezTo>
                      <a:pt x="35" y="58"/>
                      <a:pt x="36" y="62"/>
                      <a:pt x="37" y="65"/>
                    </a:cubicBezTo>
                    <a:cubicBezTo>
                      <a:pt x="38" y="68"/>
                      <a:pt x="40" y="71"/>
                      <a:pt x="43" y="74"/>
                    </a:cubicBezTo>
                    <a:cubicBezTo>
                      <a:pt x="46" y="77"/>
                      <a:pt x="49" y="80"/>
                      <a:pt x="54" y="83"/>
                    </a:cubicBezTo>
                    <a:cubicBezTo>
                      <a:pt x="58" y="86"/>
                      <a:pt x="64" y="89"/>
                      <a:pt x="70" y="92"/>
                    </a:cubicBezTo>
                    <a:cubicBezTo>
                      <a:pt x="78" y="96"/>
                      <a:pt x="86" y="101"/>
                      <a:pt x="92" y="105"/>
                    </a:cubicBezTo>
                    <a:cubicBezTo>
                      <a:pt x="98" y="109"/>
                      <a:pt x="103" y="114"/>
                      <a:pt x="107" y="119"/>
                    </a:cubicBezTo>
                    <a:cubicBezTo>
                      <a:pt x="112" y="123"/>
                      <a:pt x="115" y="129"/>
                      <a:pt x="117" y="134"/>
                    </a:cubicBezTo>
                    <a:cubicBezTo>
                      <a:pt x="119" y="139"/>
                      <a:pt x="120" y="145"/>
                      <a:pt x="120" y="15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80" name="Freeform 33"/>
              <p:cNvSpPr>
                <a:spLocks noEditPoints="1"/>
              </p:cNvSpPr>
              <p:nvPr/>
            </p:nvSpPr>
            <p:spPr bwMode="black">
              <a:xfrm>
                <a:off x="996773" y="5663736"/>
                <a:ext cx="94605" cy="11836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5"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81" name="Rectangle 34"/>
              <p:cNvSpPr>
                <a:spLocks noChangeArrowheads="1"/>
              </p:cNvSpPr>
              <p:nvPr/>
            </p:nvSpPr>
            <p:spPr bwMode="black">
              <a:xfrm>
                <a:off x="1115570" y="5611897"/>
                <a:ext cx="25055" cy="167180"/>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82" name="Freeform 35"/>
              <p:cNvSpPr>
                <a:spLocks noEditPoints="1"/>
              </p:cNvSpPr>
              <p:nvPr/>
            </p:nvSpPr>
            <p:spPr bwMode="black">
              <a:xfrm>
                <a:off x="1160928" y="5663736"/>
                <a:ext cx="93741" cy="118365"/>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7"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2"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83" name="Freeform 36"/>
              <p:cNvSpPr>
                <a:spLocks/>
              </p:cNvSpPr>
              <p:nvPr/>
            </p:nvSpPr>
            <p:spPr bwMode="black">
              <a:xfrm>
                <a:off x="1279293" y="5663736"/>
                <a:ext cx="168043" cy="115341"/>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4" y="66"/>
                  </a:cxn>
                  <a:cxn ang="0">
                    <a:pos x="124" y="147"/>
                  </a:cxn>
                  <a:cxn ang="0">
                    <a:pos x="91" y="147"/>
                  </a:cxn>
                  <a:cxn ang="0">
                    <a:pos x="91" y="63"/>
                  </a:cxn>
                  <a:cxn ang="0">
                    <a:pos x="89" y="46"/>
                  </a:cxn>
                  <a:cxn ang="0">
                    <a:pos x="84" y="35"/>
                  </a:cxn>
                  <a:cxn ang="0">
                    <a:pos x="75"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3" y="2"/>
                  </a:cxn>
                  <a:cxn ang="0">
                    <a:pos x="104" y="7"/>
                  </a:cxn>
                  <a:cxn ang="0">
                    <a:pos x="114"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4" y="61"/>
                      <a:pt x="124" y="66"/>
                    </a:cubicBezTo>
                    <a:cubicBezTo>
                      <a:pt x="124" y="147"/>
                      <a:pt x="124" y="147"/>
                      <a:pt x="124" y="147"/>
                    </a:cubicBezTo>
                    <a:cubicBezTo>
                      <a:pt x="91" y="147"/>
                      <a:pt x="91" y="147"/>
                      <a:pt x="91" y="147"/>
                    </a:cubicBezTo>
                    <a:cubicBezTo>
                      <a:pt x="91" y="63"/>
                      <a:pt x="91" y="63"/>
                      <a:pt x="91" y="63"/>
                    </a:cubicBezTo>
                    <a:cubicBezTo>
                      <a:pt x="91" y="56"/>
                      <a:pt x="91" y="51"/>
                      <a:pt x="89" y="46"/>
                    </a:cubicBezTo>
                    <a:cubicBezTo>
                      <a:pt x="88" y="41"/>
                      <a:pt x="86" y="38"/>
                      <a:pt x="84" y="35"/>
                    </a:cubicBezTo>
                    <a:cubicBezTo>
                      <a:pt x="81" y="32"/>
                      <a:pt x="78" y="30"/>
                      <a:pt x="75" y="28"/>
                    </a:cubicBezTo>
                    <a:cubicBezTo>
                      <a:pt x="71" y="27"/>
                      <a:pt x="67" y="26"/>
                      <a:pt x="63" y="26"/>
                    </a:cubicBezTo>
                    <a:cubicBezTo>
                      <a:pt x="59" y="26"/>
                      <a:pt x="55" y="27"/>
                      <a:pt x="51" y="29"/>
                    </a:cubicBezTo>
                    <a:cubicBezTo>
                      <a:pt x="47" y="31"/>
                      <a:pt x="44" y="34"/>
                      <a:pt x="41" y="37"/>
                    </a:cubicBezTo>
                    <a:cubicBezTo>
                      <a:pt x="39" y="41"/>
                      <a:pt x="37" y="45"/>
                      <a:pt x="35" y="50"/>
                    </a:cubicBezTo>
                    <a:cubicBezTo>
                      <a:pt x="34"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3" y="2"/>
                    </a:cubicBezTo>
                    <a:cubicBezTo>
                      <a:pt x="97" y="3"/>
                      <a:pt x="101" y="5"/>
                      <a:pt x="104" y="7"/>
                    </a:cubicBezTo>
                    <a:cubicBezTo>
                      <a:pt x="108" y="10"/>
                      <a:pt x="111" y="13"/>
                      <a:pt x="114"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84" name="Freeform 37"/>
              <p:cNvSpPr>
                <a:spLocks noEditPoints="1"/>
              </p:cNvSpPr>
              <p:nvPr/>
            </p:nvSpPr>
            <p:spPr bwMode="black">
              <a:xfrm>
                <a:off x="1464183" y="5663736"/>
                <a:ext cx="94605" cy="11836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85" name="Freeform 38"/>
              <p:cNvSpPr>
                <a:spLocks/>
              </p:cNvSpPr>
              <p:nvPr/>
            </p:nvSpPr>
            <p:spPr bwMode="black">
              <a:xfrm>
                <a:off x="1571316" y="5632201"/>
                <a:ext cx="71278" cy="149900"/>
              </a:xfrm>
              <a:custGeom>
                <a:avLst/>
                <a:gdLst/>
                <a:ahLst/>
                <a:cxnLst>
                  <a:cxn ang="0">
                    <a:pos x="86" y="188"/>
                  </a:cxn>
                  <a:cxn ang="0">
                    <a:pos x="80" y="189"/>
                  </a:cxn>
                  <a:cxn ang="0">
                    <a:pos x="73" y="190"/>
                  </a:cxn>
                  <a:cxn ang="0">
                    <a:pos x="66" y="191"/>
                  </a:cxn>
                  <a:cxn ang="0">
                    <a:pos x="34" y="179"/>
                  </a:cxn>
                  <a:cxn ang="0">
                    <a:pos x="23" y="145"/>
                  </a:cxn>
                  <a:cxn ang="0">
                    <a:pos x="23" y="69"/>
                  </a:cxn>
                  <a:cxn ang="0">
                    <a:pos x="0" y="69"/>
                  </a:cxn>
                  <a:cxn ang="0">
                    <a:pos x="0" y="43"/>
                  </a:cxn>
                  <a:cxn ang="0">
                    <a:pos x="23" y="43"/>
                  </a:cxn>
                  <a:cxn ang="0">
                    <a:pos x="23" y="10"/>
                  </a:cxn>
                  <a:cxn ang="0">
                    <a:pos x="56" y="0"/>
                  </a:cxn>
                  <a:cxn ang="0">
                    <a:pos x="56" y="43"/>
                  </a:cxn>
                  <a:cxn ang="0">
                    <a:pos x="91" y="43"/>
                  </a:cxn>
                  <a:cxn ang="0">
                    <a:pos x="91" y="69"/>
                  </a:cxn>
                  <a:cxn ang="0">
                    <a:pos x="56" y="69"/>
                  </a:cxn>
                  <a:cxn ang="0">
                    <a:pos x="56" y="139"/>
                  </a:cxn>
                  <a:cxn ang="0">
                    <a:pos x="61" y="158"/>
                  </a:cxn>
                  <a:cxn ang="0">
                    <a:pos x="76" y="164"/>
                  </a:cxn>
                  <a:cxn ang="0">
                    <a:pos x="83"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3" y="160"/>
                      <a:pt x="23" y="145"/>
                    </a:cubicBezTo>
                    <a:cubicBezTo>
                      <a:pt x="23" y="69"/>
                      <a:pt x="23" y="69"/>
                      <a:pt x="23" y="69"/>
                    </a:cubicBezTo>
                    <a:cubicBezTo>
                      <a:pt x="0" y="69"/>
                      <a:pt x="0" y="69"/>
                      <a:pt x="0" y="69"/>
                    </a:cubicBezTo>
                    <a:cubicBezTo>
                      <a:pt x="0" y="43"/>
                      <a:pt x="0" y="43"/>
                      <a:pt x="0" y="43"/>
                    </a:cubicBezTo>
                    <a:cubicBezTo>
                      <a:pt x="23" y="43"/>
                      <a:pt x="23" y="43"/>
                      <a:pt x="23" y="43"/>
                    </a:cubicBezTo>
                    <a:cubicBezTo>
                      <a:pt x="23" y="10"/>
                      <a:pt x="23" y="10"/>
                      <a:pt x="23"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3" y="163"/>
                    </a:cubicBezTo>
                    <a:cubicBezTo>
                      <a:pt x="86" y="162"/>
                      <a:pt x="89" y="161"/>
                      <a:pt x="91" y="160"/>
                    </a:cubicBezTo>
                    <a:cubicBezTo>
                      <a:pt x="91" y="186"/>
                      <a:pt x="91" y="186"/>
                      <a:pt x="91" y="186"/>
                    </a:cubicBezTo>
                    <a:cubicBezTo>
                      <a:pt x="90" y="186"/>
                      <a:pt x="88" y="187"/>
                      <a:pt x="86" y="18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86" name="Freeform 39"/>
              <p:cNvSpPr>
                <a:spLocks noEditPoints="1"/>
              </p:cNvSpPr>
              <p:nvPr/>
            </p:nvSpPr>
            <p:spPr bwMode="black">
              <a:xfrm>
                <a:off x="1721648" y="5621401"/>
                <a:ext cx="104541" cy="157676"/>
              </a:xfrm>
              <a:custGeom>
                <a:avLst/>
                <a:gdLst/>
                <a:ahLst/>
                <a:cxnLst>
                  <a:cxn ang="0">
                    <a:pos x="134" y="62"/>
                  </a:cxn>
                  <a:cxn ang="0">
                    <a:pos x="129" y="88"/>
                  </a:cxn>
                  <a:cxn ang="0">
                    <a:pos x="114" y="109"/>
                  </a:cxn>
                  <a:cxn ang="0">
                    <a:pos x="90" y="123"/>
                  </a:cxn>
                  <a:cxn ang="0">
                    <a:pos x="57" y="129"/>
                  </a:cxn>
                  <a:cxn ang="0">
                    <a:pos x="33" y="129"/>
                  </a:cxn>
                  <a:cxn ang="0">
                    <a:pos x="33" y="201"/>
                  </a:cxn>
                  <a:cxn ang="0">
                    <a:pos x="0" y="201"/>
                  </a:cxn>
                  <a:cxn ang="0">
                    <a:pos x="0" y="0"/>
                  </a:cxn>
                  <a:cxn ang="0">
                    <a:pos x="62" y="0"/>
                  </a:cxn>
                  <a:cxn ang="0">
                    <a:pos x="93" y="4"/>
                  </a:cxn>
                  <a:cxn ang="0">
                    <a:pos x="116" y="17"/>
                  </a:cxn>
                  <a:cxn ang="0">
                    <a:pos x="129" y="36"/>
                  </a:cxn>
                  <a:cxn ang="0">
                    <a:pos x="134" y="62"/>
                  </a:cxn>
                  <a:cxn ang="0">
                    <a:pos x="99" y="63"/>
                  </a:cxn>
                  <a:cxn ang="0">
                    <a:pos x="96" y="49"/>
                  </a:cxn>
                  <a:cxn ang="0">
                    <a:pos x="88" y="38"/>
                  </a:cxn>
                  <a:cxn ang="0">
                    <a:pos x="75" y="30"/>
                  </a:cxn>
                  <a:cxn ang="0">
                    <a:pos x="56" y="28"/>
                  </a:cxn>
                  <a:cxn ang="0">
                    <a:pos x="33" y="28"/>
                  </a:cxn>
                  <a:cxn ang="0">
                    <a:pos x="33" y="100"/>
                  </a:cxn>
                  <a:cxn ang="0">
                    <a:pos x="54" y="100"/>
                  </a:cxn>
                  <a:cxn ang="0">
                    <a:pos x="87" y="91"/>
                  </a:cxn>
                  <a:cxn ang="0">
                    <a:pos x="99" y="63"/>
                  </a:cxn>
                </a:cxnLst>
                <a:rect l="0" t="0" r="r" b="b"/>
                <a:pathLst>
                  <a:path w="134" h="201">
                    <a:moveTo>
                      <a:pt x="134" y="62"/>
                    </a:moveTo>
                    <a:cubicBezTo>
                      <a:pt x="134" y="71"/>
                      <a:pt x="132" y="80"/>
                      <a:pt x="129" y="88"/>
                    </a:cubicBezTo>
                    <a:cubicBezTo>
                      <a:pt x="125" y="96"/>
                      <a:pt x="120" y="103"/>
                      <a:pt x="114" y="109"/>
                    </a:cubicBezTo>
                    <a:cubicBezTo>
                      <a:pt x="107" y="115"/>
                      <a:pt x="99" y="120"/>
                      <a:pt x="90" y="123"/>
                    </a:cubicBezTo>
                    <a:cubicBezTo>
                      <a:pt x="80" y="127"/>
                      <a:pt x="69" y="129"/>
                      <a:pt x="57" y="129"/>
                    </a:cubicBezTo>
                    <a:cubicBezTo>
                      <a:pt x="33" y="129"/>
                      <a:pt x="33" y="129"/>
                      <a:pt x="33" y="129"/>
                    </a:cubicBezTo>
                    <a:cubicBezTo>
                      <a:pt x="33" y="201"/>
                      <a:pt x="33" y="201"/>
                      <a:pt x="33" y="201"/>
                    </a:cubicBezTo>
                    <a:cubicBezTo>
                      <a:pt x="0" y="201"/>
                      <a:pt x="0" y="201"/>
                      <a:pt x="0" y="201"/>
                    </a:cubicBezTo>
                    <a:cubicBezTo>
                      <a:pt x="0" y="0"/>
                      <a:pt x="0" y="0"/>
                      <a:pt x="0" y="0"/>
                    </a:cubicBezTo>
                    <a:cubicBezTo>
                      <a:pt x="62" y="0"/>
                      <a:pt x="62" y="0"/>
                      <a:pt x="62" y="0"/>
                    </a:cubicBezTo>
                    <a:cubicBezTo>
                      <a:pt x="74" y="0"/>
                      <a:pt x="84" y="1"/>
                      <a:pt x="93" y="4"/>
                    </a:cubicBezTo>
                    <a:cubicBezTo>
                      <a:pt x="102" y="7"/>
                      <a:pt x="110" y="11"/>
                      <a:pt x="116" y="17"/>
                    </a:cubicBezTo>
                    <a:cubicBezTo>
                      <a:pt x="122" y="22"/>
                      <a:pt x="126" y="29"/>
                      <a:pt x="129" y="36"/>
                    </a:cubicBezTo>
                    <a:cubicBezTo>
                      <a:pt x="132" y="44"/>
                      <a:pt x="134" y="53"/>
                      <a:pt x="134" y="62"/>
                    </a:cubicBezTo>
                    <a:close/>
                    <a:moveTo>
                      <a:pt x="99" y="63"/>
                    </a:moveTo>
                    <a:cubicBezTo>
                      <a:pt x="99" y="58"/>
                      <a:pt x="98" y="53"/>
                      <a:pt x="96" y="49"/>
                    </a:cubicBezTo>
                    <a:cubicBezTo>
                      <a:pt x="94" y="44"/>
                      <a:pt x="92" y="41"/>
                      <a:pt x="88" y="38"/>
                    </a:cubicBezTo>
                    <a:cubicBezTo>
                      <a:pt x="85" y="34"/>
                      <a:pt x="80" y="32"/>
                      <a:pt x="75" y="30"/>
                    </a:cubicBezTo>
                    <a:cubicBezTo>
                      <a:pt x="69" y="29"/>
                      <a:pt x="63" y="28"/>
                      <a:pt x="56" y="28"/>
                    </a:cubicBezTo>
                    <a:cubicBezTo>
                      <a:pt x="33" y="28"/>
                      <a:pt x="33" y="28"/>
                      <a:pt x="33" y="28"/>
                    </a:cubicBezTo>
                    <a:cubicBezTo>
                      <a:pt x="33" y="100"/>
                      <a:pt x="33" y="100"/>
                      <a:pt x="33" y="100"/>
                    </a:cubicBezTo>
                    <a:cubicBezTo>
                      <a:pt x="54" y="100"/>
                      <a:pt x="54" y="100"/>
                      <a:pt x="54" y="100"/>
                    </a:cubicBezTo>
                    <a:cubicBezTo>
                      <a:pt x="68" y="100"/>
                      <a:pt x="79" y="97"/>
                      <a:pt x="87" y="91"/>
                    </a:cubicBezTo>
                    <a:cubicBezTo>
                      <a:pt x="95" y="85"/>
                      <a:pt x="99" y="76"/>
                      <a:pt x="99" y="6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87" name="Freeform 40"/>
              <p:cNvSpPr>
                <a:spLocks noEditPoints="1"/>
              </p:cNvSpPr>
              <p:nvPr/>
            </p:nvSpPr>
            <p:spPr bwMode="black">
              <a:xfrm>
                <a:off x="1825757" y="5663736"/>
                <a:ext cx="115341" cy="118365"/>
              </a:xfrm>
              <a:custGeom>
                <a:avLst/>
                <a:gdLst/>
                <a:ahLst/>
                <a:cxnLst>
                  <a:cxn ang="0">
                    <a:pos x="148" y="74"/>
                  </a:cxn>
                  <a:cxn ang="0">
                    <a:pos x="142" y="106"/>
                  </a:cxn>
                  <a:cxn ang="0">
                    <a:pos x="127" y="130"/>
                  </a:cxn>
                  <a:cxn ang="0">
                    <a:pos x="103" y="145"/>
                  </a:cxn>
                  <a:cxn ang="0">
                    <a:pos x="73"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2" y="106"/>
                    </a:cubicBezTo>
                    <a:cubicBezTo>
                      <a:pt x="139" y="115"/>
                      <a:pt x="134" y="124"/>
                      <a:pt x="127" y="130"/>
                    </a:cubicBezTo>
                    <a:cubicBezTo>
                      <a:pt x="120" y="137"/>
                      <a:pt x="113" y="142"/>
                      <a:pt x="103" y="145"/>
                    </a:cubicBezTo>
                    <a:cubicBezTo>
                      <a:pt x="94" y="149"/>
                      <a:pt x="84" y="151"/>
                      <a:pt x="73"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5"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7" y="26"/>
                      <a:pt x="74" y="26"/>
                    </a:cubicBezTo>
                    <a:cubicBezTo>
                      <a:pt x="68" y="26"/>
                      <a:pt x="63" y="27"/>
                      <a:pt x="58" y="29"/>
                    </a:cubicBezTo>
                    <a:cubicBezTo>
                      <a:pt x="53" y="31"/>
                      <a:pt x="49" y="34"/>
                      <a:pt x="45" y="38"/>
                    </a:cubicBezTo>
                    <a:cubicBezTo>
                      <a:pt x="42" y="42"/>
                      <a:pt x="39" y="48"/>
                      <a:pt x="37" y="54"/>
                    </a:cubicBezTo>
                    <a:cubicBezTo>
                      <a:pt x="35" y="60"/>
                      <a:pt x="34" y="67"/>
                      <a:pt x="34" y="76"/>
                    </a:cubicBezTo>
                    <a:cubicBezTo>
                      <a:pt x="34" y="84"/>
                      <a:pt x="35" y="91"/>
                      <a:pt x="37" y="97"/>
                    </a:cubicBezTo>
                    <a:cubicBezTo>
                      <a:pt x="39" y="103"/>
                      <a:pt x="41" y="108"/>
                      <a:pt x="45" y="112"/>
                    </a:cubicBezTo>
                    <a:cubicBezTo>
                      <a:pt x="49" y="116"/>
                      <a:pt x="53" y="119"/>
                      <a:pt x="58" y="121"/>
                    </a:cubicBezTo>
                    <a:cubicBezTo>
                      <a:pt x="63" y="123"/>
                      <a:pt x="69" y="124"/>
                      <a:pt x="75" y="124"/>
                    </a:cubicBezTo>
                    <a:cubicBezTo>
                      <a:pt x="87" y="124"/>
                      <a:pt x="97" y="120"/>
                      <a:pt x="104" y="112"/>
                    </a:cubicBezTo>
                    <a:cubicBezTo>
                      <a:pt x="111"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grpSp>
        <p:grpSp>
          <p:nvGrpSpPr>
            <p:cNvPr id="96" name="Group 95"/>
            <p:cNvGrpSpPr/>
            <p:nvPr/>
          </p:nvGrpSpPr>
          <p:grpSpPr bwMode="black">
            <a:xfrm>
              <a:off x="2790273" y="3075156"/>
              <a:ext cx="803100" cy="193930"/>
              <a:chOff x="9053746" y="4958394"/>
              <a:chExt cx="913569" cy="220459"/>
            </a:xfrm>
            <a:solidFill>
              <a:schemeClr val="tx1"/>
            </a:solidFill>
            <a:effectLst/>
          </p:grpSpPr>
          <p:sp>
            <p:nvSpPr>
              <p:cNvPr id="271" name="Freeform 25"/>
              <p:cNvSpPr>
                <a:spLocks noEditPoints="1"/>
              </p:cNvSpPr>
              <p:nvPr/>
            </p:nvSpPr>
            <p:spPr bwMode="black">
              <a:xfrm>
                <a:off x="9053746" y="4965666"/>
                <a:ext cx="150719" cy="162948"/>
              </a:xfrm>
              <a:custGeom>
                <a:avLst/>
                <a:gdLst/>
                <a:ahLst/>
                <a:cxnLst>
                  <a:cxn ang="0">
                    <a:pos x="193" y="103"/>
                  </a:cxn>
                  <a:cxn ang="0">
                    <a:pos x="186" y="146"/>
                  </a:cxn>
                  <a:cxn ang="0">
                    <a:pos x="166" y="180"/>
                  </a:cxn>
                  <a:cxn ang="0">
                    <a:pos x="135" y="201"/>
                  </a:cxn>
                  <a:cxn ang="0">
                    <a:pos x="95" y="209"/>
                  </a:cxn>
                  <a:cxn ang="0">
                    <a:pos x="56" y="201"/>
                  </a:cxn>
                  <a:cxn ang="0">
                    <a:pos x="26" y="180"/>
                  </a:cxn>
                  <a:cxn ang="0">
                    <a:pos x="7" y="148"/>
                  </a:cxn>
                  <a:cxn ang="0">
                    <a:pos x="0" y="107"/>
                  </a:cxn>
                  <a:cxn ang="0">
                    <a:pos x="6" y="64"/>
                  </a:cxn>
                  <a:cxn ang="0">
                    <a:pos x="25" y="31"/>
                  </a:cxn>
                  <a:cxn ang="0">
                    <a:pos x="56" y="8"/>
                  </a:cxn>
                  <a:cxn ang="0">
                    <a:pos x="99" y="0"/>
                  </a:cxn>
                  <a:cxn ang="0">
                    <a:pos x="137" y="8"/>
                  </a:cxn>
                  <a:cxn ang="0">
                    <a:pos x="167" y="28"/>
                  </a:cxn>
                  <a:cxn ang="0">
                    <a:pos x="186" y="61"/>
                  </a:cxn>
                  <a:cxn ang="0">
                    <a:pos x="193" y="103"/>
                  </a:cxn>
                  <a:cxn ang="0">
                    <a:pos x="158" y="106"/>
                  </a:cxn>
                  <a:cxn ang="0">
                    <a:pos x="153" y="73"/>
                  </a:cxn>
                  <a:cxn ang="0">
                    <a:pos x="141" y="49"/>
                  </a:cxn>
                  <a:cxn ang="0">
                    <a:pos x="122" y="35"/>
                  </a:cxn>
                  <a:cxn ang="0">
                    <a:pos x="97" y="30"/>
                  </a:cxn>
                  <a:cxn ang="0">
                    <a:pos x="71" y="36"/>
                  </a:cxn>
                  <a:cxn ang="0">
                    <a:pos x="52" y="51"/>
                  </a:cxn>
                  <a:cxn ang="0">
                    <a:pos x="40" y="74"/>
                  </a:cxn>
                  <a:cxn ang="0">
                    <a:pos x="35" y="104"/>
                  </a:cxn>
                  <a:cxn ang="0">
                    <a:pos x="40" y="136"/>
                  </a:cxn>
                  <a:cxn ang="0">
                    <a:pos x="53" y="159"/>
                  </a:cxn>
                  <a:cxn ang="0">
                    <a:pos x="72" y="174"/>
                  </a:cxn>
                  <a:cxn ang="0">
                    <a:pos x="96" y="179"/>
                  </a:cxn>
                  <a:cxn ang="0">
                    <a:pos x="121" y="174"/>
                  </a:cxn>
                  <a:cxn ang="0">
                    <a:pos x="140" y="160"/>
                  </a:cxn>
                  <a:cxn ang="0">
                    <a:pos x="153" y="137"/>
                  </a:cxn>
                  <a:cxn ang="0">
                    <a:pos x="158" y="106"/>
                  </a:cxn>
                </a:cxnLst>
                <a:rect l="0" t="0" r="r" b="b"/>
                <a:pathLst>
                  <a:path w="193" h="209">
                    <a:moveTo>
                      <a:pt x="193" y="103"/>
                    </a:moveTo>
                    <a:cubicBezTo>
                      <a:pt x="193" y="119"/>
                      <a:pt x="191" y="133"/>
                      <a:pt x="186" y="146"/>
                    </a:cubicBezTo>
                    <a:cubicBezTo>
                      <a:pt x="181" y="159"/>
                      <a:pt x="175" y="171"/>
                      <a:pt x="166" y="180"/>
                    </a:cubicBezTo>
                    <a:cubicBezTo>
                      <a:pt x="158" y="189"/>
                      <a:pt x="147" y="196"/>
                      <a:pt x="135" y="201"/>
                    </a:cubicBezTo>
                    <a:cubicBezTo>
                      <a:pt x="123" y="206"/>
                      <a:pt x="110" y="209"/>
                      <a:pt x="95" y="209"/>
                    </a:cubicBezTo>
                    <a:cubicBezTo>
                      <a:pt x="81" y="209"/>
                      <a:pt x="68" y="206"/>
                      <a:pt x="56" y="201"/>
                    </a:cubicBezTo>
                    <a:cubicBezTo>
                      <a:pt x="44" y="196"/>
                      <a:pt x="34" y="189"/>
                      <a:pt x="26" y="180"/>
                    </a:cubicBezTo>
                    <a:cubicBezTo>
                      <a:pt x="18" y="172"/>
                      <a:pt x="11" y="161"/>
                      <a:pt x="7" y="148"/>
                    </a:cubicBezTo>
                    <a:cubicBezTo>
                      <a:pt x="2" y="136"/>
                      <a:pt x="0" y="122"/>
                      <a:pt x="0" y="107"/>
                    </a:cubicBezTo>
                    <a:cubicBezTo>
                      <a:pt x="0" y="92"/>
                      <a:pt x="2" y="77"/>
                      <a:pt x="6" y="64"/>
                    </a:cubicBezTo>
                    <a:cubicBezTo>
                      <a:pt x="11" y="51"/>
                      <a:pt x="17" y="40"/>
                      <a:pt x="25" y="31"/>
                    </a:cubicBezTo>
                    <a:cubicBezTo>
                      <a:pt x="34" y="21"/>
                      <a:pt x="44" y="14"/>
                      <a:pt x="56" y="8"/>
                    </a:cubicBezTo>
                    <a:cubicBezTo>
                      <a:pt x="69" y="3"/>
                      <a:pt x="83" y="0"/>
                      <a:pt x="99" y="0"/>
                    </a:cubicBezTo>
                    <a:cubicBezTo>
                      <a:pt x="113" y="0"/>
                      <a:pt x="125" y="3"/>
                      <a:pt x="137" y="8"/>
                    </a:cubicBezTo>
                    <a:cubicBezTo>
                      <a:pt x="149" y="13"/>
                      <a:pt x="159" y="19"/>
                      <a:pt x="167" y="28"/>
                    </a:cubicBezTo>
                    <a:cubicBezTo>
                      <a:pt x="175" y="37"/>
                      <a:pt x="182" y="48"/>
                      <a:pt x="186" y="61"/>
                    </a:cubicBezTo>
                    <a:cubicBezTo>
                      <a:pt x="191" y="73"/>
                      <a:pt x="193" y="87"/>
                      <a:pt x="193" y="103"/>
                    </a:cubicBezTo>
                    <a:close/>
                    <a:moveTo>
                      <a:pt x="158" y="106"/>
                    </a:moveTo>
                    <a:cubicBezTo>
                      <a:pt x="158" y="93"/>
                      <a:pt x="156" y="82"/>
                      <a:pt x="153" y="73"/>
                    </a:cubicBezTo>
                    <a:cubicBezTo>
                      <a:pt x="150" y="63"/>
                      <a:pt x="146" y="56"/>
                      <a:pt x="141" y="49"/>
                    </a:cubicBezTo>
                    <a:cubicBezTo>
                      <a:pt x="136" y="43"/>
                      <a:pt x="129" y="38"/>
                      <a:pt x="122" y="35"/>
                    </a:cubicBezTo>
                    <a:cubicBezTo>
                      <a:pt x="115" y="32"/>
                      <a:pt x="106" y="30"/>
                      <a:pt x="97" y="30"/>
                    </a:cubicBezTo>
                    <a:cubicBezTo>
                      <a:pt x="88" y="30"/>
                      <a:pt x="79" y="32"/>
                      <a:pt x="71" y="36"/>
                    </a:cubicBezTo>
                    <a:cubicBezTo>
                      <a:pt x="64" y="39"/>
                      <a:pt x="57" y="44"/>
                      <a:pt x="52" y="51"/>
                    </a:cubicBezTo>
                    <a:cubicBezTo>
                      <a:pt x="47" y="57"/>
                      <a:pt x="42" y="65"/>
                      <a:pt x="40" y="74"/>
                    </a:cubicBezTo>
                    <a:cubicBezTo>
                      <a:pt x="37" y="84"/>
                      <a:pt x="35" y="94"/>
                      <a:pt x="35" y="104"/>
                    </a:cubicBezTo>
                    <a:cubicBezTo>
                      <a:pt x="35" y="116"/>
                      <a:pt x="37" y="127"/>
                      <a:pt x="40" y="136"/>
                    </a:cubicBezTo>
                    <a:cubicBezTo>
                      <a:pt x="43" y="145"/>
                      <a:pt x="47" y="153"/>
                      <a:pt x="53" y="159"/>
                    </a:cubicBezTo>
                    <a:cubicBezTo>
                      <a:pt x="58" y="166"/>
                      <a:pt x="64" y="171"/>
                      <a:pt x="72" y="174"/>
                    </a:cubicBezTo>
                    <a:cubicBezTo>
                      <a:pt x="79" y="177"/>
                      <a:pt x="87" y="179"/>
                      <a:pt x="96" y="179"/>
                    </a:cubicBezTo>
                    <a:cubicBezTo>
                      <a:pt x="105" y="179"/>
                      <a:pt x="113" y="177"/>
                      <a:pt x="121" y="174"/>
                    </a:cubicBezTo>
                    <a:cubicBezTo>
                      <a:pt x="128" y="171"/>
                      <a:pt x="135" y="167"/>
                      <a:pt x="140" y="160"/>
                    </a:cubicBezTo>
                    <a:cubicBezTo>
                      <a:pt x="146" y="154"/>
                      <a:pt x="150" y="147"/>
                      <a:pt x="153" y="137"/>
                    </a:cubicBezTo>
                    <a:cubicBezTo>
                      <a:pt x="156" y="128"/>
                      <a:pt x="158" y="118"/>
                      <a:pt x="158"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72" name="Freeform 26"/>
              <p:cNvSpPr>
                <a:spLocks noEditPoints="1"/>
              </p:cNvSpPr>
              <p:nvPr/>
            </p:nvSpPr>
            <p:spPr bwMode="black">
              <a:xfrm>
                <a:off x="9226280" y="4959385"/>
                <a:ext cx="108412" cy="169228"/>
              </a:xfrm>
              <a:custGeom>
                <a:avLst/>
                <a:gdLst/>
                <a:ahLst/>
                <a:cxnLst>
                  <a:cxn ang="0">
                    <a:pos x="139" y="137"/>
                  </a:cxn>
                  <a:cxn ang="0">
                    <a:pos x="135" y="169"/>
                  </a:cxn>
                  <a:cxn ang="0">
                    <a:pos x="122" y="194"/>
                  </a:cxn>
                  <a:cxn ang="0">
                    <a:pos x="102" y="211"/>
                  </a:cxn>
                  <a:cxn ang="0">
                    <a:pos x="74" y="217"/>
                  </a:cxn>
                  <a:cxn ang="0">
                    <a:pos x="60" y="215"/>
                  </a:cxn>
                  <a:cxn ang="0">
                    <a:pos x="49" y="211"/>
                  </a:cxn>
                  <a:cxn ang="0">
                    <a:pos x="40" y="204"/>
                  </a:cxn>
                  <a:cxn ang="0">
                    <a:pos x="33" y="195"/>
                  </a:cxn>
                  <a:cxn ang="0">
                    <a:pos x="32" y="195"/>
                  </a:cxn>
                  <a:cxn ang="0">
                    <a:pos x="32" y="213"/>
                  </a:cxn>
                  <a:cxn ang="0">
                    <a:pos x="0" y="213"/>
                  </a:cxn>
                  <a:cxn ang="0">
                    <a:pos x="0" y="0"/>
                  </a:cxn>
                  <a:cxn ang="0">
                    <a:pos x="32" y="0"/>
                  </a:cxn>
                  <a:cxn ang="0">
                    <a:pos x="32" y="92"/>
                  </a:cxn>
                  <a:cxn ang="0">
                    <a:pos x="33" y="92"/>
                  </a:cxn>
                  <a:cxn ang="0">
                    <a:pos x="41" y="82"/>
                  </a:cxn>
                  <a:cxn ang="0">
                    <a:pos x="52" y="73"/>
                  </a:cxn>
                  <a:cxn ang="0">
                    <a:pos x="65" y="68"/>
                  </a:cxn>
                  <a:cxn ang="0">
                    <a:pos x="80" y="66"/>
                  </a:cxn>
                  <a:cxn ang="0">
                    <a:pos x="107" y="72"/>
                  </a:cxn>
                  <a:cxn ang="0">
                    <a:pos x="125" y="87"/>
                  </a:cxn>
                  <a:cxn ang="0">
                    <a:pos x="136" y="110"/>
                  </a:cxn>
                  <a:cxn ang="0">
                    <a:pos x="139" y="137"/>
                  </a:cxn>
                  <a:cxn ang="0">
                    <a:pos x="106" y="137"/>
                  </a:cxn>
                  <a:cxn ang="0">
                    <a:pos x="103" y="118"/>
                  </a:cxn>
                  <a:cxn ang="0">
                    <a:pos x="96" y="104"/>
                  </a:cxn>
                  <a:cxn ang="0">
                    <a:pos x="85" y="95"/>
                  </a:cxn>
                  <a:cxn ang="0">
                    <a:pos x="70" y="92"/>
                  </a:cxn>
                  <a:cxn ang="0">
                    <a:pos x="54" y="95"/>
                  </a:cxn>
                  <a:cxn ang="0">
                    <a:pos x="42" y="104"/>
                  </a:cxn>
                  <a:cxn ang="0">
                    <a:pos x="35" y="118"/>
                  </a:cxn>
                  <a:cxn ang="0">
                    <a:pos x="32" y="135"/>
                  </a:cxn>
                  <a:cxn ang="0">
                    <a:pos x="32" y="154"/>
                  </a:cxn>
                  <a:cxn ang="0">
                    <a:pos x="34" y="168"/>
                  </a:cxn>
                  <a:cxn ang="0">
                    <a:pos x="42" y="180"/>
                  </a:cxn>
                  <a:cxn ang="0">
                    <a:pos x="53" y="187"/>
                  </a:cxn>
                  <a:cxn ang="0">
                    <a:pos x="67" y="190"/>
                  </a:cxn>
                  <a:cxn ang="0">
                    <a:pos x="83" y="187"/>
                  </a:cxn>
                  <a:cxn ang="0">
                    <a:pos x="95" y="177"/>
                  </a:cxn>
                  <a:cxn ang="0">
                    <a:pos x="103" y="160"/>
                  </a:cxn>
                  <a:cxn ang="0">
                    <a:pos x="106" y="137"/>
                  </a:cxn>
                </a:cxnLst>
                <a:rect l="0" t="0" r="r" b="b"/>
                <a:pathLst>
                  <a:path w="139" h="217">
                    <a:moveTo>
                      <a:pt x="139" y="137"/>
                    </a:moveTo>
                    <a:cubicBezTo>
                      <a:pt x="139" y="149"/>
                      <a:pt x="138" y="159"/>
                      <a:pt x="135" y="169"/>
                    </a:cubicBezTo>
                    <a:cubicBezTo>
                      <a:pt x="132" y="179"/>
                      <a:pt x="128" y="187"/>
                      <a:pt x="122" y="194"/>
                    </a:cubicBezTo>
                    <a:cubicBezTo>
                      <a:pt x="117" y="201"/>
                      <a:pt x="110" y="207"/>
                      <a:pt x="102" y="211"/>
                    </a:cubicBezTo>
                    <a:cubicBezTo>
                      <a:pt x="94" y="215"/>
                      <a:pt x="84" y="217"/>
                      <a:pt x="74" y="217"/>
                    </a:cubicBezTo>
                    <a:cubicBezTo>
                      <a:pt x="69" y="217"/>
                      <a:pt x="64" y="216"/>
                      <a:pt x="60" y="215"/>
                    </a:cubicBezTo>
                    <a:cubicBezTo>
                      <a:pt x="56" y="214"/>
                      <a:pt x="52" y="212"/>
                      <a:pt x="49" y="211"/>
                    </a:cubicBezTo>
                    <a:cubicBezTo>
                      <a:pt x="45" y="209"/>
                      <a:pt x="42" y="206"/>
                      <a:pt x="40" y="204"/>
                    </a:cubicBezTo>
                    <a:cubicBezTo>
                      <a:pt x="37" y="201"/>
                      <a:pt x="35" y="198"/>
                      <a:pt x="33" y="195"/>
                    </a:cubicBezTo>
                    <a:cubicBezTo>
                      <a:pt x="32" y="195"/>
                      <a:pt x="32" y="195"/>
                      <a:pt x="32" y="195"/>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5"/>
                      <a:pt x="41" y="82"/>
                    </a:cubicBezTo>
                    <a:cubicBezTo>
                      <a:pt x="44" y="78"/>
                      <a:pt x="48" y="76"/>
                      <a:pt x="52" y="73"/>
                    </a:cubicBezTo>
                    <a:cubicBezTo>
                      <a:pt x="56" y="71"/>
                      <a:pt x="60" y="69"/>
                      <a:pt x="65" y="68"/>
                    </a:cubicBezTo>
                    <a:cubicBezTo>
                      <a:pt x="69" y="67"/>
                      <a:pt x="75" y="66"/>
                      <a:pt x="80" y="66"/>
                    </a:cubicBezTo>
                    <a:cubicBezTo>
                      <a:pt x="91" y="66"/>
                      <a:pt x="100" y="68"/>
                      <a:pt x="107" y="72"/>
                    </a:cubicBezTo>
                    <a:cubicBezTo>
                      <a:pt x="114" y="75"/>
                      <a:pt x="121" y="81"/>
                      <a:pt x="125" y="87"/>
                    </a:cubicBezTo>
                    <a:cubicBezTo>
                      <a:pt x="130" y="94"/>
                      <a:pt x="134" y="101"/>
                      <a:pt x="136" y="110"/>
                    </a:cubicBezTo>
                    <a:cubicBezTo>
                      <a:pt x="138" y="119"/>
                      <a:pt x="139" y="128"/>
                      <a:pt x="139" y="137"/>
                    </a:cubicBezTo>
                    <a:close/>
                    <a:moveTo>
                      <a:pt x="106" y="137"/>
                    </a:moveTo>
                    <a:cubicBezTo>
                      <a:pt x="106" y="130"/>
                      <a:pt x="105" y="124"/>
                      <a:pt x="103" y="118"/>
                    </a:cubicBezTo>
                    <a:cubicBezTo>
                      <a:pt x="102" y="113"/>
                      <a:pt x="99" y="108"/>
                      <a:pt x="96" y="104"/>
                    </a:cubicBezTo>
                    <a:cubicBezTo>
                      <a:pt x="93" y="101"/>
                      <a:pt x="89" y="98"/>
                      <a:pt x="85" y="95"/>
                    </a:cubicBezTo>
                    <a:cubicBezTo>
                      <a:pt x="81" y="93"/>
                      <a:pt x="75" y="92"/>
                      <a:pt x="70" y="92"/>
                    </a:cubicBezTo>
                    <a:cubicBezTo>
                      <a:pt x="64" y="92"/>
                      <a:pt x="59" y="93"/>
                      <a:pt x="54" y="95"/>
                    </a:cubicBezTo>
                    <a:cubicBezTo>
                      <a:pt x="50" y="98"/>
                      <a:pt x="46" y="100"/>
                      <a:pt x="42" y="104"/>
                    </a:cubicBezTo>
                    <a:cubicBezTo>
                      <a:pt x="39" y="108"/>
                      <a:pt x="36" y="112"/>
                      <a:pt x="35" y="118"/>
                    </a:cubicBezTo>
                    <a:cubicBezTo>
                      <a:pt x="33" y="123"/>
                      <a:pt x="32" y="129"/>
                      <a:pt x="32" y="135"/>
                    </a:cubicBezTo>
                    <a:cubicBezTo>
                      <a:pt x="32" y="154"/>
                      <a:pt x="32" y="154"/>
                      <a:pt x="32" y="154"/>
                    </a:cubicBezTo>
                    <a:cubicBezTo>
                      <a:pt x="32" y="159"/>
                      <a:pt x="33" y="164"/>
                      <a:pt x="34" y="168"/>
                    </a:cubicBezTo>
                    <a:cubicBezTo>
                      <a:pt x="36" y="172"/>
                      <a:pt x="39" y="176"/>
                      <a:pt x="42" y="180"/>
                    </a:cubicBezTo>
                    <a:cubicBezTo>
                      <a:pt x="45" y="183"/>
                      <a:pt x="48" y="185"/>
                      <a:pt x="53" y="187"/>
                    </a:cubicBezTo>
                    <a:cubicBezTo>
                      <a:pt x="57" y="189"/>
                      <a:pt x="62" y="190"/>
                      <a:pt x="67" y="190"/>
                    </a:cubicBezTo>
                    <a:cubicBezTo>
                      <a:pt x="73" y="190"/>
                      <a:pt x="78" y="189"/>
                      <a:pt x="83" y="187"/>
                    </a:cubicBezTo>
                    <a:cubicBezTo>
                      <a:pt x="88" y="185"/>
                      <a:pt x="92" y="181"/>
                      <a:pt x="95" y="177"/>
                    </a:cubicBezTo>
                    <a:cubicBezTo>
                      <a:pt x="99" y="172"/>
                      <a:pt x="101" y="167"/>
                      <a:pt x="103" y="160"/>
                    </a:cubicBezTo>
                    <a:cubicBezTo>
                      <a:pt x="105" y="153"/>
                      <a:pt x="106" y="146"/>
                      <a:pt x="106" y="13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73" name="Freeform 27"/>
              <p:cNvSpPr>
                <a:spLocks/>
              </p:cNvSpPr>
              <p:nvPr/>
            </p:nvSpPr>
            <p:spPr bwMode="black">
              <a:xfrm>
                <a:off x="9356837" y="5011608"/>
                <a:ext cx="64783" cy="114031"/>
              </a:xfrm>
              <a:custGeom>
                <a:avLst/>
                <a:gdLst/>
                <a:ahLst/>
                <a:cxnLst>
                  <a:cxn ang="0">
                    <a:pos x="79" y="32"/>
                  </a:cxn>
                  <a:cxn ang="0">
                    <a:pos x="75" y="31"/>
                  </a:cxn>
                  <a:cxn ang="0">
                    <a:pos x="69" y="29"/>
                  </a:cxn>
                  <a:cxn ang="0">
                    <a:pos x="64" y="29"/>
                  </a:cxn>
                  <a:cxn ang="0">
                    <a:pos x="52" y="32"/>
                  </a:cxn>
                  <a:cxn ang="0">
                    <a:pos x="42" y="41"/>
                  </a:cxn>
                  <a:cxn ang="0">
                    <a:pos x="35" y="54"/>
                  </a:cxn>
                  <a:cxn ang="0">
                    <a:pos x="32" y="73"/>
                  </a:cxn>
                  <a:cxn ang="0">
                    <a:pos x="32" y="146"/>
                  </a:cxn>
                  <a:cxn ang="0">
                    <a:pos x="0" y="146"/>
                  </a:cxn>
                  <a:cxn ang="0">
                    <a:pos x="0" y="2"/>
                  </a:cxn>
                  <a:cxn ang="0">
                    <a:pos x="32" y="2"/>
                  </a:cxn>
                  <a:cxn ang="0">
                    <a:pos x="32" y="30"/>
                  </a:cxn>
                  <a:cxn ang="0">
                    <a:pos x="33" y="30"/>
                  </a:cxn>
                  <a:cxn ang="0">
                    <a:pos x="40" y="17"/>
                  </a:cxn>
                  <a:cxn ang="0">
                    <a:pos x="49"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5" y="31"/>
                    </a:cubicBezTo>
                    <a:cubicBezTo>
                      <a:pt x="73" y="30"/>
                      <a:pt x="71" y="30"/>
                      <a:pt x="69" y="29"/>
                    </a:cubicBezTo>
                    <a:cubicBezTo>
                      <a:pt x="68" y="29"/>
                      <a:pt x="66" y="29"/>
                      <a:pt x="64" y="29"/>
                    </a:cubicBezTo>
                    <a:cubicBezTo>
                      <a:pt x="60" y="29"/>
                      <a:pt x="55" y="30"/>
                      <a:pt x="52" y="32"/>
                    </a:cubicBezTo>
                    <a:cubicBezTo>
                      <a:pt x="48" y="34"/>
                      <a:pt x="44" y="37"/>
                      <a:pt x="42" y="41"/>
                    </a:cubicBezTo>
                    <a:cubicBezTo>
                      <a:pt x="39" y="44"/>
                      <a:pt x="37"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9" y="7"/>
                    </a:cubicBezTo>
                    <a:cubicBezTo>
                      <a:pt x="52" y="5"/>
                      <a:pt x="55" y="3"/>
                      <a:pt x="59" y="2"/>
                    </a:cubicBezTo>
                    <a:cubicBezTo>
                      <a:pt x="62" y="0"/>
                      <a:pt x="66" y="0"/>
                      <a:pt x="70" y="0"/>
                    </a:cubicBezTo>
                    <a:cubicBezTo>
                      <a:pt x="72" y="0"/>
                      <a:pt x="75" y="0"/>
                      <a:pt x="77" y="0"/>
                    </a:cubicBezTo>
                    <a:cubicBezTo>
                      <a:pt x="79" y="1"/>
                      <a:pt x="81" y="1"/>
                      <a:pt x="83" y="2"/>
                    </a:cubicBezTo>
                    <a:cubicBezTo>
                      <a:pt x="83" y="34"/>
                      <a:pt x="83" y="34"/>
                      <a:pt x="83" y="34"/>
                    </a:cubicBezTo>
                    <a:cubicBezTo>
                      <a:pt x="82" y="33"/>
                      <a:pt x="81" y="33"/>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74" name="Freeform 28"/>
              <p:cNvSpPr>
                <a:spLocks noEditPoints="1"/>
              </p:cNvSpPr>
              <p:nvPr/>
            </p:nvSpPr>
            <p:spPr bwMode="black">
              <a:xfrm>
                <a:off x="9432527" y="4958394"/>
                <a:ext cx="31069" cy="16724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75" name="Freeform 29"/>
              <p:cNvSpPr>
                <a:spLocks noEditPoints="1"/>
              </p:cNvSpPr>
              <p:nvPr/>
            </p:nvSpPr>
            <p:spPr bwMode="black">
              <a:xfrm>
                <a:off x="9481775" y="5010947"/>
                <a:ext cx="109073" cy="167906"/>
              </a:xfrm>
              <a:custGeom>
                <a:avLst/>
                <a:gdLst/>
                <a:ahLst/>
                <a:cxnLst>
                  <a:cxn ang="0">
                    <a:pos x="135" y="166"/>
                  </a:cxn>
                  <a:cxn ang="0">
                    <a:pos x="121" y="192"/>
                  </a:cxn>
                  <a:cxn ang="0">
                    <a:pos x="96" y="209"/>
                  </a:cxn>
                  <a:cxn ang="0">
                    <a:pos x="59" y="215"/>
                  </a:cxn>
                  <a:cxn ang="0">
                    <a:pos x="44" y="214"/>
                  </a:cxn>
                  <a:cxn ang="0">
                    <a:pos x="31" y="212"/>
                  </a:cxn>
                  <a:cxn ang="0">
                    <a:pos x="20" y="209"/>
                  </a:cxn>
                  <a:cxn ang="0">
                    <a:pos x="11" y="206"/>
                  </a:cxn>
                  <a:cxn ang="0">
                    <a:pos x="11" y="175"/>
                  </a:cxn>
                  <a:cxn ang="0">
                    <a:pos x="21" y="180"/>
                  </a:cxn>
                  <a:cxn ang="0">
                    <a:pos x="32" y="184"/>
                  </a:cxn>
                  <a:cxn ang="0">
                    <a:pos x="45" y="187"/>
                  </a:cxn>
                  <a:cxn ang="0">
                    <a:pos x="58" y="189"/>
                  </a:cxn>
                  <a:cxn ang="0">
                    <a:pos x="81" y="185"/>
                  </a:cxn>
                  <a:cxn ang="0">
                    <a:pos x="96" y="174"/>
                  </a:cxn>
                  <a:cxn ang="0">
                    <a:pos x="105" y="158"/>
                  </a:cxn>
                  <a:cxn ang="0">
                    <a:pos x="108" y="138"/>
                  </a:cxn>
                  <a:cxn ang="0">
                    <a:pos x="108" y="124"/>
                  </a:cxn>
                  <a:cxn ang="0">
                    <a:pos x="107" y="124"/>
                  </a:cxn>
                  <a:cxn ang="0">
                    <a:pos x="88" y="144"/>
                  </a:cxn>
                  <a:cxn ang="0">
                    <a:pos x="60" y="151"/>
                  </a:cxn>
                  <a:cxn ang="0">
                    <a:pos x="35" y="146"/>
                  </a:cxn>
                  <a:cxn ang="0">
                    <a:pos x="16" y="131"/>
                  </a:cxn>
                  <a:cxn ang="0">
                    <a:pos x="4" y="109"/>
                  </a:cxn>
                  <a:cxn ang="0">
                    <a:pos x="0" y="80"/>
                  </a:cxn>
                  <a:cxn ang="0">
                    <a:pos x="5" y="47"/>
                  </a:cxn>
                  <a:cxn ang="0">
                    <a:pos x="18" y="22"/>
                  </a:cxn>
                  <a:cxn ang="0">
                    <a:pos x="39" y="5"/>
                  </a:cxn>
                  <a:cxn ang="0">
                    <a:pos x="66" y="0"/>
                  </a:cxn>
                  <a:cxn ang="0">
                    <a:pos x="91" y="6"/>
                  </a:cxn>
                  <a:cxn ang="0">
                    <a:pos x="107" y="21"/>
                  </a:cxn>
                  <a:cxn ang="0">
                    <a:pos x="108" y="21"/>
                  </a:cxn>
                  <a:cxn ang="0">
                    <a:pos x="108" y="3"/>
                  </a:cxn>
                  <a:cxn ang="0">
                    <a:pos x="140" y="3"/>
                  </a:cxn>
                  <a:cxn ang="0">
                    <a:pos x="140" y="134"/>
                  </a:cxn>
                  <a:cxn ang="0">
                    <a:pos x="135" y="166"/>
                  </a:cxn>
                  <a:cxn ang="0">
                    <a:pos x="108" y="63"/>
                  </a:cxn>
                  <a:cxn ang="0">
                    <a:pos x="105" y="49"/>
                  </a:cxn>
                  <a:cxn ang="0">
                    <a:pos x="98" y="37"/>
                  </a:cxn>
                  <a:cxn ang="0">
                    <a:pos x="87" y="29"/>
                  </a:cxn>
                  <a:cxn ang="0">
                    <a:pos x="73" y="26"/>
                  </a:cxn>
                  <a:cxn ang="0">
                    <a:pos x="57" y="30"/>
                  </a:cxn>
                  <a:cxn ang="0">
                    <a:pos x="44" y="39"/>
                  </a:cxn>
                  <a:cxn ang="0">
                    <a:pos x="37" y="56"/>
                  </a:cxn>
                  <a:cxn ang="0">
                    <a:pos x="34" y="79"/>
                  </a:cxn>
                  <a:cxn ang="0">
                    <a:pos x="36" y="97"/>
                  </a:cxn>
                  <a:cxn ang="0">
                    <a:pos x="43" y="111"/>
                  </a:cxn>
                  <a:cxn ang="0">
                    <a:pos x="55" y="121"/>
                  </a:cxn>
                  <a:cxn ang="0">
                    <a:pos x="70" y="124"/>
                  </a:cxn>
                  <a:cxn ang="0">
                    <a:pos x="85" y="121"/>
                  </a:cxn>
                  <a:cxn ang="0">
                    <a:pos x="97" y="112"/>
                  </a:cxn>
                  <a:cxn ang="0">
                    <a:pos x="105" y="98"/>
                  </a:cxn>
                  <a:cxn ang="0">
                    <a:pos x="108" y="80"/>
                  </a:cxn>
                  <a:cxn ang="0">
                    <a:pos x="108" y="63"/>
                  </a:cxn>
                </a:cxnLst>
                <a:rect l="0" t="0" r="r" b="b"/>
                <a:pathLst>
                  <a:path w="140" h="215">
                    <a:moveTo>
                      <a:pt x="135" y="166"/>
                    </a:moveTo>
                    <a:cubicBezTo>
                      <a:pt x="132" y="176"/>
                      <a:pt x="127" y="185"/>
                      <a:pt x="121" y="192"/>
                    </a:cubicBezTo>
                    <a:cubicBezTo>
                      <a:pt x="114" y="199"/>
                      <a:pt x="106" y="205"/>
                      <a:pt x="96" y="209"/>
                    </a:cubicBezTo>
                    <a:cubicBezTo>
                      <a:pt x="85" y="213"/>
                      <a:pt x="73" y="215"/>
                      <a:pt x="59" y="215"/>
                    </a:cubicBezTo>
                    <a:cubicBezTo>
                      <a:pt x="54" y="215"/>
                      <a:pt x="49" y="214"/>
                      <a:pt x="44" y="214"/>
                    </a:cubicBezTo>
                    <a:cubicBezTo>
                      <a:pt x="39" y="213"/>
                      <a:pt x="35" y="213"/>
                      <a:pt x="31" y="212"/>
                    </a:cubicBezTo>
                    <a:cubicBezTo>
                      <a:pt x="26" y="211"/>
                      <a:pt x="23" y="210"/>
                      <a:pt x="20" y="209"/>
                    </a:cubicBezTo>
                    <a:cubicBezTo>
                      <a:pt x="16" y="208"/>
                      <a:pt x="14" y="207"/>
                      <a:pt x="11" y="206"/>
                    </a:cubicBezTo>
                    <a:cubicBezTo>
                      <a:pt x="11" y="175"/>
                      <a:pt x="11" y="175"/>
                      <a:pt x="11" y="175"/>
                    </a:cubicBezTo>
                    <a:cubicBezTo>
                      <a:pt x="15" y="177"/>
                      <a:pt x="18" y="178"/>
                      <a:pt x="21" y="180"/>
                    </a:cubicBezTo>
                    <a:cubicBezTo>
                      <a:pt x="25" y="182"/>
                      <a:pt x="28" y="183"/>
                      <a:pt x="32" y="184"/>
                    </a:cubicBezTo>
                    <a:cubicBezTo>
                      <a:pt x="36" y="186"/>
                      <a:pt x="40" y="187"/>
                      <a:pt x="45" y="187"/>
                    </a:cubicBezTo>
                    <a:cubicBezTo>
                      <a:pt x="49" y="188"/>
                      <a:pt x="54" y="189"/>
                      <a:pt x="58" y="189"/>
                    </a:cubicBezTo>
                    <a:cubicBezTo>
                      <a:pt x="67" y="189"/>
                      <a:pt x="75" y="187"/>
                      <a:pt x="81" y="185"/>
                    </a:cubicBezTo>
                    <a:cubicBezTo>
                      <a:pt x="87" y="182"/>
                      <a:pt x="92" y="179"/>
                      <a:pt x="96" y="174"/>
                    </a:cubicBezTo>
                    <a:cubicBezTo>
                      <a:pt x="100" y="170"/>
                      <a:pt x="103" y="164"/>
                      <a:pt x="105" y="158"/>
                    </a:cubicBezTo>
                    <a:cubicBezTo>
                      <a:pt x="107" y="152"/>
                      <a:pt x="108" y="145"/>
                      <a:pt x="108" y="138"/>
                    </a:cubicBezTo>
                    <a:cubicBezTo>
                      <a:pt x="108" y="124"/>
                      <a:pt x="108" y="124"/>
                      <a:pt x="108" y="124"/>
                    </a:cubicBezTo>
                    <a:cubicBezTo>
                      <a:pt x="107" y="124"/>
                      <a:pt x="107" y="124"/>
                      <a:pt x="107" y="124"/>
                    </a:cubicBezTo>
                    <a:cubicBezTo>
                      <a:pt x="102" y="133"/>
                      <a:pt x="96" y="139"/>
                      <a:pt x="88" y="144"/>
                    </a:cubicBezTo>
                    <a:cubicBezTo>
                      <a:pt x="81" y="148"/>
                      <a:pt x="71" y="151"/>
                      <a:pt x="60" y="151"/>
                    </a:cubicBezTo>
                    <a:cubicBezTo>
                      <a:pt x="51" y="151"/>
                      <a:pt x="43" y="149"/>
                      <a:pt x="35" y="146"/>
                    </a:cubicBezTo>
                    <a:cubicBezTo>
                      <a:pt x="28" y="142"/>
                      <a:pt x="22" y="137"/>
                      <a:pt x="16" y="131"/>
                    </a:cubicBezTo>
                    <a:cubicBezTo>
                      <a:pt x="11" y="125"/>
                      <a:pt x="7" y="118"/>
                      <a:pt x="4" y="109"/>
                    </a:cubicBezTo>
                    <a:cubicBezTo>
                      <a:pt x="2" y="100"/>
                      <a:pt x="0" y="91"/>
                      <a:pt x="0" y="80"/>
                    </a:cubicBezTo>
                    <a:cubicBezTo>
                      <a:pt x="0" y="68"/>
                      <a:pt x="2" y="57"/>
                      <a:pt x="5" y="47"/>
                    </a:cubicBezTo>
                    <a:cubicBezTo>
                      <a:pt x="8" y="37"/>
                      <a:pt x="12" y="29"/>
                      <a:pt x="18" y="22"/>
                    </a:cubicBezTo>
                    <a:cubicBezTo>
                      <a:pt x="24" y="15"/>
                      <a:pt x="31" y="9"/>
                      <a:pt x="39" y="5"/>
                    </a:cubicBezTo>
                    <a:cubicBezTo>
                      <a:pt x="47" y="2"/>
                      <a:pt x="56" y="0"/>
                      <a:pt x="66" y="0"/>
                    </a:cubicBezTo>
                    <a:cubicBezTo>
                      <a:pt x="76" y="0"/>
                      <a:pt x="84" y="2"/>
                      <a:pt x="91" y="6"/>
                    </a:cubicBezTo>
                    <a:cubicBezTo>
                      <a:pt x="98" y="10"/>
                      <a:pt x="103" y="15"/>
                      <a:pt x="107" y="21"/>
                    </a:cubicBezTo>
                    <a:cubicBezTo>
                      <a:pt x="108" y="21"/>
                      <a:pt x="108" y="21"/>
                      <a:pt x="108" y="21"/>
                    </a:cubicBezTo>
                    <a:cubicBezTo>
                      <a:pt x="108" y="3"/>
                      <a:pt x="108" y="3"/>
                      <a:pt x="108" y="3"/>
                    </a:cubicBezTo>
                    <a:cubicBezTo>
                      <a:pt x="140" y="3"/>
                      <a:pt x="140" y="3"/>
                      <a:pt x="140" y="3"/>
                    </a:cubicBezTo>
                    <a:cubicBezTo>
                      <a:pt x="140" y="134"/>
                      <a:pt x="140" y="134"/>
                      <a:pt x="140" y="134"/>
                    </a:cubicBezTo>
                    <a:cubicBezTo>
                      <a:pt x="140" y="145"/>
                      <a:pt x="138" y="156"/>
                      <a:pt x="135" y="166"/>
                    </a:cubicBezTo>
                    <a:close/>
                    <a:moveTo>
                      <a:pt x="108" y="63"/>
                    </a:moveTo>
                    <a:cubicBezTo>
                      <a:pt x="108" y="59"/>
                      <a:pt x="107" y="54"/>
                      <a:pt x="105" y="49"/>
                    </a:cubicBezTo>
                    <a:cubicBezTo>
                      <a:pt x="103" y="45"/>
                      <a:pt x="101" y="41"/>
                      <a:pt x="98" y="37"/>
                    </a:cubicBezTo>
                    <a:cubicBezTo>
                      <a:pt x="95" y="34"/>
                      <a:pt x="91" y="31"/>
                      <a:pt x="87" y="29"/>
                    </a:cubicBezTo>
                    <a:cubicBezTo>
                      <a:pt x="83" y="27"/>
                      <a:pt x="78" y="26"/>
                      <a:pt x="73" y="26"/>
                    </a:cubicBezTo>
                    <a:cubicBezTo>
                      <a:pt x="67" y="26"/>
                      <a:pt x="61" y="27"/>
                      <a:pt x="57" y="30"/>
                    </a:cubicBezTo>
                    <a:cubicBezTo>
                      <a:pt x="52" y="32"/>
                      <a:pt x="48" y="35"/>
                      <a:pt x="44" y="39"/>
                    </a:cubicBezTo>
                    <a:cubicBezTo>
                      <a:pt x="41" y="44"/>
                      <a:pt x="39" y="49"/>
                      <a:pt x="37" y="56"/>
                    </a:cubicBezTo>
                    <a:cubicBezTo>
                      <a:pt x="35" y="62"/>
                      <a:pt x="34" y="70"/>
                      <a:pt x="34" y="79"/>
                    </a:cubicBezTo>
                    <a:cubicBezTo>
                      <a:pt x="34" y="85"/>
                      <a:pt x="35" y="91"/>
                      <a:pt x="36" y="97"/>
                    </a:cubicBezTo>
                    <a:cubicBezTo>
                      <a:pt x="38" y="102"/>
                      <a:pt x="40" y="107"/>
                      <a:pt x="43" y="111"/>
                    </a:cubicBezTo>
                    <a:cubicBezTo>
                      <a:pt x="46" y="115"/>
                      <a:pt x="50" y="118"/>
                      <a:pt x="55" y="121"/>
                    </a:cubicBezTo>
                    <a:cubicBezTo>
                      <a:pt x="59" y="123"/>
                      <a:pt x="64" y="124"/>
                      <a:pt x="70" y="124"/>
                    </a:cubicBezTo>
                    <a:cubicBezTo>
                      <a:pt x="75" y="124"/>
                      <a:pt x="80" y="123"/>
                      <a:pt x="85" y="121"/>
                    </a:cubicBezTo>
                    <a:cubicBezTo>
                      <a:pt x="90" y="119"/>
                      <a:pt x="94" y="116"/>
                      <a:pt x="97" y="112"/>
                    </a:cubicBezTo>
                    <a:cubicBezTo>
                      <a:pt x="100" y="108"/>
                      <a:pt x="103" y="104"/>
                      <a:pt x="105" y="98"/>
                    </a:cubicBezTo>
                    <a:cubicBezTo>
                      <a:pt x="107" y="93"/>
                      <a:pt x="108" y="86"/>
                      <a:pt x="108" y="80"/>
                    </a:cubicBezTo>
                    <a:lnTo>
                      <a:pt x="108" y="6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76" name="Freeform 30"/>
              <p:cNvSpPr>
                <a:spLocks noEditPoints="1"/>
              </p:cNvSpPr>
              <p:nvPr/>
            </p:nvSpPr>
            <p:spPr bwMode="black">
              <a:xfrm>
                <a:off x="9611340" y="5010947"/>
                <a:ext cx="93538" cy="117666"/>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77" name="Freeform 31"/>
              <p:cNvSpPr>
                <a:spLocks noEditPoints="1"/>
              </p:cNvSpPr>
              <p:nvPr/>
            </p:nvSpPr>
            <p:spPr bwMode="black">
              <a:xfrm>
                <a:off x="9721405" y="4959385"/>
                <a:ext cx="109073" cy="169228"/>
              </a:xfrm>
              <a:custGeom>
                <a:avLst/>
                <a:gdLst/>
                <a:ahLst/>
                <a:cxnLst>
                  <a:cxn ang="0">
                    <a:pos x="107" y="213"/>
                  </a:cxn>
                  <a:cxn ang="0">
                    <a:pos x="107" y="191"/>
                  </a:cxn>
                  <a:cxn ang="0">
                    <a:pos x="107" y="191"/>
                  </a:cxn>
                  <a:cxn ang="0">
                    <a:pos x="98" y="201"/>
                  </a:cxn>
                  <a:cxn ang="0">
                    <a:pos x="88" y="210"/>
                  </a:cxn>
                  <a:cxn ang="0">
                    <a:pos x="75" y="215"/>
                  </a:cxn>
                  <a:cxn ang="0">
                    <a:pos x="59" y="217"/>
                  </a:cxn>
                  <a:cxn ang="0">
                    <a:pos x="36" y="212"/>
                  </a:cxn>
                  <a:cxn ang="0">
                    <a:pos x="17" y="198"/>
                  </a:cxn>
                  <a:cxn ang="0">
                    <a:pos x="4" y="176"/>
                  </a:cxn>
                  <a:cxn ang="0">
                    <a:pos x="0" y="145"/>
                  </a:cxn>
                  <a:cxn ang="0">
                    <a:pos x="5" y="112"/>
                  </a:cxn>
                  <a:cxn ang="0">
                    <a:pos x="18" y="87"/>
                  </a:cxn>
                  <a:cxn ang="0">
                    <a:pos x="39" y="71"/>
                  </a:cxn>
                  <a:cxn ang="0">
                    <a:pos x="66" y="66"/>
                  </a:cxn>
                  <a:cxn ang="0">
                    <a:pos x="80" y="67"/>
                  </a:cxn>
                  <a:cxn ang="0">
                    <a:pos x="91" y="72"/>
                  </a:cxn>
                  <a:cxn ang="0">
                    <a:pos x="100" y="79"/>
                  </a:cxn>
                  <a:cxn ang="0">
                    <a:pos x="107" y="87"/>
                  </a:cxn>
                  <a:cxn ang="0">
                    <a:pos x="107" y="87"/>
                  </a:cxn>
                  <a:cxn ang="0">
                    <a:pos x="107" y="0"/>
                  </a:cxn>
                  <a:cxn ang="0">
                    <a:pos x="140" y="0"/>
                  </a:cxn>
                  <a:cxn ang="0">
                    <a:pos x="140" y="213"/>
                  </a:cxn>
                  <a:cxn ang="0">
                    <a:pos x="107" y="213"/>
                  </a:cxn>
                  <a:cxn ang="0">
                    <a:pos x="107" y="129"/>
                  </a:cxn>
                  <a:cxn ang="0">
                    <a:pos x="105" y="115"/>
                  </a:cxn>
                  <a:cxn ang="0">
                    <a:pos x="97" y="103"/>
                  </a:cxn>
                  <a:cxn ang="0">
                    <a:pos x="86" y="95"/>
                  </a:cxn>
                  <a:cxn ang="0">
                    <a:pos x="72" y="92"/>
                  </a:cxn>
                  <a:cxn ang="0">
                    <a:pos x="55" y="96"/>
                  </a:cxn>
                  <a:cxn ang="0">
                    <a:pos x="43" y="106"/>
                  </a:cxn>
                  <a:cxn ang="0">
                    <a:pos x="36" y="123"/>
                  </a:cxn>
                  <a:cxn ang="0">
                    <a:pos x="34" y="144"/>
                  </a:cxn>
                  <a:cxn ang="0">
                    <a:pos x="36" y="164"/>
                  </a:cxn>
                  <a:cxn ang="0">
                    <a:pos x="44" y="179"/>
                  </a:cxn>
                  <a:cxn ang="0">
                    <a:pos x="56" y="187"/>
                  </a:cxn>
                  <a:cxn ang="0">
                    <a:pos x="70" y="190"/>
                  </a:cxn>
                  <a:cxn ang="0">
                    <a:pos x="85" y="187"/>
                  </a:cxn>
                  <a:cxn ang="0">
                    <a:pos x="96" y="178"/>
                  </a:cxn>
                  <a:cxn ang="0">
                    <a:pos x="104" y="164"/>
                  </a:cxn>
                  <a:cxn ang="0">
                    <a:pos x="107" y="145"/>
                  </a:cxn>
                  <a:cxn ang="0">
                    <a:pos x="107" y="129"/>
                  </a:cxn>
                </a:cxnLst>
                <a:rect l="0" t="0" r="r" b="b"/>
                <a:pathLst>
                  <a:path w="140" h="217">
                    <a:moveTo>
                      <a:pt x="107" y="213"/>
                    </a:moveTo>
                    <a:cubicBezTo>
                      <a:pt x="107" y="191"/>
                      <a:pt x="107" y="191"/>
                      <a:pt x="107" y="191"/>
                    </a:cubicBezTo>
                    <a:cubicBezTo>
                      <a:pt x="107" y="191"/>
                      <a:pt x="107" y="191"/>
                      <a:pt x="107" y="191"/>
                    </a:cubicBezTo>
                    <a:cubicBezTo>
                      <a:pt x="104" y="195"/>
                      <a:pt x="102" y="198"/>
                      <a:pt x="98" y="201"/>
                    </a:cubicBezTo>
                    <a:cubicBezTo>
                      <a:pt x="95" y="205"/>
                      <a:pt x="92" y="207"/>
                      <a:pt x="88" y="210"/>
                    </a:cubicBezTo>
                    <a:cubicBezTo>
                      <a:pt x="84" y="212"/>
                      <a:pt x="80" y="214"/>
                      <a:pt x="75" y="215"/>
                    </a:cubicBezTo>
                    <a:cubicBezTo>
                      <a:pt x="70" y="216"/>
                      <a:pt x="65" y="217"/>
                      <a:pt x="59" y="217"/>
                    </a:cubicBezTo>
                    <a:cubicBezTo>
                      <a:pt x="51" y="217"/>
                      <a:pt x="43" y="215"/>
                      <a:pt x="36" y="212"/>
                    </a:cubicBezTo>
                    <a:cubicBezTo>
                      <a:pt x="28" y="209"/>
                      <a:pt x="22" y="204"/>
                      <a:pt x="17" y="198"/>
                    </a:cubicBezTo>
                    <a:cubicBezTo>
                      <a:pt x="11" y="192"/>
                      <a:pt x="7" y="185"/>
                      <a:pt x="4" y="176"/>
                    </a:cubicBezTo>
                    <a:cubicBezTo>
                      <a:pt x="1" y="167"/>
                      <a:pt x="0" y="156"/>
                      <a:pt x="0" y="145"/>
                    </a:cubicBezTo>
                    <a:cubicBezTo>
                      <a:pt x="0" y="133"/>
                      <a:pt x="1" y="122"/>
                      <a:pt x="5" y="112"/>
                    </a:cubicBezTo>
                    <a:cubicBezTo>
                      <a:pt x="8" y="102"/>
                      <a:pt x="12" y="94"/>
                      <a:pt x="18" y="87"/>
                    </a:cubicBezTo>
                    <a:cubicBezTo>
                      <a:pt x="24" y="80"/>
                      <a:pt x="31" y="75"/>
                      <a:pt x="39" y="71"/>
                    </a:cubicBezTo>
                    <a:cubicBezTo>
                      <a:pt x="47" y="68"/>
                      <a:pt x="56" y="66"/>
                      <a:pt x="66" y="66"/>
                    </a:cubicBezTo>
                    <a:cubicBezTo>
                      <a:pt x="71" y="66"/>
                      <a:pt x="75" y="66"/>
                      <a:pt x="80" y="67"/>
                    </a:cubicBezTo>
                    <a:cubicBezTo>
                      <a:pt x="84" y="69"/>
                      <a:pt x="88" y="70"/>
                      <a:pt x="91" y="72"/>
                    </a:cubicBezTo>
                    <a:cubicBezTo>
                      <a:pt x="94" y="74"/>
                      <a:pt x="97" y="76"/>
                      <a:pt x="100" y="79"/>
                    </a:cubicBezTo>
                    <a:cubicBezTo>
                      <a:pt x="103" y="81"/>
                      <a:pt x="105" y="84"/>
                      <a:pt x="107" y="87"/>
                    </a:cubicBezTo>
                    <a:cubicBezTo>
                      <a:pt x="107" y="87"/>
                      <a:pt x="107" y="87"/>
                      <a:pt x="107" y="87"/>
                    </a:cubicBezTo>
                    <a:cubicBezTo>
                      <a:pt x="107" y="0"/>
                      <a:pt x="107" y="0"/>
                      <a:pt x="107" y="0"/>
                    </a:cubicBezTo>
                    <a:cubicBezTo>
                      <a:pt x="140" y="0"/>
                      <a:pt x="140" y="0"/>
                      <a:pt x="140" y="0"/>
                    </a:cubicBezTo>
                    <a:cubicBezTo>
                      <a:pt x="140" y="213"/>
                      <a:pt x="140" y="213"/>
                      <a:pt x="140" y="213"/>
                    </a:cubicBezTo>
                    <a:lnTo>
                      <a:pt x="107" y="213"/>
                    </a:lnTo>
                    <a:close/>
                    <a:moveTo>
                      <a:pt x="107" y="129"/>
                    </a:moveTo>
                    <a:cubicBezTo>
                      <a:pt x="107" y="124"/>
                      <a:pt x="106" y="119"/>
                      <a:pt x="105" y="115"/>
                    </a:cubicBezTo>
                    <a:cubicBezTo>
                      <a:pt x="103" y="110"/>
                      <a:pt x="100" y="106"/>
                      <a:pt x="97" y="103"/>
                    </a:cubicBezTo>
                    <a:cubicBezTo>
                      <a:pt x="94" y="100"/>
                      <a:pt x="90" y="97"/>
                      <a:pt x="86" y="95"/>
                    </a:cubicBezTo>
                    <a:cubicBezTo>
                      <a:pt x="82" y="93"/>
                      <a:pt x="77" y="92"/>
                      <a:pt x="72" y="92"/>
                    </a:cubicBezTo>
                    <a:cubicBezTo>
                      <a:pt x="66" y="92"/>
                      <a:pt x="60" y="94"/>
                      <a:pt x="55" y="96"/>
                    </a:cubicBezTo>
                    <a:cubicBezTo>
                      <a:pt x="50" y="98"/>
                      <a:pt x="46" y="102"/>
                      <a:pt x="43" y="106"/>
                    </a:cubicBezTo>
                    <a:cubicBezTo>
                      <a:pt x="40" y="111"/>
                      <a:pt x="37" y="116"/>
                      <a:pt x="36" y="123"/>
                    </a:cubicBezTo>
                    <a:cubicBezTo>
                      <a:pt x="34" y="129"/>
                      <a:pt x="34" y="136"/>
                      <a:pt x="34" y="144"/>
                    </a:cubicBezTo>
                    <a:cubicBezTo>
                      <a:pt x="34" y="152"/>
                      <a:pt x="34" y="158"/>
                      <a:pt x="36" y="164"/>
                    </a:cubicBezTo>
                    <a:cubicBezTo>
                      <a:pt x="38" y="170"/>
                      <a:pt x="41" y="175"/>
                      <a:pt x="44" y="179"/>
                    </a:cubicBezTo>
                    <a:cubicBezTo>
                      <a:pt x="47" y="182"/>
                      <a:pt x="51" y="185"/>
                      <a:pt x="56" y="187"/>
                    </a:cubicBezTo>
                    <a:cubicBezTo>
                      <a:pt x="60" y="189"/>
                      <a:pt x="65" y="190"/>
                      <a:pt x="70" y="190"/>
                    </a:cubicBezTo>
                    <a:cubicBezTo>
                      <a:pt x="75" y="190"/>
                      <a:pt x="80" y="189"/>
                      <a:pt x="85" y="187"/>
                    </a:cubicBezTo>
                    <a:cubicBezTo>
                      <a:pt x="89" y="185"/>
                      <a:pt x="93" y="182"/>
                      <a:pt x="96" y="178"/>
                    </a:cubicBezTo>
                    <a:cubicBezTo>
                      <a:pt x="100" y="174"/>
                      <a:pt x="102" y="170"/>
                      <a:pt x="104" y="164"/>
                    </a:cubicBezTo>
                    <a:cubicBezTo>
                      <a:pt x="106" y="158"/>
                      <a:pt x="107" y="152"/>
                      <a:pt x="107" y="145"/>
                    </a:cubicBezTo>
                    <a:lnTo>
                      <a:pt x="107" y="12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78" name="Freeform 32"/>
              <p:cNvSpPr>
                <a:spLocks noEditPoints="1"/>
              </p:cNvSpPr>
              <p:nvPr/>
            </p:nvSpPr>
            <p:spPr bwMode="black">
              <a:xfrm>
                <a:off x="9851632" y="5010947"/>
                <a:ext cx="115683" cy="117666"/>
              </a:xfrm>
              <a:custGeom>
                <a:avLst/>
                <a:gdLst/>
                <a:ahLst/>
                <a:cxnLst>
                  <a:cxn ang="0">
                    <a:pos x="148" y="74"/>
                  </a:cxn>
                  <a:cxn ang="0">
                    <a:pos x="143" y="106"/>
                  </a:cxn>
                  <a:cxn ang="0">
                    <a:pos x="127" y="130"/>
                  </a:cxn>
                  <a:cxn ang="0">
                    <a:pos x="104" y="145"/>
                  </a:cxn>
                  <a:cxn ang="0">
                    <a:pos x="73" y="151"/>
                  </a:cxn>
                  <a:cxn ang="0">
                    <a:pos x="43" y="145"/>
                  </a:cxn>
                  <a:cxn ang="0">
                    <a:pos x="20" y="131"/>
                  </a:cxn>
                  <a:cxn ang="0">
                    <a:pos x="5" y="107"/>
                  </a:cxn>
                  <a:cxn ang="0">
                    <a:pos x="0" y="77"/>
                  </a:cxn>
                  <a:cxn ang="0">
                    <a:pos x="6" y="44"/>
                  </a:cxn>
                  <a:cxn ang="0">
                    <a:pos x="21" y="19"/>
                  </a:cxn>
                  <a:cxn ang="0">
                    <a:pos x="46" y="5"/>
                  </a:cxn>
                  <a:cxn ang="0">
                    <a:pos x="76" y="0"/>
                  </a:cxn>
                  <a:cxn ang="0">
                    <a:pos x="107" y="5"/>
                  </a:cxn>
                  <a:cxn ang="0">
                    <a:pos x="130" y="20"/>
                  </a:cxn>
                  <a:cxn ang="0">
                    <a:pos x="143" y="44"/>
                  </a:cxn>
                  <a:cxn ang="0">
                    <a:pos x="148" y="74"/>
                  </a:cxn>
                  <a:cxn ang="0">
                    <a:pos x="114" y="75"/>
                  </a:cxn>
                  <a:cxn ang="0">
                    <a:pos x="104" y="39"/>
                  </a:cxn>
                  <a:cxn ang="0">
                    <a:pos x="75" y="26"/>
                  </a:cxn>
                  <a:cxn ang="0">
                    <a:pos x="58" y="29"/>
                  </a:cxn>
                  <a:cxn ang="0">
                    <a:pos x="46"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3" y="106"/>
                    </a:cubicBezTo>
                    <a:cubicBezTo>
                      <a:pt x="139" y="115"/>
                      <a:pt x="134" y="124"/>
                      <a:pt x="127"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3" y="124"/>
                      <a:pt x="9" y="117"/>
                      <a:pt x="5" y="107"/>
                    </a:cubicBezTo>
                    <a:cubicBezTo>
                      <a:pt x="2" y="98"/>
                      <a:pt x="0" y="88"/>
                      <a:pt x="0" y="77"/>
                    </a:cubicBezTo>
                    <a:cubicBezTo>
                      <a:pt x="0" y="64"/>
                      <a:pt x="2" y="53"/>
                      <a:pt x="6" y="44"/>
                    </a:cubicBezTo>
                    <a:cubicBezTo>
                      <a:pt x="10" y="34"/>
                      <a:pt x="15" y="26"/>
                      <a:pt x="21" y="19"/>
                    </a:cubicBezTo>
                    <a:cubicBezTo>
                      <a:pt x="28" y="13"/>
                      <a:pt x="36" y="8"/>
                      <a:pt x="46" y="5"/>
                    </a:cubicBezTo>
                    <a:cubicBezTo>
                      <a:pt x="55" y="1"/>
                      <a:pt x="65" y="0"/>
                      <a:pt x="76" y="0"/>
                    </a:cubicBezTo>
                    <a:cubicBezTo>
                      <a:pt x="88" y="0"/>
                      <a:pt x="98" y="2"/>
                      <a:pt x="107" y="5"/>
                    </a:cubicBezTo>
                    <a:cubicBezTo>
                      <a:pt x="116" y="9"/>
                      <a:pt x="124" y="14"/>
                      <a:pt x="130" y="20"/>
                    </a:cubicBezTo>
                    <a:cubicBezTo>
                      <a:pt x="136" y="27"/>
                      <a:pt x="140" y="35"/>
                      <a:pt x="143" y="44"/>
                    </a:cubicBezTo>
                    <a:cubicBezTo>
                      <a:pt x="147" y="53"/>
                      <a:pt x="148" y="63"/>
                      <a:pt x="148" y="74"/>
                    </a:cubicBezTo>
                    <a:close/>
                    <a:moveTo>
                      <a:pt x="114" y="75"/>
                    </a:moveTo>
                    <a:cubicBezTo>
                      <a:pt x="114" y="59"/>
                      <a:pt x="111" y="47"/>
                      <a:pt x="104" y="39"/>
                    </a:cubicBezTo>
                    <a:cubicBezTo>
                      <a:pt x="97" y="31"/>
                      <a:pt x="87" y="26"/>
                      <a:pt x="75" y="26"/>
                    </a:cubicBezTo>
                    <a:cubicBezTo>
                      <a:pt x="69" y="26"/>
                      <a:pt x="63" y="27"/>
                      <a:pt x="58"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5" y="112"/>
                    </a:cubicBezTo>
                    <a:cubicBezTo>
                      <a:pt x="49" y="116"/>
                      <a:pt x="53" y="119"/>
                      <a:pt x="58" y="121"/>
                    </a:cubicBezTo>
                    <a:cubicBezTo>
                      <a:pt x="63" y="123"/>
                      <a:pt x="69" y="124"/>
                      <a:pt x="75" y="124"/>
                    </a:cubicBezTo>
                    <a:cubicBezTo>
                      <a:pt x="88" y="124"/>
                      <a:pt x="98" y="120"/>
                      <a:pt x="104" y="112"/>
                    </a:cubicBezTo>
                    <a:cubicBezTo>
                      <a:pt x="111"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grpSp>
        <p:grpSp>
          <p:nvGrpSpPr>
            <p:cNvPr id="97" name="Group 96"/>
            <p:cNvGrpSpPr/>
            <p:nvPr/>
          </p:nvGrpSpPr>
          <p:grpSpPr bwMode="black">
            <a:xfrm>
              <a:off x="2885133" y="4252979"/>
              <a:ext cx="761569" cy="159410"/>
              <a:chOff x="5513886" y="4978012"/>
              <a:chExt cx="866327" cy="181218"/>
            </a:xfrm>
            <a:solidFill>
              <a:schemeClr val="tx1"/>
            </a:solidFill>
            <a:effectLst/>
          </p:grpSpPr>
          <p:sp>
            <p:nvSpPr>
              <p:cNvPr id="264" name="Freeform 29"/>
              <p:cNvSpPr>
                <a:spLocks/>
              </p:cNvSpPr>
              <p:nvPr/>
            </p:nvSpPr>
            <p:spPr bwMode="black">
              <a:xfrm>
                <a:off x="5513886" y="5034213"/>
                <a:ext cx="92520" cy="125017"/>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8"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0" y="151"/>
                      <a:pt x="51" y="149"/>
                      <a:pt x="42" y="145"/>
                    </a:cubicBezTo>
                    <a:cubicBezTo>
                      <a:pt x="33" y="142"/>
                      <a:pt x="25"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1"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7" y="34"/>
                      <a:pt x="102" y="32"/>
                      <a:pt x="97" y="30"/>
                    </a:cubicBezTo>
                    <a:cubicBezTo>
                      <a:pt x="91" y="27"/>
                      <a:pt x="85" y="26"/>
                      <a:pt x="79" y="26"/>
                    </a:cubicBezTo>
                    <a:cubicBezTo>
                      <a:pt x="73" y="26"/>
                      <a:pt x="67" y="27"/>
                      <a:pt x="61" y="30"/>
                    </a:cubicBezTo>
                    <a:cubicBezTo>
                      <a:pt x="56" y="32"/>
                      <a:pt x="51" y="35"/>
                      <a:pt x="47" y="39"/>
                    </a:cubicBezTo>
                    <a:cubicBezTo>
                      <a:pt x="43" y="44"/>
                      <a:pt x="39" y="49"/>
                      <a:pt x="37" y="55"/>
                    </a:cubicBezTo>
                    <a:cubicBezTo>
                      <a:pt x="35" y="61"/>
                      <a:pt x="34" y="68"/>
                      <a:pt x="34" y="76"/>
                    </a:cubicBezTo>
                    <a:cubicBezTo>
                      <a:pt x="34" y="84"/>
                      <a:pt x="35" y="90"/>
                      <a:pt x="37" y="96"/>
                    </a:cubicBezTo>
                    <a:cubicBezTo>
                      <a:pt x="39" y="102"/>
                      <a:pt x="42" y="107"/>
                      <a:pt x="46" y="111"/>
                    </a:cubicBezTo>
                    <a:cubicBezTo>
                      <a:pt x="49" y="115"/>
                      <a:pt x="54" y="119"/>
                      <a:pt x="60" y="121"/>
                    </a:cubicBezTo>
                    <a:cubicBezTo>
                      <a:pt x="65" y="123"/>
                      <a:pt x="71" y="124"/>
                      <a:pt x="78"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65" name="Freeform 30"/>
              <p:cNvSpPr>
                <a:spLocks/>
              </p:cNvSpPr>
              <p:nvPr/>
            </p:nvSpPr>
            <p:spPr bwMode="black">
              <a:xfrm>
                <a:off x="5629728" y="5036889"/>
                <a:ext cx="105901" cy="119283"/>
              </a:xfrm>
              <a:custGeom>
                <a:avLst/>
                <a:gdLst/>
                <a:ahLst/>
                <a:cxnLst>
                  <a:cxn ang="0">
                    <a:pos x="208" y="312"/>
                  </a:cxn>
                  <a:cxn ang="0">
                    <a:pos x="208" y="56"/>
                  </a:cxn>
                  <a:cxn ang="0">
                    <a:pos x="69" y="56"/>
                  </a:cxn>
                  <a:cxn ang="0">
                    <a:pos x="69" y="312"/>
                  </a:cxn>
                  <a:cxn ang="0">
                    <a:pos x="0" y="312"/>
                  </a:cxn>
                  <a:cxn ang="0">
                    <a:pos x="0" y="0"/>
                  </a:cxn>
                  <a:cxn ang="0">
                    <a:pos x="277" y="0"/>
                  </a:cxn>
                  <a:cxn ang="0">
                    <a:pos x="277" y="312"/>
                  </a:cxn>
                  <a:cxn ang="0">
                    <a:pos x="208" y="312"/>
                  </a:cxn>
                </a:cxnLst>
                <a:rect l="0" t="0" r="r" b="b"/>
                <a:pathLst>
                  <a:path w="277" h="312">
                    <a:moveTo>
                      <a:pt x="208" y="312"/>
                    </a:moveTo>
                    <a:lnTo>
                      <a:pt x="208" y="56"/>
                    </a:lnTo>
                    <a:lnTo>
                      <a:pt x="69" y="56"/>
                    </a:lnTo>
                    <a:lnTo>
                      <a:pt x="69" y="312"/>
                    </a:lnTo>
                    <a:lnTo>
                      <a:pt x="0" y="312"/>
                    </a:lnTo>
                    <a:lnTo>
                      <a:pt x="0" y="0"/>
                    </a:lnTo>
                    <a:lnTo>
                      <a:pt x="277" y="0"/>
                    </a:lnTo>
                    <a:lnTo>
                      <a:pt x="277" y="312"/>
                    </a:lnTo>
                    <a:lnTo>
                      <a:pt x="208" y="312"/>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66" name="Freeform 31"/>
              <p:cNvSpPr>
                <a:spLocks noEditPoints="1"/>
              </p:cNvSpPr>
              <p:nvPr/>
            </p:nvSpPr>
            <p:spPr bwMode="black">
              <a:xfrm>
                <a:off x="5757421" y="5034213"/>
                <a:ext cx="100167" cy="125017"/>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8"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8"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1"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67" name="Freeform 32"/>
              <p:cNvSpPr>
                <a:spLocks/>
              </p:cNvSpPr>
              <p:nvPr/>
            </p:nvSpPr>
            <p:spPr bwMode="black">
              <a:xfrm>
                <a:off x="5874027" y="5034213"/>
                <a:ext cx="92903" cy="125017"/>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9"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1"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6" y="2"/>
                      <a:pt x="99" y="2"/>
                    </a:cubicBezTo>
                    <a:cubicBezTo>
                      <a:pt x="102"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2"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68" name="Freeform 551"/>
              <p:cNvSpPr>
                <a:spLocks/>
              </p:cNvSpPr>
              <p:nvPr/>
            </p:nvSpPr>
            <p:spPr bwMode="black">
              <a:xfrm>
                <a:off x="5989869" y="5036889"/>
                <a:ext cx="110107" cy="119283"/>
              </a:xfrm>
              <a:custGeom>
                <a:avLst/>
                <a:gdLst/>
                <a:ahLst/>
                <a:cxnLst>
                  <a:cxn ang="0">
                    <a:pos x="102" y="144"/>
                  </a:cxn>
                  <a:cxn ang="0">
                    <a:pos x="102" y="42"/>
                  </a:cxn>
                  <a:cxn ang="0">
                    <a:pos x="99" y="47"/>
                  </a:cxn>
                  <a:cxn ang="0">
                    <a:pos x="95" y="53"/>
                  </a:cxn>
                  <a:cxn ang="0">
                    <a:pos x="28" y="144"/>
                  </a:cxn>
                  <a:cxn ang="0">
                    <a:pos x="0" y="144"/>
                  </a:cxn>
                  <a:cxn ang="0">
                    <a:pos x="0" y="0"/>
                  </a:cxn>
                  <a:cxn ang="0">
                    <a:pos x="31" y="0"/>
                  </a:cxn>
                  <a:cxn ang="0">
                    <a:pos x="31" y="100"/>
                  </a:cxn>
                  <a:cxn ang="0">
                    <a:pos x="34" y="95"/>
                  </a:cxn>
                  <a:cxn ang="0">
                    <a:pos x="37" y="90"/>
                  </a:cxn>
                  <a:cxn ang="0">
                    <a:pos x="103" y="0"/>
                  </a:cxn>
                  <a:cxn ang="0">
                    <a:pos x="133" y="0"/>
                  </a:cxn>
                  <a:cxn ang="0">
                    <a:pos x="133" y="144"/>
                  </a:cxn>
                  <a:cxn ang="0">
                    <a:pos x="102" y="144"/>
                  </a:cxn>
                </a:cxnLst>
                <a:rect l="0" t="0" r="r" b="b"/>
                <a:pathLst>
                  <a:path w="133" h="144">
                    <a:moveTo>
                      <a:pt x="102" y="144"/>
                    </a:moveTo>
                    <a:cubicBezTo>
                      <a:pt x="102" y="42"/>
                      <a:pt x="102" y="42"/>
                      <a:pt x="102" y="42"/>
                    </a:cubicBezTo>
                    <a:cubicBezTo>
                      <a:pt x="101" y="43"/>
                      <a:pt x="100" y="45"/>
                      <a:pt x="99" y="47"/>
                    </a:cubicBezTo>
                    <a:cubicBezTo>
                      <a:pt x="97" y="50"/>
                      <a:pt x="96" y="51"/>
                      <a:pt x="95" y="53"/>
                    </a:cubicBezTo>
                    <a:cubicBezTo>
                      <a:pt x="28" y="144"/>
                      <a:pt x="28" y="144"/>
                      <a:pt x="28" y="144"/>
                    </a:cubicBezTo>
                    <a:cubicBezTo>
                      <a:pt x="0" y="144"/>
                      <a:pt x="0" y="144"/>
                      <a:pt x="0" y="144"/>
                    </a:cubicBezTo>
                    <a:cubicBezTo>
                      <a:pt x="0" y="0"/>
                      <a:pt x="0" y="0"/>
                      <a:pt x="0" y="0"/>
                    </a:cubicBezTo>
                    <a:cubicBezTo>
                      <a:pt x="31" y="0"/>
                      <a:pt x="31" y="0"/>
                      <a:pt x="31" y="0"/>
                    </a:cubicBezTo>
                    <a:cubicBezTo>
                      <a:pt x="31" y="100"/>
                      <a:pt x="31" y="100"/>
                      <a:pt x="31" y="100"/>
                    </a:cubicBezTo>
                    <a:cubicBezTo>
                      <a:pt x="32" y="99"/>
                      <a:pt x="33" y="97"/>
                      <a:pt x="34" y="95"/>
                    </a:cubicBezTo>
                    <a:cubicBezTo>
                      <a:pt x="35" y="93"/>
                      <a:pt x="36" y="91"/>
                      <a:pt x="37" y="90"/>
                    </a:cubicBezTo>
                    <a:cubicBezTo>
                      <a:pt x="103" y="0"/>
                      <a:pt x="103" y="0"/>
                      <a:pt x="103" y="0"/>
                    </a:cubicBezTo>
                    <a:cubicBezTo>
                      <a:pt x="133" y="0"/>
                      <a:pt x="133" y="0"/>
                      <a:pt x="133" y="0"/>
                    </a:cubicBezTo>
                    <a:cubicBezTo>
                      <a:pt x="133" y="144"/>
                      <a:pt x="133" y="144"/>
                      <a:pt x="133" y="144"/>
                    </a:cubicBezTo>
                    <a:lnTo>
                      <a:pt x="102"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69" name="Freeform 552"/>
              <p:cNvSpPr>
                <a:spLocks noEditPoints="1"/>
              </p:cNvSpPr>
              <p:nvPr/>
            </p:nvSpPr>
            <p:spPr bwMode="black">
              <a:xfrm>
                <a:off x="6124826" y="4978012"/>
                <a:ext cx="118518" cy="181218"/>
              </a:xfrm>
              <a:custGeom>
                <a:avLst/>
                <a:gdLst/>
                <a:ahLst/>
                <a:cxnLst>
                  <a:cxn ang="0">
                    <a:pos x="143" y="143"/>
                  </a:cxn>
                  <a:cxn ang="0">
                    <a:pos x="142" y="161"/>
                  </a:cxn>
                  <a:cxn ang="0">
                    <a:pos x="136" y="179"/>
                  </a:cxn>
                  <a:cxn ang="0">
                    <a:pos x="127" y="195"/>
                  </a:cxn>
                  <a:cxn ang="0">
                    <a:pos x="113" y="207"/>
                  </a:cxn>
                  <a:cxn ang="0">
                    <a:pos x="94" y="216"/>
                  </a:cxn>
                  <a:cxn ang="0">
                    <a:pos x="71" y="219"/>
                  </a:cxn>
                  <a:cxn ang="0">
                    <a:pos x="40" y="212"/>
                  </a:cxn>
                  <a:cxn ang="0">
                    <a:pos x="17" y="194"/>
                  </a:cxn>
                  <a:cxn ang="0">
                    <a:pos x="4" y="165"/>
                  </a:cxn>
                  <a:cxn ang="0">
                    <a:pos x="0" y="127"/>
                  </a:cxn>
                  <a:cxn ang="0">
                    <a:pos x="3" y="88"/>
                  </a:cxn>
                  <a:cxn ang="0">
                    <a:pos x="11" y="58"/>
                  </a:cxn>
                  <a:cxn ang="0">
                    <a:pos x="24" y="36"/>
                  </a:cxn>
                  <a:cxn ang="0">
                    <a:pos x="42" y="22"/>
                  </a:cxn>
                  <a:cxn ang="0">
                    <a:pos x="58" y="16"/>
                  </a:cxn>
                  <a:cxn ang="0">
                    <a:pos x="76" y="12"/>
                  </a:cxn>
                  <a:cxn ang="0">
                    <a:pos x="94" y="10"/>
                  </a:cxn>
                  <a:cxn ang="0">
                    <a:pos x="108" y="7"/>
                  </a:cxn>
                  <a:cxn ang="0">
                    <a:pos x="119" y="4"/>
                  </a:cxn>
                  <a:cxn ang="0">
                    <a:pos x="128" y="0"/>
                  </a:cxn>
                  <a:cxn ang="0">
                    <a:pos x="128" y="28"/>
                  </a:cxn>
                  <a:cxn ang="0">
                    <a:pos x="120" y="32"/>
                  </a:cxn>
                  <a:cxn ang="0">
                    <a:pos x="111" y="35"/>
                  </a:cxn>
                  <a:cxn ang="0">
                    <a:pos x="97" y="37"/>
                  </a:cxn>
                  <a:cxn ang="0">
                    <a:pos x="82" y="39"/>
                  </a:cxn>
                  <a:cxn ang="0">
                    <a:pos x="68" y="41"/>
                  </a:cxn>
                  <a:cxn ang="0">
                    <a:pos x="56" y="45"/>
                  </a:cxn>
                  <a:cxn ang="0">
                    <a:pos x="48" y="52"/>
                  </a:cxn>
                  <a:cxn ang="0">
                    <a:pos x="41" y="62"/>
                  </a:cxn>
                  <a:cxn ang="0">
                    <a:pos x="37" y="76"/>
                  </a:cxn>
                  <a:cxn ang="0">
                    <a:pos x="34" y="96"/>
                  </a:cxn>
                  <a:cxn ang="0">
                    <a:pos x="35" y="96"/>
                  </a:cxn>
                  <a:cxn ang="0">
                    <a:pos x="43" y="86"/>
                  </a:cxn>
                  <a:cxn ang="0">
                    <a:pos x="54" y="79"/>
                  </a:cxn>
                  <a:cxn ang="0">
                    <a:pos x="67" y="73"/>
                  </a:cxn>
                  <a:cxn ang="0">
                    <a:pos x="82" y="71"/>
                  </a:cxn>
                  <a:cxn ang="0">
                    <a:pos x="110" y="77"/>
                  </a:cxn>
                  <a:cxn ang="0">
                    <a:pos x="129" y="93"/>
                  </a:cxn>
                  <a:cxn ang="0">
                    <a:pos x="140" y="115"/>
                  </a:cxn>
                  <a:cxn ang="0">
                    <a:pos x="143" y="143"/>
                  </a:cxn>
                  <a:cxn ang="0">
                    <a:pos x="110" y="144"/>
                  </a:cxn>
                  <a:cxn ang="0">
                    <a:pos x="100" y="109"/>
                  </a:cxn>
                  <a:cxn ang="0">
                    <a:pos x="73" y="97"/>
                  </a:cxn>
                  <a:cxn ang="0">
                    <a:pos x="60" y="98"/>
                  </a:cxn>
                  <a:cxn ang="0">
                    <a:pos x="50" y="103"/>
                  </a:cxn>
                  <a:cxn ang="0">
                    <a:pos x="41" y="111"/>
                  </a:cxn>
                  <a:cxn ang="0">
                    <a:pos x="34" y="120"/>
                  </a:cxn>
                  <a:cxn ang="0">
                    <a:pos x="34" y="124"/>
                  </a:cxn>
                  <a:cxn ang="0">
                    <a:pos x="34" y="128"/>
                  </a:cxn>
                  <a:cxn ang="0">
                    <a:pos x="34" y="133"/>
                  </a:cxn>
                  <a:cxn ang="0">
                    <a:pos x="34" y="138"/>
                  </a:cxn>
                  <a:cxn ang="0">
                    <a:pos x="36" y="159"/>
                  </a:cxn>
                  <a:cxn ang="0">
                    <a:pos x="43" y="176"/>
                  </a:cxn>
                  <a:cxn ang="0">
                    <a:pos x="55" y="188"/>
                  </a:cxn>
                  <a:cxn ang="0">
                    <a:pos x="72" y="192"/>
                  </a:cxn>
                  <a:cxn ang="0">
                    <a:pos x="89" y="189"/>
                  </a:cxn>
                  <a:cxn ang="0">
                    <a:pos x="100" y="178"/>
                  </a:cxn>
                  <a:cxn ang="0">
                    <a:pos x="107" y="163"/>
                  </a:cxn>
                  <a:cxn ang="0">
                    <a:pos x="110" y="144"/>
                  </a:cxn>
                </a:cxnLst>
                <a:rect l="0" t="0" r="r" b="b"/>
                <a:pathLst>
                  <a:path w="143" h="219">
                    <a:moveTo>
                      <a:pt x="143" y="143"/>
                    </a:moveTo>
                    <a:cubicBezTo>
                      <a:pt x="143" y="149"/>
                      <a:pt x="143" y="155"/>
                      <a:pt x="142" y="161"/>
                    </a:cubicBezTo>
                    <a:cubicBezTo>
                      <a:pt x="140" y="167"/>
                      <a:pt x="139" y="173"/>
                      <a:pt x="136" y="179"/>
                    </a:cubicBezTo>
                    <a:cubicBezTo>
                      <a:pt x="134" y="184"/>
                      <a:pt x="130" y="190"/>
                      <a:pt x="127" y="195"/>
                    </a:cubicBezTo>
                    <a:cubicBezTo>
                      <a:pt x="123" y="199"/>
                      <a:pt x="118" y="204"/>
                      <a:pt x="113" y="207"/>
                    </a:cubicBezTo>
                    <a:cubicBezTo>
                      <a:pt x="107" y="211"/>
                      <a:pt x="101" y="214"/>
                      <a:pt x="94" y="216"/>
                    </a:cubicBezTo>
                    <a:cubicBezTo>
                      <a:pt x="88" y="218"/>
                      <a:pt x="80" y="219"/>
                      <a:pt x="71" y="219"/>
                    </a:cubicBezTo>
                    <a:cubicBezTo>
                      <a:pt x="59" y="219"/>
                      <a:pt x="48" y="217"/>
                      <a:pt x="40" y="212"/>
                    </a:cubicBezTo>
                    <a:cubicBezTo>
                      <a:pt x="31" y="208"/>
                      <a:pt x="23" y="202"/>
                      <a:pt x="17" y="194"/>
                    </a:cubicBezTo>
                    <a:cubicBezTo>
                      <a:pt x="11" y="186"/>
                      <a:pt x="7" y="176"/>
                      <a:pt x="4" y="165"/>
                    </a:cubicBezTo>
                    <a:cubicBezTo>
                      <a:pt x="1" y="154"/>
                      <a:pt x="0" y="141"/>
                      <a:pt x="0" y="127"/>
                    </a:cubicBezTo>
                    <a:cubicBezTo>
                      <a:pt x="0" y="113"/>
                      <a:pt x="1" y="100"/>
                      <a:pt x="3" y="88"/>
                    </a:cubicBezTo>
                    <a:cubicBezTo>
                      <a:pt x="5" y="77"/>
                      <a:pt x="7" y="67"/>
                      <a:pt x="11" y="58"/>
                    </a:cubicBezTo>
                    <a:cubicBezTo>
                      <a:pt x="14" y="49"/>
                      <a:pt x="19" y="42"/>
                      <a:pt x="24" y="36"/>
                    </a:cubicBezTo>
                    <a:cubicBezTo>
                      <a:pt x="29" y="30"/>
                      <a:pt x="35" y="25"/>
                      <a:pt x="42" y="22"/>
                    </a:cubicBezTo>
                    <a:cubicBezTo>
                      <a:pt x="47" y="20"/>
                      <a:pt x="52" y="18"/>
                      <a:pt x="58" y="16"/>
                    </a:cubicBezTo>
                    <a:cubicBezTo>
                      <a:pt x="64" y="15"/>
                      <a:pt x="70" y="13"/>
                      <a:pt x="76" y="12"/>
                    </a:cubicBezTo>
                    <a:cubicBezTo>
                      <a:pt x="82" y="11"/>
                      <a:pt x="88" y="10"/>
                      <a:pt x="94" y="10"/>
                    </a:cubicBezTo>
                    <a:cubicBezTo>
                      <a:pt x="99" y="9"/>
                      <a:pt x="104" y="8"/>
                      <a:pt x="108" y="7"/>
                    </a:cubicBezTo>
                    <a:cubicBezTo>
                      <a:pt x="112" y="6"/>
                      <a:pt x="115" y="5"/>
                      <a:pt x="119" y="4"/>
                    </a:cubicBezTo>
                    <a:cubicBezTo>
                      <a:pt x="123" y="3"/>
                      <a:pt x="126" y="2"/>
                      <a:pt x="128" y="0"/>
                    </a:cubicBezTo>
                    <a:cubicBezTo>
                      <a:pt x="128" y="28"/>
                      <a:pt x="128" y="28"/>
                      <a:pt x="128" y="28"/>
                    </a:cubicBezTo>
                    <a:cubicBezTo>
                      <a:pt x="126" y="29"/>
                      <a:pt x="123" y="31"/>
                      <a:pt x="120" y="32"/>
                    </a:cubicBezTo>
                    <a:cubicBezTo>
                      <a:pt x="117" y="33"/>
                      <a:pt x="114" y="34"/>
                      <a:pt x="111" y="35"/>
                    </a:cubicBezTo>
                    <a:cubicBezTo>
                      <a:pt x="107" y="36"/>
                      <a:pt x="103" y="36"/>
                      <a:pt x="97" y="37"/>
                    </a:cubicBezTo>
                    <a:cubicBezTo>
                      <a:pt x="92" y="37"/>
                      <a:pt x="87" y="38"/>
                      <a:pt x="82" y="39"/>
                    </a:cubicBezTo>
                    <a:cubicBezTo>
                      <a:pt x="77" y="39"/>
                      <a:pt x="72" y="40"/>
                      <a:pt x="68" y="41"/>
                    </a:cubicBezTo>
                    <a:cubicBezTo>
                      <a:pt x="63" y="42"/>
                      <a:pt x="59" y="44"/>
                      <a:pt x="56" y="45"/>
                    </a:cubicBezTo>
                    <a:cubicBezTo>
                      <a:pt x="53" y="47"/>
                      <a:pt x="50" y="49"/>
                      <a:pt x="48" y="52"/>
                    </a:cubicBezTo>
                    <a:cubicBezTo>
                      <a:pt x="45" y="55"/>
                      <a:pt x="43" y="58"/>
                      <a:pt x="41" y="62"/>
                    </a:cubicBezTo>
                    <a:cubicBezTo>
                      <a:pt x="40" y="66"/>
                      <a:pt x="38" y="70"/>
                      <a:pt x="37" y="76"/>
                    </a:cubicBezTo>
                    <a:cubicBezTo>
                      <a:pt x="36" y="81"/>
                      <a:pt x="35" y="88"/>
                      <a:pt x="34" y="96"/>
                    </a:cubicBezTo>
                    <a:cubicBezTo>
                      <a:pt x="35" y="96"/>
                      <a:pt x="35" y="96"/>
                      <a:pt x="35" y="96"/>
                    </a:cubicBezTo>
                    <a:cubicBezTo>
                      <a:pt x="37" y="92"/>
                      <a:pt x="40" y="89"/>
                      <a:pt x="43" y="86"/>
                    </a:cubicBezTo>
                    <a:cubicBezTo>
                      <a:pt x="46" y="83"/>
                      <a:pt x="50" y="81"/>
                      <a:pt x="54" y="79"/>
                    </a:cubicBezTo>
                    <a:cubicBezTo>
                      <a:pt x="58" y="76"/>
                      <a:pt x="62" y="75"/>
                      <a:pt x="67" y="73"/>
                    </a:cubicBezTo>
                    <a:cubicBezTo>
                      <a:pt x="72" y="72"/>
                      <a:pt x="77" y="71"/>
                      <a:pt x="82" y="71"/>
                    </a:cubicBezTo>
                    <a:cubicBezTo>
                      <a:pt x="93" y="71"/>
                      <a:pt x="102" y="73"/>
                      <a:pt x="110" y="77"/>
                    </a:cubicBezTo>
                    <a:cubicBezTo>
                      <a:pt x="118" y="81"/>
                      <a:pt x="124" y="86"/>
                      <a:pt x="129" y="93"/>
                    </a:cubicBezTo>
                    <a:cubicBezTo>
                      <a:pt x="134" y="99"/>
                      <a:pt x="138" y="107"/>
                      <a:pt x="140" y="115"/>
                    </a:cubicBezTo>
                    <a:cubicBezTo>
                      <a:pt x="142" y="124"/>
                      <a:pt x="143" y="133"/>
                      <a:pt x="143" y="143"/>
                    </a:cubicBezTo>
                    <a:close/>
                    <a:moveTo>
                      <a:pt x="110" y="144"/>
                    </a:moveTo>
                    <a:cubicBezTo>
                      <a:pt x="110" y="129"/>
                      <a:pt x="107" y="117"/>
                      <a:pt x="100" y="109"/>
                    </a:cubicBezTo>
                    <a:cubicBezTo>
                      <a:pt x="94" y="101"/>
                      <a:pt x="85" y="97"/>
                      <a:pt x="73" y="97"/>
                    </a:cubicBezTo>
                    <a:cubicBezTo>
                      <a:pt x="68" y="97"/>
                      <a:pt x="64" y="97"/>
                      <a:pt x="60" y="98"/>
                    </a:cubicBezTo>
                    <a:cubicBezTo>
                      <a:pt x="57" y="100"/>
                      <a:pt x="53" y="101"/>
                      <a:pt x="50" y="103"/>
                    </a:cubicBezTo>
                    <a:cubicBezTo>
                      <a:pt x="46" y="105"/>
                      <a:pt x="43" y="108"/>
                      <a:pt x="41" y="111"/>
                    </a:cubicBezTo>
                    <a:cubicBezTo>
                      <a:pt x="38" y="113"/>
                      <a:pt x="36" y="117"/>
                      <a:pt x="34" y="120"/>
                    </a:cubicBezTo>
                    <a:cubicBezTo>
                      <a:pt x="34" y="121"/>
                      <a:pt x="34" y="122"/>
                      <a:pt x="34" y="124"/>
                    </a:cubicBezTo>
                    <a:cubicBezTo>
                      <a:pt x="34" y="125"/>
                      <a:pt x="34" y="127"/>
                      <a:pt x="34" y="128"/>
                    </a:cubicBezTo>
                    <a:cubicBezTo>
                      <a:pt x="34" y="130"/>
                      <a:pt x="34" y="132"/>
                      <a:pt x="34" y="133"/>
                    </a:cubicBezTo>
                    <a:cubicBezTo>
                      <a:pt x="34" y="135"/>
                      <a:pt x="34" y="137"/>
                      <a:pt x="34" y="138"/>
                    </a:cubicBezTo>
                    <a:cubicBezTo>
                      <a:pt x="34" y="146"/>
                      <a:pt x="35" y="153"/>
                      <a:pt x="36" y="159"/>
                    </a:cubicBezTo>
                    <a:cubicBezTo>
                      <a:pt x="38" y="166"/>
                      <a:pt x="40" y="171"/>
                      <a:pt x="43" y="176"/>
                    </a:cubicBezTo>
                    <a:cubicBezTo>
                      <a:pt x="46" y="181"/>
                      <a:pt x="50" y="185"/>
                      <a:pt x="55" y="188"/>
                    </a:cubicBezTo>
                    <a:cubicBezTo>
                      <a:pt x="60" y="191"/>
                      <a:pt x="66" y="192"/>
                      <a:pt x="72" y="192"/>
                    </a:cubicBezTo>
                    <a:cubicBezTo>
                      <a:pt x="79" y="192"/>
                      <a:pt x="84" y="191"/>
                      <a:pt x="89" y="189"/>
                    </a:cubicBezTo>
                    <a:cubicBezTo>
                      <a:pt x="93" y="186"/>
                      <a:pt x="97" y="183"/>
                      <a:pt x="100" y="178"/>
                    </a:cubicBezTo>
                    <a:cubicBezTo>
                      <a:pt x="103" y="174"/>
                      <a:pt x="106" y="169"/>
                      <a:pt x="107" y="163"/>
                    </a:cubicBezTo>
                    <a:cubicBezTo>
                      <a:pt x="109" y="157"/>
                      <a:pt x="110" y="151"/>
                      <a:pt x="110" y="14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70" name="Freeform 553"/>
              <p:cNvSpPr>
                <a:spLocks noEditPoints="1"/>
              </p:cNvSpPr>
              <p:nvPr/>
            </p:nvSpPr>
            <p:spPr bwMode="black">
              <a:xfrm>
                <a:off x="6257490" y="5034213"/>
                <a:ext cx="122723" cy="125017"/>
              </a:xfrm>
              <a:custGeom>
                <a:avLst/>
                <a:gdLst/>
                <a:ahLst/>
                <a:cxnLst>
                  <a:cxn ang="0">
                    <a:pos x="148" y="74"/>
                  </a:cxn>
                  <a:cxn ang="0">
                    <a:pos x="143" y="106"/>
                  </a:cxn>
                  <a:cxn ang="0">
                    <a:pos x="128" y="130"/>
                  </a:cxn>
                  <a:cxn ang="0">
                    <a:pos x="104" y="145"/>
                  </a:cxn>
                  <a:cxn ang="0">
                    <a:pos x="73" y="151"/>
                  </a:cxn>
                  <a:cxn ang="0">
                    <a:pos x="43" y="145"/>
                  </a:cxn>
                  <a:cxn ang="0">
                    <a:pos x="20" y="131"/>
                  </a:cxn>
                  <a:cxn ang="0">
                    <a:pos x="5" y="107"/>
                  </a:cxn>
                  <a:cxn ang="0">
                    <a:pos x="0" y="77"/>
                  </a:cxn>
                  <a:cxn ang="0">
                    <a:pos x="6" y="44"/>
                  </a:cxn>
                  <a:cxn ang="0">
                    <a:pos x="22" y="19"/>
                  </a:cxn>
                  <a:cxn ang="0">
                    <a:pos x="46" y="5"/>
                  </a:cxn>
                  <a:cxn ang="0">
                    <a:pos x="77" y="0"/>
                  </a:cxn>
                  <a:cxn ang="0">
                    <a:pos x="107" y="5"/>
                  </a:cxn>
                  <a:cxn ang="0">
                    <a:pos x="130" y="20"/>
                  </a:cxn>
                  <a:cxn ang="0">
                    <a:pos x="144" y="44"/>
                  </a:cxn>
                  <a:cxn ang="0">
                    <a:pos x="148" y="74"/>
                  </a:cxn>
                  <a:cxn ang="0">
                    <a:pos x="115" y="75"/>
                  </a:cxn>
                  <a:cxn ang="0">
                    <a:pos x="104" y="39"/>
                  </a:cxn>
                  <a:cxn ang="0">
                    <a:pos x="75" y="26"/>
                  </a:cxn>
                  <a:cxn ang="0">
                    <a:pos x="59" y="29"/>
                  </a:cxn>
                  <a:cxn ang="0">
                    <a:pos x="46" y="38"/>
                  </a:cxn>
                  <a:cxn ang="0">
                    <a:pos x="37" y="54"/>
                  </a:cxn>
                  <a:cxn ang="0">
                    <a:pos x="34" y="76"/>
                  </a:cxn>
                  <a:cxn ang="0">
                    <a:pos x="37" y="97"/>
                  </a:cxn>
                  <a:cxn ang="0">
                    <a:pos x="46" y="112"/>
                  </a:cxn>
                  <a:cxn ang="0">
                    <a:pos x="59" y="121"/>
                  </a:cxn>
                  <a:cxn ang="0">
                    <a:pos x="75" y="124"/>
                  </a:cxn>
                  <a:cxn ang="0">
                    <a:pos x="104" y="112"/>
                  </a:cxn>
                  <a:cxn ang="0">
                    <a:pos x="115" y="75"/>
                  </a:cxn>
                </a:cxnLst>
                <a:rect l="0" t="0" r="r" b="b"/>
                <a:pathLst>
                  <a:path w="148" h="151">
                    <a:moveTo>
                      <a:pt x="148" y="74"/>
                    </a:moveTo>
                    <a:cubicBezTo>
                      <a:pt x="148" y="86"/>
                      <a:pt x="146" y="96"/>
                      <a:pt x="143" y="106"/>
                    </a:cubicBezTo>
                    <a:cubicBezTo>
                      <a:pt x="139" y="115"/>
                      <a:pt x="134" y="124"/>
                      <a:pt x="128"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4" y="124"/>
                      <a:pt x="9" y="117"/>
                      <a:pt x="5" y="107"/>
                    </a:cubicBezTo>
                    <a:cubicBezTo>
                      <a:pt x="2" y="98"/>
                      <a:pt x="0" y="88"/>
                      <a:pt x="0" y="77"/>
                    </a:cubicBezTo>
                    <a:cubicBezTo>
                      <a:pt x="0" y="64"/>
                      <a:pt x="2" y="53"/>
                      <a:pt x="6" y="44"/>
                    </a:cubicBezTo>
                    <a:cubicBezTo>
                      <a:pt x="10" y="34"/>
                      <a:pt x="15" y="26"/>
                      <a:pt x="22" y="19"/>
                    </a:cubicBezTo>
                    <a:cubicBezTo>
                      <a:pt x="28" y="13"/>
                      <a:pt x="36" y="8"/>
                      <a:pt x="46" y="5"/>
                    </a:cubicBezTo>
                    <a:cubicBezTo>
                      <a:pt x="55" y="1"/>
                      <a:pt x="65" y="0"/>
                      <a:pt x="77" y="0"/>
                    </a:cubicBezTo>
                    <a:cubicBezTo>
                      <a:pt x="88" y="0"/>
                      <a:pt x="98" y="2"/>
                      <a:pt x="107" y="5"/>
                    </a:cubicBezTo>
                    <a:cubicBezTo>
                      <a:pt x="116" y="9"/>
                      <a:pt x="124" y="14"/>
                      <a:pt x="130" y="20"/>
                    </a:cubicBezTo>
                    <a:cubicBezTo>
                      <a:pt x="136" y="27"/>
                      <a:pt x="141" y="35"/>
                      <a:pt x="144" y="44"/>
                    </a:cubicBezTo>
                    <a:cubicBezTo>
                      <a:pt x="147" y="53"/>
                      <a:pt x="148" y="63"/>
                      <a:pt x="148" y="74"/>
                    </a:cubicBezTo>
                    <a:close/>
                    <a:moveTo>
                      <a:pt x="115" y="75"/>
                    </a:moveTo>
                    <a:cubicBezTo>
                      <a:pt x="115" y="59"/>
                      <a:pt x="111" y="47"/>
                      <a:pt x="104" y="39"/>
                    </a:cubicBezTo>
                    <a:cubicBezTo>
                      <a:pt x="97" y="31"/>
                      <a:pt x="87" y="26"/>
                      <a:pt x="75" y="26"/>
                    </a:cubicBezTo>
                    <a:cubicBezTo>
                      <a:pt x="69" y="26"/>
                      <a:pt x="64" y="27"/>
                      <a:pt x="59"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6" y="112"/>
                    </a:cubicBezTo>
                    <a:cubicBezTo>
                      <a:pt x="49" y="116"/>
                      <a:pt x="54" y="119"/>
                      <a:pt x="59" y="121"/>
                    </a:cubicBezTo>
                    <a:cubicBezTo>
                      <a:pt x="64" y="123"/>
                      <a:pt x="69" y="124"/>
                      <a:pt x="75" y="124"/>
                    </a:cubicBezTo>
                    <a:cubicBezTo>
                      <a:pt x="88" y="124"/>
                      <a:pt x="98" y="120"/>
                      <a:pt x="104" y="112"/>
                    </a:cubicBezTo>
                    <a:cubicBezTo>
                      <a:pt x="111" y="103"/>
                      <a:pt x="115" y="91"/>
                      <a:pt x="115"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grpSp>
        <p:grpSp>
          <p:nvGrpSpPr>
            <p:cNvPr id="98" name="Group 97"/>
            <p:cNvGrpSpPr/>
            <p:nvPr/>
          </p:nvGrpSpPr>
          <p:grpSpPr bwMode="black">
            <a:xfrm>
              <a:off x="4095629" y="4260206"/>
              <a:ext cx="508133" cy="144956"/>
              <a:chOff x="4664767" y="4986232"/>
              <a:chExt cx="578026" cy="164783"/>
            </a:xfrm>
            <a:solidFill>
              <a:schemeClr val="tx1"/>
            </a:solidFill>
            <a:effectLst/>
          </p:grpSpPr>
          <p:sp>
            <p:nvSpPr>
              <p:cNvPr id="259" name="Freeform 22"/>
              <p:cNvSpPr>
                <a:spLocks noEditPoints="1"/>
              </p:cNvSpPr>
              <p:nvPr/>
            </p:nvSpPr>
            <p:spPr bwMode="black">
              <a:xfrm>
                <a:off x="4664767" y="4995244"/>
                <a:ext cx="129380" cy="152875"/>
              </a:xfrm>
              <a:custGeom>
                <a:avLst/>
                <a:gdLst/>
                <a:ahLst/>
                <a:cxnLst>
                  <a:cxn ang="0">
                    <a:pos x="170" y="98"/>
                  </a:cxn>
                  <a:cxn ang="0">
                    <a:pos x="163" y="140"/>
                  </a:cxn>
                  <a:cxn ang="0">
                    <a:pos x="140"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0"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60" name="Freeform 23"/>
              <p:cNvSpPr>
                <a:spLocks noEditPoints="1"/>
              </p:cNvSpPr>
              <p:nvPr/>
            </p:nvSpPr>
            <p:spPr bwMode="black">
              <a:xfrm>
                <a:off x="4806377" y="5036439"/>
                <a:ext cx="91081" cy="114576"/>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8"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61" name="Freeform 24"/>
              <p:cNvSpPr>
                <a:spLocks/>
              </p:cNvSpPr>
              <p:nvPr/>
            </p:nvSpPr>
            <p:spPr bwMode="black">
              <a:xfrm>
                <a:off x="4921274" y="5036439"/>
                <a:ext cx="97196" cy="111679"/>
              </a:xfrm>
              <a:custGeom>
                <a:avLst/>
                <a:gdLst/>
                <a:ahLst/>
                <a:cxnLst>
                  <a:cxn ang="0">
                    <a:pos x="96" y="147"/>
                  </a:cxn>
                  <a:cxn ang="0">
                    <a:pos x="96" y="66"/>
                  </a:cxn>
                  <a:cxn ang="0">
                    <a:pos x="89" y="36"/>
                  </a:cxn>
                  <a:cxn ang="0">
                    <a:pos x="67" y="26"/>
                  </a:cxn>
                  <a:cxn ang="0">
                    <a:pos x="53" y="29"/>
                  </a:cxn>
                  <a:cxn ang="0">
                    <a:pos x="43"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6" y="147"/>
                  </a:cxn>
                </a:cxnLst>
                <a:rect l="0" t="0" r="r" b="b"/>
                <a:pathLst>
                  <a:path w="128" h="147">
                    <a:moveTo>
                      <a:pt x="96" y="147"/>
                    </a:moveTo>
                    <a:cubicBezTo>
                      <a:pt x="96" y="66"/>
                      <a:pt x="96" y="66"/>
                      <a:pt x="96" y="66"/>
                    </a:cubicBezTo>
                    <a:cubicBezTo>
                      <a:pt x="96" y="53"/>
                      <a:pt x="93" y="43"/>
                      <a:pt x="89" y="36"/>
                    </a:cubicBezTo>
                    <a:cubicBezTo>
                      <a:pt x="84" y="30"/>
                      <a:pt x="77" y="26"/>
                      <a:pt x="67" y="26"/>
                    </a:cubicBezTo>
                    <a:cubicBezTo>
                      <a:pt x="62" y="26"/>
                      <a:pt x="58" y="27"/>
                      <a:pt x="53" y="29"/>
                    </a:cubicBezTo>
                    <a:cubicBezTo>
                      <a:pt x="49" y="31"/>
                      <a:pt x="46" y="34"/>
                      <a:pt x="43" y="37"/>
                    </a:cubicBezTo>
                    <a:cubicBezTo>
                      <a:pt x="40"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2" y="2"/>
                      <a:pt x="70" y="0"/>
                      <a:pt x="80" y="0"/>
                    </a:cubicBezTo>
                    <a:cubicBezTo>
                      <a:pt x="95" y="0"/>
                      <a:pt x="107" y="5"/>
                      <a:pt x="115" y="14"/>
                    </a:cubicBezTo>
                    <a:cubicBezTo>
                      <a:pt x="124" y="24"/>
                      <a:pt x="128" y="39"/>
                      <a:pt x="128" y="59"/>
                    </a:cubicBezTo>
                    <a:cubicBezTo>
                      <a:pt x="128" y="147"/>
                      <a:pt x="128" y="147"/>
                      <a:pt x="128" y="147"/>
                    </a:cubicBezTo>
                    <a:lnTo>
                      <a:pt x="96"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62" name="Freeform 25"/>
              <p:cNvSpPr>
                <a:spLocks/>
              </p:cNvSpPr>
              <p:nvPr/>
            </p:nvSpPr>
            <p:spPr bwMode="black">
              <a:xfrm>
                <a:off x="5045183" y="4986232"/>
                <a:ext cx="100093" cy="16188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63" name="Freeform 26"/>
              <p:cNvSpPr>
                <a:spLocks noEditPoints="1"/>
              </p:cNvSpPr>
              <p:nvPr/>
            </p:nvSpPr>
            <p:spPr bwMode="black">
              <a:xfrm>
                <a:off x="5142379" y="5036439"/>
                <a:ext cx="100414" cy="114576"/>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grpSp>
        <p:grpSp>
          <p:nvGrpSpPr>
            <p:cNvPr id="99" name="Group 98"/>
            <p:cNvGrpSpPr/>
            <p:nvPr/>
          </p:nvGrpSpPr>
          <p:grpSpPr bwMode="black">
            <a:xfrm>
              <a:off x="5867443" y="4867362"/>
              <a:ext cx="878856" cy="173151"/>
              <a:chOff x="1502088" y="4970205"/>
              <a:chExt cx="999744" cy="196837"/>
            </a:xfrm>
            <a:solidFill>
              <a:schemeClr val="tx1"/>
            </a:solidFill>
            <a:effectLst/>
          </p:grpSpPr>
          <p:sp>
            <p:nvSpPr>
              <p:cNvPr id="254" name="Freeform 19"/>
              <p:cNvSpPr>
                <a:spLocks noEditPoints="1"/>
              </p:cNvSpPr>
              <p:nvPr/>
            </p:nvSpPr>
            <p:spPr bwMode="black">
              <a:xfrm>
                <a:off x="1502088" y="4971731"/>
                <a:ext cx="187376" cy="193785"/>
              </a:xfrm>
              <a:custGeom>
                <a:avLst/>
                <a:gdLst/>
                <a:ahLst/>
                <a:cxnLst>
                  <a:cxn ang="0">
                    <a:pos x="42" y="55"/>
                  </a:cxn>
                  <a:cxn ang="0">
                    <a:pos x="23" y="52"/>
                  </a:cxn>
                  <a:cxn ang="0">
                    <a:pos x="20" y="42"/>
                  </a:cxn>
                  <a:cxn ang="0">
                    <a:pos x="101" y="42"/>
                  </a:cxn>
                  <a:cxn ang="0">
                    <a:pos x="108" y="40"/>
                  </a:cxn>
                  <a:cxn ang="0">
                    <a:pos x="122" y="39"/>
                  </a:cxn>
                  <a:cxn ang="0">
                    <a:pos x="132" y="49"/>
                  </a:cxn>
                  <a:cxn ang="0">
                    <a:pos x="129" y="54"/>
                  </a:cxn>
                  <a:cxn ang="0">
                    <a:pos x="13" y="168"/>
                  </a:cxn>
                  <a:cxn ang="0">
                    <a:pos x="11" y="162"/>
                  </a:cxn>
                  <a:cxn ang="0">
                    <a:pos x="108" y="49"/>
                  </a:cxn>
                  <a:cxn ang="0">
                    <a:pos x="47" y="54"/>
                  </a:cxn>
                  <a:cxn ang="0">
                    <a:pos x="59" y="172"/>
                  </a:cxn>
                  <a:cxn ang="0">
                    <a:pos x="61" y="165"/>
                  </a:cxn>
                  <a:cxn ang="0">
                    <a:pos x="97" y="169"/>
                  </a:cxn>
                  <a:cxn ang="0">
                    <a:pos x="179" y="167"/>
                  </a:cxn>
                  <a:cxn ang="0">
                    <a:pos x="187" y="165"/>
                  </a:cxn>
                  <a:cxn ang="0">
                    <a:pos x="206" y="168"/>
                  </a:cxn>
                  <a:cxn ang="0">
                    <a:pos x="204" y="175"/>
                  </a:cxn>
                  <a:cxn ang="0">
                    <a:pos x="194" y="212"/>
                  </a:cxn>
                  <a:cxn ang="0">
                    <a:pos x="200" y="239"/>
                  </a:cxn>
                  <a:cxn ang="0">
                    <a:pos x="202" y="247"/>
                  </a:cxn>
                  <a:cxn ang="0">
                    <a:pos x="96" y="249"/>
                  </a:cxn>
                  <a:cxn ang="0">
                    <a:pos x="80" y="252"/>
                  </a:cxn>
                  <a:cxn ang="0">
                    <a:pos x="71" y="177"/>
                  </a:cxn>
                  <a:cxn ang="0">
                    <a:pos x="161" y="241"/>
                  </a:cxn>
                  <a:cxn ang="0">
                    <a:pos x="172" y="239"/>
                  </a:cxn>
                  <a:cxn ang="0">
                    <a:pos x="182" y="176"/>
                  </a:cxn>
                  <a:cxn ang="0">
                    <a:pos x="98" y="177"/>
                  </a:cxn>
                  <a:cxn ang="0">
                    <a:pos x="95" y="181"/>
                  </a:cxn>
                  <a:cxn ang="0">
                    <a:pos x="96" y="242"/>
                  </a:cxn>
                  <a:cxn ang="0">
                    <a:pos x="157" y="8"/>
                  </a:cxn>
                  <a:cxn ang="0">
                    <a:pos x="164" y="0"/>
                  </a:cxn>
                  <a:cxn ang="0">
                    <a:pos x="199" y="10"/>
                  </a:cxn>
                  <a:cxn ang="0">
                    <a:pos x="203" y="19"/>
                  </a:cxn>
                  <a:cxn ang="0">
                    <a:pos x="202" y="102"/>
                  </a:cxn>
                  <a:cxn ang="0">
                    <a:pos x="225" y="101"/>
                  </a:cxn>
                  <a:cxn ang="0">
                    <a:pos x="233" y="95"/>
                  </a:cxn>
                  <a:cxn ang="0">
                    <a:pos x="256" y="99"/>
                  </a:cxn>
                  <a:cxn ang="0">
                    <a:pos x="258" y="108"/>
                  </a:cxn>
                  <a:cxn ang="0">
                    <a:pos x="202" y="110"/>
                  </a:cxn>
                  <a:cxn ang="0">
                    <a:pos x="197" y="142"/>
                  </a:cxn>
                  <a:cxn ang="0">
                    <a:pos x="186" y="151"/>
                  </a:cxn>
                  <a:cxn ang="0">
                    <a:pos x="184" y="26"/>
                  </a:cxn>
                </a:cxnLst>
                <a:rect l="0" t="0" r="r" b="b"/>
                <a:pathLst>
                  <a:path w="260" h="269">
                    <a:moveTo>
                      <a:pt x="47" y="54"/>
                    </a:moveTo>
                    <a:cubicBezTo>
                      <a:pt x="45" y="54"/>
                      <a:pt x="44" y="55"/>
                      <a:pt x="42" y="55"/>
                    </a:cubicBezTo>
                    <a:cubicBezTo>
                      <a:pt x="40" y="57"/>
                      <a:pt x="38" y="57"/>
                      <a:pt x="36" y="57"/>
                    </a:cubicBezTo>
                    <a:cubicBezTo>
                      <a:pt x="33" y="57"/>
                      <a:pt x="29" y="55"/>
                      <a:pt x="23" y="52"/>
                    </a:cubicBezTo>
                    <a:cubicBezTo>
                      <a:pt x="15" y="48"/>
                      <a:pt x="11" y="45"/>
                      <a:pt x="11" y="43"/>
                    </a:cubicBezTo>
                    <a:cubicBezTo>
                      <a:pt x="11" y="41"/>
                      <a:pt x="14" y="41"/>
                      <a:pt x="20" y="42"/>
                    </a:cubicBezTo>
                    <a:cubicBezTo>
                      <a:pt x="32" y="43"/>
                      <a:pt x="45" y="44"/>
                      <a:pt x="58" y="43"/>
                    </a:cubicBezTo>
                    <a:cubicBezTo>
                      <a:pt x="68" y="43"/>
                      <a:pt x="82" y="43"/>
                      <a:pt x="101" y="42"/>
                    </a:cubicBezTo>
                    <a:cubicBezTo>
                      <a:pt x="103" y="42"/>
                      <a:pt x="104" y="42"/>
                      <a:pt x="105" y="41"/>
                    </a:cubicBezTo>
                    <a:cubicBezTo>
                      <a:pt x="106" y="41"/>
                      <a:pt x="107" y="41"/>
                      <a:pt x="108" y="40"/>
                    </a:cubicBezTo>
                    <a:cubicBezTo>
                      <a:pt x="110" y="40"/>
                      <a:pt x="111" y="39"/>
                      <a:pt x="113" y="39"/>
                    </a:cubicBezTo>
                    <a:cubicBezTo>
                      <a:pt x="115" y="39"/>
                      <a:pt x="118" y="39"/>
                      <a:pt x="122" y="39"/>
                    </a:cubicBezTo>
                    <a:cubicBezTo>
                      <a:pt x="130" y="40"/>
                      <a:pt x="135" y="41"/>
                      <a:pt x="136" y="43"/>
                    </a:cubicBezTo>
                    <a:cubicBezTo>
                      <a:pt x="136" y="44"/>
                      <a:pt x="135" y="46"/>
                      <a:pt x="132" y="49"/>
                    </a:cubicBezTo>
                    <a:cubicBezTo>
                      <a:pt x="131" y="51"/>
                      <a:pt x="131" y="51"/>
                      <a:pt x="130" y="52"/>
                    </a:cubicBezTo>
                    <a:cubicBezTo>
                      <a:pt x="129" y="53"/>
                      <a:pt x="129" y="54"/>
                      <a:pt x="129" y="54"/>
                    </a:cubicBezTo>
                    <a:cubicBezTo>
                      <a:pt x="114" y="79"/>
                      <a:pt x="98" y="100"/>
                      <a:pt x="81" y="118"/>
                    </a:cubicBezTo>
                    <a:cubicBezTo>
                      <a:pt x="62" y="137"/>
                      <a:pt x="39" y="154"/>
                      <a:pt x="13" y="168"/>
                    </a:cubicBezTo>
                    <a:cubicBezTo>
                      <a:pt x="5" y="172"/>
                      <a:pt x="1" y="174"/>
                      <a:pt x="0" y="172"/>
                    </a:cubicBezTo>
                    <a:cubicBezTo>
                      <a:pt x="0" y="171"/>
                      <a:pt x="3" y="168"/>
                      <a:pt x="11" y="162"/>
                    </a:cubicBezTo>
                    <a:cubicBezTo>
                      <a:pt x="35" y="146"/>
                      <a:pt x="54" y="128"/>
                      <a:pt x="70" y="110"/>
                    </a:cubicBezTo>
                    <a:cubicBezTo>
                      <a:pt x="86" y="91"/>
                      <a:pt x="99" y="71"/>
                      <a:pt x="108" y="49"/>
                    </a:cubicBezTo>
                    <a:cubicBezTo>
                      <a:pt x="53" y="52"/>
                      <a:pt x="53" y="52"/>
                      <a:pt x="53" y="52"/>
                    </a:cubicBezTo>
                    <a:cubicBezTo>
                      <a:pt x="51" y="52"/>
                      <a:pt x="49" y="53"/>
                      <a:pt x="47" y="54"/>
                    </a:cubicBezTo>
                    <a:close/>
                    <a:moveTo>
                      <a:pt x="71" y="177"/>
                    </a:moveTo>
                    <a:cubicBezTo>
                      <a:pt x="69" y="176"/>
                      <a:pt x="65" y="174"/>
                      <a:pt x="59" y="172"/>
                    </a:cubicBezTo>
                    <a:cubicBezTo>
                      <a:pt x="55" y="171"/>
                      <a:pt x="53" y="169"/>
                      <a:pt x="53" y="168"/>
                    </a:cubicBezTo>
                    <a:cubicBezTo>
                      <a:pt x="52" y="167"/>
                      <a:pt x="55" y="166"/>
                      <a:pt x="61" y="165"/>
                    </a:cubicBezTo>
                    <a:cubicBezTo>
                      <a:pt x="67" y="165"/>
                      <a:pt x="74" y="165"/>
                      <a:pt x="82" y="166"/>
                    </a:cubicBezTo>
                    <a:cubicBezTo>
                      <a:pt x="89" y="167"/>
                      <a:pt x="94" y="168"/>
                      <a:pt x="97" y="169"/>
                    </a:cubicBezTo>
                    <a:cubicBezTo>
                      <a:pt x="176" y="168"/>
                      <a:pt x="176" y="168"/>
                      <a:pt x="176" y="168"/>
                    </a:cubicBezTo>
                    <a:cubicBezTo>
                      <a:pt x="177" y="167"/>
                      <a:pt x="178" y="167"/>
                      <a:pt x="179" y="167"/>
                    </a:cubicBezTo>
                    <a:cubicBezTo>
                      <a:pt x="180" y="167"/>
                      <a:pt x="181" y="166"/>
                      <a:pt x="182" y="166"/>
                    </a:cubicBezTo>
                    <a:cubicBezTo>
                      <a:pt x="184" y="165"/>
                      <a:pt x="186" y="165"/>
                      <a:pt x="187" y="165"/>
                    </a:cubicBezTo>
                    <a:cubicBezTo>
                      <a:pt x="190" y="164"/>
                      <a:pt x="192" y="165"/>
                      <a:pt x="196" y="165"/>
                    </a:cubicBezTo>
                    <a:cubicBezTo>
                      <a:pt x="202" y="166"/>
                      <a:pt x="205" y="167"/>
                      <a:pt x="206" y="168"/>
                    </a:cubicBezTo>
                    <a:cubicBezTo>
                      <a:pt x="207" y="169"/>
                      <a:pt x="206" y="171"/>
                      <a:pt x="205" y="173"/>
                    </a:cubicBezTo>
                    <a:cubicBezTo>
                      <a:pt x="204" y="174"/>
                      <a:pt x="204" y="175"/>
                      <a:pt x="204" y="175"/>
                    </a:cubicBezTo>
                    <a:cubicBezTo>
                      <a:pt x="203" y="176"/>
                      <a:pt x="203" y="176"/>
                      <a:pt x="203" y="177"/>
                    </a:cubicBezTo>
                    <a:cubicBezTo>
                      <a:pt x="200" y="187"/>
                      <a:pt x="197" y="199"/>
                      <a:pt x="194" y="212"/>
                    </a:cubicBezTo>
                    <a:cubicBezTo>
                      <a:pt x="192" y="224"/>
                      <a:pt x="190" y="232"/>
                      <a:pt x="189" y="237"/>
                    </a:cubicBezTo>
                    <a:cubicBezTo>
                      <a:pt x="194" y="237"/>
                      <a:pt x="197" y="238"/>
                      <a:pt x="200" y="239"/>
                    </a:cubicBezTo>
                    <a:cubicBezTo>
                      <a:pt x="202" y="241"/>
                      <a:pt x="203" y="242"/>
                      <a:pt x="204" y="243"/>
                    </a:cubicBezTo>
                    <a:cubicBezTo>
                      <a:pt x="204" y="245"/>
                      <a:pt x="203" y="246"/>
                      <a:pt x="202" y="247"/>
                    </a:cubicBezTo>
                    <a:cubicBezTo>
                      <a:pt x="200" y="249"/>
                      <a:pt x="198" y="249"/>
                      <a:pt x="195" y="249"/>
                    </a:cubicBezTo>
                    <a:cubicBezTo>
                      <a:pt x="96" y="249"/>
                      <a:pt x="96" y="249"/>
                      <a:pt x="96" y="249"/>
                    </a:cubicBezTo>
                    <a:cubicBezTo>
                      <a:pt x="94" y="261"/>
                      <a:pt x="91" y="267"/>
                      <a:pt x="87" y="268"/>
                    </a:cubicBezTo>
                    <a:cubicBezTo>
                      <a:pt x="83" y="269"/>
                      <a:pt x="80" y="263"/>
                      <a:pt x="80" y="252"/>
                    </a:cubicBezTo>
                    <a:cubicBezTo>
                      <a:pt x="77" y="185"/>
                      <a:pt x="77" y="185"/>
                      <a:pt x="77" y="185"/>
                    </a:cubicBezTo>
                    <a:cubicBezTo>
                      <a:pt x="76" y="182"/>
                      <a:pt x="74" y="179"/>
                      <a:pt x="71" y="177"/>
                    </a:cubicBezTo>
                    <a:close/>
                    <a:moveTo>
                      <a:pt x="96" y="242"/>
                    </a:moveTo>
                    <a:cubicBezTo>
                      <a:pt x="161" y="241"/>
                      <a:pt x="161" y="241"/>
                      <a:pt x="161" y="241"/>
                    </a:cubicBezTo>
                    <a:cubicBezTo>
                      <a:pt x="164" y="241"/>
                      <a:pt x="166" y="240"/>
                      <a:pt x="168" y="240"/>
                    </a:cubicBezTo>
                    <a:cubicBezTo>
                      <a:pt x="169" y="240"/>
                      <a:pt x="170" y="240"/>
                      <a:pt x="172" y="239"/>
                    </a:cubicBezTo>
                    <a:cubicBezTo>
                      <a:pt x="179" y="237"/>
                      <a:pt x="179" y="237"/>
                      <a:pt x="179" y="237"/>
                    </a:cubicBezTo>
                    <a:cubicBezTo>
                      <a:pt x="182" y="176"/>
                      <a:pt x="182" y="176"/>
                      <a:pt x="182" y="176"/>
                    </a:cubicBezTo>
                    <a:cubicBezTo>
                      <a:pt x="99" y="177"/>
                      <a:pt x="99" y="177"/>
                      <a:pt x="99" y="177"/>
                    </a:cubicBezTo>
                    <a:cubicBezTo>
                      <a:pt x="98" y="177"/>
                      <a:pt x="98" y="177"/>
                      <a:pt x="98" y="177"/>
                    </a:cubicBezTo>
                    <a:cubicBezTo>
                      <a:pt x="97" y="178"/>
                      <a:pt x="96" y="179"/>
                      <a:pt x="96" y="179"/>
                    </a:cubicBezTo>
                    <a:cubicBezTo>
                      <a:pt x="95" y="179"/>
                      <a:pt x="95" y="180"/>
                      <a:pt x="95" y="181"/>
                    </a:cubicBezTo>
                    <a:cubicBezTo>
                      <a:pt x="95" y="194"/>
                      <a:pt x="95" y="194"/>
                      <a:pt x="95" y="194"/>
                    </a:cubicBezTo>
                    <a:lnTo>
                      <a:pt x="96" y="242"/>
                    </a:lnTo>
                    <a:close/>
                    <a:moveTo>
                      <a:pt x="176" y="17"/>
                    </a:moveTo>
                    <a:cubicBezTo>
                      <a:pt x="172" y="14"/>
                      <a:pt x="166" y="11"/>
                      <a:pt x="157" y="8"/>
                    </a:cubicBezTo>
                    <a:cubicBezTo>
                      <a:pt x="152" y="6"/>
                      <a:pt x="151" y="4"/>
                      <a:pt x="152" y="3"/>
                    </a:cubicBezTo>
                    <a:cubicBezTo>
                      <a:pt x="154" y="2"/>
                      <a:pt x="157" y="1"/>
                      <a:pt x="164" y="0"/>
                    </a:cubicBezTo>
                    <a:cubicBezTo>
                      <a:pt x="174" y="2"/>
                      <a:pt x="182" y="4"/>
                      <a:pt x="188" y="5"/>
                    </a:cubicBezTo>
                    <a:cubicBezTo>
                      <a:pt x="193" y="7"/>
                      <a:pt x="197" y="8"/>
                      <a:pt x="199" y="10"/>
                    </a:cubicBezTo>
                    <a:cubicBezTo>
                      <a:pt x="202" y="11"/>
                      <a:pt x="203" y="12"/>
                      <a:pt x="203" y="14"/>
                    </a:cubicBezTo>
                    <a:cubicBezTo>
                      <a:pt x="204" y="15"/>
                      <a:pt x="204" y="17"/>
                      <a:pt x="203" y="19"/>
                    </a:cubicBezTo>
                    <a:cubicBezTo>
                      <a:pt x="203" y="24"/>
                      <a:pt x="203" y="24"/>
                      <a:pt x="203" y="24"/>
                    </a:cubicBezTo>
                    <a:cubicBezTo>
                      <a:pt x="202" y="102"/>
                      <a:pt x="202" y="102"/>
                      <a:pt x="202" y="102"/>
                    </a:cubicBezTo>
                    <a:cubicBezTo>
                      <a:pt x="220" y="102"/>
                      <a:pt x="220" y="102"/>
                      <a:pt x="220" y="102"/>
                    </a:cubicBezTo>
                    <a:cubicBezTo>
                      <a:pt x="222" y="102"/>
                      <a:pt x="223" y="101"/>
                      <a:pt x="225" y="101"/>
                    </a:cubicBezTo>
                    <a:cubicBezTo>
                      <a:pt x="226" y="100"/>
                      <a:pt x="227" y="99"/>
                      <a:pt x="228" y="99"/>
                    </a:cubicBezTo>
                    <a:cubicBezTo>
                      <a:pt x="230" y="97"/>
                      <a:pt x="232" y="96"/>
                      <a:pt x="233" y="95"/>
                    </a:cubicBezTo>
                    <a:cubicBezTo>
                      <a:pt x="236" y="95"/>
                      <a:pt x="240" y="95"/>
                      <a:pt x="245" y="95"/>
                    </a:cubicBezTo>
                    <a:cubicBezTo>
                      <a:pt x="250" y="96"/>
                      <a:pt x="253" y="97"/>
                      <a:pt x="256" y="99"/>
                    </a:cubicBezTo>
                    <a:cubicBezTo>
                      <a:pt x="258" y="100"/>
                      <a:pt x="260" y="102"/>
                      <a:pt x="260" y="104"/>
                    </a:cubicBezTo>
                    <a:cubicBezTo>
                      <a:pt x="260" y="105"/>
                      <a:pt x="259" y="107"/>
                      <a:pt x="258" y="108"/>
                    </a:cubicBezTo>
                    <a:cubicBezTo>
                      <a:pt x="256" y="109"/>
                      <a:pt x="253" y="110"/>
                      <a:pt x="250" y="110"/>
                    </a:cubicBezTo>
                    <a:cubicBezTo>
                      <a:pt x="202" y="110"/>
                      <a:pt x="202" y="110"/>
                      <a:pt x="202" y="110"/>
                    </a:cubicBezTo>
                    <a:cubicBezTo>
                      <a:pt x="202" y="120"/>
                      <a:pt x="202" y="120"/>
                      <a:pt x="202" y="120"/>
                    </a:cubicBezTo>
                    <a:cubicBezTo>
                      <a:pt x="201" y="129"/>
                      <a:pt x="199" y="136"/>
                      <a:pt x="197" y="142"/>
                    </a:cubicBezTo>
                    <a:cubicBezTo>
                      <a:pt x="195" y="148"/>
                      <a:pt x="193" y="151"/>
                      <a:pt x="191" y="153"/>
                    </a:cubicBezTo>
                    <a:cubicBezTo>
                      <a:pt x="189" y="155"/>
                      <a:pt x="187" y="154"/>
                      <a:pt x="186" y="151"/>
                    </a:cubicBezTo>
                    <a:cubicBezTo>
                      <a:pt x="185" y="147"/>
                      <a:pt x="184" y="141"/>
                      <a:pt x="184" y="133"/>
                    </a:cubicBezTo>
                    <a:cubicBezTo>
                      <a:pt x="184" y="26"/>
                      <a:pt x="184" y="26"/>
                      <a:pt x="184" y="26"/>
                    </a:cubicBezTo>
                    <a:cubicBezTo>
                      <a:pt x="184" y="23"/>
                      <a:pt x="181" y="20"/>
                      <a:pt x="176"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55" name="Freeform 20"/>
              <p:cNvSpPr>
                <a:spLocks noEditPoints="1"/>
              </p:cNvSpPr>
              <p:nvPr/>
            </p:nvSpPr>
            <p:spPr bwMode="black">
              <a:xfrm>
                <a:off x="1695262" y="4970205"/>
                <a:ext cx="195921" cy="195311"/>
              </a:xfrm>
              <a:custGeom>
                <a:avLst/>
                <a:gdLst/>
                <a:ahLst/>
                <a:cxnLst>
                  <a:cxn ang="0">
                    <a:pos x="86" y="53"/>
                  </a:cxn>
                  <a:cxn ang="0">
                    <a:pos x="75" y="43"/>
                  </a:cxn>
                  <a:cxn ang="0">
                    <a:pos x="71" y="35"/>
                  </a:cxn>
                  <a:cxn ang="0">
                    <a:pos x="85" y="37"/>
                  </a:cxn>
                  <a:cxn ang="0">
                    <a:pos x="111" y="52"/>
                  </a:cxn>
                  <a:cxn ang="0">
                    <a:pos x="111" y="63"/>
                  </a:cxn>
                  <a:cxn ang="0">
                    <a:pos x="104" y="75"/>
                  </a:cxn>
                  <a:cxn ang="0">
                    <a:pos x="96" y="90"/>
                  </a:cxn>
                  <a:cxn ang="0">
                    <a:pos x="91" y="100"/>
                  </a:cxn>
                  <a:cxn ang="0">
                    <a:pos x="104" y="116"/>
                  </a:cxn>
                  <a:cxn ang="0">
                    <a:pos x="122" y="132"/>
                  </a:cxn>
                  <a:cxn ang="0">
                    <a:pos x="130" y="138"/>
                  </a:cxn>
                  <a:cxn ang="0">
                    <a:pos x="138" y="144"/>
                  </a:cxn>
                  <a:cxn ang="0">
                    <a:pos x="147" y="159"/>
                  </a:cxn>
                  <a:cxn ang="0">
                    <a:pos x="150" y="171"/>
                  </a:cxn>
                  <a:cxn ang="0">
                    <a:pos x="149" y="179"/>
                  </a:cxn>
                  <a:cxn ang="0">
                    <a:pos x="144" y="181"/>
                  </a:cxn>
                  <a:cxn ang="0">
                    <a:pos x="139" y="178"/>
                  </a:cxn>
                  <a:cxn ang="0">
                    <a:pos x="118" y="150"/>
                  </a:cxn>
                  <a:cxn ang="0">
                    <a:pos x="86" y="108"/>
                  </a:cxn>
                  <a:cxn ang="0">
                    <a:pos x="50" y="151"/>
                  </a:cxn>
                  <a:cxn ang="0">
                    <a:pos x="10" y="185"/>
                  </a:cxn>
                  <a:cxn ang="0">
                    <a:pos x="1" y="189"/>
                  </a:cxn>
                  <a:cxn ang="0">
                    <a:pos x="6" y="182"/>
                  </a:cxn>
                  <a:cxn ang="0">
                    <a:pos x="51" y="131"/>
                  </a:cxn>
                  <a:cxn ang="0">
                    <a:pos x="89" y="61"/>
                  </a:cxn>
                  <a:cxn ang="0">
                    <a:pos x="89" y="59"/>
                  </a:cxn>
                  <a:cxn ang="0">
                    <a:pos x="86" y="53"/>
                  </a:cxn>
                  <a:cxn ang="0">
                    <a:pos x="190" y="20"/>
                  </a:cxn>
                  <a:cxn ang="0">
                    <a:pos x="171" y="8"/>
                  </a:cxn>
                  <a:cxn ang="0">
                    <a:pos x="164" y="3"/>
                  </a:cxn>
                  <a:cxn ang="0">
                    <a:pos x="174" y="0"/>
                  </a:cxn>
                  <a:cxn ang="0">
                    <a:pos x="191" y="4"/>
                  </a:cxn>
                  <a:cxn ang="0">
                    <a:pos x="206" y="8"/>
                  </a:cxn>
                  <a:cxn ang="0">
                    <a:pos x="215" y="14"/>
                  </a:cxn>
                  <a:cxn ang="0">
                    <a:pos x="215" y="21"/>
                  </a:cxn>
                  <a:cxn ang="0">
                    <a:pos x="215" y="25"/>
                  </a:cxn>
                  <a:cxn ang="0">
                    <a:pos x="215" y="138"/>
                  </a:cxn>
                  <a:cxn ang="0">
                    <a:pos x="219" y="138"/>
                  </a:cxn>
                  <a:cxn ang="0">
                    <a:pos x="226" y="138"/>
                  </a:cxn>
                  <a:cxn ang="0">
                    <a:pos x="232" y="136"/>
                  </a:cxn>
                  <a:cxn ang="0">
                    <a:pos x="236" y="134"/>
                  </a:cxn>
                  <a:cxn ang="0">
                    <a:pos x="243" y="131"/>
                  </a:cxn>
                  <a:cxn ang="0">
                    <a:pos x="260" y="131"/>
                  </a:cxn>
                  <a:cxn ang="0">
                    <a:pos x="269" y="133"/>
                  </a:cxn>
                  <a:cxn ang="0">
                    <a:pos x="272" y="138"/>
                  </a:cxn>
                  <a:cxn ang="0">
                    <a:pos x="270" y="144"/>
                  </a:cxn>
                  <a:cxn ang="0">
                    <a:pos x="264" y="146"/>
                  </a:cxn>
                  <a:cxn ang="0">
                    <a:pos x="215" y="147"/>
                  </a:cxn>
                  <a:cxn ang="0">
                    <a:pos x="215" y="209"/>
                  </a:cxn>
                  <a:cxn ang="0">
                    <a:pos x="213" y="242"/>
                  </a:cxn>
                  <a:cxn ang="0">
                    <a:pos x="209" y="261"/>
                  </a:cxn>
                  <a:cxn ang="0">
                    <a:pos x="201" y="271"/>
                  </a:cxn>
                  <a:cxn ang="0">
                    <a:pos x="197" y="258"/>
                  </a:cxn>
                  <a:cxn ang="0">
                    <a:pos x="197" y="29"/>
                  </a:cxn>
                  <a:cxn ang="0">
                    <a:pos x="190" y="20"/>
                  </a:cxn>
                </a:cxnLst>
                <a:rect l="0" t="0" r="r" b="b"/>
                <a:pathLst>
                  <a:path w="272" h="271">
                    <a:moveTo>
                      <a:pt x="86" y="53"/>
                    </a:moveTo>
                    <a:cubicBezTo>
                      <a:pt x="84" y="50"/>
                      <a:pt x="80" y="47"/>
                      <a:pt x="75" y="43"/>
                    </a:cubicBezTo>
                    <a:cubicBezTo>
                      <a:pt x="70" y="39"/>
                      <a:pt x="68" y="36"/>
                      <a:pt x="71" y="35"/>
                    </a:cubicBezTo>
                    <a:cubicBezTo>
                      <a:pt x="73" y="34"/>
                      <a:pt x="78" y="35"/>
                      <a:pt x="85" y="37"/>
                    </a:cubicBezTo>
                    <a:cubicBezTo>
                      <a:pt x="100" y="43"/>
                      <a:pt x="108" y="48"/>
                      <a:pt x="111" y="52"/>
                    </a:cubicBezTo>
                    <a:cubicBezTo>
                      <a:pt x="113" y="54"/>
                      <a:pt x="113" y="58"/>
                      <a:pt x="111" y="63"/>
                    </a:cubicBezTo>
                    <a:cubicBezTo>
                      <a:pt x="109" y="66"/>
                      <a:pt x="107" y="70"/>
                      <a:pt x="104" y="75"/>
                    </a:cubicBezTo>
                    <a:cubicBezTo>
                      <a:pt x="103" y="78"/>
                      <a:pt x="100" y="84"/>
                      <a:pt x="96" y="90"/>
                    </a:cubicBezTo>
                    <a:cubicBezTo>
                      <a:pt x="91" y="100"/>
                      <a:pt x="91" y="100"/>
                      <a:pt x="91" y="100"/>
                    </a:cubicBezTo>
                    <a:cubicBezTo>
                      <a:pt x="94" y="105"/>
                      <a:pt x="98" y="111"/>
                      <a:pt x="104" y="116"/>
                    </a:cubicBezTo>
                    <a:cubicBezTo>
                      <a:pt x="108" y="120"/>
                      <a:pt x="114" y="126"/>
                      <a:pt x="122" y="132"/>
                    </a:cubicBezTo>
                    <a:cubicBezTo>
                      <a:pt x="130" y="138"/>
                      <a:pt x="130" y="138"/>
                      <a:pt x="130" y="138"/>
                    </a:cubicBezTo>
                    <a:cubicBezTo>
                      <a:pt x="133" y="140"/>
                      <a:pt x="136" y="142"/>
                      <a:pt x="138" y="144"/>
                    </a:cubicBezTo>
                    <a:cubicBezTo>
                      <a:pt x="140" y="147"/>
                      <a:pt x="143" y="152"/>
                      <a:pt x="147" y="159"/>
                    </a:cubicBezTo>
                    <a:cubicBezTo>
                      <a:pt x="149" y="163"/>
                      <a:pt x="150" y="167"/>
                      <a:pt x="150" y="171"/>
                    </a:cubicBezTo>
                    <a:cubicBezTo>
                      <a:pt x="151" y="174"/>
                      <a:pt x="150" y="177"/>
                      <a:pt x="149" y="179"/>
                    </a:cubicBezTo>
                    <a:cubicBezTo>
                      <a:pt x="148" y="180"/>
                      <a:pt x="146" y="181"/>
                      <a:pt x="144" y="181"/>
                    </a:cubicBezTo>
                    <a:cubicBezTo>
                      <a:pt x="143" y="181"/>
                      <a:pt x="141" y="180"/>
                      <a:pt x="139" y="178"/>
                    </a:cubicBezTo>
                    <a:cubicBezTo>
                      <a:pt x="118" y="150"/>
                      <a:pt x="118" y="150"/>
                      <a:pt x="118" y="150"/>
                    </a:cubicBezTo>
                    <a:cubicBezTo>
                      <a:pt x="86" y="108"/>
                      <a:pt x="86" y="108"/>
                      <a:pt x="86" y="108"/>
                    </a:cubicBezTo>
                    <a:cubicBezTo>
                      <a:pt x="76" y="123"/>
                      <a:pt x="64" y="137"/>
                      <a:pt x="50" y="151"/>
                    </a:cubicBezTo>
                    <a:cubicBezTo>
                      <a:pt x="37" y="164"/>
                      <a:pt x="24" y="176"/>
                      <a:pt x="10" y="185"/>
                    </a:cubicBezTo>
                    <a:cubicBezTo>
                      <a:pt x="5" y="188"/>
                      <a:pt x="2" y="190"/>
                      <a:pt x="1" y="189"/>
                    </a:cubicBezTo>
                    <a:cubicBezTo>
                      <a:pt x="0" y="188"/>
                      <a:pt x="2" y="185"/>
                      <a:pt x="6" y="182"/>
                    </a:cubicBezTo>
                    <a:cubicBezTo>
                      <a:pt x="22" y="167"/>
                      <a:pt x="37" y="151"/>
                      <a:pt x="51" y="131"/>
                    </a:cubicBezTo>
                    <a:cubicBezTo>
                      <a:pt x="69" y="107"/>
                      <a:pt x="81" y="83"/>
                      <a:pt x="89" y="61"/>
                    </a:cubicBezTo>
                    <a:cubicBezTo>
                      <a:pt x="89" y="59"/>
                      <a:pt x="89" y="59"/>
                      <a:pt x="89" y="59"/>
                    </a:cubicBezTo>
                    <a:cubicBezTo>
                      <a:pt x="89" y="57"/>
                      <a:pt x="87" y="55"/>
                      <a:pt x="86" y="53"/>
                    </a:cubicBezTo>
                    <a:close/>
                    <a:moveTo>
                      <a:pt x="190" y="20"/>
                    </a:moveTo>
                    <a:cubicBezTo>
                      <a:pt x="186" y="17"/>
                      <a:pt x="180" y="13"/>
                      <a:pt x="171" y="8"/>
                    </a:cubicBezTo>
                    <a:cubicBezTo>
                      <a:pt x="166" y="6"/>
                      <a:pt x="164" y="4"/>
                      <a:pt x="164" y="3"/>
                    </a:cubicBezTo>
                    <a:cubicBezTo>
                      <a:pt x="164" y="1"/>
                      <a:pt x="168" y="0"/>
                      <a:pt x="174" y="0"/>
                    </a:cubicBezTo>
                    <a:cubicBezTo>
                      <a:pt x="179" y="1"/>
                      <a:pt x="185" y="2"/>
                      <a:pt x="191" y="4"/>
                    </a:cubicBezTo>
                    <a:cubicBezTo>
                      <a:pt x="195" y="5"/>
                      <a:pt x="200" y="6"/>
                      <a:pt x="206" y="8"/>
                    </a:cubicBezTo>
                    <a:cubicBezTo>
                      <a:pt x="211" y="10"/>
                      <a:pt x="213" y="12"/>
                      <a:pt x="215" y="14"/>
                    </a:cubicBezTo>
                    <a:cubicBezTo>
                      <a:pt x="215" y="16"/>
                      <a:pt x="216" y="18"/>
                      <a:pt x="215" y="21"/>
                    </a:cubicBezTo>
                    <a:cubicBezTo>
                      <a:pt x="215" y="25"/>
                      <a:pt x="215" y="25"/>
                      <a:pt x="215" y="25"/>
                    </a:cubicBezTo>
                    <a:cubicBezTo>
                      <a:pt x="215" y="138"/>
                      <a:pt x="215" y="138"/>
                      <a:pt x="215" y="138"/>
                    </a:cubicBezTo>
                    <a:cubicBezTo>
                      <a:pt x="219" y="138"/>
                      <a:pt x="219" y="138"/>
                      <a:pt x="219" y="138"/>
                    </a:cubicBezTo>
                    <a:cubicBezTo>
                      <a:pt x="226" y="138"/>
                      <a:pt x="226" y="138"/>
                      <a:pt x="226" y="138"/>
                    </a:cubicBezTo>
                    <a:cubicBezTo>
                      <a:pt x="228" y="137"/>
                      <a:pt x="230" y="137"/>
                      <a:pt x="232" y="136"/>
                    </a:cubicBezTo>
                    <a:cubicBezTo>
                      <a:pt x="233" y="136"/>
                      <a:pt x="234" y="135"/>
                      <a:pt x="236" y="134"/>
                    </a:cubicBezTo>
                    <a:cubicBezTo>
                      <a:pt x="238" y="132"/>
                      <a:pt x="241" y="132"/>
                      <a:pt x="243" y="131"/>
                    </a:cubicBezTo>
                    <a:cubicBezTo>
                      <a:pt x="247" y="130"/>
                      <a:pt x="253" y="130"/>
                      <a:pt x="260" y="131"/>
                    </a:cubicBezTo>
                    <a:cubicBezTo>
                      <a:pt x="264" y="131"/>
                      <a:pt x="267" y="132"/>
                      <a:pt x="269" y="133"/>
                    </a:cubicBezTo>
                    <a:cubicBezTo>
                      <a:pt x="271" y="135"/>
                      <a:pt x="272" y="136"/>
                      <a:pt x="272" y="138"/>
                    </a:cubicBezTo>
                    <a:cubicBezTo>
                      <a:pt x="272" y="140"/>
                      <a:pt x="271" y="142"/>
                      <a:pt x="270" y="144"/>
                    </a:cubicBezTo>
                    <a:cubicBezTo>
                      <a:pt x="268" y="145"/>
                      <a:pt x="266" y="146"/>
                      <a:pt x="264" y="146"/>
                    </a:cubicBezTo>
                    <a:cubicBezTo>
                      <a:pt x="215" y="147"/>
                      <a:pt x="215" y="147"/>
                      <a:pt x="215" y="147"/>
                    </a:cubicBezTo>
                    <a:cubicBezTo>
                      <a:pt x="215" y="209"/>
                      <a:pt x="215" y="209"/>
                      <a:pt x="215" y="209"/>
                    </a:cubicBezTo>
                    <a:cubicBezTo>
                      <a:pt x="214" y="222"/>
                      <a:pt x="214" y="233"/>
                      <a:pt x="213" y="242"/>
                    </a:cubicBezTo>
                    <a:cubicBezTo>
                      <a:pt x="212" y="248"/>
                      <a:pt x="211" y="255"/>
                      <a:pt x="209" y="261"/>
                    </a:cubicBezTo>
                    <a:cubicBezTo>
                      <a:pt x="206" y="267"/>
                      <a:pt x="204" y="270"/>
                      <a:pt x="201" y="271"/>
                    </a:cubicBezTo>
                    <a:cubicBezTo>
                      <a:pt x="199" y="271"/>
                      <a:pt x="197" y="267"/>
                      <a:pt x="197" y="258"/>
                    </a:cubicBezTo>
                    <a:cubicBezTo>
                      <a:pt x="197" y="29"/>
                      <a:pt x="197" y="29"/>
                      <a:pt x="197" y="29"/>
                    </a:cubicBezTo>
                    <a:cubicBezTo>
                      <a:pt x="197" y="26"/>
                      <a:pt x="195" y="23"/>
                      <a:pt x="190"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56" name="Freeform 21"/>
              <p:cNvSpPr>
                <a:spLocks noEditPoints="1"/>
              </p:cNvSpPr>
              <p:nvPr/>
            </p:nvSpPr>
            <p:spPr bwMode="black">
              <a:xfrm>
                <a:off x="1909188" y="4970205"/>
                <a:ext cx="186765" cy="196837"/>
              </a:xfrm>
              <a:custGeom>
                <a:avLst/>
                <a:gdLst/>
                <a:ahLst/>
                <a:cxnLst>
                  <a:cxn ang="0">
                    <a:pos x="125" y="47"/>
                  </a:cxn>
                  <a:cxn ang="0">
                    <a:pos x="145" y="44"/>
                  </a:cxn>
                  <a:cxn ang="0">
                    <a:pos x="161" y="51"/>
                  </a:cxn>
                  <a:cxn ang="0">
                    <a:pos x="149" y="58"/>
                  </a:cxn>
                  <a:cxn ang="0">
                    <a:pos x="84" y="60"/>
                  </a:cxn>
                  <a:cxn ang="0">
                    <a:pos x="89" y="73"/>
                  </a:cxn>
                  <a:cxn ang="0">
                    <a:pos x="89" y="77"/>
                  </a:cxn>
                  <a:cxn ang="0">
                    <a:pos x="134" y="119"/>
                  </a:cxn>
                  <a:cxn ang="0">
                    <a:pos x="83" y="156"/>
                  </a:cxn>
                  <a:cxn ang="0">
                    <a:pos x="29" y="119"/>
                  </a:cxn>
                  <a:cxn ang="0">
                    <a:pos x="75" y="76"/>
                  </a:cxn>
                  <a:cxn ang="0">
                    <a:pos x="74" y="61"/>
                  </a:cxn>
                  <a:cxn ang="0">
                    <a:pos x="38" y="64"/>
                  </a:cxn>
                  <a:cxn ang="0">
                    <a:pos x="32" y="66"/>
                  </a:cxn>
                  <a:cxn ang="0">
                    <a:pos x="7" y="58"/>
                  </a:cxn>
                  <a:cxn ang="0">
                    <a:pos x="10" y="51"/>
                  </a:cxn>
                  <a:cxn ang="0">
                    <a:pos x="109" y="52"/>
                  </a:cxn>
                  <a:cxn ang="0">
                    <a:pos x="121" y="49"/>
                  </a:cxn>
                  <a:cxn ang="0">
                    <a:pos x="44" y="17"/>
                  </a:cxn>
                  <a:cxn ang="0">
                    <a:pos x="50" y="12"/>
                  </a:cxn>
                  <a:cxn ang="0">
                    <a:pos x="102" y="14"/>
                  </a:cxn>
                  <a:cxn ang="0">
                    <a:pos x="114" y="21"/>
                  </a:cxn>
                  <a:cxn ang="0">
                    <a:pos x="99" y="28"/>
                  </a:cxn>
                  <a:cxn ang="0">
                    <a:pos x="56" y="25"/>
                  </a:cxn>
                  <a:cxn ang="0">
                    <a:pos x="45" y="114"/>
                  </a:cxn>
                  <a:cxn ang="0">
                    <a:pos x="82" y="144"/>
                  </a:cxn>
                  <a:cxn ang="0">
                    <a:pos x="118" y="114"/>
                  </a:cxn>
                  <a:cxn ang="0">
                    <a:pos x="82" y="85"/>
                  </a:cxn>
                  <a:cxn ang="0">
                    <a:pos x="80" y="182"/>
                  </a:cxn>
                  <a:cxn ang="0">
                    <a:pos x="58" y="172"/>
                  </a:cxn>
                  <a:cxn ang="0">
                    <a:pos x="98" y="173"/>
                  </a:cxn>
                  <a:cxn ang="0">
                    <a:pos x="102" y="182"/>
                  </a:cxn>
                  <a:cxn ang="0">
                    <a:pos x="182" y="197"/>
                  </a:cxn>
                  <a:cxn ang="0">
                    <a:pos x="178" y="169"/>
                  </a:cxn>
                  <a:cxn ang="0">
                    <a:pos x="159" y="159"/>
                  </a:cxn>
                  <a:cxn ang="0">
                    <a:pos x="197" y="161"/>
                  </a:cxn>
                  <a:cxn ang="0">
                    <a:pos x="199" y="172"/>
                  </a:cxn>
                  <a:cxn ang="0">
                    <a:pos x="199" y="230"/>
                  </a:cxn>
                  <a:cxn ang="0">
                    <a:pos x="188" y="270"/>
                  </a:cxn>
                  <a:cxn ang="0">
                    <a:pos x="101" y="254"/>
                  </a:cxn>
                  <a:cxn ang="0">
                    <a:pos x="85" y="261"/>
                  </a:cxn>
                  <a:cxn ang="0">
                    <a:pos x="85" y="189"/>
                  </a:cxn>
                  <a:cxn ang="0">
                    <a:pos x="102" y="246"/>
                  </a:cxn>
                  <a:cxn ang="0">
                    <a:pos x="182" y="205"/>
                  </a:cxn>
                  <a:cxn ang="0">
                    <a:pos x="102" y="246"/>
                  </a:cxn>
                  <a:cxn ang="0">
                    <a:pos x="161" y="8"/>
                  </a:cxn>
                  <a:cxn ang="0">
                    <a:pos x="165" y="0"/>
                  </a:cxn>
                  <a:cxn ang="0">
                    <a:pos x="184" y="4"/>
                  </a:cxn>
                  <a:cxn ang="0">
                    <a:pos x="201" y="12"/>
                  </a:cxn>
                  <a:cxn ang="0">
                    <a:pos x="201" y="23"/>
                  </a:cxn>
                  <a:cxn ang="0">
                    <a:pos x="213" y="103"/>
                  </a:cxn>
                  <a:cxn ang="0">
                    <a:pos x="222" y="99"/>
                  </a:cxn>
                  <a:cxn ang="0">
                    <a:pos x="248" y="95"/>
                  </a:cxn>
                  <a:cxn ang="0">
                    <a:pos x="259" y="103"/>
                  </a:cxn>
                  <a:cxn ang="0">
                    <a:pos x="251" y="110"/>
                  </a:cxn>
                  <a:cxn ang="0">
                    <a:pos x="199" y="127"/>
                  </a:cxn>
                  <a:cxn ang="0">
                    <a:pos x="187" y="151"/>
                  </a:cxn>
                  <a:cxn ang="0">
                    <a:pos x="183" y="26"/>
                  </a:cxn>
                </a:cxnLst>
                <a:rect l="0" t="0" r="r" b="b"/>
                <a:pathLst>
                  <a:path w="259" h="273">
                    <a:moveTo>
                      <a:pt x="121" y="49"/>
                    </a:moveTo>
                    <a:cubicBezTo>
                      <a:pt x="122" y="49"/>
                      <a:pt x="123" y="48"/>
                      <a:pt x="125" y="47"/>
                    </a:cubicBezTo>
                    <a:cubicBezTo>
                      <a:pt x="127" y="46"/>
                      <a:pt x="129" y="45"/>
                      <a:pt x="131" y="45"/>
                    </a:cubicBezTo>
                    <a:cubicBezTo>
                      <a:pt x="134" y="44"/>
                      <a:pt x="139" y="44"/>
                      <a:pt x="145" y="44"/>
                    </a:cubicBezTo>
                    <a:cubicBezTo>
                      <a:pt x="150" y="44"/>
                      <a:pt x="154" y="44"/>
                      <a:pt x="156" y="46"/>
                    </a:cubicBezTo>
                    <a:cubicBezTo>
                      <a:pt x="159" y="47"/>
                      <a:pt x="161" y="49"/>
                      <a:pt x="161" y="51"/>
                    </a:cubicBezTo>
                    <a:cubicBezTo>
                      <a:pt x="161" y="52"/>
                      <a:pt x="160" y="54"/>
                      <a:pt x="158" y="55"/>
                    </a:cubicBezTo>
                    <a:cubicBezTo>
                      <a:pt x="155" y="57"/>
                      <a:pt x="152" y="58"/>
                      <a:pt x="149" y="58"/>
                    </a:cubicBezTo>
                    <a:cubicBezTo>
                      <a:pt x="137" y="58"/>
                      <a:pt x="125" y="58"/>
                      <a:pt x="113" y="59"/>
                    </a:cubicBezTo>
                    <a:cubicBezTo>
                      <a:pt x="102" y="59"/>
                      <a:pt x="92" y="60"/>
                      <a:pt x="84" y="60"/>
                    </a:cubicBezTo>
                    <a:cubicBezTo>
                      <a:pt x="87" y="63"/>
                      <a:pt x="89" y="65"/>
                      <a:pt x="90" y="68"/>
                    </a:cubicBezTo>
                    <a:cubicBezTo>
                      <a:pt x="90" y="69"/>
                      <a:pt x="90" y="71"/>
                      <a:pt x="89" y="73"/>
                    </a:cubicBezTo>
                    <a:cubicBezTo>
                      <a:pt x="89" y="73"/>
                      <a:pt x="89" y="74"/>
                      <a:pt x="89" y="75"/>
                    </a:cubicBezTo>
                    <a:cubicBezTo>
                      <a:pt x="89" y="75"/>
                      <a:pt x="89" y="76"/>
                      <a:pt x="89" y="77"/>
                    </a:cubicBezTo>
                    <a:cubicBezTo>
                      <a:pt x="105" y="78"/>
                      <a:pt x="117" y="84"/>
                      <a:pt x="125" y="92"/>
                    </a:cubicBezTo>
                    <a:cubicBezTo>
                      <a:pt x="132" y="100"/>
                      <a:pt x="135" y="109"/>
                      <a:pt x="134" y="119"/>
                    </a:cubicBezTo>
                    <a:cubicBezTo>
                      <a:pt x="133" y="129"/>
                      <a:pt x="128" y="137"/>
                      <a:pt x="119" y="144"/>
                    </a:cubicBezTo>
                    <a:cubicBezTo>
                      <a:pt x="110" y="152"/>
                      <a:pt x="98" y="156"/>
                      <a:pt x="83" y="156"/>
                    </a:cubicBezTo>
                    <a:cubicBezTo>
                      <a:pt x="67" y="156"/>
                      <a:pt x="55" y="152"/>
                      <a:pt x="44" y="144"/>
                    </a:cubicBezTo>
                    <a:cubicBezTo>
                      <a:pt x="35" y="137"/>
                      <a:pt x="30" y="129"/>
                      <a:pt x="29" y="119"/>
                    </a:cubicBezTo>
                    <a:cubicBezTo>
                      <a:pt x="28" y="109"/>
                      <a:pt x="31" y="100"/>
                      <a:pt x="38" y="92"/>
                    </a:cubicBezTo>
                    <a:cubicBezTo>
                      <a:pt x="47" y="83"/>
                      <a:pt x="59" y="78"/>
                      <a:pt x="75" y="76"/>
                    </a:cubicBezTo>
                    <a:cubicBezTo>
                      <a:pt x="78" y="74"/>
                      <a:pt x="79" y="72"/>
                      <a:pt x="78" y="69"/>
                    </a:cubicBezTo>
                    <a:cubicBezTo>
                      <a:pt x="78" y="67"/>
                      <a:pt x="76" y="64"/>
                      <a:pt x="74" y="61"/>
                    </a:cubicBezTo>
                    <a:cubicBezTo>
                      <a:pt x="68" y="61"/>
                      <a:pt x="63" y="61"/>
                      <a:pt x="58" y="62"/>
                    </a:cubicBezTo>
                    <a:cubicBezTo>
                      <a:pt x="52" y="62"/>
                      <a:pt x="45" y="63"/>
                      <a:pt x="38" y="64"/>
                    </a:cubicBezTo>
                    <a:cubicBezTo>
                      <a:pt x="37" y="64"/>
                      <a:pt x="35" y="64"/>
                      <a:pt x="34" y="65"/>
                    </a:cubicBezTo>
                    <a:cubicBezTo>
                      <a:pt x="34" y="65"/>
                      <a:pt x="33" y="65"/>
                      <a:pt x="32" y="66"/>
                    </a:cubicBezTo>
                    <a:cubicBezTo>
                      <a:pt x="30" y="67"/>
                      <a:pt x="27" y="67"/>
                      <a:pt x="25" y="67"/>
                    </a:cubicBezTo>
                    <a:cubicBezTo>
                      <a:pt x="21" y="66"/>
                      <a:pt x="15" y="63"/>
                      <a:pt x="7" y="58"/>
                    </a:cubicBezTo>
                    <a:cubicBezTo>
                      <a:pt x="2" y="55"/>
                      <a:pt x="0" y="53"/>
                      <a:pt x="0" y="52"/>
                    </a:cubicBezTo>
                    <a:cubicBezTo>
                      <a:pt x="1" y="50"/>
                      <a:pt x="4" y="50"/>
                      <a:pt x="10" y="51"/>
                    </a:cubicBezTo>
                    <a:cubicBezTo>
                      <a:pt x="23" y="53"/>
                      <a:pt x="36" y="54"/>
                      <a:pt x="51" y="54"/>
                    </a:cubicBezTo>
                    <a:cubicBezTo>
                      <a:pt x="65" y="54"/>
                      <a:pt x="85" y="54"/>
                      <a:pt x="109" y="52"/>
                    </a:cubicBezTo>
                    <a:cubicBezTo>
                      <a:pt x="113" y="51"/>
                      <a:pt x="113" y="51"/>
                      <a:pt x="113" y="51"/>
                    </a:cubicBezTo>
                    <a:cubicBezTo>
                      <a:pt x="116" y="51"/>
                      <a:pt x="118" y="50"/>
                      <a:pt x="121" y="49"/>
                    </a:cubicBezTo>
                    <a:close/>
                    <a:moveTo>
                      <a:pt x="56" y="25"/>
                    </a:moveTo>
                    <a:cubicBezTo>
                      <a:pt x="52" y="23"/>
                      <a:pt x="48" y="20"/>
                      <a:pt x="44" y="17"/>
                    </a:cubicBezTo>
                    <a:cubicBezTo>
                      <a:pt x="42" y="15"/>
                      <a:pt x="40" y="13"/>
                      <a:pt x="41" y="12"/>
                    </a:cubicBezTo>
                    <a:cubicBezTo>
                      <a:pt x="41" y="11"/>
                      <a:pt x="45" y="11"/>
                      <a:pt x="50" y="12"/>
                    </a:cubicBezTo>
                    <a:cubicBezTo>
                      <a:pt x="57" y="13"/>
                      <a:pt x="63" y="14"/>
                      <a:pt x="68" y="14"/>
                    </a:cubicBezTo>
                    <a:cubicBezTo>
                      <a:pt x="76" y="14"/>
                      <a:pt x="87" y="14"/>
                      <a:pt x="102" y="14"/>
                    </a:cubicBezTo>
                    <a:cubicBezTo>
                      <a:pt x="106" y="14"/>
                      <a:pt x="109" y="15"/>
                      <a:pt x="112" y="17"/>
                    </a:cubicBezTo>
                    <a:cubicBezTo>
                      <a:pt x="114" y="18"/>
                      <a:pt x="115" y="19"/>
                      <a:pt x="114" y="21"/>
                    </a:cubicBezTo>
                    <a:cubicBezTo>
                      <a:pt x="114" y="23"/>
                      <a:pt x="113" y="24"/>
                      <a:pt x="110" y="26"/>
                    </a:cubicBezTo>
                    <a:cubicBezTo>
                      <a:pt x="108" y="27"/>
                      <a:pt x="104" y="28"/>
                      <a:pt x="99" y="28"/>
                    </a:cubicBezTo>
                    <a:cubicBezTo>
                      <a:pt x="65" y="29"/>
                      <a:pt x="65" y="29"/>
                      <a:pt x="65" y="29"/>
                    </a:cubicBezTo>
                    <a:cubicBezTo>
                      <a:pt x="63" y="29"/>
                      <a:pt x="60" y="27"/>
                      <a:pt x="56" y="25"/>
                    </a:cubicBezTo>
                    <a:close/>
                    <a:moveTo>
                      <a:pt x="55" y="94"/>
                    </a:moveTo>
                    <a:cubicBezTo>
                      <a:pt x="48" y="99"/>
                      <a:pt x="45" y="106"/>
                      <a:pt x="45" y="114"/>
                    </a:cubicBezTo>
                    <a:cubicBezTo>
                      <a:pt x="45" y="122"/>
                      <a:pt x="48" y="129"/>
                      <a:pt x="55" y="135"/>
                    </a:cubicBezTo>
                    <a:cubicBezTo>
                      <a:pt x="61" y="141"/>
                      <a:pt x="70" y="144"/>
                      <a:pt x="82" y="144"/>
                    </a:cubicBezTo>
                    <a:cubicBezTo>
                      <a:pt x="93" y="144"/>
                      <a:pt x="103" y="141"/>
                      <a:pt x="109" y="135"/>
                    </a:cubicBezTo>
                    <a:cubicBezTo>
                      <a:pt x="115" y="129"/>
                      <a:pt x="118" y="122"/>
                      <a:pt x="118" y="114"/>
                    </a:cubicBezTo>
                    <a:cubicBezTo>
                      <a:pt x="118" y="106"/>
                      <a:pt x="115" y="99"/>
                      <a:pt x="109" y="94"/>
                    </a:cubicBezTo>
                    <a:cubicBezTo>
                      <a:pt x="103" y="88"/>
                      <a:pt x="93" y="85"/>
                      <a:pt x="82" y="85"/>
                    </a:cubicBezTo>
                    <a:cubicBezTo>
                      <a:pt x="70" y="85"/>
                      <a:pt x="61" y="88"/>
                      <a:pt x="55" y="94"/>
                    </a:cubicBezTo>
                    <a:close/>
                    <a:moveTo>
                      <a:pt x="80" y="182"/>
                    </a:moveTo>
                    <a:cubicBezTo>
                      <a:pt x="77" y="180"/>
                      <a:pt x="73" y="178"/>
                      <a:pt x="66" y="176"/>
                    </a:cubicBezTo>
                    <a:cubicBezTo>
                      <a:pt x="61" y="175"/>
                      <a:pt x="58" y="173"/>
                      <a:pt x="58" y="172"/>
                    </a:cubicBezTo>
                    <a:cubicBezTo>
                      <a:pt x="58" y="170"/>
                      <a:pt x="61" y="169"/>
                      <a:pt x="67" y="168"/>
                    </a:cubicBezTo>
                    <a:cubicBezTo>
                      <a:pt x="83" y="169"/>
                      <a:pt x="94" y="170"/>
                      <a:pt x="98" y="173"/>
                    </a:cubicBezTo>
                    <a:cubicBezTo>
                      <a:pt x="101" y="175"/>
                      <a:pt x="102" y="177"/>
                      <a:pt x="102" y="180"/>
                    </a:cubicBezTo>
                    <a:cubicBezTo>
                      <a:pt x="102" y="182"/>
                      <a:pt x="102" y="182"/>
                      <a:pt x="102" y="182"/>
                    </a:cubicBezTo>
                    <a:cubicBezTo>
                      <a:pt x="102" y="198"/>
                      <a:pt x="102" y="198"/>
                      <a:pt x="102" y="198"/>
                    </a:cubicBezTo>
                    <a:cubicBezTo>
                      <a:pt x="182" y="197"/>
                      <a:pt x="182" y="197"/>
                      <a:pt x="182" y="197"/>
                    </a:cubicBezTo>
                    <a:cubicBezTo>
                      <a:pt x="182" y="175"/>
                      <a:pt x="182" y="175"/>
                      <a:pt x="182" y="175"/>
                    </a:cubicBezTo>
                    <a:cubicBezTo>
                      <a:pt x="182" y="173"/>
                      <a:pt x="181" y="171"/>
                      <a:pt x="178" y="169"/>
                    </a:cubicBezTo>
                    <a:cubicBezTo>
                      <a:pt x="175" y="167"/>
                      <a:pt x="172" y="166"/>
                      <a:pt x="167" y="164"/>
                    </a:cubicBezTo>
                    <a:cubicBezTo>
                      <a:pt x="161" y="162"/>
                      <a:pt x="159" y="161"/>
                      <a:pt x="159" y="159"/>
                    </a:cubicBezTo>
                    <a:cubicBezTo>
                      <a:pt x="159" y="157"/>
                      <a:pt x="162" y="156"/>
                      <a:pt x="170" y="156"/>
                    </a:cubicBezTo>
                    <a:cubicBezTo>
                      <a:pt x="184" y="157"/>
                      <a:pt x="193" y="159"/>
                      <a:pt x="197" y="161"/>
                    </a:cubicBezTo>
                    <a:cubicBezTo>
                      <a:pt x="199" y="163"/>
                      <a:pt x="200" y="165"/>
                      <a:pt x="200" y="169"/>
                    </a:cubicBezTo>
                    <a:cubicBezTo>
                      <a:pt x="199" y="172"/>
                      <a:pt x="199" y="172"/>
                      <a:pt x="199" y="172"/>
                    </a:cubicBezTo>
                    <a:cubicBezTo>
                      <a:pt x="199" y="180"/>
                      <a:pt x="199" y="180"/>
                      <a:pt x="199" y="180"/>
                    </a:cubicBezTo>
                    <a:cubicBezTo>
                      <a:pt x="199" y="204"/>
                      <a:pt x="199" y="221"/>
                      <a:pt x="199" y="230"/>
                    </a:cubicBezTo>
                    <a:cubicBezTo>
                      <a:pt x="198" y="244"/>
                      <a:pt x="197" y="254"/>
                      <a:pt x="196" y="260"/>
                    </a:cubicBezTo>
                    <a:cubicBezTo>
                      <a:pt x="193" y="266"/>
                      <a:pt x="190" y="269"/>
                      <a:pt x="188" y="270"/>
                    </a:cubicBezTo>
                    <a:cubicBezTo>
                      <a:pt x="184" y="270"/>
                      <a:pt x="183" y="264"/>
                      <a:pt x="182" y="253"/>
                    </a:cubicBezTo>
                    <a:cubicBezTo>
                      <a:pt x="101" y="254"/>
                      <a:pt x="101" y="254"/>
                      <a:pt x="101" y="254"/>
                    </a:cubicBezTo>
                    <a:cubicBezTo>
                      <a:pt x="98" y="263"/>
                      <a:pt x="95" y="268"/>
                      <a:pt x="92" y="270"/>
                    </a:cubicBezTo>
                    <a:cubicBezTo>
                      <a:pt x="88" y="273"/>
                      <a:pt x="86" y="269"/>
                      <a:pt x="85" y="261"/>
                    </a:cubicBezTo>
                    <a:cubicBezTo>
                      <a:pt x="85" y="190"/>
                      <a:pt x="85" y="190"/>
                      <a:pt x="85" y="190"/>
                    </a:cubicBezTo>
                    <a:cubicBezTo>
                      <a:pt x="85" y="189"/>
                      <a:pt x="85" y="189"/>
                      <a:pt x="85" y="189"/>
                    </a:cubicBezTo>
                    <a:cubicBezTo>
                      <a:pt x="85" y="186"/>
                      <a:pt x="83" y="184"/>
                      <a:pt x="80" y="182"/>
                    </a:cubicBezTo>
                    <a:close/>
                    <a:moveTo>
                      <a:pt x="102" y="246"/>
                    </a:moveTo>
                    <a:cubicBezTo>
                      <a:pt x="182" y="245"/>
                      <a:pt x="182" y="245"/>
                      <a:pt x="182" y="245"/>
                    </a:cubicBezTo>
                    <a:cubicBezTo>
                      <a:pt x="182" y="205"/>
                      <a:pt x="182" y="205"/>
                      <a:pt x="182" y="205"/>
                    </a:cubicBezTo>
                    <a:cubicBezTo>
                      <a:pt x="102" y="206"/>
                      <a:pt x="102" y="206"/>
                      <a:pt x="102" y="206"/>
                    </a:cubicBezTo>
                    <a:lnTo>
                      <a:pt x="102" y="246"/>
                    </a:lnTo>
                    <a:close/>
                    <a:moveTo>
                      <a:pt x="177" y="17"/>
                    </a:moveTo>
                    <a:cubicBezTo>
                      <a:pt x="173" y="14"/>
                      <a:pt x="168" y="11"/>
                      <a:pt x="161" y="8"/>
                    </a:cubicBezTo>
                    <a:cubicBezTo>
                      <a:pt x="156" y="6"/>
                      <a:pt x="154" y="5"/>
                      <a:pt x="155" y="3"/>
                    </a:cubicBezTo>
                    <a:cubicBezTo>
                      <a:pt x="155" y="1"/>
                      <a:pt x="158" y="0"/>
                      <a:pt x="165" y="0"/>
                    </a:cubicBezTo>
                    <a:cubicBezTo>
                      <a:pt x="168" y="0"/>
                      <a:pt x="171" y="1"/>
                      <a:pt x="175" y="2"/>
                    </a:cubicBezTo>
                    <a:cubicBezTo>
                      <a:pt x="177" y="2"/>
                      <a:pt x="180" y="3"/>
                      <a:pt x="184" y="4"/>
                    </a:cubicBezTo>
                    <a:cubicBezTo>
                      <a:pt x="192" y="6"/>
                      <a:pt x="192" y="6"/>
                      <a:pt x="192" y="6"/>
                    </a:cubicBezTo>
                    <a:cubicBezTo>
                      <a:pt x="197" y="8"/>
                      <a:pt x="200" y="10"/>
                      <a:pt x="201" y="12"/>
                    </a:cubicBezTo>
                    <a:cubicBezTo>
                      <a:pt x="202" y="13"/>
                      <a:pt x="202" y="15"/>
                      <a:pt x="201" y="17"/>
                    </a:cubicBezTo>
                    <a:cubicBezTo>
                      <a:pt x="201" y="23"/>
                      <a:pt x="201" y="23"/>
                      <a:pt x="201" y="23"/>
                    </a:cubicBezTo>
                    <a:cubicBezTo>
                      <a:pt x="201" y="104"/>
                      <a:pt x="201" y="104"/>
                      <a:pt x="201" y="104"/>
                    </a:cubicBezTo>
                    <a:cubicBezTo>
                      <a:pt x="213" y="103"/>
                      <a:pt x="213" y="103"/>
                      <a:pt x="213" y="103"/>
                    </a:cubicBezTo>
                    <a:cubicBezTo>
                      <a:pt x="215" y="103"/>
                      <a:pt x="217" y="102"/>
                      <a:pt x="219" y="101"/>
                    </a:cubicBezTo>
                    <a:cubicBezTo>
                      <a:pt x="220" y="101"/>
                      <a:pt x="221" y="100"/>
                      <a:pt x="222" y="99"/>
                    </a:cubicBezTo>
                    <a:cubicBezTo>
                      <a:pt x="225" y="97"/>
                      <a:pt x="227" y="96"/>
                      <a:pt x="230" y="95"/>
                    </a:cubicBezTo>
                    <a:cubicBezTo>
                      <a:pt x="234" y="95"/>
                      <a:pt x="240" y="95"/>
                      <a:pt x="248" y="95"/>
                    </a:cubicBezTo>
                    <a:cubicBezTo>
                      <a:pt x="251" y="95"/>
                      <a:pt x="254" y="96"/>
                      <a:pt x="256" y="97"/>
                    </a:cubicBezTo>
                    <a:cubicBezTo>
                      <a:pt x="258" y="99"/>
                      <a:pt x="259" y="101"/>
                      <a:pt x="259" y="103"/>
                    </a:cubicBezTo>
                    <a:cubicBezTo>
                      <a:pt x="259" y="105"/>
                      <a:pt x="258" y="106"/>
                      <a:pt x="256" y="108"/>
                    </a:cubicBezTo>
                    <a:cubicBezTo>
                      <a:pt x="255" y="109"/>
                      <a:pt x="253" y="110"/>
                      <a:pt x="251" y="110"/>
                    </a:cubicBezTo>
                    <a:cubicBezTo>
                      <a:pt x="201" y="111"/>
                      <a:pt x="201" y="111"/>
                      <a:pt x="201" y="111"/>
                    </a:cubicBezTo>
                    <a:cubicBezTo>
                      <a:pt x="200" y="116"/>
                      <a:pt x="200" y="121"/>
                      <a:pt x="199" y="127"/>
                    </a:cubicBezTo>
                    <a:cubicBezTo>
                      <a:pt x="198" y="132"/>
                      <a:pt x="197" y="137"/>
                      <a:pt x="196" y="141"/>
                    </a:cubicBezTo>
                    <a:cubicBezTo>
                      <a:pt x="193" y="147"/>
                      <a:pt x="190" y="150"/>
                      <a:pt x="187" y="151"/>
                    </a:cubicBezTo>
                    <a:cubicBezTo>
                      <a:pt x="185" y="151"/>
                      <a:pt x="183" y="147"/>
                      <a:pt x="183" y="138"/>
                    </a:cubicBezTo>
                    <a:cubicBezTo>
                      <a:pt x="183" y="26"/>
                      <a:pt x="183" y="26"/>
                      <a:pt x="183" y="26"/>
                    </a:cubicBezTo>
                    <a:cubicBezTo>
                      <a:pt x="183" y="24"/>
                      <a:pt x="181" y="21"/>
                      <a:pt x="177"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57" name="Freeform 22"/>
              <p:cNvSpPr>
                <a:spLocks/>
              </p:cNvSpPr>
              <p:nvPr/>
            </p:nvSpPr>
            <p:spPr bwMode="black">
              <a:xfrm>
                <a:off x="2113958" y="4971120"/>
                <a:ext cx="152891" cy="193785"/>
              </a:xfrm>
              <a:custGeom>
                <a:avLst/>
                <a:gdLst/>
                <a:ahLst/>
                <a:cxnLst>
                  <a:cxn ang="0">
                    <a:pos x="24" y="65"/>
                  </a:cxn>
                  <a:cxn ang="0">
                    <a:pos x="7" y="61"/>
                  </a:cxn>
                  <a:cxn ang="0">
                    <a:pos x="0" y="57"/>
                  </a:cxn>
                  <a:cxn ang="0">
                    <a:pos x="10" y="53"/>
                  </a:cxn>
                  <a:cxn ang="0">
                    <a:pos x="30" y="53"/>
                  </a:cxn>
                  <a:cxn ang="0">
                    <a:pos x="45" y="55"/>
                  </a:cxn>
                  <a:cxn ang="0">
                    <a:pos x="52" y="57"/>
                  </a:cxn>
                  <a:cxn ang="0">
                    <a:pos x="52" y="63"/>
                  </a:cxn>
                  <a:cxn ang="0">
                    <a:pos x="52" y="69"/>
                  </a:cxn>
                  <a:cxn ang="0">
                    <a:pos x="51" y="156"/>
                  </a:cxn>
                  <a:cxn ang="0">
                    <a:pos x="53" y="164"/>
                  </a:cxn>
                  <a:cxn ang="0">
                    <a:pos x="65" y="165"/>
                  </a:cxn>
                  <a:cxn ang="0">
                    <a:pos x="131" y="155"/>
                  </a:cxn>
                  <a:cxn ang="0">
                    <a:pos x="193" y="137"/>
                  </a:cxn>
                  <a:cxn ang="0">
                    <a:pos x="193" y="25"/>
                  </a:cxn>
                  <a:cxn ang="0">
                    <a:pos x="184" y="17"/>
                  </a:cxn>
                  <a:cxn ang="0">
                    <a:pos x="164" y="8"/>
                  </a:cxn>
                  <a:cxn ang="0">
                    <a:pos x="158" y="3"/>
                  </a:cxn>
                  <a:cxn ang="0">
                    <a:pos x="166" y="0"/>
                  </a:cxn>
                  <a:cxn ang="0">
                    <a:pos x="188" y="3"/>
                  </a:cxn>
                  <a:cxn ang="0">
                    <a:pos x="205" y="9"/>
                  </a:cxn>
                  <a:cxn ang="0">
                    <a:pos x="211" y="13"/>
                  </a:cxn>
                  <a:cxn ang="0">
                    <a:pos x="212" y="18"/>
                  </a:cxn>
                  <a:cxn ang="0">
                    <a:pos x="212" y="23"/>
                  </a:cxn>
                  <a:cxn ang="0">
                    <a:pos x="210" y="198"/>
                  </a:cxn>
                  <a:cxn ang="0">
                    <a:pos x="209" y="237"/>
                  </a:cxn>
                  <a:cxn ang="0">
                    <a:pos x="205" y="261"/>
                  </a:cxn>
                  <a:cxn ang="0">
                    <a:pos x="197" y="269"/>
                  </a:cxn>
                  <a:cxn ang="0">
                    <a:pos x="193" y="257"/>
                  </a:cxn>
                  <a:cxn ang="0">
                    <a:pos x="193" y="143"/>
                  </a:cxn>
                  <a:cxn ang="0">
                    <a:pos x="130" y="166"/>
                  </a:cxn>
                  <a:cxn ang="0">
                    <a:pos x="49" y="185"/>
                  </a:cxn>
                  <a:cxn ang="0">
                    <a:pos x="38" y="180"/>
                  </a:cxn>
                  <a:cxn ang="0">
                    <a:pos x="34" y="167"/>
                  </a:cxn>
                  <a:cxn ang="0">
                    <a:pos x="33" y="73"/>
                  </a:cxn>
                  <a:cxn ang="0">
                    <a:pos x="24" y="65"/>
                  </a:cxn>
                </a:cxnLst>
                <a:rect l="0" t="0" r="r" b="b"/>
                <a:pathLst>
                  <a:path w="212" h="269">
                    <a:moveTo>
                      <a:pt x="24" y="65"/>
                    </a:moveTo>
                    <a:cubicBezTo>
                      <a:pt x="20" y="64"/>
                      <a:pt x="15" y="62"/>
                      <a:pt x="7" y="61"/>
                    </a:cubicBezTo>
                    <a:cubicBezTo>
                      <a:pt x="3" y="60"/>
                      <a:pt x="0" y="59"/>
                      <a:pt x="0" y="57"/>
                    </a:cubicBezTo>
                    <a:cubicBezTo>
                      <a:pt x="0" y="55"/>
                      <a:pt x="3" y="54"/>
                      <a:pt x="10" y="53"/>
                    </a:cubicBezTo>
                    <a:cubicBezTo>
                      <a:pt x="18" y="53"/>
                      <a:pt x="24" y="53"/>
                      <a:pt x="30" y="53"/>
                    </a:cubicBezTo>
                    <a:cubicBezTo>
                      <a:pt x="35" y="53"/>
                      <a:pt x="40" y="54"/>
                      <a:pt x="45" y="55"/>
                    </a:cubicBezTo>
                    <a:cubicBezTo>
                      <a:pt x="49" y="55"/>
                      <a:pt x="51" y="56"/>
                      <a:pt x="52" y="57"/>
                    </a:cubicBezTo>
                    <a:cubicBezTo>
                      <a:pt x="52" y="58"/>
                      <a:pt x="52" y="60"/>
                      <a:pt x="52" y="63"/>
                    </a:cubicBezTo>
                    <a:cubicBezTo>
                      <a:pt x="52" y="69"/>
                      <a:pt x="52" y="69"/>
                      <a:pt x="52" y="69"/>
                    </a:cubicBezTo>
                    <a:cubicBezTo>
                      <a:pt x="51" y="156"/>
                      <a:pt x="51" y="156"/>
                      <a:pt x="51" y="156"/>
                    </a:cubicBezTo>
                    <a:cubicBezTo>
                      <a:pt x="51" y="160"/>
                      <a:pt x="52" y="163"/>
                      <a:pt x="53" y="164"/>
                    </a:cubicBezTo>
                    <a:cubicBezTo>
                      <a:pt x="54" y="165"/>
                      <a:pt x="59" y="165"/>
                      <a:pt x="65" y="165"/>
                    </a:cubicBezTo>
                    <a:cubicBezTo>
                      <a:pt x="84" y="164"/>
                      <a:pt x="106" y="160"/>
                      <a:pt x="131" y="155"/>
                    </a:cubicBezTo>
                    <a:cubicBezTo>
                      <a:pt x="160" y="150"/>
                      <a:pt x="180" y="143"/>
                      <a:pt x="193" y="137"/>
                    </a:cubicBezTo>
                    <a:cubicBezTo>
                      <a:pt x="193" y="25"/>
                      <a:pt x="193" y="25"/>
                      <a:pt x="193" y="25"/>
                    </a:cubicBezTo>
                    <a:cubicBezTo>
                      <a:pt x="193" y="24"/>
                      <a:pt x="190" y="21"/>
                      <a:pt x="184" y="17"/>
                    </a:cubicBezTo>
                    <a:cubicBezTo>
                      <a:pt x="177" y="13"/>
                      <a:pt x="171" y="10"/>
                      <a:pt x="164" y="8"/>
                    </a:cubicBezTo>
                    <a:cubicBezTo>
                      <a:pt x="160" y="6"/>
                      <a:pt x="158" y="5"/>
                      <a:pt x="158" y="3"/>
                    </a:cubicBezTo>
                    <a:cubicBezTo>
                      <a:pt x="158" y="1"/>
                      <a:pt x="161" y="0"/>
                      <a:pt x="166" y="0"/>
                    </a:cubicBezTo>
                    <a:cubicBezTo>
                      <a:pt x="171" y="0"/>
                      <a:pt x="179" y="1"/>
                      <a:pt x="188" y="3"/>
                    </a:cubicBezTo>
                    <a:cubicBezTo>
                      <a:pt x="197" y="6"/>
                      <a:pt x="203" y="7"/>
                      <a:pt x="205" y="9"/>
                    </a:cubicBezTo>
                    <a:cubicBezTo>
                      <a:pt x="209" y="10"/>
                      <a:pt x="211" y="12"/>
                      <a:pt x="211" y="13"/>
                    </a:cubicBezTo>
                    <a:cubicBezTo>
                      <a:pt x="212" y="14"/>
                      <a:pt x="212" y="16"/>
                      <a:pt x="212" y="18"/>
                    </a:cubicBezTo>
                    <a:cubicBezTo>
                      <a:pt x="212" y="23"/>
                      <a:pt x="212" y="23"/>
                      <a:pt x="212" y="23"/>
                    </a:cubicBezTo>
                    <a:cubicBezTo>
                      <a:pt x="210" y="198"/>
                      <a:pt x="210" y="198"/>
                      <a:pt x="210" y="198"/>
                    </a:cubicBezTo>
                    <a:cubicBezTo>
                      <a:pt x="210" y="215"/>
                      <a:pt x="209" y="228"/>
                      <a:pt x="209" y="237"/>
                    </a:cubicBezTo>
                    <a:cubicBezTo>
                      <a:pt x="208" y="247"/>
                      <a:pt x="206" y="255"/>
                      <a:pt x="205" y="261"/>
                    </a:cubicBezTo>
                    <a:cubicBezTo>
                      <a:pt x="202" y="267"/>
                      <a:pt x="199" y="269"/>
                      <a:pt x="197" y="269"/>
                    </a:cubicBezTo>
                    <a:cubicBezTo>
                      <a:pt x="194" y="268"/>
                      <a:pt x="193" y="264"/>
                      <a:pt x="193" y="257"/>
                    </a:cubicBezTo>
                    <a:cubicBezTo>
                      <a:pt x="193" y="143"/>
                      <a:pt x="193" y="143"/>
                      <a:pt x="193" y="143"/>
                    </a:cubicBezTo>
                    <a:cubicBezTo>
                      <a:pt x="180" y="150"/>
                      <a:pt x="159" y="158"/>
                      <a:pt x="130" y="166"/>
                    </a:cubicBezTo>
                    <a:cubicBezTo>
                      <a:pt x="101" y="175"/>
                      <a:pt x="74" y="181"/>
                      <a:pt x="49" y="185"/>
                    </a:cubicBezTo>
                    <a:cubicBezTo>
                      <a:pt x="44" y="186"/>
                      <a:pt x="41" y="184"/>
                      <a:pt x="38" y="180"/>
                    </a:cubicBezTo>
                    <a:cubicBezTo>
                      <a:pt x="35" y="177"/>
                      <a:pt x="34" y="172"/>
                      <a:pt x="34" y="167"/>
                    </a:cubicBezTo>
                    <a:cubicBezTo>
                      <a:pt x="33" y="73"/>
                      <a:pt x="33" y="73"/>
                      <a:pt x="33" y="73"/>
                    </a:cubicBezTo>
                    <a:cubicBezTo>
                      <a:pt x="33" y="70"/>
                      <a:pt x="30" y="68"/>
                      <a:pt x="24" y="6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58" name="Freeform 23"/>
              <p:cNvSpPr>
                <a:spLocks/>
              </p:cNvSpPr>
              <p:nvPr/>
            </p:nvSpPr>
            <p:spPr bwMode="black">
              <a:xfrm>
                <a:off x="2314456" y="4970205"/>
                <a:ext cx="187376" cy="194701"/>
              </a:xfrm>
              <a:custGeom>
                <a:avLst/>
                <a:gdLst/>
                <a:ahLst/>
                <a:cxnLst>
                  <a:cxn ang="0">
                    <a:pos x="21" y="66"/>
                  </a:cxn>
                  <a:cxn ang="0">
                    <a:pos x="7" y="60"/>
                  </a:cxn>
                  <a:cxn ang="0">
                    <a:pos x="4" y="59"/>
                  </a:cxn>
                  <a:cxn ang="0">
                    <a:pos x="0" y="56"/>
                  </a:cxn>
                  <a:cxn ang="0">
                    <a:pos x="9" y="53"/>
                  </a:cxn>
                  <a:cxn ang="0">
                    <a:pos x="32" y="54"/>
                  </a:cxn>
                  <a:cxn ang="0">
                    <a:pos x="51" y="58"/>
                  </a:cxn>
                  <a:cxn ang="0">
                    <a:pos x="75" y="58"/>
                  </a:cxn>
                  <a:cxn ang="0">
                    <a:pos x="95" y="56"/>
                  </a:cxn>
                  <a:cxn ang="0">
                    <a:pos x="102" y="54"/>
                  </a:cxn>
                  <a:cxn ang="0">
                    <a:pos x="106" y="52"/>
                  </a:cxn>
                  <a:cxn ang="0">
                    <a:pos x="115" y="48"/>
                  </a:cxn>
                  <a:cxn ang="0">
                    <a:pos x="134" y="48"/>
                  </a:cxn>
                  <a:cxn ang="0">
                    <a:pos x="145" y="54"/>
                  </a:cxn>
                  <a:cxn ang="0">
                    <a:pos x="136" y="62"/>
                  </a:cxn>
                  <a:cxn ang="0">
                    <a:pos x="90" y="64"/>
                  </a:cxn>
                  <a:cxn ang="0">
                    <a:pos x="53" y="65"/>
                  </a:cxn>
                  <a:cxn ang="0">
                    <a:pos x="51" y="65"/>
                  </a:cxn>
                  <a:cxn ang="0">
                    <a:pos x="48" y="65"/>
                  </a:cxn>
                  <a:cxn ang="0">
                    <a:pos x="47" y="69"/>
                  </a:cxn>
                  <a:cxn ang="0">
                    <a:pos x="46" y="120"/>
                  </a:cxn>
                  <a:cxn ang="0">
                    <a:pos x="47" y="164"/>
                  </a:cxn>
                  <a:cxn ang="0">
                    <a:pos x="50" y="172"/>
                  </a:cxn>
                  <a:cxn ang="0">
                    <a:pos x="60" y="173"/>
                  </a:cxn>
                  <a:cxn ang="0">
                    <a:pos x="123" y="160"/>
                  </a:cxn>
                  <a:cxn ang="0">
                    <a:pos x="183" y="139"/>
                  </a:cxn>
                  <a:cxn ang="0">
                    <a:pos x="183" y="25"/>
                  </a:cxn>
                  <a:cxn ang="0">
                    <a:pos x="175" y="17"/>
                  </a:cxn>
                  <a:cxn ang="0">
                    <a:pos x="156" y="8"/>
                  </a:cxn>
                  <a:cxn ang="0">
                    <a:pos x="149" y="4"/>
                  </a:cxn>
                  <a:cxn ang="0">
                    <a:pos x="159" y="0"/>
                  </a:cxn>
                  <a:cxn ang="0">
                    <a:pos x="179" y="3"/>
                  </a:cxn>
                  <a:cxn ang="0">
                    <a:pos x="197" y="8"/>
                  </a:cxn>
                  <a:cxn ang="0">
                    <a:pos x="202" y="12"/>
                  </a:cxn>
                  <a:cxn ang="0">
                    <a:pos x="202" y="17"/>
                  </a:cxn>
                  <a:cxn ang="0">
                    <a:pos x="201" y="22"/>
                  </a:cxn>
                  <a:cxn ang="0">
                    <a:pos x="201" y="134"/>
                  </a:cxn>
                  <a:cxn ang="0">
                    <a:pos x="213" y="134"/>
                  </a:cxn>
                  <a:cxn ang="0">
                    <a:pos x="223" y="132"/>
                  </a:cxn>
                  <a:cxn ang="0">
                    <a:pos x="228" y="129"/>
                  </a:cxn>
                  <a:cxn ang="0">
                    <a:pos x="234" y="127"/>
                  </a:cxn>
                  <a:cxn ang="0">
                    <a:pos x="248" y="126"/>
                  </a:cxn>
                  <a:cxn ang="0">
                    <a:pos x="257" y="128"/>
                  </a:cxn>
                  <a:cxn ang="0">
                    <a:pos x="260" y="133"/>
                  </a:cxn>
                  <a:cxn ang="0">
                    <a:pos x="258" y="138"/>
                  </a:cxn>
                  <a:cxn ang="0">
                    <a:pos x="251" y="141"/>
                  </a:cxn>
                  <a:cxn ang="0">
                    <a:pos x="201" y="142"/>
                  </a:cxn>
                  <a:cxn ang="0">
                    <a:pos x="201" y="193"/>
                  </a:cxn>
                  <a:cxn ang="0">
                    <a:pos x="199" y="242"/>
                  </a:cxn>
                  <a:cxn ang="0">
                    <a:pos x="194" y="264"/>
                  </a:cxn>
                  <a:cxn ang="0">
                    <a:pos x="187" y="269"/>
                  </a:cxn>
                  <a:cxn ang="0">
                    <a:pos x="183" y="257"/>
                  </a:cxn>
                  <a:cxn ang="0">
                    <a:pos x="183" y="145"/>
                  </a:cxn>
                  <a:cxn ang="0">
                    <a:pos x="114" y="173"/>
                  </a:cxn>
                  <a:cxn ang="0">
                    <a:pos x="43" y="189"/>
                  </a:cxn>
                  <a:cxn ang="0">
                    <a:pos x="34" y="182"/>
                  </a:cxn>
                  <a:cxn ang="0">
                    <a:pos x="29" y="166"/>
                  </a:cxn>
                  <a:cxn ang="0">
                    <a:pos x="28" y="74"/>
                  </a:cxn>
                  <a:cxn ang="0">
                    <a:pos x="21" y="66"/>
                  </a:cxn>
                </a:cxnLst>
                <a:rect l="0" t="0" r="r" b="b"/>
                <a:pathLst>
                  <a:path w="260" h="270">
                    <a:moveTo>
                      <a:pt x="21" y="66"/>
                    </a:moveTo>
                    <a:cubicBezTo>
                      <a:pt x="19" y="65"/>
                      <a:pt x="14" y="63"/>
                      <a:pt x="7" y="60"/>
                    </a:cubicBezTo>
                    <a:cubicBezTo>
                      <a:pt x="4" y="59"/>
                      <a:pt x="4" y="59"/>
                      <a:pt x="4" y="59"/>
                    </a:cubicBezTo>
                    <a:cubicBezTo>
                      <a:pt x="1" y="59"/>
                      <a:pt x="0" y="58"/>
                      <a:pt x="0" y="56"/>
                    </a:cubicBezTo>
                    <a:cubicBezTo>
                      <a:pt x="1" y="55"/>
                      <a:pt x="4" y="54"/>
                      <a:pt x="9" y="53"/>
                    </a:cubicBezTo>
                    <a:cubicBezTo>
                      <a:pt x="16" y="53"/>
                      <a:pt x="24" y="53"/>
                      <a:pt x="32" y="54"/>
                    </a:cubicBezTo>
                    <a:cubicBezTo>
                      <a:pt x="39" y="55"/>
                      <a:pt x="46" y="57"/>
                      <a:pt x="51" y="58"/>
                    </a:cubicBezTo>
                    <a:cubicBezTo>
                      <a:pt x="59" y="58"/>
                      <a:pt x="67" y="58"/>
                      <a:pt x="75" y="58"/>
                    </a:cubicBezTo>
                    <a:cubicBezTo>
                      <a:pt x="83" y="57"/>
                      <a:pt x="90" y="57"/>
                      <a:pt x="95" y="56"/>
                    </a:cubicBezTo>
                    <a:cubicBezTo>
                      <a:pt x="97" y="56"/>
                      <a:pt x="100" y="55"/>
                      <a:pt x="102" y="54"/>
                    </a:cubicBezTo>
                    <a:cubicBezTo>
                      <a:pt x="103" y="54"/>
                      <a:pt x="105" y="53"/>
                      <a:pt x="106" y="52"/>
                    </a:cubicBezTo>
                    <a:cubicBezTo>
                      <a:pt x="109" y="50"/>
                      <a:pt x="112" y="49"/>
                      <a:pt x="115" y="48"/>
                    </a:cubicBezTo>
                    <a:cubicBezTo>
                      <a:pt x="119" y="47"/>
                      <a:pt x="126" y="47"/>
                      <a:pt x="134" y="48"/>
                    </a:cubicBezTo>
                    <a:cubicBezTo>
                      <a:pt x="141" y="48"/>
                      <a:pt x="144" y="50"/>
                      <a:pt x="145" y="54"/>
                    </a:cubicBezTo>
                    <a:cubicBezTo>
                      <a:pt x="145" y="59"/>
                      <a:pt x="142" y="61"/>
                      <a:pt x="136" y="62"/>
                    </a:cubicBezTo>
                    <a:cubicBezTo>
                      <a:pt x="115" y="63"/>
                      <a:pt x="100" y="64"/>
                      <a:pt x="90" y="64"/>
                    </a:cubicBezTo>
                    <a:cubicBezTo>
                      <a:pt x="74" y="65"/>
                      <a:pt x="62" y="65"/>
                      <a:pt x="53" y="65"/>
                    </a:cubicBezTo>
                    <a:cubicBezTo>
                      <a:pt x="51" y="65"/>
                      <a:pt x="51" y="65"/>
                      <a:pt x="51" y="65"/>
                    </a:cubicBezTo>
                    <a:cubicBezTo>
                      <a:pt x="49" y="65"/>
                      <a:pt x="48" y="65"/>
                      <a:pt x="48" y="65"/>
                    </a:cubicBezTo>
                    <a:cubicBezTo>
                      <a:pt x="48" y="66"/>
                      <a:pt x="47" y="67"/>
                      <a:pt x="47" y="69"/>
                    </a:cubicBezTo>
                    <a:cubicBezTo>
                      <a:pt x="47" y="84"/>
                      <a:pt x="47" y="101"/>
                      <a:pt x="46" y="120"/>
                    </a:cubicBezTo>
                    <a:cubicBezTo>
                      <a:pt x="46" y="146"/>
                      <a:pt x="46" y="160"/>
                      <a:pt x="47" y="164"/>
                    </a:cubicBezTo>
                    <a:cubicBezTo>
                      <a:pt x="47" y="168"/>
                      <a:pt x="48" y="171"/>
                      <a:pt x="50" y="172"/>
                    </a:cubicBezTo>
                    <a:cubicBezTo>
                      <a:pt x="51" y="173"/>
                      <a:pt x="55" y="173"/>
                      <a:pt x="60" y="173"/>
                    </a:cubicBezTo>
                    <a:cubicBezTo>
                      <a:pt x="82" y="169"/>
                      <a:pt x="103" y="165"/>
                      <a:pt x="123" y="160"/>
                    </a:cubicBezTo>
                    <a:cubicBezTo>
                      <a:pt x="149" y="153"/>
                      <a:pt x="169" y="147"/>
                      <a:pt x="183" y="139"/>
                    </a:cubicBezTo>
                    <a:cubicBezTo>
                      <a:pt x="183" y="25"/>
                      <a:pt x="183" y="25"/>
                      <a:pt x="183" y="25"/>
                    </a:cubicBezTo>
                    <a:cubicBezTo>
                      <a:pt x="183" y="23"/>
                      <a:pt x="180" y="20"/>
                      <a:pt x="175" y="17"/>
                    </a:cubicBezTo>
                    <a:cubicBezTo>
                      <a:pt x="171" y="15"/>
                      <a:pt x="164" y="12"/>
                      <a:pt x="156" y="8"/>
                    </a:cubicBezTo>
                    <a:cubicBezTo>
                      <a:pt x="151" y="7"/>
                      <a:pt x="149" y="5"/>
                      <a:pt x="149" y="4"/>
                    </a:cubicBezTo>
                    <a:cubicBezTo>
                      <a:pt x="149" y="2"/>
                      <a:pt x="152" y="1"/>
                      <a:pt x="159" y="0"/>
                    </a:cubicBezTo>
                    <a:cubicBezTo>
                      <a:pt x="166" y="0"/>
                      <a:pt x="172" y="1"/>
                      <a:pt x="179" y="3"/>
                    </a:cubicBezTo>
                    <a:cubicBezTo>
                      <a:pt x="184" y="4"/>
                      <a:pt x="190" y="6"/>
                      <a:pt x="197" y="8"/>
                    </a:cubicBezTo>
                    <a:cubicBezTo>
                      <a:pt x="200" y="9"/>
                      <a:pt x="201" y="10"/>
                      <a:pt x="202" y="12"/>
                    </a:cubicBezTo>
                    <a:cubicBezTo>
                      <a:pt x="202" y="13"/>
                      <a:pt x="202" y="14"/>
                      <a:pt x="202" y="17"/>
                    </a:cubicBezTo>
                    <a:cubicBezTo>
                      <a:pt x="201" y="22"/>
                      <a:pt x="201" y="22"/>
                      <a:pt x="201" y="22"/>
                    </a:cubicBezTo>
                    <a:cubicBezTo>
                      <a:pt x="201" y="134"/>
                      <a:pt x="201" y="134"/>
                      <a:pt x="201" y="134"/>
                    </a:cubicBezTo>
                    <a:cubicBezTo>
                      <a:pt x="213" y="134"/>
                      <a:pt x="213" y="134"/>
                      <a:pt x="213" y="134"/>
                    </a:cubicBezTo>
                    <a:cubicBezTo>
                      <a:pt x="217" y="134"/>
                      <a:pt x="220" y="133"/>
                      <a:pt x="223" y="132"/>
                    </a:cubicBezTo>
                    <a:cubicBezTo>
                      <a:pt x="224" y="131"/>
                      <a:pt x="226" y="131"/>
                      <a:pt x="228" y="129"/>
                    </a:cubicBezTo>
                    <a:cubicBezTo>
                      <a:pt x="230" y="128"/>
                      <a:pt x="232" y="127"/>
                      <a:pt x="234" y="127"/>
                    </a:cubicBezTo>
                    <a:cubicBezTo>
                      <a:pt x="237" y="126"/>
                      <a:pt x="242" y="126"/>
                      <a:pt x="248" y="126"/>
                    </a:cubicBezTo>
                    <a:cubicBezTo>
                      <a:pt x="252" y="126"/>
                      <a:pt x="254" y="127"/>
                      <a:pt x="257" y="128"/>
                    </a:cubicBezTo>
                    <a:cubicBezTo>
                      <a:pt x="259" y="130"/>
                      <a:pt x="260" y="132"/>
                      <a:pt x="260" y="133"/>
                    </a:cubicBezTo>
                    <a:cubicBezTo>
                      <a:pt x="260" y="135"/>
                      <a:pt x="260" y="137"/>
                      <a:pt x="258" y="138"/>
                    </a:cubicBezTo>
                    <a:cubicBezTo>
                      <a:pt x="256" y="140"/>
                      <a:pt x="254" y="141"/>
                      <a:pt x="251" y="141"/>
                    </a:cubicBezTo>
                    <a:cubicBezTo>
                      <a:pt x="201" y="142"/>
                      <a:pt x="201" y="142"/>
                      <a:pt x="201" y="142"/>
                    </a:cubicBezTo>
                    <a:cubicBezTo>
                      <a:pt x="201" y="193"/>
                      <a:pt x="201" y="193"/>
                      <a:pt x="201" y="193"/>
                    </a:cubicBezTo>
                    <a:cubicBezTo>
                      <a:pt x="201" y="217"/>
                      <a:pt x="200" y="233"/>
                      <a:pt x="199" y="242"/>
                    </a:cubicBezTo>
                    <a:cubicBezTo>
                      <a:pt x="198" y="250"/>
                      <a:pt x="197" y="258"/>
                      <a:pt x="194" y="264"/>
                    </a:cubicBezTo>
                    <a:cubicBezTo>
                      <a:pt x="191" y="269"/>
                      <a:pt x="189" y="270"/>
                      <a:pt x="187" y="269"/>
                    </a:cubicBezTo>
                    <a:cubicBezTo>
                      <a:pt x="185" y="268"/>
                      <a:pt x="184" y="264"/>
                      <a:pt x="183" y="257"/>
                    </a:cubicBezTo>
                    <a:cubicBezTo>
                      <a:pt x="183" y="145"/>
                      <a:pt x="183" y="145"/>
                      <a:pt x="183" y="145"/>
                    </a:cubicBezTo>
                    <a:cubicBezTo>
                      <a:pt x="166" y="155"/>
                      <a:pt x="142" y="164"/>
                      <a:pt x="114" y="173"/>
                    </a:cubicBezTo>
                    <a:cubicBezTo>
                      <a:pt x="83" y="183"/>
                      <a:pt x="59" y="188"/>
                      <a:pt x="43" y="189"/>
                    </a:cubicBezTo>
                    <a:cubicBezTo>
                      <a:pt x="40" y="189"/>
                      <a:pt x="37" y="187"/>
                      <a:pt x="34" y="182"/>
                    </a:cubicBezTo>
                    <a:cubicBezTo>
                      <a:pt x="31" y="177"/>
                      <a:pt x="29" y="172"/>
                      <a:pt x="29" y="166"/>
                    </a:cubicBezTo>
                    <a:cubicBezTo>
                      <a:pt x="28" y="74"/>
                      <a:pt x="28" y="74"/>
                      <a:pt x="28" y="74"/>
                    </a:cubicBezTo>
                    <a:cubicBezTo>
                      <a:pt x="27" y="71"/>
                      <a:pt x="25" y="68"/>
                      <a:pt x="21" y="6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grpSp>
        <p:grpSp>
          <p:nvGrpSpPr>
            <p:cNvPr id="100" name="Group 99"/>
            <p:cNvGrpSpPr/>
            <p:nvPr/>
          </p:nvGrpSpPr>
          <p:grpSpPr bwMode="black">
            <a:xfrm>
              <a:off x="3771532" y="3038674"/>
              <a:ext cx="668571" cy="266894"/>
              <a:chOff x="6651306" y="4916921"/>
              <a:chExt cx="760536" cy="303406"/>
            </a:xfrm>
            <a:solidFill>
              <a:schemeClr val="tx1"/>
            </a:solidFill>
            <a:effectLst/>
          </p:grpSpPr>
          <p:sp>
            <p:nvSpPr>
              <p:cNvPr id="249" name="Freeform 18"/>
              <p:cNvSpPr>
                <a:spLocks/>
              </p:cNvSpPr>
              <p:nvPr/>
            </p:nvSpPr>
            <p:spPr bwMode="black">
              <a:xfrm>
                <a:off x="7311516" y="4916921"/>
                <a:ext cx="48005" cy="50163"/>
              </a:xfrm>
              <a:custGeom>
                <a:avLst/>
                <a:gdLst/>
                <a:ahLst/>
                <a:cxnLst>
                  <a:cxn ang="0">
                    <a:pos x="30" y="0"/>
                  </a:cxn>
                  <a:cxn ang="0">
                    <a:pos x="92" y="28"/>
                  </a:cxn>
                  <a:cxn ang="0">
                    <a:pos x="59" y="96"/>
                  </a:cxn>
                  <a:cxn ang="0">
                    <a:pos x="0" y="63"/>
                  </a:cxn>
                  <a:cxn ang="0">
                    <a:pos x="30" y="0"/>
                  </a:cxn>
                </a:cxnLst>
                <a:rect l="0" t="0" r="r" b="b"/>
                <a:pathLst>
                  <a:path w="92" h="96">
                    <a:moveTo>
                      <a:pt x="30" y="0"/>
                    </a:moveTo>
                    <a:cubicBezTo>
                      <a:pt x="51" y="9"/>
                      <a:pt x="71" y="19"/>
                      <a:pt x="92" y="28"/>
                    </a:cubicBezTo>
                    <a:cubicBezTo>
                      <a:pt x="81" y="51"/>
                      <a:pt x="70" y="73"/>
                      <a:pt x="59" y="96"/>
                    </a:cubicBezTo>
                    <a:cubicBezTo>
                      <a:pt x="39" y="85"/>
                      <a:pt x="19" y="74"/>
                      <a:pt x="0" y="63"/>
                    </a:cubicBezTo>
                    <a:cubicBezTo>
                      <a:pt x="10" y="42"/>
                      <a:pt x="20" y="21"/>
                      <a:pt x="3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50" name="Freeform 19"/>
              <p:cNvSpPr>
                <a:spLocks/>
              </p:cNvSpPr>
              <p:nvPr/>
            </p:nvSpPr>
            <p:spPr bwMode="black">
              <a:xfrm>
                <a:off x="6871106" y="4935800"/>
                <a:ext cx="540736" cy="284527"/>
              </a:xfrm>
              <a:custGeom>
                <a:avLst/>
                <a:gdLst/>
                <a:ahLst/>
                <a:cxnLst>
                  <a:cxn ang="0">
                    <a:pos x="741" y="202"/>
                  </a:cxn>
                  <a:cxn ang="0">
                    <a:pos x="762" y="204"/>
                  </a:cxn>
                  <a:cxn ang="0">
                    <a:pos x="837" y="294"/>
                  </a:cxn>
                  <a:cxn ang="0">
                    <a:pos x="898" y="284"/>
                  </a:cxn>
                  <a:cxn ang="0">
                    <a:pos x="946" y="202"/>
                  </a:cxn>
                  <a:cxn ang="0">
                    <a:pos x="944" y="280"/>
                  </a:cxn>
                  <a:cxn ang="0">
                    <a:pos x="998" y="294"/>
                  </a:cxn>
                  <a:cxn ang="0">
                    <a:pos x="998" y="284"/>
                  </a:cxn>
                  <a:cxn ang="0">
                    <a:pos x="985" y="232"/>
                  </a:cxn>
                  <a:cxn ang="0">
                    <a:pos x="1017" y="184"/>
                  </a:cxn>
                  <a:cxn ang="0">
                    <a:pos x="1021" y="186"/>
                  </a:cxn>
                  <a:cxn ang="0">
                    <a:pos x="1034" y="382"/>
                  </a:cxn>
                  <a:cxn ang="0">
                    <a:pos x="931" y="361"/>
                  </a:cxn>
                  <a:cxn ang="0">
                    <a:pos x="766" y="374"/>
                  </a:cxn>
                  <a:cxn ang="0">
                    <a:pos x="741" y="336"/>
                  </a:cxn>
                  <a:cxn ang="0">
                    <a:pos x="695" y="376"/>
                  </a:cxn>
                  <a:cxn ang="0">
                    <a:pos x="453" y="273"/>
                  </a:cxn>
                  <a:cxn ang="0">
                    <a:pos x="451" y="273"/>
                  </a:cxn>
                  <a:cxn ang="0">
                    <a:pos x="282" y="382"/>
                  </a:cxn>
                  <a:cxn ang="0">
                    <a:pos x="121" y="524"/>
                  </a:cxn>
                  <a:cxn ang="0">
                    <a:pos x="0" y="457"/>
                  </a:cxn>
                  <a:cxn ang="0">
                    <a:pos x="4" y="449"/>
                  </a:cxn>
                  <a:cxn ang="0">
                    <a:pos x="9" y="436"/>
                  </a:cxn>
                  <a:cxn ang="0">
                    <a:pos x="111" y="467"/>
                  </a:cxn>
                  <a:cxn ang="0">
                    <a:pos x="253" y="349"/>
                  </a:cxn>
                  <a:cxn ang="0">
                    <a:pos x="219" y="261"/>
                  </a:cxn>
                  <a:cxn ang="0">
                    <a:pos x="236" y="175"/>
                  </a:cxn>
                  <a:cxn ang="0">
                    <a:pos x="240" y="177"/>
                  </a:cxn>
                  <a:cxn ang="0">
                    <a:pos x="282" y="294"/>
                  </a:cxn>
                  <a:cxn ang="0">
                    <a:pos x="418" y="275"/>
                  </a:cxn>
                  <a:cxn ang="0">
                    <a:pos x="422" y="253"/>
                  </a:cxn>
                  <a:cxn ang="0">
                    <a:pos x="387" y="217"/>
                  </a:cxn>
                  <a:cxn ang="0">
                    <a:pos x="332" y="104"/>
                  </a:cxn>
                  <a:cxn ang="0">
                    <a:pos x="526" y="0"/>
                  </a:cxn>
                  <a:cxn ang="0">
                    <a:pos x="526" y="79"/>
                  </a:cxn>
                  <a:cxn ang="0">
                    <a:pos x="395" y="129"/>
                  </a:cxn>
                  <a:cxn ang="0">
                    <a:pos x="397" y="144"/>
                  </a:cxn>
                  <a:cxn ang="0">
                    <a:pos x="578" y="294"/>
                  </a:cxn>
                  <a:cxn ang="0">
                    <a:pos x="629" y="294"/>
                  </a:cxn>
                  <a:cxn ang="0">
                    <a:pos x="741" y="202"/>
                  </a:cxn>
                </a:cxnLst>
                <a:rect l="0" t="0" r="r" b="b"/>
                <a:pathLst>
                  <a:path w="1035" h="544">
                    <a:moveTo>
                      <a:pt x="741" y="202"/>
                    </a:moveTo>
                    <a:cubicBezTo>
                      <a:pt x="748" y="202"/>
                      <a:pt x="755" y="203"/>
                      <a:pt x="762" y="204"/>
                    </a:cubicBezTo>
                    <a:cubicBezTo>
                      <a:pt x="760" y="276"/>
                      <a:pt x="761" y="294"/>
                      <a:pt x="837" y="294"/>
                    </a:cubicBezTo>
                    <a:cubicBezTo>
                      <a:pt x="861" y="294"/>
                      <a:pt x="884" y="294"/>
                      <a:pt x="898" y="284"/>
                    </a:cubicBezTo>
                    <a:cubicBezTo>
                      <a:pt x="926" y="265"/>
                      <a:pt x="909" y="227"/>
                      <a:pt x="946" y="202"/>
                    </a:cubicBezTo>
                    <a:cubicBezTo>
                      <a:pt x="946" y="228"/>
                      <a:pt x="945" y="254"/>
                      <a:pt x="944" y="280"/>
                    </a:cubicBezTo>
                    <a:cubicBezTo>
                      <a:pt x="962" y="285"/>
                      <a:pt x="980" y="289"/>
                      <a:pt x="998" y="294"/>
                    </a:cubicBezTo>
                    <a:cubicBezTo>
                      <a:pt x="998" y="291"/>
                      <a:pt x="998" y="287"/>
                      <a:pt x="998" y="284"/>
                    </a:cubicBezTo>
                    <a:cubicBezTo>
                      <a:pt x="991" y="268"/>
                      <a:pt x="985" y="256"/>
                      <a:pt x="985" y="232"/>
                    </a:cubicBezTo>
                    <a:cubicBezTo>
                      <a:pt x="995" y="216"/>
                      <a:pt x="1006" y="200"/>
                      <a:pt x="1017" y="184"/>
                    </a:cubicBezTo>
                    <a:cubicBezTo>
                      <a:pt x="1018" y="185"/>
                      <a:pt x="1020" y="186"/>
                      <a:pt x="1021" y="186"/>
                    </a:cubicBezTo>
                    <a:cubicBezTo>
                      <a:pt x="1035" y="238"/>
                      <a:pt x="1035" y="312"/>
                      <a:pt x="1034" y="382"/>
                    </a:cubicBezTo>
                    <a:cubicBezTo>
                      <a:pt x="990" y="383"/>
                      <a:pt x="959" y="375"/>
                      <a:pt x="931" y="361"/>
                    </a:cubicBezTo>
                    <a:cubicBezTo>
                      <a:pt x="906" y="377"/>
                      <a:pt x="805" y="402"/>
                      <a:pt x="766" y="374"/>
                    </a:cubicBezTo>
                    <a:cubicBezTo>
                      <a:pt x="757" y="362"/>
                      <a:pt x="749" y="349"/>
                      <a:pt x="741" y="336"/>
                    </a:cubicBezTo>
                    <a:cubicBezTo>
                      <a:pt x="725" y="350"/>
                      <a:pt x="716" y="368"/>
                      <a:pt x="695" y="376"/>
                    </a:cubicBezTo>
                    <a:cubicBezTo>
                      <a:pt x="587" y="420"/>
                      <a:pt x="479" y="331"/>
                      <a:pt x="453" y="273"/>
                    </a:cubicBezTo>
                    <a:cubicBezTo>
                      <a:pt x="452" y="273"/>
                      <a:pt x="451" y="273"/>
                      <a:pt x="451" y="273"/>
                    </a:cubicBezTo>
                    <a:cubicBezTo>
                      <a:pt x="452" y="366"/>
                      <a:pt x="376" y="384"/>
                      <a:pt x="282" y="382"/>
                    </a:cubicBezTo>
                    <a:cubicBezTo>
                      <a:pt x="283" y="443"/>
                      <a:pt x="193" y="544"/>
                      <a:pt x="121" y="524"/>
                    </a:cubicBezTo>
                    <a:cubicBezTo>
                      <a:pt x="72" y="511"/>
                      <a:pt x="42" y="475"/>
                      <a:pt x="0" y="457"/>
                    </a:cubicBezTo>
                    <a:cubicBezTo>
                      <a:pt x="1" y="454"/>
                      <a:pt x="2" y="452"/>
                      <a:pt x="4" y="449"/>
                    </a:cubicBezTo>
                    <a:cubicBezTo>
                      <a:pt x="5" y="445"/>
                      <a:pt x="7" y="440"/>
                      <a:pt x="9" y="436"/>
                    </a:cubicBezTo>
                    <a:cubicBezTo>
                      <a:pt x="40" y="445"/>
                      <a:pt x="61" y="477"/>
                      <a:pt x="111" y="467"/>
                    </a:cubicBezTo>
                    <a:cubicBezTo>
                      <a:pt x="152" y="458"/>
                      <a:pt x="242" y="385"/>
                      <a:pt x="253" y="349"/>
                    </a:cubicBezTo>
                    <a:cubicBezTo>
                      <a:pt x="265" y="309"/>
                      <a:pt x="232" y="280"/>
                      <a:pt x="219" y="261"/>
                    </a:cubicBezTo>
                    <a:cubicBezTo>
                      <a:pt x="224" y="232"/>
                      <a:pt x="230" y="204"/>
                      <a:pt x="236" y="175"/>
                    </a:cubicBezTo>
                    <a:cubicBezTo>
                      <a:pt x="237" y="175"/>
                      <a:pt x="238" y="176"/>
                      <a:pt x="240" y="177"/>
                    </a:cubicBezTo>
                    <a:cubicBezTo>
                      <a:pt x="257" y="214"/>
                      <a:pt x="281" y="234"/>
                      <a:pt x="282" y="294"/>
                    </a:cubicBezTo>
                    <a:cubicBezTo>
                      <a:pt x="336" y="295"/>
                      <a:pt x="387" y="295"/>
                      <a:pt x="418" y="275"/>
                    </a:cubicBezTo>
                    <a:cubicBezTo>
                      <a:pt x="419" y="268"/>
                      <a:pt x="421" y="261"/>
                      <a:pt x="422" y="253"/>
                    </a:cubicBezTo>
                    <a:cubicBezTo>
                      <a:pt x="415" y="237"/>
                      <a:pt x="403" y="225"/>
                      <a:pt x="387" y="217"/>
                    </a:cubicBezTo>
                    <a:cubicBezTo>
                      <a:pt x="356" y="238"/>
                      <a:pt x="307" y="157"/>
                      <a:pt x="332" y="104"/>
                    </a:cubicBezTo>
                    <a:cubicBezTo>
                      <a:pt x="352" y="60"/>
                      <a:pt x="472" y="14"/>
                      <a:pt x="526" y="0"/>
                    </a:cubicBezTo>
                    <a:cubicBezTo>
                      <a:pt x="526" y="26"/>
                      <a:pt x="526" y="53"/>
                      <a:pt x="526" y="79"/>
                    </a:cubicBezTo>
                    <a:cubicBezTo>
                      <a:pt x="489" y="84"/>
                      <a:pt x="418" y="105"/>
                      <a:pt x="395" y="129"/>
                    </a:cubicBezTo>
                    <a:cubicBezTo>
                      <a:pt x="396" y="134"/>
                      <a:pt x="396" y="139"/>
                      <a:pt x="397" y="144"/>
                    </a:cubicBezTo>
                    <a:cubicBezTo>
                      <a:pt x="407" y="164"/>
                      <a:pt x="552" y="288"/>
                      <a:pt x="578" y="294"/>
                    </a:cubicBezTo>
                    <a:cubicBezTo>
                      <a:pt x="595" y="294"/>
                      <a:pt x="612" y="294"/>
                      <a:pt x="629" y="294"/>
                    </a:cubicBezTo>
                    <a:cubicBezTo>
                      <a:pt x="702" y="294"/>
                      <a:pt x="742" y="274"/>
                      <a:pt x="741" y="20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51" name="Freeform 20"/>
              <p:cNvSpPr>
                <a:spLocks/>
              </p:cNvSpPr>
              <p:nvPr/>
            </p:nvSpPr>
            <p:spPr bwMode="black">
              <a:xfrm>
                <a:off x="7305313" y="4957645"/>
                <a:ext cx="87111" cy="63378"/>
              </a:xfrm>
              <a:custGeom>
                <a:avLst/>
                <a:gdLst/>
                <a:ahLst/>
                <a:cxnLst>
                  <a:cxn ang="0">
                    <a:pos x="107" y="0"/>
                  </a:cxn>
                  <a:cxn ang="0">
                    <a:pos x="167" y="33"/>
                  </a:cxn>
                  <a:cxn ang="0">
                    <a:pos x="131" y="96"/>
                  </a:cxn>
                  <a:cxn ang="0">
                    <a:pos x="83" y="73"/>
                  </a:cxn>
                  <a:cxn ang="0">
                    <a:pos x="56" y="121"/>
                  </a:cxn>
                  <a:cxn ang="0">
                    <a:pos x="0" y="91"/>
                  </a:cxn>
                  <a:cxn ang="0">
                    <a:pos x="35" y="25"/>
                  </a:cxn>
                  <a:cxn ang="0">
                    <a:pos x="84" y="46"/>
                  </a:cxn>
                  <a:cxn ang="0">
                    <a:pos x="107" y="0"/>
                  </a:cxn>
                </a:cxnLst>
                <a:rect l="0" t="0" r="r" b="b"/>
                <a:pathLst>
                  <a:path w="167" h="121">
                    <a:moveTo>
                      <a:pt x="107" y="0"/>
                    </a:moveTo>
                    <a:cubicBezTo>
                      <a:pt x="127" y="11"/>
                      <a:pt x="147" y="22"/>
                      <a:pt x="167" y="33"/>
                    </a:cubicBezTo>
                    <a:cubicBezTo>
                      <a:pt x="155" y="54"/>
                      <a:pt x="143" y="75"/>
                      <a:pt x="131" y="96"/>
                    </a:cubicBezTo>
                    <a:cubicBezTo>
                      <a:pt x="116" y="89"/>
                      <a:pt x="98" y="72"/>
                      <a:pt x="83" y="73"/>
                    </a:cubicBezTo>
                    <a:cubicBezTo>
                      <a:pt x="74" y="89"/>
                      <a:pt x="65" y="105"/>
                      <a:pt x="56" y="121"/>
                    </a:cubicBezTo>
                    <a:cubicBezTo>
                      <a:pt x="37" y="111"/>
                      <a:pt x="19" y="101"/>
                      <a:pt x="0" y="91"/>
                    </a:cubicBezTo>
                    <a:cubicBezTo>
                      <a:pt x="4" y="71"/>
                      <a:pt x="21" y="38"/>
                      <a:pt x="35" y="25"/>
                    </a:cubicBezTo>
                    <a:cubicBezTo>
                      <a:pt x="49" y="32"/>
                      <a:pt x="70" y="48"/>
                      <a:pt x="84" y="46"/>
                    </a:cubicBezTo>
                    <a:cubicBezTo>
                      <a:pt x="92" y="31"/>
                      <a:pt x="100" y="16"/>
                      <a:pt x="10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52" name="Freeform 21"/>
              <p:cNvSpPr>
                <a:spLocks/>
              </p:cNvSpPr>
              <p:nvPr/>
            </p:nvSpPr>
            <p:spPr bwMode="black">
              <a:xfrm>
                <a:off x="6651306" y="5016168"/>
                <a:ext cx="223576" cy="145365"/>
              </a:xfrm>
              <a:custGeom>
                <a:avLst/>
                <a:gdLst/>
                <a:ahLst/>
                <a:cxnLst>
                  <a:cxn ang="0">
                    <a:pos x="421" y="228"/>
                  </a:cxn>
                  <a:cxn ang="0">
                    <a:pos x="202" y="226"/>
                  </a:cxn>
                  <a:cxn ang="0">
                    <a:pos x="121" y="161"/>
                  </a:cxn>
                  <a:cxn ang="0">
                    <a:pos x="18" y="278"/>
                  </a:cxn>
                  <a:cxn ang="0">
                    <a:pos x="0" y="268"/>
                  </a:cxn>
                  <a:cxn ang="0">
                    <a:pos x="138" y="75"/>
                  </a:cxn>
                  <a:cxn ang="0">
                    <a:pos x="219" y="140"/>
                  </a:cxn>
                  <a:cxn ang="0">
                    <a:pos x="388" y="140"/>
                  </a:cxn>
                  <a:cxn ang="0">
                    <a:pos x="353" y="75"/>
                  </a:cxn>
                  <a:cxn ang="0">
                    <a:pos x="378" y="0"/>
                  </a:cxn>
                  <a:cxn ang="0">
                    <a:pos x="382" y="2"/>
                  </a:cxn>
                  <a:cxn ang="0">
                    <a:pos x="409" y="44"/>
                  </a:cxn>
                  <a:cxn ang="0">
                    <a:pos x="421" y="228"/>
                  </a:cxn>
                </a:cxnLst>
                <a:rect l="0" t="0" r="r" b="b"/>
                <a:pathLst>
                  <a:path w="428" h="278">
                    <a:moveTo>
                      <a:pt x="421" y="228"/>
                    </a:moveTo>
                    <a:cubicBezTo>
                      <a:pt x="348" y="227"/>
                      <a:pt x="275" y="227"/>
                      <a:pt x="202" y="226"/>
                    </a:cubicBezTo>
                    <a:cubicBezTo>
                      <a:pt x="165" y="214"/>
                      <a:pt x="154" y="175"/>
                      <a:pt x="121" y="161"/>
                    </a:cubicBezTo>
                    <a:cubicBezTo>
                      <a:pt x="69" y="148"/>
                      <a:pt x="40" y="248"/>
                      <a:pt x="18" y="278"/>
                    </a:cubicBezTo>
                    <a:cubicBezTo>
                      <a:pt x="12" y="275"/>
                      <a:pt x="6" y="272"/>
                      <a:pt x="0" y="268"/>
                    </a:cubicBezTo>
                    <a:cubicBezTo>
                      <a:pt x="10" y="215"/>
                      <a:pt x="80" y="75"/>
                      <a:pt x="138" y="75"/>
                    </a:cubicBezTo>
                    <a:cubicBezTo>
                      <a:pt x="169" y="90"/>
                      <a:pt x="187" y="130"/>
                      <a:pt x="219" y="140"/>
                    </a:cubicBezTo>
                    <a:cubicBezTo>
                      <a:pt x="275" y="140"/>
                      <a:pt x="332" y="140"/>
                      <a:pt x="388" y="140"/>
                    </a:cubicBezTo>
                    <a:cubicBezTo>
                      <a:pt x="384" y="109"/>
                      <a:pt x="367" y="95"/>
                      <a:pt x="353" y="75"/>
                    </a:cubicBezTo>
                    <a:cubicBezTo>
                      <a:pt x="362" y="50"/>
                      <a:pt x="370" y="25"/>
                      <a:pt x="378" y="0"/>
                    </a:cubicBezTo>
                    <a:cubicBezTo>
                      <a:pt x="380" y="0"/>
                      <a:pt x="381" y="1"/>
                      <a:pt x="382" y="2"/>
                    </a:cubicBezTo>
                    <a:cubicBezTo>
                      <a:pt x="391" y="16"/>
                      <a:pt x="400" y="30"/>
                      <a:pt x="409" y="44"/>
                    </a:cubicBezTo>
                    <a:cubicBezTo>
                      <a:pt x="428" y="89"/>
                      <a:pt x="421" y="166"/>
                      <a:pt x="421" y="22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53" name="Freeform 22"/>
              <p:cNvSpPr>
                <a:spLocks/>
              </p:cNvSpPr>
              <p:nvPr/>
            </p:nvSpPr>
            <p:spPr bwMode="black">
              <a:xfrm>
                <a:off x="6780759" y="5149667"/>
                <a:ext cx="87111" cy="65266"/>
              </a:xfrm>
              <a:custGeom>
                <a:avLst/>
                <a:gdLst/>
                <a:ahLst/>
                <a:cxnLst>
                  <a:cxn ang="0">
                    <a:pos x="107" y="0"/>
                  </a:cxn>
                  <a:cxn ang="0">
                    <a:pos x="167" y="33"/>
                  </a:cxn>
                  <a:cxn ang="0">
                    <a:pos x="130" y="96"/>
                  </a:cxn>
                  <a:cxn ang="0">
                    <a:pos x="84" y="71"/>
                  </a:cxn>
                  <a:cxn ang="0">
                    <a:pos x="58" y="125"/>
                  </a:cxn>
                  <a:cxn ang="0">
                    <a:pos x="0" y="90"/>
                  </a:cxn>
                  <a:cxn ang="0">
                    <a:pos x="34" y="29"/>
                  </a:cxn>
                  <a:cxn ang="0">
                    <a:pos x="82" y="52"/>
                  </a:cxn>
                  <a:cxn ang="0">
                    <a:pos x="107" y="0"/>
                  </a:cxn>
                </a:cxnLst>
                <a:rect l="0" t="0" r="r" b="b"/>
                <a:pathLst>
                  <a:path w="167" h="125">
                    <a:moveTo>
                      <a:pt x="107" y="0"/>
                    </a:moveTo>
                    <a:cubicBezTo>
                      <a:pt x="127" y="11"/>
                      <a:pt x="147" y="22"/>
                      <a:pt x="167" y="33"/>
                    </a:cubicBezTo>
                    <a:cubicBezTo>
                      <a:pt x="155" y="54"/>
                      <a:pt x="143" y="75"/>
                      <a:pt x="130" y="96"/>
                    </a:cubicBezTo>
                    <a:cubicBezTo>
                      <a:pt x="115" y="88"/>
                      <a:pt x="100" y="79"/>
                      <a:pt x="84" y="71"/>
                    </a:cubicBezTo>
                    <a:cubicBezTo>
                      <a:pt x="75" y="89"/>
                      <a:pt x="66" y="107"/>
                      <a:pt x="58" y="125"/>
                    </a:cubicBezTo>
                    <a:cubicBezTo>
                      <a:pt x="38" y="113"/>
                      <a:pt x="19" y="102"/>
                      <a:pt x="0" y="90"/>
                    </a:cubicBezTo>
                    <a:cubicBezTo>
                      <a:pt x="11" y="70"/>
                      <a:pt x="23" y="49"/>
                      <a:pt x="34" y="29"/>
                    </a:cubicBezTo>
                    <a:cubicBezTo>
                      <a:pt x="50" y="36"/>
                      <a:pt x="66" y="44"/>
                      <a:pt x="82" y="52"/>
                    </a:cubicBezTo>
                    <a:cubicBezTo>
                      <a:pt x="91" y="35"/>
                      <a:pt x="99" y="17"/>
                      <a:pt x="10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grpSp>
        <p:grpSp>
          <p:nvGrpSpPr>
            <p:cNvPr id="101" name="Group 100"/>
            <p:cNvGrpSpPr/>
            <p:nvPr/>
          </p:nvGrpSpPr>
          <p:grpSpPr bwMode="black">
            <a:xfrm>
              <a:off x="1385600" y="4226409"/>
              <a:ext cx="1050606" cy="212551"/>
              <a:chOff x="3393928" y="4967561"/>
              <a:chExt cx="999744" cy="202126"/>
            </a:xfrm>
            <a:solidFill>
              <a:schemeClr val="tx1"/>
            </a:solidFill>
            <a:effectLst/>
          </p:grpSpPr>
          <p:sp>
            <p:nvSpPr>
              <p:cNvPr id="240" name="Freeform 27"/>
              <p:cNvSpPr>
                <a:spLocks/>
              </p:cNvSpPr>
              <p:nvPr/>
            </p:nvSpPr>
            <p:spPr bwMode="black">
              <a:xfrm>
                <a:off x="3393928" y="4976579"/>
                <a:ext cx="160146" cy="147396"/>
              </a:xfrm>
              <a:custGeom>
                <a:avLst/>
                <a:gdLst/>
                <a:ahLst/>
                <a:cxnLst>
                  <a:cxn ang="0">
                    <a:pos x="185" y="201"/>
                  </a:cxn>
                  <a:cxn ang="0">
                    <a:pos x="185" y="73"/>
                  </a:cxn>
                  <a:cxn ang="0">
                    <a:pos x="185" y="59"/>
                  </a:cxn>
                  <a:cxn ang="0">
                    <a:pos x="186" y="47"/>
                  </a:cxn>
                  <a:cxn ang="0">
                    <a:pos x="186" y="37"/>
                  </a:cxn>
                  <a:cxn ang="0">
                    <a:pos x="187" y="30"/>
                  </a:cxn>
                  <a:cxn ang="0">
                    <a:pos x="186" y="30"/>
                  </a:cxn>
                  <a:cxn ang="0">
                    <a:pos x="185" y="35"/>
                  </a:cxn>
                  <a:cxn ang="0">
                    <a:pos x="184" y="41"/>
                  </a:cxn>
                  <a:cxn ang="0">
                    <a:pos x="182" y="47"/>
                  </a:cxn>
                  <a:cxn ang="0">
                    <a:pos x="180" y="52"/>
                  </a:cxn>
                  <a:cxn ang="0">
                    <a:pos x="119" y="201"/>
                  </a:cxn>
                  <a:cxn ang="0">
                    <a:pos x="98" y="201"/>
                  </a:cxn>
                  <a:cxn ang="0">
                    <a:pos x="36" y="54"/>
                  </a:cxn>
                  <a:cxn ang="0">
                    <a:pos x="35" y="49"/>
                  </a:cxn>
                  <a:cxn ang="0">
                    <a:pos x="33" y="42"/>
                  </a:cxn>
                  <a:cxn ang="0">
                    <a:pos x="32" y="35"/>
                  </a:cxn>
                  <a:cxn ang="0">
                    <a:pos x="30" y="30"/>
                  </a:cxn>
                  <a:cxn ang="0">
                    <a:pos x="30" y="30"/>
                  </a:cxn>
                  <a:cxn ang="0">
                    <a:pos x="30" y="38"/>
                  </a:cxn>
                  <a:cxn ang="0">
                    <a:pos x="31" y="50"/>
                  </a:cxn>
                  <a:cxn ang="0">
                    <a:pos x="31" y="63"/>
                  </a:cxn>
                  <a:cxn ang="0">
                    <a:pos x="31" y="77"/>
                  </a:cxn>
                  <a:cxn ang="0">
                    <a:pos x="31" y="201"/>
                  </a:cxn>
                  <a:cxn ang="0">
                    <a:pos x="0" y="201"/>
                  </a:cxn>
                  <a:cxn ang="0">
                    <a:pos x="0" y="0"/>
                  </a:cxn>
                  <a:cxn ang="0">
                    <a:pos x="48" y="0"/>
                  </a:cxn>
                  <a:cxn ang="0">
                    <a:pos x="99" y="127"/>
                  </a:cxn>
                  <a:cxn ang="0">
                    <a:pos x="101" y="134"/>
                  </a:cxn>
                  <a:cxn ang="0">
                    <a:pos x="104" y="141"/>
                  </a:cxn>
                  <a:cxn ang="0">
                    <a:pos x="107" y="149"/>
                  </a:cxn>
                  <a:cxn ang="0">
                    <a:pos x="108" y="155"/>
                  </a:cxn>
                  <a:cxn ang="0">
                    <a:pos x="109" y="155"/>
                  </a:cxn>
                  <a:cxn ang="0">
                    <a:pos x="111" y="149"/>
                  </a:cxn>
                  <a:cxn ang="0">
                    <a:pos x="114" y="141"/>
                  </a:cxn>
                  <a:cxn ang="0">
                    <a:pos x="117" y="133"/>
                  </a:cxn>
                  <a:cxn ang="0">
                    <a:pos x="120" y="127"/>
                  </a:cxn>
                  <a:cxn ang="0">
                    <a:pos x="172" y="0"/>
                  </a:cxn>
                  <a:cxn ang="0">
                    <a:pos x="218" y="0"/>
                  </a:cxn>
                  <a:cxn ang="0">
                    <a:pos x="218" y="201"/>
                  </a:cxn>
                  <a:cxn ang="0">
                    <a:pos x="185" y="201"/>
                  </a:cxn>
                </a:cxnLst>
                <a:rect l="0" t="0" r="r" b="b"/>
                <a:pathLst>
                  <a:path w="218" h="201">
                    <a:moveTo>
                      <a:pt x="185" y="201"/>
                    </a:moveTo>
                    <a:cubicBezTo>
                      <a:pt x="185" y="73"/>
                      <a:pt x="185" y="73"/>
                      <a:pt x="185" y="73"/>
                    </a:cubicBezTo>
                    <a:cubicBezTo>
                      <a:pt x="185" y="68"/>
                      <a:pt x="185" y="64"/>
                      <a:pt x="185" y="59"/>
                    </a:cubicBezTo>
                    <a:cubicBezTo>
                      <a:pt x="185" y="55"/>
                      <a:pt x="185" y="51"/>
                      <a:pt x="186" y="47"/>
                    </a:cubicBezTo>
                    <a:cubicBezTo>
                      <a:pt x="186" y="43"/>
                      <a:pt x="186" y="39"/>
                      <a:pt x="186" y="37"/>
                    </a:cubicBezTo>
                    <a:cubicBezTo>
                      <a:pt x="186" y="34"/>
                      <a:pt x="186" y="31"/>
                      <a:pt x="187" y="30"/>
                    </a:cubicBezTo>
                    <a:cubicBezTo>
                      <a:pt x="186" y="30"/>
                      <a:pt x="186" y="30"/>
                      <a:pt x="186" y="30"/>
                    </a:cubicBezTo>
                    <a:cubicBezTo>
                      <a:pt x="186" y="31"/>
                      <a:pt x="185" y="33"/>
                      <a:pt x="185" y="35"/>
                    </a:cubicBezTo>
                    <a:cubicBezTo>
                      <a:pt x="185" y="37"/>
                      <a:pt x="184" y="39"/>
                      <a:pt x="184" y="41"/>
                    </a:cubicBezTo>
                    <a:cubicBezTo>
                      <a:pt x="183" y="43"/>
                      <a:pt x="183" y="45"/>
                      <a:pt x="182" y="47"/>
                    </a:cubicBezTo>
                    <a:cubicBezTo>
                      <a:pt x="181" y="49"/>
                      <a:pt x="181" y="51"/>
                      <a:pt x="180" y="52"/>
                    </a:cubicBezTo>
                    <a:cubicBezTo>
                      <a:pt x="119" y="201"/>
                      <a:pt x="119" y="201"/>
                      <a:pt x="119" y="201"/>
                    </a:cubicBezTo>
                    <a:cubicBezTo>
                      <a:pt x="98" y="201"/>
                      <a:pt x="98" y="201"/>
                      <a:pt x="98" y="201"/>
                    </a:cubicBezTo>
                    <a:cubicBezTo>
                      <a:pt x="36" y="54"/>
                      <a:pt x="36" y="54"/>
                      <a:pt x="36" y="54"/>
                    </a:cubicBezTo>
                    <a:cubicBezTo>
                      <a:pt x="36" y="52"/>
                      <a:pt x="35" y="51"/>
                      <a:pt x="35" y="49"/>
                    </a:cubicBezTo>
                    <a:cubicBezTo>
                      <a:pt x="34" y="47"/>
                      <a:pt x="34" y="44"/>
                      <a:pt x="33" y="42"/>
                    </a:cubicBezTo>
                    <a:cubicBezTo>
                      <a:pt x="33" y="40"/>
                      <a:pt x="32" y="37"/>
                      <a:pt x="32" y="35"/>
                    </a:cubicBezTo>
                    <a:cubicBezTo>
                      <a:pt x="31" y="33"/>
                      <a:pt x="31" y="31"/>
                      <a:pt x="30" y="30"/>
                    </a:cubicBezTo>
                    <a:cubicBezTo>
                      <a:pt x="30" y="30"/>
                      <a:pt x="30" y="30"/>
                      <a:pt x="30" y="30"/>
                    </a:cubicBezTo>
                    <a:cubicBezTo>
                      <a:pt x="30" y="31"/>
                      <a:pt x="30" y="34"/>
                      <a:pt x="30" y="38"/>
                    </a:cubicBezTo>
                    <a:cubicBezTo>
                      <a:pt x="30" y="41"/>
                      <a:pt x="30" y="45"/>
                      <a:pt x="31" y="50"/>
                    </a:cubicBezTo>
                    <a:cubicBezTo>
                      <a:pt x="31" y="54"/>
                      <a:pt x="31" y="59"/>
                      <a:pt x="31" y="63"/>
                    </a:cubicBezTo>
                    <a:cubicBezTo>
                      <a:pt x="31" y="68"/>
                      <a:pt x="31" y="73"/>
                      <a:pt x="31" y="77"/>
                    </a:cubicBezTo>
                    <a:cubicBezTo>
                      <a:pt x="31" y="201"/>
                      <a:pt x="31" y="201"/>
                      <a:pt x="31" y="201"/>
                    </a:cubicBezTo>
                    <a:cubicBezTo>
                      <a:pt x="0" y="201"/>
                      <a:pt x="0" y="201"/>
                      <a:pt x="0" y="201"/>
                    </a:cubicBezTo>
                    <a:cubicBezTo>
                      <a:pt x="0" y="0"/>
                      <a:pt x="0" y="0"/>
                      <a:pt x="0" y="0"/>
                    </a:cubicBezTo>
                    <a:cubicBezTo>
                      <a:pt x="48" y="0"/>
                      <a:pt x="48" y="0"/>
                      <a:pt x="48" y="0"/>
                    </a:cubicBezTo>
                    <a:cubicBezTo>
                      <a:pt x="99" y="127"/>
                      <a:pt x="99" y="127"/>
                      <a:pt x="99" y="127"/>
                    </a:cubicBezTo>
                    <a:cubicBezTo>
                      <a:pt x="100" y="129"/>
                      <a:pt x="101" y="131"/>
                      <a:pt x="101" y="134"/>
                    </a:cubicBezTo>
                    <a:cubicBezTo>
                      <a:pt x="102" y="136"/>
                      <a:pt x="103" y="139"/>
                      <a:pt x="104" y="141"/>
                    </a:cubicBezTo>
                    <a:cubicBezTo>
                      <a:pt x="105" y="144"/>
                      <a:pt x="106" y="147"/>
                      <a:pt x="107" y="149"/>
                    </a:cubicBezTo>
                    <a:cubicBezTo>
                      <a:pt x="107" y="151"/>
                      <a:pt x="108" y="153"/>
                      <a:pt x="108" y="155"/>
                    </a:cubicBezTo>
                    <a:cubicBezTo>
                      <a:pt x="109" y="155"/>
                      <a:pt x="109" y="155"/>
                      <a:pt x="109" y="155"/>
                    </a:cubicBezTo>
                    <a:cubicBezTo>
                      <a:pt x="109" y="153"/>
                      <a:pt x="110" y="151"/>
                      <a:pt x="111" y="149"/>
                    </a:cubicBezTo>
                    <a:cubicBezTo>
                      <a:pt x="112" y="146"/>
                      <a:pt x="113" y="144"/>
                      <a:pt x="114" y="141"/>
                    </a:cubicBezTo>
                    <a:cubicBezTo>
                      <a:pt x="115" y="139"/>
                      <a:pt x="116" y="136"/>
                      <a:pt x="117" y="133"/>
                    </a:cubicBezTo>
                    <a:cubicBezTo>
                      <a:pt x="118" y="131"/>
                      <a:pt x="119" y="129"/>
                      <a:pt x="120" y="127"/>
                    </a:cubicBezTo>
                    <a:cubicBezTo>
                      <a:pt x="172" y="0"/>
                      <a:pt x="172" y="0"/>
                      <a:pt x="172" y="0"/>
                    </a:cubicBezTo>
                    <a:cubicBezTo>
                      <a:pt x="218" y="0"/>
                      <a:pt x="218" y="0"/>
                      <a:pt x="218" y="0"/>
                    </a:cubicBezTo>
                    <a:cubicBezTo>
                      <a:pt x="218" y="201"/>
                      <a:pt x="218" y="201"/>
                      <a:pt x="218" y="201"/>
                    </a:cubicBezTo>
                    <a:lnTo>
                      <a:pt x="185"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41" name="Freeform 28"/>
              <p:cNvSpPr>
                <a:spLocks/>
              </p:cNvSpPr>
              <p:nvPr/>
            </p:nvSpPr>
            <p:spPr bwMode="black">
              <a:xfrm>
                <a:off x="3582060" y="5018248"/>
                <a:ext cx="93911" cy="108837"/>
              </a:xfrm>
              <a:custGeom>
                <a:avLst/>
                <a:gdLst/>
                <a:ahLst/>
                <a:cxnLst>
                  <a:cxn ang="0">
                    <a:pos x="95" y="144"/>
                  </a:cxn>
                  <a:cxn ang="0">
                    <a:pos x="95" y="123"/>
                  </a:cxn>
                  <a:cxn ang="0">
                    <a:pos x="95" y="123"/>
                  </a:cxn>
                  <a:cxn ang="0">
                    <a:pos x="87" y="132"/>
                  </a:cxn>
                  <a:cxn ang="0">
                    <a:pos x="78" y="140"/>
                  </a:cxn>
                  <a:cxn ang="0">
                    <a:pos x="65"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2"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5"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2" y="121"/>
                    </a:cubicBezTo>
                    <a:cubicBezTo>
                      <a:pt x="67" y="121"/>
                      <a:pt x="71" y="120"/>
                      <a:pt x="75" y="119"/>
                    </a:cubicBezTo>
                    <a:cubicBezTo>
                      <a:pt x="79" y="117"/>
                      <a:pt x="83" y="115"/>
                      <a:pt x="86" y="111"/>
                    </a:cubicBezTo>
                    <a:cubicBezTo>
                      <a:pt x="88"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42" name="Rectangle 29"/>
              <p:cNvSpPr>
                <a:spLocks noChangeArrowheads="1"/>
              </p:cNvSpPr>
              <p:nvPr/>
            </p:nvSpPr>
            <p:spPr bwMode="black">
              <a:xfrm>
                <a:off x="3703957" y="4967561"/>
                <a:ext cx="23633" cy="156414"/>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43" name="Freeform 30"/>
              <p:cNvSpPr>
                <a:spLocks/>
              </p:cNvSpPr>
              <p:nvPr/>
            </p:nvSpPr>
            <p:spPr bwMode="black">
              <a:xfrm>
                <a:off x="3744382" y="4986841"/>
                <a:ext cx="67479" cy="182846"/>
              </a:xfrm>
              <a:custGeom>
                <a:avLst/>
                <a:gdLst/>
                <a:ahLst/>
                <a:cxnLst>
                  <a:cxn ang="0">
                    <a:pos x="92" y="222"/>
                  </a:cxn>
                  <a:cxn ang="0">
                    <a:pos x="89" y="232"/>
                  </a:cxn>
                  <a:cxn ang="0">
                    <a:pos x="82" y="241"/>
                  </a:cxn>
                  <a:cxn ang="0">
                    <a:pos x="69" y="247"/>
                  </a:cxn>
                  <a:cxn ang="0">
                    <a:pos x="50" y="249"/>
                  </a:cxn>
                  <a:cxn ang="0">
                    <a:pos x="46" y="249"/>
                  </a:cxn>
                  <a:cxn ang="0">
                    <a:pos x="41" y="248"/>
                  </a:cxn>
                  <a:cxn ang="0">
                    <a:pos x="41" y="233"/>
                  </a:cxn>
                  <a:cxn ang="0">
                    <a:pos x="46" y="234"/>
                  </a:cxn>
                  <a:cxn ang="0">
                    <a:pos x="50" y="234"/>
                  </a:cxn>
                  <a:cxn ang="0">
                    <a:pos x="58" y="233"/>
                  </a:cxn>
                  <a:cxn ang="0">
                    <a:pos x="64" y="230"/>
                  </a:cxn>
                  <a:cxn ang="0">
                    <a:pos x="67" y="226"/>
                  </a:cxn>
                  <a:cxn ang="0">
                    <a:pos x="68" y="222"/>
                  </a:cxn>
                  <a:cxn ang="0">
                    <a:pos x="67" y="219"/>
                  </a:cxn>
                  <a:cxn ang="0">
                    <a:pos x="64" y="215"/>
                  </a:cxn>
                  <a:cxn ang="0">
                    <a:pos x="59" y="213"/>
                  </a:cxn>
                  <a:cxn ang="0">
                    <a:pos x="52" y="212"/>
                  </a:cxn>
                  <a:cxn ang="0">
                    <a:pos x="49" y="212"/>
                  </a:cxn>
                  <a:cxn ang="0">
                    <a:pos x="47" y="212"/>
                  </a:cxn>
                  <a:cxn ang="0">
                    <a:pos x="47" y="187"/>
                  </a:cxn>
                  <a:cxn ang="0">
                    <a:pos x="29" y="172"/>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7" y="164"/>
                  </a:cxn>
                  <a:cxn ang="0">
                    <a:pos x="84" y="163"/>
                  </a:cxn>
                  <a:cxn ang="0">
                    <a:pos x="91" y="160"/>
                  </a:cxn>
                  <a:cxn ang="0">
                    <a:pos x="91" y="186"/>
                  </a:cxn>
                  <a:cxn ang="0">
                    <a:pos x="86" y="188"/>
                  </a:cxn>
                  <a:cxn ang="0">
                    <a:pos x="80" y="189"/>
                  </a:cxn>
                  <a:cxn ang="0">
                    <a:pos x="73" y="190"/>
                  </a:cxn>
                  <a:cxn ang="0">
                    <a:pos x="66" y="191"/>
                  </a:cxn>
                  <a:cxn ang="0">
                    <a:pos x="66" y="200"/>
                  </a:cxn>
                  <a:cxn ang="0">
                    <a:pos x="78" y="202"/>
                  </a:cxn>
                  <a:cxn ang="0">
                    <a:pos x="86" y="207"/>
                  </a:cxn>
                  <a:cxn ang="0">
                    <a:pos x="90" y="214"/>
                  </a:cxn>
                  <a:cxn ang="0">
                    <a:pos x="92" y="222"/>
                  </a:cxn>
                </a:cxnLst>
                <a:rect l="0" t="0" r="r" b="b"/>
                <a:pathLst>
                  <a:path w="92" h="249">
                    <a:moveTo>
                      <a:pt x="92" y="222"/>
                    </a:moveTo>
                    <a:cubicBezTo>
                      <a:pt x="92" y="226"/>
                      <a:pt x="91" y="229"/>
                      <a:pt x="89" y="232"/>
                    </a:cubicBezTo>
                    <a:cubicBezTo>
                      <a:pt x="88" y="236"/>
                      <a:pt x="85" y="239"/>
                      <a:pt x="82" y="241"/>
                    </a:cubicBezTo>
                    <a:cubicBezTo>
                      <a:pt x="79" y="243"/>
                      <a:pt x="74" y="245"/>
                      <a:pt x="69" y="247"/>
                    </a:cubicBezTo>
                    <a:cubicBezTo>
                      <a:pt x="64" y="248"/>
                      <a:pt x="58" y="249"/>
                      <a:pt x="50" y="249"/>
                    </a:cubicBezTo>
                    <a:cubicBezTo>
                      <a:pt x="49" y="249"/>
                      <a:pt x="47" y="249"/>
                      <a:pt x="46" y="249"/>
                    </a:cubicBezTo>
                    <a:cubicBezTo>
                      <a:pt x="44" y="249"/>
                      <a:pt x="42" y="249"/>
                      <a:pt x="41" y="248"/>
                    </a:cubicBezTo>
                    <a:cubicBezTo>
                      <a:pt x="41" y="233"/>
                      <a:pt x="41" y="233"/>
                      <a:pt x="41" y="233"/>
                    </a:cubicBezTo>
                    <a:cubicBezTo>
                      <a:pt x="42" y="234"/>
                      <a:pt x="44" y="234"/>
                      <a:pt x="46" y="234"/>
                    </a:cubicBezTo>
                    <a:cubicBezTo>
                      <a:pt x="47" y="234"/>
                      <a:pt x="49" y="234"/>
                      <a:pt x="50" y="234"/>
                    </a:cubicBezTo>
                    <a:cubicBezTo>
                      <a:pt x="53" y="234"/>
                      <a:pt x="56" y="233"/>
                      <a:pt x="58" y="233"/>
                    </a:cubicBezTo>
                    <a:cubicBezTo>
                      <a:pt x="61" y="232"/>
                      <a:pt x="63" y="231"/>
                      <a:pt x="64" y="230"/>
                    </a:cubicBezTo>
                    <a:cubicBezTo>
                      <a:pt x="65" y="229"/>
                      <a:pt x="66" y="228"/>
                      <a:pt x="67" y="226"/>
                    </a:cubicBezTo>
                    <a:cubicBezTo>
                      <a:pt x="68" y="225"/>
                      <a:pt x="68" y="223"/>
                      <a:pt x="68" y="222"/>
                    </a:cubicBezTo>
                    <a:cubicBezTo>
                      <a:pt x="68" y="221"/>
                      <a:pt x="68" y="220"/>
                      <a:pt x="67" y="219"/>
                    </a:cubicBezTo>
                    <a:cubicBezTo>
                      <a:pt x="67" y="217"/>
                      <a:pt x="66" y="216"/>
                      <a:pt x="64" y="215"/>
                    </a:cubicBezTo>
                    <a:cubicBezTo>
                      <a:pt x="63" y="214"/>
                      <a:pt x="61" y="214"/>
                      <a:pt x="59" y="213"/>
                    </a:cubicBezTo>
                    <a:cubicBezTo>
                      <a:pt x="57" y="212"/>
                      <a:pt x="55" y="212"/>
                      <a:pt x="52" y="212"/>
                    </a:cubicBezTo>
                    <a:cubicBezTo>
                      <a:pt x="51" y="212"/>
                      <a:pt x="50" y="212"/>
                      <a:pt x="49" y="212"/>
                    </a:cubicBezTo>
                    <a:cubicBezTo>
                      <a:pt x="48" y="212"/>
                      <a:pt x="47" y="212"/>
                      <a:pt x="47" y="212"/>
                    </a:cubicBezTo>
                    <a:cubicBezTo>
                      <a:pt x="47" y="187"/>
                      <a:pt x="47" y="187"/>
                      <a:pt x="47" y="187"/>
                    </a:cubicBezTo>
                    <a:cubicBezTo>
                      <a:pt x="39" y="184"/>
                      <a:pt x="33" y="179"/>
                      <a:pt x="29" y="172"/>
                    </a:cubicBezTo>
                    <a:cubicBezTo>
                      <a:pt x="26" y="165"/>
                      <a:pt x="24" y="156"/>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70" y="164"/>
                      <a:pt x="77" y="164"/>
                    </a:cubicBezTo>
                    <a:cubicBezTo>
                      <a:pt x="79" y="164"/>
                      <a:pt x="81" y="164"/>
                      <a:pt x="84" y="163"/>
                    </a:cubicBezTo>
                    <a:cubicBezTo>
                      <a:pt x="87" y="162"/>
                      <a:pt x="89" y="161"/>
                      <a:pt x="91" y="160"/>
                    </a:cubicBezTo>
                    <a:cubicBezTo>
                      <a:pt x="91" y="186"/>
                      <a:pt x="91" y="186"/>
                      <a:pt x="91" y="186"/>
                    </a:cubicBezTo>
                    <a:cubicBezTo>
                      <a:pt x="90" y="186"/>
                      <a:pt x="88" y="187"/>
                      <a:pt x="86" y="188"/>
                    </a:cubicBezTo>
                    <a:cubicBezTo>
                      <a:pt x="85" y="188"/>
                      <a:pt x="83" y="189"/>
                      <a:pt x="80" y="189"/>
                    </a:cubicBezTo>
                    <a:cubicBezTo>
                      <a:pt x="78" y="189"/>
                      <a:pt x="76" y="190"/>
                      <a:pt x="73" y="190"/>
                    </a:cubicBezTo>
                    <a:cubicBezTo>
                      <a:pt x="71" y="191"/>
                      <a:pt x="69" y="191"/>
                      <a:pt x="66" y="191"/>
                    </a:cubicBezTo>
                    <a:cubicBezTo>
                      <a:pt x="66" y="200"/>
                      <a:pt x="66" y="200"/>
                      <a:pt x="66" y="200"/>
                    </a:cubicBezTo>
                    <a:cubicBezTo>
                      <a:pt x="71" y="200"/>
                      <a:pt x="74" y="201"/>
                      <a:pt x="78" y="202"/>
                    </a:cubicBezTo>
                    <a:cubicBezTo>
                      <a:pt x="81" y="203"/>
                      <a:pt x="83" y="205"/>
                      <a:pt x="86" y="207"/>
                    </a:cubicBezTo>
                    <a:cubicBezTo>
                      <a:pt x="88" y="209"/>
                      <a:pt x="89" y="211"/>
                      <a:pt x="90" y="214"/>
                    </a:cubicBezTo>
                    <a:cubicBezTo>
                      <a:pt x="91" y="216"/>
                      <a:pt x="92" y="219"/>
                      <a:pt x="92" y="22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44" name="Freeform 31"/>
              <p:cNvSpPr>
                <a:spLocks/>
              </p:cNvSpPr>
              <p:nvPr/>
            </p:nvSpPr>
            <p:spPr bwMode="black">
              <a:xfrm>
                <a:off x="3825855" y="5018248"/>
                <a:ext cx="93911" cy="108837"/>
              </a:xfrm>
              <a:custGeom>
                <a:avLst/>
                <a:gdLst/>
                <a:ahLst/>
                <a:cxnLst>
                  <a:cxn ang="0">
                    <a:pos x="96" y="144"/>
                  </a:cxn>
                  <a:cxn ang="0">
                    <a:pos x="96" y="123"/>
                  </a:cxn>
                  <a:cxn ang="0">
                    <a:pos x="95" y="123"/>
                  </a:cxn>
                  <a:cxn ang="0">
                    <a:pos x="88" y="132"/>
                  </a:cxn>
                  <a:cxn ang="0">
                    <a:pos x="78" y="140"/>
                  </a:cxn>
                  <a:cxn ang="0">
                    <a:pos x="66" y="146"/>
                  </a:cxn>
                  <a:cxn ang="0">
                    <a:pos x="52"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6" y="119"/>
                  </a:cxn>
                  <a:cxn ang="0">
                    <a:pos x="86" y="111"/>
                  </a:cxn>
                  <a:cxn ang="0">
                    <a:pos x="93" y="100"/>
                  </a:cxn>
                  <a:cxn ang="0">
                    <a:pos x="96" y="84"/>
                  </a:cxn>
                  <a:cxn ang="0">
                    <a:pos x="96" y="0"/>
                  </a:cxn>
                  <a:cxn ang="0">
                    <a:pos x="128" y="0"/>
                  </a:cxn>
                  <a:cxn ang="0">
                    <a:pos x="128" y="144"/>
                  </a:cxn>
                  <a:cxn ang="0">
                    <a:pos x="96" y="144"/>
                  </a:cxn>
                </a:cxnLst>
                <a:rect l="0" t="0" r="r" b="b"/>
                <a:pathLst>
                  <a:path w="128"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4" y="143"/>
                      <a:pt x="70" y="144"/>
                      <a:pt x="66" y="146"/>
                    </a:cubicBezTo>
                    <a:cubicBezTo>
                      <a:pt x="62" y="147"/>
                      <a:pt x="57" y="148"/>
                      <a:pt x="52" y="148"/>
                    </a:cubicBezTo>
                    <a:cubicBezTo>
                      <a:pt x="35" y="148"/>
                      <a:pt x="22" y="143"/>
                      <a:pt x="13"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1" y="113"/>
                    </a:cubicBezTo>
                    <a:cubicBezTo>
                      <a:pt x="44" y="116"/>
                      <a:pt x="47" y="118"/>
                      <a:pt x="51" y="119"/>
                    </a:cubicBezTo>
                    <a:cubicBezTo>
                      <a:pt x="55" y="120"/>
                      <a:pt x="59" y="121"/>
                      <a:pt x="63" y="121"/>
                    </a:cubicBezTo>
                    <a:cubicBezTo>
                      <a:pt x="67"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8" y="0"/>
                      <a:pt x="128" y="0"/>
                      <a:pt x="128" y="0"/>
                    </a:cubicBezTo>
                    <a:cubicBezTo>
                      <a:pt x="128" y="144"/>
                      <a:pt x="128" y="144"/>
                      <a:pt x="128" y="144"/>
                    </a:cubicBezTo>
                    <a:lnTo>
                      <a:pt x="96"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45" name="Freeform 32"/>
              <p:cNvSpPr>
                <a:spLocks/>
              </p:cNvSpPr>
              <p:nvPr/>
            </p:nvSpPr>
            <p:spPr bwMode="black">
              <a:xfrm>
                <a:off x="3947752" y="5016071"/>
                <a:ext cx="157969" cy="107904"/>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3" y="66"/>
                  </a:cxn>
                  <a:cxn ang="0">
                    <a:pos x="123" y="147"/>
                  </a:cxn>
                  <a:cxn ang="0">
                    <a:pos x="91" y="147"/>
                  </a:cxn>
                  <a:cxn ang="0">
                    <a:pos x="91" y="63"/>
                  </a:cxn>
                  <a:cxn ang="0">
                    <a:pos x="89" y="46"/>
                  </a:cxn>
                  <a:cxn ang="0">
                    <a:pos x="83" y="35"/>
                  </a:cxn>
                  <a:cxn ang="0">
                    <a:pos x="74"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2" y="2"/>
                  </a:cxn>
                  <a:cxn ang="0">
                    <a:pos x="104" y="7"/>
                  </a:cxn>
                  <a:cxn ang="0">
                    <a:pos x="113"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8" y="41"/>
                      <a:pt x="86" y="38"/>
                      <a:pt x="83" y="35"/>
                    </a:cubicBezTo>
                    <a:cubicBezTo>
                      <a:pt x="81" y="32"/>
                      <a:pt x="78" y="30"/>
                      <a:pt x="74" y="28"/>
                    </a:cubicBezTo>
                    <a:cubicBezTo>
                      <a:pt x="71" y="27"/>
                      <a:pt x="67" y="26"/>
                      <a:pt x="63" y="26"/>
                    </a:cubicBezTo>
                    <a:cubicBezTo>
                      <a:pt x="59" y="26"/>
                      <a:pt x="55" y="27"/>
                      <a:pt x="51" y="29"/>
                    </a:cubicBezTo>
                    <a:cubicBezTo>
                      <a:pt x="47" y="31"/>
                      <a:pt x="44" y="34"/>
                      <a:pt x="41" y="37"/>
                    </a:cubicBezTo>
                    <a:cubicBezTo>
                      <a:pt x="39" y="41"/>
                      <a:pt x="36" y="45"/>
                      <a:pt x="35" y="50"/>
                    </a:cubicBezTo>
                    <a:cubicBezTo>
                      <a:pt x="33"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2" y="2"/>
                    </a:cubicBezTo>
                    <a:cubicBezTo>
                      <a:pt x="97" y="3"/>
                      <a:pt x="101" y="5"/>
                      <a:pt x="104" y="7"/>
                    </a:cubicBezTo>
                    <a:cubicBezTo>
                      <a:pt x="108" y="10"/>
                      <a:pt x="111" y="13"/>
                      <a:pt x="113"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46" name="Freeform 33"/>
              <p:cNvSpPr>
                <a:spLocks noEditPoints="1"/>
              </p:cNvSpPr>
              <p:nvPr/>
            </p:nvSpPr>
            <p:spPr bwMode="black">
              <a:xfrm>
                <a:off x="4123446" y="5016071"/>
                <a:ext cx="96087" cy="111014"/>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4" y="125"/>
                      <a:pt x="92" y="124"/>
                      <a:pt x="100" y="121"/>
                    </a:cubicBezTo>
                    <a:cubicBezTo>
                      <a:pt x="107"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1"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8"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47" name="Freeform 34"/>
              <p:cNvSpPr>
                <a:spLocks/>
              </p:cNvSpPr>
              <p:nvPr/>
            </p:nvSpPr>
            <p:spPr bwMode="black">
              <a:xfrm>
                <a:off x="4231349" y="5016071"/>
                <a:ext cx="69656" cy="111014"/>
              </a:xfrm>
              <a:custGeom>
                <a:avLst/>
                <a:gdLst/>
                <a:ahLst/>
                <a:cxnLst>
                  <a:cxn ang="0">
                    <a:pos x="95" y="106"/>
                  </a:cxn>
                  <a:cxn ang="0">
                    <a:pos x="91" y="123"/>
                  </a:cxn>
                  <a:cxn ang="0">
                    <a:pos x="80" y="138"/>
                  </a:cxn>
                  <a:cxn ang="0">
                    <a:pos x="62" y="147"/>
                  </a:cxn>
                  <a:cxn ang="0">
                    <a:pos x="37" y="151"/>
                  </a:cxn>
                  <a:cxn ang="0">
                    <a:pos x="28" y="150"/>
                  </a:cxn>
                  <a:cxn ang="0">
                    <a:pos x="18" y="148"/>
                  </a:cxn>
                  <a:cxn ang="0">
                    <a:pos x="8" y="146"/>
                  </a:cxn>
                  <a:cxn ang="0">
                    <a:pos x="0" y="143"/>
                  </a:cxn>
                  <a:cxn ang="0">
                    <a:pos x="0" y="112"/>
                  </a:cxn>
                  <a:cxn ang="0">
                    <a:pos x="9" y="118"/>
                  </a:cxn>
                  <a:cxn ang="0">
                    <a:pos x="20" y="122"/>
                  </a:cxn>
                  <a:cxn ang="0">
                    <a:pos x="30" y="124"/>
                  </a:cxn>
                  <a:cxn ang="0">
                    <a:pos x="39" y="125"/>
                  </a:cxn>
                  <a:cxn ang="0">
                    <a:pos x="56" y="121"/>
                  </a:cxn>
                  <a:cxn ang="0">
                    <a:pos x="62" y="110"/>
                  </a:cxn>
                  <a:cxn ang="0">
                    <a:pos x="61" y="103"/>
                  </a:cxn>
                  <a:cxn ang="0">
                    <a:pos x="57" y="98"/>
                  </a:cxn>
                  <a:cxn ang="0">
                    <a:pos x="48" y="93"/>
                  </a:cxn>
                  <a:cxn ang="0">
                    <a:pos x="34" y="86"/>
                  </a:cxn>
                  <a:cxn ang="0">
                    <a:pos x="20" y="79"/>
                  </a:cxn>
                  <a:cxn ang="0">
                    <a:pos x="9" y="70"/>
                  </a:cxn>
                  <a:cxn ang="0">
                    <a:pos x="2"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1" y="28"/>
                  </a:cxn>
                  <a:cxn ang="0">
                    <a:pos x="62" y="26"/>
                  </a:cxn>
                  <a:cxn ang="0">
                    <a:pos x="54" y="25"/>
                  </a:cxn>
                  <a:cxn ang="0">
                    <a:pos x="38" y="30"/>
                  </a:cxn>
                  <a:cxn ang="0">
                    <a:pos x="33" y="41"/>
                  </a:cxn>
                  <a:cxn ang="0">
                    <a:pos x="34" y="48"/>
                  </a:cxn>
                  <a:cxn ang="0">
                    <a:pos x="38" y="53"/>
                  </a:cxn>
                  <a:cxn ang="0">
                    <a:pos x="46" y="58"/>
                  </a:cxn>
                  <a:cxn ang="0">
                    <a:pos x="58" y="63"/>
                  </a:cxn>
                  <a:cxn ang="0">
                    <a:pos x="73" y="70"/>
                  </a:cxn>
                  <a:cxn ang="0">
                    <a:pos x="84" y="79"/>
                  </a:cxn>
                  <a:cxn ang="0">
                    <a:pos x="92" y="91"/>
                  </a:cxn>
                  <a:cxn ang="0">
                    <a:pos x="95" y="106"/>
                  </a:cxn>
                </a:cxnLst>
                <a:rect l="0" t="0" r="r" b="b"/>
                <a:pathLst>
                  <a:path w="95" h="151">
                    <a:moveTo>
                      <a:pt x="95" y="106"/>
                    </a:moveTo>
                    <a:cubicBezTo>
                      <a:pt x="95" y="112"/>
                      <a:pt x="93" y="118"/>
                      <a:pt x="91" y="123"/>
                    </a:cubicBezTo>
                    <a:cubicBezTo>
                      <a:pt x="89" y="129"/>
                      <a:pt x="85" y="134"/>
                      <a:pt x="80" y="138"/>
                    </a:cubicBezTo>
                    <a:cubicBezTo>
                      <a:pt x="75" y="142"/>
                      <a:pt x="70" y="145"/>
                      <a:pt x="62" y="147"/>
                    </a:cubicBezTo>
                    <a:cubicBezTo>
                      <a:pt x="55" y="150"/>
                      <a:pt x="47" y="151"/>
                      <a:pt x="37" y="151"/>
                    </a:cubicBezTo>
                    <a:cubicBezTo>
                      <a:pt x="35" y="151"/>
                      <a:pt x="32" y="150"/>
                      <a:pt x="28" y="150"/>
                    </a:cubicBezTo>
                    <a:cubicBezTo>
                      <a:pt x="25" y="150"/>
                      <a:pt x="22" y="149"/>
                      <a:pt x="18" y="148"/>
                    </a:cubicBezTo>
                    <a:cubicBezTo>
                      <a:pt x="15" y="148"/>
                      <a:pt x="11" y="147"/>
                      <a:pt x="8" y="146"/>
                    </a:cubicBezTo>
                    <a:cubicBezTo>
                      <a:pt x="5" y="145"/>
                      <a:pt x="2" y="144"/>
                      <a:pt x="0" y="143"/>
                    </a:cubicBezTo>
                    <a:cubicBezTo>
                      <a:pt x="0" y="112"/>
                      <a:pt x="0" y="112"/>
                      <a:pt x="0" y="112"/>
                    </a:cubicBezTo>
                    <a:cubicBezTo>
                      <a:pt x="3" y="114"/>
                      <a:pt x="6" y="116"/>
                      <a:pt x="9" y="118"/>
                    </a:cubicBezTo>
                    <a:cubicBezTo>
                      <a:pt x="13" y="119"/>
                      <a:pt x="16" y="121"/>
                      <a:pt x="20" y="122"/>
                    </a:cubicBezTo>
                    <a:cubicBezTo>
                      <a:pt x="23" y="123"/>
                      <a:pt x="26" y="124"/>
                      <a:pt x="30" y="124"/>
                    </a:cubicBezTo>
                    <a:cubicBezTo>
                      <a:pt x="33" y="125"/>
                      <a:pt x="36" y="125"/>
                      <a:pt x="39" y="125"/>
                    </a:cubicBezTo>
                    <a:cubicBezTo>
                      <a:pt x="47" y="125"/>
                      <a:pt x="53" y="124"/>
                      <a:pt x="56" y="121"/>
                    </a:cubicBezTo>
                    <a:cubicBezTo>
                      <a:pt x="60" y="118"/>
                      <a:pt x="62" y="115"/>
                      <a:pt x="62" y="110"/>
                    </a:cubicBezTo>
                    <a:cubicBezTo>
                      <a:pt x="62" y="107"/>
                      <a:pt x="62" y="105"/>
                      <a:pt x="61" y="103"/>
                    </a:cubicBezTo>
                    <a:cubicBezTo>
                      <a:pt x="60" y="102"/>
                      <a:pt x="59" y="100"/>
                      <a:pt x="57" y="98"/>
                    </a:cubicBezTo>
                    <a:cubicBezTo>
                      <a:pt x="55" y="96"/>
                      <a:pt x="52" y="95"/>
                      <a:pt x="48" y="93"/>
                    </a:cubicBezTo>
                    <a:cubicBezTo>
                      <a:pt x="45" y="91"/>
                      <a:pt x="40" y="89"/>
                      <a:pt x="34" y="86"/>
                    </a:cubicBezTo>
                    <a:cubicBezTo>
                      <a:pt x="29" y="84"/>
                      <a:pt x="24" y="82"/>
                      <a:pt x="20" y="79"/>
                    </a:cubicBezTo>
                    <a:cubicBezTo>
                      <a:pt x="16" y="77"/>
                      <a:pt x="12" y="74"/>
                      <a:pt x="9" y="70"/>
                    </a:cubicBezTo>
                    <a:cubicBezTo>
                      <a:pt x="6" y="67"/>
                      <a:pt x="4" y="63"/>
                      <a:pt x="2" y="59"/>
                    </a:cubicBezTo>
                    <a:cubicBezTo>
                      <a:pt x="1" y="55"/>
                      <a:pt x="0" y="50"/>
                      <a:pt x="0" y="44"/>
                    </a:cubicBezTo>
                    <a:cubicBezTo>
                      <a:pt x="0" y="37"/>
                      <a:pt x="1" y="32"/>
                      <a:pt x="4" y="26"/>
                    </a:cubicBezTo>
                    <a:cubicBezTo>
                      <a:pt x="6" y="21"/>
                      <a:pt x="10" y="16"/>
                      <a:pt x="15" y="12"/>
                    </a:cubicBezTo>
                    <a:cubicBezTo>
                      <a:pt x="19" y="9"/>
                      <a:pt x="25" y="5"/>
                      <a:pt x="32" y="3"/>
                    </a:cubicBezTo>
                    <a:cubicBezTo>
                      <a:pt x="39" y="1"/>
                      <a:pt x="46" y="0"/>
                      <a:pt x="55" y="0"/>
                    </a:cubicBezTo>
                    <a:cubicBezTo>
                      <a:pt x="58" y="0"/>
                      <a:pt x="61" y="0"/>
                      <a:pt x="64" y="0"/>
                    </a:cubicBezTo>
                    <a:cubicBezTo>
                      <a:pt x="67" y="1"/>
                      <a:pt x="70" y="1"/>
                      <a:pt x="73" y="2"/>
                    </a:cubicBezTo>
                    <a:cubicBezTo>
                      <a:pt x="75" y="2"/>
                      <a:pt x="78" y="3"/>
                      <a:pt x="81" y="4"/>
                    </a:cubicBezTo>
                    <a:cubicBezTo>
                      <a:pt x="83" y="4"/>
                      <a:pt x="85" y="5"/>
                      <a:pt x="87" y="6"/>
                    </a:cubicBezTo>
                    <a:cubicBezTo>
                      <a:pt x="87" y="35"/>
                      <a:pt x="87" y="35"/>
                      <a:pt x="87" y="35"/>
                    </a:cubicBezTo>
                    <a:cubicBezTo>
                      <a:pt x="85" y="34"/>
                      <a:pt x="82" y="32"/>
                      <a:pt x="80" y="31"/>
                    </a:cubicBezTo>
                    <a:cubicBezTo>
                      <a:pt x="77" y="30"/>
                      <a:pt x="74" y="29"/>
                      <a:pt x="71" y="28"/>
                    </a:cubicBezTo>
                    <a:cubicBezTo>
                      <a:pt x="68" y="27"/>
                      <a:pt x="65" y="26"/>
                      <a:pt x="62" y="26"/>
                    </a:cubicBezTo>
                    <a:cubicBezTo>
                      <a:pt x="59" y="26"/>
                      <a:pt x="56" y="25"/>
                      <a:pt x="54" y="25"/>
                    </a:cubicBezTo>
                    <a:cubicBezTo>
                      <a:pt x="47" y="25"/>
                      <a:pt x="42" y="27"/>
                      <a:pt x="38"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3" y="66"/>
                      <a:pt x="68" y="68"/>
                      <a:pt x="73" y="70"/>
                    </a:cubicBezTo>
                    <a:cubicBezTo>
                      <a:pt x="77" y="73"/>
                      <a:pt x="81" y="76"/>
                      <a:pt x="84" y="79"/>
                    </a:cubicBezTo>
                    <a:cubicBezTo>
                      <a:pt x="88" y="83"/>
                      <a:pt x="90"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48" name="Freeform 35"/>
              <p:cNvSpPr>
                <a:spLocks/>
              </p:cNvSpPr>
              <p:nvPr/>
            </p:nvSpPr>
            <p:spPr bwMode="black">
              <a:xfrm>
                <a:off x="4311267" y="5016071"/>
                <a:ext cx="82405" cy="111014"/>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8"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5" y="2"/>
                      <a:pt x="98" y="2"/>
                    </a:cubicBezTo>
                    <a:cubicBezTo>
                      <a:pt x="101"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grpSp>
        <p:grpSp>
          <p:nvGrpSpPr>
            <p:cNvPr id="102" name="Group 101"/>
            <p:cNvGrpSpPr/>
            <p:nvPr/>
          </p:nvGrpSpPr>
          <p:grpSpPr bwMode="black">
            <a:xfrm>
              <a:off x="1385600" y="3706562"/>
              <a:ext cx="493769" cy="163952"/>
              <a:chOff x="10238410" y="4967852"/>
              <a:chExt cx="561691" cy="186381"/>
            </a:xfrm>
            <a:solidFill>
              <a:schemeClr val="tx1"/>
            </a:solidFill>
            <a:effectLst/>
          </p:grpSpPr>
          <p:sp>
            <p:nvSpPr>
              <p:cNvPr id="235" name="Freeform 34"/>
              <p:cNvSpPr>
                <a:spLocks/>
              </p:cNvSpPr>
              <p:nvPr/>
            </p:nvSpPr>
            <p:spPr bwMode="black">
              <a:xfrm>
                <a:off x="10238410" y="4978045"/>
                <a:ext cx="138330" cy="172912"/>
              </a:xfrm>
              <a:custGeom>
                <a:avLst/>
                <a:gdLst/>
                <a:ahLst/>
                <a:cxnLst>
                  <a:cxn ang="0">
                    <a:pos x="302" y="475"/>
                  </a:cxn>
                  <a:cxn ang="0">
                    <a:pos x="302" y="269"/>
                  </a:cxn>
                  <a:cxn ang="0">
                    <a:pos x="78" y="269"/>
                  </a:cxn>
                  <a:cxn ang="0">
                    <a:pos x="78" y="475"/>
                  </a:cxn>
                  <a:cxn ang="0">
                    <a:pos x="0" y="475"/>
                  </a:cxn>
                  <a:cxn ang="0">
                    <a:pos x="0" y="0"/>
                  </a:cxn>
                  <a:cxn ang="0">
                    <a:pos x="78" y="0"/>
                  </a:cxn>
                  <a:cxn ang="0">
                    <a:pos x="78" y="199"/>
                  </a:cxn>
                  <a:cxn ang="0">
                    <a:pos x="302" y="199"/>
                  </a:cxn>
                  <a:cxn ang="0">
                    <a:pos x="302" y="0"/>
                  </a:cxn>
                  <a:cxn ang="0">
                    <a:pos x="380" y="0"/>
                  </a:cxn>
                  <a:cxn ang="0">
                    <a:pos x="380" y="475"/>
                  </a:cxn>
                  <a:cxn ang="0">
                    <a:pos x="302" y="475"/>
                  </a:cxn>
                </a:cxnLst>
                <a:rect l="0" t="0" r="r" b="b"/>
                <a:pathLst>
                  <a:path w="380" h="475">
                    <a:moveTo>
                      <a:pt x="302" y="475"/>
                    </a:moveTo>
                    <a:lnTo>
                      <a:pt x="302" y="269"/>
                    </a:lnTo>
                    <a:lnTo>
                      <a:pt x="78" y="269"/>
                    </a:lnTo>
                    <a:lnTo>
                      <a:pt x="78" y="475"/>
                    </a:lnTo>
                    <a:lnTo>
                      <a:pt x="0" y="475"/>
                    </a:lnTo>
                    <a:lnTo>
                      <a:pt x="0" y="0"/>
                    </a:lnTo>
                    <a:lnTo>
                      <a:pt x="78" y="0"/>
                    </a:lnTo>
                    <a:lnTo>
                      <a:pt x="78" y="199"/>
                    </a:lnTo>
                    <a:lnTo>
                      <a:pt x="302" y="199"/>
                    </a:lnTo>
                    <a:lnTo>
                      <a:pt x="302" y="0"/>
                    </a:lnTo>
                    <a:lnTo>
                      <a:pt x="380" y="0"/>
                    </a:lnTo>
                    <a:lnTo>
                      <a:pt x="380" y="475"/>
                    </a:lnTo>
                    <a:lnTo>
                      <a:pt x="302" y="47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36" name="Freeform 35"/>
              <p:cNvSpPr>
                <a:spLocks/>
              </p:cNvSpPr>
              <p:nvPr/>
            </p:nvSpPr>
            <p:spPr bwMode="black">
              <a:xfrm>
                <a:off x="10394941" y="5027188"/>
                <a:ext cx="123769" cy="123769"/>
              </a:xfrm>
              <a:custGeom>
                <a:avLst/>
                <a:gdLst/>
                <a:ahLst/>
                <a:cxnLst>
                  <a:cxn ang="0">
                    <a:pos x="88" y="144"/>
                  </a:cxn>
                  <a:cxn ang="0">
                    <a:pos x="53" y="144"/>
                  </a:cxn>
                  <a:cxn ang="0">
                    <a:pos x="0" y="0"/>
                  </a:cxn>
                  <a:cxn ang="0">
                    <a:pos x="35" y="0"/>
                  </a:cxn>
                  <a:cxn ang="0">
                    <a:pos x="66" y="97"/>
                  </a:cxn>
                  <a:cxn ang="0">
                    <a:pos x="68" y="103"/>
                  </a:cxn>
                  <a:cxn ang="0">
                    <a:pos x="70" y="109"/>
                  </a:cxn>
                  <a:cxn ang="0">
                    <a:pos x="71" y="115"/>
                  </a:cxn>
                  <a:cxn ang="0">
                    <a:pos x="71" y="120"/>
                  </a:cxn>
                  <a:cxn ang="0">
                    <a:pos x="72" y="120"/>
                  </a:cxn>
                  <a:cxn ang="0">
                    <a:pos x="73" y="116"/>
                  </a:cxn>
                  <a:cxn ang="0">
                    <a:pos x="74" y="110"/>
                  </a:cxn>
                  <a:cxn ang="0">
                    <a:pos x="75" y="103"/>
                  </a:cxn>
                  <a:cxn ang="0">
                    <a:pos x="77" y="97"/>
                  </a:cxn>
                  <a:cxn ang="0">
                    <a:pos x="109" y="0"/>
                  </a:cxn>
                  <a:cxn ang="0">
                    <a:pos x="144" y="0"/>
                  </a:cxn>
                  <a:cxn ang="0">
                    <a:pos x="88" y="144"/>
                  </a:cxn>
                </a:cxnLst>
                <a:rect l="0" t="0" r="r" b="b"/>
                <a:pathLst>
                  <a:path w="144" h="144">
                    <a:moveTo>
                      <a:pt x="88" y="144"/>
                    </a:moveTo>
                    <a:cubicBezTo>
                      <a:pt x="53" y="144"/>
                      <a:pt x="53" y="144"/>
                      <a:pt x="53" y="144"/>
                    </a:cubicBezTo>
                    <a:cubicBezTo>
                      <a:pt x="0" y="0"/>
                      <a:pt x="0" y="0"/>
                      <a:pt x="0" y="0"/>
                    </a:cubicBezTo>
                    <a:cubicBezTo>
                      <a:pt x="35" y="0"/>
                      <a:pt x="35" y="0"/>
                      <a:pt x="35" y="0"/>
                    </a:cubicBezTo>
                    <a:cubicBezTo>
                      <a:pt x="66" y="97"/>
                      <a:pt x="66" y="97"/>
                      <a:pt x="66" y="97"/>
                    </a:cubicBezTo>
                    <a:cubicBezTo>
                      <a:pt x="67" y="99"/>
                      <a:pt x="68" y="101"/>
                      <a:pt x="68" y="103"/>
                    </a:cubicBezTo>
                    <a:cubicBezTo>
                      <a:pt x="69" y="105"/>
                      <a:pt x="69" y="107"/>
                      <a:pt x="70" y="109"/>
                    </a:cubicBezTo>
                    <a:cubicBezTo>
                      <a:pt x="70" y="112"/>
                      <a:pt x="71" y="113"/>
                      <a:pt x="71" y="115"/>
                    </a:cubicBezTo>
                    <a:cubicBezTo>
                      <a:pt x="71" y="117"/>
                      <a:pt x="71" y="119"/>
                      <a:pt x="71" y="120"/>
                    </a:cubicBezTo>
                    <a:cubicBezTo>
                      <a:pt x="72" y="120"/>
                      <a:pt x="72" y="120"/>
                      <a:pt x="72" y="120"/>
                    </a:cubicBezTo>
                    <a:cubicBezTo>
                      <a:pt x="72" y="119"/>
                      <a:pt x="72" y="117"/>
                      <a:pt x="73" y="116"/>
                    </a:cubicBezTo>
                    <a:cubicBezTo>
                      <a:pt x="73" y="114"/>
                      <a:pt x="73" y="112"/>
                      <a:pt x="74" y="110"/>
                    </a:cubicBezTo>
                    <a:cubicBezTo>
                      <a:pt x="74" y="107"/>
                      <a:pt x="75" y="105"/>
                      <a:pt x="75" y="103"/>
                    </a:cubicBezTo>
                    <a:cubicBezTo>
                      <a:pt x="76" y="101"/>
                      <a:pt x="77" y="99"/>
                      <a:pt x="77" y="97"/>
                    </a:cubicBezTo>
                    <a:cubicBezTo>
                      <a:pt x="109" y="0"/>
                      <a:pt x="109" y="0"/>
                      <a:pt x="109" y="0"/>
                    </a:cubicBezTo>
                    <a:cubicBezTo>
                      <a:pt x="144" y="0"/>
                      <a:pt x="144" y="0"/>
                      <a:pt x="144" y="0"/>
                    </a:cubicBezTo>
                    <a:lnTo>
                      <a:pt x="88"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37" name="Freeform 36"/>
              <p:cNvSpPr>
                <a:spLocks noEditPoints="1"/>
              </p:cNvSpPr>
              <p:nvPr/>
            </p:nvSpPr>
            <p:spPr bwMode="black">
              <a:xfrm>
                <a:off x="10516161" y="5024640"/>
                <a:ext cx="104111" cy="129593"/>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38" name="Rectangle 37"/>
              <p:cNvSpPr>
                <a:spLocks noChangeArrowheads="1"/>
              </p:cNvSpPr>
              <p:nvPr/>
            </p:nvSpPr>
            <p:spPr bwMode="black">
              <a:xfrm>
                <a:off x="10646846" y="4967852"/>
                <a:ext cx="27666" cy="183105"/>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39" name="Freeform 38"/>
              <p:cNvSpPr>
                <a:spLocks noEditPoints="1"/>
              </p:cNvSpPr>
              <p:nvPr/>
            </p:nvSpPr>
            <p:spPr bwMode="black">
              <a:xfrm>
                <a:off x="10696718" y="5024640"/>
                <a:ext cx="103383" cy="129593"/>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grpSp>
        <p:grpSp>
          <p:nvGrpSpPr>
            <p:cNvPr id="103" name="Group 102"/>
            <p:cNvGrpSpPr/>
            <p:nvPr/>
          </p:nvGrpSpPr>
          <p:grpSpPr bwMode="black">
            <a:xfrm>
              <a:off x="1385600" y="1841841"/>
              <a:ext cx="966742" cy="199695"/>
              <a:chOff x="7682933" y="4955117"/>
              <a:chExt cx="1099718" cy="227012"/>
            </a:xfrm>
            <a:solidFill>
              <a:schemeClr val="tx1"/>
            </a:solidFill>
            <a:effectLst/>
          </p:grpSpPr>
          <p:sp>
            <p:nvSpPr>
              <p:cNvPr id="226" name="Freeform 22"/>
              <p:cNvSpPr>
                <a:spLocks/>
              </p:cNvSpPr>
              <p:nvPr/>
            </p:nvSpPr>
            <p:spPr bwMode="black">
              <a:xfrm>
                <a:off x="7682933" y="5010511"/>
                <a:ext cx="90737" cy="121322"/>
              </a:xfrm>
              <a:custGeom>
                <a:avLst/>
                <a:gdLst/>
                <a:ahLst/>
                <a:cxnLst>
                  <a:cxn ang="0">
                    <a:pos x="102" y="146"/>
                  </a:cxn>
                  <a:cxn ang="0">
                    <a:pos x="89" y="148"/>
                  </a:cxn>
                  <a:cxn ang="0">
                    <a:pos x="75" y="150"/>
                  </a:cxn>
                  <a:cxn ang="0">
                    <a:pos x="61" y="151"/>
                  </a:cxn>
                  <a:cxn ang="0">
                    <a:pos x="35" y="148"/>
                  </a:cxn>
                  <a:cxn ang="0">
                    <a:pos x="16" y="140"/>
                  </a:cxn>
                  <a:cxn ang="0">
                    <a:pos x="4" y="126"/>
                  </a:cxn>
                  <a:cxn ang="0">
                    <a:pos x="0" y="109"/>
                  </a:cxn>
                  <a:cxn ang="0">
                    <a:pos x="3" y="95"/>
                  </a:cxn>
                  <a:cxn ang="0">
                    <a:pos x="10" y="84"/>
                  </a:cxn>
                  <a:cxn ang="0">
                    <a:pos x="21" y="76"/>
                  </a:cxn>
                  <a:cxn ang="0">
                    <a:pos x="35" y="72"/>
                  </a:cxn>
                  <a:cxn ang="0">
                    <a:pos x="35" y="71"/>
                  </a:cxn>
                  <a:cxn ang="0">
                    <a:pos x="24" y="68"/>
                  </a:cxn>
                  <a:cxn ang="0">
                    <a:pos x="15" y="61"/>
                  </a:cxn>
                  <a:cxn ang="0">
                    <a:pos x="8" y="51"/>
                  </a:cxn>
                  <a:cxn ang="0">
                    <a:pos x="6" y="39"/>
                  </a:cxn>
                  <a:cxn ang="0">
                    <a:pos x="10" y="22"/>
                  </a:cxn>
                  <a:cxn ang="0">
                    <a:pos x="23" y="10"/>
                  </a:cxn>
                  <a:cxn ang="0">
                    <a:pos x="42" y="2"/>
                  </a:cxn>
                  <a:cxn ang="0">
                    <a:pos x="65" y="0"/>
                  </a:cxn>
                  <a:cxn ang="0">
                    <a:pos x="86" y="2"/>
                  </a:cxn>
                  <a:cxn ang="0">
                    <a:pos x="107" y="6"/>
                  </a:cxn>
                  <a:cxn ang="0">
                    <a:pos x="107" y="33"/>
                  </a:cxn>
                  <a:cxn ang="0">
                    <a:pos x="97" y="30"/>
                  </a:cxn>
                  <a:cxn ang="0">
                    <a:pos x="87" y="27"/>
                  </a:cxn>
                  <a:cxn ang="0">
                    <a:pos x="77" y="25"/>
                  </a:cxn>
                  <a:cxn ang="0">
                    <a:pos x="68" y="25"/>
                  </a:cxn>
                  <a:cxn ang="0">
                    <a:pos x="56" y="26"/>
                  </a:cxn>
                  <a:cxn ang="0">
                    <a:pos x="47" y="29"/>
                  </a:cxn>
                  <a:cxn ang="0">
                    <a:pos x="41" y="35"/>
                  </a:cxn>
                  <a:cxn ang="0">
                    <a:pos x="39" y="42"/>
                  </a:cxn>
                  <a:cxn ang="0">
                    <a:pos x="42" y="51"/>
                  </a:cxn>
                  <a:cxn ang="0">
                    <a:pos x="49" y="57"/>
                  </a:cxn>
                  <a:cxn ang="0">
                    <a:pos x="60" y="61"/>
                  </a:cxn>
                  <a:cxn ang="0">
                    <a:pos x="73" y="62"/>
                  </a:cxn>
                  <a:cxn ang="0">
                    <a:pos x="78" y="62"/>
                  </a:cxn>
                  <a:cxn ang="0">
                    <a:pos x="84" y="62"/>
                  </a:cxn>
                  <a:cxn ang="0">
                    <a:pos x="90" y="62"/>
                  </a:cxn>
                  <a:cxn ang="0">
                    <a:pos x="94" y="61"/>
                  </a:cxn>
                  <a:cxn ang="0">
                    <a:pos x="94" y="86"/>
                  </a:cxn>
                  <a:cxn ang="0">
                    <a:pos x="87" y="85"/>
                  </a:cxn>
                  <a:cxn ang="0">
                    <a:pos x="74" y="85"/>
                  </a:cxn>
                  <a:cxn ang="0">
                    <a:pos x="44" y="90"/>
                  </a:cxn>
                  <a:cxn ang="0">
                    <a:pos x="34" y="105"/>
                  </a:cxn>
                  <a:cxn ang="0">
                    <a:pos x="36" y="113"/>
                  </a:cxn>
                  <a:cxn ang="0">
                    <a:pos x="42" y="120"/>
                  </a:cxn>
                  <a:cxn ang="0">
                    <a:pos x="53" y="124"/>
                  </a:cxn>
                  <a:cxn ang="0">
                    <a:pos x="68" y="126"/>
                  </a:cxn>
                  <a:cxn ang="0">
                    <a:pos x="80" y="125"/>
                  </a:cxn>
                  <a:cxn ang="0">
                    <a:pos x="91" y="123"/>
                  </a:cxn>
                  <a:cxn ang="0">
                    <a:pos x="103" y="120"/>
                  </a:cxn>
                  <a:cxn ang="0">
                    <a:pos x="113" y="117"/>
                  </a:cxn>
                  <a:cxn ang="0">
                    <a:pos x="113" y="143"/>
                  </a:cxn>
                  <a:cxn ang="0">
                    <a:pos x="102" y="146"/>
                  </a:cxn>
                </a:cxnLst>
                <a:rect l="0" t="0" r="r" b="b"/>
                <a:pathLst>
                  <a:path w="113" h="151">
                    <a:moveTo>
                      <a:pt x="102" y="146"/>
                    </a:moveTo>
                    <a:cubicBezTo>
                      <a:pt x="98" y="147"/>
                      <a:pt x="93" y="148"/>
                      <a:pt x="89" y="148"/>
                    </a:cubicBezTo>
                    <a:cubicBezTo>
                      <a:pt x="85" y="149"/>
                      <a:pt x="80" y="150"/>
                      <a:pt x="75" y="150"/>
                    </a:cubicBezTo>
                    <a:cubicBezTo>
                      <a:pt x="70" y="150"/>
                      <a:pt x="66" y="151"/>
                      <a:pt x="61" y="151"/>
                    </a:cubicBezTo>
                    <a:cubicBezTo>
                      <a:pt x="51" y="151"/>
                      <a:pt x="43" y="150"/>
                      <a:pt x="35" y="148"/>
                    </a:cubicBezTo>
                    <a:cubicBezTo>
                      <a:pt x="28" y="146"/>
                      <a:pt x="21" y="143"/>
                      <a:pt x="16" y="140"/>
                    </a:cubicBezTo>
                    <a:cubicBezTo>
                      <a:pt x="11" y="136"/>
                      <a:pt x="7" y="132"/>
                      <a:pt x="4" y="126"/>
                    </a:cubicBezTo>
                    <a:cubicBezTo>
                      <a:pt x="2" y="121"/>
                      <a:pt x="0" y="116"/>
                      <a:pt x="0" y="109"/>
                    </a:cubicBezTo>
                    <a:cubicBezTo>
                      <a:pt x="0" y="104"/>
                      <a:pt x="1" y="99"/>
                      <a:pt x="3" y="95"/>
                    </a:cubicBezTo>
                    <a:cubicBezTo>
                      <a:pt x="5" y="91"/>
                      <a:pt x="7" y="87"/>
                      <a:pt x="10" y="84"/>
                    </a:cubicBezTo>
                    <a:cubicBezTo>
                      <a:pt x="13" y="81"/>
                      <a:pt x="17" y="78"/>
                      <a:pt x="21" y="76"/>
                    </a:cubicBezTo>
                    <a:cubicBezTo>
                      <a:pt x="25" y="74"/>
                      <a:pt x="30" y="73"/>
                      <a:pt x="35" y="72"/>
                    </a:cubicBezTo>
                    <a:cubicBezTo>
                      <a:pt x="35" y="71"/>
                      <a:pt x="35" y="71"/>
                      <a:pt x="35" y="71"/>
                    </a:cubicBezTo>
                    <a:cubicBezTo>
                      <a:pt x="31" y="71"/>
                      <a:pt x="27" y="69"/>
                      <a:pt x="24" y="68"/>
                    </a:cubicBezTo>
                    <a:cubicBezTo>
                      <a:pt x="20" y="66"/>
                      <a:pt x="17" y="64"/>
                      <a:pt x="15" y="61"/>
                    </a:cubicBezTo>
                    <a:cubicBezTo>
                      <a:pt x="12" y="58"/>
                      <a:pt x="10" y="55"/>
                      <a:pt x="8" y="51"/>
                    </a:cubicBezTo>
                    <a:cubicBezTo>
                      <a:pt x="7" y="48"/>
                      <a:pt x="6" y="44"/>
                      <a:pt x="6" y="39"/>
                    </a:cubicBezTo>
                    <a:cubicBezTo>
                      <a:pt x="6" y="33"/>
                      <a:pt x="7" y="27"/>
                      <a:pt x="10" y="22"/>
                    </a:cubicBezTo>
                    <a:cubicBezTo>
                      <a:pt x="14" y="17"/>
                      <a:pt x="18" y="13"/>
                      <a:pt x="23" y="10"/>
                    </a:cubicBezTo>
                    <a:cubicBezTo>
                      <a:pt x="29" y="6"/>
                      <a:pt x="35" y="4"/>
                      <a:pt x="42" y="2"/>
                    </a:cubicBezTo>
                    <a:cubicBezTo>
                      <a:pt x="49" y="1"/>
                      <a:pt x="57" y="0"/>
                      <a:pt x="65" y="0"/>
                    </a:cubicBezTo>
                    <a:cubicBezTo>
                      <a:pt x="72" y="0"/>
                      <a:pt x="79" y="0"/>
                      <a:pt x="86" y="2"/>
                    </a:cubicBezTo>
                    <a:cubicBezTo>
                      <a:pt x="94" y="3"/>
                      <a:pt x="100" y="4"/>
                      <a:pt x="107" y="6"/>
                    </a:cubicBezTo>
                    <a:cubicBezTo>
                      <a:pt x="107" y="33"/>
                      <a:pt x="107" y="33"/>
                      <a:pt x="107" y="33"/>
                    </a:cubicBezTo>
                    <a:cubicBezTo>
                      <a:pt x="104" y="32"/>
                      <a:pt x="101" y="31"/>
                      <a:pt x="97" y="30"/>
                    </a:cubicBezTo>
                    <a:cubicBezTo>
                      <a:pt x="94" y="29"/>
                      <a:pt x="91" y="28"/>
                      <a:pt x="87" y="27"/>
                    </a:cubicBezTo>
                    <a:cubicBezTo>
                      <a:pt x="84" y="26"/>
                      <a:pt x="81" y="26"/>
                      <a:pt x="77" y="25"/>
                    </a:cubicBezTo>
                    <a:cubicBezTo>
                      <a:pt x="74" y="25"/>
                      <a:pt x="71" y="25"/>
                      <a:pt x="68" y="25"/>
                    </a:cubicBezTo>
                    <a:cubicBezTo>
                      <a:pt x="64" y="25"/>
                      <a:pt x="60" y="25"/>
                      <a:pt x="56" y="26"/>
                    </a:cubicBezTo>
                    <a:cubicBezTo>
                      <a:pt x="53" y="27"/>
                      <a:pt x="50" y="28"/>
                      <a:pt x="47" y="29"/>
                    </a:cubicBezTo>
                    <a:cubicBezTo>
                      <a:pt x="44" y="31"/>
                      <a:pt x="42" y="33"/>
                      <a:pt x="41" y="35"/>
                    </a:cubicBezTo>
                    <a:cubicBezTo>
                      <a:pt x="40" y="37"/>
                      <a:pt x="39" y="39"/>
                      <a:pt x="39" y="42"/>
                    </a:cubicBezTo>
                    <a:cubicBezTo>
                      <a:pt x="39" y="46"/>
                      <a:pt x="40" y="49"/>
                      <a:pt x="42" y="51"/>
                    </a:cubicBezTo>
                    <a:cubicBezTo>
                      <a:pt x="44" y="54"/>
                      <a:pt x="46" y="56"/>
                      <a:pt x="49" y="57"/>
                    </a:cubicBezTo>
                    <a:cubicBezTo>
                      <a:pt x="52" y="59"/>
                      <a:pt x="56" y="60"/>
                      <a:pt x="60" y="61"/>
                    </a:cubicBezTo>
                    <a:cubicBezTo>
                      <a:pt x="64" y="62"/>
                      <a:pt x="69" y="62"/>
                      <a:pt x="73" y="62"/>
                    </a:cubicBezTo>
                    <a:cubicBezTo>
                      <a:pt x="74" y="62"/>
                      <a:pt x="76" y="62"/>
                      <a:pt x="78" y="62"/>
                    </a:cubicBezTo>
                    <a:cubicBezTo>
                      <a:pt x="80" y="62"/>
                      <a:pt x="82" y="62"/>
                      <a:pt x="84" y="62"/>
                    </a:cubicBezTo>
                    <a:cubicBezTo>
                      <a:pt x="86" y="62"/>
                      <a:pt x="88" y="62"/>
                      <a:pt x="90" y="62"/>
                    </a:cubicBezTo>
                    <a:cubicBezTo>
                      <a:pt x="92" y="61"/>
                      <a:pt x="93" y="61"/>
                      <a:pt x="94" y="61"/>
                    </a:cubicBezTo>
                    <a:cubicBezTo>
                      <a:pt x="94" y="86"/>
                      <a:pt x="94" y="86"/>
                      <a:pt x="94" y="86"/>
                    </a:cubicBezTo>
                    <a:cubicBezTo>
                      <a:pt x="93" y="85"/>
                      <a:pt x="90" y="85"/>
                      <a:pt x="87" y="85"/>
                    </a:cubicBezTo>
                    <a:cubicBezTo>
                      <a:pt x="83" y="85"/>
                      <a:pt x="79" y="85"/>
                      <a:pt x="74" y="85"/>
                    </a:cubicBezTo>
                    <a:cubicBezTo>
                      <a:pt x="61" y="85"/>
                      <a:pt x="51" y="86"/>
                      <a:pt x="44" y="90"/>
                    </a:cubicBezTo>
                    <a:cubicBezTo>
                      <a:pt x="37" y="93"/>
                      <a:pt x="34" y="98"/>
                      <a:pt x="34" y="105"/>
                    </a:cubicBezTo>
                    <a:cubicBezTo>
                      <a:pt x="34" y="108"/>
                      <a:pt x="35" y="111"/>
                      <a:pt x="36" y="113"/>
                    </a:cubicBezTo>
                    <a:cubicBezTo>
                      <a:pt x="37" y="116"/>
                      <a:pt x="39" y="118"/>
                      <a:pt x="42" y="120"/>
                    </a:cubicBezTo>
                    <a:cubicBezTo>
                      <a:pt x="45" y="122"/>
                      <a:pt x="48" y="123"/>
                      <a:pt x="53" y="124"/>
                    </a:cubicBezTo>
                    <a:cubicBezTo>
                      <a:pt x="57" y="125"/>
                      <a:pt x="62" y="126"/>
                      <a:pt x="68" y="126"/>
                    </a:cubicBezTo>
                    <a:cubicBezTo>
                      <a:pt x="72" y="126"/>
                      <a:pt x="76" y="126"/>
                      <a:pt x="80" y="125"/>
                    </a:cubicBezTo>
                    <a:cubicBezTo>
                      <a:pt x="84" y="125"/>
                      <a:pt x="88" y="124"/>
                      <a:pt x="91" y="123"/>
                    </a:cubicBezTo>
                    <a:cubicBezTo>
                      <a:pt x="95" y="122"/>
                      <a:pt x="99" y="122"/>
                      <a:pt x="103" y="120"/>
                    </a:cubicBezTo>
                    <a:cubicBezTo>
                      <a:pt x="106" y="119"/>
                      <a:pt x="110" y="118"/>
                      <a:pt x="113" y="117"/>
                    </a:cubicBezTo>
                    <a:cubicBezTo>
                      <a:pt x="113" y="143"/>
                      <a:pt x="113" y="143"/>
                      <a:pt x="113" y="143"/>
                    </a:cubicBezTo>
                    <a:cubicBezTo>
                      <a:pt x="109" y="144"/>
                      <a:pt x="106" y="145"/>
                      <a:pt x="102" y="1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27" name="Freeform 23"/>
              <p:cNvSpPr>
                <a:spLocks/>
              </p:cNvSpPr>
              <p:nvPr/>
            </p:nvSpPr>
            <p:spPr bwMode="black">
              <a:xfrm>
                <a:off x="7778428" y="5012890"/>
                <a:ext cx="123701" cy="118943"/>
              </a:xfrm>
              <a:custGeom>
                <a:avLst/>
                <a:gdLst/>
                <a:ahLst/>
                <a:cxnLst>
                  <a:cxn ang="0">
                    <a:pos x="20" y="0"/>
                  </a:cxn>
                  <a:cxn ang="0">
                    <a:pos x="44" y="8"/>
                  </a:cxn>
                  <a:cxn ang="0">
                    <a:pos x="51" y="35"/>
                  </a:cxn>
                  <a:cxn ang="0">
                    <a:pos x="51" y="79"/>
                  </a:cxn>
                  <a:cxn ang="0">
                    <a:pos x="60" y="111"/>
                  </a:cxn>
                  <a:cxn ang="0">
                    <a:pos x="87" y="121"/>
                  </a:cxn>
                  <a:cxn ang="0">
                    <a:pos x="101" y="118"/>
                  </a:cxn>
                  <a:cxn ang="0">
                    <a:pos x="112" y="110"/>
                  </a:cxn>
                  <a:cxn ang="0">
                    <a:pos x="119" y="97"/>
                  </a:cxn>
                  <a:cxn ang="0">
                    <a:pos x="121" y="77"/>
                  </a:cxn>
                  <a:cxn ang="0">
                    <a:pos x="117" y="38"/>
                  </a:cxn>
                  <a:cxn ang="0">
                    <a:pos x="104" y="0"/>
                  </a:cxn>
                  <a:cxn ang="0">
                    <a:pos x="138" y="0"/>
                  </a:cxn>
                  <a:cxn ang="0">
                    <a:pos x="150" y="37"/>
                  </a:cxn>
                  <a:cxn ang="0">
                    <a:pos x="154" y="75"/>
                  </a:cxn>
                  <a:cxn ang="0">
                    <a:pos x="150" y="106"/>
                  </a:cxn>
                  <a:cxn ang="0">
                    <a:pos x="136" y="129"/>
                  </a:cxn>
                  <a:cxn ang="0">
                    <a:pos x="114" y="143"/>
                  </a:cxn>
                  <a:cxn ang="0">
                    <a:pos x="86" y="148"/>
                  </a:cxn>
                  <a:cxn ang="0">
                    <a:pos x="54" y="142"/>
                  </a:cxn>
                  <a:cxn ang="0">
                    <a:pos x="34" y="128"/>
                  </a:cxn>
                  <a:cxn ang="0">
                    <a:pos x="22" y="107"/>
                  </a:cxn>
                  <a:cxn ang="0">
                    <a:pos x="18" y="82"/>
                  </a:cxn>
                  <a:cxn ang="0">
                    <a:pos x="18" y="45"/>
                  </a:cxn>
                  <a:cxn ang="0">
                    <a:pos x="16" y="30"/>
                  </a:cxn>
                  <a:cxn ang="0">
                    <a:pos x="8" y="25"/>
                  </a:cxn>
                  <a:cxn ang="0">
                    <a:pos x="4" y="26"/>
                  </a:cxn>
                  <a:cxn ang="0">
                    <a:pos x="0" y="26"/>
                  </a:cxn>
                  <a:cxn ang="0">
                    <a:pos x="0" y="3"/>
                  </a:cxn>
                  <a:cxn ang="0">
                    <a:pos x="8" y="0"/>
                  </a:cxn>
                  <a:cxn ang="0">
                    <a:pos x="20" y="0"/>
                  </a:cxn>
                </a:cxnLst>
                <a:rect l="0" t="0" r="r" b="b"/>
                <a:pathLst>
                  <a:path w="154" h="148">
                    <a:moveTo>
                      <a:pt x="20" y="0"/>
                    </a:moveTo>
                    <a:cubicBezTo>
                      <a:pt x="31" y="0"/>
                      <a:pt x="39" y="2"/>
                      <a:pt x="44" y="8"/>
                    </a:cubicBezTo>
                    <a:cubicBezTo>
                      <a:pt x="49" y="14"/>
                      <a:pt x="51" y="23"/>
                      <a:pt x="51" y="35"/>
                    </a:cubicBezTo>
                    <a:cubicBezTo>
                      <a:pt x="51" y="79"/>
                      <a:pt x="51" y="79"/>
                      <a:pt x="51" y="79"/>
                    </a:cubicBezTo>
                    <a:cubicBezTo>
                      <a:pt x="51" y="93"/>
                      <a:pt x="54" y="104"/>
                      <a:pt x="60" y="111"/>
                    </a:cubicBezTo>
                    <a:cubicBezTo>
                      <a:pt x="66" y="118"/>
                      <a:pt x="75" y="121"/>
                      <a:pt x="87" y="121"/>
                    </a:cubicBezTo>
                    <a:cubicBezTo>
                      <a:pt x="92" y="121"/>
                      <a:pt x="97" y="120"/>
                      <a:pt x="101" y="118"/>
                    </a:cubicBezTo>
                    <a:cubicBezTo>
                      <a:pt x="105" y="117"/>
                      <a:pt x="109" y="114"/>
                      <a:pt x="112" y="110"/>
                    </a:cubicBezTo>
                    <a:cubicBezTo>
                      <a:pt x="115" y="107"/>
                      <a:pt x="117" y="102"/>
                      <a:pt x="119" y="97"/>
                    </a:cubicBezTo>
                    <a:cubicBezTo>
                      <a:pt x="120" y="91"/>
                      <a:pt x="121" y="85"/>
                      <a:pt x="121" y="77"/>
                    </a:cubicBezTo>
                    <a:cubicBezTo>
                      <a:pt x="121" y="64"/>
                      <a:pt x="120" y="51"/>
                      <a:pt x="117" y="38"/>
                    </a:cubicBezTo>
                    <a:cubicBezTo>
                      <a:pt x="114" y="25"/>
                      <a:pt x="109" y="13"/>
                      <a:pt x="104" y="0"/>
                    </a:cubicBezTo>
                    <a:cubicBezTo>
                      <a:pt x="138" y="0"/>
                      <a:pt x="138" y="0"/>
                      <a:pt x="138" y="0"/>
                    </a:cubicBezTo>
                    <a:cubicBezTo>
                      <a:pt x="144" y="12"/>
                      <a:pt x="148" y="24"/>
                      <a:pt x="150" y="37"/>
                    </a:cubicBezTo>
                    <a:cubicBezTo>
                      <a:pt x="153" y="49"/>
                      <a:pt x="154" y="62"/>
                      <a:pt x="154" y="75"/>
                    </a:cubicBezTo>
                    <a:cubicBezTo>
                      <a:pt x="154" y="87"/>
                      <a:pt x="153" y="97"/>
                      <a:pt x="150" y="106"/>
                    </a:cubicBezTo>
                    <a:cubicBezTo>
                      <a:pt x="147" y="115"/>
                      <a:pt x="142" y="123"/>
                      <a:pt x="136" y="129"/>
                    </a:cubicBezTo>
                    <a:cubicBezTo>
                      <a:pt x="130" y="135"/>
                      <a:pt x="123" y="140"/>
                      <a:pt x="114" y="143"/>
                    </a:cubicBezTo>
                    <a:cubicBezTo>
                      <a:pt x="106" y="146"/>
                      <a:pt x="96" y="148"/>
                      <a:pt x="86" y="148"/>
                    </a:cubicBezTo>
                    <a:cubicBezTo>
                      <a:pt x="73" y="148"/>
                      <a:pt x="63" y="146"/>
                      <a:pt x="54" y="142"/>
                    </a:cubicBezTo>
                    <a:cubicBezTo>
                      <a:pt x="46" y="139"/>
                      <a:pt x="39" y="134"/>
                      <a:pt x="34" y="128"/>
                    </a:cubicBezTo>
                    <a:cubicBezTo>
                      <a:pt x="28" y="122"/>
                      <a:pt x="24" y="115"/>
                      <a:pt x="22" y="107"/>
                    </a:cubicBezTo>
                    <a:cubicBezTo>
                      <a:pt x="20" y="99"/>
                      <a:pt x="18" y="91"/>
                      <a:pt x="18" y="82"/>
                    </a:cubicBezTo>
                    <a:cubicBezTo>
                      <a:pt x="18" y="45"/>
                      <a:pt x="18" y="45"/>
                      <a:pt x="18" y="45"/>
                    </a:cubicBezTo>
                    <a:cubicBezTo>
                      <a:pt x="18" y="38"/>
                      <a:pt x="18" y="33"/>
                      <a:pt x="16" y="30"/>
                    </a:cubicBezTo>
                    <a:cubicBezTo>
                      <a:pt x="14" y="27"/>
                      <a:pt x="11" y="25"/>
                      <a:pt x="8" y="25"/>
                    </a:cubicBezTo>
                    <a:cubicBezTo>
                      <a:pt x="7" y="25"/>
                      <a:pt x="5" y="25"/>
                      <a:pt x="4" y="26"/>
                    </a:cubicBezTo>
                    <a:cubicBezTo>
                      <a:pt x="3" y="26"/>
                      <a:pt x="1" y="26"/>
                      <a:pt x="0" y="26"/>
                    </a:cubicBezTo>
                    <a:cubicBezTo>
                      <a:pt x="0" y="3"/>
                      <a:pt x="0" y="3"/>
                      <a:pt x="0" y="3"/>
                    </a:cubicBezTo>
                    <a:cubicBezTo>
                      <a:pt x="2" y="2"/>
                      <a:pt x="5" y="1"/>
                      <a:pt x="8" y="0"/>
                    </a:cubicBezTo>
                    <a:cubicBezTo>
                      <a:pt x="11" y="0"/>
                      <a:pt x="15" y="0"/>
                      <a:pt x="2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28" name="Freeform 24"/>
              <p:cNvSpPr>
                <a:spLocks/>
              </p:cNvSpPr>
              <p:nvPr/>
            </p:nvSpPr>
            <p:spPr bwMode="black">
              <a:xfrm>
                <a:off x="7904508" y="5010511"/>
                <a:ext cx="126080" cy="171618"/>
              </a:xfrm>
              <a:custGeom>
                <a:avLst/>
                <a:gdLst/>
                <a:ahLst/>
                <a:cxnLst>
                  <a:cxn ang="0">
                    <a:pos x="151" y="214"/>
                  </a:cxn>
                  <a:cxn ang="0">
                    <a:pos x="142" y="214"/>
                  </a:cxn>
                  <a:cxn ang="0">
                    <a:pos x="127" y="212"/>
                  </a:cxn>
                  <a:cxn ang="0">
                    <a:pos x="115" y="204"/>
                  </a:cxn>
                  <a:cxn ang="0">
                    <a:pos x="105" y="190"/>
                  </a:cxn>
                  <a:cxn ang="0">
                    <a:pos x="95" y="170"/>
                  </a:cxn>
                  <a:cxn ang="0">
                    <a:pos x="77" y="128"/>
                  </a:cxn>
                  <a:cxn ang="0">
                    <a:pos x="36" y="212"/>
                  </a:cxn>
                  <a:cxn ang="0">
                    <a:pos x="0" y="212"/>
                  </a:cxn>
                  <a:cxn ang="0">
                    <a:pos x="63" y="99"/>
                  </a:cxn>
                  <a:cxn ang="0">
                    <a:pos x="41" y="51"/>
                  </a:cxn>
                  <a:cxn ang="0">
                    <a:pos x="30" y="32"/>
                  </a:cxn>
                  <a:cxn ang="0">
                    <a:pos x="18" y="26"/>
                  </a:cxn>
                  <a:cxn ang="0">
                    <a:pos x="9" y="28"/>
                  </a:cxn>
                  <a:cxn ang="0">
                    <a:pos x="9" y="2"/>
                  </a:cxn>
                  <a:cxn ang="0">
                    <a:pos x="16" y="0"/>
                  </a:cxn>
                  <a:cxn ang="0">
                    <a:pos x="24" y="0"/>
                  </a:cxn>
                  <a:cxn ang="0">
                    <a:pos x="37" y="2"/>
                  </a:cxn>
                  <a:cxn ang="0">
                    <a:pos x="47" y="7"/>
                  </a:cxn>
                  <a:cxn ang="0">
                    <a:pos x="55" y="16"/>
                  </a:cxn>
                  <a:cxn ang="0">
                    <a:pos x="63" y="30"/>
                  </a:cxn>
                  <a:cxn ang="0">
                    <a:pos x="80" y="71"/>
                  </a:cxn>
                  <a:cxn ang="0">
                    <a:pos x="112" y="3"/>
                  </a:cxn>
                  <a:cxn ang="0">
                    <a:pos x="148" y="3"/>
                  </a:cxn>
                  <a:cxn ang="0">
                    <a:pos x="95" y="100"/>
                  </a:cxn>
                  <a:cxn ang="0">
                    <a:pos x="122" y="161"/>
                  </a:cxn>
                  <a:cxn ang="0">
                    <a:pos x="134" y="181"/>
                  </a:cxn>
                  <a:cxn ang="0">
                    <a:pos x="148" y="188"/>
                  </a:cxn>
                  <a:cxn ang="0">
                    <a:pos x="153" y="188"/>
                  </a:cxn>
                  <a:cxn ang="0">
                    <a:pos x="157" y="187"/>
                  </a:cxn>
                  <a:cxn ang="0">
                    <a:pos x="157" y="212"/>
                  </a:cxn>
                  <a:cxn ang="0">
                    <a:pos x="151" y="214"/>
                  </a:cxn>
                </a:cxnLst>
                <a:rect l="0" t="0" r="r" b="b"/>
                <a:pathLst>
                  <a:path w="157" h="214">
                    <a:moveTo>
                      <a:pt x="151" y="214"/>
                    </a:moveTo>
                    <a:cubicBezTo>
                      <a:pt x="148" y="214"/>
                      <a:pt x="145" y="214"/>
                      <a:pt x="142" y="214"/>
                    </a:cubicBezTo>
                    <a:cubicBezTo>
                      <a:pt x="137" y="214"/>
                      <a:pt x="132" y="214"/>
                      <a:pt x="127" y="212"/>
                    </a:cubicBezTo>
                    <a:cubicBezTo>
                      <a:pt x="123" y="210"/>
                      <a:pt x="119" y="208"/>
                      <a:pt x="115" y="204"/>
                    </a:cubicBezTo>
                    <a:cubicBezTo>
                      <a:pt x="112" y="200"/>
                      <a:pt x="108" y="196"/>
                      <a:pt x="105" y="190"/>
                    </a:cubicBezTo>
                    <a:cubicBezTo>
                      <a:pt x="102" y="185"/>
                      <a:pt x="98" y="178"/>
                      <a:pt x="95" y="170"/>
                    </a:cubicBezTo>
                    <a:cubicBezTo>
                      <a:pt x="77" y="128"/>
                      <a:pt x="77" y="128"/>
                      <a:pt x="77" y="128"/>
                    </a:cubicBezTo>
                    <a:cubicBezTo>
                      <a:pt x="36" y="212"/>
                      <a:pt x="36" y="212"/>
                      <a:pt x="36" y="212"/>
                    </a:cubicBezTo>
                    <a:cubicBezTo>
                      <a:pt x="0" y="212"/>
                      <a:pt x="0" y="212"/>
                      <a:pt x="0" y="212"/>
                    </a:cubicBezTo>
                    <a:cubicBezTo>
                      <a:pt x="63" y="99"/>
                      <a:pt x="63" y="99"/>
                      <a:pt x="63" y="99"/>
                    </a:cubicBezTo>
                    <a:cubicBezTo>
                      <a:pt x="41" y="51"/>
                      <a:pt x="41" y="51"/>
                      <a:pt x="41" y="51"/>
                    </a:cubicBezTo>
                    <a:cubicBezTo>
                      <a:pt x="37" y="42"/>
                      <a:pt x="33" y="36"/>
                      <a:pt x="30" y="32"/>
                    </a:cubicBezTo>
                    <a:cubicBezTo>
                      <a:pt x="27" y="28"/>
                      <a:pt x="23" y="26"/>
                      <a:pt x="18" y="26"/>
                    </a:cubicBezTo>
                    <a:cubicBezTo>
                      <a:pt x="15" y="26"/>
                      <a:pt x="12" y="26"/>
                      <a:pt x="9" y="28"/>
                    </a:cubicBezTo>
                    <a:cubicBezTo>
                      <a:pt x="9" y="2"/>
                      <a:pt x="9" y="2"/>
                      <a:pt x="9" y="2"/>
                    </a:cubicBezTo>
                    <a:cubicBezTo>
                      <a:pt x="11" y="1"/>
                      <a:pt x="13" y="1"/>
                      <a:pt x="16" y="0"/>
                    </a:cubicBezTo>
                    <a:cubicBezTo>
                      <a:pt x="19" y="0"/>
                      <a:pt x="21" y="0"/>
                      <a:pt x="24" y="0"/>
                    </a:cubicBezTo>
                    <a:cubicBezTo>
                      <a:pt x="29" y="0"/>
                      <a:pt x="33" y="0"/>
                      <a:pt x="37" y="2"/>
                    </a:cubicBezTo>
                    <a:cubicBezTo>
                      <a:pt x="40" y="3"/>
                      <a:pt x="44" y="5"/>
                      <a:pt x="47" y="7"/>
                    </a:cubicBezTo>
                    <a:cubicBezTo>
                      <a:pt x="50" y="10"/>
                      <a:pt x="53" y="13"/>
                      <a:pt x="55" y="16"/>
                    </a:cubicBezTo>
                    <a:cubicBezTo>
                      <a:pt x="58" y="20"/>
                      <a:pt x="60" y="25"/>
                      <a:pt x="63" y="30"/>
                    </a:cubicBezTo>
                    <a:cubicBezTo>
                      <a:pt x="80" y="71"/>
                      <a:pt x="80" y="71"/>
                      <a:pt x="80" y="71"/>
                    </a:cubicBezTo>
                    <a:cubicBezTo>
                      <a:pt x="112" y="3"/>
                      <a:pt x="112" y="3"/>
                      <a:pt x="112" y="3"/>
                    </a:cubicBezTo>
                    <a:cubicBezTo>
                      <a:pt x="148" y="3"/>
                      <a:pt x="148" y="3"/>
                      <a:pt x="148" y="3"/>
                    </a:cubicBezTo>
                    <a:cubicBezTo>
                      <a:pt x="95" y="100"/>
                      <a:pt x="95" y="100"/>
                      <a:pt x="95" y="100"/>
                    </a:cubicBezTo>
                    <a:cubicBezTo>
                      <a:pt x="122" y="161"/>
                      <a:pt x="122" y="161"/>
                      <a:pt x="122" y="161"/>
                    </a:cubicBezTo>
                    <a:cubicBezTo>
                      <a:pt x="126" y="169"/>
                      <a:pt x="130" y="176"/>
                      <a:pt x="134" y="181"/>
                    </a:cubicBezTo>
                    <a:cubicBezTo>
                      <a:pt x="138" y="186"/>
                      <a:pt x="143" y="188"/>
                      <a:pt x="148" y="188"/>
                    </a:cubicBezTo>
                    <a:cubicBezTo>
                      <a:pt x="150" y="188"/>
                      <a:pt x="152" y="188"/>
                      <a:pt x="153" y="188"/>
                    </a:cubicBezTo>
                    <a:cubicBezTo>
                      <a:pt x="154" y="188"/>
                      <a:pt x="155" y="187"/>
                      <a:pt x="157" y="187"/>
                    </a:cubicBezTo>
                    <a:cubicBezTo>
                      <a:pt x="157" y="212"/>
                      <a:pt x="157" y="212"/>
                      <a:pt x="157" y="212"/>
                    </a:cubicBezTo>
                    <a:cubicBezTo>
                      <a:pt x="155" y="213"/>
                      <a:pt x="153" y="213"/>
                      <a:pt x="151" y="2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29" name="Freeform 25"/>
              <p:cNvSpPr>
                <a:spLocks noEditPoints="1"/>
              </p:cNvSpPr>
              <p:nvPr/>
            </p:nvSpPr>
            <p:spPr bwMode="black">
              <a:xfrm>
                <a:off x="8026510" y="5010511"/>
                <a:ext cx="131857" cy="121322"/>
              </a:xfrm>
              <a:custGeom>
                <a:avLst/>
                <a:gdLst/>
                <a:ahLst/>
                <a:cxnLst>
                  <a:cxn ang="0">
                    <a:pos x="156" y="148"/>
                  </a:cxn>
                  <a:cxn ang="0">
                    <a:pos x="145" y="149"/>
                  </a:cxn>
                  <a:cxn ang="0">
                    <a:pos x="134" y="147"/>
                  </a:cxn>
                  <a:cxn ang="0">
                    <a:pos x="126" y="140"/>
                  </a:cxn>
                  <a:cxn ang="0">
                    <a:pos x="120" y="128"/>
                  </a:cxn>
                  <a:cxn ang="0">
                    <a:pos x="114" y="109"/>
                  </a:cxn>
                  <a:cxn ang="0">
                    <a:pos x="114" y="109"/>
                  </a:cxn>
                  <a:cxn ang="0">
                    <a:pos x="102" y="128"/>
                  </a:cxn>
                  <a:cxn ang="0">
                    <a:pos x="90" y="141"/>
                  </a:cxn>
                  <a:cxn ang="0">
                    <a:pos x="74" y="148"/>
                  </a:cxn>
                  <a:cxn ang="0">
                    <a:pos x="56" y="151"/>
                  </a:cxn>
                  <a:cxn ang="0">
                    <a:pos x="32" y="145"/>
                  </a:cxn>
                  <a:cxn ang="0">
                    <a:pos x="15" y="131"/>
                  </a:cxn>
                  <a:cxn ang="0">
                    <a:pos x="3" y="109"/>
                  </a:cxn>
                  <a:cxn ang="0">
                    <a:pos x="0" y="80"/>
                  </a:cxn>
                  <a:cxn ang="0">
                    <a:pos x="4" y="48"/>
                  </a:cxn>
                  <a:cxn ang="0">
                    <a:pos x="17" y="23"/>
                  </a:cxn>
                  <a:cxn ang="0">
                    <a:pos x="37" y="6"/>
                  </a:cxn>
                  <a:cxn ang="0">
                    <a:pos x="65" y="0"/>
                  </a:cxn>
                  <a:cxn ang="0">
                    <a:pos x="83" y="2"/>
                  </a:cxn>
                  <a:cxn ang="0">
                    <a:pos x="97" y="10"/>
                  </a:cxn>
                  <a:cxn ang="0">
                    <a:pos x="108" y="21"/>
                  </a:cxn>
                  <a:cxn ang="0">
                    <a:pos x="116" y="37"/>
                  </a:cxn>
                  <a:cxn ang="0">
                    <a:pos x="117" y="37"/>
                  </a:cxn>
                  <a:cxn ang="0">
                    <a:pos x="128" y="3"/>
                  </a:cxn>
                  <a:cxn ang="0">
                    <a:pos x="162" y="3"/>
                  </a:cxn>
                  <a:cxn ang="0">
                    <a:pos x="158" y="12"/>
                  </a:cxn>
                  <a:cxn ang="0">
                    <a:pos x="153" y="24"/>
                  </a:cxn>
                  <a:cxn ang="0">
                    <a:pos x="147" y="39"/>
                  </a:cxn>
                  <a:cxn ang="0">
                    <a:pos x="141" y="54"/>
                  </a:cxn>
                  <a:cxn ang="0">
                    <a:pos x="135" y="67"/>
                  </a:cxn>
                  <a:cxn ang="0">
                    <a:pos x="132" y="76"/>
                  </a:cxn>
                  <a:cxn ang="0">
                    <a:pos x="138" y="99"/>
                  </a:cxn>
                  <a:cxn ang="0">
                    <a:pos x="143" y="114"/>
                  </a:cxn>
                  <a:cxn ang="0">
                    <a:pos x="148" y="121"/>
                  </a:cxn>
                  <a:cxn ang="0">
                    <a:pos x="154" y="123"/>
                  </a:cxn>
                  <a:cxn ang="0">
                    <a:pos x="159" y="123"/>
                  </a:cxn>
                  <a:cxn ang="0">
                    <a:pos x="164" y="121"/>
                  </a:cxn>
                  <a:cxn ang="0">
                    <a:pos x="164" y="146"/>
                  </a:cxn>
                  <a:cxn ang="0">
                    <a:pos x="156" y="148"/>
                  </a:cxn>
                  <a:cxn ang="0">
                    <a:pos x="33" y="78"/>
                  </a:cxn>
                  <a:cxn ang="0">
                    <a:pos x="41" y="113"/>
                  </a:cxn>
                  <a:cxn ang="0">
                    <a:pos x="64" y="125"/>
                  </a:cxn>
                  <a:cxn ang="0">
                    <a:pos x="77" y="121"/>
                  </a:cxn>
                  <a:cxn ang="0">
                    <a:pos x="87" y="112"/>
                  </a:cxn>
                  <a:cxn ang="0">
                    <a:pos x="95" y="98"/>
                  </a:cxn>
                  <a:cxn ang="0">
                    <a:pos x="102" y="82"/>
                  </a:cxn>
                  <a:cxn ang="0">
                    <a:pos x="105" y="74"/>
                  </a:cxn>
                  <a:cxn ang="0">
                    <a:pos x="99" y="54"/>
                  </a:cxn>
                  <a:cxn ang="0">
                    <a:pos x="91" y="39"/>
                  </a:cxn>
                  <a:cxn ang="0">
                    <a:pos x="82" y="29"/>
                  </a:cxn>
                  <a:cxn ang="0">
                    <a:pos x="69" y="26"/>
                  </a:cxn>
                  <a:cxn ang="0">
                    <a:pos x="54" y="29"/>
                  </a:cxn>
                  <a:cxn ang="0">
                    <a:pos x="43" y="40"/>
                  </a:cxn>
                  <a:cxn ang="0">
                    <a:pos x="36" y="57"/>
                  </a:cxn>
                  <a:cxn ang="0">
                    <a:pos x="33" y="78"/>
                  </a:cxn>
                </a:cxnLst>
                <a:rect l="0" t="0" r="r" b="b"/>
                <a:pathLst>
                  <a:path w="164" h="151">
                    <a:moveTo>
                      <a:pt x="156" y="148"/>
                    </a:moveTo>
                    <a:cubicBezTo>
                      <a:pt x="153" y="149"/>
                      <a:pt x="149" y="149"/>
                      <a:pt x="145" y="149"/>
                    </a:cubicBezTo>
                    <a:cubicBezTo>
                      <a:pt x="141" y="149"/>
                      <a:pt x="137" y="148"/>
                      <a:pt x="134" y="147"/>
                    </a:cubicBezTo>
                    <a:cubicBezTo>
                      <a:pt x="131" y="146"/>
                      <a:pt x="129" y="143"/>
                      <a:pt x="126" y="140"/>
                    </a:cubicBezTo>
                    <a:cubicBezTo>
                      <a:pt x="124" y="137"/>
                      <a:pt x="122" y="133"/>
                      <a:pt x="120" y="128"/>
                    </a:cubicBezTo>
                    <a:cubicBezTo>
                      <a:pt x="118" y="123"/>
                      <a:pt x="116" y="117"/>
                      <a:pt x="114" y="109"/>
                    </a:cubicBezTo>
                    <a:cubicBezTo>
                      <a:pt x="114" y="109"/>
                      <a:pt x="114" y="109"/>
                      <a:pt x="114" y="109"/>
                    </a:cubicBezTo>
                    <a:cubicBezTo>
                      <a:pt x="110" y="117"/>
                      <a:pt x="106" y="123"/>
                      <a:pt x="102" y="128"/>
                    </a:cubicBezTo>
                    <a:cubicBezTo>
                      <a:pt x="99" y="133"/>
                      <a:pt x="94" y="137"/>
                      <a:pt x="90" y="141"/>
                    </a:cubicBezTo>
                    <a:cubicBezTo>
                      <a:pt x="85" y="144"/>
                      <a:pt x="80" y="147"/>
                      <a:pt x="74" y="148"/>
                    </a:cubicBezTo>
                    <a:cubicBezTo>
                      <a:pt x="69" y="150"/>
                      <a:pt x="63" y="151"/>
                      <a:pt x="56" y="151"/>
                    </a:cubicBezTo>
                    <a:cubicBezTo>
                      <a:pt x="47" y="151"/>
                      <a:pt x="39" y="149"/>
                      <a:pt x="32" y="145"/>
                    </a:cubicBezTo>
                    <a:cubicBezTo>
                      <a:pt x="25" y="142"/>
                      <a:pt x="19" y="137"/>
                      <a:pt x="15" y="131"/>
                    </a:cubicBezTo>
                    <a:cubicBezTo>
                      <a:pt x="10" y="125"/>
                      <a:pt x="6" y="117"/>
                      <a:pt x="3" y="109"/>
                    </a:cubicBezTo>
                    <a:cubicBezTo>
                      <a:pt x="1" y="100"/>
                      <a:pt x="0" y="91"/>
                      <a:pt x="0" y="80"/>
                    </a:cubicBezTo>
                    <a:cubicBezTo>
                      <a:pt x="0" y="68"/>
                      <a:pt x="1" y="58"/>
                      <a:pt x="4" y="48"/>
                    </a:cubicBezTo>
                    <a:cubicBezTo>
                      <a:pt x="7" y="38"/>
                      <a:pt x="11" y="30"/>
                      <a:pt x="17" y="23"/>
                    </a:cubicBezTo>
                    <a:cubicBezTo>
                      <a:pt x="22" y="15"/>
                      <a:pt x="29" y="10"/>
                      <a:pt x="37" y="6"/>
                    </a:cubicBezTo>
                    <a:cubicBezTo>
                      <a:pt x="45" y="2"/>
                      <a:pt x="54" y="0"/>
                      <a:pt x="65" y="0"/>
                    </a:cubicBezTo>
                    <a:cubicBezTo>
                      <a:pt x="72" y="0"/>
                      <a:pt x="78" y="1"/>
                      <a:pt x="83" y="2"/>
                    </a:cubicBezTo>
                    <a:cubicBezTo>
                      <a:pt x="89" y="4"/>
                      <a:pt x="93" y="7"/>
                      <a:pt x="97" y="10"/>
                    </a:cubicBezTo>
                    <a:cubicBezTo>
                      <a:pt x="102" y="13"/>
                      <a:pt x="105" y="17"/>
                      <a:pt x="108" y="21"/>
                    </a:cubicBezTo>
                    <a:cubicBezTo>
                      <a:pt x="111" y="26"/>
                      <a:pt x="114" y="31"/>
                      <a:pt x="116" y="37"/>
                    </a:cubicBezTo>
                    <a:cubicBezTo>
                      <a:pt x="117" y="37"/>
                      <a:pt x="117" y="37"/>
                      <a:pt x="117" y="37"/>
                    </a:cubicBezTo>
                    <a:cubicBezTo>
                      <a:pt x="128" y="3"/>
                      <a:pt x="128" y="3"/>
                      <a:pt x="128" y="3"/>
                    </a:cubicBezTo>
                    <a:cubicBezTo>
                      <a:pt x="162" y="3"/>
                      <a:pt x="162" y="3"/>
                      <a:pt x="162" y="3"/>
                    </a:cubicBezTo>
                    <a:cubicBezTo>
                      <a:pt x="161" y="5"/>
                      <a:pt x="160" y="8"/>
                      <a:pt x="158" y="12"/>
                    </a:cubicBezTo>
                    <a:cubicBezTo>
                      <a:pt x="157" y="15"/>
                      <a:pt x="155" y="20"/>
                      <a:pt x="153" y="24"/>
                    </a:cubicBezTo>
                    <a:cubicBezTo>
                      <a:pt x="151" y="29"/>
                      <a:pt x="149" y="34"/>
                      <a:pt x="147" y="39"/>
                    </a:cubicBezTo>
                    <a:cubicBezTo>
                      <a:pt x="145" y="44"/>
                      <a:pt x="143" y="49"/>
                      <a:pt x="141" y="54"/>
                    </a:cubicBezTo>
                    <a:cubicBezTo>
                      <a:pt x="139" y="59"/>
                      <a:pt x="137" y="63"/>
                      <a:pt x="135" y="67"/>
                    </a:cubicBezTo>
                    <a:cubicBezTo>
                      <a:pt x="134" y="71"/>
                      <a:pt x="133" y="74"/>
                      <a:pt x="132" y="76"/>
                    </a:cubicBezTo>
                    <a:cubicBezTo>
                      <a:pt x="134" y="85"/>
                      <a:pt x="136" y="93"/>
                      <a:pt x="138" y="99"/>
                    </a:cubicBezTo>
                    <a:cubicBezTo>
                      <a:pt x="139" y="105"/>
                      <a:pt x="141" y="110"/>
                      <a:pt x="143" y="114"/>
                    </a:cubicBezTo>
                    <a:cubicBezTo>
                      <a:pt x="145" y="117"/>
                      <a:pt x="146" y="120"/>
                      <a:pt x="148" y="121"/>
                    </a:cubicBezTo>
                    <a:cubicBezTo>
                      <a:pt x="150" y="123"/>
                      <a:pt x="152" y="123"/>
                      <a:pt x="154" y="123"/>
                    </a:cubicBezTo>
                    <a:cubicBezTo>
                      <a:pt x="155" y="123"/>
                      <a:pt x="157" y="123"/>
                      <a:pt x="159" y="123"/>
                    </a:cubicBezTo>
                    <a:cubicBezTo>
                      <a:pt x="160" y="123"/>
                      <a:pt x="162" y="122"/>
                      <a:pt x="164" y="121"/>
                    </a:cubicBezTo>
                    <a:cubicBezTo>
                      <a:pt x="164" y="146"/>
                      <a:pt x="164" y="146"/>
                      <a:pt x="164" y="146"/>
                    </a:cubicBezTo>
                    <a:cubicBezTo>
                      <a:pt x="162" y="147"/>
                      <a:pt x="159" y="147"/>
                      <a:pt x="156" y="148"/>
                    </a:cubicBezTo>
                    <a:close/>
                    <a:moveTo>
                      <a:pt x="33" y="78"/>
                    </a:moveTo>
                    <a:cubicBezTo>
                      <a:pt x="33" y="94"/>
                      <a:pt x="36" y="105"/>
                      <a:pt x="41" y="113"/>
                    </a:cubicBezTo>
                    <a:cubicBezTo>
                      <a:pt x="47" y="121"/>
                      <a:pt x="55" y="125"/>
                      <a:pt x="64" y="125"/>
                    </a:cubicBezTo>
                    <a:cubicBezTo>
                      <a:pt x="69" y="125"/>
                      <a:pt x="73" y="123"/>
                      <a:pt x="77" y="121"/>
                    </a:cubicBezTo>
                    <a:cubicBezTo>
                      <a:pt x="80" y="119"/>
                      <a:pt x="84" y="116"/>
                      <a:pt x="87" y="112"/>
                    </a:cubicBezTo>
                    <a:cubicBezTo>
                      <a:pt x="90" y="108"/>
                      <a:pt x="93" y="103"/>
                      <a:pt x="95" y="98"/>
                    </a:cubicBezTo>
                    <a:cubicBezTo>
                      <a:pt x="98" y="93"/>
                      <a:pt x="100" y="88"/>
                      <a:pt x="102" y="82"/>
                    </a:cubicBezTo>
                    <a:cubicBezTo>
                      <a:pt x="105" y="74"/>
                      <a:pt x="105" y="74"/>
                      <a:pt x="105" y="74"/>
                    </a:cubicBezTo>
                    <a:cubicBezTo>
                      <a:pt x="103" y="67"/>
                      <a:pt x="101" y="60"/>
                      <a:pt x="99" y="54"/>
                    </a:cubicBezTo>
                    <a:cubicBezTo>
                      <a:pt x="97" y="48"/>
                      <a:pt x="94" y="43"/>
                      <a:pt x="91" y="39"/>
                    </a:cubicBezTo>
                    <a:cubicBezTo>
                      <a:pt x="89" y="35"/>
                      <a:pt x="85" y="32"/>
                      <a:pt x="82" y="29"/>
                    </a:cubicBezTo>
                    <a:cubicBezTo>
                      <a:pt x="78" y="27"/>
                      <a:pt x="74" y="26"/>
                      <a:pt x="69" y="26"/>
                    </a:cubicBezTo>
                    <a:cubicBezTo>
                      <a:pt x="64" y="26"/>
                      <a:pt x="59" y="27"/>
                      <a:pt x="54" y="29"/>
                    </a:cubicBezTo>
                    <a:cubicBezTo>
                      <a:pt x="50" y="32"/>
                      <a:pt x="46" y="35"/>
                      <a:pt x="43" y="40"/>
                    </a:cubicBezTo>
                    <a:cubicBezTo>
                      <a:pt x="40" y="44"/>
                      <a:pt x="37" y="50"/>
                      <a:pt x="36" y="57"/>
                    </a:cubicBezTo>
                    <a:cubicBezTo>
                      <a:pt x="34" y="63"/>
                      <a:pt x="33" y="70"/>
                      <a:pt x="33" y="7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30" name="Freeform 26"/>
              <p:cNvSpPr>
                <a:spLocks noEditPoints="1"/>
              </p:cNvSpPr>
              <p:nvPr/>
            </p:nvSpPr>
            <p:spPr bwMode="black">
              <a:xfrm>
                <a:off x="8170941" y="5010511"/>
                <a:ext cx="113166" cy="162783"/>
              </a:xfrm>
              <a:custGeom>
                <a:avLst/>
                <a:gdLst/>
                <a:ahLst/>
                <a:cxnLst>
                  <a:cxn ang="0">
                    <a:pos x="141" y="73"/>
                  </a:cxn>
                  <a:cxn ang="0">
                    <a:pos x="136" y="105"/>
                  </a:cxn>
                  <a:cxn ang="0">
                    <a:pos x="123" y="129"/>
                  </a:cxn>
                  <a:cxn ang="0">
                    <a:pos x="103" y="145"/>
                  </a:cxn>
                  <a:cxn ang="0">
                    <a:pos x="76" y="151"/>
                  </a:cxn>
                  <a:cxn ang="0">
                    <a:pos x="50" y="146"/>
                  </a:cxn>
                  <a:cxn ang="0">
                    <a:pos x="32" y="135"/>
                  </a:cxn>
                  <a:cxn ang="0">
                    <a:pos x="32" y="135"/>
                  </a:cxn>
                  <a:cxn ang="0">
                    <a:pos x="32" y="203"/>
                  </a:cxn>
                  <a:cxn ang="0">
                    <a:pos x="0" y="203"/>
                  </a:cxn>
                  <a:cxn ang="0">
                    <a:pos x="0" y="74"/>
                  </a:cxn>
                  <a:cxn ang="0">
                    <a:pos x="4" y="44"/>
                  </a:cxn>
                  <a:cxn ang="0">
                    <a:pos x="17" y="20"/>
                  </a:cxn>
                  <a:cxn ang="0">
                    <a:pos x="39" y="5"/>
                  </a:cxn>
                  <a:cxn ang="0">
                    <a:pos x="70" y="0"/>
                  </a:cxn>
                  <a:cxn ang="0">
                    <a:pos x="100" y="5"/>
                  </a:cxn>
                  <a:cxn ang="0">
                    <a:pos x="123" y="21"/>
                  </a:cxn>
                  <a:cxn ang="0">
                    <a:pos x="136" y="44"/>
                  </a:cxn>
                  <a:cxn ang="0">
                    <a:pos x="141" y="73"/>
                  </a:cxn>
                  <a:cxn ang="0">
                    <a:pos x="107" y="73"/>
                  </a:cxn>
                  <a:cxn ang="0">
                    <a:pos x="105" y="54"/>
                  </a:cxn>
                  <a:cxn ang="0">
                    <a:pos x="97" y="39"/>
                  </a:cxn>
                  <a:cxn ang="0">
                    <a:pos x="85" y="30"/>
                  </a:cxn>
                  <a:cxn ang="0">
                    <a:pos x="69" y="26"/>
                  </a:cxn>
                  <a:cxn ang="0">
                    <a:pos x="52" y="30"/>
                  </a:cxn>
                  <a:cxn ang="0">
                    <a:pos x="40" y="40"/>
                  </a:cxn>
                  <a:cxn ang="0">
                    <a:pos x="34" y="53"/>
                  </a:cxn>
                  <a:cxn ang="0">
                    <a:pos x="32" y="70"/>
                  </a:cxn>
                  <a:cxn ang="0">
                    <a:pos x="32" y="108"/>
                  </a:cxn>
                  <a:cxn ang="0">
                    <a:pos x="39" y="114"/>
                  </a:cxn>
                  <a:cxn ang="0">
                    <a:pos x="48" y="120"/>
                  </a:cxn>
                  <a:cxn ang="0">
                    <a:pos x="58" y="123"/>
                  </a:cxn>
                  <a:cxn ang="0">
                    <a:pos x="68" y="124"/>
                  </a:cxn>
                  <a:cxn ang="0">
                    <a:pos x="97" y="111"/>
                  </a:cxn>
                  <a:cxn ang="0">
                    <a:pos x="107" y="73"/>
                  </a:cxn>
                </a:cxnLst>
                <a:rect l="0" t="0" r="r" b="b"/>
                <a:pathLst>
                  <a:path w="141" h="203">
                    <a:moveTo>
                      <a:pt x="141" y="73"/>
                    </a:moveTo>
                    <a:cubicBezTo>
                      <a:pt x="141" y="85"/>
                      <a:pt x="139" y="95"/>
                      <a:pt x="136" y="105"/>
                    </a:cubicBezTo>
                    <a:cubicBezTo>
                      <a:pt x="133" y="114"/>
                      <a:pt x="129" y="123"/>
                      <a:pt x="123" y="129"/>
                    </a:cubicBezTo>
                    <a:cubicBezTo>
                      <a:pt x="117" y="136"/>
                      <a:pt x="111" y="141"/>
                      <a:pt x="103" y="145"/>
                    </a:cubicBezTo>
                    <a:cubicBezTo>
                      <a:pt x="94" y="149"/>
                      <a:pt x="85" y="151"/>
                      <a:pt x="76" y="151"/>
                    </a:cubicBezTo>
                    <a:cubicBezTo>
                      <a:pt x="66" y="151"/>
                      <a:pt x="58" y="149"/>
                      <a:pt x="50" y="146"/>
                    </a:cubicBezTo>
                    <a:cubicBezTo>
                      <a:pt x="43" y="144"/>
                      <a:pt x="37" y="140"/>
                      <a:pt x="32" y="135"/>
                    </a:cubicBezTo>
                    <a:cubicBezTo>
                      <a:pt x="32" y="135"/>
                      <a:pt x="32" y="135"/>
                      <a:pt x="32" y="135"/>
                    </a:cubicBezTo>
                    <a:cubicBezTo>
                      <a:pt x="32" y="203"/>
                      <a:pt x="32" y="203"/>
                      <a:pt x="32" y="203"/>
                    </a:cubicBezTo>
                    <a:cubicBezTo>
                      <a:pt x="0" y="203"/>
                      <a:pt x="0" y="203"/>
                      <a:pt x="0" y="203"/>
                    </a:cubicBezTo>
                    <a:cubicBezTo>
                      <a:pt x="0" y="74"/>
                      <a:pt x="0" y="74"/>
                      <a:pt x="0" y="74"/>
                    </a:cubicBezTo>
                    <a:cubicBezTo>
                      <a:pt x="0" y="63"/>
                      <a:pt x="1" y="53"/>
                      <a:pt x="4" y="44"/>
                    </a:cubicBezTo>
                    <a:cubicBezTo>
                      <a:pt x="7" y="34"/>
                      <a:pt x="11" y="27"/>
                      <a:pt x="17" y="20"/>
                    </a:cubicBezTo>
                    <a:cubicBezTo>
                      <a:pt x="23" y="14"/>
                      <a:pt x="30" y="9"/>
                      <a:pt x="39" y="5"/>
                    </a:cubicBezTo>
                    <a:cubicBezTo>
                      <a:pt x="48" y="2"/>
                      <a:pt x="58" y="0"/>
                      <a:pt x="70" y="0"/>
                    </a:cubicBezTo>
                    <a:cubicBezTo>
                      <a:pt x="81" y="0"/>
                      <a:pt x="91" y="2"/>
                      <a:pt x="100" y="5"/>
                    </a:cubicBezTo>
                    <a:cubicBezTo>
                      <a:pt x="109" y="9"/>
                      <a:pt x="116" y="14"/>
                      <a:pt x="123" y="21"/>
                    </a:cubicBezTo>
                    <a:cubicBezTo>
                      <a:pt x="129" y="27"/>
                      <a:pt x="133" y="35"/>
                      <a:pt x="136" y="44"/>
                    </a:cubicBezTo>
                    <a:cubicBezTo>
                      <a:pt x="139" y="53"/>
                      <a:pt x="141" y="62"/>
                      <a:pt x="141" y="73"/>
                    </a:cubicBezTo>
                    <a:close/>
                    <a:moveTo>
                      <a:pt x="107" y="73"/>
                    </a:moveTo>
                    <a:cubicBezTo>
                      <a:pt x="107" y="66"/>
                      <a:pt x="106" y="60"/>
                      <a:pt x="105" y="54"/>
                    </a:cubicBezTo>
                    <a:cubicBezTo>
                      <a:pt x="103" y="48"/>
                      <a:pt x="101" y="44"/>
                      <a:pt x="97" y="39"/>
                    </a:cubicBezTo>
                    <a:cubicBezTo>
                      <a:pt x="94" y="35"/>
                      <a:pt x="90" y="32"/>
                      <a:pt x="85" y="30"/>
                    </a:cubicBezTo>
                    <a:cubicBezTo>
                      <a:pt x="81" y="28"/>
                      <a:pt x="75" y="26"/>
                      <a:pt x="69" y="26"/>
                    </a:cubicBezTo>
                    <a:cubicBezTo>
                      <a:pt x="62" y="26"/>
                      <a:pt x="56" y="28"/>
                      <a:pt x="52" y="30"/>
                    </a:cubicBezTo>
                    <a:cubicBezTo>
                      <a:pt x="47" y="32"/>
                      <a:pt x="43" y="36"/>
                      <a:pt x="40" y="40"/>
                    </a:cubicBezTo>
                    <a:cubicBezTo>
                      <a:pt x="37" y="44"/>
                      <a:pt x="35" y="48"/>
                      <a:pt x="34" y="53"/>
                    </a:cubicBezTo>
                    <a:cubicBezTo>
                      <a:pt x="33" y="59"/>
                      <a:pt x="32" y="64"/>
                      <a:pt x="32" y="70"/>
                    </a:cubicBezTo>
                    <a:cubicBezTo>
                      <a:pt x="32" y="108"/>
                      <a:pt x="32" y="108"/>
                      <a:pt x="32" y="108"/>
                    </a:cubicBezTo>
                    <a:cubicBezTo>
                      <a:pt x="34" y="110"/>
                      <a:pt x="36" y="112"/>
                      <a:pt x="39" y="114"/>
                    </a:cubicBezTo>
                    <a:cubicBezTo>
                      <a:pt x="42" y="116"/>
                      <a:pt x="45" y="118"/>
                      <a:pt x="48" y="120"/>
                    </a:cubicBezTo>
                    <a:cubicBezTo>
                      <a:pt x="51" y="121"/>
                      <a:pt x="54" y="122"/>
                      <a:pt x="58" y="123"/>
                    </a:cubicBezTo>
                    <a:cubicBezTo>
                      <a:pt x="61" y="124"/>
                      <a:pt x="65" y="124"/>
                      <a:pt x="68" y="124"/>
                    </a:cubicBezTo>
                    <a:cubicBezTo>
                      <a:pt x="80" y="124"/>
                      <a:pt x="90" y="120"/>
                      <a:pt x="97" y="111"/>
                    </a:cubicBezTo>
                    <a:cubicBezTo>
                      <a:pt x="104" y="103"/>
                      <a:pt x="107" y="90"/>
                      <a:pt x="107" y="7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31" name="Freeform 27"/>
              <p:cNvSpPr>
                <a:spLocks/>
              </p:cNvSpPr>
              <p:nvPr/>
            </p:nvSpPr>
            <p:spPr bwMode="black">
              <a:xfrm>
                <a:off x="8305857" y="5012890"/>
                <a:ext cx="48257" cy="117924"/>
              </a:xfrm>
              <a:custGeom>
                <a:avLst/>
                <a:gdLst/>
                <a:ahLst/>
                <a:cxnLst>
                  <a:cxn ang="0">
                    <a:pos x="51" y="146"/>
                  </a:cxn>
                  <a:cxn ang="0">
                    <a:pos x="38" y="147"/>
                  </a:cxn>
                  <a:cxn ang="0">
                    <a:pos x="21" y="144"/>
                  </a:cxn>
                  <a:cxn ang="0">
                    <a:pos x="9" y="135"/>
                  </a:cxn>
                  <a:cxn ang="0">
                    <a:pos x="2" y="121"/>
                  </a:cxn>
                  <a:cxn ang="0">
                    <a:pos x="0" y="104"/>
                  </a:cxn>
                  <a:cxn ang="0">
                    <a:pos x="0" y="0"/>
                  </a:cxn>
                  <a:cxn ang="0">
                    <a:pos x="33" y="0"/>
                  </a:cxn>
                  <a:cxn ang="0">
                    <a:pos x="33" y="99"/>
                  </a:cxn>
                  <a:cxn ang="0">
                    <a:pos x="34" y="110"/>
                  </a:cxn>
                  <a:cxn ang="0">
                    <a:pos x="38" y="116"/>
                  </a:cxn>
                  <a:cxn ang="0">
                    <a:pos x="43" y="120"/>
                  </a:cxn>
                  <a:cxn ang="0">
                    <a:pos x="48" y="121"/>
                  </a:cxn>
                  <a:cxn ang="0">
                    <a:pos x="55" y="120"/>
                  </a:cxn>
                  <a:cxn ang="0">
                    <a:pos x="60" y="118"/>
                  </a:cxn>
                  <a:cxn ang="0">
                    <a:pos x="60" y="143"/>
                  </a:cxn>
                  <a:cxn ang="0">
                    <a:pos x="51" y="146"/>
                  </a:cxn>
                </a:cxnLst>
                <a:rect l="0" t="0" r="r" b="b"/>
                <a:pathLst>
                  <a:path w="60" h="147">
                    <a:moveTo>
                      <a:pt x="51" y="146"/>
                    </a:moveTo>
                    <a:cubicBezTo>
                      <a:pt x="47" y="146"/>
                      <a:pt x="43" y="147"/>
                      <a:pt x="38" y="147"/>
                    </a:cubicBezTo>
                    <a:cubicBezTo>
                      <a:pt x="31" y="147"/>
                      <a:pt x="25" y="146"/>
                      <a:pt x="21" y="144"/>
                    </a:cubicBezTo>
                    <a:cubicBezTo>
                      <a:pt x="16" y="141"/>
                      <a:pt x="12" y="138"/>
                      <a:pt x="9" y="135"/>
                    </a:cubicBezTo>
                    <a:cubicBezTo>
                      <a:pt x="6" y="131"/>
                      <a:pt x="3" y="126"/>
                      <a:pt x="2" y="121"/>
                    </a:cubicBezTo>
                    <a:cubicBezTo>
                      <a:pt x="1" y="116"/>
                      <a:pt x="0" y="110"/>
                      <a:pt x="0" y="104"/>
                    </a:cubicBezTo>
                    <a:cubicBezTo>
                      <a:pt x="0" y="0"/>
                      <a:pt x="0" y="0"/>
                      <a:pt x="0" y="0"/>
                    </a:cubicBezTo>
                    <a:cubicBezTo>
                      <a:pt x="33" y="0"/>
                      <a:pt x="33" y="0"/>
                      <a:pt x="33" y="0"/>
                    </a:cubicBezTo>
                    <a:cubicBezTo>
                      <a:pt x="33" y="99"/>
                      <a:pt x="33" y="99"/>
                      <a:pt x="33" y="99"/>
                    </a:cubicBezTo>
                    <a:cubicBezTo>
                      <a:pt x="33" y="103"/>
                      <a:pt x="33" y="107"/>
                      <a:pt x="34" y="110"/>
                    </a:cubicBezTo>
                    <a:cubicBezTo>
                      <a:pt x="35" y="113"/>
                      <a:pt x="37" y="115"/>
                      <a:pt x="38" y="116"/>
                    </a:cubicBezTo>
                    <a:cubicBezTo>
                      <a:pt x="39" y="118"/>
                      <a:pt x="41" y="119"/>
                      <a:pt x="43" y="120"/>
                    </a:cubicBezTo>
                    <a:cubicBezTo>
                      <a:pt x="45" y="120"/>
                      <a:pt x="47" y="121"/>
                      <a:pt x="48" y="121"/>
                    </a:cubicBezTo>
                    <a:cubicBezTo>
                      <a:pt x="51" y="121"/>
                      <a:pt x="53" y="120"/>
                      <a:pt x="55" y="120"/>
                    </a:cubicBezTo>
                    <a:cubicBezTo>
                      <a:pt x="56" y="120"/>
                      <a:pt x="58" y="119"/>
                      <a:pt x="60" y="118"/>
                    </a:cubicBezTo>
                    <a:cubicBezTo>
                      <a:pt x="60" y="143"/>
                      <a:pt x="60" y="143"/>
                      <a:pt x="60" y="143"/>
                    </a:cubicBezTo>
                    <a:cubicBezTo>
                      <a:pt x="57" y="144"/>
                      <a:pt x="54" y="145"/>
                      <a:pt x="51" y="1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32" name="Freeform 28"/>
              <p:cNvSpPr>
                <a:spLocks noEditPoints="1"/>
              </p:cNvSpPr>
              <p:nvPr/>
            </p:nvSpPr>
            <p:spPr bwMode="black">
              <a:xfrm>
                <a:off x="8362950" y="5012890"/>
                <a:ext cx="127440" cy="118943"/>
              </a:xfrm>
              <a:custGeom>
                <a:avLst/>
                <a:gdLst/>
                <a:ahLst/>
                <a:cxnLst>
                  <a:cxn ang="0">
                    <a:pos x="126" y="25"/>
                  </a:cxn>
                  <a:cxn ang="0">
                    <a:pos x="132" y="35"/>
                  </a:cxn>
                  <a:cxn ang="0">
                    <a:pos x="137" y="46"/>
                  </a:cxn>
                  <a:cxn ang="0">
                    <a:pos x="141" y="60"/>
                  </a:cxn>
                  <a:cxn ang="0">
                    <a:pos x="143" y="77"/>
                  </a:cxn>
                  <a:cxn ang="0">
                    <a:pos x="138" y="105"/>
                  </a:cxn>
                  <a:cxn ang="0">
                    <a:pos x="124" y="128"/>
                  </a:cxn>
                  <a:cxn ang="0">
                    <a:pos x="102" y="142"/>
                  </a:cxn>
                  <a:cxn ang="0">
                    <a:pos x="72" y="148"/>
                  </a:cxn>
                  <a:cxn ang="0">
                    <a:pos x="42" y="142"/>
                  </a:cxn>
                  <a:cxn ang="0">
                    <a:pos x="19" y="127"/>
                  </a:cxn>
                  <a:cxn ang="0">
                    <a:pos x="5" y="104"/>
                  </a:cxn>
                  <a:cxn ang="0">
                    <a:pos x="0" y="73"/>
                  </a:cxn>
                  <a:cxn ang="0">
                    <a:pos x="4" y="43"/>
                  </a:cxn>
                  <a:cxn ang="0">
                    <a:pos x="18" y="20"/>
                  </a:cxn>
                  <a:cxn ang="0">
                    <a:pos x="41" y="6"/>
                  </a:cxn>
                  <a:cxn ang="0">
                    <a:pos x="74" y="0"/>
                  </a:cxn>
                  <a:cxn ang="0">
                    <a:pos x="159" y="0"/>
                  </a:cxn>
                  <a:cxn ang="0">
                    <a:pos x="159" y="25"/>
                  </a:cxn>
                  <a:cxn ang="0">
                    <a:pos x="126" y="25"/>
                  </a:cxn>
                  <a:cxn ang="0">
                    <a:pos x="79" y="25"/>
                  </a:cxn>
                  <a:cxn ang="0">
                    <a:pos x="44" y="38"/>
                  </a:cxn>
                  <a:cxn ang="0">
                    <a:pos x="33" y="74"/>
                  </a:cxn>
                  <a:cxn ang="0">
                    <a:pos x="36" y="94"/>
                  </a:cxn>
                  <a:cxn ang="0">
                    <a:pos x="44" y="109"/>
                  </a:cxn>
                  <a:cxn ang="0">
                    <a:pos x="57" y="118"/>
                  </a:cxn>
                  <a:cxn ang="0">
                    <a:pos x="72" y="121"/>
                  </a:cxn>
                  <a:cxn ang="0">
                    <a:pos x="88" y="118"/>
                  </a:cxn>
                  <a:cxn ang="0">
                    <a:pos x="99" y="108"/>
                  </a:cxn>
                  <a:cxn ang="0">
                    <a:pos x="106" y="93"/>
                  </a:cxn>
                  <a:cxn ang="0">
                    <a:pos x="109" y="73"/>
                  </a:cxn>
                  <a:cxn ang="0">
                    <a:pos x="108" y="57"/>
                  </a:cxn>
                  <a:cxn ang="0">
                    <a:pos x="104" y="44"/>
                  </a:cxn>
                  <a:cxn ang="0">
                    <a:pos x="100" y="34"/>
                  </a:cxn>
                  <a:cxn ang="0">
                    <a:pos x="95" y="25"/>
                  </a:cxn>
                  <a:cxn ang="0">
                    <a:pos x="79" y="25"/>
                  </a:cxn>
                </a:cxnLst>
                <a:rect l="0" t="0" r="r" b="b"/>
                <a:pathLst>
                  <a:path w="159" h="148">
                    <a:moveTo>
                      <a:pt x="126" y="25"/>
                    </a:moveTo>
                    <a:cubicBezTo>
                      <a:pt x="128" y="28"/>
                      <a:pt x="130" y="31"/>
                      <a:pt x="132" y="35"/>
                    </a:cubicBezTo>
                    <a:cubicBezTo>
                      <a:pt x="134" y="38"/>
                      <a:pt x="136" y="42"/>
                      <a:pt x="137" y="46"/>
                    </a:cubicBezTo>
                    <a:cubicBezTo>
                      <a:pt x="139" y="50"/>
                      <a:pt x="140" y="55"/>
                      <a:pt x="141" y="60"/>
                    </a:cubicBezTo>
                    <a:cubicBezTo>
                      <a:pt x="142" y="65"/>
                      <a:pt x="143" y="71"/>
                      <a:pt x="143" y="77"/>
                    </a:cubicBezTo>
                    <a:cubicBezTo>
                      <a:pt x="143" y="87"/>
                      <a:pt x="141" y="97"/>
                      <a:pt x="138" y="105"/>
                    </a:cubicBezTo>
                    <a:cubicBezTo>
                      <a:pt x="135" y="114"/>
                      <a:pt x="130" y="121"/>
                      <a:pt x="124" y="128"/>
                    </a:cubicBezTo>
                    <a:cubicBezTo>
                      <a:pt x="119" y="134"/>
                      <a:pt x="111" y="139"/>
                      <a:pt x="102" y="142"/>
                    </a:cubicBezTo>
                    <a:cubicBezTo>
                      <a:pt x="94" y="146"/>
                      <a:pt x="84" y="148"/>
                      <a:pt x="72" y="148"/>
                    </a:cubicBezTo>
                    <a:cubicBezTo>
                      <a:pt x="61" y="148"/>
                      <a:pt x="51" y="146"/>
                      <a:pt x="42" y="142"/>
                    </a:cubicBezTo>
                    <a:cubicBezTo>
                      <a:pt x="33" y="139"/>
                      <a:pt x="26" y="134"/>
                      <a:pt x="19" y="127"/>
                    </a:cubicBezTo>
                    <a:cubicBezTo>
                      <a:pt x="13" y="121"/>
                      <a:pt x="8" y="113"/>
                      <a:pt x="5" y="104"/>
                    </a:cubicBezTo>
                    <a:cubicBezTo>
                      <a:pt x="1" y="94"/>
                      <a:pt x="0" y="84"/>
                      <a:pt x="0" y="73"/>
                    </a:cubicBezTo>
                    <a:cubicBezTo>
                      <a:pt x="0" y="62"/>
                      <a:pt x="1" y="52"/>
                      <a:pt x="4" y="43"/>
                    </a:cubicBezTo>
                    <a:cubicBezTo>
                      <a:pt x="7" y="34"/>
                      <a:pt x="12" y="27"/>
                      <a:pt x="18" y="20"/>
                    </a:cubicBezTo>
                    <a:cubicBezTo>
                      <a:pt x="24" y="14"/>
                      <a:pt x="32" y="9"/>
                      <a:pt x="41" y="6"/>
                    </a:cubicBezTo>
                    <a:cubicBezTo>
                      <a:pt x="50" y="2"/>
                      <a:pt x="62" y="0"/>
                      <a:pt x="74" y="0"/>
                    </a:cubicBezTo>
                    <a:cubicBezTo>
                      <a:pt x="159" y="0"/>
                      <a:pt x="159" y="0"/>
                      <a:pt x="159" y="0"/>
                    </a:cubicBezTo>
                    <a:cubicBezTo>
                      <a:pt x="159" y="25"/>
                      <a:pt x="159" y="25"/>
                      <a:pt x="159" y="25"/>
                    </a:cubicBezTo>
                    <a:lnTo>
                      <a:pt x="126" y="25"/>
                    </a:lnTo>
                    <a:close/>
                    <a:moveTo>
                      <a:pt x="79" y="25"/>
                    </a:moveTo>
                    <a:cubicBezTo>
                      <a:pt x="63" y="25"/>
                      <a:pt x="52" y="29"/>
                      <a:pt x="44" y="38"/>
                    </a:cubicBezTo>
                    <a:cubicBezTo>
                      <a:pt x="37" y="46"/>
                      <a:pt x="33" y="58"/>
                      <a:pt x="33" y="74"/>
                    </a:cubicBezTo>
                    <a:cubicBezTo>
                      <a:pt x="33" y="81"/>
                      <a:pt x="34" y="88"/>
                      <a:pt x="36" y="94"/>
                    </a:cubicBezTo>
                    <a:cubicBezTo>
                      <a:pt x="38" y="100"/>
                      <a:pt x="41" y="105"/>
                      <a:pt x="44" y="109"/>
                    </a:cubicBezTo>
                    <a:cubicBezTo>
                      <a:pt x="48" y="113"/>
                      <a:pt x="52" y="116"/>
                      <a:pt x="57" y="118"/>
                    </a:cubicBezTo>
                    <a:cubicBezTo>
                      <a:pt x="61" y="120"/>
                      <a:pt x="67" y="121"/>
                      <a:pt x="72" y="121"/>
                    </a:cubicBezTo>
                    <a:cubicBezTo>
                      <a:pt x="78" y="121"/>
                      <a:pt x="83" y="120"/>
                      <a:pt x="88" y="118"/>
                    </a:cubicBezTo>
                    <a:cubicBezTo>
                      <a:pt x="92" y="116"/>
                      <a:pt x="96" y="112"/>
                      <a:pt x="99" y="108"/>
                    </a:cubicBezTo>
                    <a:cubicBezTo>
                      <a:pt x="102" y="104"/>
                      <a:pt x="105" y="99"/>
                      <a:pt x="106" y="93"/>
                    </a:cubicBezTo>
                    <a:cubicBezTo>
                      <a:pt x="108" y="87"/>
                      <a:pt x="109" y="80"/>
                      <a:pt x="109" y="73"/>
                    </a:cubicBezTo>
                    <a:cubicBezTo>
                      <a:pt x="109" y="67"/>
                      <a:pt x="108" y="62"/>
                      <a:pt x="108" y="57"/>
                    </a:cubicBezTo>
                    <a:cubicBezTo>
                      <a:pt x="107" y="52"/>
                      <a:pt x="106" y="48"/>
                      <a:pt x="104" y="44"/>
                    </a:cubicBezTo>
                    <a:cubicBezTo>
                      <a:pt x="103" y="40"/>
                      <a:pt x="102" y="37"/>
                      <a:pt x="100" y="34"/>
                    </a:cubicBezTo>
                    <a:cubicBezTo>
                      <a:pt x="98" y="31"/>
                      <a:pt x="97" y="28"/>
                      <a:pt x="95" y="25"/>
                    </a:cubicBezTo>
                    <a:lnTo>
                      <a:pt x="79" y="2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33" name="Freeform 29"/>
              <p:cNvSpPr>
                <a:spLocks/>
              </p:cNvSpPr>
              <p:nvPr/>
            </p:nvSpPr>
            <p:spPr bwMode="black">
              <a:xfrm>
                <a:off x="8496167" y="5012890"/>
                <a:ext cx="113166" cy="118943"/>
              </a:xfrm>
              <a:custGeom>
                <a:avLst/>
                <a:gdLst/>
                <a:ahLst/>
                <a:cxnLst>
                  <a:cxn ang="0">
                    <a:pos x="86" y="26"/>
                  </a:cxn>
                  <a:cxn ang="0">
                    <a:pos x="86" y="98"/>
                  </a:cxn>
                  <a:cxn ang="0">
                    <a:pos x="91" y="116"/>
                  </a:cxn>
                  <a:cxn ang="0">
                    <a:pos x="104" y="121"/>
                  </a:cxn>
                  <a:cxn ang="0">
                    <a:pos x="110" y="121"/>
                  </a:cxn>
                  <a:cxn ang="0">
                    <a:pos x="117" y="119"/>
                  </a:cxn>
                  <a:cxn ang="0">
                    <a:pos x="117" y="144"/>
                  </a:cxn>
                  <a:cxn ang="0">
                    <a:pos x="107" y="146"/>
                  </a:cxn>
                  <a:cxn ang="0">
                    <a:pos x="94" y="148"/>
                  </a:cxn>
                  <a:cxn ang="0">
                    <a:pos x="76" y="144"/>
                  </a:cxn>
                  <a:cxn ang="0">
                    <a:pos x="63" y="135"/>
                  </a:cxn>
                  <a:cxn ang="0">
                    <a:pos x="56" y="120"/>
                  </a:cxn>
                  <a:cxn ang="0">
                    <a:pos x="53" y="100"/>
                  </a:cxn>
                  <a:cxn ang="0">
                    <a:pos x="53" y="26"/>
                  </a:cxn>
                  <a:cxn ang="0">
                    <a:pos x="36" y="26"/>
                  </a:cxn>
                  <a:cxn ang="0">
                    <a:pos x="25" y="27"/>
                  </a:cxn>
                  <a:cxn ang="0">
                    <a:pos x="15" y="30"/>
                  </a:cxn>
                  <a:cxn ang="0">
                    <a:pos x="7" y="34"/>
                  </a:cxn>
                  <a:cxn ang="0">
                    <a:pos x="0" y="38"/>
                  </a:cxn>
                  <a:cxn ang="0">
                    <a:pos x="0" y="10"/>
                  </a:cxn>
                  <a:cxn ang="0">
                    <a:pos x="6" y="6"/>
                  </a:cxn>
                  <a:cxn ang="0">
                    <a:pos x="15" y="3"/>
                  </a:cxn>
                  <a:cxn ang="0">
                    <a:pos x="26" y="1"/>
                  </a:cxn>
                  <a:cxn ang="0">
                    <a:pos x="39" y="0"/>
                  </a:cxn>
                  <a:cxn ang="0">
                    <a:pos x="141" y="0"/>
                  </a:cxn>
                  <a:cxn ang="0">
                    <a:pos x="141" y="26"/>
                  </a:cxn>
                  <a:cxn ang="0">
                    <a:pos x="86" y="26"/>
                  </a:cxn>
                </a:cxnLst>
                <a:rect l="0" t="0" r="r" b="b"/>
                <a:pathLst>
                  <a:path w="141" h="148">
                    <a:moveTo>
                      <a:pt x="86" y="26"/>
                    </a:moveTo>
                    <a:cubicBezTo>
                      <a:pt x="86" y="98"/>
                      <a:pt x="86" y="98"/>
                      <a:pt x="86" y="98"/>
                    </a:cubicBezTo>
                    <a:cubicBezTo>
                      <a:pt x="86" y="106"/>
                      <a:pt x="88" y="112"/>
                      <a:pt x="91" y="116"/>
                    </a:cubicBezTo>
                    <a:cubicBezTo>
                      <a:pt x="95" y="119"/>
                      <a:pt x="99" y="121"/>
                      <a:pt x="104" y="121"/>
                    </a:cubicBezTo>
                    <a:cubicBezTo>
                      <a:pt x="106" y="121"/>
                      <a:pt x="108" y="121"/>
                      <a:pt x="110" y="121"/>
                    </a:cubicBezTo>
                    <a:cubicBezTo>
                      <a:pt x="113" y="120"/>
                      <a:pt x="115" y="120"/>
                      <a:pt x="117" y="119"/>
                    </a:cubicBezTo>
                    <a:cubicBezTo>
                      <a:pt x="117" y="144"/>
                      <a:pt x="117" y="144"/>
                      <a:pt x="117" y="144"/>
                    </a:cubicBezTo>
                    <a:cubicBezTo>
                      <a:pt x="115" y="145"/>
                      <a:pt x="111" y="146"/>
                      <a:pt x="107" y="146"/>
                    </a:cubicBezTo>
                    <a:cubicBezTo>
                      <a:pt x="104" y="147"/>
                      <a:pt x="99" y="148"/>
                      <a:pt x="94" y="148"/>
                    </a:cubicBezTo>
                    <a:cubicBezTo>
                      <a:pt x="87" y="148"/>
                      <a:pt x="81" y="146"/>
                      <a:pt x="76" y="144"/>
                    </a:cubicBezTo>
                    <a:cubicBezTo>
                      <a:pt x="71" y="142"/>
                      <a:pt x="66" y="139"/>
                      <a:pt x="63" y="135"/>
                    </a:cubicBezTo>
                    <a:cubicBezTo>
                      <a:pt x="60" y="130"/>
                      <a:pt x="57" y="125"/>
                      <a:pt x="56" y="120"/>
                    </a:cubicBezTo>
                    <a:cubicBezTo>
                      <a:pt x="54" y="114"/>
                      <a:pt x="53" y="108"/>
                      <a:pt x="53" y="100"/>
                    </a:cubicBezTo>
                    <a:cubicBezTo>
                      <a:pt x="53" y="26"/>
                      <a:pt x="53" y="26"/>
                      <a:pt x="53" y="26"/>
                    </a:cubicBezTo>
                    <a:cubicBezTo>
                      <a:pt x="36" y="26"/>
                      <a:pt x="36" y="26"/>
                      <a:pt x="36" y="26"/>
                    </a:cubicBezTo>
                    <a:cubicBezTo>
                      <a:pt x="32" y="26"/>
                      <a:pt x="29" y="27"/>
                      <a:pt x="25" y="27"/>
                    </a:cubicBezTo>
                    <a:cubicBezTo>
                      <a:pt x="22" y="28"/>
                      <a:pt x="18" y="29"/>
                      <a:pt x="15" y="30"/>
                    </a:cubicBezTo>
                    <a:cubicBezTo>
                      <a:pt x="12" y="31"/>
                      <a:pt x="9" y="32"/>
                      <a:pt x="7" y="34"/>
                    </a:cubicBezTo>
                    <a:cubicBezTo>
                      <a:pt x="4" y="35"/>
                      <a:pt x="2" y="36"/>
                      <a:pt x="0" y="38"/>
                    </a:cubicBezTo>
                    <a:cubicBezTo>
                      <a:pt x="0" y="10"/>
                      <a:pt x="0" y="10"/>
                      <a:pt x="0" y="10"/>
                    </a:cubicBezTo>
                    <a:cubicBezTo>
                      <a:pt x="2" y="9"/>
                      <a:pt x="4" y="7"/>
                      <a:pt x="6" y="6"/>
                    </a:cubicBezTo>
                    <a:cubicBezTo>
                      <a:pt x="9" y="5"/>
                      <a:pt x="12" y="4"/>
                      <a:pt x="15" y="3"/>
                    </a:cubicBezTo>
                    <a:cubicBezTo>
                      <a:pt x="18" y="2"/>
                      <a:pt x="22" y="2"/>
                      <a:pt x="26" y="1"/>
                    </a:cubicBezTo>
                    <a:cubicBezTo>
                      <a:pt x="30" y="1"/>
                      <a:pt x="34" y="0"/>
                      <a:pt x="39" y="0"/>
                    </a:cubicBezTo>
                    <a:cubicBezTo>
                      <a:pt x="141" y="0"/>
                      <a:pt x="141" y="0"/>
                      <a:pt x="141" y="0"/>
                    </a:cubicBezTo>
                    <a:cubicBezTo>
                      <a:pt x="141" y="26"/>
                      <a:pt x="141" y="26"/>
                      <a:pt x="141" y="26"/>
                    </a:cubicBezTo>
                    <a:lnTo>
                      <a:pt x="86" y="2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34" name="Freeform 30"/>
              <p:cNvSpPr>
                <a:spLocks noEditPoints="1"/>
              </p:cNvSpPr>
              <p:nvPr/>
            </p:nvSpPr>
            <p:spPr bwMode="black">
              <a:xfrm>
                <a:off x="8614091" y="4955117"/>
                <a:ext cx="168560" cy="176716"/>
              </a:xfrm>
              <a:custGeom>
                <a:avLst/>
                <a:gdLst/>
                <a:ahLst/>
                <a:cxnLst>
                  <a:cxn ang="0">
                    <a:pos x="198" y="88"/>
                  </a:cxn>
                  <a:cxn ang="0">
                    <a:pos x="204" y="106"/>
                  </a:cxn>
                  <a:cxn ang="0">
                    <a:pos x="208" y="126"/>
                  </a:cxn>
                  <a:cxn ang="0">
                    <a:pos x="210" y="149"/>
                  </a:cxn>
                  <a:cxn ang="0">
                    <a:pos x="206" y="178"/>
                  </a:cxn>
                  <a:cxn ang="0">
                    <a:pos x="194" y="201"/>
                  </a:cxn>
                  <a:cxn ang="0">
                    <a:pos x="175" y="215"/>
                  </a:cxn>
                  <a:cxn ang="0">
                    <a:pos x="150" y="220"/>
                  </a:cxn>
                  <a:cxn ang="0">
                    <a:pos x="134" y="217"/>
                  </a:cxn>
                  <a:cxn ang="0">
                    <a:pos x="122" y="211"/>
                  </a:cxn>
                  <a:cxn ang="0">
                    <a:pos x="112" y="201"/>
                  </a:cxn>
                  <a:cxn ang="0">
                    <a:pos x="105" y="190"/>
                  </a:cxn>
                  <a:cxn ang="0">
                    <a:pos x="104" y="190"/>
                  </a:cxn>
                  <a:cxn ang="0">
                    <a:pos x="98" y="201"/>
                  </a:cxn>
                  <a:cxn ang="0">
                    <a:pos x="88" y="211"/>
                  </a:cxn>
                  <a:cxn ang="0">
                    <a:pos x="75" y="217"/>
                  </a:cxn>
                  <a:cxn ang="0">
                    <a:pos x="60" y="220"/>
                  </a:cxn>
                  <a:cxn ang="0">
                    <a:pos x="34" y="214"/>
                  </a:cxn>
                  <a:cxn ang="0">
                    <a:pos x="15" y="200"/>
                  </a:cxn>
                  <a:cxn ang="0">
                    <a:pos x="4" y="177"/>
                  </a:cxn>
                  <a:cxn ang="0">
                    <a:pos x="0" y="148"/>
                  </a:cxn>
                  <a:cxn ang="0">
                    <a:pos x="2" y="126"/>
                  </a:cxn>
                  <a:cxn ang="0">
                    <a:pos x="6" y="106"/>
                  </a:cxn>
                  <a:cxn ang="0">
                    <a:pos x="12" y="88"/>
                  </a:cxn>
                  <a:cxn ang="0">
                    <a:pos x="18" y="72"/>
                  </a:cxn>
                  <a:cxn ang="0">
                    <a:pos x="52" y="72"/>
                  </a:cxn>
                  <a:cxn ang="0">
                    <a:pos x="45" y="88"/>
                  </a:cxn>
                  <a:cxn ang="0">
                    <a:pos x="39" y="107"/>
                  </a:cxn>
                  <a:cxn ang="0">
                    <a:pos x="34" y="128"/>
                  </a:cxn>
                  <a:cxn ang="0">
                    <a:pos x="32" y="149"/>
                  </a:cxn>
                  <a:cxn ang="0">
                    <a:pos x="34" y="168"/>
                  </a:cxn>
                  <a:cxn ang="0">
                    <a:pos x="40" y="182"/>
                  </a:cxn>
                  <a:cxn ang="0">
                    <a:pos x="49" y="190"/>
                  </a:cxn>
                  <a:cxn ang="0">
                    <a:pos x="61" y="193"/>
                  </a:cxn>
                  <a:cxn ang="0">
                    <a:pos x="72" y="191"/>
                  </a:cxn>
                  <a:cxn ang="0">
                    <a:pos x="81" y="183"/>
                  </a:cxn>
                  <a:cxn ang="0">
                    <a:pos x="87" y="170"/>
                  </a:cxn>
                  <a:cxn ang="0">
                    <a:pos x="89" y="149"/>
                  </a:cxn>
                  <a:cxn ang="0">
                    <a:pos x="89" y="111"/>
                  </a:cxn>
                  <a:cxn ang="0">
                    <a:pos x="121" y="111"/>
                  </a:cxn>
                  <a:cxn ang="0">
                    <a:pos x="121" y="149"/>
                  </a:cxn>
                  <a:cxn ang="0">
                    <a:pos x="123" y="170"/>
                  </a:cxn>
                  <a:cxn ang="0">
                    <a:pos x="129" y="183"/>
                  </a:cxn>
                  <a:cxn ang="0">
                    <a:pos x="138" y="191"/>
                  </a:cxn>
                  <a:cxn ang="0">
                    <a:pos x="149" y="193"/>
                  </a:cxn>
                  <a:cxn ang="0">
                    <a:pos x="161" y="190"/>
                  </a:cxn>
                  <a:cxn ang="0">
                    <a:pos x="170" y="181"/>
                  </a:cxn>
                  <a:cxn ang="0">
                    <a:pos x="176" y="167"/>
                  </a:cxn>
                  <a:cxn ang="0">
                    <a:pos x="178" y="149"/>
                  </a:cxn>
                  <a:cxn ang="0">
                    <a:pos x="176" y="128"/>
                  </a:cxn>
                  <a:cxn ang="0">
                    <a:pos x="171" y="107"/>
                  </a:cxn>
                  <a:cxn ang="0">
                    <a:pos x="165" y="88"/>
                  </a:cxn>
                  <a:cxn ang="0">
                    <a:pos x="158" y="72"/>
                  </a:cxn>
                  <a:cxn ang="0">
                    <a:pos x="192" y="72"/>
                  </a:cxn>
                  <a:cxn ang="0">
                    <a:pos x="198" y="88"/>
                  </a:cxn>
                  <a:cxn ang="0">
                    <a:pos x="107" y="49"/>
                  </a:cxn>
                  <a:cxn ang="0">
                    <a:pos x="90" y="49"/>
                  </a:cxn>
                  <a:cxn ang="0">
                    <a:pos x="103" y="0"/>
                  </a:cxn>
                  <a:cxn ang="0">
                    <a:pos x="132" y="0"/>
                  </a:cxn>
                  <a:cxn ang="0">
                    <a:pos x="107" y="49"/>
                  </a:cxn>
                </a:cxnLst>
                <a:rect l="0" t="0" r="r" b="b"/>
                <a:pathLst>
                  <a:path w="210" h="220">
                    <a:moveTo>
                      <a:pt x="198" y="88"/>
                    </a:moveTo>
                    <a:cubicBezTo>
                      <a:pt x="200" y="93"/>
                      <a:pt x="202" y="99"/>
                      <a:pt x="204" y="106"/>
                    </a:cubicBezTo>
                    <a:cubicBezTo>
                      <a:pt x="206" y="112"/>
                      <a:pt x="207" y="119"/>
                      <a:pt x="208" y="126"/>
                    </a:cubicBezTo>
                    <a:cubicBezTo>
                      <a:pt x="210" y="133"/>
                      <a:pt x="210" y="141"/>
                      <a:pt x="210" y="149"/>
                    </a:cubicBezTo>
                    <a:cubicBezTo>
                      <a:pt x="210" y="160"/>
                      <a:pt x="209" y="169"/>
                      <a:pt x="206" y="178"/>
                    </a:cubicBezTo>
                    <a:cubicBezTo>
                      <a:pt x="203" y="187"/>
                      <a:pt x="199" y="195"/>
                      <a:pt x="194" y="201"/>
                    </a:cubicBezTo>
                    <a:cubicBezTo>
                      <a:pt x="189" y="207"/>
                      <a:pt x="182" y="211"/>
                      <a:pt x="175" y="215"/>
                    </a:cubicBezTo>
                    <a:cubicBezTo>
                      <a:pt x="167" y="218"/>
                      <a:pt x="159" y="220"/>
                      <a:pt x="150" y="220"/>
                    </a:cubicBezTo>
                    <a:cubicBezTo>
                      <a:pt x="144" y="220"/>
                      <a:pt x="139" y="219"/>
                      <a:pt x="134" y="217"/>
                    </a:cubicBezTo>
                    <a:cubicBezTo>
                      <a:pt x="130" y="216"/>
                      <a:pt x="125" y="214"/>
                      <a:pt x="122" y="211"/>
                    </a:cubicBezTo>
                    <a:cubicBezTo>
                      <a:pt x="118" y="208"/>
                      <a:pt x="115" y="205"/>
                      <a:pt x="112" y="201"/>
                    </a:cubicBezTo>
                    <a:cubicBezTo>
                      <a:pt x="109" y="198"/>
                      <a:pt x="107" y="194"/>
                      <a:pt x="105" y="190"/>
                    </a:cubicBezTo>
                    <a:cubicBezTo>
                      <a:pt x="104" y="190"/>
                      <a:pt x="104" y="190"/>
                      <a:pt x="104" y="190"/>
                    </a:cubicBezTo>
                    <a:cubicBezTo>
                      <a:pt x="103" y="194"/>
                      <a:pt x="101" y="198"/>
                      <a:pt x="98" y="201"/>
                    </a:cubicBezTo>
                    <a:cubicBezTo>
                      <a:pt x="95" y="205"/>
                      <a:pt x="92" y="208"/>
                      <a:pt x="88" y="211"/>
                    </a:cubicBezTo>
                    <a:cubicBezTo>
                      <a:pt x="84" y="213"/>
                      <a:pt x="80" y="216"/>
                      <a:pt x="75" y="217"/>
                    </a:cubicBezTo>
                    <a:cubicBezTo>
                      <a:pt x="70" y="219"/>
                      <a:pt x="65" y="220"/>
                      <a:pt x="60" y="220"/>
                    </a:cubicBezTo>
                    <a:cubicBezTo>
                      <a:pt x="50" y="220"/>
                      <a:pt x="41" y="218"/>
                      <a:pt x="34" y="214"/>
                    </a:cubicBezTo>
                    <a:cubicBezTo>
                      <a:pt x="26" y="211"/>
                      <a:pt x="20" y="206"/>
                      <a:pt x="15" y="200"/>
                    </a:cubicBezTo>
                    <a:cubicBezTo>
                      <a:pt x="10" y="193"/>
                      <a:pt x="6" y="186"/>
                      <a:pt x="4" y="177"/>
                    </a:cubicBezTo>
                    <a:cubicBezTo>
                      <a:pt x="1" y="168"/>
                      <a:pt x="0" y="159"/>
                      <a:pt x="0" y="148"/>
                    </a:cubicBezTo>
                    <a:cubicBezTo>
                      <a:pt x="0" y="141"/>
                      <a:pt x="1" y="133"/>
                      <a:pt x="2" y="126"/>
                    </a:cubicBezTo>
                    <a:cubicBezTo>
                      <a:pt x="3" y="119"/>
                      <a:pt x="4" y="112"/>
                      <a:pt x="6" y="106"/>
                    </a:cubicBezTo>
                    <a:cubicBezTo>
                      <a:pt x="8" y="99"/>
                      <a:pt x="10" y="93"/>
                      <a:pt x="12" y="88"/>
                    </a:cubicBezTo>
                    <a:cubicBezTo>
                      <a:pt x="14" y="82"/>
                      <a:pt x="16" y="77"/>
                      <a:pt x="18" y="72"/>
                    </a:cubicBezTo>
                    <a:cubicBezTo>
                      <a:pt x="52" y="72"/>
                      <a:pt x="52" y="72"/>
                      <a:pt x="52" y="72"/>
                    </a:cubicBezTo>
                    <a:cubicBezTo>
                      <a:pt x="50" y="77"/>
                      <a:pt x="48" y="82"/>
                      <a:pt x="45" y="88"/>
                    </a:cubicBezTo>
                    <a:cubicBezTo>
                      <a:pt x="43" y="94"/>
                      <a:pt x="41" y="100"/>
                      <a:pt x="39" y="107"/>
                    </a:cubicBezTo>
                    <a:cubicBezTo>
                      <a:pt x="37" y="114"/>
                      <a:pt x="35" y="121"/>
                      <a:pt x="34" y="128"/>
                    </a:cubicBezTo>
                    <a:cubicBezTo>
                      <a:pt x="32" y="135"/>
                      <a:pt x="32" y="142"/>
                      <a:pt x="32" y="149"/>
                    </a:cubicBezTo>
                    <a:cubicBezTo>
                      <a:pt x="32" y="156"/>
                      <a:pt x="33" y="162"/>
                      <a:pt x="34" y="168"/>
                    </a:cubicBezTo>
                    <a:cubicBezTo>
                      <a:pt x="35" y="174"/>
                      <a:pt x="37" y="178"/>
                      <a:pt x="40" y="182"/>
                    </a:cubicBezTo>
                    <a:cubicBezTo>
                      <a:pt x="42" y="186"/>
                      <a:pt x="46" y="188"/>
                      <a:pt x="49" y="190"/>
                    </a:cubicBezTo>
                    <a:cubicBezTo>
                      <a:pt x="53" y="192"/>
                      <a:pt x="56" y="193"/>
                      <a:pt x="61" y="193"/>
                    </a:cubicBezTo>
                    <a:cubicBezTo>
                      <a:pt x="65" y="193"/>
                      <a:pt x="69" y="192"/>
                      <a:pt x="72" y="191"/>
                    </a:cubicBezTo>
                    <a:cubicBezTo>
                      <a:pt x="76" y="189"/>
                      <a:pt x="79" y="187"/>
                      <a:pt x="81" y="183"/>
                    </a:cubicBezTo>
                    <a:cubicBezTo>
                      <a:pt x="84" y="180"/>
                      <a:pt x="86" y="175"/>
                      <a:pt x="87" y="170"/>
                    </a:cubicBezTo>
                    <a:cubicBezTo>
                      <a:pt x="89" y="164"/>
                      <a:pt x="89" y="158"/>
                      <a:pt x="89" y="149"/>
                    </a:cubicBezTo>
                    <a:cubicBezTo>
                      <a:pt x="89" y="111"/>
                      <a:pt x="89" y="111"/>
                      <a:pt x="89" y="111"/>
                    </a:cubicBezTo>
                    <a:cubicBezTo>
                      <a:pt x="121" y="111"/>
                      <a:pt x="121" y="111"/>
                      <a:pt x="121" y="111"/>
                    </a:cubicBezTo>
                    <a:cubicBezTo>
                      <a:pt x="121" y="149"/>
                      <a:pt x="121" y="149"/>
                      <a:pt x="121" y="149"/>
                    </a:cubicBezTo>
                    <a:cubicBezTo>
                      <a:pt x="121" y="158"/>
                      <a:pt x="122" y="164"/>
                      <a:pt x="123" y="170"/>
                    </a:cubicBezTo>
                    <a:cubicBezTo>
                      <a:pt x="124" y="175"/>
                      <a:pt x="126" y="180"/>
                      <a:pt x="129" y="183"/>
                    </a:cubicBezTo>
                    <a:cubicBezTo>
                      <a:pt x="131" y="187"/>
                      <a:pt x="134" y="189"/>
                      <a:pt x="138" y="191"/>
                    </a:cubicBezTo>
                    <a:cubicBezTo>
                      <a:pt x="141" y="192"/>
                      <a:pt x="145" y="193"/>
                      <a:pt x="149" y="193"/>
                    </a:cubicBezTo>
                    <a:cubicBezTo>
                      <a:pt x="153" y="193"/>
                      <a:pt x="157" y="192"/>
                      <a:pt x="161" y="190"/>
                    </a:cubicBezTo>
                    <a:cubicBezTo>
                      <a:pt x="164" y="188"/>
                      <a:pt x="167" y="185"/>
                      <a:pt x="170" y="181"/>
                    </a:cubicBezTo>
                    <a:cubicBezTo>
                      <a:pt x="173" y="178"/>
                      <a:pt x="175" y="173"/>
                      <a:pt x="176" y="167"/>
                    </a:cubicBezTo>
                    <a:cubicBezTo>
                      <a:pt x="177" y="162"/>
                      <a:pt x="178" y="156"/>
                      <a:pt x="178" y="149"/>
                    </a:cubicBezTo>
                    <a:cubicBezTo>
                      <a:pt x="178" y="142"/>
                      <a:pt x="177" y="135"/>
                      <a:pt x="176" y="128"/>
                    </a:cubicBezTo>
                    <a:cubicBezTo>
                      <a:pt x="175" y="121"/>
                      <a:pt x="173" y="114"/>
                      <a:pt x="171" y="107"/>
                    </a:cubicBezTo>
                    <a:cubicBezTo>
                      <a:pt x="169" y="100"/>
                      <a:pt x="167" y="94"/>
                      <a:pt x="165" y="88"/>
                    </a:cubicBezTo>
                    <a:cubicBezTo>
                      <a:pt x="162" y="82"/>
                      <a:pt x="160" y="77"/>
                      <a:pt x="158" y="72"/>
                    </a:cubicBezTo>
                    <a:cubicBezTo>
                      <a:pt x="192" y="72"/>
                      <a:pt x="192" y="72"/>
                      <a:pt x="192" y="72"/>
                    </a:cubicBezTo>
                    <a:cubicBezTo>
                      <a:pt x="194" y="77"/>
                      <a:pt x="196" y="82"/>
                      <a:pt x="198" y="88"/>
                    </a:cubicBezTo>
                    <a:close/>
                    <a:moveTo>
                      <a:pt x="107" y="49"/>
                    </a:moveTo>
                    <a:cubicBezTo>
                      <a:pt x="90" y="49"/>
                      <a:pt x="90" y="49"/>
                      <a:pt x="90" y="49"/>
                    </a:cubicBezTo>
                    <a:cubicBezTo>
                      <a:pt x="103" y="0"/>
                      <a:pt x="103" y="0"/>
                      <a:pt x="103" y="0"/>
                    </a:cubicBezTo>
                    <a:cubicBezTo>
                      <a:pt x="132" y="0"/>
                      <a:pt x="132" y="0"/>
                      <a:pt x="132" y="0"/>
                    </a:cubicBezTo>
                    <a:lnTo>
                      <a:pt x="107" y="4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grpSp>
        <p:grpSp>
          <p:nvGrpSpPr>
            <p:cNvPr id="104" name="Group 103"/>
            <p:cNvGrpSpPr/>
            <p:nvPr/>
          </p:nvGrpSpPr>
          <p:grpSpPr bwMode="black">
            <a:xfrm>
              <a:off x="3468788" y="3703746"/>
              <a:ext cx="307600" cy="166768"/>
              <a:chOff x="2772926" y="4973833"/>
              <a:chExt cx="349910" cy="189581"/>
            </a:xfrm>
            <a:solidFill>
              <a:schemeClr val="tx1"/>
            </a:solidFill>
            <a:effectLst/>
          </p:grpSpPr>
          <p:sp>
            <p:nvSpPr>
              <p:cNvPr id="223" name="Freeform 21"/>
              <p:cNvSpPr>
                <a:spLocks/>
              </p:cNvSpPr>
              <p:nvPr/>
            </p:nvSpPr>
            <p:spPr bwMode="black">
              <a:xfrm>
                <a:off x="2772926" y="4984201"/>
                <a:ext cx="130337" cy="175881"/>
              </a:xfrm>
              <a:custGeom>
                <a:avLst/>
                <a:gdLst/>
                <a:ahLst/>
                <a:cxnLst>
                  <a:cxn ang="0">
                    <a:pos x="218" y="69"/>
                  </a:cxn>
                  <a:cxn ang="0">
                    <a:pos x="218" y="475"/>
                  </a:cxn>
                  <a:cxn ang="0">
                    <a:pos x="137" y="475"/>
                  </a:cxn>
                  <a:cxn ang="0">
                    <a:pos x="137" y="69"/>
                  </a:cxn>
                  <a:cxn ang="0">
                    <a:pos x="0" y="69"/>
                  </a:cxn>
                  <a:cxn ang="0">
                    <a:pos x="0" y="0"/>
                  </a:cxn>
                  <a:cxn ang="0">
                    <a:pos x="352" y="0"/>
                  </a:cxn>
                  <a:cxn ang="0">
                    <a:pos x="352" y="69"/>
                  </a:cxn>
                  <a:cxn ang="0">
                    <a:pos x="218" y="69"/>
                  </a:cxn>
                </a:cxnLst>
                <a:rect l="0" t="0" r="r" b="b"/>
                <a:pathLst>
                  <a:path w="352" h="475">
                    <a:moveTo>
                      <a:pt x="218" y="69"/>
                    </a:moveTo>
                    <a:lnTo>
                      <a:pt x="218" y="475"/>
                    </a:lnTo>
                    <a:lnTo>
                      <a:pt x="137" y="475"/>
                    </a:lnTo>
                    <a:lnTo>
                      <a:pt x="137" y="69"/>
                    </a:lnTo>
                    <a:lnTo>
                      <a:pt x="0" y="69"/>
                    </a:lnTo>
                    <a:lnTo>
                      <a:pt x="0" y="0"/>
                    </a:lnTo>
                    <a:lnTo>
                      <a:pt x="352" y="0"/>
                    </a:lnTo>
                    <a:lnTo>
                      <a:pt x="352" y="69"/>
                    </a:lnTo>
                    <a:lnTo>
                      <a:pt x="218" y="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24" name="Freeform 22"/>
              <p:cNvSpPr>
                <a:spLocks noEditPoints="1"/>
              </p:cNvSpPr>
              <p:nvPr/>
            </p:nvSpPr>
            <p:spPr bwMode="black">
              <a:xfrm>
                <a:off x="2874381" y="5031596"/>
                <a:ext cx="105899" cy="131818"/>
              </a:xfrm>
              <a:custGeom>
                <a:avLst/>
                <a:gdLst/>
                <a:ahLst/>
                <a:cxnLst>
                  <a:cxn ang="0">
                    <a:pos x="89" y="147"/>
                  </a:cxn>
                  <a:cxn ang="0">
                    <a:pos x="89" y="127"/>
                  </a:cxn>
                  <a:cxn ang="0">
                    <a:pos x="88" y="127"/>
                  </a:cxn>
                  <a:cxn ang="0">
                    <a:pos x="70" y="145"/>
                  </a:cxn>
                  <a:cxn ang="0">
                    <a:pos x="45" y="151"/>
                  </a:cxn>
                  <a:cxn ang="0">
                    <a:pos x="26" y="148"/>
                  </a:cxn>
                  <a:cxn ang="0">
                    <a:pos x="12" y="139"/>
                  </a:cxn>
                  <a:cxn ang="0">
                    <a:pos x="3" y="125"/>
                  </a:cxn>
                  <a:cxn ang="0">
                    <a:pos x="0" y="108"/>
                  </a:cxn>
                  <a:cxn ang="0">
                    <a:pos x="2"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6"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2" y="139"/>
                    </a:cubicBezTo>
                    <a:cubicBezTo>
                      <a:pt x="8" y="135"/>
                      <a:pt x="5" y="131"/>
                      <a:pt x="3" y="125"/>
                    </a:cubicBezTo>
                    <a:cubicBezTo>
                      <a:pt x="1" y="120"/>
                      <a:pt x="0" y="114"/>
                      <a:pt x="0" y="108"/>
                    </a:cubicBezTo>
                    <a:cubicBezTo>
                      <a:pt x="0" y="102"/>
                      <a:pt x="1" y="96"/>
                      <a:pt x="2" y="91"/>
                    </a:cubicBezTo>
                    <a:cubicBezTo>
                      <a:pt x="4" y="85"/>
                      <a:pt x="7" y="81"/>
                      <a:pt x="11" y="76"/>
                    </a:cubicBezTo>
                    <a:cubicBezTo>
                      <a:pt x="15" y="72"/>
                      <a:pt x="19" y="69"/>
                      <a:pt x="25" y="66"/>
                    </a:cubicBezTo>
                    <a:cubicBezTo>
                      <a:pt x="31" y="63"/>
                      <a:pt x="38" y="61"/>
                      <a:pt x="47" y="60"/>
                    </a:cubicBezTo>
                    <a:cubicBezTo>
                      <a:pt x="89" y="55"/>
                      <a:pt x="89" y="55"/>
                      <a:pt x="89" y="55"/>
                    </a:cubicBezTo>
                    <a:cubicBezTo>
                      <a:pt x="89" y="44"/>
                      <a:pt x="86"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2" y="19"/>
                      <a:pt x="115" y="25"/>
                      <a:pt x="117" y="32"/>
                    </a:cubicBezTo>
                    <a:cubicBezTo>
                      <a:pt x="119" y="39"/>
                      <a:pt x="121" y="47"/>
                      <a:pt x="121" y="56"/>
                    </a:cubicBezTo>
                    <a:cubicBezTo>
                      <a:pt x="121" y="147"/>
                      <a:pt x="121" y="147"/>
                      <a:pt x="121" y="147"/>
                    </a:cubicBezTo>
                    <a:lnTo>
                      <a:pt x="89" y="147"/>
                    </a:lnTo>
                    <a:close/>
                    <a:moveTo>
                      <a:pt x="58" y="81"/>
                    </a:moveTo>
                    <a:cubicBezTo>
                      <a:pt x="52"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25" name="Freeform 23"/>
              <p:cNvSpPr>
                <a:spLocks/>
              </p:cNvSpPr>
              <p:nvPr/>
            </p:nvSpPr>
            <p:spPr bwMode="black">
              <a:xfrm>
                <a:off x="3007310" y="4973833"/>
                <a:ext cx="115526" cy="186249"/>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0"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0" y="163"/>
                    </a:lnTo>
                    <a:lnTo>
                      <a:pt x="156" y="326"/>
                    </a:lnTo>
                    <a:lnTo>
                      <a:pt x="312"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grpSp>
        <p:grpSp>
          <p:nvGrpSpPr>
            <p:cNvPr id="105" name="Group 104"/>
            <p:cNvGrpSpPr/>
            <p:nvPr/>
          </p:nvGrpSpPr>
          <p:grpSpPr bwMode="black">
            <a:xfrm>
              <a:off x="5053993" y="2453141"/>
              <a:ext cx="954977" cy="189605"/>
              <a:chOff x="5953627" y="6205329"/>
              <a:chExt cx="1086337" cy="215543"/>
            </a:xfrm>
            <a:solidFill>
              <a:schemeClr val="tx1"/>
            </a:solidFill>
            <a:effectLst/>
          </p:grpSpPr>
          <p:sp>
            <p:nvSpPr>
              <p:cNvPr id="212" name="Freeform 24"/>
              <p:cNvSpPr>
                <a:spLocks/>
              </p:cNvSpPr>
              <p:nvPr/>
            </p:nvSpPr>
            <p:spPr bwMode="black">
              <a:xfrm>
                <a:off x="5953627" y="6214946"/>
                <a:ext cx="116725" cy="157181"/>
              </a:xfrm>
              <a:custGeom>
                <a:avLst/>
                <a:gdLst/>
                <a:ahLst/>
                <a:cxnLst>
                  <a:cxn ang="0">
                    <a:pos x="215" y="68"/>
                  </a:cxn>
                  <a:cxn ang="0">
                    <a:pos x="215" y="474"/>
                  </a:cxn>
                  <a:cxn ang="0">
                    <a:pos x="134" y="474"/>
                  </a:cxn>
                  <a:cxn ang="0">
                    <a:pos x="134" y="68"/>
                  </a:cxn>
                  <a:cxn ang="0">
                    <a:pos x="0" y="68"/>
                  </a:cxn>
                  <a:cxn ang="0">
                    <a:pos x="0" y="0"/>
                  </a:cxn>
                  <a:cxn ang="0">
                    <a:pos x="352" y="0"/>
                  </a:cxn>
                  <a:cxn ang="0">
                    <a:pos x="352" y="68"/>
                  </a:cxn>
                  <a:cxn ang="0">
                    <a:pos x="215" y="68"/>
                  </a:cxn>
                </a:cxnLst>
                <a:rect l="0" t="0" r="r" b="b"/>
                <a:pathLst>
                  <a:path w="352" h="474">
                    <a:moveTo>
                      <a:pt x="215" y="68"/>
                    </a:moveTo>
                    <a:lnTo>
                      <a:pt x="215" y="474"/>
                    </a:lnTo>
                    <a:lnTo>
                      <a:pt x="134" y="474"/>
                    </a:lnTo>
                    <a:lnTo>
                      <a:pt x="134" y="68"/>
                    </a:lnTo>
                    <a:lnTo>
                      <a:pt x="0" y="68"/>
                    </a:lnTo>
                    <a:lnTo>
                      <a:pt x="0" y="0"/>
                    </a:lnTo>
                    <a:lnTo>
                      <a:pt x="352" y="0"/>
                    </a:lnTo>
                    <a:lnTo>
                      <a:pt x="352" y="68"/>
                    </a:lnTo>
                    <a:lnTo>
                      <a:pt x="215" y="68"/>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13" name="Freeform 25"/>
              <p:cNvSpPr>
                <a:spLocks noEditPoints="1"/>
              </p:cNvSpPr>
              <p:nvPr/>
            </p:nvSpPr>
            <p:spPr bwMode="black">
              <a:xfrm>
                <a:off x="6046808" y="6257059"/>
                <a:ext cx="102466" cy="118383"/>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9" y="144"/>
                      <a:pt x="105" y="145"/>
                      <a:pt x="100" y="146"/>
                    </a:cubicBezTo>
                    <a:cubicBezTo>
                      <a:pt x="96" y="148"/>
                      <a:pt x="91" y="149"/>
                      <a:pt x="86" y="149"/>
                    </a:cubicBezTo>
                    <a:cubicBezTo>
                      <a:pt x="80" y="150"/>
                      <a:pt x="75"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9" y="0"/>
                      <a:pt x="88" y="2"/>
                      <a:pt x="96" y="5"/>
                    </a:cubicBezTo>
                    <a:cubicBezTo>
                      <a:pt x="103" y="8"/>
                      <a:pt x="110" y="13"/>
                      <a:pt x="115" y="19"/>
                    </a:cubicBezTo>
                    <a:cubicBezTo>
                      <a:pt x="120" y="25"/>
                      <a:pt x="124" y="32"/>
                      <a:pt x="127" y="41"/>
                    </a:cubicBezTo>
                    <a:cubicBezTo>
                      <a:pt x="130"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14" name="Freeform 26"/>
              <p:cNvSpPr>
                <a:spLocks/>
              </p:cNvSpPr>
              <p:nvPr/>
            </p:nvSpPr>
            <p:spPr bwMode="black">
              <a:xfrm>
                <a:off x="6161875" y="6257059"/>
                <a:ext cx="73616" cy="163813"/>
              </a:xfrm>
              <a:custGeom>
                <a:avLst/>
                <a:gdLst/>
                <a:ahLst/>
                <a:cxnLst>
                  <a:cxn ang="0">
                    <a:pos x="73" y="192"/>
                  </a:cxn>
                  <a:cxn ang="0">
                    <a:pos x="53" y="207"/>
                  </a:cxn>
                  <a:cxn ang="0">
                    <a:pos x="29" y="209"/>
                  </a:cxn>
                  <a:cxn ang="0">
                    <a:pos x="24" y="193"/>
                  </a:cxn>
                  <a:cxn ang="0">
                    <a:pos x="34" y="194"/>
                  </a:cxn>
                  <a:cxn ang="0">
                    <a:pos x="48" y="190"/>
                  </a:cxn>
                  <a:cxn ang="0">
                    <a:pos x="52" y="182"/>
                  </a:cxn>
                  <a:cxn ang="0">
                    <a:pos x="48" y="175"/>
                  </a:cxn>
                  <a:cxn ang="0">
                    <a:pos x="35" y="172"/>
                  </a:cxn>
                  <a:cxn ang="0">
                    <a:pos x="30" y="172"/>
                  </a:cxn>
                  <a:cxn ang="0">
                    <a:pos x="22" y="149"/>
                  </a:cxn>
                  <a:cxn ang="0">
                    <a:pos x="6" y="145"/>
                  </a:cxn>
                  <a:cxn ang="0">
                    <a:pos x="0" y="112"/>
                  </a:cxn>
                  <a:cxn ang="0">
                    <a:pos x="19" y="122"/>
                  </a:cxn>
                  <a:cxn ang="0">
                    <a:pos x="38" y="125"/>
                  </a:cxn>
                  <a:cxn ang="0">
                    <a:pos x="62" y="110"/>
                  </a:cxn>
                  <a:cxn ang="0">
                    <a:pos x="57" y="98"/>
                  </a:cxn>
                  <a:cxn ang="0">
                    <a:pos x="34" y="86"/>
                  </a:cxn>
                  <a:cxn ang="0">
                    <a:pos x="9" y="70"/>
                  </a:cxn>
                  <a:cxn ang="0">
                    <a:pos x="0" y="44"/>
                  </a:cxn>
                  <a:cxn ang="0">
                    <a:pos x="14" y="12"/>
                  </a:cxn>
                  <a:cxn ang="0">
                    <a:pos x="54" y="0"/>
                  </a:cxn>
                  <a:cxn ang="0">
                    <a:pos x="72" y="2"/>
                  </a:cxn>
                  <a:cxn ang="0">
                    <a:pos x="87" y="6"/>
                  </a:cxn>
                  <a:cxn ang="0">
                    <a:pos x="79" y="31"/>
                  </a:cxn>
                  <a:cxn ang="0">
                    <a:pos x="62" y="26"/>
                  </a:cxn>
                  <a:cxn ang="0">
                    <a:pos x="38" y="30"/>
                  </a:cxn>
                  <a:cxn ang="0">
                    <a:pos x="34" y="48"/>
                  </a:cxn>
                  <a:cxn ang="0">
                    <a:pos x="46" y="58"/>
                  </a:cxn>
                  <a:cxn ang="0">
                    <a:pos x="72" y="70"/>
                  </a:cxn>
                  <a:cxn ang="0">
                    <a:pos x="92" y="91"/>
                  </a:cxn>
                  <a:cxn ang="0">
                    <a:pos x="92" y="121"/>
                  </a:cxn>
                  <a:cxn ang="0">
                    <a:pos x="69" y="144"/>
                  </a:cxn>
                  <a:cxn ang="0">
                    <a:pos x="50" y="160"/>
                  </a:cxn>
                  <a:cxn ang="0">
                    <a:pos x="69" y="167"/>
                  </a:cxn>
                  <a:cxn ang="0">
                    <a:pos x="75" y="182"/>
                  </a:cxn>
                </a:cxnLst>
                <a:rect l="0" t="0" r="r" b="b"/>
                <a:pathLst>
                  <a:path w="94" h="209">
                    <a:moveTo>
                      <a:pt x="75" y="182"/>
                    </a:moveTo>
                    <a:cubicBezTo>
                      <a:pt x="75" y="186"/>
                      <a:pt x="75" y="189"/>
                      <a:pt x="73" y="192"/>
                    </a:cubicBezTo>
                    <a:cubicBezTo>
                      <a:pt x="72" y="196"/>
                      <a:pt x="69" y="199"/>
                      <a:pt x="66" y="201"/>
                    </a:cubicBezTo>
                    <a:cubicBezTo>
                      <a:pt x="63" y="203"/>
                      <a:pt x="58" y="205"/>
                      <a:pt x="53" y="207"/>
                    </a:cubicBezTo>
                    <a:cubicBezTo>
                      <a:pt x="48" y="208"/>
                      <a:pt x="42" y="209"/>
                      <a:pt x="34" y="209"/>
                    </a:cubicBezTo>
                    <a:cubicBezTo>
                      <a:pt x="33" y="209"/>
                      <a:pt x="31" y="209"/>
                      <a:pt x="29" y="209"/>
                    </a:cubicBezTo>
                    <a:cubicBezTo>
                      <a:pt x="28" y="209"/>
                      <a:pt x="26" y="209"/>
                      <a:pt x="24" y="208"/>
                    </a:cubicBezTo>
                    <a:cubicBezTo>
                      <a:pt x="24" y="193"/>
                      <a:pt x="24" y="193"/>
                      <a:pt x="24" y="193"/>
                    </a:cubicBezTo>
                    <a:cubicBezTo>
                      <a:pt x="26" y="194"/>
                      <a:pt x="28" y="194"/>
                      <a:pt x="29" y="194"/>
                    </a:cubicBezTo>
                    <a:cubicBezTo>
                      <a:pt x="31" y="194"/>
                      <a:pt x="32" y="194"/>
                      <a:pt x="34" y="194"/>
                    </a:cubicBezTo>
                    <a:cubicBezTo>
                      <a:pt x="37" y="194"/>
                      <a:pt x="40" y="193"/>
                      <a:pt x="42" y="193"/>
                    </a:cubicBezTo>
                    <a:cubicBezTo>
                      <a:pt x="44" y="192"/>
                      <a:pt x="46" y="191"/>
                      <a:pt x="48" y="190"/>
                    </a:cubicBezTo>
                    <a:cubicBezTo>
                      <a:pt x="49" y="189"/>
                      <a:pt x="50" y="188"/>
                      <a:pt x="51" y="186"/>
                    </a:cubicBezTo>
                    <a:cubicBezTo>
                      <a:pt x="51" y="185"/>
                      <a:pt x="52" y="183"/>
                      <a:pt x="52" y="182"/>
                    </a:cubicBezTo>
                    <a:cubicBezTo>
                      <a:pt x="52" y="181"/>
                      <a:pt x="52" y="180"/>
                      <a:pt x="51" y="179"/>
                    </a:cubicBezTo>
                    <a:cubicBezTo>
                      <a:pt x="50" y="177"/>
                      <a:pt x="49" y="176"/>
                      <a:pt x="48" y="175"/>
                    </a:cubicBezTo>
                    <a:cubicBezTo>
                      <a:pt x="47" y="174"/>
                      <a:pt x="45" y="174"/>
                      <a:pt x="43" y="173"/>
                    </a:cubicBezTo>
                    <a:cubicBezTo>
                      <a:pt x="41" y="172"/>
                      <a:pt x="38" y="172"/>
                      <a:pt x="35" y="172"/>
                    </a:cubicBezTo>
                    <a:cubicBezTo>
                      <a:pt x="35" y="172"/>
                      <a:pt x="34" y="172"/>
                      <a:pt x="33" y="172"/>
                    </a:cubicBezTo>
                    <a:cubicBezTo>
                      <a:pt x="32" y="172"/>
                      <a:pt x="31" y="172"/>
                      <a:pt x="30" y="172"/>
                    </a:cubicBezTo>
                    <a:cubicBezTo>
                      <a:pt x="30" y="150"/>
                      <a:pt x="30" y="150"/>
                      <a:pt x="30" y="150"/>
                    </a:cubicBezTo>
                    <a:cubicBezTo>
                      <a:pt x="28" y="150"/>
                      <a:pt x="25" y="150"/>
                      <a:pt x="22" y="149"/>
                    </a:cubicBezTo>
                    <a:cubicBezTo>
                      <a:pt x="19" y="149"/>
                      <a:pt x="17" y="148"/>
                      <a:pt x="14" y="147"/>
                    </a:cubicBezTo>
                    <a:cubicBezTo>
                      <a:pt x="11" y="147"/>
                      <a:pt x="9" y="146"/>
                      <a:pt x="6" y="145"/>
                    </a:cubicBezTo>
                    <a:cubicBezTo>
                      <a:pt x="4" y="144"/>
                      <a:pt x="1" y="144"/>
                      <a:pt x="0" y="143"/>
                    </a:cubicBezTo>
                    <a:cubicBezTo>
                      <a:pt x="0" y="112"/>
                      <a:pt x="0" y="112"/>
                      <a:pt x="0" y="112"/>
                    </a:cubicBezTo>
                    <a:cubicBezTo>
                      <a:pt x="3" y="114"/>
                      <a:pt x="6" y="116"/>
                      <a:pt x="9" y="118"/>
                    </a:cubicBezTo>
                    <a:cubicBezTo>
                      <a:pt x="12" y="119"/>
                      <a:pt x="16" y="121"/>
                      <a:pt x="19" y="122"/>
                    </a:cubicBezTo>
                    <a:cubicBezTo>
                      <a:pt x="23" y="123"/>
                      <a:pt x="26" y="124"/>
                      <a:pt x="29" y="124"/>
                    </a:cubicBezTo>
                    <a:cubicBezTo>
                      <a:pt x="33" y="125"/>
                      <a:pt x="36" y="125"/>
                      <a:pt x="38" y="125"/>
                    </a:cubicBezTo>
                    <a:cubicBezTo>
                      <a:pt x="47" y="125"/>
                      <a:pt x="53" y="124"/>
                      <a:pt x="56" y="121"/>
                    </a:cubicBezTo>
                    <a:cubicBezTo>
                      <a:pt x="60" y="118"/>
                      <a:pt x="62" y="115"/>
                      <a:pt x="62" y="110"/>
                    </a:cubicBezTo>
                    <a:cubicBezTo>
                      <a:pt x="62" y="107"/>
                      <a:pt x="61" y="105"/>
                      <a:pt x="61" y="103"/>
                    </a:cubicBezTo>
                    <a:cubicBezTo>
                      <a:pt x="60" y="102"/>
                      <a:pt x="59" y="100"/>
                      <a:pt x="57" y="98"/>
                    </a:cubicBezTo>
                    <a:cubicBezTo>
                      <a:pt x="55" y="96"/>
                      <a:pt x="52" y="95"/>
                      <a:pt x="48" y="93"/>
                    </a:cubicBezTo>
                    <a:cubicBezTo>
                      <a:pt x="44" y="91"/>
                      <a:pt x="40" y="89"/>
                      <a:pt x="34" y="86"/>
                    </a:cubicBezTo>
                    <a:cubicBezTo>
                      <a:pt x="29" y="84"/>
                      <a:pt x="24" y="82"/>
                      <a:pt x="20" y="79"/>
                    </a:cubicBezTo>
                    <a:cubicBezTo>
                      <a:pt x="15" y="77"/>
                      <a:pt x="12" y="74"/>
                      <a:pt x="9" y="70"/>
                    </a:cubicBezTo>
                    <a:cubicBezTo>
                      <a:pt x="6" y="67"/>
                      <a:pt x="4" y="63"/>
                      <a:pt x="2" y="59"/>
                    </a:cubicBezTo>
                    <a:cubicBezTo>
                      <a:pt x="0" y="55"/>
                      <a:pt x="0" y="50"/>
                      <a:pt x="0" y="44"/>
                    </a:cubicBezTo>
                    <a:cubicBezTo>
                      <a:pt x="0" y="37"/>
                      <a:pt x="1" y="32"/>
                      <a:pt x="3" y="26"/>
                    </a:cubicBezTo>
                    <a:cubicBezTo>
                      <a:pt x="6" y="21"/>
                      <a:pt x="10" y="16"/>
                      <a:pt x="14" y="12"/>
                    </a:cubicBezTo>
                    <a:cubicBezTo>
                      <a:pt x="19" y="9"/>
                      <a:pt x="25" y="5"/>
                      <a:pt x="32" y="3"/>
                    </a:cubicBezTo>
                    <a:cubicBezTo>
                      <a:pt x="38" y="1"/>
                      <a:pt x="46" y="0"/>
                      <a:pt x="54" y="0"/>
                    </a:cubicBezTo>
                    <a:cubicBezTo>
                      <a:pt x="57" y="0"/>
                      <a:pt x="60" y="0"/>
                      <a:pt x="64" y="0"/>
                    </a:cubicBezTo>
                    <a:cubicBezTo>
                      <a:pt x="67" y="1"/>
                      <a:pt x="70" y="1"/>
                      <a:pt x="72" y="2"/>
                    </a:cubicBezTo>
                    <a:cubicBezTo>
                      <a:pt x="75" y="2"/>
                      <a:pt x="78" y="3"/>
                      <a:pt x="80" y="4"/>
                    </a:cubicBezTo>
                    <a:cubicBezTo>
                      <a:pt x="83" y="4"/>
                      <a:pt x="85" y="5"/>
                      <a:pt x="87" y="6"/>
                    </a:cubicBezTo>
                    <a:cubicBezTo>
                      <a:pt x="87" y="35"/>
                      <a:pt x="87" y="35"/>
                      <a:pt x="87" y="35"/>
                    </a:cubicBezTo>
                    <a:cubicBezTo>
                      <a:pt x="85" y="34"/>
                      <a:pt x="82" y="32"/>
                      <a:pt x="79" y="31"/>
                    </a:cubicBezTo>
                    <a:cubicBezTo>
                      <a:pt x="77" y="30"/>
                      <a:pt x="74" y="29"/>
                      <a:pt x="71" y="28"/>
                    </a:cubicBezTo>
                    <a:cubicBezTo>
                      <a:pt x="68" y="27"/>
                      <a:pt x="65" y="26"/>
                      <a:pt x="62" y="26"/>
                    </a:cubicBezTo>
                    <a:cubicBezTo>
                      <a:pt x="59" y="26"/>
                      <a:pt x="56" y="25"/>
                      <a:pt x="53" y="25"/>
                    </a:cubicBezTo>
                    <a:cubicBezTo>
                      <a:pt x="47" y="25"/>
                      <a:pt x="42" y="27"/>
                      <a:pt x="38" y="30"/>
                    </a:cubicBezTo>
                    <a:cubicBezTo>
                      <a:pt x="34" y="33"/>
                      <a:pt x="32" y="36"/>
                      <a:pt x="32" y="41"/>
                    </a:cubicBezTo>
                    <a:cubicBezTo>
                      <a:pt x="32" y="44"/>
                      <a:pt x="33" y="46"/>
                      <a:pt x="34" y="48"/>
                    </a:cubicBezTo>
                    <a:cubicBezTo>
                      <a:pt x="34" y="50"/>
                      <a:pt x="36" y="52"/>
                      <a:pt x="38" y="53"/>
                    </a:cubicBezTo>
                    <a:cubicBezTo>
                      <a:pt x="40" y="55"/>
                      <a:pt x="42" y="57"/>
                      <a:pt x="46" y="58"/>
                    </a:cubicBezTo>
                    <a:cubicBezTo>
                      <a:pt x="49" y="60"/>
                      <a:pt x="53" y="62"/>
                      <a:pt x="58" y="63"/>
                    </a:cubicBezTo>
                    <a:cubicBezTo>
                      <a:pt x="63" y="66"/>
                      <a:pt x="68" y="68"/>
                      <a:pt x="72" y="70"/>
                    </a:cubicBezTo>
                    <a:cubicBezTo>
                      <a:pt x="77" y="73"/>
                      <a:pt x="81" y="76"/>
                      <a:pt x="84" y="79"/>
                    </a:cubicBezTo>
                    <a:cubicBezTo>
                      <a:pt x="87" y="83"/>
                      <a:pt x="90" y="86"/>
                      <a:pt x="92" y="91"/>
                    </a:cubicBezTo>
                    <a:cubicBezTo>
                      <a:pt x="94" y="95"/>
                      <a:pt x="94" y="100"/>
                      <a:pt x="94" y="106"/>
                    </a:cubicBezTo>
                    <a:cubicBezTo>
                      <a:pt x="94" y="111"/>
                      <a:pt x="94" y="117"/>
                      <a:pt x="92" y="121"/>
                    </a:cubicBezTo>
                    <a:cubicBezTo>
                      <a:pt x="90" y="126"/>
                      <a:pt x="87" y="131"/>
                      <a:pt x="83" y="135"/>
                    </a:cubicBezTo>
                    <a:cubicBezTo>
                      <a:pt x="80" y="138"/>
                      <a:pt x="75" y="142"/>
                      <a:pt x="69" y="144"/>
                    </a:cubicBezTo>
                    <a:cubicBezTo>
                      <a:pt x="64" y="147"/>
                      <a:pt x="58" y="149"/>
                      <a:pt x="50" y="150"/>
                    </a:cubicBezTo>
                    <a:cubicBezTo>
                      <a:pt x="50" y="160"/>
                      <a:pt x="50" y="160"/>
                      <a:pt x="50" y="160"/>
                    </a:cubicBezTo>
                    <a:cubicBezTo>
                      <a:pt x="55" y="160"/>
                      <a:pt x="58" y="161"/>
                      <a:pt x="61" y="162"/>
                    </a:cubicBezTo>
                    <a:cubicBezTo>
                      <a:pt x="65" y="163"/>
                      <a:pt x="67" y="165"/>
                      <a:pt x="69" y="167"/>
                    </a:cubicBezTo>
                    <a:cubicBezTo>
                      <a:pt x="71" y="169"/>
                      <a:pt x="73" y="171"/>
                      <a:pt x="74" y="174"/>
                    </a:cubicBezTo>
                    <a:cubicBezTo>
                      <a:pt x="75" y="176"/>
                      <a:pt x="75" y="179"/>
                      <a:pt x="75"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15" name="Freeform 27"/>
              <p:cNvSpPr>
                <a:spLocks noEditPoints="1"/>
              </p:cNvSpPr>
              <p:nvPr/>
            </p:nvSpPr>
            <p:spPr bwMode="black">
              <a:xfrm>
                <a:off x="6247097" y="6257059"/>
                <a:ext cx="102797" cy="118383"/>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2"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9"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16" name="Freeform 28"/>
              <p:cNvSpPr>
                <a:spLocks/>
              </p:cNvSpPr>
              <p:nvPr/>
            </p:nvSpPr>
            <p:spPr bwMode="black">
              <a:xfrm>
                <a:off x="6369459" y="6205329"/>
                <a:ext cx="103461" cy="166797"/>
              </a:xfrm>
              <a:custGeom>
                <a:avLst/>
                <a:gdLst/>
                <a:ahLst/>
                <a:cxnLst>
                  <a:cxn ang="0">
                    <a:pos x="212" y="503"/>
                  </a:cxn>
                  <a:cxn ang="0">
                    <a:pos x="78" y="340"/>
                  </a:cxn>
                  <a:cxn ang="0">
                    <a:pos x="78" y="340"/>
                  </a:cxn>
                  <a:cxn ang="0">
                    <a:pos x="78" y="503"/>
                  </a:cxn>
                  <a:cxn ang="0">
                    <a:pos x="0" y="503"/>
                  </a:cxn>
                  <a:cxn ang="0">
                    <a:pos x="0" y="0"/>
                  </a:cxn>
                  <a:cxn ang="0">
                    <a:pos x="78" y="0"/>
                  </a:cxn>
                  <a:cxn ang="0">
                    <a:pos x="78" y="319"/>
                  </a:cxn>
                  <a:cxn ang="0">
                    <a:pos x="78" y="319"/>
                  </a:cxn>
                  <a:cxn ang="0">
                    <a:pos x="205" y="163"/>
                  </a:cxn>
                  <a:cxn ang="0">
                    <a:pos x="302" y="163"/>
                  </a:cxn>
                  <a:cxn ang="0">
                    <a:pos x="156" y="326"/>
                  </a:cxn>
                  <a:cxn ang="0">
                    <a:pos x="312" y="503"/>
                  </a:cxn>
                  <a:cxn ang="0">
                    <a:pos x="212" y="503"/>
                  </a:cxn>
                </a:cxnLst>
                <a:rect l="0" t="0" r="r" b="b"/>
                <a:pathLst>
                  <a:path w="312" h="503">
                    <a:moveTo>
                      <a:pt x="212" y="503"/>
                    </a:moveTo>
                    <a:lnTo>
                      <a:pt x="78" y="340"/>
                    </a:lnTo>
                    <a:lnTo>
                      <a:pt x="78" y="340"/>
                    </a:lnTo>
                    <a:lnTo>
                      <a:pt x="78" y="503"/>
                    </a:lnTo>
                    <a:lnTo>
                      <a:pt x="0" y="503"/>
                    </a:lnTo>
                    <a:lnTo>
                      <a:pt x="0" y="0"/>
                    </a:lnTo>
                    <a:lnTo>
                      <a:pt x="78" y="0"/>
                    </a:lnTo>
                    <a:lnTo>
                      <a:pt x="78" y="319"/>
                    </a:lnTo>
                    <a:lnTo>
                      <a:pt x="78" y="319"/>
                    </a:lnTo>
                    <a:lnTo>
                      <a:pt x="205" y="163"/>
                    </a:lnTo>
                    <a:lnTo>
                      <a:pt x="302" y="163"/>
                    </a:lnTo>
                    <a:lnTo>
                      <a:pt x="156" y="326"/>
                    </a:lnTo>
                    <a:lnTo>
                      <a:pt x="312" y="503"/>
                    </a:lnTo>
                    <a:lnTo>
                      <a:pt x="212"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17" name="Freeform 29"/>
              <p:cNvSpPr>
                <a:spLocks/>
              </p:cNvSpPr>
              <p:nvPr/>
            </p:nvSpPr>
            <p:spPr bwMode="black">
              <a:xfrm>
                <a:off x="6484526" y="6205329"/>
                <a:ext cx="104124" cy="166797"/>
              </a:xfrm>
              <a:custGeom>
                <a:avLst/>
                <a:gdLst/>
                <a:ahLst/>
                <a:cxnLst>
                  <a:cxn ang="0">
                    <a:pos x="213" y="503"/>
                  </a:cxn>
                  <a:cxn ang="0">
                    <a:pos x="78" y="340"/>
                  </a:cxn>
                  <a:cxn ang="0">
                    <a:pos x="78" y="340"/>
                  </a:cxn>
                  <a:cxn ang="0">
                    <a:pos x="78" y="503"/>
                  </a:cxn>
                  <a:cxn ang="0">
                    <a:pos x="0" y="503"/>
                  </a:cxn>
                  <a:cxn ang="0">
                    <a:pos x="0" y="0"/>
                  </a:cxn>
                  <a:cxn ang="0">
                    <a:pos x="78" y="0"/>
                  </a:cxn>
                  <a:cxn ang="0">
                    <a:pos x="78" y="319"/>
                  </a:cxn>
                  <a:cxn ang="0">
                    <a:pos x="78" y="319"/>
                  </a:cxn>
                  <a:cxn ang="0">
                    <a:pos x="206" y="163"/>
                  </a:cxn>
                  <a:cxn ang="0">
                    <a:pos x="302" y="163"/>
                  </a:cxn>
                  <a:cxn ang="0">
                    <a:pos x="158" y="326"/>
                  </a:cxn>
                  <a:cxn ang="0">
                    <a:pos x="314" y="503"/>
                  </a:cxn>
                  <a:cxn ang="0">
                    <a:pos x="213" y="503"/>
                  </a:cxn>
                </a:cxnLst>
                <a:rect l="0" t="0" r="r" b="b"/>
                <a:pathLst>
                  <a:path w="314" h="503">
                    <a:moveTo>
                      <a:pt x="213" y="503"/>
                    </a:moveTo>
                    <a:lnTo>
                      <a:pt x="78" y="340"/>
                    </a:lnTo>
                    <a:lnTo>
                      <a:pt x="78" y="340"/>
                    </a:lnTo>
                    <a:lnTo>
                      <a:pt x="78" y="503"/>
                    </a:lnTo>
                    <a:lnTo>
                      <a:pt x="0" y="503"/>
                    </a:lnTo>
                    <a:lnTo>
                      <a:pt x="0" y="0"/>
                    </a:lnTo>
                    <a:lnTo>
                      <a:pt x="78" y="0"/>
                    </a:lnTo>
                    <a:lnTo>
                      <a:pt x="78" y="319"/>
                    </a:lnTo>
                    <a:lnTo>
                      <a:pt x="78" y="319"/>
                    </a:lnTo>
                    <a:lnTo>
                      <a:pt x="206" y="163"/>
                    </a:lnTo>
                    <a:lnTo>
                      <a:pt x="302" y="163"/>
                    </a:lnTo>
                    <a:lnTo>
                      <a:pt x="158" y="326"/>
                    </a:lnTo>
                    <a:lnTo>
                      <a:pt x="314" y="503"/>
                    </a:lnTo>
                    <a:lnTo>
                      <a:pt x="213"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18" name="Freeform 30"/>
              <p:cNvSpPr>
                <a:spLocks noEditPoints="1"/>
              </p:cNvSpPr>
              <p:nvPr/>
            </p:nvSpPr>
            <p:spPr bwMode="black">
              <a:xfrm>
                <a:off x="6597272" y="6212293"/>
                <a:ext cx="100476" cy="163149"/>
              </a:xfrm>
              <a:custGeom>
                <a:avLst/>
                <a:gdLst/>
                <a:ahLst/>
                <a:cxnLst>
                  <a:cxn ang="0">
                    <a:pos x="95" y="204"/>
                  </a:cxn>
                  <a:cxn ang="0">
                    <a:pos x="95" y="183"/>
                  </a:cxn>
                  <a:cxn ang="0">
                    <a:pos x="95" y="183"/>
                  </a:cxn>
                  <a:cxn ang="0">
                    <a:pos x="88" y="192"/>
                  </a:cxn>
                  <a:cxn ang="0">
                    <a:pos x="78" y="200"/>
                  </a:cxn>
                  <a:cxn ang="0">
                    <a:pos x="66" y="206"/>
                  </a:cxn>
                  <a:cxn ang="0">
                    <a:pos x="51" y="208"/>
                  </a:cxn>
                  <a:cxn ang="0">
                    <a:pos x="13" y="193"/>
                  </a:cxn>
                  <a:cxn ang="0">
                    <a:pos x="0" y="148"/>
                  </a:cxn>
                  <a:cxn ang="0">
                    <a:pos x="0" y="60"/>
                  </a:cxn>
                  <a:cxn ang="0">
                    <a:pos x="33" y="60"/>
                  </a:cxn>
                  <a:cxn ang="0">
                    <a:pos x="33" y="144"/>
                  </a:cxn>
                  <a:cxn ang="0">
                    <a:pos x="35" y="161"/>
                  </a:cxn>
                  <a:cxn ang="0">
                    <a:pos x="41" y="173"/>
                  </a:cxn>
                  <a:cxn ang="0">
                    <a:pos x="51" y="179"/>
                  </a:cxn>
                  <a:cxn ang="0">
                    <a:pos x="63" y="181"/>
                  </a:cxn>
                  <a:cxn ang="0">
                    <a:pos x="75" y="179"/>
                  </a:cxn>
                  <a:cxn ang="0">
                    <a:pos x="86" y="171"/>
                  </a:cxn>
                  <a:cxn ang="0">
                    <a:pos x="93" y="160"/>
                  </a:cxn>
                  <a:cxn ang="0">
                    <a:pos x="95" y="144"/>
                  </a:cxn>
                  <a:cxn ang="0">
                    <a:pos x="95" y="60"/>
                  </a:cxn>
                  <a:cxn ang="0">
                    <a:pos x="128" y="60"/>
                  </a:cxn>
                  <a:cxn ang="0">
                    <a:pos x="128" y="204"/>
                  </a:cxn>
                  <a:cxn ang="0">
                    <a:pos x="95" y="204"/>
                  </a:cxn>
                  <a:cxn ang="0">
                    <a:pos x="53" y="17"/>
                  </a:cxn>
                  <a:cxn ang="0">
                    <a:pos x="52" y="23"/>
                  </a:cxn>
                  <a:cxn ang="0">
                    <a:pos x="48" y="28"/>
                  </a:cxn>
                  <a:cxn ang="0">
                    <a:pos x="43" y="32"/>
                  </a:cxn>
                  <a:cxn ang="0">
                    <a:pos x="36" y="33"/>
                  </a:cxn>
                  <a:cxn ang="0">
                    <a:pos x="29" y="32"/>
                  </a:cxn>
                  <a:cxn ang="0">
                    <a:pos x="23" y="28"/>
                  </a:cxn>
                  <a:cxn ang="0">
                    <a:pos x="20" y="23"/>
                  </a:cxn>
                  <a:cxn ang="0">
                    <a:pos x="18" y="17"/>
                  </a:cxn>
                  <a:cxn ang="0">
                    <a:pos x="20" y="10"/>
                  </a:cxn>
                  <a:cxn ang="0">
                    <a:pos x="23" y="5"/>
                  </a:cxn>
                  <a:cxn ang="0">
                    <a:pos x="29" y="1"/>
                  </a:cxn>
                  <a:cxn ang="0">
                    <a:pos x="36" y="0"/>
                  </a:cxn>
                  <a:cxn ang="0">
                    <a:pos x="43" y="1"/>
                  </a:cxn>
                  <a:cxn ang="0">
                    <a:pos x="48" y="5"/>
                  </a:cxn>
                  <a:cxn ang="0">
                    <a:pos x="52" y="10"/>
                  </a:cxn>
                  <a:cxn ang="0">
                    <a:pos x="53" y="17"/>
                  </a:cxn>
                  <a:cxn ang="0">
                    <a:pos x="113" y="17"/>
                  </a:cxn>
                  <a:cxn ang="0">
                    <a:pos x="111" y="23"/>
                  </a:cxn>
                  <a:cxn ang="0">
                    <a:pos x="108" y="28"/>
                  </a:cxn>
                  <a:cxn ang="0">
                    <a:pos x="102" y="32"/>
                  </a:cxn>
                  <a:cxn ang="0">
                    <a:pos x="95" y="33"/>
                  </a:cxn>
                  <a:cxn ang="0">
                    <a:pos x="88" y="32"/>
                  </a:cxn>
                  <a:cxn ang="0">
                    <a:pos x="83" y="28"/>
                  </a:cxn>
                  <a:cxn ang="0">
                    <a:pos x="79" y="23"/>
                  </a:cxn>
                  <a:cxn ang="0">
                    <a:pos x="78" y="17"/>
                  </a:cxn>
                  <a:cxn ang="0">
                    <a:pos x="79" y="10"/>
                  </a:cxn>
                  <a:cxn ang="0">
                    <a:pos x="83" y="5"/>
                  </a:cxn>
                  <a:cxn ang="0">
                    <a:pos x="88" y="1"/>
                  </a:cxn>
                  <a:cxn ang="0">
                    <a:pos x="95" y="0"/>
                  </a:cxn>
                  <a:cxn ang="0">
                    <a:pos x="102" y="1"/>
                  </a:cxn>
                  <a:cxn ang="0">
                    <a:pos x="108" y="5"/>
                  </a:cxn>
                  <a:cxn ang="0">
                    <a:pos x="111" y="10"/>
                  </a:cxn>
                  <a:cxn ang="0">
                    <a:pos x="113" y="17"/>
                  </a:cxn>
                </a:cxnLst>
                <a:rect l="0" t="0" r="r" b="b"/>
                <a:pathLst>
                  <a:path w="128" h="208">
                    <a:moveTo>
                      <a:pt x="95" y="204"/>
                    </a:moveTo>
                    <a:cubicBezTo>
                      <a:pt x="95" y="183"/>
                      <a:pt x="95" y="183"/>
                      <a:pt x="95" y="183"/>
                    </a:cubicBezTo>
                    <a:cubicBezTo>
                      <a:pt x="95" y="183"/>
                      <a:pt x="95" y="183"/>
                      <a:pt x="95" y="183"/>
                    </a:cubicBezTo>
                    <a:cubicBezTo>
                      <a:pt x="93" y="186"/>
                      <a:pt x="90" y="189"/>
                      <a:pt x="88" y="192"/>
                    </a:cubicBezTo>
                    <a:cubicBezTo>
                      <a:pt x="85" y="195"/>
                      <a:pt x="82" y="198"/>
                      <a:pt x="78" y="200"/>
                    </a:cubicBezTo>
                    <a:cubicBezTo>
                      <a:pt x="74" y="203"/>
                      <a:pt x="70" y="204"/>
                      <a:pt x="66" y="206"/>
                    </a:cubicBezTo>
                    <a:cubicBezTo>
                      <a:pt x="61" y="207"/>
                      <a:pt x="57" y="208"/>
                      <a:pt x="51" y="208"/>
                    </a:cubicBezTo>
                    <a:cubicBezTo>
                      <a:pt x="35" y="208"/>
                      <a:pt x="22" y="203"/>
                      <a:pt x="13" y="193"/>
                    </a:cubicBezTo>
                    <a:cubicBezTo>
                      <a:pt x="4" y="183"/>
                      <a:pt x="0" y="168"/>
                      <a:pt x="0" y="148"/>
                    </a:cubicBezTo>
                    <a:cubicBezTo>
                      <a:pt x="0" y="60"/>
                      <a:pt x="0" y="60"/>
                      <a:pt x="0" y="60"/>
                    </a:cubicBezTo>
                    <a:cubicBezTo>
                      <a:pt x="33" y="60"/>
                      <a:pt x="33" y="60"/>
                      <a:pt x="33" y="60"/>
                    </a:cubicBezTo>
                    <a:cubicBezTo>
                      <a:pt x="33" y="144"/>
                      <a:pt x="33" y="144"/>
                      <a:pt x="33" y="144"/>
                    </a:cubicBezTo>
                    <a:cubicBezTo>
                      <a:pt x="33" y="150"/>
                      <a:pt x="34" y="156"/>
                      <a:pt x="35" y="161"/>
                    </a:cubicBezTo>
                    <a:cubicBezTo>
                      <a:pt x="36" y="166"/>
                      <a:pt x="38" y="170"/>
                      <a:pt x="41" y="173"/>
                    </a:cubicBezTo>
                    <a:cubicBezTo>
                      <a:pt x="44" y="176"/>
                      <a:pt x="47" y="178"/>
                      <a:pt x="51" y="179"/>
                    </a:cubicBezTo>
                    <a:cubicBezTo>
                      <a:pt x="54" y="180"/>
                      <a:pt x="58" y="181"/>
                      <a:pt x="63" y="181"/>
                    </a:cubicBezTo>
                    <a:cubicBezTo>
                      <a:pt x="67" y="181"/>
                      <a:pt x="71" y="180"/>
                      <a:pt x="75" y="179"/>
                    </a:cubicBezTo>
                    <a:cubicBezTo>
                      <a:pt x="79" y="177"/>
                      <a:pt x="83" y="175"/>
                      <a:pt x="86" y="171"/>
                    </a:cubicBezTo>
                    <a:cubicBezTo>
                      <a:pt x="89" y="168"/>
                      <a:pt x="91" y="164"/>
                      <a:pt x="93" y="160"/>
                    </a:cubicBezTo>
                    <a:cubicBezTo>
                      <a:pt x="95" y="155"/>
                      <a:pt x="95" y="149"/>
                      <a:pt x="95" y="144"/>
                    </a:cubicBezTo>
                    <a:cubicBezTo>
                      <a:pt x="95" y="60"/>
                      <a:pt x="95" y="60"/>
                      <a:pt x="95" y="60"/>
                    </a:cubicBezTo>
                    <a:cubicBezTo>
                      <a:pt x="128" y="60"/>
                      <a:pt x="128" y="60"/>
                      <a:pt x="128" y="60"/>
                    </a:cubicBezTo>
                    <a:cubicBezTo>
                      <a:pt x="128" y="204"/>
                      <a:pt x="128" y="204"/>
                      <a:pt x="128" y="204"/>
                    </a:cubicBezTo>
                    <a:lnTo>
                      <a:pt x="95" y="204"/>
                    </a:lnTo>
                    <a:close/>
                    <a:moveTo>
                      <a:pt x="53" y="17"/>
                    </a:moveTo>
                    <a:cubicBezTo>
                      <a:pt x="53" y="19"/>
                      <a:pt x="53" y="21"/>
                      <a:pt x="52" y="23"/>
                    </a:cubicBezTo>
                    <a:cubicBezTo>
                      <a:pt x="51" y="25"/>
                      <a:pt x="50" y="27"/>
                      <a:pt x="48" y="28"/>
                    </a:cubicBezTo>
                    <a:cubicBezTo>
                      <a:pt x="47" y="30"/>
                      <a:pt x="45" y="31"/>
                      <a:pt x="43" y="32"/>
                    </a:cubicBezTo>
                    <a:cubicBezTo>
                      <a:pt x="41" y="33"/>
                      <a:pt x="38" y="33"/>
                      <a:pt x="36" y="33"/>
                    </a:cubicBezTo>
                    <a:cubicBezTo>
                      <a:pt x="33" y="33"/>
                      <a:pt x="31" y="33"/>
                      <a:pt x="29" y="32"/>
                    </a:cubicBezTo>
                    <a:cubicBezTo>
                      <a:pt x="27" y="31"/>
                      <a:pt x="25" y="30"/>
                      <a:pt x="23" y="28"/>
                    </a:cubicBezTo>
                    <a:cubicBezTo>
                      <a:pt x="22" y="27"/>
                      <a:pt x="21" y="25"/>
                      <a:pt x="20" y="23"/>
                    </a:cubicBezTo>
                    <a:cubicBezTo>
                      <a:pt x="19" y="21"/>
                      <a:pt x="18" y="19"/>
                      <a:pt x="18" y="17"/>
                    </a:cubicBezTo>
                    <a:cubicBezTo>
                      <a:pt x="18" y="14"/>
                      <a:pt x="19" y="12"/>
                      <a:pt x="20" y="10"/>
                    </a:cubicBezTo>
                    <a:cubicBezTo>
                      <a:pt x="21" y="8"/>
                      <a:pt x="22" y="6"/>
                      <a:pt x="23" y="5"/>
                    </a:cubicBezTo>
                    <a:cubicBezTo>
                      <a:pt x="25" y="3"/>
                      <a:pt x="27" y="2"/>
                      <a:pt x="29" y="1"/>
                    </a:cubicBezTo>
                    <a:cubicBezTo>
                      <a:pt x="31" y="0"/>
                      <a:pt x="33" y="0"/>
                      <a:pt x="36" y="0"/>
                    </a:cubicBezTo>
                    <a:cubicBezTo>
                      <a:pt x="38" y="0"/>
                      <a:pt x="41" y="0"/>
                      <a:pt x="43" y="1"/>
                    </a:cubicBezTo>
                    <a:cubicBezTo>
                      <a:pt x="45" y="2"/>
                      <a:pt x="47" y="3"/>
                      <a:pt x="48" y="5"/>
                    </a:cubicBezTo>
                    <a:cubicBezTo>
                      <a:pt x="50" y="6"/>
                      <a:pt x="51" y="8"/>
                      <a:pt x="52" y="10"/>
                    </a:cubicBezTo>
                    <a:cubicBezTo>
                      <a:pt x="53" y="12"/>
                      <a:pt x="53" y="14"/>
                      <a:pt x="53" y="17"/>
                    </a:cubicBezTo>
                    <a:close/>
                    <a:moveTo>
                      <a:pt x="113" y="17"/>
                    </a:moveTo>
                    <a:cubicBezTo>
                      <a:pt x="113" y="19"/>
                      <a:pt x="112" y="21"/>
                      <a:pt x="111" y="23"/>
                    </a:cubicBezTo>
                    <a:cubicBezTo>
                      <a:pt x="110" y="25"/>
                      <a:pt x="109" y="27"/>
                      <a:pt x="108" y="28"/>
                    </a:cubicBezTo>
                    <a:cubicBezTo>
                      <a:pt x="106" y="30"/>
                      <a:pt x="104" y="31"/>
                      <a:pt x="102" y="32"/>
                    </a:cubicBezTo>
                    <a:cubicBezTo>
                      <a:pt x="100" y="33"/>
                      <a:pt x="98" y="33"/>
                      <a:pt x="95" y="33"/>
                    </a:cubicBezTo>
                    <a:cubicBezTo>
                      <a:pt x="93" y="33"/>
                      <a:pt x="90" y="33"/>
                      <a:pt x="88" y="32"/>
                    </a:cubicBezTo>
                    <a:cubicBezTo>
                      <a:pt x="86" y="31"/>
                      <a:pt x="84" y="30"/>
                      <a:pt x="83" y="28"/>
                    </a:cubicBezTo>
                    <a:cubicBezTo>
                      <a:pt x="81" y="27"/>
                      <a:pt x="80" y="25"/>
                      <a:pt x="79" y="23"/>
                    </a:cubicBezTo>
                    <a:cubicBezTo>
                      <a:pt x="78" y="21"/>
                      <a:pt x="78" y="19"/>
                      <a:pt x="78" y="17"/>
                    </a:cubicBezTo>
                    <a:cubicBezTo>
                      <a:pt x="78" y="14"/>
                      <a:pt x="78" y="12"/>
                      <a:pt x="79" y="10"/>
                    </a:cubicBezTo>
                    <a:cubicBezTo>
                      <a:pt x="80" y="8"/>
                      <a:pt x="81" y="6"/>
                      <a:pt x="83" y="5"/>
                    </a:cubicBezTo>
                    <a:cubicBezTo>
                      <a:pt x="84" y="3"/>
                      <a:pt x="86" y="2"/>
                      <a:pt x="88" y="1"/>
                    </a:cubicBezTo>
                    <a:cubicBezTo>
                      <a:pt x="90" y="0"/>
                      <a:pt x="93" y="0"/>
                      <a:pt x="95" y="0"/>
                    </a:cubicBezTo>
                    <a:cubicBezTo>
                      <a:pt x="98" y="0"/>
                      <a:pt x="100" y="0"/>
                      <a:pt x="102" y="1"/>
                    </a:cubicBezTo>
                    <a:cubicBezTo>
                      <a:pt x="104" y="2"/>
                      <a:pt x="106" y="3"/>
                      <a:pt x="108" y="5"/>
                    </a:cubicBezTo>
                    <a:cubicBezTo>
                      <a:pt x="109" y="6"/>
                      <a:pt x="110" y="8"/>
                      <a:pt x="111" y="10"/>
                    </a:cubicBezTo>
                    <a:cubicBezTo>
                      <a:pt x="112" y="12"/>
                      <a:pt x="113" y="14"/>
                      <a:pt x="113"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19" name="Freeform 31"/>
              <p:cNvSpPr>
                <a:spLocks/>
              </p:cNvSpPr>
              <p:nvPr/>
            </p:nvSpPr>
            <p:spPr bwMode="black">
              <a:xfrm>
                <a:off x="6727261" y="6257723"/>
                <a:ext cx="64995" cy="114403"/>
              </a:xfrm>
              <a:custGeom>
                <a:avLst/>
                <a:gdLst/>
                <a:ahLst/>
                <a:cxnLst>
                  <a:cxn ang="0">
                    <a:pos x="79" y="32"/>
                  </a:cxn>
                  <a:cxn ang="0">
                    <a:pos x="74" y="31"/>
                  </a:cxn>
                  <a:cxn ang="0">
                    <a:pos x="69" y="29"/>
                  </a:cxn>
                  <a:cxn ang="0">
                    <a:pos x="64" y="29"/>
                  </a:cxn>
                  <a:cxn ang="0">
                    <a:pos x="51" y="32"/>
                  </a:cxn>
                  <a:cxn ang="0">
                    <a:pos x="41" y="41"/>
                  </a:cxn>
                  <a:cxn ang="0">
                    <a:pos x="35" y="54"/>
                  </a:cxn>
                  <a:cxn ang="0">
                    <a:pos x="32" y="73"/>
                  </a:cxn>
                  <a:cxn ang="0">
                    <a:pos x="32" y="146"/>
                  </a:cxn>
                  <a:cxn ang="0">
                    <a:pos x="0" y="146"/>
                  </a:cxn>
                  <a:cxn ang="0">
                    <a:pos x="0" y="2"/>
                  </a:cxn>
                  <a:cxn ang="0">
                    <a:pos x="32" y="2"/>
                  </a:cxn>
                  <a:cxn ang="0">
                    <a:pos x="32" y="30"/>
                  </a:cxn>
                  <a:cxn ang="0">
                    <a:pos x="33" y="30"/>
                  </a:cxn>
                  <a:cxn ang="0">
                    <a:pos x="40" y="17"/>
                  </a:cxn>
                  <a:cxn ang="0">
                    <a:pos x="48"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4" y="31"/>
                    </a:cubicBezTo>
                    <a:cubicBezTo>
                      <a:pt x="73" y="30"/>
                      <a:pt x="71" y="30"/>
                      <a:pt x="69" y="29"/>
                    </a:cubicBezTo>
                    <a:cubicBezTo>
                      <a:pt x="67" y="29"/>
                      <a:pt x="66" y="29"/>
                      <a:pt x="64" y="29"/>
                    </a:cubicBezTo>
                    <a:cubicBezTo>
                      <a:pt x="59" y="29"/>
                      <a:pt x="55" y="30"/>
                      <a:pt x="51" y="32"/>
                    </a:cubicBezTo>
                    <a:cubicBezTo>
                      <a:pt x="48" y="34"/>
                      <a:pt x="44" y="37"/>
                      <a:pt x="41" y="41"/>
                    </a:cubicBezTo>
                    <a:cubicBezTo>
                      <a:pt x="39" y="44"/>
                      <a:pt x="36"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8" y="7"/>
                    </a:cubicBezTo>
                    <a:cubicBezTo>
                      <a:pt x="52" y="5"/>
                      <a:pt x="55" y="3"/>
                      <a:pt x="59" y="2"/>
                    </a:cubicBezTo>
                    <a:cubicBezTo>
                      <a:pt x="62" y="0"/>
                      <a:pt x="66" y="0"/>
                      <a:pt x="70" y="0"/>
                    </a:cubicBezTo>
                    <a:cubicBezTo>
                      <a:pt x="72" y="0"/>
                      <a:pt x="74" y="0"/>
                      <a:pt x="77" y="0"/>
                    </a:cubicBezTo>
                    <a:cubicBezTo>
                      <a:pt x="79" y="1"/>
                      <a:pt x="81" y="1"/>
                      <a:pt x="83" y="2"/>
                    </a:cubicBezTo>
                    <a:cubicBezTo>
                      <a:pt x="83" y="34"/>
                      <a:pt x="83" y="34"/>
                      <a:pt x="83" y="34"/>
                    </a:cubicBezTo>
                    <a:cubicBezTo>
                      <a:pt x="82" y="33"/>
                      <a:pt x="81" y="33"/>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20" name="Rectangle 32"/>
              <p:cNvSpPr>
                <a:spLocks noChangeArrowheads="1"/>
              </p:cNvSpPr>
              <p:nvPr/>
            </p:nvSpPr>
            <p:spPr bwMode="black">
              <a:xfrm>
                <a:off x="6805851" y="6205329"/>
                <a:ext cx="25534" cy="166797"/>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21" name="Freeform 33"/>
              <p:cNvSpPr>
                <a:spLocks noEditPoints="1"/>
              </p:cNvSpPr>
              <p:nvPr/>
            </p:nvSpPr>
            <p:spPr bwMode="black">
              <a:xfrm>
                <a:off x="6852607" y="6257059"/>
                <a:ext cx="102797" cy="118383"/>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6" y="42"/>
                  </a:cxn>
                  <a:cxn ang="0">
                    <a:pos x="22" y="18"/>
                  </a:cxn>
                  <a:cxn ang="0">
                    <a:pos x="44" y="4"/>
                  </a:cxn>
                  <a:cxn ang="0">
                    <a:pos x="69"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9"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7" y="148"/>
                      <a:pt x="92" y="149"/>
                      <a:pt x="86" y="149"/>
                    </a:cubicBezTo>
                    <a:cubicBezTo>
                      <a:pt x="81" y="150"/>
                      <a:pt x="75" y="151"/>
                      <a:pt x="69" y="151"/>
                    </a:cubicBezTo>
                    <a:cubicBezTo>
                      <a:pt x="58" y="151"/>
                      <a:pt x="49" y="149"/>
                      <a:pt x="40" y="146"/>
                    </a:cubicBezTo>
                    <a:cubicBezTo>
                      <a:pt x="32" y="143"/>
                      <a:pt x="24" y="138"/>
                      <a:pt x="19"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9"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22" name="Freeform 34"/>
              <p:cNvSpPr>
                <a:spLocks/>
              </p:cNvSpPr>
              <p:nvPr/>
            </p:nvSpPr>
            <p:spPr bwMode="black">
              <a:xfrm>
                <a:off x="6974969" y="6257723"/>
                <a:ext cx="64995" cy="114403"/>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grpSp>
        <p:grpSp>
          <p:nvGrpSpPr>
            <p:cNvPr id="106" name="Group 105"/>
            <p:cNvGrpSpPr/>
            <p:nvPr/>
          </p:nvGrpSpPr>
          <p:grpSpPr bwMode="black">
            <a:xfrm>
              <a:off x="4075545" y="1793709"/>
              <a:ext cx="807985" cy="295959"/>
              <a:chOff x="7376591" y="6134773"/>
              <a:chExt cx="919129" cy="336446"/>
            </a:xfrm>
            <a:solidFill>
              <a:schemeClr val="tx1"/>
            </a:solidFill>
            <a:effectLst/>
          </p:grpSpPr>
          <p:sp>
            <p:nvSpPr>
              <p:cNvPr id="205" name="Freeform 24"/>
              <p:cNvSpPr>
                <a:spLocks/>
              </p:cNvSpPr>
              <p:nvPr/>
            </p:nvSpPr>
            <p:spPr bwMode="black">
              <a:xfrm>
                <a:off x="7984332" y="6141379"/>
                <a:ext cx="40319" cy="3918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6" y="41"/>
                      <a:pt x="58" y="57"/>
                      <a:pt x="50" y="73"/>
                    </a:cubicBezTo>
                    <a:cubicBezTo>
                      <a:pt x="33" y="64"/>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06" name="Freeform 25"/>
              <p:cNvSpPr>
                <a:spLocks/>
              </p:cNvSpPr>
              <p:nvPr/>
            </p:nvSpPr>
            <p:spPr bwMode="black">
              <a:xfrm>
                <a:off x="8116906" y="6158463"/>
                <a:ext cx="39863" cy="39408"/>
              </a:xfrm>
              <a:custGeom>
                <a:avLst/>
                <a:gdLst/>
                <a:ahLst/>
                <a:cxnLst>
                  <a:cxn ang="0">
                    <a:pos x="21" y="0"/>
                  </a:cxn>
                  <a:cxn ang="0">
                    <a:pos x="74" y="25"/>
                  </a:cxn>
                  <a:cxn ang="0">
                    <a:pos x="49" y="73"/>
                  </a:cxn>
                  <a:cxn ang="0">
                    <a:pos x="0" y="44"/>
                  </a:cxn>
                  <a:cxn ang="0">
                    <a:pos x="21" y="0"/>
                  </a:cxn>
                </a:cxnLst>
                <a:rect l="0" t="0" r="r" b="b"/>
                <a:pathLst>
                  <a:path w="74" h="73">
                    <a:moveTo>
                      <a:pt x="21" y="0"/>
                    </a:moveTo>
                    <a:cubicBezTo>
                      <a:pt x="39" y="9"/>
                      <a:pt x="56" y="17"/>
                      <a:pt x="74" y="25"/>
                    </a:cubicBezTo>
                    <a:cubicBezTo>
                      <a:pt x="66" y="41"/>
                      <a:pt x="58" y="57"/>
                      <a:pt x="49" y="73"/>
                    </a:cubicBezTo>
                    <a:cubicBezTo>
                      <a:pt x="33" y="64"/>
                      <a:pt x="16"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07" name="Freeform 26"/>
              <p:cNvSpPr>
                <a:spLocks/>
              </p:cNvSpPr>
              <p:nvPr/>
            </p:nvSpPr>
            <p:spPr bwMode="black">
              <a:xfrm>
                <a:off x="8017134" y="6172131"/>
                <a:ext cx="40319" cy="39180"/>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7" y="41"/>
                      <a:pt x="58" y="57"/>
                      <a:pt x="50" y="73"/>
                    </a:cubicBezTo>
                    <a:cubicBezTo>
                      <a:pt x="34" y="64"/>
                      <a:pt x="17"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08" name="Freeform 27"/>
              <p:cNvSpPr>
                <a:spLocks/>
              </p:cNvSpPr>
              <p:nvPr/>
            </p:nvSpPr>
            <p:spPr bwMode="black">
              <a:xfrm>
                <a:off x="8077498" y="6174181"/>
                <a:ext cx="39863" cy="39408"/>
              </a:xfrm>
              <a:custGeom>
                <a:avLst/>
                <a:gdLst/>
                <a:ahLst/>
                <a:cxnLst>
                  <a:cxn ang="0">
                    <a:pos x="21" y="0"/>
                  </a:cxn>
                  <a:cxn ang="0">
                    <a:pos x="74" y="25"/>
                  </a:cxn>
                  <a:cxn ang="0">
                    <a:pos x="50" y="73"/>
                  </a:cxn>
                  <a:cxn ang="0">
                    <a:pos x="0" y="48"/>
                  </a:cxn>
                  <a:cxn ang="0">
                    <a:pos x="21" y="0"/>
                  </a:cxn>
                </a:cxnLst>
                <a:rect l="0" t="0" r="r" b="b"/>
                <a:pathLst>
                  <a:path w="74" h="73">
                    <a:moveTo>
                      <a:pt x="21" y="0"/>
                    </a:moveTo>
                    <a:cubicBezTo>
                      <a:pt x="39" y="8"/>
                      <a:pt x="57" y="17"/>
                      <a:pt x="74" y="25"/>
                    </a:cubicBezTo>
                    <a:cubicBezTo>
                      <a:pt x="66" y="41"/>
                      <a:pt x="58" y="57"/>
                      <a:pt x="50" y="73"/>
                    </a:cubicBezTo>
                    <a:cubicBezTo>
                      <a:pt x="33" y="65"/>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09" name="Freeform 28"/>
              <p:cNvSpPr>
                <a:spLocks/>
              </p:cNvSpPr>
              <p:nvPr/>
            </p:nvSpPr>
            <p:spPr bwMode="black">
              <a:xfrm>
                <a:off x="7977726" y="6187620"/>
                <a:ext cx="40546" cy="39408"/>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7" y="41"/>
                      <a:pt x="59" y="57"/>
                      <a:pt x="50" y="73"/>
                    </a:cubicBezTo>
                    <a:cubicBezTo>
                      <a:pt x="34" y="65"/>
                      <a:pt x="17"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10" name="Freeform 29"/>
              <p:cNvSpPr>
                <a:spLocks/>
              </p:cNvSpPr>
              <p:nvPr/>
            </p:nvSpPr>
            <p:spPr bwMode="black">
              <a:xfrm>
                <a:off x="7376591" y="6239329"/>
                <a:ext cx="159452" cy="231890"/>
              </a:xfrm>
              <a:custGeom>
                <a:avLst/>
                <a:gdLst/>
                <a:ahLst/>
                <a:cxnLst>
                  <a:cxn ang="0">
                    <a:pos x="293" y="196"/>
                  </a:cxn>
                  <a:cxn ang="0">
                    <a:pos x="114" y="236"/>
                  </a:cxn>
                  <a:cxn ang="0">
                    <a:pos x="131" y="430"/>
                  </a:cxn>
                  <a:cxn ang="0">
                    <a:pos x="129" y="430"/>
                  </a:cxn>
                  <a:cxn ang="0">
                    <a:pos x="237" y="142"/>
                  </a:cxn>
                  <a:cxn ang="0">
                    <a:pos x="237" y="140"/>
                  </a:cxn>
                  <a:cxn ang="0">
                    <a:pos x="218" y="119"/>
                  </a:cxn>
                  <a:cxn ang="0">
                    <a:pos x="170" y="104"/>
                  </a:cxn>
                  <a:cxn ang="0">
                    <a:pos x="135" y="123"/>
                  </a:cxn>
                  <a:cxn ang="0">
                    <a:pos x="126" y="119"/>
                  </a:cxn>
                  <a:cxn ang="0">
                    <a:pos x="293" y="196"/>
                  </a:cxn>
                </a:cxnLst>
                <a:rect l="0" t="0" r="r" b="b"/>
                <a:pathLst>
                  <a:path w="296" h="430">
                    <a:moveTo>
                      <a:pt x="293" y="196"/>
                    </a:moveTo>
                    <a:cubicBezTo>
                      <a:pt x="222" y="194"/>
                      <a:pt x="147" y="199"/>
                      <a:pt x="114" y="236"/>
                    </a:cubicBezTo>
                    <a:cubicBezTo>
                      <a:pt x="114" y="300"/>
                      <a:pt x="163" y="369"/>
                      <a:pt x="131" y="430"/>
                    </a:cubicBezTo>
                    <a:cubicBezTo>
                      <a:pt x="131" y="430"/>
                      <a:pt x="130" y="430"/>
                      <a:pt x="129" y="430"/>
                    </a:cubicBezTo>
                    <a:cubicBezTo>
                      <a:pt x="107" y="295"/>
                      <a:pt x="0" y="144"/>
                      <a:pt x="237" y="142"/>
                    </a:cubicBezTo>
                    <a:cubicBezTo>
                      <a:pt x="237" y="141"/>
                      <a:pt x="237" y="141"/>
                      <a:pt x="237" y="140"/>
                    </a:cubicBezTo>
                    <a:cubicBezTo>
                      <a:pt x="231" y="133"/>
                      <a:pt x="224" y="126"/>
                      <a:pt x="218" y="119"/>
                    </a:cubicBezTo>
                    <a:cubicBezTo>
                      <a:pt x="202" y="112"/>
                      <a:pt x="196" y="104"/>
                      <a:pt x="170" y="104"/>
                    </a:cubicBezTo>
                    <a:cubicBezTo>
                      <a:pt x="159" y="110"/>
                      <a:pt x="143" y="127"/>
                      <a:pt x="135" y="123"/>
                    </a:cubicBezTo>
                    <a:cubicBezTo>
                      <a:pt x="132" y="122"/>
                      <a:pt x="129" y="120"/>
                      <a:pt x="126" y="119"/>
                    </a:cubicBezTo>
                    <a:cubicBezTo>
                      <a:pt x="179" y="0"/>
                      <a:pt x="296" y="71"/>
                      <a:pt x="293" y="19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11" name="Freeform 30"/>
              <p:cNvSpPr>
                <a:spLocks noEditPoints="1"/>
              </p:cNvSpPr>
              <p:nvPr/>
            </p:nvSpPr>
            <p:spPr bwMode="black">
              <a:xfrm>
                <a:off x="7545838" y="6134773"/>
                <a:ext cx="749882" cy="298633"/>
              </a:xfrm>
              <a:custGeom>
                <a:avLst/>
                <a:gdLst/>
                <a:ahLst/>
                <a:cxnLst>
                  <a:cxn ang="0">
                    <a:pos x="981" y="334"/>
                  </a:cxn>
                  <a:cxn ang="0">
                    <a:pos x="1113" y="334"/>
                  </a:cxn>
                  <a:cxn ang="0">
                    <a:pos x="1102" y="184"/>
                  </a:cxn>
                  <a:cxn ang="0">
                    <a:pos x="1102" y="188"/>
                  </a:cxn>
                  <a:cxn ang="0">
                    <a:pos x="1136" y="334"/>
                  </a:cxn>
                  <a:cxn ang="0">
                    <a:pos x="1344" y="213"/>
                  </a:cxn>
                  <a:cxn ang="0">
                    <a:pos x="1392" y="390"/>
                  </a:cxn>
                  <a:cxn ang="0">
                    <a:pos x="1253" y="351"/>
                  </a:cxn>
                  <a:cxn ang="0">
                    <a:pos x="1000" y="390"/>
                  </a:cxn>
                  <a:cxn ang="0">
                    <a:pos x="894" y="369"/>
                  </a:cxn>
                  <a:cxn ang="0">
                    <a:pos x="850" y="390"/>
                  </a:cxn>
                  <a:cxn ang="0">
                    <a:pos x="739" y="371"/>
                  </a:cxn>
                  <a:cxn ang="0">
                    <a:pos x="645" y="390"/>
                  </a:cxn>
                  <a:cxn ang="0">
                    <a:pos x="453" y="267"/>
                  </a:cxn>
                  <a:cxn ang="0">
                    <a:pos x="297" y="390"/>
                  </a:cxn>
                  <a:cxn ang="0">
                    <a:pos x="155" y="545"/>
                  </a:cxn>
                  <a:cxn ang="0">
                    <a:pos x="52" y="526"/>
                  </a:cxn>
                  <a:cxn ang="0">
                    <a:pos x="0" y="505"/>
                  </a:cxn>
                  <a:cxn ang="0">
                    <a:pos x="4" y="493"/>
                  </a:cxn>
                  <a:cxn ang="0">
                    <a:pos x="113" y="507"/>
                  </a:cxn>
                  <a:cxn ang="0">
                    <a:pos x="272" y="326"/>
                  </a:cxn>
                  <a:cxn ang="0">
                    <a:pos x="226" y="252"/>
                  </a:cxn>
                  <a:cxn ang="0">
                    <a:pos x="246" y="202"/>
                  </a:cxn>
                  <a:cxn ang="0">
                    <a:pos x="257" y="211"/>
                  </a:cxn>
                  <a:cxn ang="0">
                    <a:pos x="297" y="334"/>
                  </a:cxn>
                  <a:cxn ang="0">
                    <a:pos x="424" y="302"/>
                  </a:cxn>
                  <a:cxn ang="0">
                    <a:pos x="384" y="221"/>
                  </a:cxn>
                  <a:cxn ang="0">
                    <a:pos x="376" y="230"/>
                  </a:cxn>
                  <a:cxn ang="0">
                    <a:pos x="318" y="181"/>
                  </a:cxn>
                  <a:cxn ang="0">
                    <a:pos x="522" y="0"/>
                  </a:cxn>
                  <a:cxn ang="0">
                    <a:pos x="522" y="56"/>
                  </a:cxn>
                  <a:cxn ang="0">
                    <a:pos x="359" y="121"/>
                  </a:cxn>
                  <a:cxn ang="0">
                    <a:pos x="420" y="177"/>
                  </a:cxn>
                  <a:cxn ang="0">
                    <a:pos x="582" y="334"/>
                  </a:cxn>
                  <a:cxn ang="0">
                    <a:pos x="712" y="328"/>
                  </a:cxn>
                  <a:cxn ang="0">
                    <a:pos x="731" y="242"/>
                  </a:cxn>
                  <a:cxn ang="0">
                    <a:pos x="735" y="244"/>
                  </a:cxn>
                  <a:cxn ang="0">
                    <a:pos x="825" y="334"/>
                  </a:cxn>
                  <a:cxn ang="0">
                    <a:pos x="866" y="328"/>
                  </a:cxn>
                  <a:cxn ang="0">
                    <a:pos x="885" y="242"/>
                  </a:cxn>
                  <a:cxn ang="0">
                    <a:pos x="887" y="246"/>
                  </a:cxn>
                  <a:cxn ang="0">
                    <a:pos x="954" y="332"/>
                  </a:cxn>
                  <a:cxn ang="0">
                    <a:pos x="935" y="257"/>
                  </a:cxn>
                  <a:cxn ang="0">
                    <a:pos x="956" y="221"/>
                  </a:cxn>
                  <a:cxn ang="0">
                    <a:pos x="958" y="221"/>
                  </a:cxn>
                  <a:cxn ang="0">
                    <a:pos x="981" y="334"/>
                  </a:cxn>
                  <a:cxn ang="0">
                    <a:pos x="1357" y="330"/>
                  </a:cxn>
                  <a:cxn ang="0">
                    <a:pos x="1324" y="259"/>
                  </a:cxn>
                  <a:cxn ang="0">
                    <a:pos x="1284" y="298"/>
                  </a:cxn>
                  <a:cxn ang="0">
                    <a:pos x="1357" y="330"/>
                  </a:cxn>
                </a:cxnLst>
                <a:rect l="0" t="0" r="r" b="b"/>
                <a:pathLst>
                  <a:path w="1392" h="554">
                    <a:moveTo>
                      <a:pt x="981" y="334"/>
                    </a:moveTo>
                    <a:cubicBezTo>
                      <a:pt x="1025" y="334"/>
                      <a:pt x="1069" y="334"/>
                      <a:pt x="1113" y="334"/>
                    </a:cubicBezTo>
                    <a:cubicBezTo>
                      <a:pt x="1113" y="258"/>
                      <a:pt x="1048" y="238"/>
                      <a:pt x="1102" y="184"/>
                    </a:cubicBezTo>
                    <a:cubicBezTo>
                      <a:pt x="1102" y="186"/>
                      <a:pt x="1102" y="187"/>
                      <a:pt x="1102" y="188"/>
                    </a:cubicBezTo>
                    <a:cubicBezTo>
                      <a:pt x="1136" y="217"/>
                      <a:pt x="1137" y="270"/>
                      <a:pt x="1136" y="334"/>
                    </a:cubicBezTo>
                    <a:cubicBezTo>
                      <a:pt x="1259" y="335"/>
                      <a:pt x="1246" y="228"/>
                      <a:pt x="1344" y="213"/>
                    </a:cubicBezTo>
                    <a:cubicBezTo>
                      <a:pt x="1367" y="281"/>
                      <a:pt x="1392" y="283"/>
                      <a:pt x="1392" y="390"/>
                    </a:cubicBezTo>
                    <a:cubicBezTo>
                      <a:pt x="1314" y="391"/>
                      <a:pt x="1302" y="366"/>
                      <a:pt x="1253" y="351"/>
                    </a:cubicBezTo>
                    <a:cubicBezTo>
                      <a:pt x="1213" y="406"/>
                      <a:pt x="1094" y="390"/>
                      <a:pt x="1000" y="390"/>
                    </a:cubicBezTo>
                    <a:cubicBezTo>
                      <a:pt x="959" y="390"/>
                      <a:pt x="910" y="394"/>
                      <a:pt x="894" y="369"/>
                    </a:cubicBezTo>
                    <a:cubicBezTo>
                      <a:pt x="881" y="377"/>
                      <a:pt x="869" y="386"/>
                      <a:pt x="850" y="390"/>
                    </a:cubicBezTo>
                    <a:cubicBezTo>
                      <a:pt x="805" y="400"/>
                      <a:pt x="763" y="383"/>
                      <a:pt x="739" y="371"/>
                    </a:cubicBezTo>
                    <a:cubicBezTo>
                      <a:pt x="714" y="387"/>
                      <a:pt x="690" y="390"/>
                      <a:pt x="645" y="390"/>
                    </a:cubicBezTo>
                    <a:cubicBezTo>
                      <a:pt x="509" y="390"/>
                      <a:pt x="525" y="322"/>
                      <a:pt x="453" y="267"/>
                    </a:cubicBezTo>
                    <a:cubicBezTo>
                      <a:pt x="454" y="357"/>
                      <a:pt x="389" y="392"/>
                      <a:pt x="297" y="390"/>
                    </a:cubicBezTo>
                    <a:cubicBezTo>
                      <a:pt x="298" y="458"/>
                      <a:pt x="211" y="533"/>
                      <a:pt x="155" y="545"/>
                    </a:cubicBezTo>
                    <a:cubicBezTo>
                      <a:pt x="115" y="554"/>
                      <a:pt x="77" y="536"/>
                      <a:pt x="52" y="526"/>
                    </a:cubicBezTo>
                    <a:cubicBezTo>
                      <a:pt x="34" y="519"/>
                      <a:pt x="17" y="512"/>
                      <a:pt x="0" y="505"/>
                    </a:cubicBezTo>
                    <a:cubicBezTo>
                      <a:pt x="1" y="501"/>
                      <a:pt x="2" y="497"/>
                      <a:pt x="4" y="493"/>
                    </a:cubicBezTo>
                    <a:cubicBezTo>
                      <a:pt x="31" y="502"/>
                      <a:pt x="76" y="515"/>
                      <a:pt x="113" y="507"/>
                    </a:cubicBezTo>
                    <a:cubicBezTo>
                      <a:pt x="179" y="493"/>
                      <a:pt x="290" y="419"/>
                      <a:pt x="272" y="326"/>
                    </a:cubicBezTo>
                    <a:cubicBezTo>
                      <a:pt x="267" y="297"/>
                      <a:pt x="242" y="272"/>
                      <a:pt x="226" y="252"/>
                    </a:cubicBezTo>
                    <a:cubicBezTo>
                      <a:pt x="233" y="235"/>
                      <a:pt x="239" y="218"/>
                      <a:pt x="246" y="202"/>
                    </a:cubicBezTo>
                    <a:cubicBezTo>
                      <a:pt x="249" y="205"/>
                      <a:pt x="253" y="208"/>
                      <a:pt x="257" y="211"/>
                    </a:cubicBezTo>
                    <a:cubicBezTo>
                      <a:pt x="276" y="251"/>
                      <a:pt x="297" y="267"/>
                      <a:pt x="297" y="334"/>
                    </a:cubicBezTo>
                    <a:cubicBezTo>
                      <a:pt x="347" y="336"/>
                      <a:pt x="404" y="329"/>
                      <a:pt x="424" y="302"/>
                    </a:cubicBezTo>
                    <a:cubicBezTo>
                      <a:pt x="451" y="266"/>
                      <a:pt x="412" y="228"/>
                      <a:pt x="384" y="221"/>
                    </a:cubicBezTo>
                    <a:cubicBezTo>
                      <a:pt x="381" y="224"/>
                      <a:pt x="379" y="227"/>
                      <a:pt x="376" y="230"/>
                    </a:cubicBezTo>
                    <a:cubicBezTo>
                      <a:pt x="354" y="217"/>
                      <a:pt x="335" y="200"/>
                      <a:pt x="318" y="181"/>
                    </a:cubicBezTo>
                    <a:cubicBezTo>
                      <a:pt x="317" y="59"/>
                      <a:pt x="430" y="25"/>
                      <a:pt x="522" y="0"/>
                    </a:cubicBezTo>
                    <a:cubicBezTo>
                      <a:pt x="522" y="19"/>
                      <a:pt x="522" y="37"/>
                      <a:pt x="522" y="56"/>
                    </a:cubicBezTo>
                    <a:cubicBezTo>
                      <a:pt x="482" y="65"/>
                      <a:pt x="381" y="95"/>
                      <a:pt x="359" y="121"/>
                    </a:cubicBezTo>
                    <a:cubicBezTo>
                      <a:pt x="364" y="147"/>
                      <a:pt x="402" y="162"/>
                      <a:pt x="420" y="177"/>
                    </a:cubicBezTo>
                    <a:cubicBezTo>
                      <a:pt x="460" y="207"/>
                      <a:pt x="546" y="325"/>
                      <a:pt x="582" y="334"/>
                    </a:cubicBezTo>
                    <a:cubicBezTo>
                      <a:pt x="603" y="340"/>
                      <a:pt x="701" y="336"/>
                      <a:pt x="712" y="328"/>
                    </a:cubicBezTo>
                    <a:cubicBezTo>
                      <a:pt x="729" y="317"/>
                      <a:pt x="723" y="263"/>
                      <a:pt x="731" y="242"/>
                    </a:cubicBezTo>
                    <a:cubicBezTo>
                      <a:pt x="733" y="243"/>
                      <a:pt x="734" y="243"/>
                      <a:pt x="735" y="244"/>
                    </a:cubicBezTo>
                    <a:cubicBezTo>
                      <a:pt x="743" y="294"/>
                      <a:pt x="764" y="334"/>
                      <a:pt x="825" y="334"/>
                    </a:cubicBezTo>
                    <a:cubicBezTo>
                      <a:pt x="841" y="334"/>
                      <a:pt x="856" y="335"/>
                      <a:pt x="866" y="328"/>
                    </a:cubicBezTo>
                    <a:cubicBezTo>
                      <a:pt x="883" y="317"/>
                      <a:pt x="877" y="263"/>
                      <a:pt x="885" y="242"/>
                    </a:cubicBezTo>
                    <a:cubicBezTo>
                      <a:pt x="885" y="243"/>
                      <a:pt x="886" y="245"/>
                      <a:pt x="887" y="246"/>
                    </a:cubicBezTo>
                    <a:cubicBezTo>
                      <a:pt x="899" y="274"/>
                      <a:pt x="903" y="354"/>
                      <a:pt x="954" y="332"/>
                    </a:cubicBezTo>
                    <a:cubicBezTo>
                      <a:pt x="983" y="318"/>
                      <a:pt x="946" y="266"/>
                      <a:pt x="935" y="257"/>
                    </a:cubicBezTo>
                    <a:cubicBezTo>
                      <a:pt x="942" y="245"/>
                      <a:pt x="949" y="233"/>
                      <a:pt x="956" y="221"/>
                    </a:cubicBezTo>
                    <a:cubicBezTo>
                      <a:pt x="957" y="221"/>
                      <a:pt x="957" y="221"/>
                      <a:pt x="958" y="221"/>
                    </a:cubicBezTo>
                    <a:cubicBezTo>
                      <a:pt x="970" y="255"/>
                      <a:pt x="981" y="280"/>
                      <a:pt x="981" y="334"/>
                    </a:cubicBezTo>
                    <a:close/>
                    <a:moveTo>
                      <a:pt x="1357" y="330"/>
                    </a:moveTo>
                    <a:cubicBezTo>
                      <a:pt x="1356" y="303"/>
                      <a:pt x="1340" y="274"/>
                      <a:pt x="1324" y="259"/>
                    </a:cubicBezTo>
                    <a:cubicBezTo>
                      <a:pt x="1311" y="262"/>
                      <a:pt x="1274" y="291"/>
                      <a:pt x="1284" y="298"/>
                    </a:cubicBezTo>
                    <a:cubicBezTo>
                      <a:pt x="1298" y="316"/>
                      <a:pt x="1327" y="329"/>
                      <a:pt x="1357" y="33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grpSp>
        <p:grpSp>
          <p:nvGrpSpPr>
            <p:cNvPr id="107" name="Group 106"/>
            <p:cNvGrpSpPr/>
            <p:nvPr/>
          </p:nvGrpSpPr>
          <p:grpSpPr bwMode="black">
            <a:xfrm>
              <a:off x="5052689" y="4250210"/>
              <a:ext cx="628436" cy="164949"/>
              <a:chOff x="420233" y="6191684"/>
              <a:chExt cx="714879" cy="187513"/>
            </a:xfrm>
            <a:solidFill>
              <a:schemeClr val="tx1"/>
            </a:solidFill>
            <a:effectLst/>
          </p:grpSpPr>
          <p:sp>
            <p:nvSpPr>
              <p:cNvPr id="193" name="Freeform 20"/>
              <p:cNvSpPr>
                <a:spLocks/>
              </p:cNvSpPr>
              <p:nvPr/>
            </p:nvSpPr>
            <p:spPr bwMode="black">
              <a:xfrm>
                <a:off x="420233" y="6223203"/>
                <a:ext cx="114883" cy="155994"/>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94" name="Freeform 21"/>
              <p:cNvSpPr>
                <a:spLocks/>
              </p:cNvSpPr>
              <p:nvPr/>
            </p:nvSpPr>
            <p:spPr bwMode="black">
              <a:xfrm>
                <a:off x="659820" y="6266369"/>
                <a:ext cx="160334" cy="110544"/>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95" name="Freeform 22"/>
              <p:cNvSpPr>
                <a:spLocks/>
              </p:cNvSpPr>
              <p:nvPr/>
            </p:nvSpPr>
            <p:spPr bwMode="black">
              <a:xfrm>
                <a:off x="1039643" y="6266369"/>
                <a:ext cx="95469" cy="110544"/>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96" name="Freeform 25"/>
              <p:cNvSpPr>
                <a:spLocks/>
              </p:cNvSpPr>
              <p:nvPr/>
            </p:nvSpPr>
            <p:spPr bwMode="black">
              <a:xfrm>
                <a:off x="611629" y="6191684"/>
                <a:ext cx="37229" cy="28778"/>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97" name="Freeform 26"/>
              <p:cNvSpPr>
                <a:spLocks/>
              </p:cNvSpPr>
              <p:nvPr/>
            </p:nvSpPr>
            <p:spPr bwMode="black">
              <a:xfrm>
                <a:off x="998760" y="6266826"/>
                <a:ext cx="20099" cy="50019"/>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98" name="Freeform 36"/>
              <p:cNvSpPr>
                <a:spLocks/>
              </p:cNvSpPr>
              <p:nvPr/>
            </p:nvSpPr>
            <p:spPr bwMode="black">
              <a:xfrm>
                <a:off x="420233" y="6223203"/>
                <a:ext cx="114883" cy="155994"/>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99" name="Freeform 37"/>
              <p:cNvSpPr>
                <a:spLocks noEditPoints="1"/>
              </p:cNvSpPr>
              <p:nvPr/>
            </p:nvSpPr>
            <p:spPr bwMode="black">
              <a:xfrm>
                <a:off x="546993" y="6266369"/>
                <a:ext cx="90445" cy="112828"/>
              </a:xfrm>
              <a:custGeom>
                <a:avLst/>
                <a:gdLst/>
                <a:ahLst/>
                <a:cxnLst>
                  <a:cxn ang="0">
                    <a:pos x="193" y="53"/>
                  </a:cxn>
                  <a:cxn ang="0">
                    <a:pos x="176" y="24"/>
                  </a:cxn>
                  <a:cxn ang="0">
                    <a:pos x="148" y="6"/>
                  </a:cxn>
                  <a:cxn ang="0">
                    <a:pos x="107" y="0"/>
                  </a:cxn>
                  <a:cxn ang="0">
                    <a:pos x="82" y="2"/>
                  </a:cxn>
                  <a:cxn ang="0">
                    <a:pos x="58" y="7"/>
                  </a:cxn>
                  <a:cxn ang="0">
                    <a:pos x="37" y="14"/>
                  </a:cxn>
                  <a:cxn ang="0">
                    <a:pos x="23" y="21"/>
                  </a:cxn>
                  <a:cxn ang="0">
                    <a:pos x="23" y="68"/>
                  </a:cxn>
                  <a:cxn ang="0">
                    <a:pos x="59" y="49"/>
                  </a:cxn>
                  <a:cxn ang="0">
                    <a:pos x="101" y="42"/>
                  </a:cxn>
                  <a:cxn ang="0">
                    <a:pos x="135" y="53"/>
                  </a:cxn>
                  <a:cxn ang="0">
                    <a:pos x="146" y="90"/>
                  </a:cxn>
                  <a:cxn ang="0">
                    <a:pos x="77" y="100"/>
                  </a:cxn>
                  <a:cxn ang="0">
                    <a:pos x="42" y="109"/>
                  </a:cxn>
                  <a:cxn ang="0">
                    <a:pos x="18" y="126"/>
                  </a:cxn>
                  <a:cxn ang="0">
                    <a:pos x="4" y="150"/>
                  </a:cxn>
                  <a:cxn ang="0">
                    <a:pos x="0" y="178"/>
                  </a:cxn>
                  <a:cxn ang="0">
                    <a:pos x="5" y="207"/>
                  </a:cxn>
                  <a:cxn ang="0">
                    <a:pos x="19" y="229"/>
                  </a:cxn>
                  <a:cxn ang="0">
                    <a:pos x="43" y="243"/>
                  </a:cxn>
                  <a:cxn ang="0">
                    <a:pos x="75" y="248"/>
                  </a:cxn>
                  <a:cxn ang="0">
                    <a:pos x="115" y="239"/>
                  </a:cxn>
                  <a:cxn ang="0">
                    <a:pos x="145" y="210"/>
                  </a:cxn>
                  <a:cxn ang="0">
                    <a:pos x="146" y="210"/>
                  </a:cxn>
                  <a:cxn ang="0">
                    <a:pos x="146" y="243"/>
                  </a:cxn>
                  <a:cxn ang="0">
                    <a:pos x="199" y="243"/>
                  </a:cxn>
                  <a:cxn ang="0">
                    <a:pos x="199" y="92"/>
                  </a:cxn>
                  <a:cxn ang="0">
                    <a:pos x="193" y="53"/>
                  </a:cxn>
                  <a:cxn ang="0">
                    <a:pos x="146" y="149"/>
                  </a:cxn>
                  <a:cxn ang="0">
                    <a:pos x="142" y="171"/>
                  </a:cxn>
                  <a:cxn ang="0">
                    <a:pos x="131" y="189"/>
                  </a:cxn>
                  <a:cxn ang="0">
                    <a:pos x="114" y="202"/>
                  </a:cxn>
                  <a:cxn ang="0">
                    <a:pos x="91" y="206"/>
                  </a:cxn>
                  <a:cxn ang="0">
                    <a:pos x="75" y="204"/>
                  </a:cxn>
                  <a:cxn ang="0">
                    <a:pos x="63" y="197"/>
                  </a:cxn>
                  <a:cxn ang="0">
                    <a:pos x="55" y="186"/>
                  </a:cxn>
                  <a:cxn ang="0">
                    <a:pos x="52" y="173"/>
                  </a:cxn>
                  <a:cxn ang="0">
                    <a:pos x="54" y="158"/>
                  </a:cxn>
                  <a:cxn ang="0">
                    <a:pos x="61" y="147"/>
                  </a:cxn>
                  <a:cxn ang="0">
                    <a:pos x="74" y="139"/>
                  </a:cxn>
                  <a:cxn ang="0">
                    <a:pos x="95" y="134"/>
                  </a:cxn>
                  <a:cxn ang="0">
                    <a:pos x="146" y="127"/>
                  </a:cxn>
                  <a:cxn ang="0">
                    <a:pos x="146" y="149"/>
                  </a:cxn>
                </a:cxnLst>
                <a:rect l="0" t="0" r="r" b="b"/>
                <a:pathLst>
                  <a:path w="199" h="248">
                    <a:moveTo>
                      <a:pt x="193" y="53"/>
                    </a:moveTo>
                    <a:cubicBezTo>
                      <a:pt x="189" y="42"/>
                      <a:pt x="184" y="32"/>
                      <a:pt x="176" y="24"/>
                    </a:cubicBezTo>
                    <a:cubicBezTo>
                      <a:pt x="169" y="16"/>
                      <a:pt x="159" y="10"/>
                      <a:pt x="148" y="6"/>
                    </a:cubicBezTo>
                    <a:cubicBezTo>
                      <a:pt x="136" y="2"/>
                      <a:pt x="123" y="0"/>
                      <a:pt x="107" y="0"/>
                    </a:cubicBezTo>
                    <a:cubicBezTo>
                      <a:pt x="99" y="0"/>
                      <a:pt x="91" y="1"/>
                      <a:pt x="82" y="2"/>
                    </a:cubicBezTo>
                    <a:cubicBezTo>
                      <a:pt x="74" y="3"/>
                      <a:pt x="66" y="5"/>
                      <a:pt x="58" y="7"/>
                    </a:cubicBezTo>
                    <a:cubicBezTo>
                      <a:pt x="50" y="9"/>
                      <a:pt x="43" y="12"/>
                      <a:pt x="37" y="14"/>
                    </a:cubicBezTo>
                    <a:cubicBezTo>
                      <a:pt x="31" y="17"/>
                      <a:pt x="26" y="19"/>
                      <a:pt x="23" y="21"/>
                    </a:cubicBezTo>
                    <a:cubicBezTo>
                      <a:pt x="23" y="68"/>
                      <a:pt x="23" y="68"/>
                      <a:pt x="23" y="68"/>
                    </a:cubicBezTo>
                    <a:cubicBezTo>
                      <a:pt x="33" y="60"/>
                      <a:pt x="46" y="54"/>
                      <a:pt x="59" y="49"/>
                    </a:cubicBezTo>
                    <a:cubicBezTo>
                      <a:pt x="73" y="44"/>
                      <a:pt x="87" y="42"/>
                      <a:pt x="101" y="42"/>
                    </a:cubicBezTo>
                    <a:cubicBezTo>
                      <a:pt x="116" y="42"/>
                      <a:pt x="127" y="46"/>
                      <a:pt x="135" y="53"/>
                    </a:cubicBezTo>
                    <a:cubicBezTo>
                      <a:pt x="142" y="61"/>
                      <a:pt x="146" y="73"/>
                      <a:pt x="146" y="90"/>
                    </a:cubicBezTo>
                    <a:cubicBezTo>
                      <a:pt x="77" y="100"/>
                      <a:pt x="77" y="100"/>
                      <a:pt x="77" y="100"/>
                    </a:cubicBezTo>
                    <a:cubicBezTo>
                      <a:pt x="63" y="101"/>
                      <a:pt x="52" y="104"/>
                      <a:pt x="42" y="109"/>
                    </a:cubicBezTo>
                    <a:cubicBezTo>
                      <a:pt x="32" y="114"/>
                      <a:pt x="24" y="119"/>
                      <a:pt x="18" y="126"/>
                    </a:cubicBezTo>
                    <a:cubicBezTo>
                      <a:pt x="12" y="133"/>
                      <a:pt x="7" y="141"/>
                      <a:pt x="4" y="150"/>
                    </a:cubicBezTo>
                    <a:cubicBezTo>
                      <a:pt x="1" y="158"/>
                      <a:pt x="0" y="168"/>
                      <a:pt x="0" y="178"/>
                    </a:cubicBezTo>
                    <a:cubicBezTo>
                      <a:pt x="0" y="188"/>
                      <a:pt x="1" y="198"/>
                      <a:pt x="5" y="207"/>
                    </a:cubicBezTo>
                    <a:cubicBezTo>
                      <a:pt x="8" y="215"/>
                      <a:pt x="13" y="223"/>
                      <a:pt x="19" y="229"/>
                    </a:cubicBezTo>
                    <a:cubicBezTo>
                      <a:pt x="25" y="235"/>
                      <a:pt x="33" y="240"/>
                      <a:pt x="43" y="243"/>
                    </a:cubicBezTo>
                    <a:cubicBezTo>
                      <a:pt x="52" y="247"/>
                      <a:pt x="63" y="248"/>
                      <a:pt x="75" y="248"/>
                    </a:cubicBezTo>
                    <a:cubicBezTo>
                      <a:pt x="90" y="248"/>
                      <a:pt x="104" y="245"/>
                      <a:pt x="115" y="239"/>
                    </a:cubicBezTo>
                    <a:cubicBezTo>
                      <a:pt x="127" y="232"/>
                      <a:pt x="137" y="222"/>
                      <a:pt x="145" y="210"/>
                    </a:cubicBezTo>
                    <a:cubicBezTo>
                      <a:pt x="146" y="210"/>
                      <a:pt x="146" y="210"/>
                      <a:pt x="146" y="210"/>
                    </a:cubicBezTo>
                    <a:cubicBezTo>
                      <a:pt x="146" y="243"/>
                      <a:pt x="146" y="243"/>
                      <a:pt x="146" y="243"/>
                    </a:cubicBezTo>
                    <a:cubicBezTo>
                      <a:pt x="199" y="243"/>
                      <a:pt x="199" y="243"/>
                      <a:pt x="199" y="243"/>
                    </a:cubicBezTo>
                    <a:cubicBezTo>
                      <a:pt x="199" y="92"/>
                      <a:pt x="199" y="92"/>
                      <a:pt x="199" y="92"/>
                    </a:cubicBezTo>
                    <a:cubicBezTo>
                      <a:pt x="199" y="78"/>
                      <a:pt x="197" y="65"/>
                      <a:pt x="193" y="53"/>
                    </a:cubicBezTo>
                    <a:close/>
                    <a:moveTo>
                      <a:pt x="146" y="149"/>
                    </a:moveTo>
                    <a:cubicBezTo>
                      <a:pt x="146" y="157"/>
                      <a:pt x="145" y="164"/>
                      <a:pt x="142" y="171"/>
                    </a:cubicBezTo>
                    <a:cubicBezTo>
                      <a:pt x="140" y="178"/>
                      <a:pt x="136" y="184"/>
                      <a:pt x="131" y="189"/>
                    </a:cubicBezTo>
                    <a:cubicBezTo>
                      <a:pt x="126" y="194"/>
                      <a:pt x="121" y="199"/>
                      <a:pt x="114" y="202"/>
                    </a:cubicBezTo>
                    <a:cubicBezTo>
                      <a:pt x="107" y="205"/>
                      <a:pt x="100" y="206"/>
                      <a:pt x="91" y="206"/>
                    </a:cubicBezTo>
                    <a:cubicBezTo>
                      <a:pt x="85" y="206"/>
                      <a:pt x="80" y="205"/>
                      <a:pt x="75" y="204"/>
                    </a:cubicBezTo>
                    <a:cubicBezTo>
                      <a:pt x="70" y="202"/>
                      <a:pt x="66" y="199"/>
                      <a:pt x="63" y="197"/>
                    </a:cubicBezTo>
                    <a:cubicBezTo>
                      <a:pt x="59" y="194"/>
                      <a:pt x="57" y="190"/>
                      <a:pt x="55" y="186"/>
                    </a:cubicBezTo>
                    <a:cubicBezTo>
                      <a:pt x="53" y="182"/>
                      <a:pt x="52" y="177"/>
                      <a:pt x="52" y="173"/>
                    </a:cubicBezTo>
                    <a:cubicBezTo>
                      <a:pt x="52" y="167"/>
                      <a:pt x="53" y="162"/>
                      <a:pt x="54" y="158"/>
                    </a:cubicBezTo>
                    <a:cubicBezTo>
                      <a:pt x="55" y="154"/>
                      <a:pt x="57" y="150"/>
                      <a:pt x="61" y="147"/>
                    </a:cubicBezTo>
                    <a:cubicBezTo>
                      <a:pt x="64" y="144"/>
                      <a:pt x="68" y="141"/>
                      <a:pt x="74" y="139"/>
                    </a:cubicBezTo>
                    <a:cubicBezTo>
                      <a:pt x="79" y="137"/>
                      <a:pt x="86" y="135"/>
                      <a:pt x="95" y="134"/>
                    </a:cubicBezTo>
                    <a:cubicBezTo>
                      <a:pt x="146" y="127"/>
                      <a:pt x="146" y="127"/>
                      <a:pt x="146" y="127"/>
                    </a:cubicBezTo>
                    <a:lnTo>
                      <a:pt x="146" y="14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00" name="Freeform 38"/>
              <p:cNvSpPr>
                <a:spLocks/>
              </p:cNvSpPr>
              <p:nvPr/>
            </p:nvSpPr>
            <p:spPr bwMode="black">
              <a:xfrm>
                <a:off x="659820" y="6266369"/>
                <a:ext cx="160334" cy="110544"/>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01" name="Freeform 39"/>
              <p:cNvSpPr>
                <a:spLocks/>
              </p:cNvSpPr>
              <p:nvPr/>
            </p:nvSpPr>
            <p:spPr bwMode="black">
              <a:xfrm>
                <a:off x="1039643" y="6266369"/>
                <a:ext cx="95469" cy="110544"/>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02" name="Freeform 42"/>
              <p:cNvSpPr>
                <a:spLocks/>
              </p:cNvSpPr>
              <p:nvPr/>
            </p:nvSpPr>
            <p:spPr bwMode="black">
              <a:xfrm>
                <a:off x="611629" y="6191684"/>
                <a:ext cx="37229" cy="28778"/>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03" name="Freeform 43"/>
              <p:cNvSpPr>
                <a:spLocks noEditPoints="1"/>
              </p:cNvSpPr>
              <p:nvPr/>
            </p:nvSpPr>
            <p:spPr bwMode="black">
              <a:xfrm>
                <a:off x="891414" y="6266369"/>
                <a:ext cx="111000" cy="112828"/>
              </a:xfrm>
              <a:custGeom>
                <a:avLst/>
                <a:gdLst/>
                <a:ahLst/>
                <a:cxnLst>
                  <a:cxn ang="0">
                    <a:pos x="236" y="72"/>
                  </a:cxn>
                  <a:cxn ang="0">
                    <a:pos x="213" y="34"/>
                  </a:cxn>
                  <a:cxn ang="0">
                    <a:pos x="176" y="9"/>
                  </a:cxn>
                  <a:cxn ang="0">
                    <a:pos x="126" y="0"/>
                  </a:cxn>
                  <a:cxn ang="0">
                    <a:pos x="75" y="8"/>
                  </a:cxn>
                  <a:cxn ang="0">
                    <a:pos x="35" y="32"/>
                  </a:cxn>
                  <a:cxn ang="0">
                    <a:pos x="9" y="72"/>
                  </a:cxn>
                  <a:cxn ang="0">
                    <a:pos x="0" y="127"/>
                  </a:cxn>
                  <a:cxn ang="0">
                    <a:pos x="8" y="177"/>
                  </a:cxn>
                  <a:cxn ang="0">
                    <a:pos x="32" y="215"/>
                  </a:cxn>
                  <a:cxn ang="0">
                    <a:pos x="70" y="240"/>
                  </a:cxn>
                  <a:cxn ang="0">
                    <a:pos x="120" y="248"/>
                  </a:cxn>
                  <a:cxn ang="0">
                    <a:pos x="171" y="240"/>
                  </a:cxn>
                  <a:cxn ang="0">
                    <a:pos x="210" y="215"/>
                  </a:cxn>
                  <a:cxn ang="0">
                    <a:pos x="235" y="175"/>
                  </a:cxn>
                  <a:cxn ang="0">
                    <a:pos x="244" y="122"/>
                  </a:cxn>
                  <a:cxn ang="0">
                    <a:pos x="236" y="72"/>
                  </a:cxn>
                  <a:cxn ang="0">
                    <a:pos x="171" y="184"/>
                  </a:cxn>
                  <a:cxn ang="0">
                    <a:pos x="123" y="205"/>
                  </a:cxn>
                  <a:cxn ang="0">
                    <a:pos x="96" y="200"/>
                  </a:cxn>
                  <a:cxn ang="0">
                    <a:pos x="74" y="185"/>
                  </a:cxn>
                  <a:cxn ang="0">
                    <a:pos x="60" y="160"/>
                  </a:cxn>
                  <a:cxn ang="0">
                    <a:pos x="55" y="125"/>
                  </a:cxn>
                  <a:cxn ang="0">
                    <a:pos x="61" y="89"/>
                  </a:cxn>
                  <a:cxn ang="0">
                    <a:pos x="75" y="63"/>
                  </a:cxn>
                  <a:cxn ang="0">
                    <a:pos x="96" y="49"/>
                  </a:cxn>
                  <a:cxn ang="0">
                    <a:pos x="123" y="44"/>
                  </a:cxn>
                  <a:cxn ang="0">
                    <a:pos x="171" y="64"/>
                  </a:cxn>
                  <a:cxn ang="0">
                    <a:pos x="188" y="124"/>
                  </a:cxn>
                  <a:cxn ang="0">
                    <a:pos x="171" y="184"/>
                  </a:cxn>
                </a:cxnLst>
                <a:rect l="0" t="0" r="r" b="b"/>
                <a:pathLst>
                  <a:path w="244" h="248">
                    <a:moveTo>
                      <a:pt x="236" y="72"/>
                    </a:moveTo>
                    <a:cubicBezTo>
                      <a:pt x="231" y="57"/>
                      <a:pt x="223" y="44"/>
                      <a:pt x="213" y="34"/>
                    </a:cubicBezTo>
                    <a:cubicBezTo>
                      <a:pt x="203" y="23"/>
                      <a:pt x="191" y="15"/>
                      <a:pt x="176" y="9"/>
                    </a:cubicBezTo>
                    <a:cubicBezTo>
                      <a:pt x="162" y="3"/>
                      <a:pt x="145" y="0"/>
                      <a:pt x="126" y="0"/>
                    </a:cubicBezTo>
                    <a:cubicBezTo>
                      <a:pt x="107" y="0"/>
                      <a:pt x="90" y="3"/>
                      <a:pt x="75" y="8"/>
                    </a:cubicBezTo>
                    <a:cubicBezTo>
                      <a:pt x="59" y="13"/>
                      <a:pt x="46" y="22"/>
                      <a:pt x="35" y="32"/>
                    </a:cubicBezTo>
                    <a:cubicBezTo>
                      <a:pt x="24" y="43"/>
                      <a:pt x="15" y="56"/>
                      <a:pt x="9" y="72"/>
                    </a:cubicBezTo>
                    <a:cubicBezTo>
                      <a:pt x="3" y="88"/>
                      <a:pt x="0" y="106"/>
                      <a:pt x="0" y="127"/>
                    </a:cubicBezTo>
                    <a:cubicBezTo>
                      <a:pt x="0" y="145"/>
                      <a:pt x="3" y="162"/>
                      <a:pt x="8" y="177"/>
                    </a:cubicBezTo>
                    <a:cubicBezTo>
                      <a:pt x="14" y="192"/>
                      <a:pt x="22" y="205"/>
                      <a:pt x="32" y="215"/>
                    </a:cubicBezTo>
                    <a:cubicBezTo>
                      <a:pt x="43" y="226"/>
                      <a:pt x="55" y="234"/>
                      <a:pt x="70" y="240"/>
                    </a:cubicBezTo>
                    <a:cubicBezTo>
                      <a:pt x="85" y="246"/>
                      <a:pt x="101" y="248"/>
                      <a:pt x="120" y="248"/>
                    </a:cubicBezTo>
                    <a:cubicBezTo>
                      <a:pt x="138" y="248"/>
                      <a:pt x="155" y="245"/>
                      <a:pt x="171" y="240"/>
                    </a:cubicBezTo>
                    <a:cubicBezTo>
                      <a:pt x="186" y="234"/>
                      <a:pt x="199" y="226"/>
                      <a:pt x="210" y="215"/>
                    </a:cubicBezTo>
                    <a:cubicBezTo>
                      <a:pt x="220" y="204"/>
                      <a:pt x="229" y="190"/>
                      <a:pt x="235" y="175"/>
                    </a:cubicBezTo>
                    <a:cubicBezTo>
                      <a:pt x="241" y="159"/>
                      <a:pt x="244" y="141"/>
                      <a:pt x="244" y="122"/>
                    </a:cubicBezTo>
                    <a:cubicBezTo>
                      <a:pt x="244" y="104"/>
                      <a:pt x="241" y="87"/>
                      <a:pt x="236" y="72"/>
                    </a:cubicBezTo>
                    <a:close/>
                    <a:moveTo>
                      <a:pt x="171" y="184"/>
                    </a:moveTo>
                    <a:cubicBezTo>
                      <a:pt x="160" y="198"/>
                      <a:pt x="144" y="205"/>
                      <a:pt x="123" y="205"/>
                    </a:cubicBezTo>
                    <a:cubicBezTo>
                      <a:pt x="113" y="205"/>
                      <a:pt x="104" y="203"/>
                      <a:pt x="96" y="200"/>
                    </a:cubicBezTo>
                    <a:cubicBezTo>
                      <a:pt x="88" y="197"/>
                      <a:pt x="80" y="192"/>
                      <a:pt x="74" y="185"/>
                    </a:cubicBezTo>
                    <a:cubicBezTo>
                      <a:pt x="68" y="178"/>
                      <a:pt x="64" y="170"/>
                      <a:pt x="60" y="160"/>
                    </a:cubicBezTo>
                    <a:cubicBezTo>
                      <a:pt x="57" y="150"/>
                      <a:pt x="55" y="139"/>
                      <a:pt x="55" y="125"/>
                    </a:cubicBezTo>
                    <a:cubicBezTo>
                      <a:pt x="55" y="111"/>
                      <a:pt x="57" y="99"/>
                      <a:pt x="61" y="89"/>
                    </a:cubicBezTo>
                    <a:cubicBezTo>
                      <a:pt x="64" y="79"/>
                      <a:pt x="69" y="70"/>
                      <a:pt x="75" y="63"/>
                    </a:cubicBezTo>
                    <a:cubicBezTo>
                      <a:pt x="81" y="57"/>
                      <a:pt x="88" y="52"/>
                      <a:pt x="96" y="49"/>
                    </a:cubicBezTo>
                    <a:cubicBezTo>
                      <a:pt x="104" y="45"/>
                      <a:pt x="113" y="44"/>
                      <a:pt x="123" y="44"/>
                    </a:cubicBezTo>
                    <a:cubicBezTo>
                      <a:pt x="143" y="44"/>
                      <a:pt x="159" y="50"/>
                      <a:pt x="171" y="64"/>
                    </a:cubicBezTo>
                    <a:cubicBezTo>
                      <a:pt x="182" y="78"/>
                      <a:pt x="188" y="97"/>
                      <a:pt x="188" y="124"/>
                    </a:cubicBezTo>
                    <a:cubicBezTo>
                      <a:pt x="188" y="150"/>
                      <a:pt x="182" y="170"/>
                      <a:pt x="171" y="18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204" name="Freeform 44"/>
              <p:cNvSpPr>
                <a:spLocks/>
              </p:cNvSpPr>
              <p:nvPr/>
            </p:nvSpPr>
            <p:spPr bwMode="black">
              <a:xfrm>
                <a:off x="998760" y="6266826"/>
                <a:ext cx="20099" cy="50019"/>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grpSp>
        <p:grpSp>
          <p:nvGrpSpPr>
            <p:cNvPr id="108" name="Group 107"/>
            <p:cNvGrpSpPr/>
            <p:nvPr/>
          </p:nvGrpSpPr>
          <p:grpSpPr bwMode="black">
            <a:xfrm>
              <a:off x="1385600" y="2996158"/>
              <a:ext cx="1226514" cy="351927"/>
              <a:chOff x="2649884" y="6146155"/>
              <a:chExt cx="1395225" cy="400069"/>
            </a:xfrm>
            <a:solidFill>
              <a:schemeClr val="tx1"/>
            </a:solidFill>
            <a:effectLst/>
          </p:grpSpPr>
          <p:sp>
            <p:nvSpPr>
              <p:cNvPr id="182" name="Line 6"/>
              <p:cNvSpPr>
                <a:spLocks noChangeShapeType="1"/>
              </p:cNvSpPr>
              <p:nvPr/>
            </p:nvSpPr>
            <p:spPr bwMode="black">
              <a:xfrm>
                <a:off x="2649884" y="6545967"/>
                <a:ext cx="257" cy="257"/>
              </a:xfrm>
              <a:prstGeom prst="line">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83" name="Freeform 7"/>
              <p:cNvSpPr>
                <a:spLocks noEditPoints="1"/>
              </p:cNvSpPr>
              <p:nvPr/>
            </p:nvSpPr>
            <p:spPr bwMode="black">
              <a:xfrm>
                <a:off x="3268640" y="6412953"/>
                <a:ext cx="69723" cy="81043"/>
              </a:xfrm>
              <a:custGeom>
                <a:avLst/>
                <a:gdLst/>
                <a:ahLst/>
                <a:cxnLst>
                  <a:cxn ang="0">
                    <a:pos x="283" y="342"/>
                  </a:cxn>
                  <a:cxn ang="0">
                    <a:pos x="219" y="346"/>
                  </a:cxn>
                  <a:cxn ang="0">
                    <a:pos x="235" y="206"/>
                  </a:cxn>
                  <a:cxn ang="0">
                    <a:pos x="139" y="22"/>
                  </a:cxn>
                  <a:cxn ang="0">
                    <a:pos x="279" y="86"/>
                  </a:cxn>
                  <a:cxn ang="0">
                    <a:pos x="283" y="342"/>
                  </a:cxn>
                  <a:cxn ang="0">
                    <a:pos x="139" y="162"/>
                  </a:cxn>
                  <a:cxn ang="0">
                    <a:pos x="211" y="82"/>
                  </a:cxn>
                  <a:cxn ang="0">
                    <a:pos x="139" y="162"/>
                  </a:cxn>
                </a:cxnLst>
                <a:rect l="0" t="0" r="r" b="b"/>
                <a:pathLst>
                  <a:path w="301" h="350">
                    <a:moveTo>
                      <a:pt x="283" y="342"/>
                    </a:moveTo>
                    <a:cubicBezTo>
                      <a:pt x="269" y="350"/>
                      <a:pt x="240" y="344"/>
                      <a:pt x="219" y="346"/>
                    </a:cubicBezTo>
                    <a:cubicBezTo>
                      <a:pt x="222" y="297"/>
                      <a:pt x="209" y="232"/>
                      <a:pt x="235" y="206"/>
                    </a:cubicBezTo>
                    <a:cubicBezTo>
                      <a:pt x="101" y="301"/>
                      <a:pt x="0" y="67"/>
                      <a:pt x="139" y="22"/>
                    </a:cubicBezTo>
                    <a:cubicBezTo>
                      <a:pt x="205" y="0"/>
                      <a:pt x="264" y="37"/>
                      <a:pt x="279" y="86"/>
                    </a:cubicBezTo>
                    <a:cubicBezTo>
                      <a:pt x="301" y="157"/>
                      <a:pt x="271" y="257"/>
                      <a:pt x="283" y="342"/>
                    </a:cubicBezTo>
                    <a:close/>
                    <a:moveTo>
                      <a:pt x="139" y="162"/>
                    </a:moveTo>
                    <a:cubicBezTo>
                      <a:pt x="194" y="204"/>
                      <a:pt x="259" y="130"/>
                      <a:pt x="211" y="82"/>
                    </a:cubicBezTo>
                    <a:cubicBezTo>
                      <a:pt x="150" y="55"/>
                      <a:pt x="110" y="111"/>
                      <a:pt x="139" y="16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84" name="Freeform 8"/>
              <p:cNvSpPr>
                <a:spLocks noEditPoints="1"/>
              </p:cNvSpPr>
              <p:nvPr/>
            </p:nvSpPr>
            <p:spPr bwMode="black">
              <a:xfrm>
                <a:off x="3766475" y="6217679"/>
                <a:ext cx="120664" cy="196304"/>
              </a:xfrm>
              <a:custGeom>
                <a:avLst/>
                <a:gdLst/>
                <a:ahLst/>
                <a:cxnLst>
                  <a:cxn ang="0">
                    <a:pos x="492" y="322"/>
                  </a:cxn>
                  <a:cxn ang="0">
                    <a:pos x="428" y="322"/>
                  </a:cxn>
                  <a:cxn ang="0">
                    <a:pos x="112" y="282"/>
                  </a:cxn>
                  <a:cxn ang="0">
                    <a:pos x="356" y="274"/>
                  </a:cxn>
                  <a:cxn ang="0">
                    <a:pos x="356" y="718"/>
                  </a:cxn>
                  <a:cxn ang="0">
                    <a:pos x="148" y="778"/>
                  </a:cxn>
                  <a:cxn ang="0">
                    <a:pos x="288" y="590"/>
                  </a:cxn>
                  <a:cxn ang="0">
                    <a:pos x="288" y="342"/>
                  </a:cxn>
                  <a:cxn ang="0">
                    <a:pos x="52" y="338"/>
                  </a:cxn>
                  <a:cxn ang="0">
                    <a:pos x="492" y="322"/>
                  </a:cxn>
                  <a:cxn ang="0">
                    <a:pos x="196" y="734"/>
                  </a:cxn>
                  <a:cxn ang="0">
                    <a:pos x="276" y="738"/>
                  </a:cxn>
                  <a:cxn ang="0">
                    <a:pos x="272" y="646"/>
                  </a:cxn>
                  <a:cxn ang="0">
                    <a:pos x="196" y="734"/>
                  </a:cxn>
                </a:cxnLst>
                <a:rect l="0" t="0" r="r" b="b"/>
                <a:pathLst>
                  <a:path w="521" h="848">
                    <a:moveTo>
                      <a:pt x="492" y="322"/>
                    </a:moveTo>
                    <a:cubicBezTo>
                      <a:pt x="471" y="322"/>
                      <a:pt x="449" y="322"/>
                      <a:pt x="428" y="322"/>
                    </a:cubicBezTo>
                    <a:cubicBezTo>
                      <a:pt x="459" y="112"/>
                      <a:pt x="119" y="90"/>
                      <a:pt x="112" y="282"/>
                    </a:cubicBezTo>
                    <a:cubicBezTo>
                      <a:pt x="176" y="264"/>
                      <a:pt x="281" y="268"/>
                      <a:pt x="356" y="274"/>
                    </a:cubicBezTo>
                    <a:cubicBezTo>
                      <a:pt x="342" y="394"/>
                      <a:pt x="374" y="598"/>
                      <a:pt x="356" y="718"/>
                    </a:cubicBezTo>
                    <a:cubicBezTo>
                      <a:pt x="343" y="804"/>
                      <a:pt x="209" y="848"/>
                      <a:pt x="148" y="778"/>
                    </a:cubicBezTo>
                    <a:cubicBezTo>
                      <a:pt x="69" y="687"/>
                      <a:pt x="172" y="524"/>
                      <a:pt x="288" y="590"/>
                    </a:cubicBezTo>
                    <a:cubicBezTo>
                      <a:pt x="288" y="507"/>
                      <a:pt x="288" y="425"/>
                      <a:pt x="288" y="342"/>
                    </a:cubicBezTo>
                    <a:cubicBezTo>
                      <a:pt x="217" y="333"/>
                      <a:pt x="129" y="341"/>
                      <a:pt x="52" y="338"/>
                    </a:cubicBezTo>
                    <a:cubicBezTo>
                      <a:pt x="0" y="21"/>
                      <a:pt x="521" y="0"/>
                      <a:pt x="492" y="322"/>
                    </a:cubicBezTo>
                    <a:close/>
                    <a:moveTo>
                      <a:pt x="196" y="734"/>
                    </a:moveTo>
                    <a:cubicBezTo>
                      <a:pt x="213" y="750"/>
                      <a:pt x="254" y="749"/>
                      <a:pt x="276" y="738"/>
                    </a:cubicBezTo>
                    <a:cubicBezTo>
                      <a:pt x="297" y="716"/>
                      <a:pt x="296" y="664"/>
                      <a:pt x="272" y="646"/>
                    </a:cubicBezTo>
                    <a:cubicBezTo>
                      <a:pt x="204" y="618"/>
                      <a:pt x="162" y="685"/>
                      <a:pt x="196" y="73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85" name="Freeform 9"/>
              <p:cNvSpPr>
                <a:spLocks noEditPoints="1"/>
              </p:cNvSpPr>
              <p:nvPr/>
            </p:nvSpPr>
            <p:spPr bwMode="black">
              <a:xfrm>
                <a:off x="3361775" y="6220251"/>
                <a:ext cx="243901" cy="203250"/>
              </a:xfrm>
              <a:custGeom>
                <a:avLst/>
                <a:gdLst/>
                <a:ahLst/>
                <a:cxnLst>
                  <a:cxn ang="0">
                    <a:pos x="552" y="699"/>
                  </a:cxn>
                  <a:cxn ang="0">
                    <a:pos x="844" y="535"/>
                  </a:cxn>
                  <a:cxn ang="0">
                    <a:pos x="844" y="83"/>
                  </a:cxn>
                  <a:cxn ang="0">
                    <a:pos x="912" y="83"/>
                  </a:cxn>
                  <a:cxn ang="0">
                    <a:pos x="912" y="539"/>
                  </a:cxn>
                  <a:cxn ang="0">
                    <a:pos x="980" y="599"/>
                  </a:cxn>
                  <a:cxn ang="0">
                    <a:pos x="760" y="767"/>
                  </a:cxn>
                  <a:cxn ang="0">
                    <a:pos x="740" y="639"/>
                  </a:cxn>
                  <a:cxn ang="0">
                    <a:pos x="544" y="791"/>
                  </a:cxn>
                  <a:cxn ang="0">
                    <a:pos x="484" y="791"/>
                  </a:cxn>
                  <a:cxn ang="0">
                    <a:pos x="484" y="255"/>
                  </a:cxn>
                  <a:cxn ang="0">
                    <a:pos x="108" y="191"/>
                  </a:cxn>
                  <a:cxn ang="0">
                    <a:pos x="240" y="263"/>
                  </a:cxn>
                  <a:cxn ang="0">
                    <a:pos x="128" y="583"/>
                  </a:cxn>
                  <a:cxn ang="0">
                    <a:pos x="284" y="731"/>
                  </a:cxn>
                  <a:cxn ang="0">
                    <a:pos x="68" y="735"/>
                  </a:cxn>
                  <a:cxn ang="0">
                    <a:pos x="60" y="683"/>
                  </a:cxn>
                  <a:cxn ang="0">
                    <a:pos x="60" y="359"/>
                  </a:cxn>
                  <a:cxn ang="0">
                    <a:pos x="140" y="263"/>
                  </a:cxn>
                  <a:cxn ang="0">
                    <a:pos x="0" y="211"/>
                  </a:cxn>
                  <a:cxn ang="0">
                    <a:pos x="552" y="247"/>
                  </a:cxn>
                  <a:cxn ang="0">
                    <a:pos x="552" y="699"/>
                  </a:cxn>
                  <a:cxn ang="0">
                    <a:pos x="128" y="647"/>
                  </a:cxn>
                  <a:cxn ang="0">
                    <a:pos x="216" y="727"/>
                  </a:cxn>
                  <a:cxn ang="0">
                    <a:pos x="208" y="635"/>
                  </a:cxn>
                  <a:cxn ang="0">
                    <a:pos x="128" y="647"/>
                  </a:cxn>
                  <a:cxn ang="0">
                    <a:pos x="916" y="727"/>
                  </a:cxn>
                  <a:cxn ang="0">
                    <a:pos x="908" y="603"/>
                  </a:cxn>
                  <a:cxn ang="0">
                    <a:pos x="836" y="599"/>
                  </a:cxn>
                  <a:cxn ang="0">
                    <a:pos x="916" y="727"/>
                  </a:cxn>
                </a:cxnLst>
                <a:rect l="0" t="0" r="r" b="b"/>
                <a:pathLst>
                  <a:path w="1053" h="878">
                    <a:moveTo>
                      <a:pt x="552" y="699"/>
                    </a:moveTo>
                    <a:cubicBezTo>
                      <a:pt x="629" y="640"/>
                      <a:pt x="712" y="553"/>
                      <a:pt x="844" y="535"/>
                    </a:cubicBezTo>
                    <a:cubicBezTo>
                      <a:pt x="844" y="384"/>
                      <a:pt x="844" y="234"/>
                      <a:pt x="844" y="83"/>
                    </a:cubicBezTo>
                    <a:cubicBezTo>
                      <a:pt x="867" y="83"/>
                      <a:pt x="889" y="83"/>
                      <a:pt x="912" y="83"/>
                    </a:cubicBezTo>
                    <a:cubicBezTo>
                      <a:pt x="912" y="235"/>
                      <a:pt x="912" y="387"/>
                      <a:pt x="912" y="539"/>
                    </a:cubicBezTo>
                    <a:cubicBezTo>
                      <a:pt x="940" y="567"/>
                      <a:pt x="965" y="571"/>
                      <a:pt x="980" y="599"/>
                    </a:cubicBezTo>
                    <a:cubicBezTo>
                      <a:pt x="1053" y="735"/>
                      <a:pt x="865" y="878"/>
                      <a:pt x="760" y="767"/>
                    </a:cubicBezTo>
                    <a:cubicBezTo>
                      <a:pt x="737" y="742"/>
                      <a:pt x="721" y="686"/>
                      <a:pt x="740" y="639"/>
                    </a:cubicBezTo>
                    <a:cubicBezTo>
                      <a:pt x="678" y="677"/>
                      <a:pt x="603" y="736"/>
                      <a:pt x="544" y="791"/>
                    </a:cubicBezTo>
                    <a:cubicBezTo>
                      <a:pt x="524" y="791"/>
                      <a:pt x="504" y="791"/>
                      <a:pt x="484" y="791"/>
                    </a:cubicBezTo>
                    <a:cubicBezTo>
                      <a:pt x="466" y="623"/>
                      <a:pt x="509" y="408"/>
                      <a:pt x="484" y="255"/>
                    </a:cubicBezTo>
                    <a:cubicBezTo>
                      <a:pt x="462" y="117"/>
                      <a:pt x="210" y="106"/>
                      <a:pt x="108" y="191"/>
                    </a:cubicBezTo>
                    <a:cubicBezTo>
                      <a:pt x="155" y="212"/>
                      <a:pt x="210" y="225"/>
                      <a:pt x="240" y="263"/>
                    </a:cubicBezTo>
                    <a:cubicBezTo>
                      <a:pt x="117" y="283"/>
                      <a:pt x="121" y="423"/>
                      <a:pt x="128" y="583"/>
                    </a:cubicBezTo>
                    <a:cubicBezTo>
                      <a:pt x="214" y="537"/>
                      <a:pt x="323" y="629"/>
                      <a:pt x="284" y="731"/>
                    </a:cubicBezTo>
                    <a:cubicBezTo>
                      <a:pt x="252" y="814"/>
                      <a:pt x="102" y="828"/>
                      <a:pt x="68" y="735"/>
                    </a:cubicBezTo>
                    <a:cubicBezTo>
                      <a:pt x="65" y="727"/>
                      <a:pt x="61" y="699"/>
                      <a:pt x="60" y="683"/>
                    </a:cubicBezTo>
                    <a:cubicBezTo>
                      <a:pt x="53" y="599"/>
                      <a:pt x="51" y="438"/>
                      <a:pt x="60" y="359"/>
                    </a:cubicBezTo>
                    <a:cubicBezTo>
                      <a:pt x="66" y="310"/>
                      <a:pt x="94" y="283"/>
                      <a:pt x="140" y="263"/>
                    </a:cubicBezTo>
                    <a:cubicBezTo>
                      <a:pt x="104" y="235"/>
                      <a:pt x="50" y="225"/>
                      <a:pt x="0" y="211"/>
                    </a:cubicBezTo>
                    <a:cubicBezTo>
                      <a:pt x="82" y="46"/>
                      <a:pt x="522" y="0"/>
                      <a:pt x="552" y="247"/>
                    </a:cubicBezTo>
                    <a:cubicBezTo>
                      <a:pt x="569" y="385"/>
                      <a:pt x="539" y="542"/>
                      <a:pt x="552" y="699"/>
                    </a:cubicBezTo>
                    <a:close/>
                    <a:moveTo>
                      <a:pt x="128" y="647"/>
                    </a:moveTo>
                    <a:cubicBezTo>
                      <a:pt x="90" y="699"/>
                      <a:pt x="163" y="780"/>
                      <a:pt x="216" y="727"/>
                    </a:cubicBezTo>
                    <a:cubicBezTo>
                      <a:pt x="236" y="707"/>
                      <a:pt x="231" y="653"/>
                      <a:pt x="208" y="635"/>
                    </a:cubicBezTo>
                    <a:cubicBezTo>
                      <a:pt x="169" y="627"/>
                      <a:pt x="141" y="630"/>
                      <a:pt x="128" y="647"/>
                    </a:cubicBezTo>
                    <a:close/>
                    <a:moveTo>
                      <a:pt x="916" y="727"/>
                    </a:moveTo>
                    <a:cubicBezTo>
                      <a:pt x="944" y="704"/>
                      <a:pt x="940" y="622"/>
                      <a:pt x="908" y="603"/>
                    </a:cubicBezTo>
                    <a:cubicBezTo>
                      <a:pt x="891" y="593"/>
                      <a:pt x="862" y="593"/>
                      <a:pt x="836" y="599"/>
                    </a:cubicBezTo>
                    <a:cubicBezTo>
                      <a:pt x="722" y="627"/>
                      <a:pt x="823" y="805"/>
                      <a:pt x="916" y="72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86" name="Freeform 10"/>
              <p:cNvSpPr>
                <a:spLocks noEditPoints="1"/>
              </p:cNvSpPr>
              <p:nvPr/>
            </p:nvSpPr>
            <p:spPr bwMode="black">
              <a:xfrm>
                <a:off x="2849790" y="6233887"/>
                <a:ext cx="132499" cy="169547"/>
              </a:xfrm>
              <a:custGeom>
                <a:avLst/>
                <a:gdLst/>
                <a:ahLst/>
                <a:cxnLst>
                  <a:cxn ang="0">
                    <a:pos x="556" y="732"/>
                  </a:cxn>
                  <a:cxn ang="0">
                    <a:pos x="136" y="732"/>
                  </a:cxn>
                  <a:cxn ang="0">
                    <a:pos x="136" y="496"/>
                  </a:cxn>
                  <a:cxn ang="0">
                    <a:pos x="144" y="268"/>
                  </a:cxn>
                  <a:cxn ang="0">
                    <a:pos x="364" y="272"/>
                  </a:cxn>
                  <a:cxn ang="0">
                    <a:pos x="204" y="420"/>
                  </a:cxn>
                  <a:cxn ang="0">
                    <a:pos x="204" y="660"/>
                  </a:cxn>
                  <a:cxn ang="0">
                    <a:pos x="488" y="664"/>
                  </a:cxn>
                  <a:cxn ang="0">
                    <a:pos x="484" y="224"/>
                  </a:cxn>
                  <a:cxn ang="0">
                    <a:pos x="212" y="92"/>
                  </a:cxn>
                  <a:cxn ang="0">
                    <a:pos x="76" y="352"/>
                  </a:cxn>
                  <a:cxn ang="0">
                    <a:pos x="8" y="356"/>
                  </a:cxn>
                  <a:cxn ang="0">
                    <a:pos x="252" y="16"/>
                  </a:cxn>
                  <a:cxn ang="0">
                    <a:pos x="556" y="232"/>
                  </a:cxn>
                  <a:cxn ang="0">
                    <a:pos x="556" y="732"/>
                  </a:cxn>
                  <a:cxn ang="0">
                    <a:pos x="284" y="268"/>
                  </a:cxn>
                  <a:cxn ang="0">
                    <a:pos x="288" y="364"/>
                  </a:cxn>
                  <a:cxn ang="0">
                    <a:pos x="300" y="352"/>
                  </a:cxn>
                  <a:cxn ang="0">
                    <a:pos x="284" y="268"/>
                  </a:cxn>
                </a:cxnLst>
                <a:rect l="0" t="0" r="r" b="b"/>
                <a:pathLst>
                  <a:path w="572" h="732">
                    <a:moveTo>
                      <a:pt x="556" y="732"/>
                    </a:moveTo>
                    <a:cubicBezTo>
                      <a:pt x="416" y="732"/>
                      <a:pt x="276" y="732"/>
                      <a:pt x="136" y="732"/>
                    </a:cubicBezTo>
                    <a:cubicBezTo>
                      <a:pt x="136" y="657"/>
                      <a:pt x="136" y="580"/>
                      <a:pt x="136" y="496"/>
                    </a:cubicBezTo>
                    <a:cubicBezTo>
                      <a:pt x="136" y="421"/>
                      <a:pt x="122" y="324"/>
                      <a:pt x="144" y="268"/>
                    </a:cubicBezTo>
                    <a:cubicBezTo>
                      <a:pt x="180" y="175"/>
                      <a:pt x="334" y="182"/>
                      <a:pt x="364" y="272"/>
                    </a:cubicBezTo>
                    <a:cubicBezTo>
                      <a:pt x="400" y="381"/>
                      <a:pt x="297" y="467"/>
                      <a:pt x="204" y="420"/>
                    </a:cubicBezTo>
                    <a:cubicBezTo>
                      <a:pt x="204" y="500"/>
                      <a:pt x="204" y="580"/>
                      <a:pt x="204" y="660"/>
                    </a:cubicBezTo>
                    <a:cubicBezTo>
                      <a:pt x="291" y="669"/>
                      <a:pt x="395" y="661"/>
                      <a:pt x="488" y="664"/>
                    </a:cubicBezTo>
                    <a:cubicBezTo>
                      <a:pt x="471" y="524"/>
                      <a:pt x="512" y="351"/>
                      <a:pt x="484" y="224"/>
                    </a:cubicBezTo>
                    <a:cubicBezTo>
                      <a:pt x="459" y="113"/>
                      <a:pt x="334" y="47"/>
                      <a:pt x="212" y="92"/>
                    </a:cubicBezTo>
                    <a:cubicBezTo>
                      <a:pt x="120" y="126"/>
                      <a:pt x="69" y="210"/>
                      <a:pt x="76" y="352"/>
                    </a:cubicBezTo>
                    <a:cubicBezTo>
                      <a:pt x="60" y="360"/>
                      <a:pt x="30" y="354"/>
                      <a:pt x="8" y="356"/>
                    </a:cubicBezTo>
                    <a:cubicBezTo>
                      <a:pt x="0" y="157"/>
                      <a:pt x="89" y="33"/>
                      <a:pt x="252" y="16"/>
                    </a:cubicBezTo>
                    <a:cubicBezTo>
                      <a:pt x="409" y="0"/>
                      <a:pt x="540" y="91"/>
                      <a:pt x="556" y="232"/>
                    </a:cubicBezTo>
                    <a:cubicBezTo>
                      <a:pt x="572" y="376"/>
                      <a:pt x="544" y="560"/>
                      <a:pt x="556" y="732"/>
                    </a:cubicBezTo>
                    <a:close/>
                    <a:moveTo>
                      <a:pt x="284" y="268"/>
                    </a:moveTo>
                    <a:cubicBezTo>
                      <a:pt x="172" y="208"/>
                      <a:pt x="175" y="423"/>
                      <a:pt x="288" y="364"/>
                    </a:cubicBezTo>
                    <a:cubicBezTo>
                      <a:pt x="289" y="363"/>
                      <a:pt x="292" y="354"/>
                      <a:pt x="300" y="352"/>
                    </a:cubicBezTo>
                    <a:cubicBezTo>
                      <a:pt x="310" y="317"/>
                      <a:pt x="305" y="279"/>
                      <a:pt x="284" y="26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87" name="Freeform 11"/>
              <p:cNvSpPr>
                <a:spLocks noEditPoints="1"/>
              </p:cNvSpPr>
              <p:nvPr/>
            </p:nvSpPr>
            <p:spPr bwMode="black">
              <a:xfrm>
                <a:off x="3617254" y="6233630"/>
                <a:ext cx="129669" cy="169804"/>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88" name="Freeform 12"/>
              <p:cNvSpPr>
                <a:spLocks noEditPoints="1"/>
              </p:cNvSpPr>
              <p:nvPr/>
            </p:nvSpPr>
            <p:spPr bwMode="black">
              <a:xfrm>
                <a:off x="3200461" y="6233630"/>
                <a:ext cx="129669" cy="169804"/>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89" name="Freeform 13"/>
              <p:cNvSpPr>
                <a:spLocks noEditPoints="1"/>
              </p:cNvSpPr>
              <p:nvPr/>
            </p:nvSpPr>
            <p:spPr bwMode="black">
              <a:xfrm>
                <a:off x="2690020" y="6219480"/>
                <a:ext cx="130183" cy="183955"/>
              </a:xfrm>
              <a:custGeom>
                <a:avLst/>
                <a:gdLst/>
                <a:ahLst/>
                <a:cxnLst>
                  <a:cxn ang="0">
                    <a:pos x="354" y="722"/>
                  </a:cxn>
                  <a:cxn ang="0">
                    <a:pos x="490" y="726"/>
                  </a:cxn>
                  <a:cxn ang="0">
                    <a:pos x="494" y="86"/>
                  </a:cxn>
                  <a:cxn ang="0">
                    <a:pos x="562" y="86"/>
                  </a:cxn>
                  <a:cxn ang="0">
                    <a:pos x="562" y="794"/>
                  </a:cxn>
                  <a:cxn ang="0">
                    <a:pos x="198" y="794"/>
                  </a:cxn>
                  <a:cxn ang="0">
                    <a:pos x="202" y="726"/>
                  </a:cxn>
                  <a:cxn ang="0">
                    <a:pos x="286" y="726"/>
                  </a:cxn>
                  <a:cxn ang="0">
                    <a:pos x="286" y="394"/>
                  </a:cxn>
                  <a:cxn ang="0">
                    <a:pos x="346" y="218"/>
                  </a:cxn>
                  <a:cxn ang="0">
                    <a:pos x="154" y="158"/>
                  </a:cxn>
                  <a:cxn ang="0">
                    <a:pos x="246" y="198"/>
                  </a:cxn>
                  <a:cxn ang="0">
                    <a:pos x="90" y="378"/>
                  </a:cxn>
                  <a:cxn ang="0">
                    <a:pos x="34" y="290"/>
                  </a:cxn>
                  <a:cxn ang="0">
                    <a:pos x="418" y="222"/>
                  </a:cxn>
                  <a:cxn ang="0">
                    <a:pos x="354" y="398"/>
                  </a:cxn>
                  <a:cxn ang="0">
                    <a:pos x="354" y="722"/>
                  </a:cxn>
                  <a:cxn ang="0">
                    <a:pos x="114" y="318"/>
                  </a:cxn>
                  <a:cxn ang="0">
                    <a:pos x="186" y="222"/>
                  </a:cxn>
                  <a:cxn ang="0">
                    <a:pos x="114" y="318"/>
                  </a:cxn>
                </a:cxnLst>
                <a:rect l="0" t="0" r="r" b="b"/>
                <a:pathLst>
                  <a:path w="562" h="794">
                    <a:moveTo>
                      <a:pt x="354" y="722"/>
                    </a:moveTo>
                    <a:cubicBezTo>
                      <a:pt x="391" y="731"/>
                      <a:pt x="446" y="723"/>
                      <a:pt x="490" y="726"/>
                    </a:cubicBezTo>
                    <a:cubicBezTo>
                      <a:pt x="499" y="521"/>
                      <a:pt x="491" y="298"/>
                      <a:pt x="494" y="86"/>
                    </a:cubicBezTo>
                    <a:cubicBezTo>
                      <a:pt x="517" y="86"/>
                      <a:pt x="539" y="86"/>
                      <a:pt x="562" y="86"/>
                    </a:cubicBezTo>
                    <a:cubicBezTo>
                      <a:pt x="562" y="322"/>
                      <a:pt x="562" y="558"/>
                      <a:pt x="562" y="794"/>
                    </a:cubicBezTo>
                    <a:cubicBezTo>
                      <a:pt x="441" y="794"/>
                      <a:pt x="319" y="794"/>
                      <a:pt x="198" y="794"/>
                    </a:cubicBezTo>
                    <a:cubicBezTo>
                      <a:pt x="200" y="772"/>
                      <a:pt x="194" y="742"/>
                      <a:pt x="202" y="726"/>
                    </a:cubicBezTo>
                    <a:cubicBezTo>
                      <a:pt x="230" y="726"/>
                      <a:pt x="258" y="726"/>
                      <a:pt x="286" y="726"/>
                    </a:cubicBezTo>
                    <a:cubicBezTo>
                      <a:pt x="297" y="618"/>
                      <a:pt x="272" y="509"/>
                      <a:pt x="286" y="394"/>
                    </a:cubicBezTo>
                    <a:cubicBezTo>
                      <a:pt x="295" y="319"/>
                      <a:pt x="349" y="283"/>
                      <a:pt x="346" y="218"/>
                    </a:cubicBezTo>
                    <a:cubicBezTo>
                      <a:pt x="342" y="133"/>
                      <a:pt x="237" y="126"/>
                      <a:pt x="154" y="158"/>
                    </a:cubicBezTo>
                    <a:cubicBezTo>
                      <a:pt x="192" y="171"/>
                      <a:pt x="226" y="173"/>
                      <a:pt x="246" y="198"/>
                    </a:cubicBezTo>
                    <a:cubicBezTo>
                      <a:pt x="326" y="296"/>
                      <a:pt x="201" y="438"/>
                      <a:pt x="90" y="378"/>
                    </a:cubicBezTo>
                    <a:cubicBezTo>
                      <a:pt x="65" y="364"/>
                      <a:pt x="39" y="327"/>
                      <a:pt x="34" y="290"/>
                    </a:cubicBezTo>
                    <a:cubicBezTo>
                      <a:pt x="0" y="40"/>
                      <a:pt x="420" y="0"/>
                      <a:pt x="418" y="222"/>
                    </a:cubicBezTo>
                    <a:cubicBezTo>
                      <a:pt x="417" y="288"/>
                      <a:pt x="365" y="328"/>
                      <a:pt x="354" y="398"/>
                    </a:cubicBezTo>
                    <a:cubicBezTo>
                      <a:pt x="339" y="500"/>
                      <a:pt x="365" y="597"/>
                      <a:pt x="354" y="722"/>
                    </a:cubicBezTo>
                    <a:close/>
                    <a:moveTo>
                      <a:pt x="114" y="318"/>
                    </a:moveTo>
                    <a:cubicBezTo>
                      <a:pt x="172" y="360"/>
                      <a:pt x="243" y="273"/>
                      <a:pt x="186" y="222"/>
                    </a:cubicBezTo>
                    <a:cubicBezTo>
                      <a:pt x="109" y="182"/>
                      <a:pt x="66" y="283"/>
                      <a:pt x="114" y="31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90" name="Freeform 14"/>
              <p:cNvSpPr>
                <a:spLocks noEditPoints="1"/>
              </p:cNvSpPr>
              <p:nvPr/>
            </p:nvSpPr>
            <p:spPr bwMode="black">
              <a:xfrm>
                <a:off x="3881737" y="6232086"/>
                <a:ext cx="163372" cy="171348"/>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91" name="Freeform 15"/>
              <p:cNvSpPr>
                <a:spLocks noEditPoints="1"/>
              </p:cNvSpPr>
              <p:nvPr/>
            </p:nvSpPr>
            <p:spPr bwMode="black">
              <a:xfrm>
                <a:off x="2994638" y="6232086"/>
                <a:ext cx="163630" cy="171348"/>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92" name="Freeform 16"/>
              <p:cNvSpPr>
                <a:spLocks noEditPoints="1"/>
              </p:cNvSpPr>
              <p:nvPr/>
            </p:nvSpPr>
            <p:spPr bwMode="black">
              <a:xfrm>
                <a:off x="3781912" y="6146155"/>
                <a:ext cx="128125" cy="69208"/>
              </a:xfrm>
              <a:custGeom>
                <a:avLst/>
                <a:gdLst/>
                <a:ahLst/>
                <a:cxnLst>
                  <a:cxn ang="0">
                    <a:pos x="554" y="67"/>
                  </a:cxn>
                  <a:cxn ang="0">
                    <a:pos x="234" y="287"/>
                  </a:cxn>
                  <a:cxn ang="0">
                    <a:pos x="30" y="191"/>
                  </a:cxn>
                  <a:cxn ang="0">
                    <a:pos x="246" y="179"/>
                  </a:cxn>
                  <a:cxn ang="0">
                    <a:pos x="222" y="227"/>
                  </a:cxn>
                  <a:cxn ang="0">
                    <a:pos x="502" y="27"/>
                  </a:cxn>
                  <a:cxn ang="0">
                    <a:pos x="554" y="67"/>
                  </a:cxn>
                  <a:cxn ang="0">
                    <a:pos x="182" y="131"/>
                  </a:cxn>
                  <a:cxn ang="0">
                    <a:pos x="94" y="195"/>
                  </a:cxn>
                  <a:cxn ang="0">
                    <a:pos x="182" y="131"/>
                  </a:cxn>
                </a:cxnLst>
                <a:rect l="0" t="0" r="r" b="b"/>
                <a:pathLst>
                  <a:path w="554" h="299">
                    <a:moveTo>
                      <a:pt x="554" y="67"/>
                    </a:moveTo>
                    <a:cubicBezTo>
                      <a:pt x="480" y="153"/>
                      <a:pt x="377" y="270"/>
                      <a:pt x="234" y="287"/>
                    </a:cubicBezTo>
                    <a:cubicBezTo>
                      <a:pt x="135" y="299"/>
                      <a:pt x="43" y="264"/>
                      <a:pt x="30" y="191"/>
                    </a:cubicBezTo>
                    <a:cubicBezTo>
                      <a:pt x="0" y="23"/>
                      <a:pt x="272" y="0"/>
                      <a:pt x="246" y="179"/>
                    </a:cubicBezTo>
                    <a:cubicBezTo>
                      <a:pt x="243" y="200"/>
                      <a:pt x="238" y="205"/>
                      <a:pt x="222" y="227"/>
                    </a:cubicBezTo>
                    <a:cubicBezTo>
                      <a:pt x="347" y="192"/>
                      <a:pt x="439" y="124"/>
                      <a:pt x="502" y="27"/>
                    </a:cubicBezTo>
                    <a:cubicBezTo>
                      <a:pt x="525" y="34"/>
                      <a:pt x="537" y="53"/>
                      <a:pt x="554" y="67"/>
                    </a:cubicBezTo>
                    <a:close/>
                    <a:moveTo>
                      <a:pt x="182" y="131"/>
                    </a:moveTo>
                    <a:cubicBezTo>
                      <a:pt x="152" y="84"/>
                      <a:pt x="58" y="117"/>
                      <a:pt x="94" y="195"/>
                    </a:cubicBezTo>
                    <a:cubicBezTo>
                      <a:pt x="146" y="242"/>
                      <a:pt x="217" y="185"/>
                      <a:pt x="182" y="13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grpSp>
        <p:grpSp>
          <p:nvGrpSpPr>
            <p:cNvPr id="109" name="Group 108"/>
            <p:cNvGrpSpPr/>
            <p:nvPr/>
          </p:nvGrpSpPr>
          <p:grpSpPr bwMode="black">
            <a:xfrm>
              <a:off x="1385600" y="4801307"/>
              <a:ext cx="738628" cy="239206"/>
              <a:chOff x="8632347" y="6167032"/>
              <a:chExt cx="840228" cy="271928"/>
            </a:xfrm>
            <a:solidFill>
              <a:schemeClr val="tx1"/>
            </a:solidFill>
            <a:effectLst/>
          </p:grpSpPr>
          <p:sp>
            <p:nvSpPr>
              <p:cNvPr id="179" name="Freeform 17"/>
              <p:cNvSpPr>
                <a:spLocks noEditPoints="1"/>
              </p:cNvSpPr>
              <p:nvPr/>
            </p:nvSpPr>
            <p:spPr bwMode="black">
              <a:xfrm>
                <a:off x="8632347" y="6169214"/>
                <a:ext cx="243121" cy="269746"/>
              </a:xfrm>
              <a:custGeom>
                <a:avLst/>
                <a:gdLst/>
                <a:ahLst/>
                <a:cxnLst>
                  <a:cxn ang="0">
                    <a:pos x="128" y="112"/>
                  </a:cxn>
                  <a:cxn ang="0">
                    <a:pos x="147" y="130"/>
                  </a:cxn>
                  <a:cxn ang="0">
                    <a:pos x="136" y="133"/>
                  </a:cxn>
                  <a:cxn ang="0">
                    <a:pos x="118" y="148"/>
                  </a:cxn>
                  <a:cxn ang="0">
                    <a:pos x="206" y="148"/>
                  </a:cxn>
                  <a:cxn ang="0">
                    <a:pos x="217" y="136"/>
                  </a:cxn>
                  <a:cxn ang="0">
                    <a:pos x="236" y="155"/>
                  </a:cxn>
                  <a:cxn ang="0">
                    <a:pos x="224" y="161"/>
                  </a:cxn>
                  <a:cxn ang="0">
                    <a:pos x="113" y="239"/>
                  </a:cxn>
                  <a:cxn ang="0">
                    <a:pos x="0" y="262"/>
                  </a:cxn>
                  <a:cxn ang="0">
                    <a:pos x="0" y="258"/>
                  </a:cxn>
                  <a:cxn ang="0">
                    <a:pos x="114" y="226"/>
                  </a:cxn>
                  <a:cxn ang="0">
                    <a:pos x="206" y="154"/>
                  </a:cxn>
                  <a:cxn ang="0">
                    <a:pos x="113" y="154"/>
                  </a:cxn>
                  <a:cxn ang="0">
                    <a:pos x="19" y="203"/>
                  </a:cxn>
                  <a:cxn ang="0">
                    <a:pos x="17" y="198"/>
                  </a:cxn>
                  <a:cxn ang="0">
                    <a:pos x="78" y="162"/>
                  </a:cxn>
                  <a:cxn ang="0">
                    <a:pos x="128" y="112"/>
                  </a:cxn>
                  <a:cxn ang="0">
                    <a:pos x="99" y="45"/>
                  </a:cxn>
                  <a:cxn ang="0">
                    <a:pos x="86" y="53"/>
                  </a:cxn>
                  <a:cxn ang="0">
                    <a:pos x="114" y="75"/>
                  </a:cxn>
                  <a:cxn ang="0">
                    <a:pos x="111" y="93"/>
                  </a:cxn>
                  <a:cxn ang="0">
                    <a:pos x="100" y="90"/>
                  </a:cxn>
                  <a:cxn ang="0">
                    <a:pos x="82" y="55"/>
                  </a:cxn>
                  <a:cxn ang="0">
                    <a:pos x="50" y="73"/>
                  </a:cxn>
                  <a:cxn ang="0">
                    <a:pos x="10" y="91"/>
                  </a:cxn>
                  <a:cxn ang="0">
                    <a:pos x="8" y="87"/>
                  </a:cxn>
                  <a:cxn ang="0">
                    <a:pos x="79" y="41"/>
                  </a:cxn>
                  <a:cxn ang="0">
                    <a:pos x="117" y="0"/>
                  </a:cxn>
                  <a:cxn ang="0">
                    <a:pos x="136" y="17"/>
                  </a:cxn>
                  <a:cxn ang="0">
                    <a:pos x="126" y="21"/>
                  </a:cxn>
                  <a:cxn ang="0">
                    <a:pos x="105" y="39"/>
                  </a:cxn>
                  <a:cxn ang="0">
                    <a:pos x="191" y="39"/>
                  </a:cxn>
                  <a:cxn ang="0">
                    <a:pos x="204" y="26"/>
                  </a:cxn>
                  <a:cxn ang="0">
                    <a:pos x="224" y="46"/>
                  </a:cxn>
                  <a:cxn ang="0">
                    <a:pos x="211" y="51"/>
                  </a:cxn>
                  <a:cxn ang="0">
                    <a:pos x="132" y="108"/>
                  </a:cxn>
                  <a:cxn ang="0">
                    <a:pos x="2" y="145"/>
                  </a:cxn>
                  <a:cxn ang="0">
                    <a:pos x="1" y="141"/>
                  </a:cxn>
                  <a:cxn ang="0">
                    <a:pos x="104" y="109"/>
                  </a:cxn>
                  <a:cxn ang="0">
                    <a:pos x="191" y="45"/>
                  </a:cxn>
                  <a:cxn ang="0">
                    <a:pos x="99" y="45"/>
                  </a:cxn>
                  <a:cxn ang="0">
                    <a:pos x="93" y="169"/>
                  </a:cxn>
                  <a:cxn ang="0">
                    <a:pos x="119" y="195"/>
                  </a:cxn>
                  <a:cxn ang="0">
                    <a:pos x="114" y="216"/>
                  </a:cxn>
                  <a:cxn ang="0">
                    <a:pos x="102" y="209"/>
                  </a:cxn>
                  <a:cxn ang="0">
                    <a:pos x="90" y="172"/>
                  </a:cxn>
                  <a:cxn ang="0">
                    <a:pos x="93" y="169"/>
                  </a:cxn>
                </a:cxnLst>
                <a:rect l="0" t="0" r="r" b="b"/>
                <a:pathLst>
                  <a:path w="236" h="262">
                    <a:moveTo>
                      <a:pt x="128" y="112"/>
                    </a:moveTo>
                    <a:cubicBezTo>
                      <a:pt x="147" y="130"/>
                      <a:pt x="147" y="130"/>
                      <a:pt x="147" y="130"/>
                    </a:cubicBezTo>
                    <a:cubicBezTo>
                      <a:pt x="136" y="133"/>
                      <a:pt x="136" y="133"/>
                      <a:pt x="136" y="133"/>
                    </a:cubicBezTo>
                    <a:cubicBezTo>
                      <a:pt x="134" y="135"/>
                      <a:pt x="128" y="140"/>
                      <a:pt x="118" y="148"/>
                    </a:cubicBezTo>
                    <a:cubicBezTo>
                      <a:pt x="206" y="148"/>
                      <a:pt x="206" y="148"/>
                      <a:pt x="206" y="148"/>
                    </a:cubicBezTo>
                    <a:cubicBezTo>
                      <a:pt x="217" y="136"/>
                      <a:pt x="217" y="136"/>
                      <a:pt x="217" y="136"/>
                    </a:cubicBezTo>
                    <a:cubicBezTo>
                      <a:pt x="236" y="155"/>
                      <a:pt x="236" y="155"/>
                      <a:pt x="236" y="155"/>
                    </a:cubicBezTo>
                    <a:cubicBezTo>
                      <a:pt x="224" y="161"/>
                      <a:pt x="224" y="161"/>
                      <a:pt x="224" y="161"/>
                    </a:cubicBezTo>
                    <a:cubicBezTo>
                      <a:pt x="186" y="200"/>
                      <a:pt x="149" y="226"/>
                      <a:pt x="113" y="239"/>
                    </a:cubicBezTo>
                    <a:cubicBezTo>
                      <a:pt x="76" y="251"/>
                      <a:pt x="38" y="259"/>
                      <a:pt x="0" y="262"/>
                    </a:cubicBezTo>
                    <a:cubicBezTo>
                      <a:pt x="0" y="258"/>
                      <a:pt x="0" y="258"/>
                      <a:pt x="0" y="258"/>
                    </a:cubicBezTo>
                    <a:cubicBezTo>
                      <a:pt x="42" y="252"/>
                      <a:pt x="80" y="241"/>
                      <a:pt x="114" y="226"/>
                    </a:cubicBezTo>
                    <a:cubicBezTo>
                      <a:pt x="148" y="211"/>
                      <a:pt x="179" y="187"/>
                      <a:pt x="206" y="154"/>
                    </a:cubicBezTo>
                    <a:cubicBezTo>
                      <a:pt x="113" y="154"/>
                      <a:pt x="113" y="154"/>
                      <a:pt x="113" y="154"/>
                    </a:cubicBezTo>
                    <a:cubicBezTo>
                      <a:pt x="86" y="174"/>
                      <a:pt x="55" y="190"/>
                      <a:pt x="19" y="203"/>
                    </a:cubicBezTo>
                    <a:cubicBezTo>
                      <a:pt x="17" y="198"/>
                      <a:pt x="17" y="198"/>
                      <a:pt x="17" y="198"/>
                    </a:cubicBezTo>
                    <a:cubicBezTo>
                      <a:pt x="40" y="187"/>
                      <a:pt x="60" y="175"/>
                      <a:pt x="78" y="162"/>
                    </a:cubicBezTo>
                    <a:cubicBezTo>
                      <a:pt x="97" y="148"/>
                      <a:pt x="113" y="132"/>
                      <a:pt x="128" y="112"/>
                    </a:cubicBezTo>
                    <a:close/>
                    <a:moveTo>
                      <a:pt x="99" y="45"/>
                    </a:moveTo>
                    <a:cubicBezTo>
                      <a:pt x="86" y="53"/>
                      <a:pt x="86" y="53"/>
                      <a:pt x="86" y="53"/>
                    </a:cubicBezTo>
                    <a:cubicBezTo>
                      <a:pt x="101" y="62"/>
                      <a:pt x="111" y="69"/>
                      <a:pt x="114" y="75"/>
                    </a:cubicBezTo>
                    <a:cubicBezTo>
                      <a:pt x="118" y="81"/>
                      <a:pt x="117" y="87"/>
                      <a:pt x="111" y="93"/>
                    </a:cubicBezTo>
                    <a:cubicBezTo>
                      <a:pt x="106" y="99"/>
                      <a:pt x="102" y="98"/>
                      <a:pt x="100" y="90"/>
                    </a:cubicBezTo>
                    <a:cubicBezTo>
                      <a:pt x="98" y="81"/>
                      <a:pt x="92" y="70"/>
                      <a:pt x="82" y="55"/>
                    </a:cubicBezTo>
                    <a:cubicBezTo>
                      <a:pt x="73" y="61"/>
                      <a:pt x="62" y="67"/>
                      <a:pt x="50" y="73"/>
                    </a:cubicBezTo>
                    <a:cubicBezTo>
                      <a:pt x="39" y="79"/>
                      <a:pt x="25" y="85"/>
                      <a:pt x="10" y="91"/>
                    </a:cubicBezTo>
                    <a:cubicBezTo>
                      <a:pt x="8" y="87"/>
                      <a:pt x="8" y="87"/>
                      <a:pt x="8" y="87"/>
                    </a:cubicBezTo>
                    <a:cubicBezTo>
                      <a:pt x="37" y="73"/>
                      <a:pt x="61" y="57"/>
                      <a:pt x="79" y="41"/>
                    </a:cubicBezTo>
                    <a:cubicBezTo>
                      <a:pt x="98" y="25"/>
                      <a:pt x="110" y="12"/>
                      <a:pt x="117" y="0"/>
                    </a:cubicBezTo>
                    <a:cubicBezTo>
                      <a:pt x="136" y="17"/>
                      <a:pt x="136" y="17"/>
                      <a:pt x="136" y="17"/>
                    </a:cubicBezTo>
                    <a:cubicBezTo>
                      <a:pt x="126" y="21"/>
                      <a:pt x="126" y="21"/>
                      <a:pt x="126" y="21"/>
                    </a:cubicBezTo>
                    <a:cubicBezTo>
                      <a:pt x="105" y="39"/>
                      <a:pt x="105" y="39"/>
                      <a:pt x="105" y="39"/>
                    </a:cubicBezTo>
                    <a:cubicBezTo>
                      <a:pt x="191" y="39"/>
                      <a:pt x="191" y="39"/>
                      <a:pt x="191" y="39"/>
                    </a:cubicBezTo>
                    <a:cubicBezTo>
                      <a:pt x="204" y="26"/>
                      <a:pt x="204" y="26"/>
                      <a:pt x="204" y="26"/>
                    </a:cubicBezTo>
                    <a:cubicBezTo>
                      <a:pt x="224" y="46"/>
                      <a:pt x="224" y="46"/>
                      <a:pt x="224" y="46"/>
                    </a:cubicBezTo>
                    <a:cubicBezTo>
                      <a:pt x="211" y="51"/>
                      <a:pt x="211" y="51"/>
                      <a:pt x="211" y="51"/>
                    </a:cubicBezTo>
                    <a:cubicBezTo>
                      <a:pt x="190" y="71"/>
                      <a:pt x="163" y="90"/>
                      <a:pt x="132" y="108"/>
                    </a:cubicBezTo>
                    <a:cubicBezTo>
                      <a:pt x="101" y="125"/>
                      <a:pt x="58" y="138"/>
                      <a:pt x="2" y="145"/>
                    </a:cubicBezTo>
                    <a:cubicBezTo>
                      <a:pt x="1" y="141"/>
                      <a:pt x="1" y="141"/>
                      <a:pt x="1" y="141"/>
                    </a:cubicBezTo>
                    <a:cubicBezTo>
                      <a:pt x="38" y="134"/>
                      <a:pt x="72" y="124"/>
                      <a:pt x="104" y="109"/>
                    </a:cubicBezTo>
                    <a:cubicBezTo>
                      <a:pt x="135" y="95"/>
                      <a:pt x="164" y="74"/>
                      <a:pt x="191" y="45"/>
                    </a:cubicBezTo>
                    <a:lnTo>
                      <a:pt x="99" y="45"/>
                    </a:lnTo>
                    <a:close/>
                    <a:moveTo>
                      <a:pt x="93" y="169"/>
                    </a:moveTo>
                    <a:cubicBezTo>
                      <a:pt x="107" y="179"/>
                      <a:pt x="115" y="188"/>
                      <a:pt x="119" y="195"/>
                    </a:cubicBezTo>
                    <a:cubicBezTo>
                      <a:pt x="122" y="202"/>
                      <a:pt x="121" y="209"/>
                      <a:pt x="114" y="216"/>
                    </a:cubicBezTo>
                    <a:cubicBezTo>
                      <a:pt x="108" y="222"/>
                      <a:pt x="104" y="220"/>
                      <a:pt x="102" y="209"/>
                    </a:cubicBezTo>
                    <a:cubicBezTo>
                      <a:pt x="101" y="199"/>
                      <a:pt x="97" y="186"/>
                      <a:pt x="90" y="172"/>
                    </a:cubicBezTo>
                    <a:lnTo>
                      <a:pt x="93" y="1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80" name="Freeform 18"/>
              <p:cNvSpPr>
                <a:spLocks noEditPoints="1"/>
              </p:cNvSpPr>
              <p:nvPr/>
            </p:nvSpPr>
            <p:spPr bwMode="black">
              <a:xfrm>
                <a:off x="8908640" y="6167032"/>
                <a:ext cx="273238" cy="270182"/>
              </a:xfrm>
              <a:custGeom>
                <a:avLst/>
                <a:gdLst/>
                <a:ahLst/>
                <a:cxnLst>
                  <a:cxn ang="0">
                    <a:pos x="28" y="7"/>
                  </a:cxn>
                  <a:cxn ang="0">
                    <a:pos x="52" y="50"/>
                  </a:cxn>
                  <a:cxn ang="0">
                    <a:pos x="81" y="38"/>
                  </a:cxn>
                  <a:cxn ang="0">
                    <a:pos x="32" y="56"/>
                  </a:cxn>
                  <a:cxn ang="0">
                    <a:pos x="0" y="50"/>
                  </a:cxn>
                  <a:cxn ang="0">
                    <a:pos x="42" y="34"/>
                  </a:cxn>
                  <a:cxn ang="0">
                    <a:pos x="10" y="87"/>
                  </a:cxn>
                  <a:cxn ang="0">
                    <a:pos x="72" y="77"/>
                  </a:cxn>
                  <a:cxn ang="0">
                    <a:pos x="42" y="93"/>
                  </a:cxn>
                  <a:cxn ang="0">
                    <a:pos x="10" y="87"/>
                  </a:cxn>
                  <a:cxn ang="0">
                    <a:pos x="62" y="128"/>
                  </a:cxn>
                  <a:cxn ang="0">
                    <a:pos x="89" y="135"/>
                  </a:cxn>
                  <a:cxn ang="0">
                    <a:pos x="23" y="138"/>
                  </a:cxn>
                  <a:cxn ang="0">
                    <a:pos x="16" y="159"/>
                  </a:cxn>
                  <a:cxn ang="0">
                    <a:pos x="67" y="168"/>
                  </a:cxn>
                  <a:cxn ang="0">
                    <a:pos x="88" y="170"/>
                  </a:cxn>
                  <a:cxn ang="0">
                    <a:pos x="82" y="234"/>
                  </a:cxn>
                  <a:cxn ang="0">
                    <a:pos x="68" y="229"/>
                  </a:cxn>
                  <a:cxn ang="0">
                    <a:pos x="31" y="245"/>
                  </a:cxn>
                  <a:cxn ang="0">
                    <a:pos x="17" y="206"/>
                  </a:cxn>
                  <a:cxn ang="0">
                    <a:pos x="31" y="174"/>
                  </a:cxn>
                  <a:cxn ang="0">
                    <a:pos x="68" y="223"/>
                  </a:cxn>
                  <a:cxn ang="0">
                    <a:pos x="31" y="174"/>
                  </a:cxn>
                  <a:cxn ang="0">
                    <a:pos x="104" y="35"/>
                  </a:cxn>
                  <a:cxn ang="0">
                    <a:pos x="126" y="43"/>
                  </a:cxn>
                  <a:cxn ang="0">
                    <a:pos x="154" y="10"/>
                  </a:cxn>
                  <a:cxn ang="0">
                    <a:pos x="132" y="43"/>
                  </a:cxn>
                  <a:cxn ang="0">
                    <a:pos x="164" y="33"/>
                  </a:cxn>
                  <a:cxn ang="0">
                    <a:pos x="172" y="52"/>
                  </a:cxn>
                  <a:cxn ang="0">
                    <a:pos x="152" y="261"/>
                  </a:cxn>
                  <a:cxn ang="0">
                    <a:pos x="125" y="236"/>
                  </a:cxn>
                  <a:cxn ang="0">
                    <a:pos x="159" y="229"/>
                  </a:cxn>
                  <a:cxn ang="0">
                    <a:pos x="69" y="257"/>
                  </a:cxn>
                  <a:cxn ang="0">
                    <a:pos x="143" y="161"/>
                  </a:cxn>
                  <a:cxn ang="0">
                    <a:pos x="95" y="164"/>
                  </a:cxn>
                  <a:cxn ang="0">
                    <a:pos x="104" y="154"/>
                  </a:cxn>
                  <a:cxn ang="0">
                    <a:pos x="117" y="80"/>
                  </a:cxn>
                  <a:cxn ang="0">
                    <a:pos x="159" y="50"/>
                  </a:cxn>
                  <a:cxn ang="0">
                    <a:pos x="117" y="87"/>
                  </a:cxn>
                  <a:cxn ang="0">
                    <a:pos x="159" y="116"/>
                  </a:cxn>
                  <a:cxn ang="0">
                    <a:pos x="117" y="87"/>
                  </a:cxn>
                  <a:cxn ang="0">
                    <a:pos x="117" y="154"/>
                  </a:cxn>
                  <a:cxn ang="0">
                    <a:pos x="159" y="123"/>
                  </a:cxn>
                  <a:cxn ang="0">
                    <a:pos x="238" y="79"/>
                  </a:cxn>
                  <a:cxn ang="0">
                    <a:pos x="265" y="87"/>
                  </a:cxn>
                  <a:cxn ang="0">
                    <a:pos x="238" y="237"/>
                  </a:cxn>
                  <a:cxn ang="0">
                    <a:pos x="187" y="238"/>
                  </a:cxn>
                  <a:cxn ang="0">
                    <a:pos x="218" y="237"/>
                  </a:cxn>
                  <a:cxn ang="0">
                    <a:pos x="225" y="87"/>
                  </a:cxn>
                  <a:cxn ang="0">
                    <a:pos x="186" y="90"/>
                  </a:cxn>
                  <a:cxn ang="0">
                    <a:pos x="225" y="80"/>
                  </a:cxn>
                  <a:cxn ang="0">
                    <a:pos x="246" y="16"/>
                  </a:cxn>
                  <a:cxn ang="0">
                    <a:pos x="238" y="79"/>
                  </a:cxn>
                  <a:cxn ang="0">
                    <a:pos x="212" y="140"/>
                  </a:cxn>
                  <a:cxn ang="0">
                    <a:pos x="206" y="166"/>
                  </a:cxn>
                  <a:cxn ang="0">
                    <a:pos x="179" y="118"/>
                  </a:cxn>
                </a:cxnLst>
                <a:rect l="0" t="0" r="r" b="b"/>
                <a:pathLst>
                  <a:path w="265" h="262">
                    <a:moveTo>
                      <a:pt x="26" y="10"/>
                    </a:moveTo>
                    <a:cubicBezTo>
                      <a:pt x="28" y="7"/>
                      <a:pt x="28" y="7"/>
                      <a:pt x="28" y="7"/>
                    </a:cubicBezTo>
                    <a:cubicBezTo>
                      <a:pt x="46" y="15"/>
                      <a:pt x="57" y="23"/>
                      <a:pt x="60" y="29"/>
                    </a:cubicBezTo>
                    <a:cubicBezTo>
                      <a:pt x="63" y="36"/>
                      <a:pt x="60" y="43"/>
                      <a:pt x="52" y="50"/>
                    </a:cubicBezTo>
                    <a:cubicBezTo>
                      <a:pt x="70" y="50"/>
                      <a:pt x="70" y="50"/>
                      <a:pt x="70" y="50"/>
                    </a:cubicBezTo>
                    <a:cubicBezTo>
                      <a:pt x="81" y="38"/>
                      <a:pt x="81" y="38"/>
                      <a:pt x="81" y="38"/>
                    </a:cubicBezTo>
                    <a:cubicBezTo>
                      <a:pt x="99" y="56"/>
                      <a:pt x="99" y="56"/>
                      <a:pt x="99" y="56"/>
                    </a:cubicBezTo>
                    <a:cubicBezTo>
                      <a:pt x="32" y="56"/>
                      <a:pt x="32" y="56"/>
                      <a:pt x="32" y="56"/>
                    </a:cubicBezTo>
                    <a:cubicBezTo>
                      <a:pt x="26" y="56"/>
                      <a:pt x="19" y="57"/>
                      <a:pt x="10" y="60"/>
                    </a:cubicBezTo>
                    <a:cubicBezTo>
                      <a:pt x="0" y="50"/>
                      <a:pt x="0" y="50"/>
                      <a:pt x="0" y="50"/>
                    </a:cubicBezTo>
                    <a:cubicBezTo>
                      <a:pt x="46" y="50"/>
                      <a:pt x="46" y="50"/>
                      <a:pt x="46" y="50"/>
                    </a:cubicBezTo>
                    <a:cubicBezTo>
                      <a:pt x="46" y="45"/>
                      <a:pt x="44" y="40"/>
                      <a:pt x="42" y="34"/>
                    </a:cubicBezTo>
                    <a:cubicBezTo>
                      <a:pt x="40" y="28"/>
                      <a:pt x="34" y="20"/>
                      <a:pt x="26" y="10"/>
                    </a:cubicBezTo>
                    <a:close/>
                    <a:moveTo>
                      <a:pt x="10" y="87"/>
                    </a:moveTo>
                    <a:cubicBezTo>
                      <a:pt x="61" y="87"/>
                      <a:pt x="61" y="87"/>
                      <a:pt x="61" y="87"/>
                    </a:cubicBezTo>
                    <a:cubicBezTo>
                      <a:pt x="72" y="77"/>
                      <a:pt x="72" y="77"/>
                      <a:pt x="72" y="77"/>
                    </a:cubicBezTo>
                    <a:cubicBezTo>
                      <a:pt x="89" y="93"/>
                      <a:pt x="89" y="93"/>
                      <a:pt x="89" y="93"/>
                    </a:cubicBezTo>
                    <a:cubicBezTo>
                      <a:pt x="42" y="93"/>
                      <a:pt x="42" y="93"/>
                      <a:pt x="42" y="93"/>
                    </a:cubicBezTo>
                    <a:cubicBezTo>
                      <a:pt x="36" y="93"/>
                      <a:pt x="29" y="94"/>
                      <a:pt x="21" y="97"/>
                    </a:cubicBezTo>
                    <a:lnTo>
                      <a:pt x="10" y="87"/>
                    </a:lnTo>
                    <a:close/>
                    <a:moveTo>
                      <a:pt x="13" y="128"/>
                    </a:moveTo>
                    <a:cubicBezTo>
                      <a:pt x="62" y="128"/>
                      <a:pt x="62" y="128"/>
                      <a:pt x="62" y="128"/>
                    </a:cubicBezTo>
                    <a:cubicBezTo>
                      <a:pt x="73" y="117"/>
                      <a:pt x="73" y="117"/>
                      <a:pt x="73" y="117"/>
                    </a:cubicBezTo>
                    <a:cubicBezTo>
                      <a:pt x="89" y="135"/>
                      <a:pt x="89" y="135"/>
                      <a:pt x="89" y="135"/>
                    </a:cubicBezTo>
                    <a:cubicBezTo>
                      <a:pt x="44" y="135"/>
                      <a:pt x="44" y="135"/>
                      <a:pt x="44" y="135"/>
                    </a:cubicBezTo>
                    <a:cubicBezTo>
                      <a:pt x="38" y="135"/>
                      <a:pt x="31" y="136"/>
                      <a:pt x="23" y="138"/>
                    </a:cubicBezTo>
                    <a:lnTo>
                      <a:pt x="13" y="128"/>
                    </a:lnTo>
                    <a:close/>
                    <a:moveTo>
                      <a:pt x="16" y="159"/>
                    </a:moveTo>
                    <a:cubicBezTo>
                      <a:pt x="33" y="168"/>
                      <a:pt x="33" y="168"/>
                      <a:pt x="33" y="168"/>
                    </a:cubicBezTo>
                    <a:cubicBezTo>
                      <a:pt x="67" y="168"/>
                      <a:pt x="67" y="168"/>
                      <a:pt x="67" y="168"/>
                    </a:cubicBezTo>
                    <a:cubicBezTo>
                      <a:pt x="73" y="157"/>
                      <a:pt x="73" y="157"/>
                      <a:pt x="73" y="157"/>
                    </a:cubicBezTo>
                    <a:cubicBezTo>
                      <a:pt x="88" y="170"/>
                      <a:pt x="88" y="170"/>
                      <a:pt x="88" y="170"/>
                    </a:cubicBezTo>
                    <a:cubicBezTo>
                      <a:pt x="81" y="178"/>
                      <a:pt x="81" y="178"/>
                      <a:pt x="81" y="178"/>
                    </a:cubicBezTo>
                    <a:cubicBezTo>
                      <a:pt x="81" y="202"/>
                      <a:pt x="82" y="221"/>
                      <a:pt x="82" y="234"/>
                    </a:cubicBezTo>
                    <a:cubicBezTo>
                      <a:pt x="68" y="242"/>
                      <a:pt x="68" y="242"/>
                      <a:pt x="68" y="242"/>
                    </a:cubicBezTo>
                    <a:cubicBezTo>
                      <a:pt x="68" y="229"/>
                      <a:pt x="68" y="229"/>
                      <a:pt x="68" y="229"/>
                    </a:cubicBezTo>
                    <a:cubicBezTo>
                      <a:pt x="31" y="229"/>
                      <a:pt x="31" y="229"/>
                      <a:pt x="31" y="229"/>
                    </a:cubicBezTo>
                    <a:cubicBezTo>
                      <a:pt x="31" y="245"/>
                      <a:pt x="31" y="245"/>
                      <a:pt x="31" y="245"/>
                    </a:cubicBezTo>
                    <a:cubicBezTo>
                      <a:pt x="16" y="252"/>
                      <a:pt x="16" y="252"/>
                      <a:pt x="16" y="252"/>
                    </a:cubicBezTo>
                    <a:cubicBezTo>
                      <a:pt x="17" y="244"/>
                      <a:pt x="17" y="229"/>
                      <a:pt x="17" y="206"/>
                    </a:cubicBezTo>
                    <a:cubicBezTo>
                      <a:pt x="17" y="183"/>
                      <a:pt x="17" y="167"/>
                      <a:pt x="16" y="159"/>
                    </a:cubicBezTo>
                    <a:close/>
                    <a:moveTo>
                      <a:pt x="31" y="174"/>
                    </a:moveTo>
                    <a:cubicBezTo>
                      <a:pt x="31" y="223"/>
                      <a:pt x="31" y="223"/>
                      <a:pt x="31" y="223"/>
                    </a:cubicBezTo>
                    <a:cubicBezTo>
                      <a:pt x="68" y="223"/>
                      <a:pt x="68" y="223"/>
                      <a:pt x="68" y="223"/>
                    </a:cubicBezTo>
                    <a:cubicBezTo>
                      <a:pt x="68" y="174"/>
                      <a:pt x="68" y="174"/>
                      <a:pt x="68" y="174"/>
                    </a:cubicBezTo>
                    <a:lnTo>
                      <a:pt x="31" y="174"/>
                    </a:lnTo>
                    <a:close/>
                    <a:moveTo>
                      <a:pt x="104" y="154"/>
                    </a:moveTo>
                    <a:cubicBezTo>
                      <a:pt x="104" y="35"/>
                      <a:pt x="104" y="35"/>
                      <a:pt x="104" y="35"/>
                    </a:cubicBezTo>
                    <a:cubicBezTo>
                      <a:pt x="117" y="43"/>
                      <a:pt x="117" y="43"/>
                      <a:pt x="117" y="43"/>
                    </a:cubicBezTo>
                    <a:cubicBezTo>
                      <a:pt x="126" y="43"/>
                      <a:pt x="126" y="43"/>
                      <a:pt x="126" y="43"/>
                    </a:cubicBezTo>
                    <a:cubicBezTo>
                      <a:pt x="131" y="25"/>
                      <a:pt x="134" y="11"/>
                      <a:pt x="135" y="0"/>
                    </a:cubicBezTo>
                    <a:cubicBezTo>
                      <a:pt x="154" y="10"/>
                      <a:pt x="154" y="10"/>
                      <a:pt x="154" y="10"/>
                    </a:cubicBezTo>
                    <a:cubicBezTo>
                      <a:pt x="151" y="12"/>
                      <a:pt x="148" y="16"/>
                      <a:pt x="144" y="23"/>
                    </a:cubicBezTo>
                    <a:cubicBezTo>
                      <a:pt x="139" y="29"/>
                      <a:pt x="136" y="36"/>
                      <a:pt x="132" y="43"/>
                    </a:cubicBezTo>
                    <a:cubicBezTo>
                      <a:pt x="158" y="43"/>
                      <a:pt x="158" y="43"/>
                      <a:pt x="158" y="43"/>
                    </a:cubicBezTo>
                    <a:cubicBezTo>
                      <a:pt x="164" y="33"/>
                      <a:pt x="164" y="33"/>
                      <a:pt x="164" y="33"/>
                    </a:cubicBezTo>
                    <a:cubicBezTo>
                      <a:pt x="179" y="44"/>
                      <a:pt x="179" y="44"/>
                      <a:pt x="179" y="44"/>
                    </a:cubicBezTo>
                    <a:cubicBezTo>
                      <a:pt x="172" y="52"/>
                      <a:pt x="172" y="52"/>
                      <a:pt x="172" y="52"/>
                    </a:cubicBezTo>
                    <a:cubicBezTo>
                      <a:pt x="172" y="237"/>
                      <a:pt x="172" y="237"/>
                      <a:pt x="172" y="237"/>
                    </a:cubicBezTo>
                    <a:cubicBezTo>
                      <a:pt x="173" y="248"/>
                      <a:pt x="166" y="256"/>
                      <a:pt x="152" y="261"/>
                    </a:cubicBezTo>
                    <a:cubicBezTo>
                      <a:pt x="150" y="251"/>
                      <a:pt x="141" y="244"/>
                      <a:pt x="125" y="241"/>
                    </a:cubicBezTo>
                    <a:cubicBezTo>
                      <a:pt x="125" y="236"/>
                      <a:pt x="125" y="236"/>
                      <a:pt x="125" y="236"/>
                    </a:cubicBezTo>
                    <a:cubicBezTo>
                      <a:pt x="139" y="238"/>
                      <a:pt x="147" y="238"/>
                      <a:pt x="152" y="238"/>
                    </a:cubicBezTo>
                    <a:cubicBezTo>
                      <a:pt x="156" y="237"/>
                      <a:pt x="159" y="235"/>
                      <a:pt x="159" y="229"/>
                    </a:cubicBezTo>
                    <a:cubicBezTo>
                      <a:pt x="159" y="162"/>
                      <a:pt x="159" y="162"/>
                      <a:pt x="159" y="162"/>
                    </a:cubicBezTo>
                    <a:cubicBezTo>
                      <a:pt x="138" y="205"/>
                      <a:pt x="108" y="237"/>
                      <a:pt x="69" y="257"/>
                    </a:cubicBezTo>
                    <a:cubicBezTo>
                      <a:pt x="68" y="254"/>
                      <a:pt x="68" y="254"/>
                      <a:pt x="68" y="254"/>
                    </a:cubicBezTo>
                    <a:cubicBezTo>
                      <a:pt x="102" y="229"/>
                      <a:pt x="127" y="198"/>
                      <a:pt x="143" y="161"/>
                    </a:cubicBezTo>
                    <a:cubicBezTo>
                      <a:pt x="116" y="161"/>
                      <a:pt x="116" y="161"/>
                      <a:pt x="116" y="161"/>
                    </a:cubicBezTo>
                    <a:cubicBezTo>
                      <a:pt x="110" y="161"/>
                      <a:pt x="103" y="162"/>
                      <a:pt x="95" y="164"/>
                    </a:cubicBezTo>
                    <a:cubicBezTo>
                      <a:pt x="85" y="154"/>
                      <a:pt x="85" y="154"/>
                      <a:pt x="85" y="154"/>
                    </a:cubicBezTo>
                    <a:lnTo>
                      <a:pt x="104" y="154"/>
                    </a:lnTo>
                    <a:close/>
                    <a:moveTo>
                      <a:pt x="117" y="50"/>
                    </a:moveTo>
                    <a:cubicBezTo>
                      <a:pt x="117" y="80"/>
                      <a:pt x="117" y="80"/>
                      <a:pt x="117" y="80"/>
                    </a:cubicBezTo>
                    <a:cubicBezTo>
                      <a:pt x="159" y="80"/>
                      <a:pt x="159" y="80"/>
                      <a:pt x="159" y="80"/>
                    </a:cubicBezTo>
                    <a:cubicBezTo>
                      <a:pt x="159" y="50"/>
                      <a:pt x="159" y="50"/>
                      <a:pt x="159" y="50"/>
                    </a:cubicBezTo>
                    <a:lnTo>
                      <a:pt x="117" y="50"/>
                    </a:lnTo>
                    <a:close/>
                    <a:moveTo>
                      <a:pt x="117" y="87"/>
                    </a:moveTo>
                    <a:cubicBezTo>
                      <a:pt x="117" y="116"/>
                      <a:pt x="117" y="116"/>
                      <a:pt x="117" y="116"/>
                    </a:cubicBezTo>
                    <a:cubicBezTo>
                      <a:pt x="159" y="116"/>
                      <a:pt x="159" y="116"/>
                      <a:pt x="159" y="116"/>
                    </a:cubicBezTo>
                    <a:cubicBezTo>
                      <a:pt x="159" y="87"/>
                      <a:pt x="159" y="87"/>
                      <a:pt x="159" y="87"/>
                    </a:cubicBezTo>
                    <a:lnTo>
                      <a:pt x="117" y="87"/>
                    </a:lnTo>
                    <a:close/>
                    <a:moveTo>
                      <a:pt x="117" y="123"/>
                    </a:moveTo>
                    <a:cubicBezTo>
                      <a:pt x="117" y="154"/>
                      <a:pt x="117" y="154"/>
                      <a:pt x="117" y="154"/>
                    </a:cubicBezTo>
                    <a:cubicBezTo>
                      <a:pt x="159" y="154"/>
                      <a:pt x="159" y="154"/>
                      <a:pt x="159" y="154"/>
                    </a:cubicBezTo>
                    <a:cubicBezTo>
                      <a:pt x="159" y="123"/>
                      <a:pt x="159" y="123"/>
                      <a:pt x="159" y="123"/>
                    </a:cubicBezTo>
                    <a:lnTo>
                      <a:pt x="117" y="123"/>
                    </a:lnTo>
                    <a:close/>
                    <a:moveTo>
                      <a:pt x="238" y="79"/>
                    </a:moveTo>
                    <a:cubicBezTo>
                      <a:pt x="250" y="69"/>
                      <a:pt x="250" y="69"/>
                      <a:pt x="250" y="69"/>
                    </a:cubicBezTo>
                    <a:cubicBezTo>
                      <a:pt x="265" y="87"/>
                      <a:pt x="265" y="87"/>
                      <a:pt x="265" y="87"/>
                    </a:cubicBezTo>
                    <a:cubicBezTo>
                      <a:pt x="238" y="87"/>
                      <a:pt x="238" y="87"/>
                      <a:pt x="238" y="87"/>
                    </a:cubicBezTo>
                    <a:cubicBezTo>
                      <a:pt x="238" y="237"/>
                      <a:pt x="238" y="237"/>
                      <a:pt x="238" y="237"/>
                    </a:cubicBezTo>
                    <a:cubicBezTo>
                      <a:pt x="238" y="247"/>
                      <a:pt x="231" y="255"/>
                      <a:pt x="217" y="262"/>
                    </a:cubicBezTo>
                    <a:cubicBezTo>
                      <a:pt x="216" y="252"/>
                      <a:pt x="206" y="244"/>
                      <a:pt x="187" y="238"/>
                    </a:cubicBezTo>
                    <a:cubicBezTo>
                      <a:pt x="188" y="234"/>
                      <a:pt x="188" y="234"/>
                      <a:pt x="188" y="234"/>
                    </a:cubicBezTo>
                    <a:cubicBezTo>
                      <a:pt x="204" y="236"/>
                      <a:pt x="214" y="237"/>
                      <a:pt x="218" y="237"/>
                    </a:cubicBezTo>
                    <a:cubicBezTo>
                      <a:pt x="222" y="236"/>
                      <a:pt x="224" y="234"/>
                      <a:pt x="225" y="230"/>
                    </a:cubicBezTo>
                    <a:cubicBezTo>
                      <a:pt x="225" y="87"/>
                      <a:pt x="225" y="87"/>
                      <a:pt x="225" y="87"/>
                    </a:cubicBezTo>
                    <a:cubicBezTo>
                      <a:pt x="207" y="87"/>
                      <a:pt x="207" y="87"/>
                      <a:pt x="207" y="87"/>
                    </a:cubicBezTo>
                    <a:cubicBezTo>
                      <a:pt x="201" y="87"/>
                      <a:pt x="194" y="88"/>
                      <a:pt x="186" y="90"/>
                    </a:cubicBezTo>
                    <a:cubicBezTo>
                      <a:pt x="176" y="80"/>
                      <a:pt x="176" y="80"/>
                      <a:pt x="176" y="80"/>
                    </a:cubicBezTo>
                    <a:cubicBezTo>
                      <a:pt x="225" y="80"/>
                      <a:pt x="225" y="80"/>
                      <a:pt x="225" y="80"/>
                    </a:cubicBezTo>
                    <a:cubicBezTo>
                      <a:pt x="225" y="43"/>
                      <a:pt x="225" y="18"/>
                      <a:pt x="224" y="6"/>
                    </a:cubicBezTo>
                    <a:cubicBezTo>
                      <a:pt x="246" y="16"/>
                      <a:pt x="246" y="16"/>
                      <a:pt x="246" y="16"/>
                    </a:cubicBezTo>
                    <a:cubicBezTo>
                      <a:pt x="238" y="24"/>
                      <a:pt x="238" y="24"/>
                      <a:pt x="238" y="24"/>
                    </a:cubicBezTo>
                    <a:lnTo>
                      <a:pt x="238" y="79"/>
                    </a:lnTo>
                    <a:close/>
                    <a:moveTo>
                      <a:pt x="182" y="115"/>
                    </a:moveTo>
                    <a:cubicBezTo>
                      <a:pt x="199" y="126"/>
                      <a:pt x="209" y="134"/>
                      <a:pt x="212" y="140"/>
                    </a:cubicBezTo>
                    <a:cubicBezTo>
                      <a:pt x="215" y="146"/>
                      <a:pt x="215" y="151"/>
                      <a:pt x="213" y="155"/>
                    </a:cubicBezTo>
                    <a:cubicBezTo>
                      <a:pt x="211" y="160"/>
                      <a:pt x="209" y="163"/>
                      <a:pt x="206" y="166"/>
                    </a:cubicBezTo>
                    <a:cubicBezTo>
                      <a:pt x="203" y="168"/>
                      <a:pt x="200" y="165"/>
                      <a:pt x="198" y="155"/>
                    </a:cubicBezTo>
                    <a:cubicBezTo>
                      <a:pt x="196" y="144"/>
                      <a:pt x="189" y="132"/>
                      <a:pt x="179" y="118"/>
                    </a:cubicBezTo>
                    <a:lnTo>
                      <a:pt x="182" y="11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81" name="Freeform 19"/>
              <p:cNvSpPr>
                <a:spLocks noEditPoints="1"/>
              </p:cNvSpPr>
              <p:nvPr/>
            </p:nvSpPr>
            <p:spPr bwMode="black">
              <a:xfrm>
                <a:off x="9210686" y="6177071"/>
                <a:ext cx="261889" cy="257088"/>
              </a:xfrm>
              <a:custGeom>
                <a:avLst/>
                <a:gdLst/>
                <a:ahLst/>
                <a:cxnLst>
                  <a:cxn ang="0">
                    <a:pos x="1" y="122"/>
                  </a:cxn>
                  <a:cxn ang="0">
                    <a:pos x="16" y="27"/>
                  </a:cxn>
                  <a:cxn ang="0">
                    <a:pos x="70" y="17"/>
                  </a:cxn>
                  <a:cxn ang="0">
                    <a:pos x="78" y="38"/>
                  </a:cxn>
                  <a:cxn ang="0">
                    <a:pos x="63" y="211"/>
                  </a:cxn>
                  <a:cxn ang="0">
                    <a:pos x="16" y="190"/>
                  </a:cxn>
                  <a:cxn ang="0">
                    <a:pos x="0" y="222"/>
                  </a:cxn>
                  <a:cxn ang="0">
                    <a:pos x="16" y="105"/>
                  </a:cxn>
                  <a:cxn ang="0">
                    <a:pos x="63" y="34"/>
                  </a:cxn>
                  <a:cxn ang="0">
                    <a:pos x="16" y="111"/>
                  </a:cxn>
                  <a:cxn ang="0">
                    <a:pos x="63" y="183"/>
                  </a:cxn>
                  <a:cxn ang="0">
                    <a:pos x="16" y="111"/>
                  </a:cxn>
                  <a:cxn ang="0">
                    <a:pos x="96" y="160"/>
                  </a:cxn>
                  <a:cxn ang="0">
                    <a:pos x="110" y="72"/>
                  </a:cxn>
                  <a:cxn ang="0">
                    <a:pos x="139" y="22"/>
                  </a:cxn>
                  <a:cxn ang="0">
                    <a:pos x="90" y="24"/>
                  </a:cxn>
                  <a:cxn ang="0">
                    <a:pos x="218" y="15"/>
                  </a:cxn>
                  <a:cxn ang="0">
                    <a:pos x="254" y="22"/>
                  </a:cxn>
                  <a:cxn ang="0">
                    <a:pos x="190" y="72"/>
                  </a:cxn>
                  <a:cxn ang="0">
                    <a:pos x="229" y="62"/>
                  </a:cxn>
                  <a:cxn ang="0">
                    <a:pos x="236" y="83"/>
                  </a:cxn>
                  <a:cxn ang="0">
                    <a:pos x="221" y="245"/>
                  </a:cxn>
                  <a:cxn ang="0">
                    <a:pos x="110" y="224"/>
                  </a:cxn>
                  <a:cxn ang="0">
                    <a:pos x="94" y="249"/>
                  </a:cxn>
                  <a:cxn ang="0">
                    <a:pos x="144" y="143"/>
                  </a:cxn>
                  <a:cxn ang="0">
                    <a:pos x="110" y="217"/>
                  </a:cxn>
                  <a:cxn ang="0">
                    <a:pos x="221" y="79"/>
                  </a:cxn>
                  <a:cxn ang="0">
                    <a:pos x="190" y="144"/>
                  </a:cxn>
                  <a:cxn ang="0">
                    <a:pos x="211" y="151"/>
                  </a:cxn>
                  <a:cxn ang="0">
                    <a:pos x="203" y="168"/>
                  </a:cxn>
                  <a:cxn ang="0">
                    <a:pos x="176" y="152"/>
                  </a:cxn>
                  <a:cxn ang="0">
                    <a:pos x="153" y="79"/>
                  </a:cxn>
                  <a:cxn ang="0">
                    <a:pos x="110" y="181"/>
                  </a:cxn>
                  <a:cxn ang="0">
                    <a:pos x="139" y="79"/>
                  </a:cxn>
                  <a:cxn ang="0">
                    <a:pos x="153" y="22"/>
                  </a:cxn>
                  <a:cxn ang="0">
                    <a:pos x="176" y="72"/>
                  </a:cxn>
                  <a:cxn ang="0">
                    <a:pos x="153" y="22"/>
                  </a:cxn>
                </a:cxnLst>
                <a:rect l="0" t="0" r="r" b="b"/>
                <a:pathLst>
                  <a:path w="254" h="249">
                    <a:moveTo>
                      <a:pt x="0" y="222"/>
                    </a:moveTo>
                    <a:cubicBezTo>
                      <a:pt x="1" y="208"/>
                      <a:pt x="1" y="175"/>
                      <a:pt x="1" y="122"/>
                    </a:cubicBezTo>
                    <a:cubicBezTo>
                      <a:pt x="1" y="69"/>
                      <a:pt x="1" y="35"/>
                      <a:pt x="0" y="18"/>
                    </a:cubicBezTo>
                    <a:cubicBezTo>
                      <a:pt x="16" y="27"/>
                      <a:pt x="16" y="27"/>
                      <a:pt x="16" y="27"/>
                    </a:cubicBezTo>
                    <a:cubicBezTo>
                      <a:pt x="61" y="27"/>
                      <a:pt x="61" y="27"/>
                      <a:pt x="61" y="27"/>
                    </a:cubicBezTo>
                    <a:cubicBezTo>
                      <a:pt x="70" y="17"/>
                      <a:pt x="70" y="17"/>
                      <a:pt x="70" y="17"/>
                    </a:cubicBezTo>
                    <a:cubicBezTo>
                      <a:pt x="87" y="32"/>
                      <a:pt x="87" y="32"/>
                      <a:pt x="87" y="32"/>
                    </a:cubicBezTo>
                    <a:cubicBezTo>
                      <a:pt x="78" y="38"/>
                      <a:pt x="78" y="38"/>
                      <a:pt x="78" y="38"/>
                    </a:cubicBezTo>
                    <a:cubicBezTo>
                      <a:pt x="78" y="139"/>
                      <a:pt x="78" y="194"/>
                      <a:pt x="79" y="204"/>
                    </a:cubicBezTo>
                    <a:cubicBezTo>
                      <a:pt x="63" y="211"/>
                      <a:pt x="63" y="211"/>
                      <a:pt x="63" y="211"/>
                    </a:cubicBezTo>
                    <a:cubicBezTo>
                      <a:pt x="63" y="190"/>
                      <a:pt x="63" y="190"/>
                      <a:pt x="63" y="190"/>
                    </a:cubicBezTo>
                    <a:cubicBezTo>
                      <a:pt x="16" y="190"/>
                      <a:pt x="16" y="190"/>
                      <a:pt x="16" y="190"/>
                    </a:cubicBezTo>
                    <a:cubicBezTo>
                      <a:pt x="16" y="214"/>
                      <a:pt x="16" y="214"/>
                      <a:pt x="16" y="214"/>
                    </a:cubicBezTo>
                    <a:lnTo>
                      <a:pt x="0" y="222"/>
                    </a:lnTo>
                    <a:close/>
                    <a:moveTo>
                      <a:pt x="16" y="34"/>
                    </a:moveTo>
                    <a:cubicBezTo>
                      <a:pt x="16" y="105"/>
                      <a:pt x="16" y="105"/>
                      <a:pt x="16" y="105"/>
                    </a:cubicBezTo>
                    <a:cubicBezTo>
                      <a:pt x="63" y="105"/>
                      <a:pt x="63" y="105"/>
                      <a:pt x="63" y="105"/>
                    </a:cubicBezTo>
                    <a:cubicBezTo>
                      <a:pt x="63" y="34"/>
                      <a:pt x="63" y="34"/>
                      <a:pt x="63" y="34"/>
                    </a:cubicBezTo>
                    <a:lnTo>
                      <a:pt x="16" y="34"/>
                    </a:lnTo>
                    <a:close/>
                    <a:moveTo>
                      <a:pt x="16" y="111"/>
                    </a:moveTo>
                    <a:cubicBezTo>
                      <a:pt x="16" y="183"/>
                      <a:pt x="16" y="183"/>
                      <a:pt x="16" y="183"/>
                    </a:cubicBezTo>
                    <a:cubicBezTo>
                      <a:pt x="63" y="183"/>
                      <a:pt x="63" y="183"/>
                      <a:pt x="63" y="183"/>
                    </a:cubicBezTo>
                    <a:cubicBezTo>
                      <a:pt x="63" y="111"/>
                      <a:pt x="63" y="111"/>
                      <a:pt x="63" y="111"/>
                    </a:cubicBezTo>
                    <a:lnTo>
                      <a:pt x="16" y="111"/>
                    </a:lnTo>
                    <a:close/>
                    <a:moveTo>
                      <a:pt x="94" y="249"/>
                    </a:moveTo>
                    <a:cubicBezTo>
                      <a:pt x="95" y="224"/>
                      <a:pt x="96" y="194"/>
                      <a:pt x="96" y="160"/>
                    </a:cubicBezTo>
                    <a:cubicBezTo>
                      <a:pt x="96" y="125"/>
                      <a:pt x="95" y="93"/>
                      <a:pt x="94" y="63"/>
                    </a:cubicBezTo>
                    <a:cubicBezTo>
                      <a:pt x="110" y="72"/>
                      <a:pt x="110" y="72"/>
                      <a:pt x="110" y="72"/>
                    </a:cubicBezTo>
                    <a:cubicBezTo>
                      <a:pt x="139" y="72"/>
                      <a:pt x="139" y="72"/>
                      <a:pt x="139" y="72"/>
                    </a:cubicBezTo>
                    <a:cubicBezTo>
                      <a:pt x="139" y="22"/>
                      <a:pt x="139" y="22"/>
                      <a:pt x="139" y="22"/>
                    </a:cubicBezTo>
                    <a:cubicBezTo>
                      <a:pt x="105" y="22"/>
                      <a:pt x="105" y="22"/>
                      <a:pt x="105" y="22"/>
                    </a:cubicBezTo>
                    <a:cubicBezTo>
                      <a:pt x="90" y="24"/>
                      <a:pt x="90" y="24"/>
                      <a:pt x="90" y="24"/>
                    </a:cubicBezTo>
                    <a:cubicBezTo>
                      <a:pt x="81" y="15"/>
                      <a:pt x="81" y="15"/>
                      <a:pt x="81" y="15"/>
                    </a:cubicBezTo>
                    <a:cubicBezTo>
                      <a:pt x="218" y="15"/>
                      <a:pt x="218" y="15"/>
                      <a:pt x="218" y="15"/>
                    </a:cubicBezTo>
                    <a:cubicBezTo>
                      <a:pt x="233" y="0"/>
                      <a:pt x="233" y="0"/>
                      <a:pt x="233" y="0"/>
                    </a:cubicBezTo>
                    <a:cubicBezTo>
                      <a:pt x="254" y="22"/>
                      <a:pt x="254" y="22"/>
                      <a:pt x="254" y="22"/>
                    </a:cubicBezTo>
                    <a:cubicBezTo>
                      <a:pt x="190" y="22"/>
                      <a:pt x="190" y="22"/>
                      <a:pt x="190" y="22"/>
                    </a:cubicBezTo>
                    <a:cubicBezTo>
                      <a:pt x="190" y="72"/>
                      <a:pt x="190" y="72"/>
                      <a:pt x="190" y="72"/>
                    </a:cubicBezTo>
                    <a:cubicBezTo>
                      <a:pt x="219" y="72"/>
                      <a:pt x="219" y="72"/>
                      <a:pt x="219" y="72"/>
                    </a:cubicBezTo>
                    <a:cubicBezTo>
                      <a:pt x="229" y="62"/>
                      <a:pt x="229" y="62"/>
                      <a:pt x="229" y="62"/>
                    </a:cubicBezTo>
                    <a:cubicBezTo>
                      <a:pt x="246" y="77"/>
                      <a:pt x="246" y="77"/>
                      <a:pt x="246" y="77"/>
                    </a:cubicBezTo>
                    <a:cubicBezTo>
                      <a:pt x="236" y="83"/>
                      <a:pt x="236" y="83"/>
                      <a:pt x="236" y="83"/>
                    </a:cubicBezTo>
                    <a:cubicBezTo>
                      <a:pt x="236" y="160"/>
                      <a:pt x="236" y="211"/>
                      <a:pt x="237" y="237"/>
                    </a:cubicBezTo>
                    <a:cubicBezTo>
                      <a:pt x="221" y="245"/>
                      <a:pt x="221" y="245"/>
                      <a:pt x="221" y="245"/>
                    </a:cubicBezTo>
                    <a:cubicBezTo>
                      <a:pt x="221" y="224"/>
                      <a:pt x="221" y="224"/>
                      <a:pt x="221" y="224"/>
                    </a:cubicBezTo>
                    <a:cubicBezTo>
                      <a:pt x="110" y="224"/>
                      <a:pt x="110" y="224"/>
                      <a:pt x="110" y="224"/>
                    </a:cubicBezTo>
                    <a:cubicBezTo>
                      <a:pt x="110" y="241"/>
                      <a:pt x="110" y="241"/>
                      <a:pt x="110" y="241"/>
                    </a:cubicBezTo>
                    <a:lnTo>
                      <a:pt x="94" y="249"/>
                    </a:lnTo>
                    <a:close/>
                    <a:moveTo>
                      <a:pt x="153" y="79"/>
                    </a:moveTo>
                    <a:cubicBezTo>
                      <a:pt x="153" y="105"/>
                      <a:pt x="150" y="127"/>
                      <a:pt x="144" y="143"/>
                    </a:cubicBezTo>
                    <a:cubicBezTo>
                      <a:pt x="139" y="160"/>
                      <a:pt x="127" y="175"/>
                      <a:pt x="110" y="188"/>
                    </a:cubicBezTo>
                    <a:cubicBezTo>
                      <a:pt x="110" y="217"/>
                      <a:pt x="110" y="217"/>
                      <a:pt x="110" y="217"/>
                    </a:cubicBezTo>
                    <a:cubicBezTo>
                      <a:pt x="221" y="217"/>
                      <a:pt x="221" y="217"/>
                      <a:pt x="221" y="217"/>
                    </a:cubicBezTo>
                    <a:cubicBezTo>
                      <a:pt x="221" y="79"/>
                      <a:pt x="221" y="79"/>
                      <a:pt x="221" y="79"/>
                    </a:cubicBezTo>
                    <a:cubicBezTo>
                      <a:pt x="190" y="79"/>
                      <a:pt x="190" y="79"/>
                      <a:pt x="190" y="79"/>
                    </a:cubicBezTo>
                    <a:cubicBezTo>
                      <a:pt x="190" y="144"/>
                      <a:pt x="190" y="144"/>
                      <a:pt x="190" y="144"/>
                    </a:cubicBezTo>
                    <a:cubicBezTo>
                      <a:pt x="190" y="152"/>
                      <a:pt x="193" y="155"/>
                      <a:pt x="199" y="154"/>
                    </a:cubicBezTo>
                    <a:cubicBezTo>
                      <a:pt x="203" y="154"/>
                      <a:pt x="207" y="153"/>
                      <a:pt x="211" y="151"/>
                    </a:cubicBezTo>
                    <a:cubicBezTo>
                      <a:pt x="214" y="149"/>
                      <a:pt x="217" y="152"/>
                      <a:pt x="220" y="159"/>
                    </a:cubicBezTo>
                    <a:cubicBezTo>
                      <a:pt x="222" y="165"/>
                      <a:pt x="217" y="168"/>
                      <a:pt x="203" y="168"/>
                    </a:cubicBezTo>
                    <a:cubicBezTo>
                      <a:pt x="193" y="168"/>
                      <a:pt x="193" y="168"/>
                      <a:pt x="193" y="168"/>
                    </a:cubicBezTo>
                    <a:cubicBezTo>
                      <a:pt x="182" y="168"/>
                      <a:pt x="176" y="163"/>
                      <a:pt x="176" y="152"/>
                    </a:cubicBezTo>
                    <a:cubicBezTo>
                      <a:pt x="176" y="79"/>
                      <a:pt x="176" y="79"/>
                      <a:pt x="176" y="79"/>
                    </a:cubicBezTo>
                    <a:lnTo>
                      <a:pt x="153" y="79"/>
                    </a:lnTo>
                    <a:close/>
                    <a:moveTo>
                      <a:pt x="110" y="79"/>
                    </a:moveTo>
                    <a:cubicBezTo>
                      <a:pt x="110" y="181"/>
                      <a:pt x="110" y="181"/>
                      <a:pt x="110" y="181"/>
                    </a:cubicBezTo>
                    <a:cubicBezTo>
                      <a:pt x="122" y="167"/>
                      <a:pt x="130" y="152"/>
                      <a:pt x="133" y="137"/>
                    </a:cubicBezTo>
                    <a:cubicBezTo>
                      <a:pt x="137" y="121"/>
                      <a:pt x="139" y="102"/>
                      <a:pt x="139" y="79"/>
                    </a:cubicBezTo>
                    <a:lnTo>
                      <a:pt x="110" y="79"/>
                    </a:lnTo>
                    <a:close/>
                    <a:moveTo>
                      <a:pt x="153" y="22"/>
                    </a:moveTo>
                    <a:cubicBezTo>
                      <a:pt x="153" y="72"/>
                      <a:pt x="153" y="72"/>
                      <a:pt x="153" y="72"/>
                    </a:cubicBezTo>
                    <a:cubicBezTo>
                      <a:pt x="176" y="72"/>
                      <a:pt x="176" y="72"/>
                      <a:pt x="176" y="72"/>
                    </a:cubicBezTo>
                    <a:cubicBezTo>
                      <a:pt x="176" y="22"/>
                      <a:pt x="176" y="22"/>
                      <a:pt x="176" y="22"/>
                    </a:cubicBezTo>
                    <a:lnTo>
                      <a:pt x="153" y="22"/>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grpSp>
        <p:grpSp>
          <p:nvGrpSpPr>
            <p:cNvPr id="110" name="Group 109"/>
            <p:cNvGrpSpPr/>
            <p:nvPr/>
          </p:nvGrpSpPr>
          <p:grpSpPr bwMode="black">
            <a:xfrm>
              <a:off x="2202753" y="3716333"/>
              <a:ext cx="942651" cy="154181"/>
              <a:chOff x="9809204" y="6215358"/>
              <a:chExt cx="1072317" cy="175273"/>
            </a:xfrm>
            <a:solidFill>
              <a:schemeClr val="tx1"/>
            </a:solidFill>
            <a:effectLst/>
          </p:grpSpPr>
          <p:sp>
            <p:nvSpPr>
              <p:cNvPr id="171" name="Freeform 23"/>
              <p:cNvSpPr>
                <a:spLocks/>
              </p:cNvSpPr>
              <p:nvPr/>
            </p:nvSpPr>
            <p:spPr bwMode="black">
              <a:xfrm>
                <a:off x="9809204" y="6217861"/>
                <a:ext cx="129935" cy="169558"/>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5"/>
                  </a:cxn>
                  <a:cxn ang="0">
                    <a:pos x="34" y="95"/>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5"/>
                      <a:pt x="34" y="95"/>
                      <a:pt x="34" y="95"/>
                    </a:cubicBezTo>
                    <a:cubicBezTo>
                      <a:pt x="34" y="95"/>
                      <a:pt x="34" y="95"/>
                      <a:pt x="34" y="95"/>
                    </a:cubicBezTo>
                    <a:cubicBezTo>
                      <a:pt x="35" y="93"/>
                      <a:pt x="36" y="92"/>
                      <a:pt x="37" y="90"/>
                    </a:cubicBezTo>
                    <a:cubicBezTo>
                      <a:pt x="38" y="89"/>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72" name="Freeform 24"/>
              <p:cNvSpPr>
                <a:spLocks noEditPoints="1"/>
              </p:cNvSpPr>
              <p:nvPr/>
            </p:nvSpPr>
            <p:spPr bwMode="black">
              <a:xfrm>
                <a:off x="9938068" y="6215362"/>
                <a:ext cx="124937" cy="175269"/>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2" y="28"/>
                  </a:cxn>
                  <a:cxn ang="0">
                    <a:pos x="26" y="17"/>
                  </a:cxn>
                  <a:cxn ang="0">
                    <a:pos x="32" y="5"/>
                  </a:cxn>
                  <a:cxn ang="0">
                    <a:pos x="44" y="0"/>
                  </a:cxn>
                  <a:cxn ang="0">
                    <a:pos x="56" y="5"/>
                  </a:cxn>
                  <a:cxn ang="0">
                    <a:pos x="61" y="17"/>
                  </a:cxn>
                  <a:cxn ang="0">
                    <a:pos x="103" y="96"/>
                  </a:cxn>
                  <a:cxn ang="0">
                    <a:pos x="58" y="86"/>
                  </a:cxn>
                  <a:cxn ang="0">
                    <a:pos x="37" y="111"/>
                  </a:cxn>
                  <a:cxn ang="0">
                    <a:pos x="37"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3"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5"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2" y="28"/>
                    </a:cubicBezTo>
                    <a:cubicBezTo>
                      <a:pt x="30" y="27"/>
                      <a:pt x="29" y="25"/>
                      <a:pt x="28" y="23"/>
                    </a:cubicBezTo>
                    <a:cubicBezTo>
                      <a:pt x="27" y="21"/>
                      <a:pt x="26" y="19"/>
                      <a:pt x="26" y="17"/>
                    </a:cubicBezTo>
                    <a:cubicBezTo>
                      <a:pt x="26" y="14"/>
                      <a:pt x="27" y="12"/>
                      <a:pt x="28" y="10"/>
                    </a:cubicBezTo>
                    <a:cubicBezTo>
                      <a:pt x="29" y="8"/>
                      <a:pt x="30" y="6"/>
                      <a:pt x="32"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5" y="117"/>
                      <a:pt x="33" y="124"/>
                      <a:pt x="33" y="133"/>
                    </a:cubicBezTo>
                    <a:cubicBezTo>
                      <a:pt x="33" y="141"/>
                      <a:pt x="35" y="148"/>
                      <a:pt x="37" y="154"/>
                    </a:cubicBezTo>
                    <a:cubicBezTo>
                      <a:pt x="39" y="160"/>
                      <a:pt x="41" y="165"/>
                      <a:pt x="45" y="169"/>
                    </a:cubicBezTo>
                    <a:cubicBezTo>
                      <a:pt x="49" y="173"/>
                      <a:pt x="53" y="176"/>
                      <a:pt x="58" y="178"/>
                    </a:cubicBezTo>
                    <a:cubicBezTo>
                      <a:pt x="63" y="180"/>
                      <a:pt x="69" y="181"/>
                      <a:pt x="74" y="181"/>
                    </a:cubicBezTo>
                    <a:cubicBezTo>
                      <a:pt x="87" y="181"/>
                      <a:pt x="97" y="177"/>
                      <a:pt x="104" y="169"/>
                    </a:cubicBezTo>
                    <a:cubicBezTo>
                      <a:pt x="111" y="160"/>
                      <a:pt x="114" y="148"/>
                      <a:pt x="114" y="132"/>
                    </a:cubicBezTo>
                    <a:close/>
                    <a:moveTo>
                      <a:pt x="121" y="17"/>
                    </a:moveTo>
                    <a:cubicBezTo>
                      <a:pt x="121" y="19"/>
                      <a:pt x="120" y="21"/>
                      <a:pt x="120"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3" y="3"/>
                      <a:pt x="94" y="2"/>
                      <a:pt x="96" y="1"/>
                    </a:cubicBezTo>
                    <a:cubicBezTo>
                      <a:pt x="99" y="0"/>
                      <a:pt x="101" y="0"/>
                      <a:pt x="103" y="0"/>
                    </a:cubicBezTo>
                    <a:cubicBezTo>
                      <a:pt x="106" y="0"/>
                      <a:pt x="108" y="0"/>
                      <a:pt x="110" y="1"/>
                    </a:cubicBezTo>
                    <a:cubicBezTo>
                      <a:pt x="112" y="2"/>
                      <a:pt x="114" y="3"/>
                      <a:pt x="116" y="5"/>
                    </a:cubicBezTo>
                    <a:cubicBezTo>
                      <a:pt x="117" y="6"/>
                      <a:pt x="119" y="8"/>
                      <a:pt x="120" y="10"/>
                    </a:cubicBezTo>
                    <a:cubicBezTo>
                      <a:pt x="120"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73" name="Freeform 25"/>
              <p:cNvSpPr>
                <a:spLocks/>
              </p:cNvSpPr>
              <p:nvPr/>
            </p:nvSpPr>
            <p:spPr bwMode="black">
              <a:xfrm>
                <a:off x="10077997" y="6263552"/>
                <a:ext cx="80317" cy="127079"/>
              </a:xfrm>
              <a:custGeom>
                <a:avLst/>
                <a:gdLst/>
                <a:ahLst/>
                <a:cxnLst>
                  <a:cxn ang="0">
                    <a:pos x="95" y="106"/>
                  </a:cxn>
                  <a:cxn ang="0">
                    <a:pos x="92"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3" y="110"/>
                  </a:cxn>
                  <a:cxn ang="0">
                    <a:pos x="62" y="103"/>
                  </a:cxn>
                  <a:cxn ang="0">
                    <a:pos x="57" y="98"/>
                  </a:cxn>
                  <a:cxn ang="0">
                    <a:pos x="49" y="93"/>
                  </a:cxn>
                  <a:cxn ang="0">
                    <a:pos x="35" y="86"/>
                  </a:cxn>
                  <a:cxn ang="0">
                    <a:pos x="20" y="79"/>
                  </a:cxn>
                  <a:cxn ang="0">
                    <a:pos x="10" y="70"/>
                  </a:cxn>
                  <a:cxn ang="0">
                    <a:pos x="3" y="59"/>
                  </a:cxn>
                  <a:cxn ang="0">
                    <a:pos x="0" y="44"/>
                  </a:cxn>
                  <a:cxn ang="0">
                    <a:pos x="4" y="26"/>
                  </a:cxn>
                  <a:cxn ang="0">
                    <a:pos x="15" y="12"/>
                  </a:cxn>
                  <a:cxn ang="0">
                    <a:pos x="32" y="3"/>
                  </a:cxn>
                  <a:cxn ang="0">
                    <a:pos x="55" y="0"/>
                  </a:cxn>
                  <a:cxn ang="0">
                    <a:pos x="64" y="0"/>
                  </a:cxn>
                  <a:cxn ang="0">
                    <a:pos x="73" y="2"/>
                  </a:cxn>
                  <a:cxn ang="0">
                    <a:pos x="81" y="4"/>
                  </a:cxn>
                  <a:cxn ang="0">
                    <a:pos x="88" y="6"/>
                  </a:cxn>
                  <a:cxn ang="0">
                    <a:pos x="88" y="35"/>
                  </a:cxn>
                  <a:cxn ang="0">
                    <a:pos x="80" y="31"/>
                  </a:cxn>
                  <a:cxn ang="0">
                    <a:pos x="72" y="28"/>
                  </a:cxn>
                  <a:cxn ang="0">
                    <a:pos x="63" y="26"/>
                  </a:cxn>
                  <a:cxn ang="0">
                    <a:pos x="54" y="25"/>
                  </a:cxn>
                  <a:cxn ang="0">
                    <a:pos x="39" y="30"/>
                  </a:cxn>
                  <a:cxn ang="0">
                    <a:pos x="33" y="41"/>
                  </a:cxn>
                  <a:cxn ang="0">
                    <a:pos x="34" y="48"/>
                  </a:cxn>
                  <a:cxn ang="0">
                    <a:pos x="39" y="53"/>
                  </a:cxn>
                  <a:cxn ang="0">
                    <a:pos x="46" y="58"/>
                  </a:cxn>
                  <a:cxn ang="0">
                    <a:pos x="58" y="63"/>
                  </a:cxn>
                  <a:cxn ang="0">
                    <a:pos x="73" y="70"/>
                  </a:cxn>
                  <a:cxn ang="0">
                    <a:pos x="85" y="79"/>
                  </a:cxn>
                  <a:cxn ang="0">
                    <a:pos x="93" y="91"/>
                  </a:cxn>
                  <a:cxn ang="0">
                    <a:pos x="95" y="106"/>
                  </a:cxn>
                </a:cxnLst>
                <a:rect l="0" t="0" r="r" b="b"/>
                <a:pathLst>
                  <a:path w="95" h="151">
                    <a:moveTo>
                      <a:pt x="95" y="106"/>
                    </a:moveTo>
                    <a:cubicBezTo>
                      <a:pt x="95" y="112"/>
                      <a:pt x="94" y="118"/>
                      <a:pt x="92" y="123"/>
                    </a:cubicBezTo>
                    <a:cubicBezTo>
                      <a:pt x="89" y="129"/>
                      <a:pt x="86" y="134"/>
                      <a:pt x="81" y="138"/>
                    </a:cubicBezTo>
                    <a:cubicBezTo>
                      <a:pt x="76" y="142"/>
                      <a:pt x="70" y="145"/>
                      <a:pt x="63" y="147"/>
                    </a:cubicBezTo>
                    <a:cubicBezTo>
                      <a:pt x="56" y="150"/>
                      <a:pt x="47" y="151"/>
                      <a:pt x="38" y="151"/>
                    </a:cubicBezTo>
                    <a:cubicBezTo>
                      <a:pt x="35" y="151"/>
                      <a:pt x="32" y="150"/>
                      <a:pt x="29" y="150"/>
                    </a:cubicBezTo>
                    <a:cubicBezTo>
                      <a:pt x="26" y="150"/>
                      <a:pt x="22" y="149"/>
                      <a:pt x="19" y="148"/>
                    </a:cubicBezTo>
                    <a:cubicBezTo>
                      <a:pt x="15" y="148"/>
                      <a:pt x="12" y="147"/>
                      <a:pt x="9" y="146"/>
                    </a:cubicBezTo>
                    <a:cubicBezTo>
                      <a:pt x="5" y="145"/>
                      <a:pt x="3" y="144"/>
                      <a:pt x="0" y="143"/>
                    </a:cubicBezTo>
                    <a:cubicBezTo>
                      <a:pt x="0" y="112"/>
                      <a:pt x="0" y="112"/>
                      <a:pt x="0" y="112"/>
                    </a:cubicBezTo>
                    <a:cubicBezTo>
                      <a:pt x="3" y="114"/>
                      <a:pt x="7" y="116"/>
                      <a:pt x="10" y="118"/>
                    </a:cubicBezTo>
                    <a:cubicBezTo>
                      <a:pt x="13" y="119"/>
                      <a:pt x="17" y="121"/>
                      <a:pt x="20" y="122"/>
                    </a:cubicBezTo>
                    <a:cubicBezTo>
                      <a:pt x="24" y="123"/>
                      <a:pt x="27" y="124"/>
                      <a:pt x="30" y="124"/>
                    </a:cubicBezTo>
                    <a:cubicBezTo>
                      <a:pt x="34" y="125"/>
                      <a:pt x="37" y="125"/>
                      <a:pt x="39" y="125"/>
                    </a:cubicBezTo>
                    <a:cubicBezTo>
                      <a:pt x="47" y="125"/>
                      <a:pt x="53" y="124"/>
                      <a:pt x="57" y="121"/>
                    </a:cubicBezTo>
                    <a:cubicBezTo>
                      <a:pt x="61" y="118"/>
                      <a:pt x="63" y="115"/>
                      <a:pt x="63" y="110"/>
                    </a:cubicBezTo>
                    <a:cubicBezTo>
                      <a:pt x="63" y="107"/>
                      <a:pt x="62" y="105"/>
                      <a:pt x="62" y="103"/>
                    </a:cubicBezTo>
                    <a:cubicBezTo>
                      <a:pt x="61" y="102"/>
                      <a:pt x="59" y="100"/>
                      <a:pt x="57" y="98"/>
                    </a:cubicBezTo>
                    <a:cubicBezTo>
                      <a:pt x="55" y="96"/>
                      <a:pt x="53" y="95"/>
                      <a:pt x="49" y="93"/>
                    </a:cubicBezTo>
                    <a:cubicBezTo>
                      <a:pt x="45" y="91"/>
                      <a:pt x="41" y="89"/>
                      <a:pt x="35" y="86"/>
                    </a:cubicBezTo>
                    <a:cubicBezTo>
                      <a:pt x="29" y="84"/>
                      <a:pt x="25" y="82"/>
                      <a:pt x="20" y="79"/>
                    </a:cubicBezTo>
                    <a:cubicBezTo>
                      <a:pt x="16" y="77"/>
                      <a:pt x="12" y="74"/>
                      <a:pt x="10" y="70"/>
                    </a:cubicBezTo>
                    <a:cubicBezTo>
                      <a:pt x="7" y="67"/>
                      <a:pt x="4" y="63"/>
                      <a:pt x="3" y="59"/>
                    </a:cubicBezTo>
                    <a:cubicBezTo>
                      <a:pt x="1" y="55"/>
                      <a:pt x="0" y="50"/>
                      <a:pt x="0" y="44"/>
                    </a:cubicBezTo>
                    <a:cubicBezTo>
                      <a:pt x="0" y="37"/>
                      <a:pt x="2"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6"/>
                      <a:pt x="57" y="25"/>
                      <a:pt x="54" y="25"/>
                    </a:cubicBezTo>
                    <a:cubicBezTo>
                      <a:pt x="48" y="25"/>
                      <a:pt x="43" y="27"/>
                      <a:pt x="39" y="30"/>
                    </a:cubicBezTo>
                    <a:cubicBezTo>
                      <a:pt x="35" y="33"/>
                      <a:pt x="33" y="36"/>
                      <a:pt x="33" y="41"/>
                    </a:cubicBezTo>
                    <a:cubicBezTo>
                      <a:pt x="33" y="44"/>
                      <a:pt x="34" y="46"/>
                      <a:pt x="34" y="48"/>
                    </a:cubicBezTo>
                    <a:cubicBezTo>
                      <a:pt x="35" y="50"/>
                      <a:pt x="37" y="52"/>
                      <a:pt x="39" y="53"/>
                    </a:cubicBezTo>
                    <a:cubicBezTo>
                      <a:pt x="41" y="55"/>
                      <a:pt x="43" y="57"/>
                      <a:pt x="46" y="58"/>
                    </a:cubicBezTo>
                    <a:cubicBezTo>
                      <a:pt x="50" y="60"/>
                      <a:pt x="54" y="62"/>
                      <a:pt x="58" y="63"/>
                    </a:cubicBezTo>
                    <a:cubicBezTo>
                      <a:pt x="64" y="66"/>
                      <a:pt x="69" y="68"/>
                      <a:pt x="73" y="70"/>
                    </a:cubicBezTo>
                    <a:cubicBezTo>
                      <a:pt x="78" y="73"/>
                      <a:pt x="82" y="76"/>
                      <a:pt x="85" y="79"/>
                    </a:cubicBezTo>
                    <a:cubicBezTo>
                      <a:pt x="88" y="83"/>
                      <a:pt x="91" y="86"/>
                      <a:pt x="93"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74" name="Freeform 26"/>
              <p:cNvSpPr>
                <a:spLocks/>
              </p:cNvSpPr>
              <p:nvPr/>
            </p:nvSpPr>
            <p:spPr bwMode="black">
              <a:xfrm>
                <a:off x="10163311" y="6266051"/>
                <a:ext cx="103519" cy="121367"/>
              </a:xfrm>
              <a:custGeom>
                <a:avLst/>
                <a:gdLst/>
                <a:ahLst/>
                <a:cxnLst>
                  <a:cxn ang="0">
                    <a:pos x="109" y="279"/>
                  </a:cxn>
                  <a:cxn ang="0">
                    <a:pos x="290" y="279"/>
                  </a:cxn>
                  <a:cxn ang="0">
                    <a:pos x="290" y="340"/>
                  </a:cxn>
                  <a:cxn ang="0">
                    <a:pos x="0" y="340"/>
                  </a:cxn>
                  <a:cxn ang="0">
                    <a:pos x="0" y="314"/>
                  </a:cxn>
                  <a:cxn ang="0">
                    <a:pos x="187" y="61"/>
                  </a:cxn>
                  <a:cxn ang="0">
                    <a:pos x="21" y="61"/>
                  </a:cxn>
                  <a:cxn ang="0">
                    <a:pos x="21" y="0"/>
                  </a:cxn>
                  <a:cxn ang="0">
                    <a:pos x="290" y="0"/>
                  </a:cxn>
                  <a:cxn ang="0">
                    <a:pos x="290" y="30"/>
                  </a:cxn>
                  <a:cxn ang="0">
                    <a:pos x="109" y="279"/>
                  </a:cxn>
                </a:cxnLst>
                <a:rect l="0" t="0" r="r" b="b"/>
                <a:pathLst>
                  <a:path w="290" h="340">
                    <a:moveTo>
                      <a:pt x="109" y="279"/>
                    </a:moveTo>
                    <a:lnTo>
                      <a:pt x="290" y="279"/>
                    </a:lnTo>
                    <a:lnTo>
                      <a:pt x="290" y="340"/>
                    </a:lnTo>
                    <a:lnTo>
                      <a:pt x="0" y="340"/>
                    </a:lnTo>
                    <a:lnTo>
                      <a:pt x="0" y="314"/>
                    </a:lnTo>
                    <a:lnTo>
                      <a:pt x="187" y="61"/>
                    </a:lnTo>
                    <a:lnTo>
                      <a:pt x="21" y="61"/>
                    </a:lnTo>
                    <a:lnTo>
                      <a:pt x="21" y="0"/>
                    </a:lnTo>
                    <a:lnTo>
                      <a:pt x="290" y="0"/>
                    </a:lnTo>
                    <a:lnTo>
                      <a:pt x="290" y="30"/>
                    </a:lnTo>
                    <a:lnTo>
                      <a:pt x="109"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75" name="Freeform 27"/>
              <p:cNvSpPr>
                <a:spLocks noEditPoints="1"/>
              </p:cNvSpPr>
              <p:nvPr/>
            </p:nvSpPr>
            <p:spPr bwMode="black">
              <a:xfrm>
                <a:off x="10276112" y="6215362"/>
                <a:ext cx="124937" cy="175269"/>
              </a:xfrm>
              <a:custGeom>
                <a:avLst/>
                <a:gdLst/>
                <a:ahLst/>
                <a:cxnLst>
                  <a:cxn ang="0">
                    <a:pos x="143" y="163"/>
                  </a:cxn>
                  <a:cxn ang="0">
                    <a:pos x="104" y="202"/>
                  </a:cxn>
                  <a:cxn ang="0">
                    <a:pos x="43" y="202"/>
                  </a:cxn>
                  <a:cxn ang="0">
                    <a:pos x="5" y="164"/>
                  </a:cxn>
                  <a:cxn ang="0">
                    <a:pos x="6" y="101"/>
                  </a:cxn>
                  <a:cxn ang="0">
                    <a:pos x="46" y="62"/>
                  </a:cxn>
                  <a:cxn ang="0">
                    <a:pos x="107" y="62"/>
                  </a:cxn>
                  <a:cxn ang="0">
                    <a:pos x="144" y="101"/>
                  </a:cxn>
                  <a:cxn ang="0">
                    <a:pos x="62" y="17"/>
                  </a:cxn>
                  <a:cxn ang="0">
                    <a:pos x="57" y="28"/>
                  </a:cxn>
                  <a:cxn ang="0">
                    <a:pos x="45" y="33"/>
                  </a:cxn>
                  <a:cxn ang="0">
                    <a:pos x="32" y="28"/>
                  </a:cxn>
                  <a:cxn ang="0">
                    <a:pos x="27" y="17"/>
                  </a:cxn>
                  <a:cxn ang="0">
                    <a:pos x="32" y="5"/>
                  </a:cxn>
                  <a:cxn ang="0">
                    <a:pos x="45" y="0"/>
                  </a:cxn>
                  <a:cxn ang="0">
                    <a:pos x="57" y="5"/>
                  </a:cxn>
                  <a:cxn ang="0">
                    <a:pos x="62" y="17"/>
                  </a:cxn>
                  <a:cxn ang="0">
                    <a:pos x="104" y="96"/>
                  </a:cxn>
                  <a:cxn ang="0">
                    <a:pos x="59" y="86"/>
                  </a:cxn>
                  <a:cxn ang="0">
                    <a:pos x="37" y="111"/>
                  </a:cxn>
                  <a:cxn ang="0">
                    <a:pos x="37" y="154"/>
                  </a:cxn>
                  <a:cxn ang="0">
                    <a:pos x="59" y="178"/>
                  </a:cxn>
                  <a:cxn ang="0">
                    <a:pos x="105" y="169"/>
                  </a:cxn>
                  <a:cxn ang="0">
                    <a:pos x="121" y="17"/>
                  </a:cxn>
                  <a:cxn ang="0">
                    <a:pos x="116" y="28"/>
                  </a:cxn>
                  <a:cxn ang="0">
                    <a:pos x="104" y="33"/>
                  </a:cxn>
                  <a:cxn ang="0">
                    <a:pos x="91" y="28"/>
                  </a:cxn>
                  <a:cxn ang="0">
                    <a:pos x="87" y="17"/>
                  </a:cxn>
                  <a:cxn ang="0">
                    <a:pos x="92" y="5"/>
                  </a:cxn>
                  <a:cxn ang="0">
                    <a:pos x="104" y="0"/>
                  </a:cxn>
                  <a:cxn ang="0">
                    <a:pos x="116" y="5"/>
                  </a:cxn>
                  <a:cxn ang="0">
                    <a:pos x="121" y="17"/>
                  </a:cxn>
                </a:cxnLst>
                <a:rect l="0" t="0" r="r" b="b"/>
                <a:pathLst>
                  <a:path w="148" h="208">
                    <a:moveTo>
                      <a:pt x="148" y="131"/>
                    </a:moveTo>
                    <a:cubicBezTo>
                      <a:pt x="148" y="143"/>
                      <a:pt x="146" y="153"/>
                      <a:pt x="143" y="163"/>
                    </a:cubicBezTo>
                    <a:cubicBezTo>
                      <a:pt x="139" y="172"/>
                      <a:pt x="134" y="181"/>
                      <a:pt x="128" y="187"/>
                    </a:cubicBezTo>
                    <a:cubicBezTo>
                      <a:pt x="121" y="194"/>
                      <a:pt x="113" y="199"/>
                      <a:pt x="104" y="202"/>
                    </a:cubicBezTo>
                    <a:cubicBezTo>
                      <a:pt x="95" y="206"/>
                      <a:pt x="84" y="208"/>
                      <a:pt x="73" y="208"/>
                    </a:cubicBezTo>
                    <a:cubicBezTo>
                      <a:pt x="62" y="208"/>
                      <a:pt x="52" y="206"/>
                      <a:pt x="43" y="202"/>
                    </a:cubicBezTo>
                    <a:cubicBezTo>
                      <a:pt x="34" y="199"/>
                      <a:pt x="26" y="194"/>
                      <a:pt x="20" y="188"/>
                    </a:cubicBezTo>
                    <a:cubicBezTo>
                      <a:pt x="14" y="181"/>
                      <a:pt x="9" y="174"/>
                      <a:pt x="5" y="164"/>
                    </a:cubicBezTo>
                    <a:cubicBezTo>
                      <a:pt x="2" y="155"/>
                      <a:pt x="0" y="145"/>
                      <a:pt x="0" y="134"/>
                    </a:cubicBezTo>
                    <a:cubicBezTo>
                      <a:pt x="0" y="121"/>
                      <a:pt x="2" y="110"/>
                      <a:pt x="6" y="101"/>
                    </a:cubicBezTo>
                    <a:cubicBezTo>
                      <a:pt x="10" y="91"/>
                      <a:pt x="15" y="83"/>
                      <a:pt x="22" y="76"/>
                    </a:cubicBezTo>
                    <a:cubicBezTo>
                      <a:pt x="28" y="70"/>
                      <a:pt x="36" y="65"/>
                      <a:pt x="46" y="62"/>
                    </a:cubicBezTo>
                    <a:cubicBezTo>
                      <a:pt x="55" y="58"/>
                      <a:pt x="65" y="57"/>
                      <a:pt x="77" y="57"/>
                    </a:cubicBezTo>
                    <a:cubicBezTo>
                      <a:pt x="88" y="57"/>
                      <a:pt x="99" y="59"/>
                      <a:pt x="107" y="62"/>
                    </a:cubicBezTo>
                    <a:cubicBezTo>
                      <a:pt x="116" y="66"/>
                      <a:pt x="124" y="71"/>
                      <a:pt x="130" y="77"/>
                    </a:cubicBezTo>
                    <a:cubicBezTo>
                      <a:pt x="136" y="84"/>
                      <a:pt x="141" y="92"/>
                      <a:pt x="144" y="101"/>
                    </a:cubicBezTo>
                    <a:cubicBezTo>
                      <a:pt x="147" y="110"/>
                      <a:pt x="148" y="120"/>
                      <a:pt x="148" y="131"/>
                    </a:cubicBezTo>
                    <a:close/>
                    <a:moveTo>
                      <a:pt x="62" y="17"/>
                    </a:moveTo>
                    <a:cubicBezTo>
                      <a:pt x="62" y="19"/>
                      <a:pt x="61" y="21"/>
                      <a:pt x="61" y="23"/>
                    </a:cubicBezTo>
                    <a:cubicBezTo>
                      <a:pt x="60" y="25"/>
                      <a:pt x="59" y="27"/>
                      <a:pt x="57" y="28"/>
                    </a:cubicBezTo>
                    <a:cubicBezTo>
                      <a:pt x="56" y="30"/>
                      <a:pt x="54" y="31"/>
                      <a:pt x="52" y="32"/>
                    </a:cubicBezTo>
                    <a:cubicBezTo>
                      <a:pt x="49" y="33"/>
                      <a:pt x="47" y="33"/>
                      <a:pt x="45" y="33"/>
                    </a:cubicBezTo>
                    <a:cubicBezTo>
                      <a:pt x="42" y="33"/>
                      <a:pt x="40" y="33"/>
                      <a:pt x="38" y="32"/>
                    </a:cubicBezTo>
                    <a:cubicBezTo>
                      <a:pt x="36" y="31"/>
                      <a:pt x="34" y="30"/>
                      <a:pt x="32" y="28"/>
                    </a:cubicBezTo>
                    <a:cubicBezTo>
                      <a:pt x="31" y="27"/>
                      <a:pt x="29" y="25"/>
                      <a:pt x="28" y="23"/>
                    </a:cubicBezTo>
                    <a:cubicBezTo>
                      <a:pt x="28" y="21"/>
                      <a:pt x="27" y="19"/>
                      <a:pt x="27" y="17"/>
                    </a:cubicBezTo>
                    <a:cubicBezTo>
                      <a:pt x="27" y="14"/>
                      <a:pt x="28" y="12"/>
                      <a:pt x="28" y="10"/>
                    </a:cubicBezTo>
                    <a:cubicBezTo>
                      <a:pt x="29" y="8"/>
                      <a:pt x="31" y="6"/>
                      <a:pt x="32" y="5"/>
                    </a:cubicBezTo>
                    <a:cubicBezTo>
                      <a:pt x="34" y="3"/>
                      <a:pt x="36" y="2"/>
                      <a:pt x="38" y="1"/>
                    </a:cubicBezTo>
                    <a:cubicBezTo>
                      <a:pt x="40" y="0"/>
                      <a:pt x="42" y="0"/>
                      <a:pt x="45" y="0"/>
                    </a:cubicBezTo>
                    <a:cubicBezTo>
                      <a:pt x="47" y="0"/>
                      <a:pt x="49" y="0"/>
                      <a:pt x="51" y="1"/>
                    </a:cubicBezTo>
                    <a:cubicBezTo>
                      <a:pt x="54" y="2"/>
                      <a:pt x="55" y="3"/>
                      <a:pt x="57" y="5"/>
                    </a:cubicBezTo>
                    <a:cubicBezTo>
                      <a:pt x="58" y="6"/>
                      <a:pt x="60" y="8"/>
                      <a:pt x="61" y="10"/>
                    </a:cubicBezTo>
                    <a:cubicBezTo>
                      <a:pt x="61" y="12"/>
                      <a:pt x="62" y="14"/>
                      <a:pt x="62" y="17"/>
                    </a:cubicBezTo>
                    <a:close/>
                    <a:moveTo>
                      <a:pt x="115" y="132"/>
                    </a:moveTo>
                    <a:cubicBezTo>
                      <a:pt x="115" y="116"/>
                      <a:pt x="111" y="104"/>
                      <a:pt x="104" y="96"/>
                    </a:cubicBezTo>
                    <a:cubicBezTo>
                      <a:pt x="97" y="88"/>
                      <a:pt x="87" y="83"/>
                      <a:pt x="75" y="83"/>
                    </a:cubicBezTo>
                    <a:cubicBezTo>
                      <a:pt x="69" y="83"/>
                      <a:pt x="64" y="84"/>
                      <a:pt x="59" y="86"/>
                    </a:cubicBezTo>
                    <a:cubicBezTo>
                      <a:pt x="54" y="88"/>
                      <a:pt x="49" y="91"/>
                      <a:pt x="46" y="95"/>
                    </a:cubicBezTo>
                    <a:cubicBezTo>
                      <a:pt x="42" y="99"/>
                      <a:pt x="39" y="105"/>
                      <a:pt x="37" y="111"/>
                    </a:cubicBezTo>
                    <a:cubicBezTo>
                      <a:pt x="35" y="117"/>
                      <a:pt x="34" y="124"/>
                      <a:pt x="34" y="133"/>
                    </a:cubicBezTo>
                    <a:cubicBezTo>
                      <a:pt x="34" y="141"/>
                      <a:pt x="35" y="148"/>
                      <a:pt x="37" y="154"/>
                    </a:cubicBezTo>
                    <a:cubicBezTo>
                      <a:pt x="39" y="160"/>
                      <a:pt x="42" y="165"/>
                      <a:pt x="46" y="169"/>
                    </a:cubicBezTo>
                    <a:cubicBezTo>
                      <a:pt x="49" y="173"/>
                      <a:pt x="54" y="176"/>
                      <a:pt x="59" y="178"/>
                    </a:cubicBezTo>
                    <a:cubicBezTo>
                      <a:pt x="64" y="180"/>
                      <a:pt x="69" y="181"/>
                      <a:pt x="75" y="181"/>
                    </a:cubicBezTo>
                    <a:cubicBezTo>
                      <a:pt x="88" y="181"/>
                      <a:pt x="98" y="177"/>
                      <a:pt x="105" y="169"/>
                    </a:cubicBezTo>
                    <a:cubicBezTo>
                      <a:pt x="111" y="160"/>
                      <a:pt x="115" y="148"/>
                      <a:pt x="115" y="132"/>
                    </a:cubicBezTo>
                    <a:close/>
                    <a:moveTo>
                      <a:pt x="121" y="17"/>
                    </a:moveTo>
                    <a:cubicBezTo>
                      <a:pt x="121" y="19"/>
                      <a:pt x="121" y="21"/>
                      <a:pt x="120" y="23"/>
                    </a:cubicBezTo>
                    <a:cubicBezTo>
                      <a:pt x="119" y="25"/>
                      <a:pt x="118" y="27"/>
                      <a:pt x="116" y="28"/>
                    </a:cubicBezTo>
                    <a:cubicBezTo>
                      <a:pt x="115" y="30"/>
                      <a:pt x="113" y="31"/>
                      <a:pt x="111" y="32"/>
                    </a:cubicBezTo>
                    <a:cubicBezTo>
                      <a:pt x="109" y="33"/>
                      <a:pt x="106" y="33"/>
                      <a:pt x="104" y="33"/>
                    </a:cubicBezTo>
                    <a:cubicBezTo>
                      <a:pt x="101" y="33"/>
                      <a:pt x="99" y="33"/>
                      <a:pt x="97" y="32"/>
                    </a:cubicBezTo>
                    <a:cubicBezTo>
                      <a:pt x="95" y="31"/>
                      <a:pt x="93" y="30"/>
                      <a:pt x="91" y="28"/>
                    </a:cubicBezTo>
                    <a:cubicBezTo>
                      <a:pt x="90" y="27"/>
                      <a:pt x="89" y="25"/>
                      <a:pt x="88" y="23"/>
                    </a:cubicBezTo>
                    <a:cubicBezTo>
                      <a:pt x="87" y="21"/>
                      <a:pt x="87" y="19"/>
                      <a:pt x="87" y="17"/>
                    </a:cubicBezTo>
                    <a:cubicBezTo>
                      <a:pt x="87" y="14"/>
                      <a:pt x="87" y="12"/>
                      <a:pt x="88" y="10"/>
                    </a:cubicBezTo>
                    <a:cubicBezTo>
                      <a:pt x="89" y="8"/>
                      <a:pt x="90" y="6"/>
                      <a:pt x="92" y="5"/>
                    </a:cubicBezTo>
                    <a:cubicBezTo>
                      <a:pt x="93" y="3"/>
                      <a:pt x="95" y="2"/>
                      <a:pt x="97" y="1"/>
                    </a:cubicBezTo>
                    <a:cubicBezTo>
                      <a:pt x="99" y="0"/>
                      <a:pt x="101" y="0"/>
                      <a:pt x="104" y="0"/>
                    </a:cubicBezTo>
                    <a:cubicBezTo>
                      <a:pt x="106" y="0"/>
                      <a:pt x="109" y="0"/>
                      <a:pt x="111" y="1"/>
                    </a:cubicBezTo>
                    <a:cubicBezTo>
                      <a:pt x="113" y="2"/>
                      <a:pt x="115" y="3"/>
                      <a:pt x="116" y="5"/>
                    </a:cubicBezTo>
                    <a:cubicBezTo>
                      <a:pt x="118" y="6"/>
                      <a:pt x="119" y="8"/>
                      <a:pt x="120" y="10"/>
                    </a:cubicBezTo>
                    <a:cubicBezTo>
                      <a:pt x="121"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76" name="Freeform 28"/>
              <p:cNvSpPr>
                <a:spLocks/>
              </p:cNvSpPr>
              <p:nvPr/>
            </p:nvSpPr>
            <p:spPr bwMode="black">
              <a:xfrm>
                <a:off x="10424608" y="6263552"/>
                <a:ext cx="107803" cy="123866"/>
              </a:xfrm>
              <a:custGeom>
                <a:avLst/>
                <a:gdLst/>
                <a:ahLst/>
                <a:cxnLst>
                  <a:cxn ang="0">
                    <a:pos x="95" y="147"/>
                  </a:cxn>
                  <a:cxn ang="0">
                    <a:pos x="95" y="66"/>
                  </a:cxn>
                  <a:cxn ang="0">
                    <a:pos x="89" y="36"/>
                  </a:cxn>
                  <a:cxn ang="0">
                    <a:pos x="67" y="26"/>
                  </a:cxn>
                  <a:cxn ang="0">
                    <a:pos x="53" y="29"/>
                  </a:cxn>
                  <a:cxn ang="0">
                    <a:pos x="42"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5" y="147"/>
                  </a:cxn>
                </a:cxnLst>
                <a:rect l="0" t="0" r="r" b="b"/>
                <a:pathLst>
                  <a:path w="128" h="147">
                    <a:moveTo>
                      <a:pt x="95" y="147"/>
                    </a:moveTo>
                    <a:cubicBezTo>
                      <a:pt x="95" y="66"/>
                      <a:pt x="95" y="66"/>
                      <a:pt x="95" y="66"/>
                    </a:cubicBezTo>
                    <a:cubicBezTo>
                      <a:pt x="95" y="53"/>
                      <a:pt x="93" y="43"/>
                      <a:pt x="89" y="36"/>
                    </a:cubicBezTo>
                    <a:cubicBezTo>
                      <a:pt x="84" y="30"/>
                      <a:pt x="77" y="26"/>
                      <a:pt x="67" y="26"/>
                    </a:cubicBezTo>
                    <a:cubicBezTo>
                      <a:pt x="62" y="26"/>
                      <a:pt x="57" y="27"/>
                      <a:pt x="53" y="29"/>
                    </a:cubicBezTo>
                    <a:cubicBezTo>
                      <a:pt x="49" y="31"/>
                      <a:pt x="45" y="34"/>
                      <a:pt x="42" y="37"/>
                    </a:cubicBezTo>
                    <a:cubicBezTo>
                      <a:pt x="39"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1" y="2"/>
                      <a:pt x="70" y="0"/>
                      <a:pt x="80" y="0"/>
                    </a:cubicBezTo>
                    <a:cubicBezTo>
                      <a:pt x="95" y="0"/>
                      <a:pt x="107" y="5"/>
                      <a:pt x="115" y="14"/>
                    </a:cubicBezTo>
                    <a:cubicBezTo>
                      <a:pt x="124" y="24"/>
                      <a:pt x="128" y="39"/>
                      <a:pt x="128" y="59"/>
                    </a:cubicBezTo>
                    <a:cubicBezTo>
                      <a:pt x="128" y="147"/>
                      <a:pt x="128" y="147"/>
                      <a:pt x="128" y="147"/>
                    </a:cubicBezTo>
                    <a:lnTo>
                      <a:pt x="95"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77" name="Freeform 29"/>
              <p:cNvSpPr>
                <a:spLocks noEditPoints="1"/>
              </p:cNvSpPr>
              <p:nvPr/>
            </p:nvSpPr>
            <p:spPr bwMode="black">
              <a:xfrm>
                <a:off x="10552761" y="6215358"/>
                <a:ext cx="124937" cy="175269"/>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1" y="28"/>
                  </a:cxn>
                  <a:cxn ang="0">
                    <a:pos x="26" y="17"/>
                  </a:cxn>
                  <a:cxn ang="0">
                    <a:pos x="31" y="5"/>
                  </a:cxn>
                  <a:cxn ang="0">
                    <a:pos x="44" y="0"/>
                  </a:cxn>
                  <a:cxn ang="0">
                    <a:pos x="56" y="5"/>
                  </a:cxn>
                  <a:cxn ang="0">
                    <a:pos x="61" y="17"/>
                  </a:cxn>
                  <a:cxn ang="0">
                    <a:pos x="103" y="96"/>
                  </a:cxn>
                  <a:cxn ang="0">
                    <a:pos x="58" y="86"/>
                  </a:cxn>
                  <a:cxn ang="0">
                    <a:pos x="37" y="111"/>
                  </a:cxn>
                  <a:cxn ang="0">
                    <a:pos x="36"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2"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4"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1" y="28"/>
                    </a:cubicBezTo>
                    <a:cubicBezTo>
                      <a:pt x="30" y="27"/>
                      <a:pt x="29" y="25"/>
                      <a:pt x="28" y="23"/>
                    </a:cubicBezTo>
                    <a:cubicBezTo>
                      <a:pt x="27" y="21"/>
                      <a:pt x="26" y="19"/>
                      <a:pt x="26" y="17"/>
                    </a:cubicBezTo>
                    <a:cubicBezTo>
                      <a:pt x="26" y="14"/>
                      <a:pt x="27" y="12"/>
                      <a:pt x="28" y="10"/>
                    </a:cubicBezTo>
                    <a:cubicBezTo>
                      <a:pt x="29" y="8"/>
                      <a:pt x="30" y="6"/>
                      <a:pt x="31"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4" y="117"/>
                      <a:pt x="33" y="124"/>
                      <a:pt x="33" y="133"/>
                    </a:cubicBezTo>
                    <a:cubicBezTo>
                      <a:pt x="33" y="141"/>
                      <a:pt x="34" y="148"/>
                      <a:pt x="36" y="154"/>
                    </a:cubicBezTo>
                    <a:cubicBezTo>
                      <a:pt x="38" y="160"/>
                      <a:pt x="41" y="165"/>
                      <a:pt x="45" y="169"/>
                    </a:cubicBezTo>
                    <a:cubicBezTo>
                      <a:pt x="49" y="173"/>
                      <a:pt x="53" y="176"/>
                      <a:pt x="58" y="178"/>
                    </a:cubicBezTo>
                    <a:cubicBezTo>
                      <a:pt x="63" y="180"/>
                      <a:pt x="68" y="181"/>
                      <a:pt x="74" y="181"/>
                    </a:cubicBezTo>
                    <a:cubicBezTo>
                      <a:pt x="87" y="181"/>
                      <a:pt x="97" y="177"/>
                      <a:pt x="104" y="169"/>
                    </a:cubicBezTo>
                    <a:cubicBezTo>
                      <a:pt x="111" y="160"/>
                      <a:pt x="114" y="148"/>
                      <a:pt x="114" y="132"/>
                    </a:cubicBezTo>
                    <a:close/>
                    <a:moveTo>
                      <a:pt x="121" y="17"/>
                    </a:moveTo>
                    <a:cubicBezTo>
                      <a:pt x="121" y="19"/>
                      <a:pt x="120" y="21"/>
                      <a:pt x="119"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2" y="3"/>
                      <a:pt x="94" y="2"/>
                      <a:pt x="96" y="1"/>
                    </a:cubicBezTo>
                    <a:cubicBezTo>
                      <a:pt x="99" y="0"/>
                      <a:pt x="101" y="0"/>
                      <a:pt x="103" y="0"/>
                    </a:cubicBezTo>
                    <a:cubicBezTo>
                      <a:pt x="106" y="0"/>
                      <a:pt x="108" y="0"/>
                      <a:pt x="110" y="1"/>
                    </a:cubicBezTo>
                    <a:cubicBezTo>
                      <a:pt x="112" y="2"/>
                      <a:pt x="114" y="3"/>
                      <a:pt x="116" y="5"/>
                    </a:cubicBezTo>
                    <a:cubicBezTo>
                      <a:pt x="117" y="6"/>
                      <a:pt x="119" y="8"/>
                      <a:pt x="119" y="10"/>
                    </a:cubicBezTo>
                    <a:cubicBezTo>
                      <a:pt x="120"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78" name="Freeform 30"/>
              <p:cNvSpPr>
                <a:spLocks/>
              </p:cNvSpPr>
              <p:nvPr/>
            </p:nvSpPr>
            <p:spPr bwMode="black">
              <a:xfrm>
                <a:off x="10701255" y="6263552"/>
                <a:ext cx="180266" cy="123866"/>
              </a:xfrm>
              <a:custGeom>
                <a:avLst/>
                <a:gdLst/>
                <a:ahLst/>
                <a:cxnLst>
                  <a:cxn ang="0">
                    <a:pos x="182" y="147"/>
                  </a:cxn>
                  <a:cxn ang="0">
                    <a:pos x="182" y="66"/>
                  </a:cxn>
                  <a:cxn ang="0">
                    <a:pos x="180" y="46"/>
                  </a:cxn>
                  <a:cxn ang="0">
                    <a:pos x="174" y="34"/>
                  </a:cxn>
                  <a:cxn ang="0">
                    <a:pos x="165" y="28"/>
                  </a:cxn>
                  <a:cxn ang="0">
                    <a:pos x="153" y="26"/>
                  </a:cxn>
                  <a:cxn ang="0">
                    <a:pos x="141" y="30"/>
                  </a:cxn>
                  <a:cxn ang="0">
                    <a:pos x="131" y="38"/>
                  </a:cxn>
                  <a:cxn ang="0">
                    <a:pos x="125" y="51"/>
                  </a:cxn>
                  <a:cxn ang="0">
                    <a:pos x="123" y="66"/>
                  </a:cxn>
                  <a:cxn ang="0">
                    <a:pos x="123" y="147"/>
                  </a:cxn>
                  <a:cxn ang="0">
                    <a:pos x="90" y="147"/>
                  </a:cxn>
                  <a:cxn ang="0">
                    <a:pos x="90" y="63"/>
                  </a:cxn>
                  <a:cxn ang="0">
                    <a:pos x="88" y="46"/>
                  </a:cxn>
                  <a:cxn ang="0">
                    <a:pos x="83" y="35"/>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6" y="37"/>
                      <a:pt x="174" y="34"/>
                    </a:cubicBezTo>
                    <a:cubicBezTo>
                      <a:pt x="172" y="31"/>
                      <a:pt x="169" y="29"/>
                      <a:pt x="165" y="28"/>
                    </a:cubicBezTo>
                    <a:cubicBezTo>
                      <a:pt x="162" y="27"/>
                      <a:pt x="158" y="26"/>
                      <a:pt x="153" y="26"/>
                    </a:cubicBezTo>
                    <a:cubicBezTo>
                      <a:pt x="149" y="26"/>
                      <a:pt x="145" y="27"/>
                      <a:pt x="141" y="30"/>
                    </a:cubicBezTo>
                    <a:cubicBezTo>
                      <a:pt x="137" y="32"/>
                      <a:pt x="134" y="35"/>
                      <a:pt x="131" y="38"/>
                    </a:cubicBezTo>
                    <a:cubicBezTo>
                      <a:pt x="129" y="42"/>
                      <a:pt x="127" y="46"/>
                      <a:pt x="125" y="51"/>
                    </a:cubicBezTo>
                    <a:cubicBezTo>
                      <a:pt x="124" y="56"/>
                      <a:pt x="123" y="61"/>
                      <a:pt x="123" y="66"/>
                    </a:cubicBezTo>
                    <a:cubicBezTo>
                      <a:pt x="123" y="147"/>
                      <a:pt x="123" y="147"/>
                      <a:pt x="123" y="147"/>
                    </a:cubicBezTo>
                    <a:cubicBezTo>
                      <a:pt x="90" y="147"/>
                      <a:pt x="90" y="147"/>
                      <a:pt x="90" y="147"/>
                    </a:cubicBezTo>
                    <a:cubicBezTo>
                      <a:pt x="90" y="63"/>
                      <a:pt x="90" y="63"/>
                      <a:pt x="90" y="63"/>
                    </a:cubicBezTo>
                    <a:cubicBezTo>
                      <a:pt x="90" y="56"/>
                      <a:pt x="90" y="51"/>
                      <a:pt x="88" y="46"/>
                    </a:cubicBezTo>
                    <a:cubicBezTo>
                      <a:pt x="87" y="41"/>
                      <a:pt x="85" y="38"/>
                      <a:pt x="83" y="35"/>
                    </a:cubicBezTo>
                    <a:cubicBezTo>
                      <a:pt x="80" y="32"/>
                      <a:pt x="77" y="30"/>
                      <a:pt x="74" y="28"/>
                    </a:cubicBezTo>
                    <a:cubicBezTo>
                      <a:pt x="70" y="27"/>
                      <a:pt x="67" y="26"/>
                      <a:pt x="62" y="26"/>
                    </a:cubicBezTo>
                    <a:cubicBezTo>
                      <a:pt x="58" y="26"/>
                      <a:pt x="54" y="27"/>
                      <a:pt x="50" y="29"/>
                    </a:cubicBezTo>
                    <a:cubicBezTo>
                      <a:pt x="46" y="31"/>
                      <a:pt x="43" y="34"/>
                      <a:pt x="41" y="37"/>
                    </a:cubicBezTo>
                    <a:cubicBezTo>
                      <a:pt x="38" y="41"/>
                      <a:pt x="36" y="45"/>
                      <a:pt x="34"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59" y="2"/>
                      <a:pt x="68" y="0"/>
                      <a:pt x="78" y="0"/>
                    </a:cubicBezTo>
                    <a:cubicBezTo>
                      <a:pt x="83" y="0"/>
                      <a:pt x="88" y="1"/>
                      <a:pt x="92" y="2"/>
                    </a:cubicBezTo>
                    <a:cubicBezTo>
                      <a:pt x="96" y="3"/>
                      <a:pt x="100" y="5"/>
                      <a:pt x="104" y="7"/>
                    </a:cubicBezTo>
                    <a:cubicBezTo>
                      <a:pt x="107" y="10"/>
                      <a:pt x="110" y="13"/>
                      <a:pt x="113" y="16"/>
                    </a:cubicBezTo>
                    <a:cubicBezTo>
                      <a:pt x="115" y="20"/>
                      <a:pt x="117" y="24"/>
                      <a:pt x="119" y="28"/>
                    </a:cubicBezTo>
                    <a:cubicBezTo>
                      <a:pt x="125" y="18"/>
                      <a:pt x="132" y="11"/>
                      <a:pt x="140" y="7"/>
                    </a:cubicBezTo>
                    <a:cubicBezTo>
                      <a:pt x="147" y="2"/>
                      <a:pt x="157" y="0"/>
                      <a:pt x="167" y="0"/>
                    </a:cubicBezTo>
                    <a:cubicBezTo>
                      <a:pt x="182"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grpSp>
        <p:grpSp>
          <p:nvGrpSpPr>
            <p:cNvPr id="111" name="Group 110"/>
            <p:cNvGrpSpPr/>
            <p:nvPr/>
          </p:nvGrpSpPr>
          <p:grpSpPr bwMode="black">
            <a:xfrm>
              <a:off x="1385600" y="2435975"/>
              <a:ext cx="1085895" cy="223936"/>
              <a:chOff x="4381738" y="6174707"/>
              <a:chExt cx="1235264" cy="254570"/>
            </a:xfrm>
            <a:solidFill>
              <a:schemeClr val="tx1"/>
            </a:solidFill>
            <a:effectLst/>
          </p:grpSpPr>
          <p:sp>
            <p:nvSpPr>
              <p:cNvPr id="162" name="Freeform 5"/>
              <p:cNvSpPr>
                <a:spLocks noEditPoints="1"/>
              </p:cNvSpPr>
              <p:nvPr/>
            </p:nvSpPr>
            <p:spPr bwMode="black">
              <a:xfrm>
                <a:off x="5494268" y="6226972"/>
                <a:ext cx="122734" cy="148573"/>
              </a:xfrm>
              <a:custGeom>
                <a:avLst/>
                <a:gdLst/>
                <a:ahLst/>
                <a:cxnLst>
                  <a:cxn ang="0">
                    <a:pos x="372" y="102"/>
                  </a:cxn>
                  <a:cxn ang="0">
                    <a:pos x="372" y="278"/>
                  </a:cxn>
                  <a:cxn ang="0">
                    <a:pos x="136" y="238"/>
                  </a:cxn>
                  <a:cxn ang="0">
                    <a:pos x="148" y="122"/>
                  </a:cxn>
                  <a:cxn ang="0">
                    <a:pos x="372" y="102"/>
                  </a:cxn>
                  <a:cxn ang="0">
                    <a:pos x="32" y="210"/>
                  </a:cxn>
                  <a:cxn ang="0">
                    <a:pos x="176" y="346"/>
                  </a:cxn>
                  <a:cxn ang="0">
                    <a:pos x="0" y="562"/>
                  </a:cxn>
                  <a:cxn ang="0">
                    <a:pos x="108" y="562"/>
                  </a:cxn>
                  <a:cxn ang="0">
                    <a:pos x="372" y="358"/>
                  </a:cxn>
                  <a:cxn ang="0">
                    <a:pos x="372" y="562"/>
                  </a:cxn>
                  <a:cxn ang="0">
                    <a:pos x="464" y="562"/>
                  </a:cxn>
                  <a:cxn ang="0">
                    <a:pos x="464" y="26"/>
                  </a:cxn>
                  <a:cxn ang="0">
                    <a:pos x="32" y="210"/>
                  </a:cxn>
                </a:cxnLst>
                <a:rect l="0" t="0" r="r" b="b"/>
                <a:pathLst>
                  <a:path w="464" h="562">
                    <a:moveTo>
                      <a:pt x="372" y="102"/>
                    </a:moveTo>
                    <a:cubicBezTo>
                      <a:pt x="372" y="161"/>
                      <a:pt x="372" y="219"/>
                      <a:pt x="372" y="278"/>
                    </a:cubicBezTo>
                    <a:cubicBezTo>
                      <a:pt x="292" y="274"/>
                      <a:pt x="171" y="291"/>
                      <a:pt x="136" y="238"/>
                    </a:cubicBezTo>
                    <a:cubicBezTo>
                      <a:pt x="115" y="206"/>
                      <a:pt x="117" y="148"/>
                      <a:pt x="148" y="122"/>
                    </a:cubicBezTo>
                    <a:cubicBezTo>
                      <a:pt x="193" y="83"/>
                      <a:pt x="291" y="111"/>
                      <a:pt x="372" y="102"/>
                    </a:cubicBezTo>
                    <a:close/>
                    <a:moveTo>
                      <a:pt x="32" y="210"/>
                    </a:moveTo>
                    <a:cubicBezTo>
                      <a:pt x="41" y="280"/>
                      <a:pt x="103" y="335"/>
                      <a:pt x="176" y="346"/>
                    </a:cubicBezTo>
                    <a:cubicBezTo>
                      <a:pt x="86" y="387"/>
                      <a:pt x="56" y="487"/>
                      <a:pt x="0" y="562"/>
                    </a:cubicBezTo>
                    <a:cubicBezTo>
                      <a:pt x="36" y="562"/>
                      <a:pt x="72" y="562"/>
                      <a:pt x="108" y="562"/>
                    </a:cubicBezTo>
                    <a:cubicBezTo>
                      <a:pt x="182" y="482"/>
                      <a:pt x="197" y="323"/>
                      <a:pt x="372" y="358"/>
                    </a:cubicBezTo>
                    <a:cubicBezTo>
                      <a:pt x="372" y="426"/>
                      <a:pt x="372" y="494"/>
                      <a:pt x="372" y="562"/>
                    </a:cubicBezTo>
                    <a:cubicBezTo>
                      <a:pt x="403" y="562"/>
                      <a:pt x="433" y="562"/>
                      <a:pt x="464" y="562"/>
                    </a:cubicBezTo>
                    <a:cubicBezTo>
                      <a:pt x="464" y="383"/>
                      <a:pt x="464" y="205"/>
                      <a:pt x="464" y="26"/>
                    </a:cubicBezTo>
                    <a:cubicBezTo>
                      <a:pt x="257" y="19"/>
                      <a:pt x="4" y="0"/>
                      <a:pt x="32" y="21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63" name="Freeform 6"/>
              <p:cNvSpPr>
                <a:spLocks noEditPoints="1"/>
              </p:cNvSpPr>
              <p:nvPr/>
            </p:nvSpPr>
            <p:spPr bwMode="black">
              <a:xfrm>
                <a:off x="5044147" y="6233725"/>
                <a:ext cx="149160" cy="181752"/>
              </a:xfrm>
              <a:custGeom>
                <a:avLst/>
                <a:gdLst/>
                <a:ahLst/>
                <a:cxnLst>
                  <a:cxn ang="0">
                    <a:pos x="412" y="76"/>
                  </a:cxn>
                  <a:cxn ang="0">
                    <a:pos x="412" y="460"/>
                  </a:cxn>
                  <a:cxn ang="0">
                    <a:pos x="136" y="460"/>
                  </a:cxn>
                  <a:cxn ang="0">
                    <a:pos x="216" y="76"/>
                  </a:cxn>
                  <a:cxn ang="0">
                    <a:pos x="412" y="76"/>
                  </a:cxn>
                  <a:cxn ang="0">
                    <a:pos x="140" y="0"/>
                  </a:cxn>
                  <a:cxn ang="0">
                    <a:pos x="44" y="460"/>
                  </a:cxn>
                  <a:cxn ang="0">
                    <a:pos x="0" y="460"/>
                  </a:cxn>
                  <a:cxn ang="0">
                    <a:pos x="0" y="688"/>
                  </a:cxn>
                  <a:cxn ang="0">
                    <a:pos x="76" y="688"/>
                  </a:cxn>
                  <a:cxn ang="0">
                    <a:pos x="76" y="536"/>
                  </a:cxn>
                  <a:cxn ang="0">
                    <a:pos x="488" y="540"/>
                  </a:cxn>
                  <a:cxn ang="0">
                    <a:pos x="488" y="688"/>
                  </a:cxn>
                  <a:cxn ang="0">
                    <a:pos x="564" y="688"/>
                  </a:cxn>
                  <a:cxn ang="0">
                    <a:pos x="564" y="460"/>
                  </a:cxn>
                  <a:cxn ang="0">
                    <a:pos x="504" y="456"/>
                  </a:cxn>
                  <a:cxn ang="0">
                    <a:pos x="504" y="0"/>
                  </a:cxn>
                  <a:cxn ang="0">
                    <a:pos x="140" y="0"/>
                  </a:cxn>
                </a:cxnLst>
                <a:rect l="0" t="0" r="r" b="b"/>
                <a:pathLst>
                  <a:path w="564" h="688">
                    <a:moveTo>
                      <a:pt x="412" y="76"/>
                    </a:moveTo>
                    <a:cubicBezTo>
                      <a:pt x="412" y="204"/>
                      <a:pt x="412" y="332"/>
                      <a:pt x="412" y="460"/>
                    </a:cubicBezTo>
                    <a:cubicBezTo>
                      <a:pt x="320" y="460"/>
                      <a:pt x="228" y="460"/>
                      <a:pt x="136" y="460"/>
                    </a:cubicBezTo>
                    <a:cubicBezTo>
                      <a:pt x="190" y="360"/>
                      <a:pt x="211" y="226"/>
                      <a:pt x="216" y="76"/>
                    </a:cubicBezTo>
                    <a:cubicBezTo>
                      <a:pt x="281" y="76"/>
                      <a:pt x="347" y="76"/>
                      <a:pt x="412" y="76"/>
                    </a:cubicBezTo>
                    <a:close/>
                    <a:moveTo>
                      <a:pt x="140" y="0"/>
                    </a:moveTo>
                    <a:cubicBezTo>
                      <a:pt x="139" y="184"/>
                      <a:pt x="127" y="358"/>
                      <a:pt x="44" y="460"/>
                    </a:cubicBezTo>
                    <a:cubicBezTo>
                      <a:pt x="29" y="460"/>
                      <a:pt x="15" y="460"/>
                      <a:pt x="0" y="460"/>
                    </a:cubicBezTo>
                    <a:cubicBezTo>
                      <a:pt x="0" y="536"/>
                      <a:pt x="0" y="612"/>
                      <a:pt x="0" y="688"/>
                    </a:cubicBezTo>
                    <a:cubicBezTo>
                      <a:pt x="25" y="688"/>
                      <a:pt x="51" y="688"/>
                      <a:pt x="76" y="688"/>
                    </a:cubicBezTo>
                    <a:cubicBezTo>
                      <a:pt x="76" y="637"/>
                      <a:pt x="76" y="587"/>
                      <a:pt x="76" y="536"/>
                    </a:cubicBezTo>
                    <a:cubicBezTo>
                      <a:pt x="212" y="539"/>
                      <a:pt x="359" y="531"/>
                      <a:pt x="488" y="540"/>
                    </a:cubicBezTo>
                    <a:cubicBezTo>
                      <a:pt x="488" y="589"/>
                      <a:pt x="488" y="639"/>
                      <a:pt x="488" y="688"/>
                    </a:cubicBezTo>
                    <a:cubicBezTo>
                      <a:pt x="513" y="688"/>
                      <a:pt x="539" y="688"/>
                      <a:pt x="564" y="688"/>
                    </a:cubicBezTo>
                    <a:cubicBezTo>
                      <a:pt x="564" y="612"/>
                      <a:pt x="564" y="536"/>
                      <a:pt x="564" y="460"/>
                    </a:cubicBezTo>
                    <a:cubicBezTo>
                      <a:pt x="545" y="457"/>
                      <a:pt x="516" y="465"/>
                      <a:pt x="504" y="456"/>
                    </a:cubicBezTo>
                    <a:cubicBezTo>
                      <a:pt x="504" y="304"/>
                      <a:pt x="504" y="152"/>
                      <a:pt x="504" y="0"/>
                    </a:cubicBezTo>
                    <a:cubicBezTo>
                      <a:pt x="383" y="0"/>
                      <a:pt x="261" y="0"/>
                      <a:pt x="14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64" name="Freeform 7"/>
              <p:cNvSpPr>
                <a:spLocks/>
              </p:cNvSpPr>
              <p:nvPr/>
            </p:nvSpPr>
            <p:spPr bwMode="black">
              <a:xfrm>
                <a:off x="4831566" y="6233725"/>
                <a:ext cx="81627" cy="141819"/>
              </a:xfrm>
              <a:custGeom>
                <a:avLst/>
                <a:gdLst/>
                <a:ahLst/>
                <a:cxnLst>
                  <a:cxn ang="0">
                    <a:pos x="309" y="0"/>
                  </a:cxn>
                  <a:cxn ang="0">
                    <a:pos x="309" y="76"/>
                  </a:cxn>
                  <a:cxn ang="0">
                    <a:pos x="101" y="76"/>
                  </a:cxn>
                  <a:cxn ang="0">
                    <a:pos x="97" y="536"/>
                  </a:cxn>
                  <a:cxn ang="0">
                    <a:pos x="5" y="536"/>
                  </a:cxn>
                  <a:cxn ang="0">
                    <a:pos x="9" y="0"/>
                  </a:cxn>
                  <a:cxn ang="0">
                    <a:pos x="309" y="0"/>
                  </a:cxn>
                </a:cxnLst>
                <a:rect l="0" t="0" r="r" b="b"/>
                <a:pathLst>
                  <a:path w="309" h="536">
                    <a:moveTo>
                      <a:pt x="309" y="0"/>
                    </a:moveTo>
                    <a:cubicBezTo>
                      <a:pt x="309" y="25"/>
                      <a:pt x="309" y="51"/>
                      <a:pt x="309" y="76"/>
                    </a:cubicBezTo>
                    <a:cubicBezTo>
                      <a:pt x="240" y="76"/>
                      <a:pt x="170" y="76"/>
                      <a:pt x="101" y="76"/>
                    </a:cubicBezTo>
                    <a:cubicBezTo>
                      <a:pt x="92" y="221"/>
                      <a:pt x="100" y="384"/>
                      <a:pt x="97" y="536"/>
                    </a:cubicBezTo>
                    <a:cubicBezTo>
                      <a:pt x="66" y="536"/>
                      <a:pt x="36" y="536"/>
                      <a:pt x="5" y="536"/>
                    </a:cubicBezTo>
                    <a:cubicBezTo>
                      <a:pt x="8" y="359"/>
                      <a:pt x="0" y="171"/>
                      <a:pt x="9" y="0"/>
                    </a:cubicBezTo>
                    <a:cubicBezTo>
                      <a:pt x="109" y="0"/>
                      <a:pt x="209" y="0"/>
                      <a:pt x="309"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65" name="Freeform 8"/>
              <p:cNvSpPr>
                <a:spLocks/>
              </p:cNvSpPr>
              <p:nvPr/>
            </p:nvSpPr>
            <p:spPr bwMode="black">
              <a:xfrm>
                <a:off x="4517097" y="6233725"/>
                <a:ext cx="135066" cy="160611"/>
              </a:xfrm>
              <a:custGeom>
                <a:avLst/>
                <a:gdLst/>
                <a:ahLst/>
                <a:cxnLst>
                  <a:cxn ang="0">
                    <a:pos x="512" y="0"/>
                  </a:cxn>
                  <a:cxn ang="0">
                    <a:pos x="512" y="540"/>
                  </a:cxn>
                  <a:cxn ang="0">
                    <a:pos x="420" y="540"/>
                  </a:cxn>
                  <a:cxn ang="0">
                    <a:pos x="420" y="76"/>
                  </a:cxn>
                  <a:cxn ang="0">
                    <a:pos x="192" y="76"/>
                  </a:cxn>
                  <a:cxn ang="0">
                    <a:pos x="0" y="532"/>
                  </a:cxn>
                  <a:cxn ang="0">
                    <a:pos x="0" y="456"/>
                  </a:cxn>
                  <a:cxn ang="0">
                    <a:pos x="88" y="448"/>
                  </a:cxn>
                  <a:cxn ang="0">
                    <a:pos x="104" y="0"/>
                  </a:cxn>
                  <a:cxn ang="0">
                    <a:pos x="512" y="0"/>
                  </a:cxn>
                </a:cxnLst>
                <a:rect l="0" t="0" r="r" b="b"/>
                <a:pathLst>
                  <a:path w="512" h="608">
                    <a:moveTo>
                      <a:pt x="512" y="0"/>
                    </a:moveTo>
                    <a:cubicBezTo>
                      <a:pt x="512" y="180"/>
                      <a:pt x="512" y="360"/>
                      <a:pt x="512" y="540"/>
                    </a:cubicBezTo>
                    <a:cubicBezTo>
                      <a:pt x="481" y="540"/>
                      <a:pt x="451" y="540"/>
                      <a:pt x="420" y="540"/>
                    </a:cubicBezTo>
                    <a:cubicBezTo>
                      <a:pt x="420" y="385"/>
                      <a:pt x="420" y="231"/>
                      <a:pt x="420" y="76"/>
                    </a:cubicBezTo>
                    <a:cubicBezTo>
                      <a:pt x="344" y="76"/>
                      <a:pt x="268" y="76"/>
                      <a:pt x="192" y="76"/>
                    </a:cubicBezTo>
                    <a:cubicBezTo>
                      <a:pt x="172" y="270"/>
                      <a:pt x="277" y="608"/>
                      <a:pt x="0" y="532"/>
                    </a:cubicBezTo>
                    <a:cubicBezTo>
                      <a:pt x="0" y="507"/>
                      <a:pt x="0" y="481"/>
                      <a:pt x="0" y="456"/>
                    </a:cubicBezTo>
                    <a:cubicBezTo>
                      <a:pt x="33" y="457"/>
                      <a:pt x="65" y="457"/>
                      <a:pt x="88" y="448"/>
                    </a:cubicBezTo>
                    <a:cubicBezTo>
                      <a:pt x="117" y="323"/>
                      <a:pt x="88" y="138"/>
                      <a:pt x="104" y="0"/>
                    </a:cubicBezTo>
                    <a:cubicBezTo>
                      <a:pt x="240" y="0"/>
                      <a:pt x="376" y="0"/>
                      <a:pt x="512"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66" name="Freeform 9"/>
              <p:cNvSpPr>
                <a:spLocks noEditPoints="1"/>
              </p:cNvSpPr>
              <p:nvPr/>
            </p:nvSpPr>
            <p:spPr bwMode="black">
              <a:xfrm>
                <a:off x="5362432" y="6222861"/>
                <a:ext cx="143287" cy="206416"/>
              </a:xfrm>
              <a:custGeom>
                <a:avLst/>
                <a:gdLst/>
                <a:ahLst/>
                <a:cxnLst>
                  <a:cxn ang="0">
                    <a:pos x="208" y="105"/>
                  </a:cxn>
                  <a:cxn ang="0">
                    <a:pos x="348" y="437"/>
                  </a:cxn>
                  <a:cxn ang="0">
                    <a:pos x="224" y="513"/>
                  </a:cxn>
                  <a:cxn ang="0">
                    <a:pos x="112" y="169"/>
                  </a:cxn>
                  <a:cxn ang="0">
                    <a:pos x="208" y="105"/>
                  </a:cxn>
                  <a:cxn ang="0">
                    <a:pos x="208" y="589"/>
                  </a:cxn>
                  <a:cxn ang="0">
                    <a:pos x="392" y="89"/>
                  </a:cxn>
                  <a:cxn ang="0">
                    <a:pos x="152" y="45"/>
                  </a:cxn>
                  <a:cxn ang="0">
                    <a:pos x="84" y="105"/>
                  </a:cxn>
                  <a:cxn ang="0">
                    <a:pos x="84" y="41"/>
                  </a:cxn>
                  <a:cxn ang="0">
                    <a:pos x="0" y="41"/>
                  </a:cxn>
                  <a:cxn ang="0">
                    <a:pos x="0" y="781"/>
                  </a:cxn>
                  <a:cxn ang="0">
                    <a:pos x="92" y="781"/>
                  </a:cxn>
                  <a:cxn ang="0">
                    <a:pos x="92" y="525"/>
                  </a:cxn>
                  <a:cxn ang="0">
                    <a:pos x="208" y="589"/>
                  </a:cxn>
                </a:cxnLst>
                <a:rect l="0" t="0" r="r" b="b"/>
                <a:pathLst>
                  <a:path w="543" h="781">
                    <a:moveTo>
                      <a:pt x="208" y="105"/>
                    </a:moveTo>
                    <a:cubicBezTo>
                      <a:pt x="358" y="80"/>
                      <a:pt x="415" y="310"/>
                      <a:pt x="348" y="437"/>
                    </a:cubicBezTo>
                    <a:cubicBezTo>
                      <a:pt x="325" y="480"/>
                      <a:pt x="274" y="513"/>
                      <a:pt x="224" y="513"/>
                    </a:cubicBezTo>
                    <a:cubicBezTo>
                      <a:pt x="75" y="512"/>
                      <a:pt x="42" y="279"/>
                      <a:pt x="112" y="169"/>
                    </a:cubicBezTo>
                    <a:cubicBezTo>
                      <a:pt x="131" y="139"/>
                      <a:pt x="161" y="113"/>
                      <a:pt x="208" y="105"/>
                    </a:cubicBezTo>
                    <a:close/>
                    <a:moveTo>
                      <a:pt x="208" y="589"/>
                    </a:moveTo>
                    <a:cubicBezTo>
                      <a:pt x="461" y="617"/>
                      <a:pt x="543" y="244"/>
                      <a:pt x="392" y="89"/>
                    </a:cubicBezTo>
                    <a:cubicBezTo>
                      <a:pt x="348" y="44"/>
                      <a:pt x="242" y="0"/>
                      <a:pt x="152" y="45"/>
                    </a:cubicBezTo>
                    <a:cubicBezTo>
                      <a:pt x="126" y="58"/>
                      <a:pt x="105" y="92"/>
                      <a:pt x="84" y="105"/>
                    </a:cubicBezTo>
                    <a:cubicBezTo>
                      <a:pt x="84" y="84"/>
                      <a:pt x="84" y="62"/>
                      <a:pt x="84" y="41"/>
                    </a:cubicBezTo>
                    <a:cubicBezTo>
                      <a:pt x="56" y="41"/>
                      <a:pt x="28" y="41"/>
                      <a:pt x="0" y="41"/>
                    </a:cubicBezTo>
                    <a:cubicBezTo>
                      <a:pt x="0" y="288"/>
                      <a:pt x="0" y="534"/>
                      <a:pt x="0" y="781"/>
                    </a:cubicBezTo>
                    <a:cubicBezTo>
                      <a:pt x="31" y="781"/>
                      <a:pt x="61" y="781"/>
                      <a:pt x="92" y="781"/>
                    </a:cubicBezTo>
                    <a:cubicBezTo>
                      <a:pt x="92" y="696"/>
                      <a:pt x="92" y="610"/>
                      <a:pt x="92" y="525"/>
                    </a:cubicBezTo>
                    <a:cubicBezTo>
                      <a:pt x="135" y="560"/>
                      <a:pt x="154" y="583"/>
                      <a:pt x="208" y="58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67" name="Freeform 10"/>
              <p:cNvSpPr>
                <a:spLocks noEditPoints="1"/>
              </p:cNvSpPr>
              <p:nvPr/>
            </p:nvSpPr>
            <p:spPr bwMode="black">
              <a:xfrm>
                <a:off x="5201822" y="6218457"/>
                <a:ext cx="136240" cy="168832"/>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68" name="Freeform 11"/>
              <p:cNvSpPr>
                <a:spLocks noEditPoints="1"/>
              </p:cNvSpPr>
              <p:nvPr/>
            </p:nvSpPr>
            <p:spPr bwMode="black">
              <a:xfrm>
                <a:off x="4907613" y="6227559"/>
                <a:ext cx="141232" cy="161786"/>
              </a:xfrm>
              <a:custGeom>
                <a:avLst/>
                <a:gdLst/>
                <a:ahLst/>
                <a:cxnLst>
                  <a:cxn ang="0">
                    <a:pos x="245" y="92"/>
                  </a:cxn>
                  <a:cxn ang="0">
                    <a:pos x="377" y="448"/>
                  </a:cxn>
                  <a:cxn ang="0">
                    <a:pos x="137" y="420"/>
                  </a:cxn>
                  <a:cxn ang="0">
                    <a:pos x="245" y="92"/>
                  </a:cxn>
                  <a:cxn ang="0">
                    <a:pos x="61" y="116"/>
                  </a:cxn>
                  <a:cxn ang="0">
                    <a:pos x="57" y="460"/>
                  </a:cxn>
                  <a:cxn ang="0">
                    <a:pos x="485" y="448"/>
                  </a:cxn>
                  <a:cxn ang="0">
                    <a:pos x="477" y="124"/>
                  </a:cxn>
                  <a:cxn ang="0">
                    <a:pos x="229" y="16"/>
                  </a:cxn>
                  <a:cxn ang="0">
                    <a:pos x="61" y="116"/>
                  </a:cxn>
                </a:cxnLst>
                <a:rect l="0" t="0" r="r" b="b"/>
                <a:pathLst>
                  <a:path w="534" h="613">
                    <a:moveTo>
                      <a:pt x="245" y="92"/>
                    </a:moveTo>
                    <a:cubicBezTo>
                      <a:pt x="414" y="67"/>
                      <a:pt x="479" y="328"/>
                      <a:pt x="377" y="448"/>
                    </a:cubicBezTo>
                    <a:cubicBezTo>
                      <a:pt x="306" y="532"/>
                      <a:pt x="182" y="504"/>
                      <a:pt x="137" y="420"/>
                    </a:cubicBezTo>
                    <a:cubicBezTo>
                      <a:pt x="69" y="292"/>
                      <a:pt x="123" y="110"/>
                      <a:pt x="245" y="92"/>
                    </a:cubicBezTo>
                    <a:close/>
                    <a:moveTo>
                      <a:pt x="61" y="116"/>
                    </a:moveTo>
                    <a:cubicBezTo>
                      <a:pt x="19" y="181"/>
                      <a:pt x="0" y="361"/>
                      <a:pt x="57" y="460"/>
                    </a:cubicBezTo>
                    <a:cubicBezTo>
                      <a:pt x="146" y="613"/>
                      <a:pt x="405" y="609"/>
                      <a:pt x="485" y="448"/>
                    </a:cubicBezTo>
                    <a:cubicBezTo>
                      <a:pt x="534" y="350"/>
                      <a:pt x="522" y="201"/>
                      <a:pt x="477" y="124"/>
                    </a:cubicBezTo>
                    <a:cubicBezTo>
                      <a:pt x="440" y="61"/>
                      <a:pt x="351" y="0"/>
                      <a:pt x="229" y="16"/>
                    </a:cubicBezTo>
                    <a:cubicBezTo>
                      <a:pt x="150" y="26"/>
                      <a:pt x="93" y="67"/>
                      <a:pt x="61" y="11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69" name="Freeform 12"/>
              <p:cNvSpPr>
                <a:spLocks noEditPoints="1"/>
              </p:cNvSpPr>
              <p:nvPr/>
            </p:nvSpPr>
            <p:spPr bwMode="black">
              <a:xfrm>
                <a:off x="4671542" y="6218457"/>
                <a:ext cx="135947" cy="168832"/>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70" name="Freeform 13"/>
              <p:cNvSpPr>
                <a:spLocks noEditPoints="1"/>
              </p:cNvSpPr>
              <p:nvPr/>
            </p:nvSpPr>
            <p:spPr bwMode="black">
              <a:xfrm>
                <a:off x="4381738" y="6174707"/>
                <a:ext cx="150040" cy="211408"/>
              </a:xfrm>
              <a:custGeom>
                <a:avLst/>
                <a:gdLst/>
                <a:ahLst/>
                <a:cxnLst>
                  <a:cxn ang="0">
                    <a:pos x="244" y="307"/>
                  </a:cxn>
                  <a:cxn ang="0">
                    <a:pos x="288" y="699"/>
                  </a:cxn>
                  <a:cxn ang="0">
                    <a:pos x="244" y="307"/>
                  </a:cxn>
                  <a:cxn ang="0">
                    <a:pos x="432" y="3"/>
                  </a:cxn>
                  <a:cxn ang="0">
                    <a:pos x="260" y="23"/>
                  </a:cxn>
                  <a:cxn ang="0">
                    <a:pos x="8" y="439"/>
                  </a:cxn>
                  <a:cxn ang="0">
                    <a:pos x="100" y="715"/>
                  </a:cxn>
                  <a:cxn ang="0">
                    <a:pos x="388" y="747"/>
                  </a:cxn>
                  <a:cxn ang="0">
                    <a:pos x="408" y="263"/>
                  </a:cxn>
                  <a:cxn ang="0">
                    <a:pos x="164" y="251"/>
                  </a:cxn>
                  <a:cxn ang="0">
                    <a:pos x="84" y="323"/>
                  </a:cxn>
                  <a:cxn ang="0">
                    <a:pos x="148" y="143"/>
                  </a:cxn>
                  <a:cxn ang="0">
                    <a:pos x="504" y="7"/>
                  </a:cxn>
                  <a:cxn ang="0">
                    <a:pos x="432" y="3"/>
                  </a:cxn>
                </a:cxnLst>
                <a:rect l="0" t="0" r="r" b="b"/>
                <a:pathLst>
                  <a:path w="568" h="799">
                    <a:moveTo>
                      <a:pt x="244" y="307"/>
                    </a:moveTo>
                    <a:cubicBezTo>
                      <a:pt x="485" y="274"/>
                      <a:pt x="471" y="678"/>
                      <a:pt x="288" y="699"/>
                    </a:cubicBezTo>
                    <a:cubicBezTo>
                      <a:pt x="63" y="725"/>
                      <a:pt x="46" y="334"/>
                      <a:pt x="244" y="307"/>
                    </a:cubicBezTo>
                    <a:close/>
                    <a:moveTo>
                      <a:pt x="432" y="3"/>
                    </a:moveTo>
                    <a:cubicBezTo>
                      <a:pt x="406" y="36"/>
                      <a:pt x="317" y="19"/>
                      <a:pt x="260" y="23"/>
                    </a:cubicBezTo>
                    <a:cubicBezTo>
                      <a:pt x="39" y="40"/>
                      <a:pt x="0" y="201"/>
                      <a:pt x="8" y="439"/>
                    </a:cubicBezTo>
                    <a:cubicBezTo>
                      <a:pt x="12" y="559"/>
                      <a:pt x="40" y="658"/>
                      <a:pt x="100" y="715"/>
                    </a:cubicBezTo>
                    <a:cubicBezTo>
                      <a:pt x="156" y="768"/>
                      <a:pt x="292" y="799"/>
                      <a:pt x="388" y="747"/>
                    </a:cubicBezTo>
                    <a:cubicBezTo>
                      <a:pt x="541" y="665"/>
                      <a:pt x="568" y="367"/>
                      <a:pt x="408" y="263"/>
                    </a:cubicBezTo>
                    <a:cubicBezTo>
                      <a:pt x="354" y="228"/>
                      <a:pt x="246" y="206"/>
                      <a:pt x="164" y="251"/>
                    </a:cubicBezTo>
                    <a:cubicBezTo>
                      <a:pt x="131" y="270"/>
                      <a:pt x="118" y="292"/>
                      <a:pt x="84" y="323"/>
                    </a:cubicBezTo>
                    <a:cubicBezTo>
                      <a:pt x="95" y="231"/>
                      <a:pt x="96" y="181"/>
                      <a:pt x="148" y="143"/>
                    </a:cubicBezTo>
                    <a:cubicBezTo>
                      <a:pt x="254" y="66"/>
                      <a:pt x="517" y="178"/>
                      <a:pt x="504" y="7"/>
                    </a:cubicBezTo>
                    <a:cubicBezTo>
                      <a:pt x="478" y="8"/>
                      <a:pt x="460" y="0"/>
                      <a:pt x="432" y="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grpSp>
        <p:grpSp>
          <p:nvGrpSpPr>
            <p:cNvPr id="112" name="Group 111"/>
            <p:cNvGrpSpPr/>
            <p:nvPr/>
          </p:nvGrpSpPr>
          <p:grpSpPr bwMode="black">
            <a:xfrm>
              <a:off x="5089635" y="4821616"/>
              <a:ext cx="583550" cy="218897"/>
              <a:chOff x="11218145" y="6191686"/>
              <a:chExt cx="663815" cy="248839"/>
            </a:xfrm>
            <a:solidFill>
              <a:schemeClr val="tx1"/>
            </a:solidFill>
            <a:effectLst/>
          </p:grpSpPr>
          <p:sp>
            <p:nvSpPr>
              <p:cNvPr id="156" name="Freeform 18"/>
              <p:cNvSpPr>
                <a:spLocks noEditPoints="1"/>
              </p:cNvSpPr>
              <p:nvPr/>
            </p:nvSpPr>
            <p:spPr bwMode="black">
              <a:xfrm>
                <a:off x="11218145" y="6205715"/>
                <a:ext cx="148048" cy="175369"/>
              </a:xfrm>
              <a:custGeom>
                <a:avLst/>
                <a:gdLst/>
                <a:ahLst/>
                <a:cxnLst>
                  <a:cxn ang="0">
                    <a:pos x="170" y="98"/>
                  </a:cxn>
                  <a:cxn ang="0">
                    <a:pos x="163" y="140"/>
                  </a:cxn>
                  <a:cxn ang="0">
                    <a:pos x="141"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1"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57" name="Freeform 19"/>
              <p:cNvSpPr>
                <a:spLocks noEditPoints="1"/>
              </p:cNvSpPr>
              <p:nvPr/>
            </p:nvSpPr>
            <p:spPr bwMode="black">
              <a:xfrm>
                <a:off x="11382068" y="6191686"/>
                <a:ext cx="114451" cy="192721"/>
              </a:xfrm>
              <a:custGeom>
                <a:avLst/>
                <a:gdLst/>
                <a:ahLst/>
                <a:cxnLst>
                  <a:cxn ang="0">
                    <a:pos x="33" y="155"/>
                  </a:cxn>
                  <a:cxn ang="0">
                    <a:pos x="45" y="185"/>
                  </a:cxn>
                  <a:cxn ang="0">
                    <a:pos x="76" y="195"/>
                  </a:cxn>
                  <a:cxn ang="0">
                    <a:pos x="100" y="191"/>
                  </a:cxn>
                  <a:cxn ang="0">
                    <a:pos x="119" y="181"/>
                  </a:cxn>
                  <a:cxn ang="0">
                    <a:pos x="119" y="209"/>
                  </a:cxn>
                  <a:cxn ang="0">
                    <a:pos x="112" y="213"/>
                  </a:cxn>
                  <a:cxn ang="0">
                    <a:pos x="100" y="216"/>
                  </a:cxn>
                  <a:cxn ang="0">
                    <a:pos x="86" y="219"/>
                  </a:cxn>
                  <a:cxn ang="0">
                    <a:pos x="68" y="221"/>
                  </a:cxn>
                  <a:cxn ang="0">
                    <a:pos x="40" y="216"/>
                  </a:cxn>
                  <a:cxn ang="0">
                    <a:pos x="18" y="202"/>
                  </a:cxn>
                  <a:cxn ang="0">
                    <a:pos x="4" y="178"/>
                  </a:cxn>
                  <a:cxn ang="0">
                    <a:pos x="0" y="147"/>
                  </a:cxn>
                  <a:cxn ang="0">
                    <a:pos x="6" y="112"/>
                  </a:cxn>
                  <a:cxn ang="0">
                    <a:pos x="22" y="88"/>
                  </a:cxn>
                  <a:cxn ang="0">
                    <a:pos x="44" y="74"/>
                  </a:cxn>
                  <a:cxn ang="0">
                    <a:pos x="68" y="70"/>
                  </a:cxn>
                  <a:cxn ang="0">
                    <a:pos x="95" y="75"/>
                  </a:cxn>
                  <a:cxn ang="0">
                    <a:pos x="115" y="89"/>
                  </a:cxn>
                  <a:cxn ang="0">
                    <a:pos x="127" y="111"/>
                  </a:cxn>
                  <a:cxn ang="0">
                    <a:pos x="131" y="139"/>
                  </a:cxn>
                  <a:cxn ang="0">
                    <a:pos x="131" y="155"/>
                  </a:cxn>
                  <a:cxn ang="0">
                    <a:pos x="33" y="155"/>
                  </a:cxn>
                  <a:cxn ang="0">
                    <a:pos x="83" y="46"/>
                  </a:cxn>
                  <a:cxn ang="0">
                    <a:pos x="55" y="46"/>
                  </a:cxn>
                  <a:cxn ang="0">
                    <a:pos x="24" y="0"/>
                  </a:cxn>
                  <a:cxn ang="0">
                    <a:pos x="46" y="0"/>
                  </a:cxn>
                  <a:cxn ang="0">
                    <a:pos x="69" y="30"/>
                  </a:cxn>
                  <a:cxn ang="0">
                    <a:pos x="92" y="0"/>
                  </a:cxn>
                  <a:cxn ang="0">
                    <a:pos x="114" y="0"/>
                  </a:cxn>
                  <a:cxn ang="0">
                    <a:pos x="83" y="46"/>
                  </a:cxn>
                  <a:cxn ang="0">
                    <a:pos x="97" y="116"/>
                  </a:cxn>
                  <a:cxn ang="0">
                    <a:pos x="91" y="105"/>
                  </a:cxn>
                  <a:cxn ang="0">
                    <a:pos x="82" y="98"/>
                  </a:cxn>
                  <a:cxn ang="0">
                    <a:pos x="68" y="95"/>
                  </a:cxn>
                  <a:cxn ang="0">
                    <a:pos x="56" y="98"/>
                  </a:cxn>
                  <a:cxn ang="0">
                    <a:pos x="45" y="105"/>
                  </a:cxn>
                  <a:cxn ang="0">
                    <a:pos x="37" y="116"/>
                  </a:cxn>
                  <a:cxn ang="0">
                    <a:pos x="33" y="130"/>
                  </a:cxn>
                  <a:cxn ang="0">
                    <a:pos x="98" y="130"/>
                  </a:cxn>
                  <a:cxn ang="0">
                    <a:pos x="97" y="116"/>
                  </a:cxn>
                </a:cxnLst>
                <a:rect l="0" t="0" r="r" b="b"/>
                <a:pathLst>
                  <a:path w="131" h="221">
                    <a:moveTo>
                      <a:pt x="33" y="155"/>
                    </a:moveTo>
                    <a:cubicBezTo>
                      <a:pt x="33" y="168"/>
                      <a:pt x="38" y="178"/>
                      <a:pt x="45" y="185"/>
                    </a:cubicBezTo>
                    <a:cubicBezTo>
                      <a:pt x="52" y="192"/>
                      <a:pt x="63" y="195"/>
                      <a:pt x="76" y="195"/>
                    </a:cubicBezTo>
                    <a:cubicBezTo>
                      <a:pt x="84" y="195"/>
                      <a:pt x="92" y="194"/>
                      <a:pt x="100" y="191"/>
                    </a:cubicBezTo>
                    <a:cubicBezTo>
                      <a:pt x="107" y="189"/>
                      <a:pt x="114" y="185"/>
                      <a:pt x="119" y="181"/>
                    </a:cubicBezTo>
                    <a:cubicBezTo>
                      <a:pt x="119" y="209"/>
                      <a:pt x="119" y="209"/>
                      <a:pt x="119" y="209"/>
                    </a:cubicBezTo>
                    <a:cubicBezTo>
                      <a:pt x="117" y="210"/>
                      <a:pt x="115" y="211"/>
                      <a:pt x="112" y="213"/>
                    </a:cubicBezTo>
                    <a:cubicBezTo>
                      <a:pt x="108" y="214"/>
                      <a:pt x="105" y="215"/>
                      <a:pt x="100" y="216"/>
                    </a:cubicBezTo>
                    <a:cubicBezTo>
                      <a:pt x="96" y="218"/>
                      <a:pt x="91" y="219"/>
                      <a:pt x="86" y="219"/>
                    </a:cubicBezTo>
                    <a:cubicBezTo>
                      <a:pt x="80" y="220"/>
                      <a:pt x="74" y="221"/>
                      <a:pt x="68" y="221"/>
                    </a:cubicBezTo>
                    <a:cubicBezTo>
                      <a:pt x="58" y="221"/>
                      <a:pt x="48" y="219"/>
                      <a:pt x="40" y="216"/>
                    </a:cubicBezTo>
                    <a:cubicBezTo>
                      <a:pt x="31" y="213"/>
                      <a:pt x="24" y="208"/>
                      <a:pt x="18" y="202"/>
                    </a:cubicBezTo>
                    <a:cubicBezTo>
                      <a:pt x="12" y="195"/>
                      <a:pt x="8" y="188"/>
                      <a:pt x="4" y="178"/>
                    </a:cubicBezTo>
                    <a:cubicBezTo>
                      <a:pt x="1" y="169"/>
                      <a:pt x="0" y="159"/>
                      <a:pt x="0" y="147"/>
                    </a:cubicBezTo>
                    <a:cubicBezTo>
                      <a:pt x="0" y="133"/>
                      <a:pt x="2" y="122"/>
                      <a:pt x="6" y="112"/>
                    </a:cubicBezTo>
                    <a:cubicBezTo>
                      <a:pt x="10" y="103"/>
                      <a:pt x="15" y="95"/>
                      <a:pt x="22" y="88"/>
                    </a:cubicBezTo>
                    <a:cubicBezTo>
                      <a:pt x="28" y="82"/>
                      <a:pt x="35" y="77"/>
                      <a:pt x="44" y="74"/>
                    </a:cubicBezTo>
                    <a:cubicBezTo>
                      <a:pt x="52" y="71"/>
                      <a:pt x="60" y="70"/>
                      <a:pt x="68" y="70"/>
                    </a:cubicBezTo>
                    <a:cubicBezTo>
                      <a:pt x="78" y="70"/>
                      <a:pt x="88" y="72"/>
                      <a:pt x="95" y="75"/>
                    </a:cubicBezTo>
                    <a:cubicBezTo>
                      <a:pt x="103" y="78"/>
                      <a:pt x="110" y="83"/>
                      <a:pt x="115" y="89"/>
                    </a:cubicBezTo>
                    <a:cubicBezTo>
                      <a:pt x="120" y="95"/>
                      <a:pt x="124" y="102"/>
                      <a:pt x="127" y="111"/>
                    </a:cubicBezTo>
                    <a:cubicBezTo>
                      <a:pt x="129" y="119"/>
                      <a:pt x="131" y="129"/>
                      <a:pt x="131" y="139"/>
                    </a:cubicBezTo>
                    <a:cubicBezTo>
                      <a:pt x="131" y="155"/>
                      <a:pt x="131" y="155"/>
                      <a:pt x="131" y="155"/>
                    </a:cubicBezTo>
                    <a:lnTo>
                      <a:pt x="33" y="155"/>
                    </a:lnTo>
                    <a:close/>
                    <a:moveTo>
                      <a:pt x="83" y="46"/>
                    </a:moveTo>
                    <a:cubicBezTo>
                      <a:pt x="55" y="46"/>
                      <a:pt x="55" y="46"/>
                      <a:pt x="55" y="46"/>
                    </a:cubicBezTo>
                    <a:cubicBezTo>
                      <a:pt x="24" y="0"/>
                      <a:pt x="24" y="0"/>
                      <a:pt x="24" y="0"/>
                    </a:cubicBezTo>
                    <a:cubicBezTo>
                      <a:pt x="46" y="0"/>
                      <a:pt x="46" y="0"/>
                      <a:pt x="46" y="0"/>
                    </a:cubicBezTo>
                    <a:cubicBezTo>
                      <a:pt x="69" y="30"/>
                      <a:pt x="69" y="30"/>
                      <a:pt x="69" y="30"/>
                    </a:cubicBezTo>
                    <a:cubicBezTo>
                      <a:pt x="92" y="0"/>
                      <a:pt x="92" y="0"/>
                      <a:pt x="92" y="0"/>
                    </a:cubicBezTo>
                    <a:cubicBezTo>
                      <a:pt x="114" y="0"/>
                      <a:pt x="114" y="0"/>
                      <a:pt x="114" y="0"/>
                    </a:cubicBezTo>
                    <a:lnTo>
                      <a:pt x="83" y="46"/>
                    </a:lnTo>
                    <a:close/>
                    <a:moveTo>
                      <a:pt x="97" y="116"/>
                    </a:moveTo>
                    <a:cubicBezTo>
                      <a:pt x="96" y="112"/>
                      <a:pt x="94" y="108"/>
                      <a:pt x="91" y="105"/>
                    </a:cubicBezTo>
                    <a:cubicBezTo>
                      <a:pt x="89" y="102"/>
                      <a:pt x="86" y="100"/>
                      <a:pt x="82" y="98"/>
                    </a:cubicBezTo>
                    <a:cubicBezTo>
                      <a:pt x="78" y="96"/>
                      <a:pt x="73" y="95"/>
                      <a:pt x="68" y="95"/>
                    </a:cubicBezTo>
                    <a:cubicBezTo>
                      <a:pt x="64" y="95"/>
                      <a:pt x="59" y="96"/>
                      <a:pt x="56" y="98"/>
                    </a:cubicBezTo>
                    <a:cubicBezTo>
                      <a:pt x="52" y="99"/>
                      <a:pt x="48" y="102"/>
                      <a:pt x="45" y="105"/>
                    </a:cubicBezTo>
                    <a:cubicBezTo>
                      <a:pt x="42" y="108"/>
                      <a:pt x="39" y="112"/>
                      <a:pt x="37" y="116"/>
                    </a:cubicBezTo>
                    <a:cubicBezTo>
                      <a:pt x="35" y="120"/>
                      <a:pt x="34" y="125"/>
                      <a:pt x="33" y="130"/>
                    </a:cubicBezTo>
                    <a:cubicBezTo>
                      <a:pt x="98" y="130"/>
                      <a:pt x="98" y="130"/>
                      <a:pt x="98" y="130"/>
                    </a:cubicBezTo>
                    <a:cubicBezTo>
                      <a:pt x="98" y="125"/>
                      <a:pt x="98" y="121"/>
                      <a:pt x="97" y="11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58" name="Freeform 20"/>
              <p:cNvSpPr>
                <a:spLocks/>
              </p:cNvSpPr>
              <p:nvPr/>
            </p:nvSpPr>
            <p:spPr bwMode="black">
              <a:xfrm>
                <a:off x="11518302" y="6195378"/>
                <a:ext cx="114820" cy="18570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59" name="Freeform 21"/>
              <p:cNvSpPr>
                <a:spLocks/>
              </p:cNvSpPr>
              <p:nvPr/>
            </p:nvSpPr>
            <p:spPr bwMode="black">
              <a:xfrm>
                <a:off x="11643828" y="6255557"/>
                <a:ext cx="111497" cy="128850"/>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1"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60" name="Freeform 22"/>
              <p:cNvSpPr>
                <a:spLocks noEditPoints="1"/>
              </p:cNvSpPr>
              <p:nvPr/>
            </p:nvSpPr>
            <p:spPr bwMode="black">
              <a:xfrm>
                <a:off x="11749418" y="6194270"/>
                <a:ext cx="70517" cy="246255"/>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61" name="Freeform 23"/>
              <p:cNvSpPr>
                <a:spLocks noEditPoints="1"/>
              </p:cNvSpPr>
              <p:nvPr/>
            </p:nvSpPr>
            <p:spPr bwMode="black">
              <a:xfrm>
                <a:off x="11846886" y="6194270"/>
                <a:ext cx="35074" cy="186814"/>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grpSp>
        <p:grpSp>
          <p:nvGrpSpPr>
            <p:cNvPr id="113" name="Group 112"/>
            <p:cNvGrpSpPr/>
            <p:nvPr/>
          </p:nvGrpSpPr>
          <p:grpSpPr bwMode="black">
            <a:xfrm>
              <a:off x="2318486" y="4810927"/>
              <a:ext cx="739762" cy="229586"/>
              <a:chOff x="1471737" y="6192453"/>
              <a:chExt cx="841520" cy="260991"/>
            </a:xfrm>
            <a:solidFill>
              <a:schemeClr val="tx1"/>
            </a:solidFill>
            <a:effectLst/>
          </p:grpSpPr>
          <p:sp>
            <p:nvSpPr>
              <p:cNvPr id="149" name="Freeform 20"/>
              <p:cNvSpPr>
                <a:spLocks noEditPoints="1"/>
              </p:cNvSpPr>
              <p:nvPr/>
            </p:nvSpPr>
            <p:spPr bwMode="black">
              <a:xfrm>
                <a:off x="1471737" y="6192453"/>
                <a:ext cx="132645" cy="207734"/>
              </a:xfrm>
              <a:custGeom>
                <a:avLst/>
                <a:gdLst/>
                <a:ahLst/>
                <a:cxnLst>
                  <a:cxn ang="0">
                    <a:pos x="170" y="163"/>
                  </a:cxn>
                  <a:cxn ang="0">
                    <a:pos x="162" y="205"/>
                  </a:cxn>
                  <a:cxn ang="0">
                    <a:pos x="140" y="238"/>
                  </a:cxn>
                  <a:cxn ang="0">
                    <a:pos x="105" y="259"/>
                  </a:cxn>
                  <a:cxn ang="0">
                    <a:pos x="60" y="266"/>
                  </a:cxn>
                  <a:cxn ang="0">
                    <a:pos x="0" y="266"/>
                  </a:cxn>
                  <a:cxn ang="0">
                    <a:pos x="0" y="65"/>
                  </a:cxn>
                  <a:cxn ang="0">
                    <a:pos x="62" y="65"/>
                  </a:cxn>
                  <a:cxn ang="0">
                    <a:pos x="143" y="90"/>
                  </a:cxn>
                  <a:cxn ang="0">
                    <a:pos x="170" y="163"/>
                  </a:cxn>
                  <a:cxn ang="0">
                    <a:pos x="84" y="46"/>
                  </a:cxn>
                  <a:cxn ang="0">
                    <a:pos x="56" y="46"/>
                  </a:cxn>
                  <a:cxn ang="0">
                    <a:pos x="25" y="0"/>
                  </a:cxn>
                  <a:cxn ang="0">
                    <a:pos x="46" y="0"/>
                  </a:cxn>
                  <a:cxn ang="0">
                    <a:pos x="70" y="30"/>
                  </a:cxn>
                  <a:cxn ang="0">
                    <a:pos x="92" y="0"/>
                  </a:cxn>
                  <a:cxn ang="0">
                    <a:pos x="114" y="0"/>
                  </a:cxn>
                  <a:cxn ang="0">
                    <a:pos x="84" y="46"/>
                  </a:cxn>
                  <a:cxn ang="0">
                    <a:pos x="134" y="164"/>
                  </a:cxn>
                  <a:cxn ang="0">
                    <a:pos x="129" y="134"/>
                  </a:cxn>
                  <a:cxn ang="0">
                    <a:pos x="115" y="112"/>
                  </a:cxn>
                  <a:cxn ang="0">
                    <a:pos x="92" y="98"/>
                  </a:cxn>
                  <a:cxn ang="0">
                    <a:pos x="60" y="94"/>
                  </a:cxn>
                  <a:cxn ang="0">
                    <a:pos x="33" y="94"/>
                  </a:cxn>
                  <a:cxn ang="0">
                    <a:pos x="33" y="237"/>
                  </a:cxn>
                  <a:cxn ang="0">
                    <a:pos x="60" y="237"/>
                  </a:cxn>
                  <a:cxn ang="0">
                    <a:pos x="92" y="232"/>
                  </a:cxn>
                  <a:cxn ang="0">
                    <a:pos x="115" y="217"/>
                  </a:cxn>
                  <a:cxn ang="0">
                    <a:pos x="129" y="194"/>
                  </a:cxn>
                  <a:cxn ang="0">
                    <a:pos x="134" y="164"/>
                  </a:cxn>
                </a:cxnLst>
                <a:rect l="0" t="0" r="r" b="b"/>
                <a:pathLst>
                  <a:path w="170" h="266">
                    <a:moveTo>
                      <a:pt x="170" y="163"/>
                    </a:moveTo>
                    <a:cubicBezTo>
                      <a:pt x="170" y="178"/>
                      <a:pt x="167" y="193"/>
                      <a:pt x="162" y="205"/>
                    </a:cubicBezTo>
                    <a:cubicBezTo>
                      <a:pt x="157" y="218"/>
                      <a:pt x="149" y="229"/>
                      <a:pt x="140" y="238"/>
                    </a:cubicBezTo>
                    <a:cubicBezTo>
                      <a:pt x="130" y="247"/>
                      <a:pt x="119" y="254"/>
                      <a:pt x="105" y="259"/>
                    </a:cubicBezTo>
                    <a:cubicBezTo>
                      <a:pt x="92" y="264"/>
                      <a:pt x="77" y="266"/>
                      <a:pt x="60" y="266"/>
                    </a:cubicBezTo>
                    <a:cubicBezTo>
                      <a:pt x="0" y="266"/>
                      <a:pt x="0" y="266"/>
                      <a:pt x="0" y="266"/>
                    </a:cubicBezTo>
                    <a:cubicBezTo>
                      <a:pt x="0" y="65"/>
                      <a:pt x="0" y="65"/>
                      <a:pt x="0" y="65"/>
                    </a:cubicBezTo>
                    <a:cubicBezTo>
                      <a:pt x="62" y="65"/>
                      <a:pt x="62" y="65"/>
                      <a:pt x="62" y="65"/>
                    </a:cubicBezTo>
                    <a:cubicBezTo>
                      <a:pt x="98" y="65"/>
                      <a:pt x="125" y="73"/>
                      <a:pt x="143" y="90"/>
                    </a:cubicBezTo>
                    <a:cubicBezTo>
                      <a:pt x="161" y="106"/>
                      <a:pt x="170" y="131"/>
                      <a:pt x="170" y="163"/>
                    </a:cubicBezTo>
                    <a:close/>
                    <a:moveTo>
                      <a:pt x="84" y="46"/>
                    </a:moveTo>
                    <a:cubicBezTo>
                      <a:pt x="56" y="46"/>
                      <a:pt x="56" y="46"/>
                      <a:pt x="56" y="46"/>
                    </a:cubicBezTo>
                    <a:cubicBezTo>
                      <a:pt x="25" y="0"/>
                      <a:pt x="25" y="0"/>
                      <a:pt x="25" y="0"/>
                    </a:cubicBezTo>
                    <a:cubicBezTo>
                      <a:pt x="46" y="0"/>
                      <a:pt x="46" y="0"/>
                      <a:pt x="46" y="0"/>
                    </a:cubicBezTo>
                    <a:cubicBezTo>
                      <a:pt x="70" y="30"/>
                      <a:pt x="70" y="30"/>
                      <a:pt x="70" y="30"/>
                    </a:cubicBezTo>
                    <a:cubicBezTo>
                      <a:pt x="92" y="0"/>
                      <a:pt x="92" y="0"/>
                      <a:pt x="92" y="0"/>
                    </a:cubicBezTo>
                    <a:cubicBezTo>
                      <a:pt x="114" y="0"/>
                      <a:pt x="114" y="0"/>
                      <a:pt x="114" y="0"/>
                    </a:cubicBezTo>
                    <a:lnTo>
                      <a:pt x="84" y="46"/>
                    </a:lnTo>
                    <a:close/>
                    <a:moveTo>
                      <a:pt x="134" y="164"/>
                    </a:moveTo>
                    <a:cubicBezTo>
                      <a:pt x="134" y="152"/>
                      <a:pt x="133" y="142"/>
                      <a:pt x="129" y="134"/>
                    </a:cubicBezTo>
                    <a:cubicBezTo>
                      <a:pt x="126" y="125"/>
                      <a:pt x="122" y="118"/>
                      <a:pt x="115" y="112"/>
                    </a:cubicBezTo>
                    <a:cubicBezTo>
                      <a:pt x="109" y="106"/>
                      <a:pt x="101" y="101"/>
                      <a:pt x="92" y="98"/>
                    </a:cubicBezTo>
                    <a:cubicBezTo>
                      <a:pt x="83" y="95"/>
                      <a:pt x="72" y="94"/>
                      <a:pt x="60" y="94"/>
                    </a:cubicBezTo>
                    <a:cubicBezTo>
                      <a:pt x="33" y="94"/>
                      <a:pt x="33" y="94"/>
                      <a:pt x="33" y="94"/>
                    </a:cubicBezTo>
                    <a:cubicBezTo>
                      <a:pt x="33" y="237"/>
                      <a:pt x="33" y="237"/>
                      <a:pt x="33" y="237"/>
                    </a:cubicBezTo>
                    <a:cubicBezTo>
                      <a:pt x="60" y="237"/>
                      <a:pt x="60" y="237"/>
                      <a:pt x="60" y="237"/>
                    </a:cubicBezTo>
                    <a:cubicBezTo>
                      <a:pt x="72" y="237"/>
                      <a:pt x="83" y="236"/>
                      <a:pt x="92" y="232"/>
                    </a:cubicBezTo>
                    <a:cubicBezTo>
                      <a:pt x="101" y="229"/>
                      <a:pt x="109" y="224"/>
                      <a:pt x="115" y="217"/>
                    </a:cubicBezTo>
                    <a:cubicBezTo>
                      <a:pt x="121" y="211"/>
                      <a:pt x="126" y="203"/>
                      <a:pt x="129" y="194"/>
                    </a:cubicBezTo>
                    <a:cubicBezTo>
                      <a:pt x="133" y="185"/>
                      <a:pt x="134" y="175"/>
                      <a:pt x="134" y="16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50" name="Freeform 21"/>
              <p:cNvSpPr>
                <a:spLocks noEditPoints="1"/>
              </p:cNvSpPr>
              <p:nvPr/>
            </p:nvSpPr>
            <p:spPr bwMode="black">
              <a:xfrm>
                <a:off x="1616291" y="6285404"/>
                <a:ext cx="94274" cy="117760"/>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51" name="Freeform 22"/>
              <p:cNvSpPr>
                <a:spLocks/>
              </p:cNvSpPr>
              <p:nvPr/>
            </p:nvSpPr>
            <p:spPr bwMode="black">
              <a:xfrm>
                <a:off x="1735043" y="6233801"/>
                <a:ext cx="102875" cy="16638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52" name="Freeform 23"/>
              <p:cNvSpPr>
                <a:spLocks/>
              </p:cNvSpPr>
              <p:nvPr/>
            </p:nvSpPr>
            <p:spPr bwMode="black">
              <a:xfrm>
                <a:off x="1847510" y="6287720"/>
                <a:ext cx="99897" cy="115445"/>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53" name="Freeform 24"/>
              <p:cNvSpPr>
                <a:spLocks noEditPoints="1"/>
              </p:cNvSpPr>
              <p:nvPr/>
            </p:nvSpPr>
            <p:spPr bwMode="black">
              <a:xfrm>
                <a:off x="1942115" y="6232809"/>
                <a:ext cx="63180" cy="220635"/>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54" name="Freeform 25"/>
              <p:cNvSpPr>
                <a:spLocks noEditPoints="1"/>
              </p:cNvSpPr>
              <p:nvPr/>
            </p:nvSpPr>
            <p:spPr bwMode="black">
              <a:xfrm>
                <a:off x="2024150" y="6285404"/>
                <a:ext cx="102213" cy="117760"/>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8"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8" y="144"/>
                      <a:pt x="105" y="145"/>
                      <a:pt x="100" y="146"/>
                    </a:cubicBezTo>
                    <a:cubicBezTo>
                      <a:pt x="96" y="148"/>
                      <a:pt x="91" y="149"/>
                      <a:pt x="86" y="149"/>
                    </a:cubicBezTo>
                    <a:cubicBezTo>
                      <a:pt x="80" y="150"/>
                      <a:pt x="74"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8" y="0"/>
                      <a:pt x="88" y="2"/>
                      <a:pt x="96" y="5"/>
                    </a:cubicBezTo>
                    <a:cubicBezTo>
                      <a:pt x="103" y="8"/>
                      <a:pt x="110" y="13"/>
                      <a:pt x="115" y="19"/>
                    </a:cubicBezTo>
                    <a:cubicBezTo>
                      <a:pt x="120" y="25"/>
                      <a:pt x="124" y="32"/>
                      <a:pt x="127" y="41"/>
                    </a:cubicBezTo>
                    <a:cubicBezTo>
                      <a:pt x="129"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59" y="26"/>
                      <a:pt x="56" y="28"/>
                    </a:cubicBezTo>
                    <a:cubicBezTo>
                      <a:pt x="52" y="29"/>
                      <a:pt x="48" y="32"/>
                      <a:pt x="45" y="35"/>
                    </a:cubicBezTo>
                    <a:cubicBezTo>
                      <a:pt x="42" y="38"/>
                      <a:pt x="39" y="42"/>
                      <a:pt x="37" y="46"/>
                    </a:cubicBezTo>
                    <a:cubicBezTo>
                      <a:pt x="35" y="50"/>
                      <a:pt x="34" y="55"/>
                      <a:pt x="33" y="60"/>
                    </a:cubicBezTo>
                    <a:cubicBezTo>
                      <a:pt x="98" y="60"/>
                      <a:pt x="98" y="60"/>
                      <a:pt x="98" y="60"/>
                    </a:cubicBezTo>
                    <a:cubicBezTo>
                      <a:pt x="98"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55" name="Freeform 26"/>
              <p:cNvSpPr>
                <a:spLocks/>
              </p:cNvSpPr>
              <p:nvPr/>
            </p:nvSpPr>
            <p:spPr bwMode="black">
              <a:xfrm>
                <a:off x="2145879" y="6285404"/>
                <a:ext cx="167378" cy="114783"/>
              </a:xfrm>
              <a:custGeom>
                <a:avLst/>
                <a:gdLst/>
                <a:ahLst/>
                <a:cxnLst>
                  <a:cxn ang="0">
                    <a:pos x="182" y="147"/>
                  </a:cxn>
                  <a:cxn ang="0">
                    <a:pos x="182" y="66"/>
                  </a:cxn>
                  <a:cxn ang="0">
                    <a:pos x="180" y="46"/>
                  </a:cxn>
                  <a:cxn ang="0">
                    <a:pos x="174" y="34"/>
                  </a:cxn>
                  <a:cxn ang="0">
                    <a:pos x="165" y="28"/>
                  </a:cxn>
                  <a:cxn ang="0">
                    <a:pos x="153" y="26"/>
                  </a:cxn>
                  <a:cxn ang="0">
                    <a:pos x="141" y="30"/>
                  </a:cxn>
                  <a:cxn ang="0">
                    <a:pos x="132" y="38"/>
                  </a:cxn>
                  <a:cxn ang="0">
                    <a:pos x="125" y="51"/>
                  </a:cxn>
                  <a:cxn ang="0">
                    <a:pos x="123" y="66"/>
                  </a:cxn>
                  <a:cxn ang="0">
                    <a:pos x="123" y="147"/>
                  </a:cxn>
                  <a:cxn ang="0">
                    <a:pos x="91" y="147"/>
                  </a:cxn>
                  <a:cxn ang="0">
                    <a:pos x="91" y="63"/>
                  </a:cxn>
                  <a:cxn ang="0">
                    <a:pos x="89" y="46"/>
                  </a:cxn>
                  <a:cxn ang="0">
                    <a:pos x="83" y="35"/>
                  </a:cxn>
                  <a:cxn ang="0">
                    <a:pos x="74" y="28"/>
                  </a:cxn>
                  <a:cxn ang="0">
                    <a:pos x="62" y="26"/>
                  </a:cxn>
                  <a:cxn ang="0">
                    <a:pos x="50" y="29"/>
                  </a:cxn>
                  <a:cxn ang="0">
                    <a:pos x="41" y="37"/>
                  </a:cxn>
                  <a:cxn ang="0">
                    <a:pos x="35"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7" y="37"/>
                      <a:pt x="174" y="34"/>
                    </a:cubicBezTo>
                    <a:cubicBezTo>
                      <a:pt x="172" y="31"/>
                      <a:pt x="169" y="29"/>
                      <a:pt x="165" y="28"/>
                    </a:cubicBezTo>
                    <a:cubicBezTo>
                      <a:pt x="162" y="27"/>
                      <a:pt x="158" y="26"/>
                      <a:pt x="153" y="26"/>
                    </a:cubicBezTo>
                    <a:cubicBezTo>
                      <a:pt x="149" y="26"/>
                      <a:pt x="145" y="27"/>
                      <a:pt x="141" y="30"/>
                    </a:cubicBezTo>
                    <a:cubicBezTo>
                      <a:pt x="137" y="32"/>
                      <a:pt x="134" y="35"/>
                      <a:pt x="132"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7" y="41"/>
                      <a:pt x="85" y="38"/>
                      <a:pt x="83" y="35"/>
                    </a:cubicBezTo>
                    <a:cubicBezTo>
                      <a:pt x="80" y="32"/>
                      <a:pt x="78" y="30"/>
                      <a:pt x="74" y="28"/>
                    </a:cubicBezTo>
                    <a:cubicBezTo>
                      <a:pt x="71" y="27"/>
                      <a:pt x="67" y="26"/>
                      <a:pt x="62" y="26"/>
                    </a:cubicBezTo>
                    <a:cubicBezTo>
                      <a:pt x="58" y="26"/>
                      <a:pt x="54" y="27"/>
                      <a:pt x="50" y="29"/>
                    </a:cubicBezTo>
                    <a:cubicBezTo>
                      <a:pt x="47" y="31"/>
                      <a:pt x="44" y="34"/>
                      <a:pt x="41" y="37"/>
                    </a:cubicBezTo>
                    <a:cubicBezTo>
                      <a:pt x="38" y="41"/>
                      <a:pt x="36" y="45"/>
                      <a:pt x="35"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60" y="2"/>
                      <a:pt x="68" y="0"/>
                      <a:pt x="78" y="0"/>
                    </a:cubicBezTo>
                    <a:cubicBezTo>
                      <a:pt x="83" y="0"/>
                      <a:pt x="88" y="1"/>
                      <a:pt x="92" y="2"/>
                    </a:cubicBezTo>
                    <a:cubicBezTo>
                      <a:pt x="96" y="3"/>
                      <a:pt x="100" y="5"/>
                      <a:pt x="104" y="7"/>
                    </a:cubicBezTo>
                    <a:cubicBezTo>
                      <a:pt x="107" y="10"/>
                      <a:pt x="110" y="13"/>
                      <a:pt x="113" y="16"/>
                    </a:cubicBezTo>
                    <a:cubicBezTo>
                      <a:pt x="116" y="20"/>
                      <a:pt x="118" y="24"/>
                      <a:pt x="119" y="28"/>
                    </a:cubicBezTo>
                    <a:cubicBezTo>
                      <a:pt x="125" y="18"/>
                      <a:pt x="132" y="11"/>
                      <a:pt x="140" y="7"/>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grpSp>
        <p:grpSp>
          <p:nvGrpSpPr>
            <p:cNvPr id="114" name="Group 113"/>
            <p:cNvGrpSpPr/>
            <p:nvPr/>
          </p:nvGrpSpPr>
          <p:grpSpPr bwMode="black">
            <a:xfrm>
              <a:off x="5283733" y="1783324"/>
              <a:ext cx="491109" cy="316728"/>
              <a:chOff x="2481885" y="4360116"/>
              <a:chExt cx="558662" cy="360056"/>
            </a:xfrm>
            <a:solidFill>
              <a:schemeClr val="tx1"/>
            </a:solidFill>
            <a:effectLst/>
          </p:grpSpPr>
          <p:sp>
            <p:nvSpPr>
              <p:cNvPr id="142" name="Freeform 21"/>
              <p:cNvSpPr>
                <a:spLocks/>
              </p:cNvSpPr>
              <p:nvPr/>
            </p:nvSpPr>
            <p:spPr bwMode="black">
              <a:xfrm>
                <a:off x="2481885" y="4360116"/>
                <a:ext cx="57060" cy="32954"/>
              </a:xfrm>
              <a:custGeom>
                <a:avLst/>
                <a:gdLst/>
                <a:ahLst/>
                <a:cxnLst>
                  <a:cxn ang="0">
                    <a:pos x="105" y="0"/>
                  </a:cxn>
                  <a:cxn ang="0">
                    <a:pos x="109" y="7"/>
                  </a:cxn>
                  <a:cxn ang="0">
                    <a:pos x="0" y="63"/>
                  </a:cxn>
                  <a:cxn ang="0">
                    <a:pos x="105" y="0"/>
                  </a:cxn>
                </a:cxnLst>
                <a:rect l="0" t="0" r="r" b="b"/>
                <a:pathLst>
                  <a:path w="109" h="63">
                    <a:moveTo>
                      <a:pt x="105" y="0"/>
                    </a:moveTo>
                    <a:cubicBezTo>
                      <a:pt x="109" y="3"/>
                      <a:pt x="107" y="0"/>
                      <a:pt x="109" y="7"/>
                    </a:cubicBezTo>
                    <a:cubicBezTo>
                      <a:pt x="86" y="35"/>
                      <a:pt x="38" y="52"/>
                      <a:pt x="0" y="63"/>
                    </a:cubicBezTo>
                    <a:cubicBezTo>
                      <a:pt x="7" y="20"/>
                      <a:pt x="73" y="19"/>
                      <a:pt x="105"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43" name="Freeform 22"/>
              <p:cNvSpPr>
                <a:spLocks/>
              </p:cNvSpPr>
              <p:nvPr/>
            </p:nvSpPr>
            <p:spPr bwMode="black">
              <a:xfrm>
                <a:off x="2481885" y="4385108"/>
                <a:ext cx="57503" cy="34059"/>
              </a:xfrm>
              <a:custGeom>
                <a:avLst/>
                <a:gdLst/>
                <a:ahLst/>
                <a:cxnLst>
                  <a:cxn ang="0">
                    <a:pos x="105" y="0"/>
                  </a:cxn>
                  <a:cxn ang="0">
                    <a:pos x="107" y="13"/>
                  </a:cxn>
                  <a:cxn ang="0">
                    <a:pos x="0" y="65"/>
                  </a:cxn>
                  <a:cxn ang="0">
                    <a:pos x="105" y="0"/>
                  </a:cxn>
                </a:cxnLst>
                <a:rect l="0" t="0" r="r" b="b"/>
                <a:pathLst>
                  <a:path w="110" h="65">
                    <a:moveTo>
                      <a:pt x="105" y="0"/>
                    </a:moveTo>
                    <a:cubicBezTo>
                      <a:pt x="110" y="4"/>
                      <a:pt x="110" y="7"/>
                      <a:pt x="107" y="13"/>
                    </a:cubicBezTo>
                    <a:cubicBezTo>
                      <a:pt x="94" y="38"/>
                      <a:pt x="29" y="57"/>
                      <a:pt x="0" y="65"/>
                    </a:cubicBezTo>
                    <a:cubicBezTo>
                      <a:pt x="8" y="21"/>
                      <a:pt x="74" y="21"/>
                      <a:pt x="105"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44" name="Freeform 23"/>
              <p:cNvSpPr>
                <a:spLocks/>
              </p:cNvSpPr>
              <p:nvPr/>
            </p:nvSpPr>
            <p:spPr bwMode="black">
              <a:xfrm>
                <a:off x="2500684" y="4428013"/>
                <a:ext cx="38704" cy="210991"/>
              </a:xfrm>
              <a:custGeom>
                <a:avLst/>
                <a:gdLst/>
                <a:ahLst/>
                <a:cxnLst>
                  <a:cxn ang="0">
                    <a:pos x="29" y="0"/>
                  </a:cxn>
                  <a:cxn ang="0">
                    <a:pos x="42" y="94"/>
                  </a:cxn>
                  <a:cxn ang="0">
                    <a:pos x="62" y="334"/>
                  </a:cxn>
                  <a:cxn ang="0">
                    <a:pos x="33" y="403"/>
                  </a:cxn>
                  <a:cxn ang="0">
                    <a:pos x="25" y="402"/>
                  </a:cxn>
                  <a:cxn ang="0">
                    <a:pos x="14" y="167"/>
                  </a:cxn>
                  <a:cxn ang="0">
                    <a:pos x="0" y="58"/>
                  </a:cxn>
                  <a:cxn ang="0">
                    <a:pos x="29" y="0"/>
                  </a:cxn>
                </a:cxnLst>
                <a:rect l="0" t="0" r="r" b="b"/>
                <a:pathLst>
                  <a:path w="74" h="403">
                    <a:moveTo>
                      <a:pt x="29" y="0"/>
                    </a:moveTo>
                    <a:cubicBezTo>
                      <a:pt x="33" y="32"/>
                      <a:pt x="38" y="63"/>
                      <a:pt x="42" y="94"/>
                    </a:cubicBezTo>
                    <a:cubicBezTo>
                      <a:pt x="52" y="149"/>
                      <a:pt x="74" y="272"/>
                      <a:pt x="62" y="334"/>
                    </a:cubicBezTo>
                    <a:cubicBezTo>
                      <a:pt x="56" y="362"/>
                      <a:pt x="41" y="380"/>
                      <a:pt x="33" y="403"/>
                    </a:cubicBezTo>
                    <a:cubicBezTo>
                      <a:pt x="30" y="403"/>
                      <a:pt x="28" y="402"/>
                      <a:pt x="25" y="402"/>
                    </a:cubicBezTo>
                    <a:cubicBezTo>
                      <a:pt x="29" y="321"/>
                      <a:pt x="26" y="241"/>
                      <a:pt x="14" y="167"/>
                    </a:cubicBezTo>
                    <a:cubicBezTo>
                      <a:pt x="9" y="131"/>
                      <a:pt x="5" y="94"/>
                      <a:pt x="0" y="58"/>
                    </a:cubicBezTo>
                    <a:cubicBezTo>
                      <a:pt x="10" y="39"/>
                      <a:pt x="19" y="19"/>
                      <a:pt x="29"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45" name="Freeform 24"/>
              <p:cNvSpPr>
                <a:spLocks/>
              </p:cNvSpPr>
              <p:nvPr/>
            </p:nvSpPr>
            <p:spPr bwMode="black">
              <a:xfrm>
                <a:off x="2559956" y="4430225"/>
                <a:ext cx="480591" cy="289947"/>
              </a:xfrm>
              <a:custGeom>
                <a:avLst/>
                <a:gdLst/>
                <a:ahLst/>
                <a:cxnLst>
                  <a:cxn ang="0">
                    <a:pos x="912" y="390"/>
                  </a:cxn>
                  <a:cxn ang="0">
                    <a:pos x="824" y="369"/>
                  </a:cxn>
                  <a:cxn ang="0">
                    <a:pos x="670" y="371"/>
                  </a:cxn>
                  <a:cxn ang="0">
                    <a:pos x="298" y="390"/>
                  </a:cxn>
                  <a:cxn ang="0">
                    <a:pos x="156" y="545"/>
                  </a:cxn>
                  <a:cxn ang="0">
                    <a:pos x="52" y="526"/>
                  </a:cxn>
                  <a:cxn ang="0">
                    <a:pos x="0" y="505"/>
                  </a:cxn>
                  <a:cxn ang="0">
                    <a:pos x="4" y="493"/>
                  </a:cxn>
                  <a:cxn ang="0">
                    <a:pos x="275" y="369"/>
                  </a:cxn>
                  <a:cxn ang="0">
                    <a:pos x="227" y="252"/>
                  </a:cxn>
                  <a:cxn ang="0">
                    <a:pos x="246" y="202"/>
                  </a:cxn>
                  <a:cxn ang="0">
                    <a:pos x="258" y="211"/>
                  </a:cxn>
                  <a:cxn ang="0">
                    <a:pos x="298" y="334"/>
                  </a:cxn>
                  <a:cxn ang="0">
                    <a:pos x="523" y="334"/>
                  </a:cxn>
                  <a:cxn ang="0">
                    <a:pos x="521" y="328"/>
                  </a:cxn>
                  <a:cxn ang="0">
                    <a:pos x="390" y="221"/>
                  </a:cxn>
                  <a:cxn ang="0">
                    <a:pos x="377" y="225"/>
                  </a:cxn>
                  <a:cxn ang="0">
                    <a:pos x="325" y="181"/>
                  </a:cxn>
                  <a:cxn ang="0">
                    <a:pos x="528" y="0"/>
                  </a:cxn>
                  <a:cxn ang="0">
                    <a:pos x="528" y="56"/>
                  </a:cxn>
                  <a:cxn ang="0">
                    <a:pos x="365" y="121"/>
                  </a:cxn>
                  <a:cxn ang="0">
                    <a:pos x="430" y="181"/>
                  </a:cxn>
                  <a:cxn ang="0">
                    <a:pos x="530" y="284"/>
                  </a:cxn>
                  <a:cxn ang="0">
                    <a:pos x="561" y="334"/>
                  </a:cxn>
                  <a:cxn ang="0">
                    <a:pos x="663" y="242"/>
                  </a:cxn>
                  <a:cxn ang="0">
                    <a:pos x="667" y="244"/>
                  </a:cxn>
                  <a:cxn ang="0">
                    <a:pos x="757" y="334"/>
                  </a:cxn>
                  <a:cxn ang="0">
                    <a:pos x="797" y="328"/>
                  </a:cxn>
                  <a:cxn ang="0">
                    <a:pos x="816" y="242"/>
                  </a:cxn>
                  <a:cxn ang="0">
                    <a:pos x="818" y="246"/>
                  </a:cxn>
                  <a:cxn ang="0">
                    <a:pos x="885" y="332"/>
                  </a:cxn>
                  <a:cxn ang="0">
                    <a:pos x="866" y="257"/>
                  </a:cxn>
                  <a:cxn ang="0">
                    <a:pos x="887" y="221"/>
                  </a:cxn>
                  <a:cxn ang="0">
                    <a:pos x="889" y="221"/>
                  </a:cxn>
                  <a:cxn ang="0">
                    <a:pos x="907" y="254"/>
                  </a:cxn>
                  <a:cxn ang="0">
                    <a:pos x="912" y="390"/>
                  </a:cxn>
                </a:cxnLst>
                <a:rect l="0" t="0" r="r" b="b"/>
                <a:pathLst>
                  <a:path w="919" h="554">
                    <a:moveTo>
                      <a:pt x="912" y="390"/>
                    </a:moveTo>
                    <a:cubicBezTo>
                      <a:pt x="878" y="390"/>
                      <a:pt x="837" y="390"/>
                      <a:pt x="824" y="369"/>
                    </a:cubicBezTo>
                    <a:cubicBezTo>
                      <a:pt x="794" y="405"/>
                      <a:pt x="705" y="389"/>
                      <a:pt x="670" y="371"/>
                    </a:cubicBezTo>
                    <a:cubicBezTo>
                      <a:pt x="608" y="410"/>
                      <a:pt x="398" y="390"/>
                      <a:pt x="298" y="390"/>
                    </a:cubicBezTo>
                    <a:cubicBezTo>
                      <a:pt x="298" y="458"/>
                      <a:pt x="212" y="533"/>
                      <a:pt x="156" y="545"/>
                    </a:cubicBezTo>
                    <a:cubicBezTo>
                      <a:pt x="116" y="554"/>
                      <a:pt x="78" y="536"/>
                      <a:pt x="52" y="526"/>
                    </a:cubicBezTo>
                    <a:cubicBezTo>
                      <a:pt x="35" y="519"/>
                      <a:pt x="18" y="512"/>
                      <a:pt x="0" y="505"/>
                    </a:cubicBezTo>
                    <a:cubicBezTo>
                      <a:pt x="2" y="501"/>
                      <a:pt x="3" y="497"/>
                      <a:pt x="4" y="493"/>
                    </a:cubicBezTo>
                    <a:cubicBezTo>
                      <a:pt x="124" y="533"/>
                      <a:pt x="253" y="464"/>
                      <a:pt x="275" y="369"/>
                    </a:cubicBezTo>
                    <a:cubicBezTo>
                      <a:pt x="287" y="315"/>
                      <a:pt x="246" y="277"/>
                      <a:pt x="227" y="252"/>
                    </a:cubicBezTo>
                    <a:cubicBezTo>
                      <a:pt x="233" y="235"/>
                      <a:pt x="240" y="218"/>
                      <a:pt x="246" y="202"/>
                    </a:cubicBezTo>
                    <a:cubicBezTo>
                      <a:pt x="250" y="205"/>
                      <a:pt x="254" y="208"/>
                      <a:pt x="258" y="211"/>
                    </a:cubicBezTo>
                    <a:cubicBezTo>
                      <a:pt x="277" y="251"/>
                      <a:pt x="298" y="267"/>
                      <a:pt x="298" y="334"/>
                    </a:cubicBezTo>
                    <a:cubicBezTo>
                      <a:pt x="373" y="334"/>
                      <a:pt x="448" y="334"/>
                      <a:pt x="523" y="334"/>
                    </a:cubicBezTo>
                    <a:cubicBezTo>
                      <a:pt x="522" y="332"/>
                      <a:pt x="521" y="330"/>
                      <a:pt x="521" y="328"/>
                    </a:cubicBezTo>
                    <a:cubicBezTo>
                      <a:pt x="480" y="293"/>
                      <a:pt x="449" y="237"/>
                      <a:pt x="390" y="221"/>
                    </a:cubicBezTo>
                    <a:cubicBezTo>
                      <a:pt x="384" y="229"/>
                      <a:pt x="384" y="231"/>
                      <a:pt x="377" y="225"/>
                    </a:cubicBezTo>
                    <a:cubicBezTo>
                      <a:pt x="356" y="216"/>
                      <a:pt x="339" y="196"/>
                      <a:pt x="325" y="181"/>
                    </a:cubicBezTo>
                    <a:cubicBezTo>
                      <a:pt x="324" y="59"/>
                      <a:pt x="436" y="25"/>
                      <a:pt x="528" y="0"/>
                    </a:cubicBezTo>
                    <a:cubicBezTo>
                      <a:pt x="528" y="19"/>
                      <a:pt x="528" y="37"/>
                      <a:pt x="528" y="56"/>
                    </a:cubicBezTo>
                    <a:cubicBezTo>
                      <a:pt x="488" y="65"/>
                      <a:pt x="387" y="95"/>
                      <a:pt x="365" y="121"/>
                    </a:cubicBezTo>
                    <a:cubicBezTo>
                      <a:pt x="371" y="148"/>
                      <a:pt x="411" y="166"/>
                      <a:pt x="430" y="181"/>
                    </a:cubicBezTo>
                    <a:cubicBezTo>
                      <a:pt x="467" y="209"/>
                      <a:pt x="503" y="246"/>
                      <a:pt x="530" y="284"/>
                    </a:cubicBezTo>
                    <a:cubicBezTo>
                      <a:pt x="540" y="301"/>
                      <a:pt x="551" y="318"/>
                      <a:pt x="561" y="334"/>
                    </a:cubicBezTo>
                    <a:cubicBezTo>
                      <a:pt x="684" y="337"/>
                      <a:pt x="635" y="316"/>
                      <a:pt x="663" y="242"/>
                    </a:cubicBezTo>
                    <a:cubicBezTo>
                      <a:pt x="664" y="243"/>
                      <a:pt x="665" y="243"/>
                      <a:pt x="667" y="244"/>
                    </a:cubicBezTo>
                    <a:cubicBezTo>
                      <a:pt x="674" y="294"/>
                      <a:pt x="696" y="334"/>
                      <a:pt x="757" y="334"/>
                    </a:cubicBezTo>
                    <a:cubicBezTo>
                      <a:pt x="772" y="334"/>
                      <a:pt x="788" y="335"/>
                      <a:pt x="797" y="328"/>
                    </a:cubicBezTo>
                    <a:cubicBezTo>
                      <a:pt x="814" y="317"/>
                      <a:pt x="809" y="263"/>
                      <a:pt x="816" y="242"/>
                    </a:cubicBezTo>
                    <a:cubicBezTo>
                      <a:pt x="817" y="243"/>
                      <a:pt x="818" y="245"/>
                      <a:pt x="818" y="246"/>
                    </a:cubicBezTo>
                    <a:cubicBezTo>
                      <a:pt x="831" y="274"/>
                      <a:pt x="834" y="354"/>
                      <a:pt x="885" y="332"/>
                    </a:cubicBezTo>
                    <a:cubicBezTo>
                      <a:pt x="914" y="318"/>
                      <a:pt x="877" y="266"/>
                      <a:pt x="866" y="257"/>
                    </a:cubicBezTo>
                    <a:cubicBezTo>
                      <a:pt x="873" y="245"/>
                      <a:pt x="880" y="233"/>
                      <a:pt x="887" y="221"/>
                    </a:cubicBezTo>
                    <a:cubicBezTo>
                      <a:pt x="888" y="221"/>
                      <a:pt x="889" y="221"/>
                      <a:pt x="889" y="221"/>
                    </a:cubicBezTo>
                    <a:cubicBezTo>
                      <a:pt x="895" y="232"/>
                      <a:pt x="901" y="243"/>
                      <a:pt x="907" y="254"/>
                    </a:cubicBezTo>
                    <a:cubicBezTo>
                      <a:pt x="919" y="288"/>
                      <a:pt x="912" y="346"/>
                      <a:pt x="912" y="39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46" name="Freeform 25"/>
              <p:cNvSpPr>
                <a:spLocks/>
              </p:cNvSpPr>
              <p:nvPr/>
            </p:nvSpPr>
            <p:spPr bwMode="black">
              <a:xfrm>
                <a:off x="2949648" y="4436418"/>
                <a:ext cx="39146" cy="38262"/>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7" y="41"/>
                      <a:pt x="59" y="57"/>
                      <a:pt x="50" y="73"/>
                    </a:cubicBezTo>
                    <a:cubicBezTo>
                      <a:pt x="34" y="64"/>
                      <a:pt x="17"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47" name="Freeform 26"/>
              <p:cNvSpPr>
                <a:spLocks/>
              </p:cNvSpPr>
              <p:nvPr/>
            </p:nvSpPr>
            <p:spPr bwMode="black">
              <a:xfrm>
                <a:off x="2981938" y="4466275"/>
                <a:ext cx="39367" cy="38262"/>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6" y="41"/>
                      <a:pt x="58" y="57"/>
                      <a:pt x="50" y="73"/>
                    </a:cubicBezTo>
                    <a:cubicBezTo>
                      <a:pt x="33" y="64"/>
                      <a:pt x="16"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48" name="Freeform 27"/>
              <p:cNvSpPr>
                <a:spLocks/>
              </p:cNvSpPr>
              <p:nvPr/>
            </p:nvSpPr>
            <p:spPr bwMode="black">
              <a:xfrm>
                <a:off x="2943898" y="4481535"/>
                <a:ext cx="39146" cy="3804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6" y="41"/>
                      <a:pt x="58" y="57"/>
                      <a:pt x="50" y="73"/>
                    </a:cubicBezTo>
                    <a:cubicBezTo>
                      <a:pt x="33" y="65"/>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grpSp>
        <p:grpSp>
          <p:nvGrpSpPr>
            <p:cNvPr id="115" name="Group 114"/>
            <p:cNvGrpSpPr/>
            <p:nvPr/>
          </p:nvGrpSpPr>
          <p:grpSpPr bwMode="black">
            <a:xfrm>
              <a:off x="6175044" y="1859913"/>
              <a:ext cx="571255" cy="163550"/>
              <a:chOff x="6791943" y="4414224"/>
              <a:chExt cx="649833" cy="185924"/>
            </a:xfrm>
            <a:solidFill>
              <a:schemeClr val="tx1"/>
            </a:solidFill>
            <a:effectLst/>
          </p:grpSpPr>
          <p:sp>
            <p:nvSpPr>
              <p:cNvPr id="136" name="Freeform 22"/>
              <p:cNvSpPr>
                <a:spLocks/>
              </p:cNvSpPr>
              <p:nvPr/>
            </p:nvSpPr>
            <p:spPr bwMode="black">
              <a:xfrm>
                <a:off x="6791943" y="4422166"/>
                <a:ext cx="145129" cy="177982"/>
              </a:xfrm>
              <a:custGeom>
                <a:avLst/>
                <a:gdLst/>
                <a:ahLst/>
                <a:cxnLst>
                  <a:cxn ang="0">
                    <a:pos x="138" y="204"/>
                  </a:cxn>
                  <a:cxn ang="0">
                    <a:pos x="100" y="209"/>
                  </a:cxn>
                  <a:cxn ang="0">
                    <a:pos x="60" y="202"/>
                  </a:cxn>
                  <a:cxn ang="0">
                    <a:pos x="28" y="182"/>
                  </a:cxn>
                  <a:cxn ang="0">
                    <a:pos x="7" y="150"/>
                  </a:cxn>
                  <a:cxn ang="0">
                    <a:pos x="0" y="107"/>
                  </a:cxn>
                  <a:cxn ang="0">
                    <a:pos x="3" y="77"/>
                  </a:cxn>
                  <a:cxn ang="0">
                    <a:pos x="14" y="51"/>
                  </a:cxn>
                  <a:cxn ang="0">
                    <a:pos x="31" y="30"/>
                  </a:cxn>
                  <a:cxn ang="0">
                    <a:pos x="52" y="14"/>
                  </a:cxn>
                  <a:cxn ang="0">
                    <a:pos x="78" y="4"/>
                  </a:cxn>
                  <a:cxn ang="0">
                    <a:pos x="107" y="0"/>
                  </a:cxn>
                  <a:cxn ang="0">
                    <a:pos x="126" y="1"/>
                  </a:cxn>
                  <a:cxn ang="0">
                    <a:pos x="142" y="4"/>
                  </a:cxn>
                  <a:cxn ang="0">
                    <a:pos x="155" y="7"/>
                  </a:cxn>
                  <a:cxn ang="0">
                    <a:pos x="164" y="11"/>
                  </a:cxn>
                  <a:cxn ang="0">
                    <a:pos x="164" y="45"/>
                  </a:cxn>
                  <a:cxn ang="0">
                    <a:pos x="153" y="39"/>
                  </a:cxn>
                  <a:cxn ang="0">
                    <a:pos x="139" y="34"/>
                  </a:cxn>
                  <a:cxn ang="0">
                    <a:pos x="123" y="31"/>
                  </a:cxn>
                  <a:cxn ang="0">
                    <a:pos x="105" y="29"/>
                  </a:cxn>
                  <a:cxn ang="0">
                    <a:pos x="78" y="35"/>
                  </a:cxn>
                  <a:cxn ang="0">
                    <a:pos x="56" y="50"/>
                  </a:cxn>
                  <a:cxn ang="0">
                    <a:pos x="41" y="73"/>
                  </a:cxn>
                  <a:cxn ang="0">
                    <a:pos x="35" y="105"/>
                  </a:cxn>
                  <a:cxn ang="0">
                    <a:pos x="40" y="138"/>
                  </a:cxn>
                  <a:cxn ang="0">
                    <a:pos x="54" y="161"/>
                  </a:cxn>
                  <a:cxn ang="0">
                    <a:pos x="76" y="175"/>
                  </a:cxn>
                  <a:cxn ang="0">
                    <a:pos x="103" y="180"/>
                  </a:cxn>
                  <a:cxn ang="0">
                    <a:pos x="121" y="178"/>
                  </a:cxn>
                  <a:cxn ang="0">
                    <a:pos x="137" y="172"/>
                  </a:cxn>
                  <a:cxn ang="0">
                    <a:pos x="137" y="124"/>
                  </a:cxn>
                  <a:cxn ang="0">
                    <a:pos x="95" y="124"/>
                  </a:cxn>
                  <a:cxn ang="0">
                    <a:pos x="95" y="96"/>
                  </a:cxn>
                  <a:cxn ang="0">
                    <a:pos x="170" y="96"/>
                  </a:cxn>
                  <a:cxn ang="0">
                    <a:pos x="170" y="191"/>
                  </a:cxn>
                  <a:cxn ang="0">
                    <a:pos x="138" y="204"/>
                  </a:cxn>
                </a:cxnLst>
                <a:rect l="0" t="0" r="r" b="b"/>
                <a:pathLst>
                  <a:path w="170" h="209">
                    <a:moveTo>
                      <a:pt x="138" y="204"/>
                    </a:moveTo>
                    <a:cubicBezTo>
                      <a:pt x="126" y="207"/>
                      <a:pt x="113" y="209"/>
                      <a:pt x="100" y="209"/>
                    </a:cubicBezTo>
                    <a:cubicBezTo>
                      <a:pt x="85" y="209"/>
                      <a:pt x="72" y="206"/>
                      <a:pt x="60" y="202"/>
                    </a:cubicBezTo>
                    <a:cubicBezTo>
                      <a:pt x="47" y="197"/>
                      <a:pt x="37" y="190"/>
                      <a:pt x="28" y="182"/>
                    </a:cubicBezTo>
                    <a:cubicBezTo>
                      <a:pt x="19" y="173"/>
                      <a:pt x="12" y="162"/>
                      <a:pt x="7" y="150"/>
                    </a:cubicBezTo>
                    <a:cubicBezTo>
                      <a:pt x="2" y="137"/>
                      <a:pt x="0" y="123"/>
                      <a:pt x="0" y="107"/>
                    </a:cubicBezTo>
                    <a:cubicBezTo>
                      <a:pt x="0" y="97"/>
                      <a:pt x="1" y="87"/>
                      <a:pt x="3" y="77"/>
                    </a:cubicBezTo>
                    <a:cubicBezTo>
                      <a:pt x="6" y="68"/>
                      <a:pt x="9" y="59"/>
                      <a:pt x="14" y="51"/>
                    </a:cubicBezTo>
                    <a:cubicBezTo>
                      <a:pt x="19" y="43"/>
                      <a:pt x="24" y="36"/>
                      <a:pt x="31" y="30"/>
                    </a:cubicBezTo>
                    <a:cubicBezTo>
                      <a:pt x="37" y="23"/>
                      <a:pt x="44" y="18"/>
                      <a:pt x="52" y="14"/>
                    </a:cubicBezTo>
                    <a:cubicBezTo>
                      <a:pt x="60" y="9"/>
                      <a:pt x="69" y="6"/>
                      <a:pt x="78" y="4"/>
                    </a:cubicBezTo>
                    <a:cubicBezTo>
                      <a:pt x="87" y="2"/>
                      <a:pt x="97" y="0"/>
                      <a:pt x="107" y="0"/>
                    </a:cubicBezTo>
                    <a:cubicBezTo>
                      <a:pt x="114" y="0"/>
                      <a:pt x="120" y="1"/>
                      <a:pt x="126" y="1"/>
                    </a:cubicBezTo>
                    <a:cubicBezTo>
                      <a:pt x="132" y="2"/>
                      <a:pt x="137" y="3"/>
                      <a:pt x="142" y="4"/>
                    </a:cubicBezTo>
                    <a:cubicBezTo>
                      <a:pt x="147" y="5"/>
                      <a:pt x="151" y="6"/>
                      <a:pt x="155" y="7"/>
                    </a:cubicBezTo>
                    <a:cubicBezTo>
                      <a:pt x="159" y="8"/>
                      <a:pt x="162" y="9"/>
                      <a:pt x="164" y="11"/>
                    </a:cubicBezTo>
                    <a:cubicBezTo>
                      <a:pt x="164" y="45"/>
                      <a:pt x="164" y="45"/>
                      <a:pt x="164" y="45"/>
                    </a:cubicBezTo>
                    <a:cubicBezTo>
                      <a:pt x="161" y="43"/>
                      <a:pt x="157" y="41"/>
                      <a:pt x="153" y="39"/>
                    </a:cubicBezTo>
                    <a:cubicBezTo>
                      <a:pt x="149" y="37"/>
                      <a:pt x="144" y="35"/>
                      <a:pt x="139" y="34"/>
                    </a:cubicBezTo>
                    <a:cubicBezTo>
                      <a:pt x="134" y="33"/>
                      <a:pt x="129" y="31"/>
                      <a:pt x="123" y="31"/>
                    </a:cubicBezTo>
                    <a:cubicBezTo>
                      <a:pt x="118" y="30"/>
                      <a:pt x="112" y="29"/>
                      <a:pt x="105" y="29"/>
                    </a:cubicBezTo>
                    <a:cubicBezTo>
                      <a:pt x="96" y="29"/>
                      <a:pt x="87" y="31"/>
                      <a:pt x="78" y="35"/>
                    </a:cubicBezTo>
                    <a:cubicBezTo>
                      <a:pt x="69" y="38"/>
                      <a:pt x="62" y="43"/>
                      <a:pt x="56" y="50"/>
                    </a:cubicBezTo>
                    <a:cubicBezTo>
                      <a:pt x="49" y="56"/>
                      <a:pt x="44" y="64"/>
                      <a:pt x="41" y="73"/>
                    </a:cubicBezTo>
                    <a:cubicBezTo>
                      <a:pt x="37" y="83"/>
                      <a:pt x="35" y="93"/>
                      <a:pt x="35" y="105"/>
                    </a:cubicBezTo>
                    <a:cubicBezTo>
                      <a:pt x="35" y="118"/>
                      <a:pt x="37" y="129"/>
                      <a:pt x="40" y="138"/>
                    </a:cubicBezTo>
                    <a:cubicBezTo>
                      <a:pt x="44" y="148"/>
                      <a:pt x="48" y="155"/>
                      <a:pt x="54" y="161"/>
                    </a:cubicBezTo>
                    <a:cubicBezTo>
                      <a:pt x="60" y="168"/>
                      <a:pt x="68" y="172"/>
                      <a:pt x="76" y="175"/>
                    </a:cubicBezTo>
                    <a:cubicBezTo>
                      <a:pt x="84" y="178"/>
                      <a:pt x="93" y="180"/>
                      <a:pt x="103" y="180"/>
                    </a:cubicBezTo>
                    <a:cubicBezTo>
                      <a:pt x="109" y="180"/>
                      <a:pt x="115" y="179"/>
                      <a:pt x="121" y="178"/>
                    </a:cubicBezTo>
                    <a:cubicBezTo>
                      <a:pt x="127" y="176"/>
                      <a:pt x="132" y="174"/>
                      <a:pt x="137" y="172"/>
                    </a:cubicBezTo>
                    <a:cubicBezTo>
                      <a:pt x="137" y="124"/>
                      <a:pt x="137" y="124"/>
                      <a:pt x="137" y="124"/>
                    </a:cubicBezTo>
                    <a:cubicBezTo>
                      <a:pt x="95" y="124"/>
                      <a:pt x="95" y="124"/>
                      <a:pt x="95" y="124"/>
                    </a:cubicBezTo>
                    <a:cubicBezTo>
                      <a:pt x="95" y="96"/>
                      <a:pt x="95" y="96"/>
                      <a:pt x="95" y="96"/>
                    </a:cubicBezTo>
                    <a:cubicBezTo>
                      <a:pt x="170" y="96"/>
                      <a:pt x="170" y="96"/>
                      <a:pt x="170" y="96"/>
                    </a:cubicBezTo>
                    <a:cubicBezTo>
                      <a:pt x="170" y="191"/>
                      <a:pt x="170" y="191"/>
                      <a:pt x="170" y="191"/>
                    </a:cubicBezTo>
                    <a:cubicBezTo>
                      <a:pt x="161" y="197"/>
                      <a:pt x="150" y="201"/>
                      <a:pt x="138" y="2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37" name="Freeform 23"/>
              <p:cNvSpPr>
                <a:spLocks/>
              </p:cNvSpPr>
              <p:nvPr/>
            </p:nvSpPr>
            <p:spPr bwMode="black">
              <a:xfrm>
                <a:off x="6967037" y="4472348"/>
                <a:ext cx="70760" cy="124551"/>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38" name="Freeform 24"/>
              <p:cNvSpPr>
                <a:spLocks noEditPoints="1"/>
              </p:cNvSpPr>
              <p:nvPr/>
            </p:nvSpPr>
            <p:spPr bwMode="black">
              <a:xfrm>
                <a:off x="7042129" y="4471626"/>
                <a:ext cx="102890" cy="128522"/>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39" name="Freeform 25"/>
              <p:cNvSpPr>
                <a:spLocks/>
              </p:cNvSpPr>
              <p:nvPr/>
            </p:nvSpPr>
            <p:spPr bwMode="black">
              <a:xfrm>
                <a:off x="7155489" y="4474153"/>
                <a:ext cx="104695" cy="122746"/>
              </a:xfrm>
              <a:custGeom>
                <a:avLst/>
                <a:gdLst/>
                <a:ahLst/>
                <a:cxnLst>
                  <a:cxn ang="0">
                    <a:pos x="108" y="279"/>
                  </a:cxn>
                  <a:cxn ang="0">
                    <a:pos x="290" y="279"/>
                  </a:cxn>
                  <a:cxn ang="0">
                    <a:pos x="290" y="340"/>
                  </a:cxn>
                  <a:cxn ang="0">
                    <a:pos x="0" y="340"/>
                  </a:cxn>
                  <a:cxn ang="0">
                    <a:pos x="0" y="314"/>
                  </a:cxn>
                  <a:cxn ang="0">
                    <a:pos x="184" y="61"/>
                  </a:cxn>
                  <a:cxn ang="0">
                    <a:pos x="19" y="61"/>
                  </a:cxn>
                  <a:cxn ang="0">
                    <a:pos x="19" y="0"/>
                  </a:cxn>
                  <a:cxn ang="0">
                    <a:pos x="290" y="0"/>
                  </a:cxn>
                  <a:cxn ang="0">
                    <a:pos x="290" y="30"/>
                  </a:cxn>
                  <a:cxn ang="0">
                    <a:pos x="108" y="279"/>
                  </a:cxn>
                </a:cxnLst>
                <a:rect l="0" t="0" r="r" b="b"/>
                <a:pathLst>
                  <a:path w="290" h="340">
                    <a:moveTo>
                      <a:pt x="108" y="279"/>
                    </a:moveTo>
                    <a:lnTo>
                      <a:pt x="290" y="279"/>
                    </a:lnTo>
                    <a:lnTo>
                      <a:pt x="290" y="340"/>
                    </a:lnTo>
                    <a:lnTo>
                      <a:pt x="0" y="340"/>
                    </a:lnTo>
                    <a:lnTo>
                      <a:pt x="0" y="314"/>
                    </a:lnTo>
                    <a:lnTo>
                      <a:pt x="184" y="61"/>
                    </a:lnTo>
                    <a:lnTo>
                      <a:pt x="19" y="61"/>
                    </a:lnTo>
                    <a:lnTo>
                      <a:pt x="19" y="0"/>
                    </a:lnTo>
                    <a:lnTo>
                      <a:pt x="290" y="0"/>
                    </a:lnTo>
                    <a:lnTo>
                      <a:pt x="290" y="30"/>
                    </a:lnTo>
                    <a:lnTo>
                      <a:pt x="108"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40" name="Freeform 26"/>
              <p:cNvSpPr>
                <a:spLocks noEditPoints="1"/>
              </p:cNvSpPr>
              <p:nvPr/>
            </p:nvSpPr>
            <p:spPr bwMode="black">
              <a:xfrm>
                <a:off x="7275708" y="4414224"/>
                <a:ext cx="33936" cy="182675"/>
              </a:xfrm>
              <a:custGeom>
                <a:avLst/>
                <a:gdLst/>
                <a:ahLst/>
                <a:cxnLst>
                  <a:cxn ang="0">
                    <a:pos x="40" y="20"/>
                  </a:cxn>
                  <a:cxn ang="0">
                    <a:pos x="39"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9" y="12"/>
                  </a:cxn>
                  <a:cxn ang="0">
                    <a:pos x="40" y="20"/>
                  </a:cxn>
                  <a:cxn ang="0">
                    <a:pos x="4" y="214"/>
                  </a:cxn>
                  <a:cxn ang="0">
                    <a:pos x="4" y="70"/>
                  </a:cxn>
                  <a:cxn ang="0">
                    <a:pos x="36" y="70"/>
                  </a:cxn>
                  <a:cxn ang="0">
                    <a:pos x="36" y="214"/>
                  </a:cxn>
                  <a:cxn ang="0">
                    <a:pos x="4" y="214"/>
                  </a:cxn>
                </a:cxnLst>
                <a:rect l="0" t="0" r="r" b="b"/>
                <a:pathLst>
                  <a:path w="40" h="214">
                    <a:moveTo>
                      <a:pt x="40" y="20"/>
                    </a:moveTo>
                    <a:cubicBezTo>
                      <a:pt x="40" y="22"/>
                      <a:pt x="40" y="24"/>
                      <a:pt x="39" y="27"/>
                    </a:cubicBezTo>
                    <a:cubicBezTo>
                      <a:pt x="38" y="29"/>
                      <a:pt x="36" y="31"/>
                      <a:pt x="34" y="33"/>
                    </a:cubicBezTo>
                    <a:cubicBezTo>
                      <a:pt x="33" y="34"/>
                      <a:pt x="31"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6" y="1"/>
                      <a:pt x="28" y="2"/>
                    </a:cubicBezTo>
                    <a:cubicBezTo>
                      <a:pt x="30" y="3"/>
                      <a:pt x="33" y="4"/>
                      <a:pt x="34" y="6"/>
                    </a:cubicBezTo>
                    <a:cubicBezTo>
                      <a:pt x="36" y="8"/>
                      <a:pt x="38" y="10"/>
                      <a:pt x="39" y="12"/>
                    </a:cubicBezTo>
                    <a:cubicBezTo>
                      <a:pt x="40" y="14"/>
                      <a:pt x="40" y="17"/>
                      <a:pt x="40" y="20"/>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41" name="Freeform 27"/>
              <p:cNvSpPr>
                <a:spLocks noEditPoints="1"/>
              </p:cNvSpPr>
              <p:nvPr/>
            </p:nvSpPr>
            <p:spPr bwMode="black">
              <a:xfrm>
                <a:off x="7329499" y="4471626"/>
                <a:ext cx="112277" cy="128522"/>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grpSp>
        <p:grpSp>
          <p:nvGrpSpPr>
            <p:cNvPr id="116" name="Group 115"/>
            <p:cNvGrpSpPr/>
            <p:nvPr/>
          </p:nvGrpSpPr>
          <p:grpSpPr bwMode="black">
            <a:xfrm>
              <a:off x="4263700" y="4777786"/>
              <a:ext cx="631677" cy="262727"/>
              <a:chOff x="7844547" y="4357855"/>
              <a:chExt cx="718565" cy="298667"/>
            </a:xfrm>
            <a:solidFill>
              <a:schemeClr val="tx1"/>
            </a:solidFill>
            <a:effectLst/>
          </p:grpSpPr>
          <p:sp>
            <p:nvSpPr>
              <p:cNvPr id="132" name="Freeform 18"/>
              <p:cNvSpPr>
                <a:spLocks/>
              </p:cNvSpPr>
              <p:nvPr/>
            </p:nvSpPr>
            <p:spPr bwMode="black">
              <a:xfrm>
                <a:off x="8301916" y="4357855"/>
                <a:ext cx="261196" cy="298667"/>
              </a:xfrm>
              <a:custGeom>
                <a:avLst/>
                <a:gdLst/>
                <a:ahLst/>
                <a:cxnLst>
                  <a:cxn ang="0">
                    <a:pos x="469" y="441"/>
                  </a:cxn>
                  <a:cxn ang="0">
                    <a:pos x="419" y="441"/>
                  </a:cxn>
                  <a:cxn ang="0">
                    <a:pos x="394" y="98"/>
                  </a:cxn>
                  <a:cxn ang="0">
                    <a:pos x="246" y="134"/>
                  </a:cxn>
                  <a:cxn ang="0">
                    <a:pos x="362" y="178"/>
                  </a:cxn>
                  <a:cxn ang="0">
                    <a:pos x="294" y="507"/>
                  </a:cxn>
                  <a:cxn ang="0">
                    <a:pos x="51" y="572"/>
                  </a:cxn>
                  <a:cxn ang="0">
                    <a:pos x="1" y="572"/>
                  </a:cxn>
                  <a:cxn ang="0">
                    <a:pos x="252" y="478"/>
                  </a:cxn>
                  <a:cxn ang="0">
                    <a:pos x="339" y="386"/>
                  </a:cxn>
                  <a:cxn ang="0">
                    <a:pos x="260" y="186"/>
                  </a:cxn>
                  <a:cxn ang="0">
                    <a:pos x="212" y="441"/>
                  </a:cxn>
                  <a:cxn ang="0">
                    <a:pos x="164" y="441"/>
                  </a:cxn>
                  <a:cxn ang="0">
                    <a:pos x="114" y="184"/>
                  </a:cxn>
                  <a:cxn ang="0">
                    <a:pos x="78" y="441"/>
                  </a:cxn>
                  <a:cxn ang="0">
                    <a:pos x="28" y="441"/>
                  </a:cxn>
                  <a:cxn ang="0">
                    <a:pos x="89" y="149"/>
                  </a:cxn>
                  <a:cxn ang="0">
                    <a:pos x="154" y="149"/>
                  </a:cxn>
                  <a:cxn ang="0">
                    <a:pos x="195" y="184"/>
                  </a:cxn>
                  <a:cxn ang="0">
                    <a:pos x="195" y="180"/>
                  </a:cxn>
                  <a:cxn ang="0">
                    <a:pos x="210" y="165"/>
                  </a:cxn>
                  <a:cxn ang="0">
                    <a:pos x="385" y="40"/>
                  </a:cxn>
                  <a:cxn ang="0">
                    <a:pos x="469" y="441"/>
                  </a:cxn>
                </a:cxnLst>
                <a:rect l="0" t="0" r="r" b="b"/>
                <a:pathLst>
                  <a:path w="501" h="572">
                    <a:moveTo>
                      <a:pt x="469" y="441"/>
                    </a:moveTo>
                    <a:cubicBezTo>
                      <a:pt x="453" y="441"/>
                      <a:pt x="436" y="441"/>
                      <a:pt x="419" y="441"/>
                    </a:cubicBezTo>
                    <a:cubicBezTo>
                      <a:pt x="421" y="345"/>
                      <a:pt x="436" y="150"/>
                      <a:pt x="394" y="98"/>
                    </a:cubicBezTo>
                    <a:cubicBezTo>
                      <a:pt x="362" y="56"/>
                      <a:pt x="225" y="53"/>
                      <a:pt x="246" y="134"/>
                    </a:cubicBezTo>
                    <a:cubicBezTo>
                      <a:pt x="285" y="158"/>
                      <a:pt x="332" y="139"/>
                      <a:pt x="362" y="178"/>
                    </a:cubicBezTo>
                    <a:cubicBezTo>
                      <a:pt x="436" y="278"/>
                      <a:pt x="383" y="468"/>
                      <a:pt x="294" y="507"/>
                    </a:cubicBezTo>
                    <a:cubicBezTo>
                      <a:pt x="229" y="535"/>
                      <a:pt x="52" y="488"/>
                      <a:pt x="51" y="572"/>
                    </a:cubicBezTo>
                    <a:cubicBezTo>
                      <a:pt x="34" y="572"/>
                      <a:pt x="17" y="572"/>
                      <a:pt x="1" y="572"/>
                    </a:cubicBezTo>
                    <a:cubicBezTo>
                      <a:pt x="2" y="437"/>
                      <a:pt x="141" y="502"/>
                      <a:pt x="252" y="478"/>
                    </a:cubicBezTo>
                    <a:cubicBezTo>
                      <a:pt x="301" y="467"/>
                      <a:pt x="326" y="432"/>
                      <a:pt x="339" y="386"/>
                    </a:cubicBezTo>
                    <a:cubicBezTo>
                      <a:pt x="359" y="310"/>
                      <a:pt x="354" y="161"/>
                      <a:pt x="260" y="186"/>
                    </a:cubicBezTo>
                    <a:cubicBezTo>
                      <a:pt x="188" y="205"/>
                      <a:pt x="210" y="352"/>
                      <a:pt x="212" y="441"/>
                    </a:cubicBezTo>
                    <a:cubicBezTo>
                      <a:pt x="196" y="441"/>
                      <a:pt x="180" y="441"/>
                      <a:pt x="164" y="441"/>
                    </a:cubicBezTo>
                    <a:cubicBezTo>
                      <a:pt x="165" y="373"/>
                      <a:pt x="187" y="171"/>
                      <a:pt x="114" y="184"/>
                    </a:cubicBezTo>
                    <a:cubicBezTo>
                      <a:pt x="58" y="194"/>
                      <a:pt x="76" y="370"/>
                      <a:pt x="78" y="441"/>
                    </a:cubicBezTo>
                    <a:cubicBezTo>
                      <a:pt x="61" y="441"/>
                      <a:pt x="44" y="441"/>
                      <a:pt x="28" y="441"/>
                    </a:cubicBezTo>
                    <a:cubicBezTo>
                      <a:pt x="26" y="325"/>
                      <a:pt x="0" y="181"/>
                      <a:pt x="89" y="149"/>
                    </a:cubicBezTo>
                    <a:cubicBezTo>
                      <a:pt x="107" y="143"/>
                      <a:pt x="136" y="142"/>
                      <a:pt x="154" y="149"/>
                    </a:cubicBezTo>
                    <a:cubicBezTo>
                      <a:pt x="172" y="157"/>
                      <a:pt x="181" y="173"/>
                      <a:pt x="195" y="184"/>
                    </a:cubicBezTo>
                    <a:cubicBezTo>
                      <a:pt x="195" y="183"/>
                      <a:pt x="195" y="181"/>
                      <a:pt x="195" y="180"/>
                    </a:cubicBezTo>
                    <a:cubicBezTo>
                      <a:pt x="200" y="175"/>
                      <a:pt x="205" y="170"/>
                      <a:pt x="210" y="165"/>
                    </a:cubicBezTo>
                    <a:cubicBezTo>
                      <a:pt x="138" y="64"/>
                      <a:pt x="291" y="0"/>
                      <a:pt x="385" y="40"/>
                    </a:cubicBezTo>
                    <a:cubicBezTo>
                      <a:pt x="501" y="90"/>
                      <a:pt x="471" y="279"/>
                      <a:pt x="469" y="4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33" name="Freeform 20"/>
              <p:cNvSpPr>
                <a:spLocks/>
              </p:cNvSpPr>
              <p:nvPr/>
            </p:nvSpPr>
            <p:spPr bwMode="black">
              <a:xfrm>
                <a:off x="7844547" y="4433018"/>
                <a:ext cx="175674" cy="223504"/>
              </a:xfrm>
              <a:custGeom>
                <a:avLst/>
                <a:gdLst/>
                <a:ahLst/>
                <a:cxnLst>
                  <a:cxn ang="0">
                    <a:pos x="27" y="0"/>
                  </a:cxn>
                  <a:cxn ang="0">
                    <a:pos x="258" y="0"/>
                  </a:cxn>
                  <a:cxn ang="0">
                    <a:pos x="258" y="40"/>
                  </a:cxn>
                  <a:cxn ang="0">
                    <a:pos x="192" y="40"/>
                  </a:cxn>
                  <a:cxn ang="0">
                    <a:pos x="192" y="119"/>
                  </a:cxn>
                  <a:cxn ang="0">
                    <a:pos x="302" y="286"/>
                  </a:cxn>
                  <a:cxn ang="0">
                    <a:pos x="198" y="376"/>
                  </a:cxn>
                  <a:cxn ang="0">
                    <a:pos x="50" y="428"/>
                  </a:cxn>
                  <a:cxn ang="0">
                    <a:pos x="0" y="428"/>
                  </a:cxn>
                  <a:cxn ang="0">
                    <a:pos x="246" y="301"/>
                  </a:cxn>
                  <a:cxn ang="0">
                    <a:pos x="221" y="148"/>
                  </a:cxn>
                  <a:cxn ang="0">
                    <a:pos x="215" y="149"/>
                  </a:cxn>
                  <a:cxn ang="0">
                    <a:pos x="192" y="297"/>
                  </a:cxn>
                  <a:cxn ang="0">
                    <a:pos x="142" y="297"/>
                  </a:cxn>
                  <a:cxn ang="0">
                    <a:pos x="142" y="40"/>
                  </a:cxn>
                  <a:cxn ang="0">
                    <a:pos x="77" y="40"/>
                  </a:cxn>
                  <a:cxn ang="0">
                    <a:pos x="77" y="297"/>
                  </a:cxn>
                  <a:cxn ang="0">
                    <a:pos x="27" y="297"/>
                  </a:cxn>
                  <a:cxn ang="0">
                    <a:pos x="27" y="0"/>
                  </a:cxn>
                </a:cxnLst>
                <a:rect l="0" t="0" r="r" b="b"/>
                <a:pathLst>
                  <a:path w="337" h="428">
                    <a:moveTo>
                      <a:pt x="27" y="0"/>
                    </a:moveTo>
                    <a:cubicBezTo>
                      <a:pt x="104" y="0"/>
                      <a:pt x="181" y="0"/>
                      <a:pt x="258" y="0"/>
                    </a:cubicBezTo>
                    <a:cubicBezTo>
                      <a:pt x="258" y="13"/>
                      <a:pt x="258" y="27"/>
                      <a:pt x="258" y="40"/>
                    </a:cubicBezTo>
                    <a:cubicBezTo>
                      <a:pt x="236" y="40"/>
                      <a:pt x="214" y="40"/>
                      <a:pt x="192" y="40"/>
                    </a:cubicBezTo>
                    <a:cubicBezTo>
                      <a:pt x="192" y="66"/>
                      <a:pt x="192" y="92"/>
                      <a:pt x="192" y="119"/>
                    </a:cubicBezTo>
                    <a:cubicBezTo>
                      <a:pt x="291" y="58"/>
                      <a:pt x="337" y="200"/>
                      <a:pt x="302" y="286"/>
                    </a:cubicBezTo>
                    <a:cubicBezTo>
                      <a:pt x="284" y="329"/>
                      <a:pt x="250" y="366"/>
                      <a:pt x="198" y="376"/>
                    </a:cubicBezTo>
                    <a:cubicBezTo>
                      <a:pt x="135" y="389"/>
                      <a:pt x="51" y="352"/>
                      <a:pt x="50" y="428"/>
                    </a:cubicBezTo>
                    <a:cubicBezTo>
                      <a:pt x="34" y="428"/>
                      <a:pt x="17" y="428"/>
                      <a:pt x="0" y="428"/>
                    </a:cubicBezTo>
                    <a:cubicBezTo>
                      <a:pt x="3" y="267"/>
                      <a:pt x="192" y="389"/>
                      <a:pt x="246" y="301"/>
                    </a:cubicBezTo>
                    <a:cubicBezTo>
                      <a:pt x="269" y="265"/>
                      <a:pt x="281" y="151"/>
                      <a:pt x="221" y="148"/>
                    </a:cubicBezTo>
                    <a:cubicBezTo>
                      <a:pt x="219" y="148"/>
                      <a:pt x="217" y="149"/>
                      <a:pt x="215" y="149"/>
                    </a:cubicBezTo>
                    <a:cubicBezTo>
                      <a:pt x="183" y="173"/>
                      <a:pt x="191" y="242"/>
                      <a:pt x="192" y="297"/>
                    </a:cubicBezTo>
                    <a:cubicBezTo>
                      <a:pt x="176" y="297"/>
                      <a:pt x="159" y="297"/>
                      <a:pt x="142" y="297"/>
                    </a:cubicBezTo>
                    <a:cubicBezTo>
                      <a:pt x="142" y="212"/>
                      <a:pt x="142" y="126"/>
                      <a:pt x="142" y="40"/>
                    </a:cubicBezTo>
                    <a:cubicBezTo>
                      <a:pt x="121" y="40"/>
                      <a:pt x="99" y="40"/>
                      <a:pt x="77" y="40"/>
                    </a:cubicBezTo>
                    <a:cubicBezTo>
                      <a:pt x="77" y="126"/>
                      <a:pt x="77" y="212"/>
                      <a:pt x="77" y="297"/>
                    </a:cubicBezTo>
                    <a:cubicBezTo>
                      <a:pt x="61" y="297"/>
                      <a:pt x="44" y="297"/>
                      <a:pt x="27" y="297"/>
                    </a:cubicBezTo>
                    <a:cubicBezTo>
                      <a:pt x="27" y="198"/>
                      <a:pt x="27" y="99"/>
                      <a:pt x="2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34" name="Freeform 21"/>
              <p:cNvSpPr>
                <a:spLocks noEditPoints="1"/>
              </p:cNvSpPr>
              <p:nvPr/>
            </p:nvSpPr>
            <p:spPr bwMode="black">
              <a:xfrm>
                <a:off x="8021323" y="4423760"/>
                <a:ext cx="275744" cy="178980"/>
              </a:xfrm>
              <a:custGeom>
                <a:avLst/>
                <a:gdLst/>
                <a:ahLst/>
                <a:cxnLst>
                  <a:cxn ang="0">
                    <a:pos x="529" y="18"/>
                  </a:cxn>
                  <a:cxn ang="0">
                    <a:pos x="529" y="58"/>
                  </a:cxn>
                  <a:cxn ang="0">
                    <a:pos x="475" y="58"/>
                  </a:cxn>
                  <a:cxn ang="0">
                    <a:pos x="475" y="315"/>
                  </a:cxn>
                  <a:cxn ang="0">
                    <a:pos x="425" y="315"/>
                  </a:cxn>
                  <a:cxn ang="0">
                    <a:pos x="425" y="58"/>
                  </a:cxn>
                  <a:cxn ang="0">
                    <a:pos x="335" y="77"/>
                  </a:cxn>
                  <a:cxn ang="0">
                    <a:pos x="377" y="166"/>
                  </a:cxn>
                  <a:cxn ang="0">
                    <a:pos x="283" y="315"/>
                  </a:cxn>
                  <a:cxn ang="0">
                    <a:pos x="232" y="127"/>
                  </a:cxn>
                  <a:cxn ang="0">
                    <a:pos x="264" y="75"/>
                  </a:cxn>
                  <a:cxn ang="0">
                    <a:pos x="78" y="141"/>
                  </a:cxn>
                  <a:cxn ang="0">
                    <a:pos x="86" y="315"/>
                  </a:cxn>
                  <a:cxn ang="0">
                    <a:pos x="47" y="91"/>
                  </a:cxn>
                  <a:cxn ang="0">
                    <a:pos x="237" y="22"/>
                  </a:cxn>
                  <a:cxn ang="0">
                    <a:pos x="303" y="46"/>
                  </a:cxn>
                  <a:cxn ang="0">
                    <a:pos x="529" y="18"/>
                  </a:cxn>
                  <a:cxn ang="0">
                    <a:pos x="297" y="108"/>
                  </a:cxn>
                  <a:cxn ang="0">
                    <a:pos x="297" y="275"/>
                  </a:cxn>
                  <a:cxn ang="0">
                    <a:pos x="297" y="108"/>
                  </a:cxn>
                  <a:cxn ang="0">
                    <a:pos x="91" y="175"/>
                  </a:cxn>
                  <a:cxn ang="0">
                    <a:pos x="76" y="187"/>
                  </a:cxn>
                  <a:cxn ang="0">
                    <a:pos x="91" y="273"/>
                  </a:cxn>
                  <a:cxn ang="0">
                    <a:pos x="111" y="181"/>
                  </a:cxn>
                  <a:cxn ang="0">
                    <a:pos x="91" y="175"/>
                  </a:cxn>
                </a:cxnLst>
                <a:rect l="0" t="0" r="r" b="b"/>
                <a:pathLst>
                  <a:path w="529" h="343">
                    <a:moveTo>
                      <a:pt x="529" y="18"/>
                    </a:moveTo>
                    <a:cubicBezTo>
                      <a:pt x="529" y="31"/>
                      <a:pt x="529" y="45"/>
                      <a:pt x="529" y="58"/>
                    </a:cubicBezTo>
                    <a:cubicBezTo>
                      <a:pt x="511" y="58"/>
                      <a:pt x="493" y="58"/>
                      <a:pt x="475" y="58"/>
                    </a:cubicBezTo>
                    <a:cubicBezTo>
                      <a:pt x="475" y="144"/>
                      <a:pt x="475" y="230"/>
                      <a:pt x="475" y="315"/>
                    </a:cubicBezTo>
                    <a:cubicBezTo>
                      <a:pt x="459" y="315"/>
                      <a:pt x="442" y="315"/>
                      <a:pt x="425" y="315"/>
                    </a:cubicBezTo>
                    <a:cubicBezTo>
                      <a:pt x="425" y="230"/>
                      <a:pt x="425" y="144"/>
                      <a:pt x="425" y="58"/>
                    </a:cubicBezTo>
                    <a:cubicBezTo>
                      <a:pt x="393" y="58"/>
                      <a:pt x="354" y="62"/>
                      <a:pt x="335" y="77"/>
                    </a:cubicBezTo>
                    <a:cubicBezTo>
                      <a:pt x="354" y="103"/>
                      <a:pt x="370" y="129"/>
                      <a:pt x="377" y="166"/>
                    </a:cubicBezTo>
                    <a:cubicBezTo>
                      <a:pt x="391" y="232"/>
                      <a:pt x="359" y="334"/>
                      <a:pt x="283" y="315"/>
                    </a:cubicBezTo>
                    <a:cubicBezTo>
                      <a:pt x="218" y="299"/>
                      <a:pt x="204" y="196"/>
                      <a:pt x="232" y="127"/>
                    </a:cubicBezTo>
                    <a:cubicBezTo>
                      <a:pt x="242" y="110"/>
                      <a:pt x="253" y="93"/>
                      <a:pt x="264" y="75"/>
                    </a:cubicBezTo>
                    <a:cubicBezTo>
                      <a:pt x="187" y="49"/>
                      <a:pt x="96" y="58"/>
                      <a:pt x="78" y="141"/>
                    </a:cubicBezTo>
                    <a:cubicBezTo>
                      <a:pt x="203" y="95"/>
                      <a:pt x="212" y="343"/>
                      <a:pt x="86" y="315"/>
                    </a:cubicBezTo>
                    <a:cubicBezTo>
                      <a:pt x="0" y="296"/>
                      <a:pt x="7" y="154"/>
                      <a:pt x="47" y="91"/>
                    </a:cubicBezTo>
                    <a:cubicBezTo>
                      <a:pt x="78" y="43"/>
                      <a:pt x="152" y="0"/>
                      <a:pt x="237" y="22"/>
                    </a:cubicBezTo>
                    <a:cubicBezTo>
                      <a:pt x="259" y="30"/>
                      <a:pt x="281" y="38"/>
                      <a:pt x="303" y="46"/>
                    </a:cubicBezTo>
                    <a:cubicBezTo>
                      <a:pt x="349" y="10"/>
                      <a:pt x="447" y="17"/>
                      <a:pt x="529" y="18"/>
                    </a:cubicBezTo>
                    <a:close/>
                    <a:moveTo>
                      <a:pt x="297" y="108"/>
                    </a:moveTo>
                    <a:cubicBezTo>
                      <a:pt x="273" y="141"/>
                      <a:pt x="245" y="248"/>
                      <a:pt x="297" y="275"/>
                    </a:cubicBezTo>
                    <a:cubicBezTo>
                      <a:pt x="349" y="264"/>
                      <a:pt x="332" y="126"/>
                      <a:pt x="297" y="108"/>
                    </a:cubicBezTo>
                    <a:close/>
                    <a:moveTo>
                      <a:pt x="91" y="175"/>
                    </a:moveTo>
                    <a:cubicBezTo>
                      <a:pt x="85" y="179"/>
                      <a:pt x="80" y="180"/>
                      <a:pt x="76" y="187"/>
                    </a:cubicBezTo>
                    <a:cubicBezTo>
                      <a:pt x="55" y="208"/>
                      <a:pt x="73" y="265"/>
                      <a:pt x="91" y="273"/>
                    </a:cubicBezTo>
                    <a:cubicBezTo>
                      <a:pt x="132" y="284"/>
                      <a:pt x="139" y="196"/>
                      <a:pt x="111" y="181"/>
                    </a:cubicBezTo>
                    <a:cubicBezTo>
                      <a:pt x="105" y="176"/>
                      <a:pt x="102" y="175"/>
                      <a:pt x="91" y="1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35" name="Oval 134"/>
              <p:cNvSpPr>
                <a:spLocks noChangeAspect="1"/>
              </p:cNvSpPr>
              <p:nvPr/>
            </p:nvSpPr>
            <p:spPr bwMode="black">
              <a:xfrm>
                <a:off x="8159966" y="4376370"/>
                <a:ext cx="41897" cy="41897"/>
              </a:xfrm>
              <a:prstGeom prst="ellipse">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grpSp>
        <p:grpSp>
          <p:nvGrpSpPr>
            <p:cNvPr id="117" name="Group 116"/>
            <p:cNvGrpSpPr/>
            <p:nvPr/>
          </p:nvGrpSpPr>
          <p:grpSpPr bwMode="black">
            <a:xfrm>
              <a:off x="6350822" y="3708419"/>
              <a:ext cx="395477" cy="162095"/>
              <a:chOff x="4491504" y="4454449"/>
              <a:chExt cx="449878" cy="184270"/>
            </a:xfrm>
            <a:solidFill>
              <a:schemeClr val="tx1"/>
            </a:solidFill>
            <a:effectLst/>
          </p:grpSpPr>
          <p:sp>
            <p:nvSpPr>
              <p:cNvPr id="128" name="Freeform 22"/>
              <p:cNvSpPr>
                <a:spLocks/>
              </p:cNvSpPr>
              <p:nvPr/>
            </p:nvSpPr>
            <p:spPr bwMode="black">
              <a:xfrm>
                <a:off x="4491504" y="4464526"/>
                <a:ext cx="127765" cy="170954"/>
              </a:xfrm>
              <a:custGeom>
                <a:avLst/>
                <a:gdLst/>
                <a:ahLst/>
                <a:cxnLst>
                  <a:cxn ang="0">
                    <a:pos x="218" y="69"/>
                  </a:cxn>
                  <a:cxn ang="0">
                    <a:pos x="218" y="475"/>
                  </a:cxn>
                  <a:cxn ang="0">
                    <a:pos x="137" y="475"/>
                  </a:cxn>
                  <a:cxn ang="0">
                    <a:pos x="137" y="69"/>
                  </a:cxn>
                  <a:cxn ang="0">
                    <a:pos x="0" y="69"/>
                  </a:cxn>
                  <a:cxn ang="0">
                    <a:pos x="0" y="0"/>
                  </a:cxn>
                  <a:cxn ang="0">
                    <a:pos x="355" y="0"/>
                  </a:cxn>
                  <a:cxn ang="0">
                    <a:pos x="355" y="69"/>
                  </a:cxn>
                  <a:cxn ang="0">
                    <a:pos x="218" y="69"/>
                  </a:cxn>
                </a:cxnLst>
                <a:rect l="0" t="0" r="r" b="b"/>
                <a:pathLst>
                  <a:path w="355" h="475">
                    <a:moveTo>
                      <a:pt x="218" y="69"/>
                    </a:moveTo>
                    <a:lnTo>
                      <a:pt x="218" y="475"/>
                    </a:lnTo>
                    <a:lnTo>
                      <a:pt x="137" y="475"/>
                    </a:lnTo>
                    <a:lnTo>
                      <a:pt x="137" y="69"/>
                    </a:lnTo>
                    <a:lnTo>
                      <a:pt x="0" y="69"/>
                    </a:lnTo>
                    <a:lnTo>
                      <a:pt x="0" y="0"/>
                    </a:lnTo>
                    <a:lnTo>
                      <a:pt x="355" y="0"/>
                    </a:lnTo>
                    <a:lnTo>
                      <a:pt x="355" y="69"/>
                    </a:lnTo>
                    <a:lnTo>
                      <a:pt x="218" y="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29" name="Freeform 23"/>
              <p:cNvSpPr>
                <a:spLocks noEditPoints="1"/>
              </p:cNvSpPr>
              <p:nvPr/>
            </p:nvSpPr>
            <p:spPr bwMode="black">
              <a:xfrm>
                <a:off x="4590117" y="4510594"/>
                <a:ext cx="102932" cy="12812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30" name="Freeform 24"/>
              <p:cNvSpPr>
                <a:spLocks/>
              </p:cNvSpPr>
              <p:nvPr/>
            </p:nvSpPr>
            <p:spPr bwMode="black">
              <a:xfrm>
                <a:off x="4709965" y="4510594"/>
                <a:ext cx="95374" cy="128125"/>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1" y="151"/>
                      <a:pt x="51" y="149"/>
                      <a:pt x="42" y="145"/>
                    </a:cubicBezTo>
                    <a:cubicBezTo>
                      <a:pt x="33" y="142"/>
                      <a:pt x="26"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2"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8" y="34"/>
                      <a:pt x="102"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31" name="Freeform 25"/>
              <p:cNvSpPr>
                <a:spLocks/>
              </p:cNvSpPr>
              <p:nvPr/>
            </p:nvSpPr>
            <p:spPr bwMode="black">
              <a:xfrm>
                <a:off x="4829092" y="4454449"/>
                <a:ext cx="112290" cy="181031"/>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2"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2" y="163"/>
                    </a:lnTo>
                    <a:lnTo>
                      <a:pt x="156" y="326"/>
                    </a:lnTo>
                    <a:lnTo>
                      <a:pt x="312"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grpSp>
        <p:grpSp>
          <p:nvGrpSpPr>
            <p:cNvPr id="118" name="Group 117"/>
            <p:cNvGrpSpPr/>
            <p:nvPr/>
          </p:nvGrpSpPr>
          <p:grpSpPr bwMode="black">
            <a:xfrm>
              <a:off x="4308956" y="2457035"/>
              <a:ext cx="546495" cy="181816"/>
              <a:chOff x="3467068" y="4450074"/>
              <a:chExt cx="621665" cy="206687"/>
            </a:xfrm>
            <a:solidFill>
              <a:schemeClr val="tx1"/>
            </a:solidFill>
            <a:effectLst/>
          </p:grpSpPr>
          <p:sp>
            <p:nvSpPr>
              <p:cNvPr id="122" name="Freeform 23"/>
              <p:cNvSpPr>
                <a:spLocks/>
              </p:cNvSpPr>
              <p:nvPr/>
            </p:nvSpPr>
            <p:spPr bwMode="black">
              <a:xfrm>
                <a:off x="3467068" y="4462515"/>
                <a:ext cx="144881" cy="190634"/>
              </a:xfrm>
              <a:custGeom>
                <a:avLst/>
                <a:gdLst/>
                <a:ahLst/>
                <a:cxnLst>
                  <a:cxn ang="0">
                    <a:pos x="109" y="201"/>
                  </a:cxn>
                  <a:cxn ang="0">
                    <a:pos x="39" y="112"/>
                  </a:cxn>
                  <a:cxn ang="0">
                    <a:pos x="36" y="107"/>
                  </a:cxn>
                  <a:cxn ang="0">
                    <a:pos x="34" y="103"/>
                  </a:cxn>
                  <a:cxn ang="0">
                    <a:pos x="33" y="103"/>
                  </a:cxn>
                  <a:cxn ang="0">
                    <a:pos x="33" y="201"/>
                  </a:cxn>
                  <a:cxn ang="0">
                    <a:pos x="0" y="201"/>
                  </a:cxn>
                  <a:cxn ang="0">
                    <a:pos x="0" y="0"/>
                  </a:cxn>
                  <a:cxn ang="0">
                    <a:pos x="33" y="0"/>
                  </a:cxn>
                  <a:cxn ang="0">
                    <a:pos x="33" y="95"/>
                  </a:cxn>
                  <a:cxn ang="0">
                    <a:pos x="34" y="95"/>
                  </a:cxn>
                  <a:cxn ang="0">
                    <a:pos x="36" y="90"/>
                  </a:cxn>
                  <a:cxn ang="0">
                    <a:pos x="39" y="86"/>
                  </a:cxn>
                  <a:cxn ang="0">
                    <a:pos x="106" y="0"/>
                  </a:cxn>
                  <a:cxn ang="0">
                    <a:pos x="147" y="0"/>
                  </a:cxn>
                  <a:cxn ang="0">
                    <a:pos x="67" y="96"/>
                  </a:cxn>
                  <a:cxn ang="0">
                    <a:pos x="153" y="201"/>
                  </a:cxn>
                  <a:cxn ang="0">
                    <a:pos x="109" y="201"/>
                  </a:cxn>
                </a:cxnLst>
                <a:rect l="0" t="0" r="r" b="b"/>
                <a:pathLst>
                  <a:path w="153" h="201">
                    <a:moveTo>
                      <a:pt x="109" y="201"/>
                    </a:moveTo>
                    <a:cubicBezTo>
                      <a:pt x="39" y="112"/>
                      <a:pt x="39" y="112"/>
                      <a:pt x="39" y="112"/>
                    </a:cubicBezTo>
                    <a:cubicBezTo>
                      <a:pt x="38" y="110"/>
                      <a:pt x="37" y="109"/>
                      <a:pt x="36" y="107"/>
                    </a:cubicBezTo>
                    <a:cubicBezTo>
                      <a:pt x="36" y="106"/>
                      <a:pt x="35" y="104"/>
                      <a:pt x="34" y="103"/>
                    </a:cubicBezTo>
                    <a:cubicBezTo>
                      <a:pt x="33" y="103"/>
                      <a:pt x="33" y="103"/>
                      <a:pt x="33" y="103"/>
                    </a:cubicBezTo>
                    <a:cubicBezTo>
                      <a:pt x="33" y="201"/>
                      <a:pt x="33" y="201"/>
                      <a:pt x="33" y="201"/>
                    </a:cubicBezTo>
                    <a:cubicBezTo>
                      <a:pt x="0" y="201"/>
                      <a:pt x="0" y="201"/>
                      <a:pt x="0" y="201"/>
                    </a:cubicBezTo>
                    <a:cubicBezTo>
                      <a:pt x="0" y="0"/>
                      <a:pt x="0" y="0"/>
                      <a:pt x="0" y="0"/>
                    </a:cubicBezTo>
                    <a:cubicBezTo>
                      <a:pt x="33" y="0"/>
                      <a:pt x="33" y="0"/>
                      <a:pt x="33" y="0"/>
                    </a:cubicBezTo>
                    <a:cubicBezTo>
                      <a:pt x="33" y="95"/>
                      <a:pt x="33" y="95"/>
                      <a:pt x="33" y="95"/>
                    </a:cubicBezTo>
                    <a:cubicBezTo>
                      <a:pt x="34" y="95"/>
                      <a:pt x="34" y="95"/>
                      <a:pt x="34" y="95"/>
                    </a:cubicBezTo>
                    <a:cubicBezTo>
                      <a:pt x="35" y="93"/>
                      <a:pt x="36" y="92"/>
                      <a:pt x="36" y="90"/>
                    </a:cubicBezTo>
                    <a:cubicBezTo>
                      <a:pt x="37" y="89"/>
                      <a:pt x="38" y="87"/>
                      <a:pt x="39" y="86"/>
                    </a:cubicBezTo>
                    <a:cubicBezTo>
                      <a:pt x="106" y="0"/>
                      <a:pt x="106" y="0"/>
                      <a:pt x="106" y="0"/>
                    </a:cubicBezTo>
                    <a:cubicBezTo>
                      <a:pt x="147" y="0"/>
                      <a:pt x="147" y="0"/>
                      <a:pt x="147" y="0"/>
                    </a:cubicBezTo>
                    <a:cubicBezTo>
                      <a:pt x="67" y="96"/>
                      <a:pt x="67" y="96"/>
                      <a:pt x="67" y="96"/>
                    </a:cubicBezTo>
                    <a:cubicBezTo>
                      <a:pt x="153" y="201"/>
                      <a:pt x="153" y="201"/>
                      <a:pt x="153"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23" name="Freeform 24"/>
              <p:cNvSpPr>
                <a:spLocks noEditPoints="1"/>
              </p:cNvSpPr>
              <p:nvPr/>
            </p:nvSpPr>
            <p:spPr bwMode="black">
              <a:xfrm>
                <a:off x="3623186" y="4450074"/>
                <a:ext cx="37324" cy="203075"/>
              </a:xfrm>
              <a:custGeom>
                <a:avLst/>
                <a:gdLst/>
                <a:ahLst/>
                <a:cxnLst>
                  <a:cxn ang="0">
                    <a:pos x="39" y="20"/>
                  </a:cxn>
                  <a:cxn ang="0">
                    <a:pos x="38" y="27"/>
                  </a:cxn>
                  <a:cxn ang="0">
                    <a:pos x="34" y="33"/>
                  </a:cxn>
                  <a:cxn ang="0">
                    <a:pos x="28" y="37"/>
                  </a:cxn>
                  <a:cxn ang="0">
                    <a:pos x="20" y="38"/>
                  </a:cxn>
                  <a:cxn ang="0">
                    <a:pos x="12" y="37"/>
                  </a:cxn>
                  <a:cxn ang="0">
                    <a:pos x="5" y="33"/>
                  </a:cxn>
                  <a:cxn ang="0">
                    <a:pos x="1" y="27"/>
                  </a:cxn>
                  <a:cxn ang="0">
                    <a:pos x="0" y="20"/>
                  </a:cxn>
                  <a:cxn ang="0">
                    <a:pos x="1" y="12"/>
                  </a:cxn>
                  <a:cxn ang="0">
                    <a:pos x="5" y="6"/>
                  </a:cxn>
                  <a:cxn ang="0">
                    <a:pos x="12" y="2"/>
                  </a:cxn>
                  <a:cxn ang="0">
                    <a:pos x="20" y="0"/>
                  </a:cxn>
                  <a:cxn ang="0">
                    <a:pos x="27" y="2"/>
                  </a:cxn>
                  <a:cxn ang="0">
                    <a:pos x="34" y="6"/>
                  </a:cxn>
                  <a:cxn ang="0">
                    <a:pos x="38" y="12"/>
                  </a:cxn>
                  <a:cxn ang="0">
                    <a:pos x="39" y="20"/>
                  </a:cxn>
                  <a:cxn ang="0">
                    <a:pos x="3" y="214"/>
                  </a:cxn>
                  <a:cxn ang="0">
                    <a:pos x="3" y="70"/>
                  </a:cxn>
                  <a:cxn ang="0">
                    <a:pos x="35" y="70"/>
                  </a:cxn>
                  <a:cxn ang="0">
                    <a:pos x="35" y="214"/>
                  </a:cxn>
                  <a:cxn ang="0">
                    <a:pos x="3" y="214"/>
                  </a:cxn>
                </a:cxnLst>
                <a:rect l="0" t="0" r="r" b="b"/>
                <a:pathLst>
                  <a:path w="39" h="214">
                    <a:moveTo>
                      <a:pt x="39" y="20"/>
                    </a:moveTo>
                    <a:cubicBezTo>
                      <a:pt x="39" y="22"/>
                      <a:pt x="39" y="24"/>
                      <a:pt x="38" y="27"/>
                    </a:cubicBezTo>
                    <a:cubicBezTo>
                      <a:pt x="37" y="29"/>
                      <a:pt x="36" y="31"/>
                      <a:pt x="34" y="33"/>
                    </a:cubicBezTo>
                    <a:cubicBezTo>
                      <a:pt x="32" y="34"/>
                      <a:pt x="30" y="36"/>
                      <a:pt x="28" y="37"/>
                    </a:cubicBezTo>
                    <a:cubicBezTo>
                      <a:pt x="25" y="38"/>
                      <a:pt x="22" y="38"/>
                      <a:pt x="20" y="38"/>
                    </a:cubicBezTo>
                    <a:cubicBezTo>
                      <a:pt x="17" y="38"/>
                      <a:pt x="14" y="38"/>
                      <a:pt x="12" y="37"/>
                    </a:cubicBezTo>
                    <a:cubicBezTo>
                      <a:pt x="9" y="36"/>
                      <a:pt x="7" y="34"/>
                      <a:pt x="5" y="33"/>
                    </a:cubicBezTo>
                    <a:cubicBezTo>
                      <a:pt x="4" y="31"/>
                      <a:pt x="2" y="29"/>
                      <a:pt x="1" y="27"/>
                    </a:cubicBezTo>
                    <a:cubicBezTo>
                      <a:pt x="0" y="24"/>
                      <a:pt x="0" y="22"/>
                      <a:pt x="0" y="20"/>
                    </a:cubicBezTo>
                    <a:cubicBezTo>
                      <a:pt x="0" y="17"/>
                      <a:pt x="0" y="14"/>
                      <a:pt x="1" y="12"/>
                    </a:cubicBezTo>
                    <a:cubicBezTo>
                      <a:pt x="2" y="10"/>
                      <a:pt x="4" y="8"/>
                      <a:pt x="5" y="6"/>
                    </a:cubicBezTo>
                    <a:cubicBezTo>
                      <a:pt x="7" y="4"/>
                      <a:pt x="9" y="3"/>
                      <a:pt x="12" y="2"/>
                    </a:cubicBezTo>
                    <a:cubicBezTo>
                      <a:pt x="14" y="1"/>
                      <a:pt x="17" y="0"/>
                      <a:pt x="20" y="0"/>
                    </a:cubicBezTo>
                    <a:cubicBezTo>
                      <a:pt x="22" y="0"/>
                      <a:pt x="25" y="1"/>
                      <a:pt x="27" y="2"/>
                    </a:cubicBezTo>
                    <a:cubicBezTo>
                      <a:pt x="30" y="3"/>
                      <a:pt x="32" y="4"/>
                      <a:pt x="34" y="6"/>
                    </a:cubicBezTo>
                    <a:cubicBezTo>
                      <a:pt x="35" y="8"/>
                      <a:pt x="37" y="10"/>
                      <a:pt x="38" y="12"/>
                    </a:cubicBezTo>
                    <a:cubicBezTo>
                      <a:pt x="39" y="14"/>
                      <a:pt x="39" y="17"/>
                      <a:pt x="39" y="20"/>
                    </a:cubicBezTo>
                    <a:close/>
                    <a:moveTo>
                      <a:pt x="3" y="214"/>
                    </a:moveTo>
                    <a:cubicBezTo>
                      <a:pt x="3" y="70"/>
                      <a:pt x="3" y="70"/>
                      <a:pt x="3" y="70"/>
                    </a:cubicBezTo>
                    <a:cubicBezTo>
                      <a:pt x="35" y="70"/>
                      <a:pt x="35" y="70"/>
                      <a:pt x="35" y="70"/>
                    </a:cubicBezTo>
                    <a:cubicBezTo>
                      <a:pt x="35" y="214"/>
                      <a:pt x="35" y="214"/>
                      <a:pt x="35"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24" name="Freeform 25"/>
              <p:cNvSpPr>
                <a:spLocks noEditPoints="1"/>
              </p:cNvSpPr>
              <p:nvPr/>
            </p:nvSpPr>
            <p:spPr bwMode="black">
              <a:xfrm>
                <a:off x="3689808" y="4450074"/>
                <a:ext cx="37725" cy="20307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8"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25" name="Freeform 26"/>
              <p:cNvSpPr>
                <a:spLocks/>
              </p:cNvSpPr>
              <p:nvPr/>
            </p:nvSpPr>
            <p:spPr bwMode="black">
              <a:xfrm>
                <a:off x="3745593" y="4475759"/>
                <a:ext cx="86287" cy="181002"/>
              </a:xfrm>
              <a:custGeom>
                <a:avLst/>
                <a:gdLst/>
                <a:ahLst/>
                <a:cxnLst>
                  <a:cxn ang="0">
                    <a:pos x="86" y="188"/>
                  </a:cxn>
                  <a:cxn ang="0">
                    <a:pos x="80" y="189"/>
                  </a:cxn>
                  <a:cxn ang="0">
                    <a:pos x="73" y="190"/>
                  </a:cxn>
                  <a:cxn ang="0">
                    <a:pos x="66" y="191"/>
                  </a:cxn>
                  <a:cxn ang="0">
                    <a:pos x="34" y="179"/>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6" y="164"/>
                  </a:cxn>
                  <a:cxn ang="0">
                    <a:pos x="84"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4" y="160"/>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4" y="163"/>
                    </a:cubicBezTo>
                    <a:cubicBezTo>
                      <a:pt x="86" y="162"/>
                      <a:pt x="89" y="161"/>
                      <a:pt x="91" y="160"/>
                    </a:cubicBezTo>
                    <a:cubicBezTo>
                      <a:pt x="91" y="186"/>
                      <a:pt x="91" y="186"/>
                      <a:pt x="91" y="186"/>
                    </a:cubicBezTo>
                    <a:cubicBezTo>
                      <a:pt x="90" y="186"/>
                      <a:pt x="88" y="187"/>
                      <a:pt x="86" y="18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26" name="Freeform 27"/>
              <p:cNvSpPr>
                <a:spLocks noEditPoints="1"/>
              </p:cNvSpPr>
              <p:nvPr/>
            </p:nvSpPr>
            <p:spPr bwMode="black">
              <a:xfrm>
                <a:off x="3841512" y="4513886"/>
                <a:ext cx="140065" cy="142875"/>
              </a:xfrm>
              <a:custGeom>
                <a:avLst/>
                <a:gdLst/>
                <a:ahLst/>
                <a:cxnLst>
                  <a:cxn ang="0">
                    <a:pos x="148" y="74"/>
                  </a:cxn>
                  <a:cxn ang="0">
                    <a:pos x="142" y="106"/>
                  </a:cxn>
                  <a:cxn ang="0">
                    <a:pos x="127" y="130"/>
                  </a:cxn>
                  <a:cxn ang="0">
                    <a:pos x="103" y="145"/>
                  </a:cxn>
                  <a:cxn ang="0">
                    <a:pos x="72"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6" y="54"/>
                  </a:cxn>
                  <a:cxn ang="0">
                    <a:pos x="33" y="76"/>
                  </a:cxn>
                  <a:cxn ang="0">
                    <a:pos x="36" y="97"/>
                  </a:cxn>
                  <a:cxn ang="0">
                    <a:pos x="45" y="112"/>
                  </a:cxn>
                  <a:cxn ang="0">
                    <a:pos x="58" y="121"/>
                  </a:cxn>
                  <a:cxn ang="0">
                    <a:pos x="74" y="124"/>
                  </a:cxn>
                  <a:cxn ang="0">
                    <a:pos x="104" y="112"/>
                  </a:cxn>
                  <a:cxn ang="0">
                    <a:pos x="114" y="75"/>
                  </a:cxn>
                </a:cxnLst>
                <a:rect l="0" t="0" r="r" b="b"/>
                <a:pathLst>
                  <a:path w="148" h="151">
                    <a:moveTo>
                      <a:pt x="148" y="74"/>
                    </a:moveTo>
                    <a:cubicBezTo>
                      <a:pt x="148" y="86"/>
                      <a:pt x="146" y="96"/>
                      <a:pt x="142" y="106"/>
                    </a:cubicBezTo>
                    <a:cubicBezTo>
                      <a:pt x="139" y="115"/>
                      <a:pt x="133" y="124"/>
                      <a:pt x="127" y="130"/>
                    </a:cubicBezTo>
                    <a:cubicBezTo>
                      <a:pt x="120" y="137"/>
                      <a:pt x="112" y="142"/>
                      <a:pt x="103" y="145"/>
                    </a:cubicBezTo>
                    <a:cubicBezTo>
                      <a:pt x="94" y="149"/>
                      <a:pt x="84" y="151"/>
                      <a:pt x="72"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4"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6" y="26"/>
                      <a:pt x="74" y="26"/>
                    </a:cubicBezTo>
                    <a:cubicBezTo>
                      <a:pt x="68" y="26"/>
                      <a:pt x="63" y="27"/>
                      <a:pt x="58" y="29"/>
                    </a:cubicBezTo>
                    <a:cubicBezTo>
                      <a:pt x="53" y="31"/>
                      <a:pt x="49" y="34"/>
                      <a:pt x="45" y="38"/>
                    </a:cubicBezTo>
                    <a:cubicBezTo>
                      <a:pt x="41" y="42"/>
                      <a:pt x="39" y="48"/>
                      <a:pt x="36" y="54"/>
                    </a:cubicBezTo>
                    <a:cubicBezTo>
                      <a:pt x="34" y="60"/>
                      <a:pt x="33" y="67"/>
                      <a:pt x="33" y="76"/>
                    </a:cubicBezTo>
                    <a:cubicBezTo>
                      <a:pt x="33" y="84"/>
                      <a:pt x="34" y="91"/>
                      <a:pt x="36" y="97"/>
                    </a:cubicBezTo>
                    <a:cubicBezTo>
                      <a:pt x="38" y="103"/>
                      <a:pt x="41" y="108"/>
                      <a:pt x="45" y="112"/>
                    </a:cubicBezTo>
                    <a:cubicBezTo>
                      <a:pt x="49" y="116"/>
                      <a:pt x="53" y="119"/>
                      <a:pt x="58" y="121"/>
                    </a:cubicBezTo>
                    <a:cubicBezTo>
                      <a:pt x="63" y="123"/>
                      <a:pt x="68" y="124"/>
                      <a:pt x="74" y="124"/>
                    </a:cubicBezTo>
                    <a:cubicBezTo>
                      <a:pt x="87" y="124"/>
                      <a:pt x="97" y="120"/>
                      <a:pt x="104" y="112"/>
                    </a:cubicBezTo>
                    <a:cubicBezTo>
                      <a:pt x="110"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27" name="Freeform 28"/>
              <p:cNvSpPr>
                <a:spLocks/>
              </p:cNvSpPr>
              <p:nvPr/>
            </p:nvSpPr>
            <p:spPr bwMode="black">
              <a:xfrm>
                <a:off x="3998834" y="4513886"/>
                <a:ext cx="89899" cy="142875"/>
              </a:xfrm>
              <a:custGeom>
                <a:avLst/>
                <a:gdLst/>
                <a:ahLst/>
                <a:cxnLst>
                  <a:cxn ang="0">
                    <a:pos x="95" y="106"/>
                  </a:cxn>
                  <a:cxn ang="0">
                    <a:pos x="91"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2" y="110"/>
                  </a:cxn>
                  <a:cxn ang="0">
                    <a:pos x="61" y="103"/>
                  </a:cxn>
                  <a:cxn ang="0">
                    <a:pos x="57" y="98"/>
                  </a:cxn>
                  <a:cxn ang="0">
                    <a:pos x="49" y="93"/>
                  </a:cxn>
                  <a:cxn ang="0">
                    <a:pos x="34" y="86"/>
                  </a:cxn>
                  <a:cxn ang="0">
                    <a:pos x="20" y="79"/>
                  </a:cxn>
                  <a:cxn ang="0">
                    <a:pos x="9" y="70"/>
                  </a:cxn>
                  <a:cxn ang="0">
                    <a:pos x="3"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2" y="28"/>
                  </a:cxn>
                  <a:cxn ang="0">
                    <a:pos x="63" y="26"/>
                  </a:cxn>
                  <a:cxn ang="0">
                    <a:pos x="54" y="25"/>
                  </a:cxn>
                  <a:cxn ang="0">
                    <a:pos x="39" y="30"/>
                  </a:cxn>
                  <a:cxn ang="0">
                    <a:pos x="33" y="41"/>
                  </a:cxn>
                  <a:cxn ang="0">
                    <a:pos x="34" y="48"/>
                  </a:cxn>
                  <a:cxn ang="0">
                    <a:pos x="38" y="53"/>
                  </a:cxn>
                  <a:cxn ang="0">
                    <a:pos x="46" y="58"/>
                  </a:cxn>
                  <a:cxn ang="0">
                    <a:pos x="58" y="63"/>
                  </a:cxn>
                  <a:cxn ang="0">
                    <a:pos x="73" y="70"/>
                  </a:cxn>
                  <a:cxn ang="0">
                    <a:pos x="85" y="79"/>
                  </a:cxn>
                  <a:cxn ang="0">
                    <a:pos x="92" y="91"/>
                  </a:cxn>
                  <a:cxn ang="0">
                    <a:pos x="95" y="106"/>
                  </a:cxn>
                </a:cxnLst>
                <a:rect l="0" t="0" r="r" b="b"/>
                <a:pathLst>
                  <a:path w="95" h="151">
                    <a:moveTo>
                      <a:pt x="95" y="106"/>
                    </a:moveTo>
                    <a:cubicBezTo>
                      <a:pt x="95" y="112"/>
                      <a:pt x="94" y="118"/>
                      <a:pt x="91" y="123"/>
                    </a:cubicBezTo>
                    <a:cubicBezTo>
                      <a:pt x="89" y="129"/>
                      <a:pt x="85" y="134"/>
                      <a:pt x="81" y="138"/>
                    </a:cubicBezTo>
                    <a:cubicBezTo>
                      <a:pt x="76" y="142"/>
                      <a:pt x="70" y="145"/>
                      <a:pt x="63" y="147"/>
                    </a:cubicBezTo>
                    <a:cubicBezTo>
                      <a:pt x="56" y="150"/>
                      <a:pt x="47" y="151"/>
                      <a:pt x="38" y="151"/>
                    </a:cubicBezTo>
                    <a:cubicBezTo>
                      <a:pt x="35" y="151"/>
                      <a:pt x="32" y="150"/>
                      <a:pt x="29" y="150"/>
                    </a:cubicBezTo>
                    <a:cubicBezTo>
                      <a:pt x="25" y="150"/>
                      <a:pt x="22" y="149"/>
                      <a:pt x="19" y="148"/>
                    </a:cubicBezTo>
                    <a:cubicBezTo>
                      <a:pt x="15" y="148"/>
                      <a:pt x="12" y="147"/>
                      <a:pt x="9" y="146"/>
                    </a:cubicBezTo>
                    <a:cubicBezTo>
                      <a:pt x="5" y="145"/>
                      <a:pt x="3" y="144"/>
                      <a:pt x="0" y="143"/>
                    </a:cubicBezTo>
                    <a:cubicBezTo>
                      <a:pt x="0" y="112"/>
                      <a:pt x="0" y="112"/>
                      <a:pt x="0" y="112"/>
                    </a:cubicBezTo>
                    <a:cubicBezTo>
                      <a:pt x="3" y="114"/>
                      <a:pt x="6" y="116"/>
                      <a:pt x="10" y="118"/>
                    </a:cubicBezTo>
                    <a:cubicBezTo>
                      <a:pt x="13" y="119"/>
                      <a:pt x="17" y="121"/>
                      <a:pt x="20" y="122"/>
                    </a:cubicBezTo>
                    <a:cubicBezTo>
                      <a:pt x="23" y="123"/>
                      <a:pt x="27" y="124"/>
                      <a:pt x="30" y="124"/>
                    </a:cubicBezTo>
                    <a:cubicBezTo>
                      <a:pt x="33" y="125"/>
                      <a:pt x="36" y="125"/>
                      <a:pt x="39" y="125"/>
                    </a:cubicBezTo>
                    <a:cubicBezTo>
                      <a:pt x="47" y="125"/>
                      <a:pt x="53" y="124"/>
                      <a:pt x="57" y="121"/>
                    </a:cubicBezTo>
                    <a:cubicBezTo>
                      <a:pt x="61" y="118"/>
                      <a:pt x="62" y="115"/>
                      <a:pt x="62" y="110"/>
                    </a:cubicBezTo>
                    <a:cubicBezTo>
                      <a:pt x="62" y="107"/>
                      <a:pt x="62" y="105"/>
                      <a:pt x="61" y="103"/>
                    </a:cubicBezTo>
                    <a:cubicBezTo>
                      <a:pt x="61" y="102"/>
                      <a:pt x="59" y="100"/>
                      <a:pt x="57" y="98"/>
                    </a:cubicBezTo>
                    <a:cubicBezTo>
                      <a:pt x="55" y="96"/>
                      <a:pt x="52" y="95"/>
                      <a:pt x="49" y="93"/>
                    </a:cubicBezTo>
                    <a:cubicBezTo>
                      <a:pt x="45" y="91"/>
                      <a:pt x="40" y="89"/>
                      <a:pt x="34" y="86"/>
                    </a:cubicBezTo>
                    <a:cubicBezTo>
                      <a:pt x="29" y="84"/>
                      <a:pt x="24" y="82"/>
                      <a:pt x="20" y="79"/>
                    </a:cubicBezTo>
                    <a:cubicBezTo>
                      <a:pt x="16" y="77"/>
                      <a:pt x="12" y="74"/>
                      <a:pt x="9" y="70"/>
                    </a:cubicBezTo>
                    <a:cubicBezTo>
                      <a:pt x="6" y="67"/>
                      <a:pt x="4" y="63"/>
                      <a:pt x="3" y="59"/>
                    </a:cubicBezTo>
                    <a:cubicBezTo>
                      <a:pt x="1" y="55"/>
                      <a:pt x="0" y="50"/>
                      <a:pt x="0" y="44"/>
                    </a:cubicBezTo>
                    <a:cubicBezTo>
                      <a:pt x="0" y="37"/>
                      <a:pt x="1"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7" y="6"/>
                    </a:cubicBezTo>
                    <a:cubicBezTo>
                      <a:pt x="87" y="35"/>
                      <a:pt x="87" y="35"/>
                      <a:pt x="87" y="35"/>
                    </a:cubicBezTo>
                    <a:cubicBezTo>
                      <a:pt x="85" y="34"/>
                      <a:pt x="83" y="32"/>
                      <a:pt x="80" y="31"/>
                    </a:cubicBezTo>
                    <a:cubicBezTo>
                      <a:pt x="77" y="30"/>
                      <a:pt x="75" y="29"/>
                      <a:pt x="72" y="28"/>
                    </a:cubicBezTo>
                    <a:cubicBezTo>
                      <a:pt x="69" y="27"/>
                      <a:pt x="66" y="26"/>
                      <a:pt x="63" y="26"/>
                    </a:cubicBezTo>
                    <a:cubicBezTo>
                      <a:pt x="60" y="26"/>
                      <a:pt x="57" y="25"/>
                      <a:pt x="54" y="25"/>
                    </a:cubicBezTo>
                    <a:cubicBezTo>
                      <a:pt x="48" y="25"/>
                      <a:pt x="42" y="27"/>
                      <a:pt x="39"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4" y="66"/>
                      <a:pt x="69" y="68"/>
                      <a:pt x="73" y="70"/>
                    </a:cubicBezTo>
                    <a:cubicBezTo>
                      <a:pt x="78" y="73"/>
                      <a:pt x="81" y="76"/>
                      <a:pt x="85" y="79"/>
                    </a:cubicBezTo>
                    <a:cubicBezTo>
                      <a:pt x="88" y="83"/>
                      <a:pt x="91"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grpSp>
        <p:grpSp>
          <p:nvGrpSpPr>
            <p:cNvPr id="119" name="Group 118"/>
            <p:cNvGrpSpPr/>
            <p:nvPr/>
          </p:nvGrpSpPr>
          <p:grpSpPr bwMode="black">
            <a:xfrm>
              <a:off x="6207513" y="2421045"/>
              <a:ext cx="538786" cy="253796"/>
              <a:chOff x="8669045" y="5484723"/>
              <a:chExt cx="612897" cy="288514"/>
            </a:xfrm>
            <a:solidFill>
              <a:schemeClr val="tx1"/>
            </a:solidFill>
            <a:effectLst/>
          </p:grpSpPr>
          <p:sp>
            <p:nvSpPr>
              <p:cNvPr id="120" name="Freeform 16"/>
              <p:cNvSpPr>
                <a:spLocks noEditPoints="1"/>
              </p:cNvSpPr>
              <p:nvPr/>
            </p:nvSpPr>
            <p:spPr bwMode="black">
              <a:xfrm>
                <a:off x="8669045" y="5484723"/>
                <a:ext cx="293712" cy="288514"/>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5"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7"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3" y="182"/>
                    </a:cubicBezTo>
                    <a:cubicBezTo>
                      <a:pt x="61" y="175"/>
                      <a:pt x="67" y="170"/>
                      <a:pt x="72" y="165"/>
                    </a:cubicBezTo>
                    <a:cubicBezTo>
                      <a:pt x="74" y="169"/>
                      <a:pt x="74" y="169"/>
                      <a:pt x="74" y="169"/>
                    </a:cubicBezTo>
                    <a:cubicBezTo>
                      <a:pt x="70" y="174"/>
                      <a:pt x="66" y="180"/>
                      <a:pt x="62" y="185"/>
                    </a:cubicBezTo>
                    <a:cubicBezTo>
                      <a:pt x="57" y="192"/>
                      <a:pt x="53"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4"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2" y="13"/>
                    </a:cubicBezTo>
                    <a:cubicBezTo>
                      <a:pt x="119"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3" y="219"/>
                      <a:pt x="108" y="218"/>
                      <a:pt x="102" y="217"/>
                    </a:cubicBezTo>
                    <a:cubicBezTo>
                      <a:pt x="102" y="211"/>
                      <a:pt x="102" y="211"/>
                      <a:pt x="102" y="211"/>
                    </a:cubicBezTo>
                    <a:cubicBezTo>
                      <a:pt x="111"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1" y="177"/>
                    </a:cubicBezTo>
                    <a:cubicBezTo>
                      <a:pt x="113"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5" y="33"/>
                      <a:pt x="105" y="33"/>
                      <a:pt x="105"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3"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8"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7" y="223"/>
                      <a:pt x="184" y="221"/>
                      <a:pt x="179" y="219"/>
                    </a:cubicBezTo>
                    <a:cubicBezTo>
                      <a:pt x="175" y="218"/>
                      <a:pt x="169" y="217"/>
                      <a:pt x="163" y="216"/>
                    </a:cubicBezTo>
                    <a:cubicBezTo>
                      <a:pt x="163" y="210"/>
                      <a:pt x="163" y="210"/>
                      <a:pt x="163" y="210"/>
                    </a:cubicBezTo>
                    <a:cubicBezTo>
                      <a:pt x="172" y="213"/>
                      <a:pt x="181" y="214"/>
                      <a:pt x="189"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2" y="74"/>
                      <a:pt x="157" y="75"/>
                    </a:cubicBezTo>
                    <a:lnTo>
                      <a:pt x="152" y="63"/>
                    </a:lnTo>
                    <a:close/>
                    <a:moveTo>
                      <a:pt x="163" y="101"/>
                    </a:moveTo>
                    <a:cubicBezTo>
                      <a:pt x="169" y="108"/>
                      <a:pt x="174" y="115"/>
                      <a:pt x="177" y="123"/>
                    </a:cubicBezTo>
                    <a:cubicBezTo>
                      <a:pt x="180" y="127"/>
                      <a:pt x="183" y="133"/>
                      <a:pt x="184" y="139"/>
                    </a:cubicBezTo>
                    <a:cubicBezTo>
                      <a:pt x="186" y="143"/>
                      <a:pt x="187" y="146"/>
                      <a:pt x="187" y="150"/>
                    </a:cubicBezTo>
                    <a:cubicBezTo>
                      <a:pt x="187" y="152"/>
                      <a:pt x="186" y="154"/>
                      <a:pt x="185" y="156"/>
                    </a:cubicBezTo>
                    <a:cubicBezTo>
                      <a:pt x="183" y="158"/>
                      <a:pt x="182" y="159"/>
                      <a:pt x="181" y="159"/>
                    </a:cubicBezTo>
                    <a:cubicBezTo>
                      <a:pt x="179" y="159"/>
                      <a:pt x="178"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sp>
            <p:nvSpPr>
              <p:cNvPr id="121" name="Freeform 17"/>
              <p:cNvSpPr>
                <a:spLocks noEditPoints="1"/>
              </p:cNvSpPr>
              <p:nvPr/>
            </p:nvSpPr>
            <p:spPr bwMode="black">
              <a:xfrm>
                <a:off x="8988230" y="5484723"/>
                <a:ext cx="293712" cy="288514"/>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4"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6"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2" y="182"/>
                    </a:cubicBezTo>
                    <a:cubicBezTo>
                      <a:pt x="61" y="175"/>
                      <a:pt x="67" y="170"/>
                      <a:pt x="72" y="165"/>
                    </a:cubicBezTo>
                    <a:cubicBezTo>
                      <a:pt x="74" y="169"/>
                      <a:pt x="74" y="169"/>
                      <a:pt x="74" y="169"/>
                    </a:cubicBezTo>
                    <a:cubicBezTo>
                      <a:pt x="70" y="174"/>
                      <a:pt x="66" y="180"/>
                      <a:pt x="62" y="185"/>
                    </a:cubicBezTo>
                    <a:cubicBezTo>
                      <a:pt x="57" y="192"/>
                      <a:pt x="52"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3"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1" y="13"/>
                    </a:cubicBezTo>
                    <a:cubicBezTo>
                      <a:pt x="118"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2" y="219"/>
                      <a:pt x="108" y="218"/>
                      <a:pt x="102" y="217"/>
                    </a:cubicBezTo>
                    <a:cubicBezTo>
                      <a:pt x="102" y="211"/>
                      <a:pt x="102" y="211"/>
                      <a:pt x="102" y="211"/>
                    </a:cubicBezTo>
                    <a:cubicBezTo>
                      <a:pt x="110"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0" y="177"/>
                    </a:cubicBezTo>
                    <a:cubicBezTo>
                      <a:pt x="112"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4" y="33"/>
                      <a:pt x="104" y="33"/>
                      <a:pt x="104"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2"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7"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6" y="223"/>
                      <a:pt x="184" y="221"/>
                      <a:pt x="179" y="219"/>
                    </a:cubicBezTo>
                    <a:cubicBezTo>
                      <a:pt x="175" y="218"/>
                      <a:pt x="169" y="217"/>
                      <a:pt x="163" y="216"/>
                    </a:cubicBezTo>
                    <a:cubicBezTo>
                      <a:pt x="163" y="210"/>
                      <a:pt x="163" y="210"/>
                      <a:pt x="163" y="210"/>
                    </a:cubicBezTo>
                    <a:cubicBezTo>
                      <a:pt x="172" y="213"/>
                      <a:pt x="181" y="214"/>
                      <a:pt x="188"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1" y="74"/>
                      <a:pt x="157" y="75"/>
                    </a:cubicBezTo>
                    <a:lnTo>
                      <a:pt x="152" y="63"/>
                    </a:lnTo>
                    <a:close/>
                    <a:moveTo>
                      <a:pt x="163" y="101"/>
                    </a:moveTo>
                    <a:cubicBezTo>
                      <a:pt x="169" y="108"/>
                      <a:pt x="174" y="115"/>
                      <a:pt x="177" y="123"/>
                    </a:cubicBezTo>
                    <a:cubicBezTo>
                      <a:pt x="180" y="127"/>
                      <a:pt x="183" y="133"/>
                      <a:pt x="184" y="139"/>
                    </a:cubicBezTo>
                    <a:cubicBezTo>
                      <a:pt x="186" y="143"/>
                      <a:pt x="186" y="146"/>
                      <a:pt x="186" y="150"/>
                    </a:cubicBezTo>
                    <a:cubicBezTo>
                      <a:pt x="186" y="152"/>
                      <a:pt x="186" y="154"/>
                      <a:pt x="185" y="156"/>
                    </a:cubicBezTo>
                    <a:cubicBezTo>
                      <a:pt x="183" y="158"/>
                      <a:pt x="182" y="159"/>
                      <a:pt x="181" y="159"/>
                    </a:cubicBezTo>
                    <a:cubicBezTo>
                      <a:pt x="179" y="159"/>
                      <a:pt x="177"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gradFill>
                    <a:gsLst>
                      <a:gs pos="0">
                        <a:srgbClr val="FFFFFF"/>
                      </a:gs>
                      <a:gs pos="50000">
                        <a:srgbClr val="F0D77C"/>
                      </a:gs>
                      <a:gs pos="100000">
                        <a:srgbClr val="E3A535"/>
                      </a:gs>
                    </a:gsLst>
                    <a:lin ang="10800000" scaled="1"/>
                  </a:gradFill>
                  <a:effectLst/>
                  <a:uLnTx/>
                  <a:uFillTx/>
                  <a:latin typeface="Segoe UI"/>
                  <a:ea typeface="+mn-ea"/>
                  <a:cs typeface="+mn-cs"/>
                </a:endParaRPr>
              </a:p>
            </p:txBody>
          </p:sp>
        </p:grpSp>
      </p:grpSp>
      <p:sp>
        <p:nvSpPr>
          <p:cNvPr id="337" name="Rectangle 336"/>
          <p:cNvSpPr/>
          <p:nvPr/>
        </p:nvSpPr>
        <p:spPr>
          <a:xfrm>
            <a:off x="299083" y="1202468"/>
            <a:ext cx="4417356" cy="995697"/>
          </a:xfrm>
          <a:prstGeom prst="rect">
            <a:avLst/>
          </a:prstGeom>
        </p:spPr>
        <p:txBody>
          <a:bodyPr wrap="square" lIns="179285" tIns="0" rIns="268927" bIns="89642">
            <a:spAutoFit/>
          </a:bodyPr>
          <a:lstStyle/>
          <a:p>
            <a:pPr marL="0" marR="0" lvl="0" indent="0" algn="l" defTabSz="896386" rtl="0" eaLnBrk="1" fontAlgn="auto" latinLnBrk="0" hangingPunct="1">
              <a:lnSpc>
                <a:spcPct val="100000"/>
              </a:lnSpc>
              <a:spcBef>
                <a:spcPts val="0"/>
              </a:spcBef>
              <a:spcAft>
                <a:spcPts val="0"/>
              </a:spcAft>
              <a:buClrTx/>
              <a:buSzTx/>
              <a:buFontTx/>
              <a:buNone/>
              <a:tabLst/>
              <a:defRPr/>
            </a:pPr>
            <a:r>
              <a:rPr kumimoji="0" lang="en-US" altLang="zh-CN" sz="5882" b="0" i="0" u="none" strike="noStrike" kern="0" cap="none" spc="-147" normalizeH="0" baseline="0" noProof="0" dirty="0">
                <a:ln>
                  <a:noFill/>
                </a:ln>
                <a:gradFill>
                  <a:gsLst>
                    <a:gs pos="5000">
                      <a:srgbClr val="FFFFFF"/>
                    </a:gs>
                    <a:gs pos="27083">
                      <a:srgbClr val="FFFFFF"/>
                    </a:gs>
                  </a:gsLst>
                  <a:lin ang="5400000" scaled="0"/>
                </a:gradFill>
                <a:effectLst/>
                <a:uLnTx/>
                <a:uFillTx/>
                <a:latin typeface="Segoe UI"/>
                <a:ea typeface="+mn-ea"/>
                <a:cs typeface="Segoe UI Semibold" panose="020B0702040204020203" pitchFamily="34" charset="0"/>
              </a:rPr>
              <a:t>Thank You!</a:t>
            </a:r>
            <a:endParaRPr kumimoji="0" lang="en-US" sz="5882" b="0" i="0" u="none" strike="noStrike" kern="0" cap="none" spc="-147" normalizeH="0" baseline="0" noProof="0" dirty="0">
              <a:ln>
                <a:noFill/>
              </a:ln>
              <a:gradFill>
                <a:gsLst>
                  <a:gs pos="5000">
                    <a:srgbClr val="FFFFFF"/>
                  </a:gs>
                  <a:gs pos="27083">
                    <a:srgbClr val="FFFFFF"/>
                  </a:gs>
                </a:gsLst>
                <a:lin ang="5400000" scaled="0"/>
              </a:gradFill>
              <a:effectLst/>
              <a:uLnTx/>
              <a:uFillTx/>
              <a:latin typeface="Segoe UI"/>
              <a:ea typeface="+mn-ea"/>
              <a:cs typeface="Segoe UI Semibold" panose="020B0702040204020203" pitchFamily="34" charset="0"/>
            </a:endParaRPr>
          </a:p>
        </p:txBody>
      </p:sp>
      <p:grpSp>
        <p:nvGrpSpPr>
          <p:cNvPr id="6" name="Group 5"/>
          <p:cNvGrpSpPr/>
          <p:nvPr/>
        </p:nvGrpSpPr>
        <p:grpSpPr>
          <a:xfrm>
            <a:off x="8929046" y="605846"/>
            <a:ext cx="3068937" cy="4485872"/>
            <a:chOff x="9108091" y="1785974"/>
            <a:chExt cx="3130476" cy="4575823"/>
          </a:xfrm>
        </p:grpSpPr>
        <p:grpSp>
          <p:nvGrpSpPr>
            <p:cNvPr id="356" name="Group 4"/>
            <p:cNvGrpSpPr>
              <a:grpSpLocks noChangeAspect="1"/>
            </p:cNvGrpSpPr>
            <p:nvPr/>
          </p:nvGrpSpPr>
          <p:grpSpPr bwMode="auto">
            <a:xfrm>
              <a:off x="10426700" y="3063389"/>
              <a:ext cx="1811867" cy="1797822"/>
              <a:chOff x="6543" y="1915"/>
              <a:chExt cx="1161" cy="1152"/>
            </a:xfrm>
          </p:grpSpPr>
          <p:sp>
            <p:nvSpPr>
              <p:cNvPr id="357" name="AutoShape 3"/>
              <p:cNvSpPr>
                <a:spLocks noChangeAspect="1" noChangeArrowheads="1" noTextEdit="1"/>
              </p:cNvSpPr>
              <p:nvPr/>
            </p:nvSpPr>
            <p:spPr bwMode="auto">
              <a:xfrm>
                <a:off x="6543" y="1915"/>
                <a:ext cx="1161"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58" name="Oval 5"/>
              <p:cNvSpPr>
                <a:spLocks noChangeArrowheads="1"/>
              </p:cNvSpPr>
              <p:nvPr/>
            </p:nvSpPr>
            <p:spPr bwMode="auto">
              <a:xfrm>
                <a:off x="6546" y="1913"/>
                <a:ext cx="1156" cy="115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59" name="Rectangle 6"/>
              <p:cNvSpPr>
                <a:spLocks noChangeArrowheads="1"/>
              </p:cNvSpPr>
              <p:nvPr/>
            </p:nvSpPr>
            <p:spPr bwMode="auto">
              <a:xfrm>
                <a:off x="6874" y="2450"/>
                <a:ext cx="517" cy="3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60" name="Freeform 7"/>
              <p:cNvSpPr>
                <a:spLocks/>
              </p:cNvSpPr>
              <p:nvPr/>
            </p:nvSpPr>
            <p:spPr bwMode="auto">
              <a:xfrm>
                <a:off x="6648" y="2120"/>
                <a:ext cx="931" cy="497"/>
              </a:xfrm>
              <a:custGeom>
                <a:avLst/>
                <a:gdLst>
                  <a:gd name="T0" fmla="*/ 314 w 363"/>
                  <a:gd name="T1" fmla="*/ 96 h 194"/>
                  <a:gd name="T2" fmla="*/ 313 w 363"/>
                  <a:gd name="T3" fmla="*/ 96 h 194"/>
                  <a:gd name="T4" fmla="*/ 216 w 363"/>
                  <a:gd name="T5" fmla="*/ 0 h 194"/>
                  <a:gd name="T6" fmla="*/ 120 w 363"/>
                  <a:gd name="T7" fmla="*/ 85 h 194"/>
                  <a:gd name="T8" fmla="*/ 67 w 363"/>
                  <a:gd name="T9" fmla="*/ 60 h 194"/>
                  <a:gd name="T10" fmla="*/ 0 w 363"/>
                  <a:gd name="T11" fmla="*/ 127 h 194"/>
                  <a:gd name="T12" fmla="*/ 67 w 363"/>
                  <a:gd name="T13" fmla="*/ 194 h 194"/>
                  <a:gd name="T14" fmla="*/ 314 w 363"/>
                  <a:gd name="T15" fmla="*/ 194 h 194"/>
                  <a:gd name="T16" fmla="*/ 363 w 363"/>
                  <a:gd name="T17" fmla="*/ 145 h 194"/>
                  <a:gd name="T18" fmla="*/ 314 w 363"/>
                  <a:gd name="T19" fmla="*/ 9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3" h="194">
                    <a:moveTo>
                      <a:pt x="314" y="96"/>
                    </a:moveTo>
                    <a:cubicBezTo>
                      <a:pt x="313" y="96"/>
                      <a:pt x="313" y="96"/>
                      <a:pt x="313" y="96"/>
                    </a:cubicBezTo>
                    <a:cubicBezTo>
                      <a:pt x="312" y="43"/>
                      <a:pt x="269" y="0"/>
                      <a:pt x="216" y="0"/>
                    </a:cubicBezTo>
                    <a:cubicBezTo>
                      <a:pt x="166" y="0"/>
                      <a:pt x="125" y="38"/>
                      <a:pt x="120" y="85"/>
                    </a:cubicBezTo>
                    <a:cubicBezTo>
                      <a:pt x="107" y="70"/>
                      <a:pt x="88" y="60"/>
                      <a:pt x="67" y="60"/>
                    </a:cubicBezTo>
                    <a:cubicBezTo>
                      <a:pt x="30" y="60"/>
                      <a:pt x="0" y="90"/>
                      <a:pt x="0" y="127"/>
                    </a:cubicBezTo>
                    <a:cubicBezTo>
                      <a:pt x="0" y="164"/>
                      <a:pt x="30" y="194"/>
                      <a:pt x="67" y="194"/>
                    </a:cubicBezTo>
                    <a:cubicBezTo>
                      <a:pt x="314" y="194"/>
                      <a:pt x="314" y="194"/>
                      <a:pt x="314" y="194"/>
                    </a:cubicBezTo>
                    <a:cubicBezTo>
                      <a:pt x="341" y="194"/>
                      <a:pt x="363" y="172"/>
                      <a:pt x="363" y="145"/>
                    </a:cubicBezTo>
                    <a:cubicBezTo>
                      <a:pt x="363" y="118"/>
                      <a:pt x="341" y="96"/>
                      <a:pt x="314" y="9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61" name="Freeform 8"/>
              <p:cNvSpPr>
                <a:spLocks noEditPoints="1"/>
              </p:cNvSpPr>
              <p:nvPr/>
            </p:nvSpPr>
            <p:spPr bwMode="auto">
              <a:xfrm>
                <a:off x="6846" y="2432"/>
                <a:ext cx="571" cy="364"/>
              </a:xfrm>
              <a:custGeom>
                <a:avLst/>
                <a:gdLst>
                  <a:gd name="T0" fmla="*/ 0 w 223"/>
                  <a:gd name="T1" fmla="*/ 142 h 142"/>
                  <a:gd name="T2" fmla="*/ 223 w 223"/>
                  <a:gd name="T3" fmla="*/ 142 h 142"/>
                  <a:gd name="T4" fmla="*/ 223 w 223"/>
                  <a:gd name="T5" fmla="*/ 8 h 142"/>
                  <a:gd name="T6" fmla="*/ 215 w 223"/>
                  <a:gd name="T7" fmla="*/ 0 h 142"/>
                  <a:gd name="T8" fmla="*/ 8 w 223"/>
                  <a:gd name="T9" fmla="*/ 0 h 142"/>
                  <a:gd name="T10" fmla="*/ 0 w 223"/>
                  <a:gd name="T11" fmla="*/ 8 h 142"/>
                  <a:gd name="T12" fmla="*/ 0 w 223"/>
                  <a:gd name="T13" fmla="*/ 142 h 142"/>
                  <a:gd name="T14" fmla="*/ 212 w 223"/>
                  <a:gd name="T15" fmla="*/ 136 h 142"/>
                  <a:gd name="T16" fmla="*/ 11 w 223"/>
                  <a:gd name="T17" fmla="*/ 136 h 142"/>
                  <a:gd name="T18" fmla="*/ 11 w 223"/>
                  <a:gd name="T19" fmla="*/ 11 h 142"/>
                  <a:gd name="T20" fmla="*/ 212 w 223"/>
                  <a:gd name="T21" fmla="*/ 11 h 142"/>
                  <a:gd name="T22" fmla="*/ 212 w 223"/>
                  <a:gd name="T23" fmla="*/ 13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3" h="142">
                    <a:moveTo>
                      <a:pt x="0" y="142"/>
                    </a:moveTo>
                    <a:cubicBezTo>
                      <a:pt x="223" y="142"/>
                      <a:pt x="223" y="142"/>
                      <a:pt x="223" y="142"/>
                    </a:cubicBezTo>
                    <a:cubicBezTo>
                      <a:pt x="223" y="8"/>
                      <a:pt x="223" y="8"/>
                      <a:pt x="223" y="8"/>
                    </a:cubicBezTo>
                    <a:cubicBezTo>
                      <a:pt x="223" y="4"/>
                      <a:pt x="220" y="0"/>
                      <a:pt x="215" y="0"/>
                    </a:cubicBezTo>
                    <a:cubicBezTo>
                      <a:pt x="8" y="0"/>
                      <a:pt x="8" y="0"/>
                      <a:pt x="8" y="0"/>
                    </a:cubicBezTo>
                    <a:cubicBezTo>
                      <a:pt x="4" y="0"/>
                      <a:pt x="0" y="4"/>
                      <a:pt x="0" y="8"/>
                    </a:cubicBezTo>
                    <a:lnTo>
                      <a:pt x="0" y="142"/>
                    </a:lnTo>
                    <a:close/>
                    <a:moveTo>
                      <a:pt x="212" y="136"/>
                    </a:moveTo>
                    <a:cubicBezTo>
                      <a:pt x="11" y="136"/>
                      <a:pt x="11" y="136"/>
                      <a:pt x="11" y="136"/>
                    </a:cubicBezTo>
                    <a:cubicBezTo>
                      <a:pt x="11" y="11"/>
                      <a:pt x="11" y="11"/>
                      <a:pt x="11" y="11"/>
                    </a:cubicBezTo>
                    <a:cubicBezTo>
                      <a:pt x="212" y="11"/>
                      <a:pt x="212" y="11"/>
                      <a:pt x="212" y="11"/>
                    </a:cubicBezTo>
                    <a:lnTo>
                      <a:pt x="212" y="136"/>
                    </a:lnTo>
                    <a:close/>
                  </a:path>
                </a:pathLst>
              </a:custGeom>
              <a:solidFill>
                <a:srgbClr val="0520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62" name="Freeform 9"/>
              <p:cNvSpPr>
                <a:spLocks/>
              </p:cNvSpPr>
              <p:nvPr/>
            </p:nvSpPr>
            <p:spPr bwMode="auto">
              <a:xfrm>
                <a:off x="6769" y="2796"/>
                <a:ext cx="717" cy="28"/>
              </a:xfrm>
              <a:custGeom>
                <a:avLst/>
                <a:gdLst>
                  <a:gd name="T0" fmla="*/ 0 w 280"/>
                  <a:gd name="T1" fmla="*/ 0 h 11"/>
                  <a:gd name="T2" fmla="*/ 0 w 280"/>
                  <a:gd name="T3" fmla="*/ 1 h 11"/>
                  <a:gd name="T4" fmla="*/ 10 w 280"/>
                  <a:gd name="T5" fmla="*/ 11 h 11"/>
                  <a:gd name="T6" fmla="*/ 269 w 280"/>
                  <a:gd name="T7" fmla="*/ 11 h 11"/>
                  <a:gd name="T8" fmla="*/ 280 w 280"/>
                  <a:gd name="T9" fmla="*/ 1 h 11"/>
                  <a:gd name="T10" fmla="*/ 280 w 280"/>
                  <a:gd name="T11" fmla="*/ 0 h 11"/>
                  <a:gd name="T12" fmla="*/ 0 w 28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80" h="11">
                    <a:moveTo>
                      <a:pt x="0" y="0"/>
                    </a:moveTo>
                    <a:cubicBezTo>
                      <a:pt x="0" y="1"/>
                      <a:pt x="0" y="1"/>
                      <a:pt x="0" y="1"/>
                    </a:cubicBezTo>
                    <a:cubicBezTo>
                      <a:pt x="0" y="6"/>
                      <a:pt x="5" y="11"/>
                      <a:pt x="10" y="11"/>
                    </a:cubicBezTo>
                    <a:cubicBezTo>
                      <a:pt x="269" y="11"/>
                      <a:pt x="269" y="11"/>
                      <a:pt x="269" y="11"/>
                    </a:cubicBezTo>
                    <a:cubicBezTo>
                      <a:pt x="275" y="11"/>
                      <a:pt x="280" y="6"/>
                      <a:pt x="280" y="1"/>
                    </a:cubicBezTo>
                    <a:cubicBezTo>
                      <a:pt x="280" y="0"/>
                      <a:pt x="280" y="0"/>
                      <a:pt x="280" y="0"/>
                    </a:cubicBezTo>
                    <a:lnTo>
                      <a:pt x="0" y="0"/>
                    </a:lnTo>
                    <a:close/>
                  </a:path>
                </a:pathLst>
              </a:custGeom>
              <a:solidFill>
                <a:srgbClr val="005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63" name="Freeform 10"/>
              <p:cNvSpPr>
                <a:spLocks/>
              </p:cNvSpPr>
              <p:nvPr/>
            </p:nvSpPr>
            <p:spPr bwMode="auto">
              <a:xfrm>
                <a:off x="6948" y="2483"/>
                <a:ext cx="133" cy="198"/>
              </a:xfrm>
              <a:custGeom>
                <a:avLst/>
                <a:gdLst>
                  <a:gd name="T0" fmla="*/ 133 w 133"/>
                  <a:gd name="T1" fmla="*/ 93 h 198"/>
                  <a:gd name="T2" fmla="*/ 67 w 133"/>
                  <a:gd name="T3" fmla="*/ 0 h 198"/>
                  <a:gd name="T4" fmla="*/ 0 w 133"/>
                  <a:gd name="T5" fmla="*/ 93 h 198"/>
                  <a:gd name="T6" fmla="*/ 38 w 133"/>
                  <a:gd name="T7" fmla="*/ 93 h 198"/>
                  <a:gd name="T8" fmla="*/ 38 w 133"/>
                  <a:gd name="T9" fmla="*/ 198 h 198"/>
                  <a:gd name="T10" fmla="*/ 95 w 133"/>
                  <a:gd name="T11" fmla="*/ 198 h 198"/>
                  <a:gd name="T12" fmla="*/ 95 w 133"/>
                  <a:gd name="T13" fmla="*/ 93 h 198"/>
                  <a:gd name="T14" fmla="*/ 133 w 133"/>
                  <a:gd name="T15" fmla="*/ 93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198">
                    <a:moveTo>
                      <a:pt x="133" y="93"/>
                    </a:moveTo>
                    <a:lnTo>
                      <a:pt x="67" y="0"/>
                    </a:lnTo>
                    <a:lnTo>
                      <a:pt x="0" y="93"/>
                    </a:lnTo>
                    <a:lnTo>
                      <a:pt x="38" y="93"/>
                    </a:lnTo>
                    <a:lnTo>
                      <a:pt x="38" y="198"/>
                    </a:lnTo>
                    <a:lnTo>
                      <a:pt x="95" y="198"/>
                    </a:lnTo>
                    <a:lnTo>
                      <a:pt x="95" y="93"/>
                    </a:lnTo>
                    <a:lnTo>
                      <a:pt x="133" y="9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64" name="Freeform 11"/>
              <p:cNvSpPr>
                <a:spLocks/>
              </p:cNvSpPr>
              <p:nvPr/>
            </p:nvSpPr>
            <p:spPr bwMode="auto">
              <a:xfrm>
                <a:off x="7222" y="2207"/>
                <a:ext cx="134" cy="507"/>
              </a:xfrm>
              <a:custGeom>
                <a:avLst/>
                <a:gdLst>
                  <a:gd name="T0" fmla="*/ 134 w 134"/>
                  <a:gd name="T1" fmla="*/ 90 h 507"/>
                  <a:gd name="T2" fmla="*/ 67 w 134"/>
                  <a:gd name="T3" fmla="*/ 0 h 507"/>
                  <a:gd name="T4" fmla="*/ 0 w 134"/>
                  <a:gd name="T5" fmla="*/ 90 h 507"/>
                  <a:gd name="T6" fmla="*/ 41 w 134"/>
                  <a:gd name="T7" fmla="*/ 90 h 507"/>
                  <a:gd name="T8" fmla="*/ 41 w 134"/>
                  <a:gd name="T9" fmla="*/ 507 h 507"/>
                  <a:gd name="T10" fmla="*/ 95 w 134"/>
                  <a:gd name="T11" fmla="*/ 507 h 507"/>
                  <a:gd name="T12" fmla="*/ 95 w 134"/>
                  <a:gd name="T13" fmla="*/ 90 h 507"/>
                  <a:gd name="T14" fmla="*/ 134 w 134"/>
                  <a:gd name="T15" fmla="*/ 90 h 5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507">
                    <a:moveTo>
                      <a:pt x="134" y="90"/>
                    </a:moveTo>
                    <a:lnTo>
                      <a:pt x="67" y="0"/>
                    </a:lnTo>
                    <a:lnTo>
                      <a:pt x="0" y="90"/>
                    </a:lnTo>
                    <a:lnTo>
                      <a:pt x="41" y="90"/>
                    </a:lnTo>
                    <a:lnTo>
                      <a:pt x="41" y="507"/>
                    </a:lnTo>
                    <a:lnTo>
                      <a:pt x="95" y="507"/>
                    </a:lnTo>
                    <a:lnTo>
                      <a:pt x="95" y="90"/>
                    </a:lnTo>
                    <a:lnTo>
                      <a:pt x="134" y="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65" name="Freeform 12"/>
              <p:cNvSpPr>
                <a:spLocks/>
              </p:cNvSpPr>
              <p:nvPr/>
            </p:nvSpPr>
            <p:spPr bwMode="auto">
              <a:xfrm>
                <a:off x="7086" y="2568"/>
                <a:ext cx="134" cy="197"/>
              </a:xfrm>
              <a:custGeom>
                <a:avLst/>
                <a:gdLst>
                  <a:gd name="T0" fmla="*/ 0 w 134"/>
                  <a:gd name="T1" fmla="*/ 105 h 197"/>
                  <a:gd name="T2" fmla="*/ 67 w 134"/>
                  <a:gd name="T3" fmla="*/ 197 h 197"/>
                  <a:gd name="T4" fmla="*/ 134 w 134"/>
                  <a:gd name="T5" fmla="*/ 105 h 197"/>
                  <a:gd name="T6" fmla="*/ 95 w 134"/>
                  <a:gd name="T7" fmla="*/ 105 h 197"/>
                  <a:gd name="T8" fmla="*/ 95 w 134"/>
                  <a:gd name="T9" fmla="*/ 0 h 197"/>
                  <a:gd name="T10" fmla="*/ 41 w 134"/>
                  <a:gd name="T11" fmla="*/ 0 h 197"/>
                  <a:gd name="T12" fmla="*/ 41 w 134"/>
                  <a:gd name="T13" fmla="*/ 105 h 197"/>
                  <a:gd name="T14" fmla="*/ 0 w 134"/>
                  <a:gd name="T15" fmla="*/ 105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97">
                    <a:moveTo>
                      <a:pt x="0" y="105"/>
                    </a:moveTo>
                    <a:lnTo>
                      <a:pt x="67" y="197"/>
                    </a:lnTo>
                    <a:lnTo>
                      <a:pt x="134" y="105"/>
                    </a:lnTo>
                    <a:lnTo>
                      <a:pt x="95" y="105"/>
                    </a:lnTo>
                    <a:lnTo>
                      <a:pt x="95" y="0"/>
                    </a:lnTo>
                    <a:lnTo>
                      <a:pt x="41" y="0"/>
                    </a:lnTo>
                    <a:lnTo>
                      <a:pt x="41" y="105"/>
                    </a:lnTo>
                    <a:lnTo>
                      <a:pt x="0"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nvGrpSpPr>
            <p:cNvPr id="366" name="Group 15"/>
            <p:cNvGrpSpPr>
              <a:grpSpLocks noChangeAspect="1"/>
            </p:cNvGrpSpPr>
            <p:nvPr/>
          </p:nvGrpSpPr>
          <p:grpSpPr bwMode="auto">
            <a:xfrm>
              <a:off x="9108091" y="2418019"/>
              <a:ext cx="1065434" cy="1064286"/>
              <a:chOff x="5718" y="1566"/>
              <a:chExt cx="928" cy="927"/>
            </a:xfrm>
          </p:grpSpPr>
          <p:sp>
            <p:nvSpPr>
              <p:cNvPr id="367" name="AutoShape 14"/>
              <p:cNvSpPr>
                <a:spLocks noChangeAspect="1" noChangeArrowheads="1" noTextEdit="1"/>
              </p:cNvSpPr>
              <p:nvPr/>
            </p:nvSpPr>
            <p:spPr bwMode="auto">
              <a:xfrm>
                <a:off x="5718" y="1566"/>
                <a:ext cx="926" cy="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68" name="Oval 16"/>
              <p:cNvSpPr>
                <a:spLocks noChangeArrowheads="1"/>
              </p:cNvSpPr>
              <p:nvPr/>
            </p:nvSpPr>
            <p:spPr bwMode="auto">
              <a:xfrm>
                <a:off x="5720" y="1568"/>
                <a:ext cx="926" cy="925"/>
              </a:xfrm>
              <a:prstGeom prst="ellipse">
                <a:avLst/>
              </a:prstGeom>
              <a:solidFill>
                <a:srgbClr val="409A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69" name="Freeform 17"/>
              <p:cNvSpPr>
                <a:spLocks/>
              </p:cNvSpPr>
              <p:nvPr/>
            </p:nvSpPr>
            <p:spPr bwMode="auto">
              <a:xfrm>
                <a:off x="5979" y="1772"/>
                <a:ext cx="447" cy="565"/>
              </a:xfrm>
              <a:custGeom>
                <a:avLst/>
                <a:gdLst>
                  <a:gd name="T0" fmla="*/ 0 w 217"/>
                  <a:gd name="T1" fmla="*/ 275 h 275"/>
                  <a:gd name="T2" fmla="*/ 202 w 217"/>
                  <a:gd name="T3" fmla="*/ 275 h 275"/>
                  <a:gd name="T4" fmla="*/ 217 w 217"/>
                  <a:gd name="T5" fmla="*/ 260 h 275"/>
                  <a:gd name="T6" fmla="*/ 217 w 217"/>
                  <a:gd name="T7" fmla="*/ 14 h 275"/>
                  <a:gd name="T8" fmla="*/ 202 w 217"/>
                  <a:gd name="T9" fmla="*/ 0 h 275"/>
                  <a:gd name="T10" fmla="*/ 0 w 217"/>
                  <a:gd name="T11" fmla="*/ 0 h 275"/>
                  <a:gd name="T12" fmla="*/ 0 w 217"/>
                  <a:gd name="T13" fmla="*/ 275 h 275"/>
                </a:gdLst>
                <a:ahLst/>
                <a:cxnLst>
                  <a:cxn ang="0">
                    <a:pos x="T0" y="T1"/>
                  </a:cxn>
                  <a:cxn ang="0">
                    <a:pos x="T2" y="T3"/>
                  </a:cxn>
                  <a:cxn ang="0">
                    <a:pos x="T4" y="T5"/>
                  </a:cxn>
                  <a:cxn ang="0">
                    <a:pos x="T6" y="T7"/>
                  </a:cxn>
                  <a:cxn ang="0">
                    <a:pos x="T8" y="T9"/>
                  </a:cxn>
                  <a:cxn ang="0">
                    <a:pos x="T10" y="T11"/>
                  </a:cxn>
                  <a:cxn ang="0">
                    <a:pos x="T12" y="T13"/>
                  </a:cxn>
                </a:cxnLst>
                <a:rect l="0" t="0" r="r" b="b"/>
                <a:pathLst>
                  <a:path w="217" h="275">
                    <a:moveTo>
                      <a:pt x="0" y="275"/>
                    </a:moveTo>
                    <a:cubicBezTo>
                      <a:pt x="202" y="275"/>
                      <a:pt x="202" y="275"/>
                      <a:pt x="202" y="275"/>
                    </a:cubicBezTo>
                    <a:cubicBezTo>
                      <a:pt x="210" y="275"/>
                      <a:pt x="217" y="268"/>
                      <a:pt x="217" y="260"/>
                    </a:cubicBezTo>
                    <a:cubicBezTo>
                      <a:pt x="217" y="14"/>
                      <a:pt x="217" y="14"/>
                      <a:pt x="217" y="14"/>
                    </a:cubicBezTo>
                    <a:cubicBezTo>
                      <a:pt x="217" y="6"/>
                      <a:pt x="210" y="0"/>
                      <a:pt x="202" y="0"/>
                    </a:cubicBezTo>
                    <a:cubicBezTo>
                      <a:pt x="0" y="0"/>
                      <a:pt x="0" y="0"/>
                      <a:pt x="0" y="0"/>
                    </a:cubicBezTo>
                    <a:lnTo>
                      <a:pt x="0" y="275"/>
                    </a:lnTo>
                    <a:close/>
                  </a:path>
                </a:pathLst>
              </a:custGeom>
              <a:solidFill>
                <a:srgbClr val="2139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70" name="Freeform 18"/>
              <p:cNvSpPr>
                <a:spLocks/>
              </p:cNvSpPr>
              <p:nvPr/>
            </p:nvSpPr>
            <p:spPr bwMode="auto">
              <a:xfrm>
                <a:off x="5961" y="1749"/>
                <a:ext cx="446" cy="567"/>
              </a:xfrm>
              <a:custGeom>
                <a:avLst/>
                <a:gdLst>
                  <a:gd name="T0" fmla="*/ 0 w 217"/>
                  <a:gd name="T1" fmla="*/ 276 h 276"/>
                  <a:gd name="T2" fmla="*/ 202 w 217"/>
                  <a:gd name="T3" fmla="*/ 276 h 276"/>
                  <a:gd name="T4" fmla="*/ 217 w 217"/>
                  <a:gd name="T5" fmla="*/ 261 h 276"/>
                  <a:gd name="T6" fmla="*/ 217 w 217"/>
                  <a:gd name="T7" fmla="*/ 15 h 276"/>
                  <a:gd name="T8" fmla="*/ 202 w 217"/>
                  <a:gd name="T9" fmla="*/ 0 h 276"/>
                  <a:gd name="T10" fmla="*/ 0 w 217"/>
                  <a:gd name="T11" fmla="*/ 0 h 276"/>
                  <a:gd name="T12" fmla="*/ 0 w 217"/>
                  <a:gd name="T13" fmla="*/ 276 h 276"/>
                </a:gdLst>
                <a:ahLst/>
                <a:cxnLst>
                  <a:cxn ang="0">
                    <a:pos x="T0" y="T1"/>
                  </a:cxn>
                  <a:cxn ang="0">
                    <a:pos x="T2" y="T3"/>
                  </a:cxn>
                  <a:cxn ang="0">
                    <a:pos x="T4" y="T5"/>
                  </a:cxn>
                  <a:cxn ang="0">
                    <a:pos x="T6" y="T7"/>
                  </a:cxn>
                  <a:cxn ang="0">
                    <a:pos x="T8" y="T9"/>
                  </a:cxn>
                  <a:cxn ang="0">
                    <a:pos x="T10" y="T11"/>
                  </a:cxn>
                  <a:cxn ang="0">
                    <a:pos x="T12" y="T13"/>
                  </a:cxn>
                </a:cxnLst>
                <a:rect l="0" t="0" r="r" b="b"/>
                <a:pathLst>
                  <a:path w="217" h="276">
                    <a:moveTo>
                      <a:pt x="0" y="276"/>
                    </a:moveTo>
                    <a:cubicBezTo>
                      <a:pt x="202" y="276"/>
                      <a:pt x="202" y="276"/>
                      <a:pt x="202" y="276"/>
                    </a:cubicBezTo>
                    <a:cubicBezTo>
                      <a:pt x="210" y="276"/>
                      <a:pt x="217" y="269"/>
                      <a:pt x="217" y="261"/>
                    </a:cubicBezTo>
                    <a:cubicBezTo>
                      <a:pt x="217" y="15"/>
                      <a:pt x="217" y="15"/>
                      <a:pt x="217" y="15"/>
                    </a:cubicBezTo>
                    <a:cubicBezTo>
                      <a:pt x="217" y="7"/>
                      <a:pt x="210" y="0"/>
                      <a:pt x="202" y="0"/>
                    </a:cubicBezTo>
                    <a:cubicBezTo>
                      <a:pt x="0" y="0"/>
                      <a:pt x="0" y="0"/>
                      <a:pt x="0" y="0"/>
                    </a:cubicBezTo>
                    <a:lnTo>
                      <a:pt x="0" y="276"/>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71" name="Line 19"/>
              <p:cNvSpPr>
                <a:spLocks noChangeShapeType="1"/>
              </p:cNvSpPr>
              <p:nvPr/>
            </p:nvSpPr>
            <p:spPr bwMode="auto">
              <a:xfrm>
                <a:off x="6169" y="2016"/>
                <a:ext cx="187" cy="0"/>
              </a:xfrm>
              <a:prstGeom prst="line">
                <a:avLst/>
              </a:prstGeom>
              <a:noFill/>
              <a:ln w="2540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72" name="Freeform 20"/>
              <p:cNvSpPr>
                <a:spLocks/>
              </p:cNvSpPr>
              <p:nvPr/>
            </p:nvSpPr>
            <p:spPr bwMode="auto">
              <a:xfrm>
                <a:off x="6004" y="1981"/>
                <a:ext cx="107" cy="109"/>
              </a:xfrm>
              <a:custGeom>
                <a:avLst/>
                <a:gdLst>
                  <a:gd name="T0" fmla="*/ 45 w 52"/>
                  <a:gd name="T1" fmla="*/ 53 h 53"/>
                  <a:gd name="T2" fmla="*/ 7 w 52"/>
                  <a:gd name="T3" fmla="*/ 53 h 53"/>
                  <a:gd name="T4" fmla="*/ 0 w 52"/>
                  <a:gd name="T5" fmla="*/ 45 h 53"/>
                  <a:gd name="T6" fmla="*/ 0 w 52"/>
                  <a:gd name="T7" fmla="*/ 7 h 53"/>
                  <a:gd name="T8" fmla="*/ 7 w 52"/>
                  <a:gd name="T9" fmla="*/ 0 h 53"/>
                  <a:gd name="T10" fmla="*/ 45 w 52"/>
                  <a:gd name="T11" fmla="*/ 0 h 53"/>
                  <a:gd name="T12" fmla="*/ 52 w 52"/>
                  <a:gd name="T13" fmla="*/ 7 h 53"/>
                  <a:gd name="T14" fmla="*/ 52 w 52"/>
                  <a:gd name="T15" fmla="*/ 45 h 53"/>
                  <a:gd name="T16" fmla="*/ 45 w 52"/>
                  <a:gd name="T1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3">
                    <a:moveTo>
                      <a:pt x="45" y="53"/>
                    </a:moveTo>
                    <a:cubicBezTo>
                      <a:pt x="7" y="53"/>
                      <a:pt x="7" y="53"/>
                      <a:pt x="7" y="53"/>
                    </a:cubicBezTo>
                    <a:cubicBezTo>
                      <a:pt x="3" y="53"/>
                      <a:pt x="0" y="49"/>
                      <a:pt x="0" y="45"/>
                    </a:cubicBezTo>
                    <a:cubicBezTo>
                      <a:pt x="0" y="7"/>
                      <a:pt x="0" y="7"/>
                      <a:pt x="0" y="7"/>
                    </a:cubicBezTo>
                    <a:cubicBezTo>
                      <a:pt x="0" y="3"/>
                      <a:pt x="3" y="0"/>
                      <a:pt x="7" y="0"/>
                    </a:cubicBezTo>
                    <a:cubicBezTo>
                      <a:pt x="45" y="0"/>
                      <a:pt x="45" y="0"/>
                      <a:pt x="45" y="0"/>
                    </a:cubicBezTo>
                    <a:cubicBezTo>
                      <a:pt x="49" y="0"/>
                      <a:pt x="52" y="3"/>
                      <a:pt x="52" y="7"/>
                    </a:cubicBezTo>
                    <a:cubicBezTo>
                      <a:pt x="52" y="45"/>
                      <a:pt x="52" y="45"/>
                      <a:pt x="52" y="45"/>
                    </a:cubicBezTo>
                    <a:cubicBezTo>
                      <a:pt x="52" y="49"/>
                      <a:pt x="49" y="53"/>
                      <a:pt x="45"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73" name="Line 21"/>
              <p:cNvSpPr>
                <a:spLocks noChangeShapeType="1"/>
              </p:cNvSpPr>
              <p:nvPr/>
            </p:nvSpPr>
            <p:spPr bwMode="auto">
              <a:xfrm>
                <a:off x="6169" y="1854"/>
                <a:ext cx="187" cy="0"/>
              </a:xfrm>
              <a:prstGeom prst="line">
                <a:avLst/>
              </a:prstGeom>
              <a:noFill/>
              <a:ln w="2540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74" name="Freeform 22"/>
              <p:cNvSpPr>
                <a:spLocks/>
              </p:cNvSpPr>
              <p:nvPr/>
            </p:nvSpPr>
            <p:spPr bwMode="auto">
              <a:xfrm>
                <a:off x="6004" y="1819"/>
                <a:ext cx="107" cy="109"/>
              </a:xfrm>
              <a:custGeom>
                <a:avLst/>
                <a:gdLst>
                  <a:gd name="T0" fmla="*/ 45 w 52"/>
                  <a:gd name="T1" fmla="*/ 53 h 53"/>
                  <a:gd name="T2" fmla="*/ 7 w 52"/>
                  <a:gd name="T3" fmla="*/ 53 h 53"/>
                  <a:gd name="T4" fmla="*/ 0 w 52"/>
                  <a:gd name="T5" fmla="*/ 46 h 53"/>
                  <a:gd name="T6" fmla="*/ 0 w 52"/>
                  <a:gd name="T7" fmla="*/ 8 h 53"/>
                  <a:gd name="T8" fmla="*/ 7 w 52"/>
                  <a:gd name="T9" fmla="*/ 0 h 53"/>
                  <a:gd name="T10" fmla="*/ 45 w 52"/>
                  <a:gd name="T11" fmla="*/ 0 h 53"/>
                  <a:gd name="T12" fmla="*/ 52 w 52"/>
                  <a:gd name="T13" fmla="*/ 8 h 53"/>
                  <a:gd name="T14" fmla="*/ 52 w 52"/>
                  <a:gd name="T15" fmla="*/ 46 h 53"/>
                  <a:gd name="T16" fmla="*/ 45 w 52"/>
                  <a:gd name="T1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3">
                    <a:moveTo>
                      <a:pt x="45" y="53"/>
                    </a:moveTo>
                    <a:cubicBezTo>
                      <a:pt x="7" y="53"/>
                      <a:pt x="7" y="53"/>
                      <a:pt x="7" y="53"/>
                    </a:cubicBezTo>
                    <a:cubicBezTo>
                      <a:pt x="3" y="53"/>
                      <a:pt x="0" y="50"/>
                      <a:pt x="0" y="46"/>
                    </a:cubicBezTo>
                    <a:cubicBezTo>
                      <a:pt x="0" y="8"/>
                      <a:pt x="0" y="8"/>
                      <a:pt x="0" y="8"/>
                    </a:cubicBezTo>
                    <a:cubicBezTo>
                      <a:pt x="0" y="4"/>
                      <a:pt x="3" y="0"/>
                      <a:pt x="7" y="0"/>
                    </a:cubicBezTo>
                    <a:cubicBezTo>
                      <a:pt x="45" y="0"/>
                      <a:pt x="45" y="0"/>
                      <a:pt x="45" y="0"/>
                    </a:cubicBezTo>
                    <a:cubicBezTo>
                      <a:pt x="49" y="0"/>
                      <a:pt x="52" y="4"/>
                      <a:pt x="52" y="8"/>
                    </a:cubicBezTo>
                    <a:cubicBezTo>
                      <a:pt x="52" y="46"/>
                      <a:pt x="52" y="46"/>
                      <a:pt x="52" y="46"/>
                    </a:cubicBezTo>
                    <a:cubicBezTo>
                      <a:pt x="52" y="50"/>
                      <a:pt x="49" y="53"/>
                      <a:pt x="45"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75" name="Line 23"/>
              <p:cNvSpPr>
                <a:spLocks noChangeShapeType="1"/>
              </p:cNvSpPr>
              <p:nvPr/>
            </p:nvSpPr>
            <p:spPr bwMode="auto">
              <a:xfrm>
                <a:off x="6169" y="2176"/>
                <a:ext cx="187" cy="0"/>
              </a:xfrm>
              <a:prstGeom prst="line">
                <a:avLst/>
              </a:prstGeom>
              <a:noFill/>
              <a:ln w="2540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76" name="Line 24"/>
              <p:cNvSpPr>
                <a:spLocks noChangeShapeType="1"/>
              </p:cNvSpPr>
              <p:nvPr/>
            </p:nvSpPr>
            <p:spPr bwMode="auto">
              <a:xfrm>
                <a:off x="6169" y="2059"/>
                <a:ext cx="187" cy="0"/>
              </a:xfrm>
              <a:prstGeom prst="line">
                <a:avLst/>
              </a:prstGeom>
              <a:noFill/>
              <a:ln w="2540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77" name="Line 25"/>
              <p:cNvSpPr>
                <a:spLocks noChangeShapeType="1"/>
              </p:cNvSpPr>
              <p:nvPr/>
            </p:nvSpPr>
            <p:spPr bwMode="auto">
              <a:xfrm>
                <a:off x="6169" y="1899"/>
                <a:ext cx="187" cy="0"/>
              </a:xfrm>
              <a:prstGeom prst="line">
                <a:avLst/>
              </a:prstGeom>
              <a:noFill/>
              <a:ln w="2540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78" name="Line 26"/>
              <p:cNvSpPr>
                <a:spLocks noChangeShapeType="1"/>
              </p:cNvSpPr>
              <p:nvPr/>
            </p:nvSpPr>
            <p:spPr bwMode="auto">
              <a:xfrm>
                <a:off x="6169" y="2222"/>
                <a:ext cx="187" cy="0"/>
              </a:xfrm>
              <a:prstGeom prst="line">
                <a:avLst/>
              </a:prstGeom>
              <a:noFill/>
              <a:ln w="2540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79" name="Freeform 27"/>
              <p:cNvSpPr>
                <a:spLocks/>
              </p:cNvSpPr>
              <p:nvPr/>
            </p:nvSpPr>
            <p:spPr bwMode="auto">
              <a:xfrm>
                <a:off x="6004" y="2141"/>
                <a:ext cx="107" cy="109"/>
              </a:xfrm>
              <a:custGeom>
                <a:avLst/>
                <a:gdLst>
                  <a:gd name="T0" fmla="*/ 45 w 52"/>
                  <a:gd name="T1" fmla="*/ 53 h 53"/>
                  <a:gd name="T2" fmla="*/ 7 w 52"/>
                  <a:gd name="T3" fmla="*/ 53 h 53"/>
                  <a:gd name="T4" fmla="*/ 0 w 52"/>
                  <a:gd name="T5" fmla="*/ 46 h 53"/>
                  <a:gd name="T6" fmla="*/ 0 w 52"/>
                  <a:gd name="T7" fmla="*/ 8 h 53"/>
                  <a:gd name="T8" fmla="*/ 7 w 52"/>
                  <a:gd name="T9" fmla="*/ 0 h 53"/>
                  <a:gd name="T10" fmla="*/ 45 w 52"/>
                  <a:gd name="T11" fmla="*/ 0 h 53"/>
                  <a:gd name="T12" fmla="*/ 52 w 52"/>
                  <a:gd name="T13" fmla="*/ 8 h 53"/>
                  <a:gd name="T14" fmla="*/ 52 w 52"/>
                  <a:gd name="T15" fmla="*/ 46 h 53"/>
                  <a:gd name="T16" fmla="*/ 45 w 52"/>
                  <a:gd name="T1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3">
                    <a:moveTo>
                      <a:pt x="45" y="53"/>
                    </a:moveTo>
                    <a:cubicBezTo>
                      <a:pt x="7" y="53"/>
                      <a:pt x="7" y="53"/>
                      <a:pt x="7" y="53"/>
                    </a:cubicBezTo>
                    <a:cubicBezTo>
                      <a:pt x="3" y="53"/>
                      <a:pt x="0" y="50"/>
                      <a:pt x="0" y="46"/>
                    </a:cubicBezTo>
                    <a:cubicBezTo>
                      <a:pt x="0" y="8"/>
                      <a:pt x="0" y="8"/>
                      <a:pt x="0" y="8"/>
                    </a:cubicBezTo>
                    <a:cubicBezTo>
                      <a:pt x="0" y="4"/>
                      <a:pt x="3" y="0"/>
                      <a:pt x="7" y="0"/>
                    </a:cubicBezTo>
                    <a:cubicBezTo>
                      <a:pt x="45" y="0"/>
                      <a:pt x="45" y="0"/>
                      <a:pt x="45" y="0"/>
                    </a:cubicBezTo>
                    <a:cubicBezTo>
                      <a:pt x="49" y="0"/>
                      <a:pt x="52" y="4"/>
                      <a:pt x="52" y="8"/>
                    </a:cubicBezTo>
                    <a:cubicBezTo>
                      <a:pt x="52" y="46"/>
                      <a:pt x="52" y="46"/>
                      <a:pt x="52" y="46"/>
                    </a:cubicBezTo>
                    <a:cubicBezTo>
                      <a:pt x="52" y="50"/>
                      <a:pt x="49" y="53"/>
                      <a:pt x="45"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80" name="Freeform 28"/>
              <p:cNvSpPr>
                <a:spLocks/>
              </p:cNvSpPr>
              <p:nvPr/>
            </p:nvSpPr>
            <p:spPr bwMode="auto">
              <a:xfrm>
                <a:off x="6031" y="1952"/>
                <a:ext cx="132" cy="101"/>
              </a:xfrm>
              <a:custGeom>
                <a:avLst/>
                <a:gdLst>
                  <a:gd name="T0" fmla="*/ 0 w 132"/>
                  <a:gd name="T1" fmla="*/ 58 h 101"/>
                  <a:gd name="T2" fmla="*/ 39 w 132"/>
                  <a:gd name="T3" fmla="*/ 101 h 101"/>
                  <a:gd name="T4" fmla="*/ 132 w 132"/>
                  <a:gd name="T5" fmla="*/ 0 h 101"/>
                </a:gdLst>
                <a:ahLst/>
                <a:cxnLst>
                  <a:cxn ang="0">
                    <a:pos x="T0" y="T1"/>
                  </a:cxn>
                  <a:cxn ang="0">
                    <a:pos x="T2" y="T3"/>
                  </a:cxn>
                  <a:cxn ang="0">
                    <a:pos x="T4" y="T5"/>
                  </a:cxn>
                </a:cxnLst>
                <a:rect l="0" t="0" r="r" b="b"/>
                <a:pathLst>
                  <a:path w="132" h="101">
                    <a:moveTo>
                      <a:pt x="0" y="58"/>
                    </a:moveTo>
                    <a:lnTo>
                      <a:pt x="39" y="101"/>
                    </a:lnTo>
                    <a:lnTo>
                      <a:pt x="132" y="0"/>
                    </a:lnTo>
                  </a:path>
                </a:pathLst>
              </a:custGeom>
              <a:noFill/>
              <a:ln w="39688" cap="rnd">
                <a:solidFill>
                  <a:srgbClr val="2D3D8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81" name="Freeform 29"/>
              <p:cNvSpPr>
                <a:spLocks/>
              </p:cNvSpPr>
              <p:nvPr/>
            </p:nvSpPr>
            <p:spPr bwMode="auto">
              <a:xfrm>
                <a:off x="6031" y="1790"/>
                <a:ext cx="132" cy="103"/>
              </a:xfrm>
              <a:custGeom>
                <a:avLst/>
                <a:gdLst>
                  <a:gd name="T0" fmla="*/ 0 w 132"/>
                  <a:gd name="T1" fmla="*/ 60 h 103"/>
                  <a:gd name="T2" fmla="*/ 39 w 132"/>
                  <a:gd name="T3" fmla="*/ 103 h 103"/>
                  <a:gd name="T4" fmla="*/ 132 w 132"/>
                  <a:gd name="T5" fmla="*/ 0 h 103"/>
                </a:gdLst>
                <a:ahLst/>
                <a:cxnLst>
                  <a:cxn ang="0">
                    <a:pos x="T0" y="T1"/>
                  </a:cxn>
                  <a:cxn ang="0">
                    <a:pos x="T2" y="T3"/>
                  </a:cxn>
                  <a:cxn ang="0">
                    <a:pos x="T4" y="T5"/>
                  </a:cxn>
                </a:cxnLst>
                <a:rect l="0" t="0" r="r" b="b"/>
                <a:pathLst>
                  <a:path w="132" h="103">
                    <a:moveTo>
                      <a:pt x="0" y="60"/>
                    </a:moveTo>
                    <a:lnTo>
                      <a:pt x="39" y="103"/>
                    </a:lnTo>
                    <a:lnTo>
                      <a:pt x="132" y="0"/>
                    </a:lnTo>
                  </a:path>
                </a:pathLst>
              </a:custGeom>
              <a:noFill/>
              <a:ln w="39688" cap="rnd">
                <a:solidFill>
                  <a:srgbClr val="2D3D8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82" name="Freeform 30"/>
              <p:cNvSpPr>
                <a:spLocks/>
              </p:cNvSpPr>
              <p:nvPr/>
            </p:nvSpPr>
            <p:spPr bwMode="auto">
              <a:xfrm>
                <a:off x="6031" y="2113"/>
                <a:ext cx="132" cy="102"/>
              </a:xfrm>
              <a:custGeom>
                <a:avLst/>
                <a:gdLst>
                  <a:gd name="T0" fmla="*/ 0 w 132"/>
                  <a:gd name="T1" fmla="*/ 59 h 102"/>
                  <a:gd name="T2" fmla="*/ 39 w 132"/>
                  <a:gd name="T3" fmla="*/ 102 h 102"/>
                  <a:gd name="T4" fmla="*/ 132 w 132"/>
                  <a:gd name="T5" fmla="*/ 0 h 102"/>
                </a:gdLst>
                <a:ahLst/>
                <a:cxnLst>
                  <a:cxn ang="0">
                    <a:pos x="T0" y="T1"/>
                  </a:cxn>
                  <a:cxn ang="0">
                    <a:pos x="T2" y="T3"/>
                  </a:cxn>
                  <a:cxn ang="0">
                    <a:pos x="T4" y="T5"/>
                  </a:cxn>
                </a:cxnLst>
                <a:rect l="0" t="0" r="r" b="b"/>
                <a:pathLst>
                  <a:path w="132" h="102">
                    <a:moveTo>
                      <a:pt x="0" y="59"/>
                    </a:moveTo>
                    <a:lnTo>
                      <a:pt x="39" y="102"/>
                    </a:lnTo>
                    <a:lnTo>
                      <a:pt x="132" y="0"/>
                    </a:lnTo>
                  </a:path>
                </a:pathLst>
              </a:custGeom>
              <a:noFill/>
              <a:ln w="39688" cap="rnd">
                <a:solidFill>
                  <a:srgbClr val="2D3D8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nvGrpSpPr>
            <p:cNvPr id="383" name="Group 33"/>
            <p:cNvGrpSpPr>
              <a:grpSpLocks noChangeAspect="1"/>
            </p:cNvGrpSpPr>
            <p:nvPr/>
          </p:nvGrpSpPr>
          <p:grpSpPr bwMode="auto">
            <a:xfrm>
              <a:off x="10994468" y="5298151"/>
              <a:ext cx="1060195" cy="1063646"/>
              <a:chOff x="3566" y="2"/>
              <a:chExt cx="922" cy="925"/>
            </a:xfrm>
          </p:grpSpPr>
          <p:sp>
            <p:nvSpPr>
              <p:cNvPr id="384" name="Oval 35"/>
              <p:cNvSpPr>
                <a:spLocks noChangeArrowheads="1"/>
              </p:cNvSpPr>
              <p:nvPr/>
            </p:nvSpPr>
            <p:spPr bwMode="auto">
              <a:xfrm>
                <a:off x="3566" y="2"/>
                <a:ext cx="922" cy="925"/>
              </a:xfrm>
              <a:prstGeom prst="ellipse">
                <a:avLst/>
              </a:prstGeom>
              <a:solidFill>
                <a:srgbClr val="F793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85" name="Rectangle 36"/>
              <p:cNvSpPr>
                <a:spLocks noChangeArrowheads="1"/>
              </p:cNvSpPr>
              <p:nvPr/>
            </p:nvSpPr>
            <p:spPr bwMode="auto">
              <a:xfrm>
                <a:off x="3771" y="206"/>
                <a:ext cx="201" cy="517"/>
              </a:xfrm>
              <a:prstGeom prst="rect">
                <a:avLst/>
              </a:prstGeom>
              <a:solidFill>
                <a:srgbClr val="D157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86" name="Rectangle 37"/>
              <p:cNvSpPr>
                <a:spLocks noChangeArrowheads="1"/>
              </p:cNvSpPr>
              <p:nvPr/>
            </p:nvSpPr>
            <p:spPr bwMode="auto">
              <a:xfrm>
                <a:off x="3972" y="206"/>
                <a:ext cx="240" cy="517"/>
              </a:xfrm>
              <a:prstGeom prst="rect">
                <a:avLst/>
              </a:prstGeom>
              <a:solidFill>
                <a:srgbClr val="7D160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87" name="Rectangle 38"/>
              <p:cNvSpPr>
                <a:spLocks noChangeArrowheads="1"/>
              </p:cNvSpPr>
              <p:nvPr/>
            </p:nvSpPr>
            <p:spPr bwMode="auto">
              <a:xfrm>
                <a:off x="3998" y="240"/>
                <a:ext cx="195" cy="62"/>
              </a:xfrm>
              <a:prstGeom prst="rect">
                <a:avLst/>
              </a:prstGeom>
              <a:solidFill>
                <a:srgbClr val="DF7F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88" name="Rectangle 39"/>
              <p:cNvSpPr>
                <a:spLocks noChangeArrowheads="1"/>
              </p:cNvSpPr>
              <p:nvPr/>
            </p:nvSpPr>
            <p:spPr bwMode="auto">
              <a:xfrm>
                <a:off x="4146" y="265"/>
                <a:ext cx="3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89" name="Rectangle 40"/>
              <p:cNvSpPr>
                <a:spLocks noChangeArrowheads="1"/>
              </p:cNvSpPr>
              <p:nvPr/>
            </p:nvSpPr>
            <p:spPr bwMode="auto">
              <a:xfrm>
                <a:off x="3998" y="417"/>
                <a:ext cx="195" cy="62"/>
              </a:xfrm>
              <a:prstGeom prst="rect">
                <a:avLst/>
              </a:prstGeom>
              <a:solidFill>
                <a:srgbClr val="DF7F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90" name="Rectangle 41"/>
              <p:cNvSpPr>
                <a:spLocks noChangeArrowheads="1"/>
              </p:cNvSpPr>
              <p:nvPr/>
            </p:nvSpPr>
            <p:spPr bwMode="auto">
              <a:xfrm>
                <a:off x="3998" y="504"/>
                <a:ext cx="195" cy="61"/>
              </a:xfrm>
              <a:prstGeom prst="rect">
                <a:avLst/>
              </a:prstGeom>
              <a:solidFill>
                <a:srgbClr val="DF7F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91" name="Rectangle 42"/>
              <p:cNvSpPr>
                <a:spLocks noChangeArrowheads="1"/>
              </p:cNvSpPr>
              <p:nvPr/>
            </p:nvSpPr>
            <p:spPr bwMode="auto">
              <a:xfrm>
                <a:off x="3998" y="592"/>
                <a:ext cx="195" cy="62"/>
              </a:xfrm>
              <a:prstGeom prst="rect">
                <a:avLst/>
              </a:prstGeom>
              <a:solidFill>
                <a:srgbClr val="DF7F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92" name="Rectangle 43"/>
              <p:cNvSpPr>
                <a:spLocks noChangeArrowheads="1"/>
              </p:cNvSpPr>
              <p:nvPr/>
            </p:nvSpPr>
            <p:spPr bwMode="auto">
              <a:xfrm>
                <a:off x="4146" y="617"/>
                <a:ext cx="37"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93" name="Freeform 44"/>
              <p:cNvSpPr>
                <a:spLocks/>
              </p:cNvSpPr>
              <p:nvPr/>
            </p:nvSpPr>
            <p:spPr bwMode="auto">
              <a:xfrm>
                <a:off x="4021" y="417"/>
                <a:ext cx="172" cy="62"/>
              </a:xfrm>
              <a:custGeom>
                <a:avLst/>
                <a:gdLst>
                  <a:gd name="T0" fmla="*/ 172 w 172"/>
                  <a:gd name="T1" fmla="*/ 62 h 62"/>
                  <a:gd name="T2" fmla="*/ 53 w 172"/>
                  <a:gd name="T3" fmla="*/ 62 h 62"/>
                  <a:gd name="T4" fmla="*/ 0 w 172"/>
                  <a:gd name="T5" fmla="*/ 0 h 62"/>
                  <a:gd name="T6" fmla="*/ 172 w 172"/>
                  <a:gd name="T7" fmla="*/ 0 h 62"/>
                  <a:gd name="T8" fmla="*/ 172 w 172"/>
                  <a:gd name="T9" fmla="*/ 62 h 62"/>
                </a:gdLst>
                <a:ahLst/>
                <a:cxnLst>
                  <a:cxn ang="0">
                    <a:pos x="T0" y="T1"/>
                  </a:cxn>
                  <a:cxn ang="0">
                    <a:pos x="T2" y="T3"/>
                  </a:cxn>
                  <a:cxn ang="0">
                    <a:pos x="T4" y="T5"/>
                  </a:cxn>
                  <a:cxn ang="0">
                    <a:pos x="T6" y="T7"/>
                  </a:cxn>
                  <a:cxn ang="0">
                    <a:pos x="T8" y="T9"/>
                  </a:cxn>
                </a:cxnLst>
                <a:rect l="0" t="0" r="r" b="b"/>
                <a:pathLst>
                  <a:path w="172" h="62">
                    <a:moveTo>
                      <a:pt x="172" y="62"/>
                    </a:moveTo>
                    <a:lnTo>
                      <a:pt x="53" y="62"/>
                    </a:lnTo>
                    <a:lnTo>
                      <a:pt x="0" y="0"/>
                    </a:lnTo>
                    <a:lnTo>
                      <a:pt x="172" y="0"/>
                    </a:lnTo>
                    <a:lnTo>
                      <a:pt x="172" y="62"/>
                    </a:lnTo>
                    <a:close/>
                  </a:path>
                </a:pathLst>
              </a:custGeom>
              <a:solidFill>
                <a:srgbClr val="D87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94" name="Freeform 45"/>
              <p:cNvSpPr>
                <a:spLocks/>
              </p:cNvSpPr>
              <p:nvPr/>
            </p:nvSpPr>
            <p:spPr bwMode="auto">
              <a:xfrm>
                <a:off x="4099" y="504"/>
                <a:ext cx="94" cy="61"/>
              </a:xfrm>
              <a:custGeom>
                <a:avLst/>
                <a:gdLst>
                  <a:gd name="T0" fmla="*/ 94 w 94"/>
                  <a:gd name="T1" fmla="*/ 61 h 61"/>
                  <a:gd name="T2" fmla="*/ 53 w 94"/>
                  <a:gd name="T3" fmla="*/ 61 h 61"/>
                  <a:gd name="T4" fmla="*/ 0 w 94"/>
                  <a:gd name="T5" fmla="*/ 0 h 61"/>
                  <a:gd name="T6" fmla="*/ 94 w 94"/>
                  <a:gd name="T7" fmla="*/ 0 h 61"/>
                  <a:gd name="T8" fmla="*/ 94 w 94"/>
                  <a:gd name="T9" fmla="*/ 61 h 61"/>
                </a:gdLst>
                <a:ahLst/>
                <a:cxnLst>
                  <a:cxn ang="0">
                    <a:pos x="T0" y="T1"/>
                  </a:cxn>
                  <a:cxn ang="0">
                    <a:pos x="T2" y="T3"/>
                  </a:cxn>
                  <a:cxn ang="0">
                    <a:pos x="T4" y="T5"/>
                  </a:cxn>
                  <a:cxn ang="0">
                    <a:pos x="T6" y="T7"/>
                  </a:cxn>
                  <a:cxn ang="0">
                    <a:pos x="T8" y="T9"/>
                  </a:cxn>
                </a:cxnLst>
                <a:rect l="0" t="0" r="r" b="b"/>
                <a:pathLst>
                  <a:path w="94" h="61">
                    <a:moveTo>
                      <a:pt x="94" y="61"/>
                    </a:moveTo>
                    <a:lnTo>
                      <a:pt x="53" y="61"/>
                    </a:lnTo>
                    <a:lnTo>
                      <a:pt x="0" y="0"/>
                    </a:lnTo>
                    <a:lnTo>
                      <a:pt x="94" y="0"/>
                    </a:lnTo>
                    <a:lnTo>
                      <a:pt x="94" y="61"/>
                    </a:lnTo>
                    <a:close/>
                  </a:path>
                </a:pathLst>
              </a:custGeom>
              <a:solidFill>
                <a:srgbClr val="D87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95" name="Freeform 46"/>
              <p:cNvSpPr>
                <a:spLocks/>
              </p:cNvSpPr>
              <p:nvPr/>
            </p:nvSpPr>
            <p:spPr bwMode="auto">
              <a:xfrm>
                <a:off x="4175" y="592"/>
                <a:ext cx="18" cy="20"/>
              </a:xfrm>
              <a:custGeom>
                <a:avLst/>
                <a:gdLst>
                  <a:gd name="T0" fmla="*/ 18 w 18"/>
                  <a:gd name="T1" fmla="*/ 20 h 20"/>
                  <a:gd name="T2" fmla="*/ 0 w 18"/>
                  <a:gd name="T3" fmla="*/ 0 h 20"/>
                  <a:gd name="T4" fmla="*/ 18 w 18"/>
                  <a:gd name="T5" fmla="*/ 0 h 20"/>
                  <a:gd name="T6" fmla="*/ 18 w 18"/>
                  <a:gd name="T7" fmla="*/ 20 h 20"/>
                </a:gdLst>
                <a:ahLst/>
                <a:cxnLst>
                  <a:cxn ang="0">
                    <a:pos x="T0" y="T1"/>
                  </a:cxn>
                  <a:cxn ang="0">
                    <a:pos x="T2" y="T3"/>
                  </a:cxn>
                  <a:cxn ang="0">
                    <a:pos x="T4" y="T5"/>
                  </a:cxn>
                  <a:cxn ang="0">
                    <a:pos x="T6" y="T7"/>
                  </a:cxn>
                </a:cxnLst>
                <a:rect l="0" t="0" r="r" b="b"/>
                <a:pathLst>
                  <a:path w="18" h="20">
                    <a:moveTo>
                      <a:pt x="18" y="20"/>
                    </a:moveTo>
                    <a:lnTo>
                      <a:pt x="0" y="0"/>
                    </a:lnTo>
                    <a:lnTo>
                      <a:pt x="18" y="0"/>
                    </a:lnTo>
                    <a:lnTo>
                      <a:pt x="18" y="20"/>
                    </a:lnTo>
                    <a:close/>
                  </a:path>
                </a:pathLst>
              </a:custGeom>
              <a:solidFill>
                <a:srgbClr val="D87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96" name="Rectangle 47"/>
              <p:cNvSpPr>
                <a:spLocks noChangeArrowheads="1"/>
              </p:cNvSpPr>
              <p:nvPr/>
            </p:nvSpPr>
            <p:spPr bwMode="auto">
              <a:xfrm>
                <a:off x="4146" y="442"/>
                <a:ext cx="37"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97" name="Rectangle 48"/>
              <p:cNvSpPr>
                <a:spLocks noChangeArrowheads="1"/>
              </p:cNvSpPr>
              <p:nvPr/>
            </p:nvSpPr>
            <p:spPr bwMode="auto">
              <a:xfrm>
                <a:off x="4146" y="530"/>
                <a:ext cx="37"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98" name="Rectangle 49"/>
              <p:cNvSpPr>
                <a:spLocks noChangeArrowheads="1"/>
              </p:cNvSpPr>
              <p:nvPr/>
            </p:nvSpPr>
            <p:spPr bwMode="auto">
              <a:xfrm>
                <a:off x="3998" y="329"/>
                <a:ext cx="169" cy="62"/>
              </a:xfrm>
              <a:prstGeom prst="rect">
                <a:avLst/>
              </a:prstGeom>
              <a:solidFill>
                <a:srgbClr val="DF7F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399" name="Rectangle 50"/>
              <p:cNvSpPr>
                <a:spLocks noChangeArrowheads="1"/>
              </p:cNvSpPr>
              <p:nvPr/>
            </p:nvSpPr>
            <p:spPr bwMode="auto">
              <a:xfrm>
                <a:off x="4167" y="329"/>
                <a:ext cx="192" cy="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400" name="Rectangle 51"/>
              <p:cNvSpPr>
                <a:spLocks noChangeArrowheads="1"/>
              </p:cNvSpPr>
              <p:nvPr/>
            </p:nvSpPr>
            <p:spPr bwMode="auto">
              <a:xfrm>
                <a:off x="4314" y="354"/>
                <a:ext cx="37" cy="16"/>
              </a:xfrm>
              <a:prstGeom prst="rect">
                <a:avLst/>
              </a:prstGeom>
              <a:solidFill>
                <a:srgbClr val="7D160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nvGrpSpPr>
            <p:cNvPr id="401" name="Group 54"/>
            <p:cNvGrpSpPr>
              <a:grpSpLocks noChangeAspect="1"/>
            </p:cNvGrpSpPr>
            <p:nvPr/>
          </p:nvGrpSpPr>
          <p:grpSpPr bwMode="auto">
            <a:xfrm>
              <a:off x="10476124" y="1785974"/>
              <a:ext cx="1012825" cy="1003300"/>
              <a:chOff x="6594" y="1124"/>
              <a:chExt cx="638" cy="632"/>
            </a:xfrm>
          </p:grpSpPr>
          <p:sp>
            <p:nvSpPr>
              <p:cNvPr id="402" name="AutoShape 53"/>
              <p:cNvSpPr>
                <a:spLocks noChangeAspect="1" noChangeArrowheads="1" noTextEdit="1"/>
              </p:cNvSpPr>
              <p:nvPr/>
            </p:nvSpPr>
            <p:spPr bwMode="auto">
              <a:xfrm>
                <a:off x="6594" y="1124"/>
                <a:ext cx="638"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403" name="Oval 55"/>
              <p:cNvSpPr>
                <a:spLocks noChangeArrowheads="1"/>
              </p:cNvSpPr>
              <p:nvPr/>
            </p:nvSpPr>
            <p:spPr bwMode="auto">
              <a:xfrm>
                <a:off x="6594" y="1123"/>
                <a:ext cx="638" cy="635"/>
              </a:xfrm>
              <a:prstGeom prst="ellipse">
                <a:avLst/>
              </a:prstGeom>
              <a:solidFill>
                <a:srgbClr val="F793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404" name="Freeform 56"/>
              <p:cNvSpPr>
                <a:spLocks/>
              </p:cNvSpPr>
              <p:nvPr/>
            </p:nvSpPr>
            <p:spPr bwMode="auto">
              <a:xfrm>
                <a:off x="6709" y="1357"/>
                <a:ext cx="370" cy="237"/>
              </a:xfrm>
              <a:custGeom>
                <a:avLst/>
                <a:gdLst>
                  <a:gd name="T0" fmla="*/ 248 w 261"/>
                  <a:gd name="T1" fmla="*/ 167 h 167"/>
                  <a:gd name="T2" fmla="*/ 261 w 261"/>
                  <a:gd name="T3" fmla="*/ 152 h 167"/>
                  <a:gd name="T4" fmla="*/ 261 w 261"/>
                  <a:gd name="T5" fmla="*/ 15 h 167"/>
                  <a:gd name="T6" fmla="*/ 247 w 261"/>
                  <a:gd name="T7" fmla="*/ 0 h 167"/>
                  <a:gd name="T8" fmla="*/ 15 w 261"/>
                  <a:gd name="T9" fmla="*/ 0 h 167"/>
                  <a:gd name="T10" fmla="*/ 0 w 261"/>
                  <a:gd name="T11" fmla="*/ 15 h 167"/>
                  <a:gd name="T12" fmla="*/ 0 w 261"/>
                  <a:gd name="T13" fmla="*/ 152 h 167"/>
                  <a:gd name="T14" fmla="*/ 13 w 261"/>
                  <a:gd name="T15" fmla="*/ 167 h 167"/>
                  <a:gd name="T16" fmla="*/ 248 w 261"/>
                  <a:gd name="T17"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1" h="167">
                    <a:moveTo>
                      <a:pt x="248" y="167"/>
                    </a:moveTo>
                    <a:cubicBezTo>
                      <a:pt x="255" y="166"/>
                      <a:pt x="261" y="160"/>
                      <a:pt x="261" y="152"/>
                    </a:cubicBezTo>
                    <a:cubicBezTo>
                      <a:pt x="261" y="15"/>
                      <a:pt x="261" y="15"/>
                      <a:pt x="261" y="15"/>
                    </a:cubicBezTo>
                    <a:cubicBezTo>
                      <a:pt x="261" y="7"/>
                      <a:pt x="255" y="0"/>
                      <a:pt x="247" y="0"/>
                    </a:cubicBezTo>
                    <a:cubicBezTo>
                      <a:pt x="15" y="0"/>
                      <a:pt x="15" y="0"/>
                      <a:pt x="15" y="0"/>
                    </a:cubicBezTo>
                    <a:cubicBezTo>
                      <a:pt x="7" y="0"/>
                      <a:pt x="0" y="7"/>
                      <a:pt x="0" y="15"/>
                    </a:cubicBezTo>
                    <a:cubicBezTo>
                      <a:pt x="0" y="152"/>
                      <a:pt x="0" y="152"/>
                      <a:pt x="0" y="152"/>
                    </a:cubicBezTo>
                    <a:cubicBezTo>
                      <a:pt x="0" y="160"/>
                      <a:pt x="6" y="166"/>
                      <a:pt x="13" y="167"/>
                    </a:cubicBezTo>
                    <a:lnTo>
                      <a:pt x="248" y="167"/>
                    </a:lnTo>
                    <a:close/>
                  </a:path>
                </a:pathLst>
              </a:custGeom>
              <a:solidFill>
                <a:srgbClr val="7D16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405" name="Rectangle 57"/>
              <p:cNvSpPr>
                <a:spLocks noChangeArrowheads="1"/>
              </p:cNvSpPr>
              <p:nvPr/>
            </p:nvSpPr>
            <p:spPr bwMode="auto">
              <a:xfrm>
                <a:off x="6732" y="1381"/>
                <a:ext cx="324" cy="187"/>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406" name="Rectangle 58"/>
              <p:cNvSpPr>
                <a:spLocks noChangeArrowheads="1"/>
              </p:cNvSpPr>
              <p:nvPr/>
            </p:nvSpPr>
            <p:spPr bwMode="auto">
              <a:xfrm>
                <a:off x="6855" y="1589"/>
                <a:ext cx="82" cy="27"/>
              </a:xfrm>
              <a:prstGeom prst="rect">
                <a:avLst/>
              </a:prstGeom>
              <a:solidFill>
                <a:srgbClr val="7D16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407" name="Rectangle 59"/>
              <p:cNvSpPr>
                <a:spLocks noChangeArrowheads="1"/>
              </p:cNvSpPr>
              <p:nvPr/>
            </p:nvSpPr>
            <p:spPr bwMode="auto">
              <a:xfrm>
                <a:off x="6821" y="1616"/>
                <a:ext cx="142" cy="10"/>
              </a:xfrm>
              <a:prstGeom prst="rect">
                <a:avLst/>
              </a:prstGeom>
              <a:solidFill>
                <a:srgbClr val="7D16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408" name="Rectangle 60"/>
              <p:cNvSpPr>
                <a:spLocks noChangeArrowheads="1"/>
              </p:cNvSpPr>
              <p:nvPr/>
            </p:nvSpPr>
            <p:spPr bwMode="auto">
              <a:xfrm>
                <a:off x="6763" y="1431"/>
                <a:ext cx="93" cy="88"/>
              </a:xfrm>
              <a:prstGeom prst="rect">
                <a:avLst/>
              </a:prstGeom>
              <a:solidFill>
                <a:srgbClr val="D157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409" name="Line 61"/>
              <p:cNvSpPr>
                <a:spLocks noChangeShapeType="1"/>
              </p:cNvSpPr>
              <p:nvPr/>
            </p:nvSpPr>
            <p:spPr bwMode="auto">
              <a:xfrm>
                <a:off x="6876" y="1439"/>
                <a:ext cx="150" cy="0"/>
              </a:xfrm>
              <a:prstGeom prst="line">
                <a:avLst/>
              </a:prstGeom>
              <a:noFill/>
              <a:ln w="19050" cap="flat">
                <a:solidFill>
                  <a:srgbClr val="D1571C"/>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410" name="Line 62"/>
              <p:cNvSpPr>
                <a:spLocks noChangeShapeType="1"/>
              </p:cNvSpPr>
              <p:nvPr/>
            </p:nvSpPr>
            <p:spPr bwMode="auto">
              <a:xfrm>
                <a:off x="6876" y="1475"/>
                <a:ext cx="150" cy="0"/>
              </a:xfrm>
              <a:prstGeom prst="line">
                <a:avLst/>
              </a:prstGeom>
              <a:noFill/>
              <a:ln w="19050" cap="flat">
                <a:solidFill>
                  <a:srgbClr val="D1571C"/>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411" name="Line 63"/>
              <p:cNvSpPr>
                <a:spLocks noChangeShapeType="1"/>
              </p:cNvSpPr>
              <p:nvPr/>
            </p:nvSpPr>
            <p:spPr bwMode="auto">
              <a:xfrm>
                <a:off x="6876" y="1511"/>
                <a:ext cx="150" cy="0"/>
              </a:xfrm>
              <a:prstGeom prst="line">
                <a:avLst/>
              </a:prstGeom>
              <a:noFill/>
              <a:ln w="19050" cap="flat">
                <a:solidFill>
                  <a:srgbClr val="D1571C"/>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412" name="Freeform 64"/>
              <p:cNvSpPr>
                <a:spLocks/>
              </p:cNvSpPr>
              <p:nvPr/>
            </p:nvSpPr>
            <p:spPr bwMode="auto">
              <a:xfrm>
                <a:off x="6893" y="1254"/>
                <a:ext cx="226" cy="156"/>
              </a:xfrm>
              <a:custGeom>
                <a:avLst/>
                <a:gdLst>
                  <a:gd name="T0" fmla="*/ 147 w 159"/>
                  <a:gd name="T1" fmla="*/ 110 h 110"/>
                  <a:gd name="T2" fmla="*/ 12 w 159"/>
                  <a:gd name="T3" fmla="*/ 110 h 110"/>
                  <a:gd name="T4" fmla="*/ 0 w 159"/>
                  <a:gd name="T5" fmla="*/ 98 h 110"/>
                  <a:gd name="T6" fmla="*/ 0 w 159"/>
                  <a:gd name="T7" fmla="*/ 12 h 110"/>
                  <a:gd name="T8" fmla="*/ 12 w 159"/>
                  <a:gd name="T9" fmla="*/ 0 h 110"/>
                  <a:gd name="T10" fmla="*/ 147 w 159"/>
                  <a:gd name="T11" fmla="*/ 0 h 110"/>
                  <a:gd name="T12" fmla="*/ 159 w 159"/>
                  <a:gd name="T13" fmla="*/ 12 h 110"/>
                  <a:gd name="T14" fmla="*/ 159 w 159"/>
                  <a:gd name="T15" fmla="*/ 98 h 110"/>
                  <a:gd name="T16" fmla="*/ 147 w 159"/>
                  <a:gd name="T17"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10">
                    <a:moveTo>
                      <a:pt x="147" y="110"/>
                    </a:moveTo>
                    <a:cubicBezTo>
                      <a:pt x="12" y="110"/>
                      <a:pt x="12" y="110"/>
                      <a:pt x="12" y="110"/>
                    </a:cubicBezTo>
                    <a:cubicBezTo>
                      <a:pt x="6" y="110"/>
                      <a:pt x="0" y="105"/>
                      <a:pt x="0" y="98"/>
                    </a:cubicBezTo>
                    <a:cubicBezTo>
                      <a:pt x="0" y="12"/>
                      <a:pt x="0" y="12"/>
                      <a:pt x="0" y="12"/>
                    </a:cubicBezTo>
                    <a:cubicBezTo>
                      <a:pt x="0" y="6"/>
                      <a:pt x="6" y="0"/>
                      <a:pt x="12" y="0"/>
                    </a:cubicBezTo>
                    <a:cubicBezTo>
                      <a:pt x="147" y="0"/>
                      <a:pt x="147" y="0"/>
                      <a:pt x="147" y="0"/>
                    </a:cubicBezTo>
                    <a:cubicBezTo>
                      <a:pt x="153" y="0"/>
                      <a:pt x="159" y="6"/>
                      <a:pt x="159" y="12"/>
                    </a:cubicBezTo>
                    <a:cubicBezTo>
                      <a:pt x="159" y="98"/>
                      <a:pt x="159" y="98"/>
                      <a:pt x="159" y="98"/>
                    </a:cubicBezTo>
                    <a:cubicBezTo>
                      <a:pt x="159" y="105"/>
                      <a:pt x="153" y="110"/>
                      <a:pt x="147" y="1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413" name="Rectangle 65"/>
              <p:cNvSpPr>
                <a:spLocks noChangeArrowheads="1"/>
              </p:cNvSpPr>
              <p:nvPr/>
            </p:nvSpPr>
            <p:spPr bwMode="auto">
              <a:xfrm>
                <a:off x="6907" y="1271"/>
                <a:ext cx="197" cy="12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414" name="Rectangle 66"/>
              <p:cNvSpPr>
                <a:spLocks noChangeArrowheads="1"/>
              </p:cNvSpPr>
              <p:nvPr/>
            </p:nvSpPr>
            <p:spPr bwMode="auto">
              <a:xfrm>
                <a:off x="6930" y="1297"/>
                <a:ext cx="77" cy="72"/>
              </a:xfrm>
              <a:prstGeom prst="rect">
                <a:avLst/>
              </a:prstGeom>
              <a:solidFill>
                <a:srgbClr val="D157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415" name="Line 67"/>
              <p:cNvSpPr>
                <a:spLocks noChangeShapeType="1"/>
              </p:cNvSpPr>
              <p:nvPr/>
            </p:nvSpPr>
            <p:spPr bwMode="auto">
              <a:xfrm>
                <a:off x="7024" y="1333"/>
                <a:ext cx="58" cy="0"/>
              </a:xfrm>
              <a:prstGeom prst="line">
                <a:avLst/>
              </a:prstGeom>
              <a:noFill/>
              <a:ln w="9525" cap="flat">
                <a:solidFill>
                  <a:srgbClr val="D1571C"/>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416" name="Line 68"/>
              <p:cNvSpPr>
                <a:spLocks noChangeShapeType="1"/>
              </p:cNvSpPr>
              <p:nvPr/>
            </p:nvSpPr>
            <p:spPr bwMode="auto">
              <a:xfrm>
                <a:off x="7024" y="1357"/>
                <a:ext cx="58" cy="0"/>
              </a:xfrm>
              <a:prstGeom prst="line">
                <a:avLst/>
              </a:prstGeom>
              <a:noFill/>
              <a:ln w="9525" cap="flat">
                <a:solidFill>
                  <a:srgbClr val="D1571C"/>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417" name="Line 69"/>
              <p:cNvSpPr>
                <a:spLocks noChangeShapeType="1"/>
              </p:cNvSpPr>
              <p:nvPr/>
            </p:nvSpPr>
            <p:spPr bwMode="auto">
              <a:xfrm>
                <a:off x="7024" y="1308"/>
                <a:ext cx="58" cy="0"/>
              </a:xfrm>
              <a:prstGeom prst="line">
                <a:avLst/>
              </a:prstGeom>
              <a:noFill/>
              <a:ln w="9525" cap="flat">
                <a:solidFill>
                  <a:srgbClr val="D1571C"/>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418" name="Freeform 70"/>
              <p:cNvSpPr>
                <a:spLocks/>
              </p:cNvSpPr>
              <p:nvPr/>
            </p:nvSpPr>
            <p:spPr bwMode="auto">
              <a:xfrm>
                <a:off x="6778" y="1254"/>
                <a:ext cx="85" cy="159"/>
              </a:xfrm>
              <a:custGeom>
                <a:avLst/>
                <a:gdLst>
                  <a:gd name="T0" fmla="*/ 54 w 60"/>
                  <a:gd name="T1" fmla="*/ 112 h 112"/>
                  <a:gd name="T2" fmla="*/ 6 w 60"/>
                  <a:gd name="T3" fmla="*/ 112 h 112"/>
                  <a:gd name="T4" fmla="*/ 0 w 60"/>
                  <a:gd name="T5" fmla="*/ 106 h 112"/>
                  <a:gd name="T6" fmla="*/ 0 w 60"/>
                  <a:gd name="T7" fmla="*/ 6 h 112"/>
                  <a:gd name="T8" fmla="*/ 6 w 60"/>
                  <a:gd name="T9" fmla="*/ 0 h 112"/>
                  <a:gd name="T10" fmla="*/ 54 w 60"/>
                  <a:gd name="T11" fmla="*/ 0 h 112"/>
                  <a:gd name="T12" fmla="*/ 60 w 60"/>
                  <a:gd name="T13" fmla="*/ 6 h 112"/>
                  <a:gd name="T14" fmla="*/ 60 w 60"/>
                  <a:gd name="T15" fmla="*/ 106 h 112"/>
                  <a:gd name="T16" fmla="*/ 54 w 60"/>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12">
                    <a:moveTo>
                      <a:pt x="54" y="112"/>
                    </a:moveTo>
                    <a:cubicBezTo>
                      <a:pt x="6" y="112"/>
                      <a:pt x="6" y="112"/>
                      <a:pt x="6" y="112"/>
                    </a:cubicBezTo>
                    <a:cubicBezTo>
                      <a:pt x="2" y="112"/>
                      <a:pt x="0" y="109"/>
                      <a:pt x="0" y="106"/>
                    </a:cubicBezTo>
                    <a:cubicBezTo>
                      <a:pt x="0" y="6"/>
                      <a:pt x="0" y="6"/>
                      <a:pt x="0" y="6"/>
                    </a:cubicBezTo>
                    <a:cubicBezTo>
                      <a:pt x="0" y="2"/>
                      <a:pt x="3" y="0"/>
                      <a:pt x="6" y="0"/>
                    </a:cubicBezTo>
                    <a:cubicBezTo>
                      <a:pt x="54" y="0"/>
                      <a:pt x="54" y="0"/>
                      <a:pt x="54" y="0"/>
                    </a:cubicBezTo>
                    <a:cubicBezTo>
                      <a:pt x="57" y="0"/>
                      <a:pt x="60" y="3"/>
                      <a:pt x="60" y="6"/>
                    </a:cubicBezTo>
                    <a:cubicBezTo>
                      <a:pt x="60" y="106"/>
                      <a:pt x="60" y="106"/>
                      <a:pt x="60" y="106"/>
                    </a:cubicBezTo>
                    <a:cubicBezTo>
                      <a:pt x="60" y="110"/>
                      <a:pt x="57" y="112"/>
                      <a:pt x="54" y="1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419" name="Rectangle 71"/>
              <p:cNvSpPr>
                <a:spLocks noChangeArrowheads="1"/>
              </p:cNvSpPr>
              <p:nvPr/>
            </p:nvSpPr>
            <p:spPr bwMode="auto">
              <a:xfrm>
                <a:off x="6788" y="1264"/>
                <a:ext cx="64" cy="13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420" name="Rectangle 72"/>
              <p:cNvSpPr>
                <a:spLocks noChangeArrowheads="1"/>
              </p:cNvSpPr>
              <p:nvPr/>
            </p:nvSpPr>
            <p:spPr bwMode="auto">
              <a:xfrm>
                <a:off x="6800" y="1290"/>
                <a:ext cx="42" cy="39"/>
              </a:xfrm>
              <a:prstGeom prst="rect">
                <a:avLst/>
              </a:prstGeom>
              <a:solidFill>
                <a:srgbClr val="D157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421" name="Line 73"/>
              <p:cNvSpPr>
                <a:spLocks noChangeShapeType="1"/>
              </p:cNvSpPr>
              <p:nvPr/>
            </p:nvSpPr>
            <p:spPr bwMode="auto">
              <a:xfrm>
                <a:off x="6800" y="1343"/>
                <a:ext cx="41" cy="0"/>
              </a:xfrm>
              <a:prstGeom prst="line">
                <a:avLst/>
              </a:prstGeom>
              <a:noFill/>
              <a:ln w="9525" cap="flat">
                <a:solidFill>
                  <a:srgbClr val="D1571C"/>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422" name="Line 74"/>
              <p:cNvSpPr>
                <a:spLocks noChangeShapeType="1"/>
              </p:cNvSpPr>
              <p:nvPr/>
            </p:nvSpPr>
            <p:spPr bwMode="auto">
              <a:xfrm>
                <a:off x="6800" y="1360"/>
                <a:ext cx="41" cy="0"/>
              </a:xfrm>
              <a:prstGeom prst="line">
                <a:avLst/>
              </a:prstGeom>
              <a:noFill/>
              <a:ln w="9525" cap="flat">
                <a:solidFill>
                  <a:srgbClr val="D1571C"/>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423" name="Line 75"/>
              <p:cNvSpPr>
                <a:spLocks noChangeShapeType="1"/>
              </p:cNvSpPr>
              <p:nvPr/>
            </p:nvSpPr>
            <p:spPr bwMode="auto">
              <a:xfrm>
                <a:off x="6800" y="1377"/>
                <a:ext cx="41" cy="0"/>
              </a:xfrm>
              <a:prstGeom prst="line">
                <a:avLst/>
              </a:prstGeom>
              <a:noFill/>
              <a:ln w="9525" cap="flat">
                <a:solidFill>
                  <a:srgbClr val="D1571C"/>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spTree>
    <p:extLst>
      <p:ext uri="{BB962C8B-B14F-4D97-AF65-F5344CB8AC3E}">
        <p14:creationId xmlns:p14="http://schemas.microsoft.com/office/powerpoint/2010/main" val="107619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Serverless application platform components</a:t>
            </a:r>
          </a:p>
        </p:txBody>
      </p:sp>
      <p:sp>
        <p:nvSpPr>
          <p:cNvPr id="16" name="Rectangle 15"/>
          <p:cNvSpPr/>
          <p:nvPr/>
        </p:nvSpPr>
        <p:spPr bwMode="auto">
          <a:xfrm>
            <a:off x="3274836" y="1551977"/>
            <a:ext cx="8467350" cy="4694226"/>
          </a:xfrm>
          <a:prstGeom prst="rect">
            <a:avLst/>
          </a:prstGeom>
          <a:solidFill>
            <a:schemeClr val="bg1"/>
          </a:solidFill>
          <a:ln w="28575">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268851" rIns="179208" bIns="143366" numCol="1" spcCol="0" rtlCol="0" fromWordArt="0" anchor="t" anchorCtr="0" forceAA="0" compatLnSpc="1">
            <a:prstTxWarp prst="textNoShape">
              <a:avLst/>
            </a:prstTxWarp>
            <a:noAutofit/>
          </a:bodyPr>
          <a:lstStyle/>
          <a:p>
            <a:pPr marL="0" marR="0" lvl="0" indent="0" algn="ctr" defTabSz="913587" rtl="0" eaLnBrk="1" fontAlgn="base" latinLnBrk="0" hangingPunct="1">
              <a:lnSpc>
                <a:spcPct val="90000"/>
              </a:lnSpc>
              <a:spcBef>
                <a:spcPct val="0"/>
              </a:spcBef>
              <a:spcAft>
                <a:spcPct val="0"/>
              </a:spcAft>
              <a:buClrTx/>
              <a:buSzTx/>
              <a:buFontTx/>
              <a:buNone/>
              <a:tabLst/>
              <a:defRPr/>
            </a:pPr>
            <a:r>
              <a:rPr kumimoji="0" lang="en-US" sz="1961" b="1" i="0" u="none" strike="noStrike" kern="1200" cap="none" spc="0" normalizeH="0" baseline="0" noProof="0" dirty="0">
                <a:ln>
                  <a:noFill/>
                </a:ln>
                <a:gradFill>
                  <a:gsLst>
                    <a:gs pos="0">
                      <a:srgbClr val="353535"/>
                    </a:gs>
                    <a:gs pos="100000">
                      <a:srgbClr val="353535"/>
                    </a:gs>
                  </a:gsLst>
                  <a:lin ang="5400000" scaled="0"/>
                </a:gradFill>
                <a:effectLst/>
                <a:uLnTx/>
                <a:uFillTx/>
                <a:latin typeface="Segoe UI"/>
                <a:ea typeface="+mn-ea"/>
                <a:cs typeface="Segoe UI" pitchFamily="34" charset="0"/>
              </a:rPr>
              <a:t>Platform</a:t>
            </a:r>
          </a:p>
        </p:txBody>
      </p:sp>
      <p:grpSp>
        <p:nvGrpSpPr>
          <p:cNvPr id="36" name="Group 35">
            <a:extLst>
              <a:ext uri="{FF2B5EF4-FFF2-40B4-BE49-F238E27FC236}">
                <a16:creationId xmlns:a16="http://schemas.microsoft.com/office/drawing/2014/main" id="{175652AA-13F9-4707-A9C6-B55726FC4687}"/>
              </a:ext>
            </a:extLst>
          </p:cNvPr>
          <p:cNvGrpSpPr/>
          <p:nvPr/>
        </p:nvGrpSpPr>
        <p:grpSpPr>
          <a:xfrm>
            <a:off x="6152620" y="2352809"/>
            <a:ext cx="2738838" cy="1971494"/>
            <a:chOff x="6265951" y="2389036"/>
            <a:chExt cx="2794153" cy="2011312"/>
          </a:xfrm>
        </p:grpSpPr>
        <p:sp>
          <p:nvSpPr>
            <p:cNvPr id="58" name="Rectangle 57"/>
            <p:cNvSpPr/>
            <p:nvPr/>
          </p:nvSpPr>
          <p:spPr bwMode="auto">
            <a:xfrm>
              <a:off x="6265951" y="2389036"/>
              <a:ext cx="2794153" cy="6056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1" tIns="146263" rIns="182828" bIns="146263" numCol="1" spcCol="0" rtlCol="0" fromWordArt="0" anchor="ctr" anchorCtr="0" forceAA="0" compatLnSpc="1">
              <a:prstTxWarp prst="textNoShape">
                <a:avLst/>
              </a:prstTxWarp>
              <a:noAutofit/>
            </a:bodyPr>
            <a:lstStyle/>
            <a:p>
              <a:pPr marL="0" marR="0" lvl="0" indent="0" algn="l" defTabSz="932125" rtl="0" eaLnBrk="1" fontAlgn="base" latinLnBrk="0" hangingPunct="1">
                <a:lnSpc>
                  <a:spcPct val="90000"/>
                </a:lnSpc>
                <a:spcBef>
                  <a:spcPct val="0"/>
                </a:spcBef>
                <a:spcAft>
                  <a:spcPct val="0"/>
                </a:spcAft>
                <a:buClrTx/>
                <a:buSzTx/>
                <a:buFontTx/>
                <a:buNone/>
                <a:tabLst/>
                <a:defRPr/>
              </a:pPr>
              <a:r>
                <a:rPr kumimoji="0" lang="en-US" sz="1961"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Logic Apps</a:t>
              </a:r>
            </a:p>
          </p:txBody>
        </p:sp>
        <p:sp>
          <p:nvSpPr>
            <p:cNvPr id="66" name="Rectangle 65"/>
            <p:cNvSpPr/>
            <p:nvPr/>
          </p:nvSpPr>
          <p:spPr bwMode="auto">
            <a:xfrm>
              <a:off x="6265951" y="2994701"/>
              <a:ext cx="2794153" cy="140564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marL="0" marR="0" lvl="0" indent="0" algn="ctr" defTabSz="914049" rtl="0" eaLnBrk="1" fontAlgn="auto" latinLnBrk="0" hangingPunct="1">
                <a:lnSpc>
                  <a:spcPct val="90000"/>
                </a:lnSpc>
                <a:spcBef>
                  <a:spcPts val="0"/>
                </a:spcBef>
                <a:spcAft>
                  <a:spcPts val="588"/>
                </a:spcAft>
                <a:buClrTx/>
                <a:buSzTx/>
                <a:buFontTx/>
                <a:buNone/>
                <a:tabLst/>
                <a:defRPr/>
              </a:pPr>
              <a:r>
                <a:rPr kumimoji="0" lang="en-US" sz="1567"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Semilight"/>
                  <a:ea typeface="Times New Roman" panose="02020603050405020304" pitchFamily="18" charset="0"/>
                  <a:cs typeface="+mn-cs"/>
                </a:rPr>
                <a:t>Design workflows and orchestrate processes</a:t>
              </a:r>
              <a:endParaRPr kumimoji="0" lang="en-US" sz="1567"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Semilight"/>
                <a:ea typeface="Calibri" panose="020F0502020204030204" pitchFamily="34" charset="0"/>
                <a:cs typeface="+mn-cs"/>
              </a:endParaRPr>
            </a:p>
          </p:txBody>
        </p:sp>
        <p:grpSp>
          <p:nvGrpSpPr>
            <p:cNvPr id="21" name="Group 20"/>
            <p:cNvGrpSpPr/>
            <p:nvPr/>
          </p:nvGrpSpPr>
          <p:grpSpPr>
            <a:xfrm>
              <a:off x="6478718" y="2558746"/>
              <a:ext cx="499172" cy="273354"/>
              <a:chOff x="7712710" y="2866532"/>
              <a:chExt cx="900970" cy="493385"/>
            </a:xfrm>
          </p:grpSpPr>
          <p:sp>
            <p:nvSpPr>
              <p:cNvPr id="2" name="Rectangle 1"/>
              <p:cNvSpPr/>
              <p:nvPr/>
            </p:nvSpPr>
            <p:spPr bwMode="auto">
              <a:xfrm>
                <a:off x="8088848" y="2869853"/>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58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 name="Rectangle 54"/>
              <p:cNvSpPr/>
              <p:nvPr/>
            </p:nvSpPr>
            <p:spPr bwMode="auto">
              <a:xfrm>
                <a:off x="8263038" y="3207942"/>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58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bwMode="auto">
              <a:xfrm>
                <a:off x="7912395" y="3207942"/>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58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Left Brace 9"/>
              <p:cNvSpPr/>
              <p:nvPr/>
            </p:nvSpPr>
            <p:spPr>
              <a:xfrm rot="5400000">
                <a:off x="8069263" y="2936571"/>
                <a:ext cx="184907" cy="347471"/>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379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505050"/>
                  </a:solidFill>
                  <a:effectLst/>
                  <a:uLnTx/>
                  <a:uFillTx/>
                  <a:latin typeface="Segoe UI"/>
                  <a:ea typeface="+mn-ea"/>
                  <a:cs typeface="+mn-cs"/>
                </a:endParaRPr>
              </a:p>
            </p:txBody>
          </p:sp>
          <p:sp>
            <p:nvSpPr>
              <p:cNvPr id="61" name="Left Brace 60"/>
              <p:cNvSpPr/>
              <p:nvPr/>
            </p:nvSpPr>
            <p:spPr>
              <a:xfrm rot="10800000">
                <a:off x="8469317" y="2866532"/>
                <a:ext cx="144363" cy="493385"/>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379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505050"/>
                  </a:solidFill>
                  <a:effectLst/>
                  <a:uLnTx/>
                  <a:uFillTx/>
                  <a:latin typeface="Segoe UI"/>
                  <a:ea typeface="+mn-ea"/>
                  <a:cs typeface="+mn-cs"/>
                </a:endParaRPr>
              </a:p>
            </p:txBody>
          </p:sp>
          <p:sp>
            <p:nvSpPr>
              <p:cNvPr id="62" name="Left Brace 61"/>
              <p:cNvSpPr/>
              <p:nvPr/>
            </p:nvSpPr>
            <p:spPr>
              <a:xfrm rot="10800000" flipH="1">
                <a:off x="7712710" y="2866532"/>
                <a:ext cx="144363" cy="493385"/>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379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505050"/>
                  </a:solidFill>
                  <a:effectLst/>
                  <a:uLnTx/>
                  <a:uFillTx/>
                  <a:latin typeface="Segoe UI"/>
                  <a:ea typeface="+mn-ea"/>
                  <a:cs typeface="+mn-cs"/>
                </a:endParaRPr>
              </a:p>
            </p:txBody>
          </p:sp>
        </p:grpSp>
      </p:grpSp>
      <p:grpSp>
        <p:nvGrpSpPr>
          <p:cNvPr id="39" name="Group 38">
            <a:extLst>
              <a:ext uri="{FF2B5EF4-FFF2-40B4-BE49-F238E27FC236}">
                <a16:creationId xmlns:a16="http://schemas.microsoft.com/office/drawing/2014/main" id="{7D77C0AF-F903-4B2A-9EA2-90E264AA40EA}"/>
              </a:ext>
            </a:extLst>
          </p:cNvPr>
          <p:cNvGrpSpPr/>
          <p:nvPr/>
        </p:nvGrpSpPr>
        <p:grpSpPr>
          <a:xfrm>
            <a:off x="3369709" y="5027415"/>
            <a:ext cx="8283027" cy="1115000"/>
            <a:chOff x="3436883" y="5127960"/>
            <a:chExt cx="8450318" cy="1137519"/>
          </a:xfrm>
        </p:grpSpPr>
        <p:sp>
          <p:nvSpPr>
            <p:cNvPr id="78" name="Rectangle 77"/>
            <p:cNvSpPr/>
            <p:nvPr/>
          </p:nvSpPr>
          <p:spPr bwMode="auto">
            <a:xfrm>
              <a:off x="9119373"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marL="0" marR="0" lvl="0" indent="0" algn="ctr" defTabSz="913587" rtl="0" eaLnBrk="1" fontAlgn="base" latinLnBrk="0" hangingPunct="1">
                <a:lnSpc>
                  <a:spcPct val="90000"/>
                </a:lnSpc>
                <a:spcBef>
                  <a:spcPct val="0"/>
                </a:spcBef>
                <a:spcAft>
                  <a:spcPct val="0"/>
                </a:spcAft>
                <a:buClrTx/>
                <a:buSzTx/>
                <a:buFontTx/>
                <a:buNone/>
                <a:tabLst/>
                <a:defRPr/>
              </a:pPr>
              <a:r>
                <a:rPr kumimoji="0" lang="en-US" sz="13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Analytics</a:t>
              </a:r>
            </a:p>
          </p:txBody>
        </p:sp>
        <p:sp>
          <p:nvSpPr>
            <p:cNvPr id="73" name="Rectangle 72"/>
            <p:cNvSpPr/>
            <p:nvPr/>
          </p:nvSpPr>
          <p:spPr bwMode="auto">
            <a:xfrm>
              <a:off x="3436883"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marL="0" marR="0" lvl="0" indent="0" algn="ctr" defTabSz="913587" rtl="0" eaLnBrk="1" fontAlgn="base" latinLnBrk="0" hangingPunct="1">
                <a:lnSpc>
                  <a:spcPct val="90000"/>
                </a:lnSpc>
                <a:spcBef>
                  <a:spcPct val="0"/>
                </a:spcBef>
                <a:spcAft>
                  <a:spcPct val="0"/>
                </a:spcAft>
                <a:buClrTx/>
                <a:buSzTx/>
                <a:buFontTx/>
                <a:buNone/>
                <a:tabLst/>
                <a:defRPr/>
              </a:pPr>
              <a:r>
                <a:rPr kumimoji="0" lang="en-US" sz="13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Database</a:t>
              </a:r>
            </a:p>
          </p:txBody>
        </p:sp>
        <p:sp>
          <p:nvSpPr>
            <p:cNvPr id="76" name="Rectangle 75"/>
            <p:cNvSpPr/>
            <p:nvPr/>
          </p:nvSpPr>
          <p:spPr bwMode="auto">
            <a:xfrm>
              <a:off x="4857505"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marL="0" marR="0" lvl="0" indent="0" algn="ctr" defTabSz="913587" rtl="0" eaLnBrk="1" fontAlgn="base" latinLnBrk="0" hangingPunct="1">
                <a:lnSpc>
                  <a:spcPct val="90000"/>
                </a:lnSpc>
                <a:spcBef>
                  <a:spcPct val="0"/>
                </a:spcBef>
                <a:spcAft>
                  <a:spcPct val="0"/>
                </a:spcAft>
                <a:buClrTx/>
                <a:buSzTx/>
                <a:buFontTx/>
                <a:buNone/>
                <a:tabLst/>
                <a:defRPr/>
              </a:pPr>
              <a:r>
                <a:rPr kumimoji="0" lang="en-US" sz="13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Storage</a:t>
              </a:r>
            </a:p>
          </p:txBody>
        </p:sp>
        <p:sp>
          <p:nvSpPr>
            <p:cNvPr id="7" name="Rectangle 6"/>
            <p:cNvSpPr/>
            <p:nvPr/>
          </p:nvSpPr>
          <p:spPr bwMode="auto">
            <a:xfrm>
              <a:off x="7698750"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marL="0" marR="0" lvl="0" indent="0" algn="ctr" defTabSz="913587" rtl="0" eaLnBrk="1" fontAlgn="base" latinLnBrk="0" hangingPunct="1">
                <a:lnSpc>
                  <a:spcPct val="90000"/>
                </a:lnSpc>
                <a:spcBef>
                  <a:spcPct val="0"/>
                </a:spcBef>
                <a:spcAft>
                  <a:spcPct val="0"/>
                </a:spcAft>
                <a:buClrTx/>
                <a:buSzTx/>
                <a:buFontTx/>
                <a:buNone/>
                <a:tabLst/>
                <a:defRPr/>
              </a:pPr>
              <a:r>
                <a:rPr kumimoji="0" lang="en-US" sz="13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IoT</a:t>
              </a:r>
            </a:p>
          </p:txBody>
        </p:sp>
        <p:sp>
          <p:nvSpPr>
            <p:cNvPr id="96" name="Rectangle 95"/>
            <p:cNvSpPr/>
            <p:nvPr/>
          </p:nvSpPr>
          <p:spPr bwMode="auto">
            <a:xfrm>
              <a:off x="6278128"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marL="0" marR="0" lvl="0" indent="0" algn="ctr" defTabSz="913587" rtl="0" eaLnBrk="1" fontAlgn="base" latinLnBrk="0" hangingPunct="1">
                <a:lnSpc>
                  <a:spcPct val="90000"/>
                </a:lnSpc>
                <a:spcBef>
                  <a:spcPct val="0"/>
                </a:spcBef>
                <a:spcAft>
                  <a:spcPct val="0"/>
                </a:spcAft>
                <a:buClrTx/>
                <a:buSzTx/>
                <a:buFontTx/>
                <a:buNone/>
                <a:tabLst/>
                <a:defRPr/>
              </a:pPr>
              <a:r>
                <a:rPr kumimoji="0" lang="en-US" sz="13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Security</a:t>
              </a:r>
            </a:p>
          </p:txBody>
        </p:sp>
        <p:sp>
          <p:nvSpPr>
            <p:cNvPr id="71" name="Rectangle 70">
              <a:extLst>
                <a:ext uri="{FF2B5EF4-FFF2-40B4-BE49-F238E27FC236}">
                  <a16:creationId xmlns:a16="http://schemas.microsoft.com/office/drawing/2014/main" id="{7FD5E2BC-A87B-4F7C-9EF9-0B3E30EDCC8F}"/>
                </a:ext>
              </a:extLst>
            </p:cNvPr>
            <p:cNvSpPr/>
            <p:nvPr/>
          </p:nvSpPr>
          <p:spPr bwMode="auto">
            <a:xfrm>
              <a:off x="10539995"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marL="0" marR="0" lvl="0" indent="0" algn="ctr" defTabSz="913587" rtl="0" eaLnBrk="1" fontAlgn="base" latinLnBrk="0" hangingPunct="1">
                <a:lnSpc>
                  <a:spcPct val="90000"/>
                </a:lnSpc>
                <a:spcBef>
                  <a:spcPct val="0"/>
                </a:spcBef>
                <a:spcAft>
                  <a:spcPct val="0"/>
                </a:spcAft>
                <a:buClrTx/>
                <a:buSzTx/>
                <a:buFontTx/>
                <a:buNone/>
                <a:tabLst/>
                <a:defRPr/>
              </a:pPr>
              <a:r>
                <a:rPr kumimoji="0" lang="en-US" sz="13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Intelligence</a:t>
              </a:r>
            </a:p>
          </p:txBody>
        </p:sp>
        <p:pic>
          <p:nvPicPr>
            <p:cNvPr id="26" name="Picture 2" descr="Image result for azure cosmos db icon">
              <a:hlinkClick r:id="rId3"/>
              <a:extLst>
                <a:ext uri="{FF2B5EF4-FFF2-40B4-BE49-F238E27FC236}">
                  <a16:creationId xmlns:a16="http://schemas.microsoft.com/office/drawing/2014/main" id="{B4E57D9A-AA17-47D4-935A-F80D2339844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3676188" y="5693275"/>
              <a:ext cx="813697" cy="42719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hlinkClick r:id="rId6"/>
              <a:extLst>
                <a:ext uri="{FF2B5EF4-FFF2-40B4-BE49-F238E27FC236}">
                  <a16:creationId xmlns:a16="http://schemas.microsoft.com/office/drawing/2014/main" id="{22D9BFE9-5A8F-4B96-A733-55D9CDA4881B}"/>
                </a:ext>
              </a:extLst>
            </p:cNvPr>
            <p:cNvPicPr>
              <a:picLocks noChangeAspect="1"/>
            </p:cNvPicPr>
            <p:nvPr/>
          </p:nvPicPr>
          <p:blipFill>
            <a:blip r:embed="rId7">
              <a:biLevel thresh="25000"/>
            </a:blip>
            <a:stretch>
              <a:fillRect/>
            </a:stretch>
          </p:blipFill>
          <p:spPr>
            <a:xfrm>
              <a:off x="5286142" y="5693275"/>
              <a:ext cx="489932" cy="424740"/>
            </a:xfrm>
            <a:prstGeom prst="rect">
              <a:avLst/>
            </a:prstGeom>
          </p:spPr>
        </p:pic>
        <p:pic>
          <p:nvPicPr>
            <p:cNvPr id="32" name="Picture 6" descr="Related image">
              <a:hlinkClick r:id="rId8"/>
              <a:extLst>
                <a:ext uri="{FF2B5EF4-FFF2-40B4-BE49-F238E27FC236}">
                  <a16:creationId xmlns:a16="http://schemas.microsoft.com/office/drawing/2014/main" id="{C3312916-C0B8-4839-85BB-62C440F3BAB3}"/>
                </a:ext>
              </a:extLst>
            </p:cNvPr>
            <p:cNvPicPr>
              <a:picLocks noChangeAspect="1" noChangeArrowheads="1"/>
            </p:cNvPicPr>
            <p:nvPr/>
          </p:nvPicPr>
          <p:blipFill rotWithShape="1">
            <a:blip r:embed="rId9">
              <a:biLevel thresh="25000"/>
              <a:extLst>
                <a:ext uri="{28A0092B-C50C-407E-A947-70E740481C1C}">
                  <a14:useLocalDpi xmlns:a14="http://schemas.microsoft.com/office/drawing/2010/main" val="0"/>
                </a:ext>
              </a:extLst>
            </a:blip>
            <a:srcRect t="15849" b="15314"/>
            <a:stretch/>
          </p:blipFill>
          <p:spPr bwMode="auto">
            <a:xfrm>
              <a:off x="10930653" y="5717087"/>
              <a:ext cx="565889" cy="3895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azure stream analytics icon">
              <a:hlinkClick r:id="rId10"/>
              <a:extLst>
                <a:ext uri="{FF2B5EF4-FFF2-40B4-BE49-F238E27FC236}">
                  <a16:creationId xmlns:a16="http://schemas.microsoft.com/office/drawing/2014/main" id="{FF9A9356-9504-45FE-853D-229892799C74}"/>
                </a:ext>
              </a:extLst>
            </p:cNvPr>
            <p:cNvPicPr>
              <a:picLocks noChangeAspect="1" noChangeArrowheads="1"/>
            </p:cNvPicPr>
            <p:nvPr/>
          </p:nvPicPr>
          <p:blipFill rotWithShape="1">
            <a:blip r:embed="rId11">
              <a:biLevel thresh="25000"/>
              <a:extLst>
                <a:ext uri="{28A0092B-C50C-407E-A947-70E740481C1C}">
                  <a14:useLocalDpi xmlns:a14="http://schemas.microsoft.com/office/drawing/2010/main" val="0"/>
                </a:ext>
              </a:extLst>
            </a:blip>
            <a:srcRect t="7228" b="7991"/>
            <a:stretch/>
          </p:blipFill>
          <p:spPr bwMode="auto">
            <a:xfrm>
              <a:off x="9519094" y="5669423"/>
              <a:ext cx="547763" cy="46440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zure IoT icon">
              <a:hlinkClick r:id="rId12"/>
              <a:extLst>
                <a:ext uri="{FF2B5EF4-FFF2-40B4-BE49-F238E27FC236}">
                  <a16:creationId xmlns:a16="http://schemas.microsoft.com/office/drawing/2014/main" id="{DF1903EA-0F53-405C-BD61-E1383F067179}"/>
                </a:ext>
              </a:extLst>
            </p:cNvPr>
            <p:cNvPicPr>
              <a:picLocks noChangeAspect="1" noChangeArrowheads="1"/>
            </p:cNvPicPr>
            <p:nvPr/>
          </p:nvPicPr>
          <p:blipFill rotWithShape="1">
            <a:blip r:embed="rId13">
              <a:biLevel thresh="25000"/>
              <a:extLst>
                <a:ext uri="{28A0092B-C50C-407E-A947-70E740481C1C}">
                  <a14:useLocalDpi xmlns:a14="http://schemas.microsoft.com/office/drawing/2010/main" val="0"/>
                </a:ext>
              </a:extLst>
            </a:blip>
            <a:srcRect l="23028" r="23306"/>
            <a:stretch/>
          </p:blipFill>
          <p:spPr bwMode="auto">
            <a:xfrm>
              <a:off x="8165636" y="5699174"/>
              <a:ext cx="413434" cy="40444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azure active directory icon">
              <a:hlinkClick r:id="rId14"/>
              <a:extLst>
                <a:ext uri="{FF2B5EF4-FFF2-40B4-BE49-F238E27FC236}">
                  <a16:creationId xmlns:a16="http://schemas.microsoft.com/office/drawing/2014/main" id="{AD844650-CF5F-47A0-93CA-0DACD0DD31F6}"/>
                </a:ext>
              </a:extLst>
            </p:cNvPr>
            <p:cNvPicPr>
              <a:picLocks noChangeAspect="1" noChangeArrowheads="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6725046" y="5680462"/>
              <a:ext cx="453369" cy="4533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01C07370-93F9-4248-84DE-5EDFA8FEBCB5}"/>
              </a:ext>
            </a:extLst>
          </p:cNvPr>
          <p:cNvGrpSpPr/>
          <p:nvPr/>
        </p:nvGrpSpPr>
        <p:grpSpPr>
          <a:xfrm>
            <a:off x="457403" y="1551977"/>
            <a:ext cx="2587171" cy="4694226"/>
            <a:chOff x="465758" y="1582329"/>
            <a:chExt cx="2639424" cy="4789034"/>
          </a:xfrm>
        </p:grpSpPr>
        <p:sp>
          <p:nvSpPr>
            <p:cNvPr id="123" name="Rectangle 122"/>
            <p:cNvSpPr/>
            <p:nvPr/>
          </p:nvSpPr>
          <p:spPr bwMode="auto">
            <a:xfrm>
              <a:off x="465758" y="1582329"/>
              <a:ext cx="2639424" cy="4789034"/>
            </a:xfrm>
            <a:prstGeom prst="rect">
              <a:avLst/>
            </a:prstGeom>
            <a:solidFill>
              <a:schemeClr val="bg1"/>
            </a:solidFill>
            <a:ln w="28575">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268851" rIns="179208" bIns="143366" numCol="1" spcCol="0" rtlCol="0" fromWordArt="0" anchor="t" anchorCtr="0" forceAA="0" compatLnSpc="1">
              <a:prstTxWarp prst="textNoShape">
                <a:avLst/>
              </a:prstTxWarp>
              <a:noAutofit/>
            </a:bodyPr>
            <a:lstStyle/>
            <a:p>
              <a:pPr marL="0" marR="0" lvl="0" indent="0" algn="ctr" defTabSz="913587" rtl="0" eaLnBrk="1" fontAlgn="base" latinLnBrk="0" hangingPunct="1">
                <a:lnSpc>
                  <a:spcPct val="90000"/>
                </a:lnSpc>
                <a:spcBef>
                  <a:spcPct val="0"/>
                </a:spcBef>
                <a:spcAft>
                  <a:spcPct val="0"/>
                </a:spcAft>
                <a:buClrTx/>
                <a:buSzTx/>
                <a:buFontTx/>
                <a:buNone/>
                <a:tabLst/>
                <a:defRPr/>
              </a:pPr>
              <a:r>
                <a:rPr kumimoji="0" lang="en-US" sz="1961" b="1" i="0" u="none" strike="noStrike" kern="1200" cap="none" spc="0" normalizeH="0" baseline="0" noProof="0" dirty="0">
                  <a:ln>
                    <a:noFill/>
                  </a:ln>
                  <a:gradFill>
                    <a:gsLst>
                      <a:gs pos="0">
                        <a:srgbClr val="353535"/>
                      </a:gs>
                      <a:gs pos="100000">
                        <a:srgbClr val="353535"/>
                      </a:gs>
                    </a:gsLst>
                    <a:lin ang="5400000" scaled="0"/>
                  </a:gradFill>
                  <a:effectLst/>
                  <a:uLnTx/>
                  <a:uFillTx/>
                  <a:latin typeface="Segoe UI"/>
                  <a:ea typeface="Segoe UI" pitchFamily="34" charset="0"/>
                  <a:cs typeface="Segoe UI" pitchFamily="34" charset="0"/>
                </a:rPr>
                <a:t>Development</a:t>
              </a:r>
            </a:p>
          </p:txBody>
        </p:sp>
        <p:sp>
          <p:nvSpPr>
            <p:cNvPr id="106" name="Rectangle 105"/>
            <p:cNvSpPr/>
            <p:nvPr/>
          </p:nvSpPr>
          <p:spPr bwMode="auto">
            <a:xfrm>
              <a:off x="600126" y="3946199"/>
              <a:ext cx="2367959" cy="7589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554" tIns="143366" rIns="179208" bIns="143366" numCol="1" spcCol="0" rtlCol="0" fromWordArt="0" anchor="ctr" anchorCtr="0" forceAA="0" compatLnSpc="1">
              <a:prstTxWarp prst="textNoShape">
                <a:avLst/>
              </a:prstTxWarp>
              <a:noAutofit/>
            </a:bodyPr>
            <a:lstStyle/>
            <a:p>
              <a:pPr marL="0" marR="0" lvl="0" indent="0" algn="l" defTabSz="913587" rtl="0" eaLnBrk="1" fontAlgn="base" latinLnBrk="0" hangingPunct="1">
                <a:lnSpc>
                  <a:spcPct val="90000"/>
                </a:lnSpc>
                <a:spcBef>
                  <a:spcPct val="0"/>
                </a:spcBef>
                <a:spcAft>
                  <a:spcPct val="0"/>
                </a:spcAft>
                <a:buClrTx/>
                <a:buSzTx/>
                <a:buFontTx/>
                <a:buNone/>
                <a:tabLst/>
                <a:defRPr/>
              </a:pPr>
              <a:r>
                <a:rPr kumimoji="0" lang="en-US" sz="156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Local Development</a:t>
              </a:r>
            </a:p>
          </p:txBody>
        </p:sp>
        <p:sp>
          <p:nvSpPr>
            <p:cNvPr id="104" name="Rectangle 103"/>
            <p:cNvSpPr/>
            <p:nvPr/>
          </p:nvSpPr>
          <p:spPr bwMode="auto">
            <a:xfrm>
              <a:off x="600126" y="4726362"/>
              <a:ext cx="2367959" cy="7589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554" tIns="143366" rIns="179208" bIns="143366" numCol="1" spcCol="0" rtlCol="0" fromWordArt="0" anchor="ctr" anchorCtr="0" forceAA="0" compatLnSpc="1">
              <a:prstTxWarp prst="textNoShape">
                <a:avLst/>
              </a:prstTxWarp>
              <a:noAutofit/>
            </a:bodyPr>
            <a:lstStyle/>
            <a:p>
              <a:pPr marL="0" marR="0" lvl="0" indent="0" algn="l" defTabSz="913587" rtl="0" eaLnBrk="1" fontAlgn="base" latinLnBrk="0" hangingPunct="1">
                <a:lnSpc>
                  <a:spcPct val="90000"/>
                </a:lnSpc>
                <a:spcBef>
                  <a:spcPct val="0"/>
                </a:spcBef>
                <a:spcAft>
                  <a:spcPct val="0"/>
                </a:spcAft>
                <a:buClrTx/>
                <a:buSzTx/>
                <a:buFontTx/>
                <a:buNone/>
                <a:tabLst/>
                <a:defRPr/>
              </a:pPr>
              <a:r>
                <a:rPr kumimoji="0" lang="en-US" sz="156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Monitoring</a:t>
              </a:r>
            </a:p>
          </p:txBody>
        </p:sp>
        <p:sp>
          <p:nvSpPr>
            <p:cNvPr id="105" name="Rectangle 104"/>
            <p:cNvSpPr/>
            <p:nvPr/>
          </p:nvSpPr>
          <p:spPr bwMode="auto">
            <a:xfrm>
              <a:off x="600126" y="2389033"/>
              <a:ext cx="2370688" cy="75515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554" tIns="143366" rIns="179208" bIns="143366" numCol="1" spcCol="0" rtlCol="0" fromWordArt="0" anchor="ctr" anchorCtr="0" forceAA="0" compatLnSpc="1">
              <a:prstTxWarp prst="textNoShape">
                <a:avLst/>
              </a:prstTxWarp>
              <a:noAutofit/>
            </a:bodyPr>
            <a:lstStyle/>
            <a:p>
              <a:pPr marL="0" marR="0" lvl="0" indent="0" algn="l" defTabSz="913587" rtl="0" eaLnBrk="1" fontAlgn="base" latinLnBrk="0" hangingPunct="1">
                <a:lnSpc>
                  <a:spcPct val="90000"/>
                </a:lnSpc>
                <a:spcBef>
                  <a:spcPct val="0"/>
                </a:spcBef>
                <a:spcAft>
                  <a:spcPct val="0"/>
                </a:spcAft>
                <a:buClrTx/>
                <a:buSzTx/>
                <a:buFontTx/>
                <a:buNone/>
                <a:tabLst/>
                <a:defRPr/>
              </a:pPr>
              <a:r>
                <a:rPr kumimoji="0" lang="en-US" sz="156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IDE support</a:t>
              </a:r>
            </a:p>
          </p:txBody>
        </p:sp>
        <p:sp>
          <p:nvSpPr>
            <p:cNvPr id="107" name="Rectangle 106"/>
            <p:cNvSpPr/>
            <p:nvPr/>
          </p:nvSpPr>
          <p:spPr bwMode="auto">
            <a:xfrm>
              <a:off x="600126" y="3168448"/>
              <a:ext cx="2367959" cy="7589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554" tIns="143366" rIns="179208" bIns="143366" numCol="1" spcCol="0" rtlCol="0" fromWordArt="0" anchor="ctr" anchorCtr="0" forceAA="0" compatLnSpc="1">
              <a:prstTxWarp prst="textNoShape">
                <a:avLst/>
              </a:prstTxWarp>
              <a:noAutofit/>
            </a:bodyPr>
            <a:lstStyle/>
            <a:p>
              <a:pPr marL="0" marR="0" lvl="0" indent="0" algn="l" defTabSz="913587" rtl="0" eaLnBrk="1" fontAlgn="base" latinLnBrk="0" hangingPunct="1">
                <a:lnSpc>
                  <a:spcPct val="90000"/>
                </a:lnSpc>
                <a:spcBef>
                  <a:spcPct val="0"/>
                </a:spcBef>
                <a:spcAft>
                  <a:spcPct val="0"/>
                </a:spcAft>
                <a:buClrTx/>
                <a:buSzTx/>
                <a:buFontTx/>
                <a:buNone/>
                <a:tabLst/>
                <a:defRPr/>
              </a:pPr>
              <a:r>
                <a:rPr kumimoji="0" lang="en-US" sz="156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Integrated DevOps</a:t>
              </a:r>
            </a:p>
          </p:txBody>
        </p:sp>
        <p:sp>
          <p:nvSpPr>
            <p:cNvPr id="72" name="Rectangle 71">
              <a:extLst>
                <a:ext uri="{FF2B5EF4-FFF2-40B4-BE49-F238E27FC236}">
                  <a16:creationId xmlns:a16="http://schemas.microsoft.com/office/drawing/2014/main" id="{2E6D62AC-4DD7-48DB-85B1-19777ED47C42}"/>
                </a:ext>
              </a:extLst>
            </p:cNvPr>
            <p:cNvSpPr/>
            <p:nvPr/>
          </p:nvSpPr>
          <p:spPr bwMode="auto">
            <a:xfrm>
              <a:off x="600126" y="5506525"/>
              <a:ext cx="2367959" cy="7589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554" tIns="143366" rIns="179208" bIns="143366" numCol="1" spcCol="0" rtlCol="0" fromWordArt="0" anchor="ctr" anchorCtr="0" forceAA="0" compatLnSpc="1">
              <a:prstTxWarp prst="textNoShape">
                <a:avLst/>
              </a:prstTxWarp>
              <a:noAutofit/>
            </a:bodyPr>
            <a:lstStyle/>
            <a:p>
              <a:pPr marL="0" marR="0" lvl="0" indent="0" algn="l" defTabSz="913587" rtl="0" eaLnBrk="1" fontAlgn="base" latinLnBrk="0" hangingPunct="1">
                <a:lnSpc>
                  <a:spcPct val="90000"/>
                </a:lnSpc>
                <a:spcBef>
                  <a:spcPct val="0"/>
                </a:spcBef>
                <a:spcAft>
                  <a:spcPct val="0"/>
                </a:spcAft>
                <a:buClrTx/>
                <a:buSzTx/>
                <a:buFontTx/>
                <a:buNone/>
                <a:tabLst/>
                <a:defRPr/>
              </a:pPr>
              <a:r>
                <a:rPr kumimoji="0" lang="en-US" sz="156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Visual Debug History</a:t>
              </a:r>
            </a:p>
          </p:txBody>
        </p:sp>
        <p:sp>
          <p:nvSpPr>
            <p:cNvPr id="67" name="Freeform 33"/>
            <p:cNvSpPr>
              <a:spLocks noEditPoints="1"/>
            </p:cNvSpPr>
            <p:nvPr/>
          </p:nvSpPr>
          <p:spPr bwMode="auto">
            <a:xfrm>
              <a:off x="827890" y="4159770"/>
              <a:ext cx="367950" cy="331812"/>
            </a:xfrm>
            <a:custGeom>
              <a:avLst/>
              <a:gdLst>
                <a:gd name="T0" fmla="*/ 110 w 236"/>
                <a:gd name="T1" fmla="*/ 0 h 204"/>
                <a:gd name="T2" fmla="*/ 110 w 236"/>
                <a:gd name="T3" fmla="*/ 51 h 204"/>
                <a:gd name="T4" fmla="*/ 0 w 236"/>
                <a:gd name="T5" fmla="*/ 51 h 204"/>
                <a:gd name="T6" fmla="*/ 0 w 236"/>
                <a:gd name="T7" fmla="*/ 60 h 204"/>
                <a:gd name="T8" fmla="*/ 0 w 236"/>
                <a:gd name="T9" fmla="*/ 170 h 204"/>
                <a:gd name="T10" fmla="*/ 84 w 236"/>
                <a:gd name="T11" fmla="*/ 170 h 204"/>
                <a:gd name="T12" fmla="*/ 84 w 236"/>
                <a:gd name="T13" fmla="*/ 187 h 204"/>
                <a:gd name="T14" fmla="*/ 51 w 236"/>
                <a:gd name="T15" fmla="*/ 187 h 204"/>
                <a:gd name="T16" fmla="*/ 51 w 236"/>
                <a:gd name="T17" fmla="*/ 204 h 204"/>
                <a:gd name="T18" fmla="*/ 236 w 236"/>
                <a:gd name="T19" fmla="*/ 204 h 204"/>
                <a:gd name="T20" fmla="*/ 236 w 236"/>
                <a:gd name="T21" fmla="*/ 0 h 204"/>
                <a:gd name="T22" fmla="*/ 110 w 236"/>
                <a:gd name="T23" fmla="*/ 0 h 204"/>
                <a:gd name="T24" fmla="*/ 126 w 236"/>
                <a:gd name="T25" fmla="*/ 17 h 204"/>
                <a:gd name="T26" fmla="*/ 219 w 236"/>
                <a:gd name="T27" fmla="*/ 17 h 204"/>
                <a:gd name="T28" fmla="*/ 219 w 236"/>
                <a:gd name="T29" fmla="*/ 68 h 204"/>
                <a:gd name="T30" fmla="*/ 177 w 236"/>
                <a:gd name="T31" fmla="*/ 68 h 204"/>
                <a:gd name="T32" fmla="*/ 177 w 236"/>
                <a:gd name="T33" fmla="*/ 51 h 204"/>
                <a:gd name="T34" fmla="*/ 126 w 236"/>
                <a:gd name="T35" fmla="*/ 51 h 204"/>
                <a:gd name="T36" fmla="*/ 126 w 236"/>
                <a:gd name="T37" fmla="*/ 17 h 204"/>
                <a:gd name="T38" fmla="*/ 177 w 236"/>
                <a:gd name="T39" fmla="*/ 85 h 204"/>
                <a:gd name="T40" fmla="*/ 219 w 236"/>
                <a:gd name="T41" fmla="*/ 85 h 204"/>
                <a:gd name="T42" fmla="*/ 219 w 236"/>
                <a:gd name="T43" fmla="*/ 119 h 204"/>
                <a:gd name="T44" fmla="*/ 177 w 236"/>
                <a:gd name="T45" fmla="*/ 119 h 204"/>
                <a:gd name="T46" fmla="*/ 177 w 236"/>
                <a:gd name="T47" fmla="*/ 85 h 204"/>
                <a:gd name="T48" fmla="*/ 17 w 236"/>
                <a:gd name="T49" fmla="*/ 68 h 204"/>
                <a:gd name="T50" fmla="*/ 160 w 236"/>
                <a:gd name="T51" fmla="*/ 68 h 204"/>
                <a:gd name="T52" fmla="*/ 160 w 236"/>
                <a:gd name="T53" fmla="*/ 153 h 204"/>
                <a:gd name="T54" fmla="*/ 17 w 236"/>
                <a:gd name="T55" fmla="*/ 153 h 204"/>
                <a:gd name="T56" fmla="*/ 17 w 236"/>
                <a:gd name="T57" fmla="*/ 68 h 204"/>
                <a:gd name="T58" fmla="*/ 101 w 236"/>
                <a:gd name="T59" fmla="*/ 187 h 204"/>
                <a:gd name="T60" fmla="*/ 101 w 236"/>
                <a:gd name="T61" fmla="*/ 170 h 204"/>
                <a:gd name="T62" fmla="*/ 177 w 236"/>
                <a:gd name="T63" fmla="*/ 170 h 204"/>
                <a:gd name="T64" fmla="*/ 177 w 236"/>
                <a:gd name="T65" fmla="*/ 136 h 204"/>
                <a:gd name="T66" fmla="*/ 219 w 236"/>
                <a:gd name="T67" fmla="*/ 136 h 204"/>
                <a:gd name="T68" fmla="*/ 219 w 236"/>
                <a:gd name="T69" fmla="*/ 187 h 204"/>
                <a:gd name="T70" fmla="*/ 101 w 236"/>
                <a:gd name="T71" fmla="*/ 187 h 204"/>
                <a:gd name="T72" fmla="*/ 202 w 236"/>
                <a:gd name="T73" fmla="*/ 51 h 204"/>
                <a:gd name="T74" fmla="*/ 185 w 236"/>
                <a:gd name="T75" fmla="*/ 51 h 204"/>
                <a:gd name="T76" fmla="*/ 185 w 236"/>
                <a:gd name="T77" fmla="*/ 34 h 204"/>
                <a:gd name="T78" fmla="*/ 202 w 236"/>
                <a:gd name="T79" fmla="*/ 34 h 204"/>
                <a:gd name="T80" fmla="*/ 202 w 236"/>
                <a:gd name="T81" fmla="*/ 5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04">
                  <a:moveTo>
                    <a:pt x="110" y="0"/>
                  </a:moveTo>
                  <a:lnTo>
                    <a:pt x="110" y="51"/>
                  </a:lnTo>
                  <a:lnTo>
                    <a:pt x="0" y="51"/>
                  </a:lnTo>
                  <a:lnTo>
                    <a:pt x="0" y="60"/>
                  </a:lnTo>
                  <a:lnTo>
                    <a:pt x="0" y="170"/>
                  </a:lnTo>
                  <a:lnTo>
                    <a:pt x="84" y="170"/>
                  </a:lnTo>
                  <a:lnTo>
                    <a:pt x="84" y="187"/>
                  </a:lnTo>
                  <a:lnTo>
                    <a:pt x="51" y="187"/>
                  </a:lnTo>
                  <a:lnTo>
                    <a:pt x="51" y="204"/>
                  </a:lnTo>
                  <a:lnTo>
                    <a:pt x="236" y="204"/>
                  </a:lnTo>
                  <a:lnTo>
                    <a:pt x="236" y="0"/>
                  </a:lnTo>
                  <a:lnTo>
                    <a:pt x="110" y="0"/>
                  </a:lnTo>
                  <a:close/>
                  <a:moveTo>
                    <a:pt x="126" y="17"/>
                  </a:moveTo>
                  <a:lnTo>
                    <a:pt x="219" y="17"/>
                  </a:lnTo>
                  <a:lnTo>
                    <a:pt x="219" y="68"/>
                  </a:lnTo>
                  <a:lnTo>
                    <a:pt x="177" y="68"/>
                  </a:lnTo>
                  <a:lnTo>
                    <a:pt x="177" y="51"/>
                  </a:lnTo>
                  <a:lnTo>
                    <a:pt x="126" y="51"/>
                  </a:lnTo>
                  <a:lnTo>
                    <a:pt x="126" y="17"/>
                  </a:lnTo>
                  <a:close/>
                  <a:moveTo>
                    <a:pt x="177" y="85"/>
                  </a:moveTo>
                  <a:lnTo>
                    <a:pt x="219" y="85"/>
                  </a:lnTo>
                  <a:lnTo>
                    <a:pt x="219" y="119"/>
                  </a:lnTo>
                  <a:lnTo>
                    <a:pt x="177" y="119"/>
                  </a:lnTo>
                  <a:lnTo>
                    <a:pt x="177" y="85"/>
                  </a:lnTo>
                  <a:close/>
                  <a:moveTo>
                    <a:pt x="17" y="68"/>
                  </a:moveTo>
                  <a:lnTo>
                    <a:pt x="160" y="68"/>
                  </a:lnTo>
                  <a:lnTo>
                    <a:pt x="160" y="153"/>
                  </a:lnTo>
                  <a:lnTo>
                    <a:pt x="17" y="153"/>
                  </a:lnTo>
                  <a:lnTo>
                    <a:pt x="17" y="68"/>
                  </a:lnTo>
                  <a:close/>
                  <a:moveTo>
                    <a:pt x="101" y="187"/>
                  </a:moveTo>
                  <a:lnTo>
                    <a:pt x="101" y="170"/>
                  </a:lnTo>
                  <a:lnTo>
                    <a:pt x="177" y="170"/>
                  </a:lnTo>
                  <a:lnTo>
                    <a:pt x="177" y="136"/>
                  </a:lnTo>
                  <a:lnTo>
                    <a:pt x="219" y="136"/>
                  </a:lnTo>
                  <a:lnTo>
                    <a:pt x="219" y="187"/>
                  </a:lnTo>
                  <a:lnTo>
                    <a:pt x="101" y="187"/>
                  </a:lnTo>
                  <a:close/>
                  <a:moveTo>
                    <a:pt x="202" y="51"/>
                  </a:moveTo>
                  <a:lnTo>
                    <a:pt x="185" y="51"/>
                  </a:lnTo>
                  <a:lnTo>
                    <a:pt x="185" y="34"/>
                  </a:lnTo>
                  <a:lnTo>
                    <a:pt x="202" y="34"/>
                  </a:lnTo>
                  <a:lnTo>
                    <a:pt x="202" y="51"/>
                  </a:lnTo>
                  <a:close/>
                </a:path>
              </a:pathLst>
            </a:custGeom>
            <a:solidFill>
              <a:schemeClr val="bg1"/>
            </a:solidFill>
            <a:ln>
              <a:noFill/>
            </a:ln>
          </p:spPr>
          <p:txBody>
            <a:bodyPr vert="horz" wrap="square" lIns="89604" tIns="44802" rIns="89604" bIns="44802" numCol="1" anchor="t" anchorCtr="0" compatLnSpc="1">
              <a:prstTxWarp prst="textNoShape">
                <a:avLst/>
              </a:prstTxWarp>
            </a:bodyPr>
            <a:lstStyle/>
            <a:p>
              <a:pPr marL="0" marR="0" lvl="0" indent="0" algn="l" defTabSz="91379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505050"/>
                </a:solidFill>
                <a:effectLst/>
                <a:uLnTx/>
                <a:uFillTx/>
                <a:latin typeface="Segoe UI"/>
                <a:ea typeface="+mn-ea"/>
                <a:cs typeface="+mn-cs"/>
              </a:endParaRPr>
            </a:p>
          </p:txBody>
        </p:sp>
        <p:sp>
          <p:nvSpPr>
            <p:cNvPr id="117" name="Freeform 41"/>
            <p:cNvSpPr>
              <a:spLocks noEditPoints="1"/>
            </p:cNvSpPr>
            <p:nvPr/>
          </p:nvSpPr>
          <p:spPr bwMode="auto">
            <a:xfrm>
              <a:off x="805385" y="4880352"/>
              <a:ext cx="412961" cy="441433"/>
            </a:xfrm>
            <a:custGeom>
              <a:avLst/>
              <a:gdLst>
                <a:gd name="T0" fmla="*/ 56 w 104"/>
                <a:gd name="T1" fmla="*/ 104 h 104"/>
                <a:gd name="T2" fmla="*/ 56 w 104"/>
                <a:gd name="T3" fmla="*/ 88 h 104"/>
                <a:gd name="T4" fmla="*/ 88 w 104"/>
                <a:gd name="T5" fmla="*/ 56 h 104"/>
                <a:gd name="T6" fmla="*/ 104 w 104"/>
                <a:gd name="T7" fmla="*/ 56 h 104"/>
                <a:gd name="T8" fmla="*/ 104 w 104"/>
                <a:gd name="T9" fmla="*/ 48 h 104"/>
                <a:gd name="T10" fmla="*/ 88 w 104"/>
                <a:gd name="T11" fmla="*/ 48 h 104"/>
                <a:gd name="T12" fmla="*/ 56 w 104"/>
                <a:gd name="T13" fmla="*/ 16 h 104"/>
                <a:gd name="T14" fmla="*/ 56 w 104"/>
                <a:gd name="T15" fmla="*/ 0 h 104"/>
                <a:gd name="T16" fmla="*/ 48 w 104"/>
                <a:gd name="T17" fmla="*/ 0 h 104"/>
                <a:gd name="T18" fmla="*/ 48 w 104"/>
                <a:gd name="T19" fmla="*/ 16 h 104"/>
                <a:gd name="T20" fmla="*/ 16 w 104"/>
                <a:gd name="T21" fmla="*/ 48 h 104"/>
                <a:gd name="T22" fmla="*/ 0 w 104"/>
                <a:gd name="T23" fmla="*/ 48 h 104"/>
                <a:gd name="T24" fmla="*/ 0 w 104"/>
                <a:gd name="T25" fmla="*/ 56 h 104"/>
                <a:gd name="T26" fmla="*/ 16 w 104"/>
                <a:gd name="T27" fmla="*/ 56 h 104"/>
                <a:gd name="T28" fmla="*/ 48 w 104"/>
                <a:gd name="T29" fmla="*/ 88 h 104"/>
                <a:gd name="T30" fmla="*/ 48 w 104"/>
                <a:gd name="T31" fmla="*/ 104 h 104"/>
                <a:gd name="T32" fmla="*/ 56 w 104"/>
                <a:gd name="T33" fmla="*/ 104 h 104"/>
                <a:gd name="T34" fmla="*/ 24 w 104"/>
                <a:gd name="T35" fmla="*/ 52 h 104"/>
                <a:gd name="T36" fmla="*/ 52 w 104"/>
                <a:gd name="T37" fmla="*/ 24 h 104"/>
                <a:gd name="T38" fmla="*/ 80 w 104"/>
                <a:gd name="T39" fmla="*/ 52 h 104"/>
                <a:gd name="T40" fmla="*/ 52 w 104"/>
                <a:gd name="T41" fmla="*/ 80 h 104"/>
                <a:gd name="T42" fmla="*/ 24 w 104"/>
                <a:gd name="T43" fmla="*/ 52 h 104"/>
                <a:gd name="T44" fmla="*/ 68 w 104"/>
                <a:gd name="T45" fmla="*/ 52 h 104"/>
                <a:gd name="T46" fmla="*/ 52 w 104"/>
                <a:gd name="T47" fmla="*/ 36 h 104"/>
                <a:gd name="T48" fmla="*/ 36 w 104"/>
                <a:gd name="T49" fmla="*/ 52 h 104"/>
                <a:gd name="T50" fmla="*/ 52 w 104"/>
                <a:gd name="T51" fmla="*/ 68 h 104"/>
                <a:gd name="T52" fmla="*/ 68 w 104"/>
                <a:gd name="T53" fmla="*/ 52 h 104"/>
                <a:gd name="T54" fmla="*/ 44 w 104"/>
                <a:gd name="T55" fmla="*/ 52 h 104"/>
                <a:gd name="T56" fmla="*/ 52 w 104"/>
                <a:gd name="T57" fmla="*/ 44 h 104"/>
                <a:gd name="T58" fmla="*/ 60 w 104"/>
                <a:gd name="T59" fmla="*/ 52 h 104"/>
                <a:gd name="T60" fmla="*/ 52 w 104"/>
                <a:gd name="T61" fmla="*/ 60 h 104"/>
                <a:gd name="T62" fmla="*/ 44 w 104"/>
                <a:gd name="T63"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4" h="104">
                  <a:moveTo>
                    <a:pt x="56" y="104"/>
                  </a:moveTo>
                  <a:cubicBezTo>
                    <a:pt x="56" y="88"/>
                    <a:pt x="56" y="88"/>
                    <a:pt x="56" y="88"/>
                  </a:cubicBezTo>
                  <a:cubicBezTo>
                    <a:pt x="73" y="86"/>
                    <a:pt x="86" y="73"/>
                    <a:pt x="88" y="56"/>
                  </a:cubicBezTo>
                  <a:cubicBezTo>
                    <a:pt x="104" y="56"/>
                    <a:pt x="104" y="56"/>
                    <a:pt x="104" y="56"/>
                  </a:cubicBezTo>
                  <a:cubicBezTo>
                    <a:pt x="104" y="48"/>
                    <a:pt x="104" y="48"/>
                    <a:pt x="104" y="48"/>
                  </a:cubicBezTo>
                  <a:cubicBezTo>
                    <a:pt x="88" y="48"/>
                    <a:pt x="88" y="48"/>
                    <a:pt x="88" y="48"/>
                  </a:cubicBezTo>
                  <a:cubicBezTo>
                    <a:pt x="86" y="31"/>
                    <a:pt x="73" y="18"/>
                    <a:pt x="56" y="16"/>
                  </a:cubicBezTo>
                  <a:cubicBezTo>
                    <a:pt x="56" y="0"/>
                    <a:pt x="56" y="0"/>
                    <a:pt x="56" y="0"/>
                  </a:cubicBezTo>
                  <a:cubicBezTo>
                    <a:pt x="48" y="0"/>
                    <a:pt x="48" y="0"/>
                    <a:pt x="48" y="0"/>
                  </a:cubicBezTo>
                  <a:cubicBezTo>
                    <a:pt x="48" y="16"/>
                    <a:pt x="48" y="16"/>
                    <a:pt x="48" y="16"/>
                  </a:cubicBezTo>
                  <a:cubicBezTo>
                    <a:pt x="31" y="18"/>
                    <a:pt x="18" y="31"/>
                    <a:pt x="16" y="48"/>
                  </a:cubicBezTo>
                  <a:cubicBezTo>
                    <a:pt x="0" y="48"/>
                    <a:pt x="0" y="48"/>
                    <a:pt x="0" y="48"/>
                  </a:cubicBezTo>
                  <a:cubicBezTo>
                    <a:pt x="0" y="56"/>
                    <a:pt x="0" y="56"/>
                    <a:pt x="0" y="56"/>
                  </a:cubicBezTo>
                  <a:cubicBezTo>
                    <a:pt x="16" y="56"/>
                    <a:pt x="16" y="56"/>
                    <a:pt x="16" y="56"/>
                  </a:cubicBezTo>
                  <a:cubicBezTo>
                    <a:pt x="18" y="73"/>
                    <a:pt x="31" y="86"/>
                    <a:pt x="48" y="88"/>
                  </a:cubicBezTo>
                  <a:cubicBezTo>
                    <a:pt x="48" y="104"/>
                    <a:pt x="48" y="104"/>
                    <a:pt x="48" y="104"/>
                  </a:cubicBezTo>
                  <a:lnTo>
                    <a:pt x="56" y="104"/>
                  </a:lnTo>
                  <a:close/>
                  <a:moveTo>
                    <a:pt x="24" y="52"/>
                  </a:moveTo>
                  <a:cubicBezTo>
                    <a:pt x="24" y="37"/>
                    <a:pt x="37" y="24"/>
                    <a:pt x="52" y="24"/>
                  </a:cubicBezTo>
                  <a:cubicBezTo>
                    <a:pt x="67" y="24"/>
                    <a:pt x="80" y="37"/>
                    <a:pt x="80" y="52"/>
                  </a:cubicBezTo>
                  <a:cubicBezTo>
                    <a:pt x="80" y="67"/>
                    <a:pt x="67" y="80"/>
                    <a:pt x="52" y="80"/>
                  </a:cubicBezTo>
                  <a:cubicBezTo>
                    <a:pt x="37" y="80"/>
                    <a:pt x="24" y="67"/>
                    <a:pt x="24" y="52"/>
                  </a:cubicBezTo>
                  <a:close/>
                  <a:moveTo>
                    <a:pt x="68" y="52"/>
                  </a:moveTo>
                  <a:cubicBezTo>
                    <a:pt x="68" y="43"/>
                    <a:pt x="61" y="36"/>
                    <a:pt x="52" y="36"/>
                  </a:cubicBezTo>
                  <a:cubicBezTo>
                    <a:pt x="43" y="36"/>
                    <a:pt x="36" y="43"/>
                    <a:pt x="36" y="52"/>
                  </a:cubicBezTo>
                  <a:cubicBezTo>
                    <a:pt x="36" y="61"/>
                    <a:pt x="43" y="68"/>
                    <a:pt x="52" y="68"/>
                  </a:cubicBezTo>
                  <a:cubicBezTo>
                    <a:pt x="61" y="68"/>
                    <a:pt x="68" y="61"/>
                    <a:pt x="68" y="52"/>
                  </a:cubicBezTo>
                  <a:close/>
                  <a:moveTo>
                    <a:pt x="44" y="52"/>
                  </a:moveTo>
                  <a:cubicBezTo>
                    <a:pt x="44" y="48"/>
                    <a:pt x="48" y="44"/>
                    <a:pt x="52" y="44"/>
                  </a:cubicBezTo>
                  <a:cubicBezTo>
                    <a:pt x="56" y="44"/>
                    <a:pt x="60" y="48"/>
                    <a:pt x="60" y="52"/>
                  </a:cubicBezTo>
                  <a:cubicBezTo>
                    <a:pt x="60" y="56"/>
                    <a:pt x="56" y="60"/>
                    <a:pt x="52" y="60"/>
                  </a:cubicBezTo>
                  <a:cubicBezTo>
                    <a:pt x="48" y="60"/>
                    <a:pt x="44" y="56"/>
                    <a:pt x="44" y="52"/>
                  </a:cubicBezTo>
                  <a:close/>
                </a:path>
              </a:pathLst>
            </a:custGeom>
            <a:solidFill>
              <a:schemeClr val="bg1"/>
            </a:solidFill>
            <a:ln>
              <a:noFill/>
            </a:ln>
          </p:spPr>
          <p:txBody>
            <a:bodyPr vert="horz" wrap="square" lIns="89604" tIns="44802" rIns="89604" bIns="44802" numCol="1" anchor="t" anchorCtr="0" compatLnSpc="1">
              <a:prstTxWarp prst="textNoShape">
                <a:avLst/>
              </a:prstTxWarp>
            </a:bodyPr>
            <a:lstStyle/>
            <a:p>
              <a:pPr marL="0" marR="0" lvl="0" indent="0" algn="l" defTabSz="91379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505050"/>
                </a:solidFill>
                <a:effectLst/>
                <a:uLnTx/>
                <a:uFillTx/>
                <a:latin typeface="Segoe UI"/>
                <a:ea typeface="+mn-ea"/>
                <a:cs typeface="+mn-cs"/>
              </a:endParaRPr>
            </a:p>
          </p:txBody>
        </p:sp>
        <p:pic>
          <p:nvPicPr>
            <p:cNvPr id="119" name="Picture 118"/>
            <p:cNvPicPr>
              <a:picLocks noChangeAspect="1"/>
            </p:cNvPicPr>
            <p:nvPr/>
          </p:nvPicPr>
          <p:blipFill rotWithShape="1">
            <a:blip r:embed="rId16"/>
            <a:srcRect t="24612" b="31602"/>
            <a:stretch/>
          </p:blipFill>
          <p:spPr>
            <a:xfrm>
              <a:off x="548944" y="2579670"/>
              <a:ext cx="925843" cy="373884"/>
            </a:xfrm>
            <a:prstGeom prst="rect">
              <a:avLst/>
            </a:prstGeom>
          </p:spPr>
        </p:pic>
        <p:sp>
          <p:nvSpPr>
            <p:cNvPr id="57" name="arrow_5">
              <a:extLst>
                <a:ext uri="{FF2B5EF4-FFF2-40B4-BE49-F238E27FC236}">
                  <a16:creationId xmlns:a16="http://schemas.microsoft.com/office/drawing/2014/main" id="{8C45ED02-1047-45CD-93DC-750BEE10041C}"/>
                </a:ext>
              </a:extLst>
            </p:cNvPr>
            <p:cNvSpPr>
              <a:spLocks noChangeAspect="1" noEditPoints="1"/>
            </p:cNvSpPr>
            <p:nvPr/>
          </p:nvSpPr>
          <p:spPr bwMode="auto">
            <a:xfrm>
              <a:off x="829720" y="3362315"/>
              <a:ext cx="364291" cy="365760"/>
            </a:xfrm>
            <a:custGeom>
              <a:avLst/>
              <a:gdLst>
                <a:gd name="T0" fmla="*/ 102 w 248"/>
                <a:gd name="T1" fmla="*/ 0 h 249"/>
                <a:gd name="T2" fmla="*/ 176 w 248"/>
                <a:gd name="T3" fmla="*/ 73 h 249"/>
                <a:gd name="T4" fmla="*/ 102 w 248"/>
                <a:gd name="T5" fmla="*/ 147 h 249"/>
                <a:gd name="T6" fmla="*/ 176 w 248"/>
                <a:gd name="T7" fmla="*/ 73 h 249"/>
                <a:gd name="T8" fmla="*/ 0 w 248"/>
                <a:gd name="T9" fmla="*/ 73 h 249"/>
                <a:gd name="T10" fmla="*/ 146 w 248"/>
                <a:gd name="T11" fmla="*/ 103 h 249"/>
                <a:gd name="T12" fmla="*/ 72 w 248"/>
                <a:gd name="T13" fmla="*/ 176 h 249"/>
                <a:gd name="T14" fmla="*/ 146 w 248"/>
                <a:gd name="T15" fmla="*/ 249 h 249"/>
                <a:gd name="T16" fmla="*/ 72 w 248"/>
                <a:gd name="T17" fmla="*/ 176 h 249"/>
                <a:gd name="T18" fmla="*/ 248 w 248"/>
                <a:gd name="T19" fmla="*/ 17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9">
                  <a:moveTo>
                    <a:pt x="102" y="0"/>
                  </a:moveTo>
                  <a:lnTo>
                    <a:pt x="176" y="73"/>
                  </a:lnTo>
                  <a:lnTo>
                    <a:pt x="102" y="147"/>
                  </a:lnTo>
                  <a:moveTo>
                    <a:pt x="176" y="73"/>
                  </a:moveTo>
                  <a:lnTo>
                    <a:pt x="0" y="73"/>
                  </a:lnTo>
                  <a:moveTo>
                    <a:pt x="146" y="103"/>
                  </a:moveTo>
                  <a:lnTo>
                    <a:pt x="72" y="176"/>
                  </a:lnTo>
                  <a:lnTo>
                    <a:pt x="146" y="249"/>
                  </a:lnTo>
                  <a:moveTo>
                    <a:pt x="72" y="176"/>
                  </a:moveTo>
                  <a:lnTo>
                    <a:pt x="248" y="176"/>
                  </a:lnTo>
                </a:path>
              </a:pathLst>
            </a:custGeom>
            <a:noFill/>
            <a:ln w="28575" cap="sq">
              <a:solidFill>
                <a:schemeClr val="bg1"/>
              </a:solidFill>
              <a:prstDash val="solid"/>
              <a:miter lim="800000"/>
              <a:headEnd/>
              <a:tailEnd/>
            </a:ln>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75" name="Eye">
              <a:extLst>
                <a:ext uri="{FF2B5EF4-FFF2-40B4-BE49-F238E27FC236}">
                  <a16:creationId xmlns:a16="http://schemas.microsoft.com/office/drawing/2014/main" id="{A345FAC2-D06D-47B9-A9D6-D14DFA1C23B7}"/>
                </a:ext>
              </a:extLst>
            </p:cNvPr>
            <p:cNvSpPr>
              <a:spLocks noChangeAspect="1" noEditPoints="1"/>
            </p:cNvSpPr>
            <p:nvPr/>
          </p:nvSpPr>
          <p:spPr bwMode="auto">
            <a:xfrm>
              <a:off x="806125" y="5787804"/>
              <a:ext cx="411480" cy="227186"/>
            </a:xfrm>
            <a:custGeom>
              <a:avLst/>
              <a:gdLst>
                <a:gd name="T0" fmla="*/ 3 w 346"/>
                <a:gd name="T1" fmla="*/ 91 h 190"/>
                <a:gd name="T2" fmla="*/ 173 w 346"/>
                <a:gd name="T3" fmla="*/ 0 h 190"/>
                <a:gd name="T4" fmla="*/ 346 w 346"/>
                <a:gd name="T5" fmla="*/ 95 h 190"/>
                <a:gd name="T6" fmla="*/ 173 w 346"/>
                <a:gd name="T7" fmla="*/ 190 h 190"/>
                <a:gd name="T8" fmla="*/ 6 w 346"/>
                <a:gd name="T9" fmla="*/ 102 h 190"/>
                <a:gd name="T10" fmla="*/ 0 w 346"/>
                <a:gd name="T11" fmla="*/ 95 h 190"/>
                <a:gd name="T12" fmla="*/ 3 w 346"/>
                <a:gd name="T13" fmla="*/ 91 h 190"/>
                <a:gd name="T14" fmla="*/ 173 w 346"/>
                <a:gd name="T15" fmla="*/ 0 h 190"/>
                <a:gd name="T16" fmla="*/ 73 w 346"/>
                <a:gd name="T17" fmla="*/ 95 h 190"/>
                <a:gd name="T18" fmla="*/ 173 w 346"/>
                <a:gd name="T19" fmla="*/ 190 h 190"/>
                <a:gd name="T20" fmla="*/ 273 w 346"/>
                <a:gd name="T21" fmla="*/ 95 h 190"/>
                <a:gd name="T22" fmla="*/ 173 w 346"/>
                <a:gd name="T23" fmla="*/ 0 h 190"/>
                <a:gd name="T24" fmla="*/ 173 w 346"/>
                <a:gd name="T25" fmla="*/ 56 h 190"/>
                <a:gd name="T26" fmla="*/ 134 w 346"/>
                <a:gd name="T27" fmla="*/ 95 h 190"/>
                <a:gd name="T28" fmla="*/ 173 w 346"/>
                <a:gd name="T29" fmla="*/ 135 h 190"/>
                <a:gd name="T30" fmla="*/ 213 w 346"/>
                <a:gd name="T31" fmla="*/ 95 h 190"/>
                <a:gd name="T32" fmla="*/ 173 w 346"/>
                <a:gd name="T33" fmla="*/ 5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190">
                  <a:moveTo>
                    <a:pt x="3" y="91"/>
                  </a:moveTo>
                  <a:cubicBezTo>
                    <a:pt x="17" y="73"/>
                    <a:pt x="77" y="0"/>
                    <a:pt x="173" y="0"/>
                  </a:cubicBezTo>
                  <a:cubicBezTo>
                    <a:pt x="283" y="0"/>
                    <a:pt x="346" y="95"/>
                    <a:pt x="346" y="95"/>
                  </a:cubicBezTo>
                  <a:cubicBezTo>
                    <a:pt x="346" y="95"/>
                    <a:pt x="283" y="190"/>
                    <a:pt x="173" y="190"/>
                  </a:cubicBezTo>
                  <a:cubicBezTo>
                    <a:pt x="82" y="190"/>
                    <a:pt x="23" y="125"/>
                    <a:pt x="6" y="102"/>
                  </a:cubicBezTo>
                  <a:cubicBezTo>
                    <a:pt x="2" y="98"/>
                    <a:pt x="0" y="95"/>
                    <a:pt x="0" y="95"/>
                  </a:cubicBezTo>
                  <a:cubicBezTo>
                    <a:pt x="0" y="95"/>
                    <a:pt x="1" y="94"/>
                    <a:pt x="3" y="91"/>
                  </a:cubicBezTo>
                  <a:close/>
                  <a:moveTo>
                    <a:pt x="173" y="0"/>
                  </a:moveTo>
                  <a:cubicBezTo>
                    <a:pt x="118" y="0"/>
                    <a:pt x="73" y="42"/>
                    <a:pt x="73" y="95"/>
                  </a:cubicBezTo>
                  <a:cubicBezTo>
                    <a:pt x="73" y="148"/>
                    <a:pt x="118" y="190"/>
                    <a:pt x="173" y="190"/>
                  </a:cubicBezTo>
                  <a:cubicBezTo>
                    <a:pt x="228" y="190"/>
                    <a:pt x="273" y="148"/>
                    <a:pt x="273" y="95"/>
                  </a:cubicBezTo>
                  <a:cubicBezTo>
                    <a:pt x="273" y="42"/>
                    <a:pt x="228" y="0"/>
                    <a:pt x="173" y="0"/>
                  </a:cubicBezTo>
                  <a:close/>
                  <a:moveTo>
                    <a:pt x="173" y="56"/>
                  </a:moveTo>
                  <a:cubicBezTo>
                    <a:pt x="151" y="56"/>
                    <a:pt x="134" y="73"/>
                    <a:pt x="134" y="95"/>
                  </a:cubicBezTo>
                  <a:cubicBezTo>
                    <a:pt x="134" y="117"/>
                    <a:pt x="151" y="135"/>
                    <a:pt x="173" y="135"/>
                  </a:cubicBezTo>
                  <a:cubicBezTo>
                    <a:pt x="195" y="135"/>
                    <a:pt x="213" y="117"/>
                    <a:pt x="213" y="95"/>
                  </a:cubicBezTo>
                  <a:cubicBezTo>
                    <a:pt x="213" y="73"/>
                    <a:pt x="195" y="56"/>
                    <a:pt x="173" y="56"/>
                  </a:cubicBezTo>
                  <a:close/>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54" name="Group 53">
            <a:extLst>
              <a:ext uri="{FF2B5EF4-FFF2-40B4-BE49-F238E27FC236}">
                <a16:creationId xmlns:a16="http://schemas.microsoft.com/office/drawing/2014/main" id="{1B25196E-D5E4-49A3-B071-864CAAE3863B}"/>
              </a:ext>
            </a:extLst>
          </p:cNvPr>
          <p:cNvGrpSpPr/>
          <p:nvPr/>
        </p:nvGrpSpPr>
        <p:grpSpPr>
          <a:xfrm>
            <a:off x="3357726" y="2352809"/>
            <a:ext cx="2738838" cy="1971494"/>
            <a:chOff x="9093048" y="2389036"/>
            <a:chExt cx="2794153" cy="2011312"/>
          </a:xfrm>
        </p:grpSpPr>
        <p:sp>
          <p:nvSpPr>
            <p:cNvPr id="68" name="Rectangle 67">
              <a:extLst>
                <a:ext uri="{FF2B5EF4-FFF2-40B4-BE49-F238E27FC236}">
                  <a16:creationId xmlns:a16="http://schemas.microsoft.com/office/drawing/2014/main" id="{3AD0958A-B3E2-4B04-A24E-33B887D9AC76}"/>
                </a:ext>
              </a:extLst>
            </p:cNvPr>
            <p:cNvSpPr/>
            <p:nvPr/>
          </p:nvSpPr>
          <p:spPr bwMode="auto">
            <a:xfrm>
              <a:off x="9093048" y="2389036"/>
              <a:ext cx="2794153" cy="6056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1" tIns="146263" rIns="182828" bIns="146263" numCol="1" spcCol="0" rtlCol="0" fromWordArt="0" anchor="ctr" anchorCtr="0" forceAA="0" compatLnSpc="1">
              <a:prstTxWarp prst="textNoShape">
                <a:avLst/>
              </a:prstTxWarp>
              <a:noAutofit/>
            </a:bodyPr>
            <a:lstStyle/>
            <a:p>
              <a:pPr marL="0" marR="0" lvl="0" indent="0" algn="l" defTabSz="932125" rtl="0" eaLnBrk="1" fontAlgn="base" latinLnBrk="0" hangingPunct="1">
                <a:lnSpc>
                  <a:spcPct val="90000"/>
                </a:lnSpc>
                <a:spcBef>
                  <a:spcPct val="0"/>
                </a:spcBef>
                <a:spcAft>
                  <a:spcPct val="0"/>
                </a:spcAft>
                <a:buClrTx/>
                <a:buSzTx/>
                <a:buFontTx/>
                <a:buNone/>
                <a:tabLst/>
                <a:defRPr/>
              </a:pPr>
              <a:r>
                <a:rPr kumimoji="0" lang="en-US" sz="1961"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Event Grid</a:t>
              </a:r>
            </a:p>
          </p:txBody>
        </p:sp>
        <p:sp>
          <p:nvSpPr>
            <p:cNvPr id="74" name="Rectangle 73">
              <a:extLst>
                <a:ext uri="{FF2B5EF4-FFF2-40B4-BE49-F238E27FC236}">
                  <a16:creationId xmlns:a16="http://schemas.microsoft.com/office/drawing/2014/main" id="{F09763F7-6821-40B0-B7AC-FDDC68810CC6}"/>
                </a:ext>
              </a:extLst>
            </p:cNvPr>
            <p:cNvSpPr/>
            <p:nvPr/>
          </p:nvSpPr>
          <p:spPr bwMode="auto">
            <a:xfrm>
              <a:off x="9093048" y="2994701"/>
              <a:ext cx="2794153" cy="140564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marL="0" marR="0" lvl="0" indent="0" algn="ctr" defTabSz="914049" rtl="0" eaLnBrk="1" fontAlgn="auto" latinLnBrk="0" hangingPunct="1">
                <a:lnSpc>
                  <a:spcPct val="90000"/>
                </a:lnSpc>
                <a:spcBef>
                  <a:spcPts val="0"/>
                </a:spcBef>
                <a:spcAft>
                  <a:spcPts val="588"/>
                </a:spcAft>
                <a:buClrTx/>
                <a:buSzTx/>
                <a:buFontTx/>
                <a:buNone/>
                <a:tabLst/>
                <a:defRPr/>
              </a:pPr>
              <a:r>
                <a:rPr kumimoji="0" lang="en-US" sz="1567"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Semilight"/>
                  <a:ea typeface="Times New Roman" panose="02020603050405020304" pitchFamily="18" charset="0"/>
                  <a:cs typeface="+mn-cs"/>
                </a:rPr>
                <a:t>Manage all events that can trigger code or logic</a:t>
              </a:r>
              <a:endParaRPr kumimoji="0" lang="en-US" sz="1567"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Semilight"/>
                <a:ea typeface="Calibri" panose="020F0502020204030204" pitchFamily="34" charset="0"/>
                <a:cs typeface="+mn-cs"/>
              </a:endParaRPr>
            </a:p>
          </p:txBody>
        </p:sp>
        <p:pic>
          <p:nvPicPr>
            <p:cNvPr id="77" name="Picture 14" descr="Image result for azure event grid">
              <a:extLst>
                <a:ext uri="{FF2B5EF4-FFF2-40B4-BE49-F238E27FC236}">
                  <a16:creationId xmlns:a16="http://schemas.microsoft.com/office/drawing/2014/main" id="{D6F6B0FD-D471-4D02-A6BD-65748B515A80}"/>
                </a:ext>
              </a:extLst>
            </p:cNvPr>
            <p:cNvPicPr>
              <a:picLocks noChangeAspect="1" noChangeArrowheads="1"/>
            </p:cNvPicPr>
            <p:nvPr/>
          </p:nvPicPr>
          <p:blipFill>
            <a:blip r:embed="rId17">
              <a:biLevel thresh="25000"/>
              <a:extLst>
                <a:ext uri="{28A0092B-C50C-407E-A947-70E740481C1C}">
                  <a14:useLocalDpi xmlns:a14="http://schemas.microsoft.com/office/drawing/2010/main" val="0"/>
                </a:ext>
              </a:extLst>
            </a:blip>
            <a:srcRect/>
            <a:stretch>
              <a:fillRect/>
            </a:stretch>
          </p:blipFill>
          <p:spPr bwMode="auto">
            <a:xfrm>
              <a:off x="9188516" y="2520115"/>
              <a:ext cx="656699" cy="3447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9" name="Group 78">
            <a:extLst>
              <a:ext uri="{FF2B5EF4-FFF2-40B4-BE49-F238E27FC236}">
                <a16:creationId xmlns:a16="http://schemas.microsoft.com/office/drawing/2014/main" id="{FD7A6A91-8AEF-44FA-B6FE-3C40FFEA9B3F}"/>
              </a:ext>
            </a:extLst>
          </p:cNvPr>
          <p:cNvGrpSpPr/>
          <p:nvPr/>
        </p:nvGrpSpPr>
        <p:grpSpPr>
          <a:xfrm>
            <a:off x="8947514" y="2352809"/>
            <a:ext cx="2738838" cy="1971494"/>
            <a:chOff x="3436883" y="2389036"/>
            <a:chExt cx="2794153" cy="2011312"/>
          </a:xfrm>
        </p:grpSpPr>
        <p:sp>
          <p:nvSpPr>
            <p:cNvPr id="80" name="Rectangle 79">
              <a:extLst>
                <a:ext uri="{FF2B5EF4-FFF2-40B4-BE49-F238E27FC236}">
                  <a16:creationId xmlns:a16="http://schemas.microsoft.com/office/drawing/2014/main" id="{16CA87FF-784A-4D45-BC6F-90202E1A6172}"/>
                </a:ext>
              </a:extLst>
            </p:cNvPr>
            <p:cNvSpPr/>
            <p:nvPr/>
          </p:nvSpPr>
          <p:spPr bwMode="auto">
            <a:xfrm>
              <a:off x="3436883" y="2389036"/>
              <a:ext cx="2794153" cy="6056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1" tIns="146263" rIns="182828" bIns="146263" numCol="1" spcCol="0" rtlCol="0" fromWordArt="0" anchor="ctr" anchorCtr="0" forceAA="0" compatLnSpc="1">
              <a:prstTxWarp prst="textNoShape">
                <a:avLst/>
              </a:prstTxWarp>
              <a:noAutofit/>
            </a:bodyPr>
            <a:lstStyle/>
            <a:p>
              <a:pPr marL="0" marR="0" lvl="0" indent="0" algn="l" defTabSz="932125" rtl="0" eaLnBrk="1" fontAlgn="base" latinLnBrk="0" hangingPunct="1">
                <a:lnSpc>
                  <a:spcPct val="90000"/>
                </a:lnSpc>
                <a:spcBef>
                  <a:spcPct val="0"/>
                </a:spcBef>
                <a:spcAft>
                  <a:spcPct val="0"/>
                </a:spcAft>
                <a:buClrTx/>
                <a:buSzTx/>
                <a:buFontTx/>
                <a:buNone/>
                <a:tabLst/>
                <a:defRPr/>
              </a:pPr>
              <a:r>
                <a:rPr kumimoji="0" lang="en-US" sz="1961"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Functions</a:t>
              </a:r>
            </a:p>
          </p:txBody>
        </p:sp>
        <p:sp>
          <p:nvSpPr>
            <p:cNvPr id="81" name="Rectangle 80">
              <a:extLst>
                <a:ext uri="{FF2B5EF4-FFF2-40B4-BE49-F238E27FC236}">
                  <a16:creationId xmlns:a16="http://schemas.microsoft.com/office/drawing/2014/main" id="{5963908D-859E-47FB-8875-B0023036FA7D}"/>
                </a:ext>
              </a:extLst>
            </p:cNvPr>
            <p:cNvSpPr/>
            <p:nvPr/>
          </p:nvSpPr>
          <p:spPr bwMode="auto">
            <a:xfrm>
              <a:off x="3436883" y="2994701"/>
              <a:ext cx="2794153" cy="140564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marL="0" marR="0" lvl="0" indent="0" algn="ctr" defTabSz="914049" rtl="0" eaLnBrk="1" fontAlgn="auto" latinLnBrk="0" hangingPunct="1">
                <a:lnSpc>
                  <a:spcPct val="90000"/>
                </a:lnSpc>
                <a:spcBef>
                  <a:spcPts val="0"/>
                </a:spcBef>
                <a:spcAft>
                  <a:spcPts val="588"/>
                </a:spcAft>
                <a:buClrTx/>
                <a:buSzTx/>
                <a:buFontTx/>
                <a:buNone/>
                <a:tabLst/>
                <a:defRPr/>
              </a:pPr>
              <a:r>
                <a:rPr kumimoji="0" lang="en-US" sz="1567"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Semilight"/>
                  <a:ea typeface="Times New Roman" panose="02020603050405020304" pitchFamily="18" charset="0"/>
                  <a:cs typeface="+mn-cs"/>
                </a:rPr>
                <a:t>Execute your code based on events you specify</a:t>
              </a:r>
              <a:endParaRPr kumimoji="0" lang="en-US" sz="1567"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Semilight"/>
                <a:ea typeface="Calibri" panose="020F0502020204030204" pitchFamily="34" charset="0"/>
                <a:cs typeface="+mn-cs"/>
              </a:endParaRPr>
            </a:p>
          </p:txBody>
        </p:sp>
        <p:grpSp>
          <p:nvGrpSpPr>
            <p:cNvPr id="82" name="Group 81">
              <a:extLst>
                <a:ext uri="{FF2B5EF4-FFF2-40B4-BE49-F238E27FC236}">
                  <a16:creationId xmlns:a16="http://schemas.microsoft.com/office/drawing/2014/main" id="{B0BB7A18-A4D8-4715-B2FF-2A3873F68BDA}"/>
                </a:ext>
              </a:extLst>
            </p:cNvPr>
            <p:cNvGrpSpPr/>
            <p:nvPr/>
          </p:nvGrpSpPr>
          <p:grpSpPr>
            <a:xfrm>
              <a:off x="3626039" y="2531117"/>
              <a:ext cx="481498" cy="321504"/>
              <a:chOff x="6795675" y="2984792"/>
              <a:chExt cx="651897" cy="435283"/>
            </a:xfrm>
            <a:solidFill>
              <a:schemeClr val="bg1"/>
            </a:solidFill>
          </p:grpSpPr>
          <p:sp>
            <p:nvSpPr>
              <p:cNvPr id="83" name="Freeform 18">
                <a:extLst>
                  <a:ext uri="{FF2B5EF4-FFF2-40B4-BE49-F238E27FC236}">
                    <a16:creationId xmlns:a16="http://schemas.microsoft.com/office/drawing/2014/main" id="{30C93AC4-7FE8-4FB9-B1C7-4BA5B24D1522}"/>
                  </a:ext>
                </a:extLst>
              </p:cNvPr>
              <p:cNvSpPr>
                <a:spLocks noEditPoints="1"/>
              </p:cNvSpPr>
              <p:nvPr/>
            </p:nvSpPr>
            <p:spPr bwMode="auto">
              <a:xfrm>
                <a:off x="6989720" y="2984792"/>
                <a:ext cx="263807" cy="43528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grpFill/>
              <a:ln>
                <a:noFill/>
              </a:ln>
            </p:spPr>
            <p:txBody>
              <a:bodyPr vert="horz" wrap="square" lIns="89604" tIns="44802" rIns="89604" bIns="44802" numCol="1" anchor="t" anchorCtr="0" compatLnSpc="1">
                <a:prstTxWarp prst="textNoShape">
                  <a:avLst/>
                </a:prstTxWarp>
              </a:bodyPr>
              <a:lstStyle/>
              <a:p>
                <a:pPr marL="0" marR="0" lvl="0" indent="0" algn="l" defTabSz="91379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a:ea typeface="+mn-ea"/>
                  <a:cs typeface="+mn-cs"/>
                </a:endParaRPr>
              </a:p>
            </p:txBody>
          </p:sp>
          <p:grpSp>
            <p:nvGrpSpPr>
              <p:cNvPr id="84" name="Group 83">
                <a:extLst>
                  <a:ext uri="{FF2B5EF4-FFF2-40B4-BE49-F238E27FC236}">
                    <a16:creationId xmlns:a16="http://schemas.microsoft.com/office/drawing/2014/main" id="{0C72BFD4-65BC-44C1-88F1-F0D19D943467}"/>
                  </a:ext>
                </a:extLst>
              </p:cNvPr>
              <p:cNvGrpSpPr/>
              <p:nvPr/>
            </p:nvGrpSpPr>
            <p:grpSpPr>
              <a:xfrm>
                <a:off x="6795675" y="3059346"/>
                <a:ext cx="141873" cy="271583"/>
                <a:chOff x="3016688" y="2176623"/>
                <a:chExt cx="166688" cy="319087"/>
              </a:xfrm>
              <a:grpFill/>
            </p:grpSpPr>
            <p:cxnSp>
              <p:nvCxnSpPr>
                <p:cNvPr id="88" name="Straight Connector 87">
                  <a:extLst>
                    <a:ext uri="{FF2B5EF4-FFF2-40B4-BE49-F238E27FC236}">
                      <a16:creationId xmlns:a16="http://schemas.microsoft.com/office/drawing/2014/main" id="{9C4B5603-DE5C-4520-B806-7F961E992E43}"/>
                    </a:ext>
                  </a:extLst>
                </p:cNvPr>
                <p:cNvCxnSpPr>
                  <a:cxnSpLocks/>
                </p:cNvCxnSpPr>
                <p:nvPr/>
              </p:nvCxnSpPr>
              <p:spPr>
                <a:xfrm>
                  <a:off x="3019069" y="2333785"/>
                  <a:ext cx="164307" cy="161925"/>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7D91688-7AAB-4BF4-BC4D-EE160A1D869A}"/>
                    </a:ext>
                  </a:extLst>
                </p:cNvPr>
                <p:cNvCxnSpPr>
                  <a:cxnSpLocks/>
                </p:cNvCxnSpPr>
                <p:nvPr/>
              </p:nvCxnSpPr>
              <p:spPr>
                <a:xfrm flipV="1">
                  <a:off x="3016688" y="2176623"/>
                  <a:ext cx="159544" cy="157230"/>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F0488DD9-1C06-4339-AAD2-35369D6F752E}"/>
                  </a:ext>
                </a:extLst>
              </p:cNvPr>
              <p:cNvGrpSpPr/>
              <p:nvPr/>
            </p:nvGrpSpPr>
            <p:grpSpPr>
              <a:xfrm flipH="1">
                <a:off x="7305699" y="3059346"/>
                <a:ext cx="141873" cy="271583"/>
                <a:chOff x="3016688" y="2176623"/>
                <a:chExt cx="166688" cy="319087"/>
              </a:xfrm>
              <a:grpFill/>
            </p:grpSpPr>
            <p:cxnSp>
              <p:nvCxnSpPr>
                <p:cNvPr id="86" name="Straight Connector 85">
                  <a:extLst>
                    <a:ext uri="{FF2B5EF4-FFF2-40B4-BE49-F238E27FC236}">
                      <a16:creationId xmlns:a16="http://schemas.microsoft.com/office/drawing/2014/main" id="{C019AEA0-97EF-4EBF-9D51-BF6FBB32F3D9}"/>
                    </a:ext>
                  </a:extLst>
                </p:cNvPr>
                <p:cNvCxnSpPr>
                  <a:cxnSpLocks/>
                </p:cNvCxnSpPr>
                <p:nvPr/>
              </p:nvCxnSpPr>
              <p:spPr>
                <a:xfrm>
                  <a:off x="3019069" y="2333785"/>
                  <a:ext cx="164307" cy="161925"/>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07DF6C4-6018-4BE4-A325-072E0F460AF7}"/>
                    </a:ext>
                  </a:extLst>
                </p:cNvPr>
                <p:cNvCxnSpPr>
                  <a:cxnSpLocks/>
                </p:cNvCxnSpPr>
                <p:nvPr/>
              </p:nvCxnSpPr>
              <p:spPr>
                <a:xfrm flipV="1">
                  <a:off x="3016688" y="2176623"/>
                  <a:ext cx="159544" cy="157230"/>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117174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Serverless application platform components</a:t>
            </a:r>
          </a:p>
        </p:txBody>
      </p:sp>
      <p:sp>
        <p:nvSpPr>
          <p:cNvPr id="16" name="Platform"/>
          <p:cNvSpPr/>
          <p:nvPr/>
        </p:nvSpPr>
        <p:spPr bwMode="auto">
          <a:xfrm>
            <a:off x="3274837" y="1551977"/>
            <a:ext cx="8572408" cy="4694226"/>
          </a:xfrm>
          <a:prstGeom prst="rect">
            <a:avLst/>
          </a:prstGeom>
          <a:solidFill>
            <a:schemeClr val="bg1"/>
          </a:solidFill>
          <a:ln w="28575">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268851" rIns="179208" bIns="143366" numCol="1" spcCol="0" rtlCol="0" fromWordArt="0" anchor="t" anchorCtr="0" forceAA="0" compatLnSpc="1">
            <a:prstTxWarp prst="textNoShape">
              <a:avLst/>
            </a:prstTxWarp>
            <a:noAutofit/>
          </a:bodyPr>
          <a:lstStyle/>
          <a:p>
            <a:pPr marL="0" marR="0" lvl="0" indent="0" algn="ctr" defTabSz="913587" rtl="0" eaLnBrk="1" fontAlgn="base" latinLnBrk="0" hangingPunct="1">
              <a:lnSpc>
                <a:spcPct val="90000"/>
              </a:lnSpc>
              <a:spcBef>
                <a:spcPct val="0"/>
              </a:spcBef>
              <a:spcAft>
                <a:spcPct val="0"/>
              </a:spcAft>
              <a:buClrTx/>
              <a:buSzTx/>
              <a:buFontTx/>
              <a:buNone/>
              <a:tabLst/>
              <a:defRPr/>
            </a:pPr>
            <a:r>
              <a:rPr kumimoji="0" lang="en-US" sz="1961" b="1" i="0" u="none" strike="noStrike" kern="1200" cap="none" spc="0" normalizeH="0" baseline="0" noProof="0" dirty="0">
                <a:ln>
                  <a:noFill/>
                </a:ln>
                <a:gradFill>
                  <a:gsLst>
                    <a:gs pos="0">
                      <a:srgbClr val="353535"/>
                    </a:gs>
                    <a:gs pos="100000">
                      <a:srgbClr val="353535"/>
                    </a:gs>
                  </a:gsLst>
                  <a:lin ang="5400000" scaled="0"/>
                </a:gradFill>
                <a:effectLst/>
                <a:uLnTx/>
                <a:uFillTx/>
                <a:latin typeface="Segoe UI"/>
                <a:ea typeface="+mn-ea"/>
                <a:cs typeface="Segoe UI" pitchFamily="34" charset="0"/>
              </a:rPr>
              <a:t>Platform</a:t>
            </a:r>
          </a:p>
        </p:txBody>
      </p:sp>
      <p:grpSp>
        <p:nvGrpSpPr>
          <p:cNvPr id="35" name="Functions">
            <a:extLst>
              <a:ext uri="{FF2B5EF4-FFF2-40B4-BE49-F238E27FC236}">
                <a16:creationId xmlns:a16="http://schemas.microsoft.com/office/drawing/2014/main" id="{F2BEE939-F3F7-49E1-AD07-CED5DA36444D}"/>
              </a:ext>
            </a:extLst>
          </p:cNvPr>
          <p:cNvGrpSpPr/>
          <p:nvPr/>
        </p:nvGrpSpPr>
        <p:grpSpPr>
          <a:xfrm>
            <a:off x="3369709" y="2342714"/>
            <a:ext cx="2738838" cy="1971494"/>
            <a:chOff x="3436883" y="2389036"/>
            <a:chExt cx="2794153" cy="2011312"/>
          </a:xfrm>
        </p:grpSpPr>
        <p:sp>
          <p:nvSpPr>
            <p:cNvPr id="5" name="Rectangle 4"/>
            <p:cNvSpPr/>
            <p:nvPr/>
          </p:nvSpPr>
          <p:spPr bwMode="auto">
            <a:xfrm>
              <a:off x="3436883" y="2389036"/>
              <a:ext cx="2794153" cy="6056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1" tIns="146263" rIns="182828" bIns="146263" numCol="1" spcCol="0" rtlCol="0" fromWordArt="0" anchor="ctr" anchorCtr="0" forceAA="0" compatLnSpc="1">
              <a:prstTxWarp prst="textNoShape">
                <a:avLst/>
              </a:prstTxWarp>
              <a:noAutofit/>
            </a:bodyPr>
            <a:lstStyle/>
            <a:p>
              <a:pPr marL="0" marR="0" lvl="0" indent="0" algn="l" defTabSz="932125" rtl="0" eaLnBrk="1" fontAlgn="base" latinLnBrk="0" hangingPunct="1">
                <a:lnSpc>
                  <a:spcPct val="90000"/>
                </a:lnSpc>
                <a:spcBef>
                  <a:spcPct val="0"/>
                </a:spcBef>
                <a:spcAft>
                  <a:spcPct val="0"/>
                </a:spcAft>
                <a:buClrTx/>
                <a:buSzTx/>
                <a:buFontTx/>
                <a:buNone/>
                <a:tabLst/>
                <a:defRPr/>
              </a:pPr>
              <a:r>
                <a:rPr kumimoji="0" lang="en-US" sz="1961"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Functions</a:t>
              </a:r>
            </a:p>
          </p:txBody>
        </p:sp>
        <p:sp>
          <p:nvSpPr>
            <p:cNvPr id="59" name="Rectangle 58"/>
            <p:cNvSpPr/>
            <p:nvPr/>
          </p:nvSpPr>
          <p:spPr bwMode="auto">
            <a:xfrm>
              <a:off x="3436883" y="2994701"/>
              <a:ext cx="2794153" cy="140564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228515" marR="0" lvl="0" indent="-228515" algn="l" defTabSz="914049" rtl="0" eaLnBrk="1" fontAlgn="auto" latinLnBrk="0" hangingPunct="1">
                <a:lnSpc>
                  <a:spcPct val="90000"/>
                </a:lnSpc>
                <a:spcBef>
                  <a:spcPts val="0"/>
                </a:spcBef>
                <a:spcAft>
                  <a:spcPts val="588"/>
                </a:spcAft>
                <a:buClrTx/>
                <a:buSzTx/>
                <a:buFont typeface="Arial" panose="020B0604020202020204" pitchFamily="34" charset="0"/>
                <a:buChar char="•"/>
                <a:tabLst/>
                <a:defRPr/>
              </a:pPr>
              <a:endParaRPr kumimoji="0" lang="en-US" sz="1567"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Semilight"/>
                <a:ea typeface="Calibri" panose="020F0502020204030204" pitchFamily="34" charset="0"/>
                <a:cs typeface="+mn-cs"/>
              </a:endParaRPr>
            </a:p>
          </p:txBody>
        </p:sp>
        <p:grpSp>
          <p:nvGrpSpPr>
            <p:cNvPr id="22" name="Group 21"/>
            <p:cNvGrpSpPr/>
            <p:nvPr/>
          </p:nvGrpSpPr>
          <p:grpSpPr>
            <a:xfrm>
              <a:off x="3626039" y="2531117"/>
              <a:ext cx="481498" cy="321504"/>
              <a:chOff x="6795675" y="2984792"/>
              <a:chExt cx="651897" cy="435283"/>
            </a:xfrm>
            <a:solidFill>
              <a:schemeClr val="bg1"/>
            </a:solidFill>
          </p:grpSpPr>
          <p:sp>
            <p:nvSpPr>
              <p:cNvPr id="37" name="Freeform 18"/>
              <p:cNvSpPr>
                <a:spLocks noEditPoints="1"/>
              </p:cNvSpPr>
              <p:nvPr/>
            </p:nvSpPr>
            <p:spPr bwMode="auto">
              <a:xfrm>
                <a:off x="6989720" y="2984792"/>
                <a:ext cx="263807" cy="43528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grpFill/>
              <a:ln>
                <a:noFill/>
              </a:ln>
            </p:spPr>
            <p:txBody>
              <a:bodyPr vert="horz" wrap="square" lIns="89604" tIns="44802" rIns="89604" bIns="44802" numCol="1" anchor="t" anchorCtr="0" compatLnSpc="1">
                <a:prstTxWarp prst="textNoShape">
                  <a:avLst/>
                </a:prstTxWarp>
              </a:bodyPr>
              <a:lstStyle/>
              <a:p>
                <a:pPr marL="0" marR="0" lvl="0" indent="0" algn="l" defTabSz="91379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a:ea typeface="+mn-ea"/>
                  <a:cs typeface="+mn-cs"/>
                </a:endParaRPr>
              </a:p>
            </p:txBody>
          </p:sp>
          <p:grpSp>
            <p:nvGrpSpPr>
              <p:cNvPr id="15" name="Group 14"/>
              <p:cNvGrpSpPr/>
              <p:nvPr/>
            </p:nvGrpSpPr>
            <p:grpSpPr>
              <a:xfrm>
                <a:off x="6795675" y="3059346"/>
                <a:ext cx="141873" cy="271583"/>
                <a:chOff x="3016688" y="2176623"/>
                <a:chExt cx="166688" cy="319087"/>
              </a:xfrm>
              <a:grpFill/>
            </p:grpSpPr>
            <p:cxnSp>
              <p:nvCxnSpPr>
                <p:cNvPr id="11" name="Straight Connector 10"/>
                <p:cNvCxnSpPr>
                  <a:cxnSpLocks/>
                </p:cNvCxnSpPr>
                <p:nvPr/>
              </p:nvCxnSpPr>
              <p:spPr>
                <a:xfrm>
                  <a:off x="3019069" y="2333785"/>
                  <a:ext cx="164307" cy="161925"/>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cxnSpLocks/>
                </p:cNvCxnSpPr>
                <p:nvPr/>
              </p:nvCxnSpPr>
              <p:spPr>
                <a:xfrm flipV="1">
                  <a:off x="3016688" y="2176623"/>
                  <a:ext cx="159544" cy="157230"/>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flipH="1">
                <a:off x="7305699" y="3059346"/>
                <a:ext cx="141873" cy="271583"/>
                <a:chOff x="3016688" y="2176623"/>
                <a:chExt cx="166688" cy="319087"/>
              </a:xfrm>
              <a:grpFill/>
            </p:grpSpPr>
            <p:cxnSp>
              <p:nvCxnSpPr>
                <p:cNvPr id="64" name="Straight Connector 63"/>
                <p:cNvCxnSpPr>
                  <a:cxnSpLocks/>
                </p:cNvCxnSpPr>
                <p:nvPr/>
              </p:nvCxnSpPr>
              <p:spPr>
                <a:xfrm>
                  <a:off x="3019069" y="2333785"/>
                  <a:ext cx="164307" cy="161925"/>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cxnSpLocks/>
                </p:cNvCxnSpPr>
                <p:nvPr/>
              </p:nvCxnSpPr>
              <p:spPr>
                <a:xfrm flipV="1">
                  <a:off x="3016688" y="2176623"/>
                  <a:ext cx="159544" cy="157230"/>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36" name="Logic apps">
            <a:extLst>
              <a:ext uri="{FF2B5EF4-FFF2-40B4-BE49-F238E27FC236}">
                <a16:creationId xmlns:a16="http://schemas.microsoft.com/office/drawing/2014/main" id="{175652AA-13F9-4707-A9C6-B55726FC4687}"/>
              </a:ext>
            </a:extLst>
          </p:cNvPr>
          <p:cNvGrpSpPr/>
          <p:nvPr/>
        </p:nvGrpSpPr>
        <p:grpSpPr>
          <a:xfrm>
            <a:off x="6142770" y="2342714"/>
            <a:ext cx="2571469" cy="1971494"/>
            <a:chOff x="6265952" y="2389036"/>
            <a:chExt cx="2623404" cy="2011312"/>
          </a:xfrm>
        </p:grpSpPr>
        <p:sp>
          <p:nvSpPr>
            <p:cNvPr id="58" name="Rectangle 57"/>
            <p:cNvSpPr/>
            <p:nvPr/>
          </p:nvSpPr>
          <p:spPr bwMode="auto">
            <a:xfrm>
              <a:off x="6265952" y="2389036"/>
              <a:ext cx="2623404" cy="6056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1" tIns="146263" rIns="182828" bIns="146263" numCol="1" spcCol="0" rtlCol="0" fromWordArt="0" anchor="ctr" anchorCtr="0" forceAA="0" compatLnSpc="1">
              <a:prstTxWarp prst="textNoShape">
                <a:avLst/>
              </a:prstTxWarp>
              <a:noAutofit/>
            </a:bodyPr>
            <a:lstStyle/>
            <a:p>
              <a:pPr marL="0" marR="0" lvl="0" indent="0" algn="l" defTabSz="932125" rtl="0" eaLnBrk="1" fontAlgn="base" latinLnBrk="0" hangingPunct="1">
                <a:lnSpc>
                  <a:spcPct val="90000"/>
                </a:lnSpc>
                <a:spcBef>
                  <a:spcPct val="0"/>
                </a:spcBef>
                <a:spcAft>
                  <a:spcPct val="0"/>
                </a:spcAft>
                <a:buClrTx/>
                <a:buSzTx/>
                <a:buFontTx/>
                <a:buNone/>
                <a:tabLst/>
                <a:defRPr/>
              </a:pPr>
              <a:r>
                <a:rPr kumimoji="0" lang="en-US" sz="1961"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Logic apps</a:t>
              </a:r>
            </a:p>
          </p:txBody>
        </p:sp>
        <p:sp>
          <p:nvSpPr>
            <p:cNvPr id="66" name="Rectangle 65"/>
            <p:cNvSpPr/>
            <p:nvPr/>
          </p:nvSpPr>
          <p:spPr bwMode="auto">
            <a:xfrm>
              <a:off x="6265952" y="2994701"/>
              <a:ext cx="2623404" cy="140564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228515" marR="0" lvl="0" indent="-228515" algn="l" defTabSz="914049" rtl="0" eaLnBrk="1" fontAlgn="auto" latinLnBrk="0" hangingPunct="1">
                <a:lnSpc>
                  <a:spcPct val="90000"/>
                </a:lnSpc>
                <a:spcBef>
                  <a:spcPts val="0"/>
                </a:spcBef>
                <a:spcAft>
                  <a:spcPts val="588"/>
                </a:spcAft>
                <a:buClrTx/>
                <a:buSzTx/>
                <a:buFont typeface="Arial" panose="020B0604020202020204" pitchFamily="34" charset="0"/>
                <a:buChar char="•"/>
                <a:tabLst/>
                <a:defRPr/>
              </a:pPr>
              <a:endParaRPr kumimoji="0" lang="en-US" sz="1567"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Semilight"/>
                <a:ea typeface="Calibri" panose="020F0502020204030204" pitchFamily="34" charset="0"/>
                <a:cs typeface="+mn-cs"/>
              </a:endParaRPr>
            </a:p>
          </p:txBody>
        </p:sp>
        <p:grpSp>
          <p:nvGrpSpPr>
            <p:cNvPr id="21" name="Group 20"/>
            <p:cNvGrpSpPr/>
            <p:nvPr/>
          </p:nvGrpSpPr>
          <p:grpSpPr>
            <a:xfrm>
              <a:off x="6478718" y="2558746"/>
              <a:ext cx="499172" cy="273354"/>
              <a:chOff x="7712710" y="2866532"/>
              <a:chExt cx="900970" cy="493385"/>
            </a:xfrm>
          </p:grpSpPr>
          <p:sp>
            <p:nvSpPr>
              <p:cNvPr id="2" name="Rectangle 1"/>
              <p:cNvSpPr/>
              <p:nvPr/>
            </p:nvSpPr>
            <p:spPr bwMode="auto">
              <a:xfrm>
                <a:off x="8088848" y="2869853"/>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58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 name="Rectangle 54"/>
              <p:cNvSpPr/>
              <p:nvPr/>
            </p:nvSpPr>
            <p:spPr bwMode="auto">
              <a:xfrm>
                <a:off x="8263038" y="3207942"/>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58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bwMode="auto">
              <a:xfrm>
                <a:off x="7912395" y="3207942"/>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58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Left Brace 9"/>
              <p:cNvSpPr/>
              <p:nvPr/>
            </p:nvSpPr>
            <p:spPr>
              <a:xfrm rot="5400000">
                <a:off x="8069263" y="2936571"/>
                <a:ext cx="184907" cy="347471"/>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379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505050"/>
                  </a:solidFill>
                  <a:effectLst/>
                  <a:uLnTx/>
                  <a:uFillTx/>
                  <a:latin typeface="Segoe UI"/>
                  <a:ea typeface="+mn-ea"/>
                  <a:cs typeface="+mn-cs"/>
                </a:endParaRPr>
              </a:p>
            </p:txBody>
          </p:sp>
          <p:sp>
            <p:nvSpPr>
              <p:cNvPr id="61" name="Left Brace 60"/>
              <p:cNvSpPr/>
              <p:nvPr/>
            </p:nvSpPr>
            <p:spPr>
              <a:xfrm rot="10800000">
                <a:off x="8469317" y="2866532"/>
                <a:ext cx="144363" cy="493385"/>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379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505050"/>
                  </a:solidFill>
                  <a:effectLst/>
                  <a:uLnTx/>
                  <a:uFillTx/>
                  <a:latin typeface="Segoe UI"/>
                  <a:ea typeface="+mn-ea"/>
                  <a:cs typeface="+mn-cs"/>
                </a:endParaRPr>
              </a:p>
            </p:txBody>
          </p:sp>
          <p:sp>
            <p:nvSpPr>
              <p:cNvPr id="62" name="Left Brace 61"/>
              <p:cNvSpPr/>
              <p:nvPr/>
            </p:nvSpPr>
            <p:spPr>
              <a:xfrm rot="10800000" flipH="1">
                <a:off x="7712710" y="2866532"/>
                <a:ext cx="144363" cy="493385"/>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379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505050"/>
                  </a:solidFill>
                  <a:effectLst/>
                  <a:uLnTx/>
                  <a:uFillTx/>
                  <a:latin typeface="Segoe UI"/>
                  <a:ea typeface="+mn-ea"/>
                  <a:cs typeface="+mn-cs"/>
                </a:endParaRPr>
              </a:p>
            </p:txBody>
          </p:sp>
        </p:grpSp>
      </p:grpSp>
      <p:grpSp>
        <p:nvGrpSpPr>
          <p:cNvPr id="39" name="IoT">
            <a:extLst>
              <a:ext uri="{FF2B5EF4-FFF2-40B4-BE49-F238E27FC236}">
                <a16:creationId xmlns:a16="http://schemas.microsoft.com/office/drawing/2014/main" id="{7D77C0AF-F903-4B2A-9EA2-90E264AA40EA}"/>
              </a:ext>
            </a:extLst>
          </p:cNvPr>
          <p:cNvGrpSpPr/>
          <p:nvPr/>
        </p:nvGrpSpPr>
        <p:grpSpPr>
          <a:xfrm>
            <a:off x="3369709" y="5010165"/>
            <a:ext cx="8411195" cy="1132251"/>
            <a:chOff x="3436883" y="5127960"/>
            <a:chExt cx="8450318" cy="1137519"/>
          </a:xfrm>
        </p:grpSpPr>
        <p:sp>
          <p:nvSpPr>
            <p:cNvPr id="78" name="Rectangle 77"/>
            <p:cNvSpPr/>
            <p:nvPr/>
          </p:nvSpPr>
          <p:spPr bwMode="auto">
            <a:xfrm>
              <a:off x="9119373"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marL="0" marR="0" lvl="0" indent="0" algn="ctr" defTabSz="913587" rtl="0" eaLnBrk="1" fontAlgn="base" latinLnBrk="0" hangingPunct="1">
                <a:lnSpc>
                  <a:spcPct val="90000"/>
                </a:lnSpc>
                <a:spcBef>
                  <a:spcPct val="0"/>
                </a:spcBef>
                <a:spcAft>
                  <a:spcPct val="0"/>
                </a:spcAft>
                <a:buClrTx/>
                <a:buSzTx/>
                <a:buFontTx/>
                <a:buNone/>
                <a:tabLst/>
                <a:defRPr/>
              </a:pPr>
              <a:r>
                <a:rPr kumimoji="0" lang="en-US" sz="13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Analytics</a:t>
              </a:r>
            </a:p>
          </p:txBody>
        </p:sp>
        <p:sp>
          <p:nvSpPr>
            <p:cNvPr id="73" name="Rectangle 72"/>
            <p:cNvSpPr/>
            <p:nvPr/>
          </p:nvSpPr>
          <p:spPr bwMode="auto">
            <a:xfrm>
              <a:off x="3436883"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marL="0" marR="0" lvl="0" indent="0" algn="ctr" defTabSz="913587" rtl="0" eaLnBrk="1" fontAlgn="base" latinLnBrk="0" hangingPunct="1">
                <a:lnSpc>
                  <a:spcPct val="90000"/>
                </a:lnSpc>
                <a:spcBef>
                  <a:spcPct val="0"/>
                </a:spcBef>
                <a:spcAft>
                  <a:spcPct val="0"/>
                </a:spcAft>
                <a:buClrTx/>
                <a:buSzTx/>
                <a:buFontTx/>
                <a:buNone/>
                <a:tabLst/>
                <a:defRPr/>
              </a:pPr>
              <a:r>
                <a:rPr kumimoji="0" lang="en-US" sz="13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Database</a:t>
              </a:r>
            </a:p>
          </p:txBody>
        </p:sp>
        <p:sp>
          <p:nvSpPr>
            <p:cNvPr id="76" name="Rectangle 75"/>
            <p:cNvSpPr/>
            <p:nvPr/>
          </p:nvSpPr>
          <p:spPr bwMode="auto">
            <a:xfrm>
              <a:off x="4857505"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marL="0" marR="0" lvl="0" indent="0" algn="ctr" defTabSz="913587" rtl="0" eaLnBrk="1" fontAlgn="base" latinLnBrk="0" hangingPunct="1">
                <a:lnSpc>
                  <a:spcPct val="90000"/>
                </a:lnSpc>
                <a:spcBef>
                  <a:spcPct val="0"/>
                </a:spcBef>
                <a:spcAft>
                  <a:spcPct val="0"/>
                </a:spcAft>
                <a:buClrTx/>
                <a:buSzTx/>
                <a:buFontTx/>
                <a:buNone/>
                <a:tabLst/>
                <a:defRPr/>
              </a:pPr>
              <a:r>
                <a:rPr kumimoji="0" lang="en-US" sz="13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Storage</a:t>
              </a:r>
            </a:p>
          </p:txBody>
        </p:sp>
        <p:sp>
          <p:nvSpPr>
            <p:cNvPr id="7" name="Rectangle 6"/>
            <p:cNvSpPr/>
            <p:nvPr/>
          </p:nvSpPr>
          <p:spPr bwMode="auto">
            <a:xfrm>
              <a:off x="7698750"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marL="0" marR="0" lvl="0" indent="0" algn="ctr" defTabSz="913587" rtl="0" eaLnBrk="1" fontAlgn="base" latinLnBrk="0" hangingPunct="1">
                <a:lnSpc>
                  <a:spcPct val="90000"/>
                </a:lnSpc>
                <a:spcBef>
                  <a:spcPct val="0"/>
                </a:spcBef>
                <a:spcAft>
                  <a:spcPct val="0"/>
                </a:spcAft>
                <a:buClrTx/>
                <a:buSzTx/>
                <a:buFontTx/>
                <a:buNone/>
                <a:tabLst/>
                <a:defRPr/>
              </a:pPr>
              <a:r>
                <a:rPr kumimoji="0" lang="en-US" sz="13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IoT</a:t>
              </a:r>
            </a:p>
          </p:txBody>
        </p:sp>
        <p:sp>
          <p:nvSpPr>
            <p:cNvPr id="96" name="Rectangle 95"/>
            <p:cNvSpPr/>
            <p:nvPr/>
          </p:nvSpPr>
          <p:spPr bwMode="auto">
            <a:xfrm>
              <a:off x="6278128"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marL="0" marR="0" lvl="0" indent="0" algn="ctr" defTabSz="913587" rtl="0" eaLnBrk="1" fontAlgn="base" latinLnBrk="0" hangingPunct="1">
                <a:lnSpc>
                  <a:spcPct val="90000"/>
                </a:lnSpc>
                <a:spcBef>
                  <a:spcPct val="0"/>
                </a:spcBef>
                <a:spcAft>
                  <a:spcPct val="0"/>
                </a:spcAft>
                <a:buClrTx/>
                <a:buSzTx/>
                <a:buFontTx/>
                <a:buNone/>
                <a:tabLst/>
                <a:defRPr/>
              </a:pPr>
              <a:r>
                <a:rPr kumimoji="0" lang="en-US" sz="13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Security &amp; </a:t>
              </a:r>
              <a:br>
                <a:rPr kumimoji="0" lang="en-US" sz="13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br>
              <a:r>
                <a:rPr kumimoji="0" lang="en-US" sz="13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Access Control</a:t>
              </a:r>
            </a:p>
          </p:txBody>
        </p:sp>
        <p:sp>
          <p:nvSpPr>
            <p:cNvPr id="71" name="Rectangle 70">
              <a:extLst>
                <a:ext uri="{FF2B5EF4-FFF2-40B4-BE49-F238E27FC236}">
                  <a16:creationId xmlns:a16="http://schemas.microsoft.com/office/drawing/2014/main" id="{7FD5E2BC-A87B-4F7C-9EF9-0B3E30EDCC8F}"/>
                </a:ext>
              </a:extLst>
            </p:cNvPr>
            <p:cNvSpPr/>
            <p:nvPr/>
          </p:nvSpPr>
          <p:spPr bwMode="auto">
            <a:xfrm>
              <a:off x="10539995"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marL="0" marR="0" lvl="0" indent="0" algn="ctr" defTabSz="913587" rtl="0" eaLnBrk="1" fontAlgn="base" latinLnBrk="0" hangingPunct="1">
                <a:lnSpc>
                  <a:spcPct val="90000"/>
                </a:lnSpc>
                <a:spcBef>
                  <a:spcPct val="0"/>
                </a:spcBef>
                <a:spcAft>
                  <a:spcPct val="0"/>
                </a:spcAft>
                <a:buClrTx/>
                <a:buSzTx/>
                <a:buFontTx/>
                <a:buNone/>
                <a:tabLst/>
                <a:defRPr/>
              </a:pPr>
              <a:r>
                <a:rPr kumimoji="0" lang="en-US" sz="13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Intelligence</a:t>
              </a:r>
            </a:p>
          </p:txBody>
        </p:sp>
        <p:pic>
          <p:nvPicPr>
            <p:cNvPr id="26" name="Picture 2" descr="Image result for azure cosmos db icon">
              <a:hlinkClick r:id="rId3"/>
              <a:extLst>
                <a:ext uri="{FF2B5EF4-FFF2-40B4-BE49-F238E27FC236}">
                  <a16:creationId xmlns:a16="http://schemas.microsoft.com/office/drawing/2014/main" id="{B4E57D9A-AA17-47D4-935A-F80D2339844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3676188" y="5693275"/>
              <a:ext cx="813697" cy="42719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hlinkClick r:id="rId6"/>
              <a:extLst>
                <a:ext uri="{FF2B5EF4-FFF2-40B4-BE49-F238E27FC236}">
                  <a16:creationId xmlns:a16="http://schemas.microsoft.com/office/drawing/2014/main" id="{22D9BFE9-5A8F-4B96-A733-55D9CDA4881B}"/>
                </a:ext>
              </a:extLst>
            </p:cNvPr>
            <p:cNvPicPr>
              <a:picLocks noChangeAspect="1"/>
            </p:cNvPicPr>
            <p:nvPr/>
          </p:nvPicPr>
          <p:blipFill>
            <a:blip r:embed="rId7">
              <a:biLevel thresh="25000"/>
            </a:blip>
            <a:stretch>
              <a:fillRect/>
            </a:stretch>
          </p:blipFill>
          <p:spPr>
            <a:xfrm>
              <a:off x="5286142" y="5693275"/>
              <a:ext cx="489932" cy="424740"/>
            </a:xfrm>
            <a:prstGeom prst="rect">
              <a:avLst/>
            </a:prstGeom>
          </p:spPr>
        </p:pic>
        <p:pic>
          <p:nvPicPr>
            <p:cNvPr id="32" name="Picture 6" descr="Related image">
              <a:hlinkClick r:id="rId8"/>
              <a:extLst>
                <a:ext uri="{FF2B5EF4-FFF2-40B4-BE49-F238E27FC236}">
                  <a16:creationId xmlns:a16="http://schemas.microsoft.com/office/drawing/2014/main" id="{C3312916-C0B8-4839-85BB-62C440F3BAB3}"/>
                </a:ext>
              </a:extLst>
            </p:cNvPr>
            <p:cNvPicPr>
              <a:picLocks noChangeAspect="1" noChangeArrowheads="1"/>
            </p:cNvPicPr>
            <p:nvPr/>
          </p:nvPicPr>
          <p:blipFill rotWithShape="1">
            <a:blip r:embed="rId9">
              <a:biLevel thresh="25000"/>
              <a:extLst>
                <a:ext uri="{28A0092B-C50C-407E-A947-70E740481C1C}">
                  <a14:useLocalDpi xmlns:a14="http://schemas.microsoft.com/office/drawing/2010/main" val="0"/>
                </a:ext>
              </a:extLst>
            </a:blip>
            <a:srcRect t="15849" b="15314"/>
            <a:stretch/>
          </p:blipFill>
          <p:spPr bwMode="auto">
            <a:xfrm>
              <a:off x="10930653" y="5717087"/>
              <a:ext cx="565889" cy="3895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azure stream analytics icon">
              <a:hlinkClick r:id="rId10"/>
              <a:extLst>
                <a:ext uri="{FF2B5EF4-FFF2-40B4-BE49-F238E27FC236}">
                  <a16:creationId xmlns:a16="http://schemas.microsoft.com/office/drawing/2014/main" id="{FF9A9356-9504-45FE-853D-229892799C74}"/>
                </a:ext>
              </a:extLst>
            </p:cNvPr>
            <p:cNvPicPr>
              <a:picLocks noChangeAspect="1" noChangeArrowheads="1"/>
            </p:cNvPicPr>
            <p:nvPr/>
          </p:nvPicPr>
          <p:blipFill rotWithShape="1">
            <a:blip r:embed="rId11">
              <a:biLevel thresh="25000"/>
              <a:extLst>
                <a:ext uri="{28A0092B-C50C-407E-A947-70E740481C1C}">
                  <a14:useLocalDpi xmlns:a14="http://schemas.microsoft.com/office/drawing/2010/main" val="0"/>
                </a:ext>
              </a:extLst>
            </a:blip>
            <a:srcRect t="7228" b="7991"/>
            <a:stretch/>
          </p:blipFill>
          <p:spPr bwMode="auto">
            <a:xfrm>
              <a:off x="9519094" y="5669423"/>
              <a:ext cx="547763" cy="46440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zure IoT icon">
              <a:hlinkClick r:id="rId12"/>
              <a:extLst>
                <a:ext uri="{FF2B5EF4-FFF2-40B4-BE49-F238E27FC236}">
                  <a16:creationId xmlns:a16="http://schemas.microsoft.com/office/drawing/2014/main" id="{DF1903EA-0F53-405C-BD61-E1383F067179}"/>
                </a:ext>
              </a:extLst>
            </p:cNvPr>
            <p:cNvPicPr>
              <a:picLocks noChangeAspect="1" noChangeArrowheads="1"/>
            </p:cNvPicPr>
            <p:nvPr/>
          </p:nvPicPr>
          <p:blipFill rotWithShape="1">
            <a:blip r:embed="rId13">
              <a:biLevel thresh="25000"/>
              <a:extLst>
                <a:ext uri="{28A0092B-C50C-407E-A947-70E740481C1C}">
                  <a14:useLocalDpi xmlns:a14="http://schemas.microsoft.com/office/drawing/2010/main" val="0"/>
                </a:ext>
              </a:extLst>
            </a:blip>
            <a:srcRect l="23028" r="23306"/>
            <a:stretch/>
          </p:blipFill>
          <p:spPr bwMode="auto">
            <a:xfrm>
              <a:off x="8165636" y="5699174"/>
              <a:ext cx="413434" cy="40444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azure active directory icon">
              <a:hlinkClick r:id="rId14"/>
              <a:extLst>
                <a:ext uri="{FF2B5EF4-FFF2-40B4-BE49-F238E27FC236}">
                  <a16:creationId xmlns:a16="http://schemas.microsoft.com/office/drawing/2014/main" id="{AD844650-CF5F-47A0-93CA-0DACD0DD31F6}"/>
                </a:ext>
              </a:extLst>
            </p:cNvPr>
            <p:cNvPicPr>
              <a:picLocks noChangeAspect="1" noChangeArrowheads="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6725046" y="5727002"/>
              <a:ext cx="453369" cy="4533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Event grid">
            <a:extLst>
              <a:ext uri="{FF2B5EF4-FFF2-40B4-BE49-F238E27FC236}">
                <a16:creationId xmlns:a16="http://schemas.microsoft.com/office/drawing/2014/main" id="{6B94E3BD-A778-42C4-A4D5-AF1BDE4B55BC}"/>
              </a:ext>
            </a:extLst>
          </p:cNvPr>
          <p:cNvGrpSpPr/>
          <p:nvPr/>
        </p:nvGrpSpPr>
        <p:grpSpPr>
          <a:xfrm>
            <a:off x="8750196" y="2342714"/>
            <a:ext cx="2980325" cy="1971494"/>
            <a:chOff x="9093048" y="2389036"/>
            <a:chExt cx="3040518" cy="2011312"/>
          </a:xfrm>
        </p:grpSpPr>
        <p:sp>
          <p:nvSpPr>
            <p:cNvPr id="69" name="Rectangle 68">
              <a:extLst>
                <a:ext uri="{FF2B5EF4-FFF2-40B4-BE49-F238E27FC236}">
                  <a16:creationId xmlns:a16="http://schemas.microsoft.com/office/drawing/2014/main" id="{6D963BC8-95AF-42D7-82C2-432B885989B5}"/>
                </a:ext>
              </a:extLst>
            </p:cNvPr>
            <p:cNvSpPr/>
            <p:nvPr/>
          </p:nvSpPr>
          <p:spPr bwMode="auto">
            <a:xfrm>
              <a:off x="9093048" y="2389036"/>
              <a:ext cx="3040518" cy="6056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1" tIns="146263" rIns="182828" bIns="146263" numCol="1" spcCol="0" rtlCol="0" fromWordArt="0" anchor="ctr" anchorCtr="0" forceAA="0" compatLnSpc="1">
              <a:prstTxWarp prst="textNoShape">
                <a:avLst/>
              </a:prstTxWarp>
              <a:noAutofit/>
            </a:bodyPr>
            <a:lstStyle/>
            <a:p>
              <a:pPr marL="0" marR="0" lvl="0" indent="0" algn="l" defTabSz="932125" rtl="0" eaLnBrk="1" fontAlgn="base" latinLnBrk="0" hangingPunct="1">
                <a:lnSpc>
                  <a:spcPct val="90000"/>
                </a:lnSpc>
                <a:spcBef>
                  <a:spcPct val="0"/>
                </a:spcBef>
                <a:spcAft>
                  <a:spcPct val="0"/>
                </a:spcAft>
                <a:buClrTx/>
                <a:buSzTx/>
                <a:buFontTx/>
                <a:buNone/>
                <a:tabLst/>
                <a:defRPr/>
              </a:pPr>
              <a:r>
                <a:rPr kumimoji="0" lang="en-US" sz="1961"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Event Grid</a:t>
              </a:r>
            </a:p>
          </p:txBody>
        </p:sp>
        <p:sp>
          <p:nvSpPr>
            <p:cNvPr id="70" name="Rectangle 69">
              <a:extLst>
                <a:ext uri="{FF2B5EF4-FFF2-40B4-BE49-F238E27FC236}">
                  <a16:creationId xmlns:a16="http://schemas.microsoft.com/office/drawing/2014/main" id="{992162FA-8CDB-415F-8028-26419B9D6555}"/>
                </a:ext>
              </a:extLst>
            </p:cNvPr>
            <p:cNvSpPr/>
            <p:nvPr/>
          </p:nvSpPr>
          <p:spPr bwMode="auto">
            <a:xfrm>
              <a:off x="9093048" y="2994701"/>
              <a:ext cx="3040518" cy="140564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228515" marR="0" lvl="0" indent="-228515" algn="l" defTabSz="914049" rtl="0" eaLnBrk="1" fontAlgn="auto" latinLnBrk="0" hangingPunct="1">
                <a:lnSpc>
                  <a:spcPct val="90000"/>
                </a:lnSpc>
                <a:spcBef>
                  <a:spcPts val="0"/>
                </a:spcBef>
                <a:spcAft>
                  <a:spcPts val="588"/>
                </a:spcAft>
                <a:buClrTx/>
                <a:buSzTx/>
                <a:buFont typeface="Arial" panose="020B0604020202020204" pitchFamily="34" charset="0"/>
                <a:buChar char="•"/>
                <a:tabLst/>
                <a:defRPr/>
              </a:pPr>
              <a:endParaRPr kumimoji="0" lang="en-US" sz="1567"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Semilight"/>
                <a:ea typeface="Calibri" panose="020F0502020204030204" pitchFamily="34" charset="0"/>
                <a:cs typeface="+mn-cs"/>
              </a:endParaRPr>
            </a:p>
          </p:txBody>
        </p:sp>
        <p:pic>
          <p:nvPicPr>
            <p:cNvPr id="1038" name="Picture 14" descr="Image result for azure event grid">
              <a:extLst>
                <a:ext uri="{FF2B5EF4-FFF2-40B4-BE49-F238E27FC236}">
                  <a16:creationId xmlns:a16="http://schemas.microsoft.com/office/drawing/2014/main" id="{4B1EF275-09D5-49D3-AE61-397BF233E678}"/>
                </a:ext>
              </a:extLst>
            </p:cNvPr>
            <p:cNvPicPr>
              <a:picLocks noChangeAspect="1" noChangeArrowheads="1"/>
            </p:cNvPicPr>
            <p:nvPr/>
          </p:nvPicPr>
          <p:blipFill>
            <a:blip r:embed="rId16">
              <a:biLevel thresh="25000"/>
              <a:extLst>
                <a:ext uri="{28A0092B-C50C-407E-A947-70E740481C1C}">
                  <a14:useLocalDpi xmlns:a14="http://schemas.microsoft.com/office/drawing/2010/main" val="0"/>
                </a:ext>
              </a:extLst>
            </a:blip>
            <a:srcRect/>
            <a:stretch>
              <a:fillRect/>
            </a:stretch>
          </p:blipFill>
          <p:spPr bwMode="auto">
            <a:xfrm>
              <a:off x="9188516" y="2520115"/>
              <a:ext cx="656699" cy="3447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Development">
            <a:extLst>
              <a:ext uri="{FF2B5EF4-FFF2-40B4-BE49-F238E27FC236}">
                <a16:creationId xmlns:a16="http://schemas.microsoft.com/office/drawing/2014/main" id="{01C07370-93F9-4248-84DE-5EDFA8FEBCB5}"/>
              </a:ext>
            </a:extLst>
          </p:cNvPr>
          <p:cNvGrpSpPr/>
          <p:nvPr/>
        </p:nvGrpSpPr>
        <p:grpSpPr>
          <a:xfrm>
            <a:off x="457403" y="1551977"/>
            <a:ext cx="2587171" cy="4694226"/>
            <a:chOff x="465758" y="1582329"/>
            <a:chExt cx="2639424" cy="4789034"/>
          </a:xfrm>
        </p:grpSpPr>
        <p:sp>
          <p:nvSpPr>
            <p:cNvPr id="123" name="Rectangle 122"/>
            <p:cNvSpPr/>
            <p:nvPr/>
          </p:nvSpPr>
          <p:spPr bwMode="auto">
            <a:xfrm>
              <a:off x="465758" y="1582329"/>
              <a:ext cx="2639424" cy="4789034"/>
            </a:xfrm>
            <a:prstGeom prst="rect">
              <a:avLst/>
            </a:prstGeom>
            <a:solidFill>
              <a:schemeClr val="bg1"/>
            </a:solidFill>
            <a:ln w="28575">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268851" rIns="179208" bIns="143366" numCol="1" spcCol="0" rtlCol="0" fromWordArt="0" anchor="t" anchorCtr="0" forceAA="0" compatLnSpc="1">
              <a:prstTxWarp prst="textNoShape">
                <a:avLst/>
              </a:prstTxWarp>
              <a:noAutofit/>
            </a:bodyPr>
            <a:lstStyle/>
            <a:p>
              <a:pPr marL="0" marR="0" lvl="0" indent="0" algn="ctr" defTabSz="913587" rtl="0" eaLnBrk="1" fontAlgn="base" latinLnBrk="0" hangingPunct="1">
                <a:lnSpc>
                  <a:spcPct val="90000"/>
                </a:lnSpc>
                <a:spcBef>
                  <a:spcPct val="0"/>
                </a:spcBef>
                <a:spcAft>
                  <a:spcPct val="0"/>
                </a:spcAft>
                <a:buClrTx/>
                <a:buSzTx/>
                <a:buFontTx/>
                <a:buNone/>
                <a:tabLst/>
                <a:defRPr/>
              </a:pPr>
              <a:r>
                <a:rPr kumimoji="0" lang="en-US" sz="1961" b="1" i="0" u="none" strike="noStrike" kern="1200" cap="none" spc="0" normalizeH="0" baseline="0" noProof="0" dirty="0">
                  <a:ln>
                    <a:noFill/>
                  </a:ln>
                  <a:gradFill>
                    <a:gsLst>
                      <a:gs pos="0">
                        <a:srgbClr val="353535"/>
                      </a:gs>
                      <a:gs pos="100000">
                        <a:srgbClr val="353535"/>
                      </a:gs>
                    </a:gsLst>
                    <a:lin ang="5400000" scaled="0"/>
                  </a:gradFill>
                  <a:effectLst/>
                  <a:uLnTx/>
                  <a:uFillTx/>
                  <a:latin typeface="Segoe UI"/>
                  <a:ea typeface="Segoe UI" pitchFamily="34" charset="0"/>
                  <a:cs typeface="Segoe UI" pitchFamily="34" charset="0"/>
                </a:rPr>
                <a:t>Development</a:t>
              </a:r>
            </a:p>
          </p:txBody>
        </p:sp>
        <p:sp>
          <p:nvSpPr>
            <p:cNvPr id="106" name="Rectangle 105"/>
            <p:cNvSpPr/>
            <p:nvPr/>
          </p:nvSpPr>
          <p:spPr bwMode="auto">
            <a:xfrm>
              <a:off x="600126" y="3946199"/>
              <a:ext cx="2367959" cy="7589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554" tIns="143366" rIns="179208" bIns="143366" numCol="1" spcCol="0" rtlCol="0" fromWordArt="0" anchor="ctr" anchorCtr="0" forceAA="0" compatLnSpc="1">
              <a:prstTxWarp prst="textNoShape">
                <a:avLst/>
              </a:prstTxWarp>
              <a:noAutofit/>
            </a:bodyPr>
            <a:lstStyle/>
            <a:p>
              <a:pPr marL="0" marR="0" lvl="0" indent="0" algn="l" defTabSz="913587" rtl="0" eaLnBrk="1" fontAlgn="base" latinLnBrk="0" hangingPunct="1">
                <a:lnSpc>
                  <a:spcPct val="90000"/>
                </a:lnSpc>
                <a:spcBef>
                  <a:spcPct val="0"/>
                </a:spcBef>
                <a:spcAft>
                  <a:spcPct val="0"/>
                </a:spcAft>
                <a:buClrTx/>
                <a:buSzTx/>
                <a:buFontTx/>
                <a:buNone/>
                <a:tabLst/>
                <a:defRPr/>
              </a:pPr>
              <a:r>
                <a:rPr kumimoji="0" lang="en-US" sz="156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Local development</a:t>
              </a:r>
            </a:p>
          </p:txBody>
        </p:sp>
        <p:sp>
          <p:nvSpPr>
            <p:cNvPr id="104" name="Rectangle 103"/>
            <p:cNvSpPr/>
            <p:nvPr/>
          </p:nvSpPr>
          <p:spPr bwMode="auto">
            <a:xfrm>
              <a:off x="600126" y="4726362"/>
              <a:ext cx="2367959" cy="7589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554" tIns="143366" rIns="179208" bIns="143366" numCol="1" spcCol="0" rtlCol="0" fromWordArt="0" anchor="ctr" anchorCtr="0" forceAA="0" compatLnSpc="1">
              <a:prstTxWarp prst="textNoShape">
                <a:avLst/>
              </a:prstTxWarp>
              <a:noAutofit/>
            </a:bodyPr>
            <a:lstStyle/>
            <a:p>
              <a:pPr marL="0" marR="0" lvl="0" indent="0" algn="l" defTabSz="913587" rtl="0" eaLnBrk="1" fontAlgn="base" latinLnBrk="0" hangingPunct="1">
                <a:lnSpc>
                  <a:spcPct val="90000"/>
                </a:lnSpc>
                <a:spcBef>
                  <a:spcPct val="0"/>
                </a:spcBef>
                <a:spcAft>
                  <a:spcPct val="0"/>
                </a:spcAft>
                <a:buClrTx/>
                <a:buSzTx/>
                <a:buFontTx/>
                <a:buNone/>
                <a:tabLst/>
                <a:defRPr/>
              </a:pPr>
              <a:r>
                <a:rPr kumimoji="0" lang="en-US" sz="156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Monitoring</a:t>
              </a:r>
            </a:p>
          </p:txBody>
        </p:sp>
        <p:sp>
          <p:nvSpPr>
            <p:cNvPr id="105" name="Rectangle 104"/>
            <p:cNvSpPr/>
            <p:nvPr/>
          </p:nvSpPr>
          <p:spPr bwMode="auto">
            <a:xfrm>
              <a:off x="600126" y="2389033"/>
              <a:ext cx="2370688" cy="75515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554" tIns="143366" rIns="179208" bIns="143366" numCol="1" spcCol="0" rtlCol="0" fromWordArt="0" anchor="ctr" anchorCtr="0" forceAA="0" compatLnSpc="1">
              <a:prstTxWarp prst="textNoShape">
                <a:avLst/>
              </a:prstTxWarp>
              <a:noAutofit/>
            </a:bodyPr>
            <a:lstStyle/>
            <a:p>
              <a:pPr marL="0" marR="0" lvl="0" indent="0" algn="l" defTabSz="913587" rtl="0" eaLnBrk="1" fontAlgn="base" latinLnBrk="0" hangingPunct="1">
                <a:lnSpc>
                  <a:spcPct val="90000"/>
                </a:lnSpc>
                <a:spcBef>
                  <a:spcPct val="0"/>
                </a:spcBef>
                <a:spcAft>
                  <a:spcPct val="0"/>
                </a:spcAft>
                <a:buClrTx/>
                <a:buSzTx/>
                <a:buFontTx/>
                <a:buNone/>
                <a:tabLst/>
                <a:defRPr/>
              </a:pPr>
              <a:r>
                <a:rPr kumimoji="0" lang="en-US" sz="156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IDE support</a:t>
              </a:r>
            </a:p>
          </p:txBody>
        </p:sp>
        <p:sp>
          <p:nvSpPr>
            <p:cNvPr id="107" name="Rectangle 106"/>
            <p:cNvSpPr/>
            <p:nvPr/>
          </p:nvSpPr>
          <p:spPr bwMode="auto">
            <a:xfrm>
              <a:off x="600126" y="3168448"/>
              <a:ext cx="2367959" cy="7589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554" tIns="143366" rIns="179208" bIns="143366" numCol="1" spcCol="0" rtlCol="0" fromWordArt="0" anchor="ctr" anchorCtr="0" forceAA="0" compatLnSpc="1">
              <a:prstTxWarp prst="textNoShape">
                <a:avLst/>
              </a:prstTxWarp>
              <a:noAutofit/>
            </a:bodyPr>
            <a:lstStyle/>
            <a:p>
              <a:pPr marL="0" marR="0" lvl="0" indent="0" algn="l" defTabSz="913587" rtl="0" eaLnBrk="1" fontAlgn="base" latinLnBrk="0" hangingPunct="1">
                <a:lnSpc>
                  <a:spcPct val="90000"/>
                </a:lnSpc>
                <a:spcBef>
                  <a:spcPct val="0"/>
                </a:spcBef>
                <a:spcAft>
                  <a:spcPct val="0"/>
                </a:spcAft>
                <a:buClrTx/>
                <a:buSzTx/>
                <a:buFontTx/>
                <a:buNone/>
                <a:tabLst/>
                <a:defRPr/>
              </a:pPr>
              <a:r>
                <a:rPr kumimoji="0" lang="en-US" sz="156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Integrated DevOps</a:t>
              </a:r>
            </a:p>
          </p:txBody>
        </p:sp>
        <p:sp>
          <p:nvSpPr>
            <p:cNvPr id="72" name="Rectangle 71">
              <a:extLst>
                <a:ext uri="{FF2B5EF4-FFF2-40B4-BE49-F238E27FC236}">
                  <a16:creationId xmlns:a16="http://schemas.microsoft.com/office/drawing/2014/main" id="{2E6D62AC-4DD7-48DB-85B1-19777ED47C42}"/>
                </a:ext>
              </a:extLst>
            </p:cNvPr>
            <p:cNvSpPr/>
            <p:nvPr/>
          </p:nvSpPr>
          <p:spPr bwMode="auto">
            <a:xfrm>
              <a:off x="600126" y="5506525"/>
              <a:ext cx="2367959" cy="7589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554" tIns="143366" rIns="179208" bIns="143366" numCol="1" spcCol="0" rtlCol="0" fromWordArt="0" anchor="ctr" anchorCtr="0" forceAA="0" compatLnSpc="1">
              <a:prstTxWarp prst="textNoShape">
                <a:avLst/>
              </a:prstTxWarp>
              <a:noAutofit/>
            </a:bodyPr>
            <a:lstStyle/>
            <a:p>
              <a:pPr marL="0" marR="0" lvl="0" indent="0" algn="l" defTabSz="913587" rtl="0" eaLnBrk="1" fontAlgn="base" latinLnBrk="0" hangingPunct="1">
                <a:lnSpc>
                  <a:spcPct val="90000"/>
                </a:lnSpc>
                <a:spcBef>
                  <a:spcPct val="0"/>
                </a:spcBef>
                <a:spcAft>
                  <a:spcPct val="0"/>
                </a:spcAft>
                <a:buClrTx/>
                <a:buSzTx/>
                <a:buFontTx/>
                <a:buNone/>
                <a:tabLst/>
                <a:defRPr/>
              </a:pPr>
              <a:r>
                <a:rPr kumimoji="0" lang="en-US" sz="156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Visual Debug History</a:t>
              </a:r>
            </a:p>
          </p:txBody>
        </p:sp>
        <p:sp>
          <p:nvSpPr>
            <p:cNvPr id="67" name="Freeform 33"/>
            <p:cNvSpPr>
              <a:spLocks noEditPoints="1"/>
            </p:cNvSpPr>
            <p:nvPr/>
          </p:nvSpPr>
          <p:spPr bwMode="auto">
            <a:xfrm>
              <a:off x="827890" y="4159770"/>
              <a:ext cx="367950" cy="331812"/>
            </a:xfrm>
            <a:custGeom>
              <a:avLst/>
              <a:gdLst>
                <a:gd name="T0" fmla="*/ 110 w 236"/>
                <a:gd name="T1" fmla="*/ 0 h 204"/>
                <a:gd name="T2" fmla="*/ 110 w 236"/>
                <a:gd name="T3" fmla="*/ 51 h 204"/>
                <a:gd name="T4" fmla="*/ 0 w 236"/>
                <a:gd name="T5" fmla="*/ 51 h 204"/>
                <a:gd name="T6" fmla="*/ 0 w 236"/>
                <a:gd name="T7" fmla="*/ 60 h 204"/>
                <a:gd name="T8" fmla="*/ 0 w 236"/>
                <a:gd name="T9" fmla="*/ 170 h 204"/>
                <a:gd name="T10" fmla="*/ 84 w 236"/>
                <a:gd name="T11" fmla="*/ 170 h 204"/>
                <a:gd name="T12" fmla="*/ 84 w 236"/>
                <a:gd name="T13" fmla="*/ 187 h 204"/>
                <a:gd name="T14" fmla="*/ 51 w 236"/>
                <a:gd name="T15" fmla="*/ 187 h 204"/>
                <a:gd name="T16" fmla="*/ 51 w 236"/>
                <a:gd name="T17" fmla="*/ 204 h 204"/>
                <a:gd name="T18" fmla="*/ 236 w 236"/>
                <a:gd name="T19" fmla="*/ 204 h 204"/>
                <a:gd name="T20" fmla="*/ 236 w 236"/>
                <a:gd name="T21" fmla="*/ 0 h 204"/>
                <a:gd name="T22" fmla="*/ 110 w 236"/>
                <a:gd name="T23" fmla="*/ 0 h 204"/>
                <a:gd name="T24" fmla="*/ 126 w 236"/>
                <a:gd name="T25" fmla="*/ 17 h 204"/>
                <a:gd name="T26" fmla="*/ 219 w 236"/>
                <a:gd name="T27" fmla="*/ 17 h 204"/>
                <a:gd name="T28" fmla="*/ 219 w 236"/>
                <a:gd name="T29" fmla="*/ 68 h 204"/>
                <a:gd name="T30" fmla="*/ 177 w 236"/>
                <a:gd name="T31" fmla="*/ 68 h 204"/>
                <a:gd name="T32" fmla="*/ 177 w 236"/>
                <a:gd name="T33" fmla="*/ 51 h 204"/>
                <a:gd name="T34" fmla="*/ 126 w 236"/>
                <a:gd name="T35" fmla="*/ 51 h 204"/>
                <a:gd name="T36" fmla="*/ 126 w 236"/>
                <a:gd name="T37" fmla="*/ 17 h 204"/>
                <a:gd name="T38" fmla="*/ 177 w 236"/>
                <a:gd name="T39" fmla="*/ 85 h 204"/>
                <a:gd name="T40" fmla="*/ 219 w 236"/>
                <a:gd name="T41" fmla="*/ 85 h 204"/>
                <a:gd name="T42" fmla="*/ 219 w 236"/>
                <a:gd name="T43" fmla="*/ 119 h 204"/>
                <a:gd name="T44" fmla="*/ 177 w 236"/>
                <a:gd name="T45" fmla="*/ 119 h 204"/>
                <a:gd name="T46" fmla="*/ 177 w 236"/>
                <a:gd name="T47" fmla="*/ 85 h 204"/>
                <a:gd name="T48" fmla="*/ 17 w 236"/>
                <a:gd name="T49" fmla="*/ 68 h 204"/>
                <a:gd name="T50" fmla="*/ 160 w 236"/>
                <a:gd name="T51" fmla="*/ 68 h 204"/>
                <a:gd name="T52" fmla="*/ 160 w 236"/>
                <a:gd name="T53" fmla="*/ 153 h 204"/>
                <a:gd name="T54" fmla="*/ 17 w 236"/>
                <a:gd name="T55" fmla="*/ 153 h 204"/>
                <a:gd name="T56" fmla="*/ 17 w 236"/>
                <a:gd name="T57" fmla="*/ 68 h 204"/>
                <a:gd name="T58" fmla="*/ 101 w 236"/>
                <a:gd name="T59" fmla="*/ 187 h 204"/>
                <a:gd name="T60" fmla="*/ 101 w 236"/>
                <a:gd name="T61" fmla="*/ 170 h 204"/>
                <a:gd name="T62" fmla="*/ 177 w 236"/>
                <a:gd name="T63" fmla="*/ 170 h 204"/>
                <a:gd name="T64" fmla="*/ 177 w 236"/>
                <a:gd name="T65" fmla="*/ 136 h 204"/>
                <a:gd name="T66" fmla="*/ 219 w 236"/>
                <a:gd name="T67" fmla="*/ 136 h 204"/>
                <a:gd name="T68" fmla="*/ 219 w 236"/>
                <a:gd name="T69" fmla="*/ 187 h 204"/>
                <a:gd name="T70" fmla="*/ 101 w 236"/>
                <a:gd name="T71" fmla="*/ 187 h 204"/>
                <a:gd name="T72" fmla="*/ 202 w 236"/>
                <a:gd name="T73" fmla="*/ 51 h 204"/>
                <a:gd name="T74" fmla="*/ 185 w 236"/>
                <a:gd name="T75" fmla="*/ 51 h 204"/>
                <a:gd name="T76" fmla="*/ 185 w 236"/>
                <a:gd name="T77" fmla="*/ 34 h 204"/>
                <a:gd name="T78" fmla="*/ 202 w 236"/>
                <a:gd name="T79" fmla="*/ 34 h 204"/>
                <a:gd name="T80" fmla="*/ 202 w 236"/>
                <a:gd name="T81" fmla="*/ 5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04">
                  <a:moveTo>
                    <a:pt x="110" y="0"/>
                  </a:moveTo>
                  <a:lnTo>
                    <a:pt x="110" y="51"/>
                  </a:lnTo>
                  <a:lnTo>
                    <a:pt x="0" y="51"/>
                  </a:lnTo>
                  <a:lnTo>
                    <a:pt x="0" y="60"/>
                  </a:lnTo>
                  <a:lnTo>
                    <a:pt x="0" y="170"/>
                  </a:lnTo>
                  <a:lnTo>
                    <a:pt x="84" y="170"/>
                  </a:lnTo>
                  <a:lnTo>
                    <a:pt x="84" y="187"/>
                  </a:lnTo>
                  <a:lnTo>
                    <a:pt x="51" y="187"/>
                  </a:lnTo>
                  <a:lnTo>
                    <a:pt x="51" y="204"/>
                  </a:lnTo>
                  <a:lnTo>
                    <a:pt x="236" y="204"/>
                  </a:lnTo>
                  <a:lnTo>
                    <a:pt x="236" y="0"/>
                  </a:lnTo>
                  <a:lnTo>
                    <a:pt x="110" y="0"/>
                  </a:lnTo>
                  <a:close/>
                  <a:moveTo>
                    <a:pt x="126" y="17"/>
                  </a:moveTo>
                  <a:lnTo>
                    <a:pt x="219" y="17"/>
                  </a:lnTo>
                  <a:lnTo>
                    <a:pt x="219" y="68"/>
                  </a:lnTo>
                  <a:lnTo>
                    <a:pt x="177" y="68"/>
                  </a:lnTo>
                  <a:lnTo>
                    <a:pt x="177" y="51"/>
                  </a:lnTo>
                  <a:lnTo>
                    <a:pt x="126" y="51"/>
                  </a:lnTo>
                  <a:lnTo>
                    <a:pt x="126" y="17"/>
                  </a:lnTo>
                  <a:close/>
                  <a:moveTo>
                    <a:pt x="177" y="85"/>
                  </a:moveTo>
                  <a:lnTo>
                    <a:pt x="219" y="85"/>
                  </a:lnTo>
                  <a:lnTo>
                    <a:pt x="219" y="119"/>
                  </a:lnTo>
                  <a:lnTo>
                    <a:pt x="177" y="119"/>
                  </a:lnTo>
                  <a:lnTo>
                    <a:pt x="177" y="85"/>
                  </a:lnTo>
                  <a:close/>
                  <a:moveTo>
                    <a:pt x="17" y="68"/>
                  </a:moveTo>
                  <a:lnTo>
                    <a:pt x="160" y="68"/>
                  </a:lnTo>
                  <a:lnTo>
                    <a:pt x="160" y="153"/>
                  </a:lnTo>
                  <a:lnTo>
                    <a:pt x="17" y="153"/>
                  </a:lnTo>
                  <a:lnTo>
                    <a:pt x="17" y="68"/>
                  </a:lnTo>
                  <a:close/>
                  <a:moveTo>
                    <a:pt x="101" y="187"/>
                  </a:moveTo>
                  <a:lnTo>
                    <a:pt x="101" y="170"/>
                  </a:lnTo>
                  <a:lnTo>
                    <a:pt x="177" y="170"/>
                  </a:lnTo>
                  <a:lnTo>
                    <a:pt x="177" y="136"/>
                  </a:lnTo>
                  <a:lnTo>
                    <a:pt x="219" y="136"/>
                  </a:lnTo>
                  <a:lnTo>
                    <a:pt x="219" y="187"/>
                  </a:lnTo>
                  <a:lnTo>
                    <a:pt x="101" y="187"/>
                  </a:lnTo>
                  <a:close/>
                  <a:moveTo>
                    <a:pt x="202" y="51"/>
                  </a:moveTo>
                  <a:lnTo>
                    <a:pt x="185" y="51"/>
                  </a:lnTo>
                  <a:lnTo>
                    <a:pt x="185" y="34"/>
                  </a:lnTo>
                  <a:lnTo>
                    <a:pt x="202" y="34"/>
                  </a:lnTo>
                  <a:lnTo>
                    <a:pt x="202" y="51"/>
                  </a:lnTo>
                  <a:close/>
                </a:path>
              </a:pathLst>
            </a:custGeom>
            <a:solidFill>
              <a:schemeClr val="bg1"/>
            </a:solidFill>
            <a:ln>
              <a:noFill/>
            </a:ln>
          </p:spPr>
          <p:txBody>
            <a:bodyPr vert="horz" wrap="square" lIns="89604" tIns="44802" rIns="89604" bIns="44802" numCol="1" anchor="t" anchorCtr="0" compatLnSpc="1">
              <a:prstTxWarp prst="textNoShape">
                <a:avLst/>
              </a:prstTxWarp>
            </a:bodyPr>
            <a:lstStyle/>
            <a:p>
              <a:pPr marL="0" marR="0" lvl="0" indent="0" algn="l" defTabSz="91379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505050"/>
                </a:solidFill>
                <a:effectLst/>
                <a:uLnTx/>
                <a:uFillTx/>
                <a:latin typeface="Segoe UI"/>
                <a:ea typeface="+mn-ea"/>
                <a:cs typeface="+mn-cs"/>
              </a:endParaRPr>
            </a:p>
          </p:txBody>
        </p:sp>
        <p:sp>
          <p:nvSpPr>
            <p:cNvPr id="117" name="Freeform 41"/>
            <p:cNvSpPr>
              <a:spLocks noEditPoints="1"/>
            </p:cNvSpPr>
            <p:nvPr/>
          </p:nvSpPr>
          <p:spPr bwMode="auto">
            <a:xfrm>
              <a:off x="805385" y="4880352"/>
              <a:ext cx="412961" cy="441433"/>
            </a:xfrm>
            <a:custGeom>
              <a:avLst/>
              <a:gdLst>
                <a:gd name="T0" fmla="*/ 56 w 104"/>
                <a:gd name="T1" fmla="*/ 104 h 104"/>
                <a:gd name="T2" fmla="*/ 56 w 104"/>
                <a:gd name="T3" fmla="*/ 88 h 104"/>
                <a:gd name="T4" fmla="*/ 88 w 104"/>
                <a:gd name="T5" fmla="*/ 56 h 104"/>
                <a:gd name="T6" fmla="*/ 104 w 104"/>
                <a:gd name="T7" fmla="*/ 56 h 104"/>
                <a:gd name="T8" fmla="*/ 104 w 104"/>
                <a:gd name="T9" fmla="*/ 48 h 104"/>
                <a:gd name="T10" fmla="*/ 88 w 104"/>
                <a:gd name="T11" fmla="*/ 48 h 104"/>
                <a:gd name="T12" fmla="*/ 56 w 104"/>
                <a:gd name="T13" fmla="*/ 16 h 104"/>
                <a:gd name="T14" fmla="*/ 56 w 104"/>
                <a:gd name="T15" fmla="*/ 0 h 104"/>
                <a:gd name="T16" fmla="*/ 48 w 104"/>
                <a:gd name="T17" fmla="*/ 0 h 104"/>
                <a:gd name="T18" fmla="*/ 48 w 104"/>
                <a:gd name="T19" fmla="*/ 16 h 104"/>
                <a:gd name="T20" fmla="*/ 16 w 104"/>
                <a:gd name="T21" fmla="*/ 48 h 104"/>
                <a:gd name="T22" fmla="*/ 0 w 104"/>
                <a:gd name="T23" fmla="*/ 48 h 104"/>
                <a:gd name="T24" fmla="*/ 0 w 104"/>
                <a:gd name="T25" fmla="*/ 56 h 104"/>
                <a:gd name="T26" fmla="*/ 16 w 104"/>
                <a:gd name="T27" fmla="*/ 56 h 104"/>
                <a:gd name="T28" fmla="*/ 48 w 104"/>
                <a:gd name="T29" fmla="*/ 88 h 104"/>
                <a:gd name="T30" fmla="*/ 48 w 104"/>
                <a:gd name="T31" fmla="*/ 104 h 104"/>
                <a:gd name="T32" fmla="*/ 56 w 104"/>
                <a:gd name="T33" fmla="*/ 104 h 104"/>
                <a:gd name="T34" fmla="*/ 24 w 104"/>
                <a:gd name="T35" fmla="*/ 52 h 104"/>
                <a:gd name="T36" fmla="*/ 52 w 104"/>
                <a:gd name="T37" fmla="*/ 24 h 104"/>
                <a:gd name="T38" fmla="*/ 80 w 104"/>
                <a:gd name="T39" fmla="*/ 52 h 104"/>
                <a:gd name="T40" fmla="*/ 52 w 104"/>
                <a:gd name="T41" fmla="*/ 80 h 104"/>
                <a:gd name="T42" fmla="*/ 24 w 104"/>
                <a:gd name="T43" fmla="*/ 52 h 104"/>
                <a:gd name="T44" fmla="*/ 68 w 104"/>
                <a:gd name="T45" fmla="*/ 52 h 104"/>
                <a:gd name="T46" fmla="*/ 52 w 104"/>
                <a:gd name="T47" fmla="*/ 36 h 104"/>
                <a:gd name="T48" fmla="*/ 36 w 104"/>
                <a:gd name="T49" fmla="*/ 52 h 104"/>
                <a:gd name="T50" fmla="*/ 52 w 104"/>
                <a:gd name="T51" fmla="*/ 68 h 104"/>
                <a:gd name="T52" fmla="*/ 68 w 104"/>
                <a:gd name="T53" fmla="*/ 52 h 104"/>
                <a:gd name="T54" fmla="*/ 44 w 104"/>
                <a:gd name="T55" fmla="*/ 52 h 104"/>
                <a:gd name="T56" fmla="*/ 52 w 104"/>
                <a:gd name="T57" fmla="*/ 44 h 104"/>
                <a:gd name="T58" fmla="*/ 60 w 104"/>
                <a:gd name="T59" fmla="*/ 52 h 104"/>
                <a:gd name="T60" fmla="*/ 52 w 104"/>
                <a:gd name="T61" fmla="*/ 60 h 104"/>
                <a:gd name="T62" fmla="*/ 44 w 104"/>
                <a:gd name="T63"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4" h="104">
                  <a:moveTo>
                    <a:pt x="56" y="104"/>
                  </a:moveTo>
                  <a:cubicBezTo>
                    <a:pt x="56" y="88"/>
                    <a:pt x="56" y="88"/>
                    <a:pt x="56" y="88"/>
                  </a:cubicBezTo>
                  <a:cubicBezTo>
                    <a:pt x="73" y="86"/>
                    <a:pt x="86" y="73"/>
                    <a:pt x="88" y="56"/>
                  </a:cubicBezTo>
                  <a:cubicBezTo>
                    <a:pt x="104" y="56"/>
                    <a:pt x="104" y="56"/>
                    <a:pt x="104" y="56"/>
                  </a:cubicBezTo>
                  <a:cubicBezTo>
                    <a:pt x="104" y="48"/>
                    <a:pt x="104" y="48"/>
                    <a:pt x="104" y="48"/>
                  </a:cubicBezTo>
                  <a:cubicBezTo>
                    <a:pt x="88" y="48"/>
                    <a:pt x="88" y="48"/>
                    <a:pt x="88" y="48"/>
                  </a:cubicBezTo>
                  <a:cubicBezTo>
                    <a:pt x="86" y="31"/>
                    <a:pt x="73" y="18"/>
                    <a:pt x="56" y="16"/>
                  </a:cubicBezTo>
                  <a:cubicBezTo>
                    <a:pt x="56" y="0"/>
                    <a:pt x="56" y="0"/>
                    <a:pt x="56" y="0"/>
                  </a:cubicBezTo>
                  <a:cubicBezTo>
                    <a:pt x="48" y="0"/>
                    <a:pt x="48" y="0"/>
                    <a:pt x="48" y="0"/>
                  </a:cubicBezTo>
                  <a:cubicBezTo>
                    <a:pt x="48" y="16"/>
                    <a:pt x="48" y="16"/>
                    <a:pt x="48" y="16"/>
                  </a:cubicBezTo>
                  <a:cubicBezTo>
                    <a:pt x="31" y="18"/>
                    <a:pt x="18" y="31"/>
                    <a:pt x="16" y="48"/>
                  </a:cubicBezTo>
                  <a:cubicBezTo>
                    <a:pt x="0" y="48"/>
                    <a:pt x="0" y="48"/>
                    <a:pt x="0" y="48"/>
                  </a:cubicBezTo>
                  <a:cubicBezTo>
                    <a:pt x="0" y="56"/>
                    <a:pt x="0" y="56"/>
                    <a:pt x="0" y="56"/>
                  </a:cubicBezTo>
                  <a:cubicBezTo>
                    <a:pt x="16" y="56"/>
                    <a:pt x="16" y="56"/>
                    <a:pt x="16" y="56"/>
                  </a:cubicBezTo>
                  <a:cubicBezTo>
                    <a:pt x="18" y="73"/>
                    <a:pt x="31" y="86"/>
                    <a:pt x="48" y="88"/>
                  </a:cubicBezTo>
                  <a:cubicBezTo>
                    <a:pt x="48" y="104"/>
                    <a:pt x="48" y="104"/>
                    <a:pt x="48" y="104"/>
                  </a:cubicBezTo>
                  <a:lnTo>
                    <a:pt x="56" y="104"/>
                  </a:lnTo>
                  <a:close/>
                  <a:moveTo>
                    <a:pt x="24" y="52"/>
                  </a:moveTo>
                  <a:cubicBezTo>
                    <a:pt x="24" y="37"/>
                    <a:pt x="37" y="24"/>
                    <a:pt x="52" y="24"/>
                  </a:cubicBezTo>
                  <a:cubicBezTo>
                    <a:pt x="67" y="24"/>
                    <a:pt x="80" y="37"/>
                    <a:pt x="80" y="52"/>
                  </a:cubicBezTo>
                  <a:cubicBezTo>
                    <a:pt x="80" y="67"/>
                    <a:pt x="67" y="80"/>
                    <a:pt x="52" y="80"/>
                  </a:cubicBezTo>
                  <a:cubicBezTo>
                    <a:pt x="37" y="80"/>
                    <a:pt x="24" y="67"/>
                    <a:pt x="24" y="52"/>
                  </a:cubicBezTo>
                  <a:close/>
                  <a:moveTo>
                    <a:pt x="68" y="52"/>
                  </a:moveTo>
                  <a:cubicBezTo>
                    <a:pt x="68" y="43"/>
                    <a:pt x="61" y="36"/>
                    <a:pt x="52" y="36"/>
                  </a:cubicBezTo>
                  <a:cubicBezTo>
                    <a:pt x="43" y="36"/>
                    <a:pt x="36" y="43"/>
                    <a:pt x="36" y="52"/>
                  </a:cubicBezTo>
                  <a:cubicBezTo>
                    <a:pt x="36" y="61"/>
                    <a:pt x="43" y="68"/>
                    <a:pt x="52" y="68"/>
                  </a:cubicBezTo>
                  <a:cubicBezTo>
                    <a:pt x="61" y="68"/>
                    <a:pt x="68" y="61"/>
                    <a:pt x="68" y="52"/>
                  </a:cubicBezTo>
                  <a:close/>
                  <a:moveTo>
                    <a:pt x="44" y="52"/>
                  </a:moveTo>
                  <a:cubicBezTo>
                    <a:pt x="44" y="48"/>
                    <a:pt x="48" y="44"/>
                    <a:pt x="52" y="44"/>
                  </a:cubicBezTo>
                  <a:cubicBezTo>
                    <a:pt x="56" y="44"/>
                    <a:pt x="60" y="48"/>
                    <a:pt x="60" y="52"/>
                  </a:cubicBezTo>
                  <a:cubicBezTo>
                    <a:pt x="60" y="56"/>
                    <a:pt x="56" y="60"/>
                    <a:pt x="52" y="60"/>
                  </a:cubicBezTo>
                  <a:cubicBezTo>
                    <a:pt x="48" y="60"/>
                    <a:pt x="44" y="56"/>
                    <a:pt x="44" y="52"/>
                  </a:cubicBezTo>
                  <a:close/>
                </a:path>
              </a:pathLst>
            </a:custGeom>
            <a:solidFill>
              <a:schemeClr val="bg1"/>
            </a:solidFill>
            <a:ln>
              <a:noFill/>
            </a:ln>
          </p:spPr>
          <p:txBody>
            <a:bodyPr vert="horz" wrap="square" lIns="89604" tIns="44802" rIns="89604" bIns="44802" numCol="1" anchor="t" anchorCtr="0" compatLnSpc="1">
              <a:prstTxWarp prst="textNoShape">
                <a:avLst/>
              </a:prstTxWarp>
            </a:bodyPr>
            <a:lstStyle/>
            <a:p>
              <a:pPr marL="0" marR="0" lvl="0" indent="0" algn="l" defTabSz="91379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505050"/>
                </a:solidFill>
                <a:effectLst/>
                <a:uLnTx/>
                <a:uFillTx/>
                <a:latin typeface="Segoe UI"/>
                <a:ea typeface="+mn-ea"/>
                <a:cs typeface="+mn-cs"/>
              </a:endParaRPr>
            </a:p>
          </p:txBody>
        </p:sp>
        <p:pic>
          <p:nvPicPr>
            <p:cNvPr id="119" name="Picture 118"/>
            <p:cNvPicPr>
              <a:picLocks noChangeAspect="1"/>
            </p:cNvPicPr>
            <p:nvPr/>
          </p:nvPicPr>
          <p:blipFill rotWithShape="1">
            <a:blip r:embed="rId17"/>
            <a:srcRect t="24612" b="31602"/>
            <a:stretch/>
          </p:blipFill>
          <p:spPr>
            <a:xfrm>
              <a:off x="548944" y="2579670"/>
              <a:ext cx="925843" cy="373884"/>
            </a:xfrm>
            <a:prstGeom prst="rect">
              <a:avLst/>
            </a:prstGeom>
          </p:spPr>
        </p:pic>
        <p:sp>
          <p:nvSpPr>
            <p:cNvPr id="57" name="arrow_5">
              <a:extLst>
                <a:ext uri="{FF2B5EF4-FFF2-40B4-BE49-F238E27FC236}">
                  <a16:creationId xmlns:a16="http://schemas.microsoft.com/office/drawing/2014/main" id="{8C45ED02-1047-45CD-93DC-750BEE10041C}"/>
                </a:ext>
              </a:extLst>
            </p:cNvPr>
            <p:cNvSpPr>
              <a:spLocks noChangeAspect="1" noEditPoints="1"/>
            </p:cNvSpPr>
            <p:nvPr/>
          </p:nvSpPr>
          <p:spPr bwMode="auto">
            <a:xfrm>
              <a:off x="829720" y="3362315"/>
              <a:ext cx="364291" cy="365760"/>
            </a:xfrm>
            <a:custGeom>
              <a:avLst/>
              <a:gdLst>
                <a:gd name="T0" fmla="*/ 102 w 248"/>
                <a:gd name="T1" fmla="*/ 0 h 249"/>
                <a:gd name="T2" fmla="*/ 176 w 248"/>
                <a:gd name="T3" fmla="*/ 73 h 249"/>
                <a:gd name="T4" fmla="*/ 102 w 248"/>
                <a:gd name="T5" fmla="*/ 147 h 249"/>
                <a:gd name="T6" fmla="*/ 176 w 248"/>
                <a:gd name="T7" fmla="*/ 73 h 249"/>
                <a:gd name="T8" fmla="*/ 0 w 248"/>
                <a:gd name="T9" fmla="*/ 73 h 249"/>
                <a:gd name="T10" fmla="*/ 146 w 248"/>
                <a:gd name="T11" fmla="*/ 103 h 249"/>
                <a:gd name="T12" fmla="*/ 72 w 248"/>
                <a:gd name="T13" fmla="*/ 176 h 249"/>
                <a:gd name="T14" fmla="*/ 146 w 248"/>
                <a:gd name="T15" fmla="*/ 249 h 249"/>
                <a:gd name="T16" fmla="*/ 72 w 248"/>
                <a:gd name="T17" fmla="*/ 176 h 249"/>
                <a:gd name="T18" fmla="*/ 248 w 248"/>
                <a:gd name="T19" fmla="*/ 17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9">
                  <a:moveTo>
                    <a:pt x="102" y="0"/>
                  </a:moveTo>
                  <a:lnTo>
                    <a:pt x="176" y="73"/>
                  </a:lnTo>
                  <a:lnTo>
                    <a:pt x="102" y="147"/>
                  </a:lnTo>
                  <a:moveTo>
                    <a:pt x="176" y="73"/>
                  </a:moveTo>
                  <a:lnTo>
                    <a:pt x="0" y="73"/>
                  </a:lnTo>
                  <a:moveTo>
                    <a:pt x="146" y="103"/>
                  </a:moveTo>
                  <a:lnTo>
                    <a:pt x="72" y="176"/>
                  </a:lnTo>
                  <a:lnTo>
                    <a:pt x="146" y="249"/>
                  </a:lnTo>
                  <a:moveTo>
                    <a:pt x="72" y="176"/>
                  </a:moveTo>
                  <a:lnTo>
                    <a:pt x="248" y="176"/>
                  </a:lnTo>
                </a:path>
              </a:pathLst>
            </a:custGeom>
            <a:noFill/>
            <a:ln w="28575" cap="sq">
              <a:solidFill>
                <a:schemeClr val="bg1"/>
              </a:solidFill>
              <a:prstDash val="solid"/>
              <a:miter lim="800000"/>
              <a:headEnd/>
              <a:tailEnd/>
            </a:ln>
            <a:extLst/>
          </p:spPr>
          <p:txBody>
            <a:bodyPr vert="horz" wrap="square" lIns="89630" tIns="44814" rIns="89630" bIns="44814"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75" name="Eye">
              <a:extLst>
                <a:ext uri="{FF2B5EF4-FFF2-40B4-BE49-F238E27FC236}">
                  <a16:creationId xmlns:a16="http://schemas.microsoft.com/office/drawing/2014/main" id="{A345FAC2-D06D-47B9-A9D6-D14DFA1C23B7}"/>
                </a:ext>
              </a:extLst>
            </p:cNvPr>
            <p:cNvSpPr>
              <a:spLocks noChangeAspect="1" noEditPoints="1"/>
            </p:cNvSpPr>
            <p:nvPr/>
          </p:nvSpPr>
          <p:spPr bwMode="auto">
            <a:xfrm>
              <a:off x="806125" y="5787804"/>
              <a:ext cx="411480" cy="227186"/>
            </a:xfrm>
            <a:custGeom>
              <a:avLst/>
              <a:gdLst>
                <a:gd name="T0" fmla="*/ 3 w 346"/>
                <a:gd name="T1" fmla="*/ 91 h 190"/>
                <a:gd name="T2" fmla="*/ 173 w 346"/>
                <a:gd name="T3" fmla="*/ 0 h 190"/>
                <a:gd name="T4" fmla="*/ 346 w 346"/>
                <a:gd name="T5" fmla="*/ 95 h 190"/>
                <a:gd name="T6" fmla="*/ 173 w 346"/>
                <a:gd name="T7" fmla="*/ 190 h 190"/>
                <a:gd name="T8" fmla="*/ 6 w 346"/>
                <a:gd name="T9" fmla="*/ 102 h 190"/>
                <a:gd name="T10" fmla="*/ 0 w 346"/>
                <a:gd name="T11" fmla="*/ 95 h 190"/>
                <a:gd name="T12" fmla="*/ 3 w 346"/>
                <a:gd name="T13" fmla="*/ 91 h 190"/>
                <a:gd name="T14" fmla="*/ 173 w 346"/>
                <a:gd name="T15" fmla="*/ 0 h 190"/>
                <a:gd name="T16" fmla="*/ 73 w 346"/>
                <a:gd name="T17" fmla="*/ 95 h 190"/>
                <a:gd name="T18" fmla="*/ 173 w 346"/>
                <a:gd name="T19" fmla="*/ 190 h 190"/>
                <a:gd name="T20" fmla="*/ 273 w 346"/>
                <a:gd name="T21" fmla="*/ 95 h 190"/>
                <a:gd name="T22" fmla="*/ 173 w 346"/>
                <a:gd name="T23" fmla="*/ 0 h 190"/>
                <a:gd name="T24" fmla="*/ 173 w 346"/>
                <a:gd name="T25" fmla="*/ 56 h 190"/>
                <a:gd name="T26" fmla="*/ 134 w 346"/>
                <a:gd name="T27" fmla="*/ 95 h 190"/>
                <a:gd name="T28" fmla="*/ 173 w 346"/>
                <a:gd name="T29" fmla="*/ 135 h 190"/>
                <a:gd name="T30" fmla="*/ 213 w 346"/>
                <a:gd name="T31" fmla="*/ 95 h 190"/>
                <a:gd name="T32" fmla="*/ 173 w 346"/>
                <a:gd name="T33" fmla="*/ 5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190">
                  <a:moveTo>
                    <a:pt x="3" y="91"/>
                  </a:moveTo>
                  <a:cubicBezTo>
                    <a:pt x="17" y="73"/>
                    <a:pt x="77" y="0"/>
                    <a:pt x="173" y="0"/>
                  </a:cubicBezTo>
                  <a:cubicBezTo>
                    <a:pt x="283" y="0"/>
                    <a:pt x="346" y="95"/>
                    <a:pt x="346" y="95"/>
                  </a:cubicBezTo>
                  <a:cubicBezTo>
                    <a:pt x="346" y="95"/>
                    <a:pt x="283" y="190"/>
                    <a:pt x="173" y="190"/>
                  </a:cubicBezTo>
                  <a:cubicBezTo>
                    <a:pt x="82" y="190"/>
                    <a:pt x="23" y="125"/>
                    <a:pt x="6" y="102"/>
                  </a:cubicBezTo>
                  <a:cubicBezTo>
                    <a:pt x="2" y="98"/>
                    <a:pt x="0" y="95"/>
                    <a:pt x="0" y="95"/>
                  </a:cubicBezTo>
                  <a:cubicBezTo>
                    <a:pt x="0" y="95"/>
                    <a:pt x="1" y="94"/>
                    <a:pt x="3" y="91"/>
                  </a:cubicBezTo>
                  <a:close/>
                  <a:moveTo>
                    <a:pt x="173" y="0"/>
                  </a:moveTo>
                  <a:cubicBezTo>
                    <a:pt x="118" y="0"/>
                    <a:pt x="73" y="42"/>
                    <a:pt x="73" y="95"/>
                  </a:cubicBezTo>
                  <a:cubicBezTo>
                    <a:pt x="73" y="148"/>
                    <a:pt x="118" y="190"/>
                    <a:pt x="173" y="190"/>
                  </a:cubicBezTo>
                  <a:cubicBezTo>
                    <a:pt x="228" y="190"/>
                    <a:pt x="273" y="148"/>
                    <a:pt x="273" y="95"/>
                  </a:cubicBezTo>
                  <a:cubicBezTo>
                    <a:pt x="273" y="42"/>
                    <a:pt x="228" y="0"/>
                    <a:pt x="173" y="0"/>
                  </a:cubicBezTo>
                  <a:close/>
                  <a:moveTo>
                    <a:pt x="173" y="56"/>
                  </a:moveTo>
                  <a:cubicBezTo>
                    <a:pt x="151" y="56"/>
                    <a:pt x="134" y="73"/>
                    <a:pt x="134" y="95"/>
                  </a:cubicBezTo>
                  <a:cubicBezTo>
                    <a:pt x="134" y="117"/>
                    <a:pt x="151" y="135"/>
                    <a:pt x="173" y="135"/>
                  </a:cubicBezTo>
                  <a:cubicBezTo>
                    <a:pt x="195" y="135"/>
                    <a:pt x="213" y="117"/>
                    <a:pt x="213" y="95"/>
                  </a:cubicBezTo>
                  <a:cubicBezTo>
                    <a:pt x="213" y="73"/>
                    <a:pt x="195" y="56"/>
                    <a:pt x="173" y="56"/>
                  </a:cubicBezTo>
                  <a:close/>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54" name="Group 53">
            <a:extLst>
              <a:ext uri="{FF2B5EF4-FFF2-40B4-BE49-F238E27FC236}">
                <a16:creationId xmlns:a16="http://schemas.microsoft.com/office/drawing/2014/main" id="{906EDC10-7350-430F-B617-09FAB4033904}"/>
              </a:ext>
            </a:extLst>
          </p:cNvPr>
          <p:cNvGrpSpPr/>
          <p:nvPr/>
        </p:nvGrpSpPr>
        <p:grpSpPr>
          <a:xfrm>
            <a:off x="3459202" y="2977084"/>
            <a:ext cx="2695505" cy="388550"/>
            <a:chOff x="4530285" y="2523547"/>
            <a:chExt cx="2750334" cy="396453"/>
          </a:xfrm>
        </p:grpSpPr>
        <p:sp>
          <p:nvSpPr>
            <p:cNvPr id="68" name="Content Placeholder 2">
              <a:extLst>
                <a:ext uri="{FF2B5EF4-FFF2-40B4-BE49-F238E27FC236}">
                  <a16:creationId xmlns:a16="http://schemas.microsoft.com/office/drawing/2014/main" id="{51B82445-EED6-4976-99DB-DCA83C57374B}"/>
                </a:ext>
              </a:extLst>
            </p:cNvPr>
            <p:cNvSpPr txBox="1">
              <a:spLocks/>
            </p:cNvSpPr>
            <p:nvPr/>
          </p:nvSpPr>
          <p:spPr>
            <a:xfrm>
              <a:off x="4675958" y="2523547"/>
              <a:ext cx="2604661" cy="396453"/>
            </a:xfrm>
            <a:prstGeom prst="rect">
              <a:avLst/>
            </a:prstGeom>
          </p:spPr>
          <p:txBody>
            <a:bodyPr vert="horz" wrap="square" lIns="143366" tIns="89604" rIns="143366" bIns="89604"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3841" rtl="0" eaLnBrk="1" fontAlgn="auto" latinLnBrk="0" hangingPunct="1">
                <a:lnSpc>
                  <a:spcPct val="90000"/>
                </a:lnSpc>
                <a:spcBef>
                  <a:spcPts val="588"/>
                </a:spcBef>
                <a:spcAft>
                  <a:spcPts val="0"/>
                </a:spcAft>
                <a:buClrTx/>
                <a:buSzPct val="90000"/>
                <a:buFont typeface="Arial" pitchFamily="34" charset="0"/>
                <a:buNone/>
                <a:tabLst/>
                <a:defRPr/>
              </a:pPr>
              <a:r>
                <a:rPr kumimoji="0" lang="en-US" sz="1469" b="0" i="0" u="none" strike="noStrike" kern="1200" cap="none" spc="0" normalizeH="0" baseline="0" noProof="0" dirty="0">
                  <a:ln>
                    <a:noFill/>
                  </a:ln>
                  <a:gradFill>
                    <a:gsLst>
                      <a:gs pos="87500">
                        <a:srgbClr val="353535"/>
                      </a:gs>
                      <a:gs pos="76000">
                        <a:srgbClr val="353535"/>
                      </a:gs>
                    </a:gsLst>
                    <a:lin ang="16200000" scaled="1"/>
                  </a:gradFill>
                  <a:effectLst/>
                  <a:uLnTx/>
                  <a:uFillTx/>
                  <a:latin typeface="Segoe UI Semilight" panose="020B0402040204020203" pitchFamily="34" charset="0"/>
                  <a:ea typeface="+mn-ea"/>
                  <a:cs typeface="Segoe UI Semilight" panose="020B0402040204020203" pitchFamily="34" charset="0"/>
                </a:rPr>
                <a:t>Developer productivity</a:t>
              </a:r>
            </a:p>
          </p:txBody>
        </p:sp>
        <p:grpSp>
          <p:nvGrpSpPr>
            <p:cNvPr id="74" name="Group 73">
              <a:extLst>
                <a:ext uri="{FF2B5EF4-FFF2-40B4-BE49-F238E27FC236}">
                  <a16:creationId xmlns:a16="http://schemas.microsoft.com/office/drawing/2014/main" id="{FA8E056F-11D2-4CDF-B2FC-4901BD2B3DB3}"/>
                </a:ext>
              </a:extLst>
            </p:cNvPr>
            <p:cNvGrpSpPr/>
            <p:nvPr/>
          </p:nvGrpSpPr>
          <p:grpSpPr>
            <a:xfrm>
              <a:off x="4530285" y="2635231"/>
              <a:ext cx="182906" cy="182905"/>
              <a:chOff x="653229" y="2635231"/>
              <a:chExt cx="182906" cy="182905"/>
            </a:xfrm>
          </p:grpSpPr>
          <p:sp>
            <p:nvSpPr>
              <p:cNvPr id="77" name="Oval 76">
                <a:extLst>
                  <a:ext uri="{FF2B5EF4-FFF2-40B4-BE49-F238E27FC236}">
                    <a16:creationId xmlns:a16="http://schemas.microsoft.com/office/drawing/2014/main" id="{CB7D5ABC-0CF0-454E-ADC7-E30304CF93DA}"/>
                  </a:ext>
                </a:extLst>
              </p:cNvPr>
              <p:cNvSpPr/>
              <p:nvPr/>
            </p:nvSpPr>
            <p:spPr bwMode="auto">
              <a:xfrm>
                <a:off x="653229" y="2635231"/>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9" name="check">
                <a:extLst>
                  <a:ext uri="{FF2B5EF4-FFF2-40B4-BE49-F238E27FC236}">
                    <a16:creationId xmlns:a16="http://schemas.microsoft.com/office/drawing/2014/main" id="{C3DC1F29-B4AC-43AC-8956-2A7CD74DE62E}"/>
                  </a:ext>
                </a:extLst>
              </p:cNvPr>
              <p:cNvSpPr>
                <a:spLocks noChangeAspect="1"/>
              </p:cNvSpPr>
              <p:nvPr/>
            </p:nvSpPr>
            <p:spPr bwMode="auto">
              <a:xfrm>
                <a:off x="702099" y="2694394"/>
                <a:ext cx="91453" cy="64576"/>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grpSp>
        <p:nvGrpSpPr>
          <p:cNvPr id="81" name="Group 80">
            <a:extLst>
              <a:ext uri="{FF2B5EF4-FFF2-40B4-BE49-F238E27FC236}">
                <a16:creationId xmlns:a16="http://schemas.microsoft.com/office/drawing/2014/main" id="{804CB766-F5BB-4A94-86EC-375926434B43}"/>
              </a:ext>
            </a:extLst>
          </p:cNvPr>
          <p:cNvGrpSpPr/>
          <p:nvPr/>
        </p:nvGrpSpPr>
        <p:grpSpPr>
          <a:xfrm>
            <a:off x="3459202" y="3427904"/>
            <a:ext cx="2711474" cy="388550"/>
            <a:chOff x="4530285" y="2533358"/>
            <a:chExt cx="2766628" cy="396453"/>
          </a:xfrm>
        </p:grpSpPr>
        <p:sp>
          <p:nvSpPr>
            <p:cNvPr id="82" name="Content Placeholder 2">
              <a:extLst>
                <a:ext uri="{FF2B5EF4-FFF2-40B4-BE49-F238E27FC236}">
                  <a16:creationId xmlns:a16="http://schemas.microsoft.com/office/drawing/2014/main" id="{F03241A0-2E33-4A66-95AB-150C251FAC3B}"/>
                </a:ext>
              </a:extLst>
            </p:cNvPr>
            <p:cNvSpPr txBox="1">
              <a:spLocks/>
            </p:cNvSpPr>
            <p:nvPr/>
          </p:nvSpPr>
          <p:spPr>
            <a:xfrm>
              <a:off x="4644448" y="2533358"/>
              <a:ext cx="2652465" cy="396453"/>
            </a:xfrm>
            <a:prstGeom prst="rect">
              <a:avLst/>
            </a:prstGeom>
          </p:spPr>
          <p:txBody>
            <a:bodyPr vert="horz" wrap="square" lIns="143366" tIns="89604" rIns="143366" bIns="89604"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3841" rtl="0" eaLnBrk="1" fontAlgn="auto" latinLnBrk="0" hangingPunct="1">
                <a:lnSpc>
                  <a:spcPct val="90000"/>
                </a:lnSpc>
                <a:spcBef>
                  <a:spcPts val="588"/>
                </a:spcBef>
                <a:spcAft>
                  <a:spcPts val="0"/>
                </a:spcAft>
                <a:buClrTx/>
                <a:buSzPct val="90000"/>
                <a:buFont typeface="Arial" pitchFamily="34" charset="0"/>
                <a:buNone/>
                <a:tabLst/>
                <a:defRPr/>
              </a:pPr>
              <a:r>
                <a:rPr kumimoji="0" lang="en-US" sz="1469" b="0" i="0" u="none" strike="noStrike" kern="1200" cap="none" spc="0" normalizeH="0" baseline="0" noProof="0" dirty="0">
                  <a:ln>
                    <a:noFill/>
                  </a:ln>
                  <a:gradFill>
                    <a:gsLst>
                      <a:gs pos="87500">
                        <a:srgbClr val="353535"/>
                      </a:gs>
                      <a:gs pos="76000">
                        <a:srgbClr val="353535"/>
                      </a:gs>
                    </a:gsLst>
                    <a:lin ang="16200000" scaled="1"/>
                  </a:gradFill>
                  <a:effectLst/>
                  <a:uLnTx/>
                  <a:uFillTx/>
                  <a:latin typeface="Segoe UI Semilight" panose="020B0402040204020203" pitchFamily="34" charset="0"/>
                  <a:ea typeface="+mn-ea"/>
                  <a:cs typeface="Segoe UI Semilight" panose="020B0402040204020203" pitchFamily="34" charset="0"/>
                </a:rPr>
                <a:t>Triggers and Bindings</a:t>
              </a:r>
            </a:p>
          </p:txBody>
        </p:sp>
        <p:grpSp>
          <p:nvGrpSpPr>
            <p:cNvPr id="83" name="Group 82">
              <a:extLst>
                <a:ext uri="{FF2B5EF4-FFF2-40B4-BE49-F238E27FC236}">
                  <a16:creationId xmlns:a16="http://schemas.microsoft.com/office/drawing/2014/main" id="{5EEC15CE-7FAA-47D8-973A-D72B242E12DE}"/>
                </a:ext>
              </a:extLst>
            </p:cNvPr>
            <p:cNvGrpSpPr/>
            <p:nvPr/>
          </p:nvGrpSpPr>
          <p:grpSpPr>
            <a:xfrm>
              <a:off x="4530285" y="2635231"/>
              <a:ext cx="182906" cy="182905"/>
              <a:chOff x="653229" y="2635231"/>
              <a:chExt cx="182906" cy="182905"/>
            </a:xfrm>
          </p:grpSpPr>
          <p:sp>
            <p:nvSpPr>
              <p:cNvPr id="84" name="Oval 83">
                <a:extLst>
                  <a:ext uri="{FF2B5EF4-FFF2-40B4-BE49-F238E27FC236}">
                    <a16:creationId xmlns:a16="http://schemas.microsoft.com/office/drawing/2014/main" id="{9987E46B-68B6-4FA5-A052-3029C87CB261}"/>
                  </a:ext>
                </a:extLst>
              </p:cNvPr>
              <p:cNvSpPr/>
              <p:nvPr/>
            </p:nvSpPr>
            <p:spPr bwMode="auto">
              <a:xfrm>
                <a:off x="653229" y="2635231"/>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5" name="check">
                <a:extLst>
                  <a:ext uri="{FF2B5EF4-FFF2-40B4-BE49-F238E27FC236}">
                    <a16:creationId xmlns:a16="http://schemas.microsoft.com/office/drawing/2014/main" id="{DCF7849C-9E30-4469-9177-A3AEA9846B8C}"/>
                  </a:ext>
                </a:extLst>
              </p:cNvPr>
              <p:cNvSpPr>
                <a:spLocks noChangeAspect="1"/>
              </p:cNvSpPr>
              <p:nvPr/>
            </p:nvSpPr>
            <p:spPr bwMode="auto">
              <a:xfrm>
                <a:off x="702162" y="2694395"/>
                <a:ext cx="91453" cy="64575"/>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grpSp>
        <p:nvGrpSpPr>
          <p:cNvPr id="86" name="Group 85">
            <a:extLst>
              <a:ext uri="{FF2B5EF4-FFF2-40B4-BE49-F238E27FC236}">
                <a16:creationId xmlns:a16="http://schemas.microsoft.com/office/drawing/2014/main" id="{D7BC8D1C-15C0-4B16-AEA4-BF3F93C0BAE0}"/>
              </a:ext>
            </a:extLst>
          </p:cNvPr>
          <p:cNvGrpSpPr/>
          <p:nvPr/>
        </p:nvGrpSpPr>
        <p:grpSpPr>
          <a:xfrm>
            <a:off x="3459202" y="3878726"/>
            <a:ext cx="2738838" cy="388550"/>
            <a:chOff x="4530285" y="2515931"/>
            <a:chExt cx="2794547" cy="396453"/>
          </a:xfrm>
        </p:grpSpPr>
        <p:sp>
          <p:nvSpPr>
            <p:cNvPr id="87" name="Content Placeholder 2">
              <a:extLst>
                <a:ext uri="{FF2B5EF4-FFF2-40B4-BE49-F238E27FC236}">
                  <a16:creationId xmlns:a16="http://schemas.microsoft.com/office/drawing/2014/main" id="{16A0D63F-F2B0-4CB1-BFD0-02B9CE2FE3C3}"/>
                </a:ext>
              </a:extLst>
            </p:cNvPr>
            <p:cNvSpPr txBox="1">
              <a:spLocks/>
            </p:cNvSpPr>
            <p:nvPr/>
          </p:nvSpPr>
          <p:spPr>
            <a:xfrm>
              <a:off x="4651852" y="2515931"/>
              <a:ext cx="2672980" cy="396453"/>
            </a:xfrm>
            <a:prstGeom prst="rect">
              <a:avLst/>
            </a:prstGeom>
          </p:spPr>
          <p:txBody>
            <a:bodyPr vert="horz" wrap="square" lIns="143366" tIns="89604" rIns="0" bIns="89604"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3841" rtl="0" eaLnBrk="1" fontAlgn="auto" latinLnBrk="0" hangingPunct="1">
                <a:lnSpc>
                  <a:spcPct val="90000"/>
                </a:lnSpc>
                <a:spcBef>
                  <a:spcPts val="588"/>
                </a:spcBef>
                <a:spcAft>
                  <a:spcPts val="0"/>
                </a:spcAft>
                <a:buClrTx/>
                <a:buSzPct val="90000"/>
                <a:buFont typeface="Arial" pitchFamily="34" charset="0"/>
                <a:buNone/>
                <a:tabLst/>
                <a:defRPr/>
              </a:pPr>
              <a:r>
                <a:rPr kumimoji="0" lang="en-US" sz="1469" b="0" i="0" u="none" strike="noStrike" kern="1200" cap="none" spc="0" normalizeH="0" baseline="0" noProof="0" dirty="0">
                  <a:ln>
                    <a:noFill/>
                  </a:ln>
                  <a:gradFill>
                    <a:gsLst>
                      <a:gs pos="87500">
                        <a:srgbClr val="353535"/>
                      </a:gs>
                      <a:gs pos="76000">
                        <a:srgbClr val="353535"/>
                      </a:gs>
                    </a:gsLst>
                    <a:lin ang="16200000" scaled="1"/>
                  </a:gradFill>
                  <a:effectLst/>
                  <a:uLnTx/>
                  <a:uFillTx/>
                  <a:latin typeface="Segoe UI Semilight" panose="020B0402040204020203" pitchFamily="34" charset="0"/>
                  <a:ea typeface="+mn-ea"/>
                  <a:cs typeface="Segoe UI Semilight" panose="020B0402040204020203" pitchFamily="34" charset="0"/>
                </a:rPr>
                <a:t>Flexible deployment options</a:t>
              </a:r>
            </a:p>
          </p:txBody>
        </p:sp>
        <p:grpSp>
          <p:nvGrpSpPr>
            <p:cNvPr id="88" name="Group 87">
              <a:extLst>
                <a:ext uri="{FF2B5EF4-FFF2-40B4-BE49-F238E27FC236}">
                  <a16:creationId xmlns:a16="http://schemas.microsoft.com/office/drawing/2014/main" id="{D428765C-D13E-4915-A9D6-ACB7B393B255}"/>
                </a:ext>
              </a:extLst>
            </p:cNvPr>
            <p:cNvGrpSpPr/>
            <p:nvPr/>
          </p:nvGrpSpPr>
          <p:grpSpPr>
            <a:xfrm>
              <a:off x="4530285" y="2635230"/>
              <a:ext cx="182906" cy="182905"/>
              <a:chOff x="653229" y="2635230"/>
              <a:chExt cx="182906" cy="182905"/>
            </a:xfrm>
          </p:grpSpPr>
          <p:sp>
            <p:nvSpPr>
              <p:cNvPr id="89" name="Oval 88">
                <a:extLst>
                  <a:ext uri="{FF2B5EF4-FFF2-40B4-BE49-F238E27FC236}">
                    <a16:creationId xmlns:a16="http://schemas.microsoft.com/office/drawing/2014/main" id="{85E27976-8359-464E-AD18-45651620C818}"/>
                  </a:ext>
                </a:extLst>
              </p:cNvPr>
              <p:cNvSpPr/>
              <p:nvPr/>
            </p:nvSpPr>
            <p:spPr bwMode="auto">
              <a:xfrm>
                <a:off x="653229" y="2635230"/>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0" name="check">
                <a:extLst>
                  <a:ext uri="{FF2B5EF4-FFF2-40B4-BE49-F238E27FC236}">
                    <a16:creationId xmlns:a16="http://schemas.microsoft.com/office/drawing/2014/main" id="{C34325CC-C972-4452-967C-13517FF1987C}"/>
                  </a:ext>
                </a:extLst>
              </p:cNvPr>
              <p:cNvSpPr>
                <a:spLocks noChangeAspect="1"/>
              </p:cNvSpPr>
              <p:nvPr/>
            </p:nvSpPr>
            <p:spPr bwMode="auto">
              <a:xfrm>
                <a:off x="702099" y="2698088"/>
                <a:ext cx="91453" cy="64575"/>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grpSp>
        <p:nvGrpSpPr>
          <p:cNvPr id="91" name="Group 90">
            <a:extLst>
              <a:ext uri="{FF2B5EF4-FFF2-40B4-BE49-F238E27FC236}">
                <a16:creationId xmlns:a16="http://schemas.microsoft.com/office/drawing/2014/main" id="{7D0C5B52-6C87-4045-BCA4-C3B29B9EF118}"/>
              </a:ext>
            </a:extLst>
          </p:cNvPr>
          <p:cNvGrpSpPr/>
          <p:nvPr/>
        </p:nvGrpSpPr>
        <p:grpSpPr>
          <a:xfrm>
            <a:off x="6270015" y="2977083"/>
            <a:ext cx="2695505" cy="388550"/>
            <a:chOff x="4530285" y="2523546"/>
            <a:chExt cx="2750334" cy="396453"/>
          </a:xfrm>
        </p:grpSpPr>
        <p:sp>
          <p:nvSpPr>
            <p:cNvPr id="92" name="Content Placeholder 2">
              <a:extLst>
                <a:ext uri="{FF2B5EF4-FFF2-40B4-BE49-F238E27FC236}">
                  <a16:creationId xmlns:a16="http://schemas.microsoft.com/office/drawing/2014/main" id="{4F4E17CE-AFC5-4770-B401-2003DD789F27}"/>
                </a:ext>
              </a:extLst>
            </p:cNvPr>
            <p:cNvSpPr txBox="1">
              <a:spLocks/>
            </p:cNvSpPr>
            <p:nvPr/>
          </p:nvSpPr>
          <p:spPr>
            <a:xfrm>
              <a:off x="4675958" y="2523546"/>
              <a:ext cx="2604661" cy="396453"/>
            </a:xfrm>
            <a:prstGeom prst="rect">
              <a:avLst/>
            </a:prstGeom>
          </p:spPr>
          <p:txBody>
            <a:bodyPr vert="horz" wrap="square" lIns="143366" tIns="89604" rIns="143366" bIns="89604"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3841" rtl="0" eaLnBrk="1" fontAlgn="auto" latinLnBrk="0" hangingPunct="1">
                <a:lnSpc>
                  <a:spcPct val="90000"/>
                </a:lnSpc>
                <a:spcBef>
                  <a:spcPts val="588"/>
                </a:spcBef>
                <a:spcAft>
                  <a:spcPts val="0"/>
                </a:spcAft>
                <a:buClrTx/>
                <a:buSzPct val="90000"/>
                <a:buFont typeface="Arial" pitchFamily="34" charset="0"/>
                <a:buNone/>
                <a:tabLst/>
                <a:defRPr/>
              </a:pPr>
              <a:r>
                <a:rPr kumimoji="0" lang="en-US" sz="1469" b="0" i="0" u="none" strike="noStrike" kern="1200" cap="none" spc="0" normalizeH="0" baseline="0" noProof="0" dirty="0">
                  <a:ln>
                    <a:noFill/>
                  </a:ln>
                  <a:gradFill>
                    <a:gsLst>
                      <a:gs pos="87500">
                        <a:srgbClr val="353535"/>
                      </a:gs>
                      <a:gs pos="76000">
                        <a:srgbClr val="353535"/>
                      </a:gs>
                    </a:gsLst>
                    <a:lin ang="16200000" scaled="1"/>
                  </a:gradFill>
                  <a:effectLst/>
                  <a:uLnTx/>
                  <a:uFillTx/>
                  <a:latin typeface="Segoe UI Semilight" panose="020B0402040204020203" pitchFamily="34" charset="0"/>
                  <a:ea typeface="+mn-ea"/>
                  <a:cs typeface="Segoe UI Semilight" panose="020B0402040204020203" pitchFamily="34" charset="0"/>
                </a:rPr>
                <a:t>Visual designer</a:t>
              </a:r>
            </a:p>
          </p:txBody>
        </p:sp>
        <p:grpSp>
          <p:nvGrpSpPr>
            <p:cNvPr id="93" name="Group 92">
              <a:extLst>
                <a:ext uri="{FF2B5EF4-FFF2-40B4-BE49-F238E27FC236}">
                  <a16:creationId xmlns:a16="http://schemas.microsoft.com/office/drawing/2014/main" id="{96AA5B60-F840-42DE-B411-887839729294}"/>
                </a:ext>
              </a:extLst>
            </p:cNvPr>
            <p:cNvGrpSpPr/>
            <p:nvPr/>
          </p:nvGrpSpPr>
          <p:grpSpPr>
            <a:xfrm>
              <a:off x="4530285" y="2635231"/>
              <a:ext cx="182906" cy="182905"/>
              <a:chOff x="653229" y="2635231"/>
              <a:chExt cx="182906" cy="182905"/>
            </a:xfrm>
          </p:grpSpPr>
          <p:sp>
            <p:nvSpPr>
              <p:cNvPr id="94" name="Oval 93">
                <a:extLst>
                  <a:ext uri="{FF2B5EF4-FFF2-40B4-BE49-F238E27FC236}">
                    <a16:creationId xmlns:a16="http://schemas.microsoft.com/office/drawing/2014/main" id="{F667C160-8FD6-4200-9B67-2153B6EEC7C6}"/>
                  </a:ext>
                </a:extLst>
              </p:cNvPr>
              <p:cNvSpPr/>
              <p:nvPr/>
            </p:nvSpPr>
            <p:spPr bwMode="auto">
              <a:xfrm>
                <a:off x="653229" y="2635231"/>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5" name="check">
                <a:extLst>
                  <a:ext uri="{FF2B5EF4-FFF2-40B4-BE49-F238E27FC236}">
                    <a16:creationId xmlns:a16="http://schemas.microsoft.com/office/drawing/2014/main" id="{F635458F-0905-4199-A02F-EEF991E4DDD5}"/>
                  </a:ext>
                </a:extLst>
              </p:cNvPr>
              <p:cNvSpPr>
                <a:spLocks noChangeAspect="1"/>
              </p:cNvSpPr>
              <p:nvPr/>
            </p:nvSpPr>
            <p:spPr bwMode="auto">
              <a:xfrm>
                <a:off x="702099" y="2694394"/>
                <a:ext cx="91453" cy="64576"/>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grpSp>
        <p:nvGrpSpPr>
          <p:cNvPr id="97" name="Group 96">
            <a:extLst>
              <a:ext uri="{FF2B5EF4-FFF2-40B4-BE49-F238E27FC236}">
                <a16:creationId xmlns:a16="http://schemas.microsoft.com/office/drawing/2014/main" id="{401AB525-BC3D-4677-8552-4CC852DB94C2}"/>
              </a:ext>
            </a:extLst>
          </p:cNvPr>
          <p:cNvGrpSpPr/>
          <p:nvPr/>
        </p:nvGrpSpPr>
        <p:grpSpPr>
          <a:xfrm>
            <a:off x="6270014" y="3427904"/>
            <a:ext cx="2711474" cy="388550"/>
            <a:chOff x="4530285" y="2533358"/>
            <a:chExt cx="2766628" cy="396453"/>
          </a:xfrm>
        </p:grpSpPr>
        <p:sp>
          <p:nvSpPr>
            <p:cNvPr id="98" name="Content Placeholder 2">
              <a:extLst>
                <a:ext uri="{FF2B5EF4-FFF2-40B4-BE49-F238E27FC236}">
                  <a16:creationId xmlns:a16="http://schemas.microsoft.com/office/drawing/2014/main" id="{A9BD0650-F786-4DD1-B58A-D79BCEE1F520}"/>
                </a:ext>
              </a:extLst>
            </p:cNvPr>
            <p:cNvSpPr txBox="1">
              <a:spLocks/>
            </p:cNvSpPr>
            <p:nvPr/>
          </p:nvSpPr>
          <p:spPr>
            <a:xfrm>
              <a:off x="4644448" y="2533358"/>
              <a:ext cx="2652465" cy="396453"/>
            </a:xfrm>
            <a:prstGeom prst="rect">
              <a:avLst/>
            </a:prstGeom>
          </p:spPr>
          <p:txBody>
            <a:bodyPr vert="horz" wrap="square" lIns="143366" tIns="89604" rIns="143366" bIns="89604"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3841" rtl="0" eaLnBrk="1" fontAlgn="auto" latinLnBrk="0" hangingPunct="1">
                <a:lnSpc>
                  <a:spcPct val="90000"/>
                </a:lnSpc>
                <a:spcBef>
                  <a:spcPts val="588"/>
                </a:spcBef>
                <a:spcAft>
                  <a:spcPts val="0"/>
                </a:spcAft>
                <a:buClrTx/>
                <a:buSzPct val="90000"/>
                <a:buFont typeface="Arial" pitchFamily="34" charset="0"/>
                <a:buNone/>
                <a:tabLst/>
                <a:defRPr/>
              </a:pPr>
              <a:r>
                <a:rPr kumimoji="0" lang="en-US" sz="1469" b="0" i="0" u="none" strike="noStrike" kern="1200" cap="none" spc="0" normalizeH="0" baseline="0" noProof="0" dirty="0">
                  <a:ln>
                    <a:noFill/>
                  </a:ln>
                  <a:gradFill>
                    <a:gsLst>
                      <a:gs pos="87500">
                        <a:srgbClr val="353535"/>
                      </a:gs>
                      <a:gs pos="76000">
                        <a:srgbClr val="353535"/>
                      </a:gs>
                    </a:gsLst>
                    <a:lin ang="16200000" scaled="1"/>
                  </a:gradFill>
                  <a:effectLst/>
                  <a:uLnTx/>
                  <a:uFillTx/>
                  <a:latin typeface="Segoe UI Semilight" panose="020B0402040204020203" pitchFamily="34" charset="0"/>
                  <a:ea typeface="+mn-ea"/>
                  <a:cs typeface="Segoe UI Semilight" panose="020B0402040204020203" pitchFamily="34" charset="0"/>
                </a:rPr>
                <a:t>100+ connectors</a:t>
              </a:r>
            </a:p>
          </p:txBody>
        </p:sp>
        <p:grpSp>
          <p:nvGrpSpPr>
            <p:cNvPr id="99" name="Group 98">
              <a:extLst>
                <a:ext uri="{FF2B5EF4-FFF2-40B4-BE49-F238E27FC236}">
                  <a16:creationId xmlns:a16="http://schemas.microsoft.com/office/drawing/2014/main" id="{314D3274-43E2-4D22-BD18-3719B65ACD2A}"/>
                </a:ext>
              </a:extLst>
            </p:cNvPr>
            <p:cNvGrpSpPr/>
            <p:nvPr/>
          </p:nvGrpSpPr>
          <p:grpSpPr>
            <a:xfrm>
              <a:off x="4530285" y="2635231"/>
              <a:ext cx="182906" cy="182905"/>
              <a:chOff x="653229" y="2635231"/>
              <a:chExt cx="182906" cy="182905"/>
            </a:xfrm>
          </p:grpSpPr>
          <p:sp>
            <p:nvSpPr>
              <p:cNvPr id="100" name="Oval 99">
                <a:extLst>
                  <a:ext uri="{FF2B5EF4-FFF2-40B4-BE49-F238E27FC236}">
                    <a16:creationId xmlns:a16="http://schemas.microsoft.com/office/drawing/2014/main" id="{CD2DAD9F-8FFB-4101-BAFF-3F45764E5268}"/>
                  </a:ext>
                </a:extLst>
              </p:cNvPr>
              <p:cNvSpPr/>
              <p:nvPr/>
            </p:nvSpPr>
            <p:spPr bwMode="auto">
              <a:xfrm>
                <a:off x="653229" y="2635231"/>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1" name="check">
                <a:extLst>
                  <a:ext uri="{FF2B5EF4-FFF2-40B4-BE49-F238E27FC236}">
                    <a16:creationId xmlns:a16="http://schemas.microsoft.com/office/drawing/2014/main" id="{1C2C6E13-41FB-44A7-AA19-E6945BCBAB7D}"/>
                  </a:ext>
                </a:extLst>
              </p:cNvPr>
              <p:cNvSpPr>
                <a:spLocks noChangeAspect="1"/>
              </p:cNvSpPr>
              <p:nvPr/>
            </p:nvSpPr>
            <p:spPr bwMode="auto">
              <a:xfrm>
                <a:off x="702162" y="2694395"/>
                <a:ext cx="91453" cy="64575"/>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grpSp>
        <p:nvGrpSpPr>
          <p:cNvPr id="102" name="Analytics">
            <a:extLst>
              <a:ext uri="{FF2B5EF4-FFF2-40B4-BE49-F238E27FC236}">
                <a16:creationId xmlns:a16="http://schemas.microsoft.com/office/drawing/2014/main" id="{E2FEEEDC-CD48-44C4-8AFB-20897DE7BCCB}"/>
              </a:ext>
            </a:extLst>
          </p:cNvPr>
          <p:cNvGrpSpPr/>
          <p:nvPr/>
        </p:nvGrpSpPr>
        <p:grpSpPr>
          <a:xfrm>
            <a:off x="6270015" y="3878726"/>
            <a:ext cx="2738838" cy="388550"/>
            <a:chOff x="4530285" y="2515931"/>
            <a:chExt cx="2794547" cy="396453"/>
          </a:xfrm>
        </p:grpSpPr>
        <p:sp>
          <p:nvSpPr>
            <p:cNvPr id="103" name="Content Placeholder 2">
              <a:extLst>
                <a:ext uri="{FF2B5EF4-FFF2-40B4-BE49-F238E27FC236}">
                  <a16:creationId xmlns:a16="http://schemas.microsoft.com/office/drawing/2014/main" id="{664CFB97-8A92-48CF-BDB3-9581A41962F3}"/>
                </a:ext>
              </a:extLst>
            </p:cNvPr>
            <p:cNvSpPr txBox="1">
              <a:spLocks/>
            </p:cNvSpPr>
            <p:nvPr/>
          </p:nvSpPr>
          <p:spPr>
            <a:xfrm>
              <a:off x="4651852" y="2515931"/>
              <a:ext cx="2672980" cy="396453"/>
            </a:xfrm>
            <a:prstGeom prst="rect">
              <a:avLst/>
            </a:prstGeom>
          </p:spPr>
          <p:txBody>
            <a:bodyPr vert="horz" wrap="square" lIns="143366" tIns="89604" rIns="0" bIns="89604"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3841" rtl="0" eaLnBrk="1" fontAlgn="auto" latinLnBrk="0" hangingPunct="1">
                <a:lnSpc>
                  <a:spcPct val="90000"/>
                </a:lnSpc>
                <a:spcBef>
                  <a:spcPts val="588"/>
                </a:spcBef>
                <a:spcAft>
                  <a:spcPts val="0"/>
                </a:spcAft>
                <a:buClrTx/>
                <a:buSzPct val="90000"/>
                <a:buFont typeface="Arial" pitchFamily="34" charset="0"/>
                <a:buNone/>
                <a:tabLst/>
                <a:defRPr/>
              </a:pPr>
              <a:r>
                <a:rPr kumimoji="0" lang="en-US" sz="1469" b="0" i="0" u="none" strike="noStrike" kern="1200" cap="none" spc="0" normalizeH="0" baseline="0" noProof="0" dirty="0">
                  <a:ln>
                    <a:noFill/>
                  </a:ln>
                  <a:gradFill>
                    <a:gsLst>
                      <a:gs pos="87500">
                        <a:srgbClr val="353535"/>
                      </a:gs>
                      <a:gs pos="76000">
                        <a:srgbClr val="353535"/>
                      </a:gs>
                    </a:gsLst>
                    <a:lin ang="16200000" scaled="1"/>
                  </a:gradFill>
                  <a:effectLst/>
                  <a:uLnTx/>
                  <a:uFillTx/>
                  <a:latin typeface="Segoe UI Semilight" panose="020B0402040204020203" pitchFamily="34" charset="0"/>
                  <a:ea typeface="+mn-ea"/>
                  <a:cs typeface="Segoe UI Semilight" panose="020B0402040204020203" pitchFamily="34" charset="0"/>
                </a:rPr>
                <a:t>Functions orchestration</a:t>
              </a:r>
            </a:p>
          </p:txBody>
        </p:sp>
        <p:grpSp>
          <p:nvGrpSpPr>
            <p:cNvPr id="108" name="Group 107">
              <a:extLst>
                <a:ext uri="{FF2B5EF4-FFF2-40B4-BE49-F238E27FC236}">
                  <a16:creationId xmlns:a16="http://schemas.microsoft.com/office/drawing/2014/main" id="{E63EEC6D-B7CA-490D-99EB-D0DAE65BB1ED}"/>
                </a:ext>
              </a:extLst>
            </p:cNvPr>
            <p:cNvGrpSpPr/>
            <p:nvPr/>
          </p:nvGrpSpPr>
          <p:grpSpPr>
            <a:xfrm>
              <a:off x="4530285" y="2635230"/>
              <a:ext cx="182906" cy="182905"/>
              <a:chOff x="653229" y="2635230"/>
              <a:chExt cx="182906" cy="182905"/>
            </a:xfrm>
          </p:grpSpPr>
          <p:sp>
            <p:nvSpPr>
              <p:cNvPr id="109" name="Oval 108">
                <a:extLst>
                  <a:ext uri="{FF2B5EF4-FFF2-40B4-BE49-F238E27FC236}">
                    <a16:creationId xmlns:a16="http://schemas.microsoft.com/office/drawing/2014/main" id="{4F6C8588-E94C-48DC-93A7-D281D8AE0DD9}"/>
                  </a:ext>
                </a:extLst>
              </p:cNvPr>
              <p:cNvSpPr/>
              <p:nvPr/>
            </p:nvSpPr>
            <p:spPr bwMode="auto">
              <a:xfrm>
                <a:off x="653229" y="2635230"/>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0" name="check">
                <a:extLst>
                  <a:ext uri="{FF2B5EF4-FFF2-40B4-BE49-F238E27FC236}">
                    <a16:creationId xmlns:a16="http://schemas.microsoft.com/office/drawing/2014/main" id="{0096D018-75CC-4A55-A574-ACC9507EDA93}"/>
                  </a:ext>
                </a:extLst>
              </p:cNvPr>
              <p:cNvSpPr>
                <a:spLocks noChangeAspect="1"/>
              </p:cNvSpPr>
              <p:nvPr/>
            </p:nvSpPr>
            <p:spPr bwMode="auto">
              <a:xfrm>
                <a:off x="702099" y="2698088"/>
                <a:ext cx="91453" cy="64575"/>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grpSp>
        <p:nvGrpSpPr>
          <p:cNvPr id="124" name="Group 123">
            <a:extLst>
              <a:ext uri="{FF2B5EF4-FFF2-40B4-BE49-F238E27FC236}">
                <a16:creationId xmlns:a16="http://schemas.microsoft.com/office/drawing/2014/main" id="{11DFE604-1BE4-46F7-8AD2-42C936530E6E}"/>
              </a:ext>
            </a:extLst>
          </p:cNvPr>
          <p:cNvGrpSpPr/>
          <p:nvPr/>
        </p:nvGrpSpPr>
        <p:grpSpPr>
          <a:xfrm>
            <a:off x="8838184" y="2977081"/>
            <a:ext cx="2934366" cy="384498"/>
            <a:chOff x="4530285" y="2523544"/>
            <a:chExt cx="2994053" cy="392319"/>
          </a:xfrm>
        </p:grpSpPr>
        <p:sp>
          <p:nvSpPr>
            <p:cNvPr id="125" name="Content Placeholder 2">
              <a:extLst>
                <a:ext uri="{FF2B5EF4-FFF2-40B4-BE49-F238E27FC236}">
                  <a16:creationId xmlns:a16="http://schemas.microsoft.com/office/drawing/2014/main" id="{C2C3B34F-7862-4B46-A791-AC8FDF2AEBCF}"/>
                </a:ext>
              </a:extLst>
            </p:cNvPr>
            <p:cNvSpPr txBox="1">
              <a:spLocks/>
            </p:cNvSpPr>
            <p:nvPr/>
          </p:nvSpPr>
          <p:spPr>
            <a:xfrm>
              <a:off x="4675958" y="2523544"/>
              <a:ext cx="2848380" cy="392319"/>
            </a:xfrm>
            <a:prstGeom prst="rect">
              <a:avLst/>
            </a:prstGeom>
          </p:spPr>
          <p:txBody>
            <a:bodyPr vert="horz" wrap="square" lIns="143366" tIns="89604" rIns="143366" bIns="89604"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3841" rtl="0" eaLnBrk="1" fontAlgn="auto" latinLnBrk="0" hangingPunct="1">
                <a:lnSpc>
                  <a:spcPct val="90000"/>
                </a:lnSpc>
                <a:spcBef>
                  <a:spcPts val="588"/>
                </a:spcBef>
                <a:spcAft>
                  <a:spcPts val="0"/>
                </a:spcAft>
                <a:buClrTx/>
                <a:buSzPct val="90000"/>
                <a:buFont typeface="Arial" pitchFamily="34" charset="0"/>
                <a:buNone/>
                <a:tabLst/>
                <a:defRPr/>
              </a:pPr>
              <a:r>
                <a:rPr kumimoji="0" lang="en-US" sz="1469" b="0" i="0" u="none" strike="noStrike" kern="1200" cap="none" spc="0" normalizeH="0" baseline="0" noProof="0" dirty="0">
                  <a:ln>
                    <a:noFill/>
                  </a:ln>
                  <a:gradFill>
                    <a:gsLst>
                      <a:gs pos="87500">
                        <a:srgbClr val="353535"/>
                      </a:gs>
                      <a:gs pos="76000">
                        <a:srgbClr val="353535"/>
                      </a:gs>
                    </a:gsLst>
                    <a:lin ang="16200000" scaled="1"/>
                  </a:gradFill>
                  <a:effectLst/>
                  <a:uLnTx/>
                  <a:uFillTx/>
                  <a:latin typeface="Segoe UI Semilight" panose="020B0402040204020203" pitchFamily="34" charset="0"/>
                  <a:ea typeface="+mn-ea"/>
                  <a:cs typeface="Segoe UI Semilight" panose="020B0402040204020203" pitchFamily="34" charset="0"/>
                </a:rPr>
                <a:t>Manage all events in one place</a:t>
              </a:r>
            </a:p>
          </p:txBody>
        </p:sp>
        <p:grpSp>
          <p:nvGrpSpPr>
            <p:cNvPr id="126" name="Group 125">
              <a:extLst>
                <a:ext uri="{FF2B5EF4-FFF2-40B4-BE49-F238E27FC236}">
                  <a16:creationId xmlns:a16="http://schemas.microsoft.com/office/drawing/2014/main" id="{C63D6BA5-5BDE-4196-9439-4031D7977E13}"/>
                </a:ext>
              </a:extLst>
            </p:cNvPr>
            <p:cNvGrpSpPr/>
            <p:nvPr/>
          </p:nvGrpSpPr>
          <p:grpSpPr>
            <a:xfrm>
              <a:off x="4530285" y="2635231"/>
              <a:ext cx="182906" cy="182905"/>
              <a:chOff x="653229" y="2635231"/>
              <a:chExt cx="182906" cy="182905"/>
            </a:xfrm>
          </p:grpSpPr>
          <p:sp>
            <p:nvSpPr>
              <p:cNvPr id="127" name="Oval 126">
                <a:extLst>
                  <a:ext uri="{FF2B5EF4-FFF2-40B4-BE49-F238E27FC236}">
                    <a16:creationId xmlns:a16="http://schemas.microsoft.com/office/drawing/2014/main" id="{DFA533C9-B658-42FA-BCCA-166B7F89CE4F}"/>
                  </a:ext>
                </a:extLst>
              </p:cNvPr>
              <p:cNvSpPr/>
              <p:nvPr/>
            </p:nvSpPr>
            <p:spPr bwMode="auto">
              <a:xfrm>
                <a:off x="653229" y="2635231"/>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8" name="check">
                <a:extLst>
                  <a:ext uri="{FF2B5EF4-FFF2-40B4-BE49-F238E27FC236}">
                    <a16:creationId xmlns:a16="http://schemas.microsoft.com/office/drawing/2014/main" id="{C838BE42-624D-4ABE-BC36-19D36D6845E9}"/>
                  </a:ext>
                </a:extLst>
              </p:cNvPr>
              <p:cNvSpPr>
                <a:spLocks noChangeAspect="1"/>
              </p:cNvSpPr>
              <p:nvPr/>
            </p:nvSpPr>
            <p:spPr bwMode="auto">
              <a:xfrm>
                <a:off x="702099" y="2694394"/>
                <a:ext cx="91453" cy="64576"/>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grpSp>
        <p:nvGrpSpPr>
          <p:cNvPr id="129" name="Group 128">
            <a:extLst>
              <a:ext uri="{FF2B5EF4-FFF2-40B4-BE49-F238E27FC236}">
                <a16:creationId xmlns:a16="http://schemas.microsoft.com/office/drawing/2014/main" id="{7C7DBC19-808D-4813-A952-AC0E53841FDE}"/>
              </a:ext>
            </a:extLst>
          </p:cNvPr>
          <p:cNvGrpSpPr/>
          <p:nvPr/>
        </p:nvGrpSpPr>
        <p:grpSpPr>
          <a:xfrm>
            <a:off x="8838186" y="3421116"/>
            <a:ext cx="2711474" cy="388550"/>
            <a:chOff x="4530285" y="2533358"/>
            <a:chExt cx="2766628" cy="396453"/>
          </a:xfrm>
        </p:grpSpPr>
        <p:sp>
          <p:nvSpPr>
            <p:cNvPr id="130" name="Content Placeholder 2">
              <a:extLst>
                <a:ext uri="{FF2B5EF4-FFF2-40B4-BE49-F238E27FC236}">
                  <a16:creationId xmlns:a16="http://schemas.microsoft.com/office/drawing/2014/main" id="{F9D60FF9-3053-42AA-B951-4201EFB674C7}"/>
                </a:ext>
              </a:extLst>
            </p:cNvPr>
            <p:cNvSpPr txBox="1">
              <a:spLocks/>
            </p:cNvSpPr>
            <p:nvPr/>
          </p:nvSpPr>
          <p:spPr>
            <a:xfrm>
              <a:off x="4644448" y="2533358"/>
              <a:ext cx="2652465" cy="396453"/>
            </a:xfrm>
            <a:prstGeom prst="rect">
              <a:avLst/>
            </a:prstGeom>
          </p:spPr>
          <p:txBody>
            <a:bodyPr vert="horz" wrap="square" lIns="143366" tIns="89604" rIns="143366" bIns="89604"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3841" rtl="0" eaLnBrk="1" fontAlgn="auto" latinLnBrk="0" hangingPunct="1">
                <a:lnSpc>
                  <a:spcPct val="90000"/>
                </a:lnSpc>
                <a:spcBef>
                  <a:spcPts val="588"/>
                </a:spcBef>
                <a:spcAft>
                  <a:spcPts val="0"/>
                </a:spcAft>
                <a:buClrTx/>
                <a:buSzPct val="90000"/>
                <a:buFont typeface="Arial" pitchFamily="34" charset="0"/>
                <a:buNone/>
                <a:tabLst/>
                <a:defRPr/>
              </a:pPr>
              <a:r>
                <a:rPr kumimoji="0" lang="en-US" sz="1469" b="0" i="0" u="none" strike="noStrike" kern="1200" cap="none" spc="0" normalizeH="0" baseline="0" noProof="0" dirty="0">
                  <a:ln>
                    <a:noFill/>
                  </a:ln>
                  <a:gradFill>
                    <a:gsLst>
                      <a:gs pos="87500">
                        <a:srgbClr val="353535"/>
                      </a:gs>
                      <a:gs pos="76000">
                        <a:srgbClr val="353535"/>
                      </a:gs>
                    </a:gsLst>
                    <a:lin ang="16200000" scaled="1"/>
                  </a:gradFill>
                  <a:effectLst/>
                  <a:uLnTx/>
                  <a:uFillTx/>
                  <a:latin typeface="Segoe UI Semilight" panose="020B0402040204020203" pitchFamily="34" charset="0"/>
                  <a:ea typeface="+mn-ea"/>
                  <a:cs typeface="Segoe UI Semilight" panose="020B0402040204020203" pitchFamily="34" charset="0"/>
                </a:rPr>
                <a:t>Near real-time delivery</a:t>
              </a:r>
            </a:p>
          </p:txBody>
        </p:sp>
        <p:grpSp>
          <p:nvGrpSpPr>
            <p:cNvPr id="131" name="Group 130">
              <a:extLst>
                <a:ext uri="{FF2B5EF4-FFF2-40B4-BE49-F238E27FC236}">
                  <a16:creationId xmlns:a16="http://schemas.microsoft.com/office/drawing/2014/main" id="{7970595C-B590-4381-844A-74AC870A93DA}"/>
                </a:ext>
              </a:extLst>
            </p:cNvPr>
            <p:cNvGrpSpPr/>
            <p:nvPr/>
          </p:nvGrpSpPr>
          <p:grpSpPr>
            <a:xfrm>
              <a:off x="4530285" y="2635231"/>
              <a:ext cx="182906" cy="182905"/>
              <a:chOff x="653229" y="2635231"/>
              <a:chExt cx="182906" cy="182905"/>
            </a:xfrm>
          </p:grpSpPr>
          <p:sp>
            <p:nvSpPr>
              <p:cNvPr id="132" name="Oval 131">
                <a:extLst>
                  <a:ext uri="{FF2B5EF4-FFF2-40B4-BE49-F238E27FC236}">
                    <a16:creationId xmlns:a16="http://schemas.microsoft.com/office/drawing/2014/main" id="{2E8AA37C-580A-47CD-A110-EB15A2E2A734}"/>
                  </a:ext>
                </a:extLst>
              </p:cNvPr>
              <p:cNvSpPr/>
              <p:nvPr/>
            </p:nvSpPr>
            <p:spPr bwMode="auto">
              <a:xfrm>
                <a:off x="653229" y="2635231"/>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3" name="check">
                <a:extLst>
                  <a:ext uri="{FF2B5EF4-FFF2-40B4-BE49-F238E27FC236}">
                    <a16:creationId xmlns:a16="http://schemas.microsoft.com/office/drawing/2014/main" id="{8B4D76F8-D3E3-4ED6-A33F-7BD3CF449044}"/>
                  </a:ext>
                </a:extLst>
              </p:cNvPr>
              <p:cNvSpPr>
                <a:spLocks noChangeAspect="1"/>
              </p:cNvSpPr>
              <p:nvPr/>
            </p:nvSpPr>
            <p:spPr bwMode="auto">
              <a:xfrm>
                <a:off x="702162" y="2694395"/>
                <a:ext cx="91453" cy="64575"/>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grpSp>
        <p:nvGrpSpPr>
          <p:cNvPr id="134" name="Group 133">
            <a:extLst>
              <a:ext uri="{FF2B5EF4-FFF2-40B4-BE49-F238E27FC236}">
                <a16:creationId xmlns:a16="http://schemas.microsoft.com/office/drawing/2014/main" id="{E66C2C0C-E442-4495-B089-D7209CC18ED9}"/>
              </a:ext>
            </a:extLst>
          </p:cNvPr>
          <p:cNvGrpSpPr/>
          <p:nvPr/>
        </p:nvGrpSpPr>
        <p:grpSpPr>
          <a:xfrm>
            <a:off x="8838185" y="3878725"/>
            <a:ext cx="2738838" cy="388550"/>
            <a:chOff x="4530285" y="2515930"/>
            <a:chExt cx="2794547" cy="396453"/>
          </a:xfrm>
        </p:grpSpPr>
        <p:sp>
          <p:nvSpPr>
            <p:cNvPr id="135" name="Content Placeholder 2">
              <a:extLst>
                <a:ext uri="{FF2B5EF4-FFF2-40B4-BE49-F238E27FC236}">
                  <a16:creationId xmlns:a16="http://schemas.microsoft.com/office/drawing/2014/main" id="{298690A7-D9C7-44DE-8223-9D283BDBA6B6}"/>
                </a:ext>
              </a:extLst>
            </p:cNvPr>
            <p:cNvSpPr txBox="1">
              <a:spLocks/>
            </p:cNvSpPr>
            <p:nvPr/>
          </p:nvSpPr>
          <p:spPr>
            <a:xfrm>
              <a:off x="4651852" y="2515930"/>
              <a:ext cx="2672980" cy="396453"/>
            </a:xfrm>
            <a:prstGeom prst="rect">
              <a:avLst/>
            </a:prstGeom>
          </p:spPr>
          <p:txBody>
            <a:bodyPr vert="horz" wrap="square" lIns="143366" tIns="89604" rIns="0" bIns="89604"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3841" rtl="0" eaLnBrk="1" fontAlgn="auto" latinLnBrk="0" hangingPunct="1">
                <a:lnSpc>
                  <a:spcPct val="90000"/>
                </a:lnSpc>
                <a:spcBef>
                  <a:spcPts val="588"/>
                </a:spcBef>
                <a:spcAft>
                  <a:spcPts val="0"/>
                </a:spcAft>
                <a:buClrTx/>
                <a:buSzPct val="90000"/>
                <a:buFont typeface="Arial" pitchFamily="34" charset="0"/>
                <a:buNone/>
                <a:tabLst/>
                <a:defRPr/>
              </a:pPr>
              <a:r>
                <a:rPr kumimoji="0" lang="en-US" sz="1469" b="0" i="0" u="none" strike="noStrike" kern="1200" cap="none" spc="0" normalizeH="0" baseline="0" noProof="0" dirty="0">
                  <a:ln>
                    <a:noFill/>
                  </a:ln>
                  <a:gradFill>
                    <a:gsLst>
                      <a:gs pos="87500">
                        <a:srgbClr val="353535"/>
                      </a:gs>
                      <a:gs pos="76000">
                        <a:srgbClr val="353535"/>
                      </a:gs>
                    </a:gsLst>
                    <a:lin ang="16200000" scaled="1"/>
                  </a:gradFill>
                  <a:effectLst/>
                  <a:uLnTx/>
                  <a:uFillTx/>
                  <a:latin typeface="Segoe UI Semilight" panose="020B0402040204020203" pitchFamily="34" charset="0"/>
                  <a:ea typeface="+mn-ea"/>
                  <a:cs typeface="Segoe UI Semilight" panose="020B0402040204020203" pitchFamily="34" charset="0"/>
                </a:rPr>
                <a:t>Broad coverage</a:t>
              </a:r>
            </a:p>
          </p:txBody>
        </p:sp>
        <p:grpSp>
          <p:nvGrpSpPr>
            <p:cNvPr id="136" name="Group 135">
              <a:extLst>
                <a:ext uri="{FF2B5EF4-FFF2-40B4-BE49-F238E27FC236}">
                  <a16:creationId xmlns:a16="http://schemas.microsoft.com/office/drawing/2014/main" id="{7FAABEDF-E98D-4D31-BF27-E7D6591A7620}"/>
                </a:ext>
              </a:extLst>
            </p:cNvPr>
            <p:cNvGrpSpPr/>
            <p:nvPr/>
          </p:nvGrpSpPr>
          <p:grpSpPr>
            <a:xfrm>
              <a:off x="4530285" y="2635230"/>
              <a:ext cx="182906" cy="182905"/>
              <a:chOff x="653229" y="2635230"/>
              <a:chExt cx="182906" cy="182905"/>
            </a:xfrm>
          </p:grpSpPr>
          <p:sp>
            <p:nvSpPr>
              <p:cNvPr id="137" name="Oval 136">
                <a:extLst>
                  <a:ext uri="{FF2B5EF4-FFF2-40B4-BE49-F238E27FC236}">
                    <a16:creationId xmlns:a16="http://schemas.microsoft.com/office/drawing/2014/main" id="{DAF20CFF-D3AE-4539-9595-4DFC78D7F147}"/>
                  </a:ext>
                </a:extLst>
              </p:cNvPr>
              <p:cNvSpPr/>
              <p:nvPr/>
            </p:nvSpPr>
            <p:spPr bwMode="auto">
              <a:xfrm>
                <a:off x="653229" y="2635230"/>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8" name="check">
                <a:extLst>
                  <a:ext uri="{FF2B5EF4-FFF2-40B4-BE49-F238E27FC236}">
                    <a16:creationId xmlns:a16="http://schemas.microsoft.com/office/drawing/2014/main" id="{2C4D9178-AAC7-4359-B09A-2AE0362166CE}"/>
                  </a:ext>
                </a:extLst>
              </p:cNvPr>
              <p:cNvSpPr>
                <a:spLocks noChangeAspect="1"/>
              </p:cNvSpPr>
              <p:nvPr/>
            </p:nvSpPr>
            <p:spPr bwMode="auto">
              <a:xfrm>
                <a:off x="702099" y="2698088"/>
                <a:ext cx="91453" cy="64575"/>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spTree>
    <p:extLst>
      <p:ext uri="{BB962C8B-B14F-4D97-AF65-F5344CB8AC3E}">
        <p14:creationId xmlns:p14="http://schemas.microsoft.com/office/powerpoint/2010/main" val="447778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par>
                                <p:cTn id="14" presetID="10" presetClass="entr" presetSubtype="0" fill="hold" nodeType="with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fade">
                                      <p:cBhvr>
                                        <p:cTn id="16" dur="500"/>
                                        <p:tgtEl>
                                          <p:spTgt spid="86"/>
                                        </p:tgtEl>
                                      </p:cBhvr>
                                    </p:animEffect>
                                  </p:childTnLst>
                                </p:cTn>
                              </p:par>
                              <p:par>
                                <p:cTn id="17" presetID="10" presetClass="entr" presetSubtype="0" fill="hold" nodeType="withEffect">
                                  <p:stCondLst>
                                    <p:cond delay="15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nodeType="withEffect">
                                  <p:stCondLst>
                                    <p:cond delay="15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500"/>
                                        <p:tgtEl>
                                          <p:spTgt spid="91"/>
                                        </p:tgtEl>
                                      </p:cBhvr>
                                    </p:animEffect>
                                  </p:childTnLst>
                                </p:cTn>
                              </p:par>
                              <p:par>
                                <p:cTn id="23" presetID="10" presetClass="entr" presetSubtype="0" fill="hold" nodeType="withEffect">
                                  <p:stCondLst>
                                    <p:cond delay="150"/>
                                  </p:stCondLst>
                                  <p:childTnLst>
                                    <p:set>
                                      <p:cBhvr>
                                        <p:cTn id="24" dur="1" fill="hold">
                                          <p:stCondLst>
                                            <p:cond delay="0"/>
                                          </p:stCondLst>
                                        </p:cTn>
                                        <p:tgtEl>
                                          <p:spTgt spid="97"/>
                                        </p:tgtEl>
                                        <p:attrNameLst>
                                          <p:attrName>style.visibility</p:attrName>
                                        </p:attrNameLst>
                                      </p:cBhvr>
                                      <p:to>
                                        <p:strVal val="visible"/>
                                      </p:to>
                                    </p:set>
                                    <p:animEffect transition="in" filter="fade">
                                      <p:cBhvr>
                                        <p:cTn id="25" dur="500"/>
                                        <p:tgtEl>
                                          <p:spTgt spid="97"/>
                                        </p:tgtEl>
                                      </p:cBhvr>
                                    </p:animEffect>
                                  </p:childTnLst>
                                </p:cTn>
                              </p:par>
                              <p:par>
                                <p:cTn id="26" presetID="10" presetClass="entr" presetSubtype="0" fill="hold" nodeType="withEffect">
                                  <p:stCondLst>
                                    <p:cond delay="150"/>
                                  </p:stCondLst>
                                  <p:childTnLst>
                                    <p:set>
                                      <p:cBhvr>
                                        <p:cTn id="27" dur="1" fill="hold">
                                          <p:stCondLst>
                                            <p:cond delay="0"/>
                                          </p:stCondLst>
                                        </p:cTn>
                                        <p:tgtEl>
                                          <p:spTgt spid="102"/>
                                        </p:tgtEl>
                                        <p:attrNameLst>
                                          <p:attrName>style.visibility</p:attrName>
                                        </p:attrNameLst>
                                      </p:cBhvr>
                                      <p:to>
                                        <p:strVal val="visible"/>
                                      </p:to>
                                    </p:set>
                                    <p:animEffect transition="in" filter="fade">
                                      <p:cBhvr>
                                        <p:cTn id="28" dur="500"/>
                                        <p:tgtEl>
                                          <p:spTgt spid="102"/>
                                        </p:tgtEl>
                                      </p:cBhvr>
                                    </p:animEffect>
                                  </p:childTnLst>
                                </p:cTn>
                              </p:par>
                              <p:par>
                                <p:cTn id="29" presetID="10" presetClass="entr" presetSubtype="0" fill="hold" nodeType="withEffect">
                                  <p:stCondLst>
                                    <p:cond delay="30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nodeType="withEffect">
                                  <p:stCondLst>
                                    <p:cond delay="300"/>
                                  </p:stCondLst>
                                  <p:childTnLst>
                                    <p:set>
                                      <p:cBhvr>
                                        <p:cTn id="33" dur="1" fill="hold">
                                          <p:stCondLst>
                                            <p:cond delay="0"/>
                                          </p:stCondLst>
                                        </p:cTn>
                                        <p:tgtEl>
                                          <p:spTgt spid="124"/>
                                        </p:tgtEl>
                                        <p:attrNameLst>
                                          <p:attrName>style.visibility</p:attrName>
                                        </p:attrNameLst>
                                      </p:cBhvr>
                                      <p:to>
                                        <p:strVal val="visible"/>
                                      </p:to>
                                    </p:set>
                                    <p:animEffect transition="in" filter="fade">
                                      <p:cBhvr>
                                        <p:cTn id="34" dur="500"/>
                                        <p:tgtEl>
                                          <p:spTgt spid="124"/>
                                        </p:tgtEl>
                                      </p:cBhvr>
                                    </p:animEffect>
                                  </p:childTnLst>
                                </p:cTn>
                              </p:par>
                              <p:par>
                                <p:cTn id="35" presetID="10" presetClass="entr" presetSubtype="0" fill="hold" nodeType="withEffect">
                                  <p:stCondLst>
                                    <p:cond delay="300"/>
                                  </p:stCondLst>
                                  <p:childTnLst>
                                    <p:set>
                                      <p:cBhvr>
                                        <p:cTn id="36" dur="1" fill="hold">
                                          <p:stCondLst>
                                            <p:cond delay="0"/>
                                          </p:stCondLst>
                                        </p:cTn>
                                        <p:tgtEl>
                                          <p:spTgt spid="129"/>
                                        </p:tgtEl>
                                        <p:attrNameLst>
                                          <p:attrName>style.visibility</p:attrName>
                                        </p:attrNameLst>
                                      </p:cBhvr>
                                      <p:to>
                                        <p:strVal val="visible"/>
                                      </p:to>
                                    </p:set>
                                    <p:animEffect transition="in" filter="fade">
                                      <p:cBhvr>
                                        <p:cTn id="37" dur="500"/>
                                        <p:tgtEl>
                                          <p:spTgt spid="129"/>
                                        </p:tgtEl>
                                      </p:cBhvr>
                                    </p:animEffect>
                                  </p:childTnLst>
                                </p:cTn>
                              </p:par>
                              <p:par>
                                <p:cTn id="38" presetID="10" presetClass="entr" presetSubtype="0" fill="hold" nodeType="withEffect">
                                  <p:stCondLst>
                                    <p:cond delay="300"/>
                                  </p:stCondLst>
                                  <p:childTnLst>
                                    <p:set>
                                      <p:cBhvr>
                                        <p:cTn id="39" dur="1" fill="hold">
                                          <p:stCondLst>
                                            <p:cond delay="0"/>
                                          </p:stCondLst>
                                        </p:cTn>
                                        <p:tgtEl>
                                          <p:spTgt spid="134"/>
                                        </p:tgtEl>
                                        <p:attrNameLst>
                                          <p:attrName>style.visibility</p:attrName>
                                        </p:attrNameLst>
                                      </p:cBhvr>
                                      <p:to>
                                        <p:strVal val="visible"/>
                                      </p:to>
                                    </p:set>
                                    <p:animEffect transition="in" filter="fade">
                                      <p:cBhvr>
                                        <p:cTn id="40" dur="500"/>
                                        <p:tgtEl>
                                          <p:spTgt spid="1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nodeType="withEffect">
                                  <p:stCondLst>
                                    <p:cond delay="50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500"/>
                                        <p:tgtEl>
                                          <p:spTgt spid="39"/>
                                        </p:tgtEl>
                                      </p:cBhvr>
                                    </p:animEffect>
                                  </p:childTnLst>
                                </p:cTn>
                              </p:par>
                              <p:par>
                                <p:cTn id="49" presetID="42" presetClass="path" presetSubtype="0" decel="100000" fill="hold" nodeType="withEffect">
                                  <p:stCondLst>
                                    <p:cond delay="0"/>
                                  </p:stCondLst>
                                  <p:childTnLst>
                                    <p:animMotion origin="layout" path="M 3.72479E-6 0.04607 L 3.72479E-6 7.399E-7 " pathEditMode="relative" rAng="0" ptsTypes="AA">
                                      <p:cBhvr>
                                        <p:cTn id="50" dur="1000" fill="hold"/>
                                        <p:tgtEl>
                                          <p:spTgt spid="39"/>
                                        </p:tgtEl>
                                        <p:attrNameLst>
                                          <p:attrName>ppt_x</p:attrName>
                                          <p:attrName>ppt_y</p:attrName>
                                        </p:attrNameLst>
                                      </p:cBhvr>
                                      <p:rCtr x="0" y="-2315"/>
                                    </p:animMotion>
                                  </p:childTnLst>
                                </p:cTn>
                              </p:par>
                            </p:childTnLst>
                          </p:cTn>
                        </p:par>
                      </p:childTnLst>
                    </p:cTn>
                  </p:par>
                  <p:par>
                    <p:cTn id="51" fill="hold">
                      <p:stCondLst>
                        <p:cond delay="indefinite"/>
                      </p:stCondLst>
                      <p:childTnLst>
                        <p:par>
                          <p:cTn id="52" fill="hold">
                            <p:stCondLst>
                              <p:cond delay="0"/>
                            </p:stCondLst>
                            <p:childTnLst>
                              <p:par>
                                <p:cTn id="53" presetID="2" presetClass="entr" presetSubtype="8" decel="10000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750" fill="hold"/>
                                        <p:tgtEl>
                                          <p:spTgt spid="9"/>
                                        </p:tgtEl>
                                        <p:attrNameLst>
                                          <p:attrName>ppt_x</p:attrName>
                                        </p:attrNameLst>
                                      </p:cBhvr>
                                      <p:tavLst>
                                        <p:tav tm="0">
                                          <p:val>
                                            <p:strVal val="0-#ppt_w/2"/>
                                          </p:val>
                                        </p:tav>
                                        <p:tav tm="100000">
                                          <p:val>
                                            <p:strVal val="#ppt_x"/>
                                          </p:val>
                                        </p:tav>
                                      </p:tavLst>
                                    </p:anim>
                                    <p:anim calcmode="lin" valueType="num">
                                      <p:cBhvr additive="base">
                                        <p:cTn id="56"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57D0-EB32-4A2C-866A-97D060F608D8}"/>
              </a:ext>
            </a:extLst>
          </p:cNvPr>
          <p:cNvSpPr>
            <a:spLocks noGrp="1"/>
          </p:cNvSpPr>
          <p:nvPr>
            <p:ph type="title"/>
          </p:nvPr>
        </p:nvSpPr>
        <p:spPr>
          <a:xfrm>
            <a:off x="269239" y="2084172"/>
            <a:ext cx="11653523" cy="1162178"/>
          </a:xfrm>
        </p:spPr>
        <p:txBody>
          <a:bodyPr/>
          <a:lstStyle/>
          <a:p>
            <a:r>
              <a:rPr lang="en-US" dirty="0"/>
              <a:t>Key Indicators for Serverless</a:t>
            </a:r>
          </a:p>
        </p:txBody>
      </p:sp>
    </p:spTree>
    <p:extLst>
      <p:ext uri="{BB962C8B-B14F-4D97-AF65-F5344CB8AC3E}">
        <p14:creationId xmlns:p14="http://schemas.microsoft.com/office/powerpoint/2010/main" val="356313773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Indicators for Serverless</a:t>
            </a:r>
          </a:p>
        </p:txBody>
      </p:sp>
      <p:sp>
        <p:nvSpPr>
          <p:cNvPr id="3" name="Text Placeholder 2"/>
          <p:cNvSpPr>
            <a:spLocks noGrp="1"/>
          </p:cNvSpPr>
          <p:nvPr>
            <p:ph type="body" sz="quarter" idx="10"/>
          </p:nvPr>
        </p:nvSpPr>
        <p:spPr>
          <a:xfrm>
            <a:off x="269240" y="1835948"/>
            <a:ext cx="11653523" cy="3382529"/>
          </a:xfrm>
        </p:spPr>
        <p:txBody>
          <a:bodyPr/>
          <a:lstStyle/>
          <a:p>
            <a:r>
              <a:rPr lang="en-US" dirty="0"/>
              <a:t>Stateless and</a:t>
            </a:r>
            <a:r>
              <a:rPr lang="en-US" dirty="0">
                <a:sym typeface="Wingdings" panose="05000000000000000000" pitchFamily="2" charset="2"/>
              </a:rPr>
              <a:t> scale</a:t>
            </a:r>
            <a:endParaRPr lang="en-US" dirty="0"/>
          </a:p>
          <a:p>
            <a:r>
              <a:rPr lang="en-US" dirty="0"/>
              <a:t>Not worth deploying a traditional backend</a:t>
            </a:r>
          </a:p>
          <a:p>
            <a:r>
              <a:rPr lang="en-US" dirty="0"/>
              <a:t>Workload is sporadic (high volatility of demand)</a:t>
            </a:r>
          </a:p>
          <a:p>
            <a:r>
              <a:rPr lang="en-US" dirty="0"/>
              <a:t>Dev ops favored versus dedicated ops</a:t>
            </a:r>
          </a:p>
          <a:p>
            <a:r>
              <a:rPr lang="en-US" dirty="0"/>
              <a:t>Lots of different services that need “glue”</a:t>
            </a:r>
          </a:p>
        </p:txBody>
      </p:sp>
    </p:spTree>
    <p:extLst>
      <p:ext uri="{BB962C8B-B14F-4D97-AF65-F5344CB8AC3E}">
        <p14:creationId xmlns:p14="http://schemas.microsoft.com/office/powerpoint/2010/main" val="7282262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921" dirty="0"/>
              <a:t>Serverless scenarios: anything that responds to events</a:t>
            </a:r>
          </a:p>
        </p:txBody>
      </p:sp>
      <p:grpSp>
        <p:nvGrpSpPr>
          <p:cNvPr id="450" name="Group 449">
            <a:extLst>
              <a:ext uri="{FF2B5EF4-FFF2-40B4-BE49-F238E27FC236}">
                <a16:creationId xmlns:a16="http://schemas.microsoft.com/office/drawing/2014/main" id="{C4EB9A5B-390D-4A63-AE69-31ED9E573F49}"/>
              </a:ext>
            </a:extLst>
          </p:cNvPr>
          <p:cNvGrpSpPr/>
          <p:nvPr/>
        </p:nvGrpSpPr>
        <p:grpSpPr>
          <a:xfrm>
            <a:off x="6089797" y="3613010"/>
            <a:ext cx="5619168" cy="2230969"/>
            <a:chOff x="6240725" y="4238749"/>
            <a:chExt cx="5733470" cy="2276351"/>
          </a:xfrm>
        </p:grpSpPr>
        <p:sp>
          <p:nvSpPr>
            <p:cNvPr id="19" name="Rectangle 18">
              <a:extLst>
                <a:ext uri="{FF2B5EF4-FFF2-40B4-BE49-F238E27FC236}">
                  <a16:creationId xmlns:a16="http://schemas.microsoft.com/office/drawing/2014/main" id="{1EEDCAAB-A4F9-4709-B3D9-8302CF3A50FC}"/>
                </a:ext>
              </a:extLst>
            </p:cNvPr>
            <p:cNvSpPr/>
            <p:nvPr/>
          </p:nvSpPr>
          <p:spPr bwMode="auto">
            <a:xfrm>
              <a:off x="6240725" y="4238749"/>
              <a:ext cx="5733470" cy="2276351"/>
            </a:xfrm>
            <a:prstGeom prst="rect">
              <a:avLst/>
            </a:prstGeom>
            <a:solidFill>
              <a:schemeClr val="bg1"/>
            </a:solid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l" defTabSz="895870" rtl="0" eaLnBrk="1" fontAlgn="auto" latinLnBrk="0" hangingPunct="1">
                <a:lnSpc>
                  <a:spcPct val="100000"/>
                </a:lnSpc>
                <a:spcBef>
                  <a:spcPts val="0"/>
                </a:spcBef>
                <a:spcAft>
                  <a:spcPts val="0"/>
                </a:spcAft>
                <a:buClrTx/>
                <a:buSzTx/>
                <a:buFontTx/>
                <a:buNone/>
                <a:tabLst/>
                <a:defRPr/>
              </a:pPr>
              <a:r>
                <a:rPr kumimoji="0" lang="en-US" sz="1961" b="0" i="0" u="none" strike="noStrike" kern="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Semibold" panose="020B0702040204020203" pitchFamily="34" charset="0"/>
                </a:rPr>
                <a:t>Real-time bot messaging</a:t>
              </a:r>
            </a:p>
          </p:txBody>
        </p:sp>
        <p:sp>
          <p:nvSpPr>
            <p:cNvPr id="21" name="AutoShape 3">
              <a:extLst>
                <a:ext uri="{FF2B5EF4-FFF2-40B4-BE49-F238E27FC236}">
                  <a16:creationId xmlns:a16="http://schemas.microsoft.com/office/drawing/2014/main" id="{BDCCE7B6-A056-46E7-9880-1A8377A9AFD3}"/>
                </a:ext>
              </a:extLst>
            </p:cNvPr>
            <p:cNvSpPr>
              <a:spLocks noChangeAspect="1" noChangeArrowheads="1" noTextEdit="1"/>
            </p:cNvSpPr>
            <p:nvPr/>
          </p:nvSpPr>
          <p:spPr bwMode="auto">
            <a:xfrm>
              <a:off x="6601306" y="4797630"/>
              <a:ext cx="2898911" cy="1519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5" name="Freeform 28">
              <a:extLst>
                <a:ext uri="{FF2B5EF4-FFF2-40B4-BE49-F238E27FC236}">
                  <a16:creationId xmlns:a16="http://schemas.microsoft.com/office/drawing/2014/main" id="{C72CDD69-226C-4859-898B-6D26E1041594}"/>
                </a:ext>
              </a:extLst>
            </p:cNvPr>
            <p:cNvSpPr>
              <a:spLocks/>
            </p:cNvSpPr>
            <p:nvPr/>
          </p:nvSpPr>
          <p:spPr bwMode="auto">
            <a:xfrm>
              <a:off x="10962569" y="4803978"/>
              <a:ext cx="466929" cy="468340"/>
            </a:xfrm>
            <a:custGeom>
              <a:avLst/>
              <a:gdLst>
                <a:gd name="T0" fmla="*/ 243 w 280"/>
                <a:gd name="T1" fmla="*/ 0 h 280"/>
                <a:gd name="T2" fmla="*/ 35 w 280"/>
                <a:gd name="T3" fmla="*/ 0 h 280"/>
                <a:gd name="T4" fmla="*/ 0 w 280"/>
                <a:gd name="T5" fmla="*/ 33 h 280"/>
                <a:gd name="T6" fmla="*/ 0 w 280"/>
                <a:gd name="T7" fmla="*/ 180 h 280"/>
                <a:gd name="T8" fmla="*/ 35 w 280"/>
                <a:gd name="T9" fmla="*/ 219 h 280"/>
                <a:gd name="T10" fmla="*/ 111 w 280"/>
                <a:gd name="T11" fmla="*/ 219 h 280"/>
                <a:gd name="T12" fmla="*/ 172 w 280"/>
                <a:gd name="T13" fmla="*/ 280 h 280"/>
                <a:gd name="T14" fmla="*/ 173 w 280"/>
                <a:gd name="T15" fmla="*/ 219 h 280"/>
                <a:gd name="T16" fmla="*/ 242 w 280"/>
                <a:gd name="T17" fmla="*/ 219 h 280"/>
                <a:gd name="T18" fmla="*/ 280 w 280"/>
                <a:gd name="T19" fmla="*/ 182 h 280"/>
                <a:gd name="T20" fmla="*/ 280 w 280"/>
                <a:gd name="T21" fmla="*/ 35 h 280"/>
                <a:gd name="T22" fmla="*/ 243 w 280"/>
                <a:gd name="T23"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0" h="280">
                  <a:moveTo>
                    <a:pt x="243" y="0"/>
                  </a:moveTo>
                  <a:cubicBezTo>
                    <a:pt x="35" y="0"/>
                    <a:pt x="35" y="0"/>
                    <a:pt x="35" y="0"/>
                  </a:cubicBezTo>
                  <a:cubicBezTo>
                    <a:pt x="15" y="0"/>
                    <a:pt x="0" y="12"/>
                    <a:pt x="0" y="33"/>
                  </a:cubicBezTo>
                  <a:cubicBezTo>
                    <a:pt x="0" y="180"/>
                    <a:pt x="0" y="180"/>
                    <a:pt x="0" y="180"/>
                  </a:cubicBezTo>
                  <a:cubicBezTo>
                    <a:pt x="0" y="200"/>
                    <a:pt x="15" y="219"/>
                    <a:pt x="35" y="219"/>
                  </a:cubicBezTo>
                  <a:cubicBezTo>
                    <a:pt x="111" y="219"/>
                    <a:pt x="111" y="219"/>
                    <a:pt x="111" y="219"/>
                  </a:cubicBezTo>
                  <a:cubicBezTo>
                    <a:pt x="172" y="280"/>
                    <a:pt x="172" y="280"/>
                    <a:pt x="172" y="280"/>
                  </a:cubicBezTo>
                  <a:cubicBezTo>
                    <a:pt x="173" y="219"/>
                    <a:pt x="173" y="219"/>
                    <a:pt x="173" y="219"/>
                  </a:cubicBezTo>
                  <a:cubicBezTo>
                    <a:pt x="242" y="219"/>
                    <a:pt x="242" y="219"/>
                    <a:pt x="242" y="219"/>
                  </a:cubicBezTo>
                  <a:cubicBezTo>
                    <a:pt x="263" y="220"/>
                    <a:pt x="280" y="203"/>
                    <a:pt x="280" y="182"/>
                  </a:cubicBezTo>
                  <a:cubicBezTo>
                    <a:pt x="280" y="35"/>
                    <a:pt x="280" y="35"/>
                    <a:pt x="280" y="35"/>
                  </a:cubicBezTo>
                  <a:cubicBezTo>
                    <a:pt x="280" y="15"/>
                    <a:pt x="263" y="0"/>
                    <a:pt x="243"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EB2CD1C4-64C0-4EAA-905C-08E17E73A644}"/>
                </a:ext>
              </a:extLst>
            </p:cNvPr>
            <p:cNvSpPr>
              <a:spLocks noChangeArrowheads="1"/>
            </p:cNvSpPr>
            <p:nvPr/>
          </p:nvSpPr>
          <p:spPr bwMode="auto">
            <a:xfrm>
              <a:off x="11102257" y="4785992"/>
              <a:ext cx="186459" cy="27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96042" rtl="0" eaLnBrk="0" fontAlgn="base" latinLnBrk="0" hangingPunct="0">
                <a:lnSpc>
                  <a:spcPct val="100000"/>
                </a:lnSpc>
                <a:spcBef>
                  <a:spcPct val="0"/>
                </a:spcBef>
                <a:spcAft>
                  <a:spcPct val="0"/>
                </a:spcAft>
                <a:buClrTx/>
                <a:buSzTx/>
                <a:buFontTx/>
                <a:buNone/>
                <a:tabLst/>
                <a:defRPr/>
              </a:pPr>
              <a:r>
                <a:rPr kumimoji="0" lang="en-US" altLang="en-US" sz="1765" b="1" i="0" u="none" strike="noStrike" kern="0" cap="none" spc="0" normalizeH="0" baseline="0" noProof="0" dirty="0">
                  <a:ln>
                    <a:noFill/>
                  </a:ln>
                  <a:solidFill>
                    <a:srgbClr val="FFFFFF"/>
                  </a:solidFill>
                  <a:effectLst/>
                  <a:uLnTx/>
                  <a:uFillTx/>
                  <a:latin typeface="Segoe UI" panose="020B0502040204020203" pitchFamily="34" charset="0"/>
                  <a:ea typeface="+mn-ea"/>
                  <a:cs typeface="+mn-cs"/>
                </a:rPr>
                <a:t>...</a:t>
              </a:r>
              <a:endParaRPr kumimoji="0" lang="en-US" altLang="en-US" sz="882"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grpSp>
          <p:nvGrpSpPr>
            <p:cNvPr id="110" name="Group 109">
              <a:extLst>
                <a:ext uri="{FF2B5EF4-FFF2-40B4-BE49-F238E27FC236}">
                  <a16:creationId xmlns:a16="http://schemas.microsoft.com/office/drawing/2014/main" id="{FD89C1FC-F3AE-4B12-91C9-B7A43A0CAD45}"/>
                </a:ext>
              </a:extLst>
            </p:cNvPr>
            <p:cNvGrpSpPr/>
            <p:nvPr/>
          </p:nvGrpSpPr>
          <p:grpSpPr>
            <a:xfrm>
              <a:off x="8334186" y="5559256"/>
              <a:ext cx="575891" cy="307890"/>
              <a:chOff x="8255695" y="5678890"/>
              <a:chExt cx="325863" cy="174217"/>
            </a:xfrm>
          </p:grpSpPr>
          <p:sp>
            <p:nvSpPr>
              <p:cNvPr id="47" name="Freeform 30">
                <a:extLst>
                  <a:ext uri="{FF2B5EF4-FFF2-40B4-BE49-F238E27FC236}">
                    <a16:creationId xmlns:a16="http://schemas.microsoft.com/office/drawing/2014/main" id="{260C54A3-BCF8-480C-A0E9-E1E81580DE9C}"/>
                  </a:ext>
                </a:extLst>
              </p:cNvPr>
              <p:cNvSpPr>
                <a:spLocks/>
              </p:cNvSpPr>
              <p:nvPr/>
            </p:nvSpPr>
            <p:spPr bwMode="auto">
              <a:xfrm>
                <a:off x="8255695" y="5714157"/>
                <a:ext cx="80408" cy="122022"/>
              </a:xfrm>
              <a:custGeom>
                <a:avLst/>
                <a:gdLst>
                  <a:gd name="T0" fmla="*/ 114 w 114"/>
                  <a:gd name="T1" fmla="*/ 173 h 173"/>
                  <a:gd name="T2" fmla="*/ 0 w 114"/>
                  <a:gd name="T3" fmla="*/ 102 h 173"/>
                  <a:gd name="T4" fmla="*/ 0 w 114"/>
                  <a:gd name="T5" fmla="*/ 74 h 173"/>
                  <a:gd name="T6" fmla="*/ 114 w 114"/>
                  <a:gd name="T7" fmla="*/ 0 h 173"/>
                  <a:gd name="T8" fmla="*/ 114 w 114"/>
                  <a:gd name="T9" fmla="*/ 40 h 173"/>
                  <a:gd name="T10" fmla="*/ 34 w 114"/>
                  <a:gd name="T11" fmla="*/ 88 h 173"/>
                  <a:gd name="T12" fmla="*/ 34 w 114"/>
                  <a:gd name="T13" fmla="*/ 88 h 173"/>
                  <a:gd name="T14" fmla="*/ 114 w 114"/>
                  <a:gd name="T15" fmla="*/ 133 h 173"/>
                  <a:gd name="T16" fmla="*/ 114 w 114"/>
                  <a:gd name="T17"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73">
                    <a:moveTo>
                      <a:pt x="114" y="173"/>
                    </a:moveTo>
                    <a:lnTo>
                      <a:pt x="0" y="102"/>
                    </a:lnTo>
                    <a:lnTo>
                      <a:pt x="0" y="74"/>
                    </a:lnTo>
                    <a:lnTo>
                      <a:pt x="114" y="0"/>
                    </a:lnTo>
                    <a:lnTo>
                      <a:pt x="114" y="40"/>
                    </a:lnTo>
                    <a:lnTo>
                      <a:pt x="34" y="88"/>
                    </a:lnTo>
                    <a:lnTo>
                      <a:pt x="34" y="88"/>
                    </a:lnTo>
                    <a:lnTo>
                      <a:pt x="114" y="133"/>
                    </a:lnTo>
                    <a:lnTo>
                      <a:pt x="114" y="173"/>
                    </a:lnTo>
                    <a:close/>
                  </a:path>
                </a:pathLst>
              </a:custGeom>
              <a:solidFill>
                <a:schemeClr val="accent6"/>
              </a:solidFill>
              <a:ln>
                <a:noFill/>
              </a:ln>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48" name="Freeform 31">
                <a:extLst>
                  <a:ext uri="{FF2B5EF4-FFF2-40B4-BE49-F238E27FC236}">
                    <a16:creationId xmlns:a16="http://schemas.microsoft.com/office/drawing/2014/main" id="{EEF3E47A-0BB1-47E2-8736-17FB62C9BC07}"/>
                  </a:ext>
                </a:extLst>
              </p:cNvPr>
              <p:cNvSpPr>
                <a:spLocks noEditPoints="1"/>
              </p:cNvSpPr>
              <p:nvPr/>
            </p:nvSpPr>
            <p:spPr bwMode="auto">
              <a:xfrm>
                <a:off x="8372780" y="5678890"/>
                <a:ext cx="93809" cy="174217"/>
              </a:xfrm>
              <a:custGeom>
                <a:avLst/>
                <a:gdLst>
                  <a:gd name="T0" fmla="*/ 14 w 56"/>
                  <a:gd name="T1" fmla="*/ 73 h 104"/>
                  <a:gd name="T2" fmla="*/ 13 w 56"/>
                  <a:gd name="T3" fmla="*/ 69 h 104"/>
                  <a:gd name="T4" fmla="*/ 13 w 56"/>
                  <a:gd name="T5" fmla="*/ 65 h 104"/>
                  <a:gd name="T6" fmla="*/ 14 w 56"/>
                  <a:gd name="T7" fmla="*/ 59 h 104"/>
                  <a:gd name="T8" fmla="*/ 16 w 56"/>
                  <a:gd name="T9" fmla="*/ 54 h 104"/>
                  <a:gd name="T10" fmla="*/ 19 w 56"/>
                  <a:gd name="T11" fmla="*/ 49 h 104"/>
                  <a:gd name="T12" fmla="*/ 23 w 56"/>
                  <a:gd name="T13" fmla="*/ 45 h 104"/>
                  <a:gd name="T14" fmla="*/ 28 w 56"/>
                  <a:gd name="T15" fmla="*/ 41 h 104"/>
                  <a:gd name="T16" fmla="*/ 31 w 56"/>
                  <a:gd name="T17" fmla="*/ 37 h 104"/>
                  <a:gd name="T18" fmla="*/ 33 w 56"/>
                  <a:gd name="T19" fmla="*/ 33 h 104"/>
                  <a:gd name="T20" fmla="*/ 34 w 56"/>
                  <a:gd name="T21" fmla="*/ 28 h 104"/>
                  <a:gd name="T22" fmla="*/ 33 w 56"/>
                  <a:gd name="T23" fmla="*/ 24 h 104"/>
                  <a:gd name="T24" fmla="*/ 31 w 56"/>
                  <a:gd name="T25" fmla="*/ 21 h 104"/>
                  <a:gd name="T26" fmla="*/ 28 w 56"/>
                  <a:gd name="T27" fmla="*/ 19 h 104"/>
                  <a:gd name="T28" fmla="*/ 23 w 56"/>
                  <a:gd name="T29" fmla="*/ 18 h 104"/>
                  <a:gd name="T30" fmla="*/ 12 w 56"/>
                  <a:gd name="T31" fmla="*/ 21 h 104"/>
                  <a:gd name="T32" fmla="*/ 0 w 56"/>
                  <a:gd name="T33" fmla="*/ 28 h 104"/>
                  <a:gd name="T34" fmla="*/ 0 w 56"/>
                  <a:gd name="T35" fmla="*/ 6 h 104"/>
                  <a:gd name="T36" fmla="*/ 12 w 56"/>
                  <a:gd name="T37" fmla="*/ 2 h 104"/>
                  <a:gd name="T38" fmla="*/ 25 w 56"/>
                  <a:gd name="T39" fmla="*/ 0 h 104"/>
                  <a:gd name="T40" fmla="*/ 38 w 56"/>
                  <a:gd name="T41" fmla="*/ 1 h 104"/>
                  <a:gd name="T42" fmla="*/ 47 w 56"/>
                  <a:gd name="T43" fmla="*/ 6 h 104"/>
                  <a:gd name="T44" fmla="*/ 54 w 56"/>
                  <a:gd name="T45" fmla="*/ 14 h 104"/>
                  <a:gd name="T46" fmla="*/ 56 w 56"/>
                  <a:gd name="T47" fmla="*/ 25 h 104"/>
                  <a:gd name="T48" fmla="*/ 55 w 56"/>
                  <a:gd name="T49" fmla="*/ 33 h 104"/>
                  <a:gd name="T50" fmla="*/ 52 w 56"/>
                  <a:gd name="T51" fmla="*/ 40 h 104"/>
                  <a:gd name="T52" fmla="*/ 48 w 56"/>
                  <a:gd name="T53" fmla="*/ 46 h 104"/>
                  <a:gd name="T54" fmla="*/ 41 w 56"/>
                  <a:gd name="T55" fmla="*/ 52 h 104"/>
                  <a:gd name="T56" fmla="*/ 37 w 56"/>
                  <a:gd name="T57" fmla="*/ 55 h 104"/>
                  <a:gd name="T58" fmla="*/ 34 w 56"/>
                  <a:gd name="T59" fmla="*/ 59 h 104"/>
                  <a:gd name="T60" fmla="*/ 32 w 56"/>
                  <a:gd name="T61" fmla="*/ 62 h 104"/>
                  <a:gd name="T62" fmla="*/ 31 w 56"/>
                  <a:gd name="T63" fmla="*/ 67 h 104"/>
                  <a:gd name="T64" fmla="*/ 32 w 56"/>
                  <a:gd name="T65" fmla="*/ 70 h 104"/>
                  <a:gd name="T66" fmla="*/ 33 w 56"/>
                  <a:gd name="T67" fmla="*/ 73 h 104"/>
                  <a:gd name="T68" fmla="*/ 14 w 56"/>
                  <a:gd name="T69" fmla="*/ 73 h 104"/>
                  <a:gd name="T70" fmla="*/ 25 w 56"/>
                  <a:gd name="T71" fmla="*/ 104 h 104"/>
                  <a:gd name="T72" fmla="*/ 15 w 56"/>
                  <a:gd name="T73" fmla="*/ 101 h 104"/>
                  <a:gd name="T74" fmla="*/ 12 w 56"/>
                  <a:gd name="T75" fmla="*/ 92 h 104"/>
                  <a:gd name="T76" fmla="*/ 15 w 56"/>
                  <a:gd name="T77" fmla="*/ 84 h 104"/>
                  <a:gd name="T78" fmla="*/ 25 w 56"/>
                  <a:gd name="T79" fmla="*/ 81 h 104"/>
                  <a:gd name="T80" fmla="*/ 34 w 56"/>
                  <a:gd name="T81" fmla="*/ 84 h 104"/>
                  <a:gd name="T82" fmla="*/ 38 w 56"/>
                  <a:gd name="T83" fmla="*/ 92 h 104"/>
                  <a:gd name="T84" fmla="*/ 34 w 56"/>
                  <a:gd name="T85" fmla="*/ 101 h 104"/>
                  <a:gd name="T86" fmla="*/ 25 w 56"/>
                  <a:gd name="T87"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 h="104">
                    <a:moveTo>
                      <a:pt x="14" y="73"/>
                    </a:moveTo>
                    <a:cubicBezTo>
                      <a:pt x="14" y="72"/>
                      <a:pt x="14" y="71"/>
                      <a:pt x="13" y="69"/>
                    </a:cubicBezTo>
                    <a:cubicBezTo>
                      <a:pt x="13" y="68"/>
                      <a:pt x="13" y="66"/>
                      <a:pt x="13" y="65"/>
                    </a:cubicBezTo>
                    <a:cubicBezTo>
                      <a:pt x="13" y="63"/>
                      <a:pt x="13" y="61"/>
                      <a:pt x="14" y="59"/>
                    </a:cubicBezTo>
                    <a:cubicBezTo>
                      <a:pt x="14" y="57"/>
                      <a:pt x="15" y="55"/>
                      <a:pt x="16" y="54"/>
                    </a:cubicBezTo>
                    <a:cubicBezTo>
                      <a:pt x="16" y="52"/>
                      <a:pt x="17" y="51"/>
                      <a:pt x="19" y="49"/>
                    </a:cubicBezTo>
                    <a:cubicBezTo>
                      <a:pt x="20" y="48"/>
                      <a:pt x="21" y="47"/>
                      <a:pt x="23" y="45"/>
                    </a:cubicBezTo>
                    <a:cubicBezTo>
                      <a:pt x="25" y="44"/>
                      <a:pt x="26" y="42"/>
                      <a:pt x="28" y="41"/>
                    </a:cubicBezTo>
                    <a:cubicBezTo>
                      <a:pt x="29" y="40"/>
                      <a:pt x="30" y="38"/>
                      <a:pt x="31" y="37"/>
                    </a:cubicBezTo>
                    <a:cubicBezTo>
                      <a:pt x="32" y="36"/>
                      <a:pt x="33" y="34"/>
                      <a:pt x="33" y="33"/>
                    </a:cubicBezTo>
                    <a:cubicBezTo>
                      <a:pt x="34" y="32"/>
                      <a:pt x="34" y="30"/>
                      <a:pt x="34" y="28"/>
                    </a:cubicBezTo>
                    <a:cubicBezTo>
                      <a:pt x="34" y="27"/>
                      <a:pt x="34" y="26"/>
                      <a:pt x="33" y="24"/>
                    </a:cubicBezTo>
                    <a:cubicBezTo>
                      <a:pt x="33" y="23"/>
                      <a:pt x="32" y="22"/>
                      <a:pt x="31" y="21"/>
                    </a:cubicBezTo>
                    <a:cubicBezTo>
                      <a:pt x="30" y="20"/>
                      <a:pt x="29" y="20"/>
                      <a:pt x="28" y="19"/>
                    </a:cubicBezTo>
                    <a:cubicBezTo>
                      <a:pt x="26" y="19"/>
                      <a:pt x="25" y="18"/>
                      <a:pt x="23" y="18"/>
                    </a:cubicBezTo>
                    <a:cubicBezTo>
                      <a:pt x="19" y="18"/>
                      <a:pt x="15" y="19"/>
                      <a:pt x="12" y="21"/>
                    </a:cubicBezTo>
                    <a:cubicBezTo>
                      <a:pt x="8" y="22"/>
                      <a:pt x="4" y="24"/>
                      <a:pt x="0" y="28"/>
                    </a:cubicBezTo>
                    <a:cubicBezTo>
                      <a:pt x="0" y="6"/>
                      <a:pt x="0" y="6"/>
                      <a:pt x="0" y="6"/>
                    </a:cubicBezTo>
                    <a:cubicBezTo>
                      <a:pt x="4" y="4"/>
                      <a:pt x="8" y="3"/>
                      <a:pt x="12" y="2"/>
                    </a:cubicBezTo>
                    <a:cubicBezTo>
                      <a:pt x="16" y="0"/>
                      <a:pt x="21" y="0"/>
                      <a:pt x="25" y="0"/>
                    </a:cubicBezTo>
                    <a:cubicBezTo>
                      <a:pt x="30" y="0"/>
                      <a:pt x="34" y="0"/>
                      <a:pt x="38" y="1"/>
                    </a:cubicBezTo>
                    <a:cubicBezTo>
                      <a:pt x="41" y="2"/>
                      <a:pt x="45" y="4"/>
                      <a:pt x="47" y="6"/>
                    </a:cubicBezTo>
                    <a:cubicBezTo>
                      <a:pt x="50" y="8"/>
                      <a:pt x="52" y="11"/>
                      <a:pt x="54" y="14"/>
                    </a:cubicBezTo>
                    <a:cubicBezTo>
                      <a:pt x="55" y="17"/>
                      <a:pt x="56" y="21"/>
                      <a:pt x="56" y="25"/>
                    </a:cubicBezTo>
                    <a:cubicBezTo>
                      <a:pt x="56" y="28"/>
                      <a:pt x="56" y="31"/>
                      <a:pt x="55" y="33"/>
                    </a:cubicBezTo>
                    <a:cubicBezTo>
                      <a:pt x="55" y="35"/>
                      <a:pt x="54" y="38"/>
                      <a:pt x="52" y="40"/>
                    </a:cubicBezTo>
                    <a:cubicBezTo>
                      <a:pt x="51" y="42"/>
                      <a:pt x="50" y="44"/>
                      <a:pt x="48" y="46"/>
                    </a:cubicBezTo>
                    <a:cubicBezTo>
                      <a:pt x="46" y="48"/>
                      <a:pt x="44" y="50"/>
                      <a:pt x="41" y="52"/>
                    </a:cubicBezTo>
                    <a:cubicBezTo>
                      <a:pt x="40" y="53"/>
                      <a:pt x="38" y="54"/>
                      <a:pt x="37" y="55"/>
                    </a:cubicBezTo>
                    <a:cubicBezTo>
                      <a:pt x="36" y="57"/>
                      <a:pt x="35" y="58"/>
                      <a:pt x="34" y="59"/>
                    </a:cubicBezTo>
                    <a:cubicBezTo>
                      <a:pt x="33" y="60"/>
                      <a:pt x="32" y="61"/>
                      <a:pt x="32" y="62"/>
                    </a:cubicBezTo>
                    <a:cubicBezTo>
                      <a:pt x="32" y="64"/>
                      <a:pt x="31" y="65"/>
                      <a:pt x="31" y="67"/>
                    </a:cubicBezTo>
                    <a:cubicBezTo>
                      <a:pt x="31" y="68"/>
                      <a:pt x="31" y="69"/>
                      <a:pt x="32" y="70"/>
                    </a:cubicBezTo>
                    <a:cubicBezTo>
                      <a:pt x="32" y="71"/>
                      <a:pt x="32" y="72"/>
                      <a:pt x="33" y="73"/>
                    </a:cubicBezTo>
                    <a:lnTo>
                      <a:pt x="14" y="73"/>
                    </a:lnTo>
                    <a:close/>
                    <a:moveTo>
                      <a:pt x="25" y="104"/>
                    </a:moveTo>
                    <a:cubicBezTo>
                      <a:pt x="21" y="104"/>
                      <a:pt x="18" y="103"/>
                      <a:pt x="15" y="101"/>
                    </a:cubicBezTo>
                    <a:cubicBezTo>
                      <a:pt x="13" y="98"/>
                      <a:pt x="12" y="96"/>
                      <a:pt x="12" y="92"/>
                    </a:cubicBezTo>
                    <a:cubicBezTo>
                      <a:pt x="12" y="89"/>
                      <a:pt x="13" y="86"/>
                      <a:pt x="15" y="84"/>
                    </a:cubicBezTo>
                    <a:cubicBezTo>
                      <a:pt x="18" y="82"/>
                      <a:pt x="21" y="81"/>
                      <a:pt x="25" y="81"/>
                    </a:cubicBezTo>
                    <a:cubicBezTo>
                      <a:pt x="28" y="81"/>
                      <a:pt x="32" y="82"/>
                      <a:pt x="34" y="84"/>
                    </a:cubicBezTo>
                    <a:cubicBezTo>
                      <a:pt x="36" y="86"/>
                      <a:pt x="38" y="89"/>
                      <a:pt x="38" y="92"/>
                    </a:cubicBezTo>
                    <a:cubicBezTo>
                      <a:pt x="38" y="96"/>
                      <a:pt x="36" y="99"/>
                      <a:pt x="34" y="101"/>
                    </a:cubicBezTo>
                    <a:cubicBezTo>
                      <a:pt x="32" y="103"/>
                      <a:pt x="29" y="104"/>
                      <a:pt x="25" y="104"/>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gradFill>
                    <a:gsLst>
                      <a:gs pos="0">
                        <a:srgbClr val="E6E6E6"/>
                      </a:gs>
                      <a:gs pos="100000">
                        <a:srgbClr val="E6E6E6"/>
                      </a:gs>
                    </a:gsLst>
                    <a:lin ang="5400000" scaled="0"/>
                  </a:gradFill>
                  <a:effectLst/>
                  <a:uLnTx/>
                  <a:uFillTx/>
                  <a:latin typeface="Calibri" panose="020F0502020204030204"/>
                  <a:ea typeface="+mn-ea"/>
                  <a:cs typeface="+mn-cs"/>
                </a:endParaRPr>
              </a:p>
            </p:txBody>
          </p:sp>
          <p:sp>
            <p:nvSpPr>
              <p:cNvPr id="49" name="Freeform 32">
                <a:extLst>
                  <a:ext uri="{FF2B5EF4-FFF2-40B4-BE49-F238E27FC236}">
                    <a16:creationId xmlns:a16="http://schemas.microsoft.com/office/drawing/2014/main" id="{093E84E0-1A2E-4784-9FCB-81A2250B79A8}"/>
                  </a:ext>
                </a:extLst>
              </p:cNvPr>
              <p:cNvSpPr>
                <a:spLocks/>
              </p:cNvSpPr>
              <p:nvPr/>
            </p:nvSpPr>
            <p:spPr bwMode="auto">
              <a:xfrm>
                <a:off x="8501150" y="5712746"/>
                <a:ext cx="80408" cy="122022"/>
              </a:xfrm>
              <a:custGeom>
                <a:avLst/>
                <a:gdLst>
                  <a:gd name="T0" fmla="*/ 114 w 114"/>
                  <a:gd name="T1" fmla="*/ 102 h 173"/>
                  <a:gd name="T2" fmla="*/ 0 w 114"/>
                  <a:gd name="T3" fmla="*/ 173 h 173"/>
                  <a:gd name="T4" fmla="*/ 0 w 114"/>
                  <a:gd name="T5" fmla="*/ 132 h 173"/>
                  <a:gd name="T6" fmla="*/ 83 w 114"/>
                  <a:gd name="T7" fmla="*/ 87 h 173"/>
                  <a:gd name="T8" fmla="*/ 83 w 114"/>
                  <a:gd name="T9" fmla="*/ 87 h 173"/>
                  <a:gd name="T10" fmla="*/ 0 w 114"/>
                  <a:gd name="T11" fmla="*/ 40 h 173"/>
                  <a:gd name="T12" fmla="*/ 0 w 114"/>
                  <a:gd name="T13" fmla="*/ 0 h 173"/>
                  <a:gd name="T14" fmla="*/ 114 w 114"/>
                  <a:gd name="T15" fmla="*/ 76 h 173"/>
                  <a:gd name="T16" fmla="*/ 114 w 114"/>
                  <a:gd name="T17" fmla="*/ 10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73">
                    <a:moveTo>
                      <a:pt x="114" y="102"/>
                    </a:moveTo>
                    <a:lnTo>
                      <a:pt x="0" y="173"/>
                    </a:lnTo>
                    <a:lnTo>
                      <a:pt x="0" y="132"/>
                    </a:lnTo>
                    <a:lnTo>
                      <a:pt x="83" y="87"/>
                    </a:lnTo>
                    <a:lnTo>
                      <a:pt x="83" y="87"/>
                    </a:lnTo>
                    <a:lnTo>
                      <a:pt x="0" y="40"/>
                    </a:lnTo>
                    <a:lnTo>
                      <a:pt x="0" y="0"/>
                    </a:lnTo>
                    <a:lnTo>
                      <a:pt x="114" y="76"/>
                    </a:lnTo>
                    <a:lnTo>
                      <a:pt x="114" y="102"/>
                    </a:lnTo>
                    <a:close/>
                  </a:path>
                </a:pathLst>
              </a:custGeom>
              <a:solidFill>
                <a:schemeClr val="accent6"/>
              </a:solidFill>
              <a:ln>
                <a:noFill/>
              </a:ln>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sp>
          <p:nvSpPr>
            <p:cNvPr id="71" name="Rectangle 47">
              <a:extLst>
                <a:ext uri="{FF2B5EF4-FFF2-40B4-BE49-F238E27FC236}">
                  <a16:creationId xmlns:a16="http://schemas.microsoft.com/office/drawing/2014/main" id="{95F7A4F8-0409-415E-9CA0-7C98DF8ECEB1}"/>
                </a:ext>
              </a:extLst>
            </p:cNvPr>
            <p:cNvSpPr>
              <a:spLocks noChangeArrowheads="1"/>
            </p:cNvSpPr>
            <p:nvPr/>
          </p:nvSpPr>
          <p:spPr bwMode="auto">
            <a:xfrm>
              <a:off x="10800216" y="6024906"/>
              <a:ext cx="791635" cy="2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96042" rtl="0" eaLnBrk="0" fontAlgn="base" latinLnBrk="0" hangingPunct="0">
                <a:lnSpc>
                  <a:spcPct val="90000"/>
                </a:lnSpc>
                <a:spcBef>
                  <a:spcPct val="0"/>
                </a:spcBef>
                <a:spcAft>
                  <a:spcPct val="0"/>
                </a:spcAft>
                <a:buClrTx/>
                <a:buSzTx/>
                <a:buFontTx/>
                <a:buNone/>
                <a:tabLst/>
                <a:defRPr/>
              </a:pPr>
              <a:r>
                <a:rPr kumimoji="0" lang="en-US" altLang="en-US" sz="980" b="0" i="0" u="none" strike="noStrike" kern="0" cap="none" spc="0" normalizeH="0" baseline="0" noProof="0" dirty="0">
                  <a:ln>
                    <a:noFill/>
                  </a:ln>
                  <a:gradFill>
                    <a:gsLst>
                      <a:gs pos="0">
                        <a:srgbClr val="353535"/>
                      </a:gs>
                      <a:gs pos="100000">
                        <a:srgbClr val="353535"/>
                      </a:gs>
                    </a:gsLst>
                    <a:lin ang="16200000" scaled="1"/>
                  </a:gradFill>
                  <a:effectLst/>
                  <a:uLnTx/>
                  <a:uFillTx/>
                  <a:latin typeface="Segoe UI Semilight"/>
                  <a:ea typeface="+mn-ea"/>
                  <a:cs typeface="Segoe UI Semibold" panose="020B0702040204020203" pitchFamily="34" charset="0"/>
                </a:rPr>
                <a:t>Chatbot sends</a:t>
              </a:r>
            </a:p>
            <a:p>
              <a:pPr marL="0" marR="0" lvl="0" indent="0" algn="ctr" defTabSz="896042" rtl="0" eaLnBrk="0" fontAlgn="base" latinLnBrk="0" hangingPunct="0">
                <a:lnSpc>
                  <a:spcPct val="90000"/>
                </a:lnSpc>
                <a:spcBef>
                  <a:spcPct val="0"/>
                </a:spcBef>
                <a:spcAft>
                  <a:spcPct val="0"/>
                </a:spcAft>
                <a:buClrTx/>
                <a:buSzTx/>
                <a:buFontTx/>
                <a:buNone/>
                <a:tabLst/>
                <a:defRPr/>
              </a:pPr>
              <a:r>
                <a:rPr kumimoji="0" lang="en-US" altLang="en-US" sz="980" b="0" i="0" u="none" strike="noStrike" kern="0" cap="none" spc="0" normalizeH="0" baseline="0" noProof="0" dirty="0">
                  <a:ln>
                    <a:noFill/>
                  </a:ln>
                  <a:gradFill>
                    <a:gsLst>
                      <a:gs pos="0">
                        <a:srgbClr val="353535"/>
                      </a:gs>
                      <a:gs pos="100000">
                        <a:srgbClr val="353535"/>
                      </a:gs>
                    </a:gsLst>
                    <a:lin ang="16200000" scaled="1"/>
                  </a:gradFill>
                  <a:effectLst/>
                  <a:uLnTx/>
                  <a:uFillTx/>
                  <a:latin typeface="Segoe UI Semilight"/>
                  <a:ea typeface="+mn-ea"/>
                  <a:cs typeface="Segoe UI Semibold" panose="020B0702040204020203" pitchFamily="34" charset="0"/>
                </a:rPr>
                <a:t>response</a:t>
              </a:r>
            </a:p>
          </p:txBody>
        </p:sp>
        <p:grpSp>
          <p:nvGrpSpPr>
            <p:cNvPr id="10" name="Group 9">
              <a:extLst>
                <a:ext uri="{FF2B5EF4-FFF2-40B4-BE49-F238E27FC236}">
                  <a16:creationId xmlns:a16="http://schemas.microsoft.com/office/drawing/2014/main" id="{2D374D8C-365D-4C31-A8C2-7BA17EE22971}"/>
                </a:ext>
              </a:extLst>
            </p:cNvPr>
            <p:cNvGrpSpPr/>
            <p:nvPr/>
          </p:nvGrpSpPr>
          <p:grpSpPr>
            <a:xfrm>
              <a:off x="10949168" y="5466284"/>
              <a:ext cx="493731" cy="452823"/>
              <a:chOff x="10483366" y="5527244"/>
              <a:chExt cx="493731" cy="452823"/>
            </a:xfrm>
          </p:grpSpPr>
          <p:sp>
            <p:nvSpPr>
              <p:cNvPr id="74" name="Rectangle 52">
                <a:extLst>
                  <a:ext uri="{FF2B5EF4-FFF2-40B4-BE49-F238E27FC236}">
                    <a16:creationId xmlns:a16="http://schemas.microsoft.com/office/drawing/2014/main" id="{D6244A70-7E04-44EA-BEE4-70C22581C62A}"/>
                  </a:ext>
                </a:extLst>
              </p:cNvPr>
              <p:cNvSpPr>
                <a:spLocks noChangeArrowheads="1"/>
              </p:cNvSpPr>
              <p:nvPr/>
            </p:nvSpPr>
            <p:spPr bwMode="auto">
              <a:xfrm>
                <a:off x="10506642"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75" name="Rectangle 53">
                <a:extLst>
                  <a:ext uri="{FF2B5EF4-FFF2-40B4-BE49-F238E27FC236}">
                    <a16:creationId xmlns:a16="http://schemas.microsoft.com/office/drawing/2014/main" id="{D68EC026-CF1F-43B0-B16B-F7D8D5B28F38}"/>
                  </a:ext>
                </a:extLst>
              </p:cNvPr>
              <p:cNvSpPr>
                <a:spLocks noChangeArrowheads="1"/>
              </p:cNvSpPr>
              <p:nvPr/>
            </p:nvSpPr>
            <p:spPr bwMode="auto">
              <a:xfrm>
                <a:off x="10935483"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76" name="Rectangle 54">
                <a:extLst>
                  <a:ext uri="{FF2B5EF4-FFF2-40B4-BE49-F238E27FC236}">
                    <a16:creationId xmlns:a16="http://schemas.microsoft.com/office/drawing/2014/main" id="{99B79586-485D-4469-A3D2-390EB774614A}"/>
                  </a:ext>
                </a:extLst>
              </p:cNvPr>
              <p:cNvSpPr>
                <a:spLocks noChangeArrowheads="1"/>
              </p:cNvSpPr>
              <p:nvPr/>
            </p:nvSpPr>
            <p:spPr bwMode="auto">
              <a:xfrm>
                <a:off x="10551783" y="5622464"/>
                <a:ext cx="356897" cy="35760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77" name="Oval 55">
                <a:extLst>
                  <a:ext uri="{FF2B5EF4-FFF2-40B4-BE49-F238E27FC236}">
                    <a16:creationId xmlns:a16="http://schemas.microsoft.com/office/drawing/2014/main" id="{0F50678D-032C-4BCD-8349-793993D5763E}"/>
                  </a:ext>
                </a:extLst>
              </p:cNvPr>
              <p:cNvSpPr>
                <a:spLocks noChangeArrowheads="1"/>
              </p:cNvSpPr>
              <p:nvPr/>
            </p:nvSpPr>
            <p:spPr bwMode="auto">
              <a:xfrm>
                <a:off x="10583523"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78" name="Oval 56">
                <a:extLst>
                  <a:ext uri="{FF2B5EF4-FFF2-40B4-BE49-F238E27FC236}">
                    <a16:creationId xmlns:a16="http://schemas.microsoft.com/office/drawing/2014/main" id="{726BBBB4-1E28-4FA6-AECF-F6ECA72687CE}"/>
                  </a:ext>
                </a:extLst>
              </p:cNvPr>
              <p:cNvSpPr>
                <a:spLocks noChangeArrowheads="1"/>
              </p:cNvSpPr>
              <p:nvPr/>
            </p:nvSpPr>
            <p:spPr bwMode="auto">
              <a:xfrm>
                <a:off x="10613146"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79" name="Oval 57">
                <a:extLst>
                  <a:ext uri="{FF2B5EF4-FFF2-40B4-BE49-F238E27FC236}">
                    <a16:creationId xmlns:a16="http://schemas.microsoft.com/office/drawing/2014/main" id="{67AEAC4E-5650-4C44-AABF-9912B7DA507D}"/>
                  </a:ext>
                </a:extLst>
              </p:cNvPr>
              <p:cNvSpPr>
                <a:spLocks noChangeArrowheads="1"/>
              </p:cNvSpPr>
              <p:nvPr/>
            </p:nvSpPr>
            <p:spPr bwMode="auto">
              <a:xfrm>
                <a:off x="10747159"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80" name="Oval 58">
                <a:extLst>
                  <a:ext uri="{FF2B5EF4-FFF2-40B4-BE49-F238E27FC236}">
                    <a16:creationId xmlns:a16="http://schemas.microsoft.com/office/drawing/2014/main" id="{BFFD7CF8-FD4D-4E82-B9CB-C3FD016DA04F}"/>
                  </a:ext>
                </a:extLst>
              </p:cNvPr>
              <p:cNvSpPr>
                <a:spLocks noChangeArrowheads="1"/>
              </p:cNvSpPr>
              <p:nvPr/>
            </p:nvSpPr>
            <p:spPr bwMode="auto">
              <a:xfrm>
                <a:off x="10775373"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81" name="Freeform 59">
                <a:extLst>
                  <a:ext uri="{FF2B5EF4-FFF2-40B4-BE49-F238E27FC236}">
                    <a16:creationId xmlns:a16="http://schemas.microsoft.com/office/drawing/2014/main" id="{646D1B18-016F-4977-ACCF-C4D14024816D}"/>
                  </a:ext>
                </a:extLst>
              </p:cNvPr>
              <p:cNvSpPr>
                <a:spLocks/>
              </p:cNvSpPr>
              <p:nvPr/>
            </p:nvSpPr>
            <p:spPr bwMode="auto">
              <a:xfrm>
                <a:off x="10583523" y="5838295"/>
                <a:ext cx="293418" cy="96631"/>
              </a:xfrm>
              <a:custGeom>
                <a:avLst/>
                <a:gdLst>
                  <a:gd name="T0" fmla="*/ 146 w 176"/>
                  <a:gd name="T1" fmla="*/ 58 h 58"/>
                  <a:gd name="T2" fmla="*/ 30 w 176"/>
                  <a:gd name="T3" fmla="*/ 58 h 58"/>
                  <a:gd name="T4" fmla="*/ 0 w 176"/>
                  <a:gd name="T5" fmla="*/ 29 h 58"/>
                  <a:gd name="T6" fmla="*/ 30 w 176"/>
                  <a:gd name="T7" fmla="*/ 0 h 58"/>
                  <a:gd name="T8" fmla="*/ 146 w 176"/>
                  <a:gd name="T9" fmla="*/ 0 h 58"/>
                  <a:gd name="T10" fmla="*/ 176 w 176"/>
                  <a:gd name="T11" fmla="*/ 29 h 58"/>
                  <a:gd name="T12" fmla="*/ 146 w 176"/>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176" h="58">
                    <a:moveTo>
                      <a:pt x="146" y="58"/>
                    </a:moveTo>
                    <a:cubicBezTo>
                      <a:pt x="30" y="58"/>
                      <a:pt x="30" y="58"/>
                      <a:pt x="30" y="58"/>
                    </a:cubicBezTo>
                    <a:cubicBezTo>
                      <a:pt x="14" y="58"/>
                      <a:pt x="0" y="45"/>
                      <a:pt x="0" y="29"/>
                    </a:cubicBezTo>
                    <a:cubicBezTo>
                      <a:pt x="0" y="13"/>
                      <a:pt x="14" y="0"/>
                      <a:pt x="30" y="0"/>
                    </a:cubicBezTo>
                    <a:cubicBezTo>
                      <a:pt x="146" y="0"/>
                      <a:pt x="146" y="0"/>
                      <a:pt x="146" y="0"/>
                    </a:cubicBezTo>
                    <a:cubicBezTo>
                      <a:pt x="162" y="0"/>
                      <a:pt x="176" y="13"/>
                      <a:pt x="176" y="29"/>
                    </a:cubicBezTo>
                    <a:cubicBezTo>
                      <a:pt x="176" y="45"/>
                      <a:pt x="162" y="58"/>
                      <a:pt x="146" y="5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82" name="Freeform 60">
                <a:extLst>
                  <a:ext uri="{FF2B5EF4-FFF2-40B4-BE49-F238E27FC236}">
                    <a16:creationId xmlns:a16="http://schemas.microsoft.com/office/drawing/2014/main" id="{2071AE7F-AFB4-427A-86BE-721B0E68C7F3}"/>
                  </a:ext>
                </a:extLst>
              </p:cNvPr>
              <p:cNvSpPr>
                <a:spLocks/>
              </p:cNvSpPr>
              <p:nvPr/>
            </p:nvSpPr>
            <p:spPr bwMode="auto">
              <a:xfrm>
                <a:off x="10486187" y="5707809"/>
                <a:ext cx="65596" cy="162226"/>
              </a:xfrm>
              <a:custGeom>
                <a:avLst/>
                <a:gdLst>
                  <a:gd name="T0" fmla="*/ 93 w 93"/>
                  <a:gd name="T1" fmla="*/ 230 h 230"/>
                  <a:gd name="T2" fmla="*/ 0 w 93"/>
                  <a:gd name="T3" fmla="*/ 185 h 230"/>
                  <a:gd name="T4" fmla="*/ 0 w 93"/>
                  <a:gd name="T5" fmla="*/ 45 h 230"/>
                  <a:gd name="T6" fmla="*/ 93 w 93"/>
                  <a:gd name="T7" fmla="*/ 0 h 230"/>
                  <a:gd name="T8" fmla="*/ 93 w 93"/>
                  <a:gd name="T9" fmla="*/ 230 h 230"/>
                </a:gdLst>
                <a:ahLst/>
                <a:cxnLst>
                  <a:cxn ang="0">
                    <a:pos x="T0" y="T1"/>
                  </a:cxn>
                  <a:cxn ang="0">
                    <a:pos x="T2" y="T3"/>
                  </a:cxn>
                  <a:cxn ang="0">
                    <a:pos x="T4" y="T5"/>
                  </a:cxn>
                  <a:cxn ang="0">
                    <a:pos x="T6" y="T7"/>
                  </a:cxn>
                  <a:cxn ang="0">
                    <a:pos x="T8" y="T9"/>
                  </a:cxn>
                </a:cxnLst>
                <a:rect l="0" t="0" r="r" b="b"/>
                <a:pathLst>
                  <a:path w="93" h="230">
                    <a:moveTo>
                      <a:pt x="93" y="230"/>
                    </a:moveTo>
                    <a:lnTo>
                      <a:pt x="0" y="185"/>
                    </a:lnTo>
                    <a:lnTo>
                      <a:pt x="0" y="45"/>
                    </a:lnTo>
                    <a:lnTo>
                      <a:pt x="93" y="0"/>
                    </a:lnTo>
                    <a:lnTo>
                      <a:pt x="93"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83" name="Oval 61">
                <a:extLst>
                  <a:ext uri="{FF2B5EF4-FFF2-40B4-BE49-F238E27FC236}">
                    <a16:creationId xmlns:a16="http://schemas.microsoft.com/office/drawing/2014/main" id="{33D13642-320E-47DC-9902-46032FF4C0D5}"/>
                  </a:ext>
                </a:extLst>
              </p:cNvPr>
              <p:cNvSpPr>
                <a:spLocks noChangeArrowheads="1"/>
              </p:cNvSpPr>
              <p:nvPr/>
            </p:nvSpPr>
            <p:spPr bwMode="auto">
              <a:xfrm>
                <a:off x="10483366"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84" name="Freeform 62">
                <a:extLst>
                  <a:ext uri="{FF2B5EF4-FFF2-40B4-BE49-F238E27FC236}">
                    <a16:creationId xmlns:a16="http://schemas.microsoft.com/office/drawing/2014/main" id="{74765247-45C5-4CD1-AF5C-49B9FF7BAAE3}"/>
                  </a:ext>
                </a:extLst>
              </p:cNvPr>
              <p:cNvSpPr>
                <a:spLocks/>
              </p:cNvSpPr>
              <p:nvPr/>
            </p:nvSpPr>
            <p:spPr bwMode="auto">
              <a:xfrm>
                <a:off x="10908680" y="5707809"/>
                <a:ext cx="64890" cy="162226"/>
              </a:xfrm>
              <a:custGeom>
                <a:avLst/>
                <a:gdLst>
                  <a:gd name="T0" fmla="*/ 0 w 92"/>
                  <a:gd name="T1" fmla="*/ 230 h 230"/>
                  <a:gd name="T2" fmla="*/ 92 w 92"/>
                  <a:gd name="T3" fmla="*/ 185 h 230"/>
                  <a:gd name="T4" fmla="*/ 92 w 92"/>
                  <a:gd name="T5" fmla="*/ 45 h 230"/>
                  <a:gd name="T6" fmla="*/ 0 w 92"/>
                  <a:gd name="T7" fmla="*/ 0 h 230"/>
                  <a:gd name="T8" fmla="*/ 0 w 92"/>
                  <a:gd name="T9" fmla="*/ 230 h 230"/>
                </a:gdLst>
                <a:ahLst/>
                <a:cxnLst>
                  <a:cxn ang="0">
                    <a:pos x="T0" y="T1"/>
                  </a:cxn>
                  <a:cxn ang="0">
                    <a:pos x="T2" y="T3"/>
                  </a:cxn>
                  <a:cxn ang="0">
                    <a:pos x="T4" y="T5"/>
                  </a:cxn>
                  <a:cxn ang="0">
                    <a:pos x="T6" y="T7"/>
                  </a:cxn>
                  <a:cxn ang="0">
                    <a:pos x="T8" y="T9"/>
                  </a:cxn>
                </a:cxnLst>
                <a:rect l="0" t="0" r="r" b="b"/>
                <a:pathLst>
                  <a:path w="92" h="230">
                    <a:moveTo>
                      <a:pt x="0" y="230"/>
                    </a:moveTo>
                    <a:lnTo>
                      <a:pt x="92" y="185"/>
                    </a:lnTo>
                    <a:lnTo>
                      <a:pt x="92" y="45"/>
                    </a:lnTo>
                    <a:lnTo>
                      <a:pt x="0" y="0"/>
                    </a:lnTo>
                    <a:lnTo>
                      <a:pt x="0"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85" name="Oval 63">
                <a:extLst>
                  <a:ext uri="{FF2B5EF4-FFF2-40B4-BE49-F238E27FC236}">
                    <a16:creationId xmlns:a16="http://schemas.microsoft.com/office/drawing/2014/main" id="{593937B8-262D-482A-849A-24B14FB6108F}"/>
                  </a:ext>
                </a:extLst>
              </p:cNvPr>
              <p:cNvSpPr>
                <a:spLocks noChangeArrowheads="1"/>
              </p:cNvSpPr>
              <p:nvPr/>
            </p:nvSpPr>
            <p:spPr bwMode="auto">
              <a:xfrm>
                <a:off x="10912207"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cxnSp>
          <p:nvCxnSpPr>
            <p:cNvPr id="16" name="Straight Arrow Connector 15">
              <a:extLst>
                <a:ext uri="{FF2B5EF4-FFF2-40B4-BE49-F238E27FC236}">
                  <a16:creationId xmlns:a16="http://schemas.microsoft.com/office/drawing/2014/main" id="{F05A444C-CD5B-40A3-89BD-AB95BACA44EB}"/>
                </a:ext>
              </a:extLst>
            </p:cNvPr>
            <p:cNvCxnSpPr>
              <a:cxnSpLocks/>
            </p:cNvCxnSpPr>
            <p:nvPr/>
          </p:nvCxnSpPr>
          <p:spPr>
            <a:xfrm flipV="1">
              <a:off x="11196033" y="5288280"/>
              <a:ext cx="0" cy="273571"/>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94" name="Rectangle 47">
              <a:extLst>
                <a:ext uri="{FF2B5EF4-FFF2-40B4-BE49-F238E27FC236}">
                  <a16:creationId xmlns:a16="http://schemas.microsoft.com/office/drawing/2014/main" id="{4BA80EEB-9D7B-445B-994F-9C300A1BE10B}"/>
                </a:ext>
              </a:extLst>
            </p:cNvPr>
            <p:cNvSpPr>
              <a:spLocks noChangeArrowheads="1"/>
            </p:cNvSpPr>
            <p:nvPr/>
          </p:nvSpPr>
          <p:spPr bwMode="auto">
            <a:xfrm>
              <a:off x="6541736" y="6024906"/>
              <a:ext cx="781821" cy="2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96042" rtl="0" eaLnBrk="0" fontAlgn="base" latinLnBrk="0" hangingPunct="0">
                <a:lnSpc>
                  <a:spcPct val="90000"/>
                </a:lnSpc>
                <a:spcBef>
                  <a:spcPct val="0"/>
                </a:spcBef>
                <a:spcAft>
                  <a:spcPct val="0"/>
                </a:spcAft>
                <a:buClrTx/>
                <a:buSzTx/>
                <a:buFontTx/>
                <a:buNone/>
                <a:tabLst/>
                <a:defRPr/>
              </a:pPr>
              <a:r>
                <a:rPr kumimoji="0" lang="en-US" altLang="en-US" sz="980" b="0" i="0" u="none" strike="noStrike" kern="0" cap="none" spc="0" normalizeH="0" baseline="0" noProof="0" dirty="0">
                  <a:ln>
                    <a:noFill/>
                  </a:ln>
                  <a:gradFill>
                    <a:gsLst>
                      <a:gs pos="0">
                        <a:srgbClr val="353535"/>
                      </a:gs>
                      <a:gs pos="100000">
                        <a:srgbClr val="353535"/>
                      </a:gs>
                    </a:gsLst>
                    <a:lin ang="16200000" scaled="1"/>
                  </a:gradFill>
                  <a:effectLst/>
                  <a:uLnTx/>
                  <a:uFillTx/>
                  <a:latin typeface="Segoe UI Semilight"/>
                  <a:ea typeface="+mn-ea"/>
                  <a:cs typeface="Segoe UI Semibold" panose="020B0702040204020203" pitchFamily="34" charset="0"/>
                </a:rPr>
                <a:t>Message sent </a:t>
              </a:r>
              <a:br>
                <a:rPr kumimoji="0" lang="en-US" altLang="en-US" sz="980" b="0" i="0" u="none" strike="noStrike" kern="0" cap="none" spc="0" normalizeH="0" baseline="0" noProof="0" dirty="0">
                  <a:ln>
                    <a:noFill/>
                  </a:ln>
                  <a:gradFill>
                    <a:gsLst>
                      <a:gs pos="0">
                        <a:srgbClr val="353535"/>
                      </a:gs>
                      <a:gs pos="100000">
                        <a:srgbClr val="353535"/>
                      </a:gs>
                    </a:gsLst>
                    <a:lin ang="16200000" scaled="1"/>
                  </a:gradFill>
                  <a:effectLst/>
                  <a:uLnTx/>
                  <a:uFillTx/>
                  <a:latin typeface="Segoe UI Semilight"/>
                  <a:ea typeface="+mn-ea"/>
                  <a:cs typeface="Segoe UI Semibold" panose="020B0702040204020203" pitchFamily="34" charset="0"/>
                </a:rPr>
              </a:br>
              <a:r>
                <a:rPr kumimoji="0" lang="en-US" altLang="en-US" sz="980" b="0" i="0" u="none" strike="noStrike" kern="0" cap="none" spc="0" normalizeH="0" baseline="0" noProof="0" dirty="0">
                  <a:ln>
                    <a:noFill/>
                  </a:ln>
                  <a:gradFill>
                    <a:gsLst>
                      <a:gs pos="0">
                        <a:srgbClr val="353535"/>
                      </a:gs>
                      <a:gs pos="100000">
                        <a:srgbClr val="353535"/>
                      </a:gs>
                    </a:gsLst>
                    <a:lin ang="16200000" scaled="1"/>
                  </a:gradFill>
                  <a:effectLst/>
                  <a:uLnTx/>
                  <a:uFillTx/>
                  <a:latin typeface="Segoe UI Semilight"/>
                  <a:ea typeface="+mn-ea"/>
                  <a:cs typeface="Segoe UI Semibold" panose="020B0702040204020203" pitchFamily="34" charset="0"/>
                </a:rPr>
                <a:t>to Chatbot</a:t>
              </a:r>
            </a:p>
          </p:txBody>
        </p:sp>
        <p:cxnSp>
          <p:nvCxnSpPr>
            <p:cNvPr id="108" name="Straight Arrow Connector 107">
              <a:extLst>
                <a:ext uri="{FF2B5EF4-FFF2-40B4-BE49-F238E27FC236}">
                  <a16:creationId xmlns:a16="http://schemas.microsoft.com/office/drawing/2014/main" id="{C1FA27A6-9A46-4F5A-A71F-799E39C80597}"/>
                </a:ext>
              </a:extLst>
            </p:cNvPr>
            <p:cNvCxnSpPr>
              <a:cxnSpLocks/>
            </p:cNvCxnSpPr>
            <p:nvPr/>
          </p:nvCxnSpPr>
          <p:spPr>
            <a:xfrm>
              <a:off x="6932643" y="5200650"/>
              <a:ext cx="0" cy="299085"/>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92" name="Freeform 28">
              <a:extLst>
                <a:ext uri="{FF2B5EF4-FFF2-40B4-BE49-F238E27FC236}">
                  <a16:creationId xmlns:a16="http://schemas.microsoft.com/office/drawing/2014/main" id="{1DAD06F6-E831-478D-82A1-8E31B005E62E}"/>
                </a:ext>
              </a:extLst>
            </p:cNvPr>
            <p:cNvSpPr>
              <a:spLocks/>
            </p:cNvSpPr>
            <p:nvPr/>
          </p:nvSpPr>
          <p:spPr bwMode="auto">
            <a:xfrm>
              <a:off x="6699179" y="4803978"/>
              <a:ext cx="466929" cy="468340"/>
            </a:xfrm>
            <a:custGeom>
              <a:avLst/>
              <a:gdLst>
                <a:gd name="T0" fmla="*/ 243 w 280"/>
                <a:gd name="T1" fmla="*/ 0 h 280"/>
                <a:gd name="T2" fmla="*/ 35 w 280"/>
                <a:gd name="T3" fmla="*/ 0 h 280"/>
                <a:gd name="T4" fmla="*/ 0 w 280"/>
                <a:gd name="T5" fmla="*/ 33 h 280"/>
                <a:gd name="T6" fmla="*/ 0 w 280"/>
                <a:gd name="T7" fmla="*/ 180 h 280"/>
                <a:gd name="T8" fmla="*/ 35 w 280"/>
                <a:gd name="T9" fmla="*/ 219 h 280"/>
                <a:gd name="T10" fmla="*/ 111 w 280"/>
                <a:gd name="T11" fmla="*/ 219 h 280"/>
                <a:gd name="T12" fmla="*/ 172 w 280"/>
                <a:gd name="T13" fmla="*/ 280 h 280"/>
                <a:gd name="T14" fmla="*/ 173 w 280"/>
                <a:gd name="T15" fmla="*/ 219 h 280"/>
                <a:gd name="T16" fmla="*/ 242 w 280"/>
                <a:gd name="T17" fmla="*/ 219 h 280"/>
                <a:gd name="T18" fmla="*/ 280 w 280"/>
                <a:gd name="T19" fmla="*/ 182 h 280"/>
                <a:gd name="T20" fmla="*/ 280 w 280"/>
                <a:gd name="T21" fmla="*/ 35 h 280"/>
                <a:gd name="T22" fmla="*/ 243 w 280"/>
                <a:gd name="T23"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0" h="280">
                  <a:moveTo>
                    <a:pt x="243" y="0"/>
                  </a:moveTo>
                  <a:cubicBezTo>
                    <a:pt x="35" y="0"/>
                    <a:pt x="35" y="0"/>
                    <a:pt x="35" y="0"/>
                  </a:cubicBezTo>
                  <a:cubicBezTo>
                    <a:pt x="15" y="0"/>
                    <a:pt x="0" y="12"/>
                    <a:pt x="0" y="33"/>
                  </a:cubicBezTo>
                  <a:cubicBezTo>
                    <a:pt x="0" y="180"/>
                    <a:pt x="0" y="180"/>
                    <a:pt x="0" y="180"/>
                  </a:cubicBezTo>
                  <a:cubicBezTo>
                    <a:pt x="0" y="200"/>
                    <a:pt x="15" y="219"/>
                    <a:pt x="35" y="219"/>
                  </a:cubicBezTo>
                  <a:cubicBezTo>
                    <a:pt x="111" y="219"/>
                    <a:pt x="111" y="219"/>
                    <a:pt x="111" y="219"/>
                  </a:cubicBezTo>
                  <a:cubicBezTo>
                    <a:pt x="172" y="280"/>
                    <a:pt x="172" y="280"/>
                    <a:pt x="172" y="280"/>
                  </a:cubicBezTo>
                  <a:cubicBezTo>
                    <a:pt x="173" y="219"/>
                    <a:pt x="173" y="219"/>
                    <a:pt x="173" y="219"/>
                  </a:cubicBezTo>
                  <a:cubicBezTo>
                    <a:pt x="242" y="219"/>
                    <a:pt x="242" y="219"/>
                    <a:pt x="242" y="219"/>
                  </a:cubicBezTo>
                  <a:cubicBezTo>
                    <a:pt x="263" y="220"/>
                    <a:pt x="280" y="203"/>
                    <a:pt x="280" y="182"/>
                  </a:cubicBezTo>
                  <a:cubicBezTo>
                    <a:pt x="280" y="35"/>
                    <a:pt x="280" y="35"/>
                    <a:pt x="280" y="35"/>
                  </a:cubicBezTo>
                  <a:cubicBezTo>
                    <a:pt x="280" y="15"/>
                    <a:pt x="263" y="0"/>
                    <a:pt x="243" y="0"/>
                  </a:cubicBezTo>
                </a:path>
              </a:pathLst>
            </a:custGeom>
            <a:solidFill>
              <a:schemeClr val="accent6"/>
            </a:solidFill>
            <a:ln>
              <a:noFill/>
            </a:ln>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DBC3B1B7-EFB5-4478-AB43-D6148BA8FFF2}"/>
                </a:ext>
              </a:extLst>
            </p:cNvPr>
            <p:cNvSpPr>
              <a:spLocks noChangeArrowheads="1"/>
            </p:cNvSpPr>
            <p:nvPr/>
          </p:nvSpPr>
          <p:spPr bwMode="auto">
            <a:xfrm>
              <a:off x="6882148" y="4841872"/>
              <a:ext cx="101408" cy="27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96042" rtl="0" eaLnBrk="0" fontAlgn="base" latinLnBrk="0" hangingPunct="0">
                <a:lnSpc>
                  <a:spcPct val="100000"/>
                </a:lnSpc>
                <a:spcBef>
                  <a:spcPct val="0"/>
                </a:spcBef>
                <a:spcAft>
                  <a:spcPct val="0"/>
                </a:spcAft>
                <a:buClrTx/>
                <a:buSzTx/>
                <a:buFontTx/>
                <a:buNone/>
                <a:tabLst/>
                <a:defRPr/>
              </a:pPr>
              <a:r>
                <a:rPr kumimoji="0" lang="en-US" altLang="en-US" sz="1765" b="1" i="0" u="none" strike="noStrike" kern="0" cap="none" spc="0" normalizeH="0" baseline="0" noProof="0" dirty="0">
                  <a:ln>
                    <a:noFill/>
                  </a:ln>
                  <a:solidFill>
                    <a:srgbClr val="FFFFFF"/>
                  </a:solidFill>
                  <a:effectLst/>
                  <a:uLnTx/>
                  <a:uFillTx/>
                  <a:latin typeface="Segoe UI" panose="020B0502040204020203" pitchFamily="34" charset="0"/>
                  <a:ea typeface="+mn-ea"/>
                  <a:cs typeface="+mn-cs"/>
                </a:rPr>
                <a:t>?</a:t>
              </a:r>
              <a:endParaRPr kumimoji="0" lang="en-US" altLang="en-US" sz="882" b="0" i="0" u="none" strike="noStrike" kern="0" cap="none" spc="0" normalizeH="0" baseline="0" noProof="0" dirty="0">
                <a:ln>
                  <a:noFill/>
                </a:ln>
                <a:solidFill>
                  <a:prstClr val="black"/>
                </a:solidFill>
                <a:effectLst/>
                <a:uLnTx/>
                <a:uFillTx/>
                <a:latin typeface="Arial" panose="020B0604020202020204" pitchFamily="34" charset="0"/>
                <a:ea typeface="+mn-ea"/>
                <a:cs typeface="+mn-cs"/>
              </a:endParaRPr>
            </a:p>
          </p:txBody>
        </p:sp>
        <p:cxnSp>
          <p:nvCxnSpPr>
            <p:cNvPr id="111" name="Straight Arrow Connector 110">
              <a:extLst>
                <a:ext uri="{FF2B5EF4-FFF2-40B4-BE49-F238E27FC236}">
                  <a16:creationId xmlns:a16="http://schemas.microsoft.com/office/drawing/2014/main" id="{9A28D600-5EA9-4EE3-A4E2-B85BBE6E6801}"/>
                </a:ext>
              </a:extLst>
            </p:cNvPr>
            <p:cNvCxnSpPr>
              <a:cxnSpLocks/>
            </p:cNvCxnSpPr>
            <p:nvPr/>
          </p:nvCxnSpPr>
          <p:spPr>
            <a:xfrm>
              <a:off x="7174261" y="5726114"/>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FFB8A53B-4044-4A06-93A8-EC7235E4C28B}"/>
                </a:ext>
              </a:extLst>
            </p:cNvPr>
            <p:cNvGrpSpPr/>
            <p:nvPr/>
          </p:nvGrpSpPr>
          <p:grpSpPr>
            <a:xfrm>
              <a:off x="6685778" y="5466284"/>
              <a:ext cx="493731" cy="452823"/>
              <a:chOff x="10483366" y="5527244"/>
              <a:chExt cx="493731" cy="452823"/>
            </a:xfrm>
          </p:grpSpPr>
          <p:sp>
            <p:nvSpPr>
              <p:cNvPr id="96" name="Rectangle 52">
                <a:extLst>
                  <a:ext uri="{FF2B5EF4-FFF2-40B4-BE49-F238E27FC236}">
                    <a16:creationId xmlns:a16="http://schemas.microsoft.com/office/drawing/2014/main" id="{80C0CEBB-762F-4714-B388-E3BCE027A705}"/>
                  </a:ext>
                </a:extLst>
              </p:cNvPr>
              <p:cNvSpPr>
                <a:spLocks noChangeArrowheads="1"/>
              </p:cNvSpPr>
              <p:nvPr/>
            </p:nvSpPr>
            <p:spPr bwMode="auto">
              <a:xfrm>
                <a:off x="10506642"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97" name="Rectangle 53">
                <a:extLst>
                  <a:ext uri="{FF2B5EF4-FFF2-40B4-BE49-F238E27FC236}">
                    <a16:creationId xmlns:a16="http://schemas.microsoft.com/office/drawing/2014/main" id="{140A4631-B0B9-42FA-827E-C959F351210D}"/>
                  </a:ext>
                </a:extLst>
              </p:cNvPr>
              <p:cNvSpPr>
                <a:spLocks noChangeArrowheads="1"/>
              </p:cNvSpPr>
              <p:nvPr/>
            </p:nvSpPr>
            <p:spPr bwMode="auto">
              <a:xfrm>
                <a:off x="10935483"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98" name="Rectangle 54">
                <a:extLst>
                  <a:ext uri="{FF2B5EF4-FFF2-40B4-BE49-F238E27FC236}">
                    <a16:creationId xmlns:a16="http://schemas.microsoft.com/office/drawing/2014/main" id="{72530242-2C69-49C2-A422-320C0D0A0D79}"/>
                  </a:ext>
                </a:extLst>
              </p:cNvPr>
              <p:cNvSpPr>
                <a:spLocks noChangeArrowheads="1"/>
              </p:cNvSpPr>
              <p:nvPr/>
            </p:nvSpPr>
            <p:spPr bwMode="auto">
              <a:xfrm>
                <a:off x="10551783" y="5622464"/>
                <a:ext cx="356897" cy="35760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99" name="Oval 55">
                <a:extLst>
                  <a:ext uri="{FF2B5EF4-FFF2-40B4-BE49-F238E27FC236}">
                    <a16:creationId xmlns:a16="http://schemas.microsoft.com/office/drawing/2014/main" id="{AE12760B-F3C8-4796-A1AC-BF9BD33BF7EA}"/>
                  </a:ext>
                </a:extLst>
              </p:cNvPr>
              <p:cNvSpPr>
                <a:spLocks noChangeArrowheads="1"/>
              </p:cNvSpPr>
              <p:nvPr/>
            </p:nvSpPr>
            <p:spPr bwMode="auto">
              <a:xfrm>
                <a:off x="10583523"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00" name="Oval 56">
                <a:extLst>
                  <a:ext uri="{FF2B5EF4-FFF2-40B4-BE49-F238E27FC236}">
                    <a16:creationId xmlns:a16="http://schemas.microsoft.com/office/drawing/2014/main" id="{9A66709C-44A6-4342-B655-BF3140BB0F26}"/>
                  </a:ext>
                </a:extLst>
              </p:cNvPr>
              <p:cNvSpPr>
                <a:spLocks noChangeArrowheads="1"/>
              </p:cNvSpPr>
              <p:nvPr/>
            </p:nvSpPr>
            <p:spPr bwMode="auto">
              <a:xfrm>
                <a:off x="10613146"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01" name="Oval 57">
                <a:extLst>
                  <a:ext uri="{FF2B5EF4-FFF2-40B4-BE49-F238E27FC236}">
                    <a16:creationId xmlns:a16="http://schemas.microsoft.com/office/drawing/2014/main" id="{A1E3B290-1D10-4AF8-BFED-CA9166A787DB}"/>
                  </a:ext>
                </a:extLst>
              </p:cNvPr>
              <p:cNvSpPr>
                <a:spLocks noChangeArrowheads="1"/>
              </p:cNvSpPr>
              <p:nvPr/>
            </p:nvSpPr>
            <p:spPr bwMode="auto">
              <a:xfrm>
                <a:off x="10747159"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02" name="Oval 58">
                <a:extLst>
                  <a:ext uri="{FF2B5EF4-FFF2-40B4-BE49-F238E27FC236}">
                    <a16:creationId xmlns:a16="http://schemas.microsoft.com/office/drawing/2014/main" id="{7F61C2D2-6136-44A6-9E1C-AA1593B3AA07}"/>
                  </a:ext>
                </a:extLst>
              </p:cNvPr>
              <p:cNvSpPr>
                <a:spLocks noChangeArrowheads="1"/>
              </p:cNvSpPr>
              <p:nvPr/>
            </p:nvSpPr>
            <p:spPr bwMode="auto">
              <a:xfrm>
                <a:off x="10775373"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03" name="Freeform 59">
                <a:extLst>
                  <a:ext uri="{FF2B5EF4-FFF2-40B4-BE49-F238E27FC236}">
                    <a16:creationId xmlns:a16="http://schemas.microsoft.com/office/drawing/2014/main" id="{8323A036-C4F6-4C78-91F9-175D09089063}"/>
                  </a:ext>
                </a:extLst>
              </p:cNvPr>
              <p:cNvSpPr>
                <a:spLocks/>
              </p:cNvSpPr>
              <p:nvPr/>
            </p:nvSpPr>
            <p:spPr bwMode="auto">
              <a:xfrm>
                <a:off x="10583523" y="5838295"/>
                <a:ext cx="293418" cy="96631"/>
              </a:xfrm>
              <a:custGeom>
                <a:avLst/>
                <a:gdLst>
                  <a:gd name="T0" fmla="*/ 146 w 176"/>
                  <a:gd name="T1" fmla="*/ 58 h 58"/>
                  <a:gd name="T2" fmla="*/ 30 w 176"/>
                  <a:gd name="T3" fmla="*/ 58 h 58"/>
                  <a:gd name="T4" fmla="*/ 0 w 176"/>
                  <a:gd name="T5" fmla="*/ 29 h 58"/>
                  <a:gd name="T6" fmla="*/ 30 w 176"/>
                  <a:gd name="T7" fmla="*/ 0 h 58"/>
                  <a:gd name="T8" fmla="*/ 146 w 176"/>
                  <a:gd name="T9" fmla="*/ 0 h 58"/>
                  <a:gd name="T10" fmla="*/ 176 w 176"/>
                  <a:gd name="T11" fmla="*/ 29 h 58"/>
                  <a:gd name="T12" fmla="*/ 146 w 176"/>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176" h="58">
                    <a:moveTo>
                      <a:pt x="146" y="58"/>
                    </a:moveTo>
                    <a:cubicBezTo>
                      <a:pt x="30" y="58"/>
                      <a:pt x="30" y="58"/>
                      <a:pt x="30" y="58"/>
                    </a:cubicBezTo>
                    <a:cubicBezTo>
                      <a:pt x="14" y="58"/>
                      <a:pt x="0" y="45"/>
                      <a:pt x="0" y="29"/>
                    </a:cubicBezTo>
                    <a:cubicBezTo>
                      <a:pt x="0" y="13"/>
                      <a:pt x="14" y="0"/>
                      <a:pt x="30" y="0"/>
                    </a:cubicBezTo>
                    <a:cubicBezTo>
                      <a:pt x="146" y="0"/>
                      <a:pt x="146" y="0"/>
                      <a:pt x="146" y="0"/>
                    </a:cubicBezTo>
                    <a:cubicBezTo>
                      <a:pt x="162" y="0"/>
                      <a:pt x="176" y="13"/>
                      <a:pt x="176" y="29"/>
                    </a:cubicBezTo>
                    <a:cubicBezTo>
                      <a:pt x="176" y="45"/>
                      <a:pt x="162" y="58"/>
                      <a:pt x="146" y="5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04" name="Freeform 60">
                <a:extLst>
                  <a:ext uri="{FF2B5EF4-FFF2-40B4-BE49-F238E27FC236}">
                    <a16:creationId xmlns:a16="http://schemas.microsoft.com/office/drawing/2014/main" id="{5FC2E09B-9238-45F5-A172-ADE45D9E9205}"/>
                  </a:ext>
                </a:extLst>
              </p:cNvPr>
              <p:cNvSpPr>
                <a:spLocks/>
              </p:cNvSpPr>
              <p:nvPr/>
            </p:nvSpPr>
            <p:spPr bwMode="auto">
              <a:xfrm>
                <a:off x="10486187" y="5707809"/>
                <a:ext cx="65596" cy="162226"/>
              </a:xfrm>
              <a:custGeom>
                <a:avLst/>
                <a:gdLst>
                  <a:gd name="T0" fmla="*/ 93 w 93"/>
                  <a:gd name="T1" fmla="*/ 230 h 230"/>
                  <a:gd name="T2" fmla="*/ 0 w 93"/>
                  <a:gd name="T3" fmla="*/ 185 h 230"/>
                  <a:gd name="T4" fmla="*/ 0 w 93"/>
                  <a:gd name="T5" fmla="*/ 45 h 230"/>
                  <a:gd name="T6" fmla="*/ 93 w 93"/>
                  <a:gd name="T7" fmla="*/ 0 h 230"/>
                  <a:gd name="T8" fmla="*/ 93 w 93"/>
                  <a:gd name="T9" fmla="*/ 230 h 230"/>
                </a:gdLst>
                <a:ahLst/>
                <a:cxnLst>
                  <a:cxn ang="0">
                    <a:pos x="T0" y="T1"/>
                  </a:cxn>
                  <a:cxn ang="0">
                    <a:pos x="T2" y="T3"/>
                  </a:cxn>
                  <a:cxn ang="0">
                    <a:pos x="T4" y="T5"/>
                  </a:cxn>
                  <a:cxn ang="0">
                    <a:pos x="T6" y="T7"/>
                  </a:cxn>
                  <a:cxn ang="0">
                    <a:pos x="T8" y="T9"/>
                  </a:cxn>
                </a:cxnLst>
                <a:rect l="0" t="0" r="r" b="b"/>
                <a:pathLst>
                  <a:path w="93" h="230">
                    <a:moveTo>
                      <a:pt x="93" y="230"/>
                    </a:moveTo>
                    <a:lnTo>
                      <a:pt x="0" y="185"/>
                    </a:lnTo>
                    <a:lnTo>
                      <a:pt x="0" y="45"/>
                    </a:lnTo>
                    <a:lnTo>
                      <a:pt x="93" y="0"/>
                    </a:lnTo>
                    <a:lnTo>
                      <a:pt x="93"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05" name="Oval 61">
                <a:extLst>
                  <a:ext uri="{FF2B5EF4-FFF2-40B4-BE49-F238E27FC236}">
                    <a16:creationId xmlns:a16="http://schemas.microsoft.com/office/drawing/2014/main" id="{9562210A-CB41-4778-BAC6-2EAE4EBFBC37}"/>
                  </a:ext>
                </a:extLst>
              </p:cNvPr>
              <p:cNvSpPr>
                <a:spLocks noChangeArrowheads="1"/>
              </p:cNvSpPr>
              <p:nvPr/>
            </p:nvSpPr>
            <p:spPr bwMode="auto">
              <a:xfrm>
                <a:off x="10483366"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06" name="Freeform 62">
                <a:extLst>
                  <a:ext uri="{FF2B5EF4-FFF2-40B4-BE49-F238E27FC236}">
                    <a16:creationId xmlns:a16="http://schemas.microsoft.com/office/drawing/2014/main" id="{30DEFAD5-7282-4169-9DB0-A819C946A6FB}"/>
                  </a:ext>
                </a:extLst>
              </p:cNvPr>
              <p:cNvSpPr>
                <a:spLocks/>
              </p:cNvSpPr>
              <p:nvPr/>
            </p:nvSpPr>
            <p:spPr bwMode="auto">
              <a:xfrm>
                <a:off x="10908680" y="5707809"/>
                <a:ext cx="64890" cy="162226"/>
              </a:xfrm>
              <a:custGeom>
                <a:avLst/>
                <a:gdLst>
                  <a:gd name="T0" fmla="*/ 0 w 92"/>
                  <a:gd name="T1" fmla="*/ 230 h 230"/>
                  <a:gd name="T2" fmla="*/ 92 w 92"/>
                  <a:gd name="T3" fmla="*/ 185 h 230"/>
                  <a:gd name="T4" fmla="*/ 92 w 92"/>
                  <a:gd name="T5" fmla="*/ 45 h 230"/>
                  <a:gd name="T6" fmla="*/ 0 w 92"/>
                  <a:gd name="T7" fmla="*/ 0 h 230"/>
                  <a:gd name="T8" fmla="*/ 0 w 92"/>
                  <a:gd name="T9" fmla="*/ 230 h 230"/>
                </a:gdLst>
                <a:ahLst/>
                <a:cxnLst>
                  <a:cxn ang="0">
                    <a:pos x="T0" y="T1"/>
                  </a:cxn>
                  <a:cxn ang="0">
                    <a:pos x="T2" y="T3"/>
                  </a:cxn>
                  <a:cxn ang="0">
                    <a:pos x="T4" y="T5"/>
                  </a:cxn>
                  <a:cxn ang="0">
                    <a:pos x="T6" y="T7"/>
                  </a:cxn>
                  <a:cxn ang="0">
                    <a:pos x="T8" y="T9"/>
                  </a:cxn>
                </a:cxnLst>
                <a:rect l="0" t="0" r="r" b="b"/>
                <a:pathLst>
                  <a:path w="92" h="230">
                    <a:moveTo>
                      <a:pt x="0" y="230"/>
                    </a:moveTo>
                    <a:lnTo>
                      <a:pt x="92" y="185"/>
                    </a:lnTo>
                    <a:lnTo>
                      <a:pt x="92" y="45"/>
                    </a:lnTo>
                    <a:lnTo>
                      <a:pt x="0" y="0"/>
                    </a:lnTo>
                    <a:lnTo>
                      <a:pt x="0"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07" name="Oval 63">
                <a:extLst>
                  <a:ext uri="{FF2B5EF4-FFF2-40B4-BE49-F238E27FC236}">
                    <a16:creationId xmlns:a16="http://schemas.microsoft.com/office/drawing/2014/main" id="{A367464B-459C-4DAD-B7B7-40BBEE056B4D}"/>
                  </a:ext>
                </a:extLst>
              </p:cNvPr>
              <p:cNvSpPr>
                <a:spLocks noChangeArrowheads="1"/>
              </p:cNvSpPr>
              <p:nvPr/>
            </p:nvSpPr>
            <p:spPr bwMode="auto">
              <a:xfrm>
                <a:off x="10912207"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sp>
          <p:nvSpPr>
            <p:cNvPr id="88" name="Rectangle: Rounded Corners 87">
              <a:extLst>
                <a:ext uri="{FF2B5EF4-FFF2-40B4-BE49-F238E27FC236}">
                  <a16:creationId xmlns:a16="http://schemas.microsoft.com/office/drawing/2014/main" id="{AE54FA50-290E-4EC7-A62A-A6411C71E159}"/>
                </a:ext>
              </a:extLst>
            </p:cNvPr>
            <p:cNvSpPr/>
            <p:nvPr/>
          </p:nvSpPr>
          <p:spPr bwMode="auto">
            <a:xfrm>
              <a:off x="7914489" y="5222881"/>
              <a:ext cx="2452099"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14" name="Group 113">
              <a:extLst>
                <a:ext uri="{FF2B5EF4-FFF2-40B4-BE49-F238E27FC236}">
                  <a16:creationId xmlns:a16="http://schemas.microsoft.com/office/drawing/2014/main" id="{C0131F48-EE61-4B32-B582-A5856AB6297B}"/>
                </a:ext>
              </a:extLst>
            </p:cNvPr>
            <p:cNvGrpSpPr/>
            <p:nvPr/>
          </p:nvGrpSpPr>
          <p:grpSpPr>
            <a:xfrm>
              <a:off x="7917950" y="5107427"/>
              <a:ext cx="452260" cy="417074"/>
              <a:chOff x="7989965" y="5173839"/>
              <a:chExt cx="308230" cy="284249"/>
            </a:xfrm>
          </p:grpSpPr>
          <p:sp>
            <p:nvSpPr>
              <p:cNvPr id="109" name="Rectangle 108">
                <a:extLst>
                  <a:ext uri="{FF2B5EF4-FFF2-40B4-BE49-F238E27FC236}">
                    <a16:creationId xmlns:a16="http://schemas.microsoft.com/office/drawing/2014/main" id="{AF1DB662-0CC8-454A-BBCC-8CB30E8296B9}"/>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91" name="Group 90">
                <a:extLst>
                  <a:ext uri="{FF2B5EF4-FFF2-40B4-BE49-F238E27FC236}">
                    <a16:creationId xmlns:a16="http://schemas.microsoft.com/office/drawing/2014/main" id="{02CE73BC-26A2-404C-8D3A-FB4FD168387C}"/>
                  </a:ext>
                </a:extLst>
              </p:cNvPr>
              <p:cNvGrpSpPr/>
              <p:nvPr/>
            </p:nvGrpSpPr>
            <p:grpSpPr>
              <a:xfrm>
                <a:off x="7989965" y="5173839"/>
                <a:ext cx="308230" cy="284249"/>
                <a:chOff x="7875624" y="5410159"/>
                <a:chExt cx="308230" cy="284249"/>
              </a:xfrm>
            </p:grpSpPr>
            <p:sp>
              <p:nvSpPr>
                <p:cNvPr id="37" name="Freeform 17">
                  <a:extLst>
                    <a:ext uri="{FF2B5EF4-FFF2-40B4-BE49-F238E27FC236}">
                      <a16:creationId xmlns:a16="http://schemas.microsoft.com/office/drawing/2014/main" id="{380E7EFC-238B-4BFC-BFA1-3CE2F2515FCF}"/>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nvGrpSpPr>
                <p:cNvPr id="90" name="Group 89">
                  <a:extLst>
                    <a:ext uri="{FF2B5EF4-FFF2-40B4-BE49-F238E27FC236}">
                      <a16:creationId xmlns:a16="http://schemas.microsoft.com/office/drawing/2014/main" id="{19350A35-76BE-4A7F-B6C2-4D2897B04DFF}"/>
                    </a:ext>
                  </a:extLst>
                </p:cNvPr>
                <p:cNvGrpSpPr/>
                <p:nvPr/>
              </p:nvGrpSpPr>
              <p:grpSpPr>
                <a:xfrm>
                  <a:off x="7875624" y="5410159"/>
                  <a:ext cx="308230" cy="284249"/>
                  <a:chOff x="7875624" y="5410159"/>
                  <a:chExt cx="308230" cy="284249"/>
                </a:xfrm>
              </p:grpSpPr>
              <p:sp>
                <p:nvSpPr>
                  <p:cNvPr id="35" name="Freeform 15">
                    <a:extLst>
                      <a:ext uri="{FF2B5EF4-FFF2-40B4-BE49-F238E27FC236}">
                        <a16:creationId xmlns:a16="http://schemas.microsoft.com/office/drawing/2014/main" id="{50C61E6E-74C6-46DC-B890-2BEBE1BF02ED}"/>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6" name="Freeform 16">
                    <a:extLst>
                      <a:ext uri="{FF2B5EF4-FFF2-40B4-BE49-F238E27FC236}">
                        <a16:creationId xmlns:a16="http://schemas.microsoft.com/office/drawing/2014/main" id="{4FE5190D-3F8F-4441-A893-0E23DB249BF8}"/>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9" name="Freeform 19">
                    <a:extLst>
                      <a:ext uri="{FF2B5EF4-FFF2-40B4-BE49-F238E27FC236}">
                        <a16:creationId xmlns:a16="http://schemas.microsoft.com/office/drawing/2014/main" id="{6A373F91-1126-41FC-B4BB-C9932F2F48F9}"/>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grpSp>
        </p:grpSp>
        <p:cxnSp>
          <p:nvCxnSpPr>
            <p:cNvPr id="117" name="Straight Arrow Connector 116">
              <a:extLst>
                <a:ext uri="{FF2B5EF4-FFF2-40B4-BE49-F238E27FC236}">
                  <a16:creationId xmlns:a16="http://schemas.microsoft.com/office/drawing/2014/main" id="{148967FB-0D5C-4677-8177-A8ACFF927EEC}"/>
                </a:ext>
              </a:extLst>
            </p:cNvPr>
            <p:cNvCxnSpPr>
              <a:cxnSpLocks/>
            </p:cNvCxnSpPr>
            <p:nvPr/>
          </p:nvCxnSpPr>
          <p:spPr>
            <a:xfrm>
              <a:off x="10370851" y="5726114"/>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118" name="Rectangle 47">
              <a:extLst>
                <a:ext uri="{FF2B5EF4-FFF2-40B4-BE49-F238E27FC236}">
                  <a16:creationId xmlns:a16="http://schemas.microsoft.com/office/drawing/2014/main" id="{DD4518B0-AE6A-469D-88D8-F864365939DE}"/>
                </a:ext>
              </a:extLst>
            </p:cNvPr>
            <p:cNvSpPr>
              <a:spLocks noChangeArrowheads="1"/>
            </p:cNvSpPr>
            <p:nvPr/>
          </p:nvSpPr>
          <p:spPr bwMode="auto">
            <a:xfrm>
              <a:off x="8144452" y="6260060"/>
              <a:ext cx="1992174" cy="138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96042" rtl="0" eaLnBrk="0" fontAlgn="base" latinLnBrk="0" hangingPunct="0">
                <a:lnSpc>
                  <a:spcPct val="90000"/>
                </a:lnSpc>
                <a:spcBef>
                  <a:spcPct val="0"/>
                </a:spcBef>
                <a:spcAft>
                  <a:spcPct val="0"/>
                </a:spcAft>
                <a:buClrTx/>
                <a:buSzTx/>
                <a:buFontTx/>
                <a:buNone/>
                <a:tabLst/>
                <a:defRPr/>
              </a:pPr>
              <a:r>
                <a:rPr kumimoji="0" lang="en-US" altLang="en-US" sz="980" b="0" i="0" u="none" strike="noStrike" kern="0" cap="none" spc="0" normalizeH="0" baseline="0" noProof="0" dirty="0">
                  <a:ln>
                    <a:noFill/>
                  </a:ln>
                  <a:gradFill>
                    <a:gsLst>
                      <a:gs pos="0">
                        <a:srgbClr val="353535"/>
                      </a:gs>
                      <a:gs pos="100000">
                        <a:srgbClr val="353535"/>
                      </a:gs>
                    </a:gsLst>
                    <a:lin ang="16200000" scaled="1"/>
                  </a:gradFill>
                  <a:effectLst/>
                  <a:uLnTx/>
                  <a:uFillTx/>
                  <a:latin typeface="Segoe UI Semilight"/>
                  <a:ea typeface="+mn-ea"/>
                  <a:cs typeface="Segoe UI Semibold" panose="020B0702040204020203" pitchFamily="34" charset="0"/>
                </a:rPr>
                <a:t>Cortana Analytics answers questions</a:t>
              </a:r>
            </a:p>
          </p:txBody>
        </p:sp>
        <p:grpSp>
          <p:nvGrpSpPr>
            <p:cNvPr id="120" name="cortana">
              <a:extLst>
                <a:ext uri="{FF2B5EF4-FFF2-40B4-BE49-F238E27FC236}">
                  <a16:creationId xmlns:a16="http://schemas.microsoft.com/office/drawing/2014/main" id="{59B4AE92-3451-4ECC-B030-F171B3FD4B77}"/>
                </a:ext>
              </a:extLst>
            </p:cNvPr>
            <p:cNvGrpSpPr>
              <a:grpSpLocks noChangeAspect="1"/>
            </p:cNvGrpSpPr>
            <p:nvPr/>
          </p:nvGrpSpPr>
          <p:grpSpPr bwMode="auto">
            <a:xfrm>
              <a:off x="9523521" y="5516351"/>
              <a:ext cx="393700" cy="393700"/>
              <a:chOff x="2059" y="1500"/>
              <a:chExt cx="248" cy="248"/>
            </a:xfrm>
            <a:solidFill>
              <a:srgbClr val="525252"/>
            </a:solidFill>
          </p:grpSpPr>
          <p:sp>
            <p:nvSpPr>
              <p:cNvPr id="121" name="Freeform 21">
                <a:extLst>
                  <a:ext uri="{FF2B5EF4-FFF2-40B4-BE49-F238E27FC236}">
                    <a16:creationId xmlns:a16="http://schemas.microsoft.com/office/drawing/2014/main" id="{541890B4-2705-498C-B2E8-C1696F3DF260}"/>
                  </a:ext>
                </a:extLst>
              </p:cNvPr>
              <p:cNvSpPr>
                <a:spLocks noEditPoints="1"/>
              </p:cNvSpPr>
              <p:nvPr/>
            </p:nvSpPr>
            <p:spPr bwMode="auto">
              <a:xfrm>
                <a:off x="2059" y="1500"/>
                <a:ext cx="248" cy="248"/>
              </a:xfrm>
              <a:custGeom>
                <a:avLst/>
                <a:gdLst>
                  <a:gd name="T0" fmla="*/ 171 w 342"/>
                  <a:gd name="T1" fmla="*/ 319 h 342"/>
                  <a:gd name="T2" fmla="*/ 131 w 342"/>
                  <a:gd name="T3" fmla="*/ 313 h 342"/>
                  <a:gd name="T4" fmla="*/ 96 w 342"/>
                  <a:gd name="T5" fmla="*/ 299 h 342"/>
                  <a:gd name="T6" fmla="*/ 67 w 342"/>
                  <a:gd name="T7" fmla="*/ 275 h 342"/>
                  <a:gd name="T8" fmla="*/ 43 w 342"/>
                  <a:gd name="T9" fmla="*/ 245 h 342"/>
                  <a:gd name="T10" fmla="*/ 29 w 342"/>
                  <a:gd name="T11" fmla="*/ 211 h 342"/>
                  <a:gd name="T12" fmla="*/ 23 w 342"/>
                  <a:gd name="T13" fmla="*/ 171 h 342"/>
                  <a:gd name="T14" fmla="*/ 29 w 342"/>
                  <a:gd name="T15" fmla="*/ 132 h 342"/>
                  <a:gd name="T16" fmla="*/ 43 w 342"/>
                  <a:gd name="T17" fmla="*/ 97 h 342"/>
                  <a:gd name="T18" fmla="*/ 67 w 342"/>
                  <a:gd name="T19" fmla="*/ 67 h 342"/>
                  <a:gd name="T20" fmla="*/ 96 w 342"/>
                  <a:gd name="T21" fmla="*/ 44 h 342"/>
                  <a:gd name="T22" fmla="*/ 131 w 342"/>
                  <a:gd name="T23" fmla="*/ 29 h 342"/>
                  <a:gd name="T24" fmla="*/ 171 w 342"/>
                  <a:gd name="T25" fmla="*/ 24 h 342"/>
                  <a:gd name="T26" fmla="*/ 210 w 342"/>
                  <a:gd name="T27" fmla="*/ 29 h 342"/>
                  <a:gd name="T28" fmla="*/ 244 w 342"/>
                  <a:gd name="T29" fmla="*/ 44 h 342"/>
                  <a:gd name="T30" fmla="*/ 275 w 342"/>
                  <a:gd name="T31" fmla="*/ 67 h 342"/>
                  <a:gd name="T32" fmla="*/ 298 w 342"/>
                  <a:gd name="T33" fmla="*/ 97 h 342"/>
                  <a:gd name="T34" fmla="*/ 313 w 342"/>
                  <a:gd name="T35" fmla="*/ 132 h 342"/>
                  <a:gd name="T36" fmla="*/ 318 w 342"/>
                  <a:gd name="T37" fmla="*/ 171 h 342"/>
                  <a:gd name="T38" fmla="*/ 313 w 342"/>
                  <a:gd name="T39" fmla="*/ 211 h 342"/>
                  <a:gd name="T40" fmla="*/ 298 w 342"/>
                  <a:gd name="T41" fmla="*/ 245 h 342"/>
                  <a:gd name="T42" fmla="*/ 275 w 342"/>
                  <a:gd name="T43" fmla="*/ 275 h 342"/>
                  <a:gd name="T44" fmla="*/ 244 w 342"/>
                  <a:gd name="T45" fmla="*/ 299 h 342"/>
                  <a:gd name="T46" fmla="*/ 210 w 342"/>
                  <a:gd name="T47" fmla="*/ 313 h 342"/>
                  <a:gd name="T48" fmla="*/ 171 w 342"/>
                  <a:gd name="T49" fmla="*/ 319 h 342"/>
                  <a:gd name="T50" fmla="*/ 171 w 342"/>
                  <a:gd name="T51" fmla="*/ 0 h 342"/>
                  <a:gd name="T52" fmla="*/ 125 w 342"/>
                  <a:gd name="T53" fmla="*/ 6 h 342"/>
                  <a:gd name="T54" fmla="*/ 85 w 342"/>
                  <a:gd name="T55" fmla="*/ 24 h 342"/>
                  <a:gd name="T56" fmla="*/ 50 w 342"/>
                  <a:gd name="T57" fmla="*/ 51 h 342"/>
                  <a:gd name="T58" fmla="*/ 23 w 342"/>
                  <a:gd name="T59" fmla="*/ 85 h 342"/>
                  <a:gd name="T60" fmla="*/ 5 w 342"/>
                  <a:gd name="T61" fmla="*/ 126 h 342"/>
                  <a:gd name="T62" fmla="*/ 0 w 342"/>
                  <a:gd name="T63" fmla="*/ 171 h 342"/>
                  <a:gd name="T64" fmla="*/ 5 w 342"/>
                  <a:gd name="T65" fmla="*/ 216 h 342"/>
                  <a:gd name="T66" fmla="*/ 23 w 342"/>
                  <a:gd name="T67" fmla="*/ 257 h 342"/>
                  <a:gd name="T68" fmla="*/ 50 w 342"/>
                  <a:gd name="T69" fmla="*/ 292 h 342"/>
                  <a:gd name="T70" fmla="*/ 85 w 342"/>
                  <a:gd name="T71" fmla="*/ 319 h 342"/>
                  <a:gd name="T72" fmla="*/ 125 w 342"/>
                  <a:gd name="T73" fmla="*/ 336 h 342"/>
                  <a:gd name="T74" fmla="*/ 171 w 342"/>
                  <a:gd name="T75" fmla="*/ 342 h 342"/>
                  <a:gd name="T76" fmla="*/ 215 w 342"/>
                  <a:gd name="T77" fmla="*/ 336 h 342"/>
                  <a:gd name="T78" fmla="*/ 257 w 342"/>
                  <a:gd name="T79" fmla="*/ 319 h 342"/>
                  <a:gd name="T80" fmla="*/ 291 w 342"/>
                  <a:gd name="T81" fmla="*/ 292 h 342"/>
                  <a:gd name="T82" fmla="*/ 318 w 342"/>
                  <a:gd name="T83" fmla="*/ 257 h 342"/>
                  <a:gd name="T84" fmla="*/ 335 w 342"/>
                  <a:gd name="T85" fmla="*/ 216 h 342"/>
                  <a:gd name="T86" fmla="*/ 342 w 342"/>
                  <a:gd name="T87" fmla="*/ 171 h 342"/>
                  <a:gd name="T88" fmla="*/ 335 w 342"/>
                  <a:gd name="T89" fmla="*/ 126 h 342"/>
                  <a:gd name="T90" fmla="*/ 318 w 342"/>
                  <a:gd name="T91" fmla="*/ 85 h 342"/>
                  <a:gd name="T92" fmla="*/ 291 w 342"/>
                  <a:gd name="T93" fmla="*/ 51 h 342"/>
                  <a:gd name="T94" fmla="*/ 257 w 342"/>
                  <a:gd name="T95" fmla="*/ 24 h 342"/>
                  <a:gd name="T96" fmla="*/ 215 w 342"/>
                  <a:gd name="T97" fmla="*/ 6 h 342"/>
                  <a:gd name="T98" fmla="*/ 171 w 342"/>
                  <a:gd name="T99"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2" h="342">
                    <a:moveTo>
                      <a:pt x="171" y="319"/>
                    </a:moveTo>
                    <a:cubicBezTo>
                      <a:pt x="157" y="319"/>
                      <a:pt x="144" y="317"/>
                      <a:pt x="131" y="313"/>
                    </a:cubicBezTo>
                    <a:cubicBezTo>
                      <a:pt x="119" y="310"/>
                      <a:pt x="107" y="304"/>
                      <a:pt x="96" y="299"/>
                    </a:cubicBezTo>
                    <a:cubicBezTo>
                      <a:pt x="86" y="292"/>
                      <a:pt x="76" y="284"/>
                      <a:pt x="67" y="275"/>
                    </a:cubicBezTo>
                    <a:cubicBezTo>
                      <a:pt x="58" y="266"/>
                      <a:pt x="50" y="256"/>
                      <a:pt x="43" y="245"/>
                    </a:cubicBezTo>
                    <a:cubicBezTo>
                      <a:pt x="36" y="235"/>
                      <a:pt x="32" y="223"/>
                      <a:pt x="29" y="211"/>
                    </a:cubicBezTo>
                    <a:cubicBezTo>
                      <a:pt x="25" y="198"/>
                      <a:pt x="23" y="185"/>
                      <a:pt x="23" y="171"/>
                    </a:cubicBezTo>
                    <a:cubicBezTo>
                      <a:pt x="23" y="158"/>
                      <a:pt x="25" y="145"/>
                      <a:pt x="29" y="132"/>
                    </a:cubicBezTo>
                    <a:cubicBezTo>
                      <a:pt x="32" y="120"/>
                      <a:pt x="36" y="108"/>
                      <a:pt x="43" y="97"/>
                    </a:cubicBezTo>
                    <a:cubicBezTo>
                      <a:pt x="50" y="86"/>
                      <a:pt x="58" y="76"/>
                      <a:pt x="67" y="67"/>
                    </a:cubicBezTo>
                    <a:cubicBezTo>
                      <a:pt x="76" y="58"/>
                      <a:pt x="86" y="51"/>
                      <a:pt x="96" y="44"/>
                    </a:cubicBezTo>
                    <a:cubicBezTo>
                      <a:pt x="107" y="37"/>
                      <a:pt x="119" y="33"/>
                      <a:pt x="131" y="29"/>
                    </a:cubicBezTo>
                    <a:cubicBezTo>
                      <a:pt x="144" y="26"/>
                      <a:pt x="157" y="24"/>
                      <a:pt x="171" y="24"/>
                    </a:cubicBezTo>
                    <a:cubicBezTo>
                      <a:pt x="184" y="24"/>
                      <a:pt x="197" y="26"/>
                      <a:pt x="210" y="29"/>
                    </a:cubicBezTo>
                    <a:cubicBezTo>
                      <a:pt x="222" y="33"/>
                      <a:pt x="234" y="37"/>
                      <a:pt x="244" y="44"/>
                    </a:cubicBezTo>
                    <a:cubicBezTo>
                      <a:pt x="256" y="51"/>
                      <a:pt x="266" y="58"/>
                      <a:pt x="275" y="67"/>
                    </a:cubicBezTo>
                    <a:cubicBezTo>
                      <a:pt x="283" y="76"/>
                      <a:pt x="291" y="86"/>
                      <a:pt x="298" y="97"/>
                    </a:cubicBezTo>
                    <a:cubicBezTo>
                      <a:pt x="304" y="108"/>
                      <a:pt x="309" y="120"/>
                      <a:pt x="313" y="132"/>
                    </a:cubicBezTo>
                    <a:cubicBezTo>
                      <a:pt x="316" y="145"/>
                      <a:pt x="318" y="158"/>
                      <a:pt x="318" y="171"/>
                    </a:cubicBezTo>
                    <a:cubicBezTo>
                      <a:pt x="318" y="185"/>
                      <a:pt x="316" y="198"/>
                      <a:pt x="313" y="211"/>
                    </a:cubicBezTo>
                    <a:cubicBezTo>
                      <a:pt x="309" y="223"/>
                      <a:pt x="304" y="235"/>
                      <a:pt x="298" y="245"/>
                    </a:cubicBezTo>
                    <a:cubicBezTo>
                      <a:pt x="291" y="256"/>
                      <a:pt x="283" y="266"/>
                      <a:pt x="275" y="275"/>
                    </a:cubicBezTo>
                    <a:cubicBezTo>
                      <a:pt x="266" y="284"/>
                      <a:pt x="256" y="292"/>
                      <a:pt x="244" y="299"/>
                    </a:cubicBezTo>
                    <a:cubicBezTo>
                      <a:pt x="234" y="304"/>
                      <a:pt x="222" y="310"/>
                      <a:pt x="210" y="313"/>
                    </a:cubicBezTo>
                    <a:cubicBezTo>
                      <a:pt x="197" y="317"/>
                      <a:pt x="184" y="319"/>
                      <a:pt x="171" y="319"/>
                    </a:cubicBezTo>
                    <a:moveTo>
                      <a:pt x="171" y="0"/>
                    </a:moveTo>
                    <a:cubicBezTo>
                      <a:pt x="155" y="0"/>
                      <a:pt x="139" y="3"/>
                      <a:pt x="125" y="6"/>
                    </a:cubicBezTo>
                    <a:cubicBezTo>
                      <a:pt x="110" y="10"/>
                      <a:pt x="97" y="16"/>
                      <a:pt x="85" y="24"/>
                    </a:cubicBezTo>
                    <a:cubicBezTo>
                      <a:pt x="71" y="32"/>
                      <a:pt x="60" y="41"/>
                      <a:pt x="50" y="51"/>
                    </a:cubicBezTo>
                    <a:cubicBezTo>
                      <a:pt x="40" y="61"/>
                      <a:pt x="31" y="72"/>
                      <a:pt x="23" y="85"/>
                    </a:cubicBezTo>
                    <a:cubicBezTo>
                      <a:pt x="15" y="98"/>
                      <a:pt x="10" y="111"/>
                      <a:pt x="5" y="126"/>
                    </a:cubicBezTo>
                    <a:cubicBezTo>
                      <a:pt x="2" y="140"/>
                      <a:pt x="0" y="156"/>
                      <a:pt x="0" y="171"/>
                    </a:cubicBezTo>
                    <a:cubicBezTo>
                      <a:pt x="0" y="187"/>
                      <a:pt x="2" y="202"/>
                      <a:pt x="5" y="216"/>
                    </a:cubicBezTo>
                    <a:cubicBezTo>
                      <a:pt x="10" y="231"/>
                      <a:pt x="15" y="245"/>
                      <a:pt x="23" y="257"/>
                    </a:cubicBezTo>
                    <a:cubicBezTo>
                      <a:pt x="31" y="270"/>
                      <a:pt x="40" y="282"/>
                      <a:pt x="50" y="292"/>
                    </a:cubicBezTo>
                    <a:cubicBezTo>
                      <a:pt x="60" y="302"/>
                      <a:pt x="71" y="311"/>
                      <a:pt x="85" y="319"/>
                    </a:cubicBezTo>
                    <a:cubicBezTo>
                      <a:pt x="97" y="326"/>
                      <a:pt x="110" y="332"/>
                      <a:pt x="125" y="336"/>
                    </a:cubicBezTo>
                    <a:cubicBezTo>
                      <a:pt x="139" y="340"/>
                      <a:pt x="155" y="342"/>
                      <a:pt x="171" y="342"/>
                    </a:cubicBezTo>
                    <a:cubicBezTo>
                      <a:pt x="186" y="342"/>
                      <a:pt x="201" y="340"/>
                      <a:pt x="215" y="336"/>
                    </a:cubicBezTo>
                    <a:cubicBezTo>
                      <a:pt x="230" y="332"/>
                      <a:pt x="244" y="326"/>
                      <a:pt x="257" y="319"/>
                    </a:cubicBezTo>
                    <a:cubicBezTo>
                      <a:pt x="269" y="311"/>
                      <a:pt x="281" y="302"/>
                      <a:pt x="291" y="292"/>
                    </a:cubicBezTo>
                    <a:cubicBezTo>
                      <a:pt x="301" y="282"/>
                      <a:pt x="310" y="270"/>
                      <a:pt x="318" y="257"/>
                    </a:cubicBezTo>
                    <a:cubicBezTo>
                      <a:pt x="325" y="245"/>
                      <a:pt x="332" y="231"/>
                      <a:pt x="335" y="216"/>
                    </a:cubicBezTo>
                    <a:cubicBezTo>
                      <a:pt x="339" y="202"/>
                      <a:pt x="342" y="187"/>
                      <a:pt x="342" y="171"/>
                    </a:cubicBezTo>
                    <a:cubicBezTo>
                      <a:pt x="342" y="156"/>
                      <a:pt x="339" y="140"/>
                      <a:pt x="335" y="126"/>
                    </a:cubicBezTo>
                    <a:cubicBezTo>
                      <a:pt x="332" y="111"/>
                      <a:pt x="325" y="98"/>
                      <a:pt x="318" y="85"/>
                    </a:cubicBezTo>
                    <a:cubicBezTo>
                      <a:pt x="310" y="72"/>
                      <a:pt x="301" y="61"/>
                      <a:pt x="291" y="51"/>
                    </a:cubicBezTo>
                    <a:cubicBezTo>
                      <a:pt x="281" y="41"/>
                      <a:pt x="269" y="32"/>
                      <a:pt x="257" y="24"/>
                    </a:cubicBezTo>
                    <a:cubicBezTo>
                      <a:pt x="244" y="16"/>
                      <a:pt x="230" y="10"/>
                      <a:pt x="215" y="6"/>
                    </a:cubicBezTo>
                    <a:cubicBezTo>
                      <a:pt x="201" y="3"/>
                      <a:pt x="186" y="0"/>
                      <a:pt x="171" y="0"/>
                    </a:cubicBezTo>
                  </a:path>
                </a:pathLst>
              </a:custGeom>
              <a:solidFill>
                <a:schemeClr val="accent3">
                  <a:alpha val="41961"/>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22" name="Freeform 22">
                <a:extLst>
                  <a:ext uri="{FF2B5EF4-FFF2-40B4-BE49-F238E27FC236}">
                    <a16:creationId xmlns:a16="http://schemas.microsoft.com/office/drawing/2014/main" id="{EDE6C01A-D47D-4F53-BF40-C0D9493121C3}"/>
                  </a:ext>
                </a:extLst>
              </p:cNvPr>
              <p:cNvSpPr>
                <a:spLocks noEditPoints="1"/>
              </p:cNvSpPr>
              <p:nvPr/>
            </p:nvSpPr>
            <p:spPr bwMode="auto">
              <a:xfrm>
                <a:off x="2072" y="1515"/>
                <a:ext cx="220" cy="219"/>
              </a:xfrm>
              <a:custGeom>
                <a:avLst/>
                <a:gdLst>
                  <a:gd name="T0" fmla="*/ 152 w 303"/>
                  <a:gd name="T1" fmla="*/ 0 h 303"/>
                  <a:gd name="T2" fmla="*/ 191 w 303"/>
                  <a:gd name="T3" fmla="*/ 6 h 303"/>
                  <a:gd name="T4" fmla="*/ 227 w 303"/>
                  <a:gd name="T5" fmla="*/ 20 h 303"/>
                  <a:gd name="T6" fmla="*/ 258 w 303"/>
                  <a:gd name="T7" fmla="*/ 44 h 303"/>
                  <a:gd name="T8" fmla="*/ 282 w 303"/>
                  <a:gd name="T9" fmla="*/ 75 h 303"/>
                  <a:gd name="T10" fmla="*/ 297 w 303"/>
                  <a:gd name="T11" fmla="*/ 111 h 303"/>
                  <a:gd name="T12" fmla="*/ 303 w 303"/>
                  <a:gd name="T13" fmla="*/ 151 h 303"/>
                  <a:gd name="T14" fmla="*/ 297 w 303"/>
                  <a:gd name="T15" fmla="*/ 191 h 303"/>
                  <a:gd name="T16" fmla="*/ 282 w 303"/>
                  <a:gd name="T17" fmla="*/ 227 h 303"/>
                  <a:gd name="T18" fmla="*/ 258 w 303"/>
                  <a:gd name="T19" fmla="*/ 258 h 303"/>
                  <a:gd name="T20" fmla="*/ 227 w 303"/>
                  <a:gd name="T21" fmla="*/ 281 h 303"/>
                  <a:gd name="T22" fmla="*/ 191 w 303"/>
                  <a:gd name="T23" fmla="*/ 297 h 303"/>
                  <a:gd name="T24" fmla="*/ 152 w 303"/>
                  <a:gd name="T25" fmla="*/ 303 h 303"/>
                  <a:gd name="T26" fmla="*/ 111 w 303"/>
                  <a:gd name="T27" fmla="*/ 297 h 303"/>
                  <a:gd name="T28" fmla="*/ 75 w 303"/>
                  <a:gd name="T29" fmla="*/ 281 h 303"/>
                  <a:gd name="T30" fmla="*/ 44 w 303"/>
                  <a:gd name="T31" fmla="*/ 258 h 303"/>
                  <a:gd name="T32" fmla="*/ 21 w 303"/>
                  <a:gd name="T33" fmla="*/ 227 h 303"/>
                  <a:gd name="T34" fmla="*/ 6 w 303"/>
                  <a:gd name="T35" fmla="*/ 191 h 303"/>
                  <a:gd name="T36" fmla="*/ 0 w 303"/>
                  <a:gd name="T37" fmla="*/ 151 h 303"/>
                  <a:gd name="T38" fmla="*/ 6 w 303"/>
                  <a:gd name="T39" fmla="*/ 111 h 303"/>
                  <a:gd name="T40" fmla="*/ 21 w 303"/>
                  <a:gd name="T41" fmla="*/ 75 h 303"/>
                  <a:gd name="T42" fmla="*/ 44 w 303"/>
                  <a:gd name="T43" fmla="*/ 44 h 303"/>
                  <a:gd name="T44" fmla="*/ 75 w 303"/>
                  <a:gd name="T45" fmla="*/ 20 h 303"/>
                  <a:gd name="T46" fmla="*/ 111 w 303"/>
                  <a:gd name="T47" fmla="*/ 6 h 303"/>
                  <a:gd name="T48" fmla="*/ 152 w 303"/>
                  <a:gd name="T49" fmla="*/ 0 h 303"/>
                  <a:gd name="T50" fmla="*/ 152 w 303"/>
                  <a:gd name="T51" fmla="*/ 272 h 303"/>
                  <a:gd name="T52" fmla="*/ 183 w 303"/>
                  <a:gd name="T53" fmla="*/ 269 h 303"/>
                  <a:gd name="T54" fmla="*/ 213 w 303"/>
                  <a:gd name="T55" fmla="*/ 256 h 303"/>
                  <a:gd name="T56" fmla="*/ 237 w 303"/>
                  <a:gd name="T57" fmla="*/ 237 h 303"/>
                  <a:gd name="T58" fmla="*/ 257 w 303"/>
                  <a:gd name="T59" fmla="*/ 212 h 303"/>
                  <a:gd name="T60" fmla="*/ 269 w 303"/>
                  <a:gd name="T61" fmla="*/ 184 h 303"/>
                  <a:gd name="T62" fmla="*/ 272 w 303"/>
                  <a:gd name="T63" fmla="*/ 151 h 303"/>
                  <a:gd name="T64" fmla="*/ 269 w 303"/>
                  <a:gd name="T65" fmla="*/ 119 h 303"/>
                  <a:gd name="T66" fmla="*/ 257 w 303"/>
                  <a:gd name="T67" fmla="*/ 90 h 303"/>
                  <a:gd name="T68" fmla="*/ 237 w 303"/>
                  <a:gd name="T69" fmla="*/ 66 h 303"/>
                  <a:gd name="T70" fmla="*/ 213 w 303"/>
                  <a:gd name="T71" fmla="*/ 46 h 303"/>
                  <a:gd name="T72" fmla="*/ 183 w 303"/>
                  <a:gd name="T73" fmla="*/ 34 h 303"/>
                  <a:gd name="T74" fmla="*/ 152 w 303"/>
                  <a:gd name="T75" fmla="*/ 29 h 303"/>
                  <a:gd name="T76" fmla="*/ 119 w 303"/>
                  <a:gd name="T77" fmla="*/ 34 h 303"/>
                  <a:gd name="T78" fmla="*/ 91 w 303"/>
                  <a:gd name="T79" fmla="*/ 46 h 303"/>
                  <a:gd name="T80" fmla="*/ 66 w 303"/>
                  <a:gd name="T81" fmla="*/ 66 h 303"/>
                  <a:gd name="T82" fmla="*/ 47 w 303"/>
                  <a:gd name="T83" fmla="*/ 90 h 303"/>
                  <a:gd name="T84" fmla="*/ 34 w 303"/>
                  <a:gd name="T85" fmla="*/ 119 h 303"/>
                  <a:gd name="T86" fmla="*/ 30 w 303"/>
                  <a:gd name="T87" fmla="*/ 151 h 303"/>
                  <a:gd name="T88" fmla="*/ 34 w 303"/>
                  <a:gd name="T89" fmla="*/ 183 h 303"/>
                  <a:gd name="T90" fmla="*/ 47 w 303"/>
                  <a:gd name="T91" fmla="*/ 212 h 303"/>
                  <a:gd name="T92" fmla="*/ 66 w 303"/>
                  <a:gd name="T93" fmla="*/ 237 h 303"/>
                  <a:gd name="T94" fmla="*/ 91 w 303"/>
                  <a:gd name="T95" fmla="*/ 256 h 303"/>
                  <a:gd name="T96" fmla="*/ 119 w 303"/>
                  <a:gd name="T97" fmla="*/ 269 h 303"/>
                  <a:gd name="T98" fmla="*/ 152 w 303"/>
                  <a:gd name="T99" fmla="*/ 272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3" h="303">
                    <a:moveTo>
                      <a:pt x="152" y="0"/>
                    </a:moveTo>
                    <a:cubicBezTo>
                      <a:pt x="165" y="0"/>
                      <a:pt x="179" y="2"/>
                      <a:pt x="191" y="6"/>
                    </a:cubicBezTo>
                    <a:cubicBezTo>
                      <a:pt x="205" y="9"/>
                      <a:pt x="216" y="15"/>
                      <a:pt x="227" y="20"/>
                    </a:cubicBezTo>
                    <a:cubicBezTo>
                      <a:pt x="239" y="27"/>
                      <a:pt x="249" y="35"/>
                      <a:pt x="258" y="44"/>
                    </a:cubicBezTo>
                    <a:cubicBezTo>
                      <a:pt x="268" y="53"/>
                      <a:pt x="275" y="63"/>
                      <a:pt x="282" y="75"/>
                    </a:cubicBezTo>
                    <a:cubicBezTo>
                      <a:pt x="288" y="86"/>
                      <a:pt x="294" y="98"/>
                      <a:pt x="297" y="111"/>
                    </a:cubicBezTo>
                    <a:cubicBezTo>
                      <a:pt x="301" y="124"/>
                      <a:pt x="303" y="138"/>
                      <a:pt x="303" y="151"/>
                    </a:cubicBezTo>
                    <a:cubicBezTo>
                      <a:pt x="303" y="165"/>
                      <a:pt x="301" y="179"/>
                      <a:pt x="297" y="191"/>
                    </a:cubicBezTo>
                    <a:cubicBezTo>
                      <a:pt x="294" y="205"/>
                      <a:pt x="288" y="216"/>
                      <a:pt x="282" y="227"/>
                    </a:cubicBezTo>
                    <a:cubicBezTo>
                      <a:pt x="275" y="238"/>
                      <a:pt x="268" y="249"/>
                      <a:pt x="258" y="258"/>
                    </a:cubicBezTo>
                    <a:cubicBezTo>
                      <a:pt x="249" y="268"/>
                      <a:pt x="239" y="275"/>
                      <a:pt x="227" y="281"/>
                    </a:cubicBezTo>
                    <a:cubicBezTo>
                      <a:pt x="216" y="288"/>
                      <a:pt x="205" y="294"/>
                      <a:pt x="191" y="297"/>
                    </a:cubicBezTo>
                    <a:cubicBezTo>
                      <a:pt x="179" y="301"/>
                      <a:pt x="165" y="303"/>
                      <a:pt x="152" y="303"/>
                    </a:cubicBezTo>
                    <a:cubicBezTo>
                      <a:pt x="138" y="303"/>
                      <a:pt x="124" y="301"/>
                      <a:pt x="111" y="297"/>
                    </a:cubicBezTo>
                    <a:cubicBezTo>
                      <a:pt x="98" y="294"/>
                      <a:pt x="86" y="288"/>
                      <a:pt x="75" y="281"/>
                    </a:cubicBezTo>
                    <a:cubicBezTo>
                      <a:pt x="63" y="275"/>
                      <a:pt x="53" y="268"/>
                      <a:pt x="44" y="258"/>
                    </a:cubicBezTo>
                    <a:cubicBezTo>
                      <a:pt x="35" y="249"/>
                      <a:pt x="27" y="238"/>
                      <a:pt x="21" y="227"/>
                    </a:cubicBezTo>
                    <a:cubicBezTo>
                      <a:pt x="15" y="216"/>
                      <a:pt x="9" y="205"/>
                      <a:pt x="6" y="191"/>
                    </a:cubicBezTo>
                    <a:cubicBezTo>
                      <a:pt x="2" y="179"/>
                      <a:pt x="0" y="165"/>
                      <a:pt x="0" y="151"/>
                    </a:cubicBezTo>
                    <a:cubicBezTo>
                      <a:pt x="0" y="138"/>
                      <a:pt x="2" y="124"/>
                      <a:pt x="6" y="111"/>
                    </a:cubicBezTo>
                    <a:cubicBezTo>
                      <a:pt x="9" y="98"/>
                      <a:pt x="15" y="86"/>
                      <a:pt x="21" y="75"/>
                    </a:cubicBezTo>
                    <a:cubicBezTo>
                      <a:pt x="27" y="63"/>
                      <a:pt x="35" y="53"/>
                      <a:pt x="44" y="44"/>
                    </a:cubicBezTo>
                    <a:cubicBezTo>
                      <a:pt x="53" y="35"/>
                      <a:pt x="63" y="27"/>
                      <a:pt x="75" y="20"/>
                    </a:cubicBezTo>
                    <a:cubicBezTo>
                      <a:pt x="86" y="15"/>
                      <a:pt x="98" y="9"/>
                      <a:pt x="111" y="6"/>
                    </a:cubicBezTo>
                    <a:cubicBezTo>
                      <a:pt x="124" y="2"/>
                      <a:pt x="138" y="0"/>
                      <a:pt x="152" y="0"/>
                    </a:cubicBezTo>
                    <a:moveTo>
                      <a:pt x="152" y="272"/>
                    </a:moveTo>
                    <a:cubicBezTo>
                      <a:pt x="163" y="272"/>
                      <a:pt x="173" y="271"/>
                      <a:pt x="183" y="269"/>
                    </a:cubicBezTo>
                    <a:cubicBezTo>
                      <a:pt x="195" y="266"/>
                      <a:pt x="204" y="261"/>
                      <a:pt x="213" y="256"/>
                    </a:cubicBezTo>
                    <a:cubicBezTo>
                      <a:pt x="222" y="251"/>
                      <a:pt x="230" y="245"/>
                      <a:pt x="237" y="237"/>
                    </a:cubicBezTo>
                    <a:cubicBezTo>
                      <a:pt x="245" y="229"/>
                      <a:pt x="251" y="221"/>
                      <a:pt x="257" y="212"/>
                    </a:cubicBezTo>
                    <a:cubicBezTo>
                      <a:pt x="261" y="203"/>
                      <a:pt x="266" y="194"/>
                      <a:pt x="269" y="184"/>
                    </a:cubicBezTo>
                    <a:cubicBezTo>
                      <a:pt x="271" y="173"/>
                      <a:pt x="272" y="163"/>
                      <a:pt x="272" y="151"/>
                    </a:cubicBezTo>
                    <a:cubicBezTo>
                      <a:pt x="272" y="140"/>
                      <a:pt x="271" y="129"/>
                      <a:pt x="269" y="119"/>
                    </a:cubicBezTo>
                    <a:cubicBezTo>
                      <a:pt x="266" y="108"/>
                      <a:pt x="261" y="98"/>
                      <a:pt x="257" y="90"/>
                    </a:cubicBezTo>
                    <a:cubicBezTo>
                      <a:pt x="251" y="81"/>
                      <a:pt x="245" y="72"/>
                      <a:pt x="237" y="66"/>
                    </a:cubicBezTo>
                    <a:cubicBezTo>
                      <a:pt x="230" y="58"/>
                      <a:pt x="222" y="52"/>
                      <a:pt x="213" y="46"/>
                    </a:cubicBezTo>
                    <a:cubicBezTo>
                      <a:pt x="204" y="41"/>
                      <a:pt x="195" y="37"/>
                      <a:pt x="183" y="34"/>
                    </a:cubicBezTo>
                    <a:cubicBezTo>
                      <a:pt x="173" y="32"/>
                      <a:pt x="163" y="29"/>
                      <a:pt x="152" y="29"/>
                    </a:cubicBezTo>
                    <a:cubicBezTo>
                      <a:pt x="140" y="29"/>
                      <a:pt x="129" y="32"/>
                      <a:pt x="119" y="34"/>
                    </a:cubicBezTo>
                    <a:cubicBezTo>
                      <a:pt x="109" y="37"/>
                      <a:pt x="98" y="41"/>
                      <a:pt x="91" y="46"/>
                    </a:cubicBezTo>
                    <a:cubicBezTo>
                      <a:pt x="82" y="52"/>
                      <a:pt x="72" y="58"/>
                      <a:pt x="66" y="66"/>
                    </a:cubicBezTo>
                    <a:cubicBezTo>
                      <a:pt x="58" y="72"/>
                      <a:pt x="52" y="81"/>
                      <a:pt x="47" y="90"/>
                    </a:cubicBezTo>
                    <a:cubicBezTo>
                      <a:pt x="41" y="98"/>
                      <a:pt x="37" y="108"/>
                      <a:pt x="34" y="119"/>
                    </a:cubicBezTo>
                    <a:cubicBezTo>
                      <a:pt x="32" y="129"/>
                      <a:pt x="30" y="140"/>
                      <a:pt x="30" y="151"/>
                    </a:cubicBezTo>
                    <a:cubicBezTo>
                      <a:pt x="30" y="163"/>
                      <a:pt x="32" y="173"/>
                      <a:pt x="34" y="183"/>
                    </a:cubicBezTo>
                    <a:cubicBezTo>
                      <a:pt x="37" y="194"/>
                      <a:pt x="41" y="203"/>
                      <a:pt x="47" y="212"/>
                    </a:cubicBezTo>
                    <a:cubicBezTo>
                      <a:pt x="52" y="221"/>
                      <a:pt x="58" y="229"/>
                      <a:pt x="66" y="237"/>
                    </a:cubicBezTo>
                    <a:cubicBezTo>
                      <a:pt x="72" y="245"/>
                      <a:pt x="82" y="251"/>
                      <a:pt x="91" y="256"/>
                    </a:cubicBezTo>
                    <a:cubicBezTo>
                      <a:pt x="98" y="261"/>
                      <a:pt x="109" y="266"/>
                      <a:pt x="119" y="269"/>
                    </a:cubicBezTo>
                    <a:cubicBezTo>
                      <a:pt x="129" y="271"/>
                      <a:pt x="140" y="272"/>
                      <a:pt x="152" y="272"/>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solidFill>
                    <a:srgbClr val="353535"/>
                  </a:solidFill>
                  <a:effectLst/>
                  <a:uLnTx/>
                  <a:uFillTx/>
                  <a:latin typeface="Segoe UI Semilight"/>
                  <a:ea typeface="+mn-ea"/>
                  <a:cs typeface="+mn-cs"/>
                </a:endParaRPr>
              </a:p>
            </p:txBody>
          </p:sp>
        </p:grpSp>
        <p:cxnSp>
          <p:nvCxnSpPr>
            <p:cNvPr id="123" name="Straight Arrow Connector 122">
              <a:extLst>
                <a:ext uri="{FF2B5EF4-FFF2-40B4-BE49-F238E27FC236}">
                  <a16:creationId xmlns:a16="http://schemas.microsoft.com/office/drawing/2014/main" id="{D405E256-DAF1-4CA0-8BB0-E744DF6B1C84}"/>
                </a:ext>
              </a:extLst>
            </p:cNvPr>
            <p:cNvCxnSpPr>
              <a:cxnSpLocks/>
            </p:cNvCxnSpPr>
            <p:nvPr/>
          </p:nvCxnSpPr>
          <p:spPr>
            <a:xfrm>
              <a:off x="9043108" y="5711137"/>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grpSp>
        <p:nvGrpSpPr>
          <p:cNvPr id="447" name="Group 446">
            <a:extLst>
              <a:ext uri="{FF2B5EF4-FFF2-40B4-BE49-F238E27FC236}">
                <a16:creationId xmlns:a16="http://schemas.microsoft.com/office/drawing/2014/main" id="{96EBBE73-4A7C-4723-8E34-F028421AB1D9}"/>
              </a:ext>
            </a:extLst>
          </p:cNvPr>
          <p:cNvGrpSpPr/>
          <p:nvPr/>
        </p:nvGrpSpPr>
        <p:grpSpPr>
          <a:xfrm>
            <a:off x="6089797" y="1182361"/>
            <a:ext cx="5619168" cy="2230969"/>
            <a:chOff x="454210" y="1916792"/>
            <a:chExt cx="5733470" cy="2276351"/>
          </a:xfrm>
        </p:grpSpPr>
        <p:sp>
          <p:nvSpPr>
            <p:cNvPr id="14" name="Rectangle 13">
              <a:extLst>
                <a:ext uri="{FF2B5EF4-FFF2-40B4-BE49-F238E27FC236}">
                  <a16:creationId xmlns:a16="http://schemas.microsoft.com/office/drawing/2014/main" id="{21AD7F8D-2E35-4411-8F39-03DE79D4B314}"/>
                </a:ext>
              </a:extLst>
            </p:cNvPr>
            <p:cNvSpPr/>
            <p:nvPr/>
          </p:nvSpPr>
          <p:spPr bwMode="auto">
            <a:xfrm>
              <a:off x="454210" y="1916792"/>
              <a:ext cx="5733470" cy="2276351"/>
            </a:xfrm>
            <a:prstGeom prst="rect">
              <a:avLst/>
            </a:prstGeom>
            <a:solidFill>
              <a:schemeClr val="bg1"/>
            </a:solid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l" defTabSz="895870" rtl="0" eaLnBrk="1" fontAlgn="auto" latinLnBrk="0" hangingPunct="1">
                <a:lnSpc>
                  <a:spcPct val="100000"/>
                </a:lnSpc>
                <a:spcBef>
                  <a:spcPts val="0"/>
                </a:spcBef>
                <a:spcAft>
                  <a:spcPts val="0"/>
                </a:spcAft>
                <a:buClrTx/>
                <a:buSzTx/>
                <a:buFontTx/>
                <a:buNone/>
                <a:tabLst/>
                <a:defRPr/>
              </a:pPr>
              <a:r>
                <a:rPr kumimoji="0" lang="en-US" sz="1961" b="0" i="0" u="none" strike="noStrike" kern="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Semibold" panose="020B0702040204020203" pitchFamily="34" charset="0"/>
                </a:rPr>
                <a:t>Real-time stream processing</a:t>
              </a:r>
            </a:p>
          </p:txBody>
        </p:sp>
        <p:grpSp>
          <p:nvGrpSpPr>
            <p:cNvPr id="124" name="Group 123">
              <a:extLst>
                <a:ext uri="{FF2B5EF4-FFF2-40B4-BE49-F238E27FC236}">
                  <a16:creationId xmlns:a16="http://schemas.microsoft.com/office/drawing/2014/main" id="{16D3219E-3D00-44F5-8C4D-62ACFD9CD544}"/>
                </a:ext>
              </a:extLst>
            </p:cNvPr>
            <p:cNvGrpSpPr/>
            <p:nvPr/>
          </p:nvGrpSpPr>
          <p:grpSpPr>
            <a:xfrm>
              <a:off x="762236" y="2788568"/>
              <a:ext cx="718411" cy="625156"/>
              <a:chOff x="1755775" y="2570163"/>
              <a:chExt cx="1320800" cy="1149351"/>
            </a:xfrm>
          </p:grpSpPr>
          <p:sp>
            <p:nvSpPr>
              <p:cNvPr id="125" name="Freeform 37">
                <a:extLst>
                  <a:ext uri="{FF2B5EF4-FFF2-40B4-BE49-F238E27FC236}">
                    <a16:creationId xmlns:a16="http://schemas.microsoft.com/office/drawing/2014/main" id="{3C74262B-C9F9-4A66-A775-ABB5AC88643E}"/>
                  </a:ext>
                </a:extLst>
              </p:cNvPr>
              <p:cNvSpPr>
                <a:spLocks/>
              </p:cNvSpPr>
              <p:nvPr/>
            </p:nvSpPr>
            <p:spPr bwMode="auto">
              <a:xfrm>
                <a:off x="2724150" y="2847976"/>
                <a:ext cx="352425" cy="76200"/>
              </a:xfrm>
              <a:custGeom>
                <a:avLst/>
                <a:gdLst>
                  <a:gd name="T0" fmla="*/ 93 w 94"/>
                  <a:gd name="T1" fmla="*/ 15 h 20"/>
                  <a:gd name="T2" fmla="*/ 93 w 94"/>
                  <a:gd name="T3" fmla="*/ 0 h 20"/>
                  <a:gd name="T4" fmla="*/ 1 w 94"/>
                  <a:gd name="T5" fmla="*/ 0 h 20"/>
                  <a:gd name="T6" fmla="*/ 1 w 94"/>
                  <a:gd name="T7" fmla="*/ 15 h 20"/>
                  <a:gd name="T8" fmla="*/ 1 w 94"/>
                  <a:gd name="T9" fmla="*/ 15 h 20"/>
                  <a:gd name="T10" fmla="*/ 6 w 94"/>
                  <a:gd name="T11" fmla="*/ 20 h 20"/>
                  <a:gd name="T12" fmla="*/ 89 w 94"/>
                  <a:gd name="T13" fmla="*/ 20 h 20"/>
                  <a:gd name="T14" fmla="*/ 93 w 94"/>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20">
                    <a:moveTo>
                      <a:pt x="93" y="15"/>
                    </a:moveTo>
                    <a:cubicBezTo>
                      <a:pt x="93" y="0"/>
                      <a:pt x="93" y="0"/>
                      <a:pt x="93" y="0"/>
                    </a:cubicBezTo>
                    <a:cubicBezTo>
                      <a:pt x="1" y="0"/>
                      <a:pt x="1" y="0"/>
                      <a:pt x="1" y="0"/>
                    </a:cubicBezTo>
                    <a:cubicBezTo>
                      <a:pt x="1" y="15"/>
                      <a:pt x="1" y="15"/>
                      <a:pt x="1" y="15"/>
                    </a:cubicBezTo>
                    <a:cubicBezTo>
                      <a:pt x="1" y="15"/>
                      <a:pt x="1" y="15"/>
                      <a:pt x="1" y="15"/>
                    </a:cubicBezTo>
                    <a:cubicBezTo>
                      <a:pt x="0" y="17"/>
                      <a:pt x="2" y="20"/>
                      <a:pt x="6" y="20"/>
                    </a:cubicBezTo>
                    <a:cubicBezTo>
                      <a:pt x="89" y="20"/>
                      <a:pt x="89" y="20"/>
                      <a:pt x="89" y="20"/>
                    </a:cubicBezTo>
                    <a:cubicBezTo>
                      <a:pt x="92" y="20"/>
                      <a:pt x="94" y="17"/>
                      <a:pt x="93" y="15"/>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26" name="Freeform 38">
                <a:extLst>
                  <a:ext uri="{FF2B5EF4-FFF2-40B4-BE49-F238E27FC236}">
                    <a16:creationId xmlns:a16="http://schemas.microsoft.com/office/drawing/2014/main" id="{D7B57F66-B300-46BF-9A49-52E0EEA60E38}"/>
                  </a:ext>
                </a:extLst>
              </p:cNvPr>
              <p:cNvSpPr>
                <a:spLocks/>
              </p:cNvSpPr>
              <p:nvPr/>
            </p:nvSpPr>
            <p:spPr bwMode="auto">
              <a:xfrm>
                <a:off x="2724150" y="2641601"/>
                <a:ext cx="352425" cy="222250"/>
              </a:xfrm>
              <a:custGeom>
                <a:avLst/>
                <a:gdLst>
                  <a:gd name="T0" fmla="*/ 93 w 94"/>
                  <a:gd name="T1" fmla="*/ 54 h 59"/>
                  <a:gd name="T2" fmla="*/ 88 w 94"/>
                  <a:gd name="T3" fmla="*/ 59 h 59"/>
                  <a:gd name="T4" fmla="*/ 6 w 94"/>
                  <a:gd name="T5" fmla="*/ 59 h 59"/>
                  <a:gd name="T6" fmla="*/ 1 w 94"/>
                  <a:gd name="T7" fmla="*/ 54 h 59"/>
                  <a:gd name="T8" fmla="*/ 13 w 94"/>
                  <a:gd name="T9" fmla="*/ 3 h 59"/>
                  <a:gd name="T10" fmla="*/ 18 w 94"/>
                  <a:gd name="T11" fmla="*/ 0 h 59"/>
                  <a:gd name="T12" fmla="*/ 76 w 94"/>
                  <a:gd name="T13" fmla="*/ 0 h 59"/>
                  <a:gd name="T14" fmla="*/ 81 w 94"/>
                  <a:gd name="T15" fmla="*/ 3 h 59"/>
                  <a:gd name="T16" fmla="*/ 93 w 94"/>
                  <a:gd name="T17" fmla="*/ 5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59">
                    <a:moveTo>
                      <a:pt x="93" y="54"/>
                    </a:moveTo>
                    <a:cubicBezTo>
                      <a:pt x="94" y="56"/>
                      <a:pt x="92" y="59"/>
                      <a:pt x="88" y="59"/>
                    </a:cubicBezTo>
                    <a:cubicBezTo>
                      <a:pt x="6" y="59"/>
                      <a:pt x="6" y="59"/>
                      <a:pt x="6" y="59"/>
                    </a:cubicBezTo>
                    <a:cubicBezTo>
                      <a:pt x="2" y="59"/>
                      <a:pt x="0" y="56"/>
                      <a:pt x="1" y="54"/>
                    </a:cubicBezTo>
                    <a:cubicBezTo>
                      <a:pt x="13" y="3"/>
                      <a:pt x="13" y="3"/>
                      <a:pt x="13" y="3"/>
                    </a:cubicBezTo>
                    <a:cubicBezTo>
                      <a:pt x="14" y="1"/>
                      <a:pt x="16" y="0"/>
                      <a:pt x="18" y="0"/>
                    </a:cubicBezTo>
                    <a:cubicBezTo>
                      <a:pt x="76" y="0"/>
                      <a:pt x="76" y="0"/>
                      <a:pt x="76" y="0"/>
                    </a:cubicBezTo>
                    <a:cubicBezTo>
                      <a:pt x="78" y="0"/>
                      <a:pt x="80" y="1"/>
                      <a:pt x="81" y="3"/>
                    </a:cubicBezTo>
                    <a:cubicBezTo>
                      <a:pt x="93" y="54"/>
                      <a:pt x="93" y="54"/>
                      <a:pt x="93" y="54"/>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27" name="Freeform 39">
                <a:extLst>
                  <a:ext uri="{FF2B5EF4-FFF2-40B4-BE49-F238E27FC236}">
                    <a16:creationId xmlns:a16="http://schemas.microsoft.com/office/drawing/2014/main" id="{A6B9D93A-D22F-4845-B5EB-681C57FA2D3F}"/>
                  </a:ext>
                </a:extLst>
              </p:cNvPr>
              <p:cNvSpPr>
                <a:spLocks/>
              </p:cNvSpPr>
              <p:nvPr/>
            </p:nvSpPr>
            <p:spPr bwMode="auto">
              <a:xfrm>
                <a:off x="2773363" y="2641601"/>
                <a:ext cx="300038" cy="206375"/>
              </a:xfrm>
              <a:custGeom>
                <a:avLst/>
                <a:gdLst>
                  <a:gd name="T0" fmla="*/ 63 w 80"/>
                  <a:gd name="T1" fmla="*/ 0 h 55"/>
                  <a:gd name="T2" fmla="*/ 5 w 80"/>
                  <a:gd name="T3" fmla="*/ 0 h 55"/>
                  <a:gd name="T4" fmla="*/ 0 w 80"/>
                  <a:gd name="T5" fmla="*/ 3 h 55"/>
                  <a:gd name="T6" fmla="*/ 0 w 80"/>
                  <a:gd name="T7" fmla="*/ 3 h 55"/>
                  <a:gd name="T8" fmla="*/ 5 w 80"/>
                  <a:gd name="T9" fmla="*/ 0 h 55"/>
                  <a:gd name="T10" fmla="*/ 63 w 80"/>
                  <a:gd name="T11" fmla="*/ 0 h 55"/>
                  <a:gd name="T12" fmla="*/ 68 w 80"/>
                  <a:gd name="T13" fmla="*/ 3 h 55"/>
                  <a:gd name="T14" fmla="*/ 80 w 80"/>
                  <a:gd name="T15" fmla="*/ 54 h 55"/>
                  <a:gd name="T16" fmla="*/ 80 w 80"/>
                  <a:gd name="T17" fmla="*/ 55 h 55"/>
                  <a:gd name="T18" fmla="*/ 80 w 80"/>
                  <a:gd name="T19" fmla="*/ 55 h 55"/>
                  <a:gd name="T20" fmla="*/ 80 w 80"/>
                  <a:gd name="T21" fmla="*/ 54 h 55"/>
                  <a:gd name="T22" fmla="*/ 68 w 80"/>
                  <a:gd name="T23" fmla="*/ 3 h 55"/>
                  <a:gd name="T24" fmla="*/ 63 w 80"/>
                  <a:gd name="T2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5">
                    <a:moveTo>
                      <a:pt x="63" y="0"/>
                    </a:moveTo>
                    <a:cubicBezTo>
                      <a:pt x="5" y="0"/>
                      <a:pt x="5" y="0"/>
                      <a:pt x="5" y="0"/>
                    </a:cubicBezTo>
                    <a:cubicBezTo>
                      <a:pt x="3" y="0"/>
                      <a:pt x="1" y="1"/>
                      <a:pt x="0" y="3"/>
                    </a:cubicBezTo>
                    <a:cubicBezTo>
                      <a:pt x="0" y="3"/>
                      <a:pt x="0" y="3"/>
                      <a:pt x="0" y="3"/>
                    </a:cubicBezTo>
                    <a:cubicBezTo>
                      <a:pt x="1" y="1"/>
                      <a:pt x="3" y="0"/>
                      <a:pt x="5" y="0"/>
                    </a:cubicBezTo>
                    <a:cubicBezTo>
                      <a:pt x="63" y="0"/>
                      <a:pt x="63" y="0"/>
                      <a:pt x="63" y="0"/>
                    </a:cubicBezTo>
                    <a:cubicBezTo>
                      <a:pt x="65" y="0"/>
                      <a:pt x="67" y="1"/>
                      <a:pt x="68" y="3"/>
                    </a:cubicBezTo>
                    <a:cubicBezTo>
                      <a:pt x="80" y="54"/>
                      <a:pt x="80" y="54"/>
                      <a:pt x="80" y="54"/>
                    </a:cubicBezTo>
                    <a:cubicBezTo>
                      <a:pt x="80" y="54"/>
                      <a:pt x="80" y="54"/>
                      <a:pt x="80" y="55"/>
                    </a:cubicBezTo>
                    <a:cubicBezTo>
                      <a:pt x="80" y="55"/>
                      <a:pt x="80" y="55"/>
                      <a:pt x="80" y="55"/>
                    </a:cubicBezTo>
                    <a:cubicBezTo>
                      <a:pt x="80" y="54"/>
                      <a:pt x="80" y="54"/>
                      <a:pt x="80" y="54"/>
                    </a:cubicBezTo>
                    <a:cubicBezTo>
                      <a:pt x="68" y="3"/>
                      <a:pt x="68" y="3"/>
                      <a:pt x="68" y="3"/>
                    </a:cubicBezTo>
                    <a:cubicBezTo>
                      <a:pt x="67" y="1"/>
                      <a:pt x="65" y="0"/>
                      <a:pt x="6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28" name="Freeform 40">
                <a:extLst>
                  <a:ext uri="{FF2B5EF4-FFF2-40B4-BE49-F238E27FC236}">
                    <a16:creationId xmlns:a16="http://schemas.microsoft.com/office/drawing/2014/main" id="{885B9B11-89D0-4E62-A5BB-ABCDCDA2E6F5}"/>
                  </a:ext>
                </a:extLst>
              </p:cNvPr>
              <p:cNvSpPr>
                <a:spLocks/>
              </p:cNvSpPr>
              <p:nvPr/>
            </p:nvSpPr>
            <p:spPr bwMode="auto">
              <a:xfrm>
                <a:off x="3054350" y="2847976"/>
                <a:ext cx="22225" cy="15875"/>
              </a:xfrm>
              <a:custGeom>
                <a:avLst/>
                <a:gdLst>
                  <a:gd name="T0" fmla="*/ 5 w 6"/>
                  <a:gd name="T1" fmla="*/ 0 h 4"/>
                  <a:gd name="T2" fmla="*/ 5 w 6"/>
                  <a:gd name="T3" fmla="*/ 0 h 4"/>
                  <a:gd name="T4" fmla="*/ 0 w 6"/>
                  <a:gd name="T5" fmla="*/ 4 h 4"/>
                  <a:gd name="T6" fmla="*/ 1 w 6"/>
                  <a:gd name="T7" fmla="*/ 4 h 4"/>
                  <a:gd name="T8" fmla="*/ 5 w 6"/>
                  <a:gd name="T9" fmla="*/ 0 h 4"/>
                </a:gdLst>
                <a:ahLst/>
                <a:cxnLst>
                  <a:cxn ang="0">
                    <a:pos x="T0" y="T1"/>
                  </a:cxn>
                  <a:cxn ang="0">
                    <a:pos x="T2" y="T3"/>
                  </a:cxn>
                  <a:cxn ang="0">
                    <a:pos x="T4" y="T5"/>
                  </a:cxn>
                  <a:cxn ang="0">
                    <a:pos x="T6" y="T7"/>
                  </a:cxn>
                  <a:cxn ang="0">
                    <a:pos x="T8" y="T9"/>
                  </a:cxn>
                </a:cxnLst>
                <a:rect l="0" t="0" r="r" b="b"/>
                <a:pathLst>
                  <a:path w="6" h="4">
                    <a:moveTo>
                      <a:pt x="5" y="0"/>
                    </a:moveTo>
                    <a:cubicBezTo>
                      <a:pt x="5" y="0"/>
                      <a:pt x="5" y="0"/>
                      <a:pt x="5" y="0"/>
                    </a:cubicBezTo>
                    <a:cubicBezTo>
                      <a:pt x="6" y="2"/>
                      <a:pt x="3" y="4"/>
                      <a:pt x="0" y="4"/>
                    </a:cubicBezTo>
                    <a:cubicBezTo>
                      <a:pt x="1" y="4"/>
                      <a:pt x="1" y="4"/>
                      <a:pt x="1" y="4"/>
                    </a:cubicBezTo>
                    <a:cubicBezTo>
                      <a:pt x="4" y="4"/>
                      <a:pt x="6" y="2"/>
                      <a:pt x="5" y="0"/>
                    </a:cubicBezTo>
                  </a:path>
                </a:pathLst>
              </a:custGeom>
              <a:solidFill>
                <a:srgbClr val="C6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29" name="Freeform 41">
                <a:extLst>
                  <a:ext uri="{FF2B5EF4-FFF2-40B4-BE49-F238E27FC236}">
                    <a16:creationId xmlns:a16="http://schemas.microsoft.com/office/drawing/2014/main" id="{64E09922-CB0D-49F9-B775-135F6E7F3371}"/>
                  </a:ext>
                </a:extLst>
              </p:cNvPr>
              <p:cNvSpPr>
                <a:spLocks noEditPoints="1"/>
              </p:cNvSpPr>
              <p:nvPr/>
            </p:nvSpPr>
            <p:spPr bwMode="auto">
              <a:xfrm>
                <a:off x="2724150" y="2641601"/>
                <a:ext cx="352425" cy="222250"/>
              </a:xfrm>
              <a:custGeom>
                <a:avLst/>
                <a:gdLst>
                  <a:gd name="T0" fmla="*/ 13 w 94"/>
                  <a:gd name="T1" fmla="*/ 53 h 59"/>
                  <a:gd name="T2" fmla="*/ 9 w 94"/>
                  <a:gd name="T3" fmla="*/ 49 h 59"/>
                  <a:gd name="T4" fmla="*/ 19 w 94"/>
                  <a:gd name="T5" fmla="*/ 8 h 59"/>
                  <a:gd name="T6" fmla="*/ 23 w 94"/>
                  <a:gd name="T7" fmla="*/ 6 h 59"/>
                  <a:gd name="T8" fmla="*/ 71 w 94"/>
                  <a:gd name="T9" fmla="*/ 6 h 59"/>
                  <a:gd name="T10" fmla="*/ 75 w 94"/>
                  <a:gd name="T11" fmla="*/ 8 h 59"/>
                  <a:gd name="T12" fmla="*/ 85 w 94"/>
                  <a:gd name="T13" fmla="*/ 49 h 59"/>
                  <a:gd name="T14" fmla="*/ 81 w 94"/>
                  <a:gd name="T15" fmla="*/ 53 h 59"/>
                  <a:gd name="T16" fmla="*/ 13 w 94"/>
                  <a:gd name="T17" fmla="*/ 53 h 59"/>
                  <a:gd name="T18" fmla="*/ 76 w 94"/>
                  <a:gd name="T19" fmla="*/ 0 h 59"/>
                  <a:gd name="T20" fmla="*/ 18 w 94"/>
                  <a:gd name="T21" fmla="*/ 0 h 59"/>
                  <a:gd name="T22" fmla="*/ 13 w 94"/>
                  <a:gd name="T23" fmla="*/ 3 h 59"/>
                  <a:gd name="T24" fmla="*/ 13 w 94"/>
                  <a:gd name="T25" fmla="*/ 3 h 59"/>
                  <a:gd name="T26" fmla="*/ 1 w 94"/>
                  <a:gd name="T27" fmla="*/ 54 h 59"/>
                  <a:gd name="T28" fmla="*/ 6 w 94"/>
                  <a:gd name="T29" fmla="*/ 59 h 59"/>
                  <a:gd name="T30" fmla="*/ 88 w 94"/>
                  <a:gd name="T31" fmla="*/ 59 h 59"/>
                  <a:gd name="T32" fmla="*/ 93 w 94"/>
                  <a:gd name="T33" fmla="*/ 55 h 59"/>
                  <a:gd name="T34" fmla="*/ 93 w 94"/>
                  <a:gd name="T35" fmla="*/ 54 h 59"/>
                  <a:gd name="T36" fmla="*/ 81 w 94"/>
                  <a:gd name="T37" fmla="*/ 3 h 59"/>
                  <a:gd name="T38" fmla="*/ 76 w 94"/>
                  <a:gd name="T3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59">
                    <a:moveTo>
                      <a:pt x="13" y="53"/>
                    </a:moveTo>
                    <a:cubicBezTo>
                      <a:pt x="10" y="53"/>
                      <a:pt x="9" y="51"/>
                      <a:pt x="9" y="49"/>
                    </a:cubicBezTo>
                    <a:cubicBezTo>
                      <a:pt x="19" y="8"/>
                      <a:pt x="19" y="8"/>
                      <a:pt x="19" y="8"/>
                    </a:cubicBezTo>
                    <a:cubicBezTo>
                      <a:pt x="19" y="7"/>
                      <a:pt x="21" y="6"/>
                      <a:pt x="23" y="6"/>
                    </a:cubicBezTo>
                    <a:cubicBezTo>
                      <a:pt x="71" y="6"/>
                      <a:pt x="71" y="6"/>
                      <a:pt x="71" y="6"/>
                    </a:cubicBezTo>
                    <a:cubicBezTo>
                      <a:pt x="72" y="6"/>
                      <a:pt x="74" y="7"/>
                      <a:pt x="75" y="8"/>
                    </a:cubicBezTo>
                    <a:cubicBezTo>
                      <a:pt x="85" y="49"/>
                      <a:pt x="85" y="49"/>
                      <a:pt x="85" y="49"/>
                    </a:cubicBezTo>
                    <a:cubicBezTo>
                      <a:pt x="85" y="51"/>
                      <a:pt x="84" y="53"/>
                      <a:pt x="81" y="53"/>
                    </a:cubicBezTo>
                    <a:cubicBezTo>
                      <a:pt x="13" y="53"/>
                      <a:pt x="13" y="53"/>
                      <a:pt x="13" y="53"/>
                    </a:cubicBezTo>
                    <a:moveTo>
                      <a:pt x="76" y="0"/>
                    </a:moveTo>
                    <a:cubicBezTo>
                      <a:pt x="18" y="0"/>
                      <a:pt x="18" y="0"/>
                      <a:pt x="18" y="0"/>
                    </a:cubicBezTo>
                    <a:cubicBezTo>
                      <a:pt x="16" y="0"/>
                      <a:pt x="14" y="1"/>
                      <a:pt x="13" y="3"/>
                    </a:cubicBezTo>
                    <a:cubicBezTo>
                      <a:pt x="13" y="3"/>
                      <a:pt x="13" y="3"/>
                      <a:pt x="13" y="3"/>
                    </a:cubicBezTo>
                    <a:cubicBezTo>
                      <a:pt x="1" y="54"/>
                      <a:pt x="1" y="54"/>
                      <a:pt x="1" y="54"/>
                    </a:cubicBezTo>
                    <a:cubicBezTo>
                      <a:pt x="0" y="56"/>
                      <a:pt x="2" y="59"/>
                      <a:pt x="6" y="59"/>
                    </a:cubicBezTo>
                    <a:cubicBezTo>
                      <a:pt x="88" y="59"/>
                      <a:pt x="88" y="59"/>
                      <a:pt x="88" y="59"/>
                    </a:cubicBezTo>
                    <a:cubicBezTo>
                      <a:pt x="91" y="59"/>
                      <a:pt x="94" y="57"/>
                      <a:pt x="93" y="55"/>
                    </a:cubicBezTo>
                    <a:cubicBezTo>
                      <a:pt x="93" y="54"/>
                      <a:pt x="93" y="54"/>
                      <a:pt x="93" y="54"/>
                    </a:cubicBezTo>
                    <a:cubicBezTo>
                      <a:pt x="81" y="3"/>
                      <a:pt x="81" y="3"/>
                      <a:pt x="81" y="3"/>
                    </a:cubicBezTo>
                    <a:cubicBezTo>
                      <a:pt x="80" y="1"/>
                      <a:pt x="78" y="0"/>
                      <a:pt x="76" y="0"/>
                    </a:cubicBezTo>
                  </a:path>
                </a:pathLst>
              </a:custGeom>
              <a:solidFill>
                <a:srgbClr val="C6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30" name="Freeform 42">
                <a:extLst>
                  <a:ext uri="{FF2B5EF4-FFF2-40B4-BE49-F238E27FC236}">
                    <a16:creationId xmlns:a16="http://schemas.microsoft.com/office/drawing/2014/main" id="{713D17A5-DF82-4879-A439-573F78CA86AC}"/>
                  </a:ext>
                </a:extLst>
              </p:cNvPr>
              <p:cNvSpPr>
                <a:spLocks/>
              </p:cNvSpPr>
              <p:nvPr/>
            </p:nvSpPr>
            <p:spPr bwMode="auto">
              <a:xfrm>
                <a:off x="2798763" y="2886076"/>
                <a:ext cx="203200" cy="19050"/>
              </a:xfrm>
              <a:custGeom>
                <a:avLst/>
                <a:gdLst>
                  <a:gd name="T0" fmla="*/ 128 w 128"/>
                  <a:gd name="T1" fmla="*/ 0 h 12"/>
                  <a:gd name="T2" fmla="*/ 121 w 128"/>
                  <a:gd name="T3" fmla="*/ 0 h 12"/>
                  <a:gd name="T4" fmla="*/ 121 w 128"/>
                  <a:gd name="T5" fmla="*/ 7 h 12"/>
                  <a:gd name="T6" fmla="*/ 104 w 128"/>
                  <a:gd name="T7" fmla="*/ 7 h 12"/>
                  <a:gd name="T8" fmla="*/ 104 w 128"/>
                  <a:gd name="T9" fmla="*/ 0 h 12"/>
                  <a:gd name="T10" fmla="*/ 97 w 128"/>
                  <a:gd name="T11" fmla="*/ 0 h 12"/>
                  <a:gd name="T12" fmla="*/ 97 w 128"/>
                  <a:gd name="T13" fmla="*/ 7 h 12"/>
                  <a:gd name="T14" fmla="*/ 81 w 128"/>
                  <a:gd name="T15" fmla="*/ 7 h 12"/>
                  <a:gd name="T16" fmla="*/ 81 w 128"/>
                  <a:gd name="T17" fmla="*/ 0 h 12"/>
                  <a:gd name="T18" fmla="*/ 74 w 128"/>
                  <a:gd name="T19" fmla="*/ 0 h 12"/>
                  <a:gd name="T20" fmla="*/ 74 w 128"/>
                  <a:gd name="T21" fmla="*/ 7 h 12"/>
                  <a:gd name="T22" fmla="*/ 55 w 128"/>
                  <a:gd name="T23" fmla="*/ 7 h 12"/>
                  <a:gd name="T24" fmla="*/ 55 w 128"/>
                  <a:gd name="T25" fmla="*/ 0 h 12"/>
                  <a:gd name="T26" fmla="*/ 48 w 128"/>
                  <a:gd name="T27" fmla="*/ 0 h 12"/>
                  <a:gd name="T28" fmla="*/ 48 w 128"/>
                  <a:gd name="T29" fmla="*/ 7 h 12"/>
                  <a:gd name="T30" fmla="*/ 31 w 128"/>
                  <a:gd name="T31" fmla="*/ 7 h 12"/>
                  <a:gd name="T32" fmla="*/ 31 w 128"/>
                  <a:gd name="T33" fmla="*/ 0 h 12"/>
                  <a:gd name="T34" fmla="*/ 24 w 128"/>
                  <a:gd name="T35" fmla="*/ 0 h 12"/>
                  <a:gd name="T36" fmla="*/ 24 w 128"/>
                  <a:gd name="T37" fmla="*/ 7 h 12"/>
                  <a:gd name="T38" fmla="*/ 7 w 128"/>
                  <a:gd name="T39" fmla="*/ 7 h 12"/>
                  <a:gd name="T40" fmla="*/ 7 w 128"/>
                  <a:gd name="T41" fmla="*/ 0 h 12"/>
                  <a:gd name="T42" fmla="*/ 0 w 128"/>
                  <a:gd name="T43" fmla="*/ 0 h 12"/>
                  <a:gd name="T44" fmla="*/ 0 w 128"/>
                  <a:gd name="T45" fmla="*/ 7 h 12"/>
                  <a:gd name="T46" fmla="*/ 0 w 128"/>
                  <a:gd name="T47" fmla="*/ 12 h 12"/>
                  <a:gd name="T48" fmla="*/ 7 w 128"/>
                  <a:gd name="T49" fmla="*/ 12 h 12"/>
                  <a:gd name="T50" fmla="*/ 24 w 128"/>
                  <a:gd name="T51" fmla="*/ 12 h 12"/>
                  <a:gd name="T52" fmla="*/ 31 w 128"/>
                  <a:gd name="T53" fmla="*/ 12 h 12"/>
                  <a:gd name="T54" fmla="*/ 48 w 128"/>
                  <a:gd name="T55" fmla="*/ 12 h 12"/>
                  <a:gd name="T56" fmla="*/ 55 w 128"/>
                  <a:gd name="T57" fmla="*/ 12 h 12"/>
                  <a:gd name="T58" fmla="*/ 74 w 128"/>
                  <a:gd name="T59" fmla="*/ 12 h 12"/>
                  <a:gd name="T60" fmla="*/ 81 w 128"/>
                  <a:gd name="T61" fmla="*/ 12 h 12"/>
                  <a:gd name="T62" fmla="*/ 97 w 128"/>
                  <a:gd name="T63" fmla="*/ 12 h 12"/>
                  <a:gd name="T64" fmla="*/ 104 w 128"/>
                  <a:gd name="T65" fmla="*/ 12 h 12"/>
                  <a:gd name="T66" fmla="*/ 121 w 128"/>
                  <a:gd name="T67" fmla="*/ 12 h 12"/>
                  <a:gd name="T68" fmla="*/ 123 w 128"/>
                  <a:gd name="T69" fmla="*/ 12 h 12"/>
                  <a:gd name="T70" fmla="*/ 128 w 128"/>
                  <a:gd name="T71" fmla="*/ 12 h 12"/>
                  <a:gd name="T72" fmla="*/ 128 w 128"/>
                  <a:gd name="T7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
                    <a:moveTo>
                      <a:pt x="128" y="0"/>
                    </a:moveTo>
                    <a:lnTo>
                      <a:pt x="121" y="0"/>
                    </a:lnTo>
                    <a:lnTo>
                      <a:pt x="121" y="7"/>
                    </a:lnTo>
                    <a:lnTo>
                      <a:pt x="104" y="7"/>
                    </a:lnTo>
                    <a:lnTo>
                      <a:pt x="104" y="0"/>
                    </a:lnTo>
                    <a:lnTo>
                      <a:pt x="97" y="0"/>
                    </a:lnTo>
                    <a:lnTo>
                      <a:pt x="97" y="7"/>
                    </a:lnTo>
                    <a:lnTo>
                      <a:pt x="81" y="7"/>
                    </a:lnTo>
                    <a:lnTo>
                      <a:pt x="81" y="0"/>
                    </a:lnTo>
                    <a:lnTo>
                      <a:pt x="74" y="0"/>
                    </a:lnTo>
                    <a:lnTo>
                      <a:pt x="74" y="7"/>
                    </a:lnTo>
                    <a:lnTo>
                      <a:pt x="55" y="7"/>
                    </a:lnTo>
                    <a:lnTo>
                      <a:pt x="55" y="0"/>
                    </a:lnTo>
                    <a:lnTo>
                      <a:pt x="48" y="0"/>
                    </a:lnTo>
                    <a:lnTo>
                      <a:pt x="48" y="7"/>
                    </a:lnTo>
                    <a:lnTo>
                      <a:pt x="31" y="7"/>
                    </a:lnTo>
                    <a:lnTo>
                      <a:pt x="31" y="0"/>
                    </a:lnTo>
                    <a:lnTo>
                      <a:pt x="24" y="0"/>
                    </a:lnTo>
                    <a:lnTo>
                      <a:pt x="24" y="7"/>
                    </a:lnTo>
                    <a:lnTo>
                      <a:pt x="7" y="7"/>
                    </a:lnTo>
                    <a:lnTo>
                      <a:pt x="7" y="0"/>
                    </a:lnTo>
                    <a:lnTo>
                      <a:pt x="0" y="0"/>
                    </a:lnTo>
                    <a:lnTo>
                      <a:pt x="0" y="7"/>
                    </a:lnTo>
                    <a:lnTo>
                      <a:pt x="0" y="12"/>
                    </a:lnTo>
                    <a:lnTo>
                      <a:pt x="7" y="12"/>
                    </a:lnTo>
                    <a:lnTo>
                      <a:pt x="24" y="12"/>
                    </a:lnTo>
                    <a:lnTo>
                      <a:pt x="31" y="12"/>
                    </a:lnTo>
                    <a:lnTo>
                      <a:pt x="48" y="12"/>
                    </a:lnTo>
                    <a:lnTo>
                      <a:pt x="55" y="12"/>
                    </a:lnTo>
                    <a:lnTo>
                      <a:pt x="74" y="12"/>
                    </a:lnTo>
                    <a:lnTo>
                      <a:pt x="81" y="12"/>
                    </a:lnTo>
                    <a:lnTo>
                      <a:pt x="97" y="12"/>
                    </a:lnTo>
                    <a:lnTo>
                      <a:pt x="104" y="12"/>
                    </a:lnTo>
                    <a:lnTo>
                      <a:pt x="121" y="12"/>
                    </a:lnTo>
                    <a:lnTo>
                      <a:pt x="123" y="12"/>
                    </a:lnTo>
                    <a:lnTo>
                      <a:pt x="128" y="12"/>
                    </a:lnTo>
                    <a:lnTo>
                      <a:pt x="128" y="0"/>
                    </a:lnTo>
                    <a:close/>
                  </a:path>
                </a:pathLst>
              </a:custGeom>
              <a:solidFill>
                <a:srgbClr val="5F5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31" name="Freeform 43">
                <a:extLst>
                  <a:ext uri="{FF2B5EF4-FFF2-40B4-BE49-F238E27FC236}">
                    <a16:creationId xmlns:a16="http://schemas.microsoft.com/office/drawing/2014/main" id="{3E7DA921-3B05-400A-B376-A0941157B108}"/>
                  </a:ext>
                </a:extLst>
              </p:cNvPr>
              <p:cNvSpPr>
                <a:spLocks/>
              </p:cNvSpPr>
              <p:nvPr/>
            </p:nvSpPr>
            <p:spPr bwMode="auto">
              <a:xfrm>
                <a:off x="2798763" y="2886076"/>
                <a:ext cx="203200" cy="19050"/>
              </a:xfrm>
              <a:custGeom>
                <a:avLst/>
                <a:gdLst>
                  <a:gd name="T0" fmla="*/ 128 w 128"/>
                  <a:gd name="T1" fmla="*/ 0 h 12"/>
                  <a:gd name="T2" fmla="*/ 121 w 128"/>
                  <a:gd name="T3" fmla="*/ 0 h 12"/>
                  <a:gd name="T4" fmla="*/ 121 w 128"/>
                  <a:gd name="T5" fmla="*/ 7 h 12"/>
                  <a:gd name="T6" fmla="*/ 104 w 128"/>
                  <a:gd name="T7" fmla="*/ 7 h 12"/>
                  <a:gd name="T8" fmla="*/ 104 w 128"/>
                  <a:gd name="T9" fmla="*/ 0 h 12"/>
                  <a:gd name="T10" fmla="*/ 97 w 128"/>
                  <a:gd name="T11" fmla="*/ 0 h 12"/>
                  <a:gd name="T12" fmla="*/ 97 w 128"/>
                  <a:gd name="T13" fmla="*/ 7 h 12"/>
                  <a:gd name="T14" fmla="*/ 81 w 128"/>
                  <a:gd name="T15" fmla="*/ 7 h 12"/>
                  <a:gd name="T16" fmla="*/ 81 w 128"/>
                  <a:gd name="T17" fmla="*/ 0 h 12"/>
                  <a:gd name="T18" fmla="*/ 74 w 128"/>
                  <a:gd name="T19" fmla="*/ 0 h 12"/>
                  <a:gd name="T20" fmla="*/ 74 w 128"/>
                  <a:gd name="T21" fmla="*/ 7 h 12"/>
                  <a:gd name="T22" fmla="*/ 55 w 128"/>
                  <a:gd name="T23" fmla="*/ 7 h 12"/>
                  <a:gd name="T24" fmla="*/ 55 w 128"/>
                  <a:gd name="T25" fmla="*/ 0 h 12"/>
                  <a:gd name="T26" fmla="*/ 48 w 128"/>
                  <a:gd name="T27" fmla="*/ 0 h 12"/>
                  <a:gd name="T28" fmla="*/ 48 w 128"/>
                  <a:gd name="T29" fmla="*/ 7 h 12"/>
                  <a:gd name="T30" fmla="*/ 31 w 128"/>
                  <a:gd name="T31" fmla="*/ 7 h 12"/>
                  <a:gd name="T32" fmla="*/ 31 w 128"/>
                  <a:gd name="T33" fmla="*/ 0 h 12"/>
                  <a:gd name="T34" fmla="*/ 24 w 128"/>
                  <a:gd name="T35" fmla="*/ 0 h 12"/>
                  <a:gd name="T36" fmla="*/ 24 w 128"/>
                  <a:gd name="T37" fmla="*/ 7 h 12"/>
                  <a:gd name="T38" fmla="*/ 7 w 128"/>
                  <a:gd name="T39" fmla="*/ 7 h 12"/>
                  <a:gd name="T40" fmla="*/ 7 w 128"/>
                  <a:gd name="T41" fmla="*/ 0 h 12"/>
                  <a:gd name="T42" fmla="*/ 0 w 128"/>
                  <a:gd name="T43" fmla="*/ 0 h 12"/>
                  <a:gd name="T44" fmla="*/ 0 w 128"/>
                  <a:gd name="T45" fmla="*/ 7 h 12"/>
                  <a:gd name="T46" fmla="*/ 0 w 128"/>
                  <a:gd name="T47" fmla="*/ 12 h 12"/>
                  <a:gd name="T48" fmla="*/ 7 w 128"/>
                  <a:gd name="T49" fmla="*/ 12 h 12"/>
                  <a:gd name="T50" fmla="*/ 24 w 128"/>
                  <a:gd name="T51" fmla="*/ 12 h 12"/>
                  <a:gd name="T52" fmla="*/ 31 w 128"/>
                  <a:gd name="T53" fmla="*/ 12 h 12"/>
                  <a:gd name="T54" fmla="*/ 48 w 128"/>
                  <a:gd name="T55" fmla="*/ 12 h 12"/>
                  <a:gd name="T56" fmla="*/ 55 w 128"/>
                  <a:gd name="T57" fmla="*/ 12 h 12"/>
                  <a:gd name="T58" fmla="*/ 74 w 128"/>
                  <a:gd name="T59" fmla="*/ 12 h 12"/>
                  <a:gd name="T60" fmla="*/ 81 w 128"/>
                  <a:gd name="T61" fmla="*/ 12 h 12"/>
                  <a:gd name="T62" fmla="*/ 97 w 128"/>
                  <a:gd name="T63" fmla="*/ 12 h 12"/>
                  <a:gd name="T64" fmla="*/ 104 w 128"/>
                  <a:gd name="T65" fmla="*/ 12 h 12"/>
                  <a:gd name="T66" fmla="*/ 121 w 128"/>
                  <a:gd name="T67" fmla="*/ 12 h 12"/>
                  <a:gd name="T68" fmla="*/ 123 w 128"/>
                  <a:gd name="T69" fmla="*/ 12 h 12"/>
                  <a:gd name="T70" fmla="*/ 128 w 128"/>
                  <a:gd name="T71" fmla="*/ 12 h 12"/>
                  <a:gd name="T72" fmla="*/ 128 w 128"/>
                  <a:gd name="T7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
                    <a:moveTo>
                      <a:pt x="128" y="0"/>
                    </a:moveTo>
                    <a:lnTo>
                      <a:pt x="121" y="0"/>
                    </a:lnTo>
                    <a:lnTo>
                      <a:pt x="121" y="7"/>
                    </a:lnTo>
                    <a:lnTo>
                      <a:pt x="104" y="7"/>
                    </a:lnTo>
                    <a:lnTo>
                      <a:pt x="104" y="0"/>
                    </a:lnTo>
                    <a:lnTo>
                      <a:pt x="97" y="0"/>
                    </a:lnTo>
                    <a:lnTo>
                      <a:pt x="97" y="7"/>
                    </a:lnTo>
                    <a:lnTo>
                      <a:pt x="81" y="7"/>
                    </a:lnTo>
                    <a:lnTo>
                      <a:pt x="81" y="0"/>
                    </a:lnTo>
                    <a:lnTo>
                      <a:pt x="74" y="0"/>
                    </a:lnTo>
                    <a:lnTo>
                      <a:pt x="74" y="7"/>
                    </a:lnTo>
                    <a:lnTo>
                      <a:pt x="55" y="7"/>
                    </a:lnTo>
                    <a:lnTo>
                      <a:pt x="55" y="0"/>
                    </a:lnTo>
                    <a:lnTo>
                      <a:pt x="48" y="0"/>
                    </a:lnTo>
                    <a:lnTo>
                      <a:pt x="48" y="7"/>
                    </a:lnTo>
                    <a:lnTo>
                      <a:pt x="31" y="7"/>
                    </a:lnTo>
                    <a:lnTo>
                      <a:pt x="31" y="0"/>
                    </a:lnTo>
                    <a:lnTo>
                      <a:pt x="24" y="0"/>
                    </a:lnTo>
                    <a:lnTo>
                      <a:pt x="24" y="7"/>
                    </a:lnTo>
                    <a:lnTo>
                      <a:pt x="7" y="7"/>
                    </a:lnTo>
                    <a:lnTo>
                      <a:pt x="7" y="0"/>
                    </a:lnTo>
                    <a:lnTo>
                      <a:pt x="0" y="0"/>
                    </a:lnTo>
                    <a:lnTo>
                      <a:pt x="0" y="7"/>
                    </a:lnTo>
                    <a:lnTo>
                      <a:pt x="0" y="12"/>
                    </a:lnTo>
                    <a:lnTo>
                      <a:pt x="7" y="12"/>
                    </a:lnTo>
                    <a:lnTo>
                      <a:pt x="24" y="12"/>
                    </a:lnTo>
                    <a:lnTo>
                      <a:pt x="31" y="12"/>
                    </a:lnTo>
                    <a:lnTo>
                      <a:pt x="48" y="12"/>
                    </a:lnTo>
                    <a:lnTo>
                      <a:pt x="55" y="12"/>
                    </a:lnTo>
                    <a:lnTo>
                      <a:pt x="74" y="12"/>
                    </a:lnTo>
                    <a:lnTo>
                      <a:pt x="81" y="12"/>
                    </a:lnTo>
                    <a:lnTo>
                      <a:pt x="97" y="12"/>
                    </a:lnTo>
                    <a:lnTo>
                      <a:pt x="104" y="12"/>
                    </a:lnTo>
                    <a:lnTo>
                      <a:pt x="121" y="12"/>
                    </a:lnTo>
                    <a:lnTo>
                      <a:pt x="123" y="12"/>
                    </a:lnTo>
                    <a:lnTo>
                      <a:pt x="128" y="12"/>
                    </a:lnTo>
                    <a:lnTo>
                      <a:pt x="1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32" name="Freeform 44">
                <a:extLst>
                  <a:ext uri="{FF2B5EF4-FFF2-40B4-BE49-F238E27FC236}">
                    <a16:creationId xmlns:a16="http://schemas.microsoft.com/office/drawing/2014/main" id="{030DFE1D-F0AE-4685-9FD3-E1A644622CFA}"/>
                  </a:ext>
                </a:extLst>
              </p:cNvPr>
              <p:cNvSpPr>
                <a:spLocks/>
              </p:cNvSpPr>
              <p:nvPr/>
            </p:nvSpPr>
            <p:spPr bwMode="auto">
              <a:xfrm>
                <a:off x="2536825" y="3324226"/>
                <a:ext cx="533400" cy="198438"/>
              </a:xfrm>
              <a:custGeom>
                <a:avLst/>
                <a:gdLst>
                  <a:gd name="T0" fmla="*/ 0 w 336"/>
                  <a:gd name="T1" fmla="*/ 0 h 125"/>
                  <a:gd name="T2" fmla="*/ 0 w 336"/>
                  <a:gd name="T3" fmla="*/ 125 h 125"/>
                  <a:gd name="T4" fmla="*/ 90 w 336"/>
                  <a:gd name="T5" fmla="*/ 125 h 125"/>
                  <a:gd name="T6" fmla="*/ 90 w 336"/>
                  <a:gd name="T7" fmla="*/ 90 h 125"/>
                  <a:gd name="T8" fmla="*/ 165 w 336"/>
                  <a:gd name="T9" fmla="*/ 90 h 125"/>
                  <a:gd name="T10" fmla="*/ 165 w 336"/>
                  <a:gd name="T11" fmla="*/ 125 h 125"/>
                  <a:gd name="T12" fmla="*/ 336 w 336"/>
                  <a:gd name="T13" fmla="*/ 125 h 125"/>
                  <a:gd name="T14" fmla="*/ 336 w 336"/>
                  <a:gd name="T15" fmla="*/ 0 h 125"/>
                  <a:gd name="T16" fmla="*/ 0 w 336"/>
                  <a:gd name="T1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125">
                    <a:moveTo>
                      <a:pt x="0" y="0"/>
                    </a:moveTo>
                    <a:lnTo>
                      <a:pt x="0" y="125"/>
                    </a:lnTo>
                    <a:lnTo>
                      <a:pt x="90" y="125"/>
                    </a:lnTo>
                    <a:lnTo>
                      <a:pt x="90" y="90"/>
                    </a:lnTo>
                    <a:lnTo>
                      <a:pt x="165" y="90"/>
                    </a:lnTo>
                    <a:lnTo>
                      <a:pt x="165" y="125"/>
                    </a:lnTo>
                    <a:lnTo>
                      <a:pt x="336" y="125"/>
                    </a:lnTo>
                    <a:lnTo>
                      <a:pt x="336"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33" name="Rectangle 45">
                <a:extLst>
                  <a:ext uri="{FF2B5EF4-FFF2-40B4-BE49-F238E27FC236}">
                    <a16:creationId xmlns:a16="http://schemas.microsoft.com/office/drawing/2014/main" id="{56C17150-0EF3-46C7-B126-D028020FB1BC}"/>
                  </a:ext>
                </a:extLst>
              </p:cNvPr>
              <p:cNvSpPr>
                <a:spLocks noChangeArrowheads="1"/>
              </p:cNvSpPr>
              <p:nvPr/>
            </p:nvSpPr>
            <p:spPr bwMode="auto">
              <a:xfrm>
                <a:off x="2963863" y="3324226"/>
                <a:ext cx="106363" cy="19843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34" name="Rectangle 46">
                <a:extLst>
                  <a:ext uri="{FF2B5EF4-FFF2-40B4-BE49-F238E27FC236}">
                    <a16:creationId xmlns:a16="http://schemas.microsoft.com/office/drawing/2014/main" id="{725C9702-450F-4873-AA9B-4EC4B28ADBA3}"/>
                  </a:ext>
                </a:extLst>
              </p:cNvPr>
              <p:cNvSpPr>
                <a:spLocks noChangeArrowheads="1"/>
              </p:cNvSpPr>
              <p:nvPr/>
            </p:nvSpPr>
            <p:spPr bwMode="auto">
              <a:xfrm>
                <a:off x="2649538" y="3406776"/>
                <a:ext cx="30163"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35" name="Rectangle 47">
                <a:extLst>
                  <a:ext uri="{FF2B5EF4-FFF2-40B4-BE49-F238E27FC236}">
                    <a16:creationId xmlns:a16="http://schemas.microsoft.com/office/drawing/2014/main" id="{87E8CF9C-25F5-4158-B641-E9BDA4223271}"/>
                  </a:ext>
                </a:extLst>
              </p:cNvPr>
              <p:cNvSpPr>
                <a:spLocks noChangeArrowheads="1"/>
              </p:cNvSpPr>
              <p:nvPr/>
            </p:nvSpPr>
            <p:spPr bwMode="auto">
              <a:xfrm>
                <a:off x="2581275" y="3406776"/>
                <a:ext cx="30163"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36" name="Rectangle 48">
                <a:extLst>
                  <a:ext uri="{FF2B5EF4-FFF2-40B4-BE49-F238E27FC236}">
                    <a16:creationId xmlns:a16="http://schemas.microsoft.com/office/drawing/2014/main" id="{E9BD8596-45A1-4947-8A7C-DB9B5544D4CF}"/>
                  </a:ext>
                </a:extLst>
              </p:cNvPr>
              <p:cNvSpPr>
                <a:spLocks noChangeArrowheads="1"/>
              </p:cNvSpPr>
              <p:nvPr/>
            </p:nvSpPr>
            <p:spPr bwMode="auto">
              <a:xfrm>
                <a:off x="2724150" y="3406776"/>
                <a:ext cx="30163"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37" name="Rectangle 49">
                <a:extLst>
                  <a:ext uri="{FF2B5EF4-FFF2-40B4-BE49-F238E27FC236}">
                    <a16:creationId xmlns:a16="http://schemas.microsoft.com/office/drawing/2014/main" id="{5B28CCD6-D8B6-4915-ACBE-7BD60ADC365C}"/>
                  </a:ext>
                </a:extLst>
              </p:cNvPr>
              <p:cNvSpPr>
                <a:spLocks noChangeArrowheads="1"/>
              </p:cNvSpPr>
              <p:nvPr/>
            </p:nvSpPr>
            <p:spPr bwMode="auto">
              <a:xfrm>
                <a:off x="2798763" y="3406776"/>
                <a:ext cx="26988"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38" name="Rectangle 50">
                <a:extLst>
                  <a:ext uri="{FF2B5EF4-FFF2-40B4-BE49-F238E27FC236}">
                    <a16:creationId xmlns:a16="http://schemas.microsoft.com/office/drawing/2014/main" id="{91A82E9E-3D4B-4BE8-B9BF-D30318CF7D5B}"/>
                  </a:ext>
                </a:extLst>
              </p:cNvPr>
              <p:cNvSpPr>
                <a:spLocks noChangeArrowheads="1"/>
              </p:cNvSpPr>
              <p:nvPr/>
            </p:nvSpPr>
            <p:spPr bwMode="auto">
              <a:xfrm>
                <a:off x="2874963" y="3406776"/>
                <a:ext cx="25400"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39" name="Freeform 51">
                <a:extLst>
                  <a:ext uri="{FF2B5EF4-FFF2-40B4-BE49-F238E27FC236}">
                    <a16:creationId xmlns:a16="http://schemas.microsoft.com/office/drawing/2014/main" id="{7B837604-CFC8-4595-A072-6A0E0ADCA919}"/>
                  </a:ext>
                </a:extLst>
              </p:cNvPr>
              <p:cNvSpPr>
                <a:spLocks/>
              </p:cNvSpPr>
              <p:nvPr/>
            </p:nvSpPr>
            <p:spPr bwMode="auto">
              <a:xfrm>
                <a:off x="2768600" y="3113088"/>
                <a:ext cx="68263" cy="41275"/>
              </a:xfrm>
              <a:custGeom>
                <a:avLst/>
                <a:gdLst>
                  <a:gd name="T0" fmla="*/ 43 w 43"/>
                  <a:gd name="T1" fmla="*/ 26 h 26"/>
                  <a:gd name="T2" fmla="*/ 41 w 43"/>
                  <a:gd name="T3" fmla="*/ 0 h 26"/>
                  <a:gd name="T4" fmla="*/ 0 w 43"/>
                  <a:gd name="T5" fmla="*/ 0 h 26"/>
                  <a:gd name="T6" fmla="*/ 0 w 43"/>
                  <a:gd name="T7" fmla="*/ 26 h 26"/>
                  <a:gd name="T8" fmla="*/ 43 w 43"/>
                  <a:gd name="T9" fmla="*/ 26 h 26"/>
                </a:gdLst>
                <a:ahLst/>
                <a:cxnLst>
                  <a:cxn ang="0">
                    <a:pos x="T0" y="T1"/>
                  </a:cxn>
                  <a:cxn ang="0">
                    <a:pos x="T2" y="T3"/>
                  </a:cxn>
                  <a:cxn ang="0">
                    <a:pos x="T4" y="T5"/>
                  </a:cxn>
                  <a:cxn ang="0">
                    <a:pos x="T6" y="T7"/>
                  </a:cxn>
                  <a:cxn ang="0">
                    <a:pos x="T8" y="T9"/>
                  </a:cxn>
                </a:cxnLst>
                <a:rect l="0" t="0" r="r" b="b"/>
                <a:pathLst>
                  <a:path w="43" h="26">
                    <a:moveTo>
                      <a:pt x="43" y="26"/>
                    </a:moveTo>
                    <a:lnTo>
                      <a:pt x="41" y="0"/>
                    </a:lnTo>
                    <a:lnTo>
                      <a:pt x="0" y="0"/>
                    </a:lnTo>
                    <a:lnTo>
                      <a:pt x="0" y="26"/>
                    </a:lnTo>
                    <a:lnTo>
                      <a:pt x="43" y="2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40" name="Freeform 52">
                <a:extLst>
                  <a:ext uri="{FF2B5EF4-FFF2-40B4-BE49-F238E27FC236}">
                    <a16:creationId xmlns:a16="http://schemas.microsoft.com/office/drawing/2014/main" id="{1807478F-90EC-4E9A-9B6B-79695AC3E5DE}"/>
                  </a:ext>
                </a:extLst>
              </p:cNvPr>
              <p:cNvSpPr>
                <a:spLocks/>
              </p:cNvSpPr>
              <p:nvPr/>
            </p:nvSpPr>
            <p:spPr bwMode="auto">
              <a:xfrm>
                <a:off x="2622550" y="3113088"/>
                <a:ext cx="68263" cy="41275"/>
              </a:xfrm>
              <a:custGeom>
                <a:avLst/>
                <a:gdLst>
                  <a:gd name="T0" fmla="*/ 43 w 43"/>
                  <a:gd name="T1" fmla="*/ 26 h 26"/>
                  <a:gd name="T2" fmla="*/ 40 w 43"/>
                  <a:gd name="T3" fmla="*/ 0 h 26"/>
                  <a:gd name="T4" fmla="*/ 2 w 43"/>
                  <a:gd name="T5" fmla="*/ 0 h 26"/>
                  <a:gd name="T6" fmla="*/ 0 w 43"/>
                  <a:gd name="T7" fmla="*/ 26 h 26"/>
                  <a:gd name="T8" fmla="*/ 43 w 43"/>
                  <a:gd name="T9" fmla="*/ 26 h 26"/>
                </a:gdLst>
                <a:ahLst/>
                <a:cxnLst>
                  <a:cxn ang="0">
                    <a:pos x="T0" y="T1"/>
                  </a:cxn>
                  <a:cxn ang="0">
                    <a:pos x="T2" y="T3"/>
                  </a:cxn>
                  <a:cxn ang="0">
                    <a:pos x="T4" y="T5"/>
                  </a:cxn>
                  <a:cxn ang="0">
                    <a:pos x="T6" y="T7"/>
                  </a:cxn>
                  <a:cxn ang="0">
                    <a:pos x="T8" y="T9"/>
                  </a:cxn>
                </a:cxnLst>
                <a:rect l="0" t="0" r="r" b="b"/>
                <a:pathLst>
                  <a:path w="43" h="26">
                    <a:moveTo>
                      <a:pt x="43" y="26"/>
                    </a:moveTo>
                    <a:lnTo>
                      <a:pt x="40" y="0"/>
                    </a:lnTo>
                    <a:lnTo>
                      <a:pt x="2" y="0"/>
                    </a:lnTo>
                    <a:lnTo>
                      <a:pt x="0" y="26"/>
                    </a:lnTo>
                    <a:lnTo>
                      <a:pt x="43" y="2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41" name="Freeform 53">
                <a:extLst>
                  <a:ext uri="{FF2B5EF4-FFF2-40B4-BE49-F238E27FC236}">
                    <a16:creationId xmlns:a16="http://schemas.microsoft.com/office/drawing/2014/main" id="{C058B199-370A-4046-B53C-C315EF9C5CF7}"/>
                  </a:ext>
                </a:extLst>
              </p:cNvPr>
              <p:cNvSpPr>
                <a:spLocks/>
              </p:cNvSpPr>
              <p:nvPr/>
            </p:nvSpPr>
            <p:spPr bwMode="auto">
              <a:xfrm>
                <a:off x="2911475" y="3113088"/>
                <a:ext cx="68263" cy="41275"/>
              </a:xfrm>
              <a:custGeom>
                <a:avLst/>
                <a:gdLst>
                  <a:gd name="T0" fmla="*/ 43 w 43"/>
                  <a:gd name="T1" fmla="*/ 26 h 26"/>
                  <a:gd name="T2" fmla="*/ 43 w 43"/>
                  <a:gd name="T3" fmla="*/ 0 h 26"/>
                  <a:gd name="T4" fmla="*/ 3 w 43"/>
                  <a:gd name="T5" fmla="*/ 0 h 26"/>
                  <a:gd name="T6" fmla="*/ 0 w 43"/>
                  <a:gd name="T7" fmla="*/ 26 h 26"/>
                  <a:gd name="T8" fmla="*/ 43 w 43"/>
                  <a:gd name="T9" fmla="*/ 26 h 26"/>
                </a:gdLst>
                <a:ahLst/>
                <a:cxnLst>
                  <a:cxn ang="0">
                    <a:pos x="T0" y="T1"/>
                  </a:cxn>
                  <a:cxn ang="0">
                    <a:pos x="T2" y="T3"/>
                  </a:cxn>
                  <a:cxn ang="0">
                    <a:pos x="T4" y="T5"/>
                  </a:cxn>
                  <a:cxn ang="0">
                    <a:pos x="T6" y="T7"/>
                  </a:cxn>
                  <a:cxn ang="0">
                    <a:pos x="T8" y="T9"/>
                  </a:cxn>
                </a:cxnLst>
                <a:rect l="0" t="0" r="r" b="b"/>
                <a:pathLst>
                  <a:path w="43" h="26">
                    <a:moveTo>
                      <a:pt x="43" y="26"/>
                    </a:moveTo>
                    <a:lnTo>
                      <a:pt x="43" y="0"/>
                    </a:lnTo>
                    <a:lnTo>
                      <a:pt x="3" y="0"/>
                    </a:lnTo>
                    <a:lnTo>
                      <a:pt x="0" y="26"/>
                    </a:lnTo>
                    <a:lnTo>
                      <a:pt x="43" y="2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42" name="Freeform 54">
                <a:extLst>
                  <a:ext uri="{FF2B5EF4-FFF2-40B4-BE49-F238E27FC236}">
                    <a16:creationId xmlns:a16="http://schemas.microsoft.com/office/drawing/2014/main" id="{96117716-51B5-4C5D-A93A-1A9D9C783035}"/>
                  </a:ext>
                </a:extLst>
              </p:cNvPr>
              <p:cNvSpPr>
                <a:spLocks/>
              </p:cNvSpPr>
              <p:nvPr/>
            </p:nvSpPr>
            <p:spPr bwMode="auto">
              <a:xfrm>
                <a:off x="2614613" y="3157538"/>
                <a:ext cx="82550" cy="166688"/>
              </a:xfrm>
              <a:custGeom>
                <a:avLst/>
                <a:gdLst>
                  <a:gd name="T0" fmla="*/ 5 w 52"/>
                  <a:gd name="T1" fmla="*/ 0 h 105"/>
                  <a:gd name="T2" fmla="*/ 0 w 52"/>
                  <a:gd name="T3" fmla="*/ 105 h 105"/>
                  <a:gd name="T4" fmla="*/ 52 w 52"/>
                  <a:gd name="T5" fmla="*/ 105 h 105"/>
                  <a:gd name="T6" fmla="*/ 48 w 52"/>
                  <a:gd name="T7" fmla="*/ 0 h 105"/>
                  <a:gd name="T8" fmla="*/ 5 w 52"/>
                  <a:gd name="T9" fmla="*/ 0 h 105"/>
                </a:gdLst>
                <a:ahLst/>
                <a:cxnLst>
                  <a:cxn ang="0">
                    <a:pos x="T0" y="T1"/>
                  </a:cxn>
                  <a:cxn ang="0">
                    <a:pos x="T2" y="T3"/>
                  </a:cxn>
                  <a:cxn ang="0">
                    <a:pos x="T4" y="T5"/>
                  </a:cxn>
                  <a:cxn ang="0">
                    <a:pos x="T6" y="T7"/>
                  </a:cxn>
                  <a:cxn ang="0">
                    <a:pos x="T8" y="T9"/>
                  </a:cxn>
                </a:cxnLst>
                <a:rect l="0" t="0" r="r" b="b"/>
                <a:pathLst>
                  <a:path w="52" h="105">
                    <a:moveTo>
                      <a:pt x="5" y="0"/>
                    </a:moveTo>
                    <a:lnTo>
                      <a:pt x="0" y="105"/>
                    </a:lnTo>
                    <a:lnTo>
                      <a:pt x="52" y="105"/>
                    </a:lnTo>
                    <a:lnTo>
                      <a:pt x="48" y="0"/>
                    </a:lnTo>
                    <a:lnTo>
                      <a:pt x="5"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43" name="Freeform 55">
                <a:extLst>
                  <a:ext uri="{FF2B5EF4-FFF2-40B4-BE49-F238E27FC236}">
                    <a16:creationId xmlns:a16="http://schemas.microsoft.com/office/drawing/2014/main" id="{E830BB48-D73A-4601-90B4-C2A1C760BDD6}"/>
                  </a:ext>
                </a:extLst>
              </p:cNvPr>
              <p:cNvSpPr>
                <a:spLocks/>
              </p:cNvSpPr>
              <p:nvPr/>
            </p:nvSpPr>
            <p:spPr bwMode="auto">
              <a:xfrm>
                <a:off x="2903538" y="3157538"/>
                <a:ext cx="87313" cy="166688"/>
              </a:xfrm>
              <a:custGeom>
                <a:avLst/>
                <a:gdLst>
                  <a:gd name="T0" fmla="*/ 5 w 55"/>
                  <a:gd name="T1" fmla="*/ 0 h 105"/>
                  <a:gd name="T2" fmla="*/ 0 w 55"/>
                  <a:gd name="T3" fmla="*/ 105 h 105"/>
                  <a:gd name="T4" fmla="*/ 55 w 55"/>
                  <a:gd name="T5" fmla="*/ 105 h 105"/>
                  <a:gd name="T6" fmla="*/ 48 w 55"/>
                  <a:gd name="T7" fmla="*/ 0 h 105"/>
                  <a:gd name="T8" fmla="*/ 5 w 55"/>
                  <a:gd name="T9" fmla="*/ 0 h 105"/>
                </a:gdLst>
                <a:ahLst/>
                <a:cxnLst>
                  <a:cxn ang="0">
                    <a:pos x="T0" y="T1"/>
                  </a:cxn>
                  <a:cxn ang="0">
                    <a:pos x="T2" y="T3"/>
                  </a:cxn>
                  <a:cxn ang="0">
                    <a:pos x="T4" y="T5"/>
                  </a:cxn>
                  <a:cxn ang="0">
                    <a:pos x="T6" y="T7"/>
                  </a:cxn>
                  <a:cxn ang="0">
                    <a:pos x="T8" y="T9"/>
                  </a:cxn>
                </a:cxnLst>
                <a:rect l="0" t="0" r="r" b="b"/>
                <a:pathLst>
                  <a:path w="55" h="105">
                    <a:moveTo>
                      <a:pt x="5" y="0"/>
                    </a:moveTo>
                    <a:lnTo>
                      <a:pt x="0" y="105"/>
                    </a:lnTo>
                    <a:lnTo>
                      <a:pt x="55" y="105"/>
                    </a:lnTo>
                    <a:lnTo>
                      <a:pt x="48" y="0"/>
                    </a:lnTo>
                    <a:lnTo>
                      <a:pt x="5"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44" name="Freeform 56">
                <a:extLst>
                  <a:ext uri="{FF2B5EF4-FFF2-40B4-BE49-F238E27FC236}">
                    <a16:creationId xmlns:a16="http://schemas.microsoft.com/office/drawing/2014/main" id="{655A91EC-8506-4E69-A1A4-36FEFEA32FA9}"/>
                  </a:ext>
                </a:extLst>
              </p:cNvPr>
              <p:cNvSpPr>
                <a:spLocks/>
              </p:cNvSpPr>
              <p:nvPr/>
            </p:nvSpPr>
            <p:spPr bwMode="auto">
              <a:xfrm>
                <a:off x="2757488" y="3157538"/>
                <a:ext cx="87313" cy="166688"/>
              </a:xfrm>
              <a:custGeom>
                <a:avLst/>
                <a:gdLst>
                  <a:gd name="T0" fmla="*/ 7 w 55"/>
                  <a:gd name="T1" fmla="*/ 0 h 105"/>
                  <a:gd name="T2" fmla="*/ 0 w 55"/>
                  <a:gd name="T3" fmla="*/ 105 h 105"/>
                  <a:gd name="T4" fmla="*/ 55 w 55"/>
                  <a:gd name="T5" fmla="*/ 105 h 105"/>
                  <a:gd name="T6" fmla="*/ 50 w 55"/>
                  <a:gd name="T7" fmla="*/ 0 h 105"/>
                  <a:gd name="T8" fmla="*/ 7 w 55"/>
                  <a:gd name="T9" fmla="*/ 0 h 105"/>
                </a:gdLst>
                <a:ahLst/>
                <a:cxnLst>
                  <a:cxn ang="0">
                    <a:pos x="T0" y="T1"/>
                  </a:cxn>
                  <a:cxn ang="0">
                    <a:pos x="T2" y="T3"/>
                  </a:cxn>
                  <a:cxn ang="0">
                    <a:pos x="T4" y="T5"/>
                  </a:cxn>
                  <a:cxn ang="0">
                    <a:pos x="T6" y="T7"/>
                  </a:cxn>
                  <a:cxn ang="0">
                    <a:pos x="T8" y="T9"/>
                  </a:cxn>
                </a:cxnLst>
                <a:rect l="0" t="0" r="r" b="b"/>
                <a:pathLst>
                  <a:path w="55" h="105">
                    <a:moveTo>
                      <a:pt x="7" y="0"/>
                    </a:moveTo>
                    <a:lnTo>
                      <a:pt x="0" y="105"/>
                    </a:lnTo>
                    <a:lnTo>
                      <a:pt x="55" y="105"/>
                    </a:lnTo>
                    <a:lnTo>
                      <a:pt x="50" y="0"/>
                    </a:lnTo>
                    <a:lnTo>
                      <a:pt x="7"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45" name="Freeform 57">
                <a:extLst>
                  <a:ext uri="{FF2B5EF4-FFF2-40B4-BE49-F238E27FC236}">
                    <a16:creationId xmlns:a16="http://schemas.microsoft.com/office/drawing/2014/main" id="{62A214E8-A925-4AA6-B1EC-F5ABFED9AAFF}"/>
                  </a:ext>
                </a:extLst>
              </p:cNvPr>
              <p:cNvSpPr>
                <a:spLocks/>
              </p:cNvSpPr>
              <p:nvPr/>
            </p:nvSpPr>
            <p:spPr bwMode="auto">
              <a:xfrm>
                <a:off x="2281238" y="2614613"/>
                <a:ext cx="115888" cy="136525"/>
              </a:xfrm>
              <a:custGeom>
                <a:avLst/>
                <a:gdLst>
                  <a:gd name="T0" fmla="*/ 6 w 31"/>
                  <a:gd name="T1" fmla="*/ 36 h 36"/>
                  <a:gd name="T2" fmla="*/ 31 w 31"/>
                  <a:gd name="T3" fmla="*/ 36 h 36"/>
                  <a:gd name="T4" fmla="*/ 31 w 31"/>
                  <a:gd name="T5" fmla="*/ 0 h 36"/>
                  <a:gd name="T6" fmla="*/ 6 w 31"/>
                  <a:gd name="T7" fmla="*/ 0 h 36"/>
                  <a:gd name="T8" fmla="*/ 0 w 31"/>
                  <a:gd name="T9" fmla="*/ 6 h 36"/>
                  <a:gd name="T10" fmla="*/ 0 w 31"/>
                  <a:gd name="T11" fmla="*/ 30 h 36"/>
                  <a:gd name="T12" fmla="*/ 6 w 3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31" h="36">
                    <a:moveTo>
                      <a:pt x="6" y="36"/>
                    </a:moveTo>
                    <a:cubicBezTo>
                      <a:pt x="31" y="36"/>
                      <a:pt x="31" y="36"/>
                      <a:pt x="31" y="36"/>
                    </a:cubicBezTo>
                    <a:cubicBezTo>
                      <a:pt x="31" y="0"/>
                      <a:pt x="31" y="0"/>
                      <a:pt x="31" y="0"/>
                    </a:cubicBezTo>
                    <a:cubicBezTo>
                      <a:pt x="6" y="0"/>
                      <a:pt x="6" y="0"/>
                      <a:pt x="6" y="0"/>
                    </a:cubicBezTo>
                    <a:cubicBezTo>
                      <a:pt x="3" y="0"/>
                      <a:pt x="0" y="3"/>
                      <a:pt x="0" y="6"/>
                    </a:cubicBezTo>
                    <a:cubicBezTo>
                      <a:pt x="0" y="30"/>
                      <a:pt x="0" y="30"/>
                      <a:pt x="0" y="30"/>
                    </a:cubicBezTo>
                    <a:cubicBezTo>
                      <a:pt x="0" y="33"/>
                      <a:pt x="3" y="36"/>
                      <a:pt x="6" y="36"/>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46" name="Rectangle 58">
                <a:extLst>
                  <a:ext uri="{FF2B5EF4-FFF2-40B4-BE49-F238E27FC236}">
                    <a16:creationId xmlns:a16="http://schemas.microsoft.com/office/drawing/2014/main" id="{669C969B-5608-481A-B038-8F0748A64733}"/>
                  </a:ext>
                </a:extLst>
              </p:cNvPr>
              <p:cNvSpPr>
                <a:spLocks noChangeArrowheads="1"/>
              </p:cNvSpPr>
              <p:nvPr/>
            </p:nvSpPr>
            <p:spPr bwMode="auto">
              <a:xfrm>
                <a:off x="2322513" y="2751138"/>
                <a:ext cx="44450" cy="1428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47" name="Rectangle 59">
                <a:extLst>
                  <a:ext uri="{FF2B5EF4-FFF2-40B4-BE49-F238E27FC236}">
                    <a16:creationId xmlns:a16="http://schemas.microsoft.com/office/drawing/2014/main" id="{2E6B3DBF-B2AC-4A6E-B694-B56C64260F25}"/>
                  </a:ext>
                </a:extLst>
              </p:cNvPr>
              <p:cNvSpPr>
                <a:spLocks noChangeArrowheads="1"/>
              </p:cNvSpPr>
              <p:nvPr/>
            </p:nvSpPr>
            <p:spPr bwMode="auto">
              <a:xfrm>
                <a:off x="2322513" y="2751138"/>
                <a:ext cx="44450"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48" name="Freeform 60">
                <a:extLst>
                  <a:ext uri="{FF2B5EF4-FFF2-40B4-BE49-F238E27FC236}">
                    <a16:creationId xmlns:a16="http://schemas.microsoft.com/office/drawing/2014/main" id="{54278DBD-6201-42B4-B75F-00A855BA53CB}"/>
                  </a:ext>
                </a:extLst>
              </p:cNvPr>
              <p:cNvSpPr>
                <a:spLocks/>
              </p:cNvSpPr>
              <p:nvPr/>
            </p:nvSpPr>
            <p:spPr bwMode="auto">
              <a:xfrm>
                <a:off x="2355850" y="2935288"/>
                <a:ext cx="104775" cy="109538"/>
              </a:xfrm>
              <a:custGeom>
                <a:avLst/>
                <a:gdLst>
                  <a:gd name="T0" fmla="*/ 66 w 66"/>
                  <a:gd name="T1" fmla="*/ 47 h 69"/>
                  <a:gd name="T2" fmla="*/ 47 w 66"/>
                  <a:gd name="T3" fmla="*/ 69 h 69"/>
                  <a:gd name="T4" fmla="*/ 0 w 66"/>
                  <a:gd name="T5" fmla="*/ 19 h 69"/>
                  <a:gd name="T6" fmla="*/ 19 w 66"/>
                  <a:gd name="T7" fmla="*/ 0 h 69"/>
                  <a:gd name="T8" fmla="*/ 66 w 66"/>
                  <a:gd name="T9" fmla="*/ 47 h 69"/>
                </a:gdLst>
                <a:ahLst/>
                <a:cxnLst>
                  <a:cxn ang="0">
                    <a:pos x="T0" y="T1"/>
                  </a:cxn>
                  <a:cxn ang="0">
                    <a:pos x="T2" y="T3"/>
                  </a:cxn>
                  <a:cxn ang="0">
                    <a:pos x="T4" y="T5"/>
                  </a:cxn>
                  <a:cxn ang="0">
                    <a:pos x="T6" y="T7"/>
                  </a:cxn>
                  <a:cxn ang="0">
                    <a:pos x="T8" y="T9"/>
                  </a:cxn>
                </a:cxnLst>
                <a:rect l="0" t="0" r="r" b="b"/>
                <a:pathLst>
                  <a:path w="66" h="69">
                    <a:moveTo>
                      <a:pt x="66" y="47"/>
                    </a:moveTo>
                    <a:lnTo>
                      <a:pt x="47" y="69"/>
                    </a:lnTo>
                    <a:lnTo>
                      <a:pt x="0" y="19"/>
                    </a:lnTo>
                    <a:lnTo>
                      <a:pt x="19" y="0"/>
                    </a:lnTo>
                    <a:lnTo>
                      <a:pt x="66" y="4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49" name="Freeform 61">
                <a:extLst>
                  <a:ext uri="{FF2B5EF4-FFF2-40B4-BE49-F238E27FC236}">
                    <a16:creationId xmlns:a16="http://schemas.microsoft.com/office/drawing/2014/main" id="{AC5A8729-BD6B-4870-81BF-75A139B30B68}"/>
                  </a:ext>
                </a:extLst>
              </p:cNvPr>
              <p:cNvSpPr>
                <a:spLocks/>
              </p:cNvSpPr>
              <p:nvPr/>
            </p:nvSpPr>
            <p:spPr bwMode="auto">
              <a:xfrm>
                <a:off x="2355850" y="2935288"/>
                <a:ext cx="63500" cy="68263"/>
              </a:xfrm>
              <a:custGeom>
                <a:avLst/>
                <a:gdLst>
                  <a:gd name="T0" fmla="*/ 40 w 40"/>
                  <a:gd name="T1" fmla="*/ 21 h 43"/>
                  <a:gd name="T2" fmla="*/ 21 w 40"/>
                  <a:gd name="T3" fmla="*/ 43 h 43"/>
                  <a:gd name="T4" fmla="*/ 0 w 40"/>
                  <a:gd name="T5" fmla="*/ 19 h 43"/>
                  <a:gd name="T6" fmla="*/ 19 w 40"/>
                  <a:gd name="T7" fmla="*/ 0 h 43"/>
                  <a:gd name="T8" fmla="*/ 40 w 40"/>
                  <a:gd name="T9" fmla="*/ 21 h 43"/>
                </a:gdLst>
                <a:ahLst/>
                <a:cxnLst>
                  <a:cxn ang="0">
                    <a:pos x="T0" y="T1"/>
                  </a:cxn>
                  <a:cxn ang="0">
                    <a:pos x="T2" y="T3"/>
                  </a:cxn>
                  <a:cxn ang="0">
                    <a:pos x="T4" y="T5"/>
                  </a:cxn>
                  <a:cxn ang="0">
                    <a:pos x="T6" y="T7"/>
                  </a:cxn>
                  <a:cxn ang="0">
                    <a:pos x="T8" y="T9"/>
                  </a:cxn>
                </a:cxnLst>
                <a:rect l="0" t="0" r="r" b="b"/>
                <a:pathLst>
                  <a:path w="40" h="43">
                    <a:moveTo>
                      <a:pt x="40" y="21"/>
                    </a:moveTo>
                    <a:lnTo>
                      <a:pt x="21" y="43"/>
                    </a:lnTo>
                    <a:lnTo>
                      <a:pt x="0" y="19"/>
                    </a:lnTo>
                    <a:lnTo>
                      <a:pt x="19" y="0"/>
                    </a:lnTo>
                    <a:lnTo>
                      <a:pt x="4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50" name="Freeform 62">
                <a:extLst>
                  <a:ext uri="{FF2B5EF4-FFF2-40B4-BE49-F238E27FC236}">
                    <a16:creationId xmlns:a16="http://schemas.microsoft.com/office/drawing/2014/main" id="{3C2F84AC-862C-47F9-B8A2-69BC3D67D656}"/>
                  </a:ext>
                </a:extLst>
              </p:cNvPr>
              <p:cNvSpPr>
                <a:spLocks/>
              </p:cNvSpPr>
              <p:nvPr/>
            </p:nvSpPr>
            <p:spPr bwMode="auto">
              <a:xfrm>
                <a:off x="2295525" y="2833688"/>
                <a:ext cx="98425" cy="139700"/>
              </a:xfrm>
              <a:custGeom>
                <a:avLst/>
                <a:gdLst>
                  <a:gd name="T0" fmla="*/ 26 w 26"/>
                  <a:gd name="T1" fmla="*/ 30 h 37"/>
                  <a:gd name="T2" fmla="*/ 19 w 26"/>
                  <a:gd name="T3" fmla="*/ 37 h 37"/>
                  <a:gd name="T4" fmla="*/ 7 w 26"/>
                  <a:gd name="T5" fmla="*/ 37 h 37"/>
                  <a:gd name="T6" fmla="*/ 0 w 26"/>
                  <a:gd name="T7" fmla="*/ 30 h 37"/>
                  <a:gd name="T8" fmla="*/ 0 w 26"/>
                  <a:gd name="T9" fmla="*/ 8 h 37"/>
                  <a:gd name="T10" fmla="*/ 7 w 26"/>
                  <a:gd name="T11" fmla="*/ 0 h 37"/>
                  <a:gd name="T12" fmla="*/ 19 w 26"/>
                  <a:gd name="T13" fmla="*/ 0 h 37"/>
                  <a:gd name="T14" fmla="*/ 26 w 26"/>
                  <a:gd name="T15" fmla="*/ 8 h 37"/>
                  <a:gd name="T16" fmla="*/ 26 w 26"/>
                  <a:gd name="T1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7">
                    <a:moveTo>
                      <a:pt x="26" y="30"/>
                    </a:moveTo>
                    <a:cubicBezTo>
                      <a:pt x="26" y="34"/>
                      <a:pt x="23" y="37"/>
                      <a:pt x="19" y="37"/>
                    </a:cubicBezTo>
                    <a:cubicBezTo>
                      <a:pt x="7" y="37"/>
                      <a:pt x="7" y="37"/>
                      <a:pt x="7" y="37"/>
                    </a:cubicBezTo>
                    <a:cubicBezTo>
                      <a:pt x="3" y="37"/>
                      <a:pt x="0" y="34"/>
                      <a:pt x="0" y="30"/>
                    </a:cubicBezTo>
                    <a:cubicBezTo>
                      <a:pt x="0" y="8"/>
                      <a:pt x="0" y="8"/>
                      <a:pt x="0" y="8"/>
                    </a:cubicBezTo>
                    <a:cubicBezTo>
                      <a:pt x="0" y="4"/>
                      <a:pt x="3" y="0"/>
                      <a:pt x="7" y="0"/>
                    </a:cubicBezTo>
                    <a:cubicBezTo>
                      <a:pt x="19" y="0"/>
                      <a:pt x="19" y="0"/>
                      <a:pt x="19" y="0"/>
                    </a:cubicBezTo>
                    <a:cubicBezTo>
                      <a:pt x="23" y="0"/>
                      <a:pt x="26" y="4"/>
                      <a:pt x="26" y="8"/>
                    </a:cubicBezTo>
                    <a:lnTo>
                      <a:pt x="26" y="3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51" name="Freeform 63">
                <a:extLst>
                  <a:ext uri="{FF2B5EF4-FFF2-40B4-BE49-F238E27FC236}">
                    <a16:creationId xmlns:a16="http://schemas.microsoft.com/office/drawing/2014/main" id="{80F9D601-09A9-4745-B6FF-156C9D9F0927}"/>
                  </a:ext>
                </a:extLst>
              </p:cNvPr>
              <p:cNvSpPr>
                <a:spLocks/>
              </p:cNvSpPr>
              <p:nvPr/>
            </p:nvSpPr>
            <p:spPr bwMode="auto">
              <a:xfrm>
                <a:off x="2401888" y="2984501"/>
                <a:ext cx="138113" cy="142875"/>
              </a:xfrm>
              <a:custGeom>
                <a:avLst/>
                <a:gdLst>
                  <a:gd name="T0" fmla="*/ 20 w 37"/>
                  <a:gd name="T1" fmla="*/ 28 h 38"/>
                  <a:gd name="T2" fmla="*/ 13 w 37"/>
                  <a:gd name="T3" fmla="*/ 26 h 38"/>
                  <a:gd name="T4" fmla="*/ 13 w 37"/>
                  <a:gd name="T5" fmla="*/ 13 h 38"/>
                  <a:gd name="T6" fmla="*/ 26 w 37"/>
                  <a:gd name="T7" fmla="*/ 13 h 38"/>
                  <a:gd name="T8" fmla="*/ 29 w 37"/>
                  <a:gd name="T9" fmla="*/ 19 h 38"/>
                  <a:gd name="T10" fmla="*/ 37 w 37"/>
                  <a:gd name="T11" fmla="*/ 19 h 38"/>
                  <a:gd name="T12" fmla="*/ 32 w 37"/>
                  <a:gd name="T13" fmla="*/ 7 h 38"/>
                  <a:gd name="T14" fmla="*/ 7 w 37"/>
                  <a:gd name="T15" fmla="*/ 6 h 38"/>
                  <a:gd name="T16" fmla="*/ 7 w 37"/>
                  <a:gd name="T17" fmla="*/ 32 h 38"/>
                  <a:gd name="T18" fmla="*/ 20 w 37"/>
                  <a:gd name="T19" fmla="*/ 37 h 38"/>
                  <a:gd name="T20" fmla="*/ 20 w 37"/>
                  <a:gd name="T21"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8">
                    <a:moveTo>
                      <a:pt x="20" y="28"/>
                    </a:moveTo>
                    <a:cubicBezTo>
                      <a:pt x="18" y="28"/>
                      <a:pt x="15" y="28"/>
                      <a:pt x="13" y="26"/>
                    </a:cubicBezTo>
                    <a:cubicBezTo>
                      <a:pt x="10" y="22"/>
                      <a:pt x="10" y="17"/>
                      <a:pt x="13" y="13"/>
                    </a:cubicBezTo>
                    <a:cubicBezTo>
                      <a:pt x="17" y="9"/>
                      <a:pt x="22" y="9"/>
                      <a:pt x="26" y="13"/>
                    </a:cubicBezTo>
                    <a:cubicBezTo>
                      <a:pt x="28" y="15"/>
                      <a:pt x="28" y="17"/>
                      <a:pt x="29" y="19"/>
                    </a:cubicBezTo>
                    <a:cubicBezTo>
                      <a:pt x="37" y="19"/>
                      <a:pt x="37" y="19"/>
                      <a:pt x="37" y="19"/>
                    </a:cubicBezTo>
                    <a:cubicBezTo>
                      <a:pt x="37" y="15"/>
                      <a:pt x="36" y="10"/>
                      <a:pt x="32" y="7"/>
                    </a:cubicBezTo>
                    <a:cubicBezTo>
                      <a:pt x="25" y="0"/>
                      <a:pt x="14" y="0"/>
                      <a:pt x="7" y="6"/>
                    </a:cubicBezTo>
                    <a:cubicBezTo>
                      <a:pt x="0" y="14"/>
                      <a:pt x="0" y="25"/>
                      <a:pt x="7" y="32"/>
                    </a:cubicBezTo>
                    <a:cubicBezTo>
                      <a:pt x="11" y="36"/>
                      <a:pt x="15" y="38"/>
                      <a:pt x="20" y="37"/>
                    </a:cubicBezTo>
                    <a:lnTo>
                      <a:pt x="20" y="2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52" name="Freeform 64">
                <a:extLst>
                  <a:ext uri="{FF2B5EF4-FFF2-40B4-BE49-F238E27FC236}">
                    <a16:creationId xmlns:a16="http://schemas.microsoft.com/office/drawing/2014/main" id="{930AF965-E738-4FE9-A2A4-40E11E2CBB50}"/>
                  </a:ext>
                </a:extLst>
              </p:cNvPr>
              <p:cNvSpPr>
                <a:spLocks/>
              </p:cNvSpPr>
              <p:nvPr/>
            </p:nvSpPr>
            <p:spPr bwMode="auto">
              <a:xfrm>
                <a:off x="1912938" y="3275013"/>
                <a:ext cx="404813" cy="403225"/>
              </a:xfrm>
              <a:custGeom>
                <a:avLst/>
                <a:gdLst>
                  <a:gd name="T0" fmla="*/ 48 w 108"/>
                  <a:gd name="T1" fmla="*/ 0 h 107"/>
                  <a:gd name="T2" fmla="*/ 13 w 108"/>
                  <a:gd name="T3" fmla="*/ 19 h 107"/>
                  <a:gd name="T4" fmla="*/ 1 w 108"/>
                  <a:gd name="T5" fmla="*/ 58 h 107"/>
                  <a:gd name="T6" fmla="*/ 21 w 108"/>
                  <a:gd name="T7" fmla="*/ 94 h 107"/>
                  <a:gd name="T8" fmla="*/ 60 w 108"/>
                  <a:gd name="T9" fmla="*/ 106 h 107"/>
                  <a:gd name="T10" fmla="*/ 95 w 108"/>
                  <a:gd name="T11" fmla="*/ 86 h 107"/>
                  <a:gd name="T12" fmla="*/ 107 w 108"/>
                  <a:gd name="T13" fmla="*/ 47 h 107"/>
                  <a:gd name="T14" fmla="*/ 87 w 108"/>
                  <a:gd name="T15" fmla="*/ 11 h 107"/>
                  <a:gd name="T16" fmla="*/ 54 w 108"/>
                  <a:gd name="T17" fmla="*/ 0 h 107"/>
                  <a:gd name="T18" fmla="*/ 48 w 108"/>
                  <a:gd name="T1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7">
                    <a:moveTo>
                      <a:pt x="48" y="0"/>
                    </a:moveTo>
                    <a:cubicBezTo>
                      <a:pt x="34" y="2"/>
                      <a:pt x="21" y="9"/>
                      <a:pt x="13" y="19"/>
                    </a:cubicBezTo>
                    <a:cubicBezTo>
                      <a:pt x="4" y="30"/>
                      <a:pt x="0" y="44"/>
                      <a:pt x="1" y="58"/>
                    </a:cubicBezTo>
                    <a:cubicBezTo>
                      <a:pt x="3" y="73"/>
                      <a:pt x="10" y="86"/>
                      <a:pt x="21" y="94"/>
                    </a:cubicBezTo>
                    <a:cubicBezTo>
                      <a:pt x="31" y="103"/>
                      <a:pt x="45" y="107"/>
                      <a:pt x="60" y="106"/>
                    </a:cubicBezTo>
                    <a:cubicBezTo>
                      <a:pt x="74" y="104"/>
                      <a:pt x="87" y="97"/>
                      <a:pt x="95" y="86"/>
                    </a:cubicBezTo>
                    <a:cubicBezTo>
                      <a:pt x="104" y="76"/>
                      <a:pt x="108" y="62"/>
                      <a:pt x="107" y="47"/>
                    </a:cubicBezTo>
                    <a:cubicBezTo>
                      <a:pt x="105" y="33"/>
                      <a:pt x="98" y="20"/>
                      <a:pt x="87" y="11"/>
                    </a:cubicBezTo>
                    <a:cubicBezTo>
                      <a:pt x="78" y="4"/>
                      <a:pt x="66" y="0"/>
                      <a:pt x="54" y="0"/>
                    </a:cubicBezTo>
                    <a:cubicBezTo>
                      <a:pt x="52" y="0"/>
                      <a:pt x="50" y="0"/>
                      <a:pt x="4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53" name="Freeform 65">
                <a:extLst>
                  <a:ext uri="{FF2B5EF4-FFF2-40B4-BE49-F238E27FC236}">
                    <a16:creationId xmlns:a16="http://schemas.microsoft.com/office/drawing/2014/main" id="{0CAF94EB-E134-489A-BEAC-29D0E3146681}"/>
                  </a:ext>
                </a:extLst>
              </p:cNvPr>
              <p:cNvSpPr>
                <a:spLocks/>
              </p:cNvSpPr>
              <p:nvPr/>
            </p:nvSpPr>
            <p:spPr bwMode="auto">
              <a:xfrm>
                <a:off x="1954213" y="3379788"/>
                <a:ext cx="79375" cy="98425"/>
              </a:xfrm>
              <a:custGeom>
                <a:avLst/>
                <a:gdLst>
                  <a:gd name="T0" fmla="*/ 8 w 21"/>
                  <a:gd name="T1" fmla="*/ 0 h 26"/>
                  <a:gd name="T2" fmla="*/ 1 w 21"/>
                  <a:gd name="T3" fmla="*/ 26 h 26"/>
                  <a:gd name="T4" fmla="*/ 17 w 21"/>
                  <a:gd name="T5" fmla="*/ 25 h 26"/>
                  <a:gd name="T6" fmla="*/ 21 w 21"/>
                  <a:gd name="T7" fmla="*/ 11 h 26"/>
                  <a:gd name="T8" fmla="*/ 8 w 21"/>
                  <a:gd name="T9" fmla="*/ 0 h 26"/>
                </a:gdLst>
                <a:ahLst/>
                <a:cxnLst>
                  <a:cxn ang="0">
                    <a:pos x="T0" y="T1"/>
                  </a:cxn>
                  <a:cxn ang="0">
                    <a:pos x="T2" y="T3"/>
                  </a:cxn>
                  <a:cxn ang="0">
                    <a:pos x="T4" y="T5"/>
                  </a:cxn>
                  <a:cxn ang="0">
                    <a:pos x="T6" y="T7"/>
                  </a:cxn>
                  <a:cxn ang="0">
                    <a:pos x="T8" y="T9"/>
                  </a:cxn>
                </a:cxnLst>
                <a:rect l="0" t="0" r="r" b="b"/>
                <a:pathLst>
                  <a:path w="21" h="26">
                    <a:moveTo>
                      <a:pt x="8" y="0"/>
                    </a:moveTo>
                    <a:cubicBezTo>
                      <a:pt x="3" y="8"/>
                      <a:pt x="0" y="17"/>
                      <a:pt x="1" y="26"/>
                    </a:cubicBezTo>
                    <a:cubicBezTo>
                      <a:pt x="17" y="25"/>
                      <a:pt x="17" y="25"/>
                      <a:pt x="17" y="25"/>
                    </a:cubicBezTo>
                    <a:cubicBezTo>
                      <a:pt x="17" y="20"/>
                      <a:pt x="18" y="15"/>
                      <a:pt x="21" y="11"/>
                    </a:cubicBezTo>
                    <a:cubicBezTo>
                      <a:pt x="8" y="0"/>
                      <a:pt x="8" y="0"/>
                      <a:pt x="8" y="0"/>
                    </a:cubicBezTo>
                  </a:path>
                </a:pathLst>
              </a:custGeom>
              <a:solidFill>
                <a:schemeClr val="accent6">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54" name="Freeform 66">
                <a:extLst>
                  <a:ext uri="{FF2B5EF4-FFF2-40B4-BE49-F238E27FC236}">
                    <a16:creationId xmlns:a16="http://schemas.microsoft.com/office/drawing/2014/main" id="{64E92A2A-3646-4BFE-96C6-F05F234A9C30}"/>
                  </a:ext>
                </a:extLst>
              </p:cNvPr>
              <p:cNvSpPr>
                <a:spLocks/>
              </p:cNvSpPr>
              <p:nvPr/>
            </p:nvSpPr>
            <p:spPr bwMode="auto">
              <a:xfrm>
                <a:off x="2111375" y="3311526"/>
                <a:ext cx="98425" cy="76200"/>
              </a:xfrm>
              <a:custGeom>
                <a:avLst/>
                <a:gdLst>
                  <a:gd name="T0" fmla="*/ 1 w 26"/>
                  <a:gd name="T1" fmla="*/ 0 h 20"/>
                  <a:gd name="T2" fmla="*/ 0 w 26"/>
                  <a:gd name="T3" fmla="*/ 0 h 20"/>
                  <a:gd name="T4" fmla="*/ 1 w 26"/>
                  <a:gd name="T5" fmla="*/ 16 h 20"/>
                  <a:gd name="T6" fmla="*/ 1 w 26"/>
                  <a:gd name="T7" fmla="*/ 16 h 20"/>
                  <a:gd name="T8" fmla="*/ 15 w 26"/>
                  <a:gd name="T9" fmla="*/ 20 h 20"/>
                  <a:gd name="T10" fmla="*/ 26 w 26"/>
                  <a:gd name="T11" fmla="*/ 8 h 20"/>
                  <a:gd name="T12" fmla="*/ 1 w 26"/>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6" h="20">
                    <a:moveTo>
                      <a:pt x="1" y="0"/>
                    </a:moveTo>
                    <a:cubicBezTo>
                      <a:pt x="1" y="0"/>
                      <a:pt x="0" y="0"/>
                      <a:pt x="0" y="0"/>
                    </a:cubicBezTo>
                    <a:cubicBezTo>
                      <a:pt x="1" y="16"/>
                      <a:pt x="1" y="16"/>
                      <a:pt x="1" y="16"/>
                    </a:cubicBezTo>
                    <a:cubicBezTo>
                      <a:pt x="1" y="16"/>
                      <a:pt x="1" y="16"/>
                      <a:pt x="1" y="16"/>
                    </a:cubicBezTo>
                    <a:cubicBezTo>
                      <a:pt x="6" y="16"/>
                      <a:pt x="11" y="18"/>
                      <a:pt x="15" y="20"/>
                    </a:cubicBezTo>
                    <a:cubicBezTo>
                      <a:pt x="26" y="8"/>
                      <a:pt x="26" y="8"/>
                      <a:pt x="26" y="8"/>
                    </a:cubicBezTo>
                    <a:cubicBezTo>
                      <a:pt x="18" y="2"/>
                      <a:pt x="10" y="0"/>
                      <a:pt x="1" y="0"/>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55" name="Freeform 67">
                <a:extLst>
                  <a:ext uri="{FF2B5EF4-FFF2-40B4-BE49-F238E27FC236}">
                    <a16:creationId xmlns:a16="http://schemas.microsoft.com/office/drawing/2014/main" id="{93B96EA0-7736-47E2-8197-122E6EC026F6}"/>
                  </a:ext>
                </a:extLst>
              </p:cNvPr>
              <p:cNvSpPr>
                <a:spLocks/>
              </p:cNvSpPr>
              <p:nvPr/>
            </p:nvSpPr>
            <p:spPr bwMode="auto">
              <a:xfrm>
                <a:off x="1998663" y="3316288"/>
                <a:ext cx="98425" cy="85725"/>
              </a:xfrm>
              <a:custGeom>
                <a:avLst/>
                <a:gdLst>
                  <a:gd name="T0" fmla="*/ 24 w 26"/>
                  <a:gd name="T1" fmla="*/ 0 h 23"/>
                  <a:gd name="T2" fmla="*/ 0 w 26"/>
                  <a:gd name="T3" fmla="*/ 13 h 23"/>
                  <a:gd name="T4" fmla="*/ 13 w 26"/>
                  <a:gd name="T5" fmla="*/ 23 h 23"/>
                  <a:gd name="T6" fmla="*/ 26 w 26"/>
                  <a:gd name="T7" fmla="*/ 16 h 23"/>
                  <a:gd name="T8" fmla="*/ 24 w 26"/>
                  <a:gd name="T9" fmla="*/ 0 h 23"/>
                </a:gdLst>
                <a:ahLst/>
                <a:cxnLst>
                  <a:cxn ang="0">
                    <a:pos x="T0" y="T1"/>
                  </a:cxn>
                  <a:cxn ang="0">
                    <a:pos x="T2" y="T3"/>
                  </a:cxn>
                  <a:cxn ang="0">
                    <a:pos x="T4" y="T5"/>
                  </a:cxn>
                  <a:cxn ang="0">
                    <a:pos x="T6" y="T7"/>
                  </a:cxn>
                  <a:cxn ang="0">
                    <a:pos x="T8" y="T9"/>
                  </a:cxn>
                </a:cxnLst>
                <a:rect l="0" t="0" r="r" b="b"/>
                <a:pathLst>
                  <a:path w="26" h="23">
                    <a:moveTo>
                      <a:pt x="24" y="0"/>
                    </a:moveTo>
                    <a:cubicBezTo>
                      <a:pt x="15" y="1"/>
                      <a:pt x="6" y="6"/>
                      <a:pt x="0" y="13"/>
                    </a:cubicBezTo>
                    <a:cubicBezTo>
                      <a:pt x="13" y="23"/>
                      <a:pt x="13" y="23"/>
                      <a:pt x="13" y="23"/>
                    </a:cubicBezTo>
                    <a:cubicBezTo>
                      <a:pt x="16" y="20"/>
                      <a:pt x="21" y="17"/>
                      <a:pt x="26" y="16"/>
                    </a:cubicBezTo>
                    <a:cubicBezTo>
                      <a:pt x="24" y="0"/>
                      <a:pt x="24" y="0"/>
                      <a:pt x="24" y="0"/>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56" name="Freeform 68">
                <a:extLst>
                  <a:ext uri="{FF2B5EF4-FFF2-40B4-BE49-F238E27FC236}">
                    <a16:creationId xmlns:a16="http://schemas.microsoft.com/office/drawing/2014/main" id="{6F1E5BFA-8AA9-422F-94CC-960CFC032A2D}"/>
                  </a:ext>
                </a:extLst>
              </p:cNvPr>
              <p:cNvSpPr>
                <a:spLocks/>
              </p:cNvSpPr>
              <p:nvPr/>
            </p:nvSpPr>
            <p:spPr bwMode="auto">
              <a:xfrm>
                <a:off x="1957388" y="3492501"/>
                <a:ext cx="90488" cy="98425"/>
              </a:xfrm>
              <a:custGeom>
                <a:avLst/>
                <a:gdLst>
                  <a:gd name="T0" fmla="*/ 17 w 24"/>
                  <a:gd name="T1" fmla="*/ 0 h 26"/>
                  <a:gd name="T2" fmla="*/ 0 w 24"/>
                  <a:gd name="T3" fmla="*/ 2 h 26"/>
                  <a:gd name="T4" fmla="*/ 13 w 24"/>
                  <a:gd name="T5" fmla="*/ 26 h 26"/>
                  <a:gd name="T6" fmla="*/ 24 w 24"/>
                  <a:gd name="T7" fmla="*/ 13 h 26"/>
                  <a:gd name="T8" fmla="*/ 17 w 24"/>
                  <a:gd name="T9" fmla="*/ 0 h 26"/>
                </a:gdLst>
                <a:ahLst/>
                <a:cxnLst>
                  <a:cxn ang="0">
                    <a:pos x="T0" y="T1"/>
                  </a:cxn>
                  <a:cxn ang="0">
                    <a:pos x="T2" y="T3"/>
                  </a:cxn>
                  <a:cxn ang="0">
                    <a:pos x="T4" y="T5"/>
                  </a:cxn>
                  <a:cxn ang="0">
                    <a:pos x="T6" y="T7"/>
                  </a:cxn>
                  <a:cxn ang="0">
                    <a:pos x="T8" y="T9"/>
                  </a:cxn>
                </a:cxnLst>
                <a:rect l="0" t="0" r="r" b="b"/>
                <a:pathLst>
                  <a:path w="24" h="26">
                    <a:moveTo>
                      <a:pt x="17" y="0"/>
                    </a:moveTo>
                    <a:cubicBezTo>
                      <a:pt x="0" y="2"/>
                      <a:pt x="0" y="2"/>
                      <a:pt x="0" y="2"/>
                    </a:cubicBezTo>
                    <a:cubicBezTo>
                      <a:pt x="2" y="11"/>
                      <a:pt x="6" y="20"/>
                      <a:pt x="13" y="26"/>
                    </a:cubicBezTo>
                    <a:cubicBezTo>
                      <a:pt x="24" y="13"/>
                      <a:pt x="24" y="13"/>
                      <a:pt x="24" y="13"/>
                    </a:cubicBezTo>
                    <a:cubicBezTo>
                      <a:pt x="20" y="10"/>
                      <a:pt x="18" y="5"/>
                      <a:pt x="17" y="0"/>
                    </a:cubicBezTo>
                  </a:path>
                </a:pathLst>
              </a:custGeom>
              <a:solidFill>
                <a:schemeClr val="accent6">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57" name="Freeform 69">
                <a:extLst>
                  <a:ext uri="{FF2B5EF4-FFF2-40B4-BE49-F238E27FC236}">
                    <a16:creationId xmlns:a16="http://schemas.microsoft.com/office/drawing/2014/main" id="{0015DC74-6E00-44F4-92CD-4EE4F641E3A1}"/>
                  </a:ext>
                </a:extLst>
              </p:cNvPr>
              <p:cNvSpPr>
                <a:spLocks/>
              </p:cNvSpPr>
              <p:nvPr/>
            </p:nvSpPr>
            <p:spPr bwMode="auto">
              <a:xfrm>
                <a:off x="2014538" y="3263901"/>
                <a:ext cx="349250" cy="455613"/>
              </a:xfrm>
              <a:custGeom>
                <a:avLst/>
                <a:gdLst>
                  <a:gd name="T0" fmla="*/ 91 w 93"/>
                  <a:gd name="T1" fmla="*/ 49 h 121"/>
                  <a:gd name="T2" fmla="*/ 67 w 93"/>
                  <a:gd name="T3" fmla="*/ 6 h 121"/>
                  <a:gd name="T4" fmla="*/ 59 w 93"/>
                  <a:gd name="T5" fmla="*/ 0 h 121"/>
                  <a:gd name="T6" fmla="*/ 54 w 93"/>
                  <a:gd name="T7" fmla="*/ 10 h 121"/>
                  <a:gd name="T8" fmla="*/ 60 w 93"/>
                  <a:gd name="T9" fmla="*/ 14 h 121"/>
                  <a:gd name="T10" fmla="*/ 80 w 93"/>
                  <a:gd name="T11" fmla="*/ 50 h 121"/>
                  <a:gd name="T12" fmla="*/ 68 w 93"/>
                  <a:gd name="T13" fmla="*/ 89 h 121"/>
                  <a:gd name="T14" fmla="*/ 33 w 93"/>
                  <a:gd name="T15" fmla="*/ 109 h 121"/>
                  <a:gd name="T16" fmla="*/ 5 w 93"/>
                  <a:gd name="T17" fmla="*/ 104 h 121"/>
                  <a:gd name="T18" fmla="*/ 0 w 93"/>
                  <a:gd name="T19" fmla="*/ 114 h 121"/>
                  <a:gd name="T20" fmla="*/ 34 w 93"/>
                  <a:gd name="T21" fmla="*/ 119 h 121"/>
                  <a:gd name="T22" fmla="*/ 77 w 93"/>
                  <a:gd name="T23" fmla="*/ 96 h 121"/>
                  <a:gd name="T24" fmla="*/ 91 w 93"/>
                  <a:gd name="T25" fmla="*/ 4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121">
                    <a:moveTo>
                      <a:pt x="91" y="49"/>
                    </a:moveTo>
                    <a:cubicBezTo>
                      <a:pt x="89" y="31"/>
                      <a:pt x="80" y="16"/>
                      <a:pt x="67" y="6"/>
                    </a:cubicBezTo>
                    <a:cubicBezTo>
                      <a:pt x="64" y="4"/>
                      <a:pt x="62" y="2"/>
                      <a:pt x="59" y="0"/>
                    </a:cubicBezTo>
                    <a:cubicBezTo>
                      <a:pt x="54" y="10"/>
                      <a:pt x="54" y="10"/>
                      <a:pt x="54" y="10"/>
                    </a:cubicBezTo>
                    <a:cubicBezTo>
                      <a:pt x="56" y="11"/>
                      <a:pt x="58" y="13"/>
                      <a:pt x="60" y="14"/>
                    </a:cubicBezTo>
                    <a:cubicBezTo>
                      <a:pt x="71" y="23"/>
                      <a:pt x="78" y="36"/>
                      <a:pt x="80" y="50"/>
                    </a:cubicBezTo>
                    <a:cubicBezTo>
                      <a:pt x="81" y="65"/>
                      <a:pt x="77" y="79"/>
                      <a:pt x="68" y="89"/>
                    </a:cubicBezTo>
                    <a:cubicBezTo>
                      <a:pt x="60" y="100"/>
                      <a:pt x="47" y="107"/>
                      <a:pt x="33" y="109"/>
                    </a:cubicBezTo>
                    <a:cubicBezTo>
                      <a:pt x="23" y="110"/>
                      <a:pt x="13" y="108"/>
                      <a:pt x="5" y="104"/>
                    </a:cubicBezTo>
                    <a:cubicBezTo>
                      <a:pt x="0" y="114"/>
                      <a:pt x="0" y="114"/>
                      <a:pt x="0" y="114"/>
                    </a:cubicBezTo>
                    <a:cubicBezTo>
                      <a:pt x="10" y="119"/>
                      <a:pt x="22" y="121"/>
                      <a:pt x="34" y="119"/>
                    </a:cubicBezTo>
                    <a:cubicBezTo>
                      <a:pt x="51" y="118"/>
                      <a:pt x="66" y="109"/>
                      <a:pt x="77" y="96"/>
                    </a:cubicBezTo>
                    <a:cubicBezTo>
                      <a:pt x="87" y="83"/>
                      <a:pt x="93" y="67"/>
                      <a:pt x="91" y="49"/>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58" name="Freeform 70">
                <a:extLst>
                  <a:ext uri="{FF2B5EF4-FFF2-40B4-BE49-F238E27FC236}">
                    <a16:creationId xmlns:a16="http://schemas.microsoft.com/office/drawing/2014/main" id="{208263A1-681A-47E4-9B9A-5EFA313BFCE2}"/>
                  </a:ext>
                </a:extLst>
              </p:cNvPr>
              <p:cNvSpPr>
                <a:spLocks/>
              </p:cNvSpPr>
              <p:nvPr/>
            </p:nvSpPr>
            <p:spPr bwMode="auto">
              <a:xfrm>
                <a:off x="1871663" y="3228976"/>
                <a:ext cx="363538" cy="463550"/>
              </a:xfrm>
              <a:custGeom>
                <a:avLst/>
                <a:gdLst>
                  <a:gd name="T0" fmla="*/ 32 w 97"/>
                  <a:gd name="T1" fmla="*/ 106 h 123"/>
                  <a:gd name="T2" fmla="*/ 12 w 97"/>
                  <a:gd name="T3" fmla="*/ 70 h 123"/>
                  <a:gd name="T4" fmla="*/ 24 w 97"/>
                  <a:gd name="T5" fmla="*/ 31 h 123"/>
                  <a:gd name="T6" fmla="*/ 59 w 97"/>
                  <a:gd name="T7" fmla="*/ 12 h 123"/>
                  <a:gd name="T8" fmla="*/ 92 w 97"/>
                  <a:gd name="T9" fmla="*/ 19 h 123"/>
                  <a:gd name="T10" fmla="*/ 97 w 97"/>
                  <a:gd name="T11" fmla="*/ 9 h 123"/>
                  <a:gd name="T12" fmla="*/ 58 w 97"/>
                  <a:gd name="T13" fmla="*/ 1 h 123"/>
                  <a:gd name="T14" fmla="*/ 15 w 97"/>
                  <a:gd name="T15" fmla="*/ 25 h 123"/>
                  <a:gd name="T16" fmla="*/ 15 w 97"/>
                  <a:gd name="T17" fmla="*/ 25 h 123"/>
                  <a:gd name="T18" fmla="*/ 1 w 97"/>
                  <a:gd name="T19" fmla="*/ 72 h 123"/>
                  <a:gd name="T20" fmla="*/ 25 w 97"/>
                  <a:gd name="T21" fmla="*/ 115 h 123"/>
                  <a:gd name="T22" fmla="*/ 38 w 97"/>
                  <a:gd name="T23" fmla="*/ 123 h 123"/>
                  <a:gd name="T24" fmla="*/ 43 w 97"/>
                  <a:gd name="T25" fmla="*/ 113 h 123"/>
                  <a:gd name="T26" fmla="*/ 32 w 97"/>
                  <a:gd name="T27" fmla="*/ 10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123">
                    <a:moveTo>
                      <a:pt x="32" y="106"/>
                    </a:moveTo>
                    <a:cubicBezTo>
                      <a:pt x="21" y="98"/>
                      <a:pt x="14" y="85"/>
                      <a:pt x="12" y="70"/>
                    </a:cubicBezTo>
                    <a:cubicBezTo>
                      <a:pt x="11" y="56"/>
                      <a:pt x="15" y="42"/>
                      <a:pt x="24" y="31"/>
                    </a:cubicBezTo>
                    <a:cubicBezTo>
                      <a:pt x="32" y="21"/>
                      <a:pt x="45" y="14"/>
                      <a:pt x="59" y="12"/>
                    </a:cubicBezTo>
                    <a:cubicBezTo>
                      <a:pt x="71" y="11"/>
                      <a:pt x="83" y="13"/>
                      <a:pt x="92" y="19"/>
                    </a:cubicBezTo>
                    <a:cubicBezTo>
                      <a:pt x="97" y="9"/>
                      <a:pt x="97" y="9"/>
                      <a:pt x="97" y="9"/>
                    </a:cubicBezTo>
                    <a:cubicBezTo>
                      <a:pt x="86" y="3"/>
                      <a:pt x="72" y="0"/>
                      <a:pt x="58" y="1"/>
                    </a:cubicBezTo>
                    <a:cubicBezTo>
                      <a:pt x="41" y="3"/>
                      <a:pt x="26" y="12"/>
                      <a:pt x="15" y="25"/>
                    </a:cubicBezTo>
                    <a:cubicBezTo>
                      <a:pt x="15" y="25"/>
                      <a:pt x="15" y="25"/>
                      <a:pt x="15" y="25"/>
                    </a:cubicBezTo>
                    <a:cubicBezTo>
                      <a:pt x="5" y="37"/>
                      <a:pt x="0" y="54"/>
                      <a:pt x="1" y="72"/>
                    </a:cubicBezTo>
                    <a:cubicBezTo>
                      <a:pt x="3" y="89"/>
                      <a:pt x="12" y="104"/>
                      <a:pt x="25" y="115"/>
                    </a:cubicBezTo>
                    <a:cubicBezTo>
                      <a:pt x="29" y="118"/>
                      <a:pt x="33" y="121"/>
                      <a:pt x="38" y="123"/>
                    </a:cubicBezTo>
                    <a:cubicBezTo>
                      <a:pt x="43" y="113"/>
                      <a:pt x="43" y="113"/>
                      <a:pt x="43" y="113"/>
                    </a:cubicBezTo>
                    <a:cubicBezTo>
                      <a:pt x="39" y="111"/>
                      <a:pt x="35" y="109"/>
                      <a:pt x="32" y="106"/>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59" name="Freeform 71">
                <a:extLst>
                  <a:ext uri="{FF2B5EF4-FFF2-40B4-BE49-F238E27FC236}">
                    <a16:creationId xmlns:a16="http://schemas.microsoft.com/office/drawing/2014/main" id="{CE603704-64F1-404B-BE3B-111B891A34ED}"/>
                  </a:ext>
                </a:extLst>
              </p:cNvPr>
              <p:cNvSpPr>
                <a:spLocks/>
              </p:cNvSpPr>
              <p:nvPr/>
            </p:nvSpPr>
            <p:spPr bwMode="auto">
              <a:xfrm>
                <a:off x="1874838" y="3233738"/>
                <a:ext cx="360363" cy="458788"/>
              </a:xfrm>
              <a:custGeom>
                <a:avLst/>
                <a:gdLst>
                  <a:gd name="T0" fmla="*/ 64 w 96"/>
                  <a:gd name="T1" fmla="*/ 0 h 122"/>
                  <a:gd name="T2" fmla="*/ 57 w 96"/>
                  <a:gd name="T3" fmla="*/ 0 h 122"/>
                  <a:gd name="T4" fmla="*/ 14 w 96"/>
                  <a:gd name="T5" fmla="*/ 24 h 122"/>
                  <a:gd name="T6" fmla="*/ 14 w 96"/>
                  <a:gd name="T7" fmla="*/ 24 h 122"/>
                  <a:gd name="T8" fmla="*/ 0 w 96"/>
                  <a:gd name="T9" fmla="*/ 64 h 122"/>
                  <a:gd name="T10" fmla="*/ 0 w 96"/>
                  <a:gd name="T11" fmla="*/ 71 h 122"/>
                  <a:gd name="T12" fmla="*/ 24 w 96"/>
                  <a:gd name="T13" fmla="*/ 114 h 122"/>
                  <a:gd name="T14" fmla="*/ 37 w 96"/>
                  <a:gd name="T15" fmla="*/ 122 h 122"/>
                  <a:gd name="T16" fmla="*/ 42 w 96"/>
                  <a:gd name="T17" fmla="*/ 112 h 122"/>
                  <a:gd name="T18" fmla="*/ 31 w 96"/>
                  <a:gd name="T19" fmla="*/ 106 h 122"/>
                  <a:gd name="T20" fmla="*/ 31 w 96"/>
                  <a:gd name="T21" fmla="*/ 105 h 122"/>
                  <a:gd name="T22" fmla="*/ 11 w 96"/>
                  <a:gd name="T23" fmla="*/ 69 h 122"/>
                  <a:gd name="T24" fmla="*/ 11 w 96"/>
                  <a:gd name="T25" fmla="*/ 64 h 122"/>
                  <a:gd name="T26" fmla="*/ 23 w 96"/>
                  <a:gd name="T27" fmla="*/ 30 h 122"/>
                  <a:gd name="T28" fmla="*/ 58 w 96"/>
                  <a:gd name="T29" fmla="*/ 11 h 122"/>
                  <a:gd name="T30" fmla="*/ 64 w 96"/>
                  <a:gd name="T31" fmla="*/ 11 h 122"/>
                  <a:gd name="T32" fmla="*/ 91 w 96"/>
                  <a:gd name="T33" fmla="*/ 18 h 122"/>
                  <a:gd name="T34" fmla="*/ 96 w 96"/>
                  <a:gd name="T35" fmla="*/ 8 h 122"/>
                  <a:gd name="T36" fmla="*/ 64 w 96"/>
                  <a:gd name="T3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22">
                    <a:moveTo>
                      <a:pt x="64" y="0"/>
                    </a:moveTo>
                    <a:cubicBezTo>
                      <a:pt x="62" y="0"/>
                      <a:pt x="60" y="0"/>
                      <a:pt x="57" y="0"/>
                    </a:cubicBezTo>
                    <a:cubicBezTo>
                      <a:pt x="40" y="2"/>
                      <a:pt x="25" y="11"/>
                      <a:pt x="14" y="24"/>
                    </a:cubicBezTo>
                    <a:cubicBezTo>
                      <a:pt x="14" y="24"/>
                      <a:pt x="14" y="24"/>
                      <a:pt x="14" y="24"/>
                    </a:cubicBezTo>
                    <a:cubicBezTo>
                      <a:pt x="5" y="35"/>
                      <a:pt x="0" y="49"/>
                      <a:pt x="0" y="64"/>
                    </a:cubicBezTo>
                    <a:cubicBezTo>
                      <a:pt x="0" y="66"/>
                      <a:pt x="0" y="68"/>
                      <a:pt x="0" y="71"/>
                    </a:cubicBezTo>
                    <a:cubicBezTo>
                      <a:pt x="2" y="88"/>
                      <a:pt x="11" y="103"/>
                      <a:pt x="24" y="114"/>
                    </a:cubicBezTo>
                    <a:cubicBezTo>
                      <a:pt x="28" y="117"/>
                      <a:pt x="32" y="120"/>
                      <a:pt x="37" y="122"/>
                    </a:cubicBezTo>
                    <a:cubicBezTo>
                      <a:pt x="42" y="112"/>
                      <a:pt x="42" y="112"/>
                      <a:pt x="42" y="112"/>
                    </a:cubicBezTo>
                    <a:cubicBezTo>
                      <a:pt x="38" y="110"/>
                      <a:pt x="34" y="108"/>
                      <a:pt x="31" y="106"/>
                    </a:cubicBezTo>
                    <a:cubicBezTo>
                      <a:pt x="31" y="105"/>
                      <a:pt x="31" y="105"/>
                      <a:pt x="31" y="105"/>
                    </a:cubicBezTo>
                    <a:cubicBezTo>
                      <a:pt x="20" y="97"/>
                      <a:pt x="13" y="84"/>
                      <a:pt x="11" y="69"/>
                    </a:cubicBezTo>
                    <a:cubicBezTo>
                      <a:pt x="11" y="68"/>
                      <a:pt x="11" y="66"/>
                      <a:pt x="11" y="64"/>
                    </a:cubicBezTo>
                    <a:cubicBezTo>
                      <a:pt x="11" y="51"/>
                      <a:pt x="15" y="40"/>
                      <a:pt x="23" y="30"/>
                    </a:cubicBezTo>
                    <a:cubicBezTo>
                      <a:pt x="31" y="20"/>
                      <a:pt x="44" y="13"/>
                      <a:pt x="58" y="11"/>
                    </a:cubicBezTo>
                    <a:cubicBezTo>
                      <a:pt x="60" y="11"/>
                      <a:pt x="62" y="11"/>
                      <a:pt x="64" y="11"/>
                    </a:cubicBezTo>
                    <a:cubicBezTo>
                      <a:pt x="74" y="11"/>
                      <a:pt x="83" y="13"/>
                      <a:pt x="91" y="18"/>
                    </a:cubicBezTo>
                    <a:cubicBezTo>
                      <a:pt x="96" y="8"/>
                      <a:pt x="96" y="8"/>
                      <a:pt x="96" y="8"/>
                    </a:cubicBezTo>
                    <a:cubicBezTo>
                      <a:pt x="86" y="3"/>
                      <a:pt x="76" y="0"/>
                      <a:pt x="64"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60" name="Freeform 72">
                <a:extLst>
                  <a:ext uri="{FF2B5EF4-FFF2-40B4-BE49-F238E27FC236}">
                    <a16:creationId xmlns:a16="http://schemas.microsoft.com/office/drawing/2014/main" id="{5D2844BF-F233-411A-9219-28BF62B1C94D}"/>
                  </a:ext>
                </a:extLst>
              </p:cNvPr>
              <p:cNvSpPr>
                <a:spLocks/>
              </p:cNvSpPr>
              <p:nvPr/>
            </p:nvSpPr>
            <p:spPr bwMode="auto">
              <a:xfrm>
                <a:off x="2187575" y="3354388"/>
                <a:ext cx="85725" cy="82550"/>
              </a:xfrm>
              <a:custGeom>
                <a:avLst/>
                <a:gdLst>
                  <a:gd name="T0" fmla="*/ 10 w 23"/>
                  <a:gd name="T1" fmla="*/ 0 h 22"/>
                  <a:gd name="T2" fmla="*/ 0 w 23"/>
                  <a:gd name="T3" fmla="*/ 13 h 22"/>
                  <a:gd name="T4" fmla="*/ 6 w 23"/>
                  <a:gd name="T5" fmla="*/ 22 h 22"/>
                  <a:gd name="T6" fmla="*/ 23 w 23"/>
                  <a:gd name="T7" fmla="*/ 22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cubicBezTo>
                      <a:pt x="0" y="13"/>
                      <a:pt x="0" y="13"/>
                      <a:pt x="0" y="13"/>
                    </a:cubicBezTo>
                    <a:cubicBezTo>
                      <a:pt x="2" y="16"/>
                      <a:pt x="4" y="19"/>
                      <a:pt x="6" y="22"/>
                    </a:cubicBezTo>
                    <a:cubicBezTo>
                      <a:pt x="23" y="22"/>
                      <a:pt x="23" y="22"/>
                      <a:pt x="23" y="22"/>
                    </a:cubicBezTo>
                    <a:cubicBezTo>
                      <a:pt x="21" y="14"/>
                      <a:pt x="17" y="6"/>
                      <a:pt x="10"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61" name="Freeform 73">
                <a:extLst>
                  <a:ext uri="{FF2B5EF4-FFF2-40B4-BE49-F238E27FC236}">
                    <a16:creationId xmlns:a16="http://schemas.microsoft.com/office/drawing/2014/main" id="{2637A266-24CA-4783-BD10-22E3211EEAC1}"/>
                  </a:ext>
                </a:extLst>
              </p:cNvPr>
              <p:cNvSpPr>
                <a:spLocks/>
              </p:cNvSpPr>
              <p:nvPr/>
            </p:nvSpPr>
            <p:spPr bwMode="auto">
              <a:xfrm>
                <a:off x="2085975" y="3444876"/>
                <a:ext cx="214313" cy="55563"/>
              </a:xfrm>
              <a:custGeom>
                <a:avLst/>
                <a:gdLst>
                  <a:gd name="T0" fmla="*/ 3 w 57"/>
                  <a:gd name="T1" fmla="*/ 13 h 15"/>
                  <a:gd name="T2" fmla="*/ 3 w 57"/>
                  <a:gd name="T3" fmla="*/ 2 h 15"/>
                  <a:gd name="T4" fmla="*/ 8 w 57"/>
                  <a:gd name="T5" fmla="*/ 0 h 15"/>
                  <a:gd name="T6" fmla="*/ 14 w 57"/>
                  <a:gd name="T7" fmla="*/ 2 h 15"/>
                  <a:gd name="T8" fmla="*/ 14 w 57"/>
                  <a:gd name="T9" fmla="*/ 2 h 15"/>
                  <a:gd name="T10" fmla="*/ 33 w 57"/>
                  <a:gd name="T11" fmla="*/ 2 h 15"/>
                  <a:gd name="T12" fmla="*/ 50 w 57"/>
                  <a:gd name="T13" fmla="*/ 2 h 15"/>
                  <a:gd name="T14" fmla="*/ 52 w 57"/>
                  <a:gd name="T15" fmla="*/ 2 h 15"/>
                  <a:gd name="T16" fmla="*/ 52 w 57"/>
                  <a:gd name="T17" fmla="*/ 2 h 15"/>
                  <a:gd name="T18" fmla="*/ 57 w 57"/>
                  <a:gd name="T19" fmla="*/ 8 h 15"/>
                  <a:gd name="T20" fmla="*/ 52 w 57"/>
                  <a:gd name="T21" fmla="*/ 13 h 15"/>
                  <a:gd name="T22" fmla="*/ 13 w 57"/>
                  <a:gd name="T23" fmla="*/ 13 h 15"/>
                  <a:gd name="T24" fmla="*/ 8 w 57"/>
                  <a:gd name="T25" fmla="*/ 15 h 15"/>
                  <a:gd name="T26" fmla="*/ 3 w 57"/>
                  <a:gd name="T2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15">
                    <a:moveTo>
                      <a:pt x="3" y="13"/>
                    </a:moveTo>
                    <a:cubicBezTo>
                      <a:pt x="0" y="10"/>
                      <a:pt x="0" y="5"/>
                      <a:pt x="3" y="2"/>
                    </a:cubicBezTo>
                    <a:cubicBezTo>
                      <a:pt x="5" y="1"/>
                      <a:pt x="6" y="0"/>
                      <a:pt x="8" y="0"/>
                    </a:cubicBezTo>
                    <a:cubicBezTo>
                      <a:pt x="10" y="0"/>
                      <a:pt x="12" y="1"/>
                      <a:pt x="14" y="2"/>
                    </a:cubicBezTo>
                    <a:cubicBezTo>
                      <a:pt x="14" y="2"/>
                      <a:pt x="14" y="2"/>
                      <a:pt x="14" y="2"/>
                    </a:cubicBezTo>
                    <a:cubicBezTo>
                      <a:pt x="33" y="2"/>
                      <a:pt x="33" y="2"/>
                      <a:pt x="33" y="2"/>
                    </a:cubicBezTo>
                    <a:cubicBezTo>
                      <a:pt x="50" y="2"/>
                      <a:pt x="50" y="2"/>
                      <a:pt x="50" y="2"/>
                    </a:cubicBezTo>
                    <a:cubicBezTo>
                      <a:pt x="52" y="2"/>
                      <a:pt x="52" y="2"/>
                      <a:pt x="52" y="2"/>
                    </a:cubicBezTo>
                    <a:cubicBezTo>
                      <a:pt x="52" y="2"/>
                      <a:pt x="52" y="2"/>
                      <a:pt x="52" y="2"/>
                    </a:cubicBezTo>
                    <a:cubicBezTo>
                      <a:pt x="55" y="2"/>
                      <a:pt x="57" y="5"/>
                      <a:pt x="57" y="8"/>
                    </a:cubicBezTo>
                    <a:cubicBezTo>
                      <a:pt x="57" y="11"/>
                      <a:pt x="55" y="13"/>
                      <a:pt x="52" y="13"/>
                    </a:cubicBezTo>
                    <a:cubicBezTo>
                      <a:pt x="13" y="13"/>
                      <a:pt x="13" y="13"/>
                      <a:pt x="13" y="13"/>
                    </a:cubicBezTo>
                    <a:cubicBezTo>
                      <a:pt x="12" y="14"/>
                      <a:pt x="10" y="15"/>
                      <a:pt x="8" y="15"/>
                    </a:cubicBezTo>
                    <a:cubicBezTo>
                      <a:pt x="6" y="15"/>
                      <a:pt x="5" y="14"/>
                      <a:pt x="3" y="13"/>
                    </a:cubicBezTo>
                  </a:path>
                </a:pathLst>
              </a:custGeom>
              <a:solidFill>
                <a:srgbClr val="DB5B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62" name="Freeform 74">
                <a:extLst>
                  <a:ext uri="{FF2B5EF4-FFF2-40B4-BE49-F238E27FC236}">
                    <a16:creationId xmlns:a16="http://schemas.microsoft.com/office/drawing/2014/main" id="{22649954-301B-4E05-8232-8493B21599C8}"/>
                  </a:ext>
                </a:extLst>
              </p:cNvPr>
              <p:cNvSpPr>
                <a:spLocks/>
              </p:cNvSpPr>
              <p:nvPr/>
            </p:nvSpPr>
            <p:spPr bwMode="auto">
              <a:xfrm>
                <a:off x="2089150" y="3444876"/>
                <a:ext cx="211138" cy="30163"/>
              </a:xfrm>
              <a:custGeom>
                <a:avLst/>
                <a:gdLst>
                  <a:gd name="T0" fmla="*/ 51 w 56"/>
                  <a:gd name="T1" fmla="*/ 2 h 8"/>
                  <a:gd name="T2" fmla="*/ 51 w 56"/>
                  <a:gd name="T3" fmla="*/ 2 h 8"/>
                  <a:gd name="T4" fmla="*/ 49 w 56"/>
                  <a:gd name="T5" fmla="*/ 2 h 8"/>
                  <a:gd name="T6" fmla="*/ 32 w 56"/>
                  <a:gd name="T7" fmla="*/ 2 h 8"/>
                  <a:gd name="T8" fmla="*/ 13 w 56"/>
                  <a:gd name="T9" fmla="*/ 2 h 8"/>
                  <a:gd name="T10" fmla="*/ 13 w 56"/>
                  <a:gd name="T11" fmla="*/ 2 h 8"/>
                  <a:gd name="T12" fmla="*/ 7 w 56"/>
                  <a:gd name="T13" fmla="*/ 0 h 8"/>
                  <a:gd name="T14" fmla="*/ 2 w 56"/>
                  <a:gd name="T15" fmla="*/ 3 h 8"/>
                  <a:gd name="T16" fmla="*/ 0 w 56"/>
                  <a:gd name="T17" fmla="*/ 8 h 8"/>
                  <a:gd name="T18" fmla="*/ 56 w 56"/>
                  <a:gd name="T19" fmla="*/ 8 h 8"/>
                  <a:gd name="T20" fmla="*/ 51 w 56"/>
                  <a:gd name="T2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8">
                    <a:moveTo>
                      <a:pt x="51" y="2"/>
                    </a:moveTo>
                    <a:cubicBezTo>
                      <a:pt x="51" y="2"/>
                      <a:pt x="51" y="2"/>
                      <a:pt x="51" y="2"/>
                    </a:cubicBezTo>
                    <a:cubicBezTo>
                      <a:pt x="49" y="2"/>
                      <a:pt x="49" y="2"/>
                      <a:pt x="49" y="2"/>
                    </a:cubicBezTo>
                    <a:cubicBezTo>
                      <a:pt x="32" y="2"/>
                      <a:pt x="32" y="2"/>
                      <a:pt x="32" y="2"/>
                    </a:cubicBezTo>
                    <a:cubicBezTo>
                      <a:pt x="13" y="2"/>
                      <a:pt x="13" y="2"/>
                      <a:pt x="13" y="2"/>
                    </a:cubicBezTo>
                    <a:cubicBezTo>
                      <a:pt x="13" y="2"/>
                      <a:pt x="13" y="2"/>
                      <a:pt x="13" y="2"/>
                    </a:cubicBezTo>
                    <a:cubicBezTo>
                      <a:pt x="11" y="1"/>
                      <a:pt x="9" y="0"/>
                      <a:pt x="7" y="0"/>
                    </a:cubicBezTo>
                    <a:cubicBezTo>
                      <a:pt x="5" y="0"/>
                      <a:pt x="4" y="1"/>
                      <a:pt x="2" y="3"/>
                    </a:cubicBezTo>
                    <a:cubicBezTo>
                      <a:pt x="1" y="4"/>
                      <a:pt x="0" y="6"/>
                      <a:pt x="0" y="8"/>
                    </a:cubicBezTo>
                    <a:cubicBezTo>
                      <a:pt x="56" y="8"/>
                      <a:pt x="56" y="8"/>
                      <a:pt x="56" y="8"/>
                    </a:cubicBezTo>
                    <a:cubicBezTo>
                      <a:pt x="56" y="5"/>
                      <a:pt x="54" y="2"/>
                      <a:pt x="51" y="2"/>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63" name="Freeform 75">
                <a:extLst>
                  <a:ext uri="{FF2B5EF4-FFF2-40B4-BE49-F238E27FC236}">
                    <a16:creationId xmlns:a16="http://schemas.microsoft.com/office/drawing/2014/main" id="{D7652748-2B50-4F73-B40B-7E74C2C9D3FA}"/>
                  </a:ext>
                </a:extLst>
              </p:cNvPr>
              <p:cNvSpPr>
                <a:spLocks/>
              </p:cNvSpPr>
              <p:nvPr/>
            </p:nvSpPr>
            <p:spPr bwMode="auto">
              <a:xfrm>
                <a:off x="1755775" y="2570163"/>
                <a:ext cx="330200" cy="482600"/>
              </a:xfrm>
              <a:custGeom>
                <a:avLst/>
                <a:gdLst>
                  <a:gd name="T0" fmla="*/ 88 w 88"/>
                  <a:gd name="T1" fmla="*/ 120 h 128"/>
                  <a:gd name="T2" fmla="*/ 80 w 88"/>
                  <a:gd name="T3" fmla="*/ 128 h 128"/>
                  <a:gd name="T4" fmla="*/ 8 w 88"/>
                  <a:gd name="T5" fmla="*/ 128 h 128"/>
                  <a:gd name="T6" fmla="*/ 0 w 88"/>
                  <a:gd name="T7" fmla="*/ 120 h 128"/>
                  <a:gd name="T8" fmla="*/ 0 w 88"/>
                  <a:gd name="T9" fmla="*/ 8 h 128"/>
                  <a:gd name="T10" fmla="*/ 8 w 88"/>
                  <a:gd name="T11" fmla="*/ 0 h 128"/>
                  <a:gd name="T12" fmla="*/ 80 w 88"/>
                  <a:gd name="T13" fmla="*/ 0 h 128"/>
                  <a:gd name="T14" fmla="*/ 88 w 88"/>
                  <a:gd name="T15" fmla="*/ 8 h 128"/>
                  <a:gd name="T16" fmla="*/ 88 w 88"/>
                  <a:gd name="T1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28">
                    <a:moveTo>
                      <a:pt x="88" y="120"/>
                    </a:moveTo>
                    <a:cubicBezTo>
                      <a:pt x="88" y="124"/>
                      <a:pt x="85" y="128"/>
                      <a:pt x="80" y="128"/>
                    </a:cubicBezTo>
                    <a:cubicBezTo>
                      <a:pt x="8" y="128"/>
                      <a:pt x="8" y="128"/>
                      <a:pt x="8" y="128"/>
                    </a:cubicBezTo>
                    <a:cubicBezTo>
                      <a:pt x="3" y="128"/>
                      <a:pt x="0" y="124"/>
                      <a:pt x="0" y="120"/>
                    </a:cubicBezTo>
                    <a:cubicBezTo>
                      <a:pt x="0" y="8"/>
                      <a:pt x="0" y="8"/>
                      <a:pt x="0" y="8"/>
                    </a:cubicBezTo>
                    <a:cubicBezTo>
                      <a:pt x="0" y="3"/>
                      <a:pt x="3" y="0"/>
                      <a:pt x="8" y="0"/>
                    </a:cubicBezTo>
                    <a:cubicBezTo>
                      <a:pt x="80" y="0"/>
                      <a:pt x="80" y="0"/>
                      <a:pt x="80" y="0"/>
                    </a:cubicBezTo>
                    <a:cubicBezTo>
                      <a:pt x="85" y="0"/>
                      <a:pt x="88" y="3"/>
                      <a:pt x="88" y="8"/>
                    </a:cubicBezTo>
                    <a:cubicBezTo>
                      <a:pt x="88" y="120"/>
                      <a:pt x="88" y="120"/>
                      <a:pt x="88" y="120"/>
                    </a:cubicBezTo>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64" name="Rectangle 76">
                <a:extLst>
                  <a:ext uri="{FF2B5EF4-FFF2-40B4-BE49-F238E27FC236}">
                    <a16:creationId xmlns:a16="http://schemas.microsoft.com/office/drawing/2014/main" id="{CC75731B-DB16-4362-8C82-B5EDFFC880EB}"/>
                  </a:ext>
                </a:extLst>
              </p:cNvPr>
              <p:cNvSpPr>
                <a:spLocks noChangeArrowheads="1"/>
              </p:cNvSpPr>
              <p:nvPr/>
            </p:nvSpPr>
            <p:spPr bwMode="auto">
              <a:xfrm>
                <a:off x="1778000" y="2617788"/>
                <a:ext cx="285750" cy="3397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65" name="Rectangle 77">
                <a:extLst>
                  <a:ext uri="{FF2B5EF4-FFF2-40B4-BE49-F238E27FC236}">
                    <a16:creationId xmlns:a16="http://schemas.microsoft.com/office/drawing/2014/main" id="{185C5F76-7F49-441C-8020-ACB5AC06812D}"/>
                  </a:ext>
                </a:extLst>
              </p:cNvPr>
              <p:cNvSpPr>
                <a:spLocks noChangeArrowheads="1"/>
              </p:cNvSpPr>
              <p:nvPr/>
            </p:nvSpPr>
            <p:spPr bwMode="auto">
              <a:xfrm>
                <a:off x="1778000" y="2617788"/>
                <a:ext cx="2857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66" name="Oval 78">
                <a:extLst>
                  <a:ext uri="{FF2B5EF4-FFF2-40B4-BE49-F238E27FC236}">
                    <a16:creationId xmlns:a16="http://schemas.microsoft.com/office/drawing/2014/main" id="{4284DC79-6930-44AF-B6F7-CFD15B7D9454}"/>
                  </a:ext>
                </a:extLst>
              </p:cNvPr>
              <p:cNvSpPr>
                <a:spLocks noChangeArrowheads="1"/>
              </p:cNvSpPr>
              <p:nvPr/>
            </p:nvSpPr>
            <p:spPr bwMode="auto">
              <a:xfrm>
                <a:off x="1893888" y="2976563"/>
                <a:ext cx="52388" cy="571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67" name="Oval 79">
                <a:extLst>
                  <a:ext uri="{FF2B5EF4-FFF2-40B4-BE49-F238E27FC236}">
                    <a16:creationId xmlns:a16="http://schemas.microsoft.com/office/drawing/2014/main" id="{D0D4277F-DD2C-4712-B632-B9C8E9F30555}"/>
                  </a:ext>
                </a:extLst>
              </p:cNvPr>
              <p:cNvSpPr>
                <a:spLocks noChangeArrowheads="1"/>
              </p:cNvSpPr>
              <p:nvPr/>
            </p:nvSpPr>
            <p:spPr bwMode="auto">
              <a:xfrm>
                <a:off x="1901825" y="2984501"/>
                <a:ext cx="38100" cy="38100"/>
              </a:xfrm>
              <a:prstGeom prst="ellipse">
                <a:avLst/>
              </a:pr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68" name="Freeform 80">
                <a:extLst>
                  <a:ext uri="{FF2B5EF4-FFF2-40B4-BE49-F238E27FC236}">
                    <a16:creationId xmlns:a16="http://schemas.microsoft.com/office/drawing/2014/main" id="{0FD2E38F-5DD3-4AF2-914C-1F775C5A87BD}"/>
                  </a:ext>
                </a:extLst>
              </p:cNvPr>
              <p:cNvSpPr>
                <a:spLocks/>
              </p:cNvSpPr>
              <p:nvPr/>
            </p:nvSpPr>
            <p:spPr bwMode="auto">
              <a:xfrm>
                <a:off x="1755775" y="3022601"/>
                <a:ext cx="25400" cy="30163"/>
              </a:xfrm>
              <a:custGeom>
                <a:avLst/>
                <a:gdLst>
                  <a:gd name="T0" fmla="*/ 0 w 7"/>
                  <a:gd name="T1" fmla="*/ 0 h 8"/>
                  <a:gd name="T2" fmla="*/ 7 w 7"/>
                  <a:gd name="T3" fmla="*/ 8 h 8"/>
                  <a:gd name="T4" fmla="*/ 0 w 7"/>
                  <a:gd name="T5" fmla="*/ 0 h 8"/>
                </a:gdLst>
                <a:ahLst/>
                <a:cxnLst>
                  <a:cxn ang="0">
                    <a:pos x="T0" y="T1"/>
                  </a:cxn>
                  <a:cxn ang="0">
                    <a:pos x="T2" y="T3"/>
                  </a:cxn>
                  <a:cxn ang="0">
                    <a:pos x="T4" y="T5"/>
                  </a:cxn>
                </a:cxnLst>
                <a:rect l="0" t="0" r="r" b="b"/>
                <a:pathLst>
                  <a:path w="7" h="8">
                    <a:moveTo>
                      <a:pt x="0" y="0"/>
                    </a:moveTo>
                    <a:cubicBezTo>
                      <a:pt x="0" y="4"/>
                      <a:pt x="3" y="8"/>
                      <a:pt x="7" y="8"/>
                    </a:cubicBezTo>
                    <a:cubicBezTo>
                      <a:pt x="3" y="8"/>
                      <a:pt x="0" y="4"/>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69" name="Freeform 81">
                <a:extLst>
                  <a:ext uri="{FF2B5EF4-FFF2-40B4-BE49-F238E27FC236}">
                    <a16:creationId xmlns:a16="http://schemas.microsoft.com/office/drawing/2014/main" id="{EDDEAC9F-86AC-4BCA-BB88-EF37638829BF}"/>
                  </a:ext>
                </a:extLst>
              </p:cNvPr>
              <p:cNvSpPr>
                <a:spLocks/>
              </p:cNvSpPr>
              <p:nvPr/>
            </p:nvSpPr>
            <p:spPr bwMode="auto">
              <a:xfrm>
                <a:off x="1755775" y="2570163"/>
                <a:ext cx="258763" cy="482600"/>
              </a:xfrm>
              <a:custGeom>
                <a:avLst/>
                <a:gdLst>
                  <a:gd name="T0" fmla="*/ 69 w 69"/>
                  <a:gd name="T1" fmla="*/ 0 h 128"/>
                  <a:gd name="T2" fmla="*/ 8 w 69"/>
                  <a:gd name="T3" fmla="*/ 0 h 128"/>
                  <a:gd name="T4" fmla="*/ 0 w 69"/>
                  <a:gd name="T5" fmla="*/ 8 h 128"/>
                  <a:gd name="T6" fmla="*/ 0 w 69"/>
                  <a:gd name="T7" fmla="*/ 120 h 128"/>
                  <a:gd name="T8" fmla="*/ 0 w 69"/>
                  <a:gd name="T9" fmla="*/ 120 h 128"/>
                  <a:gd name="T10" fmla="*/ 7 w 69"/>
                  <a:gd name="T11" fmla="*/ 128 h 128"/>
                  <a:gd name="T12" fmla="*/ 8 w 69"/>
                  <a:gd name="T13" fmla="*/ 128 h 128"/>
                  <a:gd name="T14" fmla="*/ 17 w 69"/>
                  <a:gd name="T15" fmla="*/ 128 h 128"/>
                  <a:gd name="T16" fmla="*/ 27 w 69"/>
                  <a:gd name="T17" fmla="*/ 103 h 128"/>
                  <a:gd name="T18" fmla="*/ 6 w 69"/>
                  <a:gd name="T19" fmla="*/ 103 h 128"/>
                  <a:gd name="T20" fmla="*/ 6 w 69"/>
                  <a:gd name="T21" fmla="*/ 103 h 128"/>
                  <a:gd name="T22" fmla="*/ 6 w 69"/>
                  <a:gd name="T23" fmla="*/ 13 h 128"/>
                  <a:gd name="T24" fmla="*/ 64 w 69"/>
                  <a:gd name="T25" fmla="*/ 13 h 128"/>
                  <a:gd name="T26" fmla="*/ 69 w 69"/>
                  <a:gd name="T2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128">
                    <a:moveTo>
                      <a:pt x="69" y="0"/>
                    </a:moveTo>
                    <a:cubicBezTo>
                      <a:pt x="8" y="0"/>
                      <a:pt x="8" y="0"/>
                      <a:pt x="8" y="0"/>
                    </a:cubicBezTo>
                    <a:cubicBezTo>
                      <a:pt x="3" y="0"/>
                      <a:pt x="0" y="3"/>
                      <a:pt x="0" y="8"/>
                    </a:cubicBezTo>
                    <a:cubicBezTo>
                      <a:pt x="0" y="120"/>
                      <a:pt x="0" y="120"/>
                      <a:pt x="0" y="120"/>
                    </a:cubicBezTo>
                    <a:cubicBezTo>
                      <a:pt x="0" y="120"/>
                      <a:pt x="0" y="120"/>
                      <a:pt x="0" y="120"/>
                    </a:cubicBezTo>
                    <a:cubicBezTo>
                      <a:pt x="0" y="124"/>
                      <a:pt x="3" y="128"/>
                      <a:pt x="7" y="128"/>
                    </a:cubicBezTo>
                    <a:cubicBezTo>
                      <a:pt x="7" y="128"/>
                      <a:pt x="8" y="128"/>
                      <a:pt x="8" y="128"/>
                    </a:cubicBezTo>
                    <a:cubicBezTo>
                      <a:pt x="17" y="128"/>
                      <a:pt x="17" y="128"/>
                      <a:pt x="17" y="128"/>
                    </a:cubicBezTo>
                    <a:cubicBezTo>
                      <a:pt x="27" y="103"/>
                      <a:pt x="27" y="103"/>
                      <a:pt x="27" y="103"/>
                    </a:cubicBezTo>
                    <a:cubicBezTo>
                      <a:pt x="6" y="103"/>
                      <a:pt x="6" y="103"/>
                      <a:pt x="6" y="103"/>
                    </a:cubicBezTo>
                    <a:cubicBezTo>
                      <a:pt x="6" y="103"/>
                      <a:pt x="6" y="103"/>
                      <a:pt x="6" y="103"/>
                    </a:cubicBezTo>
                    <a:cubicBezTo>
                      <a:pt x="6" y="13"/>
                      <a:pt x="6" y="13"/>
                      <a:pt x="6" y="13"/>
                    </a:cubicBezTo>
                    <a:cubicBezTo>
                      <a:pt x="64" y="13"/>
                      <a:pt x="64" y="13"/>
                      <a:pt x="64" y="13"/>
                    </a:cubicBezTo>
                    <a:cubicBezTo>
                      <a:pt x="69" y="0"/>
                      <a:pt x="69" y="0"/>
                      <a:pt x="69" y="0"/>
                    </a:cubicBezTo>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70" name="Freeform 82">
                <a:extLst>
                  <a:ext uri="{FF2B5EF4-FFF2-40B4-BE49-F238E27FC236}">
                    <a16:creationId xmlns:a16="http://schemas.microsoft.com/office/drawing/2014/main" id="{CA114E5E-282A-4FBB-A54A-E01C6955B959}"/>
                  </a:ext>
                </a:extLst>
              </p:cNvPr>
              <p:cNvSpPr>
                <a:spLocks/>
              </p:cNvSpPr>
              <p:nvPr/>
            </p:nvSpPr>
            <p:spPr bwMode="auto">
              <a:xfrm>
                <a:off x="1871663" y="2587626"/>
                <a:ext cx="96838" cy="15875"/>
              </a:xfrm>
              <a:custGeom>
                <a:avLst/>
                <a:gdLst>
                  <a:gd name="T0" fmla="*/ 26 w 26"/>
                  <a:gd name="T1" fmla="*/ 2 h 4"/>
                  <a:gd name="T2" fmla="*/ 24 w 26"/>
                  <a:gd name="T3" fmla="*/ 4 h 4"/>
                  <a:gd name="T4" fmla="*/ 2 w 26"/>
                  <a:gd name="T5" fmla="*/ 4 h 4"/>
                  <a:gd name="T6" fmla="*/ 0 w 26"/>
                  <a:gd name="T7" fmla="*/ 2 h 4"/>
                  <a:gd name="T8" fmla="*/ 2 w 26"/>
                  <a:gd name="T9" fmla="*/ 0 h 4"/>
                  <a:gd name="T10" fmla="*/ 24 w 26"/>
                  <a:gd name="T11" fmla="*/ 0 h 4"/>
                  <a:gd name="T12" fmla="*/ 26 w 26"/>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6" h="4">
                    <a:moveTo>
                      <a:pt x="26" y="2"/>
                    </a:moveTo>
                    <a:cubicBezTo>
                      <a:pt x="26" y="3"/>
                      <a:pt x="25" y="4"/>
                      <a:pt x="24" y="4"/>
                    </a:cubicBezTo>
                    <a:cubicBezTo>
                      <a:pt x="2" y="4"/>
                      <a:pt x="2" y="4"/>
                      <a:pt x="2" y="4"/>
                    </a:cubicBezTo>
                    <a:cubicBezTo>
                      <a:pt x="1" y="4"/>
                      <a:pt x="0" y="3"/>
                      <a:pt x="0" y="2"/>
                    </a:cubicBezTo>
                    <a:cubicBezTo>
                      <a:pt x="0" y="1"/>
                      <a:pt x="1" y="0"/>
                      <a:pt x="2" y="0"/>
                    </a:cubicBezTo>
                    <a:cubicBezTo>
                      <a:pt x="24" y="0"/>
                      <a:pt x="24" y="0"/>
                      <a:pt x="24" y="0"/>
                    </a:cubicBezTo>
                    <a:cubicBezTo>
                      <a:pt x="25" y="0"/>
                      <a:pt x="26" y="1"/>
                      <a:pt x="26" y="2"/>
                    </a:cubicBezTo>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71" name="Freeform 83">
                <a:extLst>
                  <a:ext uri="{FF2B5EF4-FFF2-40B4-BE49-F238E27FC236}">
                    <a16:creationId xmlns:a16="http://schemas.microsoft.com/office/drawing/2014/main" id="{193A2FD2-F056-422C-B036-DA55BC79DDF5}"/>
                  </a:ext>
                </a:extLst>
              </p:cNvPr>
              <p:cNvSpPr>
                <a:spLocks/>
              </p:cNvSpPr>
              <p:nvPr/>
            </p:nvSpPr>
            <p:spPr bwMode="auto">
              <a:xfrm>
                <a:off x="1871663" y="2587626"/>
                <a:ext cx="96838" cy="15875"/>
              </a:xfrm>
              <a:custGeom>
                <a:avLst/>
                <a:gdLst>
                  <a:gd name="T0" fmla="*/ 26 w 26"/>
                  <a:gd name="T1" fmla="*/ 2 h 4"/>
                  <a:gd name="T2" fmla="*/ 24 w 26"/>
                  <a:gd name="T3" fmla="*/ 4 h 4"/>
                  <a:gd name="T4" fmla="*/ 2 w 26"/>
                  <a:gd name="T5" fmla="*/ 4 h 4"/>
                  <a:gd name="T6" fmla="*/ 0 w 26"/>
                  <a:gd name="T7" fmla="*/ 2 h 4"/>
                  <a:gd name="T8" fmla="*/ 2 w 26"/>
                  <a:gd name="T9" fmla="*/ 0 h 4"/>
                  <a:gd name="T10" fmla="*/ 24 w 26"/>
                  <a:gd name="T11" fmla="*/ 0 h 4"/>
                  <a:gd name="T12" fmla="*/ 26 w 26"/>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6" h="4">
                    <a:moveTo>
                      <a:pt x="26" y="2"/>
                    </a:moveTo>
                    <a:cubicBezTo>
                      <a:pt x="26" y="3"/>
                      <a:pt x="25" y="4"/>
                      <a:pt x="24" y="4"/>
                    </a:cubicBezTo>
                    <a:cubicBezTo>
                      <a:pt x="2" y="4"/>
                      <a:pt x="2" y="4"/>
                      <a:pt x="2" y="4"/>
                    </a:cubicBezTo>
                    <a:cubicBezTo>
                      <a:pt x="1" y="4"/>
                      <a:pt x="0" y="3"/>
                      <a:pt x="0" y="2"/>
                    </a:cubicBezTo>
                    <a:cubicBezTo>
                      <a:pt x="0" y="1"/>
                      <a:pt x="1" y="0"/>
                      <a:pt x="2" y="0"/>
                    </a:cubicBezTo>
                    <a:cubicBezTo>
                      <a:pt x="24" y="0"/>
                      <a:pt x="24" y="0"/>
                      <a:pt x="24" y="0"/>
                    </a:cubicBezTo>
                    <a:cubicBezTo>
                      <a:pt x="25" y="0"/>
                      <a:pt x="26" y="1"/>
                      <a:pt x="26"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72" name="Freeform 84">
                <a:extLst>
                  <a:ext uri="{FF2B5EF4-FFF2-40B4-BE49-F238E27FC236}">
                    <a16:creationId xmlns:a16="http://schemas.microsoft.com/office/drawing/2014/main" id="{1EF0DD70-A4BF-4CCF-B5B1-32D7A64B553B}"/>
                  </a:ext>
                </a:extLst>
              </p:cNvPr>
              <p:cNvSpPr>
                <a:spLocks/>
              </p:cNvSpPr>
              <p:nvPr/>
            </p:nvSpPr>
            <p:spPr bwMode="auto">
              <a:xfrm>
                <a:off x="1833563" y="2671763"/>
                <a:ext cx="173038" cy="101600"/>
              </a:xfrm>
              <a:custGeom>
                <a:avLst/>
                <a:gdLst>
                  <a:gd name="T0" fmla="*/ 55 w 109"/>
                  <a:gd name="T1" fmla="*/ 64 h 64"/>
                  <a:gd name="T2" fmla="*/ 55 w 109"/>
                  <a:gd name="T3" fmla="*/ 64 h 64"/>
                  <a:gd name="T4" fmla="*/ 0 w 109"/>
                  <a:gd name="T5" fmla="*/ 33 h 64"/>
                  <a:gd name="T6" fmla="*/ 0 w 109"/>
                  <a:gd name="T7" fmla="*/ 33 h 64"/>
                  <a:gd name="T8" fmla="*/ 0 w 109"/>
                  <a:gd name="T9" fmla="*/ 31 h 64"/>
                  <a:gd name="T10" fmla="*/ 55 w 109"/>
                  <a:gd name="T11" fmla="*/ 0 h 64"/>
                  <a:gd name="T12" fmla="*/ 55 w 109"/>
                  <a:gd name="T13" fmla="*/ 0 h 64"/>
                  <a:gd name="T14" fmla="*/ 109 w 109"/>
                  <a:gd name="T15" fmla="*/ 31 h 64"/>
                  <a:gd name="T16" fmla="*/ 109 w 109"/>
                  <a:gd name="T17" fmla="*/ 33 h 64"/>
                  <a:gd name="T18" fmla="*/ 109 w 109"/>
                  <a:gd name="T19" fmla="*/ 33 h 64"/>
                  <a:gd name="T20" fmla="*/ 55 w 109"/>
                  <a:gd name="T21" fmla="*/ 64 h 64"/>
                  <a:gd name="T22" fmla="*/ 55 w 109"/>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64">
                    <a:moveTo>
                      <a:pt x="55" y="64"/>
                    </a:moveTo>
                    <a:lnTo>
                      <a:pt x="55" y="64"/>
                    </a:lnTo>
                    <a:lnTo>
                      <a:pt x="0" y="33"/>
                    </a:lnTo>
                    <a:lnTo>
                      <a:pt x="0" y="33"/>
                    </a:lnTo>
                    <a:lnTo>
                      <a:pt x="0" y="31"/>
                    </a:lnTo>
                    <a:lnTo>
                      <a:pt x="55" y="0"/>
                    </a:lnTo>
                    <a:lnTo>
                      <a:pt x="55" y="0"/>
                    </a:lnTo>
                    <a:lnTo>
                      <a:pt x="109" y="31"/>
                    </a:lnTo>
                    <a:lnTo>
                      <a:pt x="109" y="33"/>
                    </a:lnTo>
                    <a:lnTo>
                      <a:pt x="109" y="33"/>
                    </a:lnTo>
                    <a:lnTo>
                      <a:pt x="55" y="64"/>
                    </a:lnTo>
                    <a:lnTo>
                      <a:pt x="55"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73" name="Freeform 85">
                <a:extLst>
                  <a:ext uri="{FF2B5EF4-FFF2-40B4-BE49-F238E27FC236}">
                    <a16:creationId xmlns:a16="http://schemas.microsoft.com/office/drawing/2014/main" id="{8AF746FE-07D4-4E75-8E74-249611947852}"/>
                  </a:ext>
                </a:extLst>
              </p:cNvPr>
              <p:cNvSpPr>
                <a:spLocks/>
              </p:cNvSpPr>
              <p:nvPr/>
            </p:nvSpPr>
            <p:spPr bwMode="auto">
              <a:xfrm>
                <a:off x="1833563" y="2671763"/>
                <a:ext cx="173038" cy="101600"/>
              </a:xfrm>
              <a:custGeom>
                <a:avLst/>
                <a:gdLst>
                  <a:gd name="T0" fmla="*/ 55 w 109"/>
                  <a:gd name="T1" fmla="*/ 64 h 64"/>
                  <a:gd name="T2" fmla="*/ 55 w 109"/>
                  <a:gd name="T3" fmla="*/ 64 h 64"/>
                  <a:gd name="T4" fmla="*/ 0 w 109"/>
                  <a:gd name="T5" fmla="*/ 33 h 64"/>
                  <a:gd name="T6" fmla="*/ 0 w 109"/>
                  <a:gd name="T7" fmla="*/ 33 h 64"/>
                  <a:gd name="T8" fmla="*/ 0 w 109"/>
                  <a:gd name="T9" fmla="*/ 31 h 64"/>
                  <a:gd name="T10" fmla="*/ 55 w 109"/>
                  <a:gd name="T11" fmla="*/ 0 h 64"/>
                  <a:gd name="T12" fmla="*/ 55 w 109"/>
                  <a:gd name="T13" fmla="*/ 0 h 64"/>
                  <a:gd name="T14" fmla="*/ 109 w 109"/>
                  <a:gd name="T15" fmla="*/ 31 h 64"/>
                  <a:gd name="T16" fmla="*/ 109 w 109"/>
                  <a:gd name="T17" fmla="*/ 33 h 64"/>
                  <a:gd name="T18" fmla="*/ 109 w 109"/>
                  <a:gd name="T19" fmla="*/ 33 h 64"/>
                  <a:gd name="T20" fmla="*/ 55 w 109"/>
                  <a:gd name="T21" fmla="*/ 64 h 64"/>
                  <a:gd name="T22" fmla="*/ 55 w 109"/>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64">
                    <a:moveTo>
                      <a:pt x="55" y="64"/>
                    </a:moveTo>
                    <a:lnTo>
                      <a:pt x="55" y="64"/>
                    </a:lnTo>
                    <a:lnTo>
                      <a:pt x="0" y="33"/>
                    </a:lnTo>
                    <a:lnTo>
                      <a:pt x="0" y="33"/>
                    </a:lnTo>
                    <a:lnTo>
                      <a:pt x="0" y="31"/>
                    </a:lnTo>
                    <a:lnTo>
                      <a:pt x="55" y="0"/>
                    </a:lnTo>
                    <a:lnTo>
                      <a:pt x="55" y="0"/>
                    </a:lnTo>
                    <a:lnTo>
                      <a:pt x="109" y="31"/>
                    </a:lnTo>
                    <a:lnTo>
                      <a:pt x="109" y="33"/>
                    </a:lnTo>
                    <a:lnTo>
                      <a:pt x="109" y="33"/>
                    </a:lnTo>
                    <a:lnTo>
                      <a:pt x="55" y="64"/>
                    </a:lnTo>
                    <a:lnTo>
                      <a:pt x="55"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74" name="Freeform 86">
                <a:extLst>
                  <a:ext uri="{FF2B5EF4-FFF2-40B4-BE49-F238E27FC236}">
                    <a16:creationId xmlns:a16="http://schemas.microsoft.com/office/drawing/2014/main" id="{44B96589-8B0C-482C-98AA-FE973EE85318}"/>
                  </a:ext>
                </a:extLst>
              </p:cNvPr>
              <p:cNvSpPr>
                <a:spLocks/>
              </p:cNvSpPr>
              <p:nvPr/>
            </p:nvSpPr>
            <p:spPr bwMode="auto">
              <a:xfrm>
                <a:off x="1822450" y="2743201"/>
                <a:ext cx="90488" cy="150813"/>
              </a:xfrm>
              <a:custGeom>
                <a:avLst/>
                <a:gdLst>
                  <a:gd name="T0" fmla="*/ 3 w 57"/>
                  <a:gd name="T1" fmla="*/ 0 h 95"/>
                  <a:gd name="T2" fmla="*/ 0 w 57"/>
                  <a:gd name="T3" fmla="*/ 0 h 95"/>
                  <a:gd name="T4" fmla="*/ 0 w 57"/>
                  <a:gd name="T5" fmla="*/ 0 h 95"/>
                  <a:gd name="T6" fmla="*/ 0 w 57"/>
                  <a:gd name="T7" fmla="*/ 62 h 95"/>
                  <a:gd name="T8" fmla="*/ 0 w 57"/>
                  <a:gd name="T9" fmla="*/ 64 h 95"/>
                  <a:gd name="T10" fmla="*/ 55 w 57"/>
                  <a:gd name="T11" fmla="*/ 95 h 95"/>
                  <a:gd name="T12" fmla="*/ 55 w 57"/>
                  <a:gd name="T13" fmla="*/ 95 h 95"/>
                  <a:gd name="T14" fmla="*/ 55 w 57"/>
                  <a:gd name="T15" fmla="*/ 95 h 95"/>
                  <a:gd name="T16" fmla="*/ 57 w 57"/>
                  <a:gd name="T17" fmla="*/ 92 h 95"/>
                  <a:gd name="T18" fmla="*/ 57 w 57"/>
                  <a:gd name="T19" fmla="*/ 31 h 95"/>
                  <a:gd name="T20" fmla="*/ 55 w 57"/>
                  <a:gd name="T21" fmla="*/ 31 h 95"/>
                  <a:gd name="T22" fmla="*/ 3 w 57"/>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95">
                    <a:moveTo>
                      <a:pt x="3" y="0"/>
                    </a:moveTo>
                    <a:lnTo>
                      <a:pt x="0" y="0"/>
                    </a:lnTo>
                    <a:lnTo>
                      <a:pt x="0" y="0"/>
                    </a:lnTo>
                    <a:lnTo>
                      <a:pt x="0" y="62"/>
                    </a:lnTo>
                    <a:lnTo>
                      <a:pt x="0" y="64"/>
                    </a:lnTo>
                    <a:lnTo>
                      <a:pt x="55" y="95"/>
                    </a:lnTo>
                    <a:lnTo>
                      <a:pt x="55" y="95"/>
                    </a:lnTo>
                    <a:lnTo>
                      <a:pt x="55" y="95"/>
                    </a:lnTo>
                    <a:lnTo>
                      <a:pt x="57" y="92"/>
                    </a:lnTo>
                    <a:lnTo>
                      <a:pt x="57" y="31"/>
                    </a:lnTo>
                    <a:lnTo>
                      <a:pt x="55" y="31"/>
                    </a:lnTo>
                    <a:lnTo>
                      <a:pt x="3" y="0"/>
                    </a:lnTo>
                    <a:close/>
                  </a:path>
                </a:pathLst>
              </a:custGeom>
              <a:solidFill>
                <a:srgbClr val="CEE9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75" name="Freeform 87">
                <a:extLst>
                  <a:ext uri="{FF2B5EF4-FFF2-40B4-BE49-F238E27FC236}">
                    <a16:creationId xmlns:a16="http://schemas.microsoft.com/office/drawing/2014/main" id="{93436096-4F5C-4F4C-B21C-131329FC82A1}"/>
                  </a:ext>
                </a:extLst>
              </p:cNvPr>
              <p:cNvSpPr>
                <a:spLocks/>
              </p:cNvSpPr>
              <p:nvPr/>
            </p:nvSpPr>
            <p:spPr bwMode="auto">
              <a:xfrm>
                <a:off x="1822450" y="2743201"/>
                <a:ext cx="90488" cy="150813"/>
              </a:xfrm>
              <a:custGeom>
                <a:avLst/>
                <a:gdLst>
                  <a:gd name="T0" fmla="*/ 3 w 57"/>
                  <a:gd name="T1" fmla="*/ 0 h 95"/>
                  <a:gd name="T2" fmla="*/ 0 w 57"/>
                  <a:gd name="T3" fmla="*/ 0 h 95"/>
                  <a:gd name="T4" fmla="*/ 0 w 57"/>
                  <a:gd name="T5" fmla="*/ 0 h 95"/>
                  <a:gd name="T6" fmla="*/ 0 w 57"/>
                  <a:gd name="T7" fmla="*/ 62 h 95"/>
                  <a:gd name="T8" fmla="*/ 0 w 57"/>
                  <a:gd name="T9" fmla="*/ 64 h 95"/>
                  <a:gd name="T10" fmla="*/ 55 w 57"/>
                  <a:gd name="T11" fmla="*/ 95 h 95"/>
                  <a:gd name="T12" fmla="*/ 55 w 57"/>
                  <a:gd name="T13" fmla="*/ 95 h 95"/>
                  <a:gd name="T14" fmla="*/ 55 w 57"/>
                  <a:gd name="T15" fmla="*/ 95 h 95"/>
                  <a:gd name="T16" fmla="*/ 57 w 57"/>
                  <a:gd name="T17" fmla="*/ 92 h 95"/>
                  <a:gd name="T18" fmla="*/ 57 w 57"/>
                  <a:gd name="T19" fmla="*/ 31 h 95"/>
                  <a:gd name="T20" fmla="*/ 55 w 57"/>
                  <a:gd name="T21" fmla="*/ 31 h 95"/>
                  <a:gd name="T22" fmla="*/ 3 w 57"/>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95">
                    <a:moveTo>
                      <a:pt x="3" y="0"/>
                    </a:moveTo>
                    <a:lnTo>
                      <a:pt x="0" y="0"/>
                    </a:lnTo>
                    <a:lnTo>
                      <a:pt x="0" y="0"/>
                    </a:lnTo>
                    <a:lnTo>
                      <a:pt x="0" y="62"/>
                    </a:lnTo>
                    <a:lnTo>
                      <a:pt x="0" y="64"/>
                    </a:lnTo>
                    <a:lnTo>
                      <a:pt x="55" y="95"/>
                    </a:lnTo>
                    <a:lnTo>
                      <a:pt x="55" y="95"/>
                    </a:lnTo>
                    <a:lnTo>
                      <a:pt x="55" y="95"/>
                    </a:lnTo>
                    <a:lnTo>
                      <a:pt x="57" y="92"/>
                    </a:lnTo>
                    <a:lnTo>
                      <a:pt x="57" y="31"/>
                    </a:lnTo>
                    <a:lnTo>
                      <a:pt x="55" y="3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76" name="Freeform 88">
                <a:extLst>
                  <a:ext uri="{FF2B5EF4-FFF2-40B4-BE49-F238E27FC236}">
                    <a16:creationId xmlns:a16="http://schemas.microsoft.com/office/drawing/2014/main" id="{A6F3D0E0-D103-41E6-87B4-2020730CBD31}"/>
                  </a:ext>
                </a:extLst>
              </p:cNvPr>
              <p:cNvSpPr>
                <a:spLocks/>
              </p:cNvSpPr>
              <p:nvPr/>
            </p:nvSpPr>
            <p:spPr bwMode="auto">
              <a:xfrm>
                <a:off x="1931988" y="2743201"/>
                <a:ext cx="85725" cy="150813"/>
              </a:xfrm>
              <a:custGeom>
                <a:avLst/>
                <a:gdLst>
                  <a:gd name="T0" fmla="*/ 54 w 54"/>
                  <a:gd name="T1" fmla="*/ 0 h 95"/>
                  <a:gd name="T2" fmla="*/ 52 w 54"/>
                  <a:gd name="T3" fmla="*/ 0 h 95"/>
                  <a:gd name="T4" fmla="*/ 0 w 54"/>
                  <a:gd name="T5" fmla="*/ 31 h 95"/>
                  <a:gd name="T6" fmla="*/ 0 w 54"/>
                  <a:gd name="T7" fmla="*/ 33 h 95"/>
                  <a:gd name="T8" fmla="*/ 0 w 54"/>
                  <a:gd name="T9" fmla="*/ 92 h 95"/>
                  <a:gd name="T10" fmla="*/ 0 w 54"/>
                  <a:gd name="T11" fmla="*/ 95 h 95"/>
                  <a:gd name="T12" fmla="*/ 0 w 54"/>
                  <a:gd name="T13" fmla="*/ 95 h 95"/>
                  <a:gd name="T14" fmla="*/ 2 w 54"/>
                  <a:gd name="T15" fmla="*/ 95 h 95"/>
                  <a:gd name="T16" fmla="*/ 54 w 54"/>
                  <a:gd name="T17" fmla="*/ 64 h 95"/>
                  <a:gd name="T18" fmla="*/ 54 w 54"/>
                  <a:gd name="T19" fmla="*/ 62 h 95"/>
                  <a:gd name="T20" fmla="*/ 54 w 54"/>
                  <a:gd name="T21" fmla="*/ 2 h 95"/>
                  <a:gd name="T22" fmla="*/ 54 w 54"/>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95">
                    <a:moveTo>
                      <a:pt x="54" y="0"/>
                    </a:moveTo>
                    <a:lnTo>
                      <a:pt x="52" y="0"/>
                    </a:lnTo>
                    <a:lnTo>
                      <a:pt x="0" y="31"/>
                    </a:lnTo>
                    <a:lnTo>
                      <a:pt x="0" y="33"/>
                    </a:lnTo>
                    <a:lnTo>
                      <a:pt x="0" y="92"/>
                    </a:lnTo>
                    <a:lnTo>
                      <a:pt x="0" y="95"/>
                    </a:lnTo>
                    <a:lnTo>
                      <a:pt x="0" y="95"/>
                    </a:lnTo>
                    <a:lnTo>
                      <a:pt x="2" y="95"/>
                    </a:lnTo>
                    <a:lnTo>
                      <a:pt x="54" y="64"/>
                    </a:lnTo>
                    <a:lnTo>
                      <a:pt x="54" y="62"/>
                    </a:lnTo>
                    <a:lnTo>
                      <a:pt x="54" y="2"/>
                    </a:lnTo>
                    <a:lnTo>
                      <a:pt x="54" y="0"/>
                    </a:lnTo>
                    <a:close/>
                  </a:path>
                </a:pathLst>
              </a:custGeom>
              <a:solidFill>
                <a:srgbClr val="9BD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77" name="Freeform 89">
                <a:extLst>
                  <a:ext uri="{FF2B5EF4-FFF2-40B4-BE49-F238E27FC236}">
                    <a16:creationId xmlns:a16="http://schemas.microsoft.com/office/drawing/2014/main" id="{8F309118-76E8-4A9A-BEF7-EEA3B5268795}"/>
                  </a:ext>
                </a:extLst>
              </p:cNvPr>
              <p:cNvSpPr>
                <a:spLocks/>
              </p:cNvSpPr>
              <p:nvPr/>
            </p:nvSpPr>
            <p:spPr bwMode="auto">
              <a:xfrm>
                <a:off x="1931988" y="2743201"/>
                <a:ext cx="85725" cy="150813"/>
              </a:xfrm>
              <a:custGeom>
                <a:avLst/>
                <a:gdLst>
                  <a:gd name="T0" fmla="*/ 54 w 54"/>
                  <a:gd name="T1" fmla="*/ 0 h 95"/>
                  <a:gd name="T2" fmla="*/ 52 w 54"/>
                  <a:gd name="T3" fmla="*/ 0 h 95"/>
                  <a:gd name="T4" fmla="*/ 0 w 54"/>
                  <a:gd name="T5" fmla="*/ 31 h 95"/>
                  <a:gd name="T6" fmla="*/ 0 w 54"/>
                  <a:gd name="T7" fmla="*/ 33 h 95"/>
                  <a:gd name="T8" fmla="*/ 0 w 54"/>
                  <a:gd name="T9" fmla="*/ 92 h 95"/>
                  <a:gd name="T10" fmla="*/ 0 w 54"/>
                  <a:gd name="T11" fmla="*/ 95 h 95"/>
                  <a:gd name="T12" fmla="*/ 0 w 54"/>
                  <a:gd name="T13" fmla="*/ 95 h 95"/>
                  <a:gd name="T14" fmla="*/ 2 w 54"/>
                  <a:gd name="T15" fmla="*/ 95 h 95"/>
                  <a:gd name="T16" fmla="*/ 54 w 54"/>
                  <a:gd name="T17" fmla="*/ 64 h 95"/>
                  <a:gd name="T18" fmla="*/ 54 w 54"/>
                  <a:gd name="T19" fmla="*/ 62 h 95"/>
                  <a:gd name="T20" fmla="*/ 54 w 54"/>
                  <a:gd name="T21" fmla="*/ 2 h 95"/>
                  <a:gd name="T22" fmla="*/ 54 w 54"/>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95">
                    <a:moveTo>
                      <a:pt x="54" y="0"/>
                    </a:moveTo>
                    <a:lnTo>
                      <a:pt x="52" y="0"/>
                    </a:lnTo>
                    <a:lnTo>
                      <a:pt x="0" y="31"/>
                    </a:lnTo>
                    <a:lnTo>
                      <a:pt x="0" y="33"/>
                    </a:lnTo>
                    <a:lnTo>
                      <a:pt x="0" y="92"/>
                    </a:lnTo>
                    <a:lnTo>
                      <a:pt x="0" y="95"/>
                    </a:lnTo>
                    <a:lnTo>
                      <a:pt x="0" y="95"/>
                    </a:lnTo>
                    <a:lnTo>
                      <a:pt x="2" y="95"/>
                    </a:lnTo>
                    <a:lnTo>
                      <a:pt x="54" y="64"/>
                    </a:lnTo>
                    <a:lnTo>
                      <a:pt x="54" y="62"/>
                    </a:lnTo>
                    <a:lnTo>
                      <a:pt x="54" y="2"/>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sp>
          <p:nvSpPr>
            <p:cNvPr id="179" name="Rectangle 47">
              <a:extLst>
                <a:ext uri="{FF2B5EF4-FFF2-40B4-BE49-F238E27FC236}">
                  <a16:creationId xmlns:a16="http://schemas.microsoft.com/office/drawing/2014/main" id="{017236C0-1C43-4134-AC95-58040EC8CBC1}"/>
                </a:ext>
              </a:extLst>
            </p:cNvPr>
            <p:cNvSpPr>
              <a:spLocks noChangeArrowheads="1"/>
            </p:cNvSpPr>
            <p:nvPr/>
          </p:nvSpPr>
          <p:spPr bwMode="auto">
            <a:xfrm>
              <a:off x="992013" y="3774773"/>
              <a:ext cx="1319938" cy="2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96042" rtl="0" eaLnBrk="0" fontAlgn="base" latinLnBrk="0" hangingPunct="0">
                <a:lnSpc>
                  <a:spcPct val="90000"/>
                </a:lnSpc>
                <a:spcBef>
                  <a:spcPct val="0"/>
                </a:spcBef>
                <a:spcAft>
                  <a:spcPct val="0"/>
                </a:spcAft>
                <a:buClrTx/>
                <a:buSzTx/>
                <a:buFontTx/>
                <a:buNone/>
                <a:tabLst/>
                <a:defRPr/>
              </a:pPr>
              <a:r>
                <a:rPr kumimoji="0" lang="en-US" altLang="en-US" sz="980" b="0" i="0" u="none" strike="noStrike" kern="0" cap="none" spc="0" normalizeH="0" baseline="0" noProof="0" dirty="0">
                  <a:ln>
                    <a:noFill/>
                  </a:ln>
                  <a:gradFill>
                    <a:gsLst>
                      <a:gs pos="0">
                        <a:srgbClr val="353535"/>
                      </a:gs>
                      <a:gs pos="100000">
                        <a:srgbClr val="353535"/>
                      </a:gs>
                    </a:gsLst>
                    <a:lin ang="16200000" scaled="1"/>
                  </a:gradFill>
                  <a:effectLst/>
                  <a:uLnTx/>
                  <a:uFillTx/>
                  <a:latin typeface="Segoe UI Semilight"/>
                  <a:ea typeface="+mn-ea"/>
                  <a:cs typeface="Segoe UI Semibold" panose="020B0702040204020203" pitchFamily="34" charset="0"/>
                </a:rPr>
                <a:t>Millions of devices feed </a:t>
              </a:r>
              <a:br>
                <a:rPr kumimoji="0" lang="en-US" altLang="en-US" sz="980" b="0" i="0" u="none" strike="noStrike" kern="0" cap="none" spc="0" normalizeH="0" baseline="0" noProof="0" dirty="0">
                  <a:ln>
                    <a:noFill/>
                  </a:ln>
                  <a:gradFill>
                    <a:gsLst>
                      <a:gs pos="0">
                        <a:srgbClr val="353535"/>
                      </a:gs>
                      <a:gs pos="100000">
                        <a:srgbClr val="353535"/>
                      </a:gs>
                    </a:gsLst>
                    <a:lin ang="16200000" scaled="1"/>
                  </a:gradFill>
                  <a:effectLst/>
                  <a:uLnTx/>
                  <a:uFillTx/>
                  <a:latin typeface="Segoe UI Semilight"/>
                  <a:ea typeface="+mn-ea"/>
                  <a:cs typeface="Segoe UI Semibold" panose="020B0702040204020203" pitchFamily="34" charset="0"/>
                </a:rPr>
              </a:br>
              <a:r>
                <a:rPr kumimoji="0" lang="en-US" altLang="en-US" sz="980" b="0" i="0" u="none" strike="noStrike" kern="0" cap="none" spc="0" normalizeH="0" baseline="0" noProof="0" dirty="0">
                  <a:ln>
                    <a:noFill/>
                  </a:ln>
                  <a:gradFill>
                    <a:gsLst>
                      <a:gs pos="0">
                        <a:srgbClr val="353535"/>
                      </a:gs>
                      <a:gs pos="100000">
                        <a:srgbClr val="353535"/>
                      </a:gs>
                    </a:gsLst>
                    <a:lin ang="16200000" scaled="1"/>
                  </a:gradFill>
                  <a:effectLst/>
                  <a:uLnTx/>
                  <a:uFillTx/>
                  <a:latin typeface="Segoe UI Semilight"/>
                  <a:ea typeface="+mn-ea"/>
                  <a:cs typeface="Segoe UI Semibold" panose="020B0702040204020203" pitchFamily="34" charset="0"/>
                </a:rPr>
                <a:t>into Stream Analytics</a:t>
              </a:r>
              <a:endParaRPr kumimoji="0" lang="en-US" altLang="en-US" sz="1076" b="0" i="0" u="none" strike="noStrike" kern="0" cap="none" spc="0" normalizeH="0" baseline="0" noProof="0" dirty="0">
                <a:ln>
                  <a:noFill/>
                </a:ln>
                <a:gradFill>
                  <a:gsLst>
                    <a:gs pos="0">
                      <a:srgbClr val="353535"/>
                    </a:gs>
                    <a:gs pos="100000">
                      <a:srgbClr val="353535"/>
                    </a:gs>
                  </a:gsLst>
                  <a:lin ang="16200000" scaled="1"/>
                </a:gradFill>
                <a:effectLst/>
                <a:uLnTx/>
                <a:uFillTx/>
                <a:latin typeface="Segoe UI Semilight"/>
                <a:ea typeface="+mn-ea"/>
                <a:cs typeface="Segoe UI Semibold" panose="020B0702040204020203" pitchFamily="34" charset="0"/>
              </a:endParaRPr>
            </a:p>
          </p:txBody>
        </p:sp>
        <p:cxnSp>
          <p:nvCxnSpPr>
            <p:cNvPr id="180" name="Straight Arrow Connector 179">
              <a:extLst>
                <a:ext uri="{FF2B5EF4-FFF2-40B4-BE49-F238E27FC236}">
                  <a16:creationId xmlns:a16="http://schemas.microsoft.com/office/drawing/2014/main" id="{DD947475-FB1D-4E75-BC8D-AEBDC2AC8951}"/>
                </a:ext>
              </a:extLst>
            </p:cNvPr>
            <p:cNvCxnSpPr>
              <a:cxnSpLocks/>
            </p:cNvCxnSpPr>
            <p:nvPr/>
          </p:nvCxnSpPr>
          <p:spPr>
            <a:xfrm>
              <a:off x="1483849"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181" name="Group 180">
              <a:extLst>
                <a:ext uri="{FF2B5EF4-FFF2-40B4-BE49-F238E27FC236}">
                  <a16:creationId xmlns:a16="http://schemas.microsoft.com/office/drawing/2014/main" id="{74155FE1-721E-43F3-818A-7136CCA75887}"/>
                </a:ext>
              </a:extLst>
            </p:cNvPr>
            <p:cNvGrpSpPr/>
            <p:nvPr/>
          </p:nvGrpSpPr>
          <p:grpSpPr>
            <a:xfrm>
              <a:off x="1885584" y="2877820"/>
              <a:ext cx="600318" cy="467142"/>
              <a:chOff x="3708400" y="2781301"/>
              <a:chExt cx="930275" cy="723900"/>
            </a:xfrm>
          </p:grpSpPr>
          <p:sp>
            <p:nvSpPr>
              <p:cNvPr id="182" name="Freeform 90">
                <a:extLst>
                  <a:ext uri="{FF2B5EF4-FFF2-40B4-BE49-F238E27FC236}">
                    <a16:creationId xmlns:a16="http://schemas.microsoft.com/office/drawing/2014/main" id="{7BA44BC5-FE2D-4685-9833-580606C18E61}"/>
                  </a:ext>
                </a:extLst>
              </p:cNvPr>
              <p:cNvSpPr>
                <a:spLocks/>
              </p:cNvSpPr>
              <p:nvPr/>
            </p:nvSpPr>
            <p:spPr bwMode="auto">
              <a:xfrm>
                <a:off x="3978275" y="2781301"/>
                <a:ext cx="660400" cy="723900"/>
              </a:xfrm>
              <a:custGeom>
                <a:avLst/>
                <a:gdLst>
                  <a:gd name="T0" fmla="*/ 143 w 176"/>
                  <a:gd name="T1" fmla="*/ 130 h 192"/>
                  <a:gd name="T2" fmla="*/ 149 w 176"/>
                  <a:gd name="T3" fmla="*/ 115 h 192"/>
                  <a:gd name="T4" fmla="*/ 176 w 176"/>
                  <a:gd name="T5" fmla="*/ 105 h 192"/>
                  <a:gd name="T6" fmla="*/ 176 w 176"/>
                  <a:gd name="T7" fmla="*/ 84 h 192"/>
                  <a:gd name="T8" fmla="*/ 173 w 176"/>
                  <a:gd name="T9" fmla="*/ 83 h 192"/>
                  <a:gd name="T10" fmla="*/ 149 w 176"/>
                  <a:gd name="T11" fmla="*/ 76 h 192"/>
                  <a:gd name="T12" fmla="*/ 143 w 176"/>
                  <a:gd name="T13" fmla="*/ 60 h 192"/>
                  <a:gd name="T14" fmla="*/ 155 w 176"/>
                  <a:gd name="T15" fmla="*/ 35 h 192"/>
                  <a:gd name="T16" fmla="*/ 140 w 176"/>
                  <a:gd name="T17" fmla="*/ 20 h 192"/>
                  <a:gd name="T18" fmla="*/ 137 w 176"/>
                  <a:gd name="T19" fmla="*/ 21 h 192"/>
                  <a:gd name="T20" fmla="*/ 114 w 176"/>
                  <a:gd name="T21" fmla="*/ 32 h 192"/>
                  <a:gd name="T22" fmla="*/ 99 w 176"/>
                  <a:gd name="T23" fmla="*/ 26 h 192"/>
                  <a:gd name="T24" fmla="*/ 89 w 176"/>
                  <a:gd name="T25" fmla="*/ 0 h 192"/>
                  <a:gd name="T26" fmla="*/ 66 w 176"/>
                  <a:gd name="T27" fmla="*/ 0 h 192"/>
                  <a:gd name="T28" fmla="*/ 65 w 176"/>
                  <a:gd name="T29" fmla="*/ 3 h 192"/>
                  <a:gd name="T30" fmla="*/ 58 w 176"/>
                  <a:gd name="T31" fmla="*/ 26 h 192"/>
                  <a:gd name="T32" fmla="*/ 43 w 176"/>
                  <a:gd name="T33" fmla="*/ 32 h 192"/>
                  <a:gd name="T34" fmla="*/ 16 w 176"/>
                  <a:gd name="T35" fmla="*/ 21 h 192"/>
                  <a:gd name="T36" fmla="*/ 0 w 176"/>
                  <a:gd name="T37" fmla="*/ 36 h 192"/>
                  <a:gd name="T38" fmla="*/ 2 w 176"/>
                  <a:gd name="T39" fmla="*/ 39 h 192"/>
                  <a:gd name="T40" fmla="*/ 9 w 176"/>
                  <a:gd name="T41" fmla="*/ 52 h 192"/>
                  <a:gd name="T42" fmla="*/ 48 w 176"/>
                  <a:gd name="T43" fmla="*/ 42 h 192"/>
                  <a:gd name="T44" fmla="*/ 99 w 176"/>
                  <a:gd name="T45" fmla="*/ 63 h 192"/>
                  <a:gd name="T46" fmla="*/ 109 w 176"/>
                  <a:gd name="T47" fmla="*/ 71 h 192"/>
                  <a:gd name="T48" fmla="*/ 113 w 176"/>
                  <a:gd name="T49" fmla="*/ 76 h 192"/>
                  <a:gd name="T50" fmla="*/ 103 w 176"/>
                  <a:gd name="T51" fmla="*/ 126 h 192"/>
                  <a:gd name="T52" fmla="*/ 63 w 176"/>
                  <a:gd name="T53" fmla="*/ 131 h 192"/>
                  <a:gd name="T54" fmla="*/ 60 w 176"/>
                  <a:gd name="T55" fmla="*/ 130 h 192"/>
                  <a:gd name="T56" fmla="*/ 52 w 176"/>
                  <a:gd name="T57" fmla="*/ 124 h 192"/>
                  <a:gd name="T58" fmla="*/ 49 w 176"/>
                  <a:gd name="T59" fmla="*/ 123 h 192"/>
                  <a:gd name="T60" fmla="*/ 41 w 176"/>
                  <a:gd name="T61" fmla="*/ 127 h 192"/>
                  <a:gd name="T62" fmla="*/ 40 w 176"/>
                  <a:gd name="T63" fmla="*/ 128 h 192"/>
                  <a:gd name="T64" fmla="*/ 8 w 176"/>
                  <a:gd name="T65" fmla="*/ 148 h 192"/>
                  <a:gd name="T66" fmla="*/ 3 w 176"/>
                  <a:gd name="T67" fmla="*/ 157 h 192"/>
                  <a:gd name="T68" fmla="*/ 18 w 176"/>
                  <a:gd name="T69" fmla="*/ 172 h 192"/>
                  <a:gd name="T70" fmla="*/ 19 w 176"/>
                  <a:gd name="T71" fmla="*/ 173 h 192"/>
                  <a:gd name="T72" fmla="*/ 22 w 176"/>
                  <a:gd name="T73" fmla="*/ 171 h 192"/>
                  <a:gd name="T74" fmla="*/ 45 w 176"/>
                  <a:gd name="T75" fmla="*/ 160 h 192"/>
                  <a:gd name="T76" fmla="*/ 60 w 176"/>
                  <a:gd name="T77" fmla="*/ 166 h 192"/>
                  <a:gd name="T78" fmla="*/ 68 w 176"/>
                  <a:gd name="T79" fmla="*/ 192 h 192"/>
                  <a:gd name="T80" fmla="*/ 91 w 176"/>
                  <a:gd name="T81" fmla="*/ 192 h 192"/>
                  <a:gd name="T82" fmla="*/ 92 w 176"/>
                  <a:gd name="T83" fmla="*/ 189 h 192"/>
                  <a:gd name="T84" fmla="*/ 100 w 176"/>
                  <a:gd name="T85" fmla="*/ 166 h 192"/>
                  <a:gd name="T86" fmla="*/ 115 w 176"/>
                  <a:gd name="T87" fmla="*/ 160 h 192"/>
                  <a:gd name="T88" fmla="*/ 141 w 176"/>
                  <a:gd name="T89" fmla="*/ 171 h 192"/>
                  <a:gd name="T90" fmla="*/ 156 w 176"/>
                  <a:gd name="T91" fmla="*/ 155 h 192"/>
                  <a:gd name="T92" fmla="*/ 155 w 176"/>
                  <a:gd name="T93" fmla="*/ 152 h 192"/>
                  <a:gd name="T94" fmla="*/ 143 w 176"/>
                  <a:gd name="T95" fmla="*/ 13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92">
                    <a:moveTo>
                      <a:pt x="143" y="130"/>
                    </a:moveTo>
                    <a:cubicBezTo>
                      <a:pt x="149" y="115"/>
                      <a:pt x="149" y="115"/>
                      <a:pt x="149" y="115"/>
                    </a:cubicBezTo>
                    <a:cubicBezTo>
                      <a:pt x="176" y="105"/>
                      <a:pt x="176" y="105"/>
                      <a:pt x="176" y="105"/>
                    </a:cubicBezTo>
                    <a:cubicBezTo>
                      <a:pt x="176" y="84"/>
                      <a:pt x="176" y="84"/>
                      <a:pt x="176" y="84"/>
                    </a:cubicBezTo>
                    <a:cubicBezTo>
                      <a:pt x="173" y="83"/>
                      <a:pt x="173" y="83"/>
                      <a:pt x="173" y="83"/>
                    </a:cubicBezTo>
                    <a:cubicBezTo>
                      <a:pt x="149" y="76"/>
                      <a:pt x="149" y="76"/>
                      <a:pt x="149" y="76"/>
                    </a:cubicBezTo>
                    <a:cubicBezTo>
                      <a:pt x="143" y="60"/>
                      <a:pt x="143" y="60"/>
                      <a:pt x="143" y="60"/>
                    </a:cubicBezTo>
                    <a:cubicBezTo>
                      <a:pt x="155" y="35"/>
                      <a:pt x="155" y="35"/>
                      <a:pt x="155" y="35"/>
                    </a:cubicBezTo>
                    <a:cubicBezTo>
                      <a:pt x="140" y="20"/>
                      <a:pt x="140" y="20"/>
                      <a:pt x="140" y="20"/>
                    </a:cubicBezTo>
                    <a:cubicBezTo>
                      <a:pt x="137" y="21"/>
                      <a:pt x="137" y="21"/>
                      <a:pt x="137" y="21"/>
                    </a:cubicBezTo>
                    <a:cubicBezTo>
                      <a:pt x="114" y="32"/>
                      <a:pt x="114" y="32"/>
                      <a:pt x="114" y="32"/>
                    </a:cubicBezTo>
                    <a:cubicBezTo>
                      <a:pt x="99" y="26"/>
                      <a:pt x="99" y="26"/>
                      <a:pt x="99" y="26"/>
                    </a:cubicBezTo>
                    <a:cubicBezTo>
                      <a:pt x="89" y="0"/>
                      <a:pt x="89" y="0"/>
                      <a:pt x="89" y="0"/>
                    </a:cubicBezTo>
                    <a:cubicBezTo>
                      <a:pt x="66" y="0"/>
                      <a:pt x="66" y="0"/>
                      <a:pt x="66" y="0"/>
                    </a:cubicBezTo>
                    <a:cubicBezTo>
                      <a:pt x="65" y="3"/>
                      <a:pt x="65" y="3"/>
                      <a:pt x="65" y="3"/>
                    </a:cubicBezTo>
                    <a:cubicBezTo>
                      <a:pt x="58" y="26"/>
                      <a:pt x="58" y="26"/>
                      <a:pt x="58" y="26"/>
                    </a:cubicBezTo>
                    <a:cubicBezTo>
                      <a:pt x="43" y="32"/>
                      <a:pt x="43" y="32"/>
                      <a:pt x="43" y="32"/>
                    </a:cubicBezTo>
                    <a:cubicBezTo>
                      <a:pt x="16" y="21"/>
                      <a:pt x="16" y="21"/>
                      <a:pt x="16" y="21"/>
                    </a:cubicBezTo>
                    <a:cubicBezTo>
                      <a:pt x="0" y="36"/>
                      <a:pt x="0" y="36"/>
                      <a:pt x="0" y="36"/>
                    </a:cubicBezTo>
                    <a:cubicBezTo>
                      <a:pt x="2" y="39"/>
                      <a:pt x="2" y="39"/>
                      <a:pt x="2" y="39"/>
                    </a:cubicBezTo>
                    <a:cubicBezTo>
                      <a:pt x="9" y="52"/>
                      <a:pt x="9" y="52"/>
                      <a:pt x="9" y="52"/>
                    </a:cubicBezTo>
                    <a:cubicBezTo>
                      <a:pt x="21" y="45"/>
                      <a:pt x="34" y="42"/>
                      <a:pt x="48" y="42"/>
                    </a:cubicBezTo>
                    <a:cubicBezTo>
                      <a:pt x="67" y="43"/>
                      <a:pt x="85" y="50"/>
                      <a:pt x="99" y="63"/>
                    </a:cubicBezTo>
                    <a:cubicBezTo>
                      <a:pt x="102" y="65"/>
                      <a:pt x="105" y="67"/>
                      <a:pt x="109" y="71"/>
                    </a:cubicBezTo>
                    <a:cubicBezTo>
                      <a:pt x="110" y="72"/>
                      <a:pt x="112" y="75"/>
                      <a:pt x="113" y="76"/>
                    </a:cubicBezTo>
                    <a:cubicBezTo>
                      <a:pt x="122" y="92"/>
                      <a:pt x="118" y="113"/>
                      <a:pt x="103" y="126"/>
                    </a:cubicBezTo>
                    <a:cubicBezTo>
                      <a:pt x="91" y="135"/>
                      <a:pt x="75" y="137"/>
                      <a:pt x="63" y="131"/>
                    </a:cubicBezTo>
                    <a:cubicBezTo>
                      <a:pt x="62" y="130"/>
                      <a:pt x="61" y="130"/>
                      <a:pt x="60" y="130"/>
                    </a:cubicBezTo>
                    <a:cubicBezTo>
                      <a:pt x="57" y="128"/>
                      <a:pt x="54" y="126"/>
                      <a:pt x="52" y="124"/>
                    </a:cubicBezTo>
                    <a:cubicBezTo>
                      <a:pt x="51" y="124"/>
                      <a:pt x="51" y="123"/>
                      <a:pt x="49" y="123"/>
                    </a:cubicBezTo>
                    <a:cubicBezTo>
                      <a:pt x="46" y="123"/>
                      <a:pt x="43" y="124"/>
                      <a:pt x="41" y="127"/>
                    </a:cubicBezTo>
                    <a:cubicBezTo>
                      <a:pt x="40" y="128"/>
                      <a:pt x="40" y="128"/>
                      <a:pt x="40" y="128"/>
                    </a:cubicBezTo>
                    <a:cubicBezTo>
                      <a:pt x="30" y="137"/>
                      <a:pt x="20" y="144"/>
                      <a:pt x="8" y="148"/>
                    </a:cubicBezTo>
                    <a:cubicBezTo>
                      <a:pt x="3" y="157"/>
                      <a:pt x="3" y="157"/>
                      <a:pt x="3" y="157"/>
                    </a:cubicBezTo>
                    <a:cubicBezTo>
                      <a:pt x="18" y="172"/>
                      <a:pt x="18" y="172"/>
                      <a:pt x="18" y="172"/>
                    </a:cubicBezTo>
                    <a:cubicBezTo>
                      <a:pt x="19" y="173"/>
                      <a:pt x="19" y="173"/>
                      <a:pt x="19" y="173"/>
                    </a:cubicBezTo>
                    <a:cubicBezTo>
                      <a:pt x="22" y="171"/>
                      <a:pt x="22" y="171"/>
                      <a:pt x="22" y="171"/>
                    </a:cubicBezTo>
                    <a:cubicBezTo>
                      <a:pt x="45" y="160"/>
                      <a:pt x="45" y="160"/>
                      <a:pt x="45" y="160"/>
                    </a:cubicBezTo>
                    <a:cubicBezTo>
                      <a:pt x="60" y="166"/>
                      <a:pt x="60" y="166"/>
                      <a:pt x="60" y="166"/>
                    </a:cubicBezTo>
                    <a:cubicBezTo>
                      <a:pt x="68" y="192"/>
                      <a:pt x="68" y="192"/>
                      <a:pt x="68" y="192"/>
                    </a:cubicBezTo>
                    <a:cubicBezTo>
                      <a:pt x="91" y="192"/>
                      <a:pt x="91" y="192"/>
                      <a:pt x="91" y="192"/>
                    </a:cubicBezTo>
                    <a:cubicBezTo>
                      <a:pt x="92" y="189"/>
                      <a:pt x="92" y="189"/>
                      <a:pt x="92" y="189"/>
                    </a:cubicBezTo>
                    <a:cubicBezTo>
                      <a:pt x="100" y="166"/>
                      <a:pt x="100" y="166"/>
                      <a:pt x="100" y="166"/>
                    </a:cubicBezTo>
                    <a:cubicBezTo>
                      <a:pt x="115" y="160"/>
                      <a:pt x="115" y="160"/>
                      <a:pt x="115" y="160"/>
                    </a:cubicBezTo>
                    <a:cubicBezTo>
                      <a:pt x="141" y="171"/>
                      <a:pt x="141" y="171"/>
                      <a:pt x="141" y="171"/>
                    </a:cubicBezTo>
                    <a:cubicBezTo>
                      <a:pt x="156" y="155"/>
                      <a:pt x="156" y="155"/>
                      <a:pt x="156" y="155"/>
                    </a:cubicBezTo>
                    <a:cubicBezTo>
                      <a:pt x="155" y="152"/>
                      <a:pt x="155" y="152"/>
                      <a:pt x="155" y="152"/>
                    </a:cubicBezTo>
                    <a:cubicBezTo>
                      <a:pt x="143" y="130"/>
                      <a:pt x="143" y="130"/>
                      <a:pt x="143" y="13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83" name="Freeform 91">
                <a:extLst>
                  <a:ext uri="{FF2B5EF4-FFF2-40B4-BE49-F238E27FC236}">
                    <a16:creationId xmlns:a16="http://schemas.microsoft.com/office/drawing/2014/main" id="{8238E471-3093-4C80-9C37-C1A4CA680F69}"/>
                  </a:ext>
                </a:extLst>
              </p:cNvPr>
              <p:cNvSpPr>
                <a:spLocks/>
              </p:cNvSpPr>
              <p:nvPr/>
            </p:nvSpPr>
            <p:spPr bwMode="auto">
              <a:xfrm>
                <a:off x="3756025" y="3044826"/>
                <a:ext cx="541338" cy="192088"/>
              </a:xfrm>
              <a:custGeom>
                <a:avLst/>
                <a:gdLst>
                  <a:gd name="T0" fmla="*/ 69 w 144"/>
                  <a:gd name="T1" fmla="*/ 21 h 51"/>
                  <a:gd name="T2" fmla="*/ 69 w 144"/>
                  <a:gd name="T3" fmla="*/ 21 h 51"/>
                  <a:gd name="T4" fmla="*/ 9 w 144"/>
                  <a:gd name="T5" fmla="*/ 20 h 51"/>
                  <a:gd name="T6" fmla="*/ 2 w 144"/>
                  <a:gd name="T7" fmla="*/ 20 h 51"/>
                  <a:gd name="T8" fmla="*/ 0 w 144"/>
                  <a:gd name="T9" fmla="*/ 24 h 51"/>
                  <a:gd name="T10" fmla="*/ 2 w 144"/>
                  <a:gd name="T11" fmla="*/ 28 h 51"/>
                  <a:gd name="T12" fmla="*/ 76 w 144"/>
                  <a:gd name="T13" fmla="*/ 29 h 51"/>
                  <a:gd name="T14" fmla="*/ 136 w 144"/>
                  <a:gd name="T15" fmla="*/ 31 h 51"/>
                  <a:gd name="T16" fmla="*/ 143 w 144"/>
                  <a:gd name="T17" fmla="*/ 31 h 51"/>
                  <a:gd name="T18" fmla="*/ 144 w 144"/>
                  <a:gd name="T19" fmla="*/ 27 h 51"/>
                  <a:gd name="T20" fmla="*/ 143 w 144"/>
                  <a:gd name="T21" fmla="*/ 23 h 51"/>
                  <a:gd name="T22" fmla="*/ 69 w 144"/>
                  <a:gd name="T23" fmla="*/ 2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4" h="51">
                    <a:moveTo>
                      <a:pt x="69" y="21"/>
                    </a:moveTo>
                    <a:cubicBezTo>
                      <a:pt x="69" y="21"/>
                      <a:pt x="69" y="21"/>
                      <a:pt x="69" y="21"/>
                    </a:cubicBezTo>
                    <a:cubicBezTo>
                      <a:pt x="52" y="39"/>
                      <a:pt x="25" y="39"/>
                      <a:pt x="9" y="20"/>
                    </a:cubicBezTo>
                    <a:cubicBezTo>
                      <a:pt x="7" y="18"/>
                      <a:pt x="3" y="18"/>
                      <a:pt x="2" y="20"/>
                    </a:cubicBezTo>
                    <a:cubicBezTo>
                      <a:pt x="1" y="21"/>
                      <a:pt x="0" y="23"/>
                      <a:pt x="0" y="24"/>
                    </a:cubicBezTo>
                    <a:cubicBezTo>
                      <a:pt x="0" y="26"/>
                      <a:pt x="1" y="27"/>
                      <a:pt x="2" y="28"/>
                    </a:cubicBezTo>
                    <a:cubicBezTo>
                      <a:pt x="22" y="51"/>
                      <a:pt x="55" y="51"/>
                      <a:pt x="76" y="29"/>
                    </a:cubicBezTo>
                    <a:cubicBezTo>
                      <a:pt x="93" y="13"/>
                      <a:pt x="119" y="12"/>
                      <a:pt x="136" y="31"/>
                    </a:cubicBezTo>
                    <a:cubicBezTo>
                      <a:pt x="138" y="33"/>
                      <a:pt x="141" y="33"/>
                      <a:pt x="143" y="31"/>
                    </a:cubicBezTo>
                    <a:cubicBezTo>
                      <a:pt x="144" y="30"/>
                      <a:pt x="144" y="28"/>
                      <a:pt x="144" y="27"/>
                    </a:cubicBezTo>
                    <a:cubicBezTo>
                      <a:pt x="144" y="25"/>
                      <a:pt x="143" y="24"/>
                      <a:pt x="143" y="23"/>
                    </a:cubicBezTo>
                    <a:cubicBezTo>
                      <a:pt x="123" y="1"/>
                      <a:pt x="90" y="0"/>
                      <a:pt x="69" y="21"/>
                    </a:cubicBezTo>
                    <a:close/>
                  </a:path>
                </a:pathLst>
              </a:custGeom>
              <a:solidFill>
                <a:srgbClr val="48C8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84" name="Freeform 92">
                <a:extLst>
                  <a:ext uri="{FF2B5EF4-FFF2-40B4-BE49-F238E27FC236}">
                    <a16:creationId xmlns:a16="http://schemas.microsoft.com/office/drawing/2014/main" id="{7766609D-7DED-4260-90C0-82002415F49A}"/>
                  </a:ext>
                </a:extLst>
              </p:cNvPr>
              <p:cNvSpPr>
                <a:spLocks/>
              </p:cNvSpPr>
              <p:nvPr/>
            </p:nvSpPr>
            <p:spPr bwMode="auto">
              <a:xfrm>
                <a:off x="3708400" y="3160713"/>
                <a:ext cx="544513" cy="155575"/>
              </a:xfrm>
              <a:custGeom>
                <a:avLst/>
                <a:gdLst>
                  <a:gd name="T0" fmla="*/ 119 w 145"/>
                  <a:gd name="T1" fmla="*/ 0 h 41"/>
                  <a:gd name="T2" fmla="*/ 95 w 145"/>
                  <a:gd name="T3" fmla="*/ 10 h 41"/>
                  <a:gd name="T4" fmla="*/ 94 w 145"/>
                  <a:gd name="T5" fmla="*/ 11 h 41"/>
                  <a:gd name="T6" fmla="*/ 93 w 145"/>
                  <a:gd name="T7" fmla="*/ 12 h 41"/>
                  <a:gd name="T8" fmla="*/ 50 w 145"/>
                  <a:gd name="T9" fmla="*/ 30 h 41"/>
                  <a:gd name="T10" fmla="*/ 7 w 145"/>
                  <a:gd name="T11" fmla="*/ 10 h 41"/>
                  <a:gd name="T12" fmla="*/ 0 w 145"/>
                  <a:gd name="T13" fmla="*/ 10 h 41"/>
                  <a:gd name="T14" fmla="*/ 0 w 145"/>
                  <a:gd name="T15" fmla="*/ 12 h 41"/>
                  <a:gd name="T16" fmla="*/ 2 w 145"/>
                  <a:gd name="T17" fmla="*/ 17 h 41"/>
                  <a:gd name="T18" fmla="*/ 52 w 145"/>
                  <a:gd name="T19" fmla="*/ 40 h 41"/>
                  <a:gd name="T20" fmla="*/ 102 w 145"/>
                  <a:gd name="T21" fmla="*/ 18 h 41"/>
                  <a:gd name="T22" fmla="*/ 103 w 145"/>
                  <a:gd name="T23" fmla="*/ 17 h 41"/>
                  <a:gd name="T24" fmla="*/ 104 w 145"/>
                  <a:gd name="T25" fmla="*/ 16 h 41"/>
                  <a:gd name="T26" fmla="*/ 121 w 145"/>
                  <a:gd name="T27" fmla="*/ 9 h 41"/>
                  <a:gd name="T28" fmla="*/ 137 w 145"/>
                  <a:gd name="T29" fmla="*/ 17 h 41"/>
                  <a:gd name="T30" fmla="*/ 144 w 145"/>
                  <a:gd name="T31" fmla="*/ 17 h 41"/>
                  <a:gd name="T32" fmla="*/ 145 w 145"/>
                  <a:gd name="T33" fmla="*/ 13 h 41"/>
                  <a:gd name="T34" fmla="*/ 144 w 145"/>
                  <a:gd name="T35" fmla="*/ 9 h 41"/>
                  <a:gd name="T36" fmla="*/ 119 w 145"/>
                  <a:gd name="T3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5" h="41">
                    <a:moveTo>
                      <a:pt x="119" y="0"/>
                    </a:moveTo>
                    <a:cubicBezTo>
                      <a:pt x="110" y="0"/>
                      <a:pt x="102" y="3"/>
                      <a:pt x="95" y="10"/>
                    </a:cubicBezTo>
                    <a:cubicBezTo>
                      <a:pt x="94" y="11"/>
                      <a:pt x="94" y="11"/>
                      <a:pt x="94" y="11"/>
                    </a:cubicBezTo>
                    <a:cubicBezTo>
                      <a:pt x="93" y="12"/>
                      <a:pt x="93" y="12"/>
                      <a:pt x="93" y="12"/>
                    </a:cubicBezTo>
                    <a:cubicBezTo>
                      <a:pt x="82" y="24"/>
                      <a:pt x="66" y="30"/>
                      <a:pt x="50" y="30"/>
                    </a:cubicBezTo>
                    <a:cubicBezTo>
                      <a:pt x="34" y="30"/>
                      <a:pt x="19" y="22"/>
                      <a:pt x="7" y="10"/>
                    </a:cubicBezTo>
                    <a:cubicBezTo>
                      <a:pt x="5" y="7"/>
                      <a:pt x="2" y="7"/>
                      <a:pt x="0" y="10"/>
                    </a:cubicBezTo>
                    <a:cubicBezTo>
                      <a:pt x="0" y="10"/>
                      <a:pt x="0" y="11"/>
                      <a:pt x="0" y="12"/>
                    </a:cubicBezTo>
                    <a:cubicBezTo>
                      <a:pt x="0" y="14"/>
                      <a:pt x="1" y="16"/>
                      <a:pt x="2" y="17"/>
                    </a:cubicBezTo>
                    <a:cubicBezTo>
                      <a:pt x="15" y="32"/>
                      <a:pt x="33" y="40"/>
                      <a:pt x="52" y="40"/>
                    </a:cubicBezTo>
                    <a:cubicBezTo>
                      <a:pt x="70" y="41"/>
                      <a:pt x="88" y="33"/>
                      <a:pt x="102" y="18"/>
                    </a:cubicBezTo>
                    <a:cubicBezTo>
                      <a:pt x="103" y="17"/>
                      <a:pt x="103" y="17"/>
                      <a:pt x="103" y="17"/>
                    </a:cubicBezTo>
                    <a:cubicBezTo>
                      <a:pt x="104" y="16"/>
                      <a:pt x="104" y="16"/>
                      <a:pt x="104" y="16"/>
                    </a:cubicBezTo>
                    <a:cubicBezTo>
                      <a:pt x="109" y="12"/>
                      <a:pt x="114" y="9"/>
                      <a:pt x="121" y="9"/>
                    </a:cubicBezTo>
                    <a:cubicBezTo>
                      <a:pt x="126" y="9"/>
                      <a:pt x="132" y="12"/>
                      <a:pt x="137" y="17"/>
                    </a:cubicBezTo>
                    <a:cubicBezTo>
                      <a:pt x="139" y="20"/>
                      <a:pt x="142" y="20"/>
                      <a:pt x="144" y="17"/>
                    </a:cubicBezTo>
                    <a:cubicBezTo>
                      <a:pt x="145" y="16"/>
                      <a:pt x="145" y="15"/>
                      <a:pt x="145" y="13"/>
                    </a:cubicBezTo>
                    <a:cubicBezTo>
                      <a:pt x="145" y="12"/>
                      <a:pt x="144" y="10"/>
                      <a:pt x="144" y="9"/>
                    </a:cubicBezTo>
                    <a:cubicBezTo>
                      <a:pt x="137" y="4"/>
                      <a:pt x="128" y="0"/>
                      <a:pt x="119" y="0"/>
                    </a:cubicBezTo>
                  </a:path>
                </a:pathLst>
              </a:custGeom>
              <a:solidFill>
                <a:srgbClr val="00A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85" name="Freeform 93">
                <a:extLst>
                  <a:ext uri="{FF2B5EF4-FFF2-40B4-BE49-F238E27FC236}">
                    <a16:creationId xmlns:a16="http://schemas.microsoft.com/office/drawing/2014/main" id="{4E9EF1E1-0146-4ECD-B69F-19D69F05EA69}"/>
                  </a:ext>
                </a:extLst>
              </p:cNvPr>
              <p:cNvSpPr>
                <a:spLocks/>
              </p:cNvSpPr>
              <p:nvPr/>
            </p:nvSpPr>
            <p:spPr bwMode="auto">
              <a:xfrm>
                <a:off x="3805238" y="2973388"/>
                <a:ext cx="544513" cy="153988"/>
              </a:xfrm>
              <a:custGeom>
                <a:avLst/>
                <a:gdLst>
                  <a:gd name="T0" fmla="*/ 51 w 145"/>
                  <a:gd name="T1" fmla="*/ 30 h 41"/>
                  <a:gd name="T2" fmla="*/ 95 w 145"/>
                  <a:gd name="T3" fmla="*/ 11 h 41"/>
                  <a:gd name="T4" fmla="*/ 136 w 145"/>
                  <a:gd name="T5" fmla="*/ 31 h 41"/>
                  <a:gd name="T6" fmla="*/ 143 w 145"/>
                  <a:gd name="T7" fmla="*/ 31 h 41"/>
                  <a:gd name="T8" fmla="*/ 145 w 145"/>
                  <a:gd name="T9" fmla="*/ 27 h 41"/>
                  <a:gd name="T10" fmla="*/ 143 w 145"/>
                  <a:gd name="T11" fmla="*/ 23 h 41"/>
                  <a:gd name="T12" fmla="*/ 94 w 145"/>
                  <a:gd name="T13" fmla="*/ 0 h 41"/>
                  <a:gd name="T14" fmla="*/ 43 w 145"/>
                  <a:gd name="T15" fmla="*/ 22 h 41"/>
                  <a:gd name="T16" fmla="*/ 42 w 145"/>
                  <a:gd name="T17" fmla="*/ 23 h 41"/>
                  <a:gd name="T18" fmla="*/ 41 w 145"/>
                  <a:gd name="T19" fmla="*/ 24 h 41"/>
                  <a:gd name="T20" fmla="*/ 25 w 145"/>
                  <a:gd name="T21" fmla="*/ 31 h 41"/>
                  <a:gd name="T22" fmla="*/ 9 w 145"/>
                  <a:gd name="T23" fmla="*/ 23 h 41"/>
                  <a:gd name="T24" fmla="*/ 2 w 145"/>
                  <a:gd name="T25" fmla="*/ 23 h 41"/>
                  <a:gd name="T26" fmla="*/ 0 w 145"/>
                  <a:gd name="T27" fmla="*/ 27 h 41"/>
                  <a:gd name="T28" fmla="*/ 2 w 145"/>
                  <a:gd name="T29" fmla="*/ 31 h 41"/>
                  <a:gd name="T30" fmla="*/ 25 w 145"/>
                  <a:gd name="T31" fmla="*/ 41 h 41"/>
                  <a:gd name="T32" fmla="*/ 49 w 145"/>
                  <a:gd name="T33" fmla="*/ 32 h 41"/>
                  <a:gd name="T34" fmla="*/ 50 w 145"/>
                  <a:gd name="T35" fmla="*/ 31 h 41"/>
                  <a:gd name="T36" fmla="*/ 51 w 145"/>
                  <a:gd name="T37" fmla="*/ 3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5" h="41">
                    <a:moveTo>
                      <a:pt x="51" y="30"/>
                    </a:moveTo>
                    <a:cubicBezTo>
                      <a:pt x="63" y="17"/>
                      <a:pt x="79" y="11"/>
                      <a:pt x="95" y="11"/>
                    </a:cubicBezTo>
                    <a:cubicBezTo>
                      <a:pt x="110" y="11"/>
                      <a:pt x="125" y="19"/>
                      <a:pt x="136" y="31"/>
                    </a:cubicBezTo>
                    <a:cubicBezTo>
                      <a:pt x="139" y="34"/>
                      <a:pt x="142" y="34"/>
                      <a:pt x="143" y="31"/>
                    </a:cubicBezTo>
                    <a:cubicBezTo>
                      <a:pt x="144" y="30"/>
                      <a:pt x="145" y="29"/>
                      <a:pt x="145" y="27"/>
                    </a:cubicBezTo>
                    <a:cubicBezTo>
                      <a:pt x="145" y="26"/>
                      <a:pt x="144" y="24"/>
                      <a:pt x="143" y="23"/>
                    </a:cubicBezTo>
                    <a:cubicBezTo>
                      <a:pt x="130" y="8"/>
                      <a:pt x="112" y="0"/>
                      <a:pt x="94" y="0"/>
                    </a:cubicBezTo>
                    <a:cubicBezTo>
                      <a:pt x="75" y="0"/>
                      <a:pt x="57" y="7"/>
                      <a:pt x="43" y="22"/>
                    </a:cubicBezTo>
                    <a:cubicBezTo>
                      <a:pt x="42" y="23"/>
                      <a:pt x="42" y="23"/>
                      <a:pt x="42" y="23"/>
                    </a:cubicBezTo>
                    <a:cubicBezTo>
                      <a:pt x="41" y="24"/>
                      <a:pt x="41" y="24"/>
                      <a:pt x="41" y="24"/>
                    </a:cubicBezTo>
                    <a:cubicBezTo>
                      <a:pt x="37" y="28"/>
                      <a:pt x="32" y="31"/>
                      <a:pt x="25" y="31"/>
                    </a:cubicBezTo>
                    <a:cubicBezTo>
                      <a:pt x="19" y="31"/>
                      <a:pt x="14" y="28"/>
                      <a:pt x="9" y="23"/>
                    </a:cubicBezTo>
                    <a:cubicBezTo>
                      <a:pt x="6" y="20"/>
                      <a:pt x="3" y="20"/>
                      <a:pt x="2" y="23"/>
                    </a:cubicBezTo>
                    <a:cubicBezTo>
                      <a:pt x="1" y="24"/>
                      <a:pt x="0" y="25"/>
                      <a:pt x="0" y="27"/>
                    </a:cubicBezTo>
                    <a:cubicBezTo>
                      <a:pt x="0" y="28"/>
                      <a:pt x="1" y="30"/>
                      <a:pt x="2" y="31"/>
                    </a:cubicBezTo>
                    <a:cubicBezTo>
                      <a:pt x="8" y="38"/>
                      <a:pt x="17" y="41"/>
                      <a:pt x="25" y="41"/>
                    </a:cubicBezTo>
                    <a:cubicBezTo>
                      <a:pt x="35" y="41"/>
                      <a:pt x="42" y="39"/>
                      <a:pt x="49" y="32"/>
                    </a:cubicBezTo>
                    <a:cubicBezTo>
                      <a:pt x="50" y="31"/>
                      <a:pt x="50" y="31"/>
                      <a:pt x="50" y="31"/>
                    </a:cubicBezTo>
                    <a:lnTo>
                      <a:pt x="51" y="30"/>
                    </a:lnTo>
                    <a:close/>
                  </a:path>
                </a:pathLst>
              </a:custGeom>
              <a:solidFill>
                <a:srgbClr val="84D6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86" name="Freeform 94">
                <a:extLst>
                  <a:ext uri="{FF2B5EF4-FFF2-40B4-BE49-F238E27FC236}">
                    <a16:creationId xmlns:a16="http://schemas.microsoft.com/office/drawing/2014/main" id="{8EC885EF-05E7-4332-B885-907605E7BD53}"/>
                  </a:ext>
                </a:extLst>
              </p:cNvPr>
              <p:cNvSpPr>
                <a:spLocks/>
              </p:cNvSpPr>
              <p:nvPr/>
            </p:nvSpPr>
            <p:spPr bwMode="auto">
              <a:xfrm>
                <a:off x="3989388" y="3240088"/>
                <a:ext cx="184150" cy="131763"/>
              </a:xfrm>
              <a:custGeom>
                <a:avLst/>
                <a:gdLst>
                  <a:gd name="T0" fmla="*/ 46 w 49"/>
                  <a:gd name="T1" fmla="*/ 0 h 35"/>
                  <a:gd name="T2" fmla="*/ 37 w 49"/>
                  <a:gd name="T3" fmla="*/ 4 h 35"/>
                  <a:gd name="T4" fmla="*/ 36 w 49"/>
                  <a:gd name="T5" fmla="*/ 5 h 35"/>
                  <a:gd name="T6" fmla="*/ 4 w 49"/>
                  <a:gd name="T7" fmla="*/ 25 h 35"/>
                  <a:gd name="T8" fmla="*/ 0 w 49"/>
                  <a:gd name="T9" fmla="*/ 34 h 35"/>
                  <a:gd name="T10" fmla="*/ 0 w 49"/>
                  <a:gd name="T11" fmla="*/ 35 h 35"/>
                  <a:gd name="T12" fmla="*/ 5 w 49"/>
                  <a:gd name="T13" fmla="*/ 26 h 35"/>
                  <a:gd name="T14" fmla="*/ 37 w 49"/>
                  <a:gd name="T15" fmla="*/ 6 h 35"/>
                  <a:gd name="T16" fmla="*/ 38 w 49"/>
                  <a:gd name="T17" fmla="*/ 5 h 35"/>
                  <a:gd name="T18" fmla="*/ 46 w 49"/>
                  <a:gd name="T19" fmla="*/ 1 h 35"/>
                  <a:gd name="T20" fmla="*/ 48 w 49"/>
                  <a:gd name="T21" fmla="*/ 2 h 35"/>
                  <a:gd name="T22" fmla="*/ 49 w 49"/>
                  <a:gd name="T23" fmla="*/ 1 h 35"/>
                  <a:gd name="T24" fmla="*/ 46 w 49"/>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35">
                    <a:moveTo>
                      <a:pt x="46" y="0"/>
                    </a:moveTo>
                    <a:cubicBezTo>
                      <a:pt x="43" y="0"/>
                      <a:pt x="40" y="2"/>
                      <a:pt x="37" y="4"/>
                    </a:cubicBezTo>
                    <a:cubicBezTo>
                      <a:pt x="36" y="5"/>
                      <a:pt x="36" y="5"/>
                      <a:pt x="36" y="5"/>
                    </a:cubicBezTo>
                    <a:cubicBezTo>
                      <a:pt x="27" y="15"/>
                      <a:pt x="16" y="22"/>
                      <a:pt x="4" y="25"/>
                    </a:cubicBezTo>
                    <a:cubicBezTo>
                      <a:pt x="0" y="34"/>
                      <a:pt x="0" y="34"/>
                      <a:pt x="0" y="34"/>
                    </a:cubicBezTo>
                    <a:cubicBezTo>
                      <a:pt x="0" y="35"/>
                      <a:pt x="0" y="35"/>
                      <a:pt x="0" y="35"/>
                    </a:cubicBezTo>
                    <a:cubicBezTo>
                      <a:pt x="5" y="26"/>
                      <a:pt x="5" y="26"/>
                      <a:pt x="5" y="26"/>
                    </a:cubicBezTo>
                    <a:cubicBezTo>
                      <a:pt x="17" y="22"/>
                      <a:pt x="27" y="15"/>
                      <a:pt x="37" y="6"/>
                    </a:cubicBezTo>
                    <a:cubicBezTo>
                      <a:pt x="38" y="5"/>
                      <a:pt x="38" y="5"/>
                      <a:pt x="38" y="5"/>
                    </a:cubicBezTo>
                    <a:cubicBezTo>
                      <a:pt x="40" y="2"/>
                      <a:pt x="43" y="1"/>
                      <a:pt x="46" y="1"/>
                    </a:cubicBezTo>
                    <a:cubicBezTo>
                      <a:pt x="47" y="1"/>
                      <a:pt x="48" y="1"/>
                      <a:pt x="48" y="2"/>
                    </a:cubicBezTo>
                    <a:cubicBezTo>
                      <a:pt x="49" y="1"/>
                      <a:pt x="49" y="1"/>
                      <a:pt x="49" y="1"/>
                    </a:cubicBezTo>
                    <a:cubicBezTo>
                      <a:pt x="48" y="1"/>
                      <a:pt x="47" y="0"/>
                      <a:pt x="46"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87" name="Freeform 95">
                <a:extLst>
                  <a:ext uri="{FF2B5EF4-FFF2-40B4-BE49-F238E27FC236}">
                    <a16:creationId xmlns:a16="http://schemas.microsoft.com/office/drawing/2014/main" id="{972022C8-879A-4BC7-81AE-18F3CDD7814A}"/>
                  </a:ext>
                </a:extLst>
              </p:cNvPr>
              <p:cNvSpPr>
                <a:spLocks/>
              </p:cNvSpPr>
              <p:nvPr/>
            </p:nvSpPr>
            <p:spPr bwMode="auto">
              <a:xfrm>
                <a:off x="3989388" y="3244851"/>
                <a:ext cx="180975" cy="153988"/>
              </a:xfrm>
              <a:custGeom>
                <a:avLst/>
                <a:gdLst>
                  <a:gd name="T0" fmla="*/ 46 w 48"/>
                  <a:gd name="T1" fmla="*/ 0 h 41"/>
                  <a:gd name="T2" fmla="*/ 38 w 48"/>
                  <a:gd name="T3" fmla="*/ 4 h 41"/>
                  <a:gd name="T4" fmla="*/ 37 w 48"/>
                  <a:gd name="T5" fmla="*/ 5 h 41"/>
                  <a:gd name="T6" fmla="*/ 5 w 48"/>
                  <a:gd name="T7" fmla="*/ 25 h 41"/>
                  <a:gd name="T8" fmla="*/ 0 w 48"/>
                  <a:gd name="T9" fmla="*/ 34 h 41"/>
                  <a:gd name="T10" fmla="*/ 8 w 48"/>
                  <a:gd name="T11" fmla="*/ 41 h 41"/>
                  <a:gd name="T12" fmla="*/ 48 w 48"/>
                  <a:gd name="T13" fmla="*/ 1 h 41"/>
                  <a:gd name="T14" fmla="*/ 46 w 48"/>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41">
                    <a:moveTo>
                      <a:pt x="46" y="0"/>
                    </a:moveTo>
                    <a:cubicBezTo>
                      <a:pt x="43" y="0"/>
                      <a:pt x="40" y="1"/>
                      <a:pt x="38" y="4"/>
                    </a:cubicBezTo>
                    <a:cubicBezTo>
                      <a:pt x="37" y="5"/>
                      <a:pt x="37" y="5"/>
                      <a:pt x="37" y="5"/>
                    </a:cubicBezTo>
                    <a:cubicBezTo>
                      <a:pt x="27" y="14"/>
                      <a:pt x="17" y="21"/>
                      <a:pt x="5" y="25"/>
                    </a:cubicBezTo>
                    <a:cubicBezTo>
                      <a:pt x="0" y="34"/>
                      <a:pt x="0" y="34"/>
                      <a:pt x="0" y="34"/>
                    </a:cubicBezTo>
                    <a:cubicBezTo>
                      <a:pt x="8" y="41"/>
                      <a:pt x="8" y="41"/>
                      <a:pt x="8" y="41"/>
                    </a:cubicBezTo>
                    <a:cubicBezTo>
                      <a:pt x="48" y="1"/>
                      <a:pt x="48" y="1"/>
                      <a:pt x="48" y="1"/>
                    </a:cubicBezTo>
                    <a:cubicBezTo>
                      <a:pt x="48" y="0"/>
                      <a:pt x="47" y="0"/>
                      <a:pt x="46" y="0"/>
                    </a:cubicBezTo>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88" name="Freeform 96">
                <a:extLst>
                  <a:ext uri="{FF2B5EF4-FFF2-40B4-BE49-F238E27FC236}">
                    <a16:creationId xmlns:a16="http://schemas.microsoft.com/office/drawing/2014/main" id="{211F96D6-71F1-4599-8E2E-FD5926B78A06}"/>
                  </a:ext>
                </a:extLst>
              </p:cNvPr>
              <p:cNvSpPr>
                <a:spLocks noEditPoints="1"/>
              </p:cNvSpPr>
              <p:nvPr/>
            </p:nvSpPr>
            <p:spPr bwMode="auto">
              <a:xfrm>
                <a:off x="3978275" y="2781301"/>
                <a:ext cx="555625" cy="255588"/>
              </a:xfrm>
              <a:custGeom>
                <a:avLst/>
                <a:gdLst>
                  <a:gd name="T0" fmla="*/ 48 w 148"/>
                  <a:gd name="T1" fmla="*/ 42 h 68"/>
                  <a:gd name="T2" fmla="*/ 9 w 148"/>
                  <a:gd name="T3" fmla="*/ 52 h 68"/>
                  <a:gd name="T4" fmla="*/ 9 w 148"/>
                  <a:gd name="T5" fmla="*/ 52 h 68"/>
                  <a:gd name="T6" fmla="*/ 49 w 148"/>
                  <a:gd name="T7" fmla="*/ 42 h 68"/>
                  <a:gd name="T8" fmla="*/ 100 w 148"/>
                  <a:gd name="T9" fmla="*/ 63 h 68"/>
                  <a:gd name="T10" fmla="*/ 105 w 148"/>
                  <a:gd name="T11" fmla="*/ 68 h 68"/>
                  <a:gd name="T12" fmla="*/ 99 w 148"/>
                  <a:gd name="T13" fmla="*/ 63 h 68"/>
                  <a:gd name="T14" fmla="*/ 48 w 148"/>
                  <a:gd name="T15" fmla="*/ 42 h 68"/>
                  <a:gd name="T16" fmla="*/ 89 w 148"/>
                  <a:gd name="T17" fmla="*/ 0 h 68"/>
                  <a:gd name="T18" fmla="*/ 66 w 148"/>
                  <a:gd name="T19" fmla="*/ 0 h 68"/>
                  <a:gd name="T20" fmla="*/ 65 w 148"/>
                  <a:gd name="T21" fmla="*/ 3 h 68"/>
                  <a:gd name="T22" fmla="*/ 58 w 148"/>
                  <a:gd name="T23" fmla="*/ 26 h 68"/>
                  <a:gd name="T24" fmla="*/ 43 w 148"/>
                  <a:gd name="T25" fmla="*/ 32 h 68"/>
                  <a:gd name="T26" fmla="*/ 16 w 148"/>
                  <a:gd name="T27" fmla="*/ 21 h 68"/>
                  <a:gd name="T28" fmla="*/ 0 w 148"/>
                  <a:gd name="T29" fmla="*/ 36 h 68"/>
                  <a:gd name="T30" fmla="*/ 16 w 148"/>
                  <a:gd name="T31" fmla="*/ 21 h 68"/>
                  <a:gd name="T32" fmla="*/ 43 w 148"/>
                  <a:gd name="T33" fmla="*/ 32 h 68"/>
                  <a:gd name="T34" fmla="*/ 58 w 148"/>
                  <a:gd name="T35" fmla="*/ 26 h 68"/>
                  <a:gd name="T36" fmla="*/ 65 w 148"/>
                  <a:gd name="T37" fmla="*/ 3 h 68"/>
                  <a:gd name="T38" fmla="*/ 66 w 148"/>
                  <a:gd name="T39" fmla="*/ 0 h 68"/>
                  <a:gd name="T40" fmla="*/ 89 w 148"/>
                  <a:gd name="T41" fmla="*/ 0 h 68"/>
                  <a:gd name="T42" fmla="*/ 99 w 148"/>
                  <a:gd name="T43" fmla="*/ 26 h 68"/>
                  <a:gd name="T44" fmla="*/ 114 w 148"/>
                  <a:gd name="T45" fmla="*/ 32 h 68"/>
                  <a:gd name="T46" fmla="*/ 137 w 148"/>
                  <a:gd name="T47" fmla="*/ 21 h 68"/>
                  <a:gd name="T48" fmla="*/ 140 w 148"/>
                  <a:gd name="T49" fmla="*/ 20 h 68"/>
                  <a:gd name="T50" fmla="*/ 148 w 148"/>
                  <a:gd name="T51" fmla="*/ 28 h 68"/>
                  <a:gd name="T52" fmla="*/ 139 w 148"/>
                  <a:gd name="T53" fmla="*/ 19 h 68"/>
                  <a:gd name="T54" fmla="*/ 136 w 148"/>
                  <a:gd name="T55" fmla="*/ 21 h 68"/>
                  <a:gd name="T56" fmla="*/ 114 w 148"/>
                  <a:gd name="T57" fmla="*/ 32 h 68"/>
                  <a:gd name="T58" fmla="*/ 99 w 148"/>
                  <a:gd name="T59" fmla="*/ 26 h 68"/>
                  <a:gd name="T60" fmla="*/ 89 w 148"/>
                  <a:gd name="T6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68">
                    <a:moveTo>
                      <a:pt x="48" y="42"/>
                    </a:moveTo>
                    <a:cubicBezTo>
                      <a:pt x="34" y="42"/>
                      <a:pt x="21" y="45"/>
                      <a:pt x="9" y="52"/>
                    </a:cubicBezTo>
                    <a:cubicBezTo>
                      <a:pt x="9" y="52"/>
                      <a:pt x="9" y="52"/>
                      <a:pt x="9" y="52"/>
                    </a:cubicBezTo>
                    <a:cubicBezTo>
                      <a:pt x="22" y="45"/>
                      <a:pt x="35" y="42"/>
                      <a:pt x="49" y="42"/>
                    </a:cubicBezTo>
                    <a:cubicBezTo>
                      <a:pt x="68" y="43"/>
                      <a:pt x="86" y="50"/>
                      <a:pt x="100" y="63"/>
                    </a:cubicBezTo>
                    <a:cubicBezTo>
                      <a:pt x="102" y="65"/>
                      <a:pt x="103" y="66"/>
                      <a:pt x="105" y="68"/>
                    </a:cubicBezTo>
                    <a:cubicBezTo>
                      <a:pt x="103" y="66"/>
                      <a:pt x="101" y="64"/>
                      <a:pt x="99" y="63"/>
                    </a:cubicBezTo>
                    <a:cubicBezTo>
                      <a:pt x="85" y="50"/>
                      <a:pt x="67" y="43"/>
                      <a:pt x="48" y="42"/>
                    </a:cubicBezTo>
                    <a:moveTo>
                      <a:pt x="89" y="0"/>
                    </a:moveTo>
                    <a:cubicBezTo>
                      <a:pt x="66" y="0"/>
                      <a:pt x="66" y="0"/>
                      <a:pt x="66" y="0"/>
                    </a:cubicBezTo>
                    <a:cubicBezTo>
                      <a:pt x="65" y="3"/>
                      <a:pt x="65" y="3"/>
                      <a:pt x="65" y="3"/>
                    </a:cubicBezTo>
                    <a:cubicBezTo>
                      <a:pt x="58" y="26"/>
                      <a:pt x="58" y="26"/>
                      <a:pt x="58" y="26"/>
                    </a:cubicBezTo>
                    <a:cubicBezTo>
                      <a:pt x="43" y="32"/>
                      <a:pt x="43" y="32"/>
                      <a:pt x="43" y="32"/>
                    </a:cubicBezTo>
                    <a:cubicBezTo>
                      <a:pt x="16" y="21"/>
                      <a:pt x="16" y="21"/>
                      <a:pt x="16" y="21"/>
                    </a:cubicBezTo>
                    <a:cubicBezTo>
                      <a:pt x="0" y="36"/>
                      <a:pt x="0" y="36"/>
                      <a:pt x="0" y="36"/>
                    </a:cubicBezTo>
                    <a:cubicBezTo>
                      <a:pt x="16" y="21"/>
                      <a:pt x="16" y="21"/>
                      <a:pt x="16" y="21"/>
                    </a:cubicBezTo>
                    <a:cubicBezTo>
                      <a:pt x="43" y="32"/>
                      <a:pt x="43" y="32"/>
                      <a:pt x="43" y="32"/>
                    </a:cubicBezTo>
                    <a:cubicBezTo>
                      <a:pt x="58" y="26"/>
                      <a:pt x="58" y="26"/>
                      <a:pt x="58" y="26"/>
                    </a:cubicBezTo>
                    <a:cubicBezTo>
                      <a:pt x="65" y="3"/>
                      <a:pt x="65" y="3"/>
                      <a:pt x="65" y="3"/>
                    </a:cubicBezTo>
                    <a:cubicBezTo>
                      <a:pt x="66" y="0"/>
                      <a:pt x="66" y="0"/>
                      <a:pt x="66" y="0"/>
                    </a:cubicBezTo>
                    <a:cubicBezTo>
                      <a:pt x="89" y="0"/>
                      <a:pt x="89" y="0"/>
                      <a:pt x="89" y="0"/>
                    </a:cubicBezTo>
                    <a:cubicBezTo>
                      <a:pt x="99" y="26"/>
                      <a:pt x="99" y="26"/>
                      <a:pt x="99" y="26"/>
                    </a:cubicBezTo>
                    <a:cubicBezTo>
                      <a:pt x="114" y="32"/>
                      <a:pt x="114" y="32"/>
                      <a:pt x="114" y="32"/>
                    </a:cubicBezTo>
                    <a:cubicBezTo>
                      <a:pt x="137" y="21"/>
                      <a:pt x="137" y="21"/>
                      <a:pt x="137" y="21"/>
                    </a:cubicBezTo>
                    <a:cubicBezTo>
                      <a:pt x="140" y="20"/>
                      <a:pt x="140" y="20"/>
                      <a:pt x="140" y="20"/>
                    </a:cubicBezTo>
                    <a:cubicBezTo>
                      <a:pt x="148" y="28"/>
                      <a:pt x="148" y="28"/>
                      <a:pt x="148" y="28"/>
                    </a:cubicBezTo>
                    <a:cubicBezTo>
                      <a:pt x="139" y="19"/>
                      <a:pt x="139" y="19"/>
                      <a:pt x="139" y="19"/>
                    </a:cubicBezTo>
                    <a:cubicBezTo>
                      <a:pt x="136" y="21"/>
                      <a:pt x="136" y="21"/>
                      <a:pt x="136" y="21"/>
                    </a:cubicBezTo>
                    <a:cubicBezTo>
                      <a:pt x="114" y="32"/>
                      <a:pt x="114" y="32"/>
                      <a:pt x="114" y="32"/>
                    </a:cubicBezTo>
                    <a:cubicBezTo>
                      <a:pt x="99" y="26"/>
                      <a:pt x="99" y="26"/>
                      <a:pt x="99" y="26"/>
                    </a:cubicBezTo>
                    <a:cubicBezTo>
                      <a:pt x="89" y="0"/>
                      <a:pt x="89" y="0"/>
                      <a:pt x="89"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89" name="Freeform 97">
                <a:extLst>
                  <a:ext uri="{FF2B5EF4-FFF2-40B4-BE49-F238E27FC236}">
                    <a16:creationId xmlns:a16="http://schemas.microsoft.com/office/drawing/2014/main" id="{A90F311A-B72A-44FB-AC96-27EB7E603D1A}"/>
                  </a:ext>
                </a:extLst>
              </p:cNvPr>
              <p:cNvSpPr>
                <a:spLocks/>
              </p:cNvSpPr>
              <p:nvPr/>
            </p:nvSpPr>
            <p:spPr bwMode="auto">
              <a:xfrm>
                <a:off x="3978275" y="2781301"/>
                <a:ext cx="555625" cy="258763"/>
              </a:xfrm>
              <a:custGeom>
                <a:avLst/>
                <a:gdLst>
                  <a:gd name="T0" fmla="*/ 89 w 148"/>
                  <a:gd name="T1" fmla="*/ 0 h 69"/>
                  <a:gd name="T2" fmla="*/ 66 w 148"/>
                  <a:gd name="T3" fmla="*/ 0 h 69"/>
                  <a:gd name="T4" fmla="*/ 65 w 148"/>
                  <a:gd name="T5" fmla="*/ 3 h 69"/>
                  <a:gd name="T6" fmla="*/ 58 w 148"/>
                  <a:gd name="T7" fmla="*/ 26 h 69"/>
                  <a:gd name="T8" fmla="*/ 43 w 148"/>
                  <a:gd name="T9" fmla="*/ 32 h 69"/>
                  <a:gd name="T10" fmla="*/ 16 w 148"/>
                  <a:gd name="T11" fmla="*/ 21 h 69"/>
                  <a:gd name="T12" fmla="*/ 0 w 148"/>
                  <a:gd name="T13" fmla="*/ 36 h 69"/>
                  <a:gd name="T14" fmla="*/ 2 w 148"/>
                  <a:gd name="T15" fmla="*/ 39 h 69"/>
                  <a:gd name="T16" fmla="*/ 9 w 148"/>
                  <a:gd name="T17" fmla="*/ 52 h 69"/>
                  <a:gd name="T18" fmla="*/ 48 w 148"/>
                  <a:gd name="T19" fmla="*/ 42 h 69"/>
                  <a:gd name="T20" fmla="*/ 99 w 148"/>
                  <a:gd name="T21" fmla="*/ 63 h 69"/>
                  <a:gd name="T22" fmla="*/ 105 w 148"/>
                  <a:gd name="T23" fmla="*/ 68 h 69"/>
                  <a:gd name="T24" fmla="*/ 107 w 148"/>
                  <a:gd name="T25" fmla="*/ 69 h 69"/>
                  <a:gd name="T26" fmla="*/ 148 w 148"/>
                  <a:gd name="T27" fmla="*/ 28 h 69"/>
                  <a:gd name="T28" fmla="*/ 140 w 148"/>
                  <a:gd name="T29" fmla="*/ 20 h 69"/>
                  <a:gd name="T30" fmla="*/ 137 w 148"/>
                  <a:gd name="T31" fmla="*/ 21 h 69"/>
                  <a:gd name="T32" fmla="*/ 114 w 148"/>
                  <a:gd name="T33" fmla="*/ 32 h 69"/>
                  <a:gd name="T34" fmla="*/ 99 w 148"/>
                  <a:gd name="T35" fmla="*/ 26 h 69"/>
                  <a:gd name="T36" fmla="*/ 89 w 148"/>
                  <a:gd name="T3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8" h="69">
                    <a:moveTo>
                      <a:pt x="89" y="0"/>
                    </a:moveTo>
                    <a:cubicBezTo>
                      <a:pt x="66" y="0"/>
                      <a:pt x="66" y="0"/>
                      <a:pt x="66" y="0"/>
                    </a:cubicBezTo>
                    <a:cubicBezTo>
                      <a:pt x="65" y="3"/>
                      <a:pt x="65" y="3"/>
                      <a:pt x="65" y="3"/>
                    </a:cubicBezTo>
                    <a:cubicBezTo>
                      <a:pt x="58" y="26"/>
                      <a:pt x="58" y="26"/>
                      <a:pt x="58" y="26"/>
                    </a:cubicBezTo>
                    <a:cubicBezTo>
                      <a:pt x="43" y="32"/>
                      <a:pt x="43" y="32"/>
                      <a:pt x="43" y="32"/>
                    </a:cubicBezTo>
                    <a:cubicBezTo>
                      <a:pt x="16" y="21"/>
                      <a:pt x="16" y="21"/>
                      <a:pt x="16" y="21"/>
                    </a:cubicBezTo>
                    <a:cubicBezTo>
                      <a:pt x="0" y="36"/>
                      <a:pt x="0" y="36"/>
                      <a:pt x="0" y="36"/>
                    </a:cubicBezTo>
                    <a:cubicBezTo>
                      <a:pt x="2" y="39"/>
                      <a:pt x="2" y="39"/>
                      <a:pt x="2" y="39"/>
                    </a:cubicBezTo>
                    <a:cubicBezTo>
                      <a:pt x="9" y="52"/>
                      <a:pt x="9" y="52"/>
                      <a:pt x="9" y="52"/>
                    </a:cubicBezTo>
                    <a:cubicBezTo>
                      <a:pt x="21" y="45"/>
                      <a:pt x="34" y="42"/>
                      <a:pt x="48" y="42"/>
                    </a:cubicBezTo>
                    <a:cubicBezTo>
                      <a:pt x="67" y="43"/>
                      <a:pt x="85" y="50"/>
                      <a:pt x="99" y="63"/>
                    </a:cubicBezTo>
                    <a:cubicBezTo>
                      <a:pt x="101" y="64"/>
                      <a:pt x="103" y="66"/>
                      <a:pt x="105" y="68"/>
                    </a:cubicBezTo>
                    <a:cubicBezTo>
                      <a:pt x="106" y="68"/>
                      <a:pt x="106" y="68"/>
                      <a:pt x="107" y="69"/>
                    </a:cubicBezTo>
                    <a:cubicBezTo>
                      <a:pt x="148" y="28"/>
                      <a:pt x="148" y="28"/>
                      <a:pt x="148" y="28"/>
                    </a:cubicBezTo>
                    <a:cubicBezTo>
                      <a:pt x="140" y="20"/>
                      <a:pt x="140" y="20"/>
                      <a:pt x="140" y="20"/>
                    </a:cubicBezTo>
                    <a:cubicBezTo>
                      <a:pt x="137" y="21"/>
                      <a:pt x="137" y="21"/>
                      <a:pt x="137" y="21"/>
                    </a:cubicBezTo>
                    <a:cubicBezTo>
                      <a:pt x="114" y="32"/>
                      <a:pt x="114" y="32"/>
                      <a:pt x="114" y="32"/>
                    </a:cubicBezTo>
                    <a:cubicBezTo>
                      <a:pt x="99" y="26"/>
                      <a:pt x="99" y="26"/>
                      <a:pt x="99" y="26"/>
                    </a:cubicBezTo>
                    <a:cubicBezTo>
                      <a:pt x="89" y="0"/>
                      <a:pt x="89" y="0"/>
                      <a:pt x="89" y="0"/>
                    </a:cubicBezTo>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sp>
          <p:nvSpPr>
            <p:cNvPr id="192" name="Rectangle: Rounded Corners 191">
              <a:extLst>
                <a:ext uri="{FF2B5EF4-FFF2-40B4-BE49-F238E27FC236}">
                  <a16:creationId xmlns:a16="http://schemas.microsoft.com/office/drawing/2014/main" id="{D1F910DE-0E56-4F8B-A8FD-650CE365FD2A}"/>
                </a:ext>
              </a:extLst>
            </p:cNvPr>
            <p:cNvSpPr/>
            <p:nvPr/>
          </p:nvSpPr>
          <p:spPr bwMode="auto">
            <a:xfrm>
              <a:off x="2911880" y="2622692"/>
              <a:ext cx="1550502"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93" name="Group 192">
              <a:extLst>
                <a:ext uri="{FF2B5EF4-FFF2-40B4-BE49-F238E27FC236}">
                  <a16:creationId xmlns:a16="http://schemas.microsoft.com/office/drawing/2014/main" id="{718CC4CF-2525-4815-8852-62CD5C82882B}"/>
                </a:ext>
              </a:extLst>
            </p:cNvPr>
            <p:cNvGrpSpPr/>
            <p:nvPr/>
          </p:nvGrpSpPr>
          <p:grpSpPr>
            <a:xfrm>
              <a:off x="2915340" y="2507238"/>
              <a:ext cx="452260" cy="417074"/>
              <a:chOff x="7989965" y="5173839"/>
              <a:chExt cx="308230" cy="284249"/>
            </a:xfrm>
          </p:grpSpPr>
          <p:sp>
            <p:nvSpPr>
              <p:cNvPr id="194" name="Rectangle 193">
                <a:extLst>
                  <a:ext uri="{FF2B5EF4-FFF2-40B4-BE49-F238E27FC236}">
                    <a16:creationId xmlns:a16="http://schemas.microsoft.com/office/drawing/2014/main" id="{16AA8108-641E-4100-89C2-C7874EBADD32}"/>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95" name="Group 194">
                <a:extLst>
                  <a:ext uri="{FF2B5EF4-FFF2-40B4-BE49-F238E27FC236}">
                    <a16:creationId xmlns:a16="http://schemas.microsoft.com/office/drawing/2014/main" id="{9AD58A32-5978-4F75-97F7-B9583BC7C5A5}"/>
                  </a:ext>
                </a:extLst>
              </p:cNvPr>
              <p:cNvGrpSpPr/>
              <p:nvPr/>
            </p:nvGrpSpPr>
            <p:grpSpPr>
              <a:xfrm>
                <a:off x="7989965" y="5173839"/>
                <a:ext cx="308230" cy="284249"/>
                <a:chOff x="7875624" y="5410159"/>
                <a:chExt cx="308230" cy="284249"/>
              </a:xfrm>
            </p:grpSpPr>
            <p:sp>
              <p:nvSpPr>
                <p:cNvPr id="196" name="Freeform 17">
                  <a:extLst>
                    <a:ext uri="{FF2B5EF4-FFF2-40B4-BE49-F238E27FC236}">
                      <a16:creationId xmlns:a16="http://schemas.microsoft.com/office/drawing/2014/main" id="{FCAAE2C8-DD0E-4706-8AE0-3848ADB4446D}"/>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nvGrpSpPr>
                <p:cNvPr id="197" name="Group 196">
                  <a:extLst>
                    <a:ext uri="{FF2B5EF4-FFF2-40B4-BE49-F238E27FC236}">
                      <a16:creationId xmlns:a16="http://schemas.microsoft.com/office/drawing/2014/main" id="{19336598-DF6A-486B-B0B8-5E6481B30847}"/>
                    </a:ext>
                  </a:extLst>
                </p:cNvPr>
                <p:cNvGrpSpPr/>
                <p:nvPr/>
              </p:nvGrpSpPr>
              <p:grpSpPr>
                <a:xfrm>
                  <a:off x="7875624" y="5410159"/>
                  <a:ext cx="308230" cy="284249"/>
                  <a:chOff x="7875624" y="5410159"/>
                  <a:chExt cx="308230" cy="284249"/>
                </a:xfrm>
              </p:grpSpPr>
              <p:sp>
                <p:nvSpPr>
                  <p:cNvPr id="198" name="Freeform 15">
                    <a:extLst>
                      <a:ext uri="{FF2B5EF4-FFF2-40B4-BE49-F238E27FC236}">
                        <a16:creationId xmlns:a16="http://schemas.microsoft.com/office/drawing/2014/main" id="{4014F543-DBB8-4E46-84D4-D727ABF59914}"/>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99" name="Freeform 16">
                    <a:extLst>
                      <a:ext uri="{FF2B5EF4-FFF2-40B4-BE49-F238E27FC236}">
                        <a16:creationId xmlns:a16="http://schemas.microsoft.com/office/drawing/2014/main" id="{E69CF32C-7820-4B89-ABA8-0880A8C4DE82}"/>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00" name="Freeform 19">
                    <a:extLst>
                      <a:ext uri="{FF2B5EF4-FFF2-40B4-BE49-F238E27FC236}">
                        <a16:creationId xmlns:a16="http://schemas.microsoft.com/office/drawing/2014/main" id="{9327995E-262B-457B-8243-3B520AF1B38B}"/>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grpSp>
        </p:grpSp>
        <p:cxnSp>
          <p:nvCxnSpPr>
            <p:cNvPr id="201" name="Straight Arrow Connector 200">
              <a:extLst>
                <a:ext uri="{FF2B5EF4-FFF2-40B4-BE49-F238E27FC236}">
                  <a16:creationId xmlns:a16="http://schemas.microsoft.com/office/drawing/2014/main" id="{DECBC327-4E99-4E9F-A964-2F30BF1B13BA}"/>
                </a:ext>
              </a:extLst>
            </p:cNvPr>
            <p:cNvCxnSpPr>
              <a:cxnSpLocks/>
            </p:cNvCxnSpPr>
            <p:nvPr/>
          </p:nvCxnSpPr>
          <p:spPr>
            <a:xfrm>
              <a:off x="2484609"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204" name="Rectangle 107">
              <a:extLst>
                <a:ext uri="{FF2B5EF4-FFF2-40B4-BE49-F238E27FC236}">
                  <a16:creationId xmlns:a16="http://schemas.microsoft.com/office/drawing/2014/main" id="{932F0973-37E5-4252-86FD-8306520777FF}"/>
                </a:ext>
              </a:extLst>
            </p:cNvPr>
            <p:cNvSpPr>
              <a:spLocks noChangeArrowheads="1"/>
            </p:cNvSpPr>
            <p:nvPr/>
          </p:nvSpPr>
          <p:spPr bwMode="auto">
            <a:xfrm>
              <a:off x="3932710" y="3032363"/>
              <a:ext cx="59613" cy="6050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05" name="Rectangle 108">
              <a:extLst>
                <a:ext uri="{FF2B5EF4-FFF2-40B4-BE49-F238E27FC236}">
                  <a16:creationId xmlns:a16="http://schemas.microsoft.com/office/drawing/2014/main" id="{E0FE5DE9-AC51-4202-991F-94E698D52DF1}"/>
                </a:ext>
              </a:extLst>
            </p:cNvPr>
            <p:cNvSpPr>
              <a:spLocks noChangeArrowheads="1"/>
            </p:cNvSpPr>
            <p:nvPr/>
          </p:nvSpPr>
          <p:spPr bwMode="auto">
            <a:xfrm>
              <a:off x="4021684" y="3032363"/>
              <a:ext cx="60503" cy="6050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10" name="Rectangle 109">
              <a:extLst>
                <a:ext uri="{FF2B5EF4-FFF2-40B4-BE49-F238E27FC236}">
                  <a16:creationId xmlns:a16="http://schemas.microsoft.com/office/drawing/2014/main" id="{69CBB896-02A1-43F6-849C-FAFF9E2BB3F8}"/>
                </a:ext>
              </a:extLst>
            </p:cNvPr>
            <p:cNvSpPr>
              <a:spLocks noChangeArrowheads="1"/>
            </p:cNvSpPr>
            <p:nvPr/>
          </p:nvSpPr>
          <p:spPr bwMode="auto">
            <a:xfrm>
              <a:off x="4112438" y="3032363"/>
              <a:ext cx="60503" cy="6050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11" name="Rectangle 110">
              <a:extLst>
                <a:ext uri="{FF2B5EF4-FFF2-40B4-BE49-F238E27FC236}">
                  <a16:creationId xmlns:a16="http://schemas.microsoft.com/office/drawing/2014/main" id="{91A996D6-8662-4263-811D-44B852F9A863}"/>
                </a:ext>
              </a:extLst>
            </p:cNvPr>
            <p:cNvSpPr>
              <a:spLocks noChangeArrowheads="1"/>
            </p:cNvSpPr>
            <p:nvPr/>
          </p:nvSpPr>
          <p:spPr bwMode="auto">
            <a:xfrm>
              <a:off x="4202301" y="3032363"/>
              <a:ext cx="61393" cy="6050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12" name="Rectangle 111">
              <a:extLst>
                <a:ext uri="{FF2B5EF4-FFF2-40B4-BE49-F238E27FC236}">
                  <a16:creationId xmlns:a16="http://schemas.microsoft.com/office/drawing/2014/main" id="{07E0BCE7-6530-47EA-90F7-63F73593E23F}"/>
                </a:ext>
              </a:extLst>
            </p:cNvPr>
            <p:cNvSpPr>
              <a:spLocks noChangeArrowheads="1"/>
            </p:cNvSpPr>
            <p:nvPr/>
          </p:nvSpPr>
          <p:spPr bwMode="auto">
            <a:xfrm>
              <a:off x="3932710" y="3123117"/>
              <a:ext cx="5961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13" name="Rectangle 112">
              <a:extLst>
                <a:ext uri="{FF2B5EF4-FFF2-40B4-BE49-F238E27FC236}">
                  <a16:creationId xmlns:a16="http://schemas.microsoft.com/office/drawing/2014/main" id="{A080D741-8305-4D16-B342-91A19CAE4244}"/>
                </a:ext>
              </a:extLst>
            </p:cNvPr>
            <p:cNvSpPr>
              <a:spLocks noChangeArrowheads="1"/>
            </p:cNvSpPr>
            <p:nvPr/>
          </p:nvSpPr>
          <p:spPr bwMode="auto">
            <a:xfrm>
              <a:off x="4021684" y="3123117"/>
              <a:ext cx="6050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14" name="Rectangle 113">
              <a:extLst>
                <a:ext uri="{FF2B5EF4-FFF2-40B4-BE49-F238E27FC236}">
                  <a16:creationId xmlns:a16="http://schemas.microsoft.com/office/drawing/2014/main" id="{9BC15BDF-88DF-4EF9-BA7A-D8FB5237E657}"/>
                </a:ext>
              </a:extLst>
            </p:cNvPr>
            <p:cNvSpPr>
              <a:spLocks noChangeArrowheads="1"/>
            </p:cNvSpPr>
            <p:nvPr/>
          </p:nvSpPr>
          <p:spPr bwMode="auto">
            <a:xfrm>
              <a:off x="4112438" y="3123117"/>
              <a:ext cx="6050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15" name="Rectangle 114">
              <a:extLst>
                <a:ext uri="{FF2B5EF4-FFF2-40B4-BE49-F238E27FC236}">
                  <a16:creationId xmlns:a16="http://schemas.microsoft.com/office/drawing/2014/main" id="{3A98EE09-B521-4423-BE9D-711B7B33966C}"/>
                </a:ext>
              </a:extLst>
            </p:cNvPr>
            <p:cNvSpPr>
              <a:spLocks noChangeArrowheads="1"/>
            </p:cNvSpPr>
            <p:nvPr/>
          </p:nvSpPr>
          <p:spPr bwMode="auto">
            <a:xfrm>
              <a:off x="4202301" y="3123117"/>
              <a:ext cx="6139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16" name="Rectangle 115">
              <a:extLst>
                <a:ext uri="{FF2B5EF4-FFF2-40B4-BE49-F238E27FC236}">
                  <a16:creationId xmlns:a16="http://schemas.microsoft.com/office/drawing/2014/main" id="{DB49DE42-AB89-4185-AC7D-51142BFAFBE0}"/>
                </a:ext>
              </a:extLst>
            </p:cNvPr>
            <p:cNvSpPr>
              <a:spLocks noChangeArrowheads="1"/>
            </p:cNvSpPr>
            <p:nvPr/>
          </p:nvSpPr>
          <p:spPr bwMode="auto">
            <a:xfrm>
              <a:off x="3152342" y="3024344"/>
              <a:ext cx="58723" cy="5961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17" name="Rectangle 116">
              <a:extLst>
                <a:ext uri="{FF2B5EF4-FFF2-40B4-BE49-F238E27FC236}">
                  <a16:creationId xmlns:a16="http://schemas.microsoft.com/office/drawing/2014/main" id="{17ED48C0-A64A-4CBD-AE53-425B886C3129}"/>
                </a:ext>
              </a:extLst>
            </p:cNvPr>
            <p:cNvSpPr>
              <a:spLocks noChangeArrowheads="1"/>
            </p:cNvSpPr>
            <p:nvPr/>
          </p:nvSpPr>
          <p:spPr bwMode="auto">
            <a:xfrm>
              <a:off x="3286692" y="2938039"/>
              <a:ext cx="59613" cy="6139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18" name="Rectangle 117">
              <a:extLst>
                <a:ext uri="{FF2B5EF4-FFF2-40B4-BE49-F238E27FC236}">
                  <a16:creationId xmlns:a16="http://schemas.microsoft.com/office/drawing/2014/main" id="{82DE44C1-4067-4FE2-A5FF-0EABC4EBF65A}"/>
                </a:ext>
              </a:extLst>
            </p:cNvPr>
            <p:cNvSpPr>
              <a:spLocks noChangeArrowheads="1"/>
            </p:cNvSpPr>
            <p:nvPr/>
          </p:nvSpPr>
          <p:spPr bwMode="auto">
            <a:xfrm>
              <a:off x="3346306" y="3050147"/>
              <a:ext cx="5872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19" name="Rectangle 118">
              <a:extLst>
                <a:ext uri="{FF2B5EF4-FFF2-40B4-BE49-F238E27FC236}">
                  <a16:creationId xmlns:a16="http://schemas.microsoft.com/office/drawing/2014/main" id="{5E03DAF5-5466-42B8-B2EA-97A22C9B72F3}"/>
                </a:ext>
              </a:extLst>
            </p:cNvPr>
            <p:cNvSpPr>
              <a:spLocks noChangeArrowheads="1"/>
            </p:cNvSpPr>
            <p:nvPr/>
          </p:nvSpPr>
          <p:spPr bwMode="auto">
            <a:xfrm>
              <a:off x="3421933" y="2965621"/>
              <a:ext cx="6050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20" name="Rectangle 119">
              <a:extLst>
                <a:ext uri="{FF2B5EF4-FFF2-40B4-BE49-F238E27FC236}">
                  <a16:creationId xmlns:a16="http://schemas.microsoft.com/office/drawing/2014/main" id="{D94E495B-BDA7-4893-B66C-F91633AD70B6}"/>
                </a:ext>
              </a:extLst>
            </p:cNvPr>
            <p:cNvSpPr>
              <a:spLocks noChangeArrowheads="1"/>
            </p:cNvSpPr>
            <p:nvPr/>
          </p:nvSpPr>
          <p:spPr bwMode="auto">
            <a:xfrm>
              <a:off x="3090949" y="3151577"/>
              <a:ext cx="6139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21" name="Rectangle 120">
              <a:extLst>
                <a:ext uri="{FF2B5EF4-FFF2-40B4-BE49-F238E27FC236}">
                  <a16:creationId xmlns:a16="http://schemas.microsoft.com/office/drawing/2014/main" id="{FAE5DF99-D449-451A-93A7-3183B5E30C0E}"/>
                </a:ext>
              </a:extLst>
            </p:cNvPr>
            <p:cNvSpPr>
              <a:spLocks noChangeArrowheads="1"/>
            </p:cNvSpPr>
            <p:nvPr/>
          </p:nvSpPr>
          <p:spPr bwMode="auto">
            <a:xfrm>
              <a:off x="3240426" y="3113319"/>
              <a:ext cx="61393" cy="6139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22" name="Rectangle 121">
              <a:extLst>
                <a:ext uri="{FF2B5EF4-FFF2-40B4-BE49-F238E27FC236}">
                  <a16:creationId xmlns:a16="http://schemas.microsoft.com/office/drawing/2014/main" id="{8F5836EA-2B6D-47DF-95C9-214BE730C7B7}"/>
                </a:ext>
              </a:extLst>
            </p:cNvPr>
            <p:cNvSpPr>
              <a:spLocks noChangeArrowheads="1"/>
            </p:cNvSpPr>
            <p:nvPr/>
          </p:nvSpPr>
          <p:spPr bwMode="auto">
            <a:xfrm>
              <a:off x="3331180" y="3227206"/>
              <a:ext cx="61393" cy="5961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23" name="Rectangle 122">
              <a:extLst>
                <a:ext uri="{FF2B5EF4-FFF2-40B4-BE49-F238E27FC236}">
                  <a16:creationId xmlns:a16="http://schemas.microsoft.com/office/drawing/2014/main" id="{677DE44B-8C59-4B16-95D5-D133123F1221}"/>
                </a:ext>
              </a:extLst>
            </p:cNvPr>
            <p:cNvSpPr>
              <a:spLocks noChangeArrowheads="1"/>
            </p:cNvSpPr>
            <p:nvPr/>
          </p:nvSpPr>
          <p:spPr bwMode="auto">
            <a:xfrm>
              <a:off x="3421933" y="3151577"/>
              <a:ext cx="6050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24" name="Rectangle: Rounded Corners 223">
              <a:extLst>
                <a:ext uri="{FF2B5EF4-FFF2-40B4-BE49-F238E27FC236}">
                  <a16:creationId xmlns:a16="http://schemas.microsoft.com/office/drawing/2014/main" id="{212D50DD-B35A-4071-88C7-655889ED20DA}"/>
                </a:ext>
              </a:extLst>
            </p:cNvPr>
            <p:cNvSpPr/>
            <p:nvPr/>
          </p:nvSpPr>
          <p:spPr bwMode="auto">
            <a:xfrm>
              <a:off x="4904796" y="2614512"/>
              <a:ext cx="974859" cy="974190"/>
            </a:xfrm>
            <a:prstGeom prst="roundRect">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25" name="Straight Arrow Connector 224">
              <a:extLst>
                <a:ext uri="{FF2B5EF4-FFF2-40B4-BE49-F238E27FC236}">
                  <a16:creationId xmlns:a16="http://schemas.microsoft.com/office/drawing/2014/main" id="{1A6B2D1A-15BB-4683-BA6C-7BBC053599FE}"/>
                </a:ext>
              </a:extLst>
            </p:cNvPr>
            <p:cNvCxnSpPr>
              <a:cxnSpLocks/>
            </p:cNvCxnSpPr>
            <p:nvPr/>
          </p:nvCxnSpPr>
          <p:spPr>
            <a:xfrm>
              <a:off x="3518636"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00063285-4342-4933-913F-C209D3CEAA3B}"/>
                </a:ext>
              </a:extLst>
            </p:cNvPr>
            <p:cNvCxnSpPr>
              <a:cxnSpLocks/>
            </p:cNvCxnSpPr>
            <p:nvPr/>
          </p:nvCxnSpPr>
          <p:spPr>
            <a:xfrm>
              <a:off x="4463269"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227" name="Group 226">
              <a:extLst>
                <a:ext uri="{FF2B5EF4-FFF2-40B4-BE49-F238E27FC236}">
                  <a16:creationId xmlns:a16="http://schemas.microsoft.com/office/drawing/2014/main" id="{C925FF65-677A-4C28-ACC4-9BE19B182A8B}"/>
                </a:ext>
              </a:extLst>
            </p:cNvPr>
            <p:cNvGrpSpPr/>
            <p:nvPr/>
          </p:nvGrpSpPr>
          <p:grpSpPr>
            <a:xfrm>
              <a:off x="5171026" y="2808584"/>
              <a:ext cx="442398" cy="586046"/>
              <a:chOff x="9212263" y="2652713"/>
              <a:chExt cx="796925" cy="1055688"/>
            </a:xfrm>
          </p:grpSpPr>
          <p:sp>
            <p:nvSpPr>
              <p:cNvPr id="228" name="Freeform 98">
                <a:extLst>
                  <a:ext uri="{FF2B5EF4-FFF2-40B4-BE49-F238E27FC236}">
                    <a16:creationId xmlns:a16="http://schemas.microsoft.com/office/drawing/2014/main" id="{BF8A2005-FF82-436B-8809-48CDE8DDED48}"/>
                  </a:ext>
                </a:extLst>
              </p:cNvPr>
              <p:cNvSpPr>
                <a:spLocks/>
              </p:cNvSpPr>
              <p:nvPr/>
            </p:nvSpPr>
            <p:spPr bwMode="auto">
              <a:xfrm>
                <a:off x="9212263" y="2795588"/>
                <a:ext cx="398463" cy="912813"/>
              </a:xfrm>
              <a:custGeom>
                <a:avLst/>
                <a:gdLst>
                  <a:gd name="T0" fmla="*/ 0 w 106"/>
                  <a:gd name="T1" fmla="*/ 0 h 242"/>
                  <a:gd name="T2" fmla="*/ 0 w 106"/>
                  <a:gd name="T3" fmla="*/ 204 h 242"/>
                  <a:gd name="T4" fmla="*/ 106 w 106"/>
                  <a:gd name="T5" fmla="*/ 242 h 242"/>
                  <a:gd name="T6" fmla="*/ 106 w 106"/>
                  <a:gd name="T7" fmla="*/ 0 h 242"/>
                  <a:gd name="T8" fmla="*/ 0 w 106"/>
                  <a:gd name="T9" fmla="*/ 0 h 242"/>
                </a:gdLst>
                <a:ahLst/>
                <a:cxnLst>
                  <a:cxn ang="0">
                    <a:pos x="T0" y="T1"/>
                  </a:cxn>
                  <a:cxn ang="0">
                    <a:pos x="T2" y="T3"/>
                  </a:cxn>
                  <a:cxn ang="0">
                    <a:pos x="T4" y="T5"/>
                  </a:cxn>
                  <a:cxn ang="0">
                    <a:pos x="T6" y="T7"/>
                  </a:cxn>
                  <a:cxn ang="0">
                    <a:pos x="T8" y="T9"/>
                  </a:cxn>
                </a:cxnLst>
                <a:rect l="0" t="0" r="r" b="b"/>
                <a:pathLst>
                  <a:path w="106" h="242">
                    <a:moveTo>
                      <a:pt x="0" y="0"/>
                    </a:moveTo>
                    <a:cubicBezTo>
                      <a:pt x="0" y="204"/>
                      <a:pt x="0" y="204"/>
                      <a:pt x="0" y="204"/>
                    </a:cubicBezTo>
                    <a:cubicBezTo>
                      <a:pt x="0" y="225"/>
                      <a:pt x="48" y="242"/>
                      <a:pt x="106" y="242"/>
                    </a:cubicBezTo>
                    <a:cubicBezTo>
                      <a:pt x="106" y="0"/>
                      <a:pt x="106" y="0"/>
                      <a:pt x="106" y="0"/>
                    </a:cubicBezTo>
                    <a:cubicBezTo>
                      <a:pt x="0" y="0"/>
                      <a:pt x="0" y="0"/>
                      <a:pt x="0" y="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29" name="Freeform 99">
                <a:extLst>
                  <a:ext uri="{FF2B5EF4-FFF2-40B4-BE49-F238E27FC236}">
                    <a16:creationId xmlns:a16="http://schemas.microsoft.com/office/drawing/2014/main" id="{2E7E34F8-39ED-4422-916E-EBF9816172E3}"/>
                  </a:ext>
                </a:extLst>
              </p:cNvPr>
              <p:cNvSpPr>
                <a:spLocks/>
              </p:cNvSpPr>
              <p:nvPr/>
            </p:nvSpPr>
            <p:spPr bwMode="auto">
              <a:xfrm>
                <a:off x="9607550" y="2795588"/>
                <a:ext cx="401638" cy="912813"/>
              </a:xfrm>
              <a:custGeom>
                <a:avLst/>
                <a:gdLst>
                  <a:gd name="T0" fmla="*/ 0 w 107"/>
                  <a:gd name="T1" fmla="*/ 242 h 242"/>
                  <a:gd name="T2" fmla="*/ 1 w 107"/>
                  <a:gd name="T3" fmla="*/ 242 h 242"/>
                  <a:gd name="T4" fmla="*/ 107 w 107"/>
                  <a:gd name="T5" fmla="*/ 204 h 242"/>
                  <a:gd name="T6" fmla="*/ 107 w 107"/>
                  <a:gd name="T7" fmla="*/ 0 h 242"/>
                  <a:gd name="T8" fmla="*/ 0 w 107"/>
                  <a:gd name="T9" fmla="*/ 0 h 242"/>
                  <a:gd name="T10" fmla="*/ 0 w 107"/>
                  <a:gd name="T11" fmla="*/ 242 h 242"/>
                </a:gdLst>
                <a:ahLst/>
                <a:cxnLst>
                  <a:cxn ang="0">
                    <a:pos x="T0" y="T1"/>
                  </a:cxn>
                  <a:cxn ang="0">
                    <a:pos x="T2" y="T3"/>
                  </a:cxn>
                  <a:cxn ang="0">
                    <a:pos x="T4" y="T5"/>
                  </a:cxn>
                  <a:cxn ang="0">
                    <a:pos x="T6" y="T7"/>
                  </a:cxn>
                  <a:cxn ang="0">
                    <a:pos x="T8" y="T9"/>
                  </a:cxn>
                  <a:cxn ang="0">
                    <a:pos x="T10" y="T11"/>
                  </a:cxn>
                </a:cxnLst>
                <a:rect l="0" t="0" r="r" b="b"/>
                <a:pathLst>
                  <a:path w="107" h="242">
                    <a:moveTo>
                      <a:pt x="0" y="242"/>
                    </a:moveTo>
                    <a:cubicBezTo>
                      <a:pt x="1" y="242"/>
                      <a:pt x="1" y="242"/>
                      <a:pt x="1" y="242"/>
                    </a:cubicBezTo>
                    <a:cubicBezTo>
                      <a:pt x="59" y="242"/>
                      <a:pt x="107" y="225"/>
                      <a:pt x="107" y="204"/>
                    </a:cubicBezTo>
                    <a:cubicBezTo>
                      <a:pt x="107" y="0"/>
                      <a:pt x="107" y="0"/>
                      <a:pt x="107" y="0"/>
                    </a:cubicBezTo>
                    <a:cubicBezTo>
                      <a:pt x="0" y="0"/>
                      <a:pt x="0" y="0"/>
                      <a:pt x="0" y="0"/>
                    </a:cubicBezTo>
                    <a:cubicBezTo>
                      <a:pt x="0" y="242"/>
                      <a:pt x="0" y="242"/>
                      <a:pt x="0" y="242"/>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30" name="Freeform 100">
                <a:extLst>
                  <a:ext uri="{FF2B5EF4-FFF2-40B4-BE49-F238E27FC236}">
                    <a16:creationId xmlns:a16="http://schemas.microsoft.com/office/drawing/2014/main" id="{6FF38E74-0418-4749-8CEB-54A056DF54EB}"/>
                  </a:ext>
                </a:extLst>
              </p:cNvPr>
              <p:cNvSpPr>
                <a:spLocks/>
              </p:cNvSpPr>
              <p:nvPr/>
            </p:nvSpPr>
            <p:spPr bwMode="auto">
              <a:xfrm>
                <a:off x="9607550" y="2795588"/>
                <a:ext cx="401638" cy="912813"/>
              </a:xfrm>
              <a:custGeom>
                <a:avLst/>
                <a:gdLst>
                  <a:gd name="T0" fmla="*/ 107 w 107"/>
                  <a:gd name="T1" fmla="*/ 0 h 242"/>
                  <a:gd name="T2" fmla="*/ 0 w 107"/>
                  <a:gd name="T3" fmla="*/ 0 h 242"/>
                  <a:gd name="T4" fmla="*/ 0 w 107"/>
                  <a:gd name="T5" fmla="*/ 242 h 242"/>
                  <a:gd name="T6" fmla="*/ 1 w 107"/>
                  <a:gd name="T7" fmla="*/ 242 h 242"/>
                  <a:gd name="T8" fmla="*/ 107 w 107"/>
                  <a:gd name="T9" fmla="*/ 204 h 242"/>
                  <a:gd name="T10" fmla="*/ 107 w 107"/>
                  <a:gd name="T11" fmla="*/ 0 h 242"/>
                </a:gdLst>
                <a:ahLst/>
                <a:cxnLst>
                  <a:cxn ang="0">
                    <a:pos x="T0" y="T1"/>
                  </a:cxn>
                  <a:cxn ang="0">
                    <a:pos x="T2" y="T3"/>
                  </a:cxn>
                  <a:cxn ang="0">
                    <a:pos x="T4" y="T5"/>
                  </a:cxn>
                  <a:cxn ang="0">
                    <a:pos x="T6" y="T7"/>
                  </a:cxn>
                  <a:cxn ang="0">
                    <a:pos x="T8" y="T9"/>
                  </a:cxn>
                  <a:cxn ang="0">
                    <a:pos x="T10" y="T11"/>
                  </a:cxn>
                </a:cxnLst>
                <a:rect l="0" t="0" r="r" b="b"/>
                <a:pathLst>
                  <a:path w="107" h="242">
                    <a:moveTo>
                      <a:pt x="107" y="0"/>
                    </a:moveTo>
                    <a:cubicBezTo>
                      <a:pt x="0" y="0"/>
                      <a:pt x="0" y="0"/>
                      <a:pt x="0" y="0"/>
                    </a:cubicBezTo>
                    <a:cubicBezTo>
                      <a:pt x="0" y="242"/>
                      <a:pt x="0" y="242"/>
                      <a:pt x="0" y="242"/>
                    </a:cubicBezTo>
                    <a:cubicBezTo>
                      <a:pt x="1" y="242"/>
                      <a:pt x="1" y="242"/>
                      <a:pt x="1" y="242"/>
                    </a:cubicBezTo>
                    <a:cubicBezTo>
                      <a:pt x="59" y="242"/>
                      <a:pt x="107" y="225"/>
                      <a:pt x="107" y="204"/>
                    </a:cubicBezTo>
                    <a:cubicBezTo>
                      <a:pt x="107" y="0"/>
                      <a:pt x="107" y="0"/>
                      <a:pt x="107" y="0"/>
                    </a:cubicBezTo>
                  </a:path>
                </a:pathLst>
              </a:custGeom>
              <a:solidFill>
                <a:srgbClr val="268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31" name="Oval 101">
                <a:extLst>
                  <a:ext uri="{FF2B5EF4-FFF2-40B4-BE49-F238E27FC236}">
                    <a16:creationId xmlns:a16="http://schemas.microsoft.com/office/drawing/2014/main" id="{94DBD71D-2527-4A12-BCFC-2ED6394806B2}"/>
                  </a:ext>
                </a:extLst>
              </p:cNvPr>
              <p:cNvSpPr>
                <a:spLocks noChangeArrowheads="1"/>
              </p:cNvSpPr>
              <p:nvPr/>
            </p:nvSpPr>
            <p:spPr bwMode="auto">
              <a:xfrm>
                <a:off x="9212263" y="2652713"/>
                <a:ext cx="796925" cy="2857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32" name="Oval 102">
                <a:extLst>
                  <a:ext uri="{FF2B5EF4-FFF2-40B4-BE49-F238E27FC236}">
                    <a16:creationId xmlns:a16="http://schemas.microsoft.com/office/drawing/2014/main" id="{39C3AC67-CFA0-4D36-83C9-066B7805C0FD}"/>
                  </a:ext>
                </a:extLst>
              </p:cNvPr>
              <p:cNvSpPr>
                <a:spLocks noChangeArrowheads="1"/>
              </p:cNvSpPr>
              <p:nvPr/>
            </p:nvSpPr>
            <p:spPr bwMode="auto">
              <a:xfrm>
                <a:off x="9294813" y="2693988"/>
                <a:ext cx="631825" cy="188913"/>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33" name="Freeform 103">
                <a:extLst>
                  <a:ext uri="{FF2B5EF4-FFF2-40B4-BE49-F238E27FC236}">
                    <a16:creationId xmlns:a16="http://schemas.microsoft.com/office/drawing/2014/main" id="{D08A8DA7-10E6-4CA9-BC38-4021F252325E}"/>
                  </a:ext>
                </a:extLst>
              </p:cNvPr>
              <p:cNvSpPr>
                <a:spLocks/>
              </p:cNvSpPr>
              <p:nvPr/>
            </p:nvSpPr>
            <p:spPr bwMode="auto">
              <a:xfrm>
                <a:off x="9294813" y="2693988"/>
                <a:ext cx="631825" cy="150813"/>
              </a:xfrm>
              <a:custGeom>
                <a:avLst/>
                <a:gdLst>
                  <a:gd name="T0" fmla="*/ 150 w 168"/>
                  <a:gd name="T1" fmla="*/ 40 h 40"/>
                  <a:gd name="T2" fmla="*/ 168 w 168"/>
                  <a:gd name="T3" fmla="*/ 25 h 40"/>
                  <a:gd name="T4" fmla="*/ 84 w 168"/>
                  <a:gd name="T5" fmla="*/ 0 h 40"/>
                  <a:gd name="T6" fmla="*/ 0 w 168"/>
                  <a:gd name="T7" fmla="*/ 25 h 40"/>
                  <a:gd name="T8" fmla="*/ 18 w 168"/>
                  <a:gd name="T9" fmla="*/ 40 h 40"/>
                  <a:gd name="T10" fmla="*/ 84 w 168"/>
                  <a:gd name="T11" fmla="*/ 31 h 40"/>
                  <a:gd name="T12" fmla="*/ 150 w 16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68" h="40">
                    <a:moveTo>
                      <a:pt x="150" y="40"/>
                    </a:moveTo>
                    <a:cubicBezTo>
                      <a:pt x="161" y="36"/>
                      <a:pt x="168" y="31"/>
                      <a:pt x="168" y="25"/>
                    </a:cubicBezTo>
                    <a:cubicBezTo>
                      <a:pt x="168" y="11"/>
                      <a:pt x="130" y="0"/>
                      <a:pt x="84" y="0"/>
                    </a:cubicBezTo>
                    <a:cubicBezTo>
                      <a:pt x="38" y="0"/>
                      <a:pt x="0" y="11"/>
                      <a:pt x="0" y="25"/>
                    </a:cubicBezTo>
                    <a:cubicBezTo>
                      <a:pt x="0" y="31"/>
                      <a:pt x="7" y="36"/>
                      <a:pt x="18" y="40"/>
                    </a:cubicBezTo>
                    <a:cubicBezTo>
                      <a:pt x="33" y="34"/>
                      <a:pt x="57" y="31"/>
                      <a:pt x="84" y="31"/>
                    </a:cubicBezTo>
                    <a:cubicBezTo>
                      <a:pt x="111" y="31"/>
                      <a:pt x="135" y="34"/>
                      <a:pt x="150" y="40"/>
                    </a:cubicBezTo>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34" name="Freeform 104">
                <a:extLst>
                  <a:ext uri="{FF2B5EF4-FFF2-40B4-BE49-F238E27FC236}">
                    <a16:creationId xmlns:a16="http://schemas.microsoft.com/office/drawing/2014/main" id="{FE0846DC-62E7-4D84-97B8-44FAA77E3BD7}"/>
                  </a:ext>
                </a:extLst>
              </p:cNvPr>
              <p:cNvSpPr>
                <a:spLocks/>
              </p:cNvSpPr>
              <p:nvPr/>
            </p:nvSpPr>
            <p:spPr bwMode="auto">
              <a:xfrm>
                <a:off x="9321800" y="3143251"/>
                <a:ext cx="161925" cy="258763"/>
              </a:xfrm>
              <a:custGeom>
                <a:avLst/>
                <a:gdLst>
                  <a:gd name="T0" fmla="*/ 43 w 43"/>
                  <a:gd name="T1" fmla="*/ 49 h 69"/>
                  <a:gd name="T2" fmla="*/ 37 w 43"/>
                  <a:gd name="T3" fmla="*/ 64 h 69"/>
                  <a:gd name="T4" fmla="*/ 18 w 43"/>
                  <a:gd name="T5" fmla="*/ 69 h 69"/>
                  <a:gd name="T6" fmla="*/ 0 w 43"/>
                  <a:gd name="T7" fmla="*/ 66 h 69"/>
                  <a:gd name="T8" fmla="*/ 0 w 43"/>
                  <a:gd name="T9" fmla="*/ 51 h 69"/>
                  <a:gd name="T10" fmla="*/ 18 w 43"/>
                  <a:gd name="T11" fmla="*/ 58 h 69"/>
                  <a:gd name="T12" fmla="*/ 25 w 43"/>
                  <a:gd name="T13" fmla="*/ 56 h 69"/>
                  <a:gd name="T14" fmla="*/ 28 w 43"/>
                  <a:gd name="T15" fmla="*/ 51 h 69"/>
                  <a:gd name="T16" fmla="*/ 25 w 43"/>
                  <a:gd name="T17" fmla="*/ 46 h 69"/>
                  <a:gd name="T18" fmla="*/ 15 w 43"/>
                  <a:gd name="T19" fmla="*/ 40 h 69"/>
                  <a:gd name="T20" fmla="*/ 0 w 43"/>
                  <a:gd name="T21" fmla="*/ 20 h 69"/>
                  <a:gd name="T22" fmla="*/ 7 w 43"/>
                  <a:gd name="T23" fmla="*/ 6 h 69"/>
                  <a:gd name="T24" fmla="*/ 24 w 43"/>
                  <a:gd name="T25" fmla="*/ 0 h 69"/>
                  <a:gd name="T26" fmla="*/ 41 w 43"/>
                  <a:gd name="T27" fmla="*/ 3 h 69"/>
                  <a:gd name="T28" fmla="*/ 41 w 43"/>
                  <a:gd name="T29" fmla="*/ 17 h 69"/>
                  <a:gd name="T30" fmla="*/ 25 w 43"/>
                  <a:gd name="T31" fmla="*/ 12 h 69"/>
                  <a:gd name="T32" fmla="*/ 18 w 43"/>
                  <a:gd name="T33" fmla="*/ 14 h 69"/>
                  <a:gd name="T34" fmla="*/ 16 w 43"/>
                  <a:gd name="T35" fmla="*/ 19 h 69"/>
                  <a:gd name="T36" fmla="*/ 18 w 43"/>
                  <a:gd name="T37" fmla="*/ 24 h 69"/>
                  <a:gd name="T38" fmla="*/ 26 w 43"/>
                  <a:gd name="T39" fmla="*/ 29 h 69"/>
                  <a:gd name="T40" fmla="*/ 39 w 43"/>
                  <a:gd name="T41" fmla="*/ 38 h 69"/>
                  <a:gd name="T42" fmla="*/ 43 w 43"/>
                  <a:gd name="T43" fmla="*/ 4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69">
                    <a:moveTo>
                      <a:pt x="43" y="49"/>
                    </a:moveTo>
                    <a:cubicBezTo>
                      <a:pt x="43" y="56"/>
                      <a:pt x="41" y="61"/>
                      <a:pt x="37" y="64"/>
                    </a:cubicBezTo>
                    <a:cubicBezTo>
                      <a:pt x="32" y="68"/>
                      <a:pt x="26" y="69"/>
                      <a:pt x="18" y="69"/>
                    </a:cubicBezTo>
                    <a:cubicBezTo>
                      <a:pt x="11" y="69"/>
                      <a:pt x="5" y="68"/>
                      <a:pt x="0" y="66"/>
                    </a:cubicBezTo>
                    <a:cubicBezTo>
                      <a:pt x="0" y="51"/>
                      <a:pt x="0" y="51"/>
                      <a:pt x="0" y="51"/>
                    </a:cubicBezTo>
                    <a:cubicBezTo>
                      <a:pt x="6" y="55"/>
                      <a:pt x="12" y="58"/>
                      <a:pt x="18" y="58"/>
                    </a:cubicBezTo>
                    <a:cubicBezTo>
                      <a:pt x="21" y="58"/>
                      <a:pt x="23" y="57"/>
                      <a:pt x="25" y="56"/>
                    </a:cubicBezTo>
                    <a:cubicBezTo>
                      <a:pt x="27" y="54"/>
                      <a:pt x="28" y="53"/>
                      <a:pt x="28" y="51"/>
                    </a:cubicBezTo>
                    <a:cubicBezTo>
                      <a:pt x="28" y="49"/>
                      <a:pt x="27" y="47"/>
                      <a:pt x="25" y="46"/>
                    </a:cubicBezTo>
                    <a:cubicBezTo>
                      <a:pt x="24" y="44"/>
                      <a:pt x="20" y="42"/>
                      <a:pt x="15" y="40"/>
                    </a:cubicBezTo>
                    <a:cubicBezTo>
                      <a:pt x="5" y="35"/>
                      <a:pt x="0" y="28"/>
                      <a:pt x="0" y="20"/>
                    </a:cubicBezTo>
                    <a:cubicBezTo>
                      <a:pt x="0" y="14"/>
                      <a:pt x="2" y="9"/>
                      <a:pt x="7" y="6"/>
                    </a:cubicBezTo>
                    <a:cubicBezTo>
                      <a:pt x="11" y="2"/>
                      <a:pt x="17" y="0"/>
                      <a:pt x="24" y="0"/>
                    </a:cubicBezTo>
                    <a:cubicBezTo>
                      <a:pt x="31" y="0"/>
                      <a:pt x="36" y="1"/>
                      <a:pt x="41" y="3"/>
                    </a:cubicBezTo>
                    <a:cubicBezTo>
                      <a:pt x="41" y="17"/>
                      <a:pt x="41" y="17"/>
                      <a:pt x="41" y="17"/>
                    </a:cubicBezTo>
                    <a:cubicBezTo>
                      <a:pt x="36" y="14"/>
                      <a:pt x="31" y="12"/>
                      <a:pt x="25" y="12"/>
                    </a:cubicBezTo>
                    <a:cubicBezTo>
                      <a:pt x="22" y="12"/>
                      <a:pt x="20" y="13"/>
                      <a:pt x="18" y="14"/>
                    </a:cubicBezTo>
                    <a:cubicBezTo>
                      <a:pt x="17" y="15"/>
                      <a:pt x="16" y="17"/>
                      <a:pt x="16" y="19"/>
                    </a:cubicBezTo>
                    <a:cubicBezTo>
                      <a:pt x="16" y="21"/>
                      <a:pt x="17" y="23"/>
                      <a:pt x="18" y="24"/>
                    </a:cubicBezTo>
                    <a:cubicBezTo>
                      <a:pt x="19" y="26"/>
                      <a:pt x="22" y="27"/>
                      <a:pt x="26" y="29"/>
                    </a:cubicBezTo>
                    <a:cubicBezTo>
                      <a:pt x="32" y="32"/>
                      <a:pt x="37" y="35"/>
                      <a:pt x="39" y="38"/>
                    </a:cubicBezTo>
                    <a:cubicBezTo>
                      <a:pt x="42" y="41"/>
                      <a:pt x="43" y="45"/>
                      <a:pt x="43"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35" name="Freeform 105">
                <a:extLst>
                  <a:ext uri="{FF2B5EF4-FFF2-40B4-BE49-F238E27FC236}">
                    <a16:creationId xmlns:a16="http://schemas.microsoft.com/office/drawing/2014/main" id="{F50B09B2-D7B6-4C4E-886C-9DA76F1AF599}"/>
                  </a:ext>
                </a:extLst>
              </p:cNvPr>
              <p:cNvSpPr>
                <a:spLocks noEditPoints="1"/>
              </p:cNvSpPr>
              <p:nvPr/>
            </p:nvSpPr>
            <p:spPr bwMode="auto">
              <a:xfrm>
                <a:off x="9509125" y="3143251"/>
                <a:ext cx="244475" cy="319088"/>
              </a:xfrm>
              <a:custGeom>
                <a:avLst/>
                <a:gdLst>
                  <a:gd name="T0" fmla="*/ 65 w 65"/>
                  <a:gd name="T1" fmla="*/ 34 h 85"/>
                  <a:gd name="T2" fmla="*/ 60 w 65"/>
                  <a:gd name="T3" fmla="*/ 55 h 85"/>
                  <a:gd name="T4" fmla="*/ 45 w 65"/>
                  <a:gd name="T5" fmla="*/ 67 h 85"/>
                  <a:gd name="T6" fmla="*/ 64 w 65"/>
                  <a:gd name="T7" fmla="*/ 85 h 85"/>
                  <a:gd name="T8" fmla="*/ 45 w 65"/>
                  <a:gd name="T9" fmla="*/ 85 h 85"/>
                  <a:gd name="T10" fmla="*/ 31 w 65"/>
                  <a:gd name="T11" fmla="*/ 69 h 85"/>
                  <a:gd name="T12" fmla="*/ 15 w 65"/>
                  <a:gd name="T13" fmla="*/ 65 h 85"/>
                  <a:gd name="T14" fmla="*/ 4 w 65"/>
                  <a:gd name="T15" fmla="*/ 53 h 85"/>
                  <a:gd name="T16" fmla="*/ 0 w 65"/>
                  <a:gd name="T17" fmla="*/ 36 h 85"/>
                  <a:gd name="T18" fmla="*/ 4 w 65"/>
                  <a:gd name="T19" fmla="*/ 17 h 85"/>
                  <a:gd name="T20" fmla="*/ 16 w 65"/>
                  <a:gd name="T21" fmla="*/ 5 h 85"/>
                  <a:gd name="T22" fmla="*/ 33 w 65"/>
                  <a:gd name="T23" fmla="*/ 0 h 85"/>
                  <a:gd name="T24" fmla="*/ 50 w 65"/>
                  <a:gd name="T25" fmla="*/ 5 h 85"/>
                  <a:gd name="T26" fmla="*/ 61 w 65"/>
                  <a:gd name="T27" fmla="*/ 17 h 85"/>
                  <a:gd name="T28" fmla="*/ 65 w 65"/>
                  <a:gd name="T29" fmla="*/ 34 h 85"/>
                  <a:gd name="T30" fmla="*/ 49 w 65"/>
                  <a:gd name="T31" fmla="*/ 35 h 85"/>
                  <a:gd name="T32" fmla="*/ 45 w 65"/>
                  <a:gd name="T33" fmla="*/ 19 h 85"/>
                  <a:gd name="T34" fmla="*/ 33 w 65"/>
                  <a:gd name="T35" fmla="*/ 13 h 85"/>
                  <a:gd name="T36" fmla="*/ 20 w 65"/>
                  <a:gd name="T37" fmla="*/ 19 h 85"/>
                  <a:gd name="T38" fmla="*/ 16 w 65"/>
                  <a:gd name="T39" fmla="*/ 35 h 85"/>
                  <a:gd name="T40" fmla="*/ 20 w 65"/>
                  <a:gd name="T41" fmla="*/ 51 h 85"/>
                  <a:gd name="T42" fmla="*/ 32 w 65"/>
                  <a:gd name="T43" fmla="*/ 56 h 85"/>
                  <a:gd name="T44" fmla="*/ 45 w 65"/>
                  <a:gd name="T45" fmla="*/ 51 h 85"/>
                  <a:gd name="T46" fmla="*/ 49 w 65"/>
                  <a:gd name="T47" fmla="*/ 3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85">
                    <a:moveTo>
                      <a:pt x="65" y="34"/>
                    </a:moveTo>
                    <a:cubicBezTo>
                      <a:pt x="65" y="42"/>
                      <a:pt x="63" y="49"/>
                      <a:pt x="60" y="55"/>
                    </a:cubicBezTo>
                    <a:cubicBezTo>
                      <a:pt x="56" y="61"/>
                      <a:pt x="51" y="65"/>
                      <a:pt x="45" y="67"/>
                    </a:cubicBezTo>
                    <a:cubicBezTo>
                      <a:pt x="64" y="85"/>
                      <a:pt x="64" y="85"/>
                      <a:pt x="64" y="85"/>
                    </a:cubicBezTo>
                    <a:cubicBezTo>
                      <a:pt x="45" y="85"/>
                      <a:pt x="45" y="85"/>
                      <a:pt x="45" y="85"/>
                    </a:cubicBezTo>
                    <a:cubicBezTo>
                      <a:pt x="31" y="69"/>
                      <a:pt x="31" y="69"/>
                      <a:pt x="31" y="69"/>
                    </a:cubicBezTo>
                    <a:cubicBezTo>
                      <a:pt x="25" y="69"/>
                      <a:pt x="20" y="68"/>
                      <a:pt x="15" y="65"/>
                    </a:cubicBezTo>
                    <a:cubicBezTo>
                      <a:pt x="10" y="62"/>
                      <a:pt x="6" y="58"/>
                      <a:pt x="4" y="53"/>
                    </a:cubicBezTo>
                    <a:cubicBezTo>
                      <a:pt x="1" y="48"/>
                      <a:pt x="0" y="42"/>
                      <a:pt x="0" y="36"/>
                    </a:cubicBezTo>
                    <a:cubicBezTo>
                      <a:pt x="0" y="29"/>
                      <a:pt x="1" y="23"/>
                      <a:pt x="4" y="17"/>
                    </a:cubicBezTo>
                    <a:cubicBezTo>
                      <a:pt x="7" y="12"/>
                      <a:pt x="11" y="8"/>
                      <a:pt x="16" y="5"/>
                    </a:cubicBezTo>
                    <a:cubicBezTo>
                      <a:pt x="21" y="2"/>
                      <a:pt x="27" y="0"/>
                      <a:pt x="33" y="0"/>
                    </a:cubicBezTo>
                    <a:cubicBezTo>
                      <a:pt x="40" y="0"/>
                      <a:pt x="45" y="2"/>
                      <a:pt x="50" y="5"/>
                    </a:cubicBezTo>
                    <a:cubicBezTo>
                      <a:pt x="55" y="7"/>
                      <a:pt x="58" y="11"/>
                      <a:pt x="61" y="17"/>
                    </a:cubicBezTo>
                    <a:cubicBezTo>
                      <a:pt x="64" y="22"/>
                      <a:pt x="65" y="28"/>
                      <a:pt x="65" y="34"/>
                    </a:cubicBezTo>
                    <a:close/>
                    <a:moveTo>
                      <a:pt x="49" y="35"/>
                    </a:moveTo>
                    <a:cubicBezTo>
                      <a:pt x="49" y="29"/>
                      <a:pt x="48" y="23"/>
                      <a:pt x="45" y="19"/>
                    </a:cubicBezTo>
                    <a:cubicBezTo>
                      <a:pt x="42" y="15"/>
                      <a:pt x="38" y="13"/>
                      <a:pt x="33" y="13"/>
                    </a:cubicBezTo>
                    <a:cubicBezTo>
                      <a:pt x="28" y="13"/>
                      <a:pt x="23" y="15"/>
                      <a:pt x="20" y="19"/>
                    </a:cubicBezTo>
                    <a:cubicBezTo>
                      <a:pt x="17" y="23"/>
                      <a:pt x="16" y="28"/>
                      <a:pt x="16" y="35"/>
                    </a:cubicBezTo>
                    <a:cubicBezTo>
                      <a:pt x="16" y="41"/>
                      <a:pt x="17" y="47"/>
                      <a:pt x="20" y="51"/>
                    </a:cubicBezTo>
                    <a:cubicBezTo>
                      <a:pt x="23" y="54"/>
                      <a:pt x="27" y="56"/>
                      <a:pt x="32" y="56"/>
                    </a:cubicBezTo>
                    <a:cubicBezTo>
                      <a:pt x="38" y="56"/>
                      <a:pt x="42" y="55"/>
                      <a:pt x="45" y="51"/>
                    </a:cubicBezTo>
                    <a:cubicBezTo>
                      <a:pt x="48" y="47"/>
                      <a:pt x="49" y="42"/>
                      <a:pt x="49"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36" name="Freeform 106">
                <a:extLst>
                  <a:ext uri="{FF2B5EF4-FFF2-40B4-BE49-F238E27FC236}">
                    <a16:creationId xmlns:a16="http://schemas.microsoft.com/office/drawing/2014/main" id="{0AB5A3CA-FBB6-4FF4-967B-786EF5A07943}"/>
                  </a:ext>
                </a:extLst>
              </p:cNvPr>
              <p:cNvSpPr>
                <a:spLocks/>
              </p:cNvSpPr>
              <p:nvPr/>
            </p:nvSpPr>
            <p:spPr bwMode="auto">
              <a:xfrm>
                <a:off x="9794875" y="3149601"/>
                <a:ext cx="150813" cy="249238"/>
              </a:xfrm>
              <a:custGeom>
                <a:avLst/>
                <a:gdLst>
                  <a:gd name="T0" fmla="*/ 95 w 95"/>
                  <a:gd name="T1" fmla="*/ 157 h 157"/>
                  <a:gd name="T2" fmla="*/ 0 w 95"/>
                  <a:gd name="T3" fmla="*/ 157 h 157"/>
                  <a:gd name="T4" fmla="*/ 0 w 95"/>
                  <a:gd name="T5" fmla="*/ 0 h 157"/>
                  <a:gd name="T6" fmla="*/ 35 w 95"/>
                  <a:gd name="T7" fmla="*/ 0 h 157"/>
                  <a:gd name="T8" fmla="*/ 35 w 95"/>
                  <a:gd name="T9" fmla="*/ 129 h 157"/>
                  <a:gd name="T10" fmla="*/ 95 w 95"/>
                  <a:gd name="T11" fmla="*/ 129 h 157"/>
                  <a:gd name="T12" fmla="*/ 95 w 95"/>
                  <a:gd name="T13" fmla="*/ 157 h 157"/>
                </a:gdLst>
                <a:ahLst/>
                <a:cxnLst>
                  <a:cxn ang="0">
                    <a:pos x="T0" y="T1"/>
                  </a:cxn>
                  <a:cxn ang="0">
                    <a:pos x="T2" y="T3"/>
                  </a:cxn>
                  <a:cxn ang="0">
                    <a:pos x="T4" y="T5"/>
                  </a:cxn>
                  <a:cxn ang="0">
                    <a:pos x="T6" y="T7"/>
                  </a:cxn>
                  <a:cxn ang="0">
                    <a:pos x="T8" y="T9"/>
                  </a:cxn>
                  <a:cxn ang="0">
                    <a:pos x="T10" y="T11"/>
                  </a:cxn>
                  <a:cxn ang="0">
                    <a:pos x="T12" y="T13"/>
                  </a:cxn>
                </a:cxnLst>
                <a:rect l="0" t="0" r="r" b="b"/>
                <a:pathLst>
                  <a:path w="95" h="157">
                    <a:moveTo>
                      <a:pt x="95" y="157"/>
                    </a:moveTo>
                    <a:lnTo>
                      <a:pt x="0" y="157"/>
                    </a:lnTo>
                    <a:lnTo>
                      <a:pt x="0" y="0"/>
                    </a:lnTo>
                    <a:lnTo>
                      <a:pt x="35" y="0"/>
                    </a:lnTo>
                    <a:lnTo>
                      <a:pt x="35" y="129"/>
                    </a:lnTo>
                    <a:lnTo>
                      <a:pt x="95" y="129"/>
                    </a:lnTo>
                    <a:lnTo>
                      <a:pt x="95" y="1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sp>
          <p:nvSpPr>
            <p:cNvPr id="237" name="Rectangle 47">
              <a:extLst>
                <a:ext uri="{FF2B5EF4-FFF2-40B4-BE49-F238E27FC236}">
                  <a16:creationId xmlns:a16="http://schemas.microsoft.com/office/drawing/2014/main" id="{2F0773CD-5F27-48E0-927E-21C989AD81A5}"/>
                </a:ext>
              </a:extLst>
            </p:cNvPr>
            <p:cNvSpPr>
              <a:spLocks noChangeArrowheads="1"/>
            </p:cNvSpPr>
            <p:nvPr/>
          </p:nvSpPr>
          <p:spPr bwMode="auto">
            <a:xfrm>
              <a:off x="5040445" y="3774773"/>
              <a:ext cx="700041" cy="2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96042" rtl="0" eaLnBrk="0" fontAlgn="base" latinLnBrk="0" hangingPunct="0">
                <a:lnSpc>
                  <a:spcPct val="90000"/>
                </a:lnSpc>
                <a:spcBef>
                  <a:spcPct val="0"/>
                </a:spcBef>
                <a:spcAft>
                  <a:spcPct val="0"/>
                </a:spcAft>
                <a:buClrTx/>
                <a:buSzTx/>
                <a:buFontTx/>
                <a:buNone/>
                <a:tabLst/>
                <a:defRPr/>
              </a:pPr>
              <a:r>
                <a:rPr kumimoji="0" lang="en-US" altLang="en-US" sz="980" b="0" i="0" u="none" strike="noStrike" kern="0" cap="none" spc="0" normalizeH="0" baseline="0" noProof="0" dirty="0">
                  <a:ln>
                    <a:noFill/>
                  </a:ln>
                  <a:gradFill>
                    <a:gsLst>
                      <a:gs pos="0">
                        <a:srgbClr val="353535"/>
                      </a:gs>
                      <a:gs pos="100000">
                        <a:srgbClr val="353535"/>
                      </a:gs>
                    </a:gsLst>
                    <a:lin ang="16200000" scaled="1"/>
                  </a:gradFill>
                  <a:effectLst/>
                  <a:uLnTx/>
                  <a:uFillTx/>
                  <a:latin typeface="Segoe UI Semilight"/>
                  <a:ea typeface="+mn-ea"/>
                  <a:cs typeface="Segoe UI Semibold" panose="020B0702040204020203" pitchFamily="34" charset="0"/>
                </a:rPr>
                <a:t>Store data in</a:t>
              </a:r>
              <a:br>
                <a:rPr kumimoji="0" lang="en-US" altLang="en-US" sz="980" b="0" i="0" u="none" strike="noStrike" kern="0" cap="none" spc="0" normalizeH="0" baseline="0" noProof="0" dirty="0">
                  <a:ln>
                    <a:noFill/>
                  </a:ln>
                  <a:gradFill>
                    <a:gsLst>
                      <a:gs pos="0">
                        <a:srgbClr val="353535"/>
                      </a:gs>
                      <a:gs pos="100000">
                        <a:srgbClr val="353535"/>
                      </a:gs>
                    </a:gsLst>
                    <a:lin ang="16200000" scaled="1"/>
                  </a:gradFill>
                  <a:effectLst/>
                  <a:uLnTx/>
                  <a:uFillTx/>
                  <a:latin typeface="Segoe UI Semilight"/>
                  <a:ea typeface="+mn-ea"/>
                  <a:cs typeface="Segoe UI Semibold" panose="020B0702040204020203" pitchFamily="34" charset="0"/>
                </a:rPr>
              </a:br>
              <a:r>
                <a:rPr kumimoji="0" lang="en-US" altLang="en-US" sz="980" b="0" i="0" u="none" strike="noStrike" kern="0" cap="none" spc="0" normalizeH="0" baseline="0" noProof="0" dirty="0">
                  <a:ln>
                    <a:noFill/>
                  </a:ln>
                  <a:gradFill>
                    <a:gsLst>
                      <a:gs pos="0">
                        <a:srgbClr val="353535"/>
                      </a:gs>
                      <a:gs pos="100000">
                        <a:srgbClr val="353535"/>
                      </a:gs>
                    </a:gsLst>
                    <a:lin ang="16200000" scaled="1"/>
                  </a:gradFill>
                  <a:effectLst/>
                  <a:uLnTx/>
                  <a:uFillTx/>
                  <a:latin typeface="Segoe UI Semilight"/>
                  <a:ea typeface="+mn-ea"/>
                  <a:cs typeface="Segoe UI Semibold" panose="020B0702040204020203" pitchFamily="34" charset="0"/>
                </a:rPr>
                <a:t>SQL DB</a:t>
              </a:r>
            </a:p>
          </p:txBody>
        </p:sp>
        <p:sp>
          <p:nvSpPr>
            <p:cNvPr id="238" name="Rectangle 47">
              <a:extLst>
                <a:ext uri="{FF2B5EF4-FFF2-40B4-BE49-F238E27FC236}">
                  <a16:creationId xmlns:a16="http://schemas.microsoft.com/office/drawing/2014/main" id="{62B3E066-B4B7-41AC-93BC-EB00594350BF}"/>
                </a:ext>
              </a:extLst>
            </p:cNvPr>
            <p:cNvSpPr>
              <a:spLocks noChangeArrowheads="1"/>
            </p:cNvSpPr>
            <p:nvPr/>
          </p:nvSpPr>
          <p:spPr bwMode="auto">
            <a:xfrm>
              <a:off x="3269234" y="3774773"/>
              <a:ext cx="835797" cy="2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96042" rtl="0" eaLnBrk="0" fontAlgn="base" latinLnBrk="0" hangingPunct="0">
                <a:lnSpc>
                  <a:spcPct val="90000"/>
                </a:lnSpc>
                <a:spcBef>
                  <a:spcPct val="0"/>
                </a:spcBef>
                <a:spcAft>
                  <a:spcPct val="0"/>
                </a:spcAft>
                <a:buClrTx/>
                <a:buSzTx/>
                <a:buFontTx/>
                <a:buNone/>
                <a:tabLst/>
                <a:defRPr/>
              </a:pPr>
              <a:r>
                <a:rPr kumimoji="0" lang="en-US" altLang="en-US" sz="980" b="0" i="0" u="none" strike="noStrike" kern="0" cap="none" spc="0" normalizeH="0" baseline="0" noProof="0" dirty="0">
                  <a:ln>
                    <a:noFill/>
                  </a:ln>
                  <a:gradFill>
                    <a:gsLst>
                      <a:gs pos="0">
                        <a:srgbClr val="353535"/>
                      </a:gs>
                      <a:gs pos="100000">
                        <a:srgbClr val="353535"/>
                      </a:gs>
                    </a:gsLst>
                    <a:lin ang="16200000" scaled="1"/>
                  </a:gradFill>
                  <a:effectLst/>
                  <a:uLnTx/>
                  <a:uFillTx/>
                  <a:latin typeface="Segoe UI Semilight"/>
                  <a:ea typeface="+mn-ea"/>
                  <a:cs typeface="Segoe UI Semibold" panose="020B0702040204020203" pitchFamily="34" charset="0"/>
                </a:rPr>
                <a:t>Transform to</a:t>
              </a:r>
              <a:br>
                <a:rPr kumimoji="0" lang="en-US" altLang="en-US" sz="980" b="0" i="0" u="none" strike="noStrike" kern="0" cap="none" spc="0" normalizeH="0" baseline="0" noProof="0" dirty="0">
                  <a:ln>
                    <a:noFill/>
                  </a:ln>
                  <a:gradFill>
                    <a:gsLst>
                      <a:gs pos="0">
                        <a:srgbClr val="353535"/>
                      </a:gs>
                      <a:gs pos="100000">
                        <a:srgbClr val="353535"/>
                      </a:gs>
                    </a:gsLst>
                    <a:lin ang="16200000" scaled="1"/>
                  </a:gradFill>
                  <a:effectLst/>
                  <a:uLnTx/>
                  <a:uFillTx/>
                  <a:latin typeface="Segoe UI Semilight"/>
                  <a:ea typeface="+mn-ea"/>
                  <a:cs typeface="Segoe UI Semibold" panose="020B0702040204020203" pitchFamily="34" charset="0"/>
                </a:rPr>
              </a:br>
              <a:r>
                <a:rPr kumimoji="0" lang="en-US" altLang="en-US" sz="980" b="0" i="0" u="none" strike="noStrike" kern="0" cap="none" spc="0" normalizeH="0" baseline="0" noProof="0" dirty="0">
                  <a:ln>
                    <a:noFill/>
                  </a:ln>
                  <a:gradFill>
                    <a:gsLst>
                      <a:gs pos="0">
                        <a:srgbClr val="353535"/>
                      </a:gs>
                      <a:gs pos="100000">
                        <a:srgbClr val="353535"/>
                      </a:gs>
                    </a:gsLst>
                    <a:lin ang="16200000" scaled="1"/>
                  </a:gradFill>
                  <a:effectLst/>
                  <a:uLnTx/>
                  <a:uFillTx/>
                  <a:latin typeface="Segoe UI Semilight"/>
                  <a:ea typeface="+mn-ea"/>
                  <a:cs typeface="Segoe UI Semibold" panose="020B0702040204020203" pitchFamily="34" charset="0"/>
                </a:rPr>
                <a:t>structured data</a:t>
              </a:r>
            </a:p>
          </p:txBody>
        </p:sp>
      </p:grpSp>
      <p:grpSp>
        <p:nvGrpSpPr>
          <p:cNvPr id="449" name="Group 448">
            <a:extLst>
              <a:ext uri="{FF2B5EF4-FFF2-40B4-BE49-F238E27FC236}">
                <a16:creationId xmlns:a16="http://schemas.microsoft.com/office/drawing/2014/main" id="{2A8B2C46-9FF4-400E-9DB5-C5B777982563}"/>
              </a:ext>
            </a:extLst>
          </p:cNvPr>
          <p:cNvGrpSpPr/>
          <p:nvPr/>
        </p:nvGrpSpPr>
        <p:grpSpPr>
          <a:xfrm>
            <a:off x="418643" y="3613010"/>
            <a:ext cx="5619168" cy="2230969"/>
            <a:chOff x="454210" y="4238749"/>
            <a:chExt cx="5733470" cy="2276351"/>
          </a:xfrm>
        </p:grpSpPr>
        <p:sp>
          <p:nvSpPr>
            <p:cNvPr id="18" name="Rectangle 17">
              <a:extLst>
                <a:ext uri="{FF2B5EF4-FFF2-40B4-BE49-F238E27FC236}">
                  <a16:creationId xmlns:a16="http://schemas.microsoft.com/office/drawing/2014/main" id="{2EDD70C2-A91D-4D82-A89E-F57B9B619CA5}"/>
                </a:ext>
              </a:extLst>
            </p:cNvPr>
            <p:cNvSpPr/>
            <p:nvPr/>
          </p:nvSpPr>
          <p:spPr bwMode="auto">
            <a:xfrm>
              <a:off x="454210" y="4238749"/>
              <a:ext cx="5733470" cy="2276351"/>
            </a:xfrm>
            <a:prstGeom prst="rect">
              <a:avLst/>
            </a:prstGeom>
            <a:solidFill>
              <a:schemeClr val="bg1"/>
            </a:solid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l" defTabSz="895870" rtl="0" eaLnBrk="1" fontAlgn="auto" latinLnBrk="0" hangingPunct="1">
                <a:lnSpc>
                  <a:spcPct val="100000"/>
                </a:lnSpc>
                <a:spcBef>
                  <a:spcPts val="0"/>
                </a:spcBef>
                <a:spcAft>
                  <a:spcPts val="0"/>
                </a:spcAft>
                <a:buClrTx/>
                <a:buSzTx/>
                <a:buFontTx/>
                <a:buNone/>
                <a:tabLst/>
                <a:defRPr/>
              </a:pPr>
              <a:r>
                <a:rPr kumimoji="0" lang="en-US" sz="1961" b="0" i="0" u="none" strike="noStrike" kern="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Semibold" panose="020B0702040204020203" pitchFamily="34" charset="0"/>
                </a:rPr>
                <a:t>Mobile app backends</a:t>
              </a:r>
            </a:p>
          </p:txBody>
        </p:sp>
        <p:grpSp>
          <p:nvGrpSpPr>
            <p:cNvPr id="239" name="Group 238">
              <a:extLst>
                <a:ext uri="{FF2B5EF4-FFF2-40B4-BE49-F238E27FC236}">
                  <a16:creationId xmlns:a16="http://schemas.microsoft.com/office/drawing/2014/main" id="{3A14FC11-492F-4CAF-80A3-06949B9E4477}"/>
                </a:ext>
              </a:extLst>
            </p:cNvPr>
            <p:cNvGrpSpPr/>
            <p:nvPr/>
          </p:nvGrpSpPr>
          <p:grpSpPr>
            <a:xfrm>
              <a:off x="1006307" y="4832078"/>
              <a:ext cx="685477" cy="1043469"/>
              <a:chOff x="2198688" y="2155826"/>
              <a:chExt cx="1212850" cy="1846263"/>
            </a:xfrm>
          </p:grpSpPr>
          <p:sp>
            <p:nvSpPr>
              <p:cNvPr id="240" name="Freeform 8">
                <a:extLst>
                  <a:ext uri="{FF2B5EF4-FFF2-40B4-BE49-F238E27FC236}">
                    <a16:creationId xmlns:a16="http://schemas.microsoft.com/office/drawing/2014/main" id="{4E3D8DEC-DD2B-444C-95E0-0E77A0C05461}"/>
                  </a:ext>
                </a:extLst>
              </p:cNvPr>
              <p:cNvSpPr>
                <a:spLocks/>
              </p:cNvSpPr>
              <p:nvPr/>
            </p:nvSpPr>
            <p:spPr bwMode="auto">
              <a:xfrm>
                <a:off x="2638425" y="2155826"/>
                <a:ext cx="322263" cy="422275"/>
              </a:xfrm>
              <a:custGeom>
                <a:avLst/>
                <a:gdLst>
                  <a:gd name="T0" fmla="*/ 45 w 86"/>
                  <a:gd name="T1" fmla="*/ 56 h 112"/>
                  <a:gd name="T2" fmla="*/ 29 w 86"/>
                  <a:gd name="T3" fmla="*/ 84 h 112"/>
                  <a:gd name="T4" fmla="*/ 28 w 86"/>
                  <a:gd name="T5" fmla="*/ 91 h 112"/>
                  <a:gd name="T6" fmla="*/ 18 w 86"/>
                  <a:gd name="T7" fmla="*/ 110 h 112"/>
                  <a:gd name="T8" fmla="*/ 1 w 86"/>
                  <a:gd name="T9" fmla="*/ 98 h 112"/>
                  <a:gd name="T10" fmla="*/ 14 w 86"/>
                  <a:gd name="T11" fmla="*/ 83 h 112"/>
                  <a:gd name="T12" fmla="*/ 16 w 86"/>
                  <a:gd name="T13" fmla="*/ 82 h 112"/>
                  <a:gd name="T14" fmla="*/ 29 w 86"/>
                  <a:gd name="T15" fmla="*/ 61 h 112"/>
                  <a:gd name="T16" fmla="*/ 17 w 86"/>
                  <a:gd name="T17" fmla="*/ 33 h 112"/>
                  <a:gd name="T18" fmla="*/ 27 w 86"/>
                  <a:gd name="T19" fmla="*/ 13 h 112"/>
                  <a:gd name="T20" fmla="*/ 68 w 86"/>
                  <a:gd name="T21" fmla="*/ 8 h 112"/>
                  <a:gd name="T22" fmla="*/ 81 w 86"/>
                  <a:gd name="T23" fmla="*/ 45 h 112"/>
                  <a:gd name="T24" fmla="*/ 69 w 86"/>
                  <a:gd name="T25" fmla="*/ 42 h 112"/>
                  <a:gd name="T26" fmla="*/ 65 w 86"/>
                  <a:gd name="T27" fmla="*/ 22 h 112"/>
                  <a:gd name="T28" fmla="*/ 52 w 86"/>
                  <a:gd name="T29" fmla="*/ 16 h 112"/>
                  <a:gd name="T30" fmla="*/ 31 w 86"/>
                  <a:gd name="T31" fmla="*/ 30 h 112"/>
                  <a:gd name="T32" fmla="*/ 45 w 86"/>
                  <a:gd name="T33"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12">
                    <a:moveTo>
                      <a:pt x="45" y="56"/>
                    </a:moveTo>
                    <a:cubicBezTo>
                      <a:pt x="40" y="66"/>
                      <a:pt x="34" y="75"/>
                      <a:pt x="29" y="84"/>
                    </a:cubicBezTo>
                    <a:cubicBezTo>
                      <a:pt x="27" y="87"/>
                      <a:pt x="27" y="88"/>
                      <a:pt x="28" y="91"/>
                    </a:cubicBezTo>
                    <a:cubicBezTo>
                      <a:pt x="31" y="100"/>
                      <a:pt x="27" y="108"/>
                      <a:pt x="18" y="110"/>
                    </a:cubicBezTo>
                    <a:cubicBezTo>
                      <a:pt x="10" y="112"/>
                      <a:pt x="3" y="107"/>
                      <a:pt x="1" y="98"/>
                    </a:cubicBezTo>
                    <a:cubicBezTo>
                      <a:pt x="0" y="91"/>
                      <a:pt x="6" y="84"/>
                      <a:pt x="14" y="83"/>
                    </a:cubicBezTo>
                    <a:cubicBezTo>
                      <a:pt x="14" y="82"/>
                      <a:pt x="15" y="82"/>
                      <a:pt x="16" y="82"/>
                    </a:cubicBezTo>
                    <a:cubicBezTo>
                      <a:pt x="20" y="76"/>
                      <a:pt x="24" y="69"/>
                      <a:pt x="29" y="61"/>
                    </a:cubicBezTo>
                    <a:cubicBezTo>
                      <a:pt x="21" y="54"/>
                      <a:pt x="16" y="45"/>
                      <a:pt x="17" y="33"/>
                    </a:cubicBezTo>
                    <a:cubicBezTo>
                      <a:pt x="18" y="25"/>
                      <a:pt x="21" y="18"/>
                      <a:pt x="27" y="13"/>
                    </a:cubicBezTo>
                    <a:cubicBezTo>
                      <a:pt x="38" y="2"/>
                      <a:pt x="55" y="0"/>
                      <a:pt x="68" y="8"/>
                    </a:cubicBezTo>
                    <a:cubicBezTo>
                      <a:pt x="80" y="16"/>
                      <a:pt x="86" y="32"/>
                      <a:pt x="81" y="45"/>
                    </a:cubicBezTo>
                    <a:cubicBezTo>
                      <a:pt x="77" y="44"/>
                      <a:pt x="73" y="43"/>
                      <a:pt x="69" y="42"/>
                    </a:cubicBezTo>
                    <a:cubicBezTo>
                      <a:pt x="71" y="35"/>
                      <a:pt x="70" y="28"/>
                      <a:pt x="65" y="22"/>
                    </a:cubicBezTo>
                    <a:cubicBezTo>
                      <a:pt x="62" y="19"/>
                      <a:pt x="57" y="17"/>
                      <a:pt x="52" y="16"/>
                    </a:cubicBezTo>
                    <a:cubicBezTo>
                      <a:pt x="43" y="15"/>
                      <a:pt x="33" y="21"/>
                      <a:pt x="31" y="30"/>
                    </a:cubicBezTo>
                    <a:cubicBezTo>
                      <a:pt x="27" y="41"/>
                      <a:pt x="32" y="50"/>
                      <a:pt x="45" y="56"/>
                    </a:cubicBezTo>
                    <a:close/>
                  </a:path>
                </a:pathLst>
              </a:custGeom>
              <a:solidFill>
                <a:srgbClr val="C73A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41" name="Freeform 9">
                <a:extLst>
                  <a:ext uri="{FF2B5EF4-FFF2-40B4-BE49-F238E27FC236}">
                    <a16:creationId xmlns:a16="http://schemas.microsoft.com/office/drawing/2014/main" id="{B7357964-00E8-47B8-956D-51EFFC7BB54B}"/>
                  </a:ext>
                </a:extLst>
              </p:cNvPr>
              <p:cNvSpPr>
                <a:spLocks/>
              </p:cNvSpPr>
              <p:nvPr/>
            </p:nvSpPr>
            <p:spPr bwMode="auto">
              <a:xfrm>
                <a:off x="2773363" y="2238376"/>
                <a:ext cx="319088" cy="419100"/>
              </a:xfrm>
              <a:custGeom>
                <a:avLst/>
                <a:gdLst>
                  <a:gd name="T0" fmla="*/ 26 w 85"/>
                  <a:gd name="T1" fmla="*/ 23 h 111"/>
                  <a:gd name="T2" fmla="*/ 38 w 85"/>
                  <a:gd name="T3" fmla="*/ 44 h 111"/>
                  <a:gd name="T4" fmla="*/ 79 w 85"/>
                  <a:gd name="T5" fmla="*/ 61 h 111"/>
                  <a:gd name="T6" fmla="*/ 68 w 85"/>
                  <a:gd name="T7" fmla="*/ 102 h 111"/>
                  <a:gd name="T8" fmla="*/ 26 w 85"/>
                  <a:gd name="T9" fmla="*/ 98 h 111"/>
                  <a:gd name="T10" fmla="*/ 35 w 85"/>
                  <a:gd name="T11" fmla="*/ 90 h 111"/>
                  <a:gd name="T12" fmla="*/ 64 w 85"/>
                  <a:gd name="T13" fmla="*/ 88 h 111"/>
                  <a:gd name="T14" fmla="*/ 64 w 85"/>
                  <a:gd name="T15" fmla="*/ 62 h 111"/>
                  <a:gd name="T16" fmla="*/ 34 w 85"/>
                  <a:gd name="T17" fmla="*/ 61 h 111"/>
                  <a:gd name="T18" fmla="*/ 18 w 85"/>
                  <a:gd name="T19" fmla="*/ 34 h 111"/>
                  <a:gd name="T20" fmla="*/ 11 w 85"/>
                  <a:gd name="T21" fmla="*/ 28 h 111"/>
                  <a:gd name="T22" fmla="*/ 0 w 85"/>
                  <a:gd name="T23" fmla="*/ 15 h 111"/>
                  <a:gd name="T24" fmla="*/ 9 w 85"/>
                  <a:gd name="T25" fmla="*/ 2 h 111"/>
                  <a:gd name="T26" fmla="*/ 25 w 85"/>
                  <a:gd name="T27" fmla="*/ 6 h 111"/>
                  <a:gd name="T28" fmla="*/ 27 w 85"/>
                  <a:gd name="T29" fmla="*/ 19 h 111"/>
                  <a:gd name="T30" fmla="*/ 26 w 85"/>
                  <a:gd name="T31"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111">
                    <a:moveTo>
                      <a:pt x="26" y="23"/>
                    </a:moveTo>
                    <a:cubicBezTo>
                      <a:pt x="30" y="30"/>
                      <a:pt x="34" y="37"/>
                      <a:pt x="38" y="44"/>
                    </a:cubicBezTo>
                    <a:cubicBezTo>
                      <a:pt x="58" y="38"/>
                      <a:pt x="73" y="49"/>
                      <a:pt x="79" y="61"/>
                    </a:cubicBezTo>
                    <a:cubicBezTo>
                      <a:pt x="85" y="76"/>
                      <a:pt x="81" y="93"/>
                      <a:pt x="68" y="102"/>
                    </a:cubicBezTo>
                    <a:cubicBezTo>
                      <a:pt x="54" y="111"/>
                      <a:pt x="37" y="110"/>
                      <a:pt x="26" y="98"/>
                    </a:cubicBezTo>
                    <a:cubicBezTo>
                      <a:pt x="29" y="95"/>
                      <a:pt x="32" y="93"/>
                      <a:pt x="35" y="90"/>
                    </a:cubicBezTo>
                    <a:cubicBezTo>
                      <a:pt x="47" y="98"/>
                      <a:pt x="57" y="97"/>
                      <a:pt x="64" y="88"/>
                    </a:cubicBezTo>
                    <a:cubicBezTo>
                      <a:pt x="71" y="81"/>
                      <a:pt x="71" y="69"/>
                      <a:pt x="64" y="62"/>
                    </a:cubicBezTo>
                    <a:cubicBezTo>
                      <a:pt x="56" y="53"/>
                      <a:pt x="46" y="53"/>
                      <a:pt x="34" y="61"/>
                    </a:cubicBezTo>
                    <a:cubicBezTo>
                      <a:pt x="29" y="52"/>
                      <a:pt x="23" y="43"/>
                      <a:pt x="18" y="34"/>
                    </a:cubicBezTo>
                    <a:cubicBezTo>
                      <a:pt x="17" y="31"/>
                      <a:pt x="15" y="29"/>
                      <a:pt x="11" y="28"/>
                    </a:cubicBezTo>
                    <a:cubicBezTo>
                      <a:pt x="5" y="27"/>
                      <a:pt x="1" y="22"/>
                      <a:pt x="0" y="15"/>
                    </a:cubicBezTo>
                    <a:cubicBezTo>
                      <a:pt x="0" y="9"/>
                      <a:pt x="4" y="4"/>
                      <a:pt x="9" y="2"/>
                    </a:cubicBezTo>
                    <a:cubicBezTo>
                      <a:pt x="15" y="0"/>
                      <a:pt x="21" y="1"/>
                      <a:pt x="25" y="6"/>
                    </a:cubicBezTo>
                    <a:cubicBezTo>
                      <a:pt x="28" y="10"/>
                      <a:pt x="29" y="14"/>
                      <a:pt x="27" y="19"/>
                    </a:cubicBezTo>
                    <a:cubicBezTo>
                      <a:pt x="27" y="20"/>
                      <a:pt x="26" y="22"/>
                      <a:pt x="26" y="23"/>
                    </a:cubicBezTo>
                    <a:close/>
                  </a:path>
                </a:pathLst>
              </a:custGeom>
              <a:solidFill>
                <a:srgbClr val="4B4B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42" name="Freeform 10">
                <a:extLst>
                  <a:ext uri="{FF2B5EF4-FFF2-40B4-BE49-F238E27FC236}">
                    <a16:creationId xmlns:a16="http://schemas.microsoft.com/office/drawing/2014/main" id="{770BF509-B7CF-4411-8403-6F8E90F8A88E}"/>
                  </a:ext>
                </a:extLst>
              </p:cNvPr>
              <p:cNvSpPr>
                <a:spLocks/>
              </p:cNvSpPr>
              <p:nvPr/>
            </p:nvSpPr>
            <p:spPr bwMode="auto">
              <a:xfrm>
                <a:off x="2566988" y="2400301"/>
                <a:ext cx="442913" cy="246063"/>
              </a:xfrm>
              <a:custGeom>
                <a:avLst/>
                <a:gdLst>
                  <a:gd name="T0" fmla="*/ 90 w 118"/>
                  <a:gd name="T1" fmla="*/ 38 h 65"/>
                  <a:gd name="T2" fmla="*/ 66 w 118"/>
                  <a:gd name="T3" fmla="*/ 38 h 65"/>
                  <a:gd name="T4" fmla="*/ 50 w 118"/>
                  <a:gd name="T5" fmla="*/ 60 h 65"/>
                  <a:gd name="T6" fmla="*/ 28 w 118"/>
                  <a:gd name="T7" fmla="*/ 64 h 65"/>
                  <a:gd name="T8" fmla="*/ 1 w 118"/>
                  <a:gd name="T9" fmla="*/ 34 h 65"/>
                  <a:gd name="T10" fmla="*/ 26 w 118"/>
                  <a:gd name="T11" fmla="*/ 0 h 65"/>
                  <a:gd name="T12" fmla="*/ 29 w 118"/>
                  <a:gd name="T13" fmla="*/ 11 h 65"/>
                  <a:gd name="T14" fmla="*/ 14 w 118"/>
                  <a:gd name="T15" fmla="*/ 38 h 65"/>
                  <a:gd name="T16" fmla="*/ 38 w 118"/>
                  <a:gd name="T17" fmla="*/ 51 h 65"/>
                  <a:gd name="T18" fmla="*/ 53 w 118"/>
                  <a:gd name="T19" fmla="*/ 26 h 65"/>
                  <a:gd name="T20" fmla="*/ 84 w 118"/>
                  <a:gd name="T21" fmla="*/ 26 h 65"/>
                  <a:gd name="T22" fmla="*/ 94 w 118"/>
                  <a:gd name="T23" fmla="*/ 22 h 65"/>
                  <a:gd name="T24" fmla="*/ 113 w 118"/>
                  <a:gd name="T25" fmla="*/ 22 h 65"/>
                  <a:gd name="T26" fmla="*/ 112 w 118"/>
                  <a:gd name="T27" fmla="*/ 42 h 65"/>
                  <a:gd name="T28" fmla="*/ 93 w 118"/>
                  <a:gd name="T29" fmla="*/ 41 h 65"/>
                  <a:gd name="T30" fmla="*/ 90 w 118"/>
                  <a:gd name="T31" fmla="*/ 3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65">
                    <a:moveTo>
                      <a:pt x="90" y="38"/>
                    </a:moveTo>
                    <a:cubicBezTo>
                      <a:pt x="66" y="38"/>
                      <a:pt x="66" y="38"/>
                      <a:pt x="66" y="38"/>
                    </a:cubicBezTo>
                    <a:cubicBezTo>
                      <a:pt x="63" y="47"/>
                      <a:pt x="58" y="55"/>
                      <a:pt x="50" y="60"/>
                    </a:cubicBezTo>
                    <a:cubicBezTo>
                      <a:pt x="43" y="64"/>
                      <a:pt x="36" y="65"/>
                      <a:pt x="28" y="64"/>
                    </a:cubicBezTo>
                    <a:cubicBezTo>
                      <a:pt x="13" y="61"/>
                      <a:pt x="2" y="49"/>
                      <a:pt x="1" y="34"/>
                    </a:cubicBezTo>
                    <a:cubicBezTo>
                      <a:pt x="0" y="18"/>
                      <a:pt x="11" y="3"/>
                      <a:pt x="26" y="0"/>
                    </a:cubicBezTo>
                    <a:cubicBezTo>
                      <a:pt x="27" y="4"/>
                      <a:pt x="28" y="7"/>
                      <a:pt x="29" y="11"/>
                    </a:cubicBezTo>
                    <a:cubicBezTo>
                      <a:pt x="15" y="18"/>
                      <a:pt x="10" y="27"/>
                      <a:pt x="14" y="38"/>
                    </a:cubicBezTo>
                    <a:cubicBezTo>
                      <a:pt x="18" y="48"/>
                      <a:pt x="27" y="53"/>
                      <a:pt x="38" y="51"/>
                    </a:cubicBezTo>
                    <a:cubicBezTo>
                      <a:pt x="49" y="49"/>
                      <a:pt x="54" y="40"/>
                      <a:pt x="53" y="26"/>
                    </a:cubicBezTo>
                    <a:cubicBezTo>
                      <a:pt x="63" y="26"/>
                      <a:pt x="74" y="26"/>
                      <a:pt x="84" y="26"/>
                    </a:cubicBezTo>
                    <a:cubicBezTo>
                      <a:pt x="88" y="26"/>
                      <a:pt x="91" y="26"/>
                      <a:pt x="94" y="22"/>
                    </a:cubicBezTo>
                    <a:cubicBezTo>
                      <a:pt x="99" y="16"/>
                      <a:pt x="108" y="17"/>
                      <a:pt x="113" y="22"/>
                    </a:cubicBezTo>
                    <a:cubicBezTo>
                      <a:pt x="118" y="28"/>
                      <a:pt x="118" y="37"/>
                      <a:pt x="112" y="42"/>
                    </a:cubicBezTo>
                    <a:cubicBezTo>
                      <a:pt x="107" y="47"/>
                      <a:pt x="98" y="47"/>
                      <a:pt x="93" y="41"/>
                    </a:cubicBezTo>
                    <a:cubicBezTo>
                      <a:pt x="92" y="40"/>
                      <a:pt x="91" y="39"/>
                      <a:pt x="90" y="3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43" name="Freeform 31">
                <a:extLst>
                  <a:ext uri="{FF2B5EF4-FFF2-40B4-BE49-F238E27FC236}">
                    <a16:creationId xmlns:a16="http://schemas.microsoft.com/office/drawing/2014/main" id="{57582A3A-F9FD-4383-BDDB-BCAA5DCE1976}"/>
                  </a:ext>
                </a:extLst>
              </p:cNvPr>
              <p:cNvSpPr>
                <a:spLocks/>
              </p:cNvSpPr>
              <p:nvPr/>
            </p:nvSpPr>
            <p:spPr bwMode="auto">
              <a:xfrm>
                <a:off x="2198688" y="2781301"/>
                <a:ext cx="777875" cy="1130300"/>
              </a:xfrm>
              <a:custGeom>
                <a:avLst/>
                <a:gdLst>
                  <a:gd name="T0" fmla="*/ 207 w 207"/>
                  <a:gd name="T1" fmla="*/ 282 h 300"/>
                  <a:gd name="T2" fmla="*/ 189 w 207"/>
                  <a:gd name="T3" fmla="*/ 300 h 300"/>
                  <a:gd name="T4" fmla="*/ 18 w 207"/>
                  <a:gd name="T5" fmla="*/ 300 h 300"/>
                  <a:gd name="T6" fmla="*/ 0 w 207"/>
                  <a:gd name="T7" fmla="*/ 282 h 300"/>
                  <a:gd name="T8" fmla="*/ 0 w 207"/>
                  <a:gd name="T9" fmla="*/ 18 h 300"/>
                  <a:gd name="T10" fmla="*/ 18 w 207"/>
                  <a:gd name="T11" fmla="*/ 0 h 300"/>
                  <a:gd name="T12" fmla="*/ 189 w 207"/>
                  <a:gd name="T13" fmla="*/ 0 h 300"/>
                  <a:gd name="T14" fmla="*/ 207 w 207"/>
                  <a:gd name="T15" fmla="*/ 18 h 300"/>
                  <a:gd name="T16" fmla="*/ 207 w 207"/>
                  <a:gd name="T17" fmla="*/ 28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300">
                    <a:moveTo>
                      <a:pt x="207" y="282"/>
                    </a:moveTo>
                    <a:cubicBezTo>
                      <a:pt x="207" y="292"/>
                      <a:pt x="199" y="300"/>
                      <a:pt x="189" y="300"/>
                    </a:cubicBezTo>
                    <a:cubicBezTo>
                      <a:pt x="18" y="300"/>
                      <a:pt x="18" y="300"/>
                      <a:pt x="18" y="300"/>
                    </a:cubicBezTo>
                    <a:cubicBezTo>
                      <a:pt x="8" y="300"/>
                      <a:pt x="0" y="292"/>
                      <a:pt x="0" y="282"/>
                    </a:cubicBezTo>
                    <a:cubicBezTo>
                      <a:pt x="0" y="18"/>
                      <a:pt x="0" y="18"/>
                      <a:pt x="0" y="18"/>
                    </a:cubicBezTo>
                    <a:cubicBezTo>
                      <a:pt x="0" y="8"/>
                      <a:pt x="8" y="0"/>
                      <a:pt x="18" y="0"/>
                    </a:cubicBezTo>
                    <a:cubicBezTo>
                      <a:pt x="189" y="0"/>
                      <a:pt x="189" y="0"/>
                      <a:pt x="189" y="0"/>
                    </a:cubicBezTo>
                    <a:cubicBezTo>
                      <a:pt x="199" y="0"/>
                      <a:pt x="207" y="8"/>
                      <a:pt x="207" y="18"/>
                    </a:cubicBezTo>
                    <a:cubicBezTo>
                      <a:pt x="207" y="282"/>
                      <a:pt x="207" y="282"/>
                      <a:pt x="207" y="282"/>
                    </a:cubicBezTo>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44" name="Rectangle 32">
                <a:extLst>
                  <a:ext uri="{FF2B5EF4-FFF2-40B4-BE49-F238E27FC236}">
                    <a16:creationId xmlns:a16="http://schemas.microsoft.com/office/drawing/2014/main" id="{3CB80E13-F6D9-4F9E-A30C-7201158A2742}"/>
                  </a:ext>
                </a:extLst>
              </p:cNvPr>
              <p:cNvSpPr>
                <a:spLocks noChangeArrowheads="1"/>
              </p:cNvSpPr>
              <p:nvPr/>
            </p:nvSpPr>
            <p:spPr bwMode="auto">
              <a:xfrm>
                <a:off x="2247900" y="2894013"/>
                <a:ext cx="674688" cy="7953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45" name="Rectangle 33">
                <a:extLst>
                  <a:ext uri="{FF2B5EF4-FFF2-40B4-BE49-F238E27FC236}">
                    <a16:creationId xmlns:a16="http://schemas.microsoft.com/office/drawing/2014/main" id="{46B08FF7-BB37-4BE5-940D-8AF4E6DF192A}"/>
                  </a:ext>
                </a:extLst>
              </p:cNvPr>
              <p:cNvSpPr>
                <a:spLocks noChangeArrowheads="1"/>
              </p:cNvSpPr>
              <p:nvPr/>
            </p:nvSpPr>
            <p:spPr bwMode="auto">
              <a:xfrm>
                <a:off x="2247900" y="2894013"/>
                <a:ext cx="674688"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46" name="Oval 34">
                <a:extLst>
                  <a:ext uri="{FF2B5EF4-FFF2-40B4-BE49-F238E27FC236}">
                    <a16:creationId xmlns:a16="http://schemas.microsoft.com/office/drawing/2014/main" id="{76AFBDF3-10C2-4539-9AA8-97A56352D864}"/>
                  </a:ext>
                </a:extLst>
              </p:cNvPr>
              <p:cNvSpPr>
                <a:spLocks noChangeArrowheads="1"/>
              </p:cNvSpPr>
              <p:nvPr/>
            </p:nvSpPr>
            <p:spPr bwMode="auto">
              <a:xfrm>
                <a:off x="2520950" y="3733801"/>
                <a:ext cx="131763" cy="1317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47" name="Oval 35">
                <a:extLst>
                  <a:ext uri="{FF2B5EF4-FFF2-40B4-BE49-F238E27FC236}">
                    <a16:creationId xmlns:a16="http://schemas.microsoft.com/office/drawing/2014/main" id="{EA84C145-AAE2-4B21-B431-76FD73BCDB43}"/>
                  </a:ext>
                </a:extLst>
              </p:cNvPr>
              <p:cNvSpPr>
                <a:spLocks noChangeArrowheads="1"/>
              </p:cNvSpPr>
              <p:nvPr/>
            </p:nvSpPr>
            <p:spPr bwMode="auto">
              <a:xfrm>
                <a:off x="2544763" y="3756026"/>
                <a:ext cx="85725" cy="87313"/>
              </a:xfrm>
              <a:prstGeom prst="ellipse">
                <a:avLst/>
              </a:pr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48" name="Freeform 36">
                <a:extLst>
                  <a:ext uri="{FF2B5EF4-FFF2-40B4-BE49-F238E27FC236}">
                    <a16:creationId xmlns:a16="http://schemas.microsoft.com/office/drawing/2014/main" id="{C6A485D6-229C-41C8-B9D4-83F1C69006C2}"/>
                  </a:ext>
                </a:extLst>
              </p:cNvPr>
              <p:cNvSpPr>
                <a:spLocks/>
              </p:cNvSpPr>
              <p:nvPr/>
            </p:nvSpPr>
            <p:spPr bwMode="auto">
              <a:xfrm>
                <a:off x="2198688" y="3843338"/>
                <a:ext cx="68263" cy="68263"/>
              </a:xfrm>
              <a:custGeom>
                <a:avLst/>
                <a:gdLst>
                  <a:gd name="T0" fmla="*/ 0 w 18"/>
                  <a:gd name="T1" fmla="*/ 0 h 18"/>
                  <a:gd name="T2" fmla="*/ 18 w 18"/>
                  <a:gd name="T3" fmla="*/ 18 h 18"/>
                  <a:gd name="T4" fmla="*/ 0 w 18"/>
                  <a:gd name="T5" fmla="*/ 0 h 18"/>
                </a:gdLst>
                <a:ahLst/>
                <a:cxnLst>
                  <a:cxn ang="0">
                    <a:pos x="T0" y="T1"/>
                  </a:cxn>
                  <a:cxn ang="0">
                    <a:pos x="T2" y="T3"/>
                  </a:cxn>
                  <a:cxn ang="0">
                    <a:pos x="T4" y="T5"/>
                  </a:cxn>
                </a:cxnLst>
                <a:rect l="0" t="0" r="r" b="b"/>
                <a:pathLst>
                  <a:path w="18" h="18">
                    <a:moveTo>
                      <a:pt x="0" y="0"/>
                    </a:moveTo>
                    <a:cubicBezTo>
                      <a:pt x="0" y="10"/>
                      <a:pt x="8" y="18"/>
                      <a:pt x="18" y="18"/>
                    </a:cubicBezTo>
                    <a:cubicBezTo>
                      <a:pt x="8" y="18"/>
                      <a:pt x="0" y="1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49" name="Freeform 37">
                <a:extLst>
                  <a:ext uri="{FF2B5EF4-FFF2-40B4-BE49-F238E27FC236}">
                    <a16:creationId xmlns:a16="http://schemas.microsoft.com/office/drawing/2014/main" id="{0D7EB5CD-DAB1-4FB1-9B4E-1909E99B8FC6}"/>
                  </a:ext>
                </a:extLst>
              </p:cNvPr>
              <p:cNvSpPr>
                <a:spLocks/>
              </p:cNvSpPr>
              <p:nvPr/>
            </p:nvSpPr>
            <p:spPr bwMode="auto">
              <a:xfrm>
                <a:off x="2198688" y="2781301"/>
                <a:ext cx="608013" cy="1130300"/>
              </a:xfrm>
              <a:custGeom>
                <a:avLst/>
                <a:gdLst>
                  <a:gd name="T0" fmla="*/ 162 w 162"/>
                  <a:gd name="T1" fmla="*/ 0 h 300"/>
                  <a:gd name="T2" fmla="*/ 18 w 162"/>
                  <a:gd name="T3" fmla="*/ 0 h 300"/>
                  <a:gd name="T4" fmla="*/ 0 w 162"/>
                  <a:gd name="T5" fmla="*/ 18 h 300"/>
                  <a:gd name="T6" fmla="*/ 0 w 162"/>
                  <a:gd name="T7" fmla="*/ 282 h 300"/>
                  <a:gd name="T8" fmla="*/ 0 w 162"/>
                  <a:gd name="T9" fmla="*/ 282 h 300"/>
                  <a:gd name="T10" fmla="*/ 18 w 162"/>
                  <a:gd name="T11" fmla="*/ 300 h 300"/>
                  <a:gd name="T12" fmla="*/ 18 w 162"/>
                  <a:gd name="T13" fmla="*/ 300 h 300"/>
                  <a:gd name="T14" fmla="*/ 40 w 162"/>
                  <a:gd name="T15" fmla="*/ 300 h 300"/>
                  <a:gd name="T16" fmla="*/ 64 w 162"/>
                  <a:gd name="T17" fmla="*/ 241 h 300"/>
                  <a:gd name="T18" fmla="*/ 13 w 162"/>
                  <a:gd name="T19" fmla="*/ 241 h 300"/>
                  <a:gd name="T20" fmla="*/ 13 w 162"/>
                  <a:gd name="T21" fmla="*/ 241 h 300"/>
                  <a:gd name="T22" fmla="*/ 13 w 162"/>
                  <a:gd name="T23" fmla="*/ 30 h 300"/>
                  <a:gd name="T24" fmla="*/ 150 w 162"/>
                  <a:gd name="T25" fmla="*/ 30 h 300"/>
                  <a:gd name="T26" fmla="*/ 162 w 162"/>
                  <a:gd name="T27"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300">
                    <a:moveTo>
                      <a:pt x="162" y="0"/>
                    </a:moveTo>
                    <a:cubicBezTo>
                      <a:pt x="18" y="0"/>
                      <a:pt x="18" y="0"/>
                      <a:pt x="18" y="0"/>
                    </a:cubicBezTo>
                    <a:cubicBezTo>
                      <a:pt x="8" y="0"/>
                      <a:pt x="0" y="8"/>
                      <a:pt x="0" y="18"/>
                    </a:cubicBezTo>
                    <a:cubicBezTo>
                      <a:pt x="0" y="282"/>
                      <a:pt x="0" y="282"/>
                      <a:pt x="0" y="282"/>
                    </a:cubicBezTo>
                    <a:cubicBezTo>
                      <a:pt x="0" y="282"/>
                      <a:pt x="0" y="282"/>
                      <a:pt x="0" y="282"/>
                    </a:cubicBezTo>
                    <a:cubicBezTo>
                      <a:pt x="0" y="292"/>
                      <a:pt x="8" y="300"/>
                      <a:pt x="18" y="300"/>
                    </a:cubicBezTo>
                    <a:cubicBezTo>
                      <a:pt x="18" y="300"/>
                      <a:pt x="18" y="300"/>
                      <a:pt x="18" y="300"/>
                    </a:cubicBezTo>
                    <a:cubicBezTo>
                      <a:pt x="40" y="300"/>
                      <a:pt x="40" y="300"/>
                      <a:pt x="40" y="300"/>
                    </a:cubicBezTo>
                    <a:cubicBezTo>
                      <a:pt x="64" y="241"/>
                      <a:pt x="64" y="241"/>
                      <a:pt x="64" y="241"/>
                    </a:cubicBezTo>
                    <a:cubicBezTo>
                      <a:pt x="13" y="241"/>
                      <a:pt x="13" y="241"/>
                      <a:pt x="13" y="241"/>
                    </a:cubicBezTo>
                    <a:cubicBezTo>
                      <a:pt x="13" y="241"/>
                      <a:pt x="13" y="241"/>
                      <a:pt x="13" y="241"/>
                    </a:cubicBezTo>
                    <a:cubicBezTo>
                      <a:pt x="13" y="30"/>
                      <a:pt x="13" y="30"/>
                      <a:pt x="13" y="30"/>
                    </a:cubicBezTo>
                    <a:cubicBezTo>
                      <a:pt x="150" y="30"/>
                      <a:pt x="150" y="30"/>
                      <a:pt x="150" y="30"/>
                    </a:cubicBezTo>
                    <a:cubicBezTo>
                      <a:pt x="162" y="0"/>
                      <a:pt x="162" y="0"/>
                      <a:pt x="162" y="0"/>
                    </a:cubicBezTo>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50" name="Freeform 38">
                <a:extLst>
                  <a:ext uri="{FF2B5EF4-FFF2-40B4-BE49-F238E27FC236}">
                    <a16:creationId xmlns:a16="http://schemas.microsoft.com/office/drawing/2014/main" id="{8128BEEE-A668-47EB-9ECE-AD62BA49A2D8}"/>
                  </a:ext>
                </a:extLst>
              </p:cNvPr>
              <p:cNvSpPr>
                <a:spLocks/>
              </p:cNvSpPr>
              <p:nvPr/>
            </p:nvSpPr>
            <p:spPr bwMode="auto">
              <a:xfrm>
                <a:off x="2473325" y="2825751"/>
                <a:ext cx="228600" cy="34925"/>
              </a:xfrm>
              <a:custGeom>
                <a:avLst/>
                <a:gdLst>
                  <a:gd name="T0" fmla="*/ 61 w 61"/>
                  <a:gd name="T1" fmla="*/ 5 h 9"/>
                  <a:gd name="T2" fmla="*/ 57 w 61"/>
                  <a:gd name="T3" fmla="*/ 9 h 9"/>
                  <a:gd name="T4" fmla="*/ 4 w 61"/>
                  <a:gd name="T5" fmla="*/ 9 h 9"/>
                  <a:gd name="T6" fmla="*/ 0 w 61"/>
                  <a:gd name="T7" fmla="*/ 5 h 9"/>
                  <a:gd name="T8" fmla="*/ 4 w 61"/>
                  <a:gd name="T9" fmla="*/ 0 h 9"/>
                  <a:gd name="T10" fmla="*/ 57 w 61"/>
                  <a:gd name="T11" fmla="*/ 0 h 9"/>
                  <a:gd name="T12" fmla="*/ 61 w 61"/>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61" h="9">
                    <a:moveTo>
                      <a:pt x="61" y="5"/>
                    </a:moveTo>
                    <a:cubicBezTo>
                      <a:pt x="61" y="7"/>
                      <a:pt x="59" y="9"/>
                      <a:pt x="57" y="9"/>
                    </a:cubicBezTo>
                    <a:cubicBezTo>
                      <a:pt x="4" y="9"/>
                      <a:pt x="4" y="9"/>
                      <a:pt x="4" y="9"/>
                    </a:cubicBezTo>
                    <a:cubicBezTo>
                      <a:pt x="2" y="9"/>
                      <a:pt x="0" y="7"/>
                      <a:pt x="0" y="5"/>
                    </a:cubicBezTo>
                    <a:cubicBezTo>
                      <a:pt x="0" y="2"/>
                      <a:pt x="2" y="0"/>
                      <a:pt x="4" y="0"/>
                    </a:cubicBezTo>
                    <a:cubicBezTo>
                      <a:pt x="57" y="0"/>
                      <a:pt x="57" y="0"/>
                      <a:pt x="57" y="0"/>
                    </a:cubicBezTo>
                    <a:cubicBezTo>
                      <a:pt x="59" y="0"/>
                      <a:pt x="61" y="2"/>
                      <a:pt x="61" y="5"/>
                    </a:cubicBezTo>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51" name="Freeform 39">
                <a:extLst>
                  <a:ext uri="{FF2B5EF4-FFF2-40B4-BE49-F238E27FC236}">
                    <a16:creationId xmlns:a16="http://schemas.microsoft.com/office/drawing/2014/main" id="{2BAC7452-0FAB-4347-980C-833DAAD38FF8}"/>
                  </a:ext>
                </a:extLst>
              </p:cNvPr>
              <p:cNvSpPr>
                <a:spLocks/>
              </p:cNvSpPr>
              <p:nvPr/>
            </p:nvSpPr>
            <p:spPr bwMode="auto">
              <a:xfrm>
                <a:off x="2473325" y="2825751"/>
                <a:ext cx="228600" cy="34925"/>
              </a:xfrm>
              <a:custGeom>
                <a:avLst/>
                <a:gdLst>
                  <a:gd name="T0" fmla="*/ 61 w 61"/>
                  <a:gd name="T1" fmla="*/ 5 h 9"/>
                  <a:gd name="T2" fmla="*/ 57 w 61"/>
                  <a:gd name="T3" fmla="*/ 9 h 9"/>
                  <a:gd name="T4" fmla="*/ 4 w 61"/>
                  <a:gd name="T5" fmla="*/ 9 h 9"/>
                  <a:gd name="T6" fmla="*/ 0 w 61"/>
                  <a:gd name="T7" fmla="*/ 5 h 9"/>
                  <a:gd name="T8" fmla="*/ 4 w 61"/>
                  <a:gd name="T9" fmla="*/ 0 h 9"/>
                  <a:gd name="T10" fmla="*/ 57 w 61"/>
                  <a:gd name="T11" fmla="*/ 0 h 9"/>
                  <a:gd name="T12" fmla="*/ 61 w 61"/>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61" h="9">
                    <a:moveTo>
                      <a:pt x="61" y="5"/>
                    </a:moveTo>
                    <a:cubicBezTo>
                      <a:pt x="61" y="7"/>
                      <a:pt x="59" y="9"/>
                      <a:pt x="57" y="9"/>
                    </a:cubicBezTo>
                    <a:cubicBezTo>
                      <a:pt x="4" y="9"/>
                      <a:pt x="4" y="9"/>
                      <a:pt x="4" y="9"/>
                    </a:cubicBezTo>
                    <a:cubicBezTo>
                      <a:pt x="2" y="9"/>
                      <a:pt x="0" y="7"/>
                      <a:pt x="0" y="5"/>
                    </a:cubicBezTo>
                    <a:cubicBezTo>
                      <a:pt x="0" y="2"/>
                      <a:pt x="2" y="0"/>
                      <a:pt x="4" y="0"/>
                    </a:cubicBezTo>
                    <a:cubicBezTo>
                      <a:pt x="57" y="0"/>
                      <a:pt x="57" y="0"/>
                      <a:pt x="57" y="0"/>
                    </a:cubicBezTo>
                    <a:cubicBezTo>
                      <a:pt x="59" y="0"/>
                      <a:pt x="61" y="2"/>
                      <a:pt x="61" y="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52" name="Freeform 40">
                <a:extLst>
                  <a:ext uri="{FF2B5EF4-FFF2-40B4-BE49-F238E27FC236}">
                    <a16:creationId xmlns:a16="http://schemas.microsoft.com/office/drawing/2014/main" id="{99D39D03-110A-4505-AD9F-002AAEA4AC48}"/>
                  </a:ext>
                </a:extLst>
              </p:cNvPr>
              <p:cNvSpPr>
                <a:spLocks/>
              </p:cNvSpPr>
              <p:nvPr/>
            </p:nvSpPr>
            <p:spPr bwMode="auto">
              <a:xfrm>
                <a:off x="2382838" y="3022601"/>
                <a:ext cx="409575" cy="241300"/>
              </a:xfrm>
              <a:custGeom>
                <a:avLst/>
                <a:gdLst>
                  <a:gd name="T0" fmla="*/ 55 w 109"/>
                  <a:gd name="T1" fmla="*/ 64 h 64"/>
                  <a:gd name="T2" fmla="*/ 54 w 109"/>
                  <a:gd name="T3" fmla="*/ 64 h 64"/>
                  <a:gd name="T4" fmla="*/ 1 w 109"/>
                  <a:gd name="T5" fmla="*/ 33 h 64"/>
                  <a:gd name="T6" fmla="*/ 0 w 109"/>
                  <a:gd name="T7" fmla="*/ 32 h 64"/>
                  <a:gd name="T8" fmla="*/ 1 w 109"/>
                  <a:gd name="T9" fmla="*/ 30 h 64"/>
                  <a:gd name="T10" fmla="*/ 53 w 109"/>
                  <a:gd name="T11" fmla="*/ 0 h 64"/>
                  <a:gd name="T12" fmla="*/ 55 w 109"/>
                  <a:gd name="T13" fmla="*/ 0 h 64"/>
                  <a:gd name="T14" fmla="*/ 108 w 109"/>
                  <a:gd name="T15" fmla="*/ 30 h 64"/>
                  <a:gd name="T16" fmla="*/ 109 w 109"/>
                  <a:gd name="T17" fmla="*/ 32 h 64"/>
                  <a:gd name="T18" fmla="*/ 108 w 109"/>
                  <a:gd name="T19" fmla="*/ 33 h 64"/>
                  <a:gd name="T20" fmla="*/ 55 w 109"/>
                  <a:gd name="T21" fmla="*/ 64 h 64"/>
                  <a:gd name="T22" fmla="*/ 55 w 109"/>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64">
                    <a:moveTo>
                      <a:pt x="55" y="64"/>
                    </a:moveTo>
                    <a:cubicBezTo>
                      <a:pt x="54" y="64"/>
                      <a:pt x="54" y="64"/>
                      <a:pt x="54" y="64"/>
                    </a:cubicBezTo>
                    <a:cubicBezTo>
                      <a:pt x="1" y="33"/>
                      <a:pt x="1" y="33"/>
                      <a:pt x="1" y="33"/>
                    </a:cubicBezTo>
                    <a:cubicBezTo>
                      <a:pt x="0" y="33"/>
                      <a:pt x="0" y="32"/>
                      <a:pt x="0" y="32"/>
                    </a:cubicBezTo>
                    <a:cubicBezTo>
                      <a:pt x="0" y="31"/>
                      <a:pt x="0" y="31"/>
                      <a:pt x="1" y="30"/>
                    </a:cubicBezTo>
                    <a:cubicBezTo>
                      <a:pt x="53" y="0"/>
                      <a:pt x="53" y="0"/>
                      <a:pt x="53" y="0"/>
                    </a:cubicBezTo>
                    <a:cubicBezTo>
                      <a:pt x="54" y="0"/>
                      <a:pt x="54" y="0"/>
                      <a:pt x="55" y="0"/>
                    </a:cubicBezTo>
                    <a:cubicBezTo>
                      <a:pt x="108" y="30"/>
                      <a:pt x="108" y="30"/>
                      <a:pt x="108" y="30"/>
                    </a:cubicBezTo>
                    <a:cubicBezTo>
                      <a:pt x="108" y="31"/>
                      <a:pt x="109" y="31"/>
                      <a:pt x="109" y="32"/>
                    </a:cubicBezTo>
                    <a:cubicBezTo>
                      <a:pt x="109" y="32"/>
                      <a:pt x="108" y="33"/>
                      <a:pt x="108" y="33"/>
                    </a:cubicBezTo>
                    <a:cubicBezTo>
                      <a:pt x="55" y="64"/>
                      <a:pt x="55" y="64"/>
                      <a:pt x="55" y="64"/>
                    </a:cubicBezTo>
                    <a:cubicBezTo>
                      <a:pt x="55" y="64"/>
                      <a:pt x="55" y="64"/>
                      <a:pt x="55" y="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53" name="Freeform 41">
                <a:extLst>
                  <a:ext uri="{FF2B5EF4-FFF2-40B4-BE49-F238E27FC236}">
                    <a16:creationId xmlns:a16="http://schemas.microsoft.com/office/drawing/2014/main" id="{C03C016E-875B-4B3C-91BF-82E551A5186C}"/>
                  </a:ext>
                </a:extLst>
              </p:cNvPr>
              <p:cNvSpPr>
                <a:spLocks/>
              </p:cNvSpPr>
              <p:nvPr/>
            </p:nvSpPr>
            <p:spPr bwMode="auto">
              <a:xfrm>
                <a:off x="2355850" y="3184526"/>
                <a:ext cx="206375" cy="357188"/>
              </a:xfrm>
              <a:custGeom>
                <a:avLst/>
                <a:gdLst>
                  <a:gd name="T0" fmla="*/ 1 w 55"/>
                  <a:gd name="T1" fmla="*/ 0 h 95"/>
                  <a:gd name="T2" fmla="*/ 0 w 55"/>
                  <a:gd name="T3" fmla="*/ 0 h 95"/>
                  <a:gd name="T4" fmla="*/ 0 w 55"/>
                  <a:gd name="T5" fmla="*/ 2 h 95"/>
                  <a:gd name="T6" fmla="*/ 0 w 55"/>
                  <a:gd name="T7" fmla="*/ 63 h 95"/>
                  <a:gd name="T8" fmla="*/ 0 w 55"/>
                  <a:gd name="T9" fmla="*/ 64 h 95"/>
                  <a:gd name="T10" fmla="*/ 53 w 55"/>
                  <a:gd name="T11" fmla="*/ 95 h 95"/>
                  <a:gd name="T12" fmla="*/ 54 w 55"/>
                  <a:gd name="T13" fmla="*/ 95 h 95"/>
                  <a:gd name="T14" fmla="*/ 55 w 55"/>
                  <a:gd name="T15" fmla="*/ 95 h 95"/>
                  <a:gd name="T16" fmla="*/ 55 w 55"/>
                  <a:gd name="T17" fmla="*/ 93 h 95"/>
                  <a:gd name="T18" fmla="*/ 55 w 55"/>
                  <a:gd name="T19" fmla="*/ 32 h 95"/>
                  <a:gd name="T20" fmla="*/ 55 w 55"/>
                  <a:gd name="T21" fmla="*/ 31 h 95"/>
                  <a:gd name="T22" fmla="*/ 2 w 55"/>
                  <a:gd name="T23" fmla="*/ 0 h 95"/>
                  <a:gd name="T24" fmla="*/ 1 w 55"/>
                  <a:gd name="T2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95">
                    <a:moveTo>
                      <a:pt x="1" y="0"/>
                    </a:moveTo>
                    <a:cubicBezTo>
                      <a:pt x="1" y="0"/>
                      <a:pt x="1" y="0"/>
                      <a:pt x="0" y="0"/>
                    </a:cubicBezTo>
                    <a:cubicBezTo>
                      <a:pt x="0" y="1"/>
                      <a:pt x="0" y="1"/>
                      <a:pt x="0" y="2"/>
                    </a:cubicBezTo>
                    <a:cubicBezTo>
                      <a:pt x="0" y="63"/>
                      <a:pt x="0" y="63"/>
                      <a:pt x="0" y="63"/>
                    </a:cubicBezTo>
                    <a:cubicBezTo>
                      <a:pt x="0" y="63"/>
                      <a:pt x="0" y="64"/>
                      <a:pt x="0" y="64"/>
                    </a:cubicBezTo>
                    <a:cubicBezTo>
                      <a:pt x="53" y="95"/>
                      <a:pt x="53" y="95"/>
                      <a:pt x="53" y="95"/>
                    </a:cubicBezTo>
                    <a:cubicBezTo>
                      <a:pt x="54" y="95"/>
                      <a:pt x="54" y="95"/>
                      <a:pt x="54" y="95"/>
                    </a:cubicBezTo>
                    <a:cubicBezTo>
                      <a:pt x="55" y="95"/>
                      <a:pt x="55" y="95"/>
                      <a:pt x="55" y="95"/>
                    </a:cubicBezTo>
                    <a:cubicBezTo>
                      <a:pt x="55" y="94"/>
                      <a:pt x="55" y="94"/>
                      <a:pt x="55" y="93"/>
                    </a:cubicBezTo>
                    <a:cubicBezTo>
                      <a:pt x="55" y="32"/>
                      <a:pt x="55" y="32"/>
                      <a:pt x="55" y="32"/>
                    </a:cubicBezTo>
                    <a:cubicBezTo>
                      <a:pt x="55" y="32"/>
                      <a:pt x="55" y="31"/>
                      <a:pt x="55" y="31"/>
                    </a:cubicBezTo>
                    <a:cubicBezTo>
                      <a:pt x="2" y="0"/>
                      <a:pt x="2" y="0"/>
                      <a:pt x="2" y="0"/>
                    </a:cubicBezTo>
                    <a:cubicBezTo>
                      <a:pt x="2" y="0"/>
                      <a:pt x="2" y="0"/>
                      <a:pt x="1" y="0"/>
                    </a:cubicBezTo>
                  </a:path>
                </a:pathLst>
              </a:custGeom>
              <a:solidFill>
                <a:srgbClr val="CEE9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54" name="Freeform 42">
                <a:extLst>
                  <a:ext uri="{FF2B5EF4-FFF2-40B4-BE49-F238E27FC236}">
                    <a16:creationId xmlns:a16="http://schemas.microsoft.com/office/drawing/2014/main" id="{3668A088-7C1D-4646-A428-6BAE0C605D47}"/>
                  </a:ext>
                </a:extLst>
              </p:cNvPr>
              <p:cNvSpPr>
                <a:spLocks/>
              </p:cNvSpPr>
              <p:nvPr/>
            </p:nvSpPr>
            <p:spPr bwMode="auto">
              <a:xfrm>
                <a:off x="2608263" y="3187701"/>
                <a:ext cx="209550" cy="354013"/>
              </a:xfrm>
              <a:custGeom>
                <a:avLst/>
                <a:gdLst>
                  <a:gd name="T0" fmla="*/ 54 w 56"/>
                  <a:gd name="T1" fmla="*/ 0 h 94"/>
                  <a:gd name="T2" fmla="*/ 54 w 56"/>
                  <a:gd name="T3" fmla="*/ 0 h 94"/>
                  <a:gd name="T4" fmla="*/ 1 w 56"/>
                  <a:gd name="T5" fmla="*/ 30 h 94"/>
                  <a:gd name="T6" fmla="*/ 0 w 56"/>
                  <a:gd name="T7" fmla="*/ 32 h 94"/>
                  <a:gd name="T8" fmla="*/ 0 w 56"/>
                  <a:gd name="T9" fmla="*/ 92 h 94"/>
                  <a:gd name="T10" fmla="*/ 1 w 56"/>
                  <a:gd name="T11" fmla="*/ 94 h 94"/>
                  <a:gd name="T12" fmla="*/ 2 w 56"/>
                  <a:gd name="T13" fmla="*/ 94 h 94"/>
                  <a:gd name="T14" fmla="*/ 3 w 56"/>
                  <a:gd name="T15" fmla="*/ 94 h 94"/>
                  <a:gd name="T16" fmla="*/ 26 w 56"/>
                  <a:gd name="T17" fmla="*/ 80 h 94"/>
                  <a:gd name="T18" fmla="*/ 26 w 56"/>
                  <a:gd name="T19" fmla="*/ 65 h 94"/>
                  <a:gd name="T20" fmla="*/ 51 w 56"/>
                  <a:gd name="T21" fmla="*/ 65 h 94"/>
                  <a:gd name="T22" fmla="*/ 55 w 56"/>
                  <a:gd name="T23" fmla="*/ 63 h 94"/>
                  <a:gd name="T24" fmla="*/ 56 w 56"/>
                  <a:gd name="T25" fmla="*/ 62 h 94"/>
                  <a:gd name="T26" fmla="*/ 56 w 56"/>
                  <a:gd name="T27" fmla="*/ 1 h 94"/>
                  <a:gd name="T28" fmla="*/ 55 w 56"/>
                  <a:gd name="T29" fmla="*/ 0 h 94"/>
                  <a:gd name="T30" fmla="*/ 54 w 56"/>
                  <a:gd name="T31"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94">
                    <a:moveTo>
                      <a:pt x="54" y="0"/>
                    </a:moveTo>
                    <a:cubicBezTo>
                      <a:pt x="54" y="0"/>
                      <a:pt x="54" y="0"/>
                      <a:pt x="54" y="0"/>
                    </a:cubicBezTo>
                    <a:cubicBezTo>
                      <a:pt x="1" y="30"/>
                      <a:pt x="1" y="30"/>
                      <a:pt x="1" y="30"/>
                    </a:cubicBezTo>
                    <a:cubicBezTo>
                      <a:pt x="1" y="31"/>
                      <a:pt x="0" y="31"/>
                      <a:pt x="0" y="32"/>
                    </a:cubicBezTo>
                    <a:cubicBezTo>
                      <a:pt x="0" y="92"/>
                      <a:pt x="0" y="92"/>
                      <a:pt x="0" y="92"/>
                    </a:cubicBezTo>
                    <a:cubicBezTo>
                      <a:pt x="0" y="93"/>
                      <a:pt x="1" y="93"/>
                      <a:pt x="1" y="94"/>
                    </a:cubicBezTo>
                    <a:cubicBezTo>
                      <a:pt x="2" y="94"/>
                      <a:pt x="2" y="94"/>
                      <a:pt x="2" y="94"/>
                    </a:cubicBezTo>
                    <a:cubicBezTo>
                      <a:pt x="3" y="94"/>
                      <a:pt x="3" y="94"/>
                      <a:pt x="3" y="94"/>
                    </a:cubicBezTo>
                    <a:cubicBezTo>
                      <a:pt x="26" y="80"/>
                      <a:pt x="26" y="80"/>
                      <a:pt x="26" y="80"/>
                    </a:cubicBezTo>
                    <a:cubicBezTo>
                      <a:pt x="26" y="65"/>
                      <a:pt x="26" y="65"/>
                      <a:pt x="26" y="65"/>
                    </a:cubicBezTo>
                    <a:cubicBezTo>
                      <a:pt x="51" y="65"/>
                      <a:pt x="51" y="65"/>
                      <a:pt x="51" y="65"/>
                    </a:cubicBezTo>
                    <a:cubicBezTo>
                      <a:pt x="55" y="63"/>
                      <a:pt x="55" y="63"/>
                      <a:pt x="55" y="63"/>
                    </a:cubicBezTo>
                    <a:cubicBezTo>
                      <a:pt x="56" y="63"/>
                      <a:pt x="56" y="62"/>
                      <a:pt x="56" y="62"/>
                    </a:cubicBezTo>
                    <a:cubicBezTo>
                      <a:pt x="56" y="1"/>
                      <a:pt x="56" y="1"/>
                      <a:pt x="56" y="1"/>
                    </a:cubicBezTo>
                    <a:cubicBezTo>
                      <a:pt x="56" y="1"/>
                      <a:pt x="56" y="0"/>
                      <a:pt x="55" y="0"/>
                    </a:cubicBezTo>
                    <a:cubicBezTo>
                      <a:pt x="55" y="0"/>
                      <a:pt x="55" y="0"/>
                      <a:pt x="54" y="0"/>
                    </a:cubicBezTo>
                  </a:path>
                </a:pathLst>
              </a:custGeom>
              <a:solidFill>
                <a:srgbClr val="9BD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55" name="Rectangle 43">
                <a:extLst>
                  <a:ext uri="{FF2B5EF4-FFF2-40B4-BE49-F238E27FC236}">
                    <a16:creationId xmlns:a16="http://schemas.microsoft.com/office/drawing/2014/main" id="{EAA18596-D348-4AF2-B154-51573F204517}"/>
                  </a:ext>
                </a:extLst>
              </p:cNvPr>
              <p:cNvSpPr>
                <a:spLocks noChangeArrowheads="1"/>
              </p:cNvSpPr>
              <p:nvPr/>
            </p:nvSpPr>
            <p:spPr bwMode="auto">
              <a:xfrm>
                <a:off x="2705100" y="3432176"/>
                <a:ext cx="706438" cy="569913"/>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56" name="Rectangle 44">
                <a:extLst>
                  <a:ext uri="{FF2B5EF4-FFF2-40B4-BE49-F238E27FC236}">
                    <a16:creationId xmlns:a16="http://schemas.microsoft.com/office/drawing/2014/main" id="{638E289F-AC41-4D31-A6E8-D0ADD6B13006}"/>
                  </a:ext>
                </a:extLst>
              </p:cNvPr>
              <p:cNvSpPr>
                <a:spLocks noChangeArrowheads="1"/>
              </p:cNvSpPr>
              <p:nvPr/>
            </p:nvSpPr>
            <p:spPr bwMode="auto">
              <a:xfrm>
                <a:off x="2705100" y="3432176"/>
                <a:ext cx="706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57" name="Rectangle 45">
                <a:extLst>
                  <a:ext uri="{FF2B5EF4-FFF2-40B4-BE49-F238E27FC236}">
                    <a16:creationId xmlns:a16="http://schemas.microsoft.com/office/drawing/2014/main" id="{61DF8590-86C7-452C-8D5B-EEFD034B5364}"/>
                  </a:ext>
                </a:extLst>
              </p:cNvPr>
              <p:cNvSpPr>
                <a:spLocks noChangeArrowheads="1"/>
              </p:cNvSpPr>
              <p:nvPr/>
            </p:nvSpPr>
            <p:spPr bwMode="auto">
              <a:xfrm>
                <a:off x="2762250" y="3492501"/>
                <a:ext cx="592138" cy="452438"/>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58" name="Rectangle 46">
                <a:extLst>
                  <a:ext uri="{FF2B5EF4-FFF2-40B4-BE49-F238E27FC236}">
                    <a16:creationId xmlns:a16="http://schemas.microsoft.com/office/drawing/2014/main" id="{B40DA1E7-09FD-4935-A6AE-A9AA7DE1C345}"/>
                  </a:ext>
                </a:extLst>
              </p:cNvPr>
              <p:cNvSpPr>
                <a:spLocks noChangeArrowheads="1"/>
              </p:cNvSpPr>
              <p:nvPr/>
            </p:nvSpPr>
            <p:spPr bwMode="auto">
              <a:xfrm>
                <a:off x="2762250" y="3492501"/>
                <a:ext cx="5921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59" name="Rectangle 47">
                <a:extLst>
                  <a:ext uri="{FF2B5EF4-FFF2-40B4-BE49-F238E27FC236}">
                    <a16:creationId xmlns:a16="http://schemas.microsoft.com/office/drawing/2014/main" id="{D07FB87C-B203-4FFF-8481-DFD65DFE92AF}"/>
                  </a:ext>
                </a:extLst>
              </p:cNvPr>
              <p:cNvSpPr>
                <a:spLocks noChangeArrowheads="1"/>
              </p:cNvSpPr>
              <p:nvPr/>
            </p:nvSpPr>
            <p:spPr bwMode="auto">
              <a:xfrm>
                <a:off x="2762250" y="3492501"/>
                <a:ext cx="592138" cy="45243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60" name="Rectangle 48">
                <a:extLst>
                  <a:ext uri="{FF2B5EF4-FFF2-40B4-BE49-F238E27FC236}">
                    <a16:creationId xmlns:a16="http://schemas.microsoft.com/office/drawing/2014/main" id="{7D875A62-9CB6-434E-9D6C-AE0D8A06F82C}"/>
                  </a:ext>
                </a:extLst>
              </p:cNvPr>
              <p:cNvSpPr>
                <a:spLocks noChangeArrowheads="1"/>
              </p:cNvSpPr>
              <p:nvPr/>
            </p:nvSpPr>
            <p:spPr bwMode="auto">
              <a:xfrm>
                <a:off x="2762250" y="3492501"/>
                <a:ext cx="5921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61" name="Freeform 49">
                <a:extLst>
                  <a:ext uri="{FF2B5EF4-FFF2-40B4-BE49-F238E27FC236}">
                    <a16:creationId xmlns:a16="http://schemas.microsoft.com/office/drawing/2014/main" id="{165438FC-3541-45F6-A01B-BF921D76EDC7}"/>
                  </a:ext>
                </a:extLst>
              </p:cNvPr>
              <p:cNvSpPr>
                <a:spLocks/>
              </p:cNvSpPr>
              <p:nvPr/>
            </p:nvSpPr>
            <p:spPr bwMode="auto">
              <a:xfrm>
                <a:off x="3017838" y="3692526"/>
                <a:ext cx="336550" cy="252413"/>
              </a:xfrm>
              <a:custGeom>
                <a:avLst/>
                <a:gdLst>
                  <a:gd name="T0" fmla="*/ 90 w 90"/>
                  <a:gd name="T1" fmla="*/ 16 h 67"/>
                  <a:gd name="T2" fmla="*/ 78 w 90"/>
                  <a:gd name="T3" fmla="*/ 5 h 67"/>
                  <a:gd name="T4" fmla="*/ 62 w 90"/>
                  <a:gd name="T5" fmla="*/ 5 h 67"/>
                  <a:gd name="T6" fmla="*/ 0 w 90"/>
                  <a:gd name="T7" fmla="*/ 67 h 67"/>
                  <a:gd name="T8" fmla="*/ 90 w 90"/>
                  <a:gd name="T9" fmla="*/ 67 h 67"/>
                  <a:gd name="T10" fmla="*/ 90 w 90"/>
                  <a:gd name="T11" fmla="*/ 16 h 67"/>
                </a:gdLst>
                <a:ahLst/>
                <a:cxnLst>
                  <a:cxn ang="0">
                    <a:pos x="T0" y="T1"/>
                  </a:cxn>
                  <a:cxn ang="0">
                    <a:pos x="T2" y="T3"/>
                  </a:cxn>
                  <a:cxn ang="0">
                    <a:pos x="T4" y="T5"/>
                  </a:cxn>
                  <a:cxn ang="0">
                    <a:pos x="T6" y="T7"/>
                  </a:cxn>
                  <a:cxn ang="0">
                    <a:pos x="T8" y="T9"/>
                  </a:cxn>
                  <a:cxn ang="0">
                    <a:pos x="T10" y="T11"/>
                  </a:cxn>
                </a:cxnLst>
                <a:rect l="0" t="0" r="r" b="b"/>
                <a:pathLst>
                  <a:path w="90" h="67">
                    <a:moveTo>
                      <a:pt x="90" y="16"/>
                    </a:moveTo>
                    <a:cubicBezTo>
                      <a:pt x="78" y="5"/>
                      <a:pt x="78" y="5"/>
                      <a:pt x="78" y="5"/>
                    </a:cubicBezTo>
                    <a:cubicBezTo>
                      <a:pt x="74" y="0"/>
                      <a:pt x="66" y="0"/>
                      <a:pt x="62" y="5"/>
                    </a:cubicBezTo>
                    <a:cubicBezTo>
                      <a:pt x="0" y="67"/>
                      <a:pt x="0" y="67"/>
                      <a:pt x="0" y="67"/>
                    </a:cubicBezTo>
                    <a:cubicBezTo>
                      <a:pt x="90" y="67"/>
                      <a:pt x="90" y="67"/>
                      <a:pt x="90" y="67"/>
                    </a:cubicBezTo>
                    <a:lnTo>
                      <a:pt x="90" y="16"/>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62" name="Freeform 50">
                <a:extLst>
                  <a:ext uri="{FF2B5EF4-FFF2-40B4-BE49-F238E27FC236}">
                    <a16:creationId xmlns:a16="http://schemas.microsoft.com/office/drawing/2014/main" id="{D37F7045-EB69-4BF7-92B5-6A0D19B8185D}"/>
                  </a:ext>
                </a:extLst>
              </p:cNvPr>
              <p:cNvSpPr>
                <a:spLocks/>
              </p:cNvSpPr>
              <p:nvPr/>
            </p:nvSpPr>
            <p:spPr bwMode="auto">
              <a:xfrm>
                <a:off x="2878138" y="3749676"/>
                <a:ext cx="412750" cy="195263"/>
              </a:xfrm>
              <a:custGeom>
                <a:avLst/>
                <a:gdLst>
                  <a:gd name="T0" fmla="*/ 110 w 110"/>
                  <a:gd name="T1" fmla="*/ 52 h 52"/>
                  <a:gd name="T2" fmla="*/ 62 w 110"/>
                  <a:gd name="T3" fmla="*/ 3 h 52"/>
                  <a:gd name="T4" fmla="*/ 49 w 110"/>
                  <a:gd name="T5" fmla="*/ 3 h 52"/>
                  <a:gd name="T6" fmla="*/ 0 w 110"/>
                  <a:gd name="T7" fmla="*/ 52 h 52"/>
                  <a:gd name="T8" fmla="*/ 110 w 110"/>
                  <a:gd name="T9" fmla="*/ 52 h 52"/>
                </a:gdLst>
                <a:ahLst/>
                <a:cxnLst>
                  <a:cxn ang="0">
                    <a:pos x="T0" y="T1"/>
                  </a:cxn>
                  <a:cxn ang="0">
                    <a:pos x="T2" y="T3"/>
                  </a:cxn>
                  <a:cxn ang="0">
                    <a:pos x="T4" y="T5"/>
                  </a:cxn>
                  <a:cxn ang="0">
                    <a:pos x="T6" y="T7"/>
                  </a:cxn>
                  <a:cxn ang="0">
                    <a:pos x="T8" y="T9"/>
                  </a:cxn>
                </a:cxnLst>
                <a:rect l="0" t="0" r="r" b="b"/>
                <a:pathLst>
                  <a:path w="110" h="52">
                    <a:moveTo>
                      <a:pt x="110" y="52"/>
                    </a:moveTo>
                    <a:cubicBezTo>
                      <a:pt x="62" y="3"/>
                      <a:pt x="62" y="3"/>
                      <a:pt x="62" y="3"/>
                    </a:cubicBezTo>
                    <a:cubicBezTo>
                      <a:pt x="58" y="0"/>
                      <a:pt x="52" y="0"/>
                      <a:pt x="49" y="3"/>
                    </a:cubicBezTo>
                    <a:cubicBezTo>
                      <a:pt x="0" y="52"/>
                      <a:pt x="0" y="52"/>
                      <a:pt x="0" y="52"/>
                    </a:cubicBezTo>
                    <a:lnTo>
                      <a:pt x="110" y="52"/>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63" name="Freeform 51">
                <a:extLst>
                  <a:ext uri="{FF2B5EF4-FFF2-40B4-BE49-F238E27FC236}">
                    <a16:creationId xmlns:a16="http://schemas.microsoft.com/office/drawing/2014/main" id="{EC355BDB-3863-4910-BB19-FD3F60A1F10A}"/>
                  </a:ext>
                </a:extLst>
              </p:cNvPr>
              <p:cNvSpPr>
                <a:spLocks/>
              </p:cNvSpPr>
              <p:nvPr/>
            </p:nvSpPr>
            <p:spPr bwMode="auto">
              <a:xfrm>
                <a:off x="2817813" y="3549651"/>
                <a:ext cx="274638" cy="169863"/>
              </a:xfrm>
              <a:custGeom>
                <a:avLst/>
                <a:gdLst>
                  <a:gd name="T0" fmla="*/ 41 w 73"/>
                  <a:gd name="T1" fmla="*/ 0 h 45"/>
                  <a:gd name="T2" fmla="*/ 20 w 73"/>
                  <a:gd name="T3" fmla="*/ 15 h 45"/>
                  <a:gd name="T4" fmla="*/ 15 w 73"/>
                  <a:gd name="T5" fmla="*/ 14 h 45"/>
                  <a:gd name="T6" fmla="*/ 0 w 73"/>
                  <a:gd name="T7" fmla="*/ 30 h 45"/>
                  <a:gd name="T8" fmla="*/ 15 w 73"/>
                  <a:gd name="T9" fmla="*/ 45 h 45"/>
                  <a:gd name="T10" fmla="*/ 15 w 73"/>
                  <a:gd name="T11" fmla="*/ 45 h 45"/>
                  <a:gd name="T12" fmla="*/ 15 w 73"/>
                  <a:gd name="T13" fmla="*/ 45 h 45"/>
                  <a:gd name="T14" fmla="*/ 65 w 73"/>
                  <a:gd name="T15" fmla="*/ 45 h 45"/>
                  <a:gd name="T16" fmla="*/ 65 w 73"/>
                  <a:gd name="T17" fmla="*/ 45 h 45"/>
                  <a:gd name="T18" fmla="*/ 73 w 73"/>
                  <a:gd name="T19" fmla="*/ 37 h 45"/>
                  <a:gd name="T20" fmla="*/ 64 w 73"/>
                  <a:gd name="T21" fmla="*/ 28 h 45"/>
                  <a:gd name="T22" fmla="*/ 63 w 73"/>
                  <a:gd name="T23" fmla="*/ 28 h 45"/>
                  <a:gd name="T24" fmla="*/ 64 w 73"/>
                  <a:gd name="T25" fmla="*/ 22 h 45"/>
                  <a:gd name="T26" fmla="*/ 41 w 73"/>
                  <a:gd name="T2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45">
                    <a:moveTo>
                      <a:pt x="41" y="0"/>
                    </a:moveTo>
                    <a:cubicBezTo>
                      <a:pt x="32" y="0"/>
                      <a:pt x="23" y="6"/>
                      <a:pt x="20" y="15"/>
                    </a:cubicBezTo>
                    <a:cubicBezTo>
                      <a:pt x="19" y="15"/>
                      <a:pt x="17" y="14"/>
                      <a:pt x="15" y="14"/>
                    </a:cubicBezTo>
                    <a:cubicBezTo>
                      <a:pt x="7" y="14"/>
                      <a:pt x="0" y="21"/>
                      <a:pt x="0" y="30"/>
                    </a:cubicBezTo>
                    <a:cubicBezTo>
                      <a:pt x="0" y="38"/>
                      <a:pt x="7" y="45"/>
                      <a:pt x="15" y="45"/>
                    </a:cubicBezTo>
                    <a:cubicBezTo>
                      <a:pt x="15" y="45"/>
                      <a:pt x="15" y="45"/>
                      <a:pt x="15" y="45"/>
                    </a:cubicBezTo>
                    <a:cubicBezTo>
                      <a:pt x="15" y="45"/>
                      <a:pt x="15" y="45"/>
                      <a:pt x="15" y="45"/>
                    </a:cubicBezTo>
                    <a:cubicBezTo>
                      <a:pt x="65" y="45"/>
                      <a:pt x="65" y="45"/>
                      <a:pt x="65" y="45"/>
                    </a:cubicBezTo>
                    <a:cubicBezTo>
                      <a:pt x="65" y="45"/>
                      <a:pt x="65" y="45"/>
                      <a:pt x="65" y="45"/>
                    </a:cubicBezTo>
                    <a:cubicBezTo>
                      <a:pt x="69" y="45"/>
                      <a:pt x="73" y="41"/>
                      <a:pt x="73" y="37"/>
                    </a:cubicBezTo>
                    <a:cubicBezTo>
                      <a:pt x="73" y="32"/>
                      <a:pt x="69" y="28"/>
                      <a:pt x="64" y="28"/>
                    </a:cubicBezTo>
                    <a:cubicBezTo>
                      <a:pt x="63" y="28"/>
                      <a:pt x="63" y="28"/>
                      <a:pt x="63" y="28"/>
                    </a:cubicBezTo>
                    <a:cubicBezTo>
                      <a:pt x="64" y="26"/>
                      <a:pt x="64" y="24"/>
                      <a:pt x="64" y="22"/>
                    </a:cubicBezTo>
                    <a:cubicBezTo>
                      <a:pt x="64" y="10"/>
                      <a:pt x="54" y="0"/>
                      <a:pt x="4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sp>
          <p:nvSpPr>
            <p:cNvPr id="264" name="Rectangle 47">
              <a:extLst>
                <a:ext uri="{FF2B5EF4-FFF2-40B4-BE49-F238E27FC236}">
                  <a16:creationId xmlns:a16="http://schemas.microsoft.com/office/drawing/2014/main" id="{A93B5562-DFAA-4B84-9FAC-0B294998827E}"/>
                </a:ext>
              </a:extLst>
            </p:cNvPr>
            <p:cNvSpPr>
              <a:spLocks noChangeArrowheads="1"/>
            </p:cNvSpPr>
            <p:nvPr/>
          </p:nvSpPr>
          <p:spPr bwMode="auto">
            <a:xfrm>
              <a:off x="901395" y="6005909"/>
              <a:ext cx="940476" cy="2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96042" rtl="0" eaLnBrk="0" fontAlgn="base" latinLnBrk="0" hangingPunct="0">
                <a:lnSpc>
                  <a:spcPct val="90000"/>
                </a:lnSpc>
                <a:spcBef>
                  <a:spcPct val="0"/>
                </a:spcBef>
                <a:spcAft>
                  <a:spcPct val="0"/>
                </a:spcAft>
                <a:buClrTx/>
                <a:buSzTx/>
                <a:buFontTx/>
                <a:buNone/>
                <a:tabLst/>
                <a:defRPr/>
              </a:pPr>
              <a:r>
                <a:rPr kumimoji="0" lang="en-US" altLang="en-US" sz="980" b="0" i="0" u="none" strike="noStrike" kern="0" cap="none" spc="0" normalizeH="0" baseline="0" noProof="0" dirty="0">
                  <a:ln>
                    <a:noFill/>
                  </a:ln>
                  <a:gradFill>
                    <a:gsLst>
                      <a:gs pos="0">
                        <a:srgbClr val="353535"/>
                      </a:gs>
                      <a:gs pos="100000">
                        <a:srgbClr val="353535"/>
                      </a:gs>
                    </a:gsLst>
                    <a:lin ang="16200000" scaled="1"/>
                  </a:gradFill>
                  <a:effectLst/>
                  <a:uLnTx/>
                  <a:uFillTx/>
                  <a:latin typeface="Segoe UI Semilight"/>
                  <a:ea typeface="+mn-ea"/>
                  <a:cs typeface="Segoe UI Semibold" panose="020B0702040204020203" pitchFamily="34" charset="0"/>
                </a:rPr>
                <a:t>Photo taken and </a:t>
              </a:r>
              <a:br>
                <a:rPr kumimoji="0" lang="en-US" altLang="en-US" sz="980" b="0" i="0" u="none" strike="noStrike" kern="0" cap="none" spc="0" normalizeH="0" baseline="0" noProof="0" dirty="0">
                  <a:ln>
                    <a:noFill/>
                  </a:ln>
                  <a:gradFill>
                    <a:gsLst>
                      <a:gs pos="0">
                        <a:srgbClr val="353535"/>
                      </a:gs>
                      <a:gs pos="100000">
                        <a:srgbClr val="353535"/>
                      </a:gs>
                    </a:gsLst>
                    <a:lin ang="16200000" scaled="1"/>
                  </a:gradFill>
                  <a:effectLst/>
                  <a:uLnTx/>
                  <a:uFillTx/>
                  <a:latin typeface="Segoe UI Semilight"/>
                  <a:ea typeface="+mn-ea"/>
                  <a:cs typeface="Segoe UI Semibold" panose="020B0702040204020203" pitchFamily="34" charset="0"/>
                </a:rPr>
              </a:br>
              <a:r>
                <a:rPr kumimoji="0" lang="en-US" altLang="en-US" sz="980" b="0" i="0" u="none" strike="noStrike" kern="0" cap="none" spc="0" normalizeH="0" baseline="0" noProof="0" dirty="0">
                  <a:ln>
                    <a:noFill/>
                  </a:ln>
                  <a:gradFill>
                    <a:gsLst>
                      <a:gs pos="0">
                        <a:srgbClr val="353535"/>
                      </a:gs>
                      <a:gs pos="100000">
                        <a:srgbClr val="353535"/>
                      </a:gs>
                    </a:gsLst>
                    <a:lin ang="16200000" scaled="1"/>
                  </a:gradFill>
                  <a:effectLst/>
                  <a:uLnTx/>
                  <a:uFillTx/>
                  <a:latin typeface="Segoe UI Semilight"/>
                  <a:ea typeface="+mn-ea"/>
                  <a:cs typeface="Segoe UI Semibold" panose="020B0702040204020203" pitchFamily="34" charset="0"/>
                </a:rPr>
                <a:t>WebHook called</a:t>
              </a:r>
            </a:p>
          </p:txBody>
        </p:sp>
        <p:sp>
          <p:nvSpPr>
            <p:cNvPr id="265" name="Rectangle: Rounded Corners 264">
              <a:extLst>
                <a:ext uri="{FF2B5EF4-FFF2-40B4-BE49-F238E27FC236}">
                  <a16:creationId xmlns:a16="http://schemas.microsoft.com/office/drawing/2014/main" id="{C50EFBCD-B40D-4582-8B6B-669D5138EE46}"/>
                </a:ext>
              </a:extLst>
            </p:cNvPr>
            <p:cNvSpPr/>
            <p:nvPr/>
          </p:nvSpPr>
          <p:spPr bwMode="auto">
            <a:xfrm>
              <a:off x="2178232" y="4919844"/>
              <a:ext cx="1550502"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66" name="Group 265">
              <a:extLst>
                <a:ext uri="{FF2B5EF4-FFF2-40B4-BE49-F238E27FC236}">
                  <a16:creationId xmlns:a16="http://schemas.microsoft.com/office/drawing/2014/main" id="{2E171DF0-F2E2-4E1D-9B01-773C597A3897}"/>
                </a:ext>
              </a:extLst>
            </p:cNvPr>
            <p:cNvGrpSpPr/>
            <p:nvPr/>
          </p:nvGrpSpPr>
          <p:grpSpPr>
            <a:xfrm>
              <a:off x="2181692" y="4804390"/>
              <a:ext cx="452260" cy="417074"/>
              <a:chOff x="7989965" y="5173839"/>
              <a:chExt cx="308230" cy="284249"/>
            </a:xfrm>
          </p:grpSpPr>
          <p:sp>
            <p:nvSpPr>
              <p:cNvPr id="267" name="Rectangle 266">
                <a:extLst>
                  <a:ext uri="{FF2B5EF4-FFF2-40B4-BE49-F238E27FC236}">
                    <a16:creationId xmlns:a16="http://schemas.microsoft.com/office/drawing/2014/main" id="{C7E62103-5D29-492A-A5D0-F9CA4C80AC06}"/>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68" name="Group 267">
                <a:extLst>
                  <a:ext uri="{FF2B5EF4-FFF2-40B4-BE49-F238E27FC236}">
                    <a16:creationId xmlns:a16="http://schemas.microsoft.com/office/drawing/2014/main" id="{762BA70F-5B0B-4C90-B31B-39F3D4DAB77F}"/>
                  </a:ext>
                </a:extLst>
              </p:cNvPr>
              <p:cNvGrpSpPr/>
              <p:nvPr/>
            </p:nvGrpSpPr>
            <p:grpSpPr>
              <a:xfrm>
                <a:off x="7989965" y="5173839"/>
                <a:ext cx="308230" cy="284249"/>
                <a:chOff x="7875624" y="5410159"/>
                <a:chExt cx="308230" cy="284249"/>
              </a:xfrm>
            </p:grpSpPr>
            <p:sp>
              <p:nvSpPr>
                <p:cNvPr id="269" name="Freeform 17">
                  <a:extLst>
                    <a:ext uri="{FF2B5EF4-FFF2-40B4-BE49-F238E27FC236}">
                      <a16:creationId xmlns:a16="http://schemas.microsoft.com/office/drawing/2014/main" id="{979D84D7-A375-4A76-9356-92A5C21C3D1A}"/>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nvGrpSpPr>
                <p:cNvPr id="270" name="Group 269">
                  <a:extLst>
                    <a:ext uri="{FF2B5EF4-FFF2-40B4-BE49-F238E27FC236}">
                      <a16:creationId xmlns:a16="http://schemas.microsoft.com/office/drawing/2014/main" id="{9D8A7326-ED84-4C1F-8067-A9FFF25D0D64}"/>
                    </a:ext>
                  </a:extLst>
                </p:cNvPr>
                <p:cNvGrpSpPr/>
                <p:nvPr/>
              </p:nvGrpSpPr>
              <p:grpSpPr>
                <a:xfrm>
                  <a:off x="7875624" y="5410159"/>
                  <a:ext cx="308230" cy="284249"/>
                  <a:chOff x="7875624" y="5410159"/>
                  <a:chExt cx="308230" cy="284249"/>
                </a:xfrm>
              </p:grpSpPr>
              <p:sp>
                <p:nvSpPr>
                  <p:cNvPr id="271" name="Freeform 15">
                    <a:extLst>
                      <a:ext uri="{FF2B5EF4-FFF2-40B4-BE49-F238E27FC236}">
                        <a16:creationId xmlns:a16="http://schemas.microsoft.com/office/drawing/2014/main" id="{4EE535F3-702F-41FC-AFF2-C7665554D49C}"/>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72" name="Freeform 16">
                    <a:extLst>
                      <a:ext uri="{FF2B5EF4-FFF2-40B4-BE49-F238E27FC236}">
                        <a16:creationId xmlns:a16="http://schemas.microsoft.com/office/drawing/2014/main" id="{D3B41EAD-A54B-4181-8794-DF49A6FAB82E}"/>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73" name="Freeform 19">
                    <a:extLst>
                      <a:ext uri="{FF2B5EF4-FFF2-40B4-BE49-F238E27FC236}">
                        <a16:creationId xmlns:a16="http://schemas.microsoft.com/office/drawing/2014/main" id="{D9F3F173-E9C6-4137-8400-EABEC140D2AC}"/>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grpSp>
        </p:grpSp>
        <p:cxnSp>
          <p:nvCxnSpPr>
            <p:cNvPr id="274" name="Straight Arrow Connector 273">
              <a:extLst>
                <a:ext uri="{FF2B5EF4-FFF2-40B4-BE49-F238E27FC236}">
                  <a16:creationId xmlns:a16="http://schemas.microsoft.com/office/drawing/2014/main" id="{2E558CE5-3EAD-4E1A-98E5-7E079A2ADFB3}"/>
                </a:ext>
              </a:extLst>
            </p:cNvPr>
            <p:cNvCxnSpPr>
              <a:cxnSpLocks/>
            </p:cNvCxnSpPr>
            <p:nvPr/>
          </p:nvCxnSpPr>
          <p:spPr>
            <a:xfrm>
              <a:off x="1750961" y="5402057"/>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275" name="Rectangle: Rounded Corners 274">
              <a:extLst>
                <a:ext uri="{FF2B5EF4-FFF2-40B4-BE49-F238E27FC236}">
                  <a16:creationId xmlns:a16="http://schemas.microsoft.com/office/drawing/2014/main" id="{633E5784-C028-4264-BA81-41493C153D1C}"/>
                </a:ext>
              </a:extLst>
            </p:cNvPr>
            <p:cNvSpPr/>
            <p:nvPr/>
          </p:nvSpPr>
          <p:spPr bwMode="auto">
            <a:xfrm>
              <a:off x="4222623" y="4919844"/>
              <a:ext cx="1550502"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76" name="Group 275">
              <a:extLst>
                <a:ext uri="{FF2B5EF4-FFF2-40B4-BE49-F238E27FC236}">
                  <a16:creationId xmlns:a16="http://schemas.microsoft.com/office/drawing/2014/main" id="{2B7386A9-EE6D-4A9B-A29C-5BE00B386D7C}"/>
                </a:ext>
              </a:extLst>
            </p:cNvPr>
            <p:cNvGrpSpPr/>
            <p:nvPr/>
          </p:nvGrpSpPr>
          <p:grpSpPr>
            <a:xfrm>
              <a:off x="4226083" y="4804390"/>
              <a:ext cx="452260" cy="417074"/>
              <a:chOff x="7989965" y="5173839"/>
              <a:chExt cx="308230" cy="284249"/>
            </a:xfrm>
          </p:grpSpPr>
          <p:sp>
            <p:nvSpPr>
              <p:cNvPr id="277" name="Rectangle 276">
                <a:extLst>
                  <a:ext uri="{FF2B5EF4-FFF2-40B4-BE49-F238E27FC236}">
                    <a16:creationId xmlns:a16="http://schemas.microsoft.com/office/drawing/2014/main" id="{8D0E891D-E2AF-4D3C-8D37-89220617F9CF}"/>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78" name="Group 277">
                <a:extLst>
                  <a:ext uri="{FF2B5EF4-FFF2-40B4-BE49-F238E27FC236}">
                    <a16:creationId xmlns:a16="http://schemas.microsoft.com/office/drawing/2014/main" id="{0C17E18A-A977-484F-B574-A67A48380061}"/>
                  </a:ext>
                </a:extLst>
              </p:cNvPr>
              <p:cNvGrpSpPr/>
              <p:nvPr/>
            </p:nvGrpSpPr>
            <p:grpSpPr>
              <a:xfrm>
                <a:off x="7989965" y="5173839"/>
                <a:ext cx="308230" cy="284249"/>
                <a:chOff x="7875624" y="5410159"/>
                <a:chExt cx="308230" cy="284249"/>
              </a:xfrm>
            </p:grpSpPr>
            <p:sp>
              <p:nvSpPr>
                <p:cNvPr id="279" name="Freeform 17">
                  <a:extLst>
                    <a:ext uri="{FF2B5EF4-FFF2-40B4-BE49-F238E27FC236}">
                      <a16:creationId xmlns:a16="http://schemas.microsoft.com/office/drawing/2014/main" id="{0CA10F88-DC32-456B-9388-73C3CC08F8B0}"/>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nvGrpSpPr>
                <p:cNvPr id="280" name="Group 279">
                  <a:extLst>
                    <a:ext uri="{FF2B5EF4-FFF2-40B4-BE49-F238E27FC236}">
                      <a16:creationId xmlns:a16="http://schemas.microsoft.com/office/drawing/2014/main" id="{CD14EE52-4592-49A2-B3D3-5FEF95859267}"/>
                    </a:ext>
                  </a:extLst>
                </p:cNvPr>
                <p:cNvGrpSpPr/>
                <p:nvPr/>
              </p:nvGrpSpPr>
              <p:grpSpPr>
                <a:xfrm>
                  <a:off x="7875624" y="5410159"/>
                  <a:ext cx="308230" cy="284249"/>
                  <a:chOff x="7875624" y="5410159"/>
                  <a:chExt cx="308230" cy="284249"/>
                </a:xfrm>
              </p:grpSpPr>
              <p:sp>
                <p:nvSpPr>
                  <p:cNvPr id="281" name="Freeform 15">
                    <a:extLst>
                      <a:ext uri="{FF2B5EF4-FFF2-40B4-BE49-F238E27FC236}">
                        <a16:creationId xmlns:a16="http://schemas.microsoft.com/office/drawing/2014/main" id="{F19FBF44-BF94-4357-98ED-96C9B9B05EDB}"/>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82" name="Freeform 16">
                    <a:extLst>
                      <a:ext uri="{FF2B5EF4-FFF2-40B4-BE49-F238E27FC236}">
                        <a16:creationId xmlns:a16="http://schemas.microsoft.com/office/drawing/2014/main" id="{49A74606-BD98-4A10-B519-6FAEE3B3387C}"/>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83" name="Freeform 19">
                    <a:extLst>
                      <a:ext uri="{FF2B5EF4-FFF2-40B4-BE49-F238E27FC236}">
                        <a16:creationId xmlns:a16="http://schemas.microsoft.com/office/drawing/2014/main" id="{067EB96B-BB22-4800-AB3D-45261F57FF1F}"/>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grpSp>
        </p:grpSp>
        <p:cxnSp>
          <p:nvCxnSpPr>
            <p:cNvPr id="284" name="Straight Arrow Connector 283">
              <a:extLst>
                <a:ext uri="{FF2B5EF4-FFF2-40B4-BE49-F238E27FC236}">
                  <a16:creationId xmlns:a16="http://schemas.microsoft.com/office/drawing/2014/main" id="{5D841D6E-FC59-4380-8A50-BC6EBA6D0082}"/>
                </a:ext>
              </a:extLst>
            </p:cNvPr>
            <p:cNvCxnSpPr>
              <a:cxnSpLocks/>
            </p:cNvCxnSpPr>
            <p:nvPr/>
          </p:nvCxnSpPr>
          <p:spPr>
            <a:xfrm>
              <a:off x="3795352" y="5402057"/>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286" name="Freeform 52">
              <a:extLst>
                <a:ext uri="{FF2B5EF4-FFF2-40B4-BE49-F238E27FC236}">
                  <a16:creationId xmlns:a16="http://schemas.microsoft.com/office/drawing/2014/main" id="{A5DE6766-5F25-422F-ADEC-0CEAEC44712F}"/>
                </a:ext>
              </a:extLst>
            </p:cNvPr>
            <p:cNvSpPr>
              <a:spLocks noEditPoints="1"/>
            </p:cNvSpPr>
            <p:nvPr/>
          </p:nvSpPr>
          <p:spPr bwMode="auto">
            <a:xfrm>
              <a:off x="2742592" y="5123889"/>
              <a:ext cx="649426" cy="566101"/>
            </a:xfrm>
            <a:custGeom>
              <a:avLst/>
              <a:gdLst>
                <a:gd name="T0" fmla="*/ 240 w 320"/>
                <a:gd name="T1" fmla="*/ 0 h 278"/>
                <a:gd name="T2" fmla="*/ 80 w 320"/>
                <a:gd name="T3" fmla="*/ 0 h 278"/>
                <a:gd name="T4" fmla="*/ 0 w 320"/>
                <a:gd name="T5" fmla="*/ 139 h 278"/>
                <a:gd name="T6" fmla="*/ 80 w 320"/>
                <a:gd name="T7" fmla="*/ 278 h 278"/>
                <a:gd name="T8" fmla="*/ 240 w 320"/>
                <a:gd name="T9" fmla="*/ 278 h 278"/>
                <a:gd name="T10" fmla="*/ 320 w 320"/>
                <a:gd name="T11" fmla="*/ 139 h 278"/>
                <a:gd name="T12" fmla="*/ 240 w 320"/>
                <a:gd name="T13" fmla="*/ 0 h 278"/>
                <a:gd name="T14" fmla="*/ 240 w 320"/>
                <a:gd name="T15" fmla="*/ 201 h 278"/>
                <a:gd name="T16" fmla="*/ 219 w 320"/>
                <a:gd name="T17" fmla="*/ 223 h 278"/>
                <a:gd name="T18" fmla="*/ 101 w 320"/>
                <a:gd name="T19" fmla="*/ 223 h 278"/>
                <a:gd name="T20" fmla="*/ 79 w 320"/>
                <a:gd name="T21" fmla="*/ 201 h 278"/>
                <a:gd name="T22" fmla="*/ 79 w 320"/>
                <a:gd name="T23" fmla="*/ 77 h 278"/>
                <a:gd name="T24" fmla="*/ 101 w 320"/>
                <a:gd name="T25" fmla="*/ 55 h 278"/>
                <a:gd name="T26" fmla="*/ 188 w 320"/>
                <a:gd name="T27" fmla="*/ 55 h 278"/>
                <a:gd name="T28" fmla="*/ 204 w 320"/>
                <a:gd name="T29" fmla="*/ 55 h 278"/>
                <a:gd name="T30" fmla="*/ 206 w 320"/>
                <a:gd name="T31" fmla="*/ 55 h 278"/>
                <a:gd name="T32" fmla="*/ 240 w 320"/>
                <a:gd name="T33" fmla="*/ 88 h 278"/>
                <a:gd name="T34" fmla="*/ 240 w 320"/>
                <a:gd name="T35" fmla="*/ 106 h 278"/>
                <a:gd name="T36" fmla="*/ 240 w 320"/>
                <a:gd name="T37" fmla="*/ 20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0" h="278">
                  <a:moveTo>
                    <a:pt x="240" y="0"/>
                  </a:moveTo>
                  <a:cubicBezTo>
                    <a:pt x="80" y="0"/>
                    <a:pt x="80" y="0"/>
                    <a:pt x="80" y="0"/>
                  </a:cubicBezTo>
                  <a:cubicBezTo>
                    <a:pt x="0" y="139"/>
                    <a:pt x="0" y="139"/>
                    <a:pt x="0" y="139"/>
                  </a:cubicBezTo>
                  <a:cubicBezTo>
                    <a:pt x="80" y="278"/>
                    <a:pt x="80" y="278"/>
                    <a:pt x="80" y="278"/>
                  </a:cubicBezTo>
                  <a:cubicBezTo>
                    <a:pt x="240" y="278"/>
                    <a:pt x="240" y="278"/>
                    <a:pt x="240" y="278"/>
                  </a:cubicBezTo>
                  <a:cubicBezTo>
                    <a:pt x="320" y="139"/>
                    <a:pt x="320" y="139"/>
                    <a:pt x="320" y="139"/>
                  </a:cubicBezTo>
                  <a:lnTo>
                    <a:pt x="240" y="0"/>
                  </a:lnTo>
                  <a:close/>
                  <a:moveTo>
                    <a:pt x="240" y="201"/>
                  </a:moveTo>
                  <a:cubicBezTo>
                    <a:pt x="240" y="213"/>
                    <a:pt x="231" y="223"/>
                    <a:pt x="219" y="223"/>
                  </a:cubicBezTo>
                  <a:cubicBezTo>
                    <a:pt x="101" y="223"/>
                    <a:pt x="101" y="223"/>
                    <a:pt x="101" y="223"/>
                  </a:cubicBezTo>
                  <a:cubicBezTo>
                    <a:pt x="89" y="223"/>
                    <a:pt x="79" y="213"/>
                    <a:pt x="79" y="201"/>
                  </a:cubicBezTo>
                  <a:cubicBezTo>
                    <a:pt x="79" y="77"/>
                    <a:pt x="79" y="77"/>
                    <a:pt x="79" y="77"/>
                  </a:cubicBezTo>
                  <a:cubicBezTo>
                    <a:pt x="79" y="65"/>
                    <a:pt x="89" y="55"/>
                    <a:pt x="101" y="55"/>
                  </a:cubicBezTo>
                  <a:cubicBezTo>
                    <a:pt x="188" y="55"/>
                    <a:pt x="188" y="55"/>
                    <a:pt x="188" y="55"/>
                  </a:cubicBezTo>
                  <a:cubicBezTo>
                    <a:pt x="196" y="55"/>
                    <a:pt x="204" y="55"/>
                    <a:pt x="204" y="55"/>
                  </a:cubicBezTo>
                  <a:cubicBezTo>
                    <a:pt x="206" y="55"/>
                    <a:pt x="206" y="55"/>
                    <a:pt x="206" y="55"/>
                  </a:cubicBezTo>
                  <a:cubicBezTo>
                    <a:pt x="240" y="88"/>
                    <a:pt x="240" y="88"/>
                    <a:pt x="240" y="88"/>
                  </a:cubicBezTo>
                  <a:cubicBezTo>
                    <a:pt x="240" y="106"/>
                    <a:pt x="240" y="106"/>
                    <a:pt x="240" y="106"/>
                  </a:cubicBezTo>
                  <a:cubicBezTo>
                    <a:pt x="240" y="201"/>
                    <a:pt x="240" y="201"/>
                    <a:pt x="240" y="20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87" name="Freeform 53">
              <a:extLst>
                <a:ext uri="{FF2B5EF4-FFF2-40B4-BE49-F238E27FC236}">
                  <a16:creationId xmlns:a16="http://schemas.microsoft.com/office/drawing/2014/main" id="{EC7AB43B-FD62-458F-A5EB-B13A3FAE2DCC}"/>
                </a:ext>
              </a:extLst>
            </p:cNvPr>
            <p:cNvSpPr>
              <a:spLocks/>
            </p:cNvSpPr>
            <p:nvPr/>
          </p:nvSpPr>
          <p:spPr bwMode="auto">
            <a:xfrm>
              <a:off x="3012327" y="5437435"/>
              <a:ext cx="30925" cy="69582"/>
            </a:xfrm>
            <a:custGeom>
              <a:avLst/>
              <a:gdLst>
                <a:gd name="T0" fmla="*/ 15 w 15"/>
                <a:gd name="T1" fmla="*/ 7 h 34"/>
                <a:gd name="T2" fmla="*/ 14 w 15"/>
                <a:gd name="T3" fmla="*/ 4 h 34"/>
                <a:gd name="T4" fmla="*/ 13 w 15"/>
                <a:gd name="T5" fmla="*/ 2 h 34"/>
                <a:gd name="T6" fmla="*/ 11 w 15"/>
                <a:gd name="T7" fmla="*/ 1 h 34"/>
                <a:gd name="T8" fmla="*/ 8 w 15"/>
                <a:gd name="T9" fmla="*/ 0 h 34"/>
                <a:gd name="T10" fmla="*/ 4 w 15"/>
                <a:gd name="T11" fmla="*/ 2 h 34"/>
                <a:gd name="T12" fmla="*/ 2 w 15"/>
                <a:gd name="T13" fmla="*/ 5 h 34"/>
                <a:gd name="T14" fmla="*/ 1 w 15"/>
                <a:gd name="T15" fmla="*/ 10 h 34"/>
                <a:gd name="T16" fmla="*/ 0 w 15"/>
                <a:gd name="T17" fmla="*/ 17 h 34"/>
                <a:gd name="T18" fmla="*/ 1 w 15"/>
                <a:gd name="T19" fmla="*/ 25 h 34"/>
                <a:gd name="T20" fmla="*/ 2 w 15"/>
                <a:gd name="T21" fmla="*/ 30 h 34"/>
                <a:gd name="T22" fmla="*/ 4 w 15"/>
                <a:gd name="T23" fmla="*/ 33 h 34"/>
                <a:gd name="T24" fmla="*/ 7 w 15"/>
                <a:gd name="T25" fmla="*/ 34 h 34"/>
                <a:gd name="T26" fmla="*/ 10 w 15"/>
                <a:gd name="T27" fmla="*/ 33 h 34"/>
                <a:gd name="T28" fmla="*/ 12 w 15"/>
                <a:gd name="T29" fmla="*/ 32 h 34"/>
                <a:gd name="T30" fmla="*/ 13 w 15"/>
                <a:gd name="T31" fmla="*/ 29 h 34"/>
                <a:gd name="T32" fmla="*/ 14 w 15"/>
                <a:gd name="T33" fmla="*/ 26 h 34"/>
                <a:gd name="T34" fmla="*/ 15 w 15"/>
                <a:gd name="T35" fmla="*/ 22 h 34"/>
                <a:gd name="T36" fmla="*/ 15 w 15"/>
                <a:gd name="T37" fmla="*/ 17 h 34"/>
                <a:gd name="T38" fmla="*/ 15 w 15"/>
                <a:gd name="T39" fmla="*/ 11 h 34"/>
                <a:gd name="T40" fmla="*/ 15 w 15"/>
                <a:gd name="T41"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34">
                  <a:moveTo>
                    <a:pt x="15" y="7"/>
                  </a:moveTo>
                  <a:cubicBezTo>
                    <a:pt x="15" y="6"/>
                    <a:pt x="14" y="5"/>
                    <a:pt x="14" y="4"/>
                  </a:cubicBezTo>
                  <a:cubicBezTo>
                    <a:pt x="13" y="3"/>
                    <a:pt x="13" y="3"/>
                    <a:pt x="13" y="2"/>
                  </a:cubicBezTo>
                  <a:cubicBezTo>
                    <a:pt x="12" y="2"/>
                    <a:pt x="11" y="2"/>
                    <a:pt x="11" y="1"/>
                  </a:cubicBezTo>
                  <a:cubicBezTo>
                    <a:pt x="10" y="1"/>
                    <a:pt x="9" y="0"/>
                    <a:pt x="8" y="0"/>
                  </a:cubicBezTo>
                  <a:cubicBezTo>
                    <a:pt x="7" y="0"/>
                    <a:pt x="6" y="1"/>
                    <a:pt x="4" y="2"/>
                  </a:cubicBezTo>
                  <a:cubicBezTo>
                    <a:pt x="4" y="2"/>
                    <a:pt x="2" y="3"/>
                    <a:pt x="2" y="5"/>
                  </a:cubicBezTo>
                  <a:cubicBezTo>
                    <a:pt x="2" y="6"/>
                    <a:pt x="2" y="8"/>
                    <a:pt x="1" y="10"/>
                  </a:cubicBezTo>
                  <a:cubicBezTo>
                    <a:pt x="1" y="12"/>
                    <a:pt x="0" y="14"/>
                    <a:pt x="0" y="17"/>
                  </a:cubicBezTo>
                  <a:cubicBezTo>
                    <a:pt x="0" y="20"/>
                    <a:pt x="0" y="23"/>
                    <a:pt x="1" y="25"/>
                  </a:cubicBezTo>
                  <a:cubicBezTo>
                    <a:pt x="1" y="27"/>
                    <a:pt x="2" y="29"/>
                    <a:pt x="2" y="30"/>
                  </a:cubicBezTo>
                  <a:cubicBezTo>
                    <a:pt x="3" y="32"/>
                    <a:pt x="4" y="32"/>
                    <a:pt x="4" y="33"/>
                  </a:cubicBezTo>
                  <a:cubicBezTo>
                    <a:pt x="5" y="34"/>
                    <a:pt x="6" y="34"/>
                    <a:pt x="7" y="34"/>
                  </a:cubicBezTo>
                  <a:cubicBezTo>
                    <a:pt x="8" y="34"/>
                    <a:pt x="9" y="34"/>
                    <a:pt x="10" y="33"/>
                  </a:cubicBezTo>
                  <a:cubicBezTo>
                    <a:pt x="11" y="33"/>
                    <a:pt x="11" y="32"/>
                    <a:pt x="12" y="32"/>
                  </a:cubicBezTo>
                  <a:cubicBezTo>
                    <a:pt x="13" y="31"/>
                    <a:pt x="13" y="30"/>
                    <a:pt x="13" y="29"/>
                  </a:cubicBezTo>
                  <a:cubicBezTo>
                    <a:pt x="14" y="28"/>
                    <a:pt x="14" y="27"/>
                    <a:pt x="14" y="26"/>
                  </a:cubicBezTo>
                  <a:cubicBezTo>
                    <a:pt x="14" y="25"/>
                    <a:pt x="15" y="23"/>
                    <a:pt x="15" y="22"/>
                  </a:cubicBezTo>
                  <a:cubicBezTo>
                    <a:pt x="15" y="21"/>
                    <a:pt x="15" y="19"/>
                    <a:pt x="15" y="17"/>
                  </a:cubicBezTo>
                  <a:cubicBezTo>
                    <a:pt x="15" y="15"/>
                    <a:pt x="15" y="12"/>
                    <a:pt x="15" y="11"/>
                  </a:cubicBezTo>
                  <a:cubicBezTo>
                    <a:pt x="15" y="10"/>
                    <a:pt x="15" y="9"/>
                    <a:pt x="15" y="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88" name="Freeform 54">
              <a:extLst>
                <a:ext uri="{FF2B5EF4-FFF2-40B4-BE49-F238E27FC236}">
                  <a16:creationId xmlns:a16="http://schemas.microsoft.com/office/drawing/2014/main" id="{BE078F39-9F3F-4344-A2D1-34F2AD6F1099}"/>
                </a:ext>
              </a:extLst>
            </p:cNvPr>
            <p:cNvSpPr>
              <a:spLocks/>
            </p:cNvSpPr>
            <p:nvPr/>
          </p:nvSpPr>
          <p:spPr bwMode="auto">
            <a:xfrm>
              <a:off x="3089640" y="5306863"/>
              <a:ext cx="28348" cy="67864"/>
            </a:xfrm>
            <a:custGeom>
              <a:avLst/>
              <a:gdLst>
                <a:gd name="T0" fmla="*/ 14 w 14"/>
                <a:gd name="T1" fmla="*/ 7 h 33"/>
                <a:gd name="T2" fmla="*/ 14 w 14"/>
                <a:gd name="T3" fmla="*/ 3 h 33"/>
                <a:gd name="T4" fmla="*/ 12 w 14"/>
                <a:gd name="T5" fmla="*/ 2 h 33"/>
                <a:gd name="T6" fmla="*/ 10 w 14"/>
                <a:gd name="T7" fmla="*/ 0 h 33"/>
                <a:gd name="T8" fmla="*/ 8 w 14"/>
                <a:gd name="T9" fmla="*/ 0 h 33"/>
                <a:gd name="T10" fmla="*/ 4 w 14"/>
                <a:gd name="T11" fmla="*/ 1 h 33"/>
                <a:gd name="T12" fmla="*/ 2 w 14"/>
                <a:gd name="T13" fmla="*/ 4 h 33"/>
                <a:gd name="T14" fmla="*/ 1 w 14"/>
                <a:gd name="T15" fmla="*/ 9 h 33"/>
                <a:gd name="T16" fmla="*/ 0 w 14"/>
                <a:gd name="T17" fmla="*/ 16 h 33"/>
                <a:gd name="T18" fmla="*/ 1 w 14"/>
                <a:gd name="T19" fmla="*/ 25 h 33"/>
                <a:gd name="T20" fmla="*/ 2 w 14"/>
                <a:gd name="T21" fmla="*/ 30 h 33"/>
                <a:gd name="T22" fmla="*/ 4 w 14"/>
                <a:gd name="T23" fmla="*/ 32 h 33"/>
                <a:gd name="T24" fmla="*/ 7 w 14"/>
                <a:gd name="T25" fmla="*/ 33 h 33"/>
                <a:gd name="T26" fmla="*/ 10 w 14"/>
                <a:gd name="T27" fmla="*/ 32 h 33"/>
                <a:gd name="T28" fmla="*/ 12 w 14"/>
                <a:gd name="T29" fmla="*/ 31 h 33"/>
                <a:gd name="T30" fmla="*/ 13 w 14"/>
                <a:gd name="T31" fmla="*/ 28 h 33"/>
                <a:gd name="T32" fmla="*/ 14 w 14"/>
                <a:gd name="T33" fmla="*/ 25 h 33"/>
                <a:gd name="T34" fmla="*/ 14 w 14"/>
                <a:gd name="T35" fmla="*/ 21 h 33"/>
                <a:gd name="T36" fmla="*/ 14 w 14"/>
                <a:gd name="T37" fmla="*/ 16 h 33"/>
                <a:gd name="T38" fmla="*/ 14 w 14"/>
                <a:gd name="T39" fmla="*/ 10 h 33"/>
                <a:gd name="T40" fmla="*/ 14 w 14"/>
                <a:gd name="T41"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 h="33">
                  <a:moveTo>
                    <a:pt x="14" y="7"/>
                  </a:moveTo>
                  <a:cubicBezTo>
                    <a:pt x="14" y="5"/>
                    <a:pt x="14" y="4"/>
                    <a:pt x="14" y="3"/>
                  </a:cubicBezTo>
                  <a:cubicBezTo>
                    <a:pt x="13" y="3"/>
                    <a:pt x="13" y="2"/>
                    <a:pt x="12" y="2"/>
                  </a:cubicBezTo>
                  <a:cubicBezTo>
                    <a:pt x="12" y="1"/>
                    <a:pt x="11" y="1"/>
                    <a:pt x="10" y="0"/>
                  </a:cubicBezTo>
                  <a:cubicBezTo>
                    <a:pt x="10" y="0"/>
                    <a:pt x="9" y="0"/>
                    <a:pt x="8" y="0"/>
                  </a:cubicBezTo>
                  <a:cubicBezTo>
                    <a:pt x="7" y="0"/>
                    <a:pt x="5" y="0"/>
                    <a:pt x="4" y="1"/>
                  </a:cubicBezTo>
                  <a:cubicBezTo>
                    <a:pt x="3" y="2"/>
                    <a:pt x="2" y="3"/>
                    <a:pt x="2" y="4"/>
                  </a:cubicBezTo>
                  <a:cubicBezTo>
                    <a:pt x="1" y="5"/>
                    <a:pt x="1" y="7"/>
                    <a:pt x="1" y="9"/>
                  </a:cubicBezTo>
                  <a:cubicBezTo>
                    <a:pt x="1" y="11"/>
                    <a:pt x="0" y="14"/>
                    <a:pt x="0" y="16"/>
                  </a:cubicBezTo>
                  <a:cubicBezTo>
                    <a:pt x="0" y="19"/>
                    <a:pt x="0" y="23"/>
                    <a:pt x="1" y="25"/>
                  </a:cubicBezTo>
                  <a:cubicBezTo>
                    <a:pt x="1" y="26"/>
                    <a:pt x="1" y="28"/>
                    <a:pt x="2" y="30"/>
                  </a:cubicBezTo>
                  <a:cubicBezTo>
                    <a:pt x="3" y="31"/>
                    <a:pt x="3" y="32"/>
                    <a:pt x="4" y="32"/>
                  </a:cubicBezTo>
                  <a:cubicBezTo>
                    <a:pt x="5" y="33"/>
                    <a:pt x="6" y="33"/>
                    <a:pt x="7" y="33"/>
                  </a:cubicBezTo>
                  <a:cubicBezTo>
                    <a:pt x="8" y="33"/>
                    <a:pt x="9" y="33"/>
                    <a:pt x="10" y="32"/>
                  </a:cubicBezTo>
                  <a:cubicBezTo>
                    <a:pt x="10" y="32"/>
                    <a:pt x="11" y="32"/>
                    <a:pt x="12" y="31"/>
                  </a:cubicBezTo>
                  <a:cubicBezTo>
                    <a:pt x="12" y="30"/>
                    <a:pt x="13" y="30"/>
                    <a:pt x="13" y="28"/>
                  </a:cubicBezTo>
                  <a:cubicBezTo>
                    <a:pt x="14" y="28"/>
                    <a:pt x="14" y="26"/>
                    <a:pt x="14" y="25"/>
                  </a:cubicBezTo>
                  <a:cubicBezTo>
                    <a:pt x="14" y="24"/>
                    <a:pt x="14" y="23"/>
                    <a:pt x="14" y="21"/>
                  </a:cubicBezTo>
                  <a:cubicBezTo>
                    <a:pt x="14" y="20"/>
                    <a:pt x="14" y="18"/>
                    <a:pt x="14" y="16"/>
                  </a:cubicBezTo>
                  <a:cubicBezTo>
                    <a:pt x="14" y="14"/>
                    <a:pt x="14" y="12"/>
                    <a:pt x="14" y="10"/>
                  </a:cubicBezTo>
                  <a:cubicBezTo>
                    <a:pt x="14" y="9"/>
                    <a:pt x="14" y="8"/>
                    <a:pt x="14" y="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89" name="Freeform 55">
              <a:extLst>
                <a:ext uri="{FF2B5EF4-FFF2-40B4-BE49-F238E27FC236}">
                  <a16:creationId xmlns:a16="http://schemas.microsoft.com/office/drawing/2014/main" id="{69E74A7A-84D6-490D-AFDE-F5EAECFD7095}"/>
                </a:ext>
              </a:extLst>
            </p:cNvPr>
            <p:cNvSpPr>
              <a:spLocks noEditPoints="1"/>
            </p:cNvSpPr>
            <p:nvPr/>
          </p:nvSpPr>
          <p:spPr bwMode="auto">
            <a:xfrm>
              <a:off x="2927283" y="5260475"/>
              <a:ext cx="278326" cy="292929"/>
            </a:xfrm>
            <a:custGeom>
              <a:avLst/>
              <a:gdLst>
                <a:gd name="T0" fmla="*/ 97 w 137"/>
                <a:gd name="T1" fmla="*/ 0 h 144"/>
                <a:gd name="T2" fmla="*/ 0 w 137"/>
                <a:gd name="T3" fmla="*/ 10 h 144"/>
                <a:gd name="T4" fmla="*/ 10 w 137"/>
                <a:gd name="T5" fmla="*/ 144 h 144"/>
                <a:gd name="T6" fmla="*/ 137 w 137"/>
                <a:gd name="T7" fmla="*/ 134 h 144"/>
                <a:gd name="T8" fmla="*/ 110 w 137"/>
                <a:gd name="T9" fmla="*/ 28 h 144"/>
                <a:gd name="T10" fmla="*/ 36 w 137"/>
                <a:gd name="T11" fmla="*/ 25 h 144"/>
                <a:gd name="T12" fmla="*/ 37 w 137"/>
                <a:gd name="T13" fmla="*/ 23 h 144"/>
                <a:gd name="T14" fmla="*/ 48 w 137"/>
                <a:gd name="T15" fmla="*/ 16 h 144"/>
                <a:gd name="T16" fmla="*/ 49 w 137"/>
                <a:gd name="T17" fmla="*/ 16 h 144"/>
                <a:gd name="T18" fmla="*/ 52 w 137"/>
                <a:gd name="T19" fmla="*/ 16 h 144"/>
                <a:gd name="T20" fmla="*/ 55 w 137"/>
                <a:gd name="T21" fmla="*/ 16 h 144"/>
                <a:gd name="T22" fmla="*/ 56 w 137"/>
                <a:gd name="T23" fmla="*/ 17 h 144"/>
                <a:gd name="T24" fmla="*/ 64 w 137"/>
                <a:gd name="T25" fmla="*/ 57 h 144"/>
                <a:gd name="T26" fmla="*/ 65 w 137"/>
                <a:gd name="T27" fmla="*/ 57 h 144"/>
                <a:gd name="T28" fmla="*/ 65 w 137"/>
                <a:gd name="T29" fmla="*/ 60 h 144"/>
                <a:gd name="T30" fmla="*/ 65 w 137"/>
                <a:gd name="T31" fmla="*/ 64 h 144"/>
                <a:gd name="T32" fmla="*/ 64 w 137"/>
                <a:gd name="T33" fmla="*/ 64 h 144"/>
                <a:gd name="T34" fmla="*/ 37 w 137"/>
                <a:gd name="T35" fmla="*/ 64 h 144"/>
                <a:gd name="T36" fmla="*/ 36 w 137"/>
                <a:gd name="T37" fmla="*/ 62 h 144"/>
                <a:gd name="T38" fmla="*/ 36 w 137"/>
                <a:gd name="T39" fmla="*/ 58 h 144"/>
                <a:gd name="T40" fmla="*/ 37 w 137"/>
                <a:gd name="T41" fmla="*/ 57 h 144"/>
                <a:gd name="T42" fmla="*/ 46 w 137"/>
                <a:gd name="T43" fmla="*/ 57 h 144"/>
                <a:gd name="T44" fmla="*/ 39 w 137"/>
                <a:gd name="T45" fmla="*/ 30 h 144"/>
                <a:gd name="T46" fmla="*/ 37 w 137"/>
                <a:gd name="T47" fmla="*/ 31 h 144"/>
                <a:gd name="T48" fmla="*/ 36 w 137"/>
                <a:gd name="T49" fmla="*/ 28 h 144"/>
                <a:gd name="T50" fmla="*/ 65 w 137"/>
                <a:gd name="T51" fmla="*/ 114 h 144"/>
                <a:gd name="T52" fmla="*/ 57 w 137"/>
                <a:gd name="T53" fmla="*/ 127 h 144"/>
                <a:gd name="T54" fmla="*/ 41 w 137"/>
                <a:gd name="T55" fmla="*/ 127 h 144"/>
                <a:gd name="T56" fmla="*/ 33 w 137"/>
                <a:gd name="T57" fmla="*/ 115 h 144"/>
                <a:gd name="T58" fmla="*/ 33 w 137"/>
                <a:gd name="T59" fmla="*/ 94 h 144"/>
                <a:gd name="T60" fmla="*/ 41 w 137"/>
                <a:gd name="T61" fmla="*/ 81 h 144"/>
                <a:gd name="T62" fmla="*/ 58 w 137"/>
                <a:gd name="T63" fmla="*/ 81 h 144"/>
                <a:gd name="T64" fmla="*/ 65 w 137"/>
                <a:gd name="T65" fmla="*/ 94 h 144"/>
                <a:gd name="T66" fmla="*/ 65 w 137"/>
                <a:gd name="T67" fmla="*/ 114 h 144"/>
                <a:gd name="T68" fmla="*/ 103 w 137"/>
                <a:gd name="T69" fmla="*/ 127 h 144"/>
                <a:gd name="T70" fmla="*/ 101 w 137"/>
                <a:gd name="T71" fmla="*/ 128 h 144"/>
                <a:gd name="T72" fmla="*/ 74 w 137"/>
                <a:gd name="T73" fmla="*/ 128 h 144"/>
                <a:gd name="T74" fmla="*/ 74 w 137"/>
                <a:gd name="T75" fmla="*/ 126 h 144"/>
                <a:gd name="T76" fmla="*/ 74 w 137"/>
                <a:gd name="T77" fmla="*/ 122 h 144"/>
                <a:gd name="T78" fmla="*/ 74 w 137"/>
                <a:gd name="T79" fmla="*/ 120 h 144"/>
                <a:gd name="T80" fmla="*/ 84 w 137"/>
                <a:gd name="T81" fmla="*/ 120 h 144"/>
                <a:gd name="T82" fmla="*/ 76 w 137"/>
                <a:gd name="T83" fmla="*/ 94 h 144"/>
                <a:gd name="T84" fmla="*/ 74 w 137"/>
                <a:gd name="T85" fmla="*/ 94 h 144"/>
                <a:gd name="T86" fmla="*/ 74 w 137"/>
                <a:gd name="T87" fmla="*/ 91 h 144"/>
                <a:gd name="T88" fmla="*/ 74 w 137"/>
                <a:gd name="T89" fmla="*/ 89 h 144"/>
                <a:gd name="T90" fmla="*/ 75 w 137"/>
                <a:gd name="T91" fmla="*/ 87 h 144"/>
                <a:gd name="T92" fmla="*/ 86 w 137"/>
                <a:gd name="T93" fmla="*/ 81 h 144"/>
                <a:gd name="T94" fmla="*/ 88 w 137"/>
                <a:gd name="T95" fmla="*/ 81 h 144"/>
                <a:gd name="T96" fmla="*/ 92 w 137"/>
                <a:gd name="T97" fmla="*/ 81 h 144"/>
                <a:gd name="T98" fmla="*/ 94 w 137"/>
                <a:gd name="T99" fmla="*/ 81 h 144"/>
                <a:gd name="T100" fmla="*/ 94 w 137"/>
                <a:gd name="T101" fmla="*/ 121 h 144"/>
                <a:gd name="T102" fmla="*/ 102 w 137"/>
                <a:gd name="T103" fmla="*/ 121 h 144"/>
                <a:gd name="T104" fmla="*/ 103 w 137"/>
                <a:gd name="T105" fmla="*/ 123 h 144"/>
                <a:gd name="T106" fmla="*/ 103 w 137"/>
                <a:gd name="T107" fmla="*/ 126 h 144"/>
                <a:gd name="T108" fmla="*/ 100 w 137"/>
                <a:gd name="T109" fmla="*/ 57 h 144"/>
                <a:gd name="T110" fmla="*/ 87 w 137"/>
                <a:gd name="T111" fmla="*/ 64 h 144"/>
                <a:gd name="T112" fmla="*/ 73 w 137"/>
                <a:gd name="T113" fmla="*/ 58 h 144"/>
                <a:gd name="T114" fmla="*/ 70 w 137"/>
                <a:gd name="T115" fmla="*/ 40 h 144"/>
                <a:gd name="T116" fmla="*/ 74 w 137"/>
                <a:gd name="T117" fmla="*/ 22 h 144"/>
                <a:gd name="T118" fmla="*/ 87 w 137"/>
                <a:gd name="T119" fmla="*/ 15 h 144"/>
                <a:gd name="T120" fmla="*/ 101 w 137"/>
                <a:gd name="T121" fmla="*/ 21 h 144"/>
                <a:gd name="T122" fmla="*/ 104 w 137"/>
                <a:gd name="T123"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 h="144">
                  <a:moveTo>
                    <a:pt x="110" y="0"/>
                  </a:moveTo>
                  <a:cubicBezTo>
                    <a:pt x="107" y="0"/>
                    <a:pt x="102" y="0"/>
                    <a:pt x="97" y="0"/>
                  </a:cubicBezTo>
                  <a:cubicBezTo>
                    <a:pt x="10" y="0"/>
                    <a:pt x="10" y="0"/>
                    <a:pt x="10" y="0"/>
                  </a:cubicBezTo>
                  <a:cubicBezTo>
                    <a:pt x="5" y="0"/>
                    <a:pt x="0" y="5"/>
                    <a:pt x="0" y="10"/>
                  </a:cubicBezTo>
                  <a:cubicBezTo>
                    <a:pt x="0" y="134"/>
                    <a:pt x="0" y="134"/>
                    <a:pt x="0" y="134"/>
                  </a:cubicBezTo>
                  <a:cubicBezTo>
                    <a:pt x="0" y="139"/>
                    <a:pt x="5" y="144"/>
                    <a:pt x="10" y="144"/>
                  </a:cubicBezTo>
                  <a:cubicBezTo>
                    <a:pt x="128" y="144"/>
                    <a:pt x="128" y="144"/>
                    <a:pt x="128" y="144"/>
                  </a:cubicBezTo>
                  <a:cubicBezTo>
                    <a:pt x="133" y="144"/>
                    <a:pt x="137" y="139"/>
                    <a:pt x="137" y="134"/>
                  </a:cubicBezTo>
                  <a:cubicBezTo>
                    <a:pt x="137" y="28"/>
                    <a:pt x="137" y="28"/>
                    <a:pt x="137" y="28"/>
                  </a:cubicBezTo>
                  <a:cubicBezTo>
                    <a:pt x="110" y="28"/>
                    <a:pt x="110" y="28"/>
                    <a:pt x="110" y="28"/>
                  </a:cubicBezTo>
                  <a:cubicBezTo>
                    <a:pt x="110" y="0"/>
                    <a:pt x="110" y="0"/>
                    <a:pt x="110" y="0"/>
                  </a:cubicBezTo>
                  <a:close/>
                  <a:moveTo>
                    <a:pt x="36" y="25"/>
                  </a:moveTo>
                  <a:cubicBezTo>
                    <a:pt x="36" y="25"/>
                    <a:pt x="36" y="25"/>
                    <a:pt x="36" y="24"/>
                  </a:cubicBezTo>
                  <a:cubicBezTo>
                    <a:pt x="36" y="24"/>
                    <a:pt x="36" y="23"/>
                    <a:pt x="37" y="23"/>
                  </a:cubicBezTo>
                  <a:cubicBezTo>
                    <a:pt x="37" y="23"/>
                    <a:pt x="37" y="23"/>
                    <a:pt x="37" y="23"/>
                  </a:cubicBezTo>
                  <a:cubicBezTo>
                    <a:pt x="48" y="16"/>
                    <a:pt x="48" y="16"/>
                    <a:pt x="48" y="16"/>
                  </a:cubicBezTo>
                  <a:cubicBezTo>
                    <a:pt x="48" y="16"/>
                    <a:pt x="48" y="16"/>
                    <a:pt x="48" y="16"/>
                  </a:cubicBezTo>
                  <a:cubicBezTo>
                    <a:pt x="49" y="16"/>
                    <a:pt x="49" y="16"/>
                    <a:pt x="49" y="16"/>
                  </a:cubicBezTo>
                  <a:cubicBezTo>
                    <a:pt x="49" y="16"/>
                    <a:pt x="49" y="16"/>
                    <a:pt x="50" y="16"/>
                  </a:cubicBezTo>
                  <a:cubicBezTo>
                    <a:pt x="51" y="16"/>
                    <a:pt x="51" y="16"/>
                    <a:pt x="52" y="16"/>
                  </a:cubicBezTo>
                  <a:cubicBezTo>
                    <a:pt x="53" y="16"/>
                    <a:pt x="54" y="16"/>
                    <a:pt x="54" y="16"/>
                  </a:cubicBezTo>
                  <a:cubicBezTo>
                    <a:pt x="55" y="16"/>
                    <a:pt x="55" y="16"/>
                    <a:pt x="55" y="16"/>
                  </a:cubicBezTo>
                  <a:cubicBezTo>
                    <a:pt x="55" y="16"/>
                    <a:pt x="56" y="16"/>
                    <a:pt x="56" y="17"/>
                  </a:cubicBezTo>
                  <a:cubicBezTo>
                    <a:pt x="56" y="17"/>
                    <a:pt x="56" y="17"/>
                    <a:pt x="56" y="17"/>
                  </a:cubicBezTo>
                  <a:cubicBezTo>
                    <a:pt x="56" y="57"/>
                    <a:pt x="56" y="57"/>
                    <a:pt x="56" y="57"/>
                  </a:cubicBezTo>
                  <a:cubicBezTo>
                    <a:pt x="64" y="57"/>
                    <a:pt x="64" y="57"/>
                    <a:pt x="64" y="57"/>
                  </a:cubicBezTo>
                  <a:cubicBezTo>
                    <a:pt x="64" y="57"/>
                    <a:pt x="64" y="57"/>
                    <a:pt x="64" y="57"/>
                  </a:cubicBezTo>
                  <a:cubicBezTo>
                    <a:pt x="65" y="57"/>
                    <a:pt x="65" y="57"/>
                    <a:pt x="65" y="57"/>
                  </a:cubicBezTo>
                  <a:cubicBezTo>
                    <a:pt x="65" y="57"/>
                    <a:pt x="65" y="58"/>
                    <a:pt x="65" y="58"/>
                  </a:cubicBezTo>
                  <a:cubicBezTo>
                    <a:pt x="65" y="59"/>
                    <a:pt x="65" y="60"/>
                    <a:pt x="65" y="60"/>
                  </a:cubicBezTo>
                  <a:cubicBezTo>
                    <a:pt x="65" y="61"/>
                    <a:pt x="65" y="62"/>
                    <a:pt x="65" y="62"/>
                  </a:cubicBezTo>
                  <a:cubicBezTo>
                    <a:pt x="65" y="63"/>
                    <a:pt x="65" y="63"/>
                    <a:pt x="65" y="64"/>
                  </a:cubicBezTo>
                  <a:cubicBezTo>
                    <a:pt x="65" y="64"/>
                    <a:pt x="65" y="64"/>
                    <a:pt x="64" y="64"/>
                  </a:cubicBezTo>
                  <a:cubicBezTo>
                    <a:pt x="64" y="64"/>
                    <a:pt x="64" y="64"/>
                    <a:pt x="64" y="64"/>
                  </a:cubicBezTo>
                  <a:cubicBezTo>
                    <a:pt x="37" y="64"/>
                    <a:pt x="37" y="64"/>
                    <a:pt x="37" y="64"/>
                  </a:cubicBezTo>
                  <a:cubicBezTo>
                    <a:pt x="37" y="64"/>
                    <a:pt x="37" y="64"/>
                    <a:pt x="37" y="64"/>
                  </a:cubicBezTo>
                  <a:cubicBezTo>
                    <a:pt x="36" y="64"/>
                    <a:pt x="36" y="64"/>
                    <a:pt x="36" y="64"/>
                  </a:cubicBezTo>
                  <a:cubicBezTo>
                    <a:pt x="36" y="64"/>
                    <a:pt x="36" y="63"/>
                    <a:pt x="36" y="62"/>
                  </a:cubicBezTo>
                  <a:cubicBezTo>
                    <a:pt x="36" y="62"/>
                    <a:pt x="36" y="61"/>
                    <a:pt x="36" y="60"/>
                  </a:cubicBezTo>
                  <a:cubicBezTo>
                    <a:pt x="36" y="60"/>
                    <a:pt x="36" y="59"/>
                    <a:pt x="36" y="58"/>
                  </a:cubicBezTo>
                  <a:cubicBezTo>
                    <a:pt x="36" y="58"/>
                    <a:pt x="36" y="58"/>
                    <a:pt x="36" y="57"/>
                  </a:cubicBezTo>
                  <a:cubicBezTo>
                    <a:pt x="36" y="57"/>
                    <a:pt x="36" y="57"/>
                    <a:pt x="37" y="57"/>
                  </a:cubicBezTo>
                  <a:cubicBezTo>
                    <a:pt x="37" y="57"/>
                    <a:pt x="37" y="57"/>
                    <a:pt x="37" y="57"/>
                  </a:cubicBezTo>
                  <a:cubicBezTo>
                    <a:pt x="46" y="57"/>
                    <a:pt x="46" y="57"/>
                    <a:pt x="46" y="57"/>
                  </a:cubicBezTo>
                  <a:cubicBezTo>
                    <a:pt x="46" y="26"/>
                    <a:pt x="46" y="26"/>
                    <a:pt x="46" y="26"/>
                  </a:cubicBezTo>
                  <a:cubicBezTo>
                    <a:pt x="39" y="30"/>
                    <a:pt x="39" y="30"/>
                    <a:pt x="39" y="30"/>
                  </a:cubicBezTo>
                  <a:cubicBezTo>
                    <a:pt x="38" y="30"/>
                    <a:pt x="37" y="31"/>
                    <a:pt x="37" y="31"/>
                  </a:cubicBezTo>
                  <a:cubicBezTo>
                    <a:pt x="37" y="31"/>
                    <a:pt x="37" y="31"/>
                    <a:pt x="37" y="31"/>
                  </a:cubicBezTo>
                  <a:cubicBezTo>
                    <a:pt x="37" y="31"/>
                    <a:pt x="36" y="30"/>
                    <a:pt x="36" y="30"/>
                  </a:cubicBezTo>
                  <a:cubicBezTo>
                    <a:pt x="36" y="29"/>
                    <a:pt x="36" y="28"/>
                    <a:pt x="36" y="28"/>
                  </a:cubicBezTo>
                  <a:cubicBezTo>
                    <a:pt x="36" y="26"/>
                    <a:pt x="36" y="25"/>
                    <a:pt x="36" y="25"/>
                  </a:cubicBezTo>
                  <a:close/>
                  <a:moveTo>
                    <a:pt x="65" y="114"/>
                  </a:moveTo>
                  <a:cubicBezTo>
                    <a:pt x="65" y="117"/>
                    <a:pt x="64" y="120"/>
                    <a:pt x="62" y="122"/>
                  </a:cubicBezTo>
                  <a:cubicBezTo>
                    <a:pt x="61" y="124"/>
                    <a:pt x="59" y="126"/>
                    <a:pt x="57" y="127"/>
                  </a:cubicBezTo>
                  <a:cubicBezTo>
                    <a:pt x="55" y="128"/>
                    <a:pt x="52" y="129"/>
                    <a:pt x="49" y="129"/>
                  </a:cubicBezTo>
                  <a:cubicBezTo>
                    <a:pt x="46" y="129"/>
                    <a:pt x="43" y="128"/>
                    <a:pt x="41" y="127"/>
                  </a:cubicBezTo>
                  <a:cubicBezTo>
                    <a:pt x="39" y="126"/>
                    <a:pt x="37" y="124"/>
                    <a:pt x="35" y="122"/>
                  </a:cubicBezTo>
                  <a:cubicBezTo>
                    <a:pt x="34" y="121"/>
                    <a:pt x="33" y="118"/>
                    <a:pt x="33" y="115"/>
                  </a:cubicBezTo>
                  <a:cubicBezTo>
                    <a:pt x="32" y="112"/>
                    <a:pt x="32" y="108"/>
                    <a:pt x="32" y="105"/>
                  </a:cubicBezTo>
                  <a:cubicBezTo>
                    <a:pt x="32" y="101"/>
                    <a:pt x="32" y="97"/>
                    <a:pt x="33" y="94"/>
                  </a:cubicBezTo>
                  <a:cubicBezTo>
                    <a:pt x="33" y="91"/>
                    <a:pt x="35" y="89"/>
                    <a:pt x="36" y="87"/>
                  </a:cubicBezTo>
                  <a:cubicBezTo>
                    <a:pt x="37" y="85"/>
                    <a:pt x="39" y="83"/>
                    <a:pt x="41" y="81"/>
                  </a:cubicBezTo>
                  <a:cubicBezTo>
                    <a:pt x="43" y="80"/>
                    <a:pt x="46" y="80"/>
                    <a:pt x="49" y="80"/>
                  </a:cubicBezTo>
                  <a:cubicBezTo>
                    <a:pt x="53" y="80"/>
                    <a:pt x="55" y="80"/>
                    <a:pt x="58" y="81"/>
                  </a:cubicBezTo>
                  <a:cubicBezTo>
                    <a:pt x="60" y="83"/>
                    <a:pt x="62" y="84"/>
                    <a:pt x="63" y="86"/>
                  </a:cubicBezTo>
                  <a:cubicBezTo>
                    <a:pt x="64" y="88"/>
                    <a:pt x="65" y="90"/>
                    <a:pt x="65" y="94"/>
                  </a:cubicBezTo>
                  <a:cubicBezTo>
                    <a:pt x="66" y="97"/>
                    <a:pt x="66" y="100"/>
                    <a:pt x="66" y="104"/>
                  </a:cubicBezTo>
                  <a:cubicBezTo>
                    <a:pt x="67" y="108"/>
                    <a:pt x="66" y="111"/>
                    <a:pt x="65" y="114"/>
                  </a:cubicBezTo>
                  <a:close/>
                  <a:moveTo>
                    <a:pt x="103" y="126"/>
                  </a:moveTo>
                  <a:cubicBezTo>
                    <a:pt x="103" y="126"/>
                    <a:pt x="103" y="126"/>
                    <a:pt x="103" y="127"/>
                  </a:cubicBezTo>
                  <a:cubicBezTo>
                    <a:pt x="103" y="127"/>
                    <a:pt x="103" y="128"/>
                    <a:pt x="102" y="128"/>
                  </a:cubicBezTo>
                  <a:cubicBezTo>
                    <a:pt x="101" y="128"/>
                    <a:pt x="101" y="128"/>
                    <a:pt x="101" y="128"/>
                  </a:cubicBezTo>
                  <a:cubicBezTo>
                    <a:pt x="75" y="128"/>
                    <a:pt x="75" y="128"/>
                    <a:pt x="75" y="128"/>
                  </a:cubicBezTo>
                  <a:cubicBezTo>
                    <a:pt x="74" y="128"/>
                    <a:pt x="74" y="128"/>
                    <a:pt x="74" y="128"/>
                  </a:cubicBezTo>
                  <a:cubicBezTo>
                    <a:pt x="74" y="127"/>
                    <a:pt x="74" y="127"/>
                    <a:pt x="74" y="127"/>
                  </a:cubicBezTo>
                  <a:cubicBezTo>
                    <a:pt x="74" y="127"/>
                    <a:pt x="74" y="126"/>
                    <a:pt x="74" y="126"/>
                  </a:cubicBezTo>
                  <a:cubicBezTo>
                    <a:pt x="74" y="125"/>
                    <a:pt x="74" y="124"/>
                    <a:pt x="74" y="124"/>
                  </a:cubicBezTo>
                  <a:cubicBezTo>
                    <a:pt x="74" y="123"/>
                    <a:pt x="74" y="122"/>
                    <a:pt x="74" y="122"/>
                  </a:cubicBezTo>
                  <a:cubicBezTo>
                    <a:pt x="74" y="121"/>
                    <a:pt x="74" y="121"/>
                    <a:pt x="74" y="121"/>
                  </a:cubicBezTo>
                  <a:cubicBezTo>
                    <a:pt x="74" y="121"/>
                    <a:pt x="74" y="120"/>
                    <a:pt x="74" y="120"/>
                  </a:cubicBezTo>
                  <a:cubicBezTo>
                    <a:pt x="75" y="120"/>
                    <a:pt x="75" y="120"/>
                    <a:pt x="75" y="120"/>
                  </a:cubicBezTo>
                  <a:cubicBezTo>
                    <a:pt x="84" y="120"/>
                    <a:pt x="84" y="120"/>
                    <a:pt x="84" y="120"/>
                  </a:cubicBezTo>
                  <a:cubicBezTo>
                    <a:pt x="84" y="89"/>
                    <a:pt x="84" y="89"/>
                    <a:pt x="84" y="89"/>
                  </a:cubicBezTo>
                  <a:cubicBezTo>
                    <a:pt x="76" y="94"/>
                    <a:pt x="76" y="94"/>
                    <a:pt x="76" y="94"/>
                  </a:cubicBezTo>
                  <a:cubicBezTo>
                    <a:pt x="76" y="94"/>
                    <a:pt x="75" y="94"/>
                    <a:pt x="75" y="94"/>
                  </a:cubicBezTo>
                  <a:cubicBezTo>
                    <a:pt x="74" y="94"/>
                    <a:pt x="74" y="94"/>
                    <a:pt x="74" y="94"/>
                  </a:cubicBezTo>
                  <a:cubicBezTo>
                    <a:pt x="74" y="94"/>
                    <a:pt x="74" y="94"/>
                    <a:pt x="74" y="93"/>
                  </a:cubicBezTo>
                  <a:cubicBezTo>
                    <a:pt x="74" y="92"/>
                    <a:pt x="74" y="92"/>
                    <a:pt x="74" y="91"/>
                  </a:cubicBezTo>
                  <a:cubicBezTo>
                    <a:pt x="74" y="90"/>
                    <a:pt x="74" y="90"/>
                    <a:pt x="74" y="90"/>
                  </a:cubicBezTo>
                  <a:cubicBezTo>
                    <a:pt x="74" y="89"/>
                    <a:pt x="74" y="89"/>
                    <a:pt x="74" y="89"/>
                  </a:cubicBezTo>
                  <a:cubicBezTo>
                    <a:pt x="74" y="89"/>
                    <a:pt x="74" y="88"/>
                    <a:pt x="74" y="88"/>
                  </a:cubicBezTo>
                  <a:cubicBezTo>
                    <a:pt x="75" y="87"/>
                    <a:pt x="75" y="87"/>
                    <a:pt x="75" y="87"/>
                  </a:cubicBezTo>
                  <a:cubicBezTo>
                    <a:pt x="85" y="81"/>
                    <a:pt x="85" y="81"/>
                    <a:pt x="85" y="81"/>
                  </a:cubicBezTo>
                  <a:cubicBezTo>
                    <a:pt x="85" y="81"/>
                    <a:pt x="85" y="81"/>
                    <a:pt x="86" y="81"/>
                  </a:cubicBezTo>
                  <a:cubicBezTo>
                    <a:pt x="87" y="81"/>
                    <a:pt x="87" y="81"/>
                    <a:pt x="87" y="81"/>
                  </a:cubicBezTo>
                  <a:cubicBezTo>
                    <a:pt x="87" y="81"/>
                    <a:pt x="87" y="81"/>
                    <a:pt x="88" y="81"/>
                  </a:cubicBezTo>
                  <a:cubicBezTo>
                    <a:pt x="89" y="81"/>
                    <a:pt x="89" y="81"/>
                    <a:pt x="90" y="81"/>
                  </a:cubicBezTo>
                  <a:cubicBezTo>
                    <a:pt x="90" y="81"/>
                    <a:pt x="92" y="81"/>
                    <a:pt x="92" y="81"/>
                  </a:cubicBezTo>
                  <a:cubicBezTo>
                    <a:pt x="92" y="81"/>
                    <a:pt x="93" y="81"/>
                    <a:pt x="93" y="81"/>
                  </a:cubicBezTo>
                  <a:cubicBezTo>
                    <a:pt x="93" y="81"/>
                    <a:pt x="94" y="81"/>
                    <a:pt x="94" y="81"/>
                  </a:cubicBezTo>
                  <a:cubicBezTo>
                    <a:pt x="94" y="82"/>
                    <a:pt x="94" y="82"/>
                    <a:pt x="94" y="82"/>
                  </a:cubicBezTo>
                  <a:cubicBezTo>
                    <a:pt x="94" y="121"/>
                    <a:pt x="94" y="121"/>
                    <a:pt x="94" y="121"/>
                  </a:cubicBezTo>
                  <a:cubicBezTo>
                    <a:pt x="101" y="121"/>
                    <a:pt x="101" y="121"/>
                    <a:pt x="101" y="121"/>
                  </a:cubicBezTo>
                  <a:cubicBezTo>
                    <a:pt x="102" y="121"/>
                    <a:pt x="102" y="121"/>
                    <a:pt x="102" y="121"/>
                  </a:cubicBezTo>
                  <a:cubicBezTo>
                    <a:pt x="103" y="122"/>
                    <a:pt x="103" y="122"/>
                    <a:pt x="103" y="122"/>
                  </a:cubicBezTo>
                  <a:cubicBezTo>
                    <a:pt x="103" y="122"/>
                    <a:pt x="103" y="122"/>
                    <a:pt x="103" y="123"/>
                  </a:cubicBezTo>
                  <a:cubicBezTo>
                    <a:pt x="103" y="124"/>
                    <a:pt x="103" y="124"/>
                    <a:pt x="103" y="125"/>
                  </a:cubicBezTo>
                  <a:cubicBezTo>
                    <a:pt x="103" y="125"/>
                    <a:pt x="103" y="126"/>
                    <a:pt x="103" y="126"/>
                  </a:cubicBezTo>
                  <a:close/>
                  <a:moveTo>
                    <a:pt x="103" y="49"/>
                  </a:moveTo>
                  <a:cubicBezTo>
                    <a:pt x="103" y="53"/>
                    <a:pt x="102" y="55"/>
                    <a:pt x="100" y="57"/>
                  </a:cubicBezTo>
                  <a:cubicBezTo>
                    <a:pt x="99" y="59"/>
                    <a:pt x="97" y="61"/>
                    <a:pt x="95" y="62"/>
                  </a:cubicBezTo>
                  <a:cubicBezTo>
                    <a:pt x="93" y="64"/>
                    <a:pt x="90" y="64"/>
                    <a:pt x="87" y="64"/>
                  </a:cubicBezTo>
                  <a:cubicBezTo>
                    <a:pt x="83" y="64"/>
                    <a:pt x="81" y="64"/>
                    <a:pt x="78" y="62"/>
                  </a:cubicBezTo>
                  <a:cubicBezTo>
                    <a:pt x="76" y="61"/>
                    <a:pt x="74" y="60"/>
                    <a:pt x="73" y="58"/>
                  </a:cubicBezTo>
                  <a:cubicBezTo>
                    <a:pt x="72" y="56"/>
                    <a:pt x="71" y="53"/>
                    <a:pt x="71" y="50"/>
                  </a:cubicBezTo>
                  <a:cubicBezTo>
                    <a:pt x="70" y="47"/>
                    <a:pt x="70" y="44"/>
                    <a:pt x="70" y="40"/>
                  </a:cubicBezTo>
                  <a:cubicBezTo>
                    <a:pt x="70" y="36"/>
                    <a:pt x="70" y="33"/>
                    <a:pt x="71" y="30"/>
                  </a:cubicBezTo>
                  <a:cubicBezTo>
                    <a:pt x="71" y="26"/>
                    <a:pt x="73" y="24"/>
                    <a:pt x="74" y="22"/>
                  </a:cubicBezTo>
                  <a:cubicBezTo>
                    <a:pt x="75" y="20"/>
                    <a:pt x="77" y="18"/>
                    <a:pt x="79" y="17"/>
                  </a:cubicBezTo>
                  <a:cubicBezTo>
                    <a:pt x="81" y="16"/>
                    <a:pt x="84" y="15"/>
                    <a:pt x="87" y="15"/>
                  </a:cubicBezTo>
                  <a:cubicBezTo>
                    <a:pt x="90" y="15"/>
                    <a:pt x="93" y="16"/>
                    <a:pt x="96" y="17"/>
                  </a:cubicBezTo>
                  <a:cubicBezTo>
                    <a:pt x="97" y="18"/>
                    <a:pt x="99" y="19"/>
                    <a:pt x="101" y="21"/>
                  </a:cubicBezTo>
                  <a:cubicBezTo>
                    <a:pt x="102" y="23"/>
                    <a:pt x="103" y="26"/>
                    <a:pt x="103" y="29"/>
                  </a:cubicBezTo>
                  <a:cubicBezTo>
                    <a:pt x="104" y="32"/>
                    <a:pt x="104" y="35"/>
                    <a:pt x="104" y="39"/>
                  </a:cubicBezTo>
                  <a:cubicBezTo>
                    <a:pt x="105" y="43"/>
                    <a:pt x="104" y="46"/>
                    <a:pt x="103" y="49"/>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nvGrpSpPr>
            <p:cNvPr id="119" name="Group 118">
              <a:extLst>
                <a:ext uri="{FF2B5EF4-FFF2-40B4-BE49-F238E27FC236}">
                  <a16:creationId xmlns:a16="http://schemas.microsoft.com/office/drawing/2014/main" id="{EB9021A7-267B-453C-9F19-3A1939399537}"/>
                </a:ext>
              </a:extLst>
            </p:cNvPr>
            <p:cNvGrpSpPr/>
            <p:nvPr/>
          </p:nvGrpSpPr>
          <p:grpSpPr>
            <a:xfrm>
              <a:off x="2514949" y="5290541"/>
              <a:ext cx="284339" cy="228502"/>
              <a:chOff x="2514949" y="5290541"/>
              <a:chExt cx="284339" cy="228502"/>
            </a:xfrm>
          </p:grpSpPr>
          <p:sp>
            <p:nvSpPr>
              <p:cNvPr id="290" name="Rectangle 56">
                <a:extLst>
                  <a:ext uri="{FF2B5EF4-FFF2-40B4-BE49-F238E27FC236}">
                    <a16:creationId xmlns:a16="http://schemas.microsoft.com/office/drawing/2014/main" id="{78BD22CF-052D-4971-9693-4B879A255645}"/>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91" name="Rectangle 57">
                <a:extLst>
                  <a:ext uri="{FF2B5EF4-FFF2-40B4-BE49-F238E27FC236}">
                    <a16:creationId xmlns:a16="http://schemas.microsoft.com/office/drawing/2014/main" id="{742566F4-8FD1-4D3A-A6E8-660850A23A24}"/>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92" name="Rectangle 58">
                <a:extLst>
                  <a:ext uri="{FF2B5EF4-FFF2-40B4-BE49-F238E27FC236}">
                    <a16:creationId xmlns:a16="http://schemas.microsoft.com/office/drawing/2014/main" id="{EAFF57AC-7B31-4E0A-A56A-64D9AB616091}"/>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93" name="Rectangle 59">
                <a:extLst>
                  <a:ext uri="{FF2B5EF4-FFF2-40B4-BE49-F238E27FC236}">
                    <a16:creationId xmlns:a16="http://schemas.microsoft.com/office/drawing/2014/main" id="{CB086BE4-2712-4BFA-AB90-C970FDE00896}"/>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94" name="Rectangle 60">
                <a:extLst>
                  <a:ext uri="{FF2B5EF4-FFF2-40B4-BE49-F238E27FC236}">
                    <a16:creationId xmlns:a16="http://schemas.microsoft.com/office/drawing/2014/main" id="{B84B2BD3-12BE-48CA-B44D-9716B8E17C1D}"/>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95" name="Rectangle 61">
                <a:extLst>
                  <a:ext uri="{FF2B5EF4-FFF2-40B4-BE49-F238E27FC236}">
                    <a16:creationId xmlns:a16="http://schemas.microsoft.com/office/drawing/2014/main" id="{EB7859A5-6579-4856-8784-1F609DABEEF6}"/>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96" name="Freeform 62">
                <a:extLst>
                  <a:ext uri="{FF2B5EF4-FFF2-40B4-BE49-F238E27FC236}">
                    <a16:creationId xmlns:a16="http://schemas.microsoft.com/office/drawing/2014/main" id="{EF76A8BE-BBD5-4C04-BBBA-D656B22B8713}"/>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97" name="Freeform 63">
                <a:extLst>
                  <a:ext uri="{FF2B5EF4-FFF2-40B4-BE49-F238E27FC236}">
                    <a16:creationId xmlns:a16="http://schemas.microsoft.com/office/drawing/2014/main" id="{2595BF1E-AD56-4EE6-83AC-0CED5146C702}"/>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98" name="Freeform 64">
                <a:extLst>
                  <a:ext uri="{FF2B5EF4-FFF2-40B4-BE49-F238E27FC236}">
                    <a16:creationId xmlns:a16="http://schemas.microsoft.com/office/drawing/2014/main" id="{7116BDB5-745F-4F97-9B76-5176A075FB7D}"/>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cxnSp>
          <p:nvCxnSpPr>
            <p:cNvPr id="343" name="Straight Connector 342">
              <a:extLst>
                <a:ext uri="{FF2B5EF4-FFF2-40B4-BE49-F238E27FC236}">
                  <a16:creationId xmlns:a16="http://schemas.microsoft.com/office/drawing/2014/main" id="{E950407C-FD14-468A-B8D9-3AFB90D95110}"/>
                </a:ext>
              </a:extLst>
            </p:cNvPr>
            <p:cNvCxnSpPr>
              <a:stCxn id="311" idx="1"/>
              <a:endCxn id="301" idx="3"/>
            </p:cNvCxnSpPr>
            <p:nvPr/>
          </p:nvCxnSpPr>
          <p:spPr>
            <a:xfrm flipH="1">
              <a:off x="4907597" y="5218164"/>
              <a:ext cx="268306" cy="1887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D1EB9DFE-FCCF-4F3C-BD45-D2007563C6DF}"/>
                </a:ext>
              </a:extLst>
            </p:cNvPr>
            <p:cNvCxnSpPr>
              <a:cxnSpLocks/>
              <a:stCxn id="321" idx="1"/>
            </p:cNvCxnSpPr>
            <p:nvPr/>
          </p:nvCxnSpPr>
          <p:spPr>
            <a:xfrm flipH="1">
              <a:off x="4903439" y="5401494"/>
              <a:ext cx="272464" cy="469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C15139D1-D121-409F-91A7-59DBB8E9AC3D}"/>
                </a:ext>
              </a:extLst>
            </p:cNvPr>
            <p:cNvCxnSpPr>
              <a:cxnSpLocks/>
              <a:stCxn id="331" idx="1"/>
            </p:cNvCxnSpPr>
            <p:nvPr/>
          </p:nvCxnSpPr>
          <p:spPr>
            <a:xfrm flipH="1" flipV="1">
              <a:off x="4903439" y="5406186"/>
              <a:ext cx="272464" cy="178638"/>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10" name="Group 309">
              <a:extLst>
                <a:ext uri="{FF2B5EF4-FFF2-40B4-BE49-F238E27FC236}">
                  <a16:creationId xmlns:a16="http://schemas.microsoft.com/office/drawing/2014/main" id="{496B6D45-829B-4C94-B2E5-305DBFD4B4B6}"/>
                </a:ext>
              </a:extLst>
            </p:cNvPr>
            <p:cNvGrpSpPr/>
            <p:nvPr/>
          </p:nvGrpSpPr>
          <p:grpSpPr>
            <a:xfrm>
              <a:off x="5175903" y="5136111"/>
              <a:ext cx="204208" cy="164106"/>
              <a:chOff x="2514949" y="5290541"/>
              <a:chExt cx="284339" cy="228502"/>
            </a:xfrm>
          </p:grpSpPr>
          <p:sp>
            <p:nvSpPr>
              <p:cNvPr id="311" name="Rectangle 56">
                <a:extLst>
                  <a:ext uri="{FF2B5EF4-FFF2-40B4-BE49-F238E27FC236}">
                    <a16:creationId xmlns:a16="http://schemas.microsoft.com/office/drawing/2014/main" id="{74FD4343-7FDF-4972-8B14-02A4F95CF3A7}"/>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12" name="Rectangle 57">
                <a:extLst>
                  <a:ext uri="{FF2B5EF4-FFF2-40B4-BE49-F238E27FC236}">
                    <a16:creationId xmlns:a16="http://schemas.microsoft.com/office/drawing/2014/main" id="{3EDDA4D5-1D67-472B-AC17-FF81EC3EACB9}"/>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13" name="Rectangle 58">
                <a:extLst>
                  <a:ext uri="{FF2B5EF4-FFF2-40B4-BE49-F238E27FC236}">
                    <a16:creationId xmlns:a16="http://schemas.microsoft.com/office/drawing/2014/main" id="{96EB294A-20D3-4147-8C33-6FD4E6119316}"/>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14" name="Rectangle 59">
                <a:extLst>
                  <a:ext uri="{FF2B5EF4-FFF2-40B4-BE49-F238E27FC236}">
                    <a16:creationId xmlns:a16="http://schemas.microsoft.com/office/drawing/2014/main" id="{94DBA7D3-F68A-4606-885F-BC59BB32BB07}"/>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15" name="Rectangle 60">
                <a:extLst>
                  <a:ext uri="{FF2B5EF4-FFF2-40B4-BE49-F238E27FC236}">
                    <a16:creationId xmlns:a16="http://schemas.microsoft.com/office/drawing/2014/main" id="{61E97E5C-BA58-497B-8D6A-7379F59E60FE}"/>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16" name="Rectangle 61">
                <a:extLst>
                  <a:ext uri="{FF2B5EF4-FFF2-40B4-BE49-F238E27FC236}">
                    <a16:creationId xmlns:a16="http://schemas.microsoft.com/office/drawing/2014/main" id="{F9A56C47-ECAD-4129-B42D-6D64D4E9A2C5}"/>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17" name="Freeform 62">
                <a:extLst>
                  <a:ext uri="{FF2B5EF4-FFF2-40B4-BE49-F238E27FC236}">
                    <a16:creationId xmlns:a16="http://schemas.microsoft.com/office/drawing/2014/main" id="{F42F6446-0B36-4433-B905-4979E2ADA3B3}"/>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18" name="Freeform 63">
                <a:extLst>
                  <a:ext uri="{FF2B5EF4-FFF2-40B4-BE49-F238E27FC236}">
                    <a16:creationId xmlns:a16="http://schemas.microsoft.com/office/drawing/2014/main" id="{E3D064E2-0FB6-4BED-8C71-04D2DFFFBE42}"/>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19" name="Freeform 64">
                <a:extLst>
                  <a:ext uri="{FF2B5EF4-FFF2-40B4-BE49-F238E27FC236}">
                    <a16:creationId xmlns:a16="http://schemas.microsoft.com/office/drawing/2014/main" id="{6C9CCBB5-A60F-4D88-8223-F4975AF16E91}"/>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grpSp>
          <p:nvGrpSpPr>
            <p:cNvPr id="320" name="Group 319">
              <a:extLst>
                <a:ext uri="{FF2B5EF4-FFF2-40B4-BE49-F238E27FC236}">
                  <a16:creationId xmlns:a16="http://schemas.microsoft.com/office/drawing/2014/main" id="{7D9A67CC-5107-4837-8A79-9ADE41BF8EAB}"/>
                </a:ext>
              </a:extLst>
            </p:cNvPr>
            <p:cNvGrpSpPr/>
            <p:nvPr/>
          </p:nvGrpSpPr>
          <p:grpSpPr>
            <a:xfrm>
              <a:off x="5175903" y="5319441"/>
              <a:ext cx="204208" cy="164106"/>
              <a:chOff x="2514949" y="5290541"/>
              <a:chExt cx="284339" cy="228502"/>
            </a:xfrm>
          </p:grpSpPr>
          <p:sp>
            <p:nvSpPr>
              <p:cNvPr id="321" name="Rectangle 56">
                <a:extLst>
                  <a:ext uri="{FF2B5EF4-FFF2-40B4-BE49-F238E27FC236}">
                    <a16:creationId xmlns:a16="http://schemas.microsoft.com/office/drawing/2014/main" id="{880C7255-D3DB-45B7-B1EA-E92EA6ECEB34}"/>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22" name="Rectangle 57">
                <a:extLst>
                  <a:ext uri="{FF2B5EF4-FFF2-40B4-BE49-F238E27FC236}">
                    <a16:creationId xmlns:a16="http://schemas.microsoft.com/office/drawing/2014/main" id="{83844B09-6456-4A5B-92CA-4D5608D71F3B}"/>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23" name="Rectangle 58">
                <a:extLst>
                  <a:ext uri="{FF2B5EF4-FFF2-40B4-BE49-F238E27FC236}">
                    <a16:creationId xmlns:a16="http://schemas.microsoft.com/office/drawing/2014/main" id="{20F5560A-C31E-4624-98BE-E596D0BE2740}"/>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24" name="Rectangle 59">
                <a:extLst>
                  <a:ext uri="{FF2B5EF4-FFF2-40B4-BE49-F238E27FC236}">
                    <a16:creationId xmlns:a16="http://schemas.microsoft.com/office/drawing/2014/main" id="{41AA3257-B781-4076-BC60-F1A18D237AEC}"/>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25" name="Rectangle 60">
                <a:extLst>
                  <a:ext uri="{FF2B5EF4-FFF2-40B4-BE49-F238E27FC236}">
                    <a16:creationId xmlns:a16="http://schemas.microsoft.com/office/drawing/2014/main" id="{2770CF40-71CD-4174-8EB0-5B7D0716EABD}"/>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26" name="Rectangle 61">
                <a:extLst>
                  <a:ext uri="{FF2B5EF4-FFF2-40B4-BE49-F238E27FC236}">
                    <a16:creationId xmlns:a16="http://schemas.microsoft.com/office/drawing/2014/main" id="{5F552C7F-0E77-4423-89E0-3F456CB5CB4A}"/>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27" name="Freeform 62">
                <a:extLst>
                  <a:ext uri="{FF2B5EF4-FFF2-40B4-BE49-F238E27FC236}">
                    <a16:creationId xmlns:a16="http://schemas.microsoft.com/office/drawing/2014/main" id="{0330C607-82F8-46B1-BFE6-EAA8B332B7FD}"/>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28" name="Freeform 63">
                <a:extLst>
                  <a:ext uri="{FF2B5EF4-FFF2-40B4-BE49-F238E27FC236}">
                    <a16:creationId xmlns:a16="http://schemas.microsoft.com/office/drawing/2014/main" id="{AAA84F75-F3A7-45C5-8AA1-28297BE9B9F4}"/>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29" name="Freeform 64">
                <a:extLst>
                  <a:ext uri="{FF2B5EF4-FFF2-40B4-BE49-F238E27FC236}">
                    <a16:creationId xmlns:a16="http://schemas.microsoft.com/office/drawing/2014/main" id="{35797EF9-4D19-4EA2-99E7-B1047A79220D}"/>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grpSp>
          <p:nvGrpSpPr>
            <p:cNvPr id="330" name="Group 329">
              <a:extLst>
                <a:ext uri="{FF2B5EF4-FFF2-40B4-BE49-F238E27FC236}">
                  <a16:creationId xmlns:a16="http://schemas.microsoft.com/office/drawing/2014/main" id="{92A96A5F-7290-4496-887D-B0DBD5D826BC}"/>
                </a:ext>
              </a:extLst>
            </p:cNvPr>
            <p:cNvGrpSpPr/>
            <p:nvPr/>
          </p:nvGrpSpPr>
          <p:grpSpPr>
            <a:xfrm>
              <a:off x="5175903" y="5502771"/>
              <a:ext cx="204208" cy="164106"/>
              <a:chOff x="2514949" y="5290541"/>
              <a:chExt cx="284339" cy="228502"/>
            </a:xfrm>
          </p:grpSpPr>
          <p:sp>
            <p:nvSpPr>
              <p:cNvPr id="331" name="Rectangle 56">
                <a:extLst>
                  <a:ext uri="{FF2B5EF4-FFF2-40B4-BE49-F238E27FC236}">
                    <a16:creationId xmlns:a16="http://schemas.microsoft.com/office/drawing/2014/main" id="{6B9BC65E-C106-4DC9-82C7-68206BF22F2D}"/>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32" name="Rectangle 57">
                <a:extLst>
                  <a:ext uri="{FF2B5EF4-FFF2-40B4-BE49-F238E27FC236}">
                    <a16:creationId xmlns:a16="http://schemas.microsoft.com/office/drawing/2014/main" id="{BE200CAD-B938-4817-95A3-E6607256339B}"/>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33" name="Rectangle 58">
                <a:extLst>
                  <a:ext uri="{FF2B5EF4-FFF2-40B4-BE49-F238E27FC236}">
                    <a16:creationId xmlns:a16="http://schemas.microsoft.com/office/drawing/2014/main" id="{996C2919-D489-434E-9E2F-72C3D5D4D9DB}"/>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34" name="Rectangle 59">
                <a:extLst>
                  <a:ext uri="{FF2B5EF4-FFF2-40B4-BE49-F238E27FC236}">
                    <a16:creationId xmlns:a16="http://schemas.microsoft.com/office/drawing/2014/main" id="{7A9355EC-176C-4EEC-BE4B-FCA9E502FC99}"/>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35" name="Rectangle 60">
                <a:extLst>
                  <a:ext uri="{FF2B5EF4-FFF2-40B4-BE49-F238E27FC236}">
                    <a16:creationId xmlns:a16="http://schemas.microsoft.com/office/drawing/2014/main" id="{3E055000-45F3-426A-84BE-C586DF25007B}"/>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36" name="Rectangle 61">
                <a:extLst>
                  <a:ext uri="{FF2B5EF4-FFF2-40B4-BE49-F238E27FC236}">
                    <a16:creationId xmlns:a16="http://schemas.microsoft.com/office/drawing/2014/main" id="{0C7572ED-B9B6-4682-B092-FE091E1EC2C4}"/>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37" name="Freeform 62">
                <a:extLst>
                  <a:ext uri="{FF2B5EF4-FFF2-40B4-BE49-F238E27FC236}">
                    <a16:creationId xmlns:a16="http://schemas.microsoft.com/office/drawing/2014/main" id="{6A88D57A-D9F5-4C80-A1A9-C261A8321187}"/>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38" name="Freeform 63">
                <a:extLst>
                  <a:ext uri="{FF2B5EF4-FFF2-40B4-BE49-F238E27FC236}">
                    <a16:creationId xmlns:a16="http://schemas.microsoft.com/office/drawing/2014/main" id="{524079F7-9828-4C0B-95E7-7D419B18B37E}"/>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39" name="Freeform 64">
                <a:extLst>
                  <a:ext uri="{FF2B5EF4-FFF2-40B4-BE49-F238E27FC236}">
                    <a16:creationId xmlns:a16="http://schemas.microsoft.com/office/drawing/2014/main" id="{1D95DEA9-01F3-4F48-9B80-26D842A3AD16}"/>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grpSp>
          <p:nvGrpSpPr>
            <p:cNvPr id="300" name="Group 299">
              <a:extLst>
                <a:ext uri="{FF2B5EF4-FFF2-40B4-BE49-F238E27FC236}">
                  <a16:creationId xmlns:a16="http://schemas.microsoft.com/office/drawing/2014/main" id="{58A603CA-2B1F-429B-856B-91D6215F92BA}"/>
                </a:ext>
              </a:extLst>
            </p:cNvPr>
            <p:cNvGrpSpPr/>
            <p:nvPr/>
          </p:nvGrpSpPr>
          <p:grpSpPr>
            <a:xfrm>
              <a:off x="4623258" y="5292688"/>
              <a:ext cx="284339" cy="228502"/>
              <a:chOff x="2514949" y="5290541"/>
              <a:chExt cx="284339" cy="228502"/>
            </a:xfrm>
          </p:grpSpPr>
          <p:sp>
            <p:nvSpPr>
              <p:cNvPr id="301" name="Rectangle 56">
                <a:extLst>
                  <a:ext uri="{FF2B5EF4-FFF2-40B4-BE49-F238E27FC236}">
                    <a16:creationId xmlns:a16="http://schemas.microsoft.com/office/drawing/2014/main" id="{301B761B-84E1-48D8-A96D-9AA88EB98415}"/>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02" name="Rectangle 57">
                <a:extLst>
                  <a:ext uri="{FF2B5EF4-FFF2-40B4-BE49-F238E27FC236}">
                    <a16:creationId xmlns:a16="http://schemas.microsoft.com/office/drawing/2014/main" id="{EA1383E2-175B-4D82-AC37-D12AA132ED92}"/>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03" name="Rectangle 58">
                <a:extLst>
                  <a:ext uri="{FF2B5EF4-FFF2-40B4-BE49-F238E27FC236}">
                    <a16:creationId xmlns:a16="http://schemas.microsoft.com/office/drawing/2014/main" id="{CE536714-23C4-4120-9E8E-9B531E115E5D}"/>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04" name="Rectangle 59">
                <a:extLst>
                  <a:ext uri="{FF2B5EF4-FFF2-40B4-BE49-F238E27FC236}">
                    <a16:creationId xmlns:a16="http://schemas.microsoft.com/office/drawing/2014/main" id="{5EEF1F9D-304E-41D0-9B33-479FFF1EAC8C}"/>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05" name="Rectangle 60">
                <a:extLst>
                  <a:ext uri="{FF2B5EF4-FFF2-40B4-BE49-F238E27FC236}">
                    <a16:creationId xmlns:a16="http://schemas.microsoft.com/office/drawing/2014/main" id="{22199CED-0526-4ACA-B032-A6A293FE72FA}"/>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06" name="Rectangle 61">
                <a:extLst>
                  <a:ext uri="{FF2B5EF4-FFF2-40B4-BE49-F238E27FC236}">
                    <a16:creationId xmlns:a16="http://schemas.microsoft.com/office/drawing/2014/main" id="{A7033C60-1D74-48CD-B1DC-4C5CC6A56A29}"/>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07" name="Freeform 62">
                <a:extLst>
                  <a:ext uri="{FF2B5EF4-FFF2-40B4-BE49-F238E27FC236}">
                    <a16:creationId xmlns:a16="http://schemas.microsoft.com/office/drawing/2014/main" id="{4304C6B5-3025-4AB4-B69B-7EADBFE8C6BA}"/>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08" name="Freeform 63">
                <a:extLst>
                  <a:ext uri="{FF2B5EF4-FFF2-40B4-BE49-F238E27FC236}">
                    <a16:creationId xmlns:a16="http://schemas.microsoft.com/office/drawing/2014/main" id="{9A8BFC4A-2603-4F57-A329-9687474FE1A4}"/>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09" name="Freeform 64">
                <a:extLst>
                  <a:ext uri="{FF2B5EF4-FFF2-40B4-BE49-F238E27FC236}">
                    <a16:creationId xmlns:a16="http://schemas.microsoft.com/office/drawing/2014/main" id="{64690CC9-83D6-40A3-879E-66B2E0AAF86B}"/>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sp>
          <p:nvSpPr>
            <p:cNvPr id="350" name="Rectangle 47">
              <a:extLst>
                <a:ext uri="{FF2B5EF4-FFF2-40B4-BE49-F238E27FC236}">
                  <a16:creationId xmlns:a16="http://schemas.microsoft.com/office/drawing/2014/main" id="{D37DFFCB-256B-4567-9BB5-7309C8A4F1E3}"/>
                </a:ext>
              </a:extLst>
            </p:cNvPr>
            <p:cNvSpPr>
              <a:spLocks noChangeArrowheads="1"/>
            </p:cNvSpPr>
            <p:nvPr/>
          </p:nvSpPr>
          <p:spPr bwMode="auto">
            <a:xfrm>
              <a:off x="2604284" y="6005909"/>
              <a:ext cx="698406" cy="2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96042" rtl="0" eaLnBrk="0" fontAlgn="base" latinLnBrk="0" hangingPunct="0">
                <a:lnSpc>
                  <a:spcPct val="90000"/>
                </a:lnSpc>
                <a:spcBef>
                  <a:spcPct val="0"/>
                </a:spcBef>
                <a:spcAft>
                  <a:spcPct val="0"/>
                </a:spcAft>
                <a:buClrTx/>
                <a:buSzTx/>
                <a:buFontTx/>
                <a:buNone/>
                <a:tabLst/>
                <a:defRPr/>
              </a:pPr>
              <a:r>
                <a:rPr kumimoji="0" lang="en-US" altLang="en-US" sz="980" b="0" i="0" u="none" strike="noStrike" kern="0" cap="none" spc="0" normalizeH="0" baseline="0" noProof="0" dirty="0">
                  <a:ln>
                    <a:noFill/>
                  </a:ln>
                  <a:gradFill>
                    <a:gsLst>
                      <a:gs pos="0">
                        <a:srgbClr val="353535"/>
                      </a:gs>
                      <a:gs pos="100000">
                        <a:srgbClr val="353535"/>
                      </a:gs>
                    </a:gsLst>
                    <a:lin ang="16200000" scaled="1"/>
                  </a:gradFill>
                  <a:effectLst/>
                  <a:uLnTx/>
                  <a:uFillTx/>
                  <a:latin typeface="Segoe UI Semilight"/>
                  <a:ea typeface="+mn-ea"/>
                  <a:cs typeface="Segoe UI Semibold" panose="020B0702040204020203" pitchFamily="34" charset="0"/>
                </a:rPr>
                <a:t>Stores in </a:t>
              </a:r>
              <a:br>
                <a:rPr kumimoji="0" lang="en-US" altLang="en-US" sz="980" b="0" i="0" u="none" strike="noStrike" kern="0" cap="none" spc="0" normalizeH="0" baseline="0" noProof="0" dirty="0">
                  <a:ln>
                    <a:noFill/>
                  </a:ln>
                  <a:gradFill>
                    <a:gsLst>
                      <a:gs pos="0">
                        <a:srgbClr val="353535"/>
                      </a:gs>
                      <a:gs pos="100000">
                        <a:srgbClr val="353535"/>
                      </a:gs>
                    </a:gsLst>
                    <a:lin ang="16200000" scaled="1"/>
                  </a:gradFill>
                  <a:effectLst/>
                  <a:uLnTx/>
                  <a:uFillTx/>
                  <a:latin typeface="Segoe UI Semilight"/>
                  <a:ea typeface="+mn-ea"/>
                  <a:cs typeface="Segoe UI Semibold" panose="020B0702040204020203" pitchFamily="34" charset="0"/>
                </a:rPr>
              </a:br>
              <a:r>
                <a:rPr kumimoji="0" lang="en-US" altLang="en-US" sz="980" b="0" i="0" u="none" strike="noStrike" kern="0" cap="none" spc="0" normalizeH="0" baseline="0" noProof="0" dirty="0">
                  <a:ln>
                    <a:noFill/>
                  </a:ln>
                  <a:gradFill>
                    <a:gsLst>
                      <a:gs pos="0">
                        <a:srgbClr val="353535"/>
                      </a:gs>
                      <a:gs pos="100000">
                        <a:srgbClr val="353535"/>
                      </a:gs>
                    </a:gsLst>
                    <a:lin ang="16200000" scaled="1"/>
                  </a:gradFill>
                  <a:effectLst/>
                  <a:uLnTx/>
                  <a:uFillTx/>
                  <a:latin typeface="Segoe UI Semilight"/>
                  <a:ea typeface="+mn-ea"/>
                  <a:cs typeface="Segoe UI Semibold" panose="020B0702040204020203" pitchFamily="34" charset="0"/>
                </a:rPr>
                <a:t>blob storage</a:t>
              </a:r>
            </a:p>
          </p:txBody>
        </p:sp>
        <p:sp>
          <p:nvSpPr>
            <p:cNvPr id="351" name="Rectangle 47">
              <a:extLst>
                <a:ext uri="{FF2B5EF4-FFF2-40B4-BE49-F238E27FC236}">
                  <a16:creationId xmlns:a16="http://schemas.microsoft.com/office/drawing/2014/main" id="{758E0FD9-4D29-4BD9-858E-C95B3081D61D}"/>
                </a:ext>
              </a:extLst>
            </p:cNvPr>
            <p:cNvSpPr>
              <a:spLocks noChangeArrowheads="1"/>
            </p:cNvSpPr>
            <p:nvPr/>
          </p:nvSpPr>
          <p:spPr bwMode="auto">
            <a:xfrm>
              <a:off x="4556262" y="6005909"/>
              <a:ext cx="883231" cy="2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96042" rtl="0" eaLnBrk="0" fontAlgn="base" latinLnBrk="0" hangingPunct="0">
                <a:lnSpc>
                  <a:spcPct val="90000"/>
                </a:lnSpc>
                <a:spcBef>
                  <a:spcPct val="0"/>
                </a:spcBef>
                <a:spcAft>
                  <a:spcPct val="0"/>
                </a:spcAft>
                <a:buClrTx/>
                <a:buSzTx/>
                <a:buFontTx/>
                <a:buNone/>
                <a:tabLst/>
                <a:defRPr/>
              </a:pPr>
              <a:r>
                <a:rPr kumimoji="0" lang="en-US" altLang="en-US" sz="980" b="0" i="0" u="none" strike="noStrike" kern="0" cap="none" spc="0" normalizeH="0" baseline="0" noProof="0" dirty="0">
                  <a:ln>
                    <a:noFill/>
                  </a:ln>
                  <a:gradFill>
                    <a:gsLst>
                      <a:gs pos="0">
                        <a:srgbClr val="353535"/>
                      </a:gs>
                      <a:gs pos="100000">
                        <a:srgbClr val="353535"/>
                      </a:gs>
                    </a:gsLst>
                    <a:lin ang="16200000" scaled="1"/>
                  </a:gradFill>
                  <a:effectLst/>
                  <a:uLnTx/>
                  <a:uFillTx/>
                  <a:latin typeface="Segoe UI Semilight"/>
                  <a:ea typeface="+mn-ea"/>
                  <a:cs typeface="Segoe UI Semibold" panose="020B0702040204020203" pitchFamily="34" charset="0"/>
                </a:rPr>
                <a:t>Produces scaled</a:t>
              </a:r>
              <a:br>
                <a:rPr kumimoji="0" lang="en-US" altLang="en-US" sz="980" b="0" i="0" u="none" strike="noStrike" kern="0" cap="none" spc="0" normalizeH="0" baseline="0" noProof="0" dirty="0">
                  <a:ln>
                    <a:noFill/>
                  </a:ln>
                  <a:gradFill>
                    <a:gsLst>
                      <a:gs pos="0">
                        <a:srgbClr val="353535"/>
                      </a:gs>
                      <a:gs pos="100000">
                        <a:srgbClr val="353535"/>
                      </a:gs>
                    </a:gsLst>
                    <a:lin ang="16200000" scaled="1"/>
                  </a:gradFill>
                  <a:effectLst/>
                  <a:uLnTx/>
                  <a:uFillTx/>
                  <a:latin typeface="Segoe UI Semilight"/>
                  <a:ea typeface="+mn-ea"/>
                  <a:cs typeface="Segoe UI Semibold" panose="020B0702040204020203" pitchFamily="34" charset="0"/>
                </a:rPr>
              </a:br>
              <a:r>
                <a:rPr kumimoji="0" lang="en-US" altLang="en-US" sz="980" b="0" i="0" u="none" strike="noStrike" kern="0" cap="none" spc="0" normalizeH="0" baseline="0" noProof="0" dirty="0">
                  <a:ln>
                    <a:noFill/>
                  </a:ln>
                  <a:gradFill>
                    <a:gsLst>
                      <a:gs pos="0">
                        <a:srgbClr val="353535"/>
                      </a:gs>
                      <a:gs pos="100000">
                        <a:srgbClr val="353535"/>
                      </a:gs>
                    </a:gsLst>
                    <a:lin ang="16200000" scaled="1"/>
                  </a:gradFill>
                  <a:effectLst/>
                  <a:uLnTx/>
                  <a:uFillTx/>
                  <a:latin typeface="Segoe UI Semilight"/>
                  <a:ea typeface="+mn-ea"/>
                  <a:cs typeface="Segoe UI Semibold" panose="020B0702040204020203" pitchFamily="34" charset="0"/>
                </a:rPr>
                <a:t>images</a:t>
              </a:r>
            </a:p>
          </p:txBody>
        </p:sp>
      </p:grpSp>
      <p:grpSp>
        <p:nvGrpSpPr>
          <p:cNvPr id="448" name="Group 447">
            <a:extLst>
              <a:ext uri="{FF2B5EF4-FFF2-40B4-BE49-F238E27FC236}">
                <a16:creationId xmlns:a16="http://schemas.microsoft.com/office/drawing/2014/main" id="{9CE69F5A-A6C2-46D1-8E1B-D3B888AC485C}"/>
              </a:ext>
            </a:extLst>
          </p:cNvPr>
          <p:cNvGrpSpPr/>
          <p:nvPr/>
        </p:nvGrpSpPr>
        <p:grpSpPr>
          <a:xfrm>
            <a:off x="407639" y="1194045"/>
            <a:ext cx="5619168" cy="2230969"/>
            <a:chOff x="6240725" y="1916792"/>
            <a:chExt cx="5733470" cy="2276351"/>
          </a:xfrm>
        </p:grpSpPr>
        <p:sp>
          <p:nvSpPr>
            <p:cNvPr id="15" name="Rectangle 14">
              <a:extLst>
                <a:ext uri="{FF2B5EF4-FFF2-40B4-BE49-F238E27FC236}">
                  <a16:creationId xmlns:a16="http://schemas.microsoft.com/office/drawing/2014/main" id="{624CE282-52C3-43BF-9544-BCDCF761F82D}"/>
                </a:ext>
              </a:extLst>
            </p:cNvPr>
            <p:cNvSpPr/>
            <p:nvPr/>
          </p:nvSpPr>
          <p:spPr bwMode="auto">
            <a:xfrm>
              <a:off x="6240725" y="1916792"/>
              <a:ext cx="5733470" cy="2276351"/>
            </a:xfrm>
            <a:prstGeom prst="rect">
              <a:avLst/>
            </a:prstGeom>
            <a:solidFill>
              <a:schemeClr val="bg1"/>
            </a:solid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l" defTabSz="895870" rtl="0" eaLnBrk="1" fontAlgn="auto" latinLnBrk="0" hangingPunct="1">
                <a:lnSpc>
                  <a:spcPct val="100000"/>
                </a:lnSpc>
                <a:spcBef>
                  <a:spcPts val="0"/>
                </a:spcBef>
                <a:spcAft>
                  <a:spcPts val="0"/>
                </a:spcAft>
                <a:buClrTx/>
                <a:buSzTx/>
                <a:buFontTx/>
                <a:buNone/>
                <a:tabLst/>
                <a:defRPr/>
              </a:pPr>
              <a:r>
                <a:rPr kumimoji="0" lang="en-US" sz="1961" b="0" i="0" u="none" strike="noStrike" kern="0" cap="none" spc="0" normalizeH="0" baseline="0" noProof="0" dirty="0">
                  <a:ln>
                    <a:noFill/>
                  </a:ln>
                  <a:gradFill>
                    <a:gsLst>
                      <a:gs pos="0">
                        <a:srgbClr val="0078D7"/>
                      </a:gs>
                      <a:gs pos="100000">
                        <a:srgbClr val="0078D7"/>
                      </a:gs>
                    </a:gsLst>
                    <a:lin ang="5400000" scaled="0"/>
                  </a:gradFill>
                  <a:effectLst/>
                  <a:uLnTx/>
                  <a:uFillTx/>
                  <a:latin typeface="Segoe UI Semilight"/>
                  <a:ea typeface="+mn-ea"/>
                  <a:cs typeface="Segoe UI Semibold" panose="020B0702040204020203" pitchFamily="34" charset="0"/>
                </a:rPr>
                <a:t>Timer-based processing</a:t>
              </a:r>
            </a:p>
          </p:txBody>
        </p:sp>
        <p:sp>
          <p:nvSpPr>
            <p:cNvPr id="352" name="Rectangle 47">
              <a:extLst>
                <a:ext uri="{FF2B5EF4-FFF2-40B4-BE49-F238E27FC236}">
                  <a16:creationId xmlns:a16="http://schemas.microsoft.com/office/drawing/2014/main" id="{A016DE09-C949-4826-82FE-2C731598510E}"/>
                </a:ext>
              </a:extLst>
            </p:cNvPr>
            <p:cNvSpPr>
              <a:spLocks noChangeArrowheads="1"/>
            </p:cNvSpPr>
            <p:nvPr/>
          </p:nvSpPr>
          <p:spPr bwMode="auto">
            <a:xfrm>
              <a:off x="10887724" y="3774773"/>
              <a:ext cx="616626" cy="138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96042" rtl="0" eaLnBrk="0" fontAlgn="base" latinLnBrk="0" hangingPunct="0">
                <a:lnSpc>
                  <a:spcPct val="90000"/>
                </a:lnSpc>
                <a:spcBef>
                  <a:spcPct val="0"/>
                </a:spcBef>
                <a:spcAft>
                  <a:spcPct val="0"/>
                </a:spcAft>
                <a:buClrTx/>
                <a:buSzTx/>
                <a:buFontTx/>
                <a:buNone/>
                <a:tabLst/>
                <a:defRPr/>
              </a:pPr>
              <a:r>
                <a:rPr kumimoji="0" lang="en-US" altLang="en-US" sz="980" b="0" i="0" u="none" strike="noStrike" kern="0" cap="none" spc="0" normalizeH="0" baseline="0" noProof="0" dirty="0">
                  <a:ln>
                    <a:noFill/>
                  </a:ln>
                  <a:gradFill>
                    <a:gsLst>
                      <a:gs pos="0">
                        <a:srgbClr val="353535"/>
                      </a:gs>
                      <a:gs pos="100000">
                        <a:srgbClr val="353535"/>
                      </a:gs>
                    </a:gsLst>
                    <a:lin ang="16200000" scaled="1"/>
                  </a:gradFill>
                  <a:effectLst/>
                  <a:uLnTx/>
                  <a:uFillTx/>
                  <a:latin typeface="Segoe UI Semilight"/>
                  <a:ea typeface="+mn-ea"/>
                  <a:cs typeface="Segoe UI Semibold" panose="020B0702040204020203" pitchFamily="34" charset="0"/>
                </a:rPr>
                <a:t>Clean table</a:t>
              </a:r>
            </a:p>
          </p:txBody>
        </p:sp>
        <p:sp>
          <p:nvSpPr>
            <p:cNvPr id="353" name="Rectangle 47">
              <a:extLst>
                <a:ext uri="{FF2B5EF4-FFF2-40B4-BE49-F238E27FC236}">
                  <a16:creationId xmlns:a16="http://schemas.microsoft.com/office/drawing/2014/main" id="{E7EC1039-2495-454F-843D-A87ED890D075}"/>
                </a:ext>
              </a:extLst>
            </p:cNvPr>
            <p:cNvSpPr>
              <a:spLocks noChangeArrowheads="1"/>
            </p:cNvSpPr>
            <p:nvPr/>
          </p:nvSpPr>
          <p:spPr bwMode="auto">
            <a:xfrm>
              <a:off x="6711022" y="3774773"/>
              <a:ext cx="443251" cy="2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96042" rtl="0" eaLnBrk="0" fontAlgn="base" latinLnBrk="0" hangingPunct="0">
                <a:lnSpc>
                  <a:spcPct val="90000"/>
                </a:lnSpc>
                <a:spcBef>
                  <a:spcPct val="0"/>
                </a:spcBef>
                <a:spcAft>
                  <a:spcPct val="0"/>
                </a:spcAft>
                <a:buClrTx/>
                <a:buSzTx/>
                <a:buFontTx/>
                <a:buNone/>
                <a:tabLst/>
                <a:defRPr/>
              </a:pPr>
              <a:r>
                <a:rPr kumimoji="0" lang="en-US" altLang="en-US" sz="980" b="0" i="0" u="none" strike="noStrike" kern="0" cap="none" spc="0" normalizeH="0" baseline="0" noProof="0" dirty="0">
                  <a:ln>
                    <a:noFill/>
                  </a:ln>
                  <a:gradFill>
                    <a:gsLst>
                      <a:gs pos="0">
                        <a:srgbClr val="353535"/>
                      </a:gs>
                      <a:gs pos="100000">
                        <a:srgbClr val="353535"/>
                      </a:gs>
                    </a:gsLst>
                    <a:lin ang="16200000" scaled="1"/>
                  </a:gradFill>
                  <a:effectLst/>
                  <a:uLnTx/>
                  <a:uFillTx/>
                  <a:latin typeface="Segoe UI Semilight"/>
                  <a:ea typeface="+mn-ea"/>
                  <a:cs typeface="Segoe UI Semibold" panose="020B0702040204020203" pitchFamily="34" charset="0"/>
                </a:rPr>
                <a:t>Every 15</a:t>
              </a:r>
              <a:br>
                <a:rPr kumimoji="0" lang="en-US" altLang="en-US" sz="980" b="0" i="0" u="none" strike="noStrike" kern="0" cap="none" spc="0" normalizeH="0" baseline="0" noProof="0" dirty="0">
                  <a:ln>
                    <a:noFill/>
                  </a:ln>
                  <a:gradFill>
                    <a:gsLst>
                      <a:gs pos="0">
                        <a:srgbClr val="353535"/>
                      </a:gs>
                      <a:gs pos="100000">
                        <a:srgbClr val="353535"/>
                      </a:gs>
                    </a:gsLst>
                    <a:lin ang="16200000" scaled="1"/>
                  </a:gradFill>
                  <a:effectLst/>
                  <a:uLnTx/>
                  <a:uFillTx/>
                  <a:latin typeface="Segoe UI Semilight"/>
                  <a:ea typeface="+mn-ea"/>
                  <a:cs typeface="Segoe UI Semibold" panose="020B0702040204020203" pitchFamily="34" charset="0"/>
                </a:rPr>
              </a:br>
              <a:r>
                <a:rPr kumimoji="0" lang="en-US" altLang="en-US" sz="980" b="0" i="0" u="none" strike="noStrike" kern="0" cap="none" spc="0" normalizeH="0" baseline="0" noProof="0" dirty="0">
                  <a:ln>
                    <a:noFill/>
                  </a:ln>
                  <a:gradFill>
                    <a:gsLst>
                      <a:gs pos="0">
                        <a:srgbClr val="353535"/>
                      </a:gs>
                      <a:gs pos="100000">
                        <a:srgbClr val="353535"/>
                      </a:gs>
                    </a:gsLst>
                    <a:lin ang="16200000" scaled="1"/>
                  </a:gradFill>
                  <a:effectLst/>
                  <a:uLnTx/>
                  <a:uFillTx/>
                  <a:latin typeface="Segoe UI Semilight"/>
                  <a:ea typeface="+mn-ea"/>
                  <a:cs typeface="Segoe UI Semibold" panose="020B0702040204020203" pitchFamily="34" charset="0"/>
                </a:rPr>
                <a:t>minutes</a:t>
              </a:r>
            </a:p>
          </p:txBody>
        </p:sp>
        <p:cxnSp>
          <p:nvCxnSpPr>
            <p:cNvPr id="354" name="Straight Arrow Connector 353">
              <a:extLst>
                <a:ext uri="{FF2B5EF4-FFF2-40B4-BE49-F238E27FC236}">
                  <a16:creationId xmlns:a16="http://schemas.microsoft.com/office/drawing/2014/main" id="{9084BA1B-3F02-4144-9F4D-05E3819E4A66}"/>
                </a:ext>
              </a:extLst>
            </p:cNvPr>
            <p:cNvCxnSpPr>
              <a:cxnSpLocks/>
            </p:cNvCxnSpPr>
            <p:nvPr/>
          </p:nvCxnSpPr>
          <p:spPr>
            <a:xfrm>
              <a:off x="7355130" y="3089583"/>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355" name="Rectangle: Rounded Corners 354">
              <a:extLst>
                <a:ext uri="{FF2B5EF4-FFF2-40B4-BE49-F238E27FC236}">
                  <a16:creationId xmlns:a16="http://schemas.microsoft.com/office/drawing/2014/main" id="{AD63F75C-2E4A-4CC0-A995-29E49D9FCA71}"/>
                </a:ext>
              </a:extLst>
            </p:cNvPr>
            <p:cNvSpPr/>
            <p:nvPr/>
          </p:nvSpPr>
          <p:spPr bwMode="auto">
            <a:xfrm>
              <a:off x="7914489" y="2640283"/>
              <a:ext cx="2183095"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356" name="Group 355">
              <a:extLst>
                <a:ext uri="{FF2B5EF4-FFF2-40B4-BE49-F238E27FC236}">
                  <a16:creationId xmlns:a16="http://schemas.microsoft.com/office/drawing/2014/main" id="{47A09E7C-50B9-4E5C-87CF-CEAD89B35496}"/>
                </a:ext>
              </a:extLst>
            </p:cNvPr>
            <p:cNvGrpSpPr/>
            <p:nvPr/>
          </p:nvGrpSpPr>
          <p:grpSpPr>
            <a:xfrm>
              <a:off x="7917950" y="2524829"/>
              <a:ext cx="452260" cy="417074"/>
              <a:chOff x="7989965" y="5173839"/>
              <a:chExt cx="308230" cy="284249"/>
            </a:xfrm>
          </p:grpSpPr>
          <p:sp>
            <p:nvSpPr>
              <p:cNvPr id="357" name="Rectangle 356">
                <a:extLst>
                  <a:ext uri="{FF2B5EF4-FFF2-40B4-BE49-F238E27FC236}">
                    <a16:creationId xmlns:a16="http://schemas.microsoft.com/office/drawing/2014/main" id="{33A508FE-39D6-4943-8A0B-A8E4A01ACD8D}"/>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358" name="Group 357">
                <a:extLst>
                  <a:ext uri="{FF2B5EF4-FFF2-40B4-BE49-F238E27FC236}">
                    <a16:creationId xmlns:a16="http://schemas.microsoft.com/office/drawing/2014/main" id="{3EDA1E25-5EEE-49D0-90F4-CB777F939AA1}"/>
                  </a:ext>
                </a:extLst>
              </p:cNvPr>
              <p:cNvGrpSpPr/>
              <p:nvPr/>
            </p:nvGrpSpPr>
            <p:grpSpPr>
              <a:xfrm>
                <a:off x="7989965" y="5173839"/>
                <a:ext cx="308230" cy="284249"/>
                <a:chOff x="7875624" y="5410159"/>
                <a:chExt cx="308230" cy="284249"/>
              </a:xfrm>
            </p:grpSpPr>
            <p:sp>
              <p:nvSpPr>
                <p:cNvPr id="359" name="Freeform 17">
                  <a:extLst>
                    <a:ext uri="{FF2B5EF4-FFF2-40B4-BE49-F238E27FC236}">
                      <a16:creationId xmlns:a16="http://schemas.microsoft.com/office/drawing/2014/main" id="{048E1557-061D-43C6-BA1F-E95EC92F73AC}"/>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nvGrpSpPr>
                <p:cNvPr id="360" name="Group 359">
                  <a:extLst>
                    <a:ext uri="{FF2B5EF4-FFF2-40B4-BE49-F238E27FC236}">
                      <a16:creationId xmlns:a16="http://schemas.microsoft.com/office/drawing/2014/main" id="{E058B922-0404-4E1B-8F94-E6AA593E50EB}"/>
                    </a:ext>
                  </a:extLst>
                </p:cNvPr>
                <p:cNvGrpSpPr/>
                <p:nvPr/>
              </p:nvGrpSpPr>
              <p:grpSpPr>
                <a:xfrm>
                  <a:off x="7875624" y="5410159"/>
                  <a:ext cx="308230" cy="284249"/>
                  <a:chOff x="7875624" y="5410159"/>
                  <a:chExt cx="308230" cy="284249"/>
                </a:xfrm>
              </p:grpSpPr>
              <p:sp>
                <p:nvSpPr>
                  <p:cNvPr id="361" name="Freeform 15">
                    <a:extLst>
                      <a:ext uri="{FF2B5EF4-FFF2-40B4-BE49-F238E27FC236}">
                        <a16:creationId xmlns:a16="http://schemas.microsoft.com/office/drawing/2014/main" id="{8C8EE485-9B72-48E9-83AF-3B56E1DC5FC2}"/>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62" name="Freeform 16">
                    <a:extLst>
                      <a:ext uri="{FF2B5EF4-FFF2-40B4-BE49-F238E27FC236}">
                        <a16:creationId xmlns:a16="http://schemas.microsoft.com/office/drawing/2014/main" id="{0FBD3154-6FFB-4EAD-AC2B-D0E23668A37F}"/>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63" name="Freeform 19">
                    <a:extLst>
                      <a:ext uri="{FF2B5EF4-FFF2-40B4-BE49-F238E27FC236}">
                        <a16:creationId xmlns:a16="http://schemas.microsoft.com/office/drawing/2014/main" id="{464D5A4E-97F9-4EA2-9089-5A7BDCACDB30}"/>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grpSp>
        </p:grpSp>
        <p:cxnSp>
          <p:nvCxnSpPr>
            <p:cNvPr id="364" name="Straight Arrow Connector 363">
              <a:extLst>
                <a:ext uri="{FF2B5EF4-FFF2-40B4-BE49-F238E27FC236}">
                  <a16:creationId xmlns:a16="http://schemas.microsoft.com/office/drawing/2014/main" id="{F72A0408-89DA-43C3-852A-04462FDCB9FD}"/>
                </a:ext>
              </a:extLst>
            </p:cNvPr>
            <p:cNvCxnSpPr>
              <a:cxnSpLocks/>
            </p:cNvCxnSpPr>
            <p:nvPr/>
          </p:nvCxnSpPr>
          <p:spPr>
            <a:xfrm>
              <a:off x="10124063" y="3143516"/>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365" name="Rectangle 47">
              <a:extLst>
                <a:ext uri="{FF2B5EF4-FFF2-40B4-BE49-F238E27FC236}">
                  <a16:creationId xmlns:a16="http://schemas.microsoft.com/office/drawing/2014/main" id="{3DCF0CD5-ED59-418B-9C51-8D9A5578B328}"/>
                </a:ext>
              </a:extLst>
            </p:cNvPr>
            <p:cNvSpPr>
              <a:spLocks noChangeArrowheads="1"/>
            </p:cNvSpPr>
            <p:nvPr/>
          </p:nvSpPr>
          <p:spPr bwMode="auto">
            <a:xfrm>
              <a:off x="8382582" y="3774773"/>
              <a:ext cx="1463872" cy="138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96042" rtl="0" eaLnBrk="0" fontAlgn="base" latinLnBrk="0" hangingPunct="0">
                <a:lnSpc>
                  <a:spcPct val="90000"/>
                </a:lnSpc>
                <a:spcBef>
                  <a:spcPct val="0"/>
                </a:spcBef>
                <a:spcAft>
                  <a:spcPct val="0"/>
                </a:spcAft>
                <a:buClrTx/>
                <a:buSzTx/>
                <a:buFontTx/>
                <a:buNone/>
                <a:tabLst/>
                <a:defRPr/>
              </a:pPr>
              <a:r>
                <a:rPr kumimoji="0" lang="en-US" altLang="en-US" sz="980" b="0" i="0" u="none" strike="noStrike" kern="0" cap="none" spc="0" normalizeH="0" baseline="0" noProof="0" dirty="0">
                  <a:ln>
                    <a:noFill/>
                  </a:ln>
                  <a:gradFill>
                    <a:gsLst>
                      <a:gs pos="0">
                        <a:srgbClr val="353535"/>
                      </a:gs>
                      <a:gs pos="100000">
                        <a:srgbClr val="353535"/>
                      </a:gs>
                    </a:gsLst>
                    <a:lin ang="16200000" scaled="1"/>
                  </a:gradFill>
                  <a:effectLst/>
                  <a:uLnTx/>
                  <a:uFillTx/>
                  <a:latin typeface="Segoe UI Semilight"/>
                  <a:ea typeface="+mn-ea"/>
                  <a:cs typeface="Segoe UI Semibold" panose="020B0702040204020203" pitchFamily="34" charset="0"/>
                </a:rPr>
                <a:t>Find and clean invalid data</a:t>
              </a:r>
            </a:p>
          </p:txBody>
        </p:sp>
        <p:sp>
          <p:nvSpPr>
            <p:cNvPr id="366" name="Rectangle: Rounded Corners 365">
              <a:extLst>
                <a:ext uri="{FF2B5EF4-FFF2-40B4-BE49-F238E27FC236}">
                  <a16:creationId xmlns:a16="http://schemas.microsoft.com/office/drawing/2014/main" id="{9CB035BB-7D89-405C-AA4B-45F28CC7367A}"/>
                </a:ext>
              </a:extLst>
            </p:cNvPr>
            <p:cNvSpPr/>
            <p:nvPr/>
          </p:nvSpPr>
          <p:spPr bwMode="auto">
            <a:xfrm>
              <a:off x="10709136" y="2614512"/>
              <a:ext cx="974859" cy="974190"/>
            </a:xfrm>
            <a:prstGeom prst="roundRect">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367" name="Group 366">
              <a:extLst>
                <a:ext uri="{FF2B5EF4-FFF2-40B4-BE49-F238E27FC236}">
                  <a16:creationId xmlns:a16="http://schemas.microsoft.com/office/drawing/2014/main" id="{A2863F50-0AAC-4C49-A26A-3BCB617F1B14}"/>
                </a:ext>
              </a:extLst>
            </p:cNvPr>
            <p:cNvGrpSpPr/>
            <p:nvPr/>
          </p:nvGrpSpPr>
          <p:grpSpPr>
            <a:xfrm>
              <a:off x="10904663" y="2851700"/>
              <a:ext cx="583805" cy="499815"/>
              <a:chOff x="5888038" y="3135313"/>
              <a:chExt cx="1125538" cy="963612"/>
            </a:xfrm>
          </p:grpSpPr>
          <p:sp>
            <p:nvSpPr>
              <p:cNvPr id="368" name="Freeform 21">
                <a:extLst>
                  <a:ext uri="{FF2B5EF4-FFF2-40B4-BE49-F238E27FC236}">
                    <a16:creationId xmlns:a16="http://schemas.microsoft.com/office/drawing/2014/main" id="{7A01D638-C6A0-4E4E-B711-E1B023DD374C}"/>
                  </a:ext>
                </a:extLst>
              </p:cNvPr>
              <p:cNvSpPr>
                <a:spLocks/>
              </p:cNvSpPr>
              <p:nvPr/>
            </p:nvSpPr>
            <p:spPr bwMode="auto">
              <a:xfrm>
                <a:off x="5888038" y="3308350"/>
                <a:ext cx="1125538" cy="790575"/>
              </a:xfrm>
              <a:custGeom>
                <a:avLst/>
                <a:gdLst>
                  <a:gd name="T0" fmla="*/ 0 w 300"/>
                  <a:gd name="T1" fmla="*/ 198 h 210"/>
                  <a:gd name="T2" fmla="*/ 11 w 300"/>
                  <a:gd name="T3" fmla="*/ 210 h 210"/>
                  <a:gd name="T4" fmla="*/ 289 w 300"/>
                  <a:gd name="T5" fmla="*/ 210 h 210"/>
                  <a:gd name="T6" fmla="*/ 300 w 300"/>
                  <a:gd name="T7" fmla="*/ 198 h 210"/>
                  <a:gd name="T8" fmla="*/ 300 w 300"/>
                  <a:gd name="T9" fmla="*/ 0 h 210"/>
                  <a:gd name="T10" fmla="*/ 0 w 300"/>
                  <a:gd name="T11" fmla="*/ 0 h 210"/>
                  <a:gd name="T12" fmla="*/ 0 w 300"/>
                  <a:gd name="T13" fmla="*/ 198 h 210"/>
                </a:gdLst>
                <a:ahLst/>
                <a:cxnLst>
                  <a:cxn ang="0">
                    <a:pos x="T0" y="T1"/>
                  </a:cxn>
                  <a:cxn ang="0">
                    <a:pos x="T2" y="T3"/>
                  </a:cxn>
                  <a:cxn ang="0">
                    <a:pos x="T4" y="T5"/>
                  </a:cxn>
                  <a:cxn ang="0">
                    <a:pos x="T6" y="T7"/>
                  </a:cxn>
                  <a:cxn ang="0">
                    <a:pos x="T8" y="T9"/>
                  </a:cxn>
                  <a:cxn ang="0">
                    <a:pos x="T10" y="T11"/>
                  </a:cxn>
                  <a:cxn ang="0">
                    <a:pos x="T12" y="T13"/>
                  </a:cxn>
                </a:cxnLst>
                <a:rect l="0" t="0" r="r" b="b"/>
                <a:pathLst>
                  <a:path w="300" h="210">
                    <a:moveTo>
                      <a:pt x="0" y="198"/>
                    </a:moveTo>
                    <a:cubicBezTo>
                      <a:pt x="0" y="204"/>
                      <a:pt x="4" y="210"/>
                      <a:pt x="11" y="210"/>
                    </a:cubicBezTo>
                    <a:cubicBezTo>
                      <a:pt x="289" y="210"/>
                      <a:pt x="289" y="210"/>
                      <a:pt x="289" y="210"/>
                    </a:cubicBezTo>
                    <a:cubicBezTo>
                      <a:pt x="295" y="210"/>
                      <a:pt x="300" y="205"/>
                      <a:pt x="300" y="198"/>
                    </a:cubicBezTo>
                    <a:cubicBezTo>
                      <a:pt x="300" y="0"/>
                      <a:pt x="300" y="0"/>
                      <a:pt x="300" y="0"/>
                    </a:cubicBezTo>
                    <a:cubicBezTo>
                      <a:pt x="0" y="0"/>
                      <a:pt x="0" y="0"/>
                      <a:pt x="0" y="0"/>
                    </a:cubicBezTo>
                    <a:cubicBezTo>
                      <a:pt x="0" y="198"/>
                      <a:pt x="0" y="198"/>
                      <a:pt x="0" y="198"/>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69" name="Freeform 22">
                <a:extLst>
                  <a:ext uri="{FF2B5EF4-FFF2-40B4-BE49-F238E27FC236}">
                    <a16:creationId xmlns:a16="http://schemas.microsoft.com/office/drawing/2014/main" id="{F9234607-A8C3-4956-846D-44070E63FAF4}"/>
                  </a:ext>
                </a:extLst>
              </p:cNvPr>
              <p:cNvSpPr>
                <a:spLocks/>
              </p:cNvSpPr>
              <p:nvPr/>
            </p:nvSpPr>
            <p:spPr bwMode="auto">
              <a:xfrm>
                <a:off x="5888038" y="3135313"/>
                <a:ext cx="1125538" cy="173038"/>
              </a:xfrm>
              <a:custGeom>
                <a:avLst/>
                <a:gdLst>
                  <a:gd name="T0" fmla="*/ 289 w 300"/>
                  <a:gd name="T1" fmla="*/ 0 h 46"/>
                  <a:gd name="T2" fmla="*/ 11 w 300"/>
                  <a:gd name="T3" fmla="*/ 0 h 46"/>
                  <a:gd name="T4" fmla="*/ 0 w 300"/>
                  <a:gd name="T5" fmla="*/ 11 h 46"/>
                  <a:gd name="T6" fmla="*/ 0 w 300"/>
                  <a:gd name="T7" fmla="*/ 46 h 46"/>
                  <a:gd name="T8" fmla="*/ 300 w 300"/>
                  <a:gd name="T9" fmla="*/ 46 h 46"/>
                  <a:gd name="T10" fmla="*/ 300 w 300"/>
                  <a:gd name="T11" fmla="*/ 11 h 46"/>
                  <a:gd name="T12" fmla="*/ 289 w 300"/>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300" h="46">
                    <a:moveTo>
                      <a:pt x="289" y="0"/>
                    </a:moveTo>
                    <a:cubicBezTo>
                      <a:pt x="11" y="0"/>
                      <a:pt x="11" y="0"/>
                      <a:pt x="11" y="0"/>
                    </a:cubicBezTo>
                    <a:cubicBezTo>
                      <a:pt x="4" y="0"/>
                      <a:pt x="0" y="5"/>
                      <a:pt x="0" y="11"/>
                    </a:cubicBezTo>
                    <a:cubicBezTo>
                      <a:pt x="0" y="46"/>
                      <a:pt x="0" y="46"/>
                      <a:pt x="0" y="46"/>
                    </a:cubicBezTo>
                    <a:cubicBezTo>
                      <a:pt x="300" y="46"/>
                      <a:pt x="300" y="46"/>
                      <a:pt x="300" y="46"/>
                    </a:cubicBezTo>
                    <a:cubicBezTo>
                      <a:pt x="300" y="11"/>
                      <a:pt x="300" y="11"/>
                      <a:pt x="300" y="11"/>
                    </a:cubicBezTo>
                    <a:cubicBezTo>
                      <a:pt x="300" y="5"/>
                      <a:pt x="296" y="0"/>
                      <a:pt x="289" y="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70" name="Rectangle 369">
                <a:extLst>
                  <a:ext uri="{FF2B5EF4-FFF2-40B4-BE49-F238E27FC236}">
                    <a16:creationId xmlns:a16="http://schemas.microsoft.com/office/drawing/2014/main" id="{AC30A465-E8B7-4B48-A1A4-6BEA6412ECF4}"/>
                  </a:ext>
                </a:extLst>
              </p:cNvPr>
              <p:cNvSpPr>
                <a:spLocks noChangeArrowheads="1"/>
              </p:cNvSpPr>
              <p:nvPr/>
            </p:nvSpPr>
            <p:spPr bwMode="auto">
              <a:xfrm>
                <a:off x="6311900"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71" name="Rectangle 370">
                <a:extLst>
                  <a:ext uri="{FF2B5EF4-FFF2-40B4-BE49-F238E27FC236}">
                    <a16:creationId xmlns:a16="http://schemas.microsoft.com/office/drawing/2014/main" id="{C20069BB-7532-4C2C-8C13-222E096ECAD8}"/>
                  </a:ext>
                </a:extLst>
              </p:cNvPr>
              <p:cNvSpPr>
                <a:spLocks noChangeArrowheads="1"/>
              </p:cNvSpPr>
              <p:nvPr/>
            </p:nvSpPr>
            <p:spPr bwMode="auto">
              <a:xfrm>
                <a:off x="6311900"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72" name="Rectangle 371">
                <a:extLst>
                  <a:ext uri="{FF2B5EF4-FFF2-40B4-BE49-F238E27FC236}">
                    <a16:creationId xmlns:a16="http://schemas.microsoft.com/office/drawing/2014/main" id="{29A64320-3E70-4A5A-9602-240586EB2E4F}"/>
                  </a:ext>
                </a:extLst>
              </p:cNvPr>
              <p:cNvSpPr>
                <a:spLocks noChangeArrowheads="1"/>
              </p:cNvSpPr>
              <p:nvPr/>
            </p:nvSpPr>
            <p:spPr bwMode="auto">
              <a:xfrm>
                <a:off x="6311900" y="3613150"/>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73" name="Rectangle 372">
                <a:extLst>
                  <a:ext uri="{FF2B5EF4-FFF2-40B4-BE49-F238E27FC236}">
                    <a16:creationId xmlns:a16="http://schemas.microsoft.com/office/drawing/2014/main" id="{E31BB4B2-AE7D-4059-B1C9-3C183EB044C0}"/>
                  </a:ext>
                </a:extLst>
              </p:cNvPr>
              <p:cNvSpPr>
                <a:spLocks noChangeArrowheads="1"/>
              </p:cNvSpPr>
              <p:nvPr/>
            </p:nvSpPr>
            <p:spPr bwMode="auto">
              <a:xfrm>
                <a:off x="6311900" y="3613150"/>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74" name="Rectangle 373">
                <a:extLst>
                  <a:ext uri="{FF2B5EF4-FFF2-40B4-BE49-F238E27FC236}">
                    <a16:creationId xmlns:a16="http://schemas.microsoft.com/office/drawing/2014/main" id="{AC9B8034-7533-4766-B9D7-0CC41684B7DB}"/>
                  </a:ext>
                </a:extLst>
              </p:cNvPr>
              <p:cNvSpPr>
                <a:spLocks noChangeArrowheads="1"/>
              </p:cNvSpPr>
              <p:nvPr/>
            </p:nvSpPr>
            <p:spPr bwMode="auto">
              <a:xfrm>
                <a:off x="6650038" y="3613150"/>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75" name="Rectangle 374">
                <a:extLst>
                  <a:ext uri="{FF2B5EF4-FFF2-40B4-BE49-F238E27FC236}">
                    <a16:creationId xmlns:a16="http://schemas.microsoft.com/office/drawing/2014/main" id="{7F93BE43-9318-4066-A96D-1BE2434A4EBF}"/>
                  </a:ext>
                </a:extLst>
              </p:cNvPr>
              <p:cNvSpPr>
                <a:spLocks noChangeArrowheads="1"/>
              </p:cNvSpPr>
              <p:nvPr/>
            </p:nvSpPr>
            <p:spPr bwMode="auto">
              <a:xfrm>
                <a:off x="6650038"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76" name="Rectangle 375">
                <a:extLst>
                  <a:ext uri="{FF2B5EF4-FFF2-40B4-BE49-F238E27FC236}">
                    <a16:creationId xmlns:a16="http://schemas.microsoft.com/office/drawing/2014/main" id="{062A5078-3E05-473B-96AB-610CFD19B41E}"/>
                  </a:ext>
                </a:extLst>
              </p:cNvPr>
              <p:cNvSpPr>
                <a:spLocks noChangeArrowheads="1"/>
              </p:cNvSpPr>
              <p:nvPr/>
            </p:nvSpPr>
            <p:spPr bwMode="auto">
              <a:xfrm>
                <a:off x="6650038"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77" name="Rectangle 376">
                <a:extLst>
                  <a:ext uri="{FF2B5EF4-FFF2-40B4-BE49-F238E27FC236}">
                    <a16:creationId xmlns:a16="http://schemas.microsoft.com/office/drawing/2014/main" id="{0D1011B9-643D-45F4-9DA4-E0742F0B43BA}"/>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78" name="Rectangle 377">
                <a:extLst>
                  <a:ext uri="{FF2B5EF4-FFF2-40B4-BE49-F238E27FC236}">
                    <a16:creationId xmlns:a16="http://schemas.microsoft.com/office/drawing/2014/main" id="{EB512BE9-15BD-4CD4-9045-8095819D0B26}"/>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79" name="Rectangle 378">
                <a:extLst>
                  <a:ext uri="{FF2B5EF4-FFF2-40B4-BE49-F238E27FC236}">
                    <a16:creationId xmlns:a16="http://schemas.microsoft.com/office/drawing/2014/main" id="{D51B41DB-0CF4-471C-87FD-37AE223E4996}"/>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80" name="Rectangle 379">
                <a:extLst>
                  <a:ext uri="{FF2B5EF4-FFF2-40B4-BE49-F238E27FC236}">
                    <a16:creationId xmlns:a16="http://schemas.microsoft.com/office/drawing/2014/main" id="{10A3F862-CB78-4A92-93E4-29499F835472}"/>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81" name="Rectangle 380">
                <a:extLst>
                  <a:ext uri="{FF2B5EF4-FFF2-40B4-BE49-F238E27FC236}">
                    <a16:creationId xmlns:a16="http://schemas.microsoft.com/office/drawing/2014/main" id="{B77B1806-6248-46FC-91F5-3CCD03ED31E0}"/>
                  </a:ext>
                </a:extLst>
              </p:cNvPr>
              <p:cNvSpPr>
                <a:spLocks noChangeArrowheads="1"/>
              </p:cNvSpPr>
              <p:nvPr/>
            </p:nvSpPr>
            <p:spPr bwMode="auto">
              <a:xfrm>
                <a:off x="5973763" y="384333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82" name="Rectangle 381">
                <a:extLst>
                  <a:ext uri="{FF2B5EF4-FFF2-40B4-BE49-F238E27FC236}">
                    <a16:creationId xmlns:a16="http://schemas.microsoft.com/office/drawing/2014/main" id="{7902386E-B08D-41DB-801E-F3CC78984426}"/>
                  </a:ext>
                </a:extLst>
              </p:cNvPr>
              <p:cNvSpPr>
                <a:spLocks noChangeArrowheads="1"/>
              </p:cNvSpPr>
              <p:nvPr/>
            </p:nvSpPr>
            <p:spPr bwMode="auto">
              <a:xfrm>
                <a:off x="5973763" y="384333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83" name="Rectangle 382">
                <a:extLst>
                  <a:ext uri="{FF2B5EF4-FFF2-40B4-BE49-F238E27FC236}">
                    <a16:creationId xmlns:a16="http://schemas.microsoft.com/office/drawing/2014/main" id="{02AA4D50-E5C5-439D-BE82-6EB50C0FB78B}"/>
                  </a:ext>
                </a:extLst>
              </p:cNvPr>
              <p:cNvSpPr>
                <a:spLocks noChangeArrowheads="1"/>
              </p:cNvSpPr>
              <p:nvPr/>
            </p:nvSpPr>
            <p:spPr bwMode="auto">
              <a:xfrm>
                <a:off x="6311900" y="384333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84" name="Rectangle 383">
                <a:extLst>
                  <a:ext uri="{FF2B5EF4-FFF2-40B4-BE49-F238E27FC236}">
                    <a16:creationId xmlns:a16="http://schemas.microsoft.com/office/drawing/2014/main" id="{88C06B86-2A5E-4B8A-83FF-4667CDBE567E}"/>
                  </a:ext>
                </a:extLst>
              </p:cNvPr>
              <p:cNvSpPr>
                <a:spLocks noChangeArrowheads="1"/>
              </p:cNvSpPr>
              <p:nvPr/>
            </p:nvSpPr>
            <p:spPr bwMode="auto">
              <a:xfrm>
                <a:off x="6650038" y="384333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85" name="Freeform 38">
                <a:extLst>
                  <a:ext uri="{FF2B5EF4-FFF2-40B4-BE49-F238E27FC236}">
                    <a16:creationId xmlns:a16="http://schemas.microsoft.com/office/drawing/2014/main" id="{FF7342E3-F635-4CB6-BE2C-6969BB762674}"/>
                  </a:ext>
                </a:extLst>
              </p:cNvPr>
              <p:cNvSpPr>
                <a:spLocks noEditPoints="1"/>
              </p:cNvSpPr>
              <p:nvPr/>
            </p:nvSpPr>
            <p:spPr bwMode="auto">
              <a:xfrm>
                <a:off x="5888038" y="3308350"/>
                <a:ext cx="822325" cy="790575"/>
              </a:xfrm>
              <a:custGeom>
                <a:avLst/>
                <a:gdLst>
                  <a:gd name="T0" fmla="*/ 23 w 219"/>
                  <a:gd name="T1" fmla="*/ 127 h 210"/>
                  <a:gd name="T2" fmla="*/ 23 w 219"/>
                  <a:gd name="T3" fmla="*/ 81 h 210"/>
                  <a:gd name="T4" fmla="*/ 98 w 219"/>
                  <a:gd name="T5" fmla="*/ 81 h 210"/>
                  <a:gd name="T6" fmla="*/ 98 w 219"/>
                  <a:gd name="T7" fmla="*/ 127 h 210"/>
                  <a:gd name="T8" fmla="*/ 23 w 219"/>
                  <a:gd name="T9" fmla="*/ 127 h 210"/>
                  <a:gd name="T10" fmla="*/ 23 w 219"/>
                  <a:gd name="T11" fmla="*/ 65 h 210"/>
                  <a:gd name="T12" fmla="*/ 23 w 219"/>
                  <a:gd name="T13" fmla="*/ 19 h 210"/>
                  <a:gd name="T14" fmla="*/ 98 w 219"/>
                  <a:gd name="T15" fmla="*/ 19 h 210"/>
                  <a:gd name="T16" fmla="*/ 98 w 219"/>
                  <a:gd name="T17" fmla="*/ 65 h 210"/>
                  <a:gd name="T18" fmla="*/ 23 w 219"/>
                  <a:gd name="T19" fmla="*/ 65 h 210"/>
                  <a:gd name="T20" fmla="*/ 219 w 219"/>
                  <a:gd name="T21" fmla="*/ 0 h 210"/>
                  <a:gd name="T22" fmla="*/ 0 w 219"/>
                  <a:gd name="T23" fmla="*/ 0 h 210"/>
                  <a:gd name="T24" fmla="*/ 0 w 219"/>
                  <a:gd name="T25" fmla="*/ 10 h 210"/>
                  <a:gd name="T26" fmla="*/ 0 w 219"/>
                  <a:gd name="T27" fmla="*/ 30 h 210"/>
                  <a:gd name="T28" fmla="*/ 0 w 219"/>
                  <a:gd name="T29" fmla="*/ 198 h 210"/>
                  <a:gd name="T30" fmla="*/ 11 w 219"/>
                  <a:gd name="T31" fmla="*/ 210 h 210"/>
                  <a:gd name="T32" fmla="*/ 24 w 219"/>
                  <a:gd name="T33" fmla="*/ 210 h 210"/>
                  <a:gd name="T34" fmla="*/ 44 w 219"/>
                  <a:gd name="T35" fmla="*/ 188 h 210"/>
                  <a:gd name="T36" fmla="*/ 23 w 219"/>
                  <a:gd name="T37" fmla="*/ 188 h 210"/>
                  <a:gd name="T38" fmla="*/ 23 w 219"/>
                  <a:gd name="T39" fmla="*/ 142 h 210"/>
                  <a:gd name="T40" fmla="*/ 86 w 219"/>
                  <a:gd name="T41" fmla="*/ 142 h 210"/>
                  <a:gd name="T42" fmla="*/ 113 w 219"/>
                  <a:gd name="T43" fmla="*/ 114 h 210"/>
                  <a:gd name="T44" fmla="*/ 113 w 219"/>
                  <a:gd name="T45" fmla="*/ 81 h 210"/>
                  <a:gd name="T46" fmla="*/ 143 w 219"/>
                  <a:gd name="T47" fmla="*/ 81 h 210"/>
                  <a:gd name="T48" fmla="*/ 158 w 219"/>
                  <a:gd name="T49" fmla="*/ 65 h 210"/>
                  <a:gd name="T50" fmla="*/ 113 w 219"/>
                  <a:gd name="T51" fmla="*/ 65 h 210"/>
                  <a:gd name="T52" fmla="*/ 113 w 219"/>
                  <a:gd name="T53" fmla="*/ 19 h 210"/>
                  <a:gd name="T54" fmla="*/ 188 w 219"/>
                  <a:gd name="T55" fmla="*/ 19 h 210"/>
                  <a:gd name="T56" fmla="*/ 188 w 219"/>
                  <a:gd name="T57" fmla="*/ 33 h 210"/>
                  <a:gd name="T58" fmla="*/ 219 w 219"/>
                  <a:gd name="T5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9" h="210">
                    <a:moveTo>
                      <a:pt x="23" y="127"/>
                    </a:moveTo>
                    <a:cubicBezTo>
                      <a:pt x="23" y="81"/>
                      <a:pt x="23" y="81"/>
                      <a:pt x="23" y="81"/>
                    </a:cubicBezTo>
                    <a:cubicBezTo>
                      <a:pt x="98" y="81"/>
                      <a:pt x="98" y="81"/>
                      <a:pt x="98" y="81"/>
                    </a:cubicBezTo>
                    <a:cubicBezTo>
                      <a:pt x="98" y="127"/>
                      <a:pt x="98" y="127"/>
                      <a:pt x="98" y="127"/>
                    </a:cubicBezTo>
                    <a:cubicBezTo>
                      <a:pt x="23" y="127"/>
                      <a:pt x="23" y="127"/>
                      <a:pt x="23" y="127"/>
                    </a:cubicBezTo>
                    <a:moveTo>
                      <a:pt x="23" y="65"/>
                    </a:moveTo>
                    <a:cubicBezTo>
                      <a:pt x="23" y="19"/>
                      <a:pt x="23" y="19"/>
                      <a:pt x="23" y="19"/>
                    </a:cubicBezTo>
                    <a:cubicBezTo>
                      <a:pt x="98" y="19"/>
                      <a:pt x="98" y="19"/>
                      <a:pt x="98" y="19"/>
                    </a:cubicBezTo>
                    <a:cubicBezTo>
                      <a:pt x="98" y="65"/>
                      <a:pt x="98" y="65"/>
                      <a:pt x="98" y="65"/>
                    </a:cubicBezTo>
                    <a:cubicBezTo>
                      <a:pt x="23" y="65"/>
                      <a:pt x="23" y="65"/>
                      <a:pt x="23" y="65"/>
                    </a:cubicBezTo>
                    <a:moveTo>
                      <a:pt x="219" y="0"/>
                    </a:moveTo>
                    <a:cubicBezTo>
                      <a:pt x="0" y="0"/>
                      <a:pt x="0" y="0"/>
                      <a:pt x="0" y="0"/>
                    </a:cubicBezTo>
                    <a:cubicBezTo>
                      <a:pt x="0" y="10"/>
                      <a:pt x="0" y="10"/>
                      <a:pt x="0" y="10"/>
                    </a:cubicBezTo>
                    <a:cubicBezTo>
                      <a:pt x="0" y="30"/>
                      <a:pt x="0" y="30"/>
                      <a:pt x="0" y="30"/>
                    </a:cubicBezTo>
                    <a:cubicBezTo>
                      <a:pt x="0" y="198"/>
                      <a:pt x="0" y="198"/>
                      <a:pt x="0" y="198"/>
                    </a:cubicBezTo>
                    <a:cubicBezTo>
                      <a:pt x="0" y="204"/>
                      <a:pt x="6" y="210"/>
                      <a:pt x="11" y="210"/>
                    </a:cubicBezTo>
                    <a:cubicBezTo>
                      <a:pt x="24" y="210"/>
                      <a:pt x="24" y="210"/>
                      <a:pt x="24" y="210"/>
                    </a:cubicBezTo>
                    <a:cubicBezTo>
                      <a:pt x="44" y="188"/>
                      <a:pt x="44" y="188"/>
                      <a:pt x="44" y="188"/>
                    </a:cubicBezTo>
                    <a:cubicBezTo>
                      <a:pt x="23" y="188"/>
                      <a:pt x="23" y="188"/>
                      <a:pt x="23" y="188"/>
                    </a:cubicBezTo>
                    <a:cubicBezTo>
                      <a:pt x="23" y="142"/>
                      <a:pt x="23" y="142"/>
                      <a:pt x="23" y="142"/>
                    </a:cubicBezTo>
                    <a:cubicBezTo>
                      <a:pt x="86" y="142"/>
                      <a:pt x="86" y="142"/>
                      <a:pt x="86" y="142"/>
                    </a:cubicBezTo>
                    <a:cubicBezTo>
                      <a:pt x="113" y="114"/>
                      <a:pt x="113" y="114"/>
                      <a:pt x="113" y="114"/>
                    </a:cubicBezTo>
                    <a:cubicBezTo>
                      <a:pt x="113" y="81"/>
                      <a:pt x="113" y="81"/>
                      <a:pt x="113" y="81"/>
                    </a:cubicBezTo>
                    <a:cubicBezTo>
                      <a:pt x="143" y="81"/>
                      <a:pt x="143" y="81"/>
                      <a:pt x="143" y="81"/>
                    </a:cubicBezTo>
                    <a:cubicBezTo>
                      <a:pt x="158" y="65"/>
                      <a:pt x="158" y="65"/>
                      <a:pt x="158" y="65"/>
                    </a:cubicBezTo>
                    <a:cubicBezTo>
                      <a:pt x="113" y="65"/>
                      <a:pt x="113" y="65"/>
                      <a:pt x="113" y="65"/>
                    </a:cubicBezTo>
                    <a:cubicBezTo>
                      <a:pt x="113" y="19"/>
                      <a:pt x="113" y="19"/>
                      <a:pt x="113" y="19"/>
                    </a:cubicBezTo>
                    <a:cubicBezTo>
                      <a:pt x="188" y="19"/>
                      <a:pt x="188" y="19"/>
                      <a:pt x="188" y="19"/>
                    </a:cubicBezTo>
                    <a:cubicBezTo>
                      <a:pt x="188" y="33"/>
                      <a:pt x="188" y="33"/>
                      <a:pt x="188" y="33"/>
                    </a:cubicBezTo>
                    <a:cubicBezTo>
                      <a:pt x="219" y="0"/>
                      <a:pt x="219" y="0"/>
                      <a:pt x="219"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86" name="Freeform 39">
                <a:extLst>
                  <a:ext uri="{FF2B5EF4-FFF2-40B4-BE49-F238E27FC236}">
                    <a16:creationId xmlns:a16="http://schemas.microsoft.com/office/drawing/2014/main" id="{0B40414D-6DDF-43E9-9E96-614DD7B14C71}"/>
                  </a:ext>
                </a:extLst>
              </p:cNvPr>
              <p:cNvSpPr>
                <a:spLocks/>
              </p:cNvSpPr>
              <p:nvPr/>
            </p:nvSpPr>
            <p:spPr bwMode="auto">
              <a:xfrm>
                <a:off x="5888038" y="3135313"/>
                <a:ext cx="984250" cy="173038"/>
              </a:xfrm>
              <a:custGeom>
                <a:avLst/>
                <a:gdLst>
                  <a:gd name="T0" fmla="*/ 262 w 262"/>
                  <a:gd name="T1" fmla="*/ 0 h 46"/>
                  <a:gd name="T2" fmla="*/ 11 w 262"/>
                  <a:gd name="T3" fmla="*/ 0 h 46"/>
                  <a:gd name="T4" fmla="*/ 11 w 262"/>
                  <a:gd name="T5" fmla="*/ 0 h 46"/>
                  <a:gd name="T6" fmla="*/ 0 w 262"/>
                  <a:gd name="T7" fmla="*/ 11 h 46"/>
                  <a:gd name="T8" fmla="*/ 0 w 262"/>
                  <a:gd name="T9" fmla="*/ 11 h 46"/>
                  <a:gd name="T10" fmla="*/ 0 w 262"/>
                  <a:gd name="T11" fmla="*/ 46 h 46"/>
                  <a:gd name="T12" fmla="*/ 219 w 262"/>
                  <a:gd name="T13" fmla="*/ 46 h 46"/>
                  <a:gd name="T14" fmla="*/ 262 w 262"/>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46">
                    <a:moveTo>
                      <a:pt x="262" y="0"/>
                    </a:moveTo>
                    <a:cubicBezTo>
                      <a:pt x="11" y="0"/>
                      <a:pt x="11" y="0"/>
                      <a:pt x="11" y="0"/>
                    </a:cubicBezTo>
                    <a:cubicBezTo>
                      <a:pt x="11" y="0"/>
                      <a:pt x="11" y="0"/>
                      <a:pt x="11" y="0"/>
                    </a:cubicBezTo>
                    <a:cubicBezTo>
                      <a:pt x="6" y="0"/>
                      <a:pt x="0" y="5"/>
                      <a:pt x="0" y="11"/>
                    </a:cubicBezTo>
                    <a:cubicBezTo>
                      <a:pt x="0" y="11"/>
                      <a:pt x="0" y="11"/>
                      <a:pt x="0" y="11"/>
                    </a:cubicBezTo>
                    <a:cubicBezTo>
                      <a:pt x="0" y="46"/>
                      <a:pt x="0" y="46"/>
                      <a:pt x="0" y="46"/>
                    </a:cubicBezTo>
                    <a:cubicBezTo>
                      <a:pt x="219" y="46"/>
                      <a:pt x="219" y="46"/>
                      <a:pt x="219" y="46"/>
                    </a:cubicBezTo>
                    <a:cubicBezTo>
                      <a:pt x="262" y="0"/>
                      <a:pt x="262" y="0"/>
                      <a:pt x="262" y="0"/>
                    </a:cubicBezTo>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87" name="Freeform 40">
                <a:extLst>
                  <a:ext uri="{FF2B5EF4-FFF2-40B4-BE49-F238E27FC236}">
                    <a16:creationId xmlns:a16="http://schemas.microsoft.com/office/drawing/2014/main" id="{1D909EF1-EE8F-4B95-BDFE-1B9109B9F707}"/>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88" name="Freeform 41">
                <a:extLst>
                  <a:ext uri="{FF2B5EF4-FFF2-40B4-BE49-F238E27FC236}">
                    <a16:creationId xmlns:a16="http://schemas.microsoft.com/office/drawing/2014/main" id="{8C69E9B9-642C-47D5-A6FC-D7AA7880AF22}"/>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89" name="Freeform 42">
                <a:extLst>
                  <a:ext uri="{FF2B5EF4-FFF2-40B4-BE49-F238E27FC236}">
                    <a16:creationId xmlns:a16="http://schemas.microsoft.com/office/drawing/2014/main" id="{8CD5FB52-563F-4129-B163-454FBF6B3095}"/>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90" name="Freeform 43">
                <a:extLst>
                  <a:ext uri="{FF2B5EF4-FFF2-40B4-BE49-F238E27FC236}">
                    <a16:creationId xmlns:a16="http://schemas.microsoft.com/office/drawing/2014/main" id="{07ACA2B3-8FEE-4726-95F7-E69B11DF7E3D}"/>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91" name="Rectangle 390">
                <a:extLst>
                  <a:ext uri="{FF2B5EF4-FFF2-40B4-BE49-F238E27FC236}">
                    <a16:creationId xmlns:a16="http://schemas.microsoft.com/office/drawing/2014/main" id="{D831DF2F-7CF9-479D-BAC5-0C7F4DA6F930}"/>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92" name="Rectangle 391">
                <a:extLst>
                  <a:ext uri="{FF2B5EF4-FFF2-40B4-BE49-F238E27FC236}">
                    <a16:creationId xmlns:a16="http://schemas.microsoft.com/office/drawing/2014/main" id="{94130B90-8828-4AB1-A5BC-DAD32BCFA5BC}"/>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93" name="Rectangle 392">
                <a:extLst>
                  <a:ext uri="{FF2B5EF4-FFF2-40B4-BE49-F238E27FC236}">
                    <a16:creationId xmlns:a16="http://schemas.microsoft.com/office/drawing/2014/main" id="{EFAFF6A0-B43F-4FF6-B070-648D13078A52}"/>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94" name="Rectangle 393">
                <a:extLst>
                  <a:ext uri="{FF2B5EF4-FFF2-40B4-BE49-F238E27FC236}">
                    <a16:creationId xmlns:a16="http://schemas.microsoft.com/office/drawing/2014/main" id="{AA6530BE-46DB-43D1-A9A2-41A17A56094E}"/>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95" name="Freeform 48">
                <a:extLst>
                  <a:ext uri="{FF2B5EF4-FFF2-40B4-BE49-F238E27FC236}">
                    <a16:creationId xmlns:a16="http://schemas.microsoft.com/office/drawing/2014/main" id="{567BA44C-99A9-4AC4-AF82-2E83DD052949}"/>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96" name="Freeform 49">
                <a:extLst>
                  <a:ext uri="{FF2B5EF4-FFF2-40B4-BE49-F238E27FC236}">
                    <a16:creationId xmlns:a16="http://schemas.microsoft.com/office/drawing/2014/main" id="{B4B4971F-CEEF-4AD2-B249-F7746B14F463}"/>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grpSp>
          <p:nvGrpSpPr>
            <p:cNvPr id="427" name="Group 426">
              <a:extLst>
                <a:ext uri="{FF2B5EF4-FFF2-40B4-BE49-F238E27FC236}">
                  <a16:creationId xmlns:a16="http://schemas.microsoft.com/office/drawing/2014/main" id="{42F72F5A-3A59-4EDE-85C6-C1B0E636FCE4}"/>
                </a:ext>
              </a:extLst>
            </p:cNvPr>
            <p:cNvGrpSpPr/>
            <p:nvPr/>
          </p:nvGrpSpPr>
          <p:grpSpPr>
            <a:xfrm>
              <a:off x="6502049" y="2652225"/>
              <a:ext cx="858872" cy="854566"/>
              <a:chOff x="10534650" y="5259388"/>
              <a:chExt cx="633413" cy="630238"/>
            </a:xfrm>
          </p:grpSpPr>
          <p:sp>
            <p:nvSpPr>
              <p:cNvPr id="428" name="Oval 269">
                <a:extLst>
                  <a:ext uri="{FF2B5EF4-FFF2-40B4-BE49-F238E27FC236}">
                    <a16:creationId xmlns:a16="http://schemas.microsoft.com/office/drawing/2014/main" id="{D0455C24-9532-4910-87E4-373A22209AB0}"/>
                  </a:ext>
                </a:extLst>
              </p:cNvPr>
              <p:cNvSpPr>
                <a:spLocks noChangeArrowheads="1"/>
              </p:cNvSpPr>
              <p:nvPr/>
            </p:nvSpPr>
            <p:spPr bwMode="auto">
              <a:xfrm>
                <a:off x="10534650" y="5259388"/>
                <a:ext cx="633413" cy="63023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429" name="Oval 270">
                <a:extLst>
                  <a:ext uri="{FF2B5EF4-FFF2-40B4-BE49-F238E27FC236}">
                    <a16:creationId xmlns:a16="http://schemas.microsoft.com/office/drawing/2014/main" id="{CF3E567B-3FFD-424A-AD3C-3CBFA097344F}"/>
                  </a:ext>
                </a:extLst>
              </p:cNvPr>
              <p:cNvSpPr>
                <a:spLocks noChangeArrowheads="1"/>
              </p:cNvSpPr>
              <p:nvPr/>
            </p:nvSpPr>
            <p:spPr bwMode="auto">
              <a:xfrm>
                <a:off x="10579100" y="5307013"/>
                <a:ext cx="541338" cy="5381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430" name="Oval 271">
                <a:extLst>
                  <a:ext uri="{FF2B5EF4-FFF2-40B4-BE49-F238E27FC236}">
                    <a16:creationId xmlns:a16="http://schemas.microsoft.com/office/drawing/2014/main" id="{D0A53015-5BF1-4E11-956B-9FCCB756C95B}"/>
                  </a:ext>
                </a:extLst>
              </p:cNvPr>
              <p:cNvSpPr>
                <a:spLocks noChangeArrowheads="1"/>
              </p:cNvSpPr>
              <p:nvPr/>
            </p:nvSpPr>
            <p:spPr bwMode="auto">
              <a:xfrm>
                <a:off x="10836275" y="5562600"/>
                <a:ext cx="30163" cy="2698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431" name="Line 272">
                <a:extLst>
                  <a:ext uri="{FF2B5EF4-FFF2-40B4-BE49-F238E27FC236}">
                    <a16:creationId xmlns:a16="http://schemas.microsoft.com/office/drawing/2014/main" id="{62C47CAE-B424-403D-948F-B235DD5549A7}"/>
                  </a:ext>
                </a:extLst>
              </p:cNvPr>
              <p:cNvSpPr>
                <a:spLocks noChangeShapeType="1"/>
              </p:cNvSpPr>
              <p:nvPr/>
            </p:nvSpPr>
            <p:spPr bwMode="auto">
              <a:xfrm>
                <a:off x="10850563" y="5322888"/>
                <a:ext cx="0" cy="504825"/>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432" name="Line 273">
                <a:extLst>
                  <a:ext uri="{FF2B5EF4-FFF2-40B4-BE49-F238E27FC236}">
                    <a16:creationId xmlns:a16="http://schemas.microsoft.com/office/drawing/2014/main" id="{10D79980-453C-4878-B68A-EA4598DDE438}"/>
                  </a:ext>
                </a:extLst>
              </p:cNvPr>
              <p:cNvSpPr>
                <a:spLocks noChangeShapeType="1"/>
              </p:cNvSpPr>
              <p:nvPr/>
            </p:nvSpPr>
            <p:spPr bwMode="auto">
              <a:xfrm>
                <a:off x="10599738" y="5575300"/>
                <a:ext cx="503238"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433" name="Line 274">
                <a:extLst>
                  <a:ext uri="{FF2B5EF4-FFF2-40B4-BE49-F238E27FC236}">
                    <a16:creationId xmlns:a16="http://schemas.microsoft.com/office/drawing/2014/main" id="{5E1482D0-A8F1-4509-9750-DD1472511089}"/>
                  </a:ext>
                </a:extLst>
              </p:cNvPr>
              <p:cNvSpPr>
                <a:spLocks noChangeShapeType="1"/>
              </p:cNvSpPr>
              <p:nvPr/>
            </p:nvSpPr>
            <p:spPr bwMode="auto">
              <a:xfrm>
                <a:off x="10629900" y="5449888"/>
                <a:ext cx="439738" cy="249238"/>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434" name="Line 275">
                <a:extLst>
                  <a:ext uri="{FF2B5EF4-FFF2-40B4-BE49-F238E27FC236}">
                    <a16:creationId xmlns:a16="http://schemas.microsoft.com/office/drawing/2014/main" id="{B2BE6218-5640-4BA4-805F-F50EF9B7CB2E}"/>
                  </a:ext>
                </a:extLst>
              </p:cNvPr>
              <p:cNvSpPr>
                <a:spLocks noChangeShapeType="1"/>
              </p:cNvSpPr>
              <p:nvPr/>
            </p:nvSpPr>
            <p:spPr bwMode="auto">
              <a:xfrm flipV="1">
                <a:off x="10726738" y="5357813"/>
                <a:ext cx="249238" cy="43656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435" name="Line 276">
                <a:extLst>
                  <a:ext uri="{FF2B5EF4-FFF2-40B4-BE49-F238E27FC236}">
                    <a16:creationId xmlns:a16="http://schemas.microsoft.com/office/drawing/2014/main" id="{A0BB9273-0A4C-49FE-A168-0068453E821B}"/>
                  </a:ext>
                </a:extLst>
              </p:cNvPr>
              <p:cNvSpPr>
                <a:spLocks noChangeShapeType="1"/>
              </p:cNvSpPr>
              <p:nvPr/>
            </p:nvSpPr>
            <p:spPr bwMode="auto">
              <a:xfrm>
                <a:off x="10723563" y="5357813"/>
                <a:ext cx="252413" cy="43656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436" name="Line 277">
                <a:extLst>
                  <a:ext uri="{FF2B5EF4-FFF2-40B4-BE49-F238E27FC236}">
                    <a16:creationId xmlns:a16="http://schemas.microsoft.com/office/drawing/2014/main" id="{4F844CBF-C561-4957-99DE-D026C7F6E3FA}"/>
                  </a:ext>
                </a:extLst>
              </p:cNvPr>
              <p:cNvSpPr>
                <a:spLocks noChangeShapeType="1"/>
              </p:cNvSpPr>
              <p:nvPr/>
            </p:nvSpPr>
            <p:spPr bwMode="auto">
              <a:xfrm flipV="1">
                <a:off x="10629900" y="5449888"/>
                <a:ext cx="439738" cy="25241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437" name="Oval 278">
                <a:extLst>
                  <a:ext uri="{FF2B5EF4-FFF2-40B4-BE49-F238E27FC236}">
                    <a16:creationId xmlns:a16="http://schemas.microsoft.com/office/drawing/2014/main" id="{9F51EBEB-1C75-468D-B0BC-B03B8A4EEDC1}"/>
                  </a:ext>
                </a:extLst>
              </p:cNvPr>
              <p:cNvSpPr>
                <a:spLocks noChangeArrowheads="1"/>
              </p:cNvSpPr>
              <p:nvPr/>
            </p:nvSpPr>
            <p:spPr bwMode="auto">
              <a:xfrm>
                <a:off x="10644188" y="5372100"/>
                <a:ext cx="411163" cy="407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438" name="Oval 279">
                <a:extLst>
                  <a:ext uri="{FF2B5EF4-FFF2-40B4-BE49-F238E27FC236}">
                    <a16:creationId xmlns:a16="http://schemas.microsoft.com/office/drawing/2014/main" id="{FBC1D57A-A21D-47E8-9D8B-E6B786AB5FBD}"/>
                  </a:ext>
                </a:extLst>
              </p:cNvPr>
              <p:cNvSpPr>
                <a:spLocks noChangeArrowheads="1"/>
              </p:cNvSpPr>
              <p:nvPr/>
            </p:nvSpPr>
            <p:spPr bwMode="auto">
              <a:xfrm>
                <a:off x="10836275" y="5562600"/>
                <a:ext cx="30163" cy="2698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439" name="Line 280">
                <a:extLst>
                  <a:ext uri="{FF2B5EF4-FFF2-40B4-BE49-F238E27FC236}">
                    <a16:creationId xmlns:a16="http://schemas.microsoft.com/office/drawing/2014/main" id="{3BC402A6-B25D-4418-85E5-3E7179FA84BC}"/>
                  </a:ext>
                </a:extLst>
              </p:cNvPr>
              <p:cNvSpPr>
                <a:spLocks noChangeShapeType="1"/>
              </p:cNvSpPr>
              <p:nvPr/>
            </p:nvSpPr>
            <p:spPr bwMode="auto">
              <a:xfrm flipH="1" flipV="1">
                <a:off x="10694988" y="5422900"/>
                <a:ext cx="155575" cy="152400"/>
              </a:xfrm>
              <a:prstGeom prst="line">
                <a:avLst/>
              </a:prstGeom>
              <a:noFill/>
              <a:ln w="6350"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440" name="Line 281">
                <a:extLst>
                  <a:ext uri="{FF2B5EF4-FFF2-40B4-BE49-F238E27FC236}">
                    <a16:creationId xmlns:a16="http://schemas.microsoft.com/office/drawing/2014/main" id="{0877EF9F-0248-49CC-89A7-43DA3CB87797}"/>
                  </a:ext>
                </a:extLst>
              </p:cNvPr>
              <p:cNvSpPr>
                <a:spLocks noChangeShapeType="1"/>
              </p:cNvSpPr>
              <p:nvPr/>
            </p:nvSpPr>
            <p:spPr bwMode="auto">
              <a:xfrm>
                <a:off x="10850563" y="5575300"/>
                <a:ext cx="115888" cy="0"/>
              </a:xfrm>
              <a:prstGeom prst="line">
                <a:avLst/>
              </a:prstGeom>
              <a:noFill/>
              <a:ln w="6350"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441" name="Line 282">
                <a:extLst>
                  <a:ext uri="{FF2B5EF4-FFF2-40B4-BE49-F238E27FC236}">
                    <a16:creationId xmlns:a16="http://schemas.microsoft.com/office/drawing/2014/main" id="{E7A73509-4206-41CF-8B4D-AB19093699D4}"/>
                  </a:ext>
                </a:extLst>
              </p:cNvPr>
              <p:cNvSpPr>
                <a:spLocks noChangeShapeType="1"/>
              </p:cNvSpPr>
              <p:nvPr/>
            </p:nvSpPr>
            <p:spPr bwMode="auto">
              <a:xfrm flipH="1">
                <a:off x="10694988" y="5541963"/>
                <a:ext cx="188913" cy="187325"/>
              </a:xfrm>
              <a:prstGeom prst="line">
                <a:avLst/>
              </a:prstGeom>
              <a:noFill/>
              <a:ln w="6350" cap="rnd">
                <a:solidFill>
                  <a:srgbClr val="E81123"/>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grpSp>
        <p:grpSp>
          <p:nvGrpSpPr>
            <p:cNvPr id="446" name="Group 445">
              <a:extLst>
                <a:ext uri="{FF2B5EF4-FFF2-40B4-BE49-F238E27FC236}">
                  <a16:creationId xmlns:a16="http://schemas.microsoft.com/office/drawing/2014/main" id="{FD413332-5DAA-4496-A849-B818E82D2845}"/>
                </a:ext>
              </a:extLst>
            </p:cNvPr>
            <p:cNvGrpSpPr/>
            <p:nvPr/>
          </p:nvGrpSpPr>
          <p:grpSpPr>
            <a:xfrm>
              <a:off x="8547295" y="2851700"/>
              <a:ext cx="917482" cy="499815"/>
              <a:chOff x="8484563" y="2851700"/>
              <a:chExt cx="917482" cy="499815"/>
            </a:xfrm>
          </p:grpSpPr>
          <p:grpSp>
            <p:nvGrpSpPr>
              <p:cNvPr id="397" name="Group 396">
                <a:extLst>
                  <a:ext uri="{FF2B5EF4-FFF2-40B4-BE49-F238E27FC236}">
                    <a16:creationId xmlns:a16="http://schemas.microsoft.com/office/drawing/2014/main" id="{74EB9E97-5882-47FC-8A97-DDE82E2391E3}"/>
                  </a:ext>
                </a:extLst>
              </p:cNvPr>
              <p:cNvGrpSpPr/>
              <p:nvPr/>
            </p:nvGrpSpPr>
            <p:grpSpPr>
              <a:xfrm>
                <a:off x="8818240" y="2851700"/>
                <a:ext cx="583805" cy="499815"/>
                <a:chOff x="5888038" y="3135313"/>
                <a:chExt cx="1125538" cy="963612"/>
              </a:xfrm>
            </p:grpSpPr>
            <p:sp>
              <p:nvSpPr>
                <p:cNvPr id="398" name="Freeform 21">
                  <a:extLst>
                    <a:ext uri="{FF2B5EF4-FFF2-40B4-BE49-F238E27FC236}">
                      <a16:creationId xmlns:a16="http://schemas.microsoft.com/office/drawing/2014/main" id="{9C178E68-D340-4D54-A742-64D899FA9E60}"/>
                    </a:ext>
                  </a:extLst>
                </p:cNvPr>
                <p:cNvSpPr>
                  <a:spLocks/>
                </p:cNvSpPr>
                <p:nvPr/>
              </p:nvSpPr>
              <p:spPr bwMode="auto">
                <a:xfrm>
                  <a:off x="5888038" y="3308350"/>
                  <a:ext cx="1125538" cy="790575"/>
                </a:xfrm>
                <a:custGeom>
                  <a:avLst/>
                  <a:gdLst>
                    <a:gd name="T0" fmla="*/ 0 w 300"/>
                    <a:gd name="T1" fmla="*/ 198 h 210"/>
                    <a:gd name="T2" fmla="*/ 11 w 300"/>
                    <a:gd name="T3" fmla="*/ 210 h 210"/>
                    <a:gd name="T4" fmla="*/ 289 w 300"/>
                    <a:gd name="T5" fmla="*/ 210 h 210"/>
                    <a:gd name="T6" fmla="*/ 300 w 300"/>
                    <a:gd name="T7" fmla="*/ 198 h 210"/>
                    <a:gd name="T8" fmla="*/ 300 w 300"/>
                    <a:gd name="T9" fmla="*/ 0 h 210"/>
                    <a:gd name="T10" fmla="*/ 0 w 300"/>
                    <a:gd name="T11" fmla="*/ 0 h 210"/>
                    <a:gd name="T12" fmla="*/ 0 w 300"/>
                    <a:gd name="T13" fmla="*/ 198 h 210"/>
                  </a:gdLst>
                  <a:ahLst/>
                  <a:cxnLst>
                    <a:cxn ang="0">
                      <a:pos x="T0" y="T1"/>
                    </a:cxn>
                    <a:cxn ang="0">
                      <a:pos x="T2" y="T3"/>
                    </a:cxn>
                    <a:cxn ang="0">
                      <a:pos x="T4" y="T5"/>
                    </a:cxn>
                    <a:cxn ang="0">
                      <a:pos x="T6" y="T7"/>
                    </a:cxn>
                    <a:cxn ang="0">
                      <a:pos x="T8" y="T9"/>
                    </a:cxn>
                    <a:cxn ang="0">
                      <a:pos x="T10" y="T11"/>
                    </a:cxn>
                    <a:cxn ang="0">
                      <a:pos x="T12" y="T13"/>
                    </a:cxn>
                  </a:cxnLst>
                  <a:rect l="0" t="0" r="r" b="b"/>
                  <a:pathLst>
                    <a:path w="300" h="210">
                      <a:moveTo>
                        <a:pt x="0" y="198"/>
                      </a:moveTo>
                      <a:cubicBezTo>
                        <a:pt x="0" y="204"/>
                        <a:pt x="4" y="210"/>
                        <a:pt x="11" y="210"/>
                      </a:cubicBezTo>
                      <a:cubicBezTo>
                        <a:pt x="289" y="210"/>
                        <a:pt x="289" y="210"/>
                        <a:pt x="289" y="210"/>
                      </a:cubicBezTo>
                      <a:cubicBezTo>
                        <a:pt x="295" y="210"/>
                        <a:pt x="300" y="205"/>
                        <a:pt x="300" y="198"/>
                      </a:cubicBezTo>
                      <a:cubicBezTo>
                        <a:pt x="300" y="0"/>
                        <a:pt x="300" y="0"/>
                        <a:pt x="300" y="0"/>
                      </a:cubicBezTo>
                      <a:cubicBezTo>
                        <a:pt x="0" y="0"/>
                        <a:pt x="0" y="0"/>
                        <a:pt x="0" y="0"/>
                      </a:cubicBezTo>
                      <a:cubicBezTo>
                        <a:pt x="0" y="198"/>
                        <a:pt x="0" y="198"/>
                        <a:pt x="0" y="198"/>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99" name="Freeform 22">
                  <a:extLst>
                    <a:ext uri="{FF2B5EF4-FFF2-40B4-BE49-F238E27FC236}">
                      <a16:creationId xmlns:a16="http://schemas.microsoft.com/office/drawing/2014/main" id="{923A5203-85E8-4459-97D8-60AC759A485F}"/>
                    </a:ext>
                  </a:extLst>
                </p:cNvPr>
                <p:cNvSpPr>
                  <a:spLocks/>
                </p:cNvSpPr>
                <p:nvPr/>
              </p:nvSpPr>
              <p:spPr bwMode="auto">
                <a:xfrm>
                  <a:off x="5888038" y="3135313"/>
                  <a:ext cx="1125538" cy="173038"/>
                </a:xfrm>
                <a:custGeom>
                  <a:avLst/>
                  <a:gdLst>
                    <a:gd name="T0" fmla="*/ 289 w 300"/>
                    <a:gd name="T1" fmla="*/ 0 h 46"/>
                    <a:gd name="T2" fmla="*/ 11 w 300"/>
                    <a:gd name="T3" fmla="*/ 0 h 46"/>
                    <a:gd name="T4" fmla="*/ 0 w 300"/>
                    <a:gd name="T5" fmla="*/ 11 h 46"/>
                    <a:gd name="T6" fmla="*/ 0 w 300"/>
                    <a:gd name="T7" fmla="*/ 46 h 46"/>
                    <a:gd name="T8" fmla="*/ 300 w 300"/>
                    <a:gd name="T9" fmla="*/ 46 h 46"/>
                    <a:gd name="T10" fmla="*/ 300 w 300"/>
                    <a:gd name="T11" fmla="*/ 11 h 46"/>
                    <a:gd name="T12" fmla="*/ 289 w 300"/>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300" h="46">
                      <a:moveTo>
                        <a:pt x="289" y="0"/>
                      </a:moveTo>
                      <a:cubicBezTo>
                        <a:pt x="11" y="0"/>
                        <a:pt x="11" y="0"/>
                        <a:pt x="11" y="0"/>
                      </a:cubicBezTo>
                      <a:cubicBezTo>
                        <a:pt x="4" y="0"/>
                        <a:pt x="0" y="5"/>
                        <a:pt x="0" y="11"/>
                      </a:cubicBezTo>
                      <a:cubicBezTo>
                        <a:pt x="0" y="46"/>
                        <a:pt x="0" y="46"/>
                        <a:pt x="0" y="46"/>
                      </a:cubicBezTo>
                      <a:cubicBezTo>
                        <a:pt x="300" y="46"/>
                        <a:pt x="300" y="46"/>
                        <a:pt x="300" y="46"/>
                      </a:cubicBezTo>
                      <a:cubicBezTo>
                        <a:pt x="300" y="11"/>
                        <a:pt x="300" y="11"/>
                        <a:pt x="300" y="11"/>
                      </a:cubicBezTo>
                      <a:cubicBezTo>
                        <a:pt x="300" y="5"/>
                        <a:pt x="296" y="0"/>
                        <a:pt x="289" y="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400" name="Rectangle 399">
                  <a:extLst>
                    <a:ext uri="{FF2B5EF4-FFF2-40B4-BE49-F238E27FC236}">
                      <a16:creationId xmlns:a16="http://schemas.microsoft.com/office/drawing/2014/main" id="{4F2CB20C-FE81-410A-BED6-77344BD7162D}"/>
                    </a:ext>
                  </a:extLst>
                </p:cNvPr>
                <p:cNvSpPr>
                  <a:spLocks noChangeArrowheads="1"/>
                </p:cNvSpPr>
                <p:nvPr/>
              </p:nvSpPr>
              <p:spPr bwMode="auto">
                <a:xfrm>
                  <a:off x="6311900"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401" name="Rectangle 400">
                  <a:extLst>
                    <a:ext uri="{FF2B5EF4-FFF2-40B4-BE49-F238E27FC236}">
                      <a16:creationId xmlns:a16="http://schemas.microsoft.com/office/drawing/2014/main" id="{2A784873-C1FE-48F1-B79E-DF3391686710}"/>
                    </a:ext>
                  </a:extLst>
                </p:cNvPr>
                <p:cNvSpPr>
                  <a:spLocks noChangeArrowheads="1"/>
                </p:cNvSpPr>
                <p:nvPr/>
              </p:nvSpPr>
              <p:spPr bwMode="auto">
                <a:xfrm>
                  <a:off x="6311900"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402" name="Rectangle 401">
                  <a:extLst>
                    <a:ext uri="{FF2B5EF4-FFF2-40B4-BE49-F238E27FC236}">
                      <a16:creationId xmlns:a16="http://schemas.microsoft.com/office/drawing/2014/main" id="{069458DF-1944-441A-99FE-B951EE463F1D}"/>
                    </a:ext>
                  </a:extLst>
                </p:cNvPr>
                <p:cNvSpPr>
                  <a:spLocks noChangeArrowheads="1"/>
                </p:cNvSpPr>
                <p:nvPr/>
              </p:nvSpPr>
              <p:spPr bwMode="auto">
                <a:xfrm>
                  <a:off x="6311900" y="3613150"/>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403" name="Rectangle 402">
                  <a:extLst>
                    <a:ext uri="{FF2B5EF4-FFF2-40B4-BE49-F238E27FC236}">
                      <a16:creationId xmlns:a16="http://schemas.microsoft.com/office/drawing/2014/main" id="{A0A4A9BF-0139-46CE-B7FC-72DDA15942AB}"/>
                    </a:ext>
                  </a:extLst>
                </p:cNvPr>
                <p:cNvSpPr>
                  <a:spLocks noChangeArrowheads="1"/>
                </p:cNvSpPr>
                <p:nvPr/>
              </p:nvSpPr>
              <p:spPr bwMode="auto">
                <a:xfrm>
                  <a:off x="6311900" y="3613150"/>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404" name="Rectangle 403">
                  <a:extLst>
                    <a:ext uri="{FF2B5EF4-FFF2-40B4-BE49-F238E27FC236}">
                      <a16:creationId xmlns:a16="http://schemas.microsoft.com/office/drawing/2014/main" id="{03882748-E3BC-4A76-8B99-5AEAF3E985F7}"/>
                    </a:ext>
                  </a:extLst>
                </p:cNvPr>
                <p:cNvSpPr>
                  <a:spLocks noChangeArrowheads="1"/>
                </p:cNvSpPr>
                <p:nvPr/>
              </p:nvSpPr>
              <p:spPr bwMode="auto">
                <a:xfrm>
                  <a:off x="6650038" y="3613150"/>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405" name="Rectangle 404">
                  <a:extLst>
                    <a:ext uri="{FF2B5EF4-FFF2-40B4-BE49-F238E27FC236}">
                      <a16:creationId xmlns:a16="http://schemas.microsoft.com/office/drawing/2014/main" id="{5D8D6F64-BE64-492C-B91F-8AC6E4361259}"/>
                    </a:ext>
                  </a:extLst>
                </p:cNvPr>
                <p:cNvSpPr>
                  <a:spLocks noChangeArrowheads="1"/>
                </p:cNvSpPr>
                <p:nvPr/>
              </p:nvSpPr>
              <p:spPr bwMode="auto">
                <a:xfrm>
                  <a:off x="6650038"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406" name="Rectangle 405">
                  <a:extLst>
                    <a:ext uri="{FF2B5EF4-FFF2-40B4-BE49-F238E27FC236}">
                      <a16:creationId xmlns:a16="http://schemas.microsoft.com/office/drawing/2014/main" id="{F96F135D-C162-4468-A77E-9D014BCA6919}"/>
                    </a:ext>
                  </a:extLst>
                </p:cNvPr>
                <p:cNvSpPr>
                  <a:spLocks noChangeArrowheads="1"/>
                </p:cNvSpPr>
                <p:nvPr/>
              </p:nvSpPr>
              <p:spPr bwMode="auto">
                <a:xfrm>
                  <a:off x="6650038"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407" name="Rectangle 406">
                  <a:extLst>
                    <a:ext uri="{FF2B5EF4-FFF2-40B4-BE49-F238E27FC236}">
                      <a16:creationId xmlns:a16="http://schemas.microsoft.com/office/drawing/2014/main" id="{5A3809E2-808C-426D-A916-70572B02C473}"/>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408" name="Rectangle 407">
                  <a:extLst>
                    <a:ext uri="{FF2B5EF4-FFF2-40B4-BE49-F238E27FC236}">
                      <a16:creationId xmlns:a16="http://schemas.microsoft.com/office/drawing/2014/main" id="{432A1961-DC6D-46F5-997C-647423EFF48D}"/>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409" name="Rectangle 408">
                  <a:extLst>
                    <a:ext uri="{FF2B5EF4-FFF2-40B4-BE49-F238E27FC236}">
                      <a16:creationId xmlns:a16="http://schemas.microsoft.com/office/drawing/2014/main" id="{ACA8D253-DDF6-439A-BE6A-B3189AE57B07}"/>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410" name="Rectangle 409">
                  <a:extLst>
                    <a:ext uri="{FF2B5EF4-FFF2-40B4-BE49-F238E27FC236}">
                      <a16:creationId xmlns:a16="http://schemas.microsoft.com/office/drawing/2014/main" id="{8CA4020E-50E4-4937-87E7-A939C8CB04FC}"/>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411" name="Rectangle 410">
                  <a:extLst>
                    <a:ext uri="{FF2B5EF4-FFF2-40B4-BE49-F238E27FC236}">
                      <a16:creationId xmlns:a16="http://schemas.microsoft.com/office/drawing/2014/main" id="{C6001965-AA10-4A31-BDF9-15BC75013FA2}"/>
                    </a:ext>
                  </a:extLst>
                </p:cNvPr>
                <p:cNvSpPr>
                  <a:spLocks noChangeArrowheads="1"/>
                </p:cNvSpPr>
                <p:nvPr/>
              </p:nvSpPr>
              <p:spPr bwMode="auto">
                <a:xfrm>
                  <a:off x="5973763" y="3843338"/>
                  <a:ext cx="282575"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412" name="Rectangle 411">
                  <a:extLst>
                    <a:ext uri="{FF2B5EF4-FFF2-40B4-BE49-F238E27FC236}">
                      <a16:creationId xmlns:a16="http://schemas.microsoft.com/office/drawing/2014/main" id="{A87EDE0F-BDBE-4D94-B09C-CD89E0C7BA5B}"/>
                    </a:ext>
                  </a:extLst>
                </p:cNvPr>
                <p:cNvSpPr>
                  <a:spLocks noChangeArrowheads="1"/>
                </p:cNvSpPr>
                <p:nvPr/>
              </p:nvSpPr>
              <p:spPr bwMode="auto">
                <a:xfrm>
                  <a:off x="5973763" y="384333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413" name="Rectangle 412">
                  <a:extLst>
                    <a:ext uri="{FF2B5EF4-FFF2-40B4-BE49-F238E27FC236}">
                      <a16:creationId xmlns:a16="http://schemas.microsoft.com/office/drawing/2014/main" id="{D389347A-4412-4EB6-B08A-D156D9F109D3}"/>
                    </a:ext>
                  </a:extLst>
                </p:cNvPr>
                <p:cNvSpPr>
                  <a:spLocks noChangeArrowheads="1"/>
                </p:cNvSpPr>
                <p:nvPr/>
              </p:nvSpPr>
              <p:spPr bwMode="auto">
                <a:xfrm>
                  <a:off x="6311900" y="3843338"/>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414" name="Rectangle 413">
                  <a:extLst>
                    <a:ext uri="{FF2B5EF4-FFF2-40B4-BE49-F238E27FC236}">
                      <a16:creationId xmlns:a16="http://schemas.microsoft.com/office/drawing/2014/main" id="{93A60534-1381-42D4-904B-3A7847C5D815}"/>
                    </a:ext>
                  </a:extLst>
                </p:cNvPr>
                <p:cNvSpPr>
                  <a:spLocks noChangeArrowheads="1"/>
                </p:cNvSpPr>
                <p:nvPr/>
              </p:nvSpPr>
              <p:spPr bwMode="auto">
                <a:xfrm>
                  <a:off x="6650038" y="3843338"/>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415" name="Freeform 38">
                  <a:extLst>
                    <a:ext uri="{FF2B5EF4-FFF2-40B4-BE49-F238E27FC236}">
                      <a16:creationId xmlns:a16="http://schemas.microsoft.com/office/drawing/2014/main" id="{852C311D-6227-489B-B16E-55CEB04AA725}"/>
                    </a:ext>
                  </a:extLst>
                </p:cNvPr>
                <p:cNvSpPr>
                  <a:spLocks noEditPoints="1"/>
                </p:cNvSpPr>
                <p:nvPr/>
              </p:nvSpPr>
              <p:spPr bwMode="auto">
                <a:xfrm>
                  <a:off x="5888038" y="3308350"/>
                  <a:ext cx="822325" cy="790575"/>
                </a:xfrm>
                <a:custGeom>
                  <a:avLst/>
                  <a:gdLst>
                    <a:gd name="T0" fmla="*/ 23 w 219"/>
                    <a:gd name="T1" fmla="*/ 127 h 210"/>
                    <a:gd name="T2" fmla="*/ 23 w 219"/>
                    <a:gd name="T3" fmla="*/ 81 h 210"/>
                    <a:gd name="T4" fmla="*/ 98 w 219"/>
                    <a:gd name="T5" fmla="*/ 81 h 210"/>
                    <a:gd name="T6" fmla="*/ 98 w 219"/>
                    <a:gd name="T7" fmla="*/ 127 h 210"/>
                    <a:gd name="T8" fmla="*/ 23 w 219"/>
                    <a:gd name="T9" fmla="*/ 127 h 210"/>
                    <a:gd name="T10" fmla="*/ 23 w 219"/>
                    <a:gd name="T11" fmla="*/ 65 h 210"/>
                    <a:gd name="T12" fmla="*/ 23 w 219"/>
                    <a:gd name="T13" fmla="*/ 19 h 210"/>
                    <a:gd name="T14" fmla="*/ 98 w 219"/>
                    <a:gd name="T15" fmla="*/ 19 h 210"/>
                    <a:gd name="T16" fmla="*/ 98 w 219"/>
                    <a:gd name="T17" fmla="*/ 65 h 210"/>
                    <a:gd name="T18" fmla="*/ 23 w 219"/>
                    <a:gd name="T19" fmla="*/ 65 h 210"/>
                    <a:gd name="T20" fmla="*/ 219 w 219"/>
                    <a:gd name="T21" fmla="*/ 0 h 210"/>
                    <a:gd name="T22" fmla="*/ 0 w 219"/>
                    <a:gd name="T23" fmla="*/ 0 h 210"/>
                    <a:gd name="T24" fmla="*/ 0 w 219"/>
                    <a:gd name="T25" fmla="*/ 10 h 210"/>
                    <a:gd name="T26" fmla="*/ 0 w 219"/>
                    <a:gd name="T27" fmla="*/ 30 h 210"/>
                    <a:gd name="T28" fmla="*/ 0 w 219"/>
                    <a:gd name="T29" fmla="*/ 198 h 210"/>
                    <a:gd name="T30" fmla="*/ 11 w 219"/>
                    <a:gd name="T31" fmla="*/ 210 h 210"/>
                    <a:gd name="T32" fmla="*/ 24 w 219"/>
                    <a:gd name="T33" fmla="*/ 210 h 210"/>
                    <a:gd name="T34" fmla="*/ 44 w 219"/>
                    <a:gd name="T35" fmla="*/ 188 h 210"/>
                    <a:gd name="T36" fmla="*/ 23 w 219"/>
                    <a:gd name="T37" fmla="*/ 188 h 210"/>
                    <a:gd name="T38" fmla="*/ 23 w 219"/>
                    <a:gd name="T39" fmla="*/ 142 h 210"/>
                    <a:gd name="T40" fmla="*/ 86 w 219"/>
                    <a:gd name="T41" fmla="*/ 142 h 210"/>
                    <a:gd name="T42" fmla="*/ 113 w 219"/>
                    <a:gd name="T43" fmla="*/ 114 h 210"/>
                    <a:gd name="T44" fmla="*/ 113 w 219"/>
                    <a:gd name="T45" fmla="*/ 81 h 210"/>
                    <a:gd name="T46" fmla="*/ 143 w 219"/>
                    <a:gd name="T47" fmla="*/ 81 h 210"/>
                    <a:gd name="T48" fmla="*/ 158 w 219"/>
                    <a:gd name="T49" fmla="*/ 65 h 210"/>
                    <a:gd name="T50" fmla="*/ 113 w 219"/>
                    <a:gd name="T51" fmla="*/ 65 h 210"/>
                    <a:gd name="T52" fmla="*/ 113 w 219"/>
                    <a:gd name="T53" fmla="*/ 19 h 210"/>
                    <a:gd name="T54" fmla="*/ 188 w 219"/>
                    <a:gd name="T55" fmla="*/ 19 h 210"/>
                    <a:gd name="T56" fmla="*/ 188 w 219"/>
                    <a:gd name="T57" fmla="*/ 33 h 210"/>
                    <a:gd name="T58" fmla="*/ 219 w 219"/>
                    <a:gd name="T5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9" h="210">
                      <a:moveTo>
                        <a:pt x="23" y="127"/>
                      </a:moveTo>
                      <a:cubicBezTo>
                        <a:pt x="23" y="81"/>
                        <a:pt x="23" y="81"/>
                        <a:pt x="23" y="81"/>
                      </a:cubicBezTo>
                      <a:cubicBezTo>
                        <a:pt x="98" y="81"/>
                        <a:pt x="98" y="81"/>
                        <a:pt x="98" y="81"/>
                      </a:cubicBezTo>
                      <a:cubicBezTo>
                        <a:pt x="98" y="127"/>
                        <a:pt x="98" y="127"/>
                        <a:pt x="98" y="127"/>
                      </a:cubicBezTo>
                      <a:cubicBezTo>
                        <a:pt x="23" y="127"/>
                        <a:pt x="23" y="127"/>
                        <a:pt x="23" y="127"/>
                      </a:cubicBezTo>
                      <a:moveTo>
                        <a:pt x="23" y="65"/>
                      </a:moveTo>
                      <a:cubicBezTo>
                        <a:pt x="23" y="19"/>
                        <a:pt x="23" y="19"/>
                        <a:pt x="23" y="19"/>
                      </a:cubicBezTo>
                      <a:cubicBezTo>
                        <a:pt x="98" y="19"/>
                        <a:pt x="98" y="19"/>
                        <a:pt x="98" y="19"/>
                      </a:cubicBezTo>
                      <a:cubicBezTo>
                        <a:pt x="98" y="65"/>
                        <a:pt x="98" y="65"/>
                        <a:pt x="98" y="65"/>
                      </a:cubicBezTo>
                      <a:cubicBezTo>
                        <a:pt x="23" y="65"/>
                        <a:pt x="23" y="65"/>
                        <a:pt x="23" y="65"/>
                      </a:cubicBezTo>
                      <a:moveTo>
                        <a:pt x="219" y="0"/>
                      </a:moveTo>
                      <a:cubicBezTo>
                        <a:pt x="0" y="0"/>
                        <a:pt x="0" y="0"/>
                        <a:pt x="0" y="0"/>
                      </a:cubicBezTo>
                      <a:cubicBezTo>
                        <a:pt x="0" y="10"/>
                        <a:pt x="0" y="10"/>
                        <a:pt x="0" y="10"/>
                      </a:cubicBezTo>
                      <a:cubicBezTo>
                        <a:pt x="0" y="30"/>
                        <a:pt x="0" y="30"/>
                        <a:pt x="0" y="30"/>
                      </a:cubicBezTo>
                      <a:cubicBezTo>
                        <a:pt x="0" y="198"/>
                        <a:pt x="0" y="198"/>
                        <a:pt x="0" y="198"/>
                      </a:cubicBezTo>
                      <a:cubicBezTo>
                        <a:pt x="0" y="204"/>
                        <a:pt x="6" y="210"/>
                        <a:pt x="11" y="210"/>
                      </a:cubicBezTo>
                      <a:cubicBezTo>
                        <a:pt x="24" y="210"/>
                        <a:pt x="24" y="210"/>
                        <a:pt x="24" y="210"/>
                      </a:cubicBezTo>
                      <a:cubicBezTo>
                        <a:pt x="44" y="188"/>
                        <a:pt x="44" y="188"/>
                        <a:pt x="44" y="188"/>
                      </a:cubicBezTo>
                      <a:cubicBezTo>
                        <a:pt x="23" y="188"/>
                        <a:pt x="23" y="188"/>
                        <a:pt x="23" y="188"/>
                      </a:cubicBezTo>
                      <a:cubicBezTo>
                        <a:pt x="23" y="142"/>
                        <a:pt x="23" y="142"/>
                        <a:pt x="23" y="142"/>
                      </a:cubicBezTo>
                      <a:cubicBezTo>
                        <a:pt x="86" y="142"/>
                        <a:pt x="86" y="142"/>
                        <a:pt x="86" y="142"/>
                      </a:cubicBezTo>
                      <a:cubicBezTo>
                        <a:pt x="113" y="114"/>
                        <a:pt x="113" y="114"/>
                        <a:pt x="113" y="114"/>
                      </a:cubicBezTo>
                      <a:cubicBezTo>
                        <a:pt x="113" y="81"/>
                        <a:pt x="113" y="81"/>
                        <a:pt x="113" y="81"/>
                      </a:cubicBezTo>
                      <a:cubicBezTo>
                        <a:pt x="143" y="81"/>
                        <a:pt x="143" y="81"/>
                        <a:pt x="143" y="81"/>
                      </a:cubicBezTo>
                      <a:cubicBezTo>
                        <a:pt x="158" y="65"/>
                        <a:pt x="158" y="65"/>
                        <a:pt x="158" y="65"/>
                      </a:cubicBezTo>
                      <a:cubicBezTo>
                        <a:pt x="113" y="65"/>
                        <a:pt x="113" y="65"/>
                        <a:pt x="113" y="65"/>
                      </a:cubicBezTo>
                      <a:cubicBezTo>
                        <a:pt x="113" y="19"/>
                        <a:pt x="113" y="19"/>
                        <a:pt x="113" y="19"/>
                      </a:cubicBezTo>
                      <a:cubicBezTo>
                        <a:pt x="188" y="19"/>
                        <a:pt x="188" y="19"/>
                        <a:pt x="188" y="19"/>
                      </a:cubicBezTo>
                      <a:cubicBezTo>
                        <a:pt x="188" y="33"/>
                        <a:pt x="188" y="33"/>
                        <a:pt x="188" y="33"/>
                      </a:cubicBezTo>
                      <a:cubicBezTo>
                        <a:pt x="219" y="0"/>
                        <a:pt x="219" y="0"/>
                        <a:pt x="219"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416" name="Freeform 39">
                  <a:extLst>
                    <a:ext uri="{FF2B5EF4-FFF2-40B4-BE49-F238E27FC236}">
                      <a16:creationId xmlns:a16="http://schemas.microsoft.com/office/drawing/2014/main" id="{860B206B-B3B8-4A19-9F10-1488FE4B6C47}"/>
                    </a:ext>
                  </a:extLst>
                </p:cNvPr>
                <p:cNvSpPr>
                  <a:spLocks/>
                </p:cNvSpPr>
                <p:nvPr/>
              </p:nvSpPr>
              <p:spPr bwMode="auto">
                <a:xfrm>
                  <a:off x="5888038" y="3135313"/>
                  <a:ext cx="984250" cy="173038"/>
                </a:xfrm>
                <a:custGeom>
                  <a:avLst/>
                  <a:gdLst>
                    <a:gd name="T0" fmla="*/ 262 w 262"/>
                    <a:gd name="T1" fmla="*/ 0 h 46"/>
                    <a:gd name="T2" fmla="*/ 11 w 262"/>
                    <a:gd name="T3" fmla="*/ 0 h 46"/>
                    <a:gd name="T4" fmla="*/ 11 w 262"/>
                    <a:gd name="T5" fmla="*/ 0 h 46"/>
                    <a:gd name="T6" fmla="*/ 0 w 262"/>
                    <a:gd name="T7" fmla="*/ 11 h 46"/>
                    <a:gd name="T8" fmla="*/ 0 w 262"/>
                    <a:gd name="T9" fmla="*/ 11 h 46"/>
                    <a:gd name="T10" fmla="*/ 0 w 262"/>
                    <a:gd name="T11" fmla="*/ 46 h 46"/>
                    <a:gd name="T12" fmla="*/ 219 w 262"/>
                    <a:gd name="T13" fmla="*/ 46 h 46"/>
                    <a:gd name="T14" fmla="*/ 262 w 262"/>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46">
                      <a:moveTo>
                        <a:pt x="262" y="0"/>
                      </a:moveTo>
                      <a:cubicBezTo>
                        <a:pt x="11" y="0"/>
                        <a:pt x="11" y="0"/>
                        <a:pt x="11" y="0"/>
                      </a:cubicBezTo>
                      <a:cubicBezTo>
                        <a:pt x="11" y="0"/>
                        <a:pt x="11" y="0"/>
                        <a:pt x="11" y="0"/>
                      </a:cubicBezTo>
                      <a:cubicBezTo>
                        <a:pt x="6" y="0"/>
                        <a:pt x="0" y="5"/>
                        <a:pt x="0" y="11"/>
                      </a:cubicBezTo>
                      <a:cubicBezTo>
                        <a:pt x="0" y="11"/>
                        <a:pt x="0" y="11"/>
                        <a:pt x="0" y="11"/>
                      </a:cubicBezTo>
                      <a:cubicBezTo>
                        <a:pt x="0" y="46"/>
                        <a:pt x="0" y="46"/>
                        <a:pt x="0" y="46"/>
                      </a:cubicBezTo>
                      <a:cubicBezTo>
                        <a:pt x="219" y="46"/>
                        <a:pt x="219" y="46"/>
                        <a:pt x="219" y="46"/>
                      </a:cubicBezTo>
                      <a:cubicBezTo>
                        <a:pt x="262" y="0"/>
                        <a:pt x="262" y="0"/>
                        <a:pt x="262" y="0"/>
                      </a:cubicBezTo>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417" name="Freeform 40">
                  <a:extLst>
                    <a:ext uri="{FF2B5EF4-FFF2-40B4-BE49-F238E27FC236}">
                      <a16:creationId xmlns:a16="http://schemas.microsoft.com/office/drawing/2014/main" id="{BCD61346-92BC-436A-9CDB-B59309617528}"/>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418" name="Freeform 41">
                  <a:extLst>
                    <a:ext uri="{FF2B5EF4-FFF2-40B4-BE49-F238E27FC236}">
                      <a16:creationId xmlns:a16="http://schemas.microsoft.com/office/drawing/2014/main" id="{52B7D22E-34A8-48F3-89CA-7230E066DE7B}"/>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419" name="Freeform 42">
                  <a:extLst>
                    <a:ext uri="{FF2B5EF4-FFF2-40B4-BE49-F238E27FC236}">
                      <a16:creationId xmlns:a16="http://schemas.microsoft.com/office/drawing/2014/main" id="{DF6A8D5F-E45B-43A2-8539-31064A6704BF}"/>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420" name="Freeform 43">
                  <a:extLst>
                    <a:ext uri="{FF2B5EF4-FFF2-40B4-BE49-F238E27FC236}">
                      <a16:creationId xmlns:a16="http://schemas.microsoft.com/office/drawing/2014/main" id="{CF2E0D33-AE64-4569-BB34-FCA6C22BC887}"/>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421" name="Rectangle 420">
                  <a:extLst>
                    <a:ext uri="{FF2B5EF4-FFF2-40B4-BE49-F238E27FC236}">
                      <a16:creationId xmlns:a16="http://schemas.microsoft.com/office/drawing/2014/main" id="{A67DB88F-C378-4D4E-B02A-2B1F9AD9878A}"/>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422" name="Rectangle 421">
                  <a:extLst>
                    <a:ext uri="{FF2B5EF4-FFF2-40B4-BE49-F238E27FC236}">
                      <a16:creationId xmlns:a16="http://schemas.microsoft.com/office/drawing/2014/main" id="{7448A225-7929-4389-AD76-017B9C5579A0}"/>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423" name="Rectangle 422">
                  <a:extLst>
                    <a:ext uri="{FF2B5EF4-FFF2-40B4-BE49-F238E27FC236}">
                      <a16:creationId xmlns:a16="http://schemas.microsoft.com/office/drawing/2014/main" id="{93338F6D-E8C5-4233-8DED-D019D822663A}"/>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424" name="Rectangle 423">
                  <a:extLst>
                    <a:ext uri="{FF2B5EF4-FFF2-40B4-BE49-F238E27FC236}">
                      <a16:creationId xmlns:a16="http://schemas.microsoft.com/office/drawing/2014/main" id="{7E83C7AA-D6F8-476E-9E1C-BE70BB2A9917}"/>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425" name="Freeform 48">
                  <a:extLst>
                    <a:ext uri="{FF2B5EF4-FFF2-40B4-BE49-F238E27FC236}">
                      <a16:creationId xmlns:a16="http://schemas.microsoft.com/office/drawing/2014/main" id="{EAF88575-3600-4857-B10E-C2EBFA2EAFBE}"/>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426" name="Freeform 49">
                  <a:extLst>
                    <a:ext uri="{FF2B5EF4-FFF2-40B4-BE49-F238E27FC236}">
                      <a16:creationId xmlns:a16="http://schemas.microsoft.com/office/drawing/2014/main" id="{55D77222-2369-4805-AABD-AEB93B24C976}"/>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grpSp>
            <p:nvGrpSpPr>
              <p:cNvPr id="190" name="Group 4">
                <a:extLst>
                  <a:ext uri="{FF2B5EF4-FFF2-40B4-BE49-F238E27FC236}">
                    <a16:creationId xmlns:a16="http://schemas.microsoft.com/office/drawing/2014/main" id="{80243494-C544-4D95-AA25-7BD86FE51D3E}"/>
                  </a:ext>
                </a:extLst>
              </p:cNvPr>
              <p:cNvGrpSpPr>
                <a:grpSpLocks noChangeAspect="1"/>
              </p:cNvGrpSpPr>
              <p:nvPr/>
            </p:nvGrpSpPr>
            <p:grpSpPr bwMode="auto">
              <a:xfrm rot="2700000">
                <a:off x="8588544" y="2854660"/>
                <a:ext cx="323851" cy="531813"/>
                <a:chOff x="4714" y="2045"/>
                <a:chExt cx="204" cy="335"/>
              </a:xfrm>
            </p:grpSpPr>
            <p:sp>
              <p:nvSpPr>
                <p:cNvPr id="442" name="Oval 5">
                  <a:extLst>
                    <a:ext uri="{FF2B5EF4-FFF2-40B4-BE49-F238E27FC236}">
                      <a16:creationId xmlns:a16="http://schemas.microsoft.com/office/drawing/2014/main" id="{0F6138BB-AAAC-4091-BF1B-D948C8B916B6}"/>
                    </a:ext>
                  </a:extLst>
                </p:cNvPr>
                <p:cNvSpPr>
                  <a:spLocks noChangeArrowheads="1"/>
                </p:cNvSpPr>
                <p:nvPr/>
              </p:nvSpPr>
              <p:spPr bwMode="auto">
                <a:xfrm>
                  <a:off x="4714" y="2045"/>
                  <a:ext cx="204" cy="203"/>
                </a:xfrm>
                <a:prstGeom prst="ellipse">
                  <a:avLst/>
                </a:prstGeom>
                <a:solidFill>
                  <a:schemeClr val="tx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443" name="Freeform 6">
                  <a:extLst>
                    <a:ext uri="{FF2B5EF4-FFF2-40B4-BE49-F238E27FC236}">
                      <a16:creationId xmlns:a16="http://schemas.microsoft.com/office/drawing/2014/main" id="{5D973B07-9286-48E9-A8CE-5E81F6A4AD67}"/>
                    </a:ext>
                  </a:extLst>
                </p:cNvPr>
                <p:cNvSpPr>
                  <a:spLocks/>
                </p:cNvSpPr>
                <p:nvPr/>
              </p:nvSpPr>
              <p:spPr bwMode="auto">
                <a:xfrm>
                  <a:off x="4789" y="2212"/>
                  <a:ext cx="55" cy="168"/>
                </a:xfrm>
                <a:custGeom>
                  <a:avLst/>
                  <a:gdLst>
                    <a:gd name="T0" fmla="*/ 0 w 40"/>
                    <a:gd name="T1" fmla="*/ 0 h 122"/>
                    <a:gd name="T2" fmla="*/ 0 w 40"/>
                    <a:gd name="T3" fmla="*/ 102 h 122"/>
                    <a:gd name="T4" fmla="*/ 0 w 40"/>
                    <a:gd name="T5" fmla="*/ 102 h 122"/>
                    <a:gd name="T6" fmla="*/ 20 w 40"/>
                    <a:gd name="T7" fmla="*/ 122 h 122"/>
                    <a:gd name="T8" fmla="*/ 40 w 40"/>
                    <a:gd name="T9" fmla="*/ 102 h 122"/>
                    <a:gd name="T10" fmla="*/ 40 w 40"/>
                    <a:gd name="T11" fmla="*/ 102 h 122"/>
                    <a:gd name="T12" fmla="*/ 40 w 40"/>
                    <a:gd name="T13" fmla="*/ 0 h 122"/>
                    <a:gd name="T14" fmla="*/ 0 w 40"/>
                    <a:gd name="T15" fmla="*/ 0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22">
                      <a:moveTo>
                        <a:pt x="0" y="0"/>
                      </a:moveTo>
                      <a:cubicBezTo>
                        <a:pt x="0" y="102"/>
                        <a:pt x="0" y="102"/>
                        <a:pt x="0" y="102"/>
                      </a:cubicBezTo>
                      <a:cubicBezTo>
                        <a:pt x="0" y="102"/>
                        <a:pt x="0" y="102"/>
                        <a:pt x="0" y="102"/>
                      </a:cubicBezTo>
                      <a:cubicBezTo>
                        <a:pt x="0" y="113"/>
                        <a:pt x="9" y="122"/>
                        <a:pt x="20" y="122"/>
                      </a:cubicBezTo>
                      <a:cubicBezTo>
                        <a:pt x="31" y="122"/>
                        <a:pt x="40" y="113"/>
                        <a:pt x="40" y="102"/>
                      </a:cubicBezTo>
                      <a:cubicBezTo>
                        <a:pt x="40" y="102"/>
                        <a:pt x="40" y="102"/>
                        <a:pt x="40" y="102"/>
                      </a:cubicBezTo>
                      <a:cubicBezTo>
                        <a:pt x="40" y="0"/>
                        <a:pt x="40" y="0"/>
                        <a:pt x="40" y="0"/>
                      </a:cubicBezTo>
                      <a:lnTo>
                        <a:pt x="0" y="0"/>
                      </a:lnTo>
                      <a:close/>
                    </a:path>
                  </a:pathLst>
                </a:custGeom>
                <a:solidFill>
                  <a:schemeClr val="tx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444" name="Oval 7">
                  <a:extLst>
                    <a:ext uri="{FF2B5EF4-FFF2-40B4-BE49-F238E27FC236}">
                      <a16:creationId xmlns:a16="http://schemas.microsoft.com/office/drawing/2014/main" id="{C4BE7456-876E-4740-8A30-2CFB91CE0875}"/>
                    </a:ext>
                  </a:extLst>
                </p:cNvPr>
                <p:cNvSpPr>
                  <a:spLocks noChangeArrowheads="1"/>
                </p:cNvSpPr>
                <p:nvPr/>
              </p:nvSpPr>
              <p:spPr bwMode="auto">
                <a:xfrm>
                  <a:off x="4742" y="2072"/>
                  <a:ext cx="149" cy="149"/>
                </a:xfrm>
                <a:prstGeom prst="ellipse">
                  <a:avLst/>
                </a:pr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445" name="Freeform 8">
                  <a:extLst>
                    <a:ext uri="{FF2B5EF4-FFF2-40B4-BE49-F238E27FC236}">
                      <a16:creationId xmlns:a16="http://schemas.microsoft.com/office/drawing/2014/main" id="{A38146FB-EF0B-4F8F-9AA9-AF2201C5973D}"/>
                    </a:ext>
                  </a:extLst>
                </p:cNvPr>
                <p:cNvSpPr>
                  <a:spLocks/>
                </p:cNvSpPr>
                <p:nvPr/>
              </p:nvSpPr>
              <p:spPr bwMode="auto">
                <a:xfrm>
                  <a:off x="4791" y="2072"/>
                  <a:ext cx="100" cy="149"/>
                </a:xfrm>
                <a:custGeom>
                  <a:avLst/>
                  <a:gdLst>
                    <a:gd name="T0" fmla="*/ 18 w 72"/>
                    <a:gd name="T1" fmla="*/ 0 h 108"/>
                    <a:gd name="T2" fmla="*/ 7 w 72"/>
                    <a:gd name="T3" fmla="*/ 1 h 108"/>
                    <a:gd name="T4" fmla="*/ 0 w 72"/>
                    <a:gd name="T5" fmla="*/ 42 h 108"/>
                    <a:gd name="T6" fmla="*/ 19 w 72"/>
                    <a:gd name="T7" fmla="*/ 108 h 108"/>
                    <a:gd name="T8" fmla="*/ 72 w 72"/>
                    <a:gd name="T9" fmla="*/ 54 h 108"/>
                    <a:gd name="T10" fmla="*/ 18 w 72"/>
                    <a:gd name="T11" fmla="*/ 0 h 108"/>
                  </a:gdLst>
                  <a:ahLst/>
                  <a:cxnLst>
                    <a:cxn ang="0">
                      <a:pos x="T0" y="T1"/>
                    </a:cxn>
                    <a:cxn ang="0">
                      <a:pos x="T2" y="T3"/>
                    </a:cxn>
                    <a:cxn ang="0">
                      <a:pos x="T4" y="T5"/>
                    </a:cxn>
                    <a:cxn ang="0">
                      <a:pos x="T6" y="T7"/>
                    </a:cxn>
                    <a:cxn ang="0">
                      <a:pos x="T8" y="T9"/>
                    </a:cxn>
                    <a:cxn ang="0">
                      <a:pos x="T10" y="T11"/>
                    </a:cxn>
                  </a:cxnLst>
                  <a:rect l="0" t="0" r="r" b="b"/>
                  <a:pathLst>
                    <a:path w="72" h="108">
                      <a:moveTo>
                        <a:pt x="18" y="0"/>
                      </a:moveTo>
                      <a:cubicBezTo>
                        <a:pt x="14" y="0"/>
                        <a:pt x="10" y="0"/>
                        <a:pt x="7" y="1"/>
                      </a:cubicBezTo>
                      <a:cubicBezTo>
                        <a:pt x="3" y="13"/>
                        <a:pt x="0" y="27"/>
                        <a:pt x="0" y="42"/>
                      </a:cubicBezTo>
                      <a:cubicBezTo>
                        <a:pt x="0" y="68"/>
                        <a:pt x="8" y="92"/>
                        <a:pt x="19" y="108"/>
                      </a:cubicBezTo>
                      <a:cubicBezTo>
                        <a:pt x="48" y="107"/>
                        <a:pt x="72" y="83"/>
                        <a:pt x="72" y="54"/>
                      </a:cubicBezTo>
                      <a:cubicBezTo>
                        <a:pt x="72" y="24"/>
                        <a:pt x="47" y="0"/>
                        <a:pt x="18" y="0"/>
                      </a:cubicBez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353535"/>
                    </a:solidFill>
                    <a:effectLst/>
                    <a:uLnTx/>
                    <a:uFillTx/>
                    <a:latin typeface="Segoe UI Semilight"/>
                    <a:ea typeface="+mn-ea"/>
                    <a:cs typeface="+mn-cs"/>
                  </a:endParaRPr>
                </a:p>
              </p:txBody>
            </p:sp>
          </p:grpSp>
        </p:grpSp>
      </p:grpSp>
    </p:spTree>
    <p:extLst>
      <p:ext uri="{BB962C8B-B14F-4D97-AF65-F5344CB8AC3E}">
        <p14:creationId xmlns:p14="http://schemas.microsoft.com/office/powerpoint/2010/main" val="2659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8"/>
                                        </p:tgtEl>
                                        <p:attrNameLst>
                                          <p:attrName>style.visibility</p:attrName>
                                        </p:attrNameLst>
                                      </p:cBhvr>
                                      <p:to>
                                        <p:strVal val="visible"/>
                                      </p:to>
                                    </p:set>
                                    <p:animEffect transition="in" filter="fade">
                                      <p:cBhvr>
                                        <p:cTn id="7" dur="500"/>
                                        <p:tgtEl>
                                          <p:spTgt spid="448"/>
                                        </p:tgtEl>
                                      </p:cBhvr>
                                    </p:animEffect>
                                  </p:childTnLst>
                                </p:cTn>
                              </p:par>
                              <p:par>
                                <p:cTn id="8" presetID="35" presetClass="path" presetSubtype="0" decel="100000" fill="hold" nodeType="withEffect">
                                  <p:stCondLst>
                                    <p:cond delay="0"/>
                                  </p:stCondLst>
                                  <p:childTnLst>
                                    <p:animMotion origin="layout" path="M 1.14884E-7 3.52701E-6 L -0.02387 3.52701E-6 " pathEditMode="relative" rAng="0" ptsTypes="AA">
                                      <p:cBhvr>
                                        <p:cTn id="9" dur="750" spd="-100000" fill="hold"/>
                                        <p:tgtEl>
                                          <p:spTgt spid="448"/>
                                        </p:tgtEl>
                                        <p:attrNameLst>
                                          <p:attrName>ppt_x</p:attrName>
                                          <p:attrName>ppt_y</p:attrName>
                                        </p:attrNameLst>
                                      </p:cBhvr>
                                      <p:rCtr x="-1200" y="0"/>
                                    </p:animMotion>
                                  </p:childTnLst>
                                </p:cTn>
                              </p:par>
                              <p:par>
                                <p:cTn id="10" presetID="10"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63" presetClass="path" presetSubtype="0" decel="100000" fill="hold" grpId="1" nodeType="withEffect">
                                  <p:stCondLst>
                                    <p:cond delay="0"/>
                                  </p:stCondLst>
                                  <p:childTnLst>
                                    <p:animMotion origin="layout" path="M -1.19734E-6 4.82524E-6 L 0.03957 4.82524E-6 " pathEditMode="relative" rAng="0" ptsTypes="AA">
                                      <p:cBhvr>
                                        <p:cTn id="14" dur="500" spd="-100000" fill="hold"/>
                                        <p:tgtEl>
                                          <p:spTgt spid="2"/>
                                        </p:tgtEl>
                                        <p:attrNameLst>
                                          <p:attrName>ppt_x</p:attrName>
                                          <p:attrName>ppt_y</p:attrName>
                                        </p:attrNameLst>
                                      </p:cBhvr>
                                      <p:rCtr x="1979" y="0"/>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47"/>
                                        </p:tgtEl>
                                        <p:attrNameLst>
                                          <p:attrName>style.visibility</p:attrName>
                                        </p:attrNameLst>
                                      </p:cBhvr>
                                      <p:to>
                                        <p:strVal val="visible"/>
                                      </p:to>
                                    </p:set>
                                    <p:animEffect transition="in" filter="fade">
                                      <p:cBhvr>
                                        <p:cTn id="19" dur="500"/>
                                        <p:tgtEl>
                                          <p:spTgt spid="447"/>
                                        </p:tgtEl>
                                      </p:cBhvr>
                                    </p:animEffect>
                                  </p:childTnLst>
                                </p:cTn>
                              </p:par>
                              <p:par>
                                <p:cTn id="20" presetID="35" presetClass="path" presetSubtype="0" decel="100000" fill="hold" nodeType="withEffect">
                                  <p:stCondLst>
                                    <p:cond delay="0"/>
                                  </p:stCondLst>
                                  <p:childTnLst>
                                    <p:animMotion origin="layout" path="M 4.67194E-6 2.26963E-6 L -0.02387 2.26963E-6 " pathEditMode="relative" rAng="0" ptsTypes="AA">
                                      <p:cBhvr>
                                        <p:cTn id="21" dur="750" spd="-100000" fill="hold"/>
                                        <p:tgtEl>
                                          <p:spTgt spid="447"/>
                                        </p:tgtEl>
                                        <p:attrNameLst>
                                          <p:attrName>ppt_x</p:attrName>
                                          <p:attrName>ppt_y</p:attrName>
                                        </p:attrNameLst>
                                      </p:cBhvr>
                                      <p:rCtr x="-1200" y="0"/>
                                    </p:animMotion>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49"/>
                                        </p:tgtEl>
                                        <p:attrNameLst>
                                          <p:attrName>style.visibility</p:attrName>
                                        </p:attrNameLst>
                                      </p:cBhvr>
                                      <p:to>
                                        <p:strVal val="visible"/>
                                      </p:to>
                                    </p:set>
                                    <p:animEffect transition="in" filter="fade">
                                      <p:cBhvr>
                                        <p:cTn id="26" dur="500"/>
                                        <p:tgtEl>
                                          <p:spTgt spid="449"/>
                                        </p:tgtEl>
                                      </p:cBhvr>
                                    </p:animEffect>
                                  </p:childTnLst>
                                </p:cTn>
                              </p:par>
                              <p:par>
                                <p:cTn id="27" presetID="35" presetClass="path" presetSubtype="0" decel="100000" fill="hold" nodeType="withEffect">
                                  <p:stCondLst>
                                    <p:cond delay="0"/>
                                  </p:stCondLst>
                                  <p:childTnLst>
                                    <p:animMotion origin="layout" path="M -1.10288E-6 -4.46664E-6 L -0.02387 -4.46664E-6 " pathEditMode="relative" rAng="0" ptsTypes="AA">
                                      <p:cBhvr>
                                        <p:cTn id="28" dur="750" spd="-100000" fill="hold"/>
                                        <p:tgtEl>
                                          <p:spTgt spid="449"/>
                                        </p:tgtEl>
                                        <p:attrNameLst>
                                          <p:attrName>ppt_x</p:attrName>
                                          <p:attrName>ppt_y</p:attrName>
                                        </p:attrNameLst>
                                      </p:cBhvr>
                                      <p:rCtr x="-1200" y="0"/>
                                    </p:animMotion>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50"/>
                                        </p:tgtEl>
                                        <p:attrNameLst>
                                          <p:attrName>style.visibility</p:attrName>
                                        </p:attrNameLst>
                                      </p:cBhvr>
                                      <p:to>
                                        <p:strVal val="visible"/>
                                      </p:to>
                                    </p:set>
                                    <p:animEffect transition="in" filter="fade">
                                      <p:cBhvr>
                                        <p:cTn id="33" dur="500"/>
                                        <p:tgtEl>
                                          <p:spTgt spid="450"/>
                                        </p:tgtEl>
                                      </p:cBhvr>
                                    </p:animEffect>
                                  </p:childTnLst>
                                </p:cTn>
                              </p:par>
                              <p:par>
                                <p:cTn id="34" presetID="35" presetClass="path" presetSubtype="0" decel="100000" fill="hold" nodeType="withEffect">
                                  <p:stCondLst>
                                    <p:cond delay="0"/>
                                  </p:stCondLst>
                                  <p:childTnLst>
                                    <p:animMotion origin="layout" path="M -4.08731E-6 -4.48933E-6 L -0.02387 -4.48933E-6 " pathEditMode="relative" rAng="0" ptsTypes="AA">
                                      <p:cBhvr>
                                        <p:cTn id="35" dur="750" spd="-100000" fill="hold"/>
                                        <p:tgtEl>
                                          <p:spTgt spid="450"/>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1113</TotalTime>
  <Words>2446</Words>
  <Application>Microsoft Office PowerPoint</Application>
  <PresentationFormat>Widescreen</PresentationFormat>
  <Paragraphs>502</Paragraphs>
  <Slides>43</Slides>
  <Notes>43</Notes>
  <HiddenSlides>12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Arial</vt:lpstr>
      <vt:lpstr>Calibri</vt:lpstr>
      <vt:lpstr>Century Gothic</vt:lpstr>
      <vt:lpstr>Consolas</vt:lpstr>
      <vt:lpstr>Segoe UI</vt:lpstr>
      <vt:lpstr>Segoe UI Light</vt:lpstr>
      <vt:lpstr>Segoe UI Semibold</vt:lpstr>
      <vt:lpstr>Segoe UI Semilight</vt:lpstr>
      <vt:lpstr>Times New Roman</vt:lpstr>
      <vt:lpstr>Wingdings</vt:lpstr>
      <vt:lpstr>5-30721_Build_2016_Template_Light</vt:lpstr>
      <vt:lpstr>Serverless with Azure</vt:lpstr>
      <vt:lpstr>About Us</vt:lpstr>
      <vt:lpstr>What is Serverless? </vt:lpstr>
      <vt:lpstr>Benefits of Serverless </vt:lpstr>
      <vt:lpstr>Serverless application platform components</vt:lpstr>
      <vt:lpstr>Serverless application platform components</vt:lpstr>
      <vt:lpstr>Key Indicators for Serverless</vt:lpstr>
      <vt:lpstr>Key Indicators for Serverless</vt:lpstr>
      <vt:lpstr>Serverless scenarios: anything that responds to events</vt:lpstr>
      <vt:lpstr>Introducing Functions </vt:lpstr>
      <vt:lpstr>Azure Functions Demo</vt:lpstr>
      <vt:lpstr>Patterns to Follow</vt:lpstr>
      <vt:lpstr>Dynamic tier pricing</vt:lpstr>
      <vt:lpstr>PowerPoint Presentation</vt:lpstr>
      <vt:lpstr>PowerPoint Presentation</vt:lpstr>
      <vt:lpstr>PowerPoint Presentation</vt:lpstr>
      <vt:lpstr>Azure Event Grid</vt:lpstr>
      <vt:lpstr>Manage all events in one place</vt:lpstr>
      <vt:lpstr>Ensure reliability and performance in your apps</vt:lpstr>
      <vt:lpstr>Concepts</vt:lpstr>
      <vt:lpstr>Event Grid guiding principles</vt:lpstr>
      <vt:lpstr>Event Grid Demo</vt:lpstr>
      <vt:lpstr>Logic Apps connects everything</vt:lpstr>
      <vt:lpstr>PowerPoint Presentation</vt:lpstr>
      <vt:lpstr>PowerPoint Presentation</vt:lpstr>
      <vt:lpstr>PowerPoint Presentation</vt:lpstr>
      <vt:lpstr>PowerPoint Presentation</vt:lpstr>
      <vt:lpstr>PowerPoint Presentation</vt:lpstr>
      <vt:lpstr>Logic Apps Demo</vt:lpstr>
      <vt:lpstr>PowerPoint Presentation</vt:lpstr>
      <vt:lpstr>PowerPoint Presentation</vt:lpstr>
      <vt:lpstr>Workflow Patterns</vt:lpstr>
      <vt:lpstr>PowerPoint Presentation</vt:lpstr>
      <vt:lpstr>Try-Catch-Finally Pattern</vt:lpstr>
      <vt:lpstr>Long Running Processing</vt:lpstr>
      <vt:lpstr>Concurrency Control</vt:lpstr>
      <vt:lpstr>Advanced scheduling</vt:lpstr>
      <vt:lpstr>Run Once Jobs</vt:lpstr>
      <vt:lpstr>Batching</vt:lpstr>
      <vt:lpstr>Learnings</vt:lpstr>
      <vt:lpstr>Misconceptions and Gotchas</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Serverless with Azure</dc:title>
  <dc:creator>Peter Roden</dc:creator>
  <cp:lastModifiedBy>Emre Kenci</cp:lastModifiedBy>
  <cp:revision>17</cp:revision>
  <dcterms:created xsi:type="dcterms:W3CDTF">2018-01-22T17:19:10Z</dcterms:created>
  <dcterms:modified xsi:type="dcterms:W3CDTF">2018-03-06T08:02:33Z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peroden@microsoft.com</vt:lpwstr>
  </property>
  <property fmtid="{D5CDD505-2E9C-101B-9397-08002B2CF9AE}" pid="5" name="MSIP_Label_f42aa342-8706-4288-bd11-ebb85995028c_SetDate">
    <vt:lpwstr>2018-01-22T17:24:21.1666327Z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