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roxima Nov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italic.fntdata"/><Relationship Id="rId21" Type="http://schemas.openxmlformats.org/officeDocument/2006/relationships/slide" Target="slides/slide16.xml"/><Relationship Id="rId43" Type="http://schemas.openxmlformats.org/officeDocument/2006/relationships/font" Target="fonts/ProximaNova-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ProximaNova-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56" name="Shape 56"/>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57" name="Shape 57"/>
          <p:cNvSpPr txBox="1"/>
          <p:nvPr>
            <p:ph idx="1" type="subTitle"/>
          </p:nvPr>
        </p:nvSpPr>
        <p:spPr>
          <a:xfrm>
            <a:off x="510450" y="3182312"/>
            <a:ext cx="8123100" cy="6299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61" name="Shape 61"/>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62" name="Shape 6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3117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1" name="Shape 71"/>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8" name="Shape 78"/>
          <p:cNvSpPr txBox="1"/>
          <p:nvPr>
            <p:ph idx="1" type="body"/>
          </p:nvPr>
        </p:nvSpPr>
        <p:spPr>
          <a:xfrm>
            <a:off x="311700" y="1389600"/>
            <a:ext cx="2807999"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2" name="Shape 8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3" name="Shape 83"/>
        <p:cNvGrpSpPr/>
        <p:nvPr/>
      </p:nvGrpSpPr>
      <p:grpSpPr>
        <a:xfrm>
          <a:off x="0" y="0"/>
          <a:ext cx="0" cy="0"/>
          <a:chOff x="0" y="0"/>
          <a:chExt cx="0" cy="0"/>
        </a:xfrm>
      </p:grpSpPr>
      <p:sp>
        <p:nvSpPr>
          <p:cNvPr id="84" name="Shape 84"/>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86" name="Shape 86"/>
          <p:cNvSpPr txBox="1"/>
          <p:nvPr>
            <p:ph type="title"/>
          </p:nvPr>
        </p:nvSpPr>
        <p:spPr>
          <a:xfrm>
            <a:off x="265500" y="1205825"/>
            <a:ext cx="4045199" cy="1509599"/>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7" name="Shape 87"/>
          <p:cNvSpPr txBox="1"/>
          <p:nvPr>
            <p:ph idx="1" type="subTitle"/>
          </p:nvPr>
        </p:nvSpPr>
        <p:spPr>
          <a:xfrm>
            <a:off x="265500" y="2769000"/>
            <a:ext cx="4045199"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8" name="Shape 88"/>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89" name="Shape 8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799"/>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92" name="Shape 9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ph type="title"/>
          </p:nvPr>
        </p:nvSpPr>
        <p:spPr>
          <a:xfrm>
            <a:off x="311700" y="991475"/>
            <a:ext cx="8520599" cy="1917899"/>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96" name="Shape 96"/>
          <p:cNvSpPr txBox="1"/>
          <p:nvPr>
            <p:ph idx="1" type="body"/>
          </p:nvPr>
        </p:nvSpPr>
        <p:spPr>
          <a:xfrm>
            <a:off x="311700" y="3071300"/>
            <a:ext cx="8520599" cy="901799"/>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7" name="Shape 9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599" cy="572699"/>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sz="3600"/>
              <a:t>Using trust model to ensure reliable data acquisition in VANETs</a:t>
            </a:r>
          </a:p>
        </p:txBody>
      </p:sp>
      <p:sp>
        <p:nvSpPr>
          <p:cNvPr id="105" name="Shape 105"/>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Emre Kağan Akkaya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Assumptions</a:t>
            </a:r>
          </a:p>
        </p:txBody>
      </p:sp>
      <p:sp>
        <p:nvSpPr>
          <p:cNvPr id="160" name="Shape 160"/>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startAt="3"/>
            </a:pPr>
            <a:r>
              <a:rPr b="1" lang="en"/>
              <a:t>Security model</a:t>
            </a:r>
          </a:p>
          <a:p>
            <a:pPr indent="-228600" lvl="1" marL="914400" rtl="0">
              <a:spcBef>
                <a:spcPts val="0"/>
              </a:spcBef>
              <a:buAutoNum type="alphaLcPeriod"/>
            </a:pPr>
            <a:r>
              <a:rPr lang="en"/>
              <a:t>Entity trustworthiness is relatively slow-evolving and impacted by the past interaction with other nodes.</a:t>
            </a:r>
          </a:p>
          <a:p>
            <a:pPr indent="-228600" lvl="2" marL="1371600" rtl="0">
              <a:spcBef>
                <a:spcPts val="0"/>
              </a:spcBef>
              <a:buAutoNum type="romanLcPeriod"/>
            </a:pPr>
            <a:r>
              <a:rPr lang="en"/>
              <a:t>The direct trust is updated only after the interaction between the two nodes changes.</a:t>
            </a:r>
          </a:p>
          <a:p>
            <a:pPr indent="-228600" lvl="2" marL="1371600" rtl="0">
              <a:spcBef>
                <a:spcPts val="0"/>
              </a:spcBef>
              <a:buAutoNum type="romanLcPeriod"/>
            </a:pPr>
            <a:r>
              <a:rPr lang="en"/>
              <a:t>Only when the direct trust value less than a threshold, should the recommendation and the comprehensive trust value be calculated.</a:t>
            </a:r>
          </a:p>
          <a:p>
            <a:pPr indent="-228600" lvl="1" marL="914400" rtl="0">
              <a:spcBef>
                <a:spcPts val="0"/>
              </a:spcBef>
              <a:buAutoNum type="alphaLcPeriod"/>
            </a:pPr>
            <a:r>
              <a:rPr lang="en"/>
              <a:t>Data trustworthiness depends on many factors such as the trustworthiness of the reporter, forwarder, time closeness, location closeness and the relations between the data and the reporter as well. </a:t>
            </a:r>
          </a:p>
          <a:p>
            <a:pPr indent="-228600" lvl="1" marL="914400" rtl="0">
              <a:spcBef>
                <a:spcPts val="0"/>
              </a:spcBef>
              <a:buAutoNum type="alphaLcPeriod"/>
            </a:pPr>
            <a:r>
              <a:rPr lang="en"/>
              <a:t>Trust value should be a number in [0,1].</a:t>
            </a:r>
          </a:p>
          <a:p>
            <a:pPr indent="-228600" lvl="2" marL="1371600" rtl="0">
              <a:spcBef>
                <a:spcPts val="0"/>
              </a:spcBef>
              <a:buAutoNum type="romanLcPeriod"/>
            </a:pPr>
            <a:r>
              <a:rPr lang="en"/>
              <a:t>1 means completely trustworthy, 0.5 means uncertainty and, 0 means untrustworthy.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Entity-centric Model</a:t>
            </a:r>
          </a:p>
        </p:txBody>
      </p:sp>
      <p:sp>
        <p:nvSpPr>
          <p:cNvPr id="166" name="Shape 166"/>
          <p:cNvSpPr txBox="1"/>
          <p:nvPr>
            <p:ph idx="1" type="body"/>
          </p:nvPr>
        </p:nvSpPr>
        <p:spPr>
          <a:xfrm>
            <a:off x="311700" y="1396375"/>
            <a:ext cx="8520600" cy="3172500"/>
          </a:xfrm>
          <a:prstGeom prst="rect">
            <a:avLst/>
          </a:prstGeom>
        </p:spPr>
        <p:txBody>
          <a:bodyPr anchorCtr="0" anchor="t" bIns="91425" lIns="91425" rIns="91425" tIns="91425">
            <a:noAutofit/>
          </a:bodyPr>
          <a:lstStyle/>
          <a:p>
            <a:pPr lvl="0" rtl="0">
              <a:spcBef>
                <a:spcPts val="0"/>
              </a:spcBef>
              <a:buNone/>
            </a:pPr>
            <a:r>
              <a:rPr lang="en"/>
              <a:t>The trustworthiness of a node is closely related to its authority level and the type of the application data reported by it. So here we define the app. </a:t>
            </a:r>
            <a:r>
              <a:rPr lang="en"/>
              <a:t>d</a:t>
            </a:r>
            <a:r>
              <a:rPr lang="en"/>
              <a:t>ata weight and node weight respectively:</a:t>
            </a:r>
          </a:p>
          <a:p>
            <a:pPr indent="-228600" lvl="0" marL="457200" rtl="0">
              <a:spcBef>
                <a:spcPts val="0"/>
              </a:spcBef>
              <a:buAutoNum type="arabicPeriod"/>
            </a:pPr>
            <a:r>
              <a:rPr b="1" lang="en"/>
              <a:t>Application data weight</a:t>
            </a:r>
          </a:p>
          <a:p>
            <a:pPr indent="-228600" lvl="1" marL="914400" rtl="0">
              <a:spcBef>
                <a:spcPts val="0"/>
              </a:spcBef>
              <a:buAutoNum type="alphaLcPeriod"/>
            </a:pPr>
            <a:r>
              <a:rPr lang="en"/>
              <a:t>Different kinds of application data have different impacts on traffic, the public or individual safety.</a:t>
            </a:r>
          </a:p>
          <a:p>
            <a:pPr indent="-228600" lvl="1" marL="914400" rtl="0">
              <a:spcBef>
                <a:spcPts val="0"/>
              </a:spcBef>
              <a:buAutoNum type="alphaLcPeriod"/>
            </a:pPr>
            <a:r>
              <a:rPr lang="en"/>
              <a:t>Application data’s weight stands for its importance and any data transmitted should belong to one of the three data types:</a:t>
            </a:r>
          </a:p>
        </p:txBody>
      </p:sp>
      <p:pic>
        <p:nvPicPr>
          <p:cNvPr id="167" name="Shape 167"/>
          <p:cNvPicPr preferRelativeResize="0"/>
          <p:nvPr/>
        </p:nvPicPr>
        <p:blipFill>
          <a:blip r:embed="rId3">
            <a:alphaModFix/>
          </a:blip>
          <a:stretch>
            <a:fillRect/>
          </a:stretch>
        </p:blipFill>
        <p:spPr>
          <a:xfrm>
            <a:off x="3162300" y="4002825"/>
            <a:ext cx="281940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Entity-centric Model</a:t>
            </a:r>
          </a:p>
        </p:txBody>
      </p:sp>
      <p:sp>
        <p:nvSpPr>
          <p:cNvPr id="173" name="Shape 173"/>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startAt="2"/>
            </a:pPr>
            <a:r>
              <a:rPr b="1" lang="en"/>
              <a:t>Node weight</a:t>
            </a:r>
          </a:p>
          <a:p>
            <a:pPr indent="-228600" lvl="1" marL="914400" rtl="0">
              <a:spcBef>
                <a:spcPts val="0"/>
              </a:spcBef>
              <a:buAutoNum type="alphaLcPeriod"/>
            </a:pPr>
            <a:r>
              <a:rPr lang="en"/>
              <a:t>Categorize various nodes into 3 types according to their authority:</a:t>
            </a:r>
          </a:p>
          <a:p>
            <a:pPr indent="-228600" lvl="2" marL="1371600" rtl="0">
              <a:spcBef>
                <a:spcPts val="0"/>
              </a:spcBef>
              <a:buAutoNum type="romanLcPeriod"/>
            </a:pPr>
            <a:r>
              <a:rPr b="1" lang="en"/>
              <a:t>High level</a:t>
            </a:r>
            <a:r>
              <a:rPr lang="en"/>
              <a:t>: police wagon and road side units (RSU)</a:t>
            </a:r>
          </a:p>
          <a:p>
            <a:pPr indent="-228600" lvl="2" marL="1371600" rtl="0">
              <a:spcBef>
                <a:spcPts val="0"/>
              </a:spcBef>
              <a:buAutoNum type="romanLcPeriod"/>
            </a:pPr>
            <a:r>
              <a:rPr b="1" lang="en"/>
              <a:t>Medium level</a:t>
            </a:r>
            <a:r>
              <a:rPr lang="en"/>
              <a:t>: public services such as bus, ambulance, road upkeep vehicles, sanitation trucks etc.</a:t>
            </a:r>
          </a:p>
          <a:p>
            <a:pPr indent="-228600" lvl="2" marL="1371600" rtl="0">
              <a:spcBef>
                <a:spcPts val="0"/>
              </a:spcBef>
              <a:buAutoNum type="romanLcPeriod"/>
            </a:pPr>
            <a:r>
              <a:rPr b="1" lang="en"/>
              <a:t>Low level</a:t>
            </a:r>
            <a:r>
              <a:rPr lang="en"/>
              <a:t>: private car, taxi, freight vehicles which are controlled by individuals</a:t>
            </a:r>
          </a:p>
          <a:p>
            <a:pPr indent="-228600" lvl="1" marL="914400" rtl="0">
              <a:spcBef>
                <a:spcPts val="0"/>
              </a:spcBef>
              <a:buAutoNum type="alphaLcPeriod"/>
            </a:pPr>
            <a:r>
              <a:rPr lang="en"/>
              <a:t>The high level node and the data reported by it are usually with higher trustworthiness than the medium or low level one. A node should belong to one of the three levels.</a:t>
            </a:r>
          </a:p>
        </p:txBody>
      </p:sp>
      <p:pic>
        <p:nvPicPr>
          <p:cNvPr id="174" name="Shape 174"/>
          <p:cNvPicPr preferRelativeResize="0"/>
          <p:nvPr/>
        </p:nvPicPr>
        <p:blipFill>
          <a:blip r:embed="rId3">
            <a:alphaModFix/>
          </a:blip>
          <a:stretch>
            <a:fillRect/>
          </a:stretch>
        </p:blipFill>
        <p:spPr>
          <a:xfrm>
            <a:off x="3281350" y="3721137"/>
            <a:ext cx="2581275" cy="84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Entity-centric Model</a:t>
            </a:r>
          </a:p>
        </p:txBody>
      </p:sp>
      <p:sp>
        <p:nvSpPr>
          <p:cNvPr id="180" name="Shape 180"/>
          <p:cNvSpPr txBox="1"/>
          <p:nvPr>
            <p:ph idx="1" type="body"/>
          </p:nvPr>
        </p:nvSpPr>
        <p:spPr>
          <a:xfrm>
            <a:off x="311700" y="1396375"/>
            <a:ext cx="8520600" cy="3172500"/>
          </a:xfrm>
          <a:prstGeom prst="rect">
            <a:avLst/>
          </a:prstGeom>
        </p:spPr>
        <p:txBody>
          <a:bodyPr anchorCtr="0" anchor="t" bIns="91425" lIns="91425" rIns="91425" tIns="91425">
            <a:noAutofit/>
          </a:bodyPr>
          <a:lstStyle/>
          <a:p>
            <a:pPr lvl="0">
              <a:spcBef>
                <a:spcPts val="0"/>
              </a:spcBef>
              <a:buNone/>
            </a:pPr>
            <a:r>
              <a:rPr lang="en"/>
              <a:t>The comprehensive trust value is co-determined by the direct trust and the recommendation described as the following:</a:t>
            </a:r>
          </a:p>
          <a:p>
            <a:pPr indent="-228600" lvl="0" marL="457200" rtl="0">
              <a:spcBef>
                <a:spcPts val="0"/>
              </a:spcBef>
              <a:buAutoNum type="arabicPeriod"/>
            </a:pPr>
            <a:r>
              <a:rPr b="1" lang="en"/>
              <a:t>Direct trust</a:t>
            </a:r>
          </a:p>
          <a:p>
            <a:pPr indent="-228600" lvl="1" marL="914400" rtl="0">
              <a:spcBef>
                <a:spcPts val="0"/>
              </a:spcBef>
              <a:buAutoNum type="alphaLcPeriod"/>
            </a:pPr>
            <a:r>
              <a:rPr lang="en"/>
              <a:t>One node’s subjective expectation to the other nodes’ future behaviour.</a:t>
            </a:r>
          </a:p>
          <a:p>
            <a:pPr indent="-228600" lvl="1" marL="914400" rtl="0">
              <a:spcBef>
                <a:spcPts val="0"/>
              </a:spcBef>
              <a:buAutoNum type="alphaLcPeriod"/>
            </a:pPr>
            <a:r>
              <a:rPr lang="en"/>
              <a:t>Either two vehicles have history interactive experiences, or they meet first time.</a:t>
            </a:r>
          </a:p>
          <a:p>
            <a:pPr indent="-228600" lvl="2" marL="1371600" rtl="0">
              <a:spcBef>
                <a:spcPts val="0"/>
              </a:spcBef>
              <a:buAutoNum type="romanLcPeriod"/>
            </a:pPr>
            <a:r>
              <a:rPr lang="en"/>
              <a:t>If they have no history, the direct trust value is set to be the </a:t>
            </a:r>
            <a:r>
              <a:rPr b="1" lang="en"/>
              <a:t>node’s weight W</a:t>
            </a:r>
            <a:r>
              <a:rPr b="1" baseline="-25000" lang="en"/>
              <a:t>N</a:t>
            </a:r>
            <a:r>
              <a:rPr lang="en"/>
              <a:t>.</a:t>
            </a:r>
          </a:p>
          <a:p>
            <a:pPr indent="-228600" lvl="2" marL="1371600" rtl="0">
              <a:spcBef>
                <a:spcPts val="0"/>
              </a:spcBef>
              <a:buAutoNum type="romanLcPeriod"/>
            </a:pPr>
            <a:r>
              <a:rPr lang="en"/>
              <a:t>Else, </a:t>
            </a:r>
            <a:r>
              <a:rPr lang="en"/>
              <a:t>the direct trust value is determined by the successful data forwarding rate.</a:t>
            </a:r>
          </a:p>
          <a:p>
            <a:pPr indent="-228600" lvl="3" marL="1828800" rtl="0">
              <a:spcBef>
                <a:spcPts val="0"/>
              </a:spcBef>
              <a:buChar char="●"/>
            </a:pPr>
            <a:r>
              <a:rPr lang="en"/>
              <a:t>But cunning nodes may get high successful forwarding rate by only forwarding the data with low weight (when infotainment data is more than safety and efficiency data…) First, calculate </a:t>
            </a:r>
            <a:r>
              <a:rPr b="1" lang="en"/>
              <a:t>malicious tendency</a:t>
            </a:r>
            <a:r>
              <a:rPr lang="en"/>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Entity-centric Model</a:t>
            </a:r>
          </a:p>
        </p:txBody>
      </p:sp>
      <p:sp>
        <p:nvSpPr>
          <p:cNvPr id="186" name="Shape 186"/>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a:pPr>
            <a:r>
              <a:rPr b="1" lang="en"/>
              <a:t>Direct trust (cont’d)</a:t>
            </a:r>
          </a:p>
          <a:p>
            <a:pPr indent="-228600" lvl="1" marL="914400" rtl="0">
              <a:spcBef>
                <a:spcPts val="0"/>
              </a:spcBef>
              <a:buAutoNum type="alphaLcPeriod"/>
            </a:pPr>
            <a:r>
              <a:rPr lang="en"/>
              <a:t>Malicious tendency of a node is closely related to the average weight of the data failing to be forwarded, node A can evaluate node B’s malicious tendency by</a:t>
            </a:r>
          </a:p>
          <a:p>
            <a:pPr indent="-228600" lvl="1" marL="914400" rtl="0">
              <a:spcBef>
                <a:spcPts val="0"/>
              </a:spcBef>
              <a:buAutoNum type="alphaLcPeriod"/>
            </a:pPr>
            <a:r>
              <a:rPr lang="en"/>
              <a:t>The proportion of the </a:t>
            </a:r>
            <a:r>
              <a:rPr i="1" lang="en"/>
              <a:t>S, E, I</a:t>
            </a:r>
            <a:r>
              <a:rPr lang="en"/>
              <a:t> data are 0.2, 0.4 and 0.4 respectively. The mean weight of the data can be computed by (1x0.2+0.8x0.4+0.5x0.4) = </a:t>
            </a:r>
            <a:r>
              <a:rPr b="1" lang="en"/>
              <a:t>0.72</a:t>
            </a:r>
            <a:r>
              <a:rPr lang="en"/>
              <a:t> which is the threshold for determining whether a node is with malicious tendency or not.</a:t>
            </a:r>
          </a:p>
          <a:p>
            <a:pPr indent="-228600" lvl="2" marL="1371600" rtl="0">
              <a:spcBef>
                <a:spcPts val="0"/>
              </a:spcBef>
              <a:buAutoNum type="romanLcPeriod"/>
            </a:pPr>
            <a:r>
              <a:rPr lang="en"/>
              <a:t>F</a:t>
            </a:r>
            <a:r>
              <a:rPr baseline="-25000" lang="en"/>
              <a:t>W</a:t>
            </a:r>
            <a:r>
              <a:rPr baseline="30000" lang="en"/>
              <a:t>B</a:t>
            </a:r>
            <a:r>
              <a:rPr lang="en"/>
              <a:t> &lt; 0.72 indicates that the node B has no malicious tendency</a:t>
            </a:r>
          </a:p>
          <a:p>
            <a:pPr indent="-228600" lvl="2" marL="1371600" rtl="0">
              <a:spcBef>
                <a:spcPts val="0"/>
              </a:spcBef>
              <a:buAutoNum type="romanLcPeriod"/>
            </a:pPr>
            <a:r>
              <a:rPr lang="en"/>
              <a:t>Otherwise, it is considered to be with malicious tendency.</a:t>
            </a:r>
          </a:p>
        </p:txBody>
      </p:sp>
      <p:pic>
        <p:nvPicPr>
          <p:cNvPr id="187" name="Shape 187"/>
          <p:cNvPicPr preferRelativeResize="0"/>
          <p:nvPr/>
        </p:nvPicPr>
        <p:blipFill>
          <a:blip r:embed="rId3">
            <a:alphaModFix/>
          </a:blip>
          <a:stretch>
            <a:fillRect/>
          </a:stretch>
        </p:blipFill>
        <p:spPr>
          <a:xfrm>
            <a:off x="6406825" y="2018300"/>
            <a:ext cx="2078225" cy="296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Entity-centric Model</a:t>
            </a:r>
          </a:p>
        </p:txBody>
      </p:sp>
      <p:sp>
        <p:nvSpPr>
          <p:cNvPr id="193" name="Shape 193"/>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a:pPr>
            <a:r>
              <a:rPr b="1" lang="en"/>
              <a:t>Direct trust (cont’d)</a:t>
            </a:r>
          </a:p>
          <a:p>
            <a:pPr indent="-317500" lvl="1" marL="914400" marR="0" rtl="0" algn="l">
              <a:lnSpc>
                <a:spcPct val="115000"/>
              </a:lnSpc>
              <a:spcBef>
                <a:spcPts val="0"/>
              </a:spcBef>
              <a:spcAft>
                <a:spcPts val="1600"/>
              </a:spcAft>
              <a:buClr>
                <a:schemeClr val="accent3"/>
              </a:buClr>
              <a:buSzPct val="100000"/>
              <a:buFont typeface="Proxima Nova"/>
              <a:buAutoNum type="alphaLcPeriod"/>
            </a:pPr>
            <a:r>
              <a:rPr lang="en"/>
              <a:t>The node A’s direct trust </a:t>
            </a:r>
            <a:r>
              <a:rPr b="1" lang="en"/>
              <a:t>DT</a:t>
            </a:r>
            <a:r>
              <a:rPr b="1" baseline="-25000" lang="en"/>
              <a:t>A</a:t>
            </a:r>
            <a:r>
              <a:rPr b="1" baseline="30000" lang="en"/>
              <a:t>B</a:t>
            </a:r>
            <a:r>
              <a:rPr lang="en"/>
              <a:t> for node B can be calculated as below (flag is 1 if the msg forward is success, -1 otherwise)</a:t>
            </a:r>
          </a:p>
        </p:txBody>
      </p:sp>
      <p:pic>
        <p:nvPicPr>
          <p:cNvPr id="194" name="Shape 194"/>
          <p:cNvPicPr preferRelativeResize="0"/>
          <p:nvPr/>
        </p:nvPicPr>
        <p:blipFill>
          <a:blip r:embed="rId3">
            <a:alphaModFix/>
          </a:blip>
          <a:stretch>
            <a:fillRect/>
          </a:stretch>
        </p:blipFill>
        <p:spPr>
          <a:xfrm>
            <a:off x="311700" y="2499799"/>
            <a:ext cx="4516899" cy="2114100"/>
          </a:xfrm>
          <a:prstGeom prst="rect">
            <a:avLst/>
          </a:prstGeom>
          <a:noFill/>
          <a:ln>
            <a:noFill/>
          </a:ln>
        </p:spPr>
      </p:pic>
      <p:pic>
        <p:nvPicPr>
          <p:cNvPr id="195" name="Shape 195"/>
          <p:cNvPicPr preferRelativeResize="0"/>
          <p:nvPr/>
        </p:nvPicPr>
        <p:blipFill>
          <a:blip r:embed="rId4">
            <a:alphaModFix/>
          </a:blip>
          <a:stretch>
            <a:fillRect/>
          </a:stretch>
        </p:blipFill>
        <p:spPr>
          <a:xfrm>
            <a:off x="5023574" y="2083324"/>
            <a:ext cx="4043750" cy="2947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Entity-centric Model</a:t>
            </a:r>
          </a:p>
        </p:txBody>
      </p:sp>
      <p:sp>
        <p:nvSpPr>
          <p:cNvPr id="201" name="Shape 201"/>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startAt="2"/>
            </a:pPr>
            <a:r>
              <a:rPr b="1" lang="en"/>
              <a:t>Recommendation trust</a:t>
            </a:r>
          </a:p>
          <a:p>
            <a:pPr indent="-228600" lvl="1" marL="914400" rtl="0">
              <a:spcBef>
                <a:spcPts val="0"/>
              </a:spcBef>
              <a:buAutoNum type="alphaLcPeriod"/>
            </a:pPr>
            <a:r>
              <a:rPr lang="en"/>
              <a:t>The recommendation is used to avoid the subjectivity/one-sidedness of the trustworthiness or enhance its objectivity</a:t>
            </a:r>
          </a:p>
          <a:p>
            <a:pPr indent="-228600" lvl="1" marL="914400" rtl="0">
              <a:spcBef>
                <a:spcPts val="0"/>
              </a:spcBef>
              <a:buAutoNum type="alphaLcPeriod"/>
            </a:pPr>
            <a:r>
              <a:rPr lang="en"/>
              <a:t>Here </a:t>
            </a:r>
            <a:r>
              <a:rPr b="1" lang="en"/>
              <a:t>RT</a:t>
            </a:r>
            <a:r>
              <a:rPr b="1" baseline="-25000" lang="en"/>
              <a:t>A</a:t>
            </a:r>
            <a:r>
              <a:rPr b="1" baseline="30000" lang="en"/>
              <a:t>B</a:t>
            </a:r>
            <a:r>
              <a:rPr lang="en"/>
              <a:t> is defined which synthesizes node A’s direct trust value to other neighbours and other neighbours’ comprehensive trust value to node B.</a:t>
            </a:r>
          </a:p>
        </p:txBody>
      </p:sp>
      <p:pic>
        <p:nvPicPr>
          <p:cNvPr id="202" name="Shape 202"/>
          <p:cNvPicPr preferRelativeResize="0"/>
          <p:nvPr/>
        </p:nvPicPr>
        <p:blipFill>
          <a:blip r:embed="rId3">
            <a:alphaModFix/>
          </a:blip>
          <a:stretch>
            <a:fillRect/>
          </a:stretch>
        </p:blipFill>
        <p:spPr>
          <a:xfrm>
            <a:off x="2895600" y="3106212"/>
            <a:ext cx="3352800"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Entity-centric Model</a:t>
            </a:r>
          </a:p>
        </p:txBody>
      </p:sp>
      <p:sp>
        <p:nvSpPr>
          <p:cNvPr id="208" name="Shape 208"/>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startAt="3"/>
            </a:pPr>
            <a:r>
              <a:rPr b="1" lang="en"/>
              <a:t>Comprehensive trust</a:t>
            </a:r>
          </a:p>
          <a:p>
            <a:pPr indent="-228600" lvl="1" marL="914400" rtl="0">
              <a:spcBef>
                <a:spcPts val="0"/>
              </a:spcBef>
              <a:buAutoNum type="alphaLcPeriod"/>
            </a:pPr>
            <a:r>
              <a:rPr lang="en"/>
              <a:t>Composed of direct trust and recommendation. But how to leverage the shares of them? </a:t>
            </a:r>
          </a:p>
          <a:p>
            <a:pPr indent="-228600" lvl="2" marL="1371600" rtl="0">
              <a:spcBef>
                <a:spcPts val="0"/>
              </a:spcBef>
              <a:buAutoNum type="romanLcPeriod"/>
            </a:pPr>
            <a:r>
              <a:rPr lang="en"/>
              <a:t>When node A is very familiar to node B, A will believe its direct trust to B, and the recommendation is not important. </a:t>
            </a:r>
          </a:p>
          <a:p>
            <a:pPr indent="-228600" lvl="2" marL="1371600" rtl="0">
              <a:spcBef>
                <a:spcPts val="0"/>
              </a:spcBef>
              <a:buAutoNum type="romanLcPeriod"/>
            </a:pPr>
            <a:r>
              <a:rPr lang="en"/>
              <a:t>When node B is a strange node to A or its direct trust is less than the threshold, the recommendation is very important</a:t>
            </a:r>
          </a:p>
          <a:p>
            <a:pPr indent="-228600" lvl="1" marL="914400" rtl="0">
              <a:spcBef>
                <a:spcPts val="0"/>
              </a:spcBef>
              <a:buAutoNum type="alphaLcPeriod"/>
            </a:pPr>
            <a:r>
              <a:rPr lang="en"/>
              <a:t>Based on these facts, a dynamic coefficient </a:t>
            </a:r>
            <a:r>
              <a:rPr b="1" lang="en"/>
              <a:t>α in [0,1]</a:t>
            </a:r>
            <a:r>
              <a:rPr lang="en"/>
              <a:t> is introduced to adjust their impacts on the comprehensive trust: </a:t>
            </a:r>
          </a:p>
        </p:txBody>
      </p:sp>
      <p:pic>
        <p:nvPicPr>
          <p:cNvPr id="209" name="Shape 209"/>
          <p:cNvPicPr preferRelativeResize="0"/>
          <p:nvPr/>
        </p:nvPicPr>
        <p:blipFill>
          <a:blip r:embed="rId3">
            <a:alphaModFix/>
          </a:blip>
          <a:stretch>
            <a:fillRect/>
          </a:stretch>
        </p:blipFill>
        <p:spPr>
          <a:xfrm>
            <a:off x="2402962" y="3598049"/>
            <a:ext cx="4338074" cy="119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Entity-centric Model</a:t>
            </a:r>
          </a:p>
        </p:txBody>
      </p:sp>
      <p:sp>
        <p:nvSpPr>
          <p:cNvPr id="215" name="Shape 215"/>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startAt="3"/>
            </a:pPr>
            <a:r>
              <a:rPr b="1" lang="en"/>
              <a:t>Comprehensive trust (cont’d)</a:t>
            </a:r>
          </a:p>
          <a:p>
            <a:pPr indent="-228600" lvl="1" marL="914400" rtl="0">
              <a:spcBef>
                <a:spcPts val="0"/>
              </a:spcBef>
              <a:buAutoNum type="alphaLcPeriod"/>
            </a:pPr>
            <a:r>
              <a:rPr lang="en"/>
              <a:t>Based on the coefficient </a:t>
            </a:r>
            <a:r>
              <a:rPr b="1" lang="en"/>
              <a:t>α</a:t>
            </a:r>
            <a:r>
              <a:rPr lang="en"/>
              <a:t>, the comprehensive trust </a:t>
            </a:r>
            <a:r>
              <a:rPr b="1" lang="en"/>
              <a:t>T</a:t>
            </a:r>
            <a:r>
              <a:rPr b="1" baseline="-25000" lang="en"/>
              <a:t>A</a:t>
            </a:r>
            <a:r>
              <a:rPr b="1" baseline="30000" lang="en"/>
              <a:t>B</a:t>
            </a:r>
            <a:r>
              <a:rPr lang="en"/>
              <a:t> which is between [0,1] can be described as:</a:t>
            </a:r>
          </a:p>
          <a:p>
            <a:pPr indent="0" lvl="0" marL="0" rtl="0">
              <a:spcBef>
                <a:spcPts val="0"/>
              </a:spcBef>
              <a:buNone/>
            </a:pPr>
            <a:r>
              <a:t/>
            </a:r>
            <a:endParaRPr/>
          </a:p>
        </p:txBody>
      </p:sp>
      <p:pic>
        <p:nvPicPr>
          <p:cNvPr id="216" name="Shape 216"/>
          <p:cNvPicPr preferRelativeResize="0"/>
          <p:nvPr/>
        </p:nvPicPr>
        <p:blipFill>
          <a:blip r:embed="rId3">
            <a:alphaModFix/>
          </a:blip>
          <a:stretch>
            <a:fillRect/>
          </a:stretch>
        </p:blipFill>
        <p:spPr>
          <a:xfrm>
            <a:off x="3213587" y="2459400"/>
            <a:ext cx="2716825" cy="421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a:t>
            </a:r>
          </a:p>
        </p:txBody>
      </p:sp>
      <p:sp>
        <p:nvSpPr>
          <p:cNvPr id="222" name="Shape 222"/>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Char char="●"/>
            </a:pPr>
            <a:r>
              <a:rPr b="1" lang="en"/>
              <a:t>MobiSim</a:t>
            </a:r>
            <a:r>
              <a:rPr lang="en"/>
              <a:t> is used as the simulation environment and </a:t>
            </a:r>
            <a:r>
              <a:rPr b="1" lang="en"/>
              <a:t>GPSR</a:t>
            </a:r>
            <a:r>
              <a:rPr lang="en"/>
              <a:t> as the routing protocol.</a:t>
            </a:r>
          </a:p>
          <a:p>
            <a:pPr indent="-228600" lvl="0" marL="457200" rtl="0">
              <a:spcBef>
                <a:spcPts val="0"/>
              </a:spcBef>
              <a:buChar char="●"/>
            </a:pPr>
            <a:r>
              <a:rPr lang="en"/>
              <a:t>3 scenarios are experimented:</a:t>
            </a:r>
          </a:p>
          <a:p>
            <a:pPr indent="-228600" lvl="1" marL="914400" rtl="0">
              <a:spcBef>
                <a:spcPts val="0"/>
              </a:spcBef>
              <a:buChar char="○"/>
            </a:pPr>
            <a:r>
              <a:rPr lang="en"/>
              <a:t>Without attack</a:t>
            </a:r>
          </a:p>
          <a:p>
            <a:pPr indent="-228600" lvl="1" marL="914400" rtl="0">
              <a:spcBef>
                <a:spcPts val="0"/>
              </a:spcBef>
              <a:buChar char="○"/>
            </a:pPr>
            <a:r>
              <a:rPr lang="en"/>
              <a:t>Black hole attack</a:t>
            </a:r>
          </a:p>
          <a:p>
            <a:pPr indent="-228600" lvl="1" marL="914400" rtl="0">
              <a:spcBef>
                <a:spcPts val="0"/>
              </a:spcBef>
              <a:buChar char="○"/>
            </a:pPr>
            <a:r>
              <a:rPr lang="en"/>
              <a:t>Selective forwarding attack</a:t>
            </a:r>
          </a:p>
        </p:txBody>
      </p:sp>
      <p:pic>
        <p:nvPicPr>
          <p:cNvPr id="223" name="Shape 223"/>
          <p:cNvPicPr preferRelativeResize="0"/>
          <p:nvPr/>
        </p:nvPicPr>
        <p:blipFill>
          <a:blip r:embed="rId3">
            <a:alphaModFix/>
          </a:blip>
          <a:stretch>
            <a:fillRect/>
          </a:stretch>
        </p:blipFill>
        <p:spPr>
          <a:xfrm>
            <a:off x="4175037" y="1816549"/>
            <a:ext cx="4908717" cy="3172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Outline</a:t>
            </a:r>
          </a:p>
        </p:txBody>
      </p:sp>
      <p:sp>
        <p:nvSpPr>
          <p:cNvPr id="111" name="Shape 111"/>
          <p:cNvSpPr txBox="1"/>
          <p:nvPr>
            <p:ph idx="1" type="body"/>
          </p:nvPr>
        </p:nvSpPr>
        <p:spPr>
          <a:xfrm>
            <a:off x="311700" y="1396375"/>
            <a:ext cx="8520599" cy="3172500"/>
          </a:xfrm>
          <a:prstGeom prst="rect">
            <a:avLst/>
          </a:prstGeom>
        </p:spPr>
        <p:txBody>
          <a:bodyPr anchorCtr="0" anchor="t" bIns="91425" lIns="91425" rIns="91425" tIns="91425">
            <a:noAutofit/>
          </a:bodyPr>
          <a:lstStyle/>
          <a:p>
            <a:pPr indent="-228600" lvl="0" marL="457200" rtl="0">
              <a:spcBef>
                <a:spcPts val="0"/>
              </a:spcBef>
              <a:buChar char="-"/>
            </a:pPr>
            <a:r>
              <a:rPr lang="en"/>
              <a:t>Problem</a:t>
            </a:r>
          </a:p>
          <a:p>
            <a:pPr indent="-228600" lvl="0" marL="457200" rtl="0">
              <a:spcBef>
                <a:spcPts val="0"/>
              </a:spcBef>
              <a:buChar char="-"/>
            </a:pPr>
            <a:r>
              <a:rPr lang="en"/>
              <a:t>Related Work</a:t>
            </a:r>
          </a:p>
          <a:p>
            <a:pPr indent="-228600" lvl="0" marL="457200" rtl="0">
              <a:spcBef>
                <a:spcPts val="0"/>
              </a:spcBef>
              <a:buChar char="-"/>
            </a:pPr>
            <a:r>
              <a:rPr lang="en"/>
              <a:t>Assumptions</a:t>
            </a:r>
          </a:p>
          <a:p>
            <a:pPr indent="-228600" lvl="0" marL="457200" rtl="0">
              <a:spcBef>
                <a:spcPts val="0"/>
              </a:spcBef>
              <a:buChar char="-"/>
            </a:pPr>
            <a:r>
              <a:rPr lang="en"/>
              <a:t>Entity-centric model</a:t>
            </a:r>
          </a:p>
          <a:p>
            <a:pPr indent="-228600" lvl="1" marL="914400" rtl="0">
              <a:spcBef>
                <a:spcPts val="0"/>
              </a:spcBef>
              <a:buChar char="-"/>
            </a:pPr>
            <a:r>
              <a:rPr lang="en"/>
              <a:t>Algorithm</a:t>
            </a:r>
          </a:p>
          <a:p>
            <a:pPr indent="-228600" lvl="1" marL="914400" rtl="0">
              <a:spcBef>
                <a:spcPts val="0"/>
              </a:spcBef>
              <a:buChar char="-"/>
            </a:pPr>
            <a:r>
              <a:rPr lang="en"/>
              <a:t>Results</a:t>
            </a:r>
          </a:p>
          <a:p>
            <a:pPr indent="-228600" lvl="0" marL="457200" rtl="0">
              <a:spcBef>
                <a:spcPts val="0"/>
              </a:spcBef>
              <a:buChar char="-"/>
            </a:pPr>
            <a:r>
              <a:rPr lang="en"/>
              <a:t>Data-centric model</a:t>
            </a:r>
          </a:p>
          <a:p>
            <a:pPr indent="-228600" lvl="1" marL="914400" rtl="0">
              <a:spcBef>
                <a:spcPts val="0"/>
              </a:spcBef>
              <a:buChar char="-"/>
            </a:pPr>
            <a:r>
              <a:rPr lang="en"/>
              <a:t>Algorithm</a:t>
            </a:r>
          </a:p>
          <a:p>
            <a:pPr indent="-228600" lvl="1" marL="914400" rtl="0">
              <a:spcBef>
                <a:spcPts val="0"/>
              </a:spcBef>
              <a:buChar char="-"/>
            </a:pPr>
            <a:r>
              <a:rPr lang="en"/>
              <a:t>Results</a:t>
            </a:r>
          </a:p>
          <a:p>
            <a:pPr indent="-228600" lvl="0" marL="457200">
              <a:spcBef>
                <a:spcPts val="0"/>
              </a:spcBef>
              <a:buChar char="-"/>
            </a:pPr>
            <a:r>
              <a:rPr lang="en"/>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 </a:t>
            </a:r>
            <a:r>
              <a:rPr lang="en" sz="1800"/>
              <a:t>Definitions</a:t>
            </a:r>
          </a:p>
        </p:txBody>
      </p:sp>
      <p:sp>
        <p:nvSpPr>
          <p:cNvPr id="229" name="Shape 229"/>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Char char="●"/>
            </a:pPr>
            <a:r>
              <a:rPr b="1" lang="en"/>
              <a:t>Greedy Perimeter Stateless Routing (GPSR)</a:t>
            </a:r>
            <a:r>
              <a:rPr lang="en"/>
              <a:t>: uses </a:t>
            </a:r>
            <a:r>
              <a:rPr i="1" lang="en"/>
              <a:t>greedy forwarding</a:t>
            </a:r>
            <a:r>
              <a:rPr lang="en"/>
              <a:t> to forward packets to nodes that are always progressively closer to the destination.</a:t>
            </a:r>
          </a:p>
          <a:p>
            <a:pPr indent="-228600" lvl="1" marL="914400" rtl="0">
              <a:spcBef>
                <a:spcPts val="0"/>
              </a:spcBef>
              <a:buChar char="○"/>
            </a:pPr>
            <a:r>
              <a:rPr lang="en"/>
              <a:t>Both advantage &amp; disadvantage: geographic routing use only immediate neighbor information in forwarding decisions. Scalable and independent of the the length of the routes.</a:t>
            </a:r>
          </a:p>
        </p:txBody>
      </p:sp>
      <p:pic>
        <p:nvPicPr>
          <p:cNvPr id="230" name="Shape 230"/>
          <p:cNvPicPr preferRelativeResize="0"/>
          <p:nvPr/>
        </p:nvPicPr>
        <p:blipFill>
          <a:blip r:embed="rId3">
            <a:alphaModFix/>
          </a:blip>
          <a:stretch>
            <a:fillRect/>
          </a:stretch>
        </p:blipFill>
        <p:spPr>
          <a:xfrm>
            <a:off x="2782871" y="3005628"/>
            <a:ext cx="3578250" cy="18822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 </a:t>
            </a:r>
            <a:r>
              <a:rPr lang="en" sz="1800"/>
              <a:t>Definitions</a:t>
            </a:r>
          </a:p>
        </p:txBody>
      </p:sp>
      <p:sp>
        <p:nvSpPr>
          <p:cNvPr id="236" name="Shape 236"/>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Proxima Nova"/>
              <a:buChar char="●"/>
            </a:pPr>
            <a:r>
              <a:rPr b="1" lang="en"/>
              <a:t>GPSR (cont’d):</a:t>
            </a:r>
          </a:p>
          <a:p>
            <a:pPr indent="-228600" lvl="1" marL="914400" rtl="0">
              <a:spcBef>
                <a:spcPts val="0"/>
              </a:spcBef>
              <a:buChar char="○"/>
            </a:pPr>
            <a:r>
              <a:rPr lang="en"/>
              <a:t>Where such a greedy path does not exist, GPSR recovers by forwarding in </a:t>
            </a:r>
            <a:r>
              <a:rPr i="1" lang="en"/>
              <a:t>perimeter mode</a:t>
            </a:r>
            <a:r>
              <a:rPr lang="en"/>
              <a:t>, in which a packet traverses successively closer faces of a planar subgraph of the full radio network connectivity graph.</a:t>
            </a:r>
          </a:p>
          <a:p>
            <a:pPr indent="-228600" lvl="0" marL="457200" rtl="0">
              <a:spcBef>
                <a:spcPts val="0"/>
              </a:spcBef>
              <a:buChar char="●"/>
            </a:pPr>
            <a:r>
              <a:rPr lang="en"/>
              <a:t>Proposed solution (T-GPSR) is compared with GPSR and I-GPSR</a:t>
            </a:r>
          </a:p>
          <a:p>
            <a:pPr indent="-228600" lvl="1" marL="914400" rtl="0">
              <a:spcBef>
                <a:spcPts val="0"/>
              </a:spcBef>
              <a:buChar char="○"/>
            </a:pPr>
            <a:r>
              <a:rPr b="1" lang="en"/>
              <a:t>I-GPSR</a:t>
            </a:r>
            <a:r>
              <a:rPr lang="en"/>
              <a:t> (2014): uses a Fuzzy extension of Multi-Entity Bayesian Network in VANETs. How?</a:t>
            </a:r>
          </a:p>
          <a:p>
            <a:pPr indent="-342900" lvl="0" marL="457200" marR="0" rtl="0" algn="l">
              <a:lnSpc>
                <a:spcPct val="115000"/>
              </a:lnSpc>
              <a:spcBef>
                <a:spcPts val="0"/>
              </a:spcBef>
              <a:spcAft>
                <a:spcPts val="1600"/>
              </a:spcAft>
              <a:buClr>
                <a:schemeClr val="accent3"/>
              </a:buClr>
              <a:buSzPct val="100000"/>
              <a:buFont typeface="Proxima Nova"/>
              <a:buChar char="●"/>
            </a:pPr>
            <a:r>
              <a:rPr b="1" lang="en"/>
              <a:t>Blackhole attack: </a:t>
            </a:r>
            <a:r>
              <a:rPr lang="en"/>
              <a:t>the malicious node will discard all packets.</a:t>
            </a:r>
          </a:p>
          <a:p>
            <a:pPr indent="-228600" lvl="0" marL="457200" marR="0" rtl="0" algn="l">
              <a:lnSpc>
                <a:spcPct val="115000"/>
              </a:lnSpc>
              <a:spcBef>
                <a:spcPts val="0"/>
              </a:spcBef>
              <a:spcAft>
                <a:spcPts val="1600"/>
              </a:spcAft>
              <a:buChar char="●"/>
            </a:pPr>
            <a:r>
              <a:rPr b="1" lang="en"/>
              <a:t>Selective-forwarding attack:</a:t>
            </a:r>
            <a:r>
              <a:rPr lang="en"/>
              <a:t> the malicious node refers to the cunning, dishonest or selfish nodes, who only forward the low-weight, low-cost or the packets in their favor. </a:t>
            </a:r>
          </a:p>
        </p:txBody>
      </p:sp>
      <p:pic>
        <p:nvPicPr>
          <p:cNvPr id="237" name="Shape 237"/>
          <p:cNvPicPr preferRelativeResize="0"/>
          <p:nvPr/>
        </p:nvPicPr>
        <p:blipFill>
          <a:blip r:embed="rId3">
            <a:alphaModFix/>
          </a:blip>
          <a:stretch>
            <a:fillRect/>
          </a:stretch>
        </p:blipFill>
        <p:spPr>
          <a:xfrm>
            <a:off x="6222799" y="0"/>
            <a:ext cx="2921199" cy="1721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 </a:t>
            </a:r>
            <a:r>
              <a:rPr lang="en" sz="1800"/>
              <a:t>Normal vs Blackhole attack</a:t>
            </a:r>
          </a:p>
        </p:txBody>
      </p:sp>
      <p:pic>
        <p:nvPicPr>
          <p:cNvPr id="243" name="Shape 243"/>
          <p:cNvPicPr preferRelativeResize="0"/>
          <p:nvPr/>
        </p:nvPicPr>
        <p:blipFill>
          <a:blip r:embed="rId3">
            <a:alphaModFix/>
          </a:blip>
          <a:stretch>
            <a:fillRect/>
          </a:stretch>
        </p:blipFill>
        <p:spPr>
          <a:xfrm>
            <a:off x="0" y="1472570"/>
            <a:ext cx="9144001" cy="29425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 </a:t>
            </a:r>
            <a:r>
              <a:rPr lang="en" sz="1800"/>
              <a:t>Normal vs Blackhole attack</a:t>
            </a:r>
          </a:p>
        </p:txBody>
      </p:sp>
      <p:pic>
        <p:nvPicPr>
          <p:cNvPr id="249" name="Shape 249"/>
          <p:cNvPicPr preferRelativeResize="0"/>
          <p:nvPr/>
        </p:nvPicPr>
        <p:blipFill>
          <a:blip r:embed="rId3">
            <a:alphaModFix/>
          </a:blip>
          <a:stretch>
            <a:fillRect/>
          </a:stretch>
        </p:blipFill>
        <p:spPr>
          <a:xfrm>
            <a:off x="0" y="1465266"/>
            <a:ext cx="9144000" cy="2795316"/>
          </a:xfrm>
          <a:prstGeom prst="rect">
            <a:avLst/>
          </a:prstGeom>
          <a:noFill/>
          <a:ln>
            <a:noFill/>
          </a:ln>
        </p:spPr>
      </p:pic>
      <p:sp>
        <p:nvSpPr>
          <p:cNvPr id="250" name="Shape 250"/>
          <p:cNvSpPr txBox="1"/>
          <p:nvPr/>
        </p:nvSpPr>
        <p:spPr>
          <a:xfrm>
            <a:off x="3337950" y="4260575"/>
            <a:ext cx="2468100" cy="587700"/>
          </a:xfrm>
          <a:prstGeom prst="rect">
            <a:avLst/>
          </a:prstGeom>
          <a:noFill/>
          <a:ln>
            <a:noFill/>
          </a:ln>
        </p:spPr>
        <p:txBody>
          <a:bodyPr anchorCtr="0" anchor="t" bIns="91425" lIns="91425" rIns="91425" tIns="91425">
            <a:noAutofit/>
          </a:bodyPr>
          <a:lstStyle/>
          <a:p>
            <a:pPr lvl="0" algn="ctr">
              <a:spcBef>
                <a:spcPts val="0"/>
              </a:spcBef>
              <a:buNone/>
            </a:pPr>
            <a:r>
              <a:rPr lang="en" sz="1200">
                <a:latin typeface="Proxima Nova"/>
                <a:ea typeface="Proxima Nova"/>
                <a:cs typeface="Proxima Nova"/>
                <a:sym typeface="Proxima Nova"/>
              </a:rPr>
              <a:t>GPSR: The black-hole node is rarely in the path by chance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 </a:t>
            </a:r>
            <a:r>
              <a:rPr lang="en" sz="1800"/>
              <a:t>Normal vs Blackhole attack</a:t>
            </a:r>
          </a:p>
        </p:txBody>
      </p:sp>
      <p:pic>
        <p:nvPicPr>
          <p:cNvPr id="256" name="Shape 256"/>
          <p:cNvPicPr preferRelativeResize="0"/>
          <p:nvPr/>
        </p:nvPicPr>
        <p:blipFill>
          <a:blip r:embed="rId3">
            <a:alphaModFix/>
          </a:blip>
          <a:stretch>
            <a:fillRect/>
          </a:stretch>
        </p:blipFill>
        <p:spPr>
          <a:xfrm>
            <a:off x="0" y="1334800"/>
            <a:ext cx="4618649" cy="3004900"/>
          </a:xfrm>
          <a:prstGeom prst="rect">
            <a:avLst/>
          </a:prstGeom>
          <a:noFill/>
          <a:ln>
            <a:noFill/>
          </a:ln>
        </p:spPr>
      </p:pic>
      <p:pic>
        <p:nvPicPr>
          <p:cNvPr id="257" name="Shape 257"/>
          <p:cNvPicPr preferRelativeResize="0"/>
          <p:nvPr/>
        </p:nvPicPr>
        <p:blipFill>
          <a:blip r:embed="rId4">
            <a:alphaModFix/>
          </a:blip>
          <a:stretch>
            <a:fillRect/>
          </a:stretch>
        </p:blipFill>
        <p:spPr>
          <a:xfrm>
            <a:off x="4677850" y="1321275"/>
            <a:ext cx="4466146" cy="3086474"/>
          </a:xfrm>
          <a:prstGeom prst="rect">
            <a:avLst/>
          </a:prstGeom>
          <a:noFill/>
          <a:ln>
            <a:noFill/>
          </a:ln>
        </p:spPr>
      </p:pic>
      <p:sp>
        <p:nvSpPr>
          <p:cNvPr id="258" name="Shape 258"/>
          <p:cNvSpPr txBox="1"/>
          <p:nvPr/>
        </p:nvSpPr>
        <p:spPr>
          <a:xfrm>
            <a:off x="847125" y="4407750"/>
            <a:ext cx="2924400" cy="497700"/>
          </a:xfrm>
          <a:prstGeom prst="rect">
            <a:avLst/>
          </a:prstGeom>
          <a:noFill/>
          <a:ln>
            <a:noFill/>
          </a:ln>
        </p:spPr>
        <p:txBody>
          <a:bodyPr anchorCtr="0" anchor="t" bIns="91425" lIns="91425" rIns="91425" tIns="91425">
            <a:noAutofit/>
          </a:bodyPr>
          <a:lstStyle/>
          <a:p>
            <a:pPr lvl="0" algn="ctr">
              <a:spcBef>
                <a:spcPts val="0"/>
              </a:spcBef>
              <a:buNone/>
            </a:pPr>
            <a:r>
              <a:rPr lang="en" sz="1200">
                <a:latin typeface="Proxima Nova"/>
                <a:ea typeface="Proxima Nova"/>
                <a:cs typeface="Proxima Nova"/>
                <a:sym typeface="Proxima Nova"/>
              </a:rPr>
              <a:t>T-GPSR: Additional trust evaluation</a:t>
            </a:r>
          </a:p>
        </p:txBody>
      </p:sp>
      <p:sp>
        <p:nvSpPr>
          <p:cNvPr id="259" name="Shape 259"/>
          <p:cNvSpPr txBox="1"/>
          <p:nvPr/>
        </p:nvSpPr>
        <p:spPr>
          <a:xfrm>
            <a:off x="4783925" y="4462950"/>
            <a:ext cx="4254000" cy="442500"/>
          </a:xfrm>
          <a:prstGeom prst="rect">
            <a:avLst/>
          </a:prstGeom>
          <a:noFill/>
          <a:ln>
            <a:noFill/>
          </a:ln>
        </p:spPr>
        <p:txBody>
          <a:bodyPr anchorCtr="0" anchor="t" bIns="91425" lIns="91425" rIns="91425" tIns="91425">
            <a:noAutofit/>
          </a:bodyPr>
          <a:lstStyle/>
          <a:p>
            <a:pPr lvl="0" algn="ctr">
              <a:spcBef>
                <a:spcPts val="0"/>
              </a:spcBef>
              <a:buNone/>
            </a:pPr>
            <a:r>
              <a:rPr lang="en" sz="1200">
                <a:latin typeface="Proxima Nova"/>
                <a:ea typeface="Proxima Nova"/>
                <a:cs typeface="Proxima Nova"/>
                <a:sym typeface="Proxima Nova"/>
              </a:rPr>
              <a:t>T-GPSR: Same because malicious nodes is not many enough</a:t>
            </a:r>
          </a:p>
          <a:p>
            <a:pPr lvl="0" algn="ctr">
              <a:spcBef>
                <a:spcPts val="0"/>
              </a:spcBef>
              <a:buNone/>
            </a:pPr>
            <a:r>
              <a:rPr lang="en" sz="1200">
                <a:latin typeface="Proxima Nova"/>
                <a:ea typeface="Proxima Nova"/>
                <a:cs typeface="Proxima Nova"/>
                <a:sym typeface="Proxima Nova"/>
              </a:rPr>
              <a:t>GPSR: Some failure deliveries caused by the malicious node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 </a:t>
            </a:r>
            <a:r>
              <a:rPr lang="en" sz="1800"/>
              <a:t>Normal vs Selective-forwarding attack</a:t>
            </a:r>
          </a:p>
        </p:txBody>
      </p:sp>
      <p:pic>
        <p:nvPicPr>
          <p:cNvPr id="265" name="Shape 265"/>
          <p:cNvPicPr preferRelativeResize="0"/>
          <p:nvPr/>
        </p:nvPicPr>
        <p:blipFill>
          <a:blip r:embed="rId3">
            <a:alphaModFix/>
          </a:blip>
          <a:stretch>
            <a:fillRect/>
          </a:stretch>
        </p:blipFill>
        <p:spPr>
          <a:xfrm>
            <a:off x="4511550" y="1362550"/>
            <a:ext cx="4632450" cy="3021175"/>
          </a:xfrm>
          <a:prstGeom prst="rect">
            <a:avLst/>
          </a:prstGeom>
          <a:noFill/>
          <a:ln>
            <a:noFill/>
          </a:ln>
        </p:spPr>
      </p:pic>
      <p:pic>
        <p:nvPicPr>
          <p:cNvPr id="266" name="Shape 266"/>
          <p:cNvPicPr preferRelativeResize="0"/>
          <p:nvPr/>
        </p:nvPicPr>
        <p:blipFill>
          <a:blip r:embed="rId4">
            <a:alphaModFix/>
          </a:blip>
          <a:stretch>
            <a:fillRect/>
          </a:stretch>
        </p:blipFill>
        <p:spPr>
          <a:xfrm>
            <a:off x="0" y="1362550"/>
            <a:ext cx="4511550" cy="297747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 </a:t>
            </a:r>
            <a:r>
              <a:rPr lang="en" sz="1800"/>
              <a:t>Normal vs Selective-forwarding attack</a:t>
            </a:r>
          </a:p>
        </p:txBody>
      </p:sp>
      <p:pic>
        <p:nvPicPr>
          <p:cNvPr id="272" name="Shape 272"/>
          <p:cNvPicPr preferRelativeResize="0"/>
          <p:nvPr/>
        </p:nvPicPr>
        <p:blipFill>
          <a:blip r:embed="rId3">
            <a:alphaModFix/>
          </a:blip>
          <a:stretch>
            <a:fillRect/>
          </a:stretch>
        </p:blipFill>
        <p:spPr>
          <a:xfrm>
            <a:off x="4597650" y="1255075"/>
            <a:ext cx="4571966" cy="2961525"/>
          </a:xfrm>
          <a:prstGeom prst="rect">
            <a:avLst/>
          </a:prstGeom>
          <a:noFill/>
          <a:ln>
            <a:noFill/>
          </a:ln>
        </p:spPr>
      </p:pic>
      <p:pic>
        <p:nvPicPr>
          <p:cNvPr id="273" name="Shape 273"/>
          <p:cNvPicPr preferRelativeResize="0"/>
          <p:nvPr/>
        </p:nvPicPr>
        <p:blipFill>
          <a:blip r:embed="rId4">
            <a:alphaModFix/>
          </a:blip>
          <a:stretch>
            <a:fillRect/>
          </a:stretch>
        </p:blipFill>
        <p:spPr>
          <a:xfrm>
            <a:off x="2350" y="1211350"/>
            <a:ext cx="4571975" cy="2996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 </a:t>
            </a:r>
            <a:r>
              <a:rPr lang="en" sz="1800"/>
              <a:t>Normal vs Selective-forwarding attack</a:t>
            </a:r>
          </a:p>
        </p:txBody>
      </p:sp>
      <p:pic>
        <p:nvPicPr>
          <p:cNvPr id="279" name="Shape 279"/>
          <p:cNvPicPr preferRelativeResize="0"/>
          <p:nvPr/>
        </p:nvPicPr>
        <p:blipFill>
          <a:blip r:embed="rId3">
            <a:alphaModFix/>
          </a:blip>
          <a:stretch>
            <a:fillRect/>
          </a:stretch>
        </p:blipFill>
        <p:spPr>
          <a:xfrm>
            <a:off x="0" y="1334800"/>
            <a:ext cx="4522424" cy="2942300"/>
          </a:xfrm>
          <a:prstGeom prst="rect">
            <a:avLst/>
          </a:prstGeom>
          <a:noFill/>
          <a:ln>
            <a:noFill/>
          </a:ln>
        </p:spPr>
      </p:pic>
      <p:pic>
        <p:nvPicPr>
          <p:cNvPr id="280" name="Shape 280"/>
          <p:cNvPicPr preferRelativeResize="0"/>
          <p:nvPr/>
        </p:nvPicPr>
        <p:blipFill>
          <a:blip r:embed="rId4">
            <a:alphaModFix/>
          </a:blip>
          <a:stretch>
            <a:fillRect/>
          </a:stretch>
        </p:blipFill>
        <p:spPr>
          <a:xfrm>
            <a:off x="4522424" y="1334800"/>
            <a:ext cx="4530479" cy="29422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Data-centric Model</a:t>
            </a:r>
          </a:p>
        </p:txBody>
      </p:sp>
      <p:sp>
        <p:nvSpPr>
          <p:cNvPr id="286" name="Shape 2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Data dissemination is required to be as quick as possible, data trustworthiness evaluation method must equally be as simple as possible!</a:t>
            </a:r>
          </a:p>
          <a:p>
            <a:pPr indent="-228600" lvl="1" marL="914400" rtl="0">
              <a:spcBef>
                <a:spcPts val="0"/>
              </a:spcBef>
              <a:buChar char="○"/>
            </a:pPr>
            <a:r>
              <a:rPr lang="en"/>
              <a:t>So instead of existing complicated trust evaluation techniques, a simple yet effective function must be used.</a:t>
            </a:r>
          </a:p>
          <a:p>
            <a:pPr indent="-228600" lvl="0" marL="457200" rtl="0">
              <a:spcBef>
                <a:spcPts val="0"/>
              </a:spcBef>
              <a:buChar char="●"/>
            </a:pPr>
            <a:r>
              <a:rPr lang="en"/>
              <a:t>Data trust can be determined by many factors. We focus on 4 factors in calculating the trust:</a:t>
            </a:r>
          </a:p>
          <a:p>
            <a:pPr indent="-228600" lvl="1" marL="914400" rtl="0">
              <a:spcBef>
                <a:spcPts val="0"/>
              </a:spcBef>
              <a:buChar char="○"/>
            </a:pPr>
            <a:r>
              <a:rPr lang="en"/>
              <a:t>The data reporter’s trustworthiness</a:t>
            </a:r>
          </a:p>
          <a:p>
            <a:pPr indent="-228600" lvl="1" marL="914400" rtl="0">
              <a:spcBef>
                <a:spcPts val="0"/>
              </a:spcBef>
              <a:buChar char="○"/>
            </a:pPr>
            <a:r>
              <a:rPr lang="en"/>
              <a:t>The correlative trustworthiness of the event and its reporter.</a:t>
            </a:r>
          </a:p>
          <a:p>
            <a:pPr indent="-228600" lvl="1" marL="914400" rtl="0">
              <a:spcBef>
                <a:spcPts val="0"/>
              </a:spcBef>
              <a:buChar char="○"/>
            </a:pPr>
            <a:r>
              <a:rPr lang="en"/>
              <a:t>The proximity in geographic location</a:t>
            </a:r>
          </a:p>
          <a:p>
            <a:pPr indent="-228600" lvl="1" marL="914400" rtl="0">
              <a:spcBef>
                <a:spcPts val="0"/>
              </a:spcBef>
              <a:buChar char="○"/>
            </a:pPr>
            <a:r>
              <a:rPr lang="en"/>
              <a:t>The proximity in time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Data-centric Model</a:t>
            </a:r>
          </a:p>
        </p:txBody>
      </p:sp>
      <p:sp>
        <p:nvSpPr>
          <p:cNvPr id="292" name="Shape 2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AutoNum type="arabicPeriod"/>
            </a:pPr>
            <a:r>
              <a:rPr b="1" lang="en"/>
              <a:t>Data reporter’s trustworthiness</a:t>
            </a:r>
          </a:p>
          <a:p>
            <a:pPr indent="-228600" lvl="1" marL="914400" rtl="0">
              <a:spcBef>
                <a:spcPts val="0"/>
              </a:spcBef>
              <a:buAutoNum type="alphaLcPeriod"/>
            </a:pPr>
            <a:r>
              <a:rPr lang="en"/>
              <a:t>Determined by the proposed entity-centric trust model.</a:t>
            </a:r>
          </a:p>
          <a:p>
            <a:pPr indent="-228600" lvl="2" marL="1371600" marR="0" rtl="0" algn="l">
              <a:lnSpc>
                <a:spcPct val="115000"/>
              </a:lnSpc>
              <a:spcBef>
                <a:spcPts val="0"/>
              </a:spcBef>
              <a:spcAft>
                <a:spcPts val="1600"/>
              </a:spcAft>
              <a:buAutoNum type="romanLcPeriod"/>
            </a:pPr>
            <a:r>
              <a:rPr i="1" lang="en"/>
              <a:t>T</a:t>
            </a:r>
            <a:r>
              <a:rPr baseline="-25000" i="1" lang="en"/>
              <a:t>A</a:t>
            </a:r>
            <a:r>
              <a:rPr baseline="30000" i="1" lang="en"/>
              <a:t>B</a:t>
            </a:r>
            <a:r>
              <a:rPr lang="en"/>
              <a:t> (the trustworthiness of node A to node B) is used.</a:t>
            </a:r>
          </a:p>
          <a:p>
            <a:pPr indent="-228600" lvl="1" marL="914400" marR="0" rtl="0" algn="l">
              <a:lnSpc>
                <a:spcPct val="115000"/>
              </a:lnSpc>
              <a:spcBef>
                <a:spcPts val="0"/>
              </a:spcBef>
              <a:spcAft>
                <a:spcPts val="1600"/>
              </a:spcAft>
              <a:buAutoNum type="alphaLcPeriod"/>
            </a:pPr>
            <a:r>
              <a:rPr lang="en"/>
              <a:t>Depends on and changes with the trustworthiness of the reporter.</a:t>
            </a:r>
          </a:p>
          <a:p>
            <a:pPr indent="-228600" lvl="1" marL="914400" marR="0" rtl="0" algn="l">
              <a:lnSpc>
                <a:spcPct val="115000"/>
              </a:lnSpc>
              <a:spcBef>
                <a:spcPts val="0"/>
              </a:spcBef>
              <a:spcAft>
                <a:spcPts val="1600"/>
              </a:spcAft>
              <a:buAutoNum type="alphaLcPeriod"/>
            </a:pPr>
            <a:r>
              <a:rPr lang="en"/>
              <a:t>Default value is its weight.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Problem</a:t>
            </a:r>
          </a:p>
        </p:txBody>
      </p:sp>
      <p:sp>
        <p:nvSpPr>
          <p:cNvPr id="117" name="Shape 117"/>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Char char="●"/>
            </a:pPr>
            <a:r>
              <a:rPr lang="en"/>
              <a:t>The open, dynamic and distributed natures make VANETs face many security-related challenges (dishonest forwarding, false message propagation etc.)</a:t>
            </a:r>
          </a:p>
          <a:p>
            <a:pPr indent="-228600" lvl="1" marL="914400" rtl="0">
              <a:spcBef>
                <a:spcPts val="0"/>
              </a:spcBef>
              <a:buChar char="○"/>
            </a:pPr>
            <a:r>
              <a:rPr lang="en"/>
              <a:t>Authenticity and reliability of the data exchanged are of great importance!</a:t>
            </a:r>
          </a:p>
          <a:p>
            <a:pPr indent="-228600" lvl="0" marL="457200" rtl="0">
              <a:spcBef>
                <a:spcPts val="0"/>
              </a:spcBef>
              <a:buChar char="●"/>
            </a:pPr>
            <a:r>
              <a:rPr lang="en"/>
              <a:t>Solution: A </a:t>
            </a:r>
            <a:r>
              <a:rPr b="1" lang="en"/>
              <a:t>trust model</a:t>
            </a:r>
            <a:r>
              <a:rPr lang="en"/>
              <a:t> can be used to evaluate the trustworthiness of other nodes thus detect malicious nodes.</a:t>
            </a:r>
          </a:p>
          <a:p>
            <a:pPr indent="-228600" lvl="1" marL="914400" rtl="0">
              <a:spcBef>
                <a:spcPts val="0"/>
              </a:spcBef>
              <a:buChar char="○"/>
            </a:pPr>
            <a:r>
              <a:rPr lang="en"/>
              <a:t>It must ensure the reliability of the data in </a:t>
            </a:r>
            <a:r>
              <a:rPr b="1" lang="en"/>
              <a:t>real time</a:t>
            </a:r>
            <a:r>
              <a:rPr lang="en"/>
              <a:t> and must provide the </a:t>
            </a:r>
            <a:r>
              <a:rPr b="1" lang="en"/>
              <a:t>trustworthiness</a:t>
            </a:r>
            <a:r>
              <a:rPr lang="en"/>
              <a:t> of a vehicle.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Data-centric Model</a:t>
            </a:r>
          </a:p>
        </p:txBody>
      </p:sp>
      <p:sp>
        <p:nvSpPr>
          <p:cNvPr id="298" name="Shape 2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AutoNum type="arabicPeriod" startAt="2"/>
            </a:pPr>
            <a:r>
              <a:rPr b="1" lang="en"/>
              <a:t>The correlative trustworthiness of the event and its reporter</a:t>
            </a:r>
          </a:p>
          <a:p>
            <a:pPr indent="-228600" lvl="1" marL="914400" marR="0" rtl="0" algn="l">
              <a:lnSpc>
                <a:spcPct val="115000"/>
              </a:lnSpc>
              <a:spcBef>
                <a:spcPts val="0"/>
              </a:spcBef>
              <a:spcAft>
                <a:spcPts val="1600"/>
              </a:spcAft>
              <a:buAutoNum type="alphaLcPeriod"/>
            </a:pPr>
            <a:r>
              <a:rPr lang="en" sz="1400"/>
              <a:t>For a specific event/data, a</a:t>
            </a:r>
            <a:r>
              <a:rPr lang="en" sz="1400"/>
              <a:t> reporter with low authority may be more trustworthy than the one with high authority; or the vehicles at the same authority level have different trustworthiness.</a:t>
            </a:r>
          </a:p>
          <a:p>
            <a:pPr indent="-228600" lvl="1" marL="914400" marR="0" rtl="0" algn="l">
              <a:lnSpc>
                <a:spcPct val="115000"/>
              </a:lnSpc>
              <a:spcBef>
                <a:spcPts val="0"/>
              </a:spcBef>
              <a:spcAft>
                <a:spcPts val="1600"/>
              </a:spcAft>
              <a:buAutoNum type="alphaLcPeriod"/>
            </a:pPr>
            <a:r>
              <a:rPr lang="en" sz="1400"/>
              <a:t>Further classify nodes into 10 categories defined in a trust matrix </a:t>
            </a:r>
            <a:r>
              <a:rPr b="1" i="1" lang="en" sz="1400"/>
              <a:t>M(T(v), T(λ))</a:t>
            </a:r>
            <a:r>
              <a:rPr lang="en" sz="1400"/>
              <a:t> :</a:t>
            </a:r>
          </a:p>
          <a:p>
            <a:pPr indent="457200" lvl="0" marR="0" rtl="0" algn="l">
              <a:lnSpc>
                <a:spcPct val="115000"/>
              </a:lnSpc>
              <a:spcBef>
                <a:spcPts val="0"/>
              </a:spcBef>
              <a:spcAft>
                <a:spcPts val="1600"/>
              </a:spcAft>
              <a:buNone/>
            </a:pPr>
            <a:r>
              <a:t/>
            </a:r>
            <a:endParaRPr sz="1400"/>
          </a:p>
        </p:txBody>
      </p:sp>
      <p:pic>
        <p:nvPicPr>
          <p:cNvPr id="299" name="Shape 299"/>
          <p:cNvPicPr preferRelativeResize="0"/>
          <p:nvPr/>
        </p:nvPicPr>
        <p:blipFill>
          <a:blip r:embed="rId3">
            <a:alphaModFix/>
          </a:blip>
          <a:stretch>
            <a:fillRect/>
          </a:stretch>
        </p:blipFill>
        <p:spPr>
          <a:xfrm>
            <a:off x="1866900" y="2482525"/>
            <a:ext cx="5410200" cy="255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Data-centric Model</a:t>
            </a:r>
          </a:p>
        </p:txBody>
      </p:sp>
      <p:sp>
        <p:nvSpPr>
          <p:cNvPr id="305" name="Shape 3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AutoNum type="arabicPeriod" startAt="3"/>
            </a:pPr>
            <a:r>
              <a:rPr b="1" lang="en"/>
              <a:t>The proximity in geographic location</a:t>
            </a:r>
          </a:p>
          <a:p>
            <a:pPr indent="-228600" lvl="1" marL="914400" rtl="0">
              <a:spcBef>
                <a:spcPts val="0"/>
              </a:spcBef>
              <a:buAutoNum type="alphaLcPeriod"/>
            </a:pPr>
            <a:r>
              <a:rPr lang="en"/>
              <a:t>The closer the reporter is to the location of the event, the more likely it is to have accurate information on the event, which makes the report more trustworthy.</a:t>
            </a:r>
          </a:p>
          <a:p>
            <a:pPr indent="-228600" lvl="1" marL="914400" marR="0" rtl="0" algn="l">
              <a:lnSpc>
                <a:spcPct val="115000"/>
              </a:lnSpc>
              <a:spcBef>
                <a:spcPts val="0"/>
              </a:spcBef>
              <a:spcAft>
                <a:spcPts val="1600"/>
              </a:spcAft>
              <a:buAutoNum type="alphaLcPeriod"/>
            </a:pPr>
            <a:r>
              <a:rPr lang="en"/>
              <a:t>Influence of the distance μ</a:t>
            </a:r>
            <a:r>
              <a:rPr baseline="-25000" lang="en"/>
              <a:t>l</a:t>
            </a:r>
            <a:r>
              <a:rPr lang="en"/>
              <a:t> between the reporter v’s position and the event λ’s locality can be seen below:</a:t>
            </a:r>
          </a:p>
        </p:txBody>
      </p:sp>
      <p:pic>
        <p:nvPicPr>
          <p:cNvPr id="306" name="Shape 306"/>
          <p:cNvPicPr preferRelativeResize="0"/>
          <p:nvPr/>
        </p:nvPicPr>
        <p:blipFill>
          <a:blip r:embed="rId3">
            <a:alphaModFix/>
          </a:blip>
          <a:stretch>
            <a:fillRect/>
          </a:stretch>
        </p:blipFill>
        <p:spPr>
          <a:xfrm>
            <a:off x="2667000" y="2556600"/>
            <a:ext cx="3810000" cy="1943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Data-centric Model</a:t>
            </a:r>
          </a:p>
        </p:txBody>
      </p:sp>
      <p:sp>
        <p:nvSpPr>
          <p:cNvPr id="312" name="Shape 3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AutoNum type="arabicPeriod" startAt="4"/>
            </a:pPr>
            <a:r>
              <a:rPr b="1" lang="en"/>
              <a:t>The proximity in time</a:t>
            </a:r>
          </a:p>
          <a:p>
            <a:pPr indent="-228600" lvl="1" marL="914400" rtl="0">
              <a:spcBef>
                <a:spcPts val="0"/>
              </a:spcBef>
              <a:buAutoNum type="alphaLcPeriod"/>
            </a:pPr>
            <a:r>
              <a:rPr lang="en"/>
              <a:t>The shorter interval between the event occurrence and the report generated, the more likely it can reflect the system status.</a:t>
            </a:r>
          </a:p>
          <a:p>
            <a:pPr indent="-228600" lvl="1" marL="914400" marR="0" rtl="0" algn="l">
              <a:lnSpc>
                <a:spcPct val="115000"/>
              </a:lnSpc>
              <a:spcBef>
                <a:spcPts val="0"/>
              </a:spcBef>
              <a:spcAft>
                <a:spcPts val="1600"/>
              </a:spcAft>
              <a:buAutoNum type="alphaLcPeriod"/>
            </a:pPr>
            <a:r>
              <a:rPr lang="en"/>
              <a:t>According statistics, the traffic event usually be solved from </a:t>
            </a:r>
            <a:r>
              <a:rPr b="1" lang="en"/>
              <a:t>5 mins. </a:t>
            </a:r>
            <a:r>
              <a:rPr b="1" lang="en"/>
              <a:t>t</a:t>
            </a:r>
            <a:r>
              <a:rPr b="1" lang="en"/>
              <a:t>o an hour</a:t>
            </a:r>
            <a:r>
              <a:rPr lang="en"/>
              <a:t>.</a:t>
            </a:r>
          </a:p>
          <a:p>
            <a:pPr indent="-228600" lvl="1" marL="914400" marR="0" rtl="0" algn="l">
              <a:lnSpc>
                <a:spcPct val="115000"/>
              </a:lnSpc>
              <a:spcBef>
                <a:spcPts val="0"/>
              </a:spcBef>
              <a:spcAft>
                <a:spcPts val="1600"/>
              </a:spcAft>
              <a:buAutoNum type="alphaLcPeriod"/>
            </a:pPr>
            <a:r>
              <a:rPr lang="en"/>
              <a:t>Influence of the interval μ</a:t>
            </a:r>
            <a:r>
              <a:rPr baseline="-25000" lang="en"/>
              <a:t>t</a:t>
            </a:r>
            <a:r>
              <a:rPr lang="en"/>
              <a:t> between the event occurrence and the report generated by node v can be seen below:</a:t>
            </a:r>
          </a:p>
        </p:txBody>
      </p:sp>
      <p:pic>
        <p:nvPicPr>
          <p:cNvPr id="313" name="Shape 313"/>
          <p:cNvPicPr preferRelativeResize="0"/>
          <p:nvPr/>
        </p:nvPicPr>
        <p:blipFill>
          <a:blip r:embed="rId3">
            <a:alphaModFix/>
          </a:blip>
          <a:stretch>
            <a:fillRect/>
          </a:stretch>
        </p:blipFill>
        <p:spPr>
          <a:xfrm>
            <a:off x="2533650" y="2890550"/>
            <a:ext cx="4076700" cy="1905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Data-centric Model</a:t>
            </a:r>
          </a:p>
        </p:txBody>
      </p:sp>
      <p:sp>
        <p:nvSpPr>
          <p:cNvPr id="319" name="Shape 3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t>When a node A receives a data report λ generated by node v, it can evaluate the data trustworthiness by:</a:t>
            </a:r>
          </a:p>
          <a:p>
            <a:pPr indent="-317500" lvl="0" marL="457200" marR="0" rtl="0" algn="l">
              <a:lnSpc>
                <a:spcPct val="115000"/>
              </a:lnSpc>
              <a:spcBef>
                <a:spcPts val="0"/>
              </a:spcBef>
              <a:spcAft>
                <a:spcPts val="1600"/>
              </a:spcAft>
              <a:buSzPct val="100000"/>
              <a:buChar char="●"/>
            </a:pPr>
            <a:r>
              <a:rPr lang="en" sz="1400"/>
              <a:t>Data-centric trust model is simple enough to realize fast trustworthiness evaluation due to all the factors being predefined or determined with the data received. Therefore it can be computed in real time.</a:t>
            </a:r>
          </a:p>
          <a:p>
            <a:pPr indent="-317500" lvl="0" marL="457200" marR="0" rtl="0" algn="l">
              <a:lnSpc>
                <a:spcPct val="115000"/>
              </a:lnSpc>
              <a:spcBef>
                <a:spcPts val="0"/>
              </a:spcBef>
              <a:spcAft>
                <a:spcPts val="1600"/>
              </a:spcAft>
              <a:buSzPct val="100000"/>
              <a:buChar char="●"/>
            </a:pPr>
            <a:r>
              <a:rPr lang="en" sz="1400"/>
              <a:t>Trustworthiness of the same data from different reporters is usually different. The receiver can use the average of several trust values for the same event as the final trust value.</a:t>
            </a: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p:txBody>
      </p:sp>
      <p:pic>
        <p:nvPicPr>
          <p:cNvPr id="320" name="Shape 320"/>
          <p:cNvPicPr preferRelativeResize="0"/>
          <p:nvPr/>
        </p:nvPicPr>
        <p:blipFill>
          <a:blip r:embed="rId3">
            <a:alphaModFix/>
          </a:blip>
          <a:stretch>
            <a:fillRect/>
          </a:stretch>
        </p:blipFill>
        <p:spPr>
          <a:xfrm>
            <a:off x="3221000" y="1592175"/>
            <a:ext cx="4608902" cy="2698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Results</a:t>
            </a:r>
          </a:p>
        </p:txBody>
      </p:sp>
      <p:sp>
        <p:nvSpPr>
          <p:cNvPr id="326" name="Shape 3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marR="0" rtl="0" algn="l">
              <a:lnSpc>
                <a:spcPct val="115000"/>
              </a:lnSpc>
              <a:spcBef>
                <a:spcPts val="0"/>
              </a:spcBef>
              <a:spcAft>
                <a:spcPts val="1600"/>
              </a:spcAft>
              <a:buSzPct val="100000"/>
              <a:buChar char="●"/>
            </a:pPr>
            <a:r>
              <a:rPr lang="en" sz="1400"/>
              <a:t>In order to evaluate the model, 3 kinds of data (safety, efficiency, infotainment) from the 10 types of nodes with different proximity location and time (best, medium and worst cases) is analyzed. It is assumed the trustworthiness of the reporter is its weight.</a:t>
            </a:r>
          </a:p>
          <a:p>
            <a:pPr lvl="0" marR="0" rtl="0" algn="l">
              <a:lnSpc>
                <a:spcPct val="115000"/>
              </a:lnSpc>
              <a:spcBef>
                <a:spcPts val="0"/>
              </a:spcBef>
              <a:spcAft>
                <a:spcPts val="1600"/>
              </a:spcAft>
              <a:buNone/>
            </a:pPr>
            <a:r>
              <a:t/>
            </a:r>
            <a:endParaRPr/>
          </a:p>
          <a:p>
            <a:pPr lvl="0" marR="0" rtl="0" algn="l">
              <a:lnSpc>
                <a:spcPct val="115000"/>
              </a:lnSpc>
              <a:spcBef>
                <a:spcPts val="0"/>
              </a:spcBef>
              <a:spcAft>
                <a:spcPts val="1600"/>
              </a:spcAft>
              <a:buNone/>
            </a:pPr>
            <a:r>
              <a:t/>
            </a:r>
            <a:endParaRPr/>
          </a:p>
        </p:txBody>
      </p:sp>
      <p:pic>
        <p:nvPicPr>
          <p:cNvPr id="327" name="Shape 327"/>
          <p:cNvPicPr preferRelativeResize="0"/>
          <p:nvPr/>
        </p:nvPicPr>
        <p:blipFill>
          <a:blip r:embed="rId3">
            <a:alphaModFix/>
          </a:blip>
          <a:stretch>
            <a:fillRect/>
          </a:stretch>
        </p:blipFill>
        <p:spPr>
          <a:xfrm>
            <a:off x="647161" y="2006249"/>
            <a:ext cx="7849675" cy="2562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Conclusion</a:t>
            </a:r>
          </a:p>
        </p:txBody>
      </p:sp>
      <p:sp>
        <p:nvSpPr>
          <p:cNvPr id="333" name="Shape 3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A </a:t>
            </a:r>
            <a:r>
              <a:rPr b="1" lang="en"/>
              <a:t>dynamic entity-centric trust model</a:t>
            </a:r>
            <a:r>
              <a:rPr lang="en"/>
              <a:t> based on data and node weight is proposed by correlating data kinds to nodes types with dynamical coefficient to balance the direct trust and recommend trust.</a:t>
            </a:r>
          </a:p>
          <a:p>
            <a:pPr indent="-228600" lvl="0" marL="457200" rtl="0">
              <a:spcBef>
                <a:spcPts val="0"/>
              </a:spcBef>
              <a:buChar char="●"/>
            </a:pPr>
            <a:r>
              <a:rPr lang="en"/>
              <a:t>It is shown that the model can resist </a:t>
            </a:r>
            <a:r>
              <a:rPr b="1" lang="en"/>
              <a:t>black hole attack</a:t>
            </a:r>
            <a:r>
              <a:rPr lang="en"/>
              <a:t> and </a:t>
            </a:r>
            <a:r>
              <a:rPr b="1" lang="en"/>
              <a:t>selective forwarding attack</a:t>
            </a:r>
            <a:r>
              <a:rPr lang="en"/>
              <a:t> at the cost of lowering the performance slightly.</a:t>
            </a:r>
          </a:p>
          <a:p>
            <a:pPr indent="-228600" lvl="0" marL="457200" rtl="0">
              <a:spcBef>
                <a:spcPts val="0"/>
              </a:spcBef>
              <a:buChar char="●"/>
            </a:pPr>
            <a:r>
              <a:rPr lang="en"/>
              <a:t>A lightweight </a:t>
            </a:r>
            <a:r>
              <a:rPr b="1" lang="en"/>
              <a:t>data-centric trust model</a:t>
            </a:r>
            <a:r>
              <a:rPr lang="en"/>
              <a:t> is presented which is simple enough for </a:t>
            </a:r>
            <a:r>
              <a:rPr b="1" lang="en"/>
              <a:t>timely trust evaluation</a:t>
            </a:r>
            <a:r>
              <a:rPr lang="en"/>
              <a:t>.</a:t>
            </a:r>
          </a:p>
          <a:p>
            <a:pPr indent="-228600" lvl="0" marL="457200" rtl="0">
              <a:spcBef>
                <a:spcPts val="0"/>
              </a:spcBef>
              <a:buChar char="●"/>
            </a:pPr>
            <a:r>
              <a:rPr lang="en"/>
              <a:t>Failed to mention </a:t>
            </a:r>
            <a:r>
              <a:rPr b="1" lang="en"/>
              <a:t>number of malicious nodes</a:t>
            </a:r>
            <a:r>
              <a:rPr lang="en"/>
              <a:t> in the simulation results of the proposed entity-centric model</a:t>
            </a:r>
          </a:p>
          <a:p>
            <a:pPr indent="-228600" lvl="0" marL="457200" rtl="0">
              <a:spcBef>
                <a:spcPts val="0"/>
              </a:spcBef>
              <a:buChar char="●"/>
            </a:pPr>
            <a:r>
              <a:rPr lang="en"/>
              <a:t>The data-centric model should be </a:t>
            </a:r>
            <a:r>
              <a:rPr b="1" lang="en"/>
              <a:t>further optimized in utility parameters</a:t>
            </a:r>
            <a:r>
              <a:rPr lang="en"/>
              <a:t> and the default values in future.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510450" y="2057400"/>
            <a:ext cx="8123100" cy="778800"/>
          </a:xfrm>
          <a:prstGeom prst="rect">
            <a:avLst/>
          </a:prstGeom>
        </p:spPr>
        <p:txBody>
          <a:bodyPr anchorCtr="0" anchor="b" bIns="91425" lIns="91425" rIns="91425" tIns="91425">
            <a:noAutofit/>
          </a:bodyPr>
          <a:lstStyle/>
          <a:p>
            <a:pPr lvl="0" algn="ctr">
              <a:spcBef>
                <a:spcPts val="0"/>
              </a:spcBef>
              <a:buNone/>
            </a:pPr>
            <a:r>
              <a:rPr lang="en"/>
              <a:t>Thank you for listening!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Related Work</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Three kinds of trust model in VANETs:</a:t>
            </a:r>
          </a:p>
          <a:p>
            <a:pPr indent="-228600" lvl="1" marL="914400" rtl="0">
              <a:spcBef>
                <a:spcPts val="0"/>
              </a:spcBef>
              <a:buChar char="○"/>
            </a:pPr>
            <a:r>
              <a:rPr b="1" lang="en"/>
              <a:t>Entity-centric</a:t>
            </a:r>
            <a:r>
              <a:rPr lang="en"/>
              <a:t>: focuses on evaluating the trustworthiness of vehicles to detect the dishonest and malicious nodes and ensure the reliable data delivery.</a:t>
            </a:r>
          </a:p>
          <a:p>
            <a:pPr indent="-228600" lvl="2" marL="1371600" rtl="0">
              <a:spcBef>
                <a:spcPts val="0"/>
              </a:spcBef>
              <a:buChar char="■"/>
            </a:pPr>
            <a:r>
              <a:rPr lang="en"/>
              <a:t>Basic of data trust. Reliable data can enhance the entity trust in turn.</a:t>
            </a:r>
          </a:p>
          <a:p>
            <a:pPr indent="-228600" lvl="2" marL="1371600" rtl="0">
              <a:spcBef>
                <a:spcPts val="0"/>
              </a:spcBef>
              <a:buChar char="■"/>
            </a:pPr>
            <a:r>
              <a:rPr lang="en"/>
              <a:t>Fundamental</a:t>
            </a:r>
            <a:r>
              <a:rPr lang="en"/>
              <a:t> measure to provide secure routing!</a:t>
            </a:r>
          </a:p>
          <a:p>
            <a:pPr indent="-228600" lvl="2" marL="1371600" rtl="0">
              <a:spcBef>
                <a:spcPts val="0"/>
              </a:spcBef>
              <a:buChar char="■"/>
            </a:pPr>
            <a:r>
              <a:rPr lang="en"/>
              <a:t>Sub-categorized into </a:t>
            </a:r>
            <a:r>
              <a:rPr b="1" lang="en"/>
              <a:t>direct</a:t>
            </a:r>
            <a:r>
              <a:rPr lang="en"/>
              <a:t> and </a:t>
            </a:r>
            <a:r>
              <a:rPr b="1" lang="en"/>
              <a:t>recommend</a:t>
            </a:r>
            <a:r>
              <a:rPr lang="en"/>
              <a:t> trust.</a:t>
            </a:r>
          </a:p>
          <a:p>
            <a:pPr indent="-228600" lvl="1" marL="914400" rtl="0">
              <a:spcBef>
                <a:spcPts val="0"/>
              </a:spcBef>
              <a:buChar char="○"/>
            </a:pPr>
            <a:r>
              <a:rPr b="1" lang="en"/>
              <a:t>Data-centric/Event-centric</a:t>
            </a:r>
            <a:r>
              <a:rPr lang="en"/>
              <a:t>: focuses on evaluating the trustworthiness of the data reported by other vehicles to ensure the applications work securely and effectively.</a:t>
            </a:r>
          </a:p>
          <a:p>
            <a:pPr indent="-228600" lvl="2" marL="1371600" rtl="0">
              <a:spcBef>
                <a:spcPts val="0"/>
              </a:spcBef>
              <a:buChar char="■"/>
            </a:pPr>
            <a:r>
              <a:rPr lang="en"/>
              <a:t>Dynamic and volatile in nature. Time and location closeness, # of reports on the same event and the types of the events are all taken into consideration.</a:t>
            </a:r>
          </a:p>
          <a:p>
            <a:pPr indent="-228600" lvl="1" marL="914400">
              <a:spcBef>
                <a:spcPts val="0"/>
              </a:spcBef>
              <a:buChar char="○"/>
            </a:pPr>
            <a:r>
              <a:rPr b="1" lang="en"/>
              <a:t>Combined</a:t>
            </a:r>
            <a:r>
              <a:rPr lang="en"/>
              <a:t>: makes extensive use of entity trust to evaluate the trustworthiness of data and maintains entity trust over time.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Related Work</a:t>
            </a:r>
          </a:p>
        </p:txBody>
      </p:sp>
      <p:sp>
        <p:nvSpPr>
          <p:cNvPr id="129" name="Shape 129"/>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317500" lvl="0" marL="457200" rtl="0">
              <a:spcBef>
                <a:spcPts val="0"/>
              </a:spcBef>
              <a:buSzPct val="100000"/>
              <a:buChar char="-"/>
            </a:pPr>
            <a:r>
              <a:rPr b="1" lang="en" sz="1400"/>
              <a:t>Huang et al.</a:t>
            </a:r>
            <a:r>
              <a:rPr lang="en" sz="1400"/>
              <a:t> compute trust value based on a voting scheme which a static weight is applied to intermediate nodes to prevent oversampling and information cascading. </a:t>
            </a:r>
          </a:p>
          <a:p>
            <a:pPr indent="-317500" lvl="0" marL="457200" rtl="0">
              <a:spcBef>
                <a:spcPts val="0"/>
              </a:spcBef>
              <a:buSzPct val="100000"/>
              <a:buChar char="-"/>
            </a:pPr>
            <a:r>
              <a:rPr b="1" lang="en" sz="1400"/>
              <a:t>Finnson et al.</a:t>
            </a:r>
            <a:r>
              <a:rPr lang="en" sz="1400"/>
              <a:t> proposed multi-faceted (user’s role, location, time, priority, inherent trustworthiness calc. from past interactions, direct/indirect reporting) trust model  with majority consensus.</a:t>
            </a:r>
          </a:p>
          <a:p>
            <a:pPr indent="-317500" lvl="0" marL="457200" rtl="0">
              <a:spcBef>
                <a:spcPts val="0"/>
              </a:spcBef>
              <a:buSzPct val="100000"/>
              <a:buChar char="-"/>
            </a:pPr>
            <a:r>
              <a:rPr b="1" lang="en" sz="1400"/>
              <a:t>Raya et al.</a:t>
            </a:r>
            <a:r>
              <a:rPr lang="en" sz="1400"/>
              <a:t> proposed a framework based on collecting multiple reports related to the same data and combine them with their weights to make a decision.</a:t>
            </a:r>
          </a:p>
          <a:p>
            <a:pPr indent="-317500" lvl="0" marL="457200" rtl="0">
              <a:spcBef>
                <a:spcPts val="0"/>
              </a:spcBef>
              <a:buSzPct val="100000"/>
              <a:buChar char="-"/>
            </a:pPr>
            <a:r>
              <a:rPr b="1" lang="en" sz="1400"/>
              <a:t>Wu et al.</a:t>
            </a:r>
            <a:r>
              <a:rPr lang="en" sz="1400"/>
              <a:t> put forward a RSU-aided model by synthesizing the distance from the vehicle to the event, maximum detection range of the vehicle, the number of sensors in the vehicle, and the weight of vehicle to determine the data trustworthiness.</a:t>
            </a:r>
          </a:p>
          <a:p>
            <a:pPr indent="-317500" lvl="0" marL="457200" rtl="0">
              <a:spcBef>
                <a:spcPts val="0"/>
              </a:spcBef>
              <a:buSzPct val="100000"/>
              <a:buChar char="-"/>
            </a:pPr>
            <a:r>
              <a:rPr b="1" lang="en" sz="1400"/>
              <a:t>Ding et al.</a:t>
            </a:r>
            <a:r>
              <a:rPr lang="en" sz="1400"/>
              <a:t> presents an event-based reputation model to filter bogus warning messages by classifying nodes into different roles. Each role has its own trust evaluation mechanism for the incoming traffic message.</a:t>
            </a:r>
          </a:p>
          <a:p>
            <a:pPr indent="-317500" lvl="0" marL="457200" rtl="0">
              <a:spcBef>
                <a:spcPts val="0"/>
              </a:spcBef>
              <a:buSzPct val="100000"/>
              <a:buChar char="-"/>
            </a:pPr>
            <a:r>
              <a:rPr lang="en" sz="1400"/>
              <a:t>In addition </a:t>
            </a:r>
            <a:r>
              <a:rPr i="1" lang="en" sz="1400"/>
              <a:t>fuzzy logic, probability or Bayesian inference</a:t>
            </a:r>
            <a:r>
              <a:rPr lang="en" sz="1400"/>
              <a:t> are often used which are all based on the previous interaction information.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Related Work</a:t>
            </a:r>
          </a:p>
        </p:txBody>
      </p:sp>
      <p:sp>
        <p:nvSpPr>
          <p:cNvPr id="135" name="Shape 135"/>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Char char="●"/>
            </a:pPr>
            <a:r>
              <a:rPr lang="en"/>
              <a:t>Common shortages:</a:t>
            </a:r>
          </a:p>
          <a:p>
            <a:pPr indent="-228600" lvl="1" marL="914400" rtl="0">
              <a:spcBef>
                <a:spcPts val="0"/>
              </a:spcBef>
              <a:buChar char="○"/>
            </a:pPr>
            <a:r>
              <a:rPr lang="en"/>
              <a:t>Entity-centric models are usually based on the past direct interactions but may fail to collect enough information about the neighbor or sender.</a:t>
            </a:r>
          </a:p>
          <a:p>
            <a:pPr indent="-228600" lvl="1" marL="914400" rtl="0">
              <a:spcBef>
                <a:spcPts val="0"/>
              </a:spcBef>
              <a:buChar char="○"/>
            </a:pPr>
            <a:r>
              <a:rPr lang="en"/>
              <a:t>Direct trust is usually updated periodically but timely updating is more crucial.</a:t>
            </a:r>
          </a:p>
          <a:p>
            <a:pPr indent="-228600" lvl="1" marL="914400" rtl="0">
              <a:spcBef>
                <a:spcPts val="0"/>
              </a:spcBef>
              <a:buChar char="○"/>
            </a:pPr>
            <a:r>
              <a:rPr lang="en"/>
              <a:t>A static balance coefficient is often used to leverage the proportion of direct and recommend trust but a dynamic coefficient which is variable with the direct trust and context is more beneficial.</a:t>
            </a:r>
          </a:p>
          <a:p>
            <a:pPr indent="-228600" lvl="1" marL="914400" rtl="0">
              <a:spcBef>
                <a:spcPts val="0"/>
              </a:spcBef>
              <a:buChar char="○"/>
            </a:pPr>
            <a:r>
              <a:rPr lang="en"/>
              <a:t>Take them much time to make a data-centric trust decision. </a:t>
            </a:r>
            <a:r>
              <a:rPr lang="en"/>
              <a:t>Decisions must be made in real time without any significant delay..</a:t>
            </a:r>
          </a:p>
          <a:p>
            <a:pPr indent="-228600" lvl="1" marL="914400" rtl="0">
              <a:spcBef>
                <a:spcPts val="0"/>
              </a:spcBef>
              <a:buChar char="○"/>
            </a:pPr>
            <a:r>
              <a:rPr lang="en"/>
              <a:t>Researches on combined trust model for VANETs is relative few.</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Related Work</a:t>
            </a:r>
          </a:p>
        </p:txBody>
      </p:sp>
      <p:sp>
        <p:nvSpPr>
          <p:cNvPr id="141" name="Shape 141"/>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Char char="●"/>
            </a:pPr>
            <a:r>
              <a:rPr lang="en"/>
              <a:t>Trust metrics used are usually common in many existing models:</a:t>
            </a:r>
          </a:p>
          <a:p>
            <a:pPr indent="-228600" lvl="1" marL="914400" rtl="0">
              <a:spcBef>
                <a:spcPts val="0"/>
              </a:spcBef>
              <a:buChar char="○"/>
            </a:pPr>
            <a:r>
              <a:rPr lang="en"/>
              <a:t>Distance (vehicle-event, receiver-sender, sender-RSU, RSU-event)</a:t>
            </a:r>
          </a:p>
          <a:p>
            <a:pPr indent="-228600" lvl="1" marL="914400" rtl="0">
              <a:spcBef>
                <a:spcPts val="0"/>
              </a:spcBef>
              <a:buChar char="○"/>
            </a:pPr>
            <a:r>
              <a:rPr lang="en"/>
              <a:t>Time closeness</a:t>
            </a:r>
          </a:p>
          <a:p>
            <a:pPr indent="-228600" lvl="1" marL="914400" rtl="0">
              <a:spcBef>
                <a:spcPts val="0"/>
              </a:spcBef>
              <a:buChar char="○"/>
            </a:pPr>
            <a:r>
              <a:rPr lang="en"/>
              <a:t>Recommendation from other nodes, # of senders, node experience on data/entity, event/node type etc.</a:t>
            </a:r>
          </a:p>
          <a:p>
            <a:pPr indent="-228600" lvl="0" marL="457200" rtl="0">
              <a:spcBef>
                <a:spcPts val="0"/>
              </a:spcBef>
              <a:buChar char="●"/>
            </a:pPr>
            <a:r>
              <a:rPr lang="en"/>
              <a:t>Focus on following 3 facts:</a:t>
            </a:r>
          </a:p>
          <a:p>
            <a:pPr indent="-228600" lvl="1" marL="914400" rtl="0">
              <a:spcBef>
                <a:spcPts val="0"/>
              </a:spcBef>
              <a:buChar char="○"/>
            </a:pPr>
            <a:r>
              <a:rPr lang="en"/>
              <a:t>Different data has different impact on traffic</a:t>
            </a:r>
          </a:p>
          <a:p>
            <a:pPr indent="-228600" lvl="1" marL="914400" rtl="0">
              <a:spcBef>
                <a:spcPts val="0"/>
              </a:spcBef>
              <a:buChar char="○"/>
            </a:pPr>
            <a:r>
              <a:rPr lang="en"/>
              <a:t>Different type of vehicles plays different role and has different authority in traffic</a:t>
            </a:r>
          </a:p>
          <a:p>
            <a:pPr indent="-228600" lvl="1" marL="914400" rtl="0">
              <a:spcBef>
                <a:spcPts val="0"/>
              </a:spcBef>
              <a:buChar char="○"/>
            </a:pPr>
            <a:r>
              <a:rPr lang="en"/>
              <a:t>The majority of people drive their vehicles locally for their daily commute (most vehicles have predefined constant daily trajectories)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Assumptions</a:t>
            </a:r>
          </a:p>
        </p:txBody>
      </p:sp>
      <p:sp>
        <p:nvSpPr>
          <p:cNvPr id="147" name="Shape 147"/>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a:pPr>
            <a:r>
              <a:rPr b="1" lang="en"/>
              <a:t>Network model</a:t>
            </a:r>
          </a:p>
          <a:p>
            <a:pPr indent="-228600" lvl="1" marL="914400" rtl="0">
              <a:spcBef>
                <a:spcPts val="0"/>
              </a:spcBef>
              <a:buAutoNum type="alphaLcPeriod"/>
            </a:pPr>
            <a:r>
              <a:rPr lang="en"/>
              <a:t>Many people’s travel habits always meet a specific distribution, common or similar travel/activity range. Diff. vehicles can meet with a certain probability and make it possible to collect the past interaction experiences to establish entity trust.</a:t>
            </a:r>
          </a:p>
          <a:p>
            <a:pPr indent="-228600" lvl="1" marL="914400" rtl="0">
              <a:spcBef>
                <a:spcPts val="0"/>
              </a:spcBef>
              <a:buAutoNum type="alphaLcPeriod"/>
            </a:pPr>
            <a:r>
              <a:rPr lang="en"/>
              <a:t>All nodes are equipped with smart sensors, computing modules, wireless comm. module, GPS and other devices needed to form VANET.</a:t>
            </a:r>
          </a:p>
          <a:p>
            <a:pPr indent="-228600" lvl="2" marL="1371600" rtl="0">
              <a:spcBef>
                <a:spcPts val="0"/>
              </a:spcBef>
              <a:buAutoNum type="romanLcPeriod"/>
            </a:pPr>
            <a:r>
              <a:rPr lang="en"/>
              <a:t>The range to perceive a traffic event is </a:t>
            </a:r>
            <a:r>
              <a:rPr b="1" lang="en"/>
              <a:t>20m</a:t>
            </a:r>
            <a:r>
              <a:rPr lang="en"/>
              <a:t> and the comm. Radius is </a:t>
            </a:r>
            <a:r>
              <a:rPr b="1" lang="en"/>
              <a:t>200m</a:t>
            </a:r>
            <a:r>
              <a:rPr lang="en"/>
              <a:t>.</a:t>
            </a:r>
          </a:p>
          <a:p>
            <a:pPr indent="-228600" lvl="1" marL="914400" rtl="0">
              <a:spcBef>
                <a:spcPts val="0"/>
              </a:spcBef>
              <a:buAutoNum type="alphaLcPeriod"/>
            </a:pPr>
            <a:r>
              <a:rPr lang="en"/>
              <a:t>Transportation authority (</a:t>
            </a:r>
            <a:r>
              <a:rPr b="1" lang="en"/>
              <a:t>TA</a:t>
            </a:r>
            <a:r>
              <a:rPr lang="en"/>
              <a:t>) organizations issue public certs. during the node registration and checks nodes and their certs. periodically. The Public key of the TA is known to all vehicles in advance. Also, the </a:t>
            </a:r>
            <a:r>
              <a:rPr b="1" lang="en"/>
              <a:t>vehicle type is signed</a:t>
            </a:r>
            <a:r>
              <a:rPr lang="en"/>
              <a:t> by the TA. (more on this later)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Assumptions</a:t>
            </a:r>
          </a:p>
        </p:txBody>
      </p:sp>
      <p:sp>
        <p:nvSpPr>
          <p:cNvPr id="153" name="Shape 153"/>
          <p:cNvSpPr txBox="1"/>
          <p:nvPr>
            <p:ph idx="1" type="body"/>
          </p:nvPr>
        </p:nvSpPr>
        <p:spPr>
          <a:xfrm>
            <a:off x="311700" y="1396375"/>
            <a:ext cx="8520600" cy="3172500"/>
          </a:xfrm>
          <a:prstGeom prst="rect">
            <a:avLst/>
          </a:prstGeom>
        </p:spPr>
        <p:txBody>
          <a:bodyPr anchorCtr="0" anchor="t" bIns="91425" lIns="91425" rIns="91425" tIns="91425">
            <a:noAutofit/>
          </a:bodyPr>
          <a:lstStyle/>
          <a:p>
            <a:pPr indent="-228600" lvl="0" marL="457200" rtl="0">
              <a:spcBef>
                <a:spcPts val="0"/>
              </a:spcBef>
              <a:buAutoNum type="arabicPeriod" startAt="2"/>
            </a:pPr>
            <a:r>
              <a:rPr b="1" lang="en"/>
              <a:t>Application model</a:t>
            </a:r>
          </a:p>
          <a:p>
            <a:pPr indent="-228600" lvl="1" marL="914400" rtl="0">
              <a:spcBef>
                <a:spcPts val="0"/>
              </a:spcBef>
              <a:buAutoNum type="alphaLcPeriod"/>
            </a:pPr>
            <a:r>
              <a:rPr lang="en"/>
              <a:t>Categorize applications into 3:</a:t>
            </a:r>
          </a:p>
          <a:p>
            <a:pPr indent="-228600" lvl="2" marL="1371600" rtl="0">
              <a:spcBef>
                <a:spcPts val="0"/>
              </a:spcBef>
              <a:buAutoNum type="romanLcPeriod"/>
            </a:pPr>
            <a:r>
              <a:rPr b="1" lang="en"/>
              <a:t>Safety application</a:t>
            </a:r>
            <a:r>
              <a:rPr lang="en"/>
              <a:t> S: {rear-end accident, serious accident, breakdown, blind spot, icy-road, wet-road, thick foggy, steep slope zone}</a:t>
            </a:r>
          </a:p>
          <a:p>
            <a:pPr indent="-228600" lvl="2" marL="1371600" rtl="0">
              <a:spcBef>
                <a:spcPts val="0"/>
              </a:spcBef>
              <a:buAutoNum type="romanLcPeriod"/>
            </a:pPr>
            <a:r>
              <a:rPr b="1" lang="en"/>
              <a:t>Efficiency application</a:t>
            </a:r>
            <a:r>
              <a:rPr lang="en"/>
              <a:t> E: {congestion, road maintenance, road closed, parking,gas station}</a:t>
            </a:r>
          </a:p>
          <a:p>
            <a:pPr indent="-228600" lvl="2" marL="1371600" rtl="0">
              <a:spcBef>
                <a:spcPts val="0"/>
              </a:spcBef>
              <a:buAutoNum type="romanLcPeriod"/>
            </a:pPr>
            <a:r>
              <a:rPr b="1" lang="en"/>
              <a:t>Infotainment application</a:t>
            </a:r>
            <a:r>
              <a:rPr lang="en"/>
              <a:t> I: {coupon, song, music, scenic spot, restaurant, bar}</a:t>
            </a:r>
          </a:p>
          <a:p>
            <a:pPr indent="-228600" lvl="1" marL="914400" rtl="0">
              <a:spcBef>
                <a:spcPts val="0"/>
              </a:spcBef>
              <a:buAutoNum type="alphaLcPeriod"/>
            </a:pPr>
            <a:r>
              <a:rPr lang="en"/>
              <a:t>An event or data description is a subset of these sets. Data format can be seen below (All the items except for “</a:t>
            </a:r>
            <a:r>
              <a:rPr b="1" lang="en"/>
              <a:t>Event Reporter Type</a:t>
            </a:r>
            <a:r>
              <a:rPr lang="en"/>
              <a:t>” are generated automatically by the reporter. Reporter types are previously issued by TA as follows: </a:t>
            </a:r>
            <a:r>
              <a:rPr b="1" lang="en"/>
              <a:t>Sign(K</a:t>
            </a:r>
            <a:r>
              <a:rPr b="1" baseline="-25000" lang="en"/>
              <a:t>M</a:t>
            </a:r>
            <a:r>
              <a:rPr b="1" lang="en"/>
              <a:t>, hash(ID</a:t>
            </a:r>
            <a:r>
              <a:rPr b="1" baseline="-25000" lang="en"/>
              <a:t>k</a:t>
            </a:r>
            <a:r>
              <a:rPr b="1" lang="en"/>
              <a:t>)|| T(v</a:t>
            </a:r>
            <a:r>
              <a:rPr b="1" baseline="-25000" lang="en"/>
              <a:t>k</a:t>
            </a:r>
            <a:r>
              <a:rPr b="1" lang="en"/>
              <a:t>)</a:t>
            </a:r>
            <a:r>
              <a:rPr lang="en"/>
              <a:t> )</a:t>
            </a:r>
          </a:p>
        </p:txBody>
      </p:sp>
      <p:pic>
        <p:nvPicPr>
          <p:cNvPr id="154" name="Shape 154"/>
          <p:cNvPicPr preferRelativeResize="0"/>
          <p:nvPr/>
        </p:nvPicPr>
        <p:blipFill>
          <a:blip r:embed="rId3">
            <a:alphaModFix/>
          </a:blip>
          <a:stretch>
            <a:fillRect/>
          </a:stretch>
        </p:blipFill>
        <p:spPr>
          <a:xfrm>
            <a:off x="0" y="4015828"/>
            <a:ext cx="9143999" cy="7915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