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Proxima Nova Semibold"/>
      <p:regular r:id="rId27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0A3C3C5-AFD5-4E89-ABA9-66E312598200}">
  <a:tblStyle styleId="{C0A3C3C5-AFD5-4E89-ABA9-66E312598200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ProximaNovaSemibold-bold.fntdata"/><Relationship Id="rId27" Type="http://schemas.openxmlformats.org/officeDocument/2006/relationships/font" Target="fonts/ProximaNovaSemibo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Semi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5" name="Shape 8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Shape 86"/>
          <p:cNvSpPr txBox="1"/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Recurrent Neural Networks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Emre Kağan Akkaya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510450" y="3679322"/>
            <a:ext cx="8123100" cy="50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N14128491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Implementation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017725"/>
            <a:ext cx="85206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 startAt="7"/>
            </a:pPr>
            <a:r>
              <a:rPr lang="en"/>
              <a:t>Initialize the parameters </a:t>
            </a:r>
            <a:r>
              <a:rPr i="1" lang="en"/>
              <a:t>U, V</a:t>
            </a:r>
            <a:r>
              <a:rPr lang="en"/>
              <a:t> and </a:t>
            </a:r>
            <a:r>
              <a:rPr i="1" lang="en"/>
              <a:t>W</a:t>
            </a:r>
            <a:r>
              <a:rPr lang="en"/>
              <a:t> to small random values...</a:t>
            </a:r>
          </a:p>
          <a:p>
            <a:pPr indent="-228600" lvl="0" marL="457200" rtl="0">
              <a:spcBef>
                <a:spcPts val="0"/>
              </a:spcBef>
              <a:buAutoNum type="arabicPeriod" startAt="7"/>
            </a:pPr>
            <a:r>
              <a:rPr lang="en"/>
              <a:t>For each word in the input sentence, forward propagation (GRU, LSTM) make predictions representing the probabilities of the next word.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Predictions are random at first. Need to measure the errors it made! </a:t>
            </a:r>
            <a:r>
              <a:rPr b="1" lang="en"/>
              <a:t>Cross-entropy loss function </a:t>
            </a:r>
            <a:r>
              <a:rPr lang="en"/>
              <a:t>(</a:t>
            </a:r>
            <a:r>
              <a:rPr i="1" lang="en"/>
              <a:t>o</a:t>
            </a:r>
            <a:r>
              <a:rPr baseline="-25000" i="1" lang="en"/>
              <a:t>n</a:t>
            </a:r>
            <a:r>
              <a:rPr lang="en"/>
              <a:t> output predictions, </a:t>
            </a:r>
            <a:r>
              <a:rPr i="1" lang="en"/>
              <a:t>y</a:t>
            </a:r>
            <a:r>
              <a:rPr baseline="-25000" i="1" lang="en"/>
              <a:t>n</a:t>
            </a:r>
            <a:r>
              <a:rPr baseline="-25000" lang="en"/>
              <a:t> </a:t>
            </a:r>
            <a:r>
              <a:rPr lang="en"/>
              <a:t>is the correct words)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Remember, the goal is to find </a:t>
            </a:r>
            <a:r>
              <a:rPr i="1" lang="en"/>
              <a:t>U, V</a:t>
            </a:r>
            <a:r>
              <a:rPr lang="en"/>
              <a:t> and </a:t>
            </a:r>
            <a:r>
              <a:rPr i="1" lang="en"/>
              <a:t>W</a:t>
            </a:r>
            <a:r>
              <a:rPr lang="en"/>
              <a:t> that minimize the loss.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Then calc. SGD to nudge the parameters into the right direction.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SGD also needs </a:t>
            </a:r>
            <a:r>
              <a:rPr b="1" lang="en"/>
              <a:t>learning rate</a:t>
            </a:r>
            <a:r>
              <a:rPr lang="en"/>
              <a:t> (how big of a step we should make in each update/multiply with the gradient values calculated by </a:t>
            </a:r>
            <a:r>
              <a:rPr b="1" lang="en"/>
              <a:t>BPTT</a:t>
            </a:r>
            <a:r>
              <a:rPr lang="en"/>
              <a:t>)</a:t>
            </a:r>
          </a:p>
          <a:p>
            <a:pPr indent="-228600" lvl="2" marL="1371600" rtl="0">
              <a:spcBef>
                <a:spcPts val="0"/>
              </a:spcBef>
              <a:buAutoNum type="romanLcPeriod"/>
            </a:pPr>
            <a:r>
              <a:rPr lang="en"/>
              <a:t>Decrease learning rate if the loss continues to increase!</a:t>
            </a:r>
          </a:p>
          <a:p>
            <a:pPr indent="-228600" lvl="0" marL="457200" rtl="0">
              <a:spcBef>
                <a:spcPts val="0"/>
              </a:spcBef>
              <a:buAutoNum type="arabicPeriod" startAt="7"/>
            </a:pPr>
            <a:r>
              <a:rPr lang="en"/>
              <a:t>For each </a:t>
            </a:r>
            <a:r>
              <a:rPr i="1" lang="en"/>
              <a:t>N</a:t>
            </a:r>
            <a:r>
              <a:rPr lang="en"/>
              <a:t> training examples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Generate sentences using model parameters at this step.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Also, save model parameters into a file so that we can use them once we know the model is trained enough.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212" y="2639725"/>
            <a:ext cx="22383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What did I use?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Python 2.7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NLTK library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Work tokenization etc.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Theano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T</a:t>
            </a:r>
            <a:r>
              <a:rPr lang="en" sz="1400"/>
              <a:t>o perform operations on GPU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Provides efficient implementations for most of the mathematical functions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Simulation environment &amp; parameters</a:t>
            </a:r>
          </a:p>
        </p:txBody>
      </p:sp>
      <p:graphicFrame>
        <p:nvGraphicFramePr>
          <p:cNvPr id="181" name="Shape 181"/>
          <p:cNvGraphicFramePr/>
          <p:nvPr/>
        </p:nvGraphicFramePr>
        <p:xfrm>
          <a:off x="952500" y="144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{C0A3C3C5-AFD5-4E89-ABA9-66E312598200}</a:tableStyleId>
              </a:tblPr>
              <a:tblGrid>
                <a:gridCol w="3502100"/>
                <a:gridCol w="3736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Operating system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Debian GNU/Linux 6 (64bit)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CPU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 GHz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Memory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16GB RAM memory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Vocabulary size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6.000, 8.000, 10.000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Number of epochs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20, 40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Hidden dimension size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100, 120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Number of GRU layers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SGD learning rate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0.001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Results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Most of the generated text is nonsense…</a:t>
            </a:r>
          </a:p>
          <a:p>
            <a:pPr indent="-228600" lvl="1" marL="914400" rtl="0">
              <a:spcBef>
                <a:spcPts val="0"/>
              </a:spcBef>
              <a:buChar char="✓"/>
            </a:pPr>
            <a:r>
              <a:rPr lang="en"/>
              <a:t>olarak bir gerekir .</a:t>
            </a:r>
          </a:p>
          <a:p>
            <a:pPr indent="-228600" lvl="1" marL="914400" rtl="0">
              <a:spcBef>
                <a:spcPts val="0"/>
              </a:spcBef>
              <a:buChar char="✓"/>
            </a:pPr>
            <a:r>
              <a:rPr lang="en"/>
              <a:t>1967 yılında milli</a:t>
            </a:r>
          </a:p>
          <a:p>
            <a:pPr indent="-228600" lvl="1" marL="914400" rtl="0">
              <a:spcBef>
                <a:spcPts val="0"/>
              </a:spcBef>
              <a:buChar char="✓"/>
            </a:pPr>
            <a:r>
              <a:rPr lang="en"/>
              <a:t>bir mecmua ) .</a:t>
            </a:r>
          </a:p>
          <a:p>
            <a:pPr indent="-228600" lvl="1" marL="914400" rtl="0">
              <a:spcBef>
                <a:spcPts val="0"/>
              </a:spcBef>
              <a:buChar char="✓"/>
            </a:pPr>
            <a:r>
              <a:rPr lang="en"/>
              <a:t>köyün yeşil adlı sebebiyle tipi takım göç</a:t>
            </a:r>
          </a:p>
          <a:p>
            <a:pPr indent="-228600" lvl="1" marL="914400" rtl="0">
              <a:spcBef>
                <a:spcPts val="0"/>
              </a:spcBef>
              <a:buChar char="✓"/>
            </a:pPr>
            <a:r>
              <a:rPr lang="en"/>
              <a:t>dolayısıyla ilçesinin bilinir .</a:t>
            </a:r>
          </a:p>
          <a:p>
            <a:pPr indent="-228600" lvl="1" marL="914400" rtl="0">
              <a:spcBef>
                <a:spcPts val="0"/>
              </a:spcBef>
              <a:buChar char="✓"/>
            </a:pPr>
            <a:r>
              <a:rPr lang="en"/>
              <a:t>milletvekili yataktan dergisinde mektepten </a:t>
            </a:r>
          </a:p>
          <a:p>
            <a:pPr indent="-228600" lvl="1" marL="914400" rtl="0">
              <a:spcBef>
                <a:spcPts val="0"/>
              </a:spcBef>
              <a:buChar char="✓"/>
            </a:pPr>
            <a:r>
              <a:rPr lang="en"/>
              <a:t>hiçbir oğlundan kendi söylemeyi : </a:t>
            </a:r>
          </a:p>
          <a:p>
            <a:pPr indent="-228600" lvl="1" marL="914400" rtl="0">
              <a:spcBef>
                <a:spcPts val="0"/>
              </a:spcBef>
              <a:buChar char="✓"/>
            </a:pPr>
            <a:r>
              <a:rPr lang="en"/>
              <a:t>yaptığı doğru herhalde evladım ve sevgili arkasını bende .</a:t>
            </a:r>
          </a:p>
          <a:p>
            <a:pPr indent="-228600" lvl="1" marL="914400" rtl="0">
              <a:spcBef>
                <a:spcPts val="0"/>
              </a:spcBef>
              <a:buChar char="✓"/>
            </a:pPr>
            <a:r>
              <a:rPr lang="en"/>
              <a:t>anlıyordum söylemişti yeni ?</a:t>
            </a:r>
          </a:p>
          <a:p>
            <a:pPr indent="-228600" lvl="1" marL="914400" rtl="0">
              <a:spcBef>
                <a:spcPts val="0"/>
              </a:spcBef>
              <a:buChar char="✓"/>
            </a:pPr>
            <a:r>
              <a:rPr lang="en"/>
              <a:t>hayretle bıraktım olsa diye haydi …</a:t>
            </a:r>
          </a:p>
          <a:p>
            <a:pPr indent="-228600" lvl="1" marL="914400" rtl="0">
              <a:spcBef>
                <a:spcPts val="0"/>
              </a:spcBef>
              <a:buChar char="✓"/>
            </a:pPr>
            <a:r>
              <a:rPr lang="en"/>
              <a:t>gece buyurun ... dedi . ..</a:t>
            </a:r>
          </a:p>
          <a:p>
            <a:pPr indent="-228600" lvl="1" marL="914400" rtl="0">
              <a:spcBef>
                <a:spcPts val="0"/>
              </a:spcBef>
              <a:buChar char="✓"/>
            </a:pPr>
            <a:r>
              <a:rPr lang="en"/>
              <a:t>ankara'ya gelirim ... ... tekrar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Results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</a:pPr>
            <a:r>
              <a:rPr lang="en"/>
              <a:t>...</a:t>
            </a:r>
            <a:r>
              <a:rPr lang="en"/>
              <a:t>but some of them are getting meaningful and grammatically correct:</a:t>
            </a:r>
          </a:p>
          <a:p>
            <a:pPr indent="-228600" lvl="1" marL="914400" rtl="0">
              <a:spcBef>
                <a:spcPts val="0"/>
              </a:spcBef>
              <a:buChar char="✓"/>
            </a:pPr>
            <a:r>
              <a:rPr lang="en"/>
              <a:t>içme suyu şebekesi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✓"/>
            </a:pPr>
            <a:r>
              <a:rPr lang="en"/>
              <a:t>uzun 2010 yılında 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✓"/>
            </a:pPr>
            <a:r>
              <a:rPr lang="en"/>
              <a:t>köyün ekonomisi tarım ve hayvancılığa dayalıdır 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✓"/>
            </a:pPr>
            <a:r>
              <a:rPr lang="en"/>
              <a:t>ptt şubesi ve ptt acentesi yoktur 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✓"/>
            </a:pPr>
            <a:r>
              <a:rPr lang="en"/>
              <a:t>15 mart 2010 tarihinde yapılan bir nüfus sayımına göre şehrin nüfusunun ve</a:t>
            </a:r>
          </a:p>
          <a:p>
            <a:pPr indent="-228600" lvl="1" marL="914400" rtl="0">
              <a:spcBef>
                <a:spcPts val="0"/>
              </a:spcBef>
              <a:buChar char="✓"/>
            </a:pPr>
            <a:r>
              <a:rPr lang="en"/>
              <a:t>köye ulaşımı sağlayan yol asfalt olup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✓"/>
            </a:pPr>
            <a:r>
              <a:rPr lang="en"/>
              <a:t>köyde ilköğretim okulu vardır .</a:t>
            </a:r>
          </a:p>
          <a:p>
            <a:pPr indent="-228600" lvl="1" marL="914400" rtl="0">
              <a:spcBef>
                <a:spcPts val="0"/>
              </a:spcBef>
              <a:buChar char="✓"/>
            </a:pPr>
            <a:r>
              <a:rPr lang="en"/>
              <a:t>mahallenin adının nereden geldiği ve geçmişi hakkında bilgi yoktur 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Basically, it just needs parameter fine-tuning &amp; more time to train...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Conclusion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RNN (specifically </a:t>
            </a:r>
            <a:r>
              <a:rPr i="1" lang="en"/>
              <a:t>GRU</a:t>
            </a:r>
            <a:r>
              <a:rPr lang="en"/>
              <a:t>) </a:t>
            </a:r>
            <a:r>
              <a:rPr b="1" lang="en"/>
              <a:t>implementation in Python</a:t>
            </a:r>
            <a:r>
              <a:rPr lang="en"/>
              <a:t>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A </a:t>
            </a:r>
            <a:r>
              <a:rPr b="1" lang="en"/>
              <a:t>pre-trained language model</a:t>
            </a:r>
            <a:r>
              <a:rPr lang="en"/>
              <a:t> which can be used to generate TR text.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Still in progress… Training is a long process with this amount of data.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Turkish datasets or the scripts to generate them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Along with the source code, they can be accessed at https://github.com/emrekgn/tr-rnn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Future work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Word2vec or Glove can be used to further optimize results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Thank you for listening!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Outline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396375"/>
            <a:ext cx="8520599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Problem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Method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-"/>
            </a:pPr>
            <a:r>
              <a:rPr lang="en" sz="2400"/>
              <a:t>Definitions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-"/>
            </a:pPr>
            <a:r>
              <a:rPr lang="en" sz="2400"/>
              <a:t>Implementation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Results</a:t>
            </a:r>
          </a:p>
          <a:p>
            <a:pPr indent="-381000" lvl="0" marL="457200">
              <a:spcBef>
                <a:spcPts val="0"/>
              </a:spcBef>
              <a:buSzPct val="100000"/>
              <a:buChar char="-"/>
            </a:pPr>
            <a:r>
              <a:rPr lang="en" sz="240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Problem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Recurrent neural networks (RNN) are powerful &amp; popular models that have attracted great interest and shown promise in many NLP tasks.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RNN based language models: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Common uses include: speech recognition, machine translation, generating image descriptions etc.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Allows to score arbitrary sentences based on how likely they are to occur.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"/>
              <a:t>Also allows us to generate new text… Why? Because it is fun!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Aim of this project is </a:t>
            </a:r>
            <a:r>
              <a:rPr b="1" lang="en"/>
              <a:t>to use RNN in order to generate Turkish text</a:t>
            </a:r>
            <a:r>
              <a:rPr lang="en"/>
              <a:t> based on different training datasets.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What is recurrent neural network?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</a:pPr>
            <a:r>
              <a:rPr lang="en"/>
              <a:t>In a traditional neural network, it is assumed that all inputs are independent of each other. But if you want to predict the next word in a sentence, we better know which words </a:t>
            </a:r>
            <a:r>
              <a:rPr b="1" lang="en"/>
              <a:t>came before it</a:t>
            </a:r>
            <a:r>
              <a:rPr lang="en"/>
              <a:t>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RNN are recurrent because they perform the same task for every element of the sequence with the output being depended on the previous computations. 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One can assume they have a </a:t>
            </a:r>
            <a:r>
              <a:rPr b="1" lang="en"/>
              <a:t>“memory”</a:t>
            </a:r>
            <a:r>
              <a:rPr lang="en"/>
              <a:t>...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"/>
              <a:t>RNNs have two sources of input: the present and recent past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There is information in the input sequence itself, and RNNs use it to perform tasks that other networks can’t.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How does it work?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396375"/>
            <a:ext cx="4734900" cy="14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</a:pPr>
            <a:r>
              <a:rPr lang="en"/>
              <a:t>RNN shares the same parameters (</a:t>
            </a:r>
            <a:r>
              <a:rPr i="1" lang="en"/>
              <a:t>U,V,W</a:t>
            </a:r>
            <a:r>
              <a:rPr lang="en"/>
              <a:t>) across all steps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Unlike traditional deep neural networks which uses different params at each layer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Reduced # of params we need to learn!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925" y="445021"/>
            <a:ext cx="3927375" cy="15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5088200" y="2053250"/>
            <a:ext cx="36570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baseline="-25000" i="1"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is the input at time step </a:t>
            </a:r>
            <a:r>
              <a:rPr i="1"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aseline="-25000" i="1"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is the hidden state which is calc. based on the prev. hidden state and the input.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4075" y="2562675"/>
            <a:ext cx="147637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311700" y="2917550"/>
            <a:ext cx="8520600" cy="20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RNNs include backpropagation like others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But the gradient at each output depends also on the previous time steps… (Backpropagation through time/</a:t>
            </a:r>
            <a:r>
              <a:rPr b="1"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BPTT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Vanilla RNNs trained with BPTT have difficulties learning long-term dependencies (that are far apart)</a:t>
            </a:r>
          </a:p>
          <a:p>
            <a:pPr indent="-22860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Vanishing or exploding gradient problem!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LSTM and GRU </a:t>
            </a:r>
            <a:r>
              <a:rPr lang="en" sz="1800"/>
              <a:t>What are they?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</a:pPr>
            <a:r>
              <a:rPr lang="en"/>
              <a:t>Our goal is to calculate the gradients of the error (w.r.t </a:t>
            </a:r>
            <a:r>
              <a:rPr i="1" lang="en"/>
              <a:t>U,V</a:t>
            </a:r>
            <a:r>
              <a:rPr lang="en"/>
              <a:t> and </a:t>
            </a:r>
            <a:r>
              <a:rPr i="1" lang="en"/>
              <a:t>W</a:t>
            </a:r>
            <a:r>
              <a:rPr lang="en"/>
              <a:t>) and then learn good parameters using Stochastic Gradient Descent.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Gradient values are shrinking exponentially. Eventually vanishing completely…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That means those steps doesn’t contribute to what we are learning.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That’s problematic because the meaning of a sentence is often determined by words that aren’t very close.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■"/>
            </a:pPr>
            <a:r>
              <a:rPr lang="en"/>
              <a:t>Asd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b="1" lang="en"/>
              <a:t>Long Short-Term Memory (LSTM)</a:t>
            </a:r>
            <a:r>
              <a:rPr lang="en"/>
              <a:t> and </a:t>
            </a:r>
            <a:r>
              <a:rPr b="1" lang="en"/>
              <a:t>Gated Recurrent Unit (GRU)</a:t>
            </a:r>
            <a:r>
              <a:rPr lang="en"/>
              <a:t> are specifically designed to overcome this problem.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■"/>
            </a:pPr>
            <a:r>
              <a:rPr lang="en"/>
              <a:t>Same architecture but different update function to compute the hidden state.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■"/>
            </a:pPr>
            <a:r>
              <a:rPr lang="en"/>
              <a:t>In this project, GRU have been implemented.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Gated Recurrent Units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</a:pPr>
            <a:r>
              <a:rPr lang="en"/>
              <a:t>GRU has two gates, a reset gate </a:t>
            </a:r>
            <a:r>
              <a:rPr i="1" lang="en"/>
              <a:t>r</a:t>
            </a:r>
            <a:r>
              <a:rPr lang="en"/>
              <a:t>, and an update gate </a:t>
            </a:r>
            <a:r>
              <a:rPr i="1" lang="en"/>
              <a:t>z</a:t>
            </a:r>
            <a:r>
              <a:rPr lang="en"/>
              <a:t>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Reset gate determines how to combine the new input with the previous memory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Update gate defines how much of the previous memory to keep around.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(If we set the </a:t>
            </a:r>
            <a:r>
              <a:rPr i="1" lang="en"/>
              <a:t>r</a:t>
            </a:r>
            <a:r>
              <a:rPr lang="en"/>
              <a:t> to all 1’s and </a:t>
            </a:r>
            <a:r>
              <a:rPr i="1" lang="en"/>
              <a:t>z</a:t>
            </a:r>
            <a:r>
              <a:rPr lang="en"/>
              <a:t> to all 0’s = vanilla RNN)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4" y="2723844"/>
            <a:ext cx="3340049" cy="211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1737" y="2723837"/>
            <a:ext cx="220027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5924700" y="2613225"/>
            <a:ext cx="2907600" cy="20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They are called gates because sigmoid function σ squashes the values of vectors between 0 and 1.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Gated Recurrent Units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</a:pPr>
            <a:r>
              <a:rPr lang="en"/>
              <a:t>Adding a second layer to the network allows our model to capture higher-level interactions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But they may lead to overfitting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"/>
              <a:t>Performance considerations</a:t>
            </a:r>
            <a:r>
              <a:rPr lang="en"/>
              <a:t>...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499" y="1908074"/>
            <a:ext cx="2831200" cy="304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Implementation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Download lots of Turkish text (</a:t>
            </a:r>
            <a:r>
              <a:rPr lang="en" sz="1400"/>
              <a:t>Approx. 800MB of Turkish Wikipedia dump and various e-books)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Clean text from markup tags, metadata headers etc. (</a:t>
            </a:r>
            <a:r>
              <a:rPr lang="en" sz="1400"/>
              <a:t>2.195.043 sentences)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Tokenize text into words (</a:t>
            </a:r>
            <a:r>
              <a:rPr lang="en" sz="1400"/>
              <a:t>1.041.577 unique word tokens)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Remove infrequent words and build vocabulary with different sizes </a:t>
            </a:r>
            <a:r>
              <a:rPr lang="en" sz="1400"/>
              <a:t>(2.000, 8.000, 10.000 etc.)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Prepend/append </a:t>
            </a:r>
            <a:r>
              <a:rPr i="1" lang="en"/>
              <a:t>&lt;start&gt;</a:t>
            </a:r>
            <a:r>
              <a:rPr lang="en"/>
              <a:t> and </a:t>
            </a:r>
            <a:r>
              <a:rPr i="1" lang="en"/>
              <a:t>&lt;end&gt;</a:t>
            </a:r>
            <a:r>
              <a:rPr lang="en"/>
              <a:t> tokens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Build training data matrices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The input to RNNs are vectors, not strings. So we map words to indices. (later, we will use them as one-hot vectors)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