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5"/>
  </p:notesMasterIdLst>
  <p:sldIdLst>
    <p:sldId id="309" r:id="rId2"/>
    <p:sldId id="359" r:id="rId3"/>
    <p:sldId id="360" r:id="rId4"/>
    <p:sldId id="367" r:id="rId5"/>
    <p:sldId id="364" r:id="rId6"/>
    <p:sldId id="361" r:id="rId7"/>
    <p:sldId id="362" r:id="rId8"/>
    <p:sldId id="365" r:id="rId9"/>
    <p:sldId id="366" r:id="rId10"/>
    <p:sldId id="368" r:id="rId11"/>
    <p:sldId id="369" r:id="rId12"/>
    <p:sldId id="370" r:id="rId13"/>
    <p:sldId id="371" r:id="rId14"/>
    <p:sldId id="382" r:id="rId15"/>
    <p:sldId id="374" r:id="rId16"/>
    <p:sldId id="373" r:id="rId17"/>
    <p:sldId id="376" r:id="rId18"/>
    <p:sldId id="375" r:id="rId19"/>
    <p:sldId id="377" r:id="rId20"/>
    <p:sldId id="378" r:id="rId21"/>
    <p:sldId id="379" r:id="rId22"/>
    <p:sldId id="380" r:id="rId23"/>
    <p:sldId id="3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48F"/>
    <a:srgbClr val="FFCCFF"/>
    <a:srgbClr val="E4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3" autoAdjust="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B89B0-B185-46EF-95B5-7434604F780A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E812-B83E-4ADA-9D4D-2CBBB0B8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119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5794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36312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53419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1905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3370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0387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71203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05756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22593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794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63493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4322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833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42804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7922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8671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7609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553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3112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4384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30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553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97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362200"/>
            <a:ext cx="7870360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cap="all" dirty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Height, Depth and Face </a:t>
            </a:r>
            <a:endParaRPr lang="en-GB" sz="5000" b="1" cap="all" dirty="0" smtClean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  <a:p>
            <a:pPr algn="ctr"/>
            <a:r>
              <a:rPr lang="en-GB" sz="5000" b="1" cap="all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Recognition </a:t>
            </a:r>
            <a:r>
              <a:rPr lang="en-GB" sz="5000" b="1" cap="all" dirty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of Person</a:t>
            </a:r>
          </a:p>
        </p:txBody>
      </p:sp>
    </p:spTree>
    <p:extLst>
      <p:ext uri="{BB962C8B-B14F-4D97-AF65-F5344CB8AC3E}">
        <p14:creationId xmlns:p14="http://schemas.microsoft.com/office/powerpoint/2010/main" val="38932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0880" y="152400"/>
            <a:ext cx="7317837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1. Using Simple Geometry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10" y="1295400"/>
            <a:ext cx="5410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If we have calibrated camera then we can estimate height of person following given steps.</a:t>
            </a: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Calculate tilt angles of persons top most and bottom most points relative to camera axis.</a:t>
            </a: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We also have to provide camera’s height and tilt angle of camera.</a:t>
            </a: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Height of person can be calculated using given formula.</a:t>
            </a:r>
          </a:p>
          <a:p>
            <a:pPr marL="514350" indent="-514350">
              <a:buAutoNum type="arabicPeriod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If we get height we can easily find the depth.</a:t>
            </a:r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3124200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540746"/>
            <a:ext cx="3124200" cy="13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0880" y="152400"/>
            <a:ext cx="7317837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1. Using Simple Geometry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419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Drawbacks:</a:t>
            </a:r>
          </a:p>
          <a:p>
            <a:pPr marL="514350" indent="-514350">
              <a:buAutoNum type="arabicPeriod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We have to calculate tilt angles and height of camera with precision as height and depth estimation depends on it.</a:t>
            </a:r>
          </a:p>
          <a:p>
            <a:pPr marL="514350" indent="-514350">
              <a:buAutoNum type="arabicPeriod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This method only works correctly in distance close to camera and failed when object far as it doesn’t take into account </a:t>
            </a:r>
            <a:r>
              <a:rPr lang="en-GB" sz="2400" dirty="0" err="1" smtClean="0">
                <a:solidFill>
                  <a:schemeClr val="bg2">
                    <a:lumMod val="75000"/>
                  </a:schemeClr>
                </a:solidFill>
              </a:rPr>
              <a:t>projectivity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. But Works well in closer distances.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4152900" cy="37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Using Basic Plane </a:t>
            </a:r>
          </a:p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to Plane Homography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2133600"/>
            <a:ext cx="5388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Given an image of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Planar Surface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points on the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image plane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can be </a:t>
            </a:r>
            <a:r>
              <a:rPr lang="en-GB" sz="2800" b="1" dirty="0" smtClean="0">
                <a:solidFill>
                  <a:schemeClr val="bg2">
                    <a:lumMod val="75000"/>
                  </a:schemeClr>
                </a:solidFill>
              </a:rPr>
              <a:t>mapped</a:t>
            </a: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into corresponding points in the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world points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by means of projective transformation called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Homography.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Four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corresponding points are enough to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estimate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 this homography.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ur floor should be planar and camera focal length known.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eal distance between world point.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30539"/>
            <a:ext cx="3352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Using Basic Plane </a:t>
            </a:r>
          </a:p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to Plane Homography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19050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500" b="1" dirty="0" smtClean="0">
                <a:solidFill>
                  <a:schemeClr val="bg2">
                    <a:lumMod val="75000"/>
                  </a:schemeClr>
                </a:solidFill>
              </a:rPr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 smtClean="0">
                <a:solidFill>
                  <a:schemeClr val="bg2">
                    <a:lumMod val="75000"/>
                  </a:schemeClr>
                </a:solidFill>
              </a:rPr>
              <a:t>Given an image of planar surface estimate the image to world homography matrix 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 smtClean="0">
                <a:solidFill>
                  <a:schemeClr val="bg2">
                    <a:lumMod val="75000"/>
                  </a:schemeClr>
                </a:solidFill>
              </a:rPr>
              <a:t>Repeat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5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sz="2500" dirty="0" smtClean="0">
                <a:solidFill>
                  <a:schemeClr val="bg2">
                    <a:lumMod val="75000"/>
                  </a:schemeClr>
                </a:solidFill>
              </a:rPr>
              <a:t>  Select two points x1 and x2 on image plane.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500" dirty="0" smtClean="0">
                <a:solidFill>
                  <a:schemeClr val="bg2">
                    <a:lumMod val="75000"/>
                  </a:schemeClr>
                </a:solidFill>
              </a:rPr>
              <a:t>Back project each image point into the world plane via 1 to obtain two World points X1 and X2.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500" dirty="0" smtClean="0">
                <a:solidFill>
                  <a:schemeClr val="bg2">
                    <a:lumMod val="75000"/>
                  </a:schemeClr>
                </a:solidFill>
              </a:rPr>
              <a:t>Compute the Euclidian Distance d(X1,X2)</a:t>
            </a:r>
          </a:p>
          <a:p>
            <a:pPr marL="514350" indent="-514350">
              <a:buFont typeface="+mj-lt"/>
              <a:buAutoNum type="alphaLcPeriod"/>
            </a:pPr>
            <a:r>
              <a:rPr lang="en-GB" sz="2500" dirty="0">
                <a:solidFill>
                  <a:schemeClr val="bg2">
                    <a:lumMod val="75000"/>
                  </a:schemeClr>
                </a:solidFill>
              </a:rPr>
              <a:t>If we get depth we find height easily using similar triangles</a:t>
            </a:r>
            <a:r>
              <a:rPr lang="en-GB" sz="25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en-GB" sz="2500" b="1" dirty="0">
                <a:solidFill>
                  <a:schemeClr val="bg2">
                    <a:lumMod val="75000"/>
                  </a:schemeClr>
                </a:solidFill>
              </a:rPr>
              <a:t>To Ease the </a:t>
            </a:r>
            <a:r>
              <a:rPr lang="en-GB" sz="2500" b="1" dirty="0" smtClean="0">
                <a:solidFill>
                  <a:schemeClr val="bg2">
                    <a:lumMod val="75000"/>
                  </a:schemeClr>
                </a:solidFill>
              </a:rPr>
              <a:t>Process: We </a:t>
            </a:r>
            <a:r>
              <a:rPr lang="en-GB" sz="2500" b="1" dirty="0">
                <a:solidFill>
                  <a:schemeClr val="bg2">
                    <a:lumMod val="75000"/>
                  </a:schemeClr>
                </a:solidFill>
              </a:rPr>
              <a:t>used standard A4 size paper as our reference plane so that its easier to detect the points while configuring the system</a:t>
            </a:r>
            <a:r>
              <a:rPr lang="en-GB" sz="2500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GB" sz="25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Using Basic Plane </a:t>
            </a:r>
          </a:p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to Plane Homography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382052" cy="56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9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Using Basic Plane </a:t>
            </a:r>
          </a:p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to Plane Homography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2025908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Results: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22668"/>
              </p:ext>
            </p:extLst>
          </p:nvPr>
        </p:nvGraphicFramePr>
        <p:xfrm>
          <a:off x="1600200" y="251460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Using </a:t>
                      </a:r>
                      <a:r>
                        <a:rPr lang="en-GB" dirty="0" err="1" smtClean="0"/>
                        <a:t>Homography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 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 Measured 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deviation of 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r>
                        <a:rPr lang="en-GB" baseline="0" dirty="0" smtClean="0"/>
                        <a:t> Square Error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Subject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178.76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2.3%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Subject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2.7%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14016"/>
              </p:ext>
            </p:extLst>
          </p:nvPr>
        </p:nvGraphicFramePr>
        <p:xfrm>
          <a:off x="1507207" y="464820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Using Simple Geometry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 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 Measured 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deviation of 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r>
                        <a:rPr lang="en-GB" baseline="0" dirty="0" smtClean="0"/>
                        <a:t> Square Error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Subject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177.53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Subject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90500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Person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Depth Estimation &amp; Height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Face Detection and Recognition</a:t>
            </a:r>
          </a:p>
          <a:p>
            <a:pPr marL="342900" indent="-342900">
              <a:buFont typeface="+mj-lt"/>
              <a:buAutoNum type="arabicPeriod"/>
            </a:pPr>
            <a:endParaRPr lang="en-GB" sz="36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6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Face Recognition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208" y="1752600"/>
            <a:ext cx="77779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For Face recognition we tried methods from both categories,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LDA 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which use Global Features, Focus on Entire Image, Les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Local Binary Patterns (LBP) 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which uses Local Features which Focus on local features of the face, which help to identify and verify the persons using unique details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85831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Linear Discriminant Analysis (LDA)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208" y="1752600"/>
            <a:ext cx="77779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Dimensionality Reduction Technique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Searches for those vectors in the underlying space that best discriminate among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Main idea is to find Linear Transformation such that feature clusters are most separable.</a:t>
            </a:r>
          </a:p>
        </p:txBody>
      </p:sp>
    </p:spTree>
    <p:extLst>
      <p:ext uri="{BB962C8B-B14F-4D97-AF65-F5344CB8AC3E}">
        <p14:creationId xmlns:p14="http://schemas.microsoft.com/office/powerpoint/2010/main" val="385144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8856" y="2286000"/>
            <a:ext cx="5600059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Muhammad </a:t>
            </a:r>
            <a:r>
              <a:rPr lang="en-GB" sz="5000" b="1" dirty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U</a:t>
            </a: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sman</a:t>
            </a:r>
          </a:p>
          <a:p>
            <a:pPr algn="ctr"/>
            <a:r>
              <a:rPr lang="en-GB" sz="5000" b="1" dirty="0" err="1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Emre</a:t>
            </a: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 </a:t>
            </a:r>
            <a:r>
              <a:rPr lang="en-GB" sz="5000" b="1" dirty="0" err="1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O</a:t>
            </a:r>
            <a:r>
              <a:rPr lang="en-GB" sz="5000" b="1" dirty="0" err="1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zan</a:t>
            </a:r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 </a:t>
            </a:r>
            <a:r>
              <a:rPr lang="en-GB" sz="5000" b="1" dirty="0" err="1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A</a:t>
            </a:r>
            <a:r>
              <a:rPr lang="en-GB" sz="5000" b="1" dirty="0" err="1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lkan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0086" y="1524000"/>
            <a:ext cx="189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Presented by: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Local Binary Patterns (LBP)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31216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LBP Operator summarizes the local special structure of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LBP is defined as ordered set of binary comparison of pixel intensities between centre pixel and its eight surrounding pixels. Decimal form of resulting eight bit word(LBP Code)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7" y="4493538"/>
            <a:ext cx="7162800" cy="18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Local Binary Patterns (LBP)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31216"/>
            <a:ext cx="868680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Each Pixel of image is labelled with an LBP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Divide Image in blocks and compute LBP histogram for each block and combine them into one vector.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This vector is representing shape and can be used to compare different shapes(images).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07" y="4493538"/>
            <a:ext cx="7162800" cy="18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Face Recognition Results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31216"/>
            <a:ext cx="8686800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We used both methods and we draw following conclusions.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LDA method (fisher Faces) come out to be very slow and computationally heavy as it involve </a:t>
            </a:r>
            <a:r>
              <a:rPr lang="en-GB" sz="2950" dirty="0" err="1" smtClean="0">
                <a:solidFill>
                  <a:schemeClr val="accent1">
                    <a:lumMod val="75000"/>
                  </a:schemeClr>
                </a:solidFill>
              </a:rPr>
              <a:t>svd</a:t>
            </a: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 calculation and Its results were accurate as accuracy of 10%.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950" dirty="0" smtClean="0">
                <a:solidFill>
                  <a:schemeClr val="accent1">
                    <a:lumMod val="75000"/>
                  </a:schemeClr>
                </a:solidFill>
              </a:rPr>
              <a:t>LBP method  comes out to be relatively faster than LDA but again it didn’t provide us satisfactory results.</a:t>
            </a:r>
          </a:p>
        </p:txBody>
      </p:sp>
    </p:spTree>
    <p:extLst>
      <p:ext uri="{BB962C8B-B14F-4D97-AF65-F5344CB8AC3E}">
        <p14:creationId xmlns:p14="http://schemas.microsoft.com/office/powerpoint/2010/main" val="9598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0"/>
            <a:ext cx="667201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References: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31216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István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1">
                    <a:lumMod val="75000"/>
                  </a:schemeClr>
                </a:solidFill>
              </a:rPr>
              <a:t>Kispál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Ern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1">
                    <a:lumMod val="75000"/>
                  </a:schemeClr>
                </a:solidFill>
              </a:rPr>
              <a:t>Jeges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Human height estimation using a calibrated camera.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Antonio </a:t>
            </a:r>
            <a:r>
              <a:rPr lang="en-GB" sz="2400" dirty="0" err="1" smtClean="0">
                <a:solidFill>
                  <a:schemeClr val="accent1">
                    <a:lumMod val="75000"/>
                  </a:schemeClr>
                </a:solidFill>
              </a:rPr>
              <a:t>Criminisi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Single-View Metrology: Algorithms and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Applications 2002.</a:t>
            </a:r>
            <a:endParaRPr lang="en-GB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3962400"/>
            <a:ext cx="29354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0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152400"/>
            <a:ext cx="3275961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cap="all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Our Goal</a:t>
            </a:r>
            <a:endParaRPr lang="en-GB" sz="5000" b="1" cap="all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Person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Depth </a:t>
            </a:r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Estimation &amp; Height </a:t>
            </a:r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Face Detection and Recognition</a:t>
            </a:r>
          </a:p>
          <a:p>
            <a:pPr marL="342900" indent="-342900">
              <a:buFont typeface="+mj-lt"/>
              <a:buAutoNum type="arabicPeriod"/>
            </a:pPr>
            <a:endParaRPr lang="en-GB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381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0083" y="2286000"/>
            <a:ext cx="5817618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cap="all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Only one camera</a:t>
            </a:r>
          </a:p>
          <a:p>
            <a:pPr algn="ctr"/>
            <a:r>
              <a:rPr lang="en-GB" sz="5000" b="1" cap="all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 can be used</a:t>
            </a:r>
            <a:endParaRPr lang="en-GB" sz="5000" b="1" cap="all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90500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rgbClr val="5E748F"/>
                </a:solidFill>
              </a:rPr>
              <a:t>Person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Depth Estimation &amp; Height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Face Detection and Recognition</a:t>
            </a:r>
          </a:p>
          <a:p>
            <a:pPr marL="342900" indent="-342900">
              <a:buFont typeface="+mj-lt"/>
              <a:buAutoNum type="arabicPeriod"/>
            </a:pPr>
            <a:endParaRPr lang="en-GB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6639" y="152400"/>
            <a:ext cx="4946290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Person Detection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587" y="158927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HOG Person detector</a:t>
            </a:r>
            <a:endParaRPr lang="en-GB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9" y="223561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2">
                    <a:lumMod val="75000"/>
                  </a:schemeClr>
                </a:solidFill>
              </a:rPr>
              <a:t>Histogram of Oriented Gradients. A type of feature descriptor to better </a:t>
            </a:r>
          </a:p>
          <a:p>
            <a:r>
              <a:rPr lang="en-GB" sz="2000" dirty="0" smtClean="0">
                <a:solidFill>
                  <a:schemeClr val="bg2">
                    <a:lumMod val="75000"/>
                  </a:schemeClr>
                </a:solidFill>
              </a:rPr>
              <a:t>Generalize every subject so that we get </a:t>
            </a:r>
          </a:p>
          <a:p>
            <a:r>
              <a:rPr lang="en-GB" sz="2000" dirty="0" smtClean="0">
                <a:solidFill>
                  <a:schemeClr val="bg2">
                    <a:lumMod val="75000"/>
                  </a:schemeClr>
                </a:solidFill>
              </a:rPr>
              <a:t>same descriptor  even under different </a:t>
            </a:r>
          </a:p>
          <a:p>
            <a:r>
              <a:rPr lang="en-GB" sz="2000" dirty="0" smtClean="0">
                <a:solidFill>
                  <a:schemeClr val="bg2">
                    <a:lumMod val="75000"/>
                  </a:schemeClr>
                </a:solidFill>
              </a:rPr>
              <a:t>conditions.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205" y="3826713"/>
            <a:ext cx="40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“Global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” feature to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describe a </a:t>
            </a:r>
          </a:p>
          <a:p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person 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rather than a collection </a:t>
            </a:r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“local” features.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9" y="5045780"/>
            <a:ext cx="4362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ntire 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person is represented by a </a:t>
            </a:r>
            <a:endParaRPr lang="en-GB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single 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feature 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vector so easy!!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06" y="1931274"/>
            <a:ext cx="2914262" cy="43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6639" y="152400"/>
            <a:ext cx="4946290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Person Detection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587" y="158927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2">
                    <a:lumMod val="75000"/>
                  </a:schemeClr>
                </a:solidFill>
              </a:rPr>
              <a:t>HOG Person detector</a:t>
            </a:r>
            <a:endParaRPr lang="en-GB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87" y="2375376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HOG Person detector uses a sliding Detection window, at each position HOG descriptor is computed.</a:t>
            </a:r>
          </a:p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The Descriptor is then shown to trained </a:t>
            </a:r>
          </a:p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SVM(support vector machine) classifier which classify it as either person or not.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89279"/>
            <a:ext cx="3439773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905000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Person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chemeClr val="bg2"/>
                </a:solidFill>
              </a:rPr>
              <a:t>Depth Estimation &amp; Height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dirty="0" smtClean="0">
                <a:solidFill>
                  <a:srgbClr val="1F497D">
                    <a:lumMod val="40000"/>
                    <a:lumOff val="60000"/>
                  </a:srgbClr>
                </a:solidFill>
              </a:rPr>
              <a:t>Face Detection and Recognition</a:t>
            </a:r>
          </a:p>
          <a:p>
            <a:pPr marL="342900" indent="-342900">
              <a:buFont typeface="+mj-lt"/>
              <a:buAutoNum type="arabicPeriod"/>
            </a:pPr>
            <a:endParaRPr lang="en-GB" sz="36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rgbClr val="C8D1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1020" y="152400"/>
            <a:ext cx="5777543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Depth Estimation &amp; </a:t>
            </a:r>
          </a:p>
          <a:p>
            <a:pPr algn="ctr"/>
            <a:r>
              <a:rPr lang="en-GB" sz="5000" b="1" dirty="0" smtClean="0">
                <a:ln/>
                <a:solidFill>
                  <a:schemeClr val="bg2">
                    <a:lumMod val="75000"/>
                  </a:schemeClr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Corbel" pitchFamily="34" charset="0"/>
              </a:rPr>
              <a:t>Height Estimation</a:t>
            </a:r>
            <a:endParaRPr lang="en-GB" sz="5000" b="1" dirty="0">
              <a:ln/>
              <a:solidFill>
                <a:schemeClr val="bg2">
                  <a:lumMod val="75000"/>
                </a:schemeClr>
              </a:solidFill>
              <a:effectLst>
                <a:outerShdw blurRad="19685" dist="12700" dir="5400000" algn="tl" rotWithShape="0">
                  <a:srgbClr val="4F81BD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535" y="3048000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We tested two different methods.</a:t>
            </a:r>
          </a:p>
          <a:p>
            <a:pPr marL="457200" indent="-457200">
              <a:buAutoNum type="arabicPeriod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Using simple Geometry.[1]</a:t>
            </a:r>
          </a:p>
          <a:p>
            <a:pPr marL="457200" indent="-457200">
              <a:buAutoNum type="arabicPeriod"/>
            </a:pPr>
            <a:r>
              <a:rPr lang="en-GB" sz="2800" dirty="0" smtClean="0">
                <a:solidFill>
                  <a:schemeClr val="bg2">
                    <a:lumMod val="75000"/>
                  </a:schemeClr>
                </a:solidFill>
              </a:rPr>
              <a:t>Using Plane to plane homography.[2]</a:t>
            </a:r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823</Words>
  <Application>Microsoft Office PowerPoint</Application>
  <PresentationFormat>On-screen Show (4:3)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Project-OS.org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Usman</dc:creator>
  <cp:lastModifiedBy>Muhammad Usman</cp:lastModifiedBy>
  <cp:revision>1025</cp:revision>
  <dcterms:created xsi:type="dcterms:W3CDTF">2012-04-09T04:25:14Z</dcterms:created>
  <dcterms:modified xsi:type="dcterms:W3CDTF">2014-06-16T11:48:16Z</dcterms:modified>
</cp:coreProperties>
</file>