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8" r:id="rId4"/>
    <p:sldId id="258" r:id="rId5"/>
    <p:sldId id="279" r:id="rId6"/>
    <p:sldId id="259" r:id="rId7"/>
    <p:sldId id="280" r:id="rId8"/>
    <p:sldId id="260" r:id="rId9"/>
    <p:sldId id="262" r:id="rId10"/>
    <p:sldId id="281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82" r:id="rId19"/>
    <p:sldId id="270" r:id="rId20"/>
    <p:sldId id="271" r:id="rId21"/>
    <p:sldId id="272" r:id="rId22"/>
    <p:sldId id="273" r:id="rId23"/>
    <p:sldId id="274" r:id="rId24"/>
    <p:sldId id="283" r:id="rId25"/>
    <p:sldId id="261" r:id="rId26"/>
    <p:sldId id="284" r:id="rId27"/>
    <p:sldId id="275" r:id="rId28"/>
    <p:sldId id="277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FE11-7642-417F-A297-4E311D8D3CA5}" type="datetimeFigureOut">
              <a:rPr lang="en-IN" smtClean="0"/>
              <a:pPr/>
              <a:t>19-12-2013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047CE-187C-4DE4-8C66-8F76295E17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bilateral filter is applied</a:t>
            </a:r>
            <a:r>
              <a:rPr lang="en-US" baseline="0" dirty="0" smtClean="0"/>
              <a:t> for each channel the results are not that much effective because the intensity profile on each band is different &amp; different contrast. Separate smoothing perturbs the balance of smoothing, and unexpected color combinations.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only perceptually</a:t>
            </a:r>
            <a:r>
              <a:rPr lang="en-IN" baseline="0" dirty="0" smtClean="0"/>
              <a:t> </a:t>
            </a:r>
            <a:r>
              <a:rPr lang="en-IN" dirty="0" smtClean="0"/>
              <a:t>similar colours are averaged together, and only perceptually important edges are preserved.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need something more in filtering process not only smoothing but also for preserving information. Bilateral filtering gives better solution for this.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047CE-187C-4DE4-8C66-8F76295E170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2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ADVANCED IMAGE ANALYSIS</a:t>
            </a:r>
            <a:br>
              <a:rPr lang="en-US" dirty="0" smtClean="0"/>
            </a:br>
            <a:r>
              <a:rPr lang="en-US" dirty="0" smtClean="0"/>
              <a:t>BILATERAL FILTERING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29000"/>
            <a:ext cx="8382000" cy="1219200"/>
          </a:xfrm>
        </p:spPr>
        <p:txBody>
          <a:bodyPr/>
          <a:lstStyle/>
          <a:p>
            <a:r>
              <a:rPr lang="en-US" dirty="0" smtClean="0"/>
              <a:t>Presented By: 		Chalikonda Prabhu Kumar 	(ChaKon)</a:t>
            </a:r>
          </a:p>
          <a:p>
            <a:endParaRPr lang="en-IN" dirty="0"/>
          </a:p>
        </p:txBody>
      </p:sp>
      <p:pic>
        <p:nvPicPr>
          <p:cNvPr id="4" name="Picture 3" descr="32367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73600"/>
            <a:ext cx="2603500" cy="2184400"/>
          </a:xfrm>
          <a:prstGeom prst="rect">
            <a:avLst/>
          </a:prstGeom>
        </p:spPr>
      </p:pic>
      <p:pic>
        <p:nvPicPr>
          <p:cNvPr id="5" name="Picture 4" descr="553px-Université_de_Bourgogne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4953000"/>
            <a:ext cx="3124200" cy="190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/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 Idea 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Smooth as usual in the domain of the image (E.g. Gaussian)</a:t>
            </a:r>
          </a:p>
          <a:p>
            <a:endParaRPr lang="en-US" dirty="0" smtClean="0"/>
          </a:p>
          <a:p>
            <a:r>
              <a:rPr lang="en-US" dirty="0" smtClean="0"/>
              <a:t>Do not smooth when pixels are not similar (Preserving Edges)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Similarity Function :</a:t>
            </a:r>
          </a:p>
          <a:p>
            <a:r>
              <a:rPr lang="en-US" dirty="0" smtClean="0"/>
              <a:t>Determines the amount of smoothing</a:t>
            </a:r>
          </a:p>
          <a:p>
            <a:pPr lvl="1"/>
            <a:r>
              <a:rPr lang="en-US" dirty="0" smtClean="0"/>
              <a:t>Similar Pixels </a:t>
            </a:r>
            <a:r>
              <a:rPr lang="en-US" dirty="0" smtClean="0">
                <a:sym typeface="Wingdings" pitchFamily="2" charset="2"/>
              </a:rPr>
              <a:t> Strong smoothing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Otherwise (edges)  No Smoothing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Similarity is based on human perception. Based on the intensity values of the pixel.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</a:t>
            </a:r>
            <a:r>
              <a:rPr lang="en-US" dirty="0" smtClean="0"/>
              <a:t> </a:t>
            </a:r>
            <a:r>
              <a:rPr lang="en-US" dirty="0" smtClean="0"/>
              <a:t>Filter + </a:t>
            </a:r>
            <a:r>
              <a:rPr lang="en-US" dirty="0" smtClean="0"/>
              <a:t>Range</a:t>
            </a:r>
            <a:r>
              <a:rPr lang="en-US" dirty="0" smtClean="0"/>
              <a:t> </a:t>
            </a:r>
            <a:r>
              <a:rPr lang="en-US" dirty="0" smtClean="0"/>
              <a:t>Filter </a:t>
            </a:r>
            <a:r>
              <a:rPr lang="en-US" dirty="0" smtClean="0">
                <a:sym typeface="Wingdings" pitchFamily="2" charset="2"/>
              </a:rPr>
              <a:t> Bilateral Filtering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                        +                              =</a:t>
            </a:r>
          </a:p>
          <a:p>
            <a:endParaRPr lang="en-US" dirty="0" smtClean="0"/>
          </a:p>
          <a:p>
            <a:r>
              <a:rPr lang="en-US" sz="2800" i="1" dirty="0" smtClean="0"/>
              <a:t>s</a:t>
            </a:r>
            <a:r>
              <a:rPr lang="en-US" sz="2800" dirty="0" smtClean="0"/>
              <a:t> coordinate of center pixel, </a:t>
            </a:r>
            <a:r>
              <a:rPr lang="en-US" sz="2800" i="1" dirty="0" smtClean="0"/>
              <a:t>p</a:t>
            </a:r>
            <a:r>
              <a:rPr lang="en-US" sz="2800" dirty="0" smtClean="0"/>
              <a:t> coordinate of current pixel,   set of all pixels in local neighbor pixels.</a:t>
            </a:r>
          </a:p>
          <a:p>
            <a:r>
              <a:rPr lang="en-US" sz="2800" i="1" dirty="0" smtClean="0"/>
              <a:t>J</a:t>
            </a:r>
            <a:r>
              <a:rPr lang="en-US" sz="2000" i="1" dirty="0" smtClean="0"/>
              <a:t>s</a:t>
            </a:r>
            <a:r>
              <a:rPr lang="en-US" sz="2800" dirty="0" smtClean="0"/>
              <a:t> is resulting pixel intensity. </a:t>
            </a:r>
            <a:r>
              <a:rPr lang="en-US" sz="2800" i="1" dirty="0" err="1" smtClean="0"/>
              <a:t>I</a:t>
            </a:r>
            <a:r>
              <a:rPr lang="en-US" sz="2000" i="1" dirty="0" err="1" smtClean="0"/>
              <a:t>s</a:t>
            </a:r>
            <a:r>
              <a:rPr lang="en-US" sz="2800" i="1" dirty="0" err="1" smtClean="0"/>
              <a:t>,I</a:t>
            </a:r>
            <a:r>
              <a:rPr lang="en-US" sz="2000" i="1" dirty="0" err="1" smtClean="0"/>
              <a:t>p</a:t>
            </a:r>
            <a:r>
              <a:rPr lang="en-US" sz="2800" dirty="0" smtClean="0"/>
              <a:t> intensities of </a:t>
            </a:r>
            <a:r>
              <a:rPr lang="en-US" sz="2800" i="1" dirty="0" smtClean="0"/>
              <a:t>p</a:t>
            </a:r>
            <a:r>
              <a:rPr lang="en-US" sz="2800" dirty="0" smtClean="0"/>
              <a:t> &amp; </a:t>
            </a:r>
            <a:r>
              <a:rPr lang="en-US" sz="2800" i="1" dirty="0" smtClean="0"/>
              <a:t>s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f(p-s) </a:t>
            </a:r>
            <a:r>
              <a:rPr lang="en-US" sz="2800" dirty="0" smtClean="0"/>
              <a:t>measures the geometric distance between </a:t>
            </a:r>
            <a:r>
              <a:rPr lang="en-US" sz="2800" i="1" dirty="0" smtClean="0"/>
              <a:t>p</a:t>
            </a:r>
            <a:r>
              <a:rPr lang="en-US" sz="2800" dirty="0" smtClean="0"/>
              <a:t> &amp; </a:t>
            </a:r>
            <a:r>
              <a:rPr lang="en-US" sz="2800" i="1" dirty="0" smtClean="0"/>
              <a:t>s</a:t>
            </a:r>
            <a:r>
              <a:rPr lang="en-US" sz="2800" dirty="0" smtClean="0"/>
              <a:t>. </a:t>
            </a:r>
          </a:p>
          <a:p>
            <a:r>
              <a:rPr lang="en-US" sz="2800" i="1" dirty="0" smtClean="0"/>
              <a:t>g(</a:t>
            </a:r>
            <a:r>
              <a:rPr lang="en-US" sz="2800" i="1" dirty="0" err="1" smtClean="0"/>
              <a:t>I</a:t>
            </a:r>
            <a:r>
              <a:rPr lang="en-US" sz="1900" i="1" dirty="0" err="1" smtClean="0"/>
              <a:t>p</a:t>
            </a:r>
            <a:r>
              <a:rPr lang="en-US" sz="2800" i="1" dirty="0" smtClean="0"/>
              <a:t>-I</a:t>
            </a:r>
            <a:r>
              <a:rPr lang="en-US" sz="2200" i="1" dirty="0" smtClean="0"/>
              <a:t>s</a:t>
            </a:r>
            <a:r>
              <a:rPr lang="en-US" sz="2800" i="1" dirty="0" smtClean="0"/>
              <a:t>)</a:t>
            </a:r>
            <a:r>
              <a:rPr lang="en-US" sz="2800" dirty="0" smtClean="0"/>
              <a:t> measures photometric similarity between </a:t>
            </a:r>
            <a:r>
              <a:rPr lang="en-US" sz="2800" i="1" dirty="0" err="1" smtClean="0"/>
              <a:t>I</a:t>
            </a:r>
            <a:r>
              <a:rPr lang="en-US" sz="2200" i="1" dirty="0" err="1" smtClean="0"/>
              <a:t>p</a:t>
            </a:r>
            <a:r>
              <a:rPr lang="en-US" sz="2800" dirty="0" smtClean="0"/>
              <a:t> &amp; </a:t>
            </a:r>
            <a:r>
              <a:rPr lang="en-US" sz="2800" i="1" dirty="0" smtClean="0"/>
              <a:t>I</a:t>
            </a:r>
            <a:r>
              <a:rPr lang="en-US" sz="2200" i="1" dirty="0" smtClean="0"/>
              <a:t>s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5" name="Picture 4" descr="r.jp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2438400"/>
            <a:ext cx="1933575" cy="1209675"/>
          </a:xfrm>
          <a:prstGeom prst="rect">
            <a:avLst/>
          </a:prstGeom>
        </p:spPr>
      </p:pic>
      <p:pic>
        <p:nvPicPr>
          <p:cNvPr id="6" name="Picture 5" descr="d.jp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9000" y="2438400"/>
            <a:ext cx="2038350" cy="1209675"/>
          </a:xfrm>
          <a:prstGeom prst="rect">
            <a:avLst/>
          </a:prstGeom>
        </p:spPr>
      </p:pic>
      <p:pic>
        <p:nvPicPr>
          <p:cNvPr id="8" name="Picture 7" descr="b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2362200"/>
            <a:ext cx="2867025" cy="1266825"/>
          </a:xfrm>
          <a:prstGeom prst="rect">
            <a:avLst/>
          </a:prstGeom>
        </p:spPr>
      </p:pic>
      <p:pic>
        <p:nvPicPr>
          <p:cNvPr id="10" name="Picture 9" descr="o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34400" y="3886200"/>
            <a:ext cx="243840" cy="304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Weighting function</a:t>
            </a:r>
          </a:p>
          <a:p>
            <a:pPr lvl="1"/>
            <a:r>
              <a:rPr lang="en-US" dirty="0" smtClean="0"/>
              <a:t>It is standard Gaussian filter.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d(</a:t>
            </a:r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dirty="0" smtClean="0"/>
              <a:t>) is Euclidean distance between </a:t>
            </a:r>
            <a:r>
              <a:rPr lang="en-US" i="1" dirty="0" smtClean="0"/>
              <a:t>p</a:t>
            </a:r>
            <a:r>
              <a:rPr lang="en-US" dirty="0" smtClean="0"/>
              <a:t> &amp;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we increase the larger the domain parameter it blurs the image. It should choose based on the desired amount of low pass filtering.</a:t>
            </a:r>
          </a:p>
        </p:txBody>
      </p:sp>
      <p:pic>
        <p:nvPicPr>
          <p:cNvPr id="4" name="Picture 3" descr="gaussi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743200"/>
            <a:ext cx="381000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Weighting function</a:t>
            </a:r>
          </a:p>
          <a:p>
            <a:pPr lvl="1"/>
            <a:r>
              <a:rPr lang="en-US" dirty="0" smtClean="0"/>
              <a:t>It is Gaussian intensity difference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||</a:t>
            </a:r>
            <a:r>
              <a:rPr lang="en-US" i="1" dirty="0" err="1" smtClean="0"/>
              <a:t>I</a:t>
            </a:r>
            <a:r>
              <a:rPr lang="en-US" sz="2000" i="1" dirty="0" err="1" smtClean="0"/>
              <a:t>p</a:t>
            </a:r>
            <a:r>
              <a:rPr lang="en-US" dirty="0" smtClean="0"/>
              <a:t>-</a:t>
            </a:r>
            <a:r>
              <a:rPr lang="en-US" i="1" dirty="0" smtClean="0"/>
              <a:t>I</a:t>
            </a:r>
            <a:r>
              <a:rPr lang="en-US" sz="2000" i="1" dirty="0" smtClean="0"/>
              <a:t>s</a:t>
            </a:r>
            <a:r>
              <a:rPr lang="en-US" dirty="0" smtClean="0"/>
              <a:t>|| measures the difference between two pixels. </a:t>
            </a:r>
          </a:p>
          <a:p>
            <a:pPr lvl="1"/>
            <a:r>
              <a:rPr lang="en-US" dirty="0" smtClean="0"/>
              <a:t>If the image is amplified or attenuated range parameter should adjust.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/>
          </a:p>
        </p:txBody>
      </p:sp>
      <p:pic>
        <p:nvPicPr>
          <p:cNvPr id="4" name="Picture 3" descr="ran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743200"/>
            <a:ext cx="3352800" cy="1343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When bilateral filter is centered on pixel on bright side of the boundary, the similarity function assumes close to 1 on same side and 0 for pixels on dark side.</a:t>
            </a:r>
          </a:p>
          <a:p>
            <a:r>
              <a:rPr lang="en-US" sz="2800" dirty="0" smtClean="0"/>
              <a:t>The similarity function for window chosen in fig(b). The normalizer </a:t>
            </a:r>
            <a:r>
              <a:rPr lang="en-US" sz="2400" i="1" dirty="0" smtClean="0"/>
              <a:t>K</a:t>
            </a:r>
            <a:r>
              <a:rPr lang="en-US" sz="2200" i="1" dirty="0" smtClean="0"/>
              <a:t>s</a:t>
            </a:r>
            <a:r>
              <a:rPr lang="en-US" sz="2800" dirty="0" smtClean="0"/>
              <a:t> weights for all pixels adds up to 1. As a result bright pixels at center replaced by average of bright pixels and dark pixels are ignored.</a:t>
            </a:r>
          </a:p>
          <a:p>
            <a:r>
              <a:rPr lang="en-US" sz="2800" dirty="0" smtClean="0"/>
              <a:t>Good filtering by domain component and edges are preserved by range component fig (c).</a:t>
            </a:r>
          </a:p>
        </p:txBody>
      </p:sp>
      <p:pic>
        <p:nvPicPr>
          <p:cNvPr id="7" name="Picture 6" descr="1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295400"/>
            <a:ext cx="7239000" cy="1447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</a:p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057400"/>
            <a:ext cx="6553200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Result images for different range and domain values.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inputgr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286000"/>
            <a:ext cx="2667000" cy="2209800"/>
          </a:xfrm>
          <a:prstGeom prst="rect">
            <a:avLst/>
          </a:prstGeom>
        </p:spPr>
      </p:pic>
      <p:pic>
        <p:nvPicPr>
          <p:cNvPr id="7" name="Picture 6" descr="gray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2286000"/>
            <a:ext cx="2743200" cy="2209800"/>
          </a:xfrm>
          <a:prstGeom prst="rect">
            <a:avLst/>
          </a:prstGeom>
        </p:spPr>
      </p:pic>
      <p:pic>
        <p:nvPicPr>
          <p:cNvPr id="8" name="Picture 7" descr="gray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2201" y="2286000"/>
            <a:ext cx="2667000" cy="2209800"/>
          </a:xfrm>
          <a:prstGeom prst="rect">
            <a:avLst/>
          </a:prstGeom>
        </p:spPr>
      </p:pic>
      <p:pic>
        <p:nvPicPr>
          <p:cNvPr id="9" name="Picture 8" descr="gray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4572000"/>
            <a:ext cx="2819400" cy="2057400"/>
          </a:xfrm>
          <a:prstGeom prst="rect">
            <a:avLst/>
          </a:prstGeom>
        </p:spPr>
      </p:pic>
      <p:pic>
        <p:nvPicPr>
          <p:cNvPr id="10" name="Picture 9" descr="gray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9000" y="4572000"/>
            <a:ext cx="2743200" cy="2057400"/>
          </a:xfrm>
          <a:prstGeom prst="rect">
            <a:avLst/>
          </a:prstGeom>
        </p:spPr>
      </p:pic>
      <p:pic>
        <p:nvPicPr>
          <p:cNvPr id="11" name="Picture 10" descr="gray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2200" y="4572000"/>
            <a:ext cx="2667000" cy="20574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Filtering</a:t>
            </a:r>
          </a:p>
          <a:p>
            <a:r>
              <a:rPr lang="en-US" dirty="0" smtClean="0"/>
              <a:t>Problems in Filtering</a:t>
            </a:r>
          </a:p>
          <a:p>
            <a:r>
              <a:rPr lang="en-US" dirty="0" smtClean="0"/>
              <a:t>Bilateral Filtering</a:t>
            </a:r>
          </a:p>
          <a:p>
            <a:r>
              <a:rPr lang="en-US" dirty="0" smtClean="0"/>
              <a:t>Algorithm &amp; 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color images bilateral filter applied on each channel.</a:t>
            </a:r>
          </a:p>
          <a:p>
            <a:endParaRPr lang="en-IN" dirty="0"/>
          </a:p>
        </p:txBody>
      </p:sp>
      <p:pic>
        <p:nvPicPr>
          <p:cNvPr id="4" name="Picture 3" descr="colorrgbin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590800"/>
            <a:ext cx="2971800" cy="2057400"/>
          </a:xfrm>
          <a:prstGeom prst="rect">
            <a:avLst/>
          </a:prstGeom>
        </p:spPr>
      </p:pic>
      <p:pic>
        <p:nvPicPr>
          <p:cNvPr id="5" name="Picture 4" descr="rgb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1" y="2590800"/>
            <a:ext cx="2971799" cy="2062163"/>
          </a:xfrm>
          <a:prstGeom prst="rect">
            <a:avLst/>
          </a:prstGeom>
        </p:spPr>
      </p:pic>
      <p:pic>
        <p:nvPicPr>
          <p:cNvPr id="6" name="Picture 5" descr="rgb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2200" y="2590800"/>
            <a:ext cx="2971800" cy="2057400"/>
          </a:xfrm>
          <a:prstGeom prst="rect">
            <a:avLst/>
          </a:prstGeom>
        </p:spPr>
      </p:pic>
      <p:pic>
        <p:nvPicPr>
          <p:cNvPr id="7" name="Picture 6" descr="rgb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4648200"/>
            <a:ext cx="2743200" cy="1905000"/>
          </a:xfrm>
          <a:prstGeom prst="rect">
            <a:avLst/>
          </a:prstGeom>
        </p:spPr>
      </p:pic>
      <p:pic>
        <p:nvPicPr>
          <p:cNvPr id="8" name="Picture 7" descr="rgb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0" y="4648200"/>
            <a:ext cx="2971800" cy="1905000"/>
          </a:xfrm>
          <a:prstGeom prst="rect">
            <a:avLst/>
          </a:prstGeom>
        </p:spPr>
      </p:pic>
      <p:pic>
        <p:nvPicPr>
          <p:cNvPr id="9" name="Picture 8" descr="rgb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67425" y="4648200"/>
            <a:ext cx="3076575" cy="1905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color images when bilateral filter applied on CIE-Lab space.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olorrgbin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590801"/>
            <a:ext cx="2895600" cy="2133599"/>
          </a:xfrm>
          <a:prstGeom prst="rect">
            <a:avLst/>
          </a:prstGeom>
        </p:spPr>
      </p:pic>
      <p:pic>
        <p:nvPicPr>
          <p:cNvPr id="5" name="Picture 4" descr="c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2590800"/>
            <a:ext cx="2883311" cy="2057400"/>
          </a:xfrm>
          <a:prstGeom prst="rect">
            <a:avLst/>
          </a:prstGeom>
        </p:spPr>
      </p:pic>
      <p:pic>
        <p:nvPicPr>
          <p:cNvPr id="6" name="Picture 5" descr="ci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590800"/>
            <a:ext cx="2895600" cy="2057400"/>
          </a:xfrm>
          <a:prstGeom prst="rect">
            <a:avLst/>
          </a:prstGeom>
        </p:spPr>
      </p:pic>
      <p:pic>
        <p:nvPicPr>
          <p:cNvPr id="7" name="Picture 6" descr="cie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648200"/>
            <a:ext cx="2895600" cy="2057400"/>
          </a:xfrm>
          <a:prstGeom prst="rect">
            <a:avLst/>
          </a:prstGeom>
        </p:spPr>
      </p:pic>
      <p:pic>
        <p:nvPicPr>
          <p:cNvPr id="8" name="Picture 7" descr="cie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1" y="4648200"/>
            <a:ext cx="2895599" cy="2071687"/>
          </a:xfrm>
          <a:prstGeom prst="rect">
            <a:avLst/>
          </a:prstGeom>
        </p:spPr>
      </p:pic>
      <p:pic>
        <p:nvPicPr>
          <p:cNvPr id="9" name="Picture 8" descr="cie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1274" y="4638676"/>
            <a:ext cx="2910326" cy="206692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color images when bilateral filter applied on HSV color space.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olorrgbin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1" y="2667000"/>
            <a:ext cx="3047999" cy="2133600"/>
          </a:xfrm>
          <a:prstGeom prst="rect">
            <a:avLst/>
          </a:prstGeom>
        </p:spPr>
      </p:pic>
      <p:pic>
        <p:nvPicPr>
          <p:cNvPr id="5" name="Picture 4" descr="hsv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2667000"/>
            <a:ext cx="2919412" cy="2133600"/>
          </a:xfrm>
          <a:prstGeom prst="rect">
            <a:avLst/>
          </a:prstGeom>
        </p:spPr>
      </p:pic>
      <p:pic>
        <p:nvPicPr>
          <p:cNvPr id="6" name="Picture 5" descr="hsv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2667001"/>
            <a:ext cx="2895600" cy="2057399"/>
          </a:xfrm>
          <a:prstGeom prst="rect">
            <a:avLst/>
          </a:prstGeom>
        </p:spPr>
      </p:pic>
      <p:pic>
        <p:nvPicPr>
          <p:cNvPr id="7" name="Picture 6" descr="hsv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4724400"/>
            <a:ext cx="3124200" cy="1981200"/>
          </a:xfrm>
          <a:prstGeom prst="rect">
            <a:avLst/>
          </a:prstGeom>
        </p:spPr>
      </p:pic>
      <p:pic>
        <p:nvPicPr>
          <p:cNvPr id="8" name="Picture 7" descr="hsv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1" y="4724400"/>
            <a:ext cx="2971799" cy="1981200"/>
          </a:xfrm>
          <a:prstGeom prst="rect">
            <a:avLst/>
          </a:prstGeom>
        </p:spPr>
      </p:pic>
      <p:pic>
        <p:nvPicPr>
          <p:cNvPr id="9" name="Picture 8" descr="hsv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400" y="4724400"/>
            <a:ext cx="2895600" cy="1981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Gaussian noise to image.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noisein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286000"/>
            <a:ext cx="3276600" cy="2209800"/>
          </a:xfrm>
          <a:prstGeom prst="rect">
            <a:avLst/>
          </a:prstGeom>
        </p:spPr>
      </p:pic>
      <p:pic>
        <p:nvPicPr>
          <p:cNvPr id="5" name="Picture 4" descr="noiseinput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2286000"/>
            <a:ext cx="3200400" cy="2209801"/>
          </a:xfrm>
          <a:prstGeom prst="rect">
            <a:avLst/>
          </a:prstGeom>
        </p:spPr>
      </p:pic>
      <p:pic>
        <p:nvPicPr>
          <p:cNvPr id="6" name="Picture 5" descr="noiseoutpu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4572000"/>
            <a:ext cx="3276600" cy="2057400"/>
          </a:xfrm>
          <a:prstGeom prst="rect">
            <a:avLst/>
          </a:prstGeom>
        </p:spPr>
      </p:pic>
      <p:pic>
        <p:nvPicPr>
          <p:cNvPr id="7" name="Picture 6" descr="noiseoutput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8200" y="4495800"/>
            <a:ext cx="3200400" cy="2133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De-noising</a:t>
            </a:r>
          </a:p>
          <a:p>
            <a:r>
              <a:rPr lang="en-US" dirty="0" smtClean="0"/>
              <a:t>Picture simplification</a:t>
            </a:r>
          </a:p>
          <a:p>
            <a:r>
              <a:rPr lang="en-US" dirty="0" smtClean="0"/>
              <a:t>Contrast reduction</a:t>
            </a:r>
          </a:p>
          <a:p>
            <a:r>
              <a:rPr lang="en-US" dirty="0" smtClean="0"/>
              <a:t>Mesh smoothing</a:t>
            </a:r>
            <a:r>
              <a:rPr lang="en-IN" dirty="0" smtClean="0"/>
              <a:t> and many more..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/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Bilateral filtering is best for preserving more information (edges).</a:t>
            </a:r>
          </a:p>
          <a:p>
            <a:r>
              <a:rPr lang="en-US" dirty="0" smtClean="0"/>
              <a:t>CIE Lab color space gives better output than bilateral filter applied on each channel.</a:t>
            </a:r>
          </a:p>
          <a:p>
            <a:r>
              <a:rPr lang="en-US" dirty="0" smtClean="0"/>
              <a:t>Parameters of domain filter depends on image properties.</a:t>
            </a:r>
          </a:p>
          <a:p>
            <a:r>
              <a:rPr lang="en-US" dirty="0" smtClean="0"/>
              <a:t>Details are lost with large range values but edges are preserved at all ranges scales that are below the maximum image intensity value.</a:t>
            </a:r>
          </a:p>
          <a:p>
            <a:r>
              <a:rPr lang="en-US" dirty="0" smtClean="0"/>
              <a:t>Hard to analyze bilateral filtering because of non linear nature.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Bilateral filtering for Gray and Color Images by </a:t>
            </a:r>
            <a:r>
              <a:rPr lang="en-US" dirty="0" err="1" smtClean="0"/>
              <a:t>C.Tomasi</a:t>
            </a:r>
            <a:r>
              <a:rPr lang="en-US" dirty="0" smtClean="0"/>
              <a:t> &amp; </a:t>
            </a:r>
            <a:r>
              <a:rPr lang="en-US" dirty="0" err="1" smtClean="0"/>
              <a:t>R.Manduchi</a:t>
            </a:r>
            <a:endParaRPr lang="en-US" dirty="0" smtClean="0"/>
          </a:p>
          <a:p>
            <a:r>
              <a:rPr lang="en-US" dirty="0" smtClean="0"/>
              <a:t>Course Slides</a:t>
            </a:r>
          </a:p>
          <a:p>
            <a:r>
              <a:rPr lang="en-US" dirty="0" smtClean="0"/>
              <a:t>www.google.com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obots_thank_you_note_cards-r8f797a39c0c741e495efb6f546274ded_xvua8_8byvr_32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066800"/>
            <a:ext cx="7391400" cy="5105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Smoothing image to reduce noise</a:t>
            </a:r>
          </a:p>
          <a:p>
            <a:r>
              <a:rPr lang="en-US" dirty="0" smtClean="0"/>
              <a:t>Examples of Filtering like Mean, Gaussian and Median Filtering.</a:t>
            </a:r>
          </a:p>
          <a:p>
            <a:endParaRPr lang="en-IN" dirty="0"/>
          </a:p>
        </p:txBody>
      </p:sp>
      <p:pic>
        <p:nvPicPr>
          <p:cNvPr id="5" name="Picture 4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276600"/>
            <a:ext cx="2362200" cy="2895600"/>
          </a:xfrm>
          <a:prstGeom prst="rect">
            <a:avLst/>
          </a:prstGeom>
        </p:spPr>
      </p:pic>
      <p:pic>
        <p:nvPicPr>
          <p:cNvPr id="6" name="Picture 5" descr="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3276600"/>
            <a:ext cx="2209799" cy="2857500"/>
          </a:xfrm>
          <a:prstGeom prst="rect">
            <a:avLst/>
          </a:prstGeom>
        </p:spPr>
      </p:pic>
      <p:pic>
        <p:nvPicPr>
          <p:cNvPr id="7" name="Picture 6" descr="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276600"/>
            <a:ext cx="2209800" cy="2857500"/>
          </a:xfrm>
          <a:prstGeom prst="rect">
            <a:avLst/>
          </a:prstGeom>
        </p:spPr>
      </p:pic>
      <p:pic>
        <p:nvPicPr>
          <p:cNvPr id="8" name="Picture 7" descr="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3276600"/>
            <a:ext cx="2209800" cy="28575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/>
              <a:t>Problems in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Filtering : Blurs the image, removes simple noise and no details are preserved</a:t>
            </a:r>
          </a:p>
          <a:p>
            <a:r>
              <a:rPr lang="en-US" dirty="0" smtClean="0"/>
              <a:t>Gaussian Filtering : Blurs the image, results related to mean filter, preserved details for small sigma values</a:t>
            </a:r>
          </a:p>
          <a:p>
            <a:r>
              <a:rPr lang="en-US" dirty="0" smtClean="0"/>
              <a:t>Median Filtering : Preserves some details, good in removing strong noise.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in Filtering</a:t>
            </a:r>
          </a:p>
          <a:p>
            <a:r>
              <a:rPr lang="en-US" dirty="0" smtClean="0"/>
              <a:t>Bilateral Filtering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&amp;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12/19/2013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 : Need to smooth regions but not to smooth edges.</a:t>
            </a:r>
          </a:p>
          <a:p>
            <a:endParaRPr lang="en-US" dirty="0" smtClean="0"/>
          </a:p>
          <a:p>
            <a:r>
              <a:rPr lang="en-US" dirty="0" smtClean="0"/>
              <a:t>This is non iterative, local and simple.</a:t>
            </a:r>
          </a:p>
          <a:p>
            <a:endParaRPr lang="en-US" dirty="0" smtClean="0"/>
          </a:p>
          <a:p>
            <a:r>
              <a:rPr lang="en-US" dirty="0" smtClean="0"/>
              <a:t>Smoothing should done as usual in the domain of image.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not smooth when pixels are not similar to preserve edges.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Bilateral image produce no phantom colors along edges in color images, and reduce phantom colors where they appear in the original image.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909</Words>
  <Application>Microsoft Office PowerPoint</Application>
  <PresentationFormat>On-screen Show (4:3)</PresentationFormat>
  <Paragraphs>248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ADVANCED IMAGE ANALYSIS BILATERAL FILTERING</vt:lpstr>
      <vt:lpstr>Contents</vt:lpstr>
      <vt:lpstr>Contents</vt:lpstr>
      <vt:lpstr>Introduction to Filtering</vt:lpstr>
      <vt:lpstr>Contents</vt:lpstr>
      <vt:lpstr>Problems in Filtering</vt:lpstr>
      <vt:lpstr>Contents</vt:lpstr>
      <vt:lpstr>Bilateral Filtering</vt:lpstr>
      <vt:lpstr>Bilateral Filtering</vt:lpstr>
      <vt:lpstr>Contents</vt:lpstr>
      <vt:lpstr>Algorithm &amp; Implementation </vt:lpstr>
      <vt:lpstr>Algorithm &amp; Implementation</vt:lpstr>
      <vt:lpstr>Algorithm &amp; Implementation</vt:lpstr>
      <vt:lpstr>Algorithm &amp; Implementation</vt:lpstr>
      <vt:lpstr>Algorithm &amp; Implementation</vt:lpstr>
      <vt:lpstr>Algorithm &amp; Implementation</vt:lpstr>
      <vt:lpstr>Algorithm &amp; Implementation</vt:lpstr>
      <vt:lpstr>Contents</vt:lpstr>
      <vt:lpstr>Results</vt:lpstr>
      <vt:lpstr>Results</vt:lpstr>
      <vt:lpstr>Results</vt:lpstr>
      <vt:lpstr>Results</vt:lpstr>
      <vt:lpstr>Experiments</vt:lpstr>
      <vt:lpstr>Contents</vt:lpstr>
      <vt:lpstr>Application</vt:lpstr>
      <vt:lpstr>Contents</vt:lpstr>
      <vt:lpstr>Conclusion</vt:lpstr>
      <vt:lpstr>References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IMAGE ANALYSIS BILATERAL FILTERING</dc:title>
  <dc:creator>Chinani</dc:creator>
  <cp:lastModifiedBy>Chinani</cp:lastModifiedBy>
  <cp:revision>89</cp:revision>
  <dcterms:created xsi:type="dcterms:W3CDTF">2006-08-16T00:00:00Z</dcterms:created>
  <dcterms:modified xsi:type="dcterms:W3CDTF">2013-12-19T08:43:16Z</dcterms:modified>
</cp:coreProperties>
</file>