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750" r:id="rId3"/>
    <p:sldId id="751" r:id="rId4"/>
    <p:sldId id="749" r:id="rId5"/>
    <p:sldId id="274" r:id="rId6"/>
    <p:sldId id="604" r:id="rId7"/>
    <p:sldId id="753" r:id="rId8"/>
    <p:sldId id="278" r:id="rId9"/>
    <p:sldId id="279" r:id="rId10"/>
    <p:sldId id="267" r:id="rId11"/>
    <p:sldId id="588" r:id="rId12"/>
    <p:sldId id="754" r:id="rId13"/>
    <p:sldId id="757" r:id="rId14"/>
    <p:sldId id="268" r:id="rId15"/>
    <p:sldId id="755" r:id="rId16"/>
    <p:sldId id="756" r:id="rId17"/>
    <p:sldId id="269" r:id="rId18"/>
    <p:sldId id="271" r:id="rId19"/>
    <p:sldId id="758" r:id="rId20"/>
    <p:sldId id="270" r:id="rId21"/>
    <p:sldId id="759" r:id="rId22"/>
    <p:sldId id="760" r:id="rId23"/>
    <p:sldId id="48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88262" autoAdjust="0"/>
  </p:normalViewPr>
  <p:slideViewPr>
    <p:cSldViewPr>
      <p:cViewPr varScale="1">
        <p:scale>
          <a:sx n="63" d="100"/>
          <a:sy n="63" d="100"/>
        </p:scale>
        <p:origin x="16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472E45A-4259-46F5-8241-6A06890A8BC1}" type="datetimeFigureOut">
              <a:rPr lang="en-US"/>
              <a:pPr>
                <a:defRPr/>
              </a:pPr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FAB9E89-FE55-4B8A-8113-E9E1DD9781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58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74B342-D215-46F0-85F7-2C6268A88822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42A095-6819-4619-BC6D-FE596F28B91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tr-TR" sz="1100"/>
              <a:t>Patlayıcı maddelerin kullanıldığı veya serbest silisin bulunduğu yerlerde, kazı toprağı ıslatılacaktır.</a:t>
            </a:r>
          </a:p>
          <a:p>
            <a:pPr eaLnBrk="1" hangingPunct="1">
              <a:spcBef>
                <a:spcPct val="0"/>
              </a:spcBef>
            </a:pPr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42A095-6819-4619-BC6D-FE596F28B91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tr-TR" sz="1100"/>
              <a:t>Patlayıcı maddelerin kullanıldığı veya serbest silisin bulunduğu yerlerde, kazı toprağı ıslatılacaktır.</a:t>
            </a:r>
          </a:p>
          <a:p>
            <a:pPr eaLnBrk="1" hangingPunct="1">
              <a:spcBef>
                <a:spcPct val="0"/>
              </a:spcBef>
            </a:pPr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3EFCEF1-0F81-48EC-B001-75653E87C78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A8F503-0817-47A3-AE9A-5A49D5DB2DFA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Madde 18 – Belediye sınırları içinde meskûn bölgelerde, yapı kazılarına başlamadan önce yapı alanının çevresi ortalama 2 metre yükseklikte tahta perde ile çevrilecek, payandaları içten vurulacak ve bunlar yapının bitimine kadar bu şekilde korunacaktır.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Yapının oturacağı alanın çevresinin açık ve geniş olması halinde tahta perde yerine kazı sınırı gerisinden başlamak üzere 90 – 100 santimetre yükseklikte bir korkuluk yapılacaktır.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Madde 19 – İşyerlerindeki trafiğe açık yolların kesiştikleri yerler uygun şekilde kırmızı renkte ışıklandırılacaktır.</a:t>
            </a:r>
            <a:endParaRPr lang="tr-TR"/>
          </a:p>
          <a:p>
            <a:pPr eaLnBrk="1" hangingPunct="1">
              <a:spcBef>
                <a:spcPct val="0"/>
              </a:spcBef>
            </a:pPr>
            <a:r>
              <a:rPr lang="en-US"/>
              <a:t>Madde 20 – Kazı işlerinin yapılacağı yerlerde; elektrik kabloları, gaz boruları, su yolları, kanalizasyon ve benzeri tesisat bulunup bulunmadığı önceden araştırılacak ve duruma göre gereken tedbirler alınacaktır.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Kazı sırasında zehirli ve boğucu gaz bulunduğu anlaşıldığı hallerde, işçiler, derhal oradan uzaklaştırılacak; gaz çıkışı önlenecek ve biriken gaz boşaltılmadıkça kazı işlerine başlanmayacaktır.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7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841B2DF-B164-42F7-B615-A6A0ABD4D48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Madde 18 – Belediye sınırları içinde meskûn bölgelerde, yapı kazılarına başlamadan önce yapı alanının çevresi ortalama 2 metre yükseklikte tahta perde ile çevrilecek, payandaları içten vurulacak ve bunlar yapının bitimine kadar bu şekilde korunacaktır.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Yapının oturacağı alanın çevresinin açık ve geniş olması halinde tahta perde yerine kazı sınırı gerisinden başlamak üzere 90 – 100 santimetre yükseklikte bir korkuluk yapılacaktır.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Madde 19 – İşyerlerindeki trafiğe açık yolların kesiştikleri yerler uygun şekilde kırmızı renkte ışıklandırılacaktır.</a:t>
            </a:r>
            <a:endParaRPr lang="tr-TR"/>
          </a:p>
          <a:p>
            <a:pPr eaLnBrk="1" hangingPunct="1">
              <a:spcBef>
                <a:spcPct val="0"/>
              </a:spcBef>
            </a:pPr>
            <a:r>
              <a:rPr lang="en-US"/>
              <a:t>Madde 20 – Kazı işlerinin yapılacağı yerlerde; elektrik kabloları, gaz boruları, su yolları, kanalizasyon ve benzeri tesisat bulunup bulunmadığı önceden araştırılacak ve duruma göre gereken tedbirler alınacaktır.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Kazı sırasında zehirli ve boğucu gaz bulunduğu anlaşıldığı hallerde, işçiler, derhal oradan uzaklaştırılacak; gaz çıkışı önlenecek ve biriken gaz boşaltılmadıkça kazı işlerine başlanmayacaktır.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7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841B2DF-B164-42F7-B615-A6A0ABD4D48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ADB697-FE51-4AA2-A540-BB422404DBF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27A33C-D169-4936-8886-FE02369C16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63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FF0AF3-6A29-4790-8A0F-B781B7C4040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3D899CB-6B3D-4B8B-8E1E-3938B41DEF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FF0258-939B-401C-9590-EBC15340E48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D3B5E5A-64FA-453D-A2FE-CEFBD687DE2B}" type="datetime1">
              <a:rPr lang="tr-TR"/>
              <a:pPr>
                <a:defRPr/>
              </a:pPr>
              <a:t>2.12.2020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r>
              <a:rPr lang="en-US"/>
              <a:t>İnşaat İş Güvenliği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305800" y="6408738"/>
            <a:ext cx="7080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B1AAE2A-B30D-49B4-97FF-48A4059C1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149AD-1AF7-40FD-9F24-B8283B69F659}" type="datetime1">
              <a:rPr lang="tr-TR"/>
              <a:pPr>
                <a:defRPr/>
              </a:pPr>
              <a:t>2.12.2020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İnşaat İş Güvenliği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69C51-5620-4B61-8A9F-48CFC7FA6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75061-918B-4345-AB2B-083012AEB43A}" type="datetime1">
              <a:rPr lang="tr-TR"/>
              <a:pPr>
                <a:defRPr/>
              </a:pPr>
              <a:t>2.12.2020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İnşaat İş Güvenliği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8F3EA-F45B-4E49-A753-C6690E54C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87785-AEA4-48A1-AA83-4BC089EFFFE9}" type="datetime1">
              <a:rPr lang="tr-TR"/>
              <a:pPr>
                <a:defRPr/>
              </a:pPr>
              <a:t>2.12.2020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İnşaat İş Güvenliği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272EA-4083-4D77-8F3B-3AC05F35F2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ED50B-37CD-48FE-875B-A218E841C864}" type="datetime1">
              <a:rPr lang="tr-TR"/>
              <a:pPr>
                <a:defRPr/>
              </a:pPr>
              <a:t>2.12.2020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İnşaat İş Güvenliği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93B78-619E-4348-8FF3-BF368839E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40D49-0DB0-4911-8469-A699B0460DDC}" type="datetime1">
              <a:rPr lang="tr-TR"/>
              <a:pPr>
                <a:defRPr/>
              </a:pPr>
              <a:t>2.12.2020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İnşaat İş Güvenliği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305800" y="6408738"/>
            <a:ext cx="7080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9BDB0-6DE9-4BCA-A15B-790D35C69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44B40EA-FD7F-4022-83CE-AD3F85950137}" type="datetime1">
              <a:rPr lang="tr-TR"/>
              <a:pPr>
                <a:defRPr/>
              </a:pPr>
              <a:t>2.12.2020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İnşaat İş Güvenliği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C348BBC-F076-4E8B-99B8-5BA28AA78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362E22C-825B-498D-9D6C-6059B8E347FE}" type="datetime1">
              <a:rPr lang="tr-TR"/>
              <a:pPr>
                <a:defRPr/>
              </a:pPr>
              <a:t>2.12.2020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İnşaat İş Güvenliği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848375-88A3-4B87-A3C9-B3D83D4EB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B6D815-91B2-479F-B6BC-B34A64A5A8A1}" type="datetime1">
              <a:rPr lang="tr-TR"/>
              <a:pPr>
                <a:defRPr/>
              </a:pPr>
              <a:t>2.12.2020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İnşaat İş Güvenliği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409FF47-EB7D-4D6F-866D-3960C6A465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A5B4EB-4E92-495F-9F40-235E59345459}" type="datetime1">
              <a:rPr lang="tr-TR"/>
              <a:pPr>
                <a:defRPr/>
              </a:pPr>
              <a:t>2.12.2020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İnşaat İş Güvenliği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408738"/>
            <a:ext cx="708025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9EAE4F-C740-4FFF-8958-AF2DC7A46B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58FD5-BA61-4D19-9601-E41F9206577C}" type="datetime1">
              <a:rPr lang="tr-TR"/>
              <a:pPr>
                <a:defRPr/>
              </a:pPr>
              <a:t>2.12.2020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İnşaat İş Güvenliği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D0040-15CA-41D8-A988-B604848093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B21727-B2F4-40EF-B0D9-7FEB4AE07739}" type="datetime1">
              <a:rPr lang="tr-TR"/>
              <a:pPr>
                <a:defRPr/>
              </a:pPr>
              <a:t>2.12.2020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İnşaat İş Güvenliği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D1517CC-F567-4771-98CD-6DC185BD3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801D71E-C3DB-4B5F-A407-A249F142DAA4}" type="datetime1">
              <a:rPr lang="tr-TR"/>
              <a:pPr>
                <a:defRPr/>
              </a:pPr>
              <a:t>2.12.2020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İnşaat İş Güvenliği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65A5559-2945-4599-8DF8-D7F586CB1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51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8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76E1FD9-EB8F-41DA-9311-575945A06759}" type="datetime1">
              <a:rPr lang="tr-TR"/>
              <a:pPr>
                <a:defRPr/>
              </a:pPr>
              <a:t>2.12.2020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İnşaat İş Güvenliği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0DAF10B-6A99-4504-B8AD-35099D520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75" r:id="rId7"/>
    <p:sldLayoutId id="2147483886" r:id="rId8"/>
    <p:sldLayoutId id="2147483887" r:id="rId9"/>
    <p:sldLayoutId id="2147483876" r:id="rId10"/>
    <p:sldLayoutId id="2147483877" r:id="rId11"/>
    <p:sldLayoutId id="2147483878" r:id="rId12"/>
    <p:sldLayoutId id="2147483879" r:id="rId13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81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8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8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8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8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8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Rectangle 10"/>
          <p:cNvSpPr>
            <a:spLocks noGrp="1"/>
          </p:cNvSpPr>
          <p:nvPr>
            <p:ph type="subTitle" idx="4294967295"/>
          </p:nvPr>
        </p:nvSpPr>
        <p:spPr>
          <a:xfrm>
            <a:off x="-26773" y="3276600"/>
            <a:ext cx="6400800" cy="1752600"/>
          </a:xfrm>
        </p:spPr>
        <p:txBody>
          <a:bodyPr/>
          <a:lstStyle/>
          <a:p>
            <a:pPr marL="109538" indent="0">
              <a:lnSpc>
                <a:spcPct val="80000"/>
              </a:lnSpc>
              <a:buFont typeface="Wingdings 3" pitchFamily="18" charset="2"/>
              <a:buNone/>
            </a:pPr>
            <a:r>
              <a:rPr lang="tr-TR" sz="2300" dirty="0"/>
              <a:t>Doç. Dr.</a:t>
            </a:r>
          </a:p>
          <a:p>
            <a:pPr marL="109538" indent="0">
              <a:lnSpc>
                <a:spcPct val="80000"/>
              </a:lnSpc>
              <a:buFont typeface="Wingdings 3" pitchFamily="18" charset="2"/>
              <a:buNone/>
            </a:pPr>
            <a:r>
              <a:rPr lang="tr-TR" sz="2300" dirty="0"/>
              <a:t>Selim Baradan</a:t>
            </a:r>
          </a:p>
          <a:p>
            <a:pPr marL="109538" indent="0">
              <a:lnSpc>
                <a:spcPct val="80000"/>
              </a:lnSpc>
              <a:buFont typeface="Wingdings 3" pitchFamily="18" charset="2"/>
              <a:buNone/>
            </a:pPr>
            <a:endParaRPr lang="tr-TR" sz="2300" dirty="0"/>
          </a:p>
          <a:p>
            <a:pPr marL="109538" indent="0">
              <a:lnSpc>
                <a:spcPct val="80000"/>
              </a:lnSpc>
              <a:buFont typeface="Wingdings 3" pitchFamily="18" charset="2"/>
              <a:buNone/>
            </a:pPr>
            <a:r>
              <a:rPr lang="tr-TR" sz="2300" dirty="0"/>
              <a:t>Ege Üniversitesi </a:t>
            </a:r>
          </a:p>
          <a:p>
            <a:pPr marL="109538" indent="0">
              <a:lnSpc>
                <a:spcPct val="80000"/>
              </a:lnSpc>
              <a:buFont typeface="Wingdings 3" pitchFamily="18" charset="2"/>
              <a:buNone/>
            </a:pPr>
            <a:r>
              <a:rPr lang="tr-TR" sz="2300" dirty="0"/>
              <a:t>İnşaat Mühendisliği Bölümü</a:t>
            </a:r>
            <a:endParaRPr lang="en-US" sz="2300" dirty="0"/>
          </a:p>
        </p:txBody>
      </p:sp>
      <p:sp>
        <p:nvSpPr>
          <p:cNvPr id="13315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6494D5C-C029-463E-94A6-95940A1C0E9D}" type="datetime1">
              <a:rPr lang="tr-TR" smtClean="0"/>
              <a:pPr/>
              <a:t>2.12.2020</a:t>
            </a:fld>
            <a:endParaRPr lang="en-US"/>
          </a:p>
        </p:txBody>
      </p:sp>
      <p:sp>
        <p:nvSpPr>
          <p:cNvPr id="1331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7706503-EBD2-459B-AB63-5C868B23745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İnşaat İş Güvenliği</a:t>
            </a:r>
          </a:p>
        </p:txBody>
      </p:sp>
      <p:sp>
        <p:nvSpPr>
          <p:cNvPr id="15371" name="Rectangle 11"/>
          <p:cNvSpPr>
            <a:spLocks noGrp="1"/>
          </p:cNvSpPr>
          <p:nvPr>
            <p:ph type="ctrTitle" idx="4294967295"/>
          </p:nvPr>
        </p:nvSpPr>
        <p:spPr bwMode="auto">
          <a:xfrm>
            <a:off x="685800" y="1143000"/>
            <a:ext cx="7772400" cy="14700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tr-TR" sz="4400" dirty="0">
                <a:effectLst/>
              </a:rPr>
              <a:t>KAZI ÇALIŞMALARINDA İŞ GÜVENLİĞİ</a:t>
            </a:r>
            <a:endParaRPr lang="en-US" dirty="0">
              <a:effectLst/>
            </a:endParaRPr>
          </a:p>
        </p:txBody>
      </p:sp>
      <p:pic>
        <p:nvPicPr>
          <p:cNvPr id="8" name="Picture 4" descr="Slide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9087" y="2667000"/>
            <a:ext cx="3744913" cy="252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64717D3-58CA-4EA7-BEF3-D9855744443A}" type="datetime1">
              <a:rPr lang="tr-TR" smtClean="0"/>
              <a:pPr/>
              <a:t>2.12.2020</a:t>
            </a:fld>
            <a:endParaRPr lang="en-US"/>
          </a:p>
        </p:txBody>
      </p:sp>
      <p:sp>
        <p:nvSpPr>
          <p:cNvPr id="1218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A373E6D-CB07-42CF-91CE-70706D56F1E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138738" cy="4525963"/>
          </a:xfrm>
        </p:spPr>
        <p:txBody>
          <a:bodyPr/>
          <a:lstStyle/>
          <a:p>
            <a:pPr marL="469900" indent="-469900" eaLnBrk="1" hangingPunct="1">
              <a:lnSpc>
                <a:spcPct val="90000"/>
              </a:lnSpc>
            </a:pPr>
            <a:r>
              <a:rPr lang="tr-TR" sz="2800" dirty="0"/>
              <a:t>Tasarım kriterleri:</a:t>
            </a:r>
          </a:p>
          <a:p>
            <a:pPr marL="908050" lvl="1" indent="-436563" eaLnBrk="1" hangingPunct="1">
              <a:lnSpc>
                <a:spcPct val="90000"/>
              </a:lnSpc>
            </a:pPr>
            <a:r>
              <a:rPr lang="tr-TR" sz="2400" dirty="0"/>
              <a:t>Zemin tipi</a:t>
            </a:r>
          </a:p>
          <a:p>
            <a:pPr marL="908050" lvl="1" indent="-436563" eaLnBrk="1" hangingPunct="1">
              <a:lnSpc>
                <a:spcPct val="90000"/>
              </a:lnSpc>
            </a:pPr>
            <a:r>
              <a:rPr lang="tr-TR" sz="2400" dirty="0"/>
              <a:t>Derinlik</a:t>
            </a:r>
          </a:p>
          <a:p>
            <a:pPr marL="908050" lvl="1" indent="-436563" eaLnBrk="1" hangingPunct="1">
              <a:lnSpc>
                <a:spcPct val="90000"/>
              </a:lnSpc>
            </a:pPr>
            <a:r>
              <a:rPr lang="tr-TR" sz="2400" dirty="0"/>
              <a:t>Zemindeki su içeriği</a:t>
            </a:r>
          </a:p>
          <a:p>
            <a:pPr marL="908050" lvl="1" indent="-436563" eaLnBrk="1" hangingPunct="1">
              <a:lnSpc>
                <a:spcPct val="90000"/>
              </a:lnSpc>
            </a:pPr>
            <a:r>
              <a:rPr lang="tr-TR" sz="2400" dirty="0"/>
              <a:t>Hava koşulları</a:t>
            </a:r>
          </a:p>
          <a:p>
            <a:pPr marL="908050" lvl="1" indent="-436563" eaLnBrk="1" hangingPunct="1">
              <a:lnSpc>
                <a:spcPct val="90000"/>
              </a:lnSpc>
            </a:pPr>
            <a:r>
              <a:rPr lang="tr-TR" sz="2400" dirty="0"/>
              <a:t>Civardaki diğer operasyonlar</a:t>
            </a:r>
          </a:p>
          <a:p>
            <a:pPr marL="908050" lvl="1" indent="-436563" eaLnBrk="1" hangingPunct="1">
              <a:lnSpc>
                <a:spcPct val="90000"/>
              </a:lnSpc>
            </a:pPr>
            <a:endParaRPr lang="tr-TR" sz="2400" dirty="0"/>
          </a:p>
          <a:p>
            <a:pPr marL="469900" indent="-469900" eaLnBrk="1" hangingPunct="1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121861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İnşaat İş Güvenliği</a:t>
            </a:r>
          </a:p>
        </p:txBody>
      </p:sp>
      <p:sp>
        <p:nvSpPr>
          <p:cNvPr id="121862" name="Rectangle 10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tr-TR" sz="4100" b="1" dirty="0">
                <a:solidFill>
                  <a:schemeClr val="tx2"/>
                </a:solidFill>
                <a:latin typeface="Lucida Sans Unicode" pitchFamily="34" charset="0"/>
              </a:rPr>
              <a:t>İksa sistemlerinin tasarımı ve seçimi</a:t>
            </a:r>
            <a:endParaRPr lang="en-US" sz="4100" b="1" dirty="0">
              <a:solidFill>
                <a:schemeClr val="tx2"/>
              </a:solidFill>
              <a:latin typeface="Lucida Sans Unicode" pitchFamily="34" charset="0"/>
            </a:endParaRPr>
          </a:p>
        </p:txBody>
      </p:sp>
      <p:pic>
        <p:nvPicPr>
          <p:cNvPr id="121863" name="Picture 4" descr="http://www.gme-shields.com/userfiles/image/our-products/aluminum/Hydraulic%20Shoring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133600"/>
            <a:ext cx="3429000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İksa Örnekleri</a:t>
            </a:r>
          </a:p>
        </p:txBody>
      </p:sp>
      <p:sp>
        <p:nvSpPr>
          <p:cNvPr id="12288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390F055-444F-4986-8088-8A1F263E11A8}" type="datetime1">
              <a:rPr lang="tr-TR" smtClean="0"/>
              <a:pPr/>
              <a:t>2.12.2020</a:t>
            </a:fld>
            <a:endParaRPr lang="en-US"/>
          </a:p>
        </p:txBody>
      </p:sp>
      <p:sp>
        <p:nvSpPr>
          <p:cNvPr id="1228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İnşaat İş Güvenliği</a:t>
            </a:r>
          </a:p>
        </p:txBody>
      </p:sp>
      <p:sp>
        <p:nvSpPr>
          <p:cNvPr id="1228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0C86E43-8BF9-40AB-9BD2-D0E03A1F210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22887" name="Picture 4" descr="fig13"/>
          <p:cNvPicPr>
            <a:picLocks noChangeAspect="1" noChangeArrowheads="1"/>
          </p:cNvPicPr>
          <p:nvPr/>
        </p:nvPicPr>
        <p:blipFill>
          <a:blip r:embed="rId2" cstate="print"/>
          <a:srcRect l="20537" r="18919"/>
          <a:stretch>
            <a:fillRect/>
          </a:stretch>
        </p:blipFill>
        <p:spPr bwMode="auto">
          <a:xfrm>
            <a:off x="4648200" y="1752600"/>
            <a:ext cx="40830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8" name="Picture 2" descr="http://upload.wikimedia.org/wikipedia/commons/thumb/8/85/Sbh_s600.JPG/220px-Sbh_s6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509713"/>
            <a:ext cx="30480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Çalışmalar</a:t>
            </a:r>
            <a:r>
              <a:rPr lang="en-US" dirty="0"/>
              <a:t>, </a:t>
            </a:r>
            <a:r>
              <a:rPr lang="en-US" dirty="0" err="1"/>
              <a:t>işveren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görevlendirilen</a:t>
            </a:r>
            <a:r>
              <a:rPr lang="en-US" dirty="0"/>
              <a:t> </a:t>
            </a:r>
            <a:r>
              <a:rPr lang="en-US" dirty="0" err="1"/>
              <a:t>ehil</a:t>
            </a:r>
            <a:r>
              <a:rPr lang="en-US" dirty="0"/>
              <a:t> </a:t>
            </a:r>
            <a:r>
              <a:rPr lang="en-US" dirty="0" err="1"/>
              <a:t>kişi</a:t>
            </a:r>
            <a:r>
              <a:rPr lang="en-US" dirty="0"/>
              <a:t> </a:t>
            </a:r>
            <a:r>
              <a:rPr lang="en-US" dirty="0" err="1"/>
              <a:t>gözetiminde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 err="1"/>
              <a:t>Kazı</a:t>
            </a:r>
            <a:r>
              <a:rPr lang="en-US" dirty="0"/>
              <a:t> (</a:t>
            </a:r>
            <a:r>
              <a:rPr lang="en-US" dirty="0" err="1"/>
              <a:t>yan</a:t>
            </a:r>
            <a:r>
              <a:rPr lang="en-US" dirty="0"/>
              <a:t>) </a:t>
            </a:r>
            <a:r>
              <a:rPr lang="en-US" dirty="0" err="1"/>
              <a:t>yüzlerinde</a:t>
            </a:r>
            <a:r>
              <a:rPr lang="en-US" dirty="0"/>
              <a:t> </a:t>
            </a:r>
            <a:r>
              <a:rPr lang="en-US" dirty="0" err="1"/>
              <a:t>aşağıda</a:t>
            </a:r>
            <a:r>
              <a:rPr lang="en-US" dirty="0"/>
              <a:t> </a:t>
            </a:r>
            <a:r>
              <a:rPr lang="en-US" dirty="0" err="1"/>
              <a:t>belirtilen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,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sonucunda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ortamının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belirtilmeden</a:t>
            </a:r>
            <a:r>
              <a:rPr lang="en-US" dirty="0"/>
              <a:t> </a:t>
            </a:r>
            <a:r>
              <a:rPr lang="en-US" dirty="0" err="1"/>
              <a:t>çalışmaya</a:t>
            </a:r>
            <a:r>
              <a:rPr lang="en-US" dirty="0"/>
              <a:t> </a:t>
            </a:r>
            <a:r>
              <a:rPr lang="en-US" dirty="0" err="1"/>
              <a:t>başlanılmaz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Her </a:t>
            </a:r>
            <a:r>
              <a:rPr lang="en-US" dirty="0" err="1"/>
              <a:t>vardiyadan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Patlatma</a:t>
            </a:r>
            <a:r>
              <a:rPr lang="en-US" dirty="0"/>
              <a:t> </a:t>
            </a:r>
            <a:r>
              <a:rPr lang="en-US" dirty="0" err="1"/>
              <a:t>yapılıyorsa</a:t>
            </a:r>
            <a:r>
              <a:rPr lang="en-US" dirty="0"/>
              <a:t> her </a:t>
            </a:r>
            <a:r>
              <a:rPr lang="en-US" dirty="0" err="1"/>
              <a:t>patlatmadan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Beklenmedik</a:t>
            </a:r>
            <a:r>
              <a:rPr lang="en-US" dirty="0"/>
              <a:t> </a:t>
            </a:r>
            <a:r>
              <a:rPr lang="en-US" dirty="0" err="1"/>
              <a:t>parça</a:t>
            </a:r>
            <a:r>
              <a:rPr lang="en-US" dirty="0"/>
              <a:t> </a:t>
            </a:r>
            <a:r>
              <a:rPr lang="en-US" dirty="0" err="1"/>
              <a:t>düşmelerinden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Desteklerdeki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zarardan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Şiddetli</a:t>
            </a:r>
            <a:r>
              <a:rPr lang="en-US" dirty="0"/>
              <a:t> </a:t>
            </a:r>
            <a:r>
              <a:rPr lang="en-US" dirty="0" err="1"/>
              <a:t>yağış</a:t>
            </a:r>
            <a:r>
              <a:rPr lang="en-US" dirty="0"/>
              <a:t>, don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kardan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Ehil kişi ve kontrol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740D49-0DB0-4911-8469-A699B0460DDC}" type="datetime1">
              <a:rPr lang="tr-TR" smtClean="0"/>
              <a:pPr>
                <a:defRPr/>
              </a:pPr>
              <a:t>2.12.2020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İnşaat İş Güvenliği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9BDB0-6DE9-4BCA-A15B-790D35C69E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004E864-9234-4984-9503-F4CF11008052}" type="datetime1">
              <a:rPr lang="tr-TR" smtClean="0"/>
              <a:pPr/>
              <a:t>2.12.2020</a:t>
            </a:fld>
            <a:endParaRPr lang="en-US"/>
          </a:p>
        </p:txBody>
      </p:sp>
      <p:sp>
        <p:nvSpPr>
          <p:cNvPr id="1116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FBAB424-C90E-4DBC-ABA5-807C0DB47D9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525963"/>
          </a:xfrm>
        </p:spPr>
        <p:txBody>
          <a:bodyPr>
            <a:normAutofit/>
          </a:bodyPr>
          <a:lstStyle/>
          <a:p>
            <a:pPr marL="469900" indent="-469900" eaLnBrk="1" hangingPunct="1">
              <a:lnSpc>
                <a:spcPct val="90000"/>
              </a:lnSpc>
            </a:pPr>
            <a:r>
              <a:rPr kumimoji="1" lang="tr-TR" sz="2800" dirty="0"/>
              <a:t>Kazıların her bölümü her gün en az 1 defa kontrol edilecek ve çalışmasında sakınca olduğu anlaşılırsa sakınca giderilinceye kadar iş durdurulacaktır. </a:t>
            </a:r>
          </a:p>
          <a:p>
            <a:pPr marL="469900" indent="-469900" eaLnBrk="1" hangingPunct="1">
              <a:lnSpc>
                <a:spcPct val="90000"/>
              </a:lnSpc>
            </a:pPr>
            <a:r>
              <a:rPr lang="tr-TR" sz="2800" dirty="0"/>
              <a:t>Aşağıdaki konularla ilgili eğitimli olmalı:</a:t>
            </a:r>
          </a:p>
          <a:p>
            <a:pPr marL="908050" lvl="1" indent="-436563" eaLnBrk="1" hangingPunct="1">
              <a:lnSpc>
                <a:spcPct val="90000"/>
              </a:lnSpc>
            </a:pPr>
            <a:r>
              <a:rPr lang="tr-TR" sz="2400" dirty="0"/>
              <a:t>Zemin sınıflandırması</a:t>
            </a:r>
          </a:p>
          <a:p>
            <a:pPr marL="908050" lvl="1" indent="-436563" eaLnBrk="1" hangingPunct="1">
              <a:lnSpc>
                <a:spcPct val="90000"/>
              </a:lnSpc>
            </a:pPr>
            <a:r>
              <a:rPr lang="tr-TR" sz="2400" dirty="0"/>
              <a:t>Korunma sistemlerinin kullanılışı</a:t>
            </a:r>
          </a:p>
          <a:p>
            <a:pPr marL="908050" lvl="1" indent="-436563" eaLnBrk="1" hangingPunct="1">
              <a:lnSpc>
                <a:spcPct val="90000"/>
              </a:lnSpc>
            </a:pPr>
            <a:r>
              <a:rPr lang="tr-TR" sz="2400" dirty="0"/>
              <a:t>Standartlar ve Mevzuat</a:t>
            </a:r>
          </a:p>
          <a:p>
            <a:pPr marL="469900" indent="-469900" eaLnBrk="1" hangingPunct="1">
              <a:lnSpc>
                <a:spcPct val="90000"/>
              </a:lnSpc>
            </a:pPr>
            <a:r>
              <a:rPr lang="tr-TR" sz="2800" dirty="0"/>
              <a:t>Tehlikeleri hemen tespit edip düzeltebilecek bilgiye sahip</a:t>
            </a:r>
            <a:endParaRPr lang="en-US" sz="2800" dirty="0"/>
          </a:p>
        </p:txBody>
      </p:sp>
      <p:sp>
        <p:nvSpPr>
          <p:cNvPr id="11162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İnşaat İş Güvenliği</a:t>
            </a:r>
          </a:p>
        </p:txBody>
      </p:sp>
      <p:sp>
        <p:nvSpPr>
          <p:cNvPr id="111625" name="Rectangle 9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tr-TR" sz="4100" b="1" dirty="0">
                <a:solidFill>
                  <a:schemeClr val="tx2"/>
                </a:solidFill>
                <a:latin typeface="Lucida Sans Unicode" pitchFamily="34" charset="0"/>
              </a:rPr>
              <a:t>Yetkin Kişi (Yabancı mevzuat)</a:t>
            </a:r>
            <a:endParaRPr lang="en-US" sz="4100" b="1" dirty="0">
              <a:solidFill>
                <a:schemeClr val="tx2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8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78EB408-F642-4A8F-BB19-B7FA17B32A3D}" type="datetime1">
              <a:rPr lang="tr-TR" smtClean="0"/>
              <a:pPr/>
              <a:t>2.12.2020</a:t>
            </a:fld>
            <a:endParaRPr lang="en-US"/>
          </a:p>
        </p:txBody>
      </p:sp>
      <p:sp>
        <p:nvSpPr>
          <p:cNvPr id="1239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A1D288B-8D0E-453A-8268-4EA4B20262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pPr marL="469900" indent="-469900" eaLnBrk="1" hangingPunct="1"/>
            <a:r>
              <a:rPr lang="en-US" sz="2400" dirty="0" err="1"/>
              <a:t>Kazı</a:t>
            </a:r>
            <a:r>
              <a:rPr lang="en-US" sz="2400" dirty="0"/>
              <a:t> </a:t>
            </a:r>
            <a:r>
              <a:rPr lang="en-US" sz="2400" dirty="0" err="1"/>
              <a:t>işlerinde</a:t>
            </a:r>
            <a:r>
              <a:rPr lang="en-US" sz="2400" dirty="0"/>
              <a:t> </a:t>
            </a:r>
            <a:r>
              <a:rPr lang="en-US" sz="2400" dirty="0" err="1"/>
              <a:t>çalışanların</a:t>
            </a:r>
            <a:r>
              <a:rPr lang="en-US" sz="2400" dirty="0"/>
              <a:t> </a:t>
            </a:r>
            <a:r>
              <a:rPr lang="en-US" sz="2400" dirty="0" err="1"/>
              <a:t>çalışma</a:t>
            </a:r>
            <a:r>
              <a:rPr lang="en-US" sz="2400" dirty="0"/>
              <a:t> </a:t>
            </a:r>
            <a:r>
              <a:rPr lang="en-US" sz="2400" dirty="0" err="1"/>
              <a:t>alanına</a:t>
            </a:r>
            <a:r>
              <a:rPr lang="en-US" sz="2400" dirty="0"/>
              <a:t> </a:t>
            </a:r>
            <a:r>
              <a:rPr lang="en-US" sz="2400" dirty="0" err="1"/>
              <a:t>ulaşmaları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uygun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güvenli</a:t>
            </a:r>
            <a:r>
              <a:rPr lang="en-US" sz="2400" dirty="0"/>
              <a:t> </a:t>
            </a:r>
            <a:r>
              <a:rPr lang="en-US" sz="2400" dirty="0" err="1"/>
              <a:t>yöntemler</a:t>
            </a:r>
            <a:r>
              <a:rPr lang="en-US" sz="2400" dirty="0"/>
              <a:t> </a:t>
            </a:r>
            <a:r>
              <a:rPr lang="tr-TR" sz="2400" dirty="0"/>
              <a:t>(merdiven, vb.) </a:t>
            </a:r>
            <a:r>
              <a:rPr lang="en-US" sz="2400" dirty="0" err="1"/>
              <a:t>kullanılır</a:t>
            </a:r>
            <a:endParaRPr lang="tr-TR" sz="2400" dirty="0"/>
          </a:p>
          <a:p>
            <a:pPr marL="469900" indent="-469900" eaLnBrk="1" hangingPunct="1"/>
            <a:r>
              <a:rPr lang="tr-TR" sz="2400" dirty="0"/>
              <a:t>D</a:t>
            </a:r>
            <a:r>
              <a:rPr lang="en-US" sz="2400" dirty="0" err="1"/>
              <a:t>estek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setlerin</a:t>
            </a:r>
            <a:r>
              <a:rPr lang="en-US" sz="2400" dirty="0"/>
              <a:t> </a:t>
            </a:r>
            <a:r>
              <a:rPr lang="en-US" sz="2400" dirty="0" err="1"/>
              <a:t>iniş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çıkış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kullanılması</a:t>
            </a:r>
            <a:r>
              <a:rPr lang="en-US" sz="2400" dirty="0"/>
              <a:t> </a:t>
            </a:r>
            <a:r>
              <a:rPr lang="en-US" sz="2400" dirty="0" err="1"/>
              <a:t>engellenir</a:t>
            </a:r>
            <a:r>
              <a:rPr lang="en-US" sz="2400" dirty="0"/>
              <a:t>.</a:t>
            </a:r>
            <a:endParaRPr lang="tr-TR" sz="2400" dirty="0"/>
          </a:p>
          <a:p>
            <a:pPr marL="469900" indent="-469900" eaLnBrk="1" hangingPunct="1"/>
            <a:r>
              <a:rPr lang="tr-TR" sz="2400" dirty="0"/>
              <a:t>Merdiven yaklaşık 1 metre kazıdan yukarı taşmalı</a:t>
            </a:r>
          </a:p>
          <a:p>
            <a:pPr marL="469900" indent="-469900" eaLnBrk="1" hangingPunct="1"/>
            <a:r>
              <a:rPr lang="tr-TR" sz="2400" dirty="0"/>
              <a:t>Düşmeye karşı korkuluk kullanılmalı</a:t>
            </a:r>
          </a:p>
          <a:p>
            <a:pPr marL="469900" indent="-469900" eaLnBrk="1" hangingPunct="1"/>
            <a:endParaRPr lang="tr-TR" sz="2500" dirty="0"/>
          </a:p>
        </p:txBody>
      </p:sp>
      <p:pic>
        <p:nvPicPr>
          <p:cNvPr id="672772" name="Picture 4" descr="trench-haz-rec-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676400"/>
            <a:ext cx="3657600" cy="3011488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</p:pic>
      <p:sp>
        <p:nvSpPr>
          <p:cNvPr id="672775" name="Line 7"/>
          <p:cNvSpPr>
            <a:spLocks noChangeShapeType="1"/>
          </p:cNvSpPr>
          <p:nvPr/>
        </p:nvSpPr>
        <p:spPr bwMode="auto">
          <a:xfrm>
            <a:off x="6400800" y="16764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11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İnşaat İş Güvenliği</a:t>
            </a:r>
          </a:p>
        </p:txBody>
      </p:sp>
      <p:sp>
        <p:nvSpPr>
          <p:cNvPr id="123912" name="Rectangle 13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tr-TR" sz="4100" b="1">
                <a:solidFill>
                  <a:schemeClr val="tx2"/>
                </a:solidFill>
                <a:latin typeface="Lucida Sans Unicode" pitchFamily="34" charset="0"/>
              </a:rPr>
              <a:t>Kazıya Giriş-Çıkış</a:t>
            </a:r>
            <a:endParaRPr lang="en-US" sz="4100" b="1">
              <a:solidFill>
                <a:schemeClr val="tx2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7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çıkan</a:t>
            </a:r>
            <a:r>
              <a:rPr lang="en-US" dirty="0"/>
              <a:t> </a:t>
            </a:r>
            <a:r>
              <a:rPr lang="en-US" dirty="0" err="1"/>
              <a:t>tozların</a:t>
            </a:r>
            <a:r>
              <a:rPr lang="en-US" dirty="0"/>
              <a:t> </a:t>
            </a:r>
            <a:r>
              <a:rPr lang="en-US" dirty="0" err="1"/>
              <a:t>çalışanların</a:t>
            </a:r>
            <a:r>
              <a:rPr lang="en-US" dirty="0"/>
              <a:t> </a:t>
            </a:r>
            <a:r>
              <a:rPr lang="en-US" dirty="0" err="1"/>
              <a:t>sağlığına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vermemesi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tedbirler</a:t>
            </a:r>
            <a:r>
              <a:rPr lang="en-US" dirty="0"/>
              <a:t> </a:t>
            </a:r>
            <a:r>
              <a:rPr lang="en-US" dirty="0" err="1"/>
              <a:t>alınır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alanında</a:t>
            </a:r>
            <a:r>
              <a:rPr lang="en-US" dirty="0"/>
              <a:t> </a:t>
            </a:r>
            <a:r>
              <a:rPr lang="en-US" dirty="0" err="1"/>
              <a:t>zararlı</a:t>
            </a:r>
            <a:r>
              <a:rPr lang="en-US" dirty="0"/>
              <a:t> </a:t>
            </a:r>
            <a:r>
              <a:rPr lang="en-US" dirty="0" err="1"/>
              <a:t>kimyasalların</a:t>
            </a:r>
            <a:r>
              <a:rPr lang="en-US" dirty="0"/>
              <a:t>, </a:t>
            </a:r>
            <a:r>
              <a:rPr lang="en-US" dirty="0" err="1"/>
              <a:t>zehirli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boğucu</a:t>
            </a:r>
            <a:r>
              <a:rPr lang="en-US" dirty="0"/>
              <a:t> </a:t>
            </a:r>
            <a:r>
              <a:rPr lang="en-US" dirty="0" err="1"/>
              <a:t>gazların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serbest</a:t>
            </a:r>
            <a:r>
              <a:rPr lang="en-US" dirty="0"/>
              <a:t> </a:t>
            </a:r>
            <a:r>
              <a:rPr lang="en-US" dirty="0" err="1"/>
              <a:t>silis</a:t>
            </a:r>
            <a:r>
              <a:rPr lang="en-US" dirty="0"/>
              <a:t> </a:t>
            </a:r>
            <a:r>
              <a:rPr lang="en-US" dirty="0" err="1"/>
              <a:t>tozları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tehlikeli</a:t>
            </a:r>
            <a:r>
              <a:rPr lang="en-US" dirty="0"/>
              <a:t> </a:t>
            </a:r>
            <a:r>
              <a:rPr lang="en-US" dirty="0" err="1"/>
              <a:t>maddelerin</a:t>
            </a:r>
            <a:r>
              <a:rPr lang="en-US" dirty="0"/>
              <a:t> </a:t>
            </a:r>
            <a:r>
              <a:rPr lang="en-US" dirty="0" err="1"/>
              <a:t>bulunduğunun</a:t>
            </a:r>
            <a:r>
              <a:rPr lang="en-US" dirty="0"/>
              <a:t> </a:t>
            </a:r>
            <a:r>
              <a:rPr lang="en-US" dirty="0" err="1"/>
              <a:t>anlaşılması</a:t>
            </a:r>
            <a:r>
              <a:rPr lang="en-US" dirty="0"/>
              <a:t> </a:t>
            </a:r>
            <a:r>
              <a:rPr lang="en-US" dirty="0" err="1"/>
              <a:t>halinde</a:t>
            </a:r>
            <a:r>
              <a:rPr lang="en-US" dirty="0"/>
              <a:t>, </a:t>
            </a:r>
            <a:r>
              <a:rPr lang="en-US" dirty="0" err="1"/>
              <a:t>çalışanlar</a:t>
            </a:r>
            <a:r>
              <a:rPr lang="en-US" dirty="0"/>
              <a:t> </a:t>
            </a:r>
            <a:r>
              <a:rPr lang="en-US" dirty="0" err="1"/>
              <a:t>derhal</a:t>
            </a:r>
            <a:r>
              <a:rPr lang="en-US" dirty="0"/>
              <a:t> </a:t>
            </a:r>
            <a:r>
              <a:rPr lang="en-US" dirty="0" err="1"/>
              <a:t>oradan</a:t>
            </a:r>
            <a:r>
              <a:rPr lang="en-US" dirty="0"/>
              <a:t> </a:t>
            </a:r>
            <a:r>
              <a:rPr lang="en-US" dirty="0" err="1"/>
              <a:t>uzaklaştırılarak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tedbirler</a:t>
            </a:r>
            <a:r>
              <a:rPr lang="en-US" dirty="0"/>
              <a:t> </a:t>
            </a:r>
            <a:r>
              <a:rPr lang="en-US" dirty="0" err="1"/>
              <a:t>alınır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ortamı</a:t>
            </a:r>
            <a:r>
              <a:rPr lang="en-US" dirty="0"/>
              <a:t> </a:t>
            </a:r>
            <a:r>
              <a:rPr lang="en-US" dirty="0" err="1"/>
              <a:t>sağlanmadan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çalışmaya</a:t>
            </a:r>
            <a:r>
              <a:rPr lang="en-US" dirty="0"/>
              <a:t> </a:t>
            </a:r>
            <a:r>
              <a:rPr lang="en-US" dirty="0" err="1"/>
              <a:t>başlanmaz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Tehlikeli atmosfer ve tozlar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740D49-0DB0-4911-8469-A699B0460DDC}" type="datetime1">
              <a:rPr lang="tr-TR" smtClean="0"/>
              <a:pPr>
                <a:defRPr/>
              </a:pPr>
              <a:t>2.12.2020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İnşaat İş Güvenliği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9BDB0-6DE9-4BCA-A15B-790D35C69E6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Kazı</a:t>
            </a:r>
            <a:r>
              <a:rPr lang="en-US" sz="2800" dirty="0"/>
              <a:t> </a:t>
            </a:r>
            <a:r>
              <a:rPr lang="en-US" sz="2800" dirty="0" err="1"/>
              <a:t>mahallinde</a:t>
            </a:r>
            <a:r>
              <a:rPr lang="en-US" sz="2800" dirty="0"/>
              <a:t> </a:t>
            </a:r>
            <a:r>
              <a:rPr lang="en-US" sz="2800" dirty="0" err="1"/>
              <a:t>bulunan</a:t>
            </a:r>
            <a:r>
              <a:rPr lang="en-US" sz="2800" dirty="0"/>
              <a:t> </a:t>
            </a:r>
            <a:r>
              <a:rPr lang="en-US" sz="2800" dirty="0" err="1"/>
              <a:t>hareketli</a:t>
            </a:r>
            <a:r>
              <a:rPr lang="en-US" sz="2800" dirty="0"/>
              <a:t> </a:t>
            </a:r>
            <a:r>
              <a:rPr lang="en-US" sz="2800" dirty="0" err="1"/>
              <a:t>araçlar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kazı</a:t>
            </a:r>
            <a:r>
              <a:rPr lang="en-US" sz="2800" dirty="0"/>
              <a:t> </a:t>
            </a:r>
            <a:r>
              <a:rPr lang="en-US" sz="2800" dirty="0" err="1"/>
              <a:t>stabilitesini</a:t>
            </a:r>
            <a:r>
              <a:rPr lang="en-US" sz="2800" dirty="0"/>
              <a:t> </a:t>
            </a:r>
            <a:r>
              <a:rPr lang="en-US" sz="2800" dirty="0" err="1"/>
              <a:t>etkileyebilecek</a:t>
            </a:r>
            <a:r>
              <a:rPr lang="en-US" sz="2800" dirty="0"/>
              <a:t> </a:t>
            </a:r>
            <a:r>
              <a:rPr lang="en-US" sz="2800" dirty="0" err="1"/>
              <a:t>diğer</a:t>
            </a:r>
            <a:r>
              <a:rPr lang="en-US" sz="2800" dirty="0"/>
              <a:t> </a:t>
            </a:r>
            <a:r>
              <a:rPr lang="en-US" sz="2800" dirty="0" err="1"/>
              <a:t>araçlar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en-US" sz="2800" dirty="0" err="1"/>
              <a:t>kazı</a:t>
            </a:r>
            <a:r>
              <a:rPr lang="en-US" sz="2800" dirty="0"/>
              <a:t> </a:t>
            </a:r>
            <a:r>
              <a:rPr lang="en-US" sz="2800" dirty="0" err="1"/>
              <a:t>kenarı</a:t>
            </a:r>
            <a:r>
              <a:rPr lang="en-US" sz="2800" dirty="0"/>
              <a:t> </a:t>
            </a:r>
            <a:r>
              <a:rPr lang="en-US" sz="2800" dirty="0" err="1"/>
              <a:t>arasında</a:t>
            </a:r>
            <a:r>
              <a:rPr lang="en-US" sz="2800" dirty="0"/>
              <a:t> </a:t>
            </a:r>
            <a:r>
              <a:rPr lang="en-US" sz="2800" dirty="0" err="1"/>
              <a:t>gerekli</a:t>
            </a:r>
            <a:r>
              <a:rPr lang="en-US" sz="2800" dirty="0"/>
              <a:t> </a:t>
            </a:r>
            <a:r>
              <a:rPr lang="en-US" sz="2800" dirty="0" err="1"/>
              <a:t>güvenlik</a:t>
            </a:r>
            <a:r>
              <a:rPr lang="en-US" sz="2800" dirty="0"/>
              <a:t> </a:t>
            </a:r>
            <a:r>
              <a:rPr lang="en-US" sz="2800" dirty="0" err="1"/>
              <a:t>mesafesi</a:t>
            </a:r>
            <a:r>
              <a:rPr lang="en-US" sz="2800" dirty="0"/>
              <a:t> </a:t>
            </a:r>
            <a:r>
              <a:rPr lang="en-US" sz="2800" dirty="0" err="1"/>
              <a:t>bırakılır</a:t>
            </a:r>
            <a:r>
              <a:rPr lang="en-US" sz="2800" dirty="0"/>
              <a:t>.</a:t>
            </a:r>
            <a:endParaRPr lang="tr-TR" sz="2800" dirty="0"/>
          </a:p>
          <a:p>
            <a:r>
              <a:rPr lang="en-US" sz="2800" dirty="0" err="1"/>
              <a:t>Makinelerle</a:t>
            </a:r>
            <a:r>
              <a:rPr lang="en-US" sz="2800" dirty="0"/>
              <a:t> </a:t>
            </a:r>
            <a:r>
              <a:rPr lang="en-US" sz="2800" dirty="0" err="1"/>
              <a:t>yapılan</a:t>
            </a:r>
            <a:r>
              <a:rPr lang="en-US" sz="2800" dirty="0"/>
              <a:t> </a:t>
            </a:r>
            <a:r>
              <a:rPr lang="en-US" sz="2800" dirty="0" err="1"/>
              <a:t>kazı</a:t>
            </a:r>
            <a:r>
              <a:rPr lang="en-US" sz="2800" dirty="0"/>
              <a:t> </a:t>
            </a:r>
            <a:r>
              <a:rPr lang="en-US" sz="2800" dirty="0" err="1"/>
              <a:t>işlerinde</a:t>
            </a:r>
            <a:r>
              <a:rPr lang="en-US" sz="2800" dirty="0"/>
              <a:t>,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makinelerin</a:t>
            </a:r>
            <a:r>
              <a:rPr lang="en-US" sz="2800" dirty="0"/>
              <a:t> </a:t>
            </a:r>
            <a:r>
              <a:rPr lang="en-US" sz="2800" dirty="0" err="1"/>
              <a:t>hareket</a:t>
            </a:r>
            <a:r>
              <a:rPr lang="en-US" sz="2800" dirty="0"/>
              <a:t> </a:t>
            </a:r>
            <a:r>
              <a:rPr lang="en-US" sz="2800" dirty="0" err="1"/>
              <a:t>alanına</a:t>
            </a:r>
            <a:r>
              <a:rPr lang="en-US" sz="2800" dirty="0"/>
              <a:t> </a:t>
            </a:r>
            <a:r>
              <a:rPr lang="en-US" sz="2800" dirty="0" err="1"/>
              <a:t>çalışanların</a:t>
            </a:r>
            <a:r>
              <a:rPr lang="en-US" sz="2800" dirty="0"/>
              <a:t> </a:t>
            </a:r>
            <a:r>
              <a:rPr lang="en-US" sz="2800" dirty="0" err="1"/>
              <a:t>girmelerine</a:t>
            </a:r>
            <a:r>
              <a:rPr lang="en-US" sz="2800" dirty="0"/>
              <a:t> </a:t>
            </a:r>
            <a:r>
              <a:rPr lang="en-US" sz="2800" dirty="0" err="1"/>
              <a:t>izin</a:t>
            </a:r>
            <a:r>
              <a:rPr lang="en-US" sz="2800" dirty="0"/>
              <a:t> </a:t>
            </a:r>
            <a:r>
              <a:rPr lang="en-US" sz="2800" dirty="0" err="1"/>
              <a:t>verilmez</a:t>
            </a:r>
            <a:r>
              <a:rPr lang="en-US" sz="2800" dirty="0"/>
              <a:t>.</a:t>
            </a:r>
            <a:endParaRPr lang="tr-TR" sz="2800" dirty="0"/>
          </a:p>
          <a:p>
            <a:r>
              <a:rPr lang="tr-TR" sz="2800" dirty="0"/>
              <a:t>Civarda çalışan araçlar için el sinyalleri veya bayrak kullanan kişi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Kazı civarında çalışan araçlar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740D49-0DB0-4911-8469-A699B0460DDC}" type="datetime1">
              <a:rPr lang="tr-TR" smtClean="0"/>
              <a:pPr>
                <a:defRPr/>
              </a:pPr>
              <a:t>2.12.2020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İnşaat İş Güvenliği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9BDB0-6DE9-4BCA-A15B-790D35C69E6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4515181-520D-44F1-8A75-F08E84B2F5CA}" type="datetime1">
              <a:rPr lang="tr-TR" smtClean="0"/>
              <a:pPr/>
              <a:t>2.12.2020</a:t>
            </a:fld>
            <a:endParaRPr lang="en-US"/>
          </a:p>
        </p:txBody>
      </p:sp>
      <p:sp>
        <p:nvSpPr>
          <p:cNvPr id="1249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A58EABB-FA16-4F25-94E7-CC936394A85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9577" name="Rectangle 9"/>
          <p:cNvSpPr>
            <a:spLocks noGrp="1"/>
          </p:cNvSpPr>
          <p:nvPr>
            <p:ph type="title" idx="4294967295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tr-TR">
                <a:effectLst/>
              </a:rPr>
              <a:t>Diğer Güvenlik Önlemleri</a:t>
            </a:r>
            <a:endParaRPr lang="en-US">
              <a:effectLst/>
            </a:endParaRP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indent="-469900" eaLnBrk="1" hangingPunct="1"/>
            <a:r>
              <a:rPr lang="en-US" sz="2800" dirty="0" err="1"/>
              <a:t>Kazı</a:t>
            </a:r>
            <a:r>
              <a:rPr lang="en-US" sz="2800" dirty="0"/>
              <a:t> </a:t>
            </a:r>
            <a:r>
              <a:rPr lang="en-US" sz="2800" dirty="0" err="1"/>
              <a:t>alanından</a:t>
            </a:r>
            <a:r>
              <a:rPr lang="en-US" sz="2800" dirty="0"/>
              <a:t> </a:t>
            </a:r>
            <a:r>
              <a:rPr lang="en-US" sz="2800" dirty="0" err="1"/>
              <a:t>çıkartılan</a:t>
            </a:r>
            <a:r>
              <a:rPr lang="en-US" sz="2800" dirty="0"/>
              <a:t> </a:t>
            </a:r>
            <a:r>
              <a:rPr lang="en-US" sz="2800" dirty="0" err="1"/>
              <a:t>hafriyat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en-US" sz="2800" dirty="0" err="1"/>
              <a:t>kazı</a:t>
            </a:r>
            <a:r>
              <a:rPr lang="en-US" sz="2800" dirty="0"/>
              <a:t> </a:t>
            </a:r>
            <a:r>
              <a:rPr lang="en-US" sz="2800" dirty="0" err="1"/>
              <a:t>kenarı</a:t>
            </a:r>
            <a:r>
              <a:rPr lang="en-US" sz="2800" dirty="0"/>
              <a:t> </a:t>
            </a:r>
            <a:r>
              <a:rPr lang="en-US" sz="2800" dirty="0" err="1"/>
              <a:t>arasında</a:t>
            </a:r>
            <a:r>
              <a:rPr lang="en-US" sz="2800" dirty="0"/>
              <a:t> </a:t>
            </a:r>
            <a:r>
              <a:rPr lang="en-US" sz="2800" dirty="0" err="1"/>
              <a:t>yeterli</a:t>
            </a:r>
            <a:r>
              <a:rPr lang="en-US" sz="2800" dirty="0"/>
              <a:t> </a:t>
            </a:r>
            <a:r>
              <a:rPr lang="en-US" sz="2800" dirty="0" err="1"/>
              <a:t>mesafe</a:t>
            </a:r>
            <a:r>
              <a:rPr lang="en-US" sz="2800" dirty="0"/>
              <a:t> </a:t>
            </a:r>
            <a:r>
              <a:rPr lang="en-US" sz="2800" dirty="0" err="1"/>
              <a:t>bulundurulur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hafriyatın</a:t>
            </a:r>
            <a:r>
              <a:rPr lang="en-US" sz="2800" dirty="0"/>
              <a:t> </a:t>
            </a:r>
            <a:r>
              <a:rPr lang="en-US" sz="2800" dirty="0" err="1"/>
              <a:t>kazı</a:t>
            </a:r>
            <a:r>
              <a:rPr lang="en-US" sz="2800" dirty="0"/>
              <a:t> </a:t>
            </a:r>
            <a:r>
              <a:rPr lang="en-US" sz="2800" dirty="0" err="1"/>
              <a:t>alanına</a:t>
            </a:r>
            <a:r>
              <a:rPr lang="en-US" sz="2800" dirty="0"/>
              <a:t> </a:t>
            </a:r>
            <a:r>
              <a:rPr lang="en-US" sz="2800" dirty="0" err="1"/>
              <a:t>akma</a:t>
            </a:r>
            <a:r>
              <a:rPr lang="en-US" sz="2800" dirty="0"/>
              <a:t> </a:t>
            </a:r>
            <a:r>
              <a:rPr lang="en-US" sz="2800" dirty="0" err="1"/>
              <a:t>riski</a:t>
            </a:r>
            <a:r>
              <a:rPr lang="en-US" sz="2800" dirty="0"/>
              <a:t> </a:t>
            </a:r>
            <a:r>
              <a:rPr lang="en-US" sz="2800" dirty="0" err="1"/>
              <a:t>bulunuyorsa</a:t>
            </a:r>
            <a:r>
              <a:rPr lang="en-US" sz="2800" dirty="0"/>
              <a:t> </a:t>
            </a:r>
            <a:r>
              <a:rPr lang="en-US" sz="2800" dirty="0" err="1"/>
              <a:t>uygun</a:t>
            </a:r>
            <a:r>
              <a:rPr lang="en-US" sz="2800" dirty="0"/>
              <a:t> </a:t>
            </a:r>
            <a:r>
              <a:rPr lang="en-US" sz="2800" dirty="0" err="1"/>
              <a:t>bariyerler</a:t>
            </a:r>
            <a:r>
              <a:rPr lang="en-US" sz="2800" dirty="0"/>
              <a:t> </a:t>
            </a:r>
            <a:r>
              <a:rPr lang="en-US" sz="2800" dirty="0" err="1"/>
              <a:t>kullanılır</a:t>
            </a:r>
            <a:r>
              <a:rPr lang="en-US" sz="2800" dirty="0"/>
              <a:t>. </a:t>
            </a:r>
            <a:endParaRPr lang="tr-TR" sz="2800" dirty="0"/>
          </a:p>
          <a:p>
            <a:pPr marL="469900" indent="-469900" eaLnBrk="1" hangingPunct="1"/>
            <a:r>
              <a:rPr lang="tr-TR" sz="2800" dirty="0"/>
              <a:t>Kazı işlerinde yağış sırasında işçi çalıştırılmaz. Yağışın durmasından ve güvenlik tedbirlerinin alınmasından sonra işçi çalıştırılabilir.</a:t>
            </a:r>
            <a:endParaRPr lang="en-US" sz="2800" dirty="0"/>
          </a:p>
        </p:txBody>
      </p:sp>
      <p:sp>
        <p:nvSpPr>
          <p:cNvPr id="12493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İnşaat İş Güvenliği</a:t>
            </a: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3E9572F-9D1F-4818-AF27-F6122223998A}" type="datetime1">
              <a:rPr lang="tr-TR" smtClean="0"/>
              <a:pPr/>
              <a:t>2.12.2020</a:t>
            </a:fld>
            <a:endParaRPr lang="en-US"/>
          </a:p>
        </p:txBody>
      </p:sp>
      <p:sp>
        <p:nvSpPr>
          <p:cNvPr id="1259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C22BC2C-3AA9-4482-86CA-C9C01C1BEFF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78915" name="Picture 3" descr="trench-haz-rec-1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1752600"/>
            <a:ext cx="3886200" cy="4324350"/>
          </a:xfrm>
          <a:noFill/>
          <a:ln>
            <a:solidFill>
              <a:srgbClr val="000099"/>
            </a:solidFill>
          </a:ln>
        </p:spPr>
      </p:pic>
      <p:pic>
        <p:nvPicPr>
          <p:cNvPr id="678916" name="Picture 4" descr="trench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4113" y="1676400"/>
            <a:ext cx="3494087" cy="442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8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İnşaat İş Güvenliği</a:t>
            </a:r>
          </a:p>
        </p:txBody>
      </p:sp>
      <p:sp>
        <p:nvSpPr>
          <p:cNvPr id="125959" name="Rectangle 10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tr-TR" sz="4100" b="1">
                <a:solidFill>
                  <a:schemeClr val="tx2"/>
                </a:solidFill>
                <a:latin typeface="Lucida Sans Unicode" pitchFamily="34" charset="0"/>
              </a:rPr>
              <a:t>Yanlış Uygulamalar</a:t>
            </a:r>
            <a:endParaRPr lang="en-US" sz="4100" b="1">
              <a:solidFill>
                <a:schemeClr val="tx2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1EFA0E9-6A22-4BB5-BD95-522ABC133D22}" type="datetime1">
              <a:rPr lang="tr-TR" smtClean="0"/>
              <a:pPr/>
              <a:t>2.12.2020</a:t>
            </a:fld>
            <a:endParaRPr lang="en-US"/>
          </a:p>
        </p:txBody>
      </p:sp>
      <p:sp>
        <p:nvSpPr>
          <p:cNvPr id="1269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6362E77-82BE-41D8-BBA8-A4FDE1D63EE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2649" name="Rectangle 9"/>
          <p:cNvSpPr>
            <a:spLocks noGrp="1"/>
          </p:cNvSpPr>
          <p:nvPr>
            <p:ph type="title" idx="4294967295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tr-TR" dirty="0">
                <a:effectLst/>
              </a:rPr>
              <a:t>YERALTI İŞLERİ</a:t>
            </a:r>
            <a:endParaRPr lang="en-US" dirty="0">
              <a:effectLst/>
            </a:endParaRPr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200" dirty="0"/>
              <a:t>Yer altı işlerinde, delme ve kazma sırasında işçilerin sağlığını koruyacak ve güvenliğini sağlayacak yeterli ve uygun havalandırma tesisatı yapılmalı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Çeşitli</a:t>
            </a:r>
            <a:r>
              <a:rPr lang="en-US" sz="2200" dirty="0"/>
              <a:t> </a:t>
            </a:r>
            <a:r>
              <a:rPr lang="en-US" sz="2200" dirty="0" err="1"/>
              <a:t>gazların</a:t>
            </a:r>
            <a:r>
              <a:rPr lang="en-US" sz="2200" dirty="0"/>
              <a:t> </a:t>
            </a:r>
            <a:r>
              <a:rPr lang="en-US" sz="2200" dirty="0" err="1"/>
              <a:t>hava</a:t>
            </a:r>
            <a:r>
              <a:rPr lang="en-US" sz="2200" dirty="0"/>
              <a:t> </a:t>
            </a:r>
            <a:r>
              <a:rPr lang="en-US" sz="2200" dirty="0" err="1"/>
              <a:t>ile</a:t>
            </a:r>
            <a:r>
              <a:rPr lang="en-US" sz="2200" dirty="0"/>
              <a:t> </a:t>
            </a:r>
            <a:r>
              <a:rPr lang="en-US" sz="2200" dirty="0" err="1"/>
              <a:t>patlayıcı</a:t>
            </a:r>
            <a:r>
              <a:rPr lang="en-US" sz="2200" dirty="0"/>
              <a:t> </a:t>
            </a:r>
            <a:r>
              <a:rPr lang="en-US" sz="2200" dirty="0" err="1"/>
              <a:t>bir</a:t>
            </a:r>
            <a:r>
              <a:rPr lang="en-US" sz="2200" dirty="0"/>
              <a:t> </a:t>
            </a:r>
            <a:r>
              <a:rPr lang="en-US" sz="2200" dirty="0" err="1"/>
              <a:t>karışım</a:t>
            </a:r>
            <a:r>
              <a:rPr lang="en-US" sz="2200" dirty="0"/>
              <a:t> </a:t>
            </a:r>
            <a:r>
              <a:rPr lang="en-US" sz="2200" dirty="0" err="1"/>
              <a:t>meydana</a:t>
            </a:r>
            <a:r>
              <a:rPr lang="en-US" sz="2200" dirty="0"/>
              <a:t> </a:t>
            </a:r>
            <a:r>
              <a:rPr lang="en-US" sz="2200" dirty="0" err="1"/>
              <a:t>getirebileceği</a:t>
            </a:r>
            <a:r>
              <a:rPr lang="en-US" sz="2200" dirty="0"/>
              <a:t> </a:t>
            </a:r>
            <a:r>
              <a:rPr lang="en-US" sz="2200" dirty="0" err="1"/>
              <a:t>yeraltı</a:t>
            </a:r>
            <a:r>
              <a:rPr lang="en-US" sz="2200" dirty="0"/>
              <a:t> </a:t>
            </a:r>
            <a:r>
              <a:rPr lang="en-US" sz="2200" dirty="0" err="1"/>
              <a:t>işlerinde</a:t>
            </a:r>
            <a:r>
              <a:rPr lang="en-US" sz="2200" dirty="0"/>
              <a:t>, </a:t>
            </a:r>
            <a:r>
              <a:rPr lang="en-US" sz="2200" dirty="0" err="1"/>
              <a:t>yangın</a:t>
            </a:r>
            <a:r>
              <a:rPr lang="en-US" sz="2200" dirty="0"/>
              <a:t>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patlama</a:t>
            </a:r>
            <a:r>
              <a:rPr lang="en-US" sz="2200" dirty="0"/>
              <a:t> </a:t>
            </a:r>
            <a:r>
              <a:rPr lang="en-US" sz="2200" dirty="0" err="1"/>
              <a:t>riskinin</a:t>
            </a:r>
            <a:r>
              <a:rPr lang="en-US" sz="2200" dirty="0"/>
              <a:t> </a:t>
            </a:r>
            <a:r>
              <a:rPr lang="en-US" sz="2200" dirty="0" err="1"/>
              <a:t>bulunabileceği</a:t>
            </a:r>
            <a:r>
              <a:rPr lang="en-US" sz="2200" dirty="0"/>
              <a:t> </a:t>
            </a:r>
            <a:r>
              <a:rPr lang="en-US" sz="2200" dirty="0" err="1"/>
              <a:t>yerlerde</a:t>
            </a:r>
            <a:r>
              <a:rPr lang="en-US" sz="2200" dirty="0"/>
              <a:t>, </a:t>
            </a:r>
            <a:r>
              <a:rPr lang="en-US" sz="2200" dirty="0" err="1"/>
              <a:t>açık</a:t>
            </a:r>
            <a:r>
              <a:rPr lang="en-US" sz="2200" dirty="0"/>
              <a:t> </a:t>
            </a:r>
            <a:r>
              <a:rPr lang="en-US" sz="2200" dirty="0" err="1"/>
              <a:t>alevli</a:t>
            </a:r>
            <a:r>
              <a:rPr lang="en-US" sz="2200" dirty="0"/>
              <a:t> </a:t>
            </a:r>
            <a:r>
              <a:rPr lang="en-US" sz="2200" dirty="0" err="1"/>
              <a:t>lamba</a:t>
            </a:r>
            <a:r>
              <a:rPr lang="en-US" sz="2200" dirty="0"/>
              <a:t> </a:t>
            </a:r>
            <a:r>
              <a:rPr lang="en-US" sz="2200" dirty="0" err="1"/>
              <a:t>veya</a:t>
            </a:r>
            <a:r>
              <a:rPr lang="en-US" sz="2200" dirty="0"/>
              <a:t> </a:t>
            </a:r>
            <a:r>
              <a:rPr lang="en-US" sz="2200" dirty="0" err="1"/>
              <a:t>cihazlar</a:t>
            </a:r>
            <a:r>
              <a:rPr lang="en-US" sz="2200" dirty="0"/>
              <a:t> </a:t>
            </a:r>
            <a:r>
              <a:rPr lang="en-US" sz="2200" dirty="0" err="1"/>
              <a:t>kullanılmaz</a:t>
            </a:r>
            <a:r>
              <a:rPr lang="en-US" sz="2200" dirty="0"/>
              <a:t>, </a:t>
            </a:r>
            <a:r>
              <a:rPr lang="en-US" sz="2200" dirty="0" err="1"/>
              <a:t>sigara</a:t>
            </a:r>
            <a:r>
              <a:rPr lang="en-US" sz="2200" dirty="0"/>
              <a:t> </a:t>
            </a:r>
            <a:r>
              <a:rPr lang="en-US" sz="2200" dirty="0" err="1"/>
              <a:t>içilmez</a:t>
            </a:r>
            <a:r>
              <a:rPr lang="en-US" sz="2200" dirty="0"/>
              <a:t>.</a:t>
            </a:r>
            <a:endParaRPr lang="tr-TR" sz="2200" dirty="0"/>
          </a:p>
          <a:p>
            <a:pPr eaLnBrk="1" hangingPunct="1">
              <a:lnSpc>
                <a:spcPct val="90000"/>
              </a:lnSpc>
            </a:pPr>
            <a:r>
              <a:rPr lang="tr-TR" sz="2200" dirty="0"/>
              <a:t>Kaya kazılmasını gerektiren yer altı işlerinde, sulu delici makinalar kullanılacak veya tozların işçilerin sağlığına zarar vermemesi için gerekli diğer tedbirler alınmalı</a:t>
            </a:r>
          </a:p>
          <a:p>
            <a:pPr eaLnBrk="1" hangingPunct="1">
              <a:lnSpc>
                <a:spcPct val="90000"/>
              </a:lnSpc>
            </a:pPr>
            <a:r>
              <a:rPr lang="tr-TR" sz="2200" dirty="0"/>
              <a:t>Galerilerin tabanlarında bulunan boşluklar, seviye farkları, daralan geçitler, alçak kemerler, araba veya katarların yolları ve geçitleri gibi işçiler için bir tehlike veya sıkışıklık gösteren engeller, uygun ve yeterli şekilde aydınlatılmalı</a:t>
            </a:r>
          </a:p>
        </p:txBody>
      </p:sp>
      <p:sp>
        <p:nvSpPr>
          <p:cNvPr id="12698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İnşaat İş Güvenliği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9C21B9-CE6F-4B24-B2A7-B7061381AF60}" type="datetime1">
              <a:rPr lang="tr-TR" smtClean="0"/>
              <a:pPr eaLnBrk="1" hangingPunct="1"/>
              <a:t>2.12.2020</a:t>
            </a:fld>
            <a:endParaRPr lang="en-US"/>
          </a:p>
        </p:txBody>
      </p:sp>
      <p:sp>
        <p:nvSpPr>
          <p:cNvPr id="1198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B84D14-EF14-42A2-B942-6F6C30805149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922963" cy="4525963"/>
          </a:xfrm>
        </p:spPr>
        <p:txBody>
          <a:bodyPr/>
          <a:lstStyle/>
          <a:p>
            <a:pPr marL="469900" indent="-469900" eaLnBrk="1" hangingPunct="1"/>
            <a:r>
              <a:rPr lang="tr-TR"/>
              <a:t>Göçük en büyük tehlike</a:t>
            </a:r>
          </a:p>
          <a:p>
            <a:pPr marL="469900" indent="-469900" eaLnBrk="1" hangingPunct="1"/>
            <a:r>
              <a:rPr lang="tr-TR"/>
              <a:t>Oksijen yetersizliği</a:t>
            </a:r>
          </a:p>
          <a:p>
            <a:pPr marL="469900" indent="-469900" eaLnBrk="1" hangingPunct="1"/>
            <a:r>
              <a:rPr lang="tr-TR"/>
              <a:t>Zehirli maddelerin teneffüsü</a:t>
            </a:r>
          </a:p>
          <a:p>
            <a:pPr marL="469900" indent="-469900" eaLnBrk="1" hangingPunct="1"/>
            <a:r>
              <a:rPr lang="tr-TR"/>
              <a:t>Yangın, patlama</a:t>
            </a:r>
          </a:p>
          <a:p>
            <a:pPr marL="469900" indent="-469900" eaLnBrk="1" hangingPunct="1"/>
            <a:r>
              <a:rPr lang="tr-TR"/>
              <a:t>Kazı içine düşme</a:t>
            </a:r>
          </a:p>
          <a:p>
            <a:pPr marL="469900" indent="-469900" eaLnBrk="1" hangingPunct="1"/>
            <a:endParaRPr lang="tr-TR"/>
          </a:p>
        </p:txBody>
      </p:sp>
      <p:pic>
        <p:nvPicPr>
          <p:cNvPr id="664580" name="Picture 4" descr="fact41graphic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5" r="16280"/>
          <a:stretch>
            <a:fillRect/>
          </a:stretch>
        </p:blipFill>
        <p:spPr bwMode="auto">
          <a:xfrm>
            <a:off x="6096000" y="1752600"/>
            <a:ext cx="3048000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4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İnşaat İş Güvenliği</a:t>
            </a:r>
          </a:p>
        </p:txBody>
      </p:sp>
      <p:sp>
        <p:nvSpPr>
          <p:cNvPr id="119815" name="Rectangle 10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tr-TR" sz="4100" b="1">
                <a:solidFill>
                  <a:schemeClr val="tx2"/>
                </a:solidFill>
                <a:latin typeface="Lucida Sans Unicode" pitchFamily="34" charset="0"/>
              </a:rPr>
              <a:t>Kazı Tehlikeleri</a:t>
            </a:r>
            <a:endParaRPr lang="en-US" sz="4100" b="1">
              <a:solidFill>
                <a:schemeClr val="tx2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1EFA0E9-6A22-4BB5-BD95-522ABC133D22}" type="datetime1">
              <a:rPr lang="tr-TR" smtClean="0"/>
              <a:pPr/>
              <a:t>2.12.2020</a:t>
            </a:fld>
            <a:endParaRPr lang="en-US"/>
          </a:p>
        </p:txBody>
      </p:sp>
      <p:sp>
        <p:nvSpPr>
          <p:cNvPr id="1269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6362E77-82BE-41D8-BBA8-A4FDE1D63EE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2649" name="Rectangle 9"/>
          <p:cNvSpPr>
            <a:spLocks noGrp="1"/>
          </p:cNvSpPr>
          <p:nvPr>
            <p:ph type="title" idx="4294967295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tr-TR" dirty="0">
                <a:effectLst/>
              </a:rPr>
              <a:t>Yeraltı İşleri (devam)</a:t>
            </a:r>
            <a:endParaRPr lang="en-US" dirty="0">
              <a:effectLst/>
            </a:endParaRPr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/>
              <a:t>Havalandırma</a:t>
            </a:r>
            <a:r>
              <a:rPr lang="en-US" sz="2400" dirty="0"/>
              <a:t> </a:t>
            </a:r>
            <a:r>
              <a:rPr lang="en-US" sz="2400" dirty="0" err="1"/>
              <a:t>sisteminin</a:t>
            </a:r>
            <a:r>
              <a:rPr lang="en-US" sz="2400" dirty="0"/>
              <a:t> </a:t>
            </a:r>
            <a:r>
              <a:rPr lang="en-US" sz="2400" dirty="0" err="1"/>
              <a:t>arızalanması</a:t>
            </a:r>
            <a:r>
              <a:rPr lang="en-US" sz="2400" dirty="0"/>
              <a:t> </a:t>
            </a:r>
            <a:r>
              <a:rPr lang="en-US" sz="2400" dirty="0" err="1"/>
              <a:t>durumunda</a:t>
            </a:r>
            <a:r>
              <a:rPr lang="en-US" sz="2400" dirty="0"/>
              <a:t>, </a:t>
            </a:r>
            <a:r>
              <a:rPr lang="en-US" sz="2400" dirty="0" err="1"/>
              <a:t>yer</a:t>
            </a:r>
            <a:r>
              <a:rPr lang="en-US" sz="2400" dirty="0"/>
              <a:t> </a:t>
            </a:r>
            <a:r>
              <a:rPr lang="en-US" sz="2400" dirty="0" err="1"/>
              <a:t>altı</a:t>
            </a:r>
            <a:r>
              <a:rPr lang="en-US" sz="2400" dirty="0"/>
              <a:t> </a:t>
            </a:r>
            <a:r>
              <a:rPr lang="en-US" sz="2400" dirty="0" err="1"/>
              <a:t>çalışmaları</a:t>
            </a:r>
            <a:r>
              <a:rPr lang="en-US" sz="2400" dirty="0"/>
              <a:t> </a:t>
            </a:r>
            <a:r>
              <a:rPr lang="en-US" sz="2400" dirty="0" err="1"/>
              <a:t>durdurulur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bütün</a:t>
            </a:r>
            <a:r>
              <a:rPr lang="en-US" sz="2400" dirty="0"/>
              <a:t> </a:t>
            </a:r>
            <a:r>
              <a:rPr lang="en-US" sz="2400" dirty="0" err="1"/>
              <a:t>çalışanlar</a:t>
            </a:r>
            <a:r>
              <a:rPr lang="en-US" sz="2400" dirty="0"/>
              <a:t> </a:t>
            </a:r>
            <a:r>
              <a:rPr lang="en-US" sz="2400" dirty="0" err="1"/>
              <a:t>tahliye</a:t>
            </a:r>
            <a:r>
              <a:rPr lang="en-US" sz="2400" dirty="0"/>
              <a:t> </a:t>
            </a:r>
            <a:r>
              <a:rPr lang="en-US" sz="2400" dirty="0" err="1"/>
              <a:t>edilir</a:t>
            </a:r>
            <a:r>
              <a:rPr lang="en-US" sz="2400" dirty="0"/>
              <a:t>, </a:t>
            </a:r>
            <a:r>
              <a:rPr lang="en-US" sz="2400" dirty="0" err="1"/>
              <a:t>uygun</a:t>
            </a:r>
            <a:r>
              <a:rPr lang="en-US" sz="2400" dirty="0"/>
              <a:t> </a:t>
            </a:r>
            <a:r>
              <a:rPr lang="en-US" sz="2400" dirty="0" err="1"/>
              <a:t>havalandırma</a:t>
            </a:r>
            <a:r>
              <a:rPr lang="en-US" sz="2400" dirty="0"/>
              <a:t> </a:t>
            </a:r>
            <a:r>
              <a:rPr lang="en-US" sz="2400" dirty="0" err="1"/>
              <a:t>sağlanıncaya</a:t>
            </a:r>
            <a:r>
              <a:rPr lang="en-US" sz="2400" dirty="0"/>
              <a:t> </a:t>
            </a:r>
            <a:r>
              <a:rPr lang="en-US" sz="2400" dirty="0" err="1"/>
              <a:t>kadar</a:t>
            </a:r>
            <a:r>
              <a:rPr lang="en-US" sz="2400" dirty="0"/>
              <a:t> </a:t>
            </a:r>
            <a:r>
              <a:rPr lang="en-US" sz="2400" dirty="0" err="1"/>
              <a:t>kimsenin</a:t>
            </a:r>
            <a:r>
              <a:rPr lang="en-US" sz="2400" dirty="0"/>
              <a:t> </a:t>
            </a:r>
            <a:r>
              <a:rPr lang="en-US" sz="2400" dirty="0" err="1"/>
              <a:t>içeri</a:t>
            </a:r>
            <a:r>
              <a:rPr lang="en-US" sz="2400" dirty="0"/>
              <a:t> </a:t>
            </a:r>
            <a:r>
              <a:rPr lang="en-US" sz="2400" dirty="0" err="1"/>
              <a:t>girmesine</a:t>
            </a:r>
            <a:r>
              <a:rPr lang="en-US" sz="2400" dirty="0"/>
              <a:t> </a:t>
            </a:r>
            <a:r>
              <a:rPr lang="en-US" sz="2400" dirty="0" err="1"/>
              <a:t>izin</a:t>
            </a:r>
            <a:r>
              <a:rPr lang="en-US" sz="2400" dirty="0"/>
              <a:t> </a:t>
            </a:r>
            <a:r>
              <a:rPr lang="en-US" sz="2400" dirty="0" err="1"/>
              <a:t>verilmez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Uygun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haberleşme</a:t>
            </a:r>
            <a:r>
              <a:rPr lang="en-US" sz="2400" dirty="0"/>
              <a:t> </a:t>
            </a:r>
            <a:r>
              <a:rPr lang="en-US" sz="2400" dirty="0" err="1"/>
              <a:t>sistemi</a:t>
            </a:r>
            <a:r>
              <a:rPr lang="en-US" sz="2400" dirty="0"/>
              <a:t> </a:t>
            </a:r>
            <a:r>
              <a:rPr lang="en-US" sz="2400" dirty="0" err="1"/>
              <a:t>oluşturulur</a:t>
            </a:r>
            <a:r>
              <a:rPr lang="en-US" sz="2400" dirty="0"/>
              <a:t>, </a:t>
            </a:r>
            <a:r>
              <a:rPr lang="en-US" sz="2400" dirty="0" err="1"/>
              <a:t>buralardaki</a:t>
            </a:r>
            <a:r>
              <a:rPr lang="en-US" sz="2400" dirty="0"/>
              <a:t> </a:t>
            </a:r>
            <a:r>
              <a:rPr lang="en-US" sz="2400" dirty="0" err="1"/>
              <a:t>kaçış</a:t>
            </a:r>
            <a:r>
              <a:rPr lang="en-US" sz="2400" dirty="0"/>
              <a:t> </a:t>
            </a:r>
            <a:r>
              <a:rPr lang="en-US" sz="2400" dirty="0" err="1"/>
              <a:t>yolları</a:t>
            </a:r>
            <a:r>
              <a:rPr lang="en-US" sz="2400" dirty="0"/>
              <a:t> </a:t>
            </a:r>
            <a:r>
              <a:rPr lang="en-US" sz="2400" dirty="0" err="1"/>
              <a:t>görülebilir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şekilde</a:t>
            </a:r>
            <a:r>
              <a:rPr lang="en-US" sz="2400" dirty="0"/>
              <a:t> </a:t>
            </a:r>
            <a:r>
              <a:rPr lang="en-US" sz="2400" dirty="0" err="1"/>
              <a:t>işaretlenir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Tüneller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galerilerde</a:t>
            </a:r>
            <a:r>
              <a:rPr lang="en-US" sz="2400" dirty="0"/>
              <a:t> </a:t>
            </a:r>
            <a:r>
              <a:rPr lang="en-US" sz="2400" dirty="0" err="1"/>
              <a:t>göçük</a:t>
            </a:r>
            <a:r>
              <a:rPr lang="en-US" sz="2400" dirty="0"/>
              <a:t> </a:t>
            </a:r>
            <a:r>
              <a:rPr lang="en-US" sz="2400" dirty="0" err="1"/>
              <a:t>tehlikesine</a:t>
            </a:r>
            <a:r>
              <a:rPr lang="en-US" sz="2400" dirty="0"/>
              <a:t> </a:t>
            </a:r>
            <a:r>
              <a:rPr lang="en-US" sz="2400" dirty="0" err="1"/>
              <a:t>karşı</a:t>
            </a:r>
            <a:r>
              <a:rPr lang="en-US" sz="2400" dirty="0"/>
              <a:t> </a:t>
            </a:r>
            <a:r>
              <a:rPr lang="en-US" sz="2400" dirty="0" err="1"/>
              <a:t>uygun</a:t>
            </a:r>
            <a:r>
              <a:rPr lang="en-US" sz="2400" dirty="0"/>
              <a:t> </a:t>
            </a:r>
            <a:r>
              <a:rPr lang="en-US" sz="2400" dirty="0" err="1"/>
              <a:t>tedbirler</a:t>
            </a:r>
            <a:r>
              <a:rPr lang="en-US" sz="2400" dirty="0"/>
              <a:t> </a:t>
            </a:r>
            <a:r>
              <a:rPr lang="en-US" sz="2400" dirty="0" err="1"/>
              <a:t>alınır</a:t>
            </a:r>
            <a:r>
              <a:rPr lang="en-US" sz="2400" dirty="0"/>
              <a:t>.</a:t>
            </a:r>
          </a:p>
        </p:txBody>
      </p:sp>
      <p:sp>
        <p:nvSpPr>
          <p:cNvPr id="12698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İnşaat İş Güvenliği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Patlayıcı</a:t>
            </a:r>
            <a:r>
              <a:rPr lang="en-US" sz="2400" dirty="0"/>
              <a:t> </a:t>
            </a:r>
            <a:r>
              <a:rPr lang="en-US" sz="2400" dirty="0" err="1"/>
              <a:t>maddeler</a:t>
            </a:r>
            <a:r>
              <a:rPr lang="en-US" sz="2400" dirty="0"/>
              <a:t> </a:t>
            </a:r>
            <a:r>
              <a:rPr lang="en-US" sz="2400" dirty="0" err="1"/>
              <a:t>üretici</a:t>
            </a:r>
            <a:r>
              <a:rPr lang="en-US" sz="2400" dirty="0"/>
              <a:t> </a:t>
            </a:r>
            <a:r>
              <a:rPr lang="en-US" sz="2400" dirty="0" err="1"/>
              <a:t>tarafından</a:t>
            </a:r>
            <a:r>
              <a:rPr lang="en-US" sz="2400" dirty="0"/>
              <a:t> </a:t>
            </a:r>
            <a:r>
              <a:rPr lang="en-US" sz="2400" dirty="0" err="1"/>
              <a:t>belirtilen</a:t>
            </a:r>
            <a:r>
              <a:rPr lang="en-US" sz="2400" dirty="0"/>
              <a:t> </a:t>
            </a:r>
            <a:r>
              <a:rPr lang="en-US" sz="2400" dirty="0" err="1"/>
              <a:t>koşullarda</a:t>
            </a:r>
            <a:r>
              <a:rPr lang="en-US" sz="2400" dirty="0"/>
              <a:t> </a:t>
            </a:r>
            <a:r>
              <a:rPr lang="en-US" sz="2400" dirty="0" err="1"/>
              <a:t>saklanır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depolanır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Yapılan</a:t>
            </a:r>
            <a:r>
              <a:rPr lang="en-US" sz="2400" dirty="0"/>
              <a:t> </a:t>
            </a:r>
            <a:r>
              <a:rPr lang="en-US" sz="2400" dirty="0" err="1"/>
              <a:t>işin</a:t>
            </a:r>
            <a:r>
              <a:rPr lang="en-US" sz="2400" dirty="0"/>
              <a:t> </a:t>
            </a:r>
            <a:r>
              <a:rPr lang="en-US" sz="2400" dirty="0" err="1"/>
              <a:t>niteliğine</a:t>
            </a:r>
            <a:r>
              <a:rPr lang="en-US" sz="2400" dirty="0"/>
              <a:t> </a:t>
            </a:r>
            <a:r>
              <a:rPr lang="en-US" sz="2400" dirty="0" err="1"/>
              <a:t>uygun</a:t>
            </a:r>
            <a:r>
              <a:rPr lang="en-US" sz="2400" dirty="0"/>
              <a:t> </a:t>
            </a:r>
            <a:r>
              <a:rPr lang="en-US" sz="2400" dirty="0" err="1"/>
              <a:t>patlayıcı</a:t>
            </a:r>
            <a:r>
              <a:rPr lang="en-US" sz="2400" dirty="0"/>
              <a:t> </a:t>
            </a:r>
            <a:r>
              <a:rPr lang="en-US" sz="2400" dirty="0" err="1"/>
              <a:t>maddeler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kapsüller</a:t>
            </a:r>
            <a:r>
              <a:rPr lang="en-US" sz="2400" dirty="0"/>
              <a:t> </a:t>
            </a:r>
            <a:r>
              <a:rPr lang="en-US" sz="2400" dirty="0" err="1"/>
              <a:t>kullanılır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patlayıcı</a:t>
            </a:r>
            <a:r>
              <a:rPr lang="en-US" sz="2400" dirty="0"/>
              <a:t> </a:t>
            </a:r>
            <a:r>
              <a:rPr lang="en-US" sz="2400" dirty="0" err="1"/>
              <a:t>maddeleri</a:t>
            </a:r>
            <a:r>
              <a:rPr lang="en-US" sz="2400" dirty="0"/>
              <a:t> </a:t>
            </a:r>
            <a:r>
              <a:rPr lang="en-US" sz="2400" dirty="0" err="1"/>
              <a:t>yeterlik</a:t>
            </a:r>
            <a:r>
              <a:rPr lang="en-US" sz="2400" dirty="0"/>
              <a:t> </a:t>
            </a:r>
            <a:r>
              <a:rPr lang="en-US" sz="2400" dirty="0" err="1"/>
              <a:t>belgesine</a:t>
            </a:r>
            <a:r>
              <a:rPr lang="en-US" sz="2400" dirty="0"/>
              <a:t> </a:t>
            </a:r>
            <a:r>
              <a:rPr lang="en-US" sz="2400" dirty="0" err="1"/>
              <a:t>sahip</a:t>
            </a:r>
            <a:r>
              <a:rPr lang="en-US" sz="2400" dirty="0"/>
              <a:t> </a:t>
            </a:r>
            <a:r>
              <a:rPr lang="en-US" sz="2400" dirty="0" err="1"/>
              <a:t>çalışanlardan</a:t>
            </a:r>
            <a:r>
              <a:rPr lang="en-US" sz="2400" dirty="0"/>
              <a:t> </a:t>
            </a:r>
            <a:r>
              <a:rPr lang="en-US" sz="2400" dirty="0" err="1"/>
              <a:t>başkasının</a:t>
            </a:r>
            <a:r>
              <a:rPr lang="en-US" sz="2400" dirty="0"/>
              <a:t> </a:t>
            </a:r>
            <a:r>
              <a:rPr lang="en-US" sz="2400" dirty="0" err="1"/>
              <a:t>almasına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ateşlemesine</a:t>
            </a:r>
            <a:r>
              <a:rPr lang="en-US" sz="2400" dirty="0"/>
              <a:t> </a:t>
            </a:r>
            <a:r>
              <a:rPr lang="en-US" sz="2400" dirty="0" err="1"/>
              <a:t>izin</a:t>
            </a:r>
            <a:r>
              <a:rPr lang="en-US" sz="2400" dirty="0"/>
              <a:t> </a:t>
            </a:r>
            <a:r>
              <a:rPr lang="en-US" sz="2400" dirty="0" err="1"/>
              <a:t>verilmez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Patlayıcı</a:t>
            </a:r>
            <a:r>
              <a:rPr lang="en-US" sz="2400" dirty="0"/>
              <a:t> </a:t>
            </a:r>
            <a:r>
              <a:rPr lang="en-US" sz="2400" dirty="0" err="1"/>
              <a:t>maddelerin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kapsüllerin</a:t>
            </a:r>
            <a:r>
              <a:rPr lang="en-US" sz="2400" dirty="0"/>
              <a:t> </a:t>
            </a:r>
            <a:r>
              <a:rPr lang="en-US" sz="2400" dirty="0" err="1"/>
              <a:t>depolanması</a:t>
            </a:r>
            <a:r>
              <a:rPr lang="en-US" sz="2400" dirty="0"/>
              <a:t>, </a:t>
            </a:r>
            <a:r>
              <a:rPr lang="en-US" sz="2400" dirty="0" err="1"/>
              <a:t>taşınması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kullanılması</a:t>
            </a:r>
            <a:r>
              <a:rPr lang="en-US" sz="2400" dirty="0"/>
              <a:t>, </a:t>
            </a:r>
            <a:r>
              <a:rPr lang="en-US" sz="2400" dirty="0" err="1"/>
              <a:t>sadece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konuda</a:t>
            </a:r>
            <a:r>
              <a:rPr lang="en-US" sz="2400" dirty="0"/>
              <a:t> </a:t>
            </a:r>
            <a:r>
              <a:rPr lang="en-US" sz="2400" dirty="0" err="1"/>
              <a:t>yetkili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uzman</a:t>
            </a:r>
            <a:r>
              <a:rPr lang="en-US" sz="2400" dirty="0"/>
              <a:t> </a:t>
            </a:r>
            <a:r>
              <a:rPr lang="en-US" sz="2400" dirty="0" err="1"/>
              <a:t>kişiler</a:t>
            </a:r>
            <a:r>
              <a:rPr lang="en-US" sz="2400" dirty="0"/>
              <a:t> </a:t>
            </a:r>
            <a:r>
              <a:rPr lang="en-US" sz="2400" dirty="0" err="1"/>
              <a:t>tarafından</a:t>
            </a:r>
            <a:r>
              <a:rPr lang="en-US" sz="2400" dirty="0"/>
              <a:t> </a:t>
            </a:r>
            <a:r>
              <a:rPr lang="en-US" sz="2400" dirty="0" err="1"/>
              <a:t>yapılır</a:t>
            </a:r>
            <a:r>
              <a:rPr lang="en-US" sz="2400" dirty="0"/>
              <a:t>. Bu </a:t>
            </a:r>
            <a:r>
              <a:rPr lang="en-US" sz="2400" dirty="0" err="1"/>
              <a:t>işler</a:t>
            </a:r>
            <a:r>
              <a:rPr lang="en-US" sz="2400" dirty="0"/>
              <a:t>, </a:t>
            </a:r>
            <a:r>
              <a:rPr lang="en-US" sz="2400" dirty="0" err="1"/>
              <a:t>çalışanlar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risk </a:t>
            </a:r>
            <a:r>
              <a:rPr lang="en-US" sz="2400" dirty="0" err="1"/>
              <a:t>oluşturmayacak</a:t>
            </a:r>
            <a:r>
              <a:rPr lang="en-US" sz="2400" dirty="0"/>
              <a:t> </a:t>
            </a:r>
            <a:r>
              <a:rPr lang="en-US" sz="2400" dirty="0" err="1"/>
              <a:t>şekilde</a:t>
            </a:r>
            <a:r>
              <a:rPr lang="en-US" sz="2400" dirty="0"/>
              <a:t> organize </a:t>
            </a:r>
            <a:r>
              <a:rPr lang="en-US" sz="2400" dirty="0" err="1"/>
              <a:t>edilir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yürütülür</a:t>
            </a:r>
            <a:r>
              <a:rPr lang="en-US" sz="24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Patlayıcı ile yer altı çalışmaları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740D49-0DB0-4911-8469-A699B0460DDC}" type="datetime1">
              <a:rPr lang="tr-TR" smtClean="0"/>
              <a:pPr>
                <a:defRPr/>
              </a:pPr>
              <a:t>2.12.2020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İnşaat İş Güvenliği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9BDB0-6DE9-4BCA-A15B-790D35C69E6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Patlayıcı</a:t>
            </a:r>
            <a:r>
              <a:rPr lang="en-US" sz="2400" dirty="0"/>
              <a:t> </a:t>
            </a:r>
            <a:r>
              <a:rPr lang="en-US" sz="2400" dirty="0" err="1"/>
              <a:t>maddeler</a:t>
            </a:r>
            <a:r>
              <a:rPr lang="en-US" sz="2400" dirty="0"/>
              <a:t> </a:t>
            </a:r>
            <a:r>
              <a:rPr lang="en-US" sz="2400" dirty="0" err="1"/>
              <a:t>özel</a:t>
            </a:r>
            <a:r>
              <a:rPr lang="en-US" sz="2400" dirty="0"/>
              <a:t> </a:t>
            </a:r>
            <a:r>
              <a:rPr lang="en-US" sz="2400" dirty="0" err="1"/>
              <a:t>sandıklar</a:t>
            </a:r>
            <a:r>
              <a:rPr lang="en-US" sz="2400" dirty="0"/>
              <a:t> </a:t>
            </a:r>
            <a:r>
              <a:rPr lang="en-US" sz="2400" dirty="0" err="1"/>
              <a:t>içinde</a:t>
            </a:r>
            <a:r>
              <a:rPr lang="en-US" sz="2400" dirty="0"/>
              <a:t> </a:t>
            </a:r>
            <a:r>
              <a:rPr lang="en-US" sz="2400" dirty="0" err="1"/>
              <a:t>taşınır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sandıkların</a:t>
            </a:r>
            <a:r>
              <a:rPr lang="en-US" sz="2400" dirty="0"/>
              <a:t> </a:t>
            </a:r>
            <a:r>
              <a:rPr lang="en-US" sz="2400" dirty="0" err="1"/>
              <a:t>içine</a:t>
            </a:r>
            <a:r>
              <a:rPr lang="en-US" sz="2400" dirty="0"/>
              <a:t> </a:t>
            </a:r>
            <a:r>
              <a:rPr lang="en-US" sz="2400" dirty="0" err="1"/>
              <a:t>başka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madde</a:t>
            </a:r>
            <a:r>
              <a:rPr lang="en-US" sz="2400" dirty="0"/>
              <a:t> </a:t>
            </a:r>
            <a:r>
              <a:rPr lang="en-US" sz="2400" dirty="0" err="1"/>
              <a:t>konulamaz</a:t>
            </a:r>
            <a:r>
              <a:rPr lang="en-US" sz="2400" dirty="0"/>
              <a:t>. </a:t>
            </a:r>
            <a:endParaRPr lang="tr-TR" sz="2400" dirty="0"/>
          </a:p>
          <a:p>
            <a:r>
              <a:rPr lang="en-US" sz="2400" dirty="0" err="1"/>
              <a:t>Kapsüllerle</a:t>
            </a:r>
            <a:r>
              <a:rPr lang="en-US" sz="2400" dirty="0"/>
              <a:t> </a:t>
            </a:r>
            <a:r>
              <a:rPr lang="en-US" sz="2400" dirty="0" err="1"/>
              <a:t>diğer</a:t>
            </a:r>
            <a:r>
              <a:rPr lang="en-US" sz="2400" dirty="0"/>
              <a:t> </a:t>
            </a:r>
            <a:r>
              <a:rPr lang="en-US" sz="2400" dirty="0" err="1"/>
              <a:t>patlayıcı</a:t>
            </a:r>
            <a:r>
              <a:rPr lang="en-US" sz="2400" dirty="0"/>
              <a:t> </a:t>
            </a:r>
            <a:r>
              <a:rPr lang="en-US" sz="2400" dirty="0" err="1"/>
              <a:t>maddeler</a:t>
            </a:r>
            <a:r>
              <a:rPr lang="en-US" sz="2400" dirty="0"/>
              <a:t>, </a:t>
            </a:r>
            <a:r>
              <a:rPr lang="en-US" sz="2400" dirty="0" err="1"/>
              <a:t>aynı</a:t>
            </a:r>
            <a:r>
              <a:rPr lang="en-US" sz="2400" dirty="0"/>
              <a:t> </a:t>
            </a:r>
            <a:r>
              <a:rPr lang="en-US" sz="2400" dirty="0" err="1"/>
              <a:t>kap</a:t>
            </a:r>
            <a:r>
              <a:rPr lang="en-US" sz="2400" dirty="0"/>
              <a:t> </a:t>
            </a:r>
            <a:r>
              <a:rPr lang="en-US" sz="2400" dirty="0" err="1"/>
              <a:t>içinde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arada</a:t>
            </a:r>
            <a:r>
              <a:rPr lang="en-US" sz="2400" dirty="0"/>
              <a:t> </a:t>
            </a:r>
            <a:r>
              <a:rPr lang="en-US" sz="2400" dirty="0" err="1"/>
              <a:t>bulundurulamaz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taşınamaz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Patlatma</a:t>
            </a:r>
            <a:r>
              <a:rPr lang="en-US" sz="2400" dirty="0"/>
              <a:t> </a:t>
            </a:r>
            <a:r>
              <a:rPr lang="en-US" sz="2400" dirty="0" err="1"/>
              <a:t>yapılacak</a:t>
            </a:r>
            <a:r>
              <a:rPr lang="en-US" sz="2400" dirty="0"/>
              <a:t> </a:t>
            </a:r>
            <a:r>
              <a:rPr lang="en-US" sz="2400" dirty="0" err="1"/>
              <a:t>alanın</a:t>
            </a:r>
            <a:r>
              <a:rPr lang="en-US" sz="2400" dirty="0"/>
              <a:t> </a:t>
            </a:r>
            <a:r>
              <a:rPr lang="en-US" sz="2400" dirty="0" err="1"/>
              <a:t>etrafında</a:t>
            </a:r>
            <a:r>
              <a:rPr lang="en-US" sz="2400" dirty="0"/>
              <a:t> </a:t>
            </a:r>
            <a:r>
              <a:rPr lang="en-US" sz="2400" dirty="0" err="1"/>
              <a:t>uygun</a:t>
            </a:r>
            <a:r>
              <a:rPr lang="en-US" sz="2400" dirty="0"/>
              <a:t> </a:t>
            </a:r>
            <a:r>
              <a:rPr lang="en-US" sz="2400" dirty="0" err="1"/>
              <a:t>güvenlik</a:t>
            </a:r>
            <a:r>
              <a:rPr lang="en-US" sz="2400" dirty="0"/>
              <a:t> </a:t>
            </a:r>
            <a:r>
              <a:rPr lang="en-US" sz="2400" dirty="0" err="1"/>
              <a:t>tedbirleri</a:t>
            </a:r>
            <a:r>
              <a:rPr lang="en-US" sz="2400" dirty="0"/>
              <a:t> </a:t>
            </a:r>
            <a:r>
              <a:rPr lang="en-US" sz="2400" dirty="0" err="1"/>
              <a:t>alınmadan</a:t>
            </a:r>
            <a:r>
              <a:rPr lang="en-US" sz="2400" dirty="0"/>
              <a:t> </a:t>
            </a:r>
            <a:r>
              <a:rPr lang="en-US" sz="2400" dirty="0" err="1"/>
              <a:t>patlatma</a:t>
            </a:r>
            <a:r>
              <a:rPr lang="en-US" sz="2400" dirty="0"/>
              <a:t> </a:t>
            </a:r>
            <a:r>
              <a:rPr lang="en-US" sz="2400" dirty="0" err="1"/>
              <a:t>yapılmaz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Patlayıcı ile yer altı çalışmaları (devam)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740D49-0DB0-4911-8469-A699B0460DDC}" type="datetime1">
              <a:rPr lang="tr-TR" smtClean="0"/>
              <a:pPr>
                <a:defRPr/>
              </a:pPr>
              <a:t>2.12.2020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İnşaat İş Güvenliği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9BDB0-6DE9-4BCA-A15B-790D35C69E6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3" name="Rectangle 7"/>
          <p:cNvSpPr>
            <a:spLocks noGrp="1"/>
          </p:cNvSpPr>
          <p:nvPr>
            <p:ph type="ctrTitle" idx="4294967295"/>
          </p:nvPr>
        </p:nvSpPr>
        <p:spPr bwMode="auto">
          <a:xfrm>
            <a:off x="685800" y="2130425"/>
            <a:ext cx="7772400" cy="14700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tr-TR">
                <a:effectLst/>
              </a:rPr>
              <a:t>TEŞEKKÜRLER!</a:t>
            </a:r>
            <a:endParaRPr lang="en-US">
              <a:effectLst/>
            </a:endParaRPr>
          </a:p>
        </p:txBody>
      </p:sp>
      <p:sp>
        <p:nvSpPr>
          <p:cNvPr id="154627" name="Rectangle 8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109538" indent="0" algn="ctr">
              <a:buFont typeface="Wingdings 3" pitchFamily="18" charset="2"/>
              <a:buNone/>
            </a:pPr>
            <a:endParaRPr lang="tr-TR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47712E-3F83-4519-9B41-FE9D5B9F96C7}" type="datetime1">
              <a:rPr lang="tr-TR" smtClean="0"/>
              <a:pPr eaLnBrk="1" hangingPunct="1"/>
              <a:t>2.12.2020</a:t>
            </a:fld>
            <a:endParaRPr lang="en-US"/>
          </a:p>
        </p:txBody>
      </p:sp>
      <p:sp>
        <p:nvSpPr>
          <p:cNvPr id="1208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B18DE4-5248-4E17-B78E-DA23AA90FB4E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835525" cy="4525963"/>
          </a:xfrm>
        </p:spPr>
        <p:txBody>
          <a:bodyPr/>
          <a:lstStyle/>
          <a:p>
            <a:pPr marL="469900" indent="-469900" eaLnBrk="1" hangingPunct="1"/>
            <a:r>
              <a:rPr lang="tr-TR" dirty="0"/>
              <a:t>Yanlışlıkla yeraltı kablolarına zarar verme</a:t>
            </a:r>
          </a:p>
          <a:p>
            <a:pPr marL="469900" indent="-469900" eaLnBrk="1" hangingPunct="1"/>
            <a:r>
              <a:rPr lang="tr-TR" dirty="0"/>
              <a:t>Su birikmesi</a:t>
            </a:r>
          </a:p>
          <a:p>
            <a:pPr marL="469900" indent="-469900" eaLnBrk="1" hangingPunct="1"/>
            <a:r>
              <a:rPr lang="tr-TR" dirty="0"/>
              <a:t>Kazının civarında çalışan iş makinelerinin çökmeye sebep olması</a:t>
            </a:r>
            <a:endParaRPr lang="en-US" dirty="0"/>
          </a:p>
          <a:p>
            <a:pPr marL="469900" indent="-469900" eaLnBrk="1" hangingPunct="1"/>
            <a:r>
              <a:rPr lang="tr-TR" dirty="0"/>
              <a:t>Araçların hendeğe düşmesi</a:t>
            </a:r>
          </a:p>
        </p:txBody>
      </p:sp>
      <p:pic>
        <p:nvPicPr>
          <p:cNvPr id="93190" name="Picture 4" descr="Slid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9260" r="20000" b="18518"/>
          <a:stretch>
            <a:fillRect/>
          </a:stretch>
        </p:blipFill>
        <p:spPr bwMode="auto">
          <a:xfrm>
            <a:off x="5226050" y="1557338"/>
            <a:ext cx="3810000" cy="296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8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İnşaat İş Güvenliği</a:t>
            </a:r>
          </a:p>
        </p:txBody>
      </p:sp>
      <p:sp>
        <p:nvSpPr>
          <p:cNvPr id="120839" name="Rectangle 10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tr-TR" sz="4100" b="1">
                <a:solidFill>
                  <a:schemeClr val="tx2"/>
                </a:solidFill>
                <a:latin typeface="Lucida Sans Unicode" pitchFamily="34" charset="0"/>
              </a:rPr>
              <a:t>Kazı Tehlikeleri (devam)</a:t>
            </a:r>
            <a:endParaRPr lang="en-US" sz="4100" b="1">
              <a:solidFill>
                <a:schemeClr val="tx2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YİSG Yönetmeliği</a:t>
            </a:r>
          </a:p>
          <a:p>
            <a:r>
              <a:rPr lang="en-US" dirty="0" err="1"/>
              <a:t>Kazı</a:t>
            </a:r>
            <a:r>
              <a:rPr lang="en-US" dirty="0"/>
              <a:t> </a:t>
            </a:r>
            <a:r>
              <a:rPr lang="en-US" dirty="0" err="1"/>
              <a:t>işleri</a:t>
            </a:r>
            <a:r>
              <a:rPr lang="en-US" dirty="0"/>
              <a:t>, </a:t>
            </a:r>
            <a:r>
              <a:rPr lang="en-US" dirty="0" err="1"/>
              <a:t>kuyular</a:t>
            </a:r>
            <a:r>
              <a:rPr lang="en-US" dirty="0"/>
              <a:t>, </a:t>
            </a:r>
            <a:r>
              <a:rPr lang="en-US" dirty="0" err="1"/>
              <a:t>yeraltı</a:t>
            </a:r>
            <a:r>
              <a:rPr lang="en-US" dirty="0"/>
              <a:t> </a:t>
            </a:r>
            <a:r>
              <a:rPr lang="en-US" dirty="0" err="1"/>
              <a:t>işleri</a:t>
            </a:r>
            <a:r>
              <a:rPr lang="en-US" dirty="0"/>
              <a:t>, </a:t>
            </a:r>
            <a:r>
              <a:rPr lang="en-US" dirty="0" err="1"/>
              <a:t>tünel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kanal</a:t>
            </a:r>
            <a:r>
              <a:rPr lang="en-US" dirty="0"/>
              <a:t> </a:t>
            </a:r>
            <a:r>
              <a:rPr lang="en-US" dirty="0" err="1"/>
              <a:t>işleri</a:t>
            </a:r>
            <a:r>
              <a:rPr lang="tr-TR" dirty="0"/>
              <a:t>; m: 62-74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İlgili Mevzuat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740D49-0DB0-4911-8469-A699B0460DDC}" type="datetime1">
              <a:rPr lang="tr-TR" smtClean="0"/>
              <a:pPr>
                <a:defRPr/>
              </a:pPr>
              <a:t>2.12.2020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İnşaat İş Güvenliği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9BDB0-6DE9-4BCA-A15B-790D35C69E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Meskûn</a:t>
            </a:r>
            <a:r>
              <a:rPr lang="en-US" sz="2400" dirty="0"/>
              <a:t> </a:t>
            </a:r>
            <a:r>
              <a:rPr lang="en-US" sz="2400" dirty="0" err="1"/>
              <a:t>mahallerde</a:t>
            </a:r>
            <a:r>
              <a:rPr lang="en-US" sz="2400" dirty="0"/>
              <a:t>, </a:t>
            </a:r>
            <a:r>
              <a:rPr lang="en-US" sz="2400" dirty="0" err="1"/>
              <a:t>yapı</a:t>
            </a:r>
            <a:r>
              <a:rPr lang="en-US" sz="2400" dirty="0"/>
              <a:t> </a:t>
            </a:r>
            <a:r>
              <a:rPr lang="en-US" sz="2400" dirty="0" err="1"/>
              <a:t>alanının</a:t>
            </a:r>
            <a:r>
              <a:rPr lang="en-US" sz="2400" dirty="0"/>
              <a:t> </a:t>
            </a:r>
            <a:r>
              <a:rPr lang="en-US" sz="2400" dirty="0" err="1"/>
              <a:t>çevresi</a:t>
            </a:r>
            <a:r>
              <a:rPr lang="en-US" sz="2400" dirty="0"/>
              <a:t> </a:t>
            </a:r>
            <a:r>
              <a:rPr lang="en-US" sz="2400" dirty="0" err="1"/>
              <a:t>yeterli</a:t>
            </a:r>
            <a:r>
              <a:rPr lang="en-US" sz="2400" dirty="0"/>
              <a:t> </a:t>
            </a:r>
            <a:r>
              <a:rPr lang="en-US" sz="2400" dirty="0" err="1"/>
              <a:t>yükseklik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sağlamlıkta</a:t>
            </a:r>
            <a:r>
              <a:rPr lang="en-US" sz="2400" dirty="0"/>
              <a:t> </a:t>
            </a:r>
            <a:r>
              <a:rPr lang="en-US" sz="2400" dirty="0" err="1"/>
              <a:t>uygun</a:t>
            </a:r>
            <a:r>
              <a:rPr lang="en-US" sz="2400" dirty="0"/>
              <a:t> </a:t>
            </a:r>
            <a:r>
              <a:rPr lang="en-US" sz="2400" dirty="0" err="1"/>
              <a:t>malzemeden</a:t>
            </a:r>
            <a:r>
              <a:rPr lang="en-US" sz="2400" dirty="0"/>
              <a:t> </a:t>
            </a:r>
            <a:r>
              <a:rPr lang="en-US" sz="2400" dirty="0" err="1"/>
              <a:t>yapılmış</a:t>
            </a:r>
            <a:r>
              <a:rPr lang="en-US" sz="2400" dirty="0"/>
              <a:t> </a:t>
            </a:r>
            <a:r>
              <a:rPr lang="en-US" sz="2400" dirty="0" err="1"/>
              <a:t>perde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çevrilerek</a:t>
            </a:r>
            <a:r>
              <a:rPr lang="en-US" sz="2400" dirty="0"/>
              <a:t> </a:t>
            </a:r>
            <a:r>
              <a:rPr lang="en-US" sz="2400" dirty="0" err="1"/>
              <a:t>ikaz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uyarı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gerekli</a:t>
            </a:r>
            <a:r>
              <a:rPr lang="en-US" sz="2400" dirty="0"/>
              <a:t> </a:t>
            </a:r>
            <a:r>
              <a:rPr lang="en-US" sz="2400" dirty="0" err="1"/>
              <a:t>düzenlemeler</a:t>
            </a:r>
            <a:r>
              <a:rPr lang="en-US" sz="2400" dirty="0"/>
              <a:t> </a:t>
            </a:r>
            <a:r>
              <a:rPr lang="en-US" sz="2400" dirty="0" err="1"/>
              <a:t>yapılır</a:t>
            </a:r>
            <a:r>
              <a:rPr lang="en-US" sz="2400" dirty="0"/>
              <a:t>, </a:t>
            </a:r>
            <a:r>
              <a:rPr lang="en-US" sz="2400" dirty="0" err="1"/>
              <a:t>bunlar</a:t>
            </a:r>
            <a:r>
              <a:rPr lang="en-US" sz="2400" dirty="0"/>
              <a:t> </a:t>
            </a:r>
            <a:r>
              <a:rPr lang="en-US" sz="2400" dirty="0" err="1"/>
              <a:t>yapının</a:t>
            </a:r>
            <a:r>
              <a:rPr lang="en-US" sz="2400" dirty="0"/>
              <a:t> </a:t>
            </a:r>
            <a:r>
              <a:rPr lang="en-US" sz="2400" dirty="0" err="1"/>
              <a:t>bitimine</a:t>
            </a:r>
            <a:r>
              <a:rPr lang="en-US" sz="2400" dirty="0"/>
              <a:t> </a:t>
            </a:r>
            <a:r>
              <a:rPr lang="en-US" sz="2400" dirty="0" err="1"/>
              <a:t>kadar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şekilde</a:t>
            </a:r>
            <a:r>
              <a:rPr lang="en-US" sz="2400" dirty="0"/>
              <a:t> </a:t>
            </a:r>
            <a:r>
              <a:rPr lang="en-US" sz="2400" dirty="0" err="1"/>
              <a:t>korunur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Meskûn</a:t>
            </a:r>
            <a:r>
              <a:rPr lang="en-US" sz="2400" dirty="0"/>
              <a:t> </a:t>
            </a:r>
            <a:r>
              <a:rPr lang="en-US" sz="2400" dirty="0" err="1"/>
              <a:t>mahallerin</a:t>
            </a:r>
            <a:r>
              <a:rPr lang="en-US" sz="2400" dirty="0"/>
              <a:t> </a:t>
            </a:r>
            <a:r>
              <a:rPr lang="en-US" sz="2400" dirty="0" err="1"/>
              <a:t>dışında</a:t>
            </a:r>
            <a:r>
              <a:rPr lang="en-US" sz="2400" dirty="0"/>
              <a:t> </a:t>
            </a:r>
            <a:r>
              <a:rPr lang="en-US" sz="2400" dirty="0" err="1"/>
              <a:t>yapılan</a:t>
            </a:r>
            <a:r>
              <a:rPr lang="en-US" sz="2400" dirty="0"/>
              <a:t> </a:t>
            </a:r>
            <a:r>
              <a:rPr lang="en-US" sz="2400" dirty="0" err="1"/>
              <a:t>kazıların</a:t>
            </a:r>
            <a:r>
              <a:rPr lang="en-US" sz="2400" dirty="0"/>
              <a:t> </a:t>
            </a:r>
            <a:r>
              <a:rPr lang="en-US" sz="2400" dirty="0" err="1"/>
              <a:t>kenarlarına</a:t>
            </a:r>
            <a:r>
              <a:rPr lang="en-US" sz="2400" dirty="0"/>
              <a:t> </a:t>
            </a:r>
            <a:r>
              <a:rPr lang="en-US" sz="2400" dirty="0" err="1"/>
              <a:t>uyarı</a:t>
            </a:r>
            <a:r>
              <a:rPr lang="en-US" sz="2400" dirty="0"/>
              <a:t> </a:t>
            </a:r>
            <a:r>
              <a:rPr lang="en-US" sz="2400" dirty="0" err="1"/>
              <a:t>şeritleri</a:t>
            </a:r>
            <a:r>
              <a:rPr lang="en-US" sz="2400" dirty="0"/>
              <a:t> </a:t>
            </a:r>
            <a:r>
              <a:rPr lang="en-US" sz="2400" dirty="0" err="1"/>
              <a:t>çekilerek</a:t>
            </a:r>
            <a:r>
              <a:rPr lang="en-US" sz="2400" dirty="0"/>
              <a:t> </a:t>
            </a:r>
            <a:r>
              <a:rPr lang="en-US" sz="2400" dirty="0" err="1"/>
              <a:t>ikaz</a:t>
            </a:r>
            <a:r>
              <a:rPr lang="en-US" sz="2400" dirty="0"/>
              <a:t> </a:t>
            </a:r>
            <a:r>
              <a:rPr lang="en-US" sz="2400" dirty="0" err="1"/>
              <a:t>levhaları</a:t>
            </a:r>
            <a:r>
              <a:rPr lang="en-US" sz="2400" dirty="0"/>
              <a:t> </a:t>
            </a:r>
            <a:r>
              <a:rPr lang="en-US" sz="2400" dirty="0" err="1"/>
              <a:t>asılır</a:t>
            </a:r>
            <a:endParaRPr lang="tr-TR" sz="2400" dirty="0"/>
          </a:p>
          <a:p>
            <a:r>
              <a:rPr lang="en-US" sz="2400" dirty="0" err="1"/>
              <a:t>Meskûn</a:t>
            </a:r>
            <a:r>
              <a:rPr lang="en-US" sz="2400" dirty="0"/>
              <a:t> </a:t>
            </a:r>
            <a:r>
              <a:rPr lang="en-US" sz="2400" dirty="0" err="1"/>
              <a:t>mahallerde</a:t>
            </a:r>
            <a:r>
              <a:rPr lang="en-US" sz="2400" dirty="0"/>
              <a:t> </a:t>
            </a:r>
            <a:r>
              <a:rPr lang="en-US" sz="2400" dirty="0" err="1"/>
              <a:t>kazı</a:t>
            </a:r>
            <a:r>
              <a:rPr lang="en-US" sz="2400" dirty="0"/>
              <a:t> </a:t>
            </a:r>
            <a:r>
              <a:rPr lang="en-US" sz="2400" dirty="0" err="1"/>
              <a:t>üzerinden</a:t>
            </a:r>
            <a:r>
              <a:rPr lang="en-US" sz="2400" dirty="0"/>
              <a:t> </a:t>
            </a:r>
            <a:r>
              <a:rPr lang="en-US" sz="2400" dirty="0" err="1"/>
              <a:t>geçişlerin</a:t>
            </a:r>
            <a:r>
              <a:rPr lang="en-US" sz="2400" dirty="0"/>
              <a:t> </a:t>
            </a:r>
            <a:r>
              <a:rPr lang="en-US" sz="2400" dirty="0" err="1"/>
              <a:t>sağlanması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ahşap</a:t>
            </a:r>
            <a:r>
              <a:rPr lang="en-US" sz="2400" dirty="0"/>
              <a:t> </a:t>
            </a:r>
            <a:r>
              <a:rPr lang="en-US" sz="2400" dirty="0" err="1"/>
              <a:t>veya</a:t>
            </a:r>
            <a:r>
              <a:rPr lang="en-US" sz="2400" dirty="0"/>
              <a:t> </a:t>
            </a:r>
            <a:r>
              <a:rPr lang="en-US" sz="2400" dirty="0" err="1"/>
              <a:t>metalden</a:t>
            </a:r>
            <a:r>
              <a:rPr lang="en-US" sz="2400" dirty="0"/>
              <a:t> </a:t>
            </a:r>
            <a:r>
              <a:rPr lang="en-US" sz="2400" dirty="0" err="1"/>
              <a:t>yapılmış</a:t>
            </a:r>
            <a:r>
              <a:rPr lang="en-US" sz="2400" dirty="0"/>
              <a:t> </a:t>
            </a:r>
            <a:r>
              <a:rPr lang="en-US" sz="2400" dirty="0" err="1"/>
              <a:t>asgari</a:t>
            </a:r>
            <a:r>
              <a:rPr lang="en-US" sz="2400" dirty="0"/>
              <a:t> 80 </a:t>
            </a:r>
            <a:r>
              <a:rPr lang="en-US" sz="2400" dirty="0" err="1"/>
              <a:t>santimetre</a:t>
            </a:r>
            <a:r>
              <a:rPr lang="en-US" sz="2400" dirty="0"/>
              <a:t> </a:t>
            </a:r>
            <a:r>
              <a:rPr lang="en-US" sz="2400" dirty="0" err="1"/>
              <a:t>eninde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her </a:t>
            </a:r>
            <a:r>
              <a:rPr lang="en-US" sz="2400" dirty="0" err="1"/>
              <a:t>iki</a:t>
            </a:r>
            <a:r>
              <a:rPr lang="en-US" sz="2400" dirty="0"/>
              <a:t> </a:t>
            </a:r>
            <a:r>
              <a:rPr lang="en-US" sz="2400" dirty="0" err="1"/>
              <a:t>tarafı</a:t>
            </a:r>
            <a:r>
              <a:rPr lang="en-US" sz="2400" dirty="0"/>
              <a:t> </a:t>
            </a:r>
            <a:r>
              <a:rPr lang="en-US" sz="2400" dirty="0" err="1"/>
              <a:t>korkuluklu</a:t>
            </a:r>
            <a:r>
              <a:rPr lang="en-US" sz="2400" dirty="0"/>
              <a:t> </a:t>
            </a:r>
            <a:r>
              <a:rPr lang="en-US" sz="2400" dirty="0" err="1"/>
              <a:t>geçitler</a:t>
            </a:r>
            <a:r>
              <a:rPr lang="en-US" sz="2400" dirty="0"/>
              <a:t> </a:t>
            </a:r>
            <a:r>
              <a:rPr lang="en-US" sz="2400" dirty="0" err="1"/>
              <a:t>kullanılır</a:t>
            </a:r>
            <a:endParaRPr lang="en-US" sz="2400" dirty="0"/>
          </a:p>
        </p:txBody>
      </p:sp>
      <p:sp>
        <p:nvSpPr>
          <p:cNvPr id="118787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1993065-938E-441A-9AF3-4B7E6DF8BB2D}" type="datetime1">
              <a:rPr lang="tr-TR" smtClean="0"/>
              <a:pPr/>
              <a:t>2.12.2020</a:t>
            </a:fld>
            <a:endParaRPr lang="en-US"/>
          </a:p>
        </p:txBody>
      </p:sp>
      <p:sp>
        <p:nvSpPr>
          <p:cNvPr id="11878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C1A9894-5C0A-45A0-93DE-3B49520D4E3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878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İnşaat İş Güvenliği</a:t>
            </a:r>
          </a:p>
        </p:txBody>
      </p:sp>
      <p:sp>
        <p:nvSpPr>
          <p:cNvPr id="118790" name="Rectangle 9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tr-TR" sz="4100" b="1">
                <a:solidFill>
                  <a:schemeClr val="tx2"/>
                </a:solidFill>
                <a:latin typeface="Lucida Sans Unicode" pitchFamily="34" charset="0"/>
              </a:rPr>
              <a:t>Kazı Öncesi Planlama</a:t>
            </a:r>
            <a:endParaRPr lang="en-US" sz="4100" b="1">
              <a:solidFill>
                <a:schemeClr val="tx2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 descr="çuku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79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674097B-CAD1-4CB1-8C4E-E412AC4D9F90}" type="datetime1">
              <a:rPr lang="tr-TR" smtClean="0"/>
              <a:pPr/>
              <a:t>2.12.2020</a:t>
            </a:fld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453ECBB-D9AC-4B06-B4E9-9495093490A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13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İnşaat İş Güvenliği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Kazının</a:t>
            </a:r>
            <a:r>
              <a:rPr lang="en-US" sz="2800" dirty="0"/>
              <a:t> </a:t>
            </a:r>
            <a:r>
              <a:rPr lang="en-US" sz="2800" dirty="0" err="1"/>
              <a:t>bitişik</a:t>
            </a:r>
            <a:r>
              <a:rPr lang="en-US" sz="2800" dirty="0"/>
              <a:t> </a:t>
            </a:r>
            <a:r>
              <a:rPr lang="en-US" sz="2800" dirty="0" err="1"/>
              <a:t>yapıları</a:t>
            </a:r>
            <a:r>
              <a:rPr lang="en-US" sz="2800" dirty="0"/>
              <a:t> </a:t>
            </a:r>
            <a:r>
              <a:rPr lang="en-US" sz="2800" dirty="0" err="1"/>
              <a:t>etkileyip</a:t>
            </a:r>
            <a:r>
              <a:rPr lang="en-US" sz="2800" dirty="0"/>
              <a:t> </a:t>
            </a:r>
            <a:r>
              <a:rPr lang="en-US" sz="2800" dirty="0" err="1"/>
              <a:t>etkilemeyeceği</a:t>
            </a:r>
            <a:r>
              <a:rPr lang="en-US" sz="2800" dirty="0"/>
              <a:t> </a:t>
            </a:r>
            <a:r>
              <a:rPr lang="en-US" sz="2800" dirty="0" err="1"/>
              <a:t>araştırılır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etkileme</a:t>
            </a:r>
            <a:r>
              <a:rPr lang="en-US" sz="2800" dirty="0"/>
              <a:t> </a:t>
            </a:r>
            <a:r>
              <a:rPr lang="en-US" sz="2800" dirty="0" err="1"/>
              <a:t>ihtimali</a:t>
            </a:r>
            <a:r>
              <a:rPr lang="en-US" sz="2800" dirty="0"/>
              <a:t> </a:t>
            </a:r>
            <a:r>
              <a:rPr lang="en-US" sz="2800" dirty="0" err="1"/>
              <a:t>mevcut</a:t>
            </a:r>
            <a:r>
              <a:rPr lang="en-US" sz="2800" dirty="0"/>
              <a:t> </a:t>
            </a:r>
            <a:r>
              <a:rPr lang="en-US" sz="2800" dirty="0" err="1"/>
              <a:t>ise</a:t>
            </a:r>
            <a:r>
              <a:rPr lang="en-US" sz="2800" dirty="0"/>
              <a:t> </a:t>
            </a:r>
            <a:r>
              <a:rPr lang="en-US" sz="2800" dirty="0" err="1"/>
              <a:t>kazı</a:t>
            </a:r>
            <a:r>
              <a:rPr lang="en-US" sz="2800" dirty="0"/>
              <a:t> </a:t>
            </a:r>
            <a:r>
              <a:rPr lang="en-US" sz="2800" dirty="0" err="1"/>
              <a:t>başlamadan</a:t>
            </a:r>
            <a:r>
              <a:rPr lang="en-US" sz="2800" dirty="0"/>
              <a:t> </a:t>
            </a:r>
            <a:r>
              <a:rPr lang="en-US" sz="2800" dirty="0" err="1"/>
              <a:t>önce</a:t>
            </a:r>
            <a:r>
              <a:rPr lang="en-US" sz="2800" dirty="0"/>
              <a:t> </a:t>
            </a:r>
            <a:r>
              <a:rPr lang="en-US" sz="2800" dirty="0" err="1"/>
              <a:t>gerekli</a:t>
            </a:r>
            <a:r>
              <a:rPr lang="en-US" sz="2800" dirty="0"/>
              <a:t> </a:t>
            </a:r>
            <a:r>
              <a:rPr lang="en-US" sz="2800" dirty="0" err="1"/>
              <a:t>tedbirler</a:t>
            </a:r>
            <a:r>
              <a:rPr lang="en-US" sz="2800" dirty="0"/>
              <a:t> </a:t>
            </a:r>
            <a:r>
              <a:rPr lang="en-US" sz="2800" dirty="0" err="1"/>
              <a:t>alınır</a:t>
            </a:r>
            <a:r>
              <a:rPr lang="en-US" sz="2800" dirty="0"/>
              <a:t>.</a:t>
            </a:r>
          </a:p>
          <a:p>
            <a:r>
              <a:rPr lang="en-US" sz="2800" dirty="0"/>
              <a:t> </a:t>
            </a:r>
            <a:r>
              <a:rPr lang="en-US" sz="2800" dirty="0" err="1"/>
              <a:t>Yer</a:t>
            </a:r>
            <a:r>
              <a:rPr lang="en-US" sz="2800" dirty="0"/>
              <a:t> </a:t>
            </a:r>
            <a:r>
              <a:rPr lang="en-US" sz="2800" dirty="0" err="1"/>
              <a:t>altı</a:t>
            </a:r>
            <a:r>
              <a:rPr lang="en-US" sz="2800" dirty="0"/>
              <a:t> </a:t>
            </a:r>
            <a:r>
              <a:rPr lang="en-US" sz="2800" dirty="0" err="1"/>
              <a:t>kabloları</a:t>
            </a:r>
            <a:r>
              <a:rPr lang="en-US" sz="2800" dirty="0"/>
              <a:t>, </a:t>
            </a:r>
            <a:r>
              <a:rPr lang="en-US" sz="2800" dirty="0" err="1"/>
              <a:t>gaz</a:t>
            </a:r>
            <a:r>
              <a:rPr lang="en-US" sz="2800" dirty="0"/>
              <a:t> </a:t>
            </a:r>
            <a:r>
              <a:rPr lang="en-US" sz="2800" dirty="0" err="1"/>
              <a:t>boruları</a:t>
            </a:r>
            <a:r>
              <a:rPr lang="en-US" sz="2800" dirty="0"/>
              <a:t>, </a:t>
            </a:r>
            <a:r>
              <a:rPr lang="en-US" sz="2800" dirty="0" err="1"/>
              <a:t>su</a:t>
            </a:r>
            <a:r>
              <a:rPr lang="en-US" sz="2800" dirty="0"/>
              <a:t>, </a:t>
            </a:r>
            <a:r>
              <a:rPr lang="en-US" sz="2800" dirty="0" err="1"/>
              <a:t>kanalizasyon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diğer</a:t>
            </a:r>
            <a:r>
              <a:rPr lang="en-US" sz="2800" dirty="0"/>
              <a:t> </a:t>
            </a:r>
            <a:r>
              <a:rPr lang="en-US" sz="2800" dirty="0" err="1"/>
              <a:t>dağıtım</a:t>
            </a:r>
            <a:r>
              <a:rPr lang="en-US" sz="2800" dirty="0"/>
              <a:t> </a:t>
            </a:r>
            <a:r>
              <a:rPr lang="en-US" sz="2800" dirty="0" err="1"/>
              <a:t>sistemlerinin</a:t>
            </a:r>
            <a:r>
              <a:rPr lang="en-US" sz="2800" dirty="0"/>
              <a:t> </a:t>
            </a:r>
            <a:r>
              <a:rPr lang="en-US" sz="2800" dirty="0" err="1"/>
              <a:t>yerleri</a:t>
            </a:r>
            <a:r>
              <a:rPr lang="en-US" sz="2800" dirty="0"/>
              <a:t> </a:t>
            </a:r>
            <a:r>
              <a:rPr lang="en-US" sz="2800" dirty="0" err="1"/>
              <a:t>belirlenir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bunlardan</a:t>
            </a:r>
            <a:r>
              <a:rPr lang="en-US" sz="2800" dirty="0"/>
              <a:t> </a:t>
            </a:r>
            <a:r>
              <a:rPr lang="en-US" sz="2800" dirty="0" err="1"/>
              <a:t>kaynaklanabilecek</a:t>
            </a:r>
            <a:r>
              <a:rPr lang="en-US" sz="2800" dirty="0"/>
              <a:t> </a:t>
            </a:r>
            <a:r>
              <a:rPr lang="en-US" sz="2800" dirty="0" err="1"/>
              <a:t>tehlikeleri</a:t>
            </a:r>
            <a:r>
              <a:rPr lang="en-US" sz="2800" dirty="0"/>
              <a:t> </a:t>
            </a:r>
            <a:r>
              <a:rPr lang="en-US" sz="2800" dirty="0" err="1"/>
              <a:t>asgariye</a:t>
            </a:r>
            <a:r>
              <a:rPr lang="en-US" sz="2800" dirty="0"/>
              <a:t> </a:t>
            </a:r>
            <a:r>
              <a:rPr lang="en-US" sz="2800" dirty="0" err="1"/>
              <a:t>indirmek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gerekli</a:t>
            </a:r>
            <a:r>
              <a:rPr lang="en-US" sz="2800" dirty="0"/>
              <a:t> </a:t>
            </a:r>
            <a:r>
              <a:rPr lang="en-US" sz="2800" dirty="0" err="1"/>
              <a:t>tedbirler</a:t>
            </a:r>
            <a:r>
              <a:rPr lang="en-US" sz="2800" dirty="0"/>
              <a:t> </a:t>
            </a:r>
            <a:r>
              <a:rPr lang="en-US" sz="2800" dirty="0" err="1"/>
              <a:t>alınır</a:t>
            </a:r>
            <a:r>
              <a:rPr lang="en-US" sz="2800" dirty="0"/>
              <a:t>. </a:t>
            </a:r>
          </a:p>
        </p:txBody>
      </p:sp>
      <p:sp>
        <p:nvSpPr>
          <p:cNvPr id="118787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1993065-938E-441A-9AF3-4B7E6DF8BB2D}" type="datetime1">
              <a:rPr lang="tr-TR" smtClean="0"/>
              <a:pPr/>
              <a:t>2.12.2020</a:t>
            </a:fld>
            <a:endParaRPr lang="en-US"/>
          </a:p>
        </p:txBody>
      </p:sp>
      <p:sp>
        <p:nvSpPr>
          <p:cNvPr id="11878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C1A9894-5C0A-45A0-93DE-3B49520D4E3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878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İnşaat İş Güvenliği</a:t>
            </a:r>
          </a:p>
        </p:txBody>
      </p:sp>
      <p:sp>
        <p:nvSpPr>
          <p:cNvPr id="118790" name="Rectangle 9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tr-TR" sz="4100" b="1" dirty="0">
                <a:solidFill>
                  <a:schemeClr val="tx2"/>
                </a:solidFill>
                <a:latin typeface="Lucida Sans Unicode" pitchFamily="34" charset="0"/>
              </a:rPr>
              <a:t>Kazı Öncesi Planlama (devam)</a:t>
            </a:r>
            <a:endParaRPr lang="en-US" sz="4100" b="1" dirty="0">
              <a:solidFill>
                <a:schemeClr val="tx2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/>
              <a:t>Kazılarda</a:t>
            </a:r>
            <a:r>
              <a:rPr lang="en-US" sz="2400" dirty="0"/>
              <a:t> </a:t>
            </a:r>
            <a:r>
              <a:rPr lang="en-US" sz="2400" dirty="0" err="1"/>
              <a:t>zemin</a:t>
            </a:r>
            <a:r>
              <a:rPr lang="en-US" sz="2400" dirty="0"/>
              <a:t> </a:t>
            </a:r>
            <a:r>
              <a:rPr lang="en-US" sz="2400" dirty="0" err="1"/>
              <a:t>yapısı</a:t>
            </a:r>
            <a:r>
              <a:rPr lang="en-US" sz="2400" dirty="0"/>
              <a:t>, </a:t>
            </a:r>
            <a:r>
              <a:rPr lang="en-US" sz="2400" dirty="0" err="1"/>
              <a:t>iklim</a:t>
            </a:r>
            <a:r>
              <a:rPr lang="en-US" sz="2400" dirty="0"/>
              <a:t> </a:t>
            </a:r>
            <a:r>
              <a:rPr lang="en-US" sz="2400" dirty="0" err="1"/>
              <a:t>koşulları</a:t>
            </a:r>
            <a:r>
              <a:rPr lang="en-US" sz="2400" dirty="0"/>
              <a:t>, </a:t>
            </a:r>
            <a:r>
              <a:rPr lang="en-US" sz="2400" dirty="0" err="1"/>
              <a:t>kazı</a:t>
            </a:r>
            <a:r>
              <a:rPr lang="en-US" sz="2400" dirty="0"/>
              <a:t> </a:t>
            </a:r>
            <a:r>
              <a:rPr lang="en-US" sz="2400" dirty="0" err="1"/>
              <a:t>alanı</a:t>
            </a:r>
            <a:r>
              <a:rPr lang="en-US" sz="2400" dirty="0"/>
              <a:t> </a:t>
            </a:r>
            <a:r>
              <a:rPr lang="en-US" sz="2400" dirty="0" err="1"/>
              <a:t>yakınlarında</a:t>
            </a:r>
            <a:r>
              <a:rPr lang="en-US" sz="2400" dirty="0"/>
              <a:t> </a:t>
            </a:r>
            <a:r>
              <a:rPr lang="en-US" sz="2400" dirty="0" err="1"/>
              <a:t>meydana</a:t>
            </a:r>
            <a:r>
              <a:rPr lang="en-US" sz="2400" dirty="0"/>
              <a:t> </a:t>
            </a:r>
            <a:r>
              <a:rPr lang="en-US" sz="2400" dirty="0" err="1"/>
              <a:t>gelebilecek</a:t>
            </a:r>
            <a:r>
              <a:rPr lang="en-US" sz="2400" dirty="0"/>
              <a:t> </a:t>
            </a:r>
            <a:r>
              <a:rPr lang="en-US" sz="2400" dirty="0" err="1"/>
              <a:t>sarsıntılar</a:t>
            </a:r>
            <a:r>
              <a:rPr lang="en-US" sz="2400" dirty="0"/>
              <a:t>, </a:t>
            </a:r>
            <a:r>
              <a:rPr lang="en-US" sz="2400" dirty="0" err="1"/>
              <a:t>çevredeki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kaynakları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fazla</a:t>
            </a:r>
            <a:r>
              <a:rPr lang="en-US" sz="2400" dirty="0"/>
              <a:t> </a:t>
            </a:r>
            <a:r>
              <a:rPr lang="en-US" sz="2400" dirty="0" err="1"/>
              <a:t>yük</a:t>
            </a:r>
            <a:r>
              <a:rPr lang="en-US" sz="2400" dirty="0"/>
              <a:t> </a:t>
            </a:r>
            <a:r>
              <a:rPr lang="en-US" sz="2400" dirty="0" err="1"/>
              <a:t>kuvvetleri</a:t>
            </a:r>
            <a:r>
              <a:rPr lang="en-US" sz="2400" dirty="0"/>
              <a:t> </a:t>
            </a:r>
            <a:r>
              <a:rPr lang="en-US" sz="2400" dirty="0" err="1"/>
              <a:t>göz</a:t>
            </a:r>
            <a:r>
              <a:rPr lang="en-US" sz="2400" dirty="0"/>
              <a:t> </a:t>
            </a:r>
            <a:r>
              <a:rPr lang="en-US" sz="2400" dirty="0" err="1"/>
              <a:t>önüne</a:t>
            </a:r>
            <a:r>
              <a:rPr lang="en-US" sz="2400" dirty="0"/>
              <a:t> </a:t>
            </a:r>
            <a:r>
              <a:rPr lang="en-US" sz="2400" dirty="0" err="1"/>
              <a:t>alınarak</a:t>
            </a:r>
            <a:r>
              <a:rPr lang="en-US" sz="2400" dirty="0"/>
              <a:t> </a:t>
            </a:r>
            <a:r>
              <a:rPr lang="en-US" sz="2400" dirty="0" err="1"/>
              <a:t>uygun</a:t>
            </a:r>
            <a:r>
              <a:rPr lang="en-US" sz="2400" dirty="0"/>
              <a:t> </a:t>
            </a:r>
            <a:r>
              <a:rPr lang="en-US" sz="2400" dirty="0" err="1"/>
              <a:t>şev</a:t>
            </a:r>
            <a:r>
              <a:rPr lang="en-US" sz="2400" dirty="0"/>
              <a:t> </a:t>
            </a:r>
            <a:r>
              <a:rPr lang="en-US" sz="2400" dirty="0" err="1"/>
              <a:t>açıları</a:t>
            </a:r>
            <a:r>
              <a:rPr lang="en-US" sz="2400" dirty="0"/>
              <a:t> </a:t>
            </a:r>
            <a:r>
              <a:rPr lang="en-US" sz="2400" dirty="0" err="1"/>
              <a:t>belirlenir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/</a:t>
            </a:r>
            <a:r>
              <a:rPr lang="en-US" sz="2400" dirty="0" err="1"/>
              <a:t>veya</a:t>
            </a:r>
            <a:r>
              <a:rPr lang="en-US" sz="2400" dirty="0"/>
              <a:t> </a:t>
            </a:r>
            <a:r>
              <a:rPr lang="en-US" sz="2400" dirty="0" err="1"/>
              <a:t>statik</a:t>
            </a:r>
            <a:r>
              <a:rPr lang="en-US" sz="2400" dirty="0"/>
              <a:t> </a:t>
            </a:r>
            <a:r>
              <a:rPr lang="en-US" sz="2400" dirty="0" err="1"/>
              <a:t>hesabı</a:t>
            </a:r>
            <a:r>
              <a:rPr lang="en-US" sz="2400" dirty="0"/>
              <a:t> </a:t>
            </a:r>
            <a:r>
              <a:rPr lang="en-US" sz="2400" dirty="0" err="1"/>
              <a:t>yapılmış</a:t>
            </a:r>
            <a:r>
              <a:rPr lang="en-US" sz="2400" dirty="0"/>
              <a:t> </a:t>
            </a:r>
            <a:r>
              <a:rPr lang="en-US" sz="2400" dirty="0" err="1"/>
              <a:t>uygun</a:t>
            </a:r>
            <a:r>
              <a:rPr lang="en-US" sz="2400" dirty="0"/>
              <a:t> </a:t>
            </a:r>
            <a:r>
              <a:rPr lang="en-US" sz="2400" dirty="0" err="1"/>
              <a:t>destek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setler</a:t>
            </a:r>
            <a:r>
              <a:rPr lang="en-US" sz="2400" dirty="0"/>
              <a:t> </a:t>
            </a:r>
            <a:r>
              <a:rPr lang="tr-TR" sz="2400" dirty="0"/>
              <a:t>(iksa sistemleri) </a:t>
            </a:r>
            <a:r>
              <a:rPr lang="en-US" sz="2400" dirty="0" err="1"/>
              <a:t>kullanılır</a:t>
            </a:r>
            <a:r>
              <a:rPr lang="en-US" sz="2400" dirty="0"/>
              <a:t>. </a:t>
            </a:r>
            <a:endParaRPr lang="tr-TR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Kazı</a:t>
            </a:r>
            <a:r>
              <a:rPr lang="en-US" sz="2400" dirty="0"/>
              <a:t> </a:t>
            </a:r>
            <a:r>
              <a:rPr lang="en-US" sz="2400" dirty="0" err="1"/>
              <a:t>yüzeyleri</a:t>
            </a:r>
            <a:r>
              <a:rPr lang="en-US" sz="2400" dirty="0"/>
              <a:t>, </a:t>
            </a:r>
            <a:r>
              <a:rPr lang="en-US" sz="2400" dirty="0" err="1"/>
              <a:t>şevlerin</a:t>
            </a:r>
            <a:r>
              <a:rPr lang="en-US" sz="2400" dirty="0"/>
              <a:t> </a:t>
            </a:r>
            <a:r>
              <a:rPr lang="en-US" sz="2400" dirty="0" err="1"/>
              <a:t>eğimi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yüksekliği</a:t>
            </a:r>
            <a:r>
              <a:rPr lang="en-US" sz="2400" dirty="0"/>
              <a:t> </a:t>
            </a:r>
            <a:r>
              <a:rPr lang="en-US" sz="2400" dirty="0" err="1"/>
              <a:t>zeminin</a:t>
            </a:r>
            <a:r>
              <a:rPr lang="en-US" sz="2400" dirty="0"/>
              <a:t> </a:t>
            </a:r>
            <a:r>
              <a:rPr lang="en-US" sz="2400" dirty="0" err="1"/>
              <a:t>yapısına</a:t>
            </a:r>
            <a:r>
              <a:rPr lang="en-US" sz="2400" dirty="0"/>
              <a:t>, </a:t>
            </a:r>
            <a:r>
              <a:rPr lang="en-US" sz="2400" dirty="0" err="1"/>
              <a:t>sağlamlığına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çalışma</a:t>
            </a:r>
            <a:r>
              <a:rPr lang="en-US" sz="2400" dirty="0"/>
              <a:t> </a:t>
            </a:r>
            <a:r>
              <a:rPr lang="en-US" sz="2400" dirty="0" err="1"/>
              <a:t>yöntemlerine</a:t>
            </a:r>
            <a:r>
              <a:rPr lang="en-US" sz="2400" dirty="0"/>
              <a:t> </a:t>
            </a:r>
            <a:r>
              <a:rPr lang="en-US" sz="2400" dirty="0" err="1"/>
              <a:t>uygun</a:t>
            </a:r>
            <a:r>
              <a:rPr lang="en-US" sz="2400" dirty="0"/>
              <a:t> </a:t>
            </a:r>
            <a:r>
              <a:rPr lang="en-US" sz="2400" dirty="0" err="1"/>
              <a:t>seçilir</a:t>
            </a:r>
            <a:r>
              <a:rPr lang="en-US" sz="2400" dirty="0"/>
              <a:t>.</a:t>
            </a:r>
            <a:endParaRPr lang="en-US" sz="2500" dirty="0"/>
          </a:p>
        </p:txBody>
      </p:sp>
      <p:sp>
        <p:nvSpPr>
          <p:cNvPr id="11981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A3B1CB9-82C8-45C4-8A13-E25869B794C3}" type="datetime1">
              <a:rPr lang="tr-TR" smtClean="0"/>
              <a:pPr/>
              <a:t>2.12.2020</a:t>
            </a:fld>
            <a:endParaRPr lang="en-US"/>
          </a:p>
        </p:txBody>
      </p:sp>
      <p:sp>
        <p:nvSpPr>
          <p:cNvPr id="1198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038F41E-9D48-4365-8D0E-2511E3E7068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981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İnşaat İş Güvenliği</a:t>
            </a:r>
          </a:p>
        </p:txBody>
      </p:sp>
      <p:sp>
        <p:nvSpPr>
          <p:cNvPr id="119814" name="Rectangle 9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tr-TR" sz="4100" b="1">
                <a:solidFill>
                  <a:schemeClr val="tx2"/>
                </a:solidFill>
                <a:latin typeface="Lucida Sans Unicode" pitchFamily="34" charset="0"/>
              </a:rPr>
              <a:t>Göçüğe Karşı Korunma</a:t>
            </a:r>
            <a:endParaRPr lang="en-US" sz="4100" b="1">
              <a:solidFill>
                <a:schemeClr val="tx2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0836" name="Picture 2" descr="~LWF00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7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E89FF55-B933-461A-B868-23E231C678B7}" type="datetime1">
              <a:rPr lang="tr-TR" smtClean="0"/>
              <a:pPr/>
              <a:t>2.12.2020</a:t>
            </a:fld>
            <a:endParaRPr lang="en-US"/>
          </a:p>
        </p:txBody>
      </p:sp>
      <p:sp>
        <p:nvSpPr>
          <p:cNvPr id="1208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6796035-F82A-4EC9-BA3E-6087FDFD3F6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0839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İnşaat İş Güvenliği</a:t>
            </a:r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3292</TotalTime>
  <Words>1288</Words>
  <Application>Microsoft Office PowerPoint</Application>
  <PresentationFormat>On-screen Show (4:3)</PresentationFormat>
  <Paragraphs>177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KAZI ÇALIŞMALARINDA İŞ GÜVENLİĞİ</vt:lpstr>
      <vt:lpstr>PowerPoint Presentation</vt:lpstr>
      <vt:lpstr>PowerPoint Presentation</vt:lpstr>
      <vt:lpstr>İlgili Mevzuat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İksa Örnekleri</vt:lpstr>
      <vt:lpstr>Ehil kişi ve kontrol</vt:lpstr>
      <vt:lpstr>PowerPoint Presentation</vt:lpstr>
      <vt:lpstr>PowerPoint Presentation</vt:lpstr>
      <vt:lpstr>Tehlikeli atmosfer ve tozlar</vt:lpstr>
      <vt:lpstr>Kazı civarında çalışan araçlar</vt:lpstr>
      <vt:lpstr>Diğer Güvenlik Önlemleri</vt:lpstr>
      <vt:lpstr>PowerPoint Presentation</vt:lpstr>
      <vt:lpstr>YERALTI İŞLERİ</vt:lpstr>
      <vt:lpstr>Yeraltı İşleri (devam)</vt:lpstr>
      <vt:lpstr>Patlayıcı ile yer altı çalışmaları</vt:lpstr>
      <vt:lpstr>Patlayıcı ile yer altı çalışmaları (devam)</vt:lpstr>
      <vt:lpstr>TEŞEKKÜRLER!</vt:lpstr>
    </vt:vector>
  </TitlesOfParts>
  <Company>wsu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İNŞAAT İŞ GÜVENLİĞİ</dc:title>
  <dc:creator>SB</dc:creator>
  <cp:lastModifiedBy>Selim Baradan</cp:lastModifiedBy>
  <cp:revision>180</cp:revision>
  <dcterms:created xsi:type="dcterms:W3CDTF">2010-03-22T08:51:36Z</dcterms:created>
  <dcterms:modified xsi:type="dcterms:W3CDTF">2020-12-02T14:00:32Z</dcterms:modified>
</cp:coreProperties>
</file>