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5"/>
  </p:notesMasterIdLst>
  <p:sldIdLst>
    <p:sldId id="256" r:id="rId2"/>
    <p:sldId id="257" r:id="rId3"/>
    <p:sldId id="258" r:id="rId4"/>
    <p:sldId id="260" r:id="rId5"/>
    <p:sldId id="259" r:id="rId6"/>
    <p:sldId id="261" r:id="rId7"/>
    <p:sldId id="262" r:id="rId8"/>
    <p:sldId id="308"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84" autoAdjust="0"/>
  </p:normalViewPr>
  <p:slideViewPr>
    <p:cSldViewPr>
      <p:cViewPr varScale="1">
        <p:scale>
          <a:sx n="46" d="100"/>
          <a:sy n="46" d="100"/>
        </p:scale>
        <p:origin x="-18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FC08-F795-4B1B-8767-3FE8B97B5D83}" type="datetimeFigureOut">
              <a:rPr lang="en-US" smtClean="0"/>
              <a:pPr/>
              <a:t>8/22/2013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1BBA0-5C40-49E3-83D4-4AC448B812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tr-TR" sz="1200" b="1" kern="1200" dirty="0" smtClean="0">
                <a:solidFill>
                  <a:schemeClr val="tx1"/>
                </a:solidFill>
                <a:latin typeface="+mn-lt"/>
                <a:ea typeface="+mn-ea"/>
                <a:cs typeface="+mn-cs"/>
              </a:rPr>
              <a:t>Genel Şartlar</a:t>
            </a:r>
            <a:endParaRPr lang="en-US" sz="1200" kern="1200" dirty="0" smtClean="0">
              <a:solidFill>
                <a:schemeClr val="tx1"/>
              </a:solidFill>
              <a:latin typeface="+mn-lt"/>
              <a:ea typeface="+mn-ea"/>
              <a:cs typeface="+mn-cs"/>
            </a:endParaRPr>
          </a:p>
          <a:p>
            <a:r>
              <a:rPr lang="tr-TR" sz="1200" b="1" kern="1200" dirty="0" smtClean="0">
                <a:solidFill>
                  <a:schemeClr val="tx1"/>
                </a:solidFill>
                <a:latin typeface="+mn-lt"/>
                <a:ea typeface="+mn-ea"/>
                <a:cs typeface="+mn-cs"/>
              </a:rPr>
              <a:t>MADDE 5 –</a:t>
            </a:r>
            <a:r>
              <a:rPr lang="tr-TR" sz="1200" kern="1200" dirty="0" smtClean="0">
                <a:solidFill>
                  <a:schemeClr val="tx1"/>
                </a:solidFill>
                <a:latin typeface="+mn-lt"/>
                <a:ea typeface="+mn-ea"/>
                <a:cs typeface="+mn-cs"/>
              </a:rPr>
              <a:t> (1) İşveren, çalışanların sağlık ve güvenliğini korumak için;</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Ek-1’de belirtilen asgari sağlık ve güvenlik şartlarını yerine getirir.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Acil çıkış yolları ve kapılarını her zaman kullanılabilir durumda tutar.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İşyeri bina ve eklentileri ile işyerinde bulunan, özellikle Ek-1’de belirtilen ekipman ve araç-gereçlerin düzenli olarak teknik bakımlarını yapar, çalışanların sağlık ve güvenliklerini olumsuz etkileyebilecek aksaklıkları en kısa zamanda giderir ve gerekli kayıtları tutar.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İşyeri bina ve eklentileri ile ekipmanlarının, araç ve gereçlerinin, özellikle havalandırma sistemlerinin uygunhijyen şartlarını sağlayacak şekilde düzenli olarak temizliğini yapar ve gerekli kayıtları tutar.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Risklerden kaynaklanan zararları önlemek veya ortadan kaldırmak amacıyla güvenlikle ilgili kullanılan, özellikle Ek-1’de belirtilen ekipman ve araç-gereçlerin periyodik bakım ve kontrolünü yapar ve ilgili kayıtları tutar.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İşyeri bina ve eklentilerinde yeterli aydınlatma, havalandırma ve termal konfor şartlarını sağlar.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İşyerinin düzenini, sağlık ve güvenlik risklerine yol açmayacak ve çalışanların işlerini rahatça yapacakları şekilde sağlar.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g) Acil durumları ve yangını önleyici ve bunların olumsuz sonuçlarını sınırlandırıcı gerekli tedbirleri alır, özellikle Ek-1’de belirtilen ekipman ve araç-gereçlerin periyodik bakım ve kontrolünü yapar, gerekli kayıtlarını tutar.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ğ) Çalışanların barınma ihtiyacını karşılaması durumunda, barınma şartlarını çalışanların sağlığını ve güvenliğini koruyacak şekilde düzenler.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  İşveren birinci fıkrada belirtilen hükümleri yerine getirmek üzere, ihtiyaç duyduğu hallerde, temizlik, periyodik bakım ve kontroller için, yapılacak işe uygun kişi, kurum ve kuruluşlardan destek alabilir.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İşyerinin büyüklüğüne, yapılan işin özelliğine, işyerinde bulunan ekipmanlara, kullanılan maddelerin fiziksel ve kimyasal özelliklerine ve işyerinde bulunabilecek azami kişi sayısına göre, işyerinde etkili ve yeterli yangın söndürme ekipmanı ile gerektiğinde yangın detektörleri ve alarm sistemleri bulundurulur.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12 - Yangın söndürme ekipmanları her zaman kullanıma hazır bulundurularak, bu ekipmanların mevzuatın öngördüğü periyotlarda bakımı ve kontrolü yapılır. Yangın söndürme ekipmanları kolay kullanılır nitelikte olur, görünür ve kolay erişilir yerlere konulur ve bu ekipmanların önlerinde engel bulundurulmaz.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13 - Yangın söndürme ekipmanı ve bulunduğu yerler Güvenlik ve Sağlık İşaretleri Yönetmeliğine uygun şekilde işaretlenir. İşaretler uygun yerlere konulur ve bu işaretlerin kalıcı ve görünür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14 - İşyerlerinde bağımsız kaçış,  çıkış ve merdivenler ile yangınla ilgili bütün özel düzenlemelerin Binaların Yangından Korunması Hakkında Yönetmelik hükümlerine uygun olması esastır.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15 - Kapalı işyerlerinde çalışanların ihtiyaç duyacakları yeterli temiz havanın bulunması sağlanır. Yeterli hava hacminin tespitinde, çalışma yöntemi, çalışan sayısı ve çalışanların yaptıkları iş dikkate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16 - Çalışma ortamı havasını kirleterek çalışanların sağlığına zarar verebilecek atıkların ve artıkların derhal dışarı atılması sağlanır. Boğucu, zehirli veya tahriş edici gaz ile toz, buğu, duman ve fena kokuları ortam dışına atacak şekil ve nitelikte, genel havalandırma sisteminden ayrı olarak mekanik (cebri) havalandırma sistemi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17 - Mekanik havalandırma sistemi kullanıldığında sistemin her zaman çalışır durumda olması sağlanır. Havalandırma sisteminin çalışmaması, iş sağlığı ve güvenliği yönünden tehlikeli ise arızayı bildiren kontrol sistemi tesis edilir. Mekanik ve genel havalandırma sistemlerinin bakım ve onarımları ile uygun filtre kullanım ve değişimleri yıllık olarak yetkili kişilere yaptırılır.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18 - Pasif (suni) havalandırma sistemlerinde hava akımının, çalışanları rahatsız etmeyecek, çalışanların fiziksel ve psikolojik durumlarını olumsuz etkilemeyecek, ani ve yüksek sıcaklık farkı oluşturmayacak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15 - Kapalı işyerlerinde çalışanların ihtiyaç duyacakları yeterli temiz havanın bulunması sağlanır. Yeterli hava hacminin tespitinde, çalışma yöntemi, çalışan sayısı ve çalışanların yaptıkları iş dikkate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16 - Çalışma ortamı havasını kirleterek çalışanların sağlığına zarar verebilecek atıkların ve artıkların derhal dışarı atılması sağlanır. Boğucu, zehirli veya tahriş edici gaz ile toz, buğu, duman ve fena kokuları ortam dışına atacak şekil ve nitelikte, genel havalandırma sisteminden ayrı olarak mekanik (cebri) havalandırma sistemi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17 - Mekanik havalandırma sistemi kullanıldığında sistemin her zaman çalışır durumda olması sağlanır. Havalandırma sisteminin çalışmaması, iş sağlığı ve güvenliği yönünden tehlikeli ise arızayı bildiren kontrol sistemi tesis edilir. Mekanik ve genel havalandırma sistemlerinin bakım ve onarımları ile uygun filtre kullanım ve değişimleri yıllık olarak yetkili kişilere yaptırılır.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18 - Pasif (suni) havalandırma sistemlerinde hava akımının, çalışanları rahatsız etmeyecek, çalışanların fiziksel ve psikolojik durumlarını olumsuz etkilemeyecek, ani ve yüksek sıcaklık farkı oluşturmayacak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15 - Kapalı işyerlerinde çalışanların ihtiyaç duyacakları yeterli temiz havanın bulunması sağlanır. Yeterli hava hacminin tespitinde, çalışma yöntemi, çalışan sayısı ve çalışanların yaptıkları iş dikkate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16 - Çalışma ortamı havasını kirleterek çalışanların sağlığına zarar verebilecek atıkların ve artıkların derhal dışarı atılması sağlanır. Boğucu, zehirli veya tahriş edici gaz ile toz, buğu, duman ve fena kokuları ortam dışına atacak şekil ve nitelikte, genel havalandırma sisteminden ayrı olarak mekanik (cebri) havalandırma sistemi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17 - Mekanik havalandırma sistemi kullanıldığında sistemin her zaman çalışır durumda olması sağlanır. Havalandırma sisteminin çalışmaması, iş sağlığı ve güvenliği yönünden tehlikeli ise arızayı bildiren kontrol sistemi tesis edilir. Mekanik ve genel havalandırma sistemlerinin bakım ve onarımları ile uygun filtre kullanım ve değişimleri yıllık olarak yetkili kişilere yaptırılır.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18 - Pasif (suni) havalandırma sistemlerinde hava akımının, çalışanları rahatsız etmeyecek, çalışanların fiziksel ve psikolojik durumlarını olumsuz etkilemeyecek, ani ve yüksek sıcaklık farkı oluşturmayacak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15 - Kapalı işyerlerinde çalışanların ihtiyaç duyacakları yeterli temiz havanın bulunması sağlanır. Yeterli hava hacminin tespitinde, çalışma yöntemi, çalışan sayısı ve çalışanların yaptıkları iş dikkate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16 - Çalışma ortamı havasını kirleterek çalışanların sağlığına zarar verebilecek atıkların ve artıkların derhal dışarı atılması sağlanır. Boğucu, zehirli veya tahriş edici gaz ile toz, buğu, duman ve fena kokuları ortam dışına atacak şekil ve nitelikte, genel havalandırma sisteminden ayrı olarak mekanik (cebri) havalandırma sistemi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17 - Mekanik havalandırma sistemi kullanıldığında sistemin her zaman çalışır durumda olması sağlanır. Havalandırma sisteminin çalışmaması, iş sağlığı ve güvenliği yönünden tehlikeli ise arızayı bildiren kontrol sistemi tesis edilir. Mekanik ve genel havalandırma sistemlerinin bakım ve onarımları ile uygun filtre kullanım ve değişimleri yıllık olarak yetkili kişilere yaptırılır.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18 - Pasif (suni) havalandırma sistemlerinde hava akımının, çalışanları rahatsız etmeyecek, çalışanların fiziksel ve psikolojik durumlarını olumsuz etkilemeyecek, ani ve yüksek sıcaklık farkı oluşturmayacak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 termal konfor şartlarının çalışanları rahatsız etmeyecek, çalışanların fiziksel ve psikolojik durumlarını olumsuz etkilemeyecek şekilde olması esastır.  Çalışılan ortamın sıcaklığının çalışma şekline ve çalışanların harcadıkları güce uygun olması sağlanır. Dinlenme, bekleme, soyunma yerleri, duş ve tuvaletler, yemekhaneler, kantinler ve ilk yardım odaları kullanım amaçlarına göre yeterli sıcaklıkta bulundurulur. Isıtma ve soğutma amacıyla kullanılan araçlar, çalışanı rahatsız etmeyecek ve kaza riski oluşturmayacak şekilde yerleştirilir, bakım ve kontrolleri yapılır. İşyerlerinde termal konfor şartlarının ölçülmesi ve değerlendirilmesinde TS EN 27243 standardından yararlanılabilir.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20 - Yapılan işin niteliğine göre, sürekli olarak çok sıcak veya çok soğuk bir ortamda çalışılması ve bu durumun değiştirilmemesi zorunlu olunan hallerde, çalışanları fazla sıcak veya soğuktan koruyucu tedbirler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21 - İşyerinin ve yapılan işin özelliğine göre pencerelerin ve çatı aydınlatmalarının, güneş ışığının olumsuz etkilerini önleyecek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 termal konfor şartlarının çalışanları rahatsız etmeyecek, çalışanların fiziksel ve psikolojik durumlarını olumsuz etkilemeyecek şekilde olması esastır.  Çalışılan ortamın sıcaklığının çalışma şekline ve çalışanların harcadıkları güce uygun olması sağlanır. Dinlenme, bekleme, soyunma yerleri, duş ve tuvaletler, yemekhaneler, kantinler ve ilk yardım odaları kullanım amaçlarına göre yeterli sıcaklıkta bulundurulur. Isıtma ve soğutma amacıyla kullanılan araçlar, çalışanı rahatsız etmeyecek ve kaza riski oluşturmayacak şekilde yerleştirilir, bakım ve kontrolleri yapılır. İşyerlerinde termal konfor şartlarının ölçülmesi ve değerlendirilmesinde TS EN 27243 standardından yararlanılabilir.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20 - Yapılan işin niteliğine göre, sürekli olarak çok sıcak veya çok soğuk bir ortamda çalışılması ve bu durumun değiştirilmemesi zorunlu olunan hallerde, çalışanları fazla sıcak veya soğuktan koruyucu tedbirler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21 - İşyerinin ve yapılan işin özelliğine göre pencerelerin ve çatı aydınlatmalarının, güneş ışığının olumsuz etkilerini önleyecek şekilde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22 - İşyerlerinin gün ışığıyla yeter derecede aydınlatılmış olması esastır. İşin konusu veya işyerinin inşa tarzı nedeniyle gün ışığından yeterince yararlanılamayan hallerde yahut gece çalışmalarında, suni ışıkla uygun ve yeterli aydınlatma sağlanır. İşyerlerinin aydınlatmasında TS EN 12464-1: 2013;  TS EN 12464-1.2011: 2012;  standartları esas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23 - Çalışma mahalleri ve geçiş yollarındaki aydınlatma sistemleri, çalışanlar için kaza riski oluşturmayacak türde olur ve uygun şekilde yerleştirilir.</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24 - Aydınlatma sisteminin devre dışı kalmasının çalışanlar için risk oluşturabileceği yerlerde yeterli aydınlatmayı sağlayacak ayrı bir enerji kaynağına bağlı acil aydınlatma sistemi bulunur.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tr-TR" sz="1200" kern="1200" dirty="0" smtClean="0">
                <a:solidFill>
                  <a:schemeClr val="tx1"/>
                </a:solidFill>
                <a:latin typeface="+mn-lt"/>
                <a:ea typeface="+mn-ea"/>
                <a:cs typeface="+mn-cs"/>
              </a:rPr>
              <a:t>İşyeri, çalışanların fiziksel faaliyetleri, yapılan işlerin niteliği ve termal konfor şartları dikkate alınarak uygun bölümlere ayrılır.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26 - İşyerlerinde, taban döşeme ve kaplamalarının sağlam, kuru ve mümkün olduğu kadar düz, kaymaz ve seviye farkı bulunmayacak bir şekilde olması sağlanır, buralarda tehlikeli eğimler, çukurlar ve engeller bulundurulmaz. Patlayıcı ve tehlikeli maddelerin imal edildiği, işlendiği ve depolandığı işyeri binalarında taban, tavan, duvar ve çatıların Binaların Yangından Korunması Hakkındaki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27 - Taban ve asma kat döşemeleri, üzerine konulacak makine, araç-gereç ve benzeri malzeme ile buralarda bulunabilecek çalışanların ağırlığına dayanabilecek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28 - İşyerlerinde taban döşeme ve kaplamaları, tavan ve duvarlar uygun hijyenik şartları sağlayacak şekilde temizlemeye elverişli ve sağlık ve güvenlik yönünden uygun malzemeden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29 - İşyerlerinde bina, avlu, geçit ve ulaşım yollarında ve bunların civarında bulunan saydam veya yarı saydam duvarlar ile özellikle camlı bölmeler, açık bir şekilde işaretlenir, ayrıca güvenli malzemeden yapılır veya çarpma ve kırılmaya 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30 - İşyeri tavanının, yeterli hava hacmini ve havalandırmayı sağlayacak ve sağlık yönünden sakınca meydana getirmeyecek yükseklikte olması esastır.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31 - İşyerlerinin çatıları dayanıklı malzemeden inşa edilir, mevsim şartları dikkate alınarak çalışanları dış etkilerden tamamen koruyacak ve iş sağlığı ve güvenliği yönünden risk oluşturmayacak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32 - Yeterli sağlamlıkta olmayan çatılara çıkılmasına ve buralarda çalışılmasına, güvenli çalışmayı temin edecekekipman sağlanmadan izin verilmez.</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tr-TR" sz="1200" kern="1200" dirty="0" smtClean="0">
                <a:solidFill>
                  <a:schemeClr val="tx1"/>
                </a:solidFill>
                <a:latin typeface="+mn-lt"/>
                <a:ea typeface="+mn-ea"/>
                <a:cs typeface="+mn-cs"/>
              </a:rPr>
              <a:t>İşyeri, çalışanların fiziksel faaliyetleri, yapılan işlerin niteliği ve termal konfor şartları dikkate alınarak uygun bölümlere ayrılır.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26 - İşyerlerinde, taban döşeme ve kaplamalarının sağlam, kuru ve mümkün olduğu kadar düz, kaymaz ve seviye farkı bulunmayacak bir şekilde olması sağlanır, buralarda tehlikeli eğimler, çukurlar ve engeller bulundurulmaz. Patlayıcı ve tehlikeli maddelerin imal edildiği, işlendiği ve depolandığı işyeri binalarında taban, tavan, duvar ve çatıların Binaların Yangından Korunması Hakkındaki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27 - Taban ve asma kat döşemeleri, üzerine konulacak makine, araç-gereç ve benzeri malzeme ile buralarda bulunabilecek çalışanların ağırlığına dayanabilecek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28 - İşyerlerinde taban döşeme ve kaplamaları, tavan ve duvarlar uygun hijyenik şartları sağlayacak şekilde temizlemeye elverişli ve sağlık ve güvenlik yönünden uygun malzemeden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29 - İşyerlerinde bina, avlu, geçit ve ulaşım yollarında ve bunların civarında bulunan saydam veya yarı saydam duvarlar ile özellikle camlı bölmeler, açık bir şekilde işaretlenir, ayrıca güvenli malzemeden yapılır veya çarpma ve kırılmaya 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30 - İşyeri tavanının, yeterli hava hacmini ve havalandırmayı sağlayacak ve sağlık yönünden sakınca meydana getirmeyecek yükseklikte olması esastır.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31 - İşyerlerinin çatıları dayanıklı malzemeden inşa edilir, mevsim şartları dikkate alınarak çalışanları dış etkilerden tamamen koruyacak ve iş sağlığı ve güvenliği yönünden risk oluşturmayacak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32 - Yeterli sağlamlıkta olmayan çatılara çıkılmasına ve buralarda çalışılmasına, güvenli çalışmayı temin edecekekipman sağlanmadan izin verilmez.</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İşyeri binaları ile bunlara yapılacak her çeşit ek ve değişiklikler, yapılan işin özelliğine uygun nitelik ve yeterli sağlamlıkta inşa edilir.</a:t>
            </a:r>
          </a:p>
          <a:p>
            <a:r>
              <a:rPr lang="tr-TR" dirty="0" smtClean="0"/>
              <a:t>Binaların dayanımına ilişkin değerlendirmelerde 6/3/2007 tarihli ve 26454 sayılı Resmî Gazete’de yayımlanan Deprem Bölgelerinde Yapılacak Binalar Hakkında Yönetmelikten ve TS 500 standardından yararlanılabilir.</a:t>
            </a:r>
            <a:endParaRPr lang="en-US" dirty="0" smtClean="0"/>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tr-TR" sz="1200" kern="1200" dirty="0" smtClean="0">
                <a:solidFill>
                  <a:schemeClr val="tx1"/>
                </a:solidFill>
                <a:latin typeface="+mn-lt"/>
                <a:ea typeface="+mn-ea"/>
                <a:cs typeface="+mn-cs"/>
              </a:rPr>
              <a:t>İşyeri, çalışanların fiziksel faaliyetleri, yapılan işlerin niteliği ve termal konfor şartları dikkate alınarak uygun bölümlere ayrılır.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26 - İşyerlerinde, taban döşeme ve kaplamalarının sağlam, kuru ve mümkün olduğu kadar düz, kaymaz ve seviye farkı bulunmayacak bir şekilde olması sağlanır, buralarda tehlikeli eğimler, çukurlar ve engeller bulundurulmaz. Patlayıcı ve tehlikeli maddelerin imal edildiği, işlendiği ve depolandığı işyeri binalarında taban, tavan, duvar ve çatıların Binaların Yangından Korunması Hakkındaki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27 - Taban ve asma kat döşemeleri, üzerine konulacak makine, araç-gereç ve benzeri malzeme ile buralarda bulunabilecek çalışanların ağırlığına dayanabilecek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28 - İşyerlerinde taban döşeme ve kaplamaları, tavan ve duvarlar uygun hijyenik şartları sağlayacak şekilde temizlemeye elverişli ve sağlık ve güvenlik yönünden uygun malzemeden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29 - İşyerlerinde bina, avlu, geçit ve ulaşım yollarında ve bunların civarında bulunan saydam veya yarı saydam duvarlar ile özellikle camlı bölmeler, açık bir şekilde işaretlenir, ayrıca güvenli malzemeden yapılır veya çarpma ve kırılmaya 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30 - İşyeri tavanının, yeterli hava hacmini ve havalandırmayı sağlayacak ve sağlık yönünden sakınca meydana getirmeyecek yükseklikte olması esastır.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31 - İşyerlerinin çatıları dayanıklı malzemeden inşa edilir, mevsim şartları dikkate alınarak çalışanları dış etkilerden tamamen koruyacak ve iş sağlığı ve güvenliği yönünden risk oluşturmayacak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32 - Yeterli sağlamlıkta olmayan çatılara çıkılmasına ve buralarda çalışılmasına, güvenli çalışmayı temin edecekekipman sağlanmadan izin verilmez.</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33 - İşyerlerinde pencerelerin ve tavan pencerelerinin, güvenli bir şekilde açılır, kapanır ve ayarlanabilir olması sağlanır. Pencereler açık olduklarında çalışanlar için herhangi bir tehlike oluşturmayacak şekilde yerleştirilir. Çalışanları, pencere ve menfezlerden gelen güneş ışığının, ısısının ve hava akımlarının olumsuz etkilerinden koruyacak gerekli tedbirler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34 - Pencerelerin güvenli bir şekilde temizlenebilir özellikte olması sağlanır. Ayrıca pencerelerin, temizlikekipmanlarının kullanılmasına uygun olması sağlanır veya temizliğini yapanlar ile temizlik sırasında bina içinde ve dışında bulunanlar için tehlike oluşturmayacak araç-gereçler seçilir.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35 - Kapı ve girişlerde aşağıda belirtilen esaslara uyulur: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Kapı ve girişlerin yerlerinin, sayılarının, boyutlarının ve yapıldıkları malzemelerin, bulundukları oda ve alanların yapısı ile kullanım amacına ve çalışanların rahatça girip çıkmalarına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 iki yöne açılabilen kapılar saydam malzemeden yapılır veya bu kapılarda karşı tarafın görünmesini sağlayan saydam kısımlar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Saydam veya yarı saydam kapıların yüzeyleri çalışanlar için tehlike oluşturmayan güvenli malzemeden yapılır veya kırılmalara karşı korunur.  Saydam kapıların üzeri kolayca görünür şekilde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Raylı kapılarda raydan çıkmayı ve devrilmeyi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Yukarı doğru açılan kapılarda aşağı düşmeyi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Kaçış yollarında bulunan kapılar, uygun şekilde işaretlenir. Bu kapılar yardım almaksızın her zaman ve her durumda içeriden açılabilir özellikte olur.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Araçların kullanıldığı geçit ve kapılar yayaların geçişi için güvenli değilse bu mahallerde yayalar için ayrı geçiş kapıları bulunur. Bu kapılar açıkça işaretlenir ve bu kapıların önlerinde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g) Mekanik kapıların çalışanlar için kaza riski taşımayacak şekilde çalışması sağlanır. Bu kapılarda kolay fark edilebilir ve ulaşılabilir acil durdurma cihazları bulunması ve herhangi bir güç kesilmesinde otomatik olarak açılır olmaması durumunda kapıların el ile de açılabilmesi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35 - Kapı ve girişlerde aşağıda belirtilen esaslara uyulur: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Kapı ve girişlerin yerlerinin, sayılarının, boyutlarının ve yapıldıkları malzemelerin, bulundukları oda ve alanların yapısı ile kullanım amacına ve çalışanların rahatça girip çıkmalarına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 iki yöne açılabilen kapılar saydam malzemeden yapılır veya bu kapılarda karşı tarafın görünmesini sağlayan saydam kısımlar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Saydam veya yarı saydam kapıların yüzeyleri çalışanlar için tehlike oluşturmayan güvenli malzemeden yapılır veya kırılmalara karşı korunur.  Saydam kapıların üzeri kolayca görünür şekilde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Raylı kapılarda raydan çıkmayı ve devrilmeyi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Yukarı doğru açılan kapılarda aşağı düşmeyi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Kaçış yollarında bulunan kapılar, uygun şekilde işaretlenir. Bu kapılar yardım almaksızın her zaman ve her durumda içeriden açılabilir özellikte olur.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Araçların kullanıldığı geçit ve kapılar yayaların geçişi için güvenli değilse bu mahallerde yayalar için ayrı geçiş kapıları bulunur. Bu kapılar açıkça işaretlenir ve bu kapıların önlerinde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g) Mekanik kapıların çalışanlar için kaza riski taşımayacak şekilde çalışması sağlanır. Bu kapılarda kolay fark edilebilir ve ulaşılabilir acil durdurma cihazları bulunması ve herhangi bir güç kesilmesinde otomatik olarak açılır olmaması durumunda kapıların el ile de açılabilmesi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35 - Kapı ve girişlerde aşağıda belirtilen esaslara uyulur: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Kapı ve girişlerin yerlerinin, sayılarının, boyutlarının ve yapıldıkları malzemelerin, bulundukları oda ve alanların yapısı ile kullanım amacına ve çalışanların rahatça girip çıkmalarına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 iki yöne açılabilen kapılar saydam malzemeden yapılır veya bu kapılarda karşı tarafın görünmesini sağlayan saydam kısımlar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Saydam veya yarı saydam kapıların yüzeyleri çalışanlar için tehlike oluşturmayan güvenli malzemeden yapılır veya kırılmalara karşı korunur.  Saydam kapıların üzeri kolayca görünür şekilde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Raylı kapılarda raydan çıkmayı ve devrilmeyi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Yukarı doğru açılan kapılarda aşağı düşmeyi önleyici güvenlik sistemi bulunur.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Kaçış yollarında bulunan kapılar, uygun şekilde işaretlenir. Bu kapılar yardım almaksızın her zaman ve her durumda içeriden açılabilir özellikte olur.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Araçların kullanıldığı geçit ve kapılar yayaların geçişi için güvenli değilse bu mahallerde yayalar için ayrı geçiş kapıları bulunur. Bu kapılar açıkça işaretlenir ve bu kapıların önlerinde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g) Mekanik kapıların çalışanlar için kaza riski taşımayacak şekilde çalışması sağlanır. Bu kapılarda kolay fark edilebilir ve ulaşılabilir acil durdurma cihazları bulunması ve herhangi bir güç kesilmesinde otomatik olarak açılır olmaması durumunda kapıların el ile de açılabilmesi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36 - Merdiven, koridor, geçiş yolu, yükleme yeri ve rampa dâhil bütün yolların, yaya ve araçların güvenli hareketlerini sağlayacak ve yakınlarında çalışanlara tehlike oluşturmayacak şekil ve boyutlarda olması sağlanır. İşyeri içerisindeki erişim yollarının engebeli, çukur, kaygan olmaması sağlanır ve bakımları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37 - İşyerinde yayalar tarafından veya malzeme taşımada kullanılan yolların, bulunabilecek azami kullanıcı sayısına ve yapılan işin niteliğine uygun boyutlarda olması sağlanır ve bu yollar açıkça işaretlenir. Malzeme taşınan yollarda yayalar için yeterli güvenlik mesafesi bırakılır.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38 - Araç geçiş yolları ile kapılar, yaya geçiş yolları, koridorlar ve merdivenler arasında yeterli mesafe bulunması sağlanır. Çalışma mahallerinde yapılan iş, kullanılan makine ve malzeme göz önüne alınarak, çalışanların korunması amacıyla araç geçiş yolları açıkça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39 - Yapılan işin özelliği nedeniyle malzeme veya çalışanların düşme riski bulunan tehlikeli alanlara, görevli olmayan kişilerin girmesi uygun araç ve gereçlerle engellenir. Tehlikeli alanlara girme yetkisi olan kişilerin korunması için uygun tedbirler alınır, bu alanlar açıkça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40 - Yüksek geçit, platform veya çalışma sahanlıklarının serbest bulunan bütün tarafları ile çalışanların yüksekten düşme riskinin bulunduğu yerlere, düşmelere karşı uygun korkuluklar yapılır. Bu korkuluk ve ara elemanlarının yükseklikleri, dayanımı ve açıklıkları çalışma alanının güvenliğini sağlayacak ve buralardan düşme riskini ortadan kaldıracak nitelikte olur.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37 - İşyerinde yayalar tarafından veya malzeme taşımada kullanılan yolların, bulunabilecek azami kullanıcı sayısına ve yapılan işin niteliğine uygun boyutlarda olması sağlanır ve bu yollar açıkça işaretlenir. Malzeme taşınan yollarda yayalar için yeterli güvenlik mesafesi bırakılır.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38 - Araç geçiş yolları ile kapılar, yaya geçiş yolları, koridorlar ve merdivenler arasında yeterli mesafe bulunması sağlanır. Çalışma mahallerinde yapılan iş, kullanılan makine ve malzeme göz önüne alınarak, çalışanların korunması amacıyla araç geçiş yolları açıkça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39 - Yapılan işin özelliği nedeniyle malzeme veya çalışanların düşme riski bulunan tehlikeli alanlara, görevli olmayan kişilerin girmesi uygun araç ve gereçlerle engellenir. Tehlikeli alanlara girme yetkisi olan kişilerin korunması için uygun tedbirler alınır, bu alanlar açıkça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40 - Yüksek geçit, platform veya çalışma sahanlıklarının serbest bulunan bütün tarafları ile çalışanların yüksekten düşme riskinin bulunduğu yerlere, düşmelere karşı uygun korkuluklar yapılır. Bu korkuluk ve ara elemanlarının yükseklikleri, dayanımı ve açıklıkları çalışma alanının güvenliğini sağlayacak ve buralardan düşme riskini ortadan kaldıracak nitelikte olur.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39 - Yapılan işin özelliği nedeniyle malzeme veya çalışanların düşme riski bulunan tehlikeli alanlara, görevli olmayan kişilerin girmesi uygun araç ve gereçlerle engellenir. Tehlikeli alanlara girme yetkisi olan kişilerin korunması için uygun tedbirler alınır, bu alanlar açıkça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40 - Yüksek geçit, platform veya çalışma sahanlıklarının serbest bulunan bütün tarafları ile çalışanların yüksekten düşme riskinin bulunduğu yerlere, düşmelere karşı uygun korkuluklar yapılır. Bu korkuluk ve ara elemanlarının yükseklikleri, dayanımı ve açıklıkları çalışma alanının güvenliğini sağlayacak ve buralardan düşme riskini ortadan kaldıracak nitelikte olur.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41 - Merdivenlerin; işyerinin büyüklüğüne, yapılan işin özelliğine, işyerinde bulunabilecek azami kişi sayısına göre, ateşe dayanıklı yanmaz malzemeden, sağlam, yeterli genişlik ve eğimde, etrafı düşmelere karşı uygun korkuluklarla çevrili olması sağlanır. Merdivenler, ilgili mevzuatın öngördüğü hükümler esas alınarak sağlık ve güvenlik yönünden risk oluşturmayacak şekilde yapılır.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Yürüyen merdiven ve bantların güvenli bir şekilde çalışması ve gerekli güvenlik donanımlarının bulunması sağlanır. Bunlarda kolay fark edilir ve kolay ulaşılır acil durdurma tertibatı bulundurulur.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4 - Elektrik tesisatı, yangın veya patlama tehlikesi oluşturmayacak şekilde projelendirilip tesis edilir ve çalışanlar doğrudan veya dolaylı temas sonucu kaza riskine 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5 - Elektrik tesisatının projelendirilmesi, kurulması, malzemesinin ve koruyucu cihazlarının seçimi kullanılacak gerilime ve ortam şartlarına uygun olarak yapılır ve bakımı, onarımı, kontrolü ve işletilmesi sağlanır. Bu kapsamda yapılacak testlerde TS HD 60364-4-43 standardı göz önünde bulundurulur ve gerekli kayıtlar tutulur.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6 - Elektrik tesisinin kurulmasında 30/11/2000 tarihli ve 24246 sayılı Resmî Gazete’de yayımlanan Elektrik Kuvvetli Akım Tesisleri Yönetmeliği, 4/11/1984 tarihli ve 18565 sayılı Resmî Gazete’de yayımlanan Elektrik İç Tesisleri Yönetmeliği ile 21/8/2001 tarihli ve 24500 sayılı Resmî Gazete’de yayımlanan Elektrik Tesislerinde Topraklamalar Yönetmeliği hükümleri dikkate alınarak gerekli sağlık ve güvenlik tedbirleri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7 - Patlayıcı ortam oluşması muhtemel olan iş yerlerinde elektrik tesisleri 30/12/2006 tarihli ve 26392 4 üncü Mükerrer sayılı Resmî Gazete’de yayımlanan Muhtemel Patlayıcı Ortamda Kullanılan Teçhizat ve Koruyucu Sistemler İle İlgili Yönetmelik hükümlerine uygun şekilde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8 - İşyerinin ana pano ve tali elektrik panolarında seçicilik ilkesine uygun kaçak akım rölesi (artık akım anahtarı) tesis edilir.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9 - Parlayıcı, patlayıcı, tehlikeli ve zararlı maddelerin üretildiği, işlendiği ve depolandığı yerlerde, yüksek bina ve bacalar ile direk veya sivri çıkıntılar gibi yüksek yerler bulunan binalarda, yıldırıma karşı yürürlükteki mevzuatın öngördüğü tedbirler alınır ve tesisler kurulur.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Yükleme yerleri ve rampalarının, taşınacak yükün boyutlarına uygun olması, çalışanların düşmesini önleyecek şekilde güvenli olması, bu yerlerde en az bir çıkış yeri bulunması, belirli bir genişliğin üzerinde olan yükleme yerlerinde teknik olarak mümkünse her iki uçta da çıkış yeri bulunması sağlanır.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Çalışma yerinin taban alanının, yüksekliğinin ve hava hacminin, çalışanların sağlık ve güvenliklerini riske atmadan işlerini yürütebilmeleri, rahat çalışmaları için, yeterli olması sağlanır. İşyerlerinin hava hacminin hesabı, makine, malzeme ve benzeri tesislerin kapladığı hacimler de dâhil edilerek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45 - Çalışanın işini yaptığı yerde rahat hareket edebilmesi için yeterli serbest alan bulunur. İşin özelliği nedeniyle bu mümkün değilse çalışma yerinin yanında serbest hareket edeceği alan olması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46 - Yapılan işin özelliği nedeniyle çalışanların sağlığı ve güvenliği açısından gerekli hallerde veya 10 ve daha fazla çalışanın bulunduğu işyerlerinde, uygun bir dinlenme yeri sağlanır. İş aralarında uygun dinlenme imkânı bulunan büro ve benzeri işlerde ayrıca dinlenme yeri aranmaz. İşyerlerinde daha uygun bir yer yoksa gerekli şartların sağlanması şartıyla, yemek yeme yerleri dinlenme yeri olarak kullanılabilir.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47 - Çalışma süresi, işin gereği olarak sık ve düzenli aralıklarla kesiliyorsa ve ayrı bir dinlenme yeri yoksa çalışanların sağlığı ve güvenliği açısından gerekli olan hallerde, bu aralarda çalışanların dinlenebileceği uygun yerler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48 - Yemeklerini işyerinde yemek durumunda olan çalışanlar için, rahat yemek yenebilecek nitelik ve genişlikte, uygun termal konfor ve hijyen şartlarını haiz yeteri kadar ekipman ve araç-gereç ile donatılmış yemek yeme yeri sağlanır. İşyerlerinde daha uygun bir yer yoksa gerekli şartların sağlanması şartıyla, dinlenme yerleri yemek yeme yeri olarak kullanılabilir. İşveren, çalışanlarına belirtilen şartları taşımak kaydıyla işyeri dışında yemek imkânı sağlayabilir.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Gebe ve emziren kadınların uzanarak dinlenebilecekleri uygun şartlar sağlanır. 14/7/2004 tarihli ve 25522 sayılı Resmî Gazete’de yayımlanan Gebe veya Emziren Kadınların Çalıştırılma Şartlarıyla Emzirme Odaları ve Çocuk Bakım Yurtlarına Dair Yönetmelik hükümleri de dikkate alınarak uygun şartlar sağlanır.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50 - İş elbisesi giyme zorunluluğu olan çalışanlar için, yeterli büyüklükte, uygun aydınlatma, havalandırma, termal konfor ve hijyen şartlarını haiz, kadın ve erkek çalışanlar için ayrı ayrı soyunma yerleri sağlanır. Çalışanların soyunma yerleri dışındaki yerlerde giysilerini değiştirmelerine izin verilmez. Soyunma yerlerinin kolayca ulaşılabilir ve yeterli kapasitede olması ve buralarda yeterli sayıda oturma yeri bulunması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51 - Soyunma odalarında her çalışan için çalışma saatleri içinde giysilerini koyabilecekleri yeterli büyüklükte kilitli dolaplar bulundurulur. Nemli, tozlu, kirli, tehlikeli maddeler ile çalışılan yerlerde ve benzeri işlerde iş elbiseleri ile harici elbiselerin ayrı yerlerde saklanabilmesi için yan yana iki bölmeli veya iki ayrı elbise dolabı sağlanır. Soyunma yeri gerekmeyen işyerlerinde çalışanların elbiselerini koyabilecekleri uygun bir yer ayrılır.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52 - Yapılan işin veya sağlıkla ilgili nedenlerin gerektirmesi halinde veya çalışanların yıkanmalarının temizlenmelerinin gerektiği her durumda, kadın ve erkek çalışanlar için ayrı ayrı sıcak ve soğuk akarsuyu bulunan uygun yıkanma yerleri ve duşlar tesis edilir. Duşlar, çalışanların rahatça yıkanabilecekleri genişlikte, dışarıdan içerisi görünmeyecek, uygun havalandırma, aydınlatma, termal konfor ve hijyen şartları sağlanacak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53 - Duşlar ve lavaboların her zaman çalışanların kullanımına hazır halde olması sağlanır, buralarda gerekli temizlik malzemeleri bulundurulur. Duş veya lavaboların soyunma yerlerinden ayrı yerlerde bulunması durumunda, duş ve lavabolar ile soyunma yerleri arasında kolay bağlantı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54 - Duş tesisi gerektirmeyen işlerde, çalışma yerlerinin ve soyunma odalarının yakınında, gerekiyorsa akar sıcak suyu da olan, lavabolar bulunur. Lavabolar erkek ve kadın çalışanlar için ayrı ayrı yapılır.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52 - Yapılan işin veya sağlıkla ilgili nedenlerin gerektirmesi halinde veya çalışanların yıkanmalarının temizlenmelerinin gerektiği her durumda, kadın ve erkek çalışanlar için ayrı ayrı sıcak ve soğuk akarsuyu bulunan uygun yıkanma yerleri ve duşlar tesis edilir. Duşlar, çalışanların rahatça yıkanabilecekleri genişlikte, dışarıdan içerisi görünmeyecek, uygun havalandırma, aydınlatma, termal konfor ve hijyen şartları sağlanacak şekilde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53 - Duşlar ve lavaboların her zaman çalışanların kullanımına hazır halde olması sağlanır, buralarda gerekli temizlik malzemeleri bulundurulur. Duş veya lavaboların soyunma yerlerinden ayrı yerlerde bulunması durumunda, duş ve lavabolar ile soyunma yerleri arasında kolay bağlantı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54 - Duş tesisi gerektirmeyen işlerde, çalışma yerlerinin ve soyunma odalarının yakınında, gerekiyorsa akar sıcak suyu da olan, lavabolar bulunur. Lavabolar erkek ve kadın çalışanlar için ayrı ayrı yapılır.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55 - Çalışma yerlerine, dinlenme odalarına, soyunma yerlerine, duş ve yıkanma yerlerine yakın yerlerde, kadın ve erkek çalışanlar için ayrı ayrı olmak üzere, uygun havalandırma, aydınlatma, termal konfor ve hijyen şartları sağlanacak nitelikte yeterli sayıda tuvalet, lavabolar tesis edilir. Tuvalet ve lavabolarda gerekli temizlik malzemeleri bulundurulur.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56 - Tuvalet ve lavabolar,  insan ve çevre sağlığı yönünden risk oluşturmayacak şekilde su depolarına, su geçen yerlere,  gıda maddelerinin depolandığı veya işlendiği yerlere uzak şekilde yerleştirilir.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 atık ve birikinti suların aktığı ve toplandığı yerler, özel veya genel bir kanalizasyona veya fosseptiğe bağlanır ve uygun bir kapak ile örtülür, bu yerlerin çalışılan mahalden yeteri kadar uzakta bulunması sağlanır. Atık su kanalizasyon kotunun kurtarmadığı durumlarda ise cebri olarak drenaj yapılarak taşmanın önlenmesi sağlanmalıdır.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4 - Elektrik tesisatı, yangın veya patlama tehlikesi oluşturmayacak şekilde projelendirilip tesis edilir ve çalışanlar doğrudan veya dolaylı temas sonucu kaza riskine 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5 - Elektrik tesisatının projelendirilmesi, kurulması, malzemesinin ve koruyucu cihazlarının seçimi kullanılacak gerilime ve ortam şartlarına uygun olarak yapılır ve bakımı, onarımı, kontrolü ve işletilmesi sağlanır. Bu kapsamda yapılacak testlerde TS HD 60364-4-43 standardı göz önünde bulundurulur ve gerekli kayıtlar tutulur.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6 - Elektrik tesisinin kurulmasında 30/11/2000 tarihli ve 24246 sayılı Resmî Gazete’de yayımlanan Elektrik Kuvvetli Akım Tesisleri Yönetmeliği, 4/11/1984 tarihli ve 18565 sayılı Resmî Gazete’de yayımlanan Elektrik İç Tesisleri Yönetmeliği ile 21/8/2001 tarihli ve 24500 sayılı Resmî Gazete’de yayımlanan Elektrik Tesislerinde Topraklamalar Yönetmeliği hükümleri dikkate alınarak gerekli sağlık ve güvenlik tedbirleri alınır.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7 - Patlayıcı ortam oluşması muhtemel olan iş yerlerinde elektrik tesisleri 30/12/2006 tarihli ve 26392 4 üncü Mükerrer sayılı Resmî Gazete’de yayımlanan Muhtemel Patlayıcı Ortamda Kullanılan Teçhizat ve Koruyucu Sistemler İle İlgili Yönetmelik hükümlerine uygun şekilde kurulur.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8 - İşyerinin ana pano ve tali elektrik panolarında seçicilik ilkesine uygun kaçak akım rölesi (artık akım anahtarı) tesis edilir.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9 - Parlayıcı, patlayıcı, tehlikeli ve zararlı maddelerin üretildiği, işlendiği ve depolandığı yerlerde, yüksek bina ve bacalar ile direk veya sivri çıkıntılar gibi yüksek yerler bulunan binalarda, yıldırıma karşı yürürlükteki mevzuatın öngördüğü tedbirler alınır ve tesisler kurulur.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58 - İşyerinin büyüklüğü, yapılan işin niteliği ve kaza riskine göre, işyerinde bir ya da daha fazla ilk yardım ve acil müdahale odası bulunması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59 - İlkyardım odaları yeterli ilk yardım malzemesi ve ekipmanı ile teçhiz edilir ve buralarda sedyeler kullanıma hazır halde bulundurulur. Bu yerler, Güvenlik ve Sağlık İşaretleri Yönetmeliğine uygun şekilde işaretlenir.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60 - Çalışma şartlarının gerektirdiği her yerde ilkyardım ekipmanları kolay erişilebilir yerlerde bulundurulur, Güvenlik ve Sağlık İşaretleri Yönetmeliğine uygun şekilde işaretlenir. Acil servis adresleri ve telefon numaraları görünür yerlerde bulundurulur.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Engelli çalışanların bulunduğu işyerlerinde bu çalışanların durumları dikkate alınarak gerekli düzenleme TS 9111- TS 12460 standartları göz önünde bulundurularak yapılır. Bu düzenleme özellikle engelli çalışanların doğrudan çalıştığı yerlerde ve kullandıkları kapı, geçiş yeri, merdiven, servis araçları, duş, lavabo ve tuvaletlerde yapılır.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62 - İşyerindeki açık çalışma yerleri, yollar ve çalışanların kullandığı diğer açık alanlar, yaya ve araç trafiğinin güvenli bir şekilde yapılmasını sağlayacak şekilde düzenlenir. İşyeri sahasındaki ana yollar, tamir, bakım, gözetim ve denetim için kullanılan diğer yollar ile yükleme ve boşaltma yerlerinde, kapılar ve girişler, ulaşım yolları - tehlikeli alanlar, merdivenler, yürüyen merdivenler ve bantlar için özel tedbirler başlıkları altında belirtilen hususlar uygulanır. Ulaşım yolları - tehlikeli alanlar başlığı altında belirtilen hususlar aynı zamanda açık alanlardaki çalışma yerlerinde de uygulanır.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63 - Açık çalışma alanları gün ışığının yeterli olmadığı hallerde uygun şekilde aydınlatılır.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64 - Açık alanda yapılan çalışmalarda riskler değerlendirilerek çalışanlar özellikle;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Olumsuz hava şartlarına ve gerekli hallerde cisim düşmelerine,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Zararlı düzeyde gürültüden ve gaz, buhar, toz gibi zararlı dış etkilere,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Düşme ve kaymalara,</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65- Açık alanda yapılan çalışmalarda çalışanların, herhangi bir tehlike durumunda işyerini hemen terk etmeleri veya kısa sürede yardım alabilmeleri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49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62 - İşyerindeki açık çalışma yerleri, yollar ve çalışanların kullandığı diğer açık alanlar, yaya ve araç trafiğinin güvenli bir şekilde yapılmasını sağlayacak şekilde düzenlenir. İşyeri sahasındaki ana yollar, tamir, bakım, gözetim ve denetim için kullanılan diğer yollar ile yükleme ve boşaltma yerlerinde, kapılar ve girişler, ulaşım yolları - tehlikeli alanlar, merdivenler, yürüyen merdivenler ve bantlar için özel tedbirler başlıkları altında belirtilen hususlar uygulanır. Ulaşım yolları - tehlikeli alanlar başlığı altında belirtilen hususlar aynı zamanda açık alanlardaki çalışma yerlerinde de uygulanır.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63 - Açık çalışma alanları gün ışığının yeterli olmadığı hallerde uygun şekilde aydınlatılır.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64 - Açık alanda yapılan çalışmalarda riskler değerlendirilerek çalışanlar özellikle;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Olumsuz hava şartlarına ve gerekli hallerde cisim düşmelerine,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Zararlı düzeyde gürültüden ve gaz, buhar, toz gibi zararlı dış etkilere,</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Düşme ve kaymalara,</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karşı korunur.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65- Açık alanda yapılan çalışmalarda çalışanların, herhangi bir tehlike durumunda işyerini hemen terk etmeleri veya kısa sürede yardım alabilmeleri sağlanır.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50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Barınma, dinlenme ve sosyal amaçlı kullanılan tesisler, yanıcı olmayan ve kolay tutuşmayan malzemeden inşa edilir. Barınma amacıyla çadır ve branda kullanılmaz. Barınma yerlerinin ısıtılmasında, duman, gaz ve yangın tehlikesine karşı gerekli tedbirler alınır, mangal, maltız, açık ateş vb. kullanılmaz. Bu yerlerde uygun ve yeterli hijyenikşartlar, aydınlatma, havalandırma ve termal konfor şartları sağlanır. Barınma yerlerinde yeterli sayıda tuvalet, lavabo, duş yerleri bulunur. Bu yerlerde temizlik malzemeleri ile üst baş temizliği için gerekli araç-gereç ve makineler sağlanır.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51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Çalışan konutları, sağlık gereklerine ve teknik şartlara uygun bir şekilde inşa edilir ve bu konutlarda bir konutta bulunması gereken tesisat kurulur ve tertibat bulundurulur. Çalışan konutlarının, aileleri ile birlikte oturan çalışanlar için ayrı ev veya apartman şeklinde olması sağlanır. Bekâr çalışanlara özgü binalarda, kadınlar ve 18 yaşından küçük çocukların, erkeklerin bulunduğu kısım ile bağlantısı olmayan ve birbirinden ayrı özel kısımlarda yatırılmaları sağlanır.</a:t>
            </a:r>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İşyerlerindeki bütün acil çıkış yolları ve kapılarının;</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Doğrudan dışarıya veya güvenli bir alana açılması sağlanır ve önlerinde ya da arkalarında çıkışı önleyecek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Herhangi bir tehlike durumunda, bütün çalışanların işyerini derhal ve güvenli bir şekilde terk etmelerini mümkün kılacak şekilde tesisi sağlanır. Gerekli durumlarda bu konuyla ilgili planlar hazırlanarak düzenli tatbikatlar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Sayısı, nitelikleri, boyutları ve yerleri; yapılan işin niteliğine, işyerinin büyüklüğüne, kullanım şekline, işyerinde bulunan ekipmana ve bulunabilecek azami kişi sayısına göre belirlenir. 27/11/2007 tarihli ve 2007/12937 sayılı Bakanlar Kurulu Kararı ile yürürlüğe konulan Binaların Yangından Korunması Hakkında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Acil çıkış kapılarının, acil durumlarda çalışanların hemen ve kolayca açabilecekleri şekilde olması sağlanır. Bu kapılar dışarıya doğru açılır. Acil çıkış kapısı olarak raylı veya döner kapılar kullanılmaz.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Acil çıkış yolları ve kapıları ile buralara açılan yol ve kapılarda çıkışı zorlaştıracak hiçbir engel bulunmaması, acil çıkış kapılarının kilitli veya bağlı olmaması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Acil çıkış yolları ve kapıları, 23/12/2003 tarihli ve 25325 sayılı Resmî Gazete’de yayımlanan Güvenlik ve Sağlık İşaretleri Yönetmeliğine uygun şekilde işaretlenir. İşaretlerin uygun yerlere konulması ve kalıcı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Aydınlatılması gereken acil çıkış yolları ve kapılarında, elektrik kesilmesi halinde yeterli aydınlatmayı sağlayacak ayrı bir enerji kaynağına bağlı acil aydınlatma sistemi bulundurulur.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İşyerlerindeki bütün acil çıkış yolları ve kapılarının;</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Doğrudan dışarıya veya güvenli bir alana açılması sağlanır ve önlerinde ya da arkalarında çıkışı önleyecek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Herhangi bir tehlike durumunda, bütün çalışanların işyerini derhal ve güvenli bir şekilde terk etmelerini mümkün kılacak şekilde tesisi sağlanır. Gerekli durumlarda bu konuyla ilgili planlar hazırlanarak düzenli tatbikatlar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Sayısı, nitelikleri, boyutları ve yerleri; yapılan işin niteliğine, işyerinin büyüklüğüne, kullanım şekline, işyerinde bulunan ekipmana ve bulunabilecek azami kişi sayısına göre belirlenir. 27/11/2007 tarihli ve 2007/12937 sayılı Bakanlar Kurulu Kararı ile yürürlüğe konulan Binaların Yangından Korunması Hakkında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Acil çıkış kapılarının, acil durumlarda çalışanların hemen ve kolayca açabilecekleri şekilde olması sağlanır. Bu kapılar dışarıya doğru açılır. Acil çıkış kapısı olarak raylı veya döner kapılar kullanılmaz.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Acil çıkış yolları ve kapıları ile buralara açılan yol ve kapılarda çıkışı zorlaştıracak hiçbir engel bulunmaması, acil çıkış kapılarının kilitli veya bağlı olmaması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Acil çıkış yolları ve kapıları, 23/12/2003 tarihli ve 25325 sayılı Resmî Gazete’de yayımlanan Güvenlik ve Sağlık İşaretleri Yönetmeliğine uygun şekilde işaretlenir. İşaretlerin uygun yerlere konulması ve kalıcı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Aydınlatılması gereken acil çıkış yolları ve kapılarında, elektrik kesilmesi halinde yeterli aydınlatmayı sağlayacak ayrı bir enerji kaynağına bağlı acil aydınlatma sistemi bulundurulur.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İşyerlerindeki bütün acil çıkış yolları ve kapılarının;</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a) Doğrudan dışarıya veya güvenli bir alana açılması sağlanır ve önlerinde ya da arkalarında çıkışı önleyecek hiçbir engel bulunmaz.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b) Herhangi bir tehlike durumunda, bütün çalışanların işyerini derhal ve güvenli bir şekilde terk etmelerini mümkün kılacak şekilde tesisi sağlanır. Gerekli durumlarda bu konuyla ilgili planlar hazırlanarak düzenli tatbikatlar yapılır.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c) Sayısı, nitelikleri, boyutları ve yerleri; yapılan işin niteliğine, işyerinin büyüklüğüne, kullanım şekline, işyerinde bulunan ekipmana ve bulunabilecek azami kişi sayısına göre belirlenir. 27/11/2007 tarihli ve 2007/12937 sayılı Bakanlar Kurulu Kararı ile yürürlüğe konulan Binaların Yangından Korunması Hakkında Yönetmelik hükümlerine uygun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ç) Acil çıkış kapılarının, acil durumlarda çalışanların hemen ve kolayca açabilecekleri şekilde olması sağlanır. Bu kapılar dışarıya doğru açılır. Acil çıkış kapısı olarak raylı veya döner kapılar kullanılmaz.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d) Acil çıkış yolları ve kapıları ile buralara açılan yol ve kapılarda çıkışı zorlaştıracak hiçbir engel bulunmaması, acil çıkış kapılarının kilitli veya bağlı olmaması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e) Acil çıkış yolları ve kapıları, 23/12/2003 tarihli ve 25325 sayılı Resmî Gazete’de yayımlanan Güvenlik ve Sağlık İşaretleri Yönetmeliğine uygun şekilde işaretlenir. İşaretlerin uygun yerlere konulması ve kalıcı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f) Aydınlatılması gereken acil çıkış yolları ve kapılarında, elektrik kesilmesi halinde yeterli aydınlatmayı sağlayacak ayrı bir enerji kaynağına bağlı acil aydınlatma sistemi bulundurulur.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İşyerinin büyüklüğüne, yapılan işin özelliğine, işyerinde bulunan ekipmanlara, kullanılan maddelerin fiziksel ve kimyasal özelliklerine ve işyerinde bulunabilecek azami kişi sayısına göre, işyerinde etkili ve yeterli yangın söndürme ekipmanı ile gerektiğinde yangın detektörleri ve alarm sistemleri bulundurulur.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12 - Yangın söndürme ekipmanları her zaman kullanıma hazır bulundurularak, bu ekipmanların mevzuatın öngördüğü periyotlarda bakımı ve kontrolü yapılır. Yangın söndürme ekipmanları kolay kullanılır nitelikte olur, görünür ve kolay erişilir yerlere konulur ve bu ekipmanların önlerinde engel bulundurulmaz.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13 - Yangın söndürme ekipmanı ve bulunduğu yerler Güvenlik ve Sağlık İşaretleri Yönetmeliğine uygun şekilde işaretlenir. İşaretler uygun yerlere konulur ve bu işaretlerin kalıcı ve görünür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14 - İşyerlerinde bağımsız kaçış,  çıkış ve merdivenler ile yangınla ilgili bütün özel düzenlemelerin Binaların Yangından Korunması Hakkında Yönetmelik hükümlerine uygun olması esastır.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İşyerinin büyüklüğüne, yapılan işin özelliğine, işyerinde bulunan ekipmanlara, kullanılan maddelerin fiziksel ve kimyasal özelliklerine ve işyerinde bulunabilecek azami kişi sayısına göre, işyerinde etkili ve yeterli yangın söndürme ekipmanı ile gerektiğinde yangın detektörleri ve alarm sistemleri bulundurulur.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12 - Yangın söndürme ekipmanları her zaman kullanıma hazır bulundurularak, bu ekipmanların mevzuatın öngördüğü periyotlarda bakımı ve kontrolü yapılır. Yangın söndürme ekipmanları kolay kullanılır nitelikte olur, görünür ve kolay erişilir yerlere konulur ve bu ekipmanların önlerinde engel bulundurulmaz.</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13 - Yangın söndürme ekipmanı ve bulunduğu yerler Güvenlik ve Sağlık İşaretleri Yönetmeliğine uygun şekilde işaretlenir. İşaretler uygun yerlere konulur ve bu işaretlerin kalıcı ve görünür olması sağlanır.</a:t>
            </a:r>
            <a:endParaRPr lang="en-US" sz="1200" kern="1200" dirty="0" smtClean="0">
              <a:solidFill>
                <a:schemeClr val="tx1"/>
              </a:solidFill>
              <a:latin typeface="+mn-lt"/>
              <a:ea typeface="+mn-ea"/>
              <a:cs typeface="+mn-cs"/>
            </a:endParaRPr>
          </a:p>
          <a:p>
            <a:r>
              <a:rPr lang="tr-TR" sz="1200" kern="1200" dirty="0" smtClean="0">
                <a:solidFill>
                  <a:schemeClr val="tx1"/>
                </a:solidFill>
                <a:latin typeface="+mn-lt"/>
                <a:ea typeface="+mn-ea"/>
                <a:cs typeface="+mn-cs"/>
              </a:rPr>
              <a:t>14 - İşyerlerinde bağımsız kaçış,  çıkış ve merdivenler ile yangınla ilgili bütün özel düzenlemelerin Binaların Yangından Korunması Hakkında Yönetmelik hükümlerine uygun olması esastır.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1BBA0-5C40-49E3-83D4-4AC448B812D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EA18FF-0578-4DE9-A970-ECFF0ADC3812}" type="datetime1">
              <a:rPr lang="en-US" smtClean="0"/>
              <a:pPr/>
              <a:t>8/22/2013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İşyeri Bina ve Eklentileri </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20F0E2-7F41-4002-B12B-D45AC47424A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800E74-52B5-47BD-8C95-1EB903E1F6AD}" type="datetime1">
              <a:rPr lang="en-US" smtClean="0"/>
              <a:pPr/>
              <a:t>8/22/2013</a:t>
            </a:fld>
            <a:endParaRPr lang="en-US"/>
          </a:p>
        </p:txBody>
      </p:sp>
      <p:sp>
        <p:nvSpPr>
          <p:cNvPr id="5" name="Footer Placeholder 4"/>
          <p:cNvSpPr>
            <a:spLocks noGrp="1"/>
          </p:cNvSpPr>
          <p:nvPr>
            <p:ph type="ftr" sz="quarter" idx="11"/>
          </p:nvPr>
        </p:nvSpPr>
        <p:spPr/>
        <p:txBody>
          <a:bodyPr/>
          <a:lstStyle>
            <a:extLst/>
          </a:lstStyle>
          <a:p>
            <a:r>
              <a:rPr lang="en-US" smtClean="0"/>
              <a:t>İşyeri Bina ve Eklentileri </a:t>
            </a:r>
            <a:endParaRPr lang="en-US"/>
          </a:p>
        </p:txBody>
      </p:sp>
      <p:sp>
        <p:nvSpPr>
          <p:cNvPr id="6" name="Slide Number Placeholder 5"/>
          <p:cNvSpPr>
            <a:spLocks noGrp="1"/>
          </p:cNvSpPr>
          <p:nvPr>
            <p:ph type="sldNum" sz="quarter" idx="12"/>
          </p:nvPr>
        </p:nvSpPr>
        <p:spPr/>
        <p:txBody>
          <a:bodyPr/>
          <a:lstStyle>
            <a:extLst/>
          </a:lstStyle>
          <a:p>
            <a:fld id="{6120F0E2-7F41-4002-B12B-D45AC47424AB}"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E354E7-D376-489D-9E16-18C9EB208EE0}" type="datetime1">
              <a:rPr lang="en-US" smtClean="0"/>
              <a:pPr/>
              <a:t>8/22/2013</a:t>
            </a:fld>
            <a:endParaRPr lang="en-US"/>
          </a:p>
        </p:txBody>
      </p:sp>
      <p:sp>
        <p:nvSpPr>
          <p:cNvPr id="5" name="Footer Placeholder 4"/>
          <p:cNvSpPr>
            <a:spLocks noGrp="1"/>
          </p:cNvSpPr>
          <p:nvPr>
            <p:ph type="ftr" sz="quarter" idx="11"/>
          </p:nvPr>
        </p:nvSpPr>
        <p:spPr/>
        <p:txBody>
          <a:bodyPr/>
          <a:lstStyle>
            <a:extLst/>
          </a:lstStyle>
          <a:p>
            <a:r>
              <a:rPr lang="en-US" smtClean="0"/>
              <a:t>İşyeri Bina ve Eklentileri </a:t>
            </a:r>
            <a:endParaRPr lang="en-US"/>
          </a:p>
        </p:txBody>
      </p:sp>
      <p:sp>
        <p:nvSpPr>
          <p:cNvPr id="6" name="Slide Number Placeholder 5"/>
          <p:cNvSpPr>
            <a:spLocks noGrp="1"/>
          </p:cNvSpPr>
          <p:nvPr>
            <p:ph type="sldNum" sz="quarter" idx="12"/>
          </p:nvPr>
        </p:nvSpPr>
        <p:spPr/>
        <p:txBody>
          <a:bodyPr/>
          <a:lstStyle>
            <a:extLst/>
          </a:lstStyle>
          <a:p>
            <a:fld id="{6120F0E2-7F41-4002-B12B-D45AC47424AB}"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F7595AFE-838A-4CC8-9B76-34F417AE4FED}" type="datetime1">
              <a:rPr lang="en-US" smtClean="0"/>
              <a:pPr/>
              <a:t>8/22/2013</a:t>
            </a:fld>
            <a:endParaRPr lang="en-US"/>
          </a:p>
        </p:txBody>
      </p:sp>
      <p:sp>
        <p:nvSpPr>
          <p:cNvPr id="5" name="Footer Placeholder 4"/>
          <p:cNvSpPr>
            <a:spLocks noGrp="1"/>
          </p:cNvSpPr>
          <p:nvPr>
            <p:ph type="ftr" sz="quarter" idx="11"/>
          </p:nvPr>
        </p:nvSpPr>
        <p:spPr/>
        <p:txBody>
          <a:bodyPr/>
          <a:lstStyle>
            <a:extLst/>
          </a:lstStyle>
          <a:p>
            <a:r>
              <a:rPr lang="en-US" smtClean="0"/>
              <a:t>İşyeri Bina ve Eklentileri </a:t>
            </a:r>
            <a:endParaRPr lang="en-US"/>
          </a:p>
        </p:txBody>
      </p:sp>
      <p:sp>
        <p:nvSpPr>
          <p:cNvPr id="6" name="Slide Number Placeholder 5"/>
          <p:cNvSpPr>
            <a:spLocks noGrp="1"/>
          </p:cNvSpPr>
          <p:nvPr>
            <p:ph type="sldNum" sz="quarter" idx="12"/>
          </p:nvPr>
        </p:nvSpPr>
        <p:spPr/>
        <p:txBody>
          <a:bodyPr/>
          <a:lstStyle>
            <a:extLst/>
          </a:lstStyle>
          <a:p>
            <a:fld id="{6120F0E2-7F41-4002-B12B-D45AC47424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A3A0B-4DFD-4455-A7FC-710168B22F93}" type="datetime1">
              <a:rPr lang="en-US" smtClean="0"/>
              <a:pPr/>
              <a:t>8/22/2013</a:t>
            </a:fld>
            <a:endParaRPr lang="en-US"/>
          </a:p>
        </p:txBody>
      </p:sp>
      <p:sp>
        <p:nvSpPr>
          <p:cNvPr id="5" name="Footer Placeholder 4"/>
          <p:cNvSpPr>
            <a:spLocks noGrp="1"/>
          </p:cNvSpPr>
          <p:nvPr>
            <p:ph type="ftr" sz="quarter" idx="11"/>
          </p:nvPr>
        </p:nvSpPr>
        <p:spPr/>
        <p:txBody>
          <a:bodyPr/>
          <a:lstStyle>
            <a:extLst/>
          </a:lstStyle>
          <a:p>
            <a:r>
              <a:rPr lang="en-US" smtClean="0"/>
              <a:t>İşyeri Bina ve Eklentileri </a:t>
            </a:r>
            <a:endParaRPr lang="en-US"/>
          </a:p>
        </p:txBody>
      </p:sp>
      <p:sp>
        <p:nvSpPr>
          <p:cNvPr id="6" name="Slide Number Placeholder 5"/>
          <p:cNvSpPr>
            <a:spLocks noGrp="1"/>
          </p:cNvSpPr>
          <p:nvPr>
            <p:ph type="sldNum" sz="quarter" idx="12"/>
          </p:nvPr>
        </p:nvSpPr>
        <p:spPr/>
        <p:txBody>
          <a:bodyPr/>
          <a:lstStyle>
            <a:extLst/>
          </a:lstStyle>
          <a:p>
            <a:fld id="{6120F0E2-7F41-4002-B12B-D45AC47424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2A4EB3-4293-4A8D-A4E2-FCF2853FF3CF}" type="datetime1">
              <a:rPr lang="en-US" smtClean="0"/>
              <a:pPr/>
              <a:t>8/22/2013</a:t>
            </a:fld>
            <a:endParaRPr lang="en-US"/>
          </a:p>
        </p:txBody>
      </p:sp>
      <p:sp>
        <p:nvSpPr>
          <p:cNvPr id="6" name="Footer Placeholder 5"/>
          <p:cNvSpPr>
            <a:spLocks noGrp="1"/>
          </p:cNvSpPr>
          <p:nvPr>
            <p:ph type="ftr" sz="quarter" idx="11"/>
          </p:nvPr>
        </p:nvSpPr>
        <p:spPr/>
        <p:txBody>
          <a:bodyPr/>
          <a:lstStyle>
            <a:extLst/>
          </a:lstStyle>
          <a:p>
            <a:r>
              <a:rPr lang="en-US" smtClean="0"/>
              <a:t>İşyeri Bina ve Eklentileri </a:t>
            </a:r>
            <a:endParaRPr lang="en-US"/>
          </a:p>
        </p:txBody>
      </p:sp>
      <p:sp>
        <p:nvSpPr>
          <p:cNvPr id="7" name="Slide Number Placeholder 6"/>
          <p:cNvSpPr>
            <a:spLocks noGrp="1"/>
          </p:cNvSpPr>
          <p:nvPr>
            <p:ph type="sldNum" sz="quarter" idx="12"/>
          </p:nvPr>
        </p:nvSpPr>
        <p:spPr/>
        <p:txBody>
          <a:bodyPr/>
          <a:lstStyle>
            <a:extLst/>
          </a:lstStyle>
          <a:p>
            <a:fld id="{6120F0E2-7F41-4002-B12B-D45AC47424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C80A7A-895A-4EE2-B8F0-119AB079D226}" type="datetime1">
              <a:rPr lang="en-US" smtClean="0"/>
              <a:pPr/>
              <a:t>8/22/2013</a:t>
            </a:fld>
            <a:endParaRPr lang="en-US"/>
          </a:p>
        </p:txBody>
      </p:sp>
      <p:sp>
        <p:nvSpPr>
          <p:cNvPr id="8" name="Footer Placeholder 7"/>
          <p:cNvSpPr>
            <a:spLocks noGrp="1"/>
          </p:cNvSpPr>
          <p:nvPr>
            <p:ph type="ftr" sz="quarter" idx="11"/>
          </p:nvPr>
        </p:nvSpPr>
        <p:spPr/>
        <p:txBody>
          <a:bodyPr/>
          <a:lstStyle>
            <a:extLst/>
          </a:lstStyle>
          <a:p>
            <a:r>
              <a:rPr lang="en-US" smtClean="0"/>
              <a:t>İşyeri Bina ve Eklentileri </a:t>
            </a:r>
            <a:endParaRPr lang="en-US"/>
          </a:p>
        </p:txBody>
      </p:sp>
      <p:sp>
        <p:nvSpPr>
          <p:cNvPr id="9" name="Slide Number Placeholder 8"/>
          <p:cNvSpPr>
            <a:spLocks noGrp="1"/>
          </p:cNvSpPr>
          <p:nvPr>
            <p:ph type="sldNum" sz="quarter" idx="12"/>
          </p:nvPr>
        </p:nvSpPr>
        <p:spPr/>
        <p:txBody>
          <a:bodyPr/>
          <a:lstStyle>
            <a:extLst/>
          </a:lstStyle>
          <a:p>
            <a:fld id="{6120F0E2-7F41-4002-B12B-D45AC47424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9E06CDA-9E71-4B62-842E-1B459FC5BDA5}" type="datetime1">
              <a:rPr lang="en-US" smtClean="0"/>
              <a:pPr/>
              <a:t>8/22/2013</a:t>
            </a:fld>
            <a:endParaRPr lang="en-US"/>
          </a:p>
        </p:txBody>
      </p:sp>
      <p:sp>
        <p:nvSpPr>
          <p:cNvPr id="4" name="Footer Placeholder 3"/>
          <p:cNvSpPr>
            <a:spLocks noGrp="1"/>
          </p:cNvSpPr>
          <p:nvPr>
            <p:ph type="ftr" sz="quarter" idx="11"/>
          </p:nvPr>
        </p:nvSpPr>
        <p:spPr/>
        <p:txBody>
          <a:bodyPr/>
          <a:lstStyle>
            <a:extLst/>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extLst/>
          </a:lstStyle>
          <a:p>
            <a:fld id="{6120F0E2-7F41-4002-B12B-D45AC47424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9F2665-AE9C-4E25-BF7E-45DC3E739CFF}" type="datetime1">
              <a:rPr lang="en-US" smtClean="0"/>
              <a:pPr/>
              <a:t>8/22/2013</a:t>
            </a:fld>
            <a:endParaRPr lang="en-US"/>
          </a:p>
        </p:txBody>
      </p:sp>
      <p:sp>
        <p:nvSpPr>
          <p:cNvPr id="3" name="Footer Placeholder 2"/>
          <p:cNvSpPr>
            <a:spLocks noGrp="1"/>
          </p:cNvSpPr>
          <p:nvPr>
            <p:ph type="ftr" sz="quarter" idx="11"/>
          </p:nvPr>
        </p:nvSpPr>
        <p:spPr/>
        <p:txBody>
          <a:bodyPr/>
          <a:lstStyle>
            <a:extLst/>
          </a:lstStyle>
          <a:p>
            <a:r>
              <a:rPr lang="en-US" smtClean="0"/>
              <a:t>İşyeri Bina ve Eklentileri </a:t>
            </a:r>
            <a:endParaRPr lang="en-US"/>
          </a:p>
        </p:txBody>
      </p:sp>
      <p:sp>
        <p:nvSpPr>
          <p:cNvPr id="4" name="Slide Number Placeholder 3"/>
          <p:cNvSpPr>
            <a:spLocks noGrp="1"/>
          </p:cNvSpPr>
          <p:nvPr>
            <p:ph type="sldNum" sz="quarter" idx="12"/>
          </p:nvPr>
        </p:nvSpPr>
        <p:spPr/>
        <p:txBody>
          <a:bodyPr/>
          <a:lstStyle>
            <a:extLst/>
          </a:lstStyle>
          <a:p>
            <a:fld id="{6120F0E2-7F41-4002-B12B-D45AC47424AB}"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BE4E9B-7253-4EB6-A8A2-6AF2DAAB157E}" type="datetime1">
              <a:rPr lang="en-US" smtClean="0"/>
              <a:pPr/>
              <a:t>8/22/2013</a:t>
            </a:fld>
            <a:endParaRPr lang="en-US"/>
          </a:p>
        </p:txBody>
      </p:sp>
      <p:sp>
        <p:nvSpPr>
          <p:cNvPr id="6" name="Footer Placeholder 5"/>
          <p:cNvSpPr>
            <a:spLocks noGrp="1"/>
          </p:cNvSpPr>
          <p:nvPr>
            <p:ph type="ftr" sz="quarter" idx="11"/>
          </p:nvPr>
        </p:nvSpPr>
        <p:spPr/>
        <p:txBody>
          <a:bodyPr/>
          <a:lstStyle>
            <a:extLst/>
          </a:lstStyle>
          <a:p>
            <a:r>
              <a:rPr lang="en-US" smtClean="0"/>
              <a:t>İşyeri Bina ve Eklentileri </a:t>
            </a:r>
            <a:endParaRPr lang="en-US"/>
          </a:p>
        </p:txBody>
      </p:sp>
      <p:sp>
        <p:nvSpPr>
          <p:cNvPr id="7" name="Slide Number Placeholder 6"/>
          <p:cNvSpPr>
            <a:spLocks noGrp="1"/>
          </p:cNvSpPr>
          <p:nvPr>
            <p:ph type="sldNum" sz="quarter" idx="12"/>
          </p:nvPr>
        </p:nvSpPr>
        <p:spPr/>
        <p:txBody>
          <a:bodyPr/>
          <a:lstStyle>
            <a:extLst/>
          </a:lstStyle>
          <a:p>
            <a:fld id="{6120F0E2-7F41-4002-B12B-D45AC47424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5BCCEF-D08A-4AFB-AD4B-3944A29E80DA}" type="datetime1">
              <a:rPr lang="en-US" smtClean="0"/>
              <a:pPr/>
              <a:t>8/22/2013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İşyeri Bina ve Eklentileri </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20F0E2-7F41-4002-B12B-D45AC47424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55000"/>
                <a:satMod val="300000"/>
              </a:schemeClr>
            </a:gs>
            <a:gs pos="40000">
              <a:schemeClr val="bg1">
                <a:tint val="65000"/>
                <a:satMod val="300000"/>
              </a:schemeClr>
            </a:gs>
            <a:gs pos="100000">
              <a:schemeClr val="bg1">
                <a:shade val="65000"/>
                <a:satMod val="300000"/>
              </a:schemeClr>
            </a:gs>
          </a:gsLst>
          <a:path path="circle">
            <a:fillToRect l="65000" b="98000"/>
          </a:path>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5536C99-A1FE-4C41-82B9-4314515B32CA}" type="datetime1">
              <a:rPr lang="en-US" smtClean="0"/>
              <a:pPr/>
              <a:t>8/22/2013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İşyeri Bina ve Eklentileri </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20F0E2-7F41-4002-B12B-D45AC47424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ipe dir="d"/>
  </p:transition>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P-07.AVI" TargetMode="Externa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eyvet.com/resim/4cba67663b.jp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dirty="0" smtClean="0"/>
              <a:t>İŞYERİ BİNA VE EKLENTİLERİNDE ALINACAK SAĞLIK VE GÜVENLİK ÖNLEMLERİ</a:t>
            </a:r>
            <a:endParaRPr lang="en-US" dirty="0"/>
          </a:p>
        </p:txBody>
      </p:sp>
      <p:sp>
        <p:nvSpPr>
          <p:cNvPr id="3" name="Subtitle 2"/>
          <p:cNvSpPr>
            <a:spLocks noGrp="1"/>
          </p:cNvSpPr>
          <p:nvPr>
            <p:ph type="subTitle" idx="1"/>
          </p:nvPr>
        </p:nvSpPr>
        <p:spPr/>
        <p:txBody>
          <a:bodyPr>
            <a:normAutofit/>
          </a:bodyPr>
          <a:lstStyle/>
          <a:p>
            <a:r>
              <a:rPr lang="tr-TR" dirty="0" smtClean="0"/>
              <a:t>Selim Baradan</a:t>
            </a:r>
          </a:p>
          <a:p>
            <a:r>
              <a:rPr lang="tr-TR" dirty="0" smtClean="0"/>
              <a:t>Ege Üniversitesi</a:t>
            </a:r>
            <a:endParaRPr lang="en-US" dirty="0"/>
          </a:p>
        </p:txBody>
      </p:sp>
      <p:sp>
        <p:nvSpPr>
          <p:cNvPr id="4" name="Date Placeholder 3"/>
          <p:cNvSpPr>
            <a:spLocks noGrp="1"/>
          </p:cNvSpPr>
          <p:nvPr>
            <p:ph type="dt" sz="half" idx="10"/>
          </p:nvPr>
        </p:nvSpPr>
        <p:spPr/>
        <p:txBody>
          <a:bodyPr/>
          <a:lstStyle/>
          <a:p>
            <a:fld id="{B0483A29-C82A-4EDC-9933-677F545D15FA}"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tr-TR" sz="2800" dirty="0" smtClean="0"/>
              <a:t>Elektrik tesisatı, yangın veya patlama tehlikesi oluşturmayacak şekilde projelendirilip tesis edilir ve çalışanlar doğrudan veya dolaylı temas sonucu kaza riskine karşı korunur.</a:t>
            </a:r>
          </a:p>
          <a:p>
            <a:r>
              <a:rPr lang="tr-TR" sz="2800" dirty="0" smtClean="0"/>
              <a:t>İşyerinin ana pano ve tali elektrik panolarında seçicilik ilkesine uygun kaçak akım rölesi (artık akım anahtarı) tesis edilir.</a:t>
            </a:r>
          </a:p>
          <a:p>
            <a:r>
              <a:rPr lang="tr-TR" sz="2800" dirty="0" smtClean="0"/>
              <a:t>Elektrik tesisatının projelendirilmesi, kurulması, malzemesinin ve koruyucu cihazlarının seçimi kullanılacak gerilime ve ortam şartlarına uygun olarak yapılır ve bakımı, onarımı, kontrolü ve işletilmesi sağlanır. (TS HD 60364-4-43)</a:t>
            </a:r>
          </a:p>
          <a:p>
            <a:endParaRPr lang="en-US" dirty="0"/>
          </a:p>
        </p:txBody>
      </p:sp>
      <p:sp>
        <p:nvSpPr>
          <p:cNvPr id="3" name="Title 2"/>
          <p:cNvSpPr>
            <a:spLocks noGrp="1"/>
          </p:cNvSpPr>
          <p:nvPr>
            <p:ph type="title"/>
          </p:nvPr>
        </p:nvSpPr>
        <p:spPr/>
        <p:txBody>
          <a:bodyPr/>
          <a:lstStyle/>
          <a:p>
            <a:r>
              <a:rPr lang="tr-TR" dirty="0" smtClean="0"/>
              <a:t>Elektrik Tesisatı</a:t>
            </a:r>
            <a:endParaRPr lang="en-US" dirty="0"/>
          </a:p>
        </p:txBody>
      </p:sp>
      <p:sp>
        <p:nvSpPr>
          <p:cNvPr id="4" name="Date Placeholder 3"/>
          <p:cNvSpPr>
            <a:spLocks noGrp="1"/>
          </p:cNvSpPr>
          <p:nvPr>
            <p:ph type="dt" sz="half" idx="10"/>
          </p:nvPr>
        </p:nvSpPr>
        <p:spPr/>
        <p:txBody>
          <a:bodyPr/>
          <a:lstStyle/>
          <a:p>
            <a:fld id="{4946ABFE-11DD-45E6-982F-039F01D3F46A}"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fontScale="70000" lnSpcReduction="20000"/>
          </a:bodyPr>
          <a:lstStyle/>
          <a:p>
            <a:r>
              <a:rPr lang="tr-TR" sz="3100" dirty="0" smtClean="0"/>
              <a:t>Elektrik tesisinin kurulmasında ”Elektrik Kuvvetli Akım Tesisleri Yönetmeliği”, “Elektrik İç Tesisleri Yönetmeliği”, ve “Elektrik Tesislerinde Topraklamalar Yönetmeliği” hükümleri dikkate alınır.</a:t>
            </a:r>
            <a:endParaRPr lang="en-US" sz="3100" dirty="0" smtClean="0"/>
          </a:p>
          <a:p>
            <a:r>
              <a:rPr lang="tr-TR" sz="3100" dirty="0" smtClean="0"/>
              <a:t>Patlayıcı ortam oluşması muhtemel olan iş yerlerinde elektrik tesisleri ”Muhtemel Patlayıcı Ortamda Kullanılan Teçhizat ve Koruyucu Sistemler İle İlgili Yönetmelik” hükümlerine uygun şekilde kurulur.</a:t>
            </a:r>
            <a:endParaRPr lang="en-US" sz="3100" dirty="0" smtClean="0"/>
          </a:p>
          <a:p>
            <a:r>
              <a:rPr lang="tr-TR" sz="3100" dirty="0" smtClean="0"/>
              <a:t>Parlayıcı, patlayıcı, tehlikeli ve zararlı maddelerin üretildiği, işlendiği ve depolandığı yerlerde, yüksek bina ve bacalar ile direk veya sivri çıkıntılar gibi yüksek yerler bulunan binalarda, yıldırıma karşı yürürlükteki mevzuatın öngördüğü tedbirler alınır ve tesisler kurulur</a:t>
            </a:r>
            <a:r>
              <a:rPr lang="tr-TR" sz="2800" dirty="0" smtClean="0"/>
              <a:t>.</a:t>
            </a:r>
            <a:endParaRPr lang="en-US" sz="2800" dirty="0" smtClean="0"/>
          </a:p>
          <a:p>
            <a:endParaRPr lang="en-US" dirty="0"/>
          </a:p>
        </p:txBody>
      </p:sp>
      <p:sp>
        <p:nvSpPr>
          <p:cNvPr id="3" name="Title 2"/>
          <p:cNvSpPr>
            <a:spLocks noGrp="1"/>
          </p:cNvSpPr>
          <p:nvPr>
            <p:ph type="title"/>
          </p:nvPr>
        </p:nvSpPr>
        <p:spPr/>
        <p:txBody>
          <a:bodyPr/>
          <a:lstStyle/>
          <a:p>
            <a:r>
              <a:rPr lang="tr-TR" dirty="0" smtClean="0"/>
              <a:t>Elektrik Tesisatı (devam)</a:t>
            </a:r>
            <a:endParaRPr lang="en-US" dirty="0"/>
          </a:p>
        </p:txBody>
      </p:sp>
      <p:sp>
        <p:nvSpPr>
          <p:cNvPr id="4" name="Date Placeholder 3"/>
          <p:cNvSpPr>
            <a:spLocks noGrp="1"/>
          </p:cNvSpPr>
          <p:nvPr>
            <p:ph type="dt" sz="half" idx="10"/>
          </p:nvPr>
        </p:nvSpPr>
        <p:spPr/>
        <p:txBody>
          <a:bodyPr/>
          <a:lstStyle/>
          <a:p>
            <a:fld id="{5327FB94-F2FD-4FC4-85FB-2215E6D7C1CB}"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tr-TR" sz="2800" dirty="0" smtClean="0"/>
              <a:t>Doğrudan dışarıya veya güvenli bir alana açılması sağlanır ve önlerinde ya da arkalarında çıkışı önleyecek hiçbir engel bulunmaz.</a:t>
            </a:r>
          </a:p>
          <a:p>
            <a:r>
              <a:rPr lang="tr-TR" sz="2800" dirty="0" smtClean="0"/>
              <a:t>Herhangi bir tehlike durumunda, bütün çalışanların işyerini derhal ve güvenli bir şekilde terk etmelerini mümkün kılacak şekilde tesisi sağlanır. </a:t>
            </a:r>
          </a:p>
          <a:p>
            <a:r>
              <a:rPr lang="tr-TR" sz="2800" dirty="0" smtClean="0"/>
              <a:t>Sayısı, nitelikleri, boyutları ve yerleri; yapılan işin niteliğine, işyerinin büyüklüğüne, kullanım şekline, işyerinde bulunan ekipmana ve bulunabilecek azami kişi sayısına göre belirlenir. (Binaların Yangından Korunması Hakkında Yönetmelik)</a:t>
            </a:r>
            <a:endParaRPr lang="en-US" dirty="0"/>
          </a:p>
        </p:txBody>
      </p:sp>
      <p:sp>
        <p:nvSpPr>
          <p:cNvPr id="3" name="Title 2"/>
          <p:cNvSpPr>
            <a:spLocks noGrp="1"/>
          </p:cNvSpPr>
          <p:nvPr>
            <p:ph type="title"/>
          </p:nvPr>
        </p:nvSpPr>
        <p:spPr/>
        <p:txBody>
          <a:bodyPr>
            <a:normAutofit/>
          </a:bodyPr>
          <a:lstStyle/>
          <a:p>
            <a:r>
              <a:rPr lang="tr-TR" dirty="0" smtClean="0"/>
              <a:t>Acil çıkış yolları ve kapıları</a:t>
            </a:r>
            <a:endParaRPr lang="en-US" dirty="0"/>
          </a:p>
        </p:txBody>
      </p:sp>
      <p:sp>
        <p:nvSpPr>
          <p:cNvPr id="4" name="Date Placeholder 3"/>
          <p:cNvSpPr>
            <a:spLocks noGrp="1"/>
          </p:cNvSpPr>
          <p:nvPr>
            <p:ph type="dt" sz="half" idx="10"/>
          </p:nvPr>
        </p:nvSpPr>
        <p:spPr/>
        <p:txBody>
          <a:bodyPr/>
          <a:lstStyle/>
          <a:p>
            <a:fld id="{915F9B5F-0D9E-40E0-B6A1-71924C975C1F}"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12</a:t>
            </a:fld>
            <a:endParaRPr lang="en-US"/>
          </a:p>
        </p:txBody>
      </p:sp>
      <p:sp>
        <p:nvSpPr>
          <p:cNvPr id="6" name="Footer Placeholder 5"/>
          <p:cNvSpPr>
            <a:spLocks noGrp="1"/>
          </p:cNvSpPr>
          <p:nvPr>
            <p:ph type="ftr" sz="quarter" idx="11"/>
          </p:nvPr>
        </p:nvSpPr>
        <p:spPr/>
        <p:txBody>
          <a:bodyPr/>
          <a:lstStyle/>
          <a:p>
            <a:r>
              <a:rPr lang="en-US" dirty="0" err="1" smtClean="0"/>
              <a:t>İşyeri</a:t>
            </a:r>
            <a:r>
              <a:rPr lang="en-US" dirty="0" smtClean="0"/>
              <a:t> </a:t>
            </a:r>
            <a:r>
              <a:rPr lang="en-US" dirty="0" err="1" smtClean="0"/>
              <a:t>Bina</a:t>
            </a:r>
            <a:r>
              <a:rPr lang="en-US" dirty="0" smtClean="0"/>
              <a:t> </a:t>
            </a:r>
            <a:r>
              <a:rPr lang="en-US" dirty="0" err="1" smtClean="0"/>
              <a:t>ve</a:t>
            </a:r>
            <a:r>
              <a:rPr lang="en-US" dirty="0" smtClean="0"/>
              <a:t> </a:t>
            </a:r>
            <a:r>
              <a:rPr lang="en-US" dirty="0" err="1" smtClean="0"/>
              <a:t>Eklentileri</a:t>
            </a:r>
            <a:r>
              <a:rPr lang="en-US" dirty="0" smtClean="0"/>
              <a:t> </a:t>
            </a:r>
            <a:endParaRPr lang="en-US" dirty="0"/>
          </a:p>
        </p:txBody>
      </p:sp>
      <p:pic>
        <p:nvPicPr>
          <p:cNvPr id="7" name="Picture 5" descr="34"/>
          <p:cNvPicPr>
            <a:picLocks noChangeAspect="1" noChangeArrowheads="1"/>
          </p:cNvPicPr>
          <p:nvPr/>
        </p:nvPicPr>
        <p:blipFill>
          <a:blip r:embed="rId3" cstate="print"/>
          <a:srcRect/>
          <a:stretch>
            <a:fillRect/>
          </a:stretch>
        </p:blipFill>
        <p:spPr bwMode="auto">
          <a:xfrm>
            <a:off x="7812360" y="0"/>
            <a:ext cx="1331640" cy="1864606"/>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a:bodyPr>
          <a:lstStyle/>
          <a:p>
            <a:r>
              <a:rPr lang="tr-TR" sz="2800" dirty="0" smtClean="0"/>
              <a:t>Acil çıkış kapılarının, acil durumlarda çalışanların hemen ve kolayca açabilecekleri şekilde olmalı. Bu kapılar dışarıya doğru açılmalı. </a:t>
            </a:r>
          </a:p>
          <a:p>
            <a:r>
              <a:rPr lang="tr-TR" sz="2800" dirty="0" smtClean="0"/>
              <a:t>Acil çıkış kapısı olarak raylı veya döner kapılar kullanılmaz.</a:t>
            </a:r>
            <a:endParaRPr lang="en-US" sz="2800" dirty="0" smtClean="0"/>
          </a:p>
          <a:p>
            <a:r>
              <a:rPr lang="tr-TR" sz="2800" dirty="0" smtClean="0"/>
              <a:t>Acil çıkış yolları ve kapıları ile buralara açılan yol ve kapılarda çıkışı zorlaştıracak hiçbir engel bulunmamalı, </a:t>
            </a:r>
          </a:p>
          <a:p>
            <a:r>
              <a:rPr lang="tr-TR" sz="2800" dirty="0" smtClean="0"/>
              <a:t>Acil çıkış kapıları kilitli veya bağlı olmamalı.</a:t>
            </a:r>
            <a:endParaRPr lang="en-US" sz="2800" dirty="0" smtClean="0"/>
          </a:p>
        </p:txBody>
      </p:sp>
      <p:sp>
        <p:nvSpPr>
          <p:cNvPr id="3" name="Title 2"/>
          <p:cNvSpPr>
            <a:spLocks noGrp="1"/>
          </p:cNvSpPr>
          <p:nvPr>
            <p:ph type="title"/>
          </p:nvPr>
        </p:nvSpPr>
        <p:spPr/>
        <p:txBody>
          <a:bodyPr>
            <a:normAutofit fontScale="90000"/>
          </a:bodyPr>
          <a:lstStyle/>
          <a:p>
            <a:r>
              <a:rPr lang="tr-TR" dirty="0" smtClean="0"/>
              <a:t>Acil çıkış yolları ve kapıları (devam)</a:t>
            </a:r>
            <a:endParaRPr lang="en-US" dirty="0"/>
          </a:p>
        </p:txBody>
      </p:sp>
      <p:sp>
        <p:nvSpPr>
          <p:cNvPr id="4" name="Date Placeholder 3"/>
          <p:cNvSpPr>
            <a:spLocks noGrp="1"/>
          </p:cNvSpPr>
          <p:nvPr>
            <p:ph type="dt" sz="half" idx="10"/>
          </p:nvPr>
        </p:nvSpPr>
        <p:spPr/>
        <p:txBody>
          <a:bodyPr/>
          <a:lstStyle/>
          <a:p>
            <a:fld id="{915F9B5F-0D9E-40E0-B6A1-71924C975C1F}"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err="1" smtClean="0"/>
              <a:t>İşyeri</a:t>
            </a:r>
            <a:r>
              <a:rPr lang="en-US" dirty="0" smtClean="0"/>
              <a:t> </a:t>
            </a:r>
            <a:r>
              <a:rPr lang="en-US" dirty="0" err="1" smtClean="0"/>
              <a:t>Bina</a:t>
            </a:r>
            <a:r>
              <a:rPr lang="en-US" dirty="0" smtClean="0"/>
              <a:t> </a:t>
            </a:r>
            <a:r>
              <a:rPr lang="en-US" dirty="0" err="1" smtClean="0"/>
              <a:t>ve</a:t>
            </a:r>
            <a:r>
              <a:rPr lang="en-US" dirty="0" smtClean="0"/>
              <a:t> </a:t>
            </a:r>
            <a:r>
              <a:rPr lang="en-US" dirty="0" err="1" smtClean="0"/>
              <a:t>Eklentileri</a:t>
            </a:r>
            <a:r>
              <a:rPr lang="en-US" dirty="0" smtClean="0"/>
              <a:t> </a:t>
            </a:r>
            <a:endParaRPr lang="en-US"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a:bodyPr>
          <a:lstStyle/>
          <a:p>
            <a:r>
              <a:rPr lang="tr-TR" sz="2800" dirty="0" smtClean="0"/>
              <a:t>Acil çıkış yolları ve kapıları, ”Güvenlik ve Sağlık İşaretleri Yönetmeliği”ne uygun şekilde işaretlenir. </a:t>
            </a:r>
          </a:p>
          <a:p>
            <a:r>
              <a:rPr lang="tr-TR" sz="2800" dirty="0" smtClean="0"/>
              <a:t>Aydınlatılması gereken acil çıkış yolları ve kapılarında, elektrik kesilmesi halinde yeterli aydınlatmayı sağlayacak ayrı bir enerji kaynağına bağlı acil aydınlatma sistemi bulundurulur.</a:t>
            </a:r>
            <a:endParaRPr lang="en-US" sz="2800" dirty="0" smtClean="0"/>
          </a:p>
        </p:txBody>
      </p:sp>
      <p:sp>
        <p:nvSpPr>
          <p:cNvPr id="3" name="Title 2"/>
          <p:cNvSpPr>
            <a:spLocks noGrp="1"/>
          </p:cNvSpPr>
          <p:nvPr>
            <p:ph type="title"/>
          </p:nvPr>
        </p:nvSpPr>
        <p:spPr/>
        <p:txBody>
          <a:bodyPr>
            <a:normAutofit fontScale="90000"/>
          </a:bodyPr>
          <a:lstStyle/>
          <a:p>
            <a:r>
              <a:rPr lang="tr-TR" dirty="0" smtClean="0"/>
              <a:t>Acil çıkış yolları ve kapıları (devam)</a:t>
            </a:r>
            <a:endParaRPr lang="en-US" dirty="0"/>
          </a:p>
        </p:txBody>
      </p:sp>
      <p:sp>
        <p:nvSpPr>
          <p:cNvPr id="4" name="Date Placeholder 3"/>
          <p:cNvSpPr>
            <a:spLocks noGrp="1"/>
          </p:cNvSpPr>
          <p:nvPr>
            <p:ph type="dt" sz="half" idx="10"/>
          </p:nvPr>
        </p:nvSpPr>
        <p:spPr/>
        <p:txBody>
          <a:bodyPr/>
          <a:lstStyle/>
          <a:p>
            <a:fld id="{915F9B5F-0D9E-40E0-B6A1-71924C975C1F}"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14</a:t>
            </a:fld>
            <a:endParaRPr lang="en-US"/>
          </a:p>
        </p:txBody>
      </p:sp>
      <p:sp>
        <p:nvSpPr>
          <p:cNvPr id="6" name="Footer Placeholder 5"/>
          <p:cNvSpPr>
            <a:spLocks noGrp="1"/>
          </p:cNvSpPr>
          <p:nvPr>
            <p:ph type="ftr" sz="quarter" idx="11"/>
          </p:nvPr>
        </p:nvSpPr>
        <p:spPr/>
        <p:txBody>
          <a:bodyPr/>
          <a:lstStyle/>
          <a:p>
            <a:r>
              <a:rPr lang="en-US" dirty="0" err="1" smtClean="0"/>
              <a:t>İşyeri</a:t>
            </a:r>
            <a:r>
              <a:rPr lang="en-US" dirty="0" smtClean="0"/>
              <a:t> </a:t>
            </a:r>
            <a:r>
              <a:rPr lang="en-US" dirty="0" err="1" smtClean="0"/>
              <a:t>Bina</a:t>
            </a:r>
            <a:r>
              <a:rPr lang="en-US" dirty="0" smtClean="0"/>
              <a:t> </a:t>
            </a:r>
            <a:r>
              <a:rPr lang="en-US" dirty="0" err="1" smtClean="0"/>
              <a:t>ve</a:t>
            </a:r>
            <a:r>
              <a:rPr lang="en-US" dirty="0" smtClean="0"/>
              <a:t> </a:t>
            </a:r>
            <a:r>
              <a:rPr lang="en-US" dirty="0" err="1" smtClean="0"/>
              <a:t>Eklentileri</a:t>
            </a:r>
            <a:r>
              <a:rPr lang="en-US" dirty="0" smtClean="0"/>
              <a:t> </a:t>
            </a:r>
            <a:endParaRPr lang="en-US" dirty="0"/>
          </a:p>
        </p:txBody>
      </p:sp>
      <p:pic>
        <p:nvPicPr>
          <p:cNvPr id="7" name="Picture 2" descr="http://t0.gstatic.com/images?q=tbn:ANd9GcS1gmdjOunJ1aM1H83GT5c0SXNhroV8ojSWm5zBZWanmHKxFqsoEw"/>
          <p:cNvPicPr>
            <a:picLocks noChangeAspect="1" noChangeArrowheads="1"/>
          </p:cNvPicPr>
          <p:nvPr/>
        </p:nvPicPr>
        <p:blipFill>
          <a:blip r:embed="rId3" cstate="print"/>
          <a:srcRect/>
          <a:stretch>
            <a:fillRect/>
          </a:stretch>
        </p:blipFill>
        <p:spPr bwMode="auto">
          <a:xfrm>
            <a:off x="5076056" y="4653136"/>
            <a:ext cx="2552700" cy="1790701"/>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İşyerinin büyüklüğüne, yapılan işin özelliğine, işyerinde bulunan ekipmanlara, kullanılan maddelerin fiziksel ve kimyasal özelliklerine ve işyerinde bulunabilecek azami kişi sayısına göre, işyerinde etkili ve yeterli yangın söndürme ekipmanı ile gerektiğinde yangın detektörleri ve alarm sistemleri bulundurulur.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15</a:t>
            </a:fld>
            <a:endParaRPr lang="en-US"/>
          </a:p>
        </p:txBody>
      </p:sp>
      <p:sp>
        <p:nvSpPr>
          <p:cNvPr id="6" name="Title 5"/>
          <p:cNvSpPr>
            <a:spLocks noGrp="1"/>
          </p:cNvSpPr>
          <p:nvPr>
            <p:ph type="title"/>
          </p:nvPr>
        </p:nvSpPr>
        <p:spPr/>
        <p:txBody>
          <a:bodyPr>
            <a:normAutofit/>
          </a:bodyPr>
          <a:lstStyle/>
          <a:p>
            <a:r>
              <a:rPr lang="tr-TR" dirty="0" smtClean="0"/>
              <a:t>Yangınla mücadele</a:t>
            </a:r>
            <a:endParaRPr lang="en-US" dirty="0"/>
          </a:p>
        </p:txBody>
      </p:sp>
      <p:pic>
        <p:nvPicPr>
          <p:cNvPr id="7" name="Picture 4" descr="ford oto 025"/>
          <p:cNvPicPr>
            <a:picLocks noChangeAspect="1" noChangeArrowheads="1"/>
          </p:cNvPicPr>
          <p:nvPr/>
        </p:nvPicPr>
        <p:blipFill>
          <a:blip r:embed="rId3" cstate="print"/>
          <a:srcRect/>
          <a:stretch>
            <a:fillRect/>
          </a:stretch>
        </p:blipFill>
        <p:spPr bwMode="auto">
          <a:xfrm>
            <a:off x="6840760" y="4653136"/>
            <a:ext cx="2051720" cy="170976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Yangın söndürme ekipmanları her zaman kullanıma hazır bulundurularak, bu ekipmanların mevzuatın öngördüğü periyotlarda bakımı ve kontrolü yapılır. Yangın söndürme ekipmanları kolay kullanılır nitelikte olur, görünür ve kolay erişilir yerlere konulur ve bu ekipmanların önlerinde engel bulundurulmaz.</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16</a:t>
            </a:fld>
            <a:endParaRPr lang="en-US"/>
          </a:p>
        </p:txBody>
      </p:sp>
      <p:sp>
        <p:nvSpPr>
          <p:cNvPr id="6" name="Title 5"/>
          <p:cNvSpPr>
            <a:spLocks noGrp="1"/>
          </p:cNvSpPr>
          <p:nvPr>
            <p:ph type="title"/>
          </p:nvPr>
        </p:nvSpPr>
        <p:spPr/>
        <p:txBody>
          <a:bodyPr>
            <a:normAutofit/>
          </a:bodyPr>
          <a:lstStyle/>
          <a:p>
            <a:r>
              <a:rPr lang="tr-TR" dirty="0" smtClean="0"/>
              <a:t>Yangınla mücadele (devam)</a:t>
            </a:r>
            <a:endParaRPr lang="en-US" dirty="0"/>
          </a:p>
        </p:txBody>
      </p:sp>
      <p:pic>
        <p:nvPicPr>
          <p:cNvPr id="8" name="Picture 5" descr="31"/>
          <p:cNvPicPr>
            <a:picLocks noChangeAspect="1" noChangeArrowheads="1"/>
          </p:cNvPicPr>
          <p:nvPr/>
        </p:nvPicPr>
        <p:blipFill>
          <a:blip r:embed="rId3" cstate="print"/>
          <a:srcRect/>
          <a:stretch>
            <a:fillRect/>
          </a:stretch>
        </p:blipFill>
        <p:spPr bwMode="auto">
          <a:xfrm>
            <a:off x="7740352" y="4588492"/>
            <a:ext cx="1403648" cy="1964708"/>
          </a:xfrm>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Yangın söndürme ekipmanı ve bulunduğu yerler “Güvenlik ve Sağlık İşaretleri Yönetmeliği”ne uygun şekilde işaretlenir.</a:t>
            </a:r>
          </a:p>
          <a:p>
            <a:r>
              <a:rPr lang="tr-TR" sz="2800" dirty="0" smtClean="0"/>
              <a:t> İşaretler uygun yerlere konulur ve bu işaretlerin kalıcı ve görünür olması sağlanır.</a:t>
            </a:r>
            <a:endParaRPr lang="en-US" sz="2800" dirty="0" smtClean="0"/>
          </a:p>
          <a:p>
            <a:r>
              <a:rPr lang="tr-TR" sz="2800" dirty="0" smtClean="0"/>
              <a:t>İşyerlerinde bağımsız kaçış,  çıkış ve merdivenler ile yangınla ilgili bütün özel düzenlemelerin “Binaların Yangından Korunması Hakkında Yönetmelik” hükümlerine uygun olması esastır.</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17</a:t>
            </a:fld>
            <a:endParaRPr lang="en-US"/>
          </a:p>
        </p:txBody>
      </p:sp>
      <p:sp>
        <p:nvSpPr>
          <p:cNvPr id="6" name="Title 5"/>
          <p:cNvSpPr>
            <a:spLocks noGrp="1"/>
          </p:cNvSpPr>
          <p:nvPr>
            <p:ph type="title"/>
          </p:nvPr>
        </p:nvSpPr>
        <p:spPr/>
        <p:txBody>
          <a:bodyPr>
            <a:normAutofit/>
          </a:bodyPr>
          <a:lstStyle/>
          <a:p>
            <a:r>
              <a:rPr lang="tr-TR" dirty="0" smtClean="0"/>
              <a:t>Yangınla mücadele (devam)</a:t>
            </a:r>
            <a:endParaRPr lang="en-US" dirty="0"/>
          </a:p>
        </p:txBody>
      </p:sp>
      <p:pic>
        <p:nvPicPr>
          <p:cNvPr id="7" name="Picture 5" descr="Resim2"/>
          <p:cNvPicPr>
            <a:picLocks noChangeAspect="1" noChangeArrowheads="1"/>
          </p:cNvPicPr>
          <p:nvPr/>
        </p:nvPicPr>
        <p:blipFill>
          <a:blip r:embed="rId3" cstate="print"/>
          <a:srcRect/>
          <a:stretch>
            <a:fillRect/>
          </a:stretch>
        </p:blipFill>
        <p:spPr bwMode="auto">
          <a:xfrm>
            <a:off x="8359775" y="3861048"/>
            <a:ext cx="784225" cy="25654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Kapalı işyerlerinde çalışanların ihtiyaç duyacakları yeterli temiz havanın bulunması sağlanır. </a:t>
            </a:r>
          </a:p>
          <a:p>
            <a:r>
              <a:rPr lang="tr-TR" sz="2800" dirty="0" smtClean="0"/>
              <a:t>Yeterli hava hacminin tespitinde, çalışma yöntemi, çalışan sayısı ve çalışanların yaptıkları iş dikkate alınır.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18</a:t>
            </a:fld>
            <a:endParaRPr lang="en-US"/>
          </a:p>
        </p:txBody>
      </p:sp>
      <p:sp>
        <p:nvSpPr>
          <p:cNvPr id="6" name="Title 5"/>
          <p:cNvSpPr>
            <a:spLocks noGrp="1"/>
          </p:cNvSpPr>
          <p:nvPr>
            <p:ph type="title"/>
          </p:nvPr>
        </p:nvSpPr>
        <p:spPr/>
        <p:txBody>
          <a:bodyPr>
            <a:normAutofit fontScale="90000"/>
          </a:bodyPr>
          <a:lstStyle/>
          <a:p>
            <a:r>
              <a:rPr lang="tr-TR" dirty="0" smtClean="0"/>
              <a:t>Kapalı işyerlerinin havalandırılması</a:t>
            </a:r>
            <a:endParaRPr lang="en-US" dirty="0"/>
          </a:p>
        </p:txBody>
      </p:sp>
      <p:pic>
        <p:nvPicPr>
          <p:cNvPr id="7" name="Picture 6" descr="16max"/>
          <p:cNvPicPr>
            <a:picLocks noChangeAspect="1" noChangeArrowheads="1"/>
          </p:cNvPicPr>
          <p:nvPr/>
        </p:nvPicPr>
        <p:blipFill>
          <a:blip r:embed="rId3" cstate="print"/>
          <a:srcRect/>
          <a:stretch>
            <a:fillRect/>
          </a:stretch>
        </p:blipFill>
        <p:spPr bwMode="auto">
          <a:xfrm>
            <a:off x="5580112" y="3933056"/>
            <a:ext cx="3200400" cy="2471738"/>
          </a:xfrm>
          <a:prstGeom prst="rect">
            <a:avLst/>
          </a:prstGeom>
          <a:noFill/>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Çalışma ortamı havasını kirleterek çalışanların sağlığına zarar verebilecek atıkların ve artıkların derhal dışarı atılması sağlanır.</a:t>
            </a:r>
          </a:p>
          <a:p>
            <a:r>
              <a:rPr lang="tr-TR" sz="2800" dirty="0" smtClean="0"/>
              <a:t>Boğucu, zehirli veya tahriş edici gaz ile toz, buğu, duman ve fena kokuları ortam dışına atacak şekil ve nitelikte, genel havalandırma sisteminden ayrı olarak mekanik (cebri) havalandırma sistemi kurulur.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19</a:t>
            </a:fld>
            <a:endParaRPr lang="en-US"/>
          </a:p>
        </p:txBody>
      </p:sp>
      <p:sp>
        <p:nvSpPr>
          <p:cNvPr id="6" name="Title 5"/>
          <p:cNvSpPr>
            <a:spLocks noGrp="1"/>
          </p:cNvSpPr>
          <p:nvPr>
            <p:ph type="title"/>
          </p:nvPr>
        </p:nvSpPr>
        <p:spPr/>
        <p:txBody>
          <a:bodyPr>
            <a:normAutofit fontScale="90000"/>
          </a:bodyPr>
          <a:lstStyle/>
          <a:p>
            <a:r>
              <a:rPr lang="tr-TR" dirty="0" smtClean="0"/>
              <a:t>Kapalı işyerlerinin havalandırılması (devam)</a:t>
            </a:r>
            <a:endParaRPr lang="en-US" dirty="0"/>
          </a:p>
        </p:txBody>
      </p:sp>
      <p:pic>
        <p:nvPicPr>
          <p:cNvPr id="7" name="Picture 6" descr="havalandirma_592"/>
          <p:cNvPicPr>
            <a:picLocks noChangeAspect="1" noChangeArrowheads="1"/>
          </p:cNvPicPr>
          <p:nvPr/>
        </p:nvPicPr>
        <p:blipFill>
          <a:blip r:embed="rId3" cstate="print"/>
          <a:srcRect t="12566" b="13438"/>
          <a:stretch>
            <a:fillRect/>
          </a:stretch>
        </p:blipFill>
        <p:spPr bwMode="auto">
          <a:xfrm>
            <a:off x="5724128" y="5445224"/>
            <a:ext cx="3096344" cy="988248"/>
          </a:xfrm>
          <a:prstGeom prst="rect">
            <a:avLst/>
          </a:prstGeom>
          <a:noFill/>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3200" dirty="0" smtClean="0"/>
              <a:t>İLGİLİ MEVZUAT</a:t>
            </a:r>
          </a:p>
          <a:p>
            <a:endParaRPr lang="tr-TR" sz="3200" dirty="0" smtClean="0"/>
          </a:p>
          <a:p>
            <a:r>
              <a:rPr lang="tr-TR" sz="3200" dirty="0" smtClean="0"/>
              <a:t>İŞVERENLERİN GENEL YÜKÜMLÜLÜKLERİ</a:t>
            </a:r>
          </a:p>
          <a:p>
            <a:endParaRPr lang="tr-TR" sz="3200" dirty="0" smtClean="0"/>
          </a:p>
          <a:p>
            <a:r>
              <a:rPr lang="tr-TR" sz="3200" dirty="0" smtClean="0"/>
              <a:t>ASGARİ SAĞLIK VE GÜVENLİK ŞARTLARI</a:t>
            </a:r>
            <a:endParaRPr lang="en-US" sz="3200" dirty="0"/>
          </a:p>
        </p:txBody>
      </p:sp>
      <p:sp>
        <p:nvSpPr>
          <p:cNvPr id="2" name="Title 1"/>
          <p:cNvSpPr>
            <a:spLocks noGrp="1"/>
          </p:cNvSpPr>
          <p:nvPr>
            <p:ph type="title"/>
          </p:nvPr>
        </p:nvSpPr>
        <p:spPr/>
        <p:txBody>
          <a:bodyPr/>
          <a:lstStyle/>
          <a:p>
            <a:r>
              <a:rPr lang="tr-TR" dirty="0" smtClean="0"/>
              <a:t>KAPSAM</a:t>
            </a:r>
            <a:endParaRPr lang="en-US" dirty="0"/>
          </a:p>
        </p:txBody>
      </p:sp>
      <p:sp>
        <p:nvSpPr>
          <p:cNvPr id="4" name="Date Placeholder 3"/>
          <p:cNvSpPr>
            <a:spLocks noGrp="1"/>
          </p:cNvSpPr>
          <p:nvPr>
            <p:ph type="dt" sz="half" idx="10"/>
          </p:nvPr>
        </p:nvSpPr>
        <p:spPr/>
        <p:txBody>
          <a:bodyPr/>
          <a:lstStyle/>
          <a:p>
            <a:fld id="{BDFA2E80-4752-4E9B-8F9F-F147ED59211C}"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Mekanik havalandırma sistemi kullanıldığında sistemin her zaman çalışır durumda olması sağlanır. </a:t>
            </a:r>
          </a:p>
          <a:p>
            <a:r>
              <a:rPr lang="tr-TR" sz="2800" dirty="0" smtClean="0"/>
              <a:t>Havalandırma sisteminin çalışmaması, iş sağlığı ve güvenliği yönünden tehlikeli ise arızayı bildiren kontrol sistemi tesis edilir. </a:t>
            </a:r>
          </a:p>
          <a:p>
            <a:r>
              <a:rPr lang="tr-TR" sz="2800" dirty="0" smtClean="0"/>
              <a:t>Mekanik ve genel havalandırma sistemlerinin bakım ve onarımları ile uygun filtre kullanım ve değişimleri yıllık olarak yetkili kişilere yaptırılır.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20</a:t>
            </a:fld>
            <a:endParaRPr lang="en-US"/>
          </a:p>
        </p:txBody>
      </p:sp>
      <p:sp>
        <p:nvSpPr>
          <p:cNvPr id="6" name="Title 5"/>
          <p:cNvSpPr>
            <a:spLocks noGrp="1"/>
          </p:cNvSpPr>
          <p:nvPr>
            <p:ph type="title"/>
          </p:nvPr>
        </p:nvSpPr>
        <p:spPr/>
        <p:txBody>
          <a:bodyPr>
            <a:normAutofit fontScale="90000"/>
          </a:bodyPr>
          <a:lstStyle/>
          <a:p>
            <a:r>
              <a:rPr lang="tr-TR" dirty="0" smtClean="0"/>
              <a:t>Kapalı işyerlerinin havalandırılması (devam)</a:t>
            </a:r>
            <a:endParaRPr lang="en-US"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Pasif (suni) havalandırma sistemlerinde hava akımının, çalışanları rahatsız etmeyecek, çalışanların fiziksel ve psikolojik durumlarını olumsuz etkilemeyecek, ani ve yüksek sıcaklık farkı oluşturmayacak şekilde olması sağlanır.</a:t>
            </a:r>
            <a:endParaRPr lang="en-US" sz="2800" dirty="0" smtClean="0"/>
          </a:p>
          <a:p>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21</a:t>
            </a:fld>
            <a:endParaRPr lang="en-US"/>
          </a:p>
        </p:txBody>
      </p:sp>
      <p:sp>
        <p:nvSpPr>
          <p:cNvPr id="6" name="Title 5"/>
          <p:cNvSpPr>
            <a:spLocks noGrp="1"/>
          </p:cNvSpPr>
          <p:nvPr>
            <p:ph type="title"/>
          </p:nvPr>
        </p:nvSpPr>
        <p:spPr/>
        <p:txBody>
          <a:bodyPr>
            <a:normAutofit fontScale="90000"/>
          </a:bodyPr>
          <a:lstStyle/>
          <a:p>
            <a:r>
              <a:rPr lang="tr-TR" dirty="0" smtClean="0"/>
              <a:t>Kapalı işyerlerinin havalandırılması (devam)</a:t>
            </a:r>
            <a:endParaRPr lang="en-US" dirty="0"/>
          </a:p>
        </p:txBody>
      </p:sp>
      <p:pic>
        <p:nvPicPr>
          <p:cNvPr id="7" name="Picture 6" descr="evsel%20havaland%C4%B1rma"/>
          <p:cNvPicPr>
            <a:picLocks noChangeAspect="1" noChangeArrowheads="1"/>
          </p:cNvPicPr>
          <p:nvPr/>
        </p:nvPicPr>
        <p:blipFill>
          <a:blip r:embed="rId3" cstate="print"/>
          <a:srcRect/>
          <a:stretch>
            <a:fillRect/>
          </a:stretch>
        </p:blipFill>
        <p:spPr bwMode="auto">
          <a:xfrm>
            <a:off x="6156176" y="3789040"/>
            <a:ext cx="2664296" cy="2664296"/>
          </a:xfrm>
          <a:prstGeom prst="rect">
            <a:avLst/>
          </a:prstGeom>
          <a:noFill/>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55984"/>
          </a:xfrm>
        </p:spPr>
        <p:txBody>
          <a:bodyPr>
            <a:normAutofit fontScale="85000" lnSpcReduction="20000"/>
          </a:bodyPr>
          <a:lstStyle/>
          <a:p>
            <a:r>
              <a:rPr lang="tr-TR" sz="2800" dirty="0" smtClean="0"/>
              <a:t>İşyerlerinde termal konfor şartlarının ölçülmesi ve değerlendirilmesinde TS EN 27243 standardından yararlanılabilir.</a:t>
            </a:r>
            <a:endParaRPr lang="en-US" sz="2800" dirty="0" smtClean="0"/>
          </a:p>
          <a:p>
            <a:r>
              <a:rPr lang="tr-TR" sz="2800" dirty="0" smtClean="0"/>
              <a:t>Çalışılan ortamın sıcaklığının çalışma şekline ve çalışanların harcadıkları güce uygun olması sağlanır. </a:t>
            </a:r>
          </a:p>
          <a:p>
            <a:r>
              <a:rPr lang="tr-TR" sz="2800" dirty="0" smtClean="0"/>
              <a:t>Dinlenme, bekleme, soyunma yerleri, duş ve tuvaletler, yemekhaneler, kantinler ve ilk yardım odaları kullanım amaçlarına göre yeterli sıcaklıkta bulundurulur. </a:t>
            </a:r>
          </a:p>
          <a:p>
            <a:r>
              <a:rPr lang="tr-TR" sz="2800" dirty="0" smtClean="0"/>
              <a:t>Isıtma ve soğutma amacıyla kullanılan araçlar, çalışanı rahatsız etmeyecek ve kaza riski oluşturmayacak şekilde yerleştirilir, bakım ve kontrolleri yapılır. </a:t>
            </a:r>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22</a:t>
            </a:fld>
            <a:endParaRPr lang="en-US"/>
          </a:p>
        </p:txBody>
      </p:sp>
      <p:sp>
        <p:nvSpPr>
          <p:cNvPr id="6" name="Title 5"/>
          <p:cNvSpPr>
            <a:spLocks noGrp="1"/>
          </p:cNvSpPr>
          <p:nvPr>
            <p:ph type="title"/>
          </p:nvPr>
        </p:nvSpPr>
        <p:spPr/>
        <p:txBody>
          <a:bodyPr>
            <a:normAutofit/>
          </a:bodyPr>
          <a:lstStyle/>
          <a:p>
            <a:r>
              <a:rPr lang="tr-TR" dirty="0" smtClean="0"/>
              <a:t>Ortam sıcaklığı</a:t>
            </a:r>
            <a:endParaRPr lang="en-US" dirty="0"/>
          </a:p>
        </p:txBody>
      </p:sp>
      <p:pic>
        <p:nvPicPr>
          <p:cNvPr id="7" name="Picture 1"/>
          <p:cNvPicPr>
            <a:picLocks noChangeAspect="1" noChangeArrowheads="1"/>
          </p:cNvPicPr>
          <p:nvPr/>
        </p:nvPicPr>
        <p:blipFill>
          <a:blip r:embed="rId3" cstate="print"/>
          <a:srcRect/>
          <a:stretch>
            <a:fillRect/>
          </a:stretch>
        </p:blipFill>
        <p:spPr bwMode="auto">
          <a:xfrm rot="1905111">
            <a:off x="7870403" y="4425219"/>
            <a:ext cx="802541" cy="201851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55984"/>
          </a:xfrm>
        </p:spPr>
        <p:txBody>
          <a:bodyPr>
            <a:normAutofit/>
          </a:bodyPr>
          <a:lstStyle/>
          <a:p>
            <a:r>
              <a:rPr lang="tr-TR" sz="2800" dirty="0" smtClean="0"/>
              <a:t>Yapılan işin niteliğine göre, sürekli olarak çok sıcak veya çok soğuk bir ortamda çalışılması ve bu durumun değiştirilmemesi zorunlu olunan hallerde, çalışanları fazla sıcak veya soğuktan koruyucu tedbirler alınır.</a:t>
            </a:r>
            <a:endParaRPr lang="en-US" sz="2800" dirty="0" smtClean="0"/>
          </a:p>
          <a:p>
            <a:r>
              <a:rPr lang="tr-TR" sz="2800" dirty="0" smtClean="0"/>
              <a:t>İşyerinin ve yapılan işin özelliğine göre pencerelerin ve çatı aydınlatmalarının, güneş ışığının olumsuz etkilerini önleyecek şekilde olması sağlanır.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23</a:t>
            </a:fld>
            <a:endParaRPr lang="en-US"/>
          </a:p>
        </p:txBody>
      </p:sp>
      <p:sp>
        <p:nvSpPr>
          <p:cNvPr id="6" name="Title 5"/>
          <p:cNvSpPr>
            <a:spLocks noGrp="1"/>
          </p:cNvSpPr>
          <p:nvPr>
            <p:ph type="title"/>
          </p:nvPr>
        </p:nvSpPr>
        <p:spPr/>
        <p:txBody>
          <a:bodyPr>
            <a:normAutofit/>
          </a:bodyPr>
          <a:lstStyle/>
          <a:p>
            <a:r>
              <a:rPr lang="tr-TR" dirty="0" smtClean="0"/>
              <a:t>Ortam sıcaklığı (devam)</a:t>
            </a:r>
            <a:endParaRPr lang="en-US"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İşyerlerinin gün ışığıyla yeter derecede aydınlatılmış olması esastır. </a:t>
            </a:r>
          </a:p>
          <a:p>
            <a:r>
              <a:rPr lang="tr-TR" sz="2800" dirty="0" smtClean="0"/>
              <a:t>İşin konusu veya işyerinin inşa tarzı nedeniyle gün ışığından yeterince yararlanılamayan hallerde yahut gece çalışmalarında, suni ışıkla uygun ve yeterli aydınlatma sağlanır. </a:t>
            </a:r>
          </a:p>
          <a:p>
            <a:r>
              <a:rPr lang="tr-TR" sz="2800" dirty="0" smtClean="0"/>
              <a:t>İşyerlerinin aydınlatmasında TS EN 12464-1: 2013;  TS EN 12464-1.2011: 2012;  standartları esas alınır.</a:t>
            </a:r>
          </a:p>
          <a:p>
            <a:r>
              <a:rPr lang="tr-TR" sz="2800" dirty="0" smtClean="0"/>
              <a:t>Aydınlatma sisteminin devre dışı kalmasının çalışanlar için risk oluşturabileceği yerlerde yeterli aydınlatmayı sağlayacak ayrı bir enerji kaynağına bağlı acil aydınlatma sistemi bulunur.</a:t>
            </a:r>
            <a:endParaRPr lang="en-US" sz="2800" dirty="0" smtClean="0"/>
          </a:p>
          <a:p>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24</a:t>
            </a:fld>
            <a:endParaRPr lang="en-US"/>
          </a:p>
        </p:txBody>
      </p:sp>
      <p:sp>
        <p:nvSpPr>
          <p:cNvPr id="6" name="Title 5"/>
          <p:cNvSpPr>
            <a:spLocks noGrp="1"/>
          </p:cNvSpPr>
          <p:nvPr>
            <p:ph type="title"/>
          </p:nvPr>
        </p:nvSpPr>
        <p:spPr/>
        <p:txBody>
          <a:bodyPr>
            <a:normAutofit/>
          </a:bodyPr>
          <a:lstStyle/>
          <a:p>
            <a:r>
              <a:rPr lang="tr-TR" dirty="0" smtClean="0"/>
              <a:t>Aydınlatma</a:t>
            </a:r>
            <a:endParaRPr lang="en-US" dirty="0"/>
          </a:p>
        </p:txBody>
      </p:sp>
      <p:pic>
        <p:nvPicPr>
          <p:cNvPr id="7" name="Picture 10" descr="LEXUS%20Ayd%C4%B1nlatma"/>
          <p:cNvPicPr>
            <a:picLocks noChangeAspect="1" noChangeArrowheads="1"/>
          </p:cNvPicPr>
          <p:nvPr/>
        </p:nvPicPr>
        <p:blipFill>
          <a:blip r:embed="rId3" cstate="print"/>
          <a:srcRect/>
          <a:stretch>
            <a:fillRect/>
          </a:stretch>
        </p:blipFill>
        <p:spPr bwMode="auto">
          <a:xfrm>
            <a:off x="7587208" y="0"/>
            <a:ext cx="1556792" cy="1556792"/>
          </a:xfrm>
          <a:prstGeom prst="rect">
            <a:avLst/>
          </a:prstGeom>
          <a:noFill/>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tr-TR" sz="2800" dirty="0" smtClean="0"/>
              <a:t>İşyerlerinde, taban döşeme ve kaplamalarının sağlam, kuru ve mümkün olduğu kadar düz, kaymaz ve seviye farkı bulunmayacak bir şekilde olması sağlanır, buralarda tehlikeli eğimler, çukurlar ve engeller bulundurulmaz. </a:t>
            </a:r>
          </a:p>
          <a:p>
            <a:r>
              <a:rPr lang="tr-TR" sz="2800" dirty="0" smtClean="0"/>
              <a:t>Taban ve asma kat döşemeleri, üzerine konulacak makine, araç-gereç ve benzeri malzeme ile buralarda bulunabilecek çalışanların ağırlığına dayanabilecek şekilde yapılır.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25</a:t>
            </a:fld>
            <a:endParaRPr lang="en-US"/>
          </a:p>
        </p:txBody>
      </p:sp>
      <p:sp>
        <p:nvSpPr>
          <p:cNvPr id="6" name="Title 5"/>
          <p:cNvSpPr>
            <a:spLocks noGrp="1"/>
          </p:cNvSpPr>
          <p:nvPr>
            <p:ph type="title"/>
          </p:nvPr>
        </p:nvSpPr>
        <p:spPr/>
        <p:txBody>
          <a:bodyPr>
            <a:normAutofit fontScale="90000"/>
          </a:bodyPr>
          <a:lstStyle/>
          <a:p>
            <a:r>
              <a:rPr lang="tr-TR" dirty="0" smtClean="0"/>
              <a:t>İşyeri tabanı, duvarları, tavanı ve çatısı</a:t>
            </a:r>
            <a:endParaRPr lang="en-US"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İşyerlerinde taban döşeme ve kaplamaları, tavan ve duvarlar uygun hijyenik şartları sağlayacak şekilde temizlemeye elverişli ve sağlık ve güvenlik yönünden uygun malzemeden yapılır.</a:t>
            </a:r>
            <a:endParaRPr lang="en-US" sz="2800" dirty="0" smtClean="0"/>
          </a:p>
          <a:p>
            <a:r>
              <a:rPr lang="tr-TR" sz="2800" dirty="0" smtClean="0"/>
              <a:t>İşyerlerinde bina, avlu, geçit ve ulaşım yollarında ve bunların civarında bulunan saydam veya yarı saydam duvarlar ile özellikle camlı bölmeler, açık bir şekilde işaretlenir, ayrıca güvenli malzemeden yapılır veya çarpma ve kırılmaya karşı korunur.</a:t>
            </a:r>
            <a:endParaRPr lang="en-US" sz="2800" dirty="0" smtClean="0"/>
          </a:p>
          <a:p>
            <a:r>
              <a:rPr lang="tr-TR" sz="2800" dirty="0" smtClean="0"/>
              <a:t>İşyeri tavanının, yeterli hava hacmini ve havalandırmayı sağlayacak ve sağlık yönünden sakınca meydana getirmeyecek yükseklikte olması esastır.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26</a:t>
            </a:fld>
            <a:endParaRPr lang="en-US"/>
          </a:p>
        </p:txBody>
      </p:sp>
      <p:sp>
        <p:nvSpPr>
          <p:cNvPr id="6" name="Title 5"/>
          <p:cNvSpPr>
            <a:spLocks noGrp="1"/>
          </p:cNvSpPr>
          <p:nvPr>
            <p:ph type="title"/>
          </p:nvPr>
        </p:nvSpPr>
        <p:spPr/>
        <p:txBody>
          <a:bodyPr>
            <a:normAutofit fontScale="90000"/>
          </a:bodyPr>
          <a:lstStyle/>
          <a:p>
            <a:r>
              <a:rPr lang="tr-TR" dirty="0" smtClean="0"/>
              <a:t>İşyeri tabanı, duvarları, tavanı ve çatısı (devam)</a:t>
            </a:r>
            <a:endParaRPr lang="en-US" dirty="0"/>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İşyerlerinin çatıları dayanıklı malzemeden inşa edilir, mevsim şartları dikkate alınarak çalışanları dış etkilerden tamamen koruyacak ve iş sağlığı ve güvenliği yönünden risk oluşturmayacak şekilde yapılır.</a:t>
            </a:r>
            <a:endParaRPr lang="en-US" sz="2800" dirty="0" smtClean="0"/>
          </a:p>
          <a:p>
            <a:r>
              <a:rPr lang="tr-TR" sz="2800" dirty="0" smtClean="0"/>
              <a:t>Yeterli sağlamlıkta olmayan çatılara çıkılmasına ve buralarda çalışılmasına, güvenli çalışmayı temin edecek ekipman sağlanmadan izin verilmez.</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27</a:t>
            </a:fld>
            <a:endParaRPr lang="en-US"/>
          </a:p>
        </p:txBody>
      </p:sp>
      <p:sp>
        <p:nvSpPr>
          <p:cNvPr id="6" name="Title 5"/>
          <p:cNvSpPr>
            <a:spLocks noGrp="1"/>
          </p:cNvSpPr>
          <p:nvPr>
            <p:ph type="title"/>
          </p:nvPr>
        </p:nvSpPr>
        <p:spPr/>
        <p:txBody>
          <a:bodyPr>
            <a:normAutofit fontScale="90000"/>
          </a:bodyPr>
          <a:lstStyle/>
          <a:p>
            <a:r>
              <a:rPr lang="tr-TR" dirty="0" smtClean="0"/>
              <a:t>İşyeri tabanı, duvarları, tavanı ve çatısı (devam)</a:t>
            </a:r>
            <a:endParaRPr lang="en-US" dirty="0"/>
          </a:p>
        </p:txBody>
      </p:sp>
      <p:pic>
        <p:nvPicPr>
          <p:cNvPr id="7" name="Picture 4" descr="http://www.atilganinsaat.net/wp-content/uploads/2007/10/kiremit_cati.jpg"/>
          <p:cNvPicPr>
            <a:picLocks noChangeAspect="1" noChangeArrowheads="1"/>
          </p:cNvPicPr>
          <p:nvPr/>
        </p:nvPicPr>
        <p:blipFill>
          <a:blip r:embed="rId3" cstate="print"/>
          <a:srcRect/>
          <a:stretch>
            <a:fillRect/>
          </a:stretch>
        </p:blipFill>
        <p:spPr bwMode="auto">
          <a:xfrm>
            <a:off x="7308304" y="3573016"/>
            <a:ext cx="1835696" cy="1121444"/>
          </a:xfrm>
          <a:prstGeom prst="rect">
            <a:avLst/>
          </a:prstGeom>
          <a:noFill/>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normAutofit fontScale="85000" lnSpcReduction="20000"/>
          </a:bodyPr>
          <a:lstStyle/>
          <a:p>
            <a:r>
              <a:rPr lang="tr-TR" sz="2800" dirty="0" smtClean="0"/>
              <a:t>İşyerlerinde pencere ve tavan pencereleri, güvenli bir şekilde açılır, kapanır ve ayarlanabilir olmalı </a:t>
            </a:r>
          </a:p>
          <a:p>
            <a:r>
              <a:rPr lang="tr-TR" sz="2800" dirty="0" smtClean="0"/>
              <a:t>Pencereler açık olduklarında çalışanlar için herhangi bir tehlike oluşturmayacak şekilde yerleştirilir. </a:t>
            </a:r>
          </a:p>
          <a:p>
            <a:r>
              <a:rPr lang="tr-TR" sz="2800" dirty="0" smtClean="0"/>
              <a:t>Çalışanları, pencere ve menfezlerden gelen güneş ışığının, ısısının ve hava akımlarının olumsuz etkilerinden koruyacak gerekli tedbirler alınır.</a:t>
            </a:r>
            <a:endParaRPr lang="en-US" sz="2800" dirty="0" smtClean="0"/>
          </a:p>
          <a:p>
            <a:r>
              <a:rPr lang="tr-TR" sz="2800" dirty="0" smtClean="0"/>
              <a:t>Pencerelerin güvenli bir şekilde temizlenebilir özellikte olması sağlanır. </a:t>
            </a:r>
          </a:p>
          <a:p>
            <a:r>
              <a:rPr lang="tr-TR" sz="2800" dirty="0" smtClean="0"/>
              <a:t>Pencerelerin, temizlik ekipmanlarının kullanılmasına uygun olması sağlanır veya temizliğini yapanlar ile temizlik sırasında bina içinde ve dışında bulunanlar için tehlike oluşturmayacak araç-gereçler seçilir.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dirty="0" err="1" smtClean="0"/>
              <a:t>İşyeri</a:t>
            </a:r>
            <a:r>
              <a:rPr lang="en-US" dirty="0" smtClean="0"/>
              <a:t> </a:t>
            </a:r>
            <a:r>
              <a:rPr lang="en-US" dirty="0" err="1" smtClean="0"/>
              <a:t>Bina</a:t>
            </a:r>
            <a:r>
              <a:rPr lang="en-US" dirty="0" smtClean="0"/>
              <a:t> </a:t>
            </a:r>
            <a:r>
              <a:rPr lang="en-US" dirty="0" err="1" smtClean="0"/>
              <a:t>ve</a:t>
            </a:r>
            <a:r>
              <a:rPr lang="en-US" dirty="0" smtClean="0"/>
              <a:t> </a:t>
            </a:r>
            <a:r>
              <a:rPr lang="en-US" dirty="0" err="1" smtClean="0"/>
              <a:t>Eklentileri</a:t>
            </a:r>
            <a:r>
              <a:rPr lang="en-US" dirty="0" smtClean="0"/>
              <a:t> </a:t>
            </a:r>
            <a:endParaRPr lang="en-US" dirty="0"/>
          </a:p>
        </p:txBody>
      </p:sp>
      <p:sp>
        <p:nvSpPr>
          <p:cNvPr id="5" name="Slide Number Placeholder 4"/>
          <p:cNvSpPr>
            <a:spLocks noGrp="1"/>
          </p:cNvSpPr>
          <p:nvPr>
            <p:ph type="sldNum" sz="quarter" idx="12"/>
          </p:nvPr>
        </p:nvSpPr>
        <p:spPr/>
        <p:txBody>
          <a:bodyPr/>
          <a:lstStyle/>
          <a:p>
            <a:fld id="{6120F0E2-7F41-4002-B12B-D45AC47424AB}" type="slidenum">
              <a:rPr lang="en-US" smtClean="0"/>
              <a:pPr/>
              <a:t>28</a:t>
            </a:fld>
            <a:endParaRPr lang="en-US"/>
          </a:p>
        </p:txBody>
      </p:sp>
      <p:sp>
        <p:nvSpPr>
          <p:cNvPr id="6" name="Title 5"/>
          <p:cNvSpPr>
            <a:spLocks noGrp="1"/>
          </p:cNvSpPr>
          <p:nvPr>
            <p:ph type="title"/>
          </p:nvPr>
        </p:nvSpPr>
        <p:spPr/>
        <p:txBody>
          <a:bodyPr/>
          <a:lstStyle/>
          <a:p>
            <a:r>
              <a:rPr lang="tr-TR" dirty="0" smtClean="0"/>
              <a:t>Pencereler</a:t>
            </a:r>
            <a:endParaRPr lang="en-US" dirty="0"/>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Kapı ve girişlerin yerlerinin, sayılarının, boyutlarının ve yapıldıkları malzemelerin, bulundukları oda ve alanların yapısı ile kullanım amacına ve çalışanların rahatça girip çıkmalarına uygun olması sağlanır.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29</a:t>
            </a:fld>
            <a:endParaRPr lang="en-US"/>
          </a:p>
        </p:txBody>
      </p:sp>
      <p:sp>
        <p:nvSpPr>
          <p:cNvPr id="6" name="Title 5"/>
          <p:cNvSpPr>
            <a:spLocks noGrp="1"/>
          </p:cNvSpPr>
          <p:nvPr>
            <p:ph type="title"/>
          </p:nvPr>
        </p:nvSpPr>
        <p:spPr/>
        <p:txBody>
          <a:bodyPr/>
          <a:lstStyle/>
          <a:p>
            <a:r>
              <a:rPr lang="tr-TR" dirty="0" smtClean="0"/>
              <a:t>Kapılar ve Girişler</a:t>
            </a:r>
            <a:endParaRPr lang="en-US" dirty="0"/>
          </a:p>
        </p:txBody>
      </p:sp>
      <p:pic>
        <p:nvPicPr>
          <p:cNvPr id="7" name="Picture 2" descr="http://t3.gstatic.com/images?q=tbn:ANd9GcTc4W6fwxOTiN6IW4dQoGRinHZfUQ8ITb-fUWAGTbAMEQhm62mG"/>
          <p:cNvPicPr>
            <a:picLocks noChangeAspect="1" noChangeArrowheads="1"/>
          </p:cNvPicPr>
          <p:nvPr/>
        </p:nvPicPr>
        <p:blipFill>
          <a:blip r:embed="rId4" cstate="print"/>
          <a:srcRect/>
          <a:stretch>
            <a:fillRect/>
          </a:stretch>
        </p:blipFill>
        <p:spPr bwMode="auto">
          <a:xfrm>
            <a:off x="6804248" y="4077072"/>
            <a:ext cx="1944914" cy="1936271"/>
          </a:xfrm>
          <a:prstGeom prst="rect">
            <a:avLst/>
          </a:prstGeom>
          <a:noFill/>
        </p:spPr>
      </p:pic>
      <p:pic>
        <p:nvPicPr>
          <p:cNvPr id="8" name="Picture 6" descr="Automatic_Doors"/>
          <p:cNvPicPr>
            <a:picLocks noChangeAspect="1" noChangeArrowheads="1"/>
          </p:cNvPicPr>
          <p:nvPr/>
        </p:nvPicPr>
        <p:blipFill>
          <a:blip r:embed="rId5" cstate="print"/>
          <a:srcRect/>
          <a:stretch>
            <a:fillRect/>
          </a:stretch>
        </p:blipFill>
        <p:spPr bwMode="auto">
          <a:xfrm>
            <a:off x="3707904" y="4005064"/>
            <a:ext cx="2880320" cy="2160240"/>
          </a:xfrm>
          <a:prstGeom prst="rect">
            <a:avLst/>
          </a:prstGeom>
          <a:noFill/>
        </p:spPr>
      </p:pic>
      <p:pic>
        <p:nvPicPr>
          <p:cNvPr id="9" name="P-07.AVI">
            <a:hlinkClick r:id="" action="ppaction://media"/>
          </p:cNvPr>
          <p:cNvPicPr>
            <a:picLocks noRot="1" noChangeAspect="1" noChangeArrowheads="1"/>
          </p:cNvPicPr>
          <p:nvPr>
            <a:videoFile r:link="rId1"/>
          </p:nvPr>
        </p:nvPicPr>
        <p:blipFill>
          <a:blip r:embed="rId6" cstate="print"/>
          <a:srcRect/>
          <a:stretch>
            <a:fillRect/>
          </a:stretch>
        </p:blipFill>
        <p:spPr bwMode="auto">
          <a:xfrm>
            <a:off x="1187624" y="4149080"/>
            <a:ext cx="2160240" cy="1826836"/>
          </a:xfrm>
          <a:prstGeom prst="rect">
            <a:avLst/>
          </a:prstGeom>
          <a:noFill/>
        </p:spPr>
      </p:pic>
    </p:spTree>
  </p:cSld>
  <p:clrMapOvr>
    <a:masterClrMapping/>
  </p:clrMapOvr>
  <p:transition>
    <p:wipe dir="d"/>
  </p:transition>
  <p:timing>
    <p:tnLst>
      <p:par>
        <p:cTn id="1" dur="indefinite" restart="never" nodeType="tmRoot">
          <p:childTnLst>
            <p:video>
              <p:cMediaNode>
                <p:cTn id="2" repeatCount="indefinite" fill="hold" display="0">
                  <p:stCondLst>
                    <p:cond delay="indefinite"/>
                  </p:stCondLst>
                  <p:endCondLst>
                    <p:cond evt="onPrev" delay="0">
                      <p:tgtEl>
                        <p:sldTgt/>
                      </p:tgtEl>
                    </p:cond>
                  </p:endCondLst>
                </p:cTn>
                <p:tgtEl>
                  <p:spTgt spid="9"/>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b="1" dirty="0" smtClean="0"/>
              <a:t>İşyeri bina ve eklentilerinde alınacak sağlık ve güvenlik önlemlerine ilişkin yönetmelik</a:t>
            </a:r>
            <a:endParaRPr lang="en-US" b="1" dirty="0" smtClean="0"/>
          </a:p>
          <a:p>
            <a:r>
              <a:rPr lang="tr-TR" b="1" dirty="0" smtClean="0"/>
              <a:t>Sayı: </a:t>
            </a:r>
            <a:r>
              <a:rPr lang="tr-TR" dirty="0" smtClean="0"/>
              <a:t>28710</a:t>
            </a:r>
          </a:p>
          <a:p>
            <a:r>
              <a:rPr lang="tr-TR" b="1" dirty="0" smtClean="0"/>
              <a:t>Tarih: </a:t>
            </a:r>
            <a:r>
              <a:rPr lang="tr-TR" dirty="0" smtClean="0"/>
              <a:t>17 Temmuz 2013</a:t>
            </a:r>
          </a:p>
          <a:p>
            <a:r>
              <a:rPr lang="tr-TR" b="1" dirty="0" smtClean="0"/>
              <a:t>Amaç: </a:t>
            </a:r>
            <a:r>
              <a:rPr lang="tr-TR" dirty="0" smtClean="0"/>
              <a:t>işyeri bina ve eklentilerinde bulunması gereken asgari sağlık ve güvenlik şartlarını belirlemek</a:t>
            </a:r>
            <a:endParaRPr lang="en-US" dirty="0"/>
          </a:p>
        </p:txBody>
      </p:sp>
      <p:sp>
        <p:nvSpPr>
          <p:cNvPr id="2" name="Title 1"/>
          <p:cNvSpPr>
            <a:spLocks noGrp="1"/>
          </p:cNvSpPr>
          <p:nvPr>
            <p:ph type="title"/>
          </p:nvPr>
        </p:nvSpPr>
        <p:spPr/>
        <p:txBody>
          <a:bodyPr/>
          <a:lstStyle/>
          <a:p>
            <a:r>
              <a:rPr lang="tr-TR" dirty="0" smtClean="0"/>
              <a:t>MEVZUAT</a:t>
            </a:r>
            <a:endParaRPr lang="en-US" dirty="0"/>
          </a:p>
        </p:txBody>
      </p:sp>
      <p:sp>
        <p:nvSpPr>
          <p:cNvPr id="4" name="Date Placeholder 3"/>
          <p:cNvSpPr>
            <a:spLocks noGrp="1"/>
          </p:cNvSpPr>
          <p:nvPr>
            <p:ph type="dt" sz="half" idx="10"/>
          </p:nvPr>
        </p:nvSpPr>
        <p:spPr/>
        <p:txBody>
          <a:bodyPr/>
          <a:lstStyle/>
          <a:p>
            <a:fld id="{D7944C6D-85A6-42CF-B97B-FDFB9EDC2D61}"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tr-TR" sz="2800" dirty="0" smtClean="0"/>
              <a:t>Her iki yöne açılabilen kapılar saydam malzemeden yapılır veya bu kapılarda karşı tarafın görünmesini sağlayan saydam kısımlar bulunur.</a:t>
            </a:r>
            <a:endParaRPr lang="en-US" sz="2800" dirty="0" smtClean="0"/>
          </a:p>
          <a:p>
            <a:r>
              <a:rPr lang="tr-TR" sz="2800" dirty="0" smtClean="0"/>
              <a:t>Saydam veya yarı saydam kapıların yüzeyleri çalışanlar için tehlike oluşturmayan güvenli malzemeden yapılır veya kırılmalara karşı korunur.  Saydam kapıların üzeri kolayca görünür şekilde işaretlenir.</a:t>
            </a:r>
            <a:endParaRPr lang="en-US" sz="2800" dirty="0" smtClean="0"/>
          </a:p>
          <a:p>
            <a:r>
              <a:rPr lang="tr-TR" sz="2800" dirty="0" smtClean="0"/>
              <a:t>Raylı kapılarda raydan çıkmayı ve devrilmeyi önleyici güvenlik sistemi bulunur.</a:t>
            </a:r>
            <a:endParaRPr lang="en-US" sz="2800" dirty="0" smtClean="0"/>
          </a:p>
          <a:p>
            <a:r>
              <a:rPr lang="tr-TR" sz="2800" dirty="0" smtClean="0"/>
              <a:t>Yukarı doğru açılan kapılarda aşağı düşmeyi önleyici güvenlik sistemi bulunur.</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30</a:t>
            </a:fld>
            <a:endParaRPr lang="en-US"/>
          </a:p>
        </p:txBody>
      </p:sp>
      <p:sp>
        <p:nvSpPr>
          <p:cNvPr id="6" name="Title 5"/>
          <p:cNvSpPr>
            <a:spLocks noGrp="1"/>
          </p:cNvSpPr>
          <p:nvPr>
            <p:ph type="title"/>
          </p:nvPr>
        </p:nvSpPr>
        <p:spPr/>
        <p:txBody>
          <a:bodyPr/>
          <a:lstStyle/>
          <a:p>
            <a:r>
              <a:rPr lang="tr-TR" dirty="0" smtClean="0"/>
              <a:t>Kapılar ve Girişler (devam)</a:t>
            </a:r>
            <a:endParaRPr lang="en-US"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tr-TR" sz="2800" dirty="0" smtClean="0"/>
              <a:t>Kaçış yollarında bulunan kapılar, uygun şekilde işaretlenir. Bu kapılar yardım almaksızın her zaman ve her durumda içeriden açılabilir özellikte olur.</a:t>
            </a:r>
            <a:endParaRPr lang="en-US" sz="2800" dirty="0" smtClean="0"/>
          </a:p>
          <a:p>
            <a:r>
              <a:rPr lang="tr-TR" sz="2800" dirty="0" smtClean="0"/>
              <a:t>Mekanik kapıların çalışanlar için kaza riski taşımayacak şekilde çalışması sağlanır. </a:t>
            </a:r>
          </a:p>
          <a:p>
            <a:r>
              <a:rPr lang="tr-TR" sz="2800" dirty="0" smtClean="0"/>
              <a:t>Bu kapılarda kolay fark edilebilir ve ulaşılabilir acil durdurma cihazları bulunması ve herhangi bir güç kesilmesinde otomatik olarak açılır olmaması durumunda kapıların el ile de açılabilmesi sağlanır.</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31</a:t>
            </a:fld>
            <a:endParaRPr lang="en-US"/>
          </a:p>
        </p:txBody>
      </p:sp>
      <p:sp>
        <p:nvSpPr>
          <p:cNvPr id="6" name="Title 5"/>
          <p:cNvSpPr>
            <a:spLocks noGrp="1"/>
          </p:cNvSpPr>
          <p:nvPr>
            <p:ph type="title"/>
          </p:nvPr>
        </p:nvSpPr>
        <p:spPr/>
        <p:txBody>
          <a:bodyPr/>
          <a:lstStyle/>
          <a:p>
            <a:r>
              <a:rPr lang="tr-TR" dirty="0" smtClean="0"/>
              <a:t>Kapılar ve Girişler (devam)</a:t>
            </a:r>
            <a:endParaRPr lang="en-US" dirty="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Merdiven, koridor, geçiş yolu, yükleme yeri ve rampa dâhil bütün yolların, yaya ve araçların güvenli hareketlerini sağlayacak ve yakınlarında çalışanlara tehlike oluşturmayacak şekil ve boyutlarda olması sağlanır. </a:t>
            </a:r>
          </a:p>
          <a:p>
            <a:r>
              <a:rPr lang="tr-TR" sz="2800" dirty="0" smtClean="0"/>
              <a:t>İşyeri içerisindeki erişim yollarının engebeli, çukur, kaygan olmaması sağlanır ve bakımları yapılır.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32</a:t>
            </a:fld>
            <a:endParaRPr lang="en-US"/>
          </a:p>
        </p:txBody>
      </p:sp>
      <p:sp>
        <p:nvSpPr>
          <p:cNvPr id="6" name="Title 5"/>
          <p:cNvSpPr>
            <a:spLocks noGrp="1"/>
          </p:cNvSpPr>
          <p:nvPr>
            <p:ph type="title"/>
          </p:nvPr>
        </p:nvSpPr>
        <p:spPr/>
        <p:txBody>
          <a:bodyPr>
            <a:normAutofit/>
          </a:bodyPr>
          <a:lstStyle/>
          <a:p>
            <a:r>
              <a:rPr lang="tr-TR" dirty="0" smtClean="0"/>
              <a:t>Ulaşım yolları - tehlikeli alanlar</a:t>
            </a:r>
            <a:endParaRPr lang="en-US" dirty="0"/>
          </a:p>
        </p:txBody>
      </p:sp>
      <p:pic>
        <p:nvPicPr>
          <p:cNvPr id="7" name="Picture 2" descr="http://t1.gstatic.com/images?q=tbn:ANd9GcThdlUVgV5XOM-f1uKN_rEExunGSyxCB1KkBTiJ3eEIvrOs_IAi"/>
          <p:cNvPicPr>
            <a:picLocks noChangeAspect="1" noChangeArrowheads="1"/>
          </p:cNvPicPr>
          <p:nvPr/>
        </p:nvPicPr>
        <p:blipFill>
          <a:blip r:embed="rId3" cstate="print"/>
          <a:srcRect/>
          <a:stretch>
            <a:fillRect/>
          </a:stretch>
        </p:blipFill>
        <p:spPr bwMode="auto">
          <a:xfrm>
            <a:off x="6876256" y="5013176"/>
            <a:ext cx="1945301" cy="1457099"/>
          </a:xfrm>
          <a:prstGeom prst="rect">
            <a:avLst/>
          </a:prstGeom>
          <a:noFill/>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r-TR" sz="2800" dirty="0" smtClean="0"/>
              <a:t>İşyerinde yayalar tarafından veya malzeme taşımada kullanılan yolların, bulunabilecek azami kullanıcı sayısına ve yapılan işin niteliğine uygun boyutlarda olması sağlanır ve bu yollar açıkça işaretlenir. </a:t>
            </a:r>
          </a:p>
          <a:p>
            <a:r>
              <a:rPr lang="tr-TR" sz="2800" dirty="0" smtClean="0"/>
              <a:t>Malzeme taşınan yollarda yayalar için yeterli güvenlik mesafesi bırakılır.</a:t>
            </a:r>
            <a:endParaRPr lang="en-US" sz="2800" dirty="0" smtClean="0"/>
          </a:p>
          <a:p>
            <a:r>
              <a:rPr lang="tr-TR" sz="2800" dirty="0" smtClean="0"/>
              <a:t>Araç geçiş yolları ile kapılar, yaya geçiş yolları, koridorlar ve merdivenler arasında yeterli mesafe bulunması sağlanır. </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33</a:t>
            </a:fld>
            <a:endParaRPr lang="en-US"/>
          </a:p>
        </p:txBody>
      </p:sp>
      <p:sp>
        <p:nvSpPr>
          <p:cNvPr id="6" name="Title 5"/>
          <p:cNvSpPr>
            <a:spLocks noGrp="1"/>
          </p:cNvSpPr>
          <p:nvPr>
            <p:ph type="title"/>
          </p:nvPr>
        </p:nvSpPr>
        <p:spPr/>
        <p:txBody>
          <a:bodyPr>
            <a:normAutofit fontScale="90000"/>
          </a:bodyPr>
          <a:lstStyle/>
          <a:p>
            <a:r>
              <a:rPr lang="tr-TR" dirty="0" smtClean="0"/>
              <a:t>Ulaşım yolları - tehlikeli alanlar (devam)</a:t>
            </a:r>
            <a:endParaRPr lang="en-US" dirty="0"/>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tr-TR" sz="2800" dirty="0" smtClean="0"/>
              <a:t>Yapılan işin özelliği nedeniyle malzeme veya çalışanların düşme riski bulunan tehlikeli alanlara, görevli olmayan kişilerin girmesi uygun araç ve gereçlerle engellenir. </a:t>
            </a:r>
          </a:p>
          <a:p>
            <a:r>
              <a:rPr lang="tr-TR" sz="2800" dirty="0" smtClean="0"/>
              <a:t>Tehlikeli alanlara girme yetkisi olan kişilerin korunması için uygun tedbirler alınır, bu alanlar açıkça işaretlenir.</a:t>
            </a:r>
            <a:endParaRPr lang="en-US" sz="2800" dirty="0" smtClean="0"/>
          </a:p>
          <a:p>
            <a:r>
              <a:rPr lang="tr-TR" sz="2800" dirty="0" smtClean="0"/>
              <a:t>Yüksek geçit, platform veya çalışma sahanlıklarının serbest bulunan bütün tarafları ile çalışanların yüksekten düşme riskinin bulunduğu yerlere, düşmelere karşı uygun korkuluklar yapılır. </a:t>
            </a:r>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34</a:t>
            </a:fld>
            <a:endParaRPr lang="en-US"/>
          </a:p>
        </p:txBody>
      </p:sp>
      <p:sp>
        <p:nvSpPr>
          <p:cNvPr id="6" name="Title 5"/>
          <p:cNvSpPr>
            <a:spLocks noGrp="1"/>
          </p:cNvSpPr>
          <p:nvPr>
            <p:ph type="title"/>
          </p:nvPr>
        </p:nvSpPr>
        <p:spPr/>
        <p:txBody>
          <a:bodyPr>
            <a:normAutofit fontScale="90000"/>
          </a:bodyPr>
          <a:lstStyle/>
          <a:p>
            <a:r>
              <a:rPr lang="tr-TR" dirty="0" smtClean="0"/>
              <a:t>Ulaşım yolları - tehlikeli alanlar (devam)</a:t>
            </a:r>
            <a:endParaRPr lang="en-US" dirty="0"/>
          </a:p>
        </p:txBody>
      </p:sp>
      <p:pic>
        <p:nvPicPr>
          <p:cNvPr id="7" name="Picture 6" descr="o_kapak"/>
          <p:cNvPicPr>
            <a:picLocks noChangeAspect="1" noChangeArrowheads="1"/>
          </p:cNvPicPr>
          <p:nvPr/>
        </p:nvPicPr>
        <p:blipFill>
          <a:blip r:embed="rId3" cstate="print"/>
          <a:srcRect/>
          <a:stretch>
            <a:fillRect/>
          </a:stretch>
        </p:blipFill>
        <p:spPr bwMode="auto">
          <a:xfrm>
            <a:off x="5220072" y="5593040"/>
            <a:ext cx="2808311" cy="1264960"/>
          </a:xfrm>
          <a:prstGeom prst="rect">
            <a:avLst/>
          </a:prstGeom>
          <a:noFill/>
        </p:spPr>
      </p:pic>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tr-TR" sz="2800" dirty="0" smtClean="0"/>
              <a:t>Merdivenlerin; işyerinin büyüklüğüne, yapılan işin özelliğine, işyerinde bulunabilecek azami kişi sayısına göre, ateşe dayanıklı yanmaz malzemeden, sağlam, yeterli genişlik ve eğimde, etrafı düşmelere karşı uygun korkuluklarla çevrili olması sağlanır. </a:t>
            </a:r>
          </a:p>
          <a:p>
            <a:r>
              <a:rPr lang="tr-TR" sz="2800" dirty="0" smtClean="0"/>
              <a:t>Merdivenler, ilgili mevzuatın öngördüğü hükümler esas alınarak sağlık ve güvenlik yönünden risk oluşturmayacak şekilde yapılır.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35</a:t>
            </a:fld>
            <a:endParaRPr lang="en-US"/>
          </a:p>
        </p:txBody>
      </p:sp>
      <p:sp>
        <p:nvSpPr>
          <p:cNvPr id="6" name="Title 5"/>
          <p:cNvSpPr>
            <a:spLocks noGrp="1"/>
          </p:cNvSpPr>
          <p:nvPr>
            <p:ph type="title"/>
          </p:nvPr>
        </p:nvSpPr>
        <p:spPr/>
        <p:txBody>
          <a:bodyPr/>
          <a:lstStyle/>
          <a:p>
            <a:r>
              <a:rPr lang="tr-TR" dirty="0" smtClean="0"/>
              <a:t>Merdivenler</a:t>
            </a:r>
            <a:endParaRPr lang="en-US" dirty="0"/>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Yürüyen merdiven ve bantların güvenli bir şekilde çalışması ve gerekli güvenlik donanımlarının bulunması sağlanır. </a:t>
            </a:r>
          </a:p>
          <a:p>
            <a:r>
              <a:rPr lang="tr-TR" sz="2800" dirty="0" smtClean="0"/>
              <a:t>Bunlarda kolay fark edilir ve kolay ulaşılır acil durdurma tertibatı bulundurulur.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36</a:t>
            </a:fld>
            <a:endParaRPr lang="en-US"/>
          </a:p>
        </p:txBody>
      </p:sp>
      <p:sp>
        <p:nvSpPr>
          <p:cNvPr id="6" name="Title 5"/>
          <p:cNvSpPr>
            <a:spLocks noGrp="1"/>
          </p:cNvSpPr>
          <p:nvPr>
            <p:ph type="title"/>
          </p:nvPr>
        </p:nvSpPr>
        <p:spPr/>
        <p:txBody>
          <a:bodyPr>
            <a:normAutofit fontScale="90000"/>
          </a:bodyPr>
          <a:lstStyle/>
          <a:p>
            <a:r>
              <a:rPr lang="tr-TR" dirty="0" smtClean="0"/>
              <a:t>Yürüyen merdivenler ve bantlar için özel tedbirler</a:t>
            </a:r>
            <a:endParaRPr lang="en-US" dirty="0"/>
          </a:p>
        </p:txBody>
      </p:sp>
      <p:pic>
        <p:nvPicPr>
          <p:cNvPr id="7" name="Picture 10" descr="Yürüyen merdiven reklamı">
            <a:hlinkClick r:id="rId3" tooltip="Gerçek boyutta görmek için tıklayın. [Yürüyen merdiven reklamı]"/>
          </p:cNvPr>
          <p:cNvPicPr>
            <a:picLocks noChangeAspect="1" noChangeArrowheads="1"/>
          </p:cNvPicPr>
          <p:nvPr/>
        </p:nvPicPr>
        <p:blipFill>
          <a:blip r:embed="rId4" cstate="print"/>
          <a:srcRect t="22041" b="14850"/>
          <a:stretch>
            <a:fillRect/>
          </a:stretch>
        </p:blipFill>
        <p:spPr bwMode="auto">
          <a:xfrm>
            <a:off x="5220072" y="3790528"/>
            <a:ext cx="3459163" cy="2590800"/>
          </a:xfrm>
          <a:prstGeom prst="rect">
            <a:avLst/>
          </a:prstGeom>
          <a:noFill/>
        </p:spPr>
      </p:pic>
      <p:pic>
        <p:nvPicPr>
          <p:cNvPr id="8" name="Picture 6" descr="yuruyenmerdiven1"/>
          <p:cNvPicPr>
            <a:picLocks noChangeAspect="1" noChangeArrowheads="1"/>
          </p:cNvPicPr>
          <p:nvPr/>
        </p:nvPicPr>
        <p:blipFill>
          <a:blip r:embed="rId5" cstate="print"/>
          <a:srcRect b="1888"/>
          <a:stretch>
            <a:fillRect/>
          </a:stretch>
        </p:blipFill>
        <p:spPr bwMode="auto">
          <a:xfrm>
            <a:off x="1691680" y="3717032"/>
            <a:ext cx="3124200" cy="2214563"/>
          </a:xfrm>
          <a:prstGeom prst="rect">
            <a:avLst/>
          </a:prstGeom>
          <a:noFill/>
        </p:spPr>
      </p:pic>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dirty="0" smtClean="0"/>
              <a:t>Yükleme yerleri ve rampalarının, taşınacak yükün boyutlarına uygun olması, çalışanların düşmesini önleyecek şekilde güvenli olması, bu yerlerde en az bir çıkış yeri bulunması, belirli bir genişliğin üzerinde olan yükleme yerlerinde teknik olarak mümkünse her iki uçta da çıkış yeri bulunması sağlanır.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37</a:t>
            </a:fld>
            <a:endParaRPr lang="en-US"/>
          </a:p>
        </p:txBody>
      </p:sp>
      <p:sp>
        <p:nvSpPr>
          <p:cNvPr id="6" name="Title 5"/>
          <p:cNvSpPr>
            <a:spLocks noGrp="1"/>
          </p:cNvSpPr>
          <p:nvPr>
            <p:ph type="title"/>
          </p:nvPr>
        </p:nvSpPr>
        <p:spPr/>
        <p:txBody>
          <a:bodyPr>
            <a:normAutofit/>
          </a:bodyPr>
          <a:lstStyle/>
          <a:p>
            <a:r>
              <a:rPr lang="tr-TR" dirty="0" smtClean="0"/>
              <a:t>Yükleme yerleri ve rampalar</a:t>
            </a:r>
            <a:endParaRPr lang="en-US" dirty="0"/>
          </a:p>
        </p:txBody>
      </p:sp>
      <p:pic>
        <p:nvPicPr>
          <p:cNvPr id="7" name="Picture 9" descr="prodotti-rampe_pont-levis5_b.jpg"/>
          <p:cNvPicPr>
            <a:picLocks noChangeAspect="1" noChangeArrowheads="1"/>
          </p:cNvPicPr>
          <p:nvPr/>
        </p:nvPicPr>
        <p:blipFill>
          <a:blip r:embed="rId3" cstate="print"/>
          <a:srcRect/>
          <a:stretch>
            <a:fillRect/>
          </a:stretch>
        </p:blipFill>
        <p:spPr bwMode="auto">
          <a:xfrm>
            <a:off x="5875858" y="4437112"/>
            <a:ext cx="3016622" cy="2033340"/>
          </a:xfrm>
          <a:prstGeom prst="rect">
            <a:avLst/>
          </a:prstGeom>
          <a:noFill/>
        </p:spPr>
      </p:pic>
      <p:pic>
        <p:nvPicPr>
          <p:cNvPr id="8" name="Picture 6" descr="forklift-rampa_teknik"/>
          <p:cNvPicPr>
            <a:picLocks noChangeAspect="1" noChangeArrowheads="1"/>
          </p:cNvPicPr>
          <p:nvPr/>
        </p:nvPicPr>
        <p:blipFill>
          <a:blip r:embed="rId4" cstate="print"/>
          <a:srcRect/>
          <a:stretch>
            <a:fillRect/>
          </a:stretch>
        </p:blipFill>
        <p:spPr bwMode="auto">
          <a:xfrm>
            <a:off x="3131840" y="4509120"/>
            <a:ext cx="2158752" cy="1750585"/>
          </a:xfrm>
          <a:prstGeom prst="rect">
            <a:avLst/>
          </a:prstGeom>
          <a:noFill/>
        </p:spPr>
      </p:pic>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tr-TR" dirty="0" smtClean="0"/>
              <a:t>Çalışma yerinin taban alanının, yüksekliğinin ve hava hacminin, çalışanların sağlık ve güvenliklerini riske atmadan işlerini yürütebilmeleri, rahat çalışmaları için, yeterli olması sağlanır. </a:t>
            </a:r>
          </a:p>
          <a:p>
            <a:r>
              <a:rPr lang="tr-TR" dirty="0" smtClean="0"/>
              <a:t>İşyerlerinin hava hacminin hesabı, makine, malzeme ve benzeri tesislerin kapladığı hacimler de dâhil edilerek yapılır.</a:t>
            </a:r>
            <a:endParaRPr lang="en-US" dirty="0" smtClean="0"/>
          </a:p>
          <a:p>
            <a:r>
              <a:rPr lang="tr-TR" dirty="0" smtClean="0"/>
              <a:t>Çalışanın işini yaptığı yerde rahat hareket edebilmesi için yeterli serbest alan bulunur. </a:t>
            </a:r>
          </a:p>
          <a:p>
            <a:r>
              <a:rPr lang="tr-TR" dirty="0" smtClean="0"/>
              <a:t>İşin özelliği nedeniyle bu mümkün değilse çalışma yerinin yanında serbest hareket edeceği alan olması sağlanır.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38</a:t>
            </a:fld>
            <a:endParaRPr lang="en-US"/>
          </a:p>
        </p:txBody>
      </p:sp>
      <p:sp>
        <p:nvSpPr>
          <p:cNvPr id="6" name="Title 5"/>
          <p:cNvSpPr>
            <a:spLocks noGrp="1"/>
          </p:cNvSpPr>
          <p:nvPr>
            <p:ph type="title"/>
          </p:nvPr>
        </p:nvSpPr>
        <p:spPr/>
        <p:txBody>
          <a:bodyPr>
            <a:normAutofit fontScale="90000"/>
          </a:bodyPr>
          <a:lstStyle/>
          <a:p>
            <a:r>
              <a:rPr lang="tr-TR" sz="3600" dirty="0" smtClean="0"/>
              <a:t>Çalışma yeri boyutları ve hava hacmi - çalışma yerinde hareket serbestliği</a:t>
            </a:r>
            <a:endParaRPr lang="en-US" dirty="0"/>
          </a:p>
        </p:txBody>
      </p:sp>
      <p:pic>
        <p:nvPicPr>
          <p:cNvPr id="7" name="Picture 5" descr="DSC03356"/>
          <p:cNvPicPr>
            <a:picLocks noChangeAspect="1" noChangeArrowheads="1"/>
          </p:cNvPicPr>
          <p:nvPr/>
        </p:nvPicPr>
        <p:blipFill>
          <a:blip r:embed="rId3" cstate="print"/>
          <a:srcRect/>
          <a:stretch>
            <a:fillRect/>
          </a:stretch>
        </p:blipFill>
        <p:spPr bwMode="auto">
          <a:xfrm>
            <a:off x="5148064" y="5349094"/>
            <a:ext cx="3096344" cy="1508906"/>
          </a:xfrm>
          <a:prstGeom prst="rect">
            <a:avLst/>
          </a:prstGeom>
          <a:noFill/>
        </p:spPr>
      </p:pic>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tr-TR" sz="2800" dirty="0" smtClean="0"/>
              <a:t>Yapılan işin özelliği nedeniyle çalışanların sağlığı ve güvenliği açısından gerekli hallerde veya 10 ve daha fazla çalışanın bulunduğu işyerlerinde, uygun bir dinlenme yeri sağlanır. </a:t>
            </a:r>
          </a:p>
          <a:p>
            <a:r>
              <a:rPr lang="tr-TR" sz="2800" dirty="0" smtClean="0"/>
              <a:t>İş aralarında uygun dinlenme imkânı bulunan büro ve benzeri işlerde ayrıca dinlenme yeri aranmaz.</a:t>
            </a:r>
          </a:p>
          <a:p>
            <a:r>
              <a:rPr lang="tr-TR" sz="2800" dirty="0" smtClean="0"/>
              <a:t>İşyerlerinde daha uygun bir yer yoksa gerekli şartların sağlanması şartıyla, yemek yeme yerleri dinlenme yeri olarak kullanılabilir.</a:t>
            </a:r>
            <a:endParaRPr lang="en-US" sz="2800" dirty="0" smtClean="0"/>
          </a:p>
          <a:p>
            <a:r>
              <a:rPr lang="tr-TR" sz="2800" dirty="0" smtClean="0"/>
              <a:t>Çalışma süresi, işin gereği olarak sık ve düzenli aralıklarla kesiliyorsa ve ayrı bir dinlenme yeri yoksa çalışanların sağlığı ve güvenliği açısından gerekli olan hallerde, bu aralarda çalışanların dinlenebileceği uygun yerler sağlanır.</a:t>
            </a:r>
            <a:endParaRPr lang="en-US" sz="2800"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39</a:t>
            </a:fld>
            <a:endParaRPr lang="en-US"/>
          </a:p>
        </p:txBody>
      </p:sp>
      <p:sp>
        <p:nvSpPr>
          <p:cNvPr id="6" name="Title 5"/>
          <p:cNvSpPr>
            <a:spLocks noGrp="1"/>
          </p:cNvSpPr>
          <p:nvPr>
            <p:ph type="title"/>
          </p:nvPr>
        </p:nvSpPr>
        <p:spPr/>
        <p:txBody>
          <a:bodyPr>
            <a:normAutofit/>
          </a:bodyPr>
          <a:lstStyle/>
          <a:p>
            <a:r>
              <a:rPr lang="tr-TR" dirty="0" smtClean="0"/>
              <a:t>Dinlenme yerleri</a:t>
            </a:r>
            <a:endParaRPr lang="en-US" dirty="0"/>
          </a:p>
        </p:txBody>
      </p:sp>
      <p:pic>
        <p:nvPicPr>
          <p:cNvPr id="7" name="Picture 6" descr="bank-2"/>
          <p:cNvPicPr>
            <a:picLocks noChangeAspect="1" noChangeArrowheads="1"/>
          </p:cNvPicPr>
          <p:nvPr/>
        </p:nvPicPr>
        <p:blipFill>
          <a:blip r:embed="rId3" cstate="print"/>
          <a:srcRect/>
          <a:stretch>
            <a:fillRect/>
          </a:stretch>
        </p:blipFill>
        <p:spPr bwMode="auto">
          <a:xfrm>
            <a:off x="7260848" y="1"/>
            <a:ext cx="1883152" cy="1412776"/>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dirty="0" smtClean="0"/>
              <a:t>İşyerine bağlı çalışılan alanlar, çalışanların girip çıkabileceği bina, tesis vb. ile dinlenme, çocuk emzirme, yemek, uyku, yıkanma, muayene ve bakım, beden ve mesleki eğitim yerleri ve avlu gibi diğer eklentiler.</a:t>
            </a:r>
            <a:endParaRPr lang="en-US" dirty="0"/>
          </a:p>
        </p:txBody>
      </p:sp>
      <p:sp>
        <p:nvSpPr>
          <p:cNvPr id="3" name="Title 2"/>
          <p:cNvSpPr>
            <a:spLocks noGrp="1"/>
          </p:cNvSpPr>
          <p:nvPr>
            <p:ph type="title"/>
          </p:nvPr>
        </p:nvSpPr>
        <p:spPr/>
        <p:txBody>
          <a:bodyPr/>
          <a:lstStyle/>
          <a:p>
            <a:r>
              <a:rPr lang="tr-TR" dirty="0" smtClean="0"/>
              <a:t>İşyeri bina ve eklentileri tanımı</a:t>
            </a:r>
            <a:endParaRPr lang="en-US" dirty="0"/>
          </a:p>
        </p:txBody>
      </p:sp>
      <p:pic>
        <p:nvPicPr>
          <p:cNvPr id="4" name="Picture 4"/>
          <p:cNvPicPr>
            <a:picLocks noChangeAspect="1" noChangeArrowheads="1"/>
          </p:cNvPicPr>
          <p:nvPr/>
        </p:nvPicPr>
        <p:blipFill>
          <a:blip r:embed="rId2" cstate="print"/>
          <a:srcRect/>
          <a:stretch>
            <a:fillRect/>
          </a:stretch>
        </p:blipFill>
        <p:spPr>
          <a:xfrm>
            <a:off x="0" y="4005263"/>
            <a:ext cx="9144000" cy="2852737"/>
          </a:xfrm>
          <a:prstGeom prst="rect">
            <a:avLst/>
          </a:prstGeom>
        </p:spPr>
      </p:pic>
      <p:sp>
        <p:nvSpPr>
          <p:cNvPr id="5" name="Date Placeholder 4"/>
          <p:cNvSpPr>
            <a:spLocks noGrp="1"/>
          </p:cNvSpPr>
          <p:nvPr>
            <p:ph type="dt" sz="half" idx="10"/>
          </p:nvPr>
        </p:nvSpPr>
        <p:spPr/>
        <p:txBody>
          <a:bodyPr/>
          <a:lstStyle/>
          <a:p>
            <a:fld id="{E4CDFF4F-42B6-4156-899B-68473A3B55F0}" type="datetime1">
              <a:rPr lang="en-US" smtClean="0"/>
              <a:pPr/>
              <a:t>8/22/2013</a:t>
            </a:fld>
            <a:endParaRPr lang="en-US"/>
          </a:p>
        </p:txBody>
      </p:sp>
      <p:sp>
        <p:nvSpPr>
          <p:cNvPr id="6" name="Slide Number Placeholder 5"/>
          <p:cNvSpPr>
            <a:spLocks noGrp="1"/>
          </p:cNvSpPr>
          <p:nvPr>
            <p:ph type="sldNum" sz="quarter" idx="12"/>
          </p:nvPr>
        </p:nvSpPr>
        <p:spPr/>
        <p:txBody>
          <a:bodyPr/>
          <a:lstStyle/>
          <a:p>
            <a:fld id="{6120F0E2-7F41-4002-B12B-D45AC47424AB}"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tr-TR" sz="2800" dirty="0" smtClean="0"/>
              <a:t>Yemeklerini işyerinde yemek durumunda olan çalışanlar için, rahat yemek yenebilecek nitelik ve genişlikte, uygun termal konfor ve hijyen şartlarını haiz yeteri kadar ekipman ve araç-gereç ile donatılmış yemek yeme yeri sağlanır.</a:t>
            </a:r>
          </a:p>
          <a:p>
            <a:r>
              <a:rPr lang="tr-TR" sz="2800" dirty="0" smtClean="0"/>
              <a:t>İşyerlerinde daha uygun bir yer yoksa gerekli şartların sağlanması şartıyla, dinlenme yerleri yemek yeme yeri olarak kullanılabilir. İ</a:t>
            </a:r>
          </a:p>
          <a:p>
            <a:r>
              <a:rPr lang="tr-TR" sz="2800" dirty="0" smtClean="0"/>
              <a:t>şveren, çalışanlarına belirtilen şartları taşımak kaydıyla işyeri dışında yemek imkânı sağlayabilir.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40</a:t>
            </a:fld>
            <a:endParaRPr lang="en-US"/>
          </a:p>
        </p:txBody>
      </p:sp>
      <p:sp>
        <p:nvSpPr>
          <p:cNvPr id="6" name="Title 5"/>
          <p:cNvSpPr>
            <a:spLocks noGrp="1"/>
          </p:cNvSpPr>
          <p:nvPr>
            <p:ph type="title"/>
          </p:nvPr>
        </p:nvSpPr>
        <p:spPr/>
        <p:txBody>
          <a:bodyPr/>
          <a:lstStyle/>
          <a:p>
            <a:r>
              <a:rPr lang="tr-TR" dirty="0" smtClean="0"/>
              <a:t>Yemek yeme yeri</a:t>
            </a:r>
            <a:endParaRPr lang="en-US" dirty="0"/>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Gebe ve emziren kadınların uzanarak dinlenebilecekleri uygun şartlar sağlanır. </a:t>
            </a:r>
          </a:p>
          <a:p>
            <a:r>
              <a:rPr lang="tr-TR" sz="2800" dirty="0" smtClean="0"/>
              <a:t>“Gebe veya Emziren Kadınların Çalıştırılma Şartlarıyla Emzirme Odaları ve Çocuk Bakım Yurtlarına Dair Yönetmelik” hükümleri dikkate alınarak uygun şartlar sağlanır.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41</a:t>
            </a:fld>
            <a:endParaRPr lang="en-US"/>
          </a:p>
        </p:txBody>
      </p:sp>
      <p:sp>
        <p:nvSpPr>
          <p:cNvPr id="6" name="Title 5"/>
          <p:cNvSpPr>
            <a:spLocks noGrp="1"/>
          </p:cNvSpPr>
          <p:nvPr>
            <p:ph type="title"/>
          </p:nvPr>
        </p:nvSpPr>
        <p:spPr/>
        <p:txBody>
          <a:bodyPr/>
          <a:lstStyle/>
          <a:p>
            <a:r>
              <a:rPr lang="tr-TR" dirty="0" smtClean="0"/>
              <a:t>Gebe ve Emziren Kadınlar</a:t>
            </a:r>
            <a:endParaRPr lang="en-US" dirty="0"/>
          </a:p>
        </p:txBody>
      </p:sp>
      <p:pic>
        <p:nvPicPr>
          <p:cNvPr id="7" name="Picture 4" descr="http://t0.gstatic.com/images?q=tbn:ANd9GcS3sjaWPk4M7uMBnEMt_7xX-VxxFT2vLL5MFn1XfJSU1gVYSbv3"/>
          <p:cNvPicPr>
            <a:picLocks noChangeAspect="1" noChangeArrowheads="1"/>
          </p:cNvPicPr>
          <p:nvPr/>
        </p:nvPicPr>
        <p:blipFill>
          <a:blip r:embed="rId3" cstate="print"/>
          <a:srcRect/>
          <a:stretch>
            <a:fillRect/>
          </a:stretch>
        </p:blipFill>
        <p:spPr bwMode="auto">
          <a:xfrm>
            <a:off x="6012160" y="4581128"/>
            <a:ext cx="2619375" cy="1743076"/>
          </a:xfrm>
          <a:prstGeom prst="rect">
            <a:avLst/>
          </a:prstGeom>
          <a:noFill/>
        </p:spPr>
      </p:pic>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İş elbisesi giyme zorunluluğu olan çalışanlar için, yeterli büyüklükte, uygun aydınlatma, havalandırma, termal konfor ve hijyen şartlarını haiz, kadın ve erkek çalışanlar için ayrı ayrı soyunma yerleri sağlanır. </a:t>
            </a:r>
          </a:p>
          <a:p>
            <a:r>
              <a:rPr lang="tr-TR" sz="2800" dirty="0" smtClean="0"/>
              <a:t>Soyunma yerlerinin kolayca ulaşılabilir ve yeterli kapasitede olması ve buralarda yeterli sayıda oturma yeri bulunması sağlanır.</a:t>
            </a:r>
          </a:p>
          <a:p>
            <a:r>
              <a:rPr lang="tr-TR" sz="2800" dirty="0" smtClean="0"/>
              <a:t>Soyunma odalarında her çalışan için çalışma saatleri içinde giysilerini koyabilecekleri yeterli büyüklükte kilitli dolaplar bulundurulur.</a:t>
            </a:r>
          </a:p>
          <a:p>
            <a:r>
              <a:rPr lang="tr-TR" sz="2800" dirty="0" smtClean="0"/>
              <a:t>Soyunma yeri gerekmeyen işyerlerinde çalışanların elbiselerini koyabilecekleri uygun bir yer ayrılır.</a:t>
            </a:r>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42</a:t>
            </a:fld>
            <a:endParaRPr lang="en-US"/>
          </a:p>
        </p:txBody>
      </p:sp>
      <p:sp>
        <p:nvSpPr>
          <p:cNvPr id="6" name="Title 5"/>
          <p:cNvSpPr>
            <a:spLocks noGrp="1"/>
          </p:cNvSpPr>
          <p:nvPr>
            <p:ph type="title"/>
          </p:nvPr>
        </p:nvSpPr>
        <p:spPr/>
        <p:txBody>
          <a:bodyPr>
            <a:normAutofit/>
          </a:bodyPr>
          <a:lstStyle/>
          <a:p>
            <a:r>
              <a:rPr lang="tr-TR" dirty="0" smtClean="0"/>
              <a:t>Soyunma yeri ve elbise dolabı</a:t>
            </a:r>
            <a:endParaRPr lang="en-US" dirty="0"/>
          </a:p>
        </p:txBody>
      </p:sp>
      <p:pic>
        <p:nvPicPr>
          <p:cNvPr id="7" name="Picture 7" descr="s6"/>
          <p:cNvPicPr>
            <a:picLocks noChangeAspect="1" noChangeArrowheads="1"/>
          </p:cNvPicPr>
          <p:nvPr/>
        </p:nvPicPr>
        <p:blipFill>
          <a:blip r:embed="rId3" cstate="print"/>
          <a:srcRect/>
          <a:stretch>
            <a:fillRect/>
          </a:stretch>
        </p:blipFill>
        <p:spPr bwMode="auto">
          <a:xfrm>
            <a:off x="8100392" y="1872605"/>
            <a:ext cx="1043608" cy="3212579"/>
          </a:xfrm>
          <a:prstGeom prst="rect">
            <a:avLst/>
          </a:prstGeom>
          <a:noFill/>
        </p:spPr>
      </p:pic>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tr-TR" sz="2800" dirty="0" smtClean="0"/>
              <a:t>Yapılan işin veya sağlıkla ilgili nedenlerin gerektirmesi halinde veya çalışanların yıkanmalarının temizlenmelerinin gerektiği her durumda, kadın ve erkek çalışanlar için ayrı ayrı sıcak ve soğuk akarsuyu bulunan uygun yıkanma yerleri ve duşlar tesis edilir. </a:t>
            </a:r>
          </a:p>
          <a:p>
            <a:r>
              <a:rPr lang="tr-TR" sz="2800" dirty="0" smtClean="0"/>
              <a:t>Duşlar, çalışanların rahatça yıkanabilecekleri genişlikte, dışarıdan içerisi görünmeyecek, uygun havalandırma, aydınlatma, termal konfor ve hijyen şartları sağlanacak şekilde yapılır.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43</a:t>
            </a:fld>
            <a:endParaRPr lang="en-US"/>
          </a:p>
        </p:txBody>
      </p:sp>
      <p:sp>
        <p:nvSpPr>
          <p:cNvPr id="6" name="Title 5"/>
          <p:cNvSpPr>
            <a:spLocks noGrp="1"/>
          </p:cNvSpPr>
          <p:nvPr>
            <p:ph type="title"/>
          </p:nvPr>
        </p:nvSpPr>
        <p:spPr/>
        <p:txBody>
          <a:bodyPr/>
          <a:lstStyle/>
          <a:p>
            <a:r>
              <a:rPr lang="tr-TR" dirty="0" smtClean="0"/>
              <a:t>Duşlar ve Lavabolar</a:t>
            </a:r>
            <a:endParaRPr lang="en-US" dirty="0"/>
          </a:p>
        </p:txBody>
      </p:sp>
      <p:pic>
        <p:nvPicPr>
          <p:cNvPr id="7" name="Picture 5" descr="Polyester-WC-Dus-Kabin"/>
          <p:cNvPicPr>
            <a:picLocks noChangeAspect="1" noChangeArrowheads="1"/>
          </p:cNvPicPr>
          <p:nvPr/>
        </p:nvPicPr>
        <p:blipFill>
          <a:blip r:embed="rId3" cstate="print"/>
          <a:srcRect/>
          <a:stretch>
            <a:fillRect/>
          </a:stretch>
        </p:blipFill>
        <p:spPr bwMode="auto">
          <a:xfrm>
            <a:off x="7092280" y="0"/>
            <a:ext cx="2051720" cy="1436392"/>
          </a:xfrm>
          <a:prstGeom prst="rect">
            <a:avLst/>
          </a:prstGeom>
          <a:noFill/>
        </p:spPr>
      </p:pic>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Duşlar ve lavaboların her zaman çalışanların kullanımına hazır halde olması sağlanır, buralarda gerekli temizlik malzemeleri bulundurulur. </a:t>
            </a:r>
          </a:p>
          <a:p>
            <a:r>
              <a:rPr lang="tr-TR" sz="2800" dirty="0" smtClean="0"/>
              <a:t>Duş veya lavaboların soyunma yerlerinden ayrı yerlerde bulunması durumunda, duş ve lavabolar ile soyunma yerleri arasında kolay bağlantı sağlanır.</a:t>
            </a:r>
            <a:endParaRPr lang="en-US" sz="2800" dirty="0" smtClean="0"/>
          </a:p>
          <a:p>
            <a:r>
              <a:rPr lang="tr-TR" sz="2800" dirty="0" smtClean="0"/>
              <a:t>Duş tesisi gerektirmeyen işlerde, çalışma yerlerinin ve soyunma odalarının yakınında, gerekiyorsa akar sıcak suyu da olan, lavabolar bulunur. </a:t>
            </a:r>
          </a:p>
          <a:p>
            <a:r>
              <a:rPr lang="tr-TR" sz="2800" dirty="0" smtClean="0"/>
              <a:t>Lavabolar erkek ve kadın çalışanlar için ayrı ayrı yapılır.</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44</a:t>
            </a:fld>
            <a:endParaRPr lang="en-US"/>
          </a:p>
        </p:txBody>
      </p:sp>
      <p:sp>
        <p:nvSpPr>
          <p:cNvPr id="6" name="Title 5"/>
          <p:cNvSpPr>
            <a:spLocks noGrp="1"/>
          </p:cNvSpPr>
          <p:nvPr>
            <p:ph type="title"/>
          </p:nvPr>
        </p:nvSpPr>
        <p:spPr/>
        <p:txBody>
          <a:bodyPr/>
          <a:lstStyle/>
          <a:p>
            <a:r>
              <a:rPr lang="tr-TR" dirty="0" smtClean="0"/>
              <a:t>Duşlar ve Lavabolar (devam)</a:t>
            </a:r>
            <a:endParaRPr lang="en-US" dirty="0"/>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Çalışma yerlerine, dinlenme odalarına, soyunma yerlerine, duş ve yıkanma yerlerine yakın yerlerde, kadın ve erkek çalışanlar için ayrı ayrı olmak üzere, uygun havalandırma, aydınlatma, termal konfor ve hijyen şartları sağlanacak nitelikte yeterli sayıda tuvalet, lavabolar tesis edilir. </a:t>
            </a:r>
          </a:p>
          <a:p>
            <a:r>
              <a:rPr lang="tr-TR" sz="2800" dirty="0" smtClean="0"/>
              <a:t>Tuvalet ve lavabolarda gerekli temizlik malzemeleri bulundurulur.</a:t>
            </a:r>
            <a:endParaRPr lang="en-US" sz="2800" dirty="0" smtClean="0"/>
          </a:p>
          <a:p>
            <a:r>
              <a:rPr lang="tr-TR" sz="2800" dirty="0" smtClean="0"/>
              <a:t>Tuvalet ve lavabolar,  insan ve çevre sağlığı yönünden risk oluşturmayacak şekilde su depolarına, su geçen yerlere,  gıda maddelerinin depolandığı veya işlendiği yerlere uzak şekilde yerleştirilir.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45</a:t>
            </a:fld>
            <a:endParaRPr lang="en-US"/>
          </a:p>
        </p:txBody>
      </p:sp>
      <p:sp>
        <p:nvSpPr>
          <p:cNvPr id="6" name="Title 5"/>
          <p:cNvSpPr>
            <a:spLocks noGrp="1"/>
          </p:cNvSpPr>
          <p:nvPr>
            <p:ph type="title"/>
          </p:nvPr>
        </p:nvSpPr>
        <p:spPr/>
        <p:txBody>
          <a:bodyPr/>
          <a:lstStyle/>
          <a:p>
            <a:r>
              <a:rPr lang="tr-TR" dirty="0" smtClean="0"/>
              <a:t>Tuvalet ve Lavabolar</a:t>
            </a:r>
            <a:endParaRPr lang="en-US" dirty="0"/>
          </a:p>
        </p:txBody>
      </p:sp>
      <p:pic>
        <p:nvPicPr>
          <p:cNvPr id="7" name="Picture 4" descr="http://upload.wikimedia.org/wikipedia/commons/thumb/e/e1/Toilet_370x580.jpg/150px-Toilet_370x580.jpg"/>
          <p:cNvPicPr>
            <a:picLocks noChangeAspect="1" noChangeArrowheads="1"/>
          </p:cNvPicPr>
          <p:nvPr/>
        </p:nvPicPr>
        <p:blipFill>
          <a:blip r:embed="rId3" cstate="print"/>
          <a:srcRect/>
          <a:stretch>
            <a:fillRect/>
          </a:stretch>
        </p:blipFill>
        <p:spPr bwMode="auto">
          <a:xfrm>
            <a:off x="8172400" y="0"/>
            <a:ext cx="971600" cy="1541606"/>
          </a:xfrm>
          <a:prstGeom prst="rect">
            <a:avLst/>
          </a:prstGeom>
          <a:noFill/>
        </p:spPr>
      </p:pic>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İşyerlerinde atık ve birikinti suların aktığı ve toplandığı yerler, özel veya genel bir kanalizasyona veya fosseptiğe bağlanır ve uygun bir kapak ile örtülür, bu yerlerin çalışılan mahalden yeteri kadar uzakta bulunması sağlanır. </a:t>
            </a:r>
          </a:p>
          <a:p>
            <a:r>
              <a:rPr lang="tr-TR" sz="2800" dirty="0" smtClean="0"/>
              <a:t>Atık su kanalizasyon kotunun kurtarmadığı durumlarda ise cebri olarak drenaj yapılarak taşmanın önlenmesi sağlanmalıdır.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46</a:t>
            </a:fld>
            <a:endParaRPr lang="en-US"/>
          </a:p>
        </p:txBody>
      </p:sp>
      <p:sp>
        <p:nvSpPr>
          <p:cNvPr id="6" name="Title 5"/>
          <p:cNvSpPr>
            <a:spLocks noGrp="1"/>
          </p:cNvSpPr>
          <p:nvPr>
            <p:ph type="title"/>
          </p:nvPr>
        </p:nvSpPr>
        <p:spPr/>
        <p:txBody>
          <a:bodyPr/>
          <a:lstStyle/>
          <a:p>
            <a:r>
              <a:rPr lang="tr-TR" dirty="0" smtClean="0"/>
              <a:t>Atık Sulara Drenaj Kanalı</a:t>
            </a:r>
            <a:endParaRPr lang="en-US" dirty="0"/>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55984"/>
          </a:xfrm>
        </p:spPr>
        <p:txBody>
          <a:bodyPr>
            <a:normAutofit fontScale="92500" lnSpcReduction="20000"/>
          </a:bodyPr>
          <a:lstStyle/>
          <a:p>
            <a:r>
              <a:rPr lang="tr-TR" sz="2800" dirty="0" smtClean="0"/>
              <a:t>İşyerinin büyüklüğü, yapılan işin niteliği ve kaza riskine göre, işyerinde bir ya da daha fazla ilk yardım ve acil müdahale odası bulunması sağlanır.</a:t>
            </a:r>
          </a:p>
          <a:p>
            <a:r>
              <a:rPr lang="tr-TR" sz="2800" dirty="0" smtClean="0"/>
              <a:t>İlkyardım odaları yeterli ilk yardım malzemesi ve ekipmanı ile teçhiz edilir ve buralarda sedyeler kullanıma hazır halde bulundurulur.  </a:t>
            </a:r>
          </a:p>
          <a:p>
            <a:r>
              <a:rPr lang="tr-TR" sz="2800" dirty="0" smtClean="0"/>
              <a:t>Çalışma şartlarının gerektirdiği her yerde ilkyardım ekipmanları kolay erişilebilir yerlerde bulundurulur. </a:t>
            </a:r>
          </a:p>
          <a:p>
            <a:r>
              <a:rPr lang="tr-TR" sz="2800" dirty="0" smtClean="0"/>
              <a:t>Acil servis adresleri ve telefon numaraları görünür yerlerde bulundurulur.</a:t>
            </a:r>
          </a:p>
          <a:p>
            <a:r>
              <a:rPr lang="tr-TR" sz="2800" dirty="0" smtClean="0"/>
              <a:t>Güvenlik ve Sağlık İşaretleri Yönetmeliğine uygun şekilde işaretlenmeler yapılır</a:t>
            </a:r>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47</a:t>
            </a:fld>
            <a:endParaRPr lang="en-US"/>
          </a:p>
        </p:txBody>
      </p:sp>
      <p:sp>
        <p:nvSpPr>
          <p:cNvPr id="6" name="Title 5"/>
          <p:cNvSpPr>
            <a:spLocks noGrp="1"/>
          </p:cNvSpPr>
          <p:nvPr>
            <p:ph type="title"/>
          </p:nvPr>
        </p:nvSpPr>
        <p:spPr/>
        <p:txBody>
          <a:bodyPr/>
          <a:lstStyle/>
          <a:p>
            <a:r>
              <a:rPr lang="tr-TR" dirty="0" smtClean="0"/>
              <a:t>İlk Yardım Odaları</a:t>
            </a:r>
            <a:endParaRPr lang="en-US" dirty="0"/>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sz="2800" dirty="0" smtClean="0"/>
              <a:t>Engelli çalışanların bulunduğu işyerlerinde bu çalışanların durumları dikkate alınarak gerekli düzenleme TS 9111- TS 12460 standartları göz önünde bulundurularak yapılır. </a:t>
            </a:r>
          </a:p>
          <a:p>
            <a:r>
              <a:rPr lang="tr-TR" sz="2800" dirty="0" smtClean="0"/>
              <a:t>Bu düzenleme özellikle engelli çalışanların doğrudan çalıştığı yerlerde ve kullandıkları kapı, geçiş yeri, merdiven, servis araçları, duş, lavabo ve tuvaletlerde yapılır.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48</a:t>
            </a:fld>
            <a:endParaRPr lang="en-US"/>
          </a:p>
        </p:txBody>
      </p:sp>
      <p:sp>
        <p:nvSpPr>
          <p:cNvPr id="6" name="Title 5"/>
          <p:cNvSpPr>
            <a:spLocks noGrp="1"/>
          </p:cNvSpPr>
          <p:nvPr>
            <p:ph type="title"/>
          </p:nvPr>
        </p:nvSpPr>
        <p:spPr/>
        <p:txBody>
          <a:bodyPr/>
          <a:lstStyle/>
          <a:p>
            <a:r>
              <a:rPr lang="tr-TR" dirty="0" smtClean="0"/>
              <a:t>Engelli Çalışanlar</a:t>
            </a:r>
            <a:endParaRPr lang="en-US" dirty="0"/>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sz="2800" dirty="0" smtClean="0"/>
              <a:t>İşyerindeki açık çalışma yerleri, yollar ve çalışanların kullandığı diğer açık alanlar, yaya ve araç trafiğinin güvenli bir şekilde yapılmasını sağlayacak şekilde düzenlenir. </a:t>
            </a:r>
          </a:p>
          <a:p>
            <a:r>
              <a:rPr lang="tr-TR" sz="2800" dirty="0" smtClean="0"/>
              <a:t>İşyeri sahasındaki ana yollar, tamir, bakım, gözetim ve denetim için kullanılan diğer yollar ile yükleme ve boşaltma yerlerinde, kapılar ve girişler, ulaşım yolları - tehlikeli alanlar, merdivenler, yürüyen merdivenler ve bantlar için özel tedbirler başlıkları altında belirtilen hususlar uygulanır. </a:t>
            </a:r>
          </a:p>
          <a:p>
            <a:r>
              <a:rPr lang="tr-TR" sz="2800" dirty="0" smtClean="0"/>
              <a:t>Ulaşım yolları - tehlikeli alanlar başlığı altında belirtilen hususlar aynı zamanda açık alanlardaki çalışma yerlerinde de uygulanır.</a:t>
            </a:r>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49</a:t>
            </a:fld>
            <a:endParaRPr lang="en-US"/>
          </a:p>
        </p:txBody>
      </p:sp>
      <p:sp>
        <p:nvSpPr>
          <p:cNvPr id="6" name="Title 5"/>
          <p:cNvSpPr>
            <a:spLocks noGrp="1"/>
          </p:cNvSpPr>
          <p:nvPr>
            <p:ph type="title"/>
          </p:nvPr>
        </p:nvSpPr>
        <p:spPr/>
        <p:txBody>
          <a:bodyPr>
            <a:normAutofit fontScale="90000"/>
          </a:bodyPr>
          <a:lstStyle/>
          <a:p>
            <a:r>
              <a:rPr lang="tr-TR" dirty="0" smtClean="0"/>
              <a:t>Açık alanlardaki çalışmalarda özel önlemler</a:t>
            </a:r>
            <a:endParaRPr lang="en-US"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tr-TR" dirty="0" smtClean="0"/>
              <a:t>İşyeri dışında kullanılan taşıma araçlarında veya taşıma araçlarının içindeki işyerlerinde,</a:t>
            </a:r>
            <a:endParaRPr lang="en-US" dirty="0" smtClean="0"/>
          </a:p>
          <a:p>
            <a:r>
              <a:rPr lang="tr-TR" dirty="0" smtClean="0"/>
              <a:t>Yapı ve benzeri geçici veya hareketli iş alanlarında,</a:t>
            </a:r>
            <a:endParaRPr lang="en-US" dirty="0" smtClean="0"/>
          </a:p>
          <a:p>
            <a:r>
              <a:rPr lang="tr-TR" dirty="0" smtClean="0"/>
              <a:t>Maden, petrol ve gaz çıkarma işlerinde,</a:t>
            </a:r>
            <a:endParaRPr lang="en-US" dirty="0" smtClean="0"/>
          </a:p>
          <a:p>
            <a:r>
              <a:rPr lang="tr-TR" dirty="0" smtClean="0"/>
              <a:t>Balıkçı teknelerinde,</a:t>
            </a:r>
            <a:endParaRPr lang="en-US" dirty="0" smtClean="0"/>
          </a:p>
          <a:p>
            <a:r>
              <a:rPr lang="tr-TR" dirty="0" smtClean="0"/>
              <a:t>Tarım veya orman işyerlerine ait işyeri bina ve eklentileri hariç, işyerinin sınırları içerisinde olmakla beraber işyeri bina ve eklentilerinde çalışanları iş sağlığı ve güvenliği açısından etkilemeyecek uzaklıkta olan veya işyeri bina ve eklentileri ile iş sağlığı ve güvenliği açısından etkileşim içerisinde olamayacak kadar uzak tarım ve orman alanlarında,</a:t>
            </a:r>
            <a:endParaRPr lang="en-US" dirty="0" smtClean="0"/>
          </a:p>
          <a:p>
            <a:endParaRPr lang="en-US" dirty="0"/>
          </a:p>
        </p:txBody>
      </p:sp>
      <p:sp>
        <p:nvSpPr>
          <p:cNvPr id="3" name="Title 2"/>
          <p:cNvSpPr>
            <a:spLocks noGrp="1"/>
          </p:cNvSpPr>
          <p:nvPr>
            <p:ph type="title"/>
          </p:nvPr>
        </p:nvSpPr>
        <p:spPr/>
        <p:txBody>
          <a:bodyPr/>
          <a:lstStyle/>
          <a:p>
            <a:r>
              <a:rPr lang="tr-TR" dirty="0" smtClean="0"/>
              <a:t>Kapsam Dışı Kalanlar</a:t>
            </a:r>
            <a:endParaRPr lang="en-US" dirty="0"/>
          </a:p>
        </p:txBody>
      </p:sp>
      <p:sp>
        <p:nvSpPr>
          <p:cNvPr id="4" name="Date Placeholder 3"/>
          <p:cNvSpPr>
            <a:spLocks noGrp="1"/>
          </p:cNvSpPr>
          <p:nvPr>
            <p:ph type="dt" sz="half" idx="10"/>
          </p:nvPr>
        </p:nvSpPr>
        <p:spPr/>
        <p:txBody>
          <a:bodyPr/>
          <a:lstStyle/>
          <a:p>
            <a:fld id="{581536C3-E34D-4BA3-86E3-9F594D046F44}"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fontScale="92500" lnSpcReduction="20000"/>
          </a:bodyPr>
          <a:lstStyle/>
          <a:p>
            <a:r>
              <a:rPr lang="tr-TR" sz="2800" dirty="0" smtClean="0"/>
              <a:t>Açık çalışma alanları gün ışığının yeterli olmadığı hallerde uygun şekilde aydınlatılır.</a:t>
            </a:r>
            <a:endParaRPr lang="en-US" sz="2800" dirty="0" smtClean="0"/>
          </a:p>
          <a:p>
            <a:r>
              <a:rPr lang="tr-TR" sz="2800" dirty="0" smtClean="0"/>
              <a:t>Açık alanda yapılan çalışmalarda çalışanlar özellikle;</a:t>
            </a:r>
            <a:endParaRPr lang="en-US" sz="2800" dirty="0" smtClean="0"/>
          </a:p>
          <a:p>
            <a:pPr lvl="1"/>
            <a:r>
              <a:rPr lang="tr-TR" sz="2400" dirty="0" smtClean="0"/>
              <a:t>Olumsuz hava şartlarına ve gerekli hallerde cisim düşmelerine,</a:t>
            </a:r>
            <a:endParaRPr lang="en-US" sz="2400" dirty="0" smtClean="0"/>
          </a:p>
          <a:p>
            <a:pPr lvl="1"/>
            <a:r>
              <a:rPr lang="tr-TR" sz="2400" dirty="0" smtClean="0"/>
              <a:t>Zararlı düzeyde gürültüden ve gaz, buhar, toz gibi zararlı dış etkilere,</a:t>
            </a:r>
            <a:endParaRPr lang="en-US" sz="2400" dirty="0" smtClean="0"/>
          </a:p>
          <a:p>
            <a:pPr lvl="1"/>
            <a:r>
              <a:rPr lang="tr-TR" sz="2400" dirty="0" smtClean="0"/>
              <a:t>Düşme ve kaymalara,</a:t>
            </a:r>
            <a:endParaRPr lang="en-US" sz="2400" dirty="0" smtClean="0"/>
          </a:p>
          <a:p>
            <a:r>
              <a:rPr lang="tr-TR" sz="2800" dirty="0" smtClean="0"/>
              <a:t>karşı korunur.</a:t>
            </a:r>
            <a:endParaRPr lang="en-US" sz="2800" dirty="0" smtClean="0"/>
          </a:p>
          <a:p>
            <a:r>
              <a:rPr lang="tr-TR" sz="2800" dirty="0" smtClean="0"/>
              <a:t>Açık alanda yapılan çalışmalarda çalışanların, herhangi bir tehlike durumunda işyerini hemen terk etmeleri veya kısa sürede yardım alabilmeleri sağlanır.</a:t>
            </a:r>
            <a:endParaRPr lang="en-US" sz="2800" dirty="0" smtClean="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50</a:t>
            </a:fld>
            <a:endParaRPr lang="en-US"/>
          </a:p>
        </p:txBody>
      </p:sp>
      <p:sp>
        <p:nvSpPr>
          <p:cNvPr id="6" name="Title 5"/>
          <p:cNvSpPr>
            <a:spLocks noGrp="1"/>
          </p:cNvSpPr>
          <p:nvPr>
            <p:ph type="title"/>
          </p:nvPr>
        </p:nvSpPr>
        <p:spPr/>
        <p:txBody>
          <a:bodyPr>
            <a:normAutofit fontScale="90000"/>
          </a:bodyPr>
          <a:lstStyle/>
          <a:p>
            <a:r>
              <a:rPr lang="tr-TR" dirty="0" smtClean="0"/>
              <a:t>Açık alanlardaki çalışmalarda özel önlemler (devam)</a:t>
            </a:r>
            <a:endParaRPr lang="en-US" dirty="0"/>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tr-TR" sz="2800" dirty="0" smtClean="0"/>
              <a:t>Barınma, dinlenme ve sosyal amaçlı kullanılan tesisler, yanıcı olmayan ve kolay tutuşmayan malzemeden inşa edilir.</a:t>
            </a:r>
          </a:p>
          <a:p>
            <a:r>
              <a:rPr lang="tr-TR" sz="2800" dirty="0" smtClean="0"/>
              <a:t>Barınma amacıyla çadır ve branda kullanılmaz.</a:t>
            </a:r>
          </a:p>
          <a:p>
            <a:r>
              <a:rPr lang="tr-TR" sz="2800" dirty="0" smtClean="0"/>
              <a:t>Barınma yerlerinin ısıtılmasında, duman, gaz ve yangın tehlikesine karşı gerekli tedbirler alınır, mangal, maltız, açık ateş vb. kullanılmaz. </a:t>
            </a:r>
          </a:p>
          <a:p>
            <a:r>
              <a:rPr lang="tr-TR" sz="2800" dirty="0" smtClean="0"/>
              <a:t>Bu yerlerde uygun ve yeterli hijyenikşartlar, aydınlatma, havalandırma ve termal konfor şartları sağlanır. </a:t>
            </a:r>
          </a:p>
          <a:p>
            <a:r>
              <a:rPr lang="tr-TR" sz="2800" dirty="0" smtClean="0"/>
              <a:t>Barınma yerlerinde yeterli sayıda tuvalet, lavabo, duş yerleri bulunur. Bu yerlerde temizlik malzemeleri ile üst baş temizliği için gerekli araç-gereç ve makineler sağlanır.</a:t>
            </a:r>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51</a:t>
            </a:fld>
            <a:endParaRPr lang="en-US"/>
          </a:p>
        </p:txBody>
      </p:sp>
      <p:sp>
        <p:nvSpPr>
          <p:cNvPr id="6" name="Title 5"/>
          <p:cNvSpPr>
            <a:spLocks noGrp="1"/>
          </p:cNvSpPr>
          <p:nvPr>
            <p:ph type="title"/>
          </p:nvPr>
        </p:nvSpPr>
        <p:spPr/>
        <p:txBody>
          <a:bodyPr/>
          <a:lstStyle/>
          <a:p>
            <a:r>
              <a:rPr lang="tr-TR" dirty="0" smtClean="0"/>
              <a:t>Barınma Yerleri</a:t>
            </a:r>
            <a:endParaRPr lang="en-US" dirty="0"/>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tr-TR" sz="2800" dirty="0" smtClean="0"/>
              <a:t>Çalışan konutları, sağlık gereklerine ve teknik şartlara uygun bir şekilde inşa edilir ve bu konutlarda bir konutta bulunması gereken tesisat kurulur ve tertibat bulundurulur. </a:t>
            </a:r>
          </a:p>
          <a:p>
            <a:r>
              <a:rPr lang="tr-TR" sz="2800" dirty="0" smtClean="0"/>
              <a:t>Çalışan konutlarının, aileleri ile birlikte oturan çalışanlar için ayrı ev veya apartman şeklinde olması sağlanır. </a:t>
            </a:r>
          </a:p>
          <a:p>
            <a:r>
              <a:rPr lang="tr-TR" sz="2800" dirty="0" smtClean="0"/>
              <a:t>Bekâr çalışanlara özgü binalarda, kadınlar ve 18 yaşından küçük çocukların, erkeklerin bulunduğu kısım ile bağlantısı olmayan ve birbirinden ayrı özel kısımlarda yatırılmaları sağlanır.</a:t>
            </a:r>
            <a:endParaRPr lang="en-US"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52</a:t>
            </a:fld>
            <a:endParaRPr lang="en-US"/>
          </a:p>
        </p:txBody>
      </p:sp>
      <p:sp>
        <p:nvSpPr>
          <p:cNvPr id="6" name="Title 5"/>
          <p:cNvSpPr>
            <a:spLocks noGrp="1"/>
          </p:cNvSpPr>
          <p:nvPr>
            <p:ph type="title"/>
          </p:nvPr>
        </p:nvSpPr>
        <p:spPr/>
        <p:txBody>
          <a:bodyPr/>
          <a:lstStyle/>
          <a:p>
            <a:r>
              <a:rPr lang="tr-TR" dirty="0" smtClean="0"/>
              <a:t>Çalışan Konutları </a:t>
            </a:r>
            <a:endParaRPr lang="en-US" dirty="0"/>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tr-TR" dirty="0" smtClean="0"/>
              <a:t>TEŞEKKÜRLER!</a:t>
            </a:r>
            <a:endParaRPr lang="en-US" dirty="0"/>
          </a:p>
        </p:txBody>
      </p:sp>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53</a:t>
            </a:fld>
            <a:endParaRPr lang="en-US"/>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tr-TR" sz="2800" dirty="0" smtClean="0"/>
              <a:t>Ek-1’de belirtilen asgari sağlık ve güvenlik şartlarını yerine getirmek</a:t>
            </a:r>
          </a:p>
          <a:p>
            <a:r>
              <a:rPr lang="tr-TR" sz="2800" dirty="0" smtClean="0"/>
              <a:t>Acil çıkış yolları ve kapılarını her zaman kullanılabilir durumda tutmak</a:t>
            </a:r>
          </a:p>
          <a:p>
            <a:r>
              <a:rPr lang="tr-TR" sz="2800" dirty="0" smtClean="0"/>
              <a:t>Araç-gereçlerin düzenli olarak teknik bakımlarını yapmak, sağlık ve güvenliği etkileyebilecek aksaklıkları gidermek </a:t>
            </a:r>
          </a:p>
          <a:p>
            <a:r>
              <a:rPr lang="tr-TR" sz="2800" dirty="0" smtClean="0"/>
              <a:t>Uygun hijyen şartlarını sağlayacak şekilde düzenli olarak temizlik</a:t>
            </a:r>
          </a:p>
          <a:p>
            <a:r>
              <a:rPr lang="tr-TR" sz="2800" dirty="0" smtClean="0"/>
              <a:t>Yeterli aydınlatma, havalandırma ve termal konfor şartlarını sağlamak</a:t>
            </a:r>
          </a:p>
          <a:p>
            <a:r>
              <a:rPr lang="tr-TR" sz="2800" dirty="0" smtClean="0"/>
              <a:t>Acil durumları ve yangını önleyici tedbirleri almak</a:t>
            </a:r>
          </a:p>
          <a:p>
            <a:r>
              <a:rPr lang="tr-TR" sz="2800" dirty="0" smtClean="0"/>
              <a:t>Gerekli kayıtları tutmak</a:t>
            </a:r>
          </a:p>
          <a:p>
            <a:endParaRPr lang="en-US" dirty="0"/>
          </a:p>
        </p:txBody>
      </p:sp>
      <p:sp>
        <p:nvSpPr>
          <p:cNvPr id="3" name="Title 2"/>
          <p:cNvSpPr>
            <a:spLocks noGrp="1"/>
          </p:cNvSpPr>
          <p:nvPr>
            <p:ph type="title"/>
          </p:nvPr>
        </p:nvSpPr>
        <p:spPr/>
        <p:txBody>
          <a:bodyPr/>
          <a:lstStyle/>
          <a:p>
            <a:r>
              <a:rPr lang="tr-TR" dirty="0" smtClean="0"/>
              <a:t>İşverenin Yükümlülükleri</a:t>
            </a:r>
            <a:endParaRPr lang="en-US" dirty="0"/>
          </a:p>
        </p:txBody>
      </p:sp>
      <p:sp>
        <p:nvSpPr>
          <p:cNvPr id="4" name="Date Placeholder 3"/>
          <p:cNvSpPr>
            <a:spLocks noGrp="1"/>
          </p:cNvSpPr>
          <p:nvPr>
            <p:ph type="dt" sz="half" idx="10"/>
          </p:nvPr>
        </p:nvSpPr>
        <p:spPr/>
        <p:txBody>
          <a:bodyPr/>
          <a:lstStyle/>
          <a:p>
            <a:fld id="{F5AD2299-64A4-4710-B970-E5B45F85AC2C}" type="datetime1">
              <a:rPr lang="en-US" smtClean="0"/>
              <a:pPr/>
              <a:t>8/22/2013</a:t>
            </a:fld>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EK 1</a:t>
            </a:r>
            <a:endParaRPr lang="en-US" dirty="0"/>
          </a:p>
        </p:txBody>
      </p:sp>
      <p:sp>
        <p:nvSpPr>
          <p:cNvPr id="5" name="Subtitle 4"/>
          <p:cNvSpPr>
            <a:spLocks noGrp="1"/>
          </p:cNvSpPr>
          <p:nvPr>
            <p:ph type="subTitle" idx="1"/>
          </p:nvPr>
        </p:nvSpPr>
        <p:spPr/>
        <p:txBody>
          <a:bodyPr>
            <a:normAutofit fontScale="92500"/>
          </a:bodyPr>
          <a:lstStyle/>
          <a:p>
            <a:r>
              <a:rPr lang="tr-TR" dirty="0" smtClean="0"/>
              <a:t>İŞYERİ BİNA VE EKLENTİLERİNDE UYGULANACAK ASGARİ SAĞLIK VE GÜVENLİK ŞARTLARI</a:t>
            </a:r>
            <a:endParaRPr lang="en-US" dirty="0" smtClean="0"/>
          </a:p>
          <a:p>
            <a:endParaRPr lang="en-US" dirty="0"/>
          </a:p>
        </p:txBody>
      </p:sp>
      <p:sp>
        <p:nvSpPr>
          <p:cNvPr id="6" name="Date Placeholder 5"/>
          <p:cNvSpPr>
            <a:spLocks noGrp="1"/>
          </p:cNvSpPr>
          <p:nvPr>
            <p:ph type="dt" sz="half" idx="10"/>
          </p:nvPr>
        </p:nvSpPr>
        <p:spPr/>
        <p:txBody>
          <a:bodyPr/>
          <a:lstStyle/>
          <a:p>
            <a:fld id="{26F611BF-CF9D-4F86-9785-6D31649CA47E}" type="datetime1">
              <a:rPr lang="en-US" smtClean="0"/>
              <a:pPr/>
              <a:t>8/22/2013</a:t>
            </a:fld>
            <a:endParaRPr lang="en-US"/>
          </a:p>
        </p:txBody>
      </p:sp>
      <p:sp>
        <p:nvSpPr>
          <p:cNvPr id="7" name="Slide Number Placeholder 6"/>
          <p:cNvSpPr>
            <a:spLocks noGrp="1"/>
          </p:cNvSpPr>
          <p:nvPr>
            <p:ph type="sldNum" sz="quarter" idx="12"/>
          </p:nvPr>
        </p:nvSpPr>
        <p:spPr/>
        <p:txBody>
          <a:bodyPr/>
          <a:lstStyle/>
          <a:p>
            <a:fld id="{6120F0E2-7F41-4002-B12B-D45AC47424AB}" type="slidenum">
              <a:rPr lang="en-US" smtClean="0"/>
              <a:pPr/>
              <a:t>7</a:t>
            </a:fld>
            <a:endParaRPr lang="en-US"/>
          </a:p>
        </p:txBody>
      </p:sp>
      <p:sp>
        <p:nvSpPr>
          <p:cNvPr id="8" name="Footer Placeholder 7"/>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normAutofit fontScale="77500" lnSpcReduction="20000"/>
          </a:bodyPr>
          <a:lstStyle/>
          <a:p>
            <a:r>
              <a:rPr lang="tr-TR" dirty="0" smtClean="0"/>
              <a:t>Binaların yapısı ve </a:t>
            </a:r>
            <a:r>
              <a:rPr lang="tr-TR" dirty="0" smtClean="0"/>
              <a:t>dayanıklılığı</a:t>
            </a:r>
          </a:p>
          <a:p>
            <a:r>
              <a:rPr lang="tr-TR" dirty="0" smtClean="0"/>
              <a:t>Elektrik </a:t>
            </a:r>
            <a:r>
              <a:rPr lang="tr-TR" dirty="0" smtClean="0"/>
              <a:t>Tesisatı</a:t>
            </a:r>
          </a:p>
          <a:p>
            <a:r>
              <a:rPr lang="tr-TR" dirty="0" smtClean="0"/>
              <a:t>Acil çıkış yolları ve </a:t>
            </a:r>
            <a:r>
              <a:rPr lang="tr-TR" dirty="0" smtClean="0"/>
              <a:t>kapıları</a:t>
            </a:r>
          </a:p>
          <a:p>
            <a:r>
              <a:rPr lang="tr-TR" dirty="0" smtClean="0"/>
              <a:t>Yangınla </a:t>
            </a:r>
            <a:r>
              <a:rPr lang="tr-TR" dirty="0" smtClean="0"/>
              <a:t>mücadele</a:t>
            </a:r>
          </a:p>
          <a:p>
            <a:r>
              <a:rPr lang="tr-TR" dirty="0" smtClean="0"/>
              <a:t>Havalandırma</a:t>
            </a:r>
          </a:p>
          <a:p>
            <a:r>
              <a:rPr lang="tr-TR" dirty="0" smtClean="0"/>
              <a:t>Ortam Sıcaklığı</a:t>
            </a:r>
          </a:p>
          <a:p>
            <a:r>
              <a:rPr lang="tr-TR" dirty="0" smtClean="0"/>
              <a:t>Aydınlatma</a:t>
            </a:r>
          </a:p>
          <a:p>
            <a:r>
              <a:rPr lang="tr-TR" dirty="0" smtClean="0"/>
              <a:t>Engelli </a:t>
            </a:r>
            <a:r>
              <a:rPr lang="tr-TR" dirty="0" smtClean="0"/>
              <a:t>çalışanlar</a:t>
            </a:r>
          </a:p>
          <a:p>
            <a:r>
              <a:rPr lang="tr-TR" dirty="0" smtClean="0"/>
              <a:t>Ulaşım </a:t>
            </a:r>
            <a:r>
              <a:rPr lang="tr-TR" dirty="0" smtClean="0"/>
              <a:t>Yolları</a:t>
            </a:r>
          </a:p>
          <a:p>
            <a:r>
              <a:rPr lang="tr-TR" dirty="0" smtClean="0"/>
              <a:t>Açık alanlar</a:t>
            </a:r>
            <a:endParaRPr lang="tr-TR" dirty="0" smtClean="0"/>
          </a:p>
          <a:p>
            <a:endParaRPr lang="en-US" dirty="0"/>
          </a:p>
        </p:txBody>
      </p:sp>
      <p:sp>
        <p:nvSpPr>
          <p:cNvPr id="14" name="Content Placeholder 13"/>
          <p:cNvSpPr>
            <a:spLocks noGrp="1"/>
          </p:cNvSpPr>
          <p:nvPr>
            <p:ph sz="half" idx="2"/>
          </p:nvPr>
        </p:nvSpPr>
        <p:spPr/>
        <p:txBody>
          <a:bodyPr>
            <a:normAutofit fontScale="77500" lnSpcReduction="20000"/>
          </a:bodyPr>
          <a:lstStyle/>
          <a:p>
            <a:r>
              <a:rPr lang="tr-TR" dirty="0" smtClean="0"/>
              <a:t>İşyeri tabanı, duvarları, tavanı ve </a:t>
            </a:r>
            <a:r>
              <a:rPr lang="tr-TR" dirty="0" smtClean="0"/>
              <a:t>çatısı</a:t>
            </a:r>
          </a:p>
          <a:p>
            <a:r>
              <a:rPr lang="tr-TR" dirty="0" smtClean="0"/>
              <a:t>Pencereler</a:t>
            </a:r>
          </a:p>
          <a:p>
            <a:r>
              <a:rPr lang="tr-TR" dirty="0" smtClean="0"/>
              <a:t>Kapılar ve Girişler</a:t>
            </a:r>
          </a:p>
          <a:p>
            <a:r>
              <a:rPr lang="tr-TR" dirty="0" smtClean="0"/>
              <a:t>Merdivenler</a:t>
            </a:r>
          </a:p>
          <a:p>
            <a:r>
              <a:rPr lang="tr-TR" dirty="0" smtClean="0"/>
              <a:t>Yükleme yerleri, rampalar</a:t>
            </a:r>
          </a:p>
          <a:p>
            <a:r>
              <a:rPr lang="tr-TR" dirty="0" smtClean="0"/>
              <a:t>Dinlenme, yemek yeme ve soyunma yerleri</a:t>
            </a:r>
          </a:p>
          <a:p>
            <a:r>
              <a:rPr lang="tr-TR" dirty="0" smtClean="0"/>
              <a:t>Duşlar, tuvaletler, lavabolar</a:t>
            </a:r>
          </a:p>
          <a:p>
            <a:r>
              <a:rPr lang="tr-TR" dirty="0" smtClean="0"/>
              <a:t>İlk yardım odaları</a:t>
            </a:r>
          </a:p>
          <a:p>
            <a:r>
              <a:rPr lang="tr-TR" dirty="0" smtClean="0"/>
              <a:t>Barınma yerleri ve çalışan konutları</a:t>
            </a:r>
          </a:p>
          <a:p>
            <a:endParaRPr lang="tr-TR" dirty="0" smtClean="0"/>
          </a:p>
          <a:p>
            <a:endParaRPr lang="en-US" dirty="0"/>
          </a:p>
        </p:txBody>
      </p:sp>
      <p:sp>
        <p:nvSpPr>
          <p:cNvPr id="3" name="Date Placeholder 2"/>
          <p:cNvSpPr>
            <a:spLocks noGrp="1"/>
          </p:cNvSpPr>
          <p:nvPr>
            <p:ph type="dt" sz="half" idx="10"/>
          </p:nvPr>
        </p:nvSpPr>
        <p:spPr/>
        <p:txBody>
          <a:bodyPr/>
          <a:lstStyle/>
          <a:p>
            <a:fld id="{F7595AFE-838A-4CC8-9B76-34F417AE4FED}" type="datetime1">
              <a:rPr lang="en-US" smtClean="0"/>
              <a:pPr/>
              <a:t>8/22/2013</a:t>
            </a:fld>
            <a:endParaRPr lang="en-US"/>
          </a:p>
        </p:txBody>
      </p:sp>
      <p:sp>
        <p:nvSpPr>
          <p:cNvPr id="4" name="Footer Placeholder 3"/>
          <p:cNvSpPr>
            <a:spLocks noGrp="1"/>
          </p:cNvSpPr>
          <p:nvPr>
            <p:ph type="ftr" sz="quarter" idx="11"/>
          </p:nvPr>
        </p:nvSpPr>
        <p:spPr/>
        <p:txBody>
          <a:bodyPr/>
          <a:lstStyle/>
          <a:p>
            <a:r>
              <a:rPr lang="en-US" smtClean="0"/>
              <a:t>İşyeri Bina ve Eklentileri </a:t>
            </a:r>
            <a:endParaRPr lang="en-US"/>
          </a:p>
        </p:txBody>
      </p:sp>
      <p:sp>
        <p:nvSpPr>
          <p:cNvPr id="5" name="Slide Number Placeholder 4"/>
          <p:cNvSpPr>
            <a:spLocks noGrp="1"/>
          </p:cNvSpPr>
          <p:nvPr>
            <p:ph type="sldNum" sz="quarter" idx="12"/>
          </p:nvPr>
        </p:nvSpPr>
        <p:spPr/>
        <p:txBody>
          <a:bodyPr/>
          <a:lstStyle/>
          <a:p>
            <a:fld id="{6120F0E2-7F41-4002-B12B-D45AC47424AB}" type="slidenum">
              <a:rPr lang="en-US" smtClean="0"/>
              <a:pPr/>
              <a:t>8</a:t>
            </a:fld>
            <a:endParaRPr lang="en-US"/>
          </a:p>
        </p:txBody>
      </p:sp>
      <p:sp>
        <p:nvSpPr>
          <p:cNvPr id="12" name="Title 11"/>
          <p:cNvSpPr>
            <a:spLocks noGrp="1"/>
          </p:cNvSpPr>
          <p:nvPr>
            <p:ph type="title"/>
          </p:nvPr>
        </p:nvSpPr>
        <p:spPr/>
        <p:txBody>
          <a:bodyPr/>
          <a:lstStyle/>
          <a:p>
            <a:r>
              <a:rPr lang="tr-TR" dirty="0" smtClean="0"/>
              <a:t>İÇERİK</a:t>
            </a:r>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dirty="0" smtClean="0"/>
              <a:t>İşyeri binaları ile bunlara yapılacak her çeşit ek ve değişiklikler, yapılan işin özelliğine uygun nitelik ve yeterli sağlamlıkta inşa edilir.</a:t>
            </a:r>
          </a:p>
          <a:p>
            <a:r>
              <a:rPr lang="tr-TR" dirty="0" smtClean="0"/>
              <a:t>Binaların dayanımına ilişkin değerlendirmelerde ”Deprem Bölgelerinde Yapılacak Binalar Hakkında Yönetmelik”ten ve “TS </a:t>
            </a:r>
            <a:r>
              <a:rPr lang="tr-TR" dirty="0" smtClean="0"/>
              <a:t>500 </a:t>
            </a:r>
            <a:r>
              <a:rPr lang="tr-TR" dirty="0" smtClean="0"/>
              <a:t>- </a:t>
            </a:r>
            <a:r>
              <a:rPr lang="tr-TR" dirty="0" smtClean="0"/>
              <a:t>Betonarme yapıların tasarım ve yapım kuralları” </a:t>
            </a:r>
            <a:r>
              <a:rPr lang="tr-TR" dirty="0" smtClean="0"/>
              <a:t>standardından yararlanılabilir.</a:t>
            </a:r>
            <a:endParaRPr lang="en-US" dirty="0" smtClean="0"/>
          </a:p>
          <a:p>
            <a:endParaRPr lang="en-US" dirty="0"/>
          </a:p>
        </p:txBody>
      </p:sp>
      <p:sp>
        <p:nvSpPr>
          <p:cNvPr id="3" name="Title 2"/>
          <p:cNvSpPr>
            <a:spLocks noGrp="1"/>
          </p:cNvSpPr>
          <p:nvPr>
            <p:ph type="title"/>
          </p:nvPr>
        </p:nvSpPr>
        <p:spPr/>
        <p:txBody>
          <a:bodyPr>
            <a:normAutofit/>
          </a:bodyPr>
          <a:lstStyle/>
          <a:p>
            <a:r>
              <a:rPr lang="tr-TR" dirty="0" smtClean="0"/>
              <a:t>Binaların yapısı ve dayanıklılığı</a:t>
            </a:r>
            <a:endParaRPr lang="en-US" dirty="0"/>
          </a:p>
        </p:txBody>
      </p:sp>
      <p:pic>
        <p:nvPicPr>
          <p:cNvPr id="4" name="Picture 2" descr="http://t1.gstatic.com/images?q=tbn:ANd9GcTLkj4pkxlNRpMSi1-KPu0ptEfk5JBE8oWnHZZCfks4I-eT6k7s"/>
          <p:cNvPicPr>
            <a:picLocks noChangeAspect="1" noChangeArrowheads="1"/>
          </p:cNvPicPr>
          <p:nvPr/>
        </p:nvPicPr>
        <p:blipFill>
          <a:blip r:embed="rId3" cstate="print"/>
          <a:srcRect/>
          <a:stretch>
            <a:fillRect/>
          </a:stretch>
        </p:blipFill>
        <p:spPr bwMode="auto">
          <a:xfrm>
            <a:off x="6228184" y="4653136"/>
            <a:ext cx="2466975" cy="1847851"/>
          </a:xfrm>
          <a:prstGeom prst="rect">
            <a:avLst/>
          </a:prstGeom>
          <a:noFill/>
        </p:spPr>
      </p:pic>
      <p:sp>
        <p:nvSpPr>
          <p:cNvPr id="5" name="Date Placeholder 4"/>
          <p:cNvSpPr>
            <a:spLocks noGrp="1"/>
          </p:cNvSpPr>
          <p:nvPr>
            <p:ph type="dt" sz="half" idx="10"/>
          </p:nvPr>
        </p:nvSpPr>
        <p:spPr/>
        <p:txBody>
          <a:bodyPr/>
          <a:lstStyle/>
          <a:p>
            <a:fld id="{B7A38E8B-88F4-49BC-B284-7D19BCF45CFB}" type="datetime1">
              <a:rPr lang="en-US" smtClean="0"/>
              <a:pPr/>
              <a:t>8/22/2013</a:t>
            </a:fld>
            <a:endParaRPr lang="en-US"/>
          </a:p>
        </p:txBody>
      </p:sp>
      <p:sp>
        <p:nvSpPr>
          <p:cNvPr id="6" name="Slide Number Placeholder 5"/>
          <p:cNvSpPr>
            <a:spLocks noGrp="1"/>
          </p:cNvSpPr>
          <p:nvPr>
            <p:ph type="sldNum" sz="quarter" idx="12"/>
          </p:nvPr>
        </p:nvSpPr>
        <p:spPr/>
        <p:txBody>
          <a:bodyPr/>
          <a:lstStyle/>
          <a:p>
            <a:fld id="{6120F0E2-7F41-4002-B12B-D45AC47424AB}"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İşyeri Bina ve Eklentileri </a:t>
            </a:r>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290</TotalTime>
  <Words>6155</Words>
  <Application>Microsoft Office PowerPoint</Application>
  <PresentationFormat>On-screen Show (4:3)</PresentationFormat>
  <Paragraphs>620</Paragraphs>
  <Slides>53</Slides>
  <Notes>45</Notes>
  <HiddenSlides>0</HiddenSlides>
  <MMClips>1</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Concourse</vt:lpstr>
      <vt:lpstr>İŞYERİ BİNA VE EKLENTİLERİNDE ALINACAK SAĞLIK VE GÜVENLİK ÖNLEMLERİ</vt:lpstr>
      <vt:lpstr>KAPSAM</vt:lpstr>
      <vt:lpstr>MEVZUAT</vt:lpstr>
      <vt:lpstr>İşyeri bina ve eklentileri tanımı</vt:lpstr>
      <vt:lpstr>Kapsam Dışı Kalanlar</vt:lpstr>
      <vt:lpstr>İşverenin Yükümlülükleri</vt:lpstr>
      <vt:lpstr>EK 1</vt:lpstr>
      <vt:lpstr>İÇERİK</vt:lpstr>
      <vt:lpstr>Binaların yapısı ve dayanıklılığı</vt:lpstr>
      <vt:lpstr>Elektrik Tesisatı</vt:lpstr>
      <vt:lpstr>Elektrik Tesisatı (devam)</vt:lpstr>
      <vt:lpstr>Acil çıkış yolları ve kapıları</vt:lpstr>
      <vt:lpstr>Acil çıkış yolları ve kapıları (devam)</vt:lpstr>
      <vt:lpstr>Acil çıkış yolları ve kapıları (devam)</vt:lpstr>
      <vt:lpstr>Yangınla mücadele</vt:lpstr>
      <vt:lpstr>Yangınla mücadele (devam)</vt:lpstr>
      <vt:lpstr>Yangınla mücadele (devam)</vt:lpstr>
      <vt:lpstr>Kapalı işyerlerinin havalandırılması</vt:lpstr>
      <vt:lpstr>Kapalı işyerlerinin havalandırılması (devam)</vt:lpstr>
      <vt:lpstr>Kapalı işyerlerinin havalandırılması (devam)</vt:lpstr>
      <vt:lpstr>Kapalı işyerlerinin havalandırılması (devam)</vt:lpstr>
      <vt:lpstr>Ortam sıcaklığı</vt:lpstr>
      <vt:lpstr>Ortam sıcaklığı (devam)</vt:lpstr>
      <vt:lpstr>Aydınlatma</vt:lpstr>
      <vt:lpstr>İşyeri tabanı, duvarları, tavanı ve çatısı</vt:lpstr>
      <vt:lpstr>İşyeri tabanı, duvarları, tavanı ve çatısı (devam)</vt:lpstr>
      <vt:lpstr>İşyeri tabanı, duvarları, tavanı ve çatısı (devam)</vt:lpstr>
      <vt:lpstr>Pencereler</vt:lpstr>
      <vt:lpstr>Kapılar ve Girişler</vt:lpstr>
      <vt:lpstr>Kapılar ve Girişler (devam)</vt:lpstr>
      <vt:lpstr>Kapılar ve Girişler (devam)</vt:lpstr>
      <vt:lpstr>Ulaşım yolları - tehlikeli alanlar</vt:lpstr>
      <vt:lpstr>Ulaşım yolları - tehlikeli alanlar (devam)</vt:lpstr>
      <vt:lpstr>Ulaşım yolları - tehlikeli alanlar (devam)</vt:lpstr>
      <vt:lpstr>Merdivenler</vt:lpstr>
      <vt:lpstr>Yürüyen merdivenler ve bantlar için özel tedbirler</vt:lpstr>
      <vt:lpstr>Yükleme yerleri ve rampalar</vt:lpstr>
      <vt:lpstr>Çalışma yeri boyutları ve hava hacmi - çalışma yerinde hareket serbestliği</vt:lpstr>
      <vt:lpstr>Dinlenme yerleri</vt:lpstr>
      <vt:lpstr>Yemek yeme yeri</vt:lpstr>
      <vt:lpstr>Gebe ve Emziren Kadınlar</vt:lpstr>
      <vt:lpstr>Soyunma yeri ve elbise dolabı</vt:lpstr>
      <vt:lpstr>Duşlar ve Lavabolar</vt:lpstr>
      <vt:lpstr>Duşlar ve Lavabolar (devam)</vt:lpstr>
      <vt:lpstr>Tuvalet ve Lavabolar</vt:lpstr>
      <vt:lpstr>Atık Sulara Drenaj Kanalı</vt:lpstr>
      <vt:lpstr>İlk Yardım Odaları</vt:lpstr>
      <vt:lpstr>Engelli Çalışanlar</vt:lpstr>
      <vt:lpstr>Açık alanlardaki çalışmalarda özel önlemler</vt:lpstr>
      <vt:lpstr>Açık alanlardaki çalışmalarda özel önlemler (devam)</vt:lpstr>
      <vt:lpstr>Barınma Yerleri</vt:lpstr>
      <vt:lpstr>Çalışan Konutları </vt:lpstr>
      <vt:lpstr>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İŞYERİ BİNA VE EKLENTİLERİNDE ALINACAK SAĞLIK VE GÜVENLİK ÖNLEMLERİ</dc:title>
  <dc:creator>Selim</dc:creator>
  <cp:lastModifiedBy>Selim</cp:lastModifiedBy>
  <cp:revision>32</cp:revision>
  <dcterms:created xsi:type="dcterms:W3CDTF">2013-08-20T09:40:16Z</dcterms:created>
  <dcterms:modified xsi:type="dcterms:W3CDTF">2013-08-22T10:03:42Z</dcterms:modified>
</cp:coreProperties>
</file>