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0.png" ContentType="image/png"/>
  <Override PartName="/ppt/media/image9.png" ContentType="image/png"/>
  <Override PartName="/ppt/media/image13.png" ContentType="image/png"/>
  <Override PartName="/ppt/media/image8.png" ContentType="image/png"/>
  <Override PartName="/ppt/media/image17.png" ContentType="image/png"/>
  <Override PartName="/ppt/media/image16.png" ContentType="image/png"/>
  <Override PartName="/ppt/media/image15.png" ContentType="image/png"/>
  <Override PartName="/ppt/media/image5.jpeg" ContentType="image/jpe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360"/>
            <a:ext cx="10078920" cy="7557840"/>
          </a:xfrm>
          <a:prstGeom prst="rect">
            <a:avLst/>
          </a:prstGeom>
          <a:ln>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360"/>
            <a:ext cx="10078920" cy="755784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720" y="360"/>
            <a:ext cx="10078920" cy="7557840"/>
          </a:xfrm>
          <a:prstGeom prst="rect">
            <a:avLst/>
          </a:prstGeom>
          <a:ln>
            <a:noFill/>
          </a:ln>
        </p:spPr>
      </p:pic>
      <p:sp>
        <p:nvSpPr>
          <p:cNvPr id="7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hyperlink" Target="https://github.com/emrerenJs/NettySocketIO-Android-Web-JavaServer-Demo" TargetMode="External"/><Relationship Id="rId2" Type="http://schemas.openxmlformats.org/officeDocument/2006/relationships/hyperlink" Target="https://github.com/mrniko/netty-socketio" TargetMode="External"/><Relationship Id="rId3" Type="http://schemas.openxmlformats.org/officeDocument/2006/relationships/hyperlink" Target="https://github.com/mrniko/netty-socketio-demo" TargetMode="External"/><Relationship Id="rId4"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hyperlink" Target="https://stackoverflow.com/questions/4973622/difference-between-socket-and-websocket#:~:text=WebSockets%20typically%20run%20from%20browsers,are%20more%20powerful%20and%20generic" TargetMode="External"/><Relationship Id="rId2" Type="http://schemas.openxmlformats.org/officeDocument/2006/relationships/hyperlink" Target="https://www.researchgate.net/figure/The-HTTP-Polling-technique_fig5_261051143" TargetMode="External"/><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301320"/>
            <a:ext cx="9069840" cy="1260360"/>
          </a:xfrm>
          <a:prstGeom prst="rect">
            <a:avLst/>
          </a:prstGeom>
          <a:noFill/>
          <a:ln>
            <a:noFill/>
          </a:ln>
        </p:spPr>
        <p:style>
          <a:lnRef idx="0"/>
          <a:fillRef idx="0"/>
          <a:effectRef idx="0"/>
          <a:fontRef idx="minor"/>
        </p:style>
      </p:sp>
      <p:sp>
        <p:nvSpPr>
          <p:cNvPr id="118" name="CustomShape 2"/>
          <p:cNvSpPr/>
          <p:nvPr/>
        </p:nvSpPr>
        <p:spPr>
          <a:xfrm>
            <a:off x="504000" y="1769040"/>
            <a:ext cx="9069840" cy="4382640"/>
          </a:xfrm>
          <a:prstGeom prst="rect">
            <a:avLst/>
          </a:prstGeom>
          <a:noFill/>
          <a:ln>
            <a:noFill/>
          </a:ln>
        </p:spPr>
        <p:style>
          <a:lnRef idx="0"/>
          <a:fillRef idx="0"/>
          <a:effectRef idx="0"/>
          <a:fontRef idx="minor"/>
        </p:style>
      </p:sp>
      <p:sp>
        <p:nvSpPr>
          <p:cNvPr id="119" name="CustomShape 3"/>
          <p:cNvSpPr/>
          <p:nvPr/>
        </p:nvSpPr>
        <p:spPr>
          <a:xfrm>
            <a:off x="1097280" y="2286000"/>
            <a:ext cx="7770960" cy="33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Arial"/>
                <a:ea typeface="DejaVu Sans"/>
              </a:rPr>
              <a:t>JAVA &amp; NETTY </a:t>
            </a:r>
            <a:endParaRPr b="0" lang="en-US" sz="4400" spc="-1" strike="noStrike">
              <a:latin typeface="Arial"/>
            </a:endParaRPr>
          </a:p>
          <a:p>
            <a:pPr algn="ctr">
              <a:lnSpc>
                <a:spcPct val="100000"/>
              </a:lnSpc>
            </a:pPr>
            <a:r>
              <a:rPr b="1" lang="en-US" sz="2600" spc="-1" strike="noStrike">
                <a:solidFill>
                  <a:srgbClr val="000000"/>
                </a:solidFill>
                <a:latin typeface="Arial"/>
                <a:ea typeface="DejaVu Sans"/>
              </a:rPr>
              <a:t> </a:t>
            </a:r>
            <a:r>
              <a:rPr b="1" lang="en-US" sz="2600" spc="-1" strike="noStrike">
                <a:solidFill>
                  <a:srgbClr val="000000"/>
                </a:solidFill>
                <a:latin typeface="Arial"/>
                <a:ea typeface="DejaVu Sans"/>
              </a:rPr>
              <a:t>İLE</a:t>
            </a:r>
            <a:endParaRPr b="0" lang="en-US" sz="2600" spc="-1" strike="noStrike">
              <a:latin typeface="Arial"/>
            </a:endParaRPr>
          </a:p>
          <a:p>
            <a:pPr algn="ctr">
              <a:lnSpc>
                <a:spcPct val="100000"/>
              </a:lnSpc>
            </a:pPr>
            <a:r>
              <a:rPr b="1" lang="en-US" sz="4000" spc="-1" strike="noStrike">
                <a:solidFill>
                  <a:srgbClr val="000000"/>
                </a:solidFill>
                <a:latin typeface="Arial"/>
                <a:ea typeface="DejaVu Sans"/>
              </a:rPr>
              <a:t> </a:t>
            </a:r>
            <a:r>
              <a:rPr b="1" lang="en-US" sz="4000" spc="-1" strike="noStrike">
                <a:solidFill>
                  <a:srgbClr val="000000"/>
                </a:solidFill>
                <a:latin typeface="Arial"/>
                <a:ea typeface="DejaVu Sans"/>
              </a:rPr>
              <a:t>WEBSOKET PROGRAMLAMA</a:t>
            </a:r>
            <a:endParaRPr b="0" lang="en-US" sz="4000" spc="-1" strike="noStrike">
              <a:latin typeface="Arial"/>
            </a:endParaRPr>
          </a:p>
        </p:txBody>
      </p:sp>
      <p:sp>
        <p:nvSpPr>
          <p:cNvPr id="120" name="CustomShape 4"/>
          <p:cNvSpPr/>
          <p:nvPr/>
        </p:nvSpPr>
        <p:spPr>
          <a:xfrm>
            <a:off x="914400" y="822960"/>
            <a:ext cx="15530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EMRE EREN </a:t>
            </a:r>
            <a:endParaRPr b="0" lang="en-US" sz="1800" spc="-1" strike="noStrike">
              <a:latin typeface="Arial"/>
            </a:endParaRPr>
          </a:p>
        </p:txBody>
      </p:sp>
      <p:sp>
        <p:nvSpPr>
          <p:cNvPr id="121" name="CustomShape 5"/>
          <p:cNvSpPr/>
          <p:nvPr/>
        </p:nvSpPr>
        <p:spPr>
          <a:xfrm>
            <a:off x="5669280" y="822960"/>
            <a:ext cx="329040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https://github.com/emrerenJs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301320"/>
            <a:ext cx="9069840" cy="1260360"/>
          </a:xfrm>
          <a:prstGeom prst="rect">
            <a:avLst/>
          </a:prstGeom>
          <a:noFill/>
          <a:ln>
            <a:noFill/>
          </a:ln>
        </p:spPr>
        <p:style>
          <a:lnRef idx="0"/>
          <a:fillRef idx="0"/>
          <a:effectRef idx="0"/>
          <a:fontRef idx="minor"/>
        </p:style>
      </p:sp>
      <p:sp>
        <p:nvSpPr>
          <p:cNvPr id="159" name="CustomShape 2"/>
          <p:cNvSpPr/>
          <p:nvPr/>
        </p:nvSpPr>
        <p:spPr>
          <a:xfrm>
            <a:off x="504000" y="1769040"/>
            <a:ext cx="9069840" cy="4382640"/>
          </a:xfrm>
          <a:prstGeom prst="rect">
            <a:avLst/>
          </a:prstGeom>
          <a:noFill/>
          <a:ln>
            <a:noFill/>
          </a:ln>
        </p:spPr>
        <p:style>
          <a:lnRef idx="0"/>
          <a:fillRef idx="0"/>
          <a:effectRef idx="0"/>
          <a:fontRef idx="minor"/>
        </p:style>
      </p:sp>
      <p:sp>
        <p:nvSpPr>
          <p:cNvPr id="160"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KONSEPTLER </a:t>
            </a:r>
            <a:endParaRPr b="0" lang="en-US" sz="1800" spc="-1" strike="noStrike">
              <a:latin typeface="Arial"/>
            </a:endParaRPr>
          </a:p>
        </p:txBody>
      </p:sp>
      <p:sp>
        <p:nvSpPr>
          <p:cNvPr id="161" name="CustomShape 4"/>
          <p:cNvSpPr/>
          <p:nvPr/>
        </p:nvSpPr>
        <p:spPr>
          <a:xfrm>
            <a:off x="274320" y="2468880"/>
            <a:ext cx="9508320" cy="3337200"/>
          </a:xfrm>
          <a:prstGeom prst="rect">
            <a:avLst/>
          </a:prstGeom>
          <a:noFill/>
          <a:ln>
            <a:noFill/>
          </a:ln>
        </p:spPr>
        <p:style>
          <a:lnRef idx="0"/>
          <a:fillRef idx="0"/>
          <a:effectRef idx="0"/>
          <a:fontRef idx="minor"/>
        </p:style>
      </p:sp>
      <p:sp>
        <p:nvSpPr>
          <p:cNvPr id="162" name="CustomShape 5"/>
          <p:cNvSpPr/>
          <p:nvPr/>
        </p:nvSpPr>
        <p:spPr>
          <a:xfrm>
            <a:off x="504000" y="2103120"/>
            <a:ext cx="87310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SocketIO üzerinde tüm işlemler EventListenerlar üzerinden çalışmaktadır. SocketIO altında bu EventListenerları 2 grupta inceleyebiliriz;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Kendi yazdığımız EventListenerlar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SocketIO’ya ait EventListenerlar (Built-in)</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SocketIO üzerinde kullanacağımız Built-in eventlar connect ve disconnect eventlerı olacaktır. Bunlar sayesinde “sistemde kaç kişi online?”  gibi sorulara da cevap bulabiliriz. Burası hayal gücümüzle sınırlı anlayacağınız..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301320"/>
            <a:ext cx="9069840" cy="1260360"/>
          </a:xfrm>
          <a:prstGeom prst="rect">
            <a:avLst/>
          </a:prstGeom>
          <a:noFill/>
          <a:ln>
            <a:noFill/>
          </a:ln>
        </p:spPr>
        <p:style>
          <a:lnRef idx="0"/>
          <a:fillRef idx="0"/>
          <a:effectRef idx="0"/>
          <a:fontRef idx="minor"/>
        </p:style>
      </p:sp>
      <p:sp>
        <p:nvSpPr>
          <p:cNvPr id="164" name="CustomShape 2"/>
          <p:cNvSpPr/>
          <p:nvPr/>
        </p:nvSpPr>
        <p:spPr>
          <a:xfrm>
            <a:off x="504000" y="1769040"/>
            <a:ext cx="9069840" cy="4382640"/>
          </a:xfrm>
          <a:prstGeom prst="rect">
            <a:avLst/>
          </a:prstGeom>
          <a:noFill/>
          <a:ln>
            <a:noFill/>
          </a:ln>
        </p:spPr>
        <p:style>
          <a:lnRef idx="0"/>
          <a:fillRef idx="0"/>
          <a:effectRef idx="0"/>
          <a:fontRef idx="minor"/>
        </p:style>
      </p:sp>
      <p:sp>
        <p:nvSpPr>
          <p:cNvPr id="165"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KONSEPTLER </a:t>
            </a:r>
            <a:endParaRPr b="0" lang="en-US" sz="1800" spc="-1" strike="noStrike">
              <a:latin typeface="Arial"/>
            </a:endParaRPr>
          </a:p>
        </p:txBody>
      </p:sp>
      <p:sp>
        <p:nvSpPr>
          <p:cNvPr id="166" name="CustomShape 4"/>
          <p:cNvSpPr/>
          <p:nvPr/>
        </p:nvSpPr>
        <p:spPr>
          <a:xfrm>
            <a:off x="274320" y="2468880"/>
            <a:ext cx="9508320" cy="3337200"/>
          </a:xfrm>
          <a:prstGeom prst="rect">
            <a:avLst/>
          </a:prstGeom>
          <a:noFill/>
          <a:ln>
            <a:noFill/>
          </a:ln>
        </p:spPr>
        <p:style>
          <a:lnRef idx="0"/>
          <a:fillRef idx="0"/>
          <a:effectRef idx="0"/>
          <a:fontRef idx="minor"/>
        </p:style>
      </p:sp>
      <p:sp>
        <p:nvSpPr>
          <p:cNvPr id="167" name="CustomShape 5"/>
          <p:cNvSpPr/>
          <p:nvPr/>
        </p:nvSpPr>
        <p:spPr>
          <a:xfrm>
            <a:off x="504000" y="2103120"/>
            <a:ext cx="87310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Bu EventListenerların yapısı bellidir. Parametre olarak bir nesne alırlar ve bu nesneler bir interface üzerinden gerekli metotları kalıtır ve arka planda “Polymorphism” sayesinde bu metotlar kullanılır. Bizde kendi nesnemiz sayesinde istediğimiz gibi yönlendirme yapabiliriz. Built-in Listenerları dahil ederek başlayalım.</a:t>
            </a:r>
            <a:endParaRPr b="0" lang="en-US" sz="1800" spc="-1" strike="noStrike">
              <a:latin typeface="Arial"/>
            </a:endParaRPr>
          </a:p>
        </p:txBody>
      </p:sp>
      <p:pic>
        <p:nvPicPr>
          <p:cNvPr id="168" name="" descr=""/>
          <p:cNvPicPr/>
          <p:nvPr/>
        </p:nvPicPr>
        <p:blipFill>
          <a:blip r:embed="rId1"/>
          <a:stretch/>
        </p:blipFill>
        <p:spPr>
          <a:xfrm>
            <a:off x="573840" y="3618000"/>
            <a:ext cx="5552280" cy="3056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301320"/>
            <a:ext cx="9069840" cy="1260360"/>
          </a:xfrm>
          <a:prstGeom prst="rect">
            <a:avLst/>
          </a:prstGeom>
          <a:noFill/>
          <a:ln>
            <a:noFill/>
          </a:ln>
        </p:spPr>
        <p:style>
          <a:lnRef idx="0"/>
          <a:fillRef idx="0"/>
          <a:effectRef idx="0"/>
          <a:fontRef idx="minor"/>
        </p:style>
      </p:sp>
      <p:sp>
        <p:nvSpPr>
          <p:cNvPr id="170" name="CustomShape 2"/>
          <p:cNvSpPr/>
          <p:nvPr/>
        </p:nvSpPr>
        <p:spPr>
          <a:xfrm>
            <a:off x="504000" y="1769040"/>
            <a:ext cx="9069840" cy="4382640"/>
          </a:xfrm>
          <a:prstGeom prst="rect">
            <a:avLst/>
          </a:prstGeom>
          <a:noFill/>
          <a:ln>
            <a:noFill/>
          </a:ln>
        </p:spPr>
        <p:style>
          <a:lnRef idx="0"/>
          <a:fillRef idx="0"/>
          <a:effectRef idx="0"/>
          <a:fontRef idx="minor"/>
        </p:style>
      </p:sp>
      <p:sp>
        <p:nvSpPr>
          <p:cNvPr id="171"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KONSEPTLER </a:t>
            </a:r>
            <a:endParaRPr b="0" lang="en-US" sz="1800" spc="-1" strike="noStrike">
              <a:latin typeface="Arial"/>
            </a:endParaRPr>
          </a:p>
        </p:txBody>
      </p:sp>
      <p:sp>
        <p:nvSpPr>
          <p:cNvPr id="172" name="CustomShape 4"/>
          <p:cNvSpPr/>
          <p:nvPr/>
        </p:nvSpPr>
        <p:spPr>
          <a:xfrm>
            <a:off x="274320" y="2468880"/>
            <a:ext cx="9508320" cy="3337200"/>
          </a:xfrm>
          <a:prstGeom prst="rect">
            <a:avLst/>
          </a:prstGeom>
          <a:noFill/>
          <a:ln>
            <a:noFill/>
          </a:ln>
        </p:spPr>
        <p:style>
          <a:lnRef idx="0"/>
          <a:fillRef idx="0"/>
          <a:effectRef idx="0"/>
          <a:fontRef idx="minor"/>
        </p:style>
      </p:sp>
      <p:sp>
        <p:nvSpPr>
          <p:cNvPr id="173" name="CustomShape 5"/>
          <p:cNvSpPr/>
          <p:nvPr/>
        </p:nvSpPr>
        <p:spPr>
          <a:xfrm>
            <a:off x="504000" y="2103120"/>
            <a:ext cx="87310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Şimdi mesajlaşma kısmı için gerekli eventListener’ımızı yazalım. Bize burada gerekli olan 3 şey var.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1) İlgili event’a veri gönderimi için unique bir string değer.</a:t>
            </a:r>
            <a:endParaRPr b="0" lang="en-US" sz="1800" spc="-1" strike="noStrike">
              <a:latin typeface="Arial"/>
            </a:endParaRPr>
          </a:p>
          <a:p>
            <a:pPr>
              <a:lnSpc>
                <a:spcPct val="100000"/>
              </a:lnSpc>
            </a:pPr>
            <a:r>
              <a:rPr b="0" lang="en-US" sz="1800" spc="-1" strike="noStrike">
                <a:solidFill>
                  <a:srgbClr val="000000"/>
                </a:solidFill>
                <a:latin typeface="Arial"/>
                <a:ea typeface="DejaVu Sans"/>
              </a:rPr>
              <a:t>2) Gelecek veriyi karşılaması için bir Java Model POJO’su</a:t>
            </a:r>
            <a:endParaRPr b="0" lang="en-US" sz="1800" spc="-1" strike="noStrike">
              <a:latin typeface="Arial"/>
            </a:endParaRPr>
          </a:p>
          <a:p>
            <a:pPr>
              <a:lnSpc>
                <a:spcPct val="100000"/>
              </a:lnSpc>
            </a:pPr>
            <a:r>
              <a:rPr b="0" lang="en-US" sz="1800" spc="-1" strike="noStrike">
                <a:solidFill>
                  <a:srgbClr val="000000"/>
                </a:solidFill>
                <a:latin typeface="Arial"/>
                <a:ea typeface="DejaVu Sans"/>
              </a:rPr>
              <a:t>3) Kalıtılacak olan  DataListener interface’i</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Override ettiğimiz onData metodunun aldığı 1. parametre, veri aktarımı yapan client bilgilerini taşır. 2. parametre ise gönderilen veriyi taşır.</a:t>
            </a:r>
            <a:endParaRPr b="0" lang="en-US" sz="1800" spc="-1" strike="noStrike">
              <a:latin typeface="Arial"/>
            </a:endParaRPr>
          </a:p>
        </p:txBody>
      </p:sp>
      <p:pic>
        <p:nvPicPr>
          <p:cNvPr id="174" name="" descr=""/>
          <p:cNvPicPr/>
          <p:nvPr/>
        </p:nvPicPr>
        <p:blipFill>
          <a:blip r:embed="rId1"/>
          <a:stretch/>
        </p:blipFill>
        <p:spPr>
          <a:xfrm>
            <a:off x="383400" y="4077000"/>
            <a:ext cx="9308880" cy="14090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301320"/>
            <a:ext cx="9069840" cy="1260360"/>
          </a:xfrm>
          <a:prstGeom prst="rect">
            <a:avLst/>
          </a:prstGeom>
          <a:noFill/>
          <a:ln>
            <a:noFill/>
          </a:ln>
        </p:spPr>
        <p:style>
          <a:lnRef idx="0"/>
          <a:fillRef idx="0"/>
          <a:effectRef idx="0"/>
          <a:fontRef idx="minor"/>
        </p:style>
      </p:sp>
      <p:sp>
        <p:nvSpPr>
          <p:cNvPr id="176" name="CustomShape 2"/>
          <p:cNvSpPr/>
          <p:nvPr/>
        </p:nvSpPr>
        <p:spPr>
          <a:xfrm>
            <a:off x="504000" y="1769040"/>
            <a:ext cx="9069840" cy="4382640"/>
          </a:xfrm>
          <a:prstGeom prst="rect">
            <a:avLst/>
          </a:prstGeom>
          <a:noFill/>
          <a:ln>
            <a:noFill/>
          </a:ln>
        </p:spPr>
        <p:style>
          <a:lnRef idx="0"/>
          <a:fillRef idx="0"/>
          <a:effectRef idx="0"/>
          <a:fontRef idx="minor"/>
        </p:style>
      </p:sp>
      <p:sp>
        <p:nvSpPr>
          <p:cNvPr id="177"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KONSEPTLER </a:t>
            </a:r>
            <a:endParaRPr b="0" lang="en-US" sz="1800" spc="-1" strike="noStrike">
              <a:latin typeface="Arial"/>
            </a:endParaRPr>
          </a:p>
        </p:txBody>
      </p:sp>
      <p:sp>
        <p:nvSpPr>
          <p:cNvPr id="178" name="CustomShape 4"/>
          <p:cNvSpPr/>
          <p:nvPr/>
        </p:nvSpPr>
        <p:spPr>
          <a:xfrm>
            <a:off x="274320" y="2468880"/>
            <a:ext cx="9508320" cy="3337200"/>
          </a:xfrm>
          <a:prstGeom prst="rect">
            <a:avLst/>
          </a:prstGeom>
          <a:noFill/>
          <a:ln>
            <a:noFill/>
          </a:ln>
        </p:spPr>
        <p:style>
          <a:lnRef idx="0"/>
          <a:fillRef idx="0"/>
          <a:effectRef idx="0"/>
          <a:fontRef idx="minor"/>
        </p:style>
      </p:sp>
      <p:sp>
        <p:nvSpPr>
          <p:cNvPr id="179" name="CustomShape 5"/>
          <p:cNvSpPr/>
          <p:nvPr/>
        </p:nvSpPr>
        <p:spPr>
          <a:xfrm>
            <a:off x="504000" y="2103120"/>
            <a:ext cx="87310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Mesajlaşma için ilgili Java POJOsu;</a:t>
            </a:r>
            <a:endParaRPr b="0" lang="en-US" sz="1800" spc="-1" strike="noStrike">
              <a:latin typeface="Arial"/>
            </a:endParaRPr>
          </a:p>
        </p:txBody>
      </p:sp>
      <p:pic>
        <p:nvPicPr>
          <p:cNvPr id="180" name="" descr=""/>
          <p:cNvPicPr/>
          <p:nvPr/>
        </p:nvPicPr>
        <p:blipFill>
          <a:blip r:embed="rId1"/>
          <a:stretch/>
        </p:blipFill>
        <p:spPr>
          <a:xfrm>
            <a:off x="588960" y="2560320"/>
            <a:ext cx="6543360" cy="4572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301320"/>
            <a:ext cx="9069840" cy="1260360"/>
          </a:xfrm>
          <a:prstGeom prst="rect">
            <a:avLst/>
          </a:prstGeom>
          <a:noFill/>
          <a:ln>
            <a:noFill/>
          </a:ln>
        </p:spPr>
        <p:style>
          <a:lnRef idx="0"/>
          <a:fillRef idx="0"/>
          <a:effectRef idx="0"/>
          <a:fontRef idx="minor"/>
        </p:style>
      </p:sp>
      <p:sp>
        <p:nvSpPr>
          <p:cNvPr id="182" name="CustomShape 2"/>
          <p:cNvSpPr/>
          <p:nvPr/>
        </p:nvSpPr>
        <p:spPr>
          <a:xfrm>
            <a:off x="504000" y="1769040"/>
            <a:ext cx="9069840" cy="4382640"/>
          </a:xfrm>
          <a:prstGeom prst="rect">
            <a:avLst/>
          </a:prstGeom>
          <a:noFill/>
          <a:ln>
            <a:noFill/>
          </a:ln>
        </p:spPr>
        <p:style>
          <a:lnRef idx="0"/>
          <a:fillRef idx="0"/>
          <a:effectRef idx="0"/>
          <a:fontRef idx="minor"/>
        </p:style>
      </p:sp>
      <p:sp>
        <p:nvSpPr>
          <p:cNvPr id="183"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KONSEPTLER </a:t>
            </a:r>
            <a:endParaRPr b="0" lang="en-US" sz="1800" spc="-1" strike="noStrike">
              <a:latin typeface="Arial"/>
            </a:endParaRPr>
          </a:p>
        </p:txBody>
      </p:sp>
      <p:sp>
        <p:nvSpPr>
          <p:cNvPr id="184" name="CustomShape 4"/>
          <p:cNvSpPr/>
          <p:nvPr/>
        </p:nvSpPr>
        <p:spPr>
          <a:xfrm>
            <a:off x="274320" y="2468880"/>
            <a:ext cx="9508320" cy="3337200"/>
          </a:xfrm>
          <a:prstGeom prst="rect">
            <a:avLst/>
          </a:prstGeom>
          <a:noFill/>
          <a:ln>
            <a:noFill/>
          </a:ln>
        </p:spPr>
        <p:style>
          <a:lnRef idx="0"/>
          <a:fillRef idx="0"/>
          <a:effectRef idx="0"/>
          <a:fontRef idx="minor"/>
        </p:style>
      </p:sp>
      <p:sp>
        <p:nvSpPr>
          <p:cNvPr id="185" name="CustomShape 5"/>
          <p:cNvSpPr/>
          <p:nvPr/>
        </p:nvSpPr>
        <p:spPr>
          <a:xfrm>
            <a:off x="504000" y="2103120"/>
            <a:ext cx="8731080" cy="85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Pekala broadcast ne?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Broadcast, SocketIO içerisinde, sisteme bağlı olan kullanıcılara anlık olarak veri aktarmamızı sağlayan bir yöntem.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SocketIOServer.getBroadcastOperations() metodu, anlık olarak bağlı kullanıcılara çeşitli işlemler yapabilmemizi sağlar.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Ardından gelen sendEvent(‘event’,’message’) metodu ile tüm bağlı kullanıcıların ilgili ‘event’larını tetikleyebiliriz. 2. parametre olarak ise göndermek istediğimiz mesajı veririz.</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301320"/>
            <a:ext cx="9069840" cy="1260360"/>
          </a:xfrm>
          <a:prstGeom prst="rect">
            <a:avLst/>
          </a:prstGeom>
          <a:noFill/>
          <a:ln>
            <a:noFill/>
          </a:ln>
        </p:spPr>
        <p:style>
          <a:lnRef idx="0"/>
          <a:fillRef idx="0"/>
          <a:effectRef idx="0"/>
          <a:fontRef idx="minor"/>
        </p:style>
      </p:sp>
      <p:sp>
        <p:nvSpPr>
          <p:cNvPr id="187" name="CustomShape 2"/>
          <p:cNvSpPr/>
          <p:nvPr/>
        </p:nvSpPr>
        <p:spPr>
          <a:xfrm>
            <a:off x="504000" y="1769040"/>
            <a:ext cx="9069840" cy="4382640"/>
          </a:xfrm>
          <a:prstGeom prst="rect">
            <a:avLst/>
          </a:prstGeom>
          <a:noFill/>
          <a:ln>
            <a:noFill/>
          </a:ln>
        </p:spPr>
        <p:style>
          <a:lnRef idx="0"/>
          <a:fillRef idx="0"/>
          <a:effectRef idx="0"/>
          <a:fontRef idx="minor"/>
        </p:style>
      </p:sp>
      <p:sp>
        <p:nvSpPr>
          <p:cNvPr id="188" name="CustomShape 3"/>
          <p:cNvSpPr/>
          <p:nvPr/>
        </p:nvSpPr>
        <p:spPr>
          <a:xfrm>
            <a:off x="822960" y="822960"/>
            <a:ext cx="68576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SOKET SUNUCUNUN AYAĞA KALDIRILMASI</a:t>
            </a:r>
            <a:endParaRPr b="0" lang="en-US" sz="1800" spc="-1" strike="noStrike">
              <a:latin typeface="Arial"/>
            </a:endParaRPr>
          </a:p>
        </p:txBody>
      </p:sp>
      <p:sp>
        <p:nvSpPr>
          <p:cNvPr id="189" name="CustomShape 4"/>
          <p:cNvSpPr/>
          <p:nvPr/>
        </p:nvSpPr>
        <p:spPr>
          <a:xfrm>
            <a:off x="274320" y="2468880"/>
            <a:ext cx="9508320" cy="3337200"/>
          </a:xfrm>
          <a:prstGeom prst="rect">
            <a:avLst/>
          </a:prstGeom>
          <a:noFill/>
          <a:ln>
            <a:noFill/>
          </a:ln>
        </p:spPr>
        <p:style>
          <a:lnRef idx="0"/>
          <a:fillRef idx="0"/>
          <a:effectRef idx="0"/>
          <a:fontRef idx="minor"/>
        </p:style>
      </p:sp>
      <p:sp>
        <p:nvSpPr>
          <p:cNvPr id="190" name="CustomShape 5"/>
          <p:cNvSpPr/>
          <p:nvPr/>
        </p:nvSpPr>
        <p:spPr>
          <a:xfrm>
            <a:off x="504000" y="2103120"/>
            <a:ext cx="8731080" cy="857160"/>
          </a:xfrm>
          <a:prstGeom prst="rect">
            <a:avLst/>
          </a:prstGeom>
          <a:noFill/>
          <a:ln>
            <a:noFill/>
          </a:ln>
        </p:spPr>
        <p:style>
          <a:lnRef idx="0"/>
          <a:fillRef idx="0"/>
          <a:effectRef idx="0"/>
          <a:fontRef idx="minor"/>
        </p:style>
      </p:sp>
      <p:pic>
        <p:nvPicPr>
          <p:cNvPr id="191" name="" descr=""/>
          <p:cNvPicPr/>
          <p:nvPr/>
        </p:nvPicPr>
        <p:blipFill>
          <a:blip r:embed="rId1"/>
          <a:stretch/>
        </p:blipFill>
        <p:spPr>
          <a:xfrm>
            <a:off x="838440" y="3376080"/>
            <a:ext cx="7390800" cy="2018520"/>
          </a:xfrm>
          <a:prstGeom prst="rect">
            <a:avLst/>
          </a:prstGeom>
          <a:ln>
            <a:noFill/>
          </a:ln>
        </p:spPr>
      </p:pic>
      <p:sp>
        <p:nvSpPr>
          <p:cNvPr id="192" name="CustomShape 6"/>
          <p:cNvSpPr/>
          <p:nvPr/>
        </p:nvSpPr>
        <p:spPr>
          <a:xfrm>
            <a:off x="822960" y="2177640"/>
            <a:ext cx="7223400" cy="111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Son olarak soket sunucuyu ayağa kaldırmak için ‘start()’ metodunu kullanıyoruz. Tabi sistemin sürekli devamlılığı için bir while döngüsü yazmak, ekstra bir thread oluşturmak, sistem kesme sinyallerini dinlemek gibi seçenekler size kalmış.</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301320"/>
            <a:ext cx="9069840" cy="1260360"/>
          </a:xfrm>
          <a:prstGeom prst="rect">
            <a:avLst/>
          </a:prstGeom>
          <a:noFill/>
          <a:ln>
            <a:noFill/>
          </a:ln>
        </p:spPr>
        <p:style>
          <a:lnRef idx="0"/>
          <a:fillRef idx="0"/>
          <a:effectRef idx="0"/>
          <a:fontRef idx="minor"/>
        </p:style>
      </p:sp>
      <p:sp>
        <p:nvSpPr>
          <p:cNvPr id="194" name="CustomShape 2"/>
          <p:cNvSpPr/>
          <p:nvPr/>
        </p:nvSpPr>
        <p:spPr>
          <a:xfrm>
            <a:off x="504000" y="1769040"/>
            <a:ext cx="9069840" cy="4382640"/>
          </a:xfrm>
          <a:prstGeom prst="rect">
            <a:avLst/>
          </a:prstGeom>
          <a:noFill/>
          <a:ln>
            <a:noFill/>
          </a:ln>
        </p:spPr>
        <p:style>
          <a:lnRef idx="0"/>
          <a:fillRef idx="0"/>
          <a:effectRef idx="0"/>
          <a:fontRef idx="minor"/>
        </p:style>
      </p:sp>
      <p:sp>
        <p:nvSpPr>
          <p:cNvPr id="195"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196" name="CustomShape 4"/>
          <p:cNvSpPr/>
          <p:nvPr/>
        </p:nvSpPr>
        <p:spPr>
          <a:xfrm>
            <a:off x="274320" y="2468880"/>
            <a:ext cx="9508320" cy="33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u="sng">
                <a:solidFill>
                  <a:srgbClr val="000000"/>
                </a:solidFill>
                <a:uFillTx/>
                <a:latin typeface="Arial"/>
                <a:ea typeface="DejaVu Sans"/>
              </a:rPr>
              <a:t>BÖLÜM 3</a:t>
            </a:r>
            <a:endParaRPr b="0" lang="en-US" sz="3200" spc="-1" strike="noStrike">
              <a:latin typeface="Arial"/>
            </a:endParaRPr>
          </a:p>
          <a:p>
            <a:pPr algn="ctr">
              <a:lnSpc>
                <a:spcPct val="100000"/>
              </a:lnSpc>
            </a:pPr>
            <a:r>
              <a:rPr b="1" lang="en-US" sz="4400" spc="-1" strike="noStrike">
                <a:solidFill>
                  <a:srgbClr val="000000"/>
                </a:solidFill>
                <a:latin typeface="Arial"/>
                <a:ea typeface="DejaVu Sans"/>
              </a:rPr>
              <a:t>ANDROID STUDIO</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İLE</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WEBSOKET SUNUCUSUNA BAĞLANMA</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301320"/>
            <a:ext cx="9069840" cy="1260360"/>
          </a:xfrm>
          <a:prstGeom prst="rect">
            <a:avLst/>
          </a:prstGeom>
          <a:noFill/>
          <a:ln>
            <a:noFill/>
          </a:ln>
        </p:spPr>
        <p:style>
          <a:lnRef idx="0"/>
          <a:fillRef idx="0"/>
          <a:effectRef idx="0"/>
          <a:fontRef idx="minor"/>
        </p:style>
      </p:sp>
      <p:sp>
        <p:nvSpPr>
          <p:cNvPr id="198" name="CustomShape 2"/>
          <p:cNvSpPr/>
          <p:nvPr/>
        </p:nvSpPr>
        <p:spPr>
          <a:xfrm>
            <a:off x="504000" y="1769040"/>
            <a:ext cx="9069840" cy="4382640"/>
          </a:xfrm>
          <a:prstGeom prst="rect">
            <a:avLst/>
          </a:prstGeom>
          <a:noFill/>
          <a:ln>
            <a:noFill/>
          </a:ln>
        </p:spPr>
        <p:style>
          <a:lnRef idx="0"/>
          <a:fillRef idx="0"/>
          <a:effectRef idx="0"/>
          <a:fontRef idx="minor"/>
        </p:style>
      </p:sp>
      <p:sp>
        <p:nvSpPr>
          <p:cNvPr id="199"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00" name="TextShape 4"/>
          <p:cNvSpPr txBox="1"/>
          <p:nvPr/>
        </p:nvSpPr>
        <p:spPr>
          <a:xfrm>
            <a:off x="504000" y="301320"/>
            <a:ext cx="9072000" cy="5850360"/>
          </a:xfrm>
          <a:prstGeom prst="rect">
            <a:avLst/>
          </a:prstGeom>
          <a:noFill/>
          <a:ln>
            <a:noFill/>
          </a:ln>
        </p:spPr>
        <p:txBody>
          <a:bodyPr lIns="0" rIns="0" tIns="0" bIns="0" anchor="ctr">
            <a:noAutofit/>
          </a:bodyPr>
          <a:p>
            <a:pPr algn="ctr"/>
            <a:r>
              <a:rPr b="0" lang="en-US" sz="3200" spc="-1" strike="noStrike">
                <a:latin typeface="Arial"/>
              </a:rPr>
              <a:t>Mobil kısım için ihtiyacımız olan şey bir SocketIO client kütüphanesi kurmak. Gradle dosyamıza girelim ve bağımlılığımızı ekleyelim.</a:t>
            </a:r>
            <a:endParaRPr b="0" lang="en-US" sz="3200" spc="-1" strike="noStrike">
              <a:latin typeface="Arial"/>
            </a:endParaRPr>
          </a:p>
        </p:txBody>
      </p:sp>
      <p:pic>
        <p:nvPicPr>
          <p:cNvPr id="201" name="" descr=""/>
          <p:cNvPicPr/>
          <p:nvPr/>
        </p:nvPicPr>
        <p:blipFill>
          <a:blip r:embed="rId1"/>
          <a:stretch/>
        </p:blipFill>
        <p:spPr>
          <a:xfrm>
            <a:off x="1865520" y="4252320"/>
            <a:ext cx="6181200" cy="1142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301320"/>
            <a:ext cx="9069840" cy="1260360"/>
          </a:xfrm>
          <a:prstGeom prst="rect">
            <a:avLst/>
          </a:prstGeom>
          <a:noFill/>
          <a:ln>
            <a:noFill/>
          </a:ln>
        </p:spPr>
        <p:style>
          <a:lnRef idx="0"/>
          <a:fillRef idx="0"/>
          <a:effectRef idx="0"/>
          <a:fontRef idx="minor"/>
        </p:style>
      </p:sp>
      <p:sp>
        <p:nvSpPr>
          <p:cNvPr id="203" name="CustomShape 2"/>
          <p:cNvSpPr/>
          <p:nvPr/>
        </p:nvSpPr>
        <p:spPr>
          <a:xfrm>
            <a:off x="504000" y="1769040"/>
            <a:ext cx="9069840" cy="4382640"/>
          </a:xfrm>
          <a:prstGeom prst="rect">
            <a:avLst/>
          </a:prstGeom>
          <a:noFill/>
          <a:ln>
            <a:noFill/>
          </a:ln>
        </p:spPr>
        <p:style>
          <a:lnRef idx="0"/>
          <a:fillRef idx="0"/>
          <a:effectRef idx="0"/>
          <a:fontRef idx="minor"/>
        </p:style>
      </p:sp>
      <p:sp>
        <p:nvSpPr>
          <p:cNvPr id="204"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05" name="TextShape 4"/>
          <p:cNvSpPr txBox="1"/>
          <p:nvPr/>
        </p:nvSpPr>
        <p:spPr>
          <a:xfrm>
            <a:off x="640080" y="2011680"/>
            <a:ext cx="8229600" cy="602280"/>
          </a:xfrm>
          <a:prstGeom prst="rect">
            <a:avLst/>
          </a:prstGeom>
          <a:noFill/>
          <a:ln>
            <a:noFill/>
          </a:ln>
        </p:spPr>
        <p:txBody>
          <a:bodyPr lIns="90000" rIns="90000" tIns="45000" bIns="45000">
            <a:noAutofit/>
          </a:bodyPr>
          <a:p>
            <a:r>
              <a:rPr b="0" lang="en-US" sz="1800" spc="-1" strike="noStrike">
                <a:latin typeface="Arial"/>
              </a:rPr>
              <a:t>2. adım olarak Manifest dosyamıza internet izni verelim ve useCleartextTraffic özelliğini true olarak işaretleyelim.</a:t>
            </a:r>
            <a:endParaRPr b="0" lang="en-US" sz="1800" spc="-1" strike="noStrike">
              <a:latin typeface="Arial"/>
            </a:endParaRPr>
          </a:p>
        </p:txBody>
      </p:sp>
      <p:pic>
        <p:nvPicPr>
          <p:cNvPr id="206" name="" descr=""/>
          <p:cNvPicPr/>
          <p:nvPr/>
        </p:nvPicPr>
        <p:blipFill>
          <a:blip r:embed="rId1"/>
          <a:stretch/>
        </p:blipFill>
        <p:spPr>
          <a:xfrm>
            <a:off x="914400" y="2737440"/>
            <a:ext cx="5577840" cy="4577760"/>
          </a:xfrm>
          <a:prstGeom prst="rect">
            <a:avLst/>
          </a:prstGeom>
          <a:ln>
            <a:noFill/>
          </a:ln>
        </p:spPr>
      </p:pic>
      <p:sp>
        <p:nvSpPr>
          <p:cNvPr id="207" name="Line 5"/>
          <p:cNvSpPr/>
          <p:nvPr/>
        </p:nvSpPr>
        <p:spPr>
          <a:xfrm>
            <a:off x="1463040" y="3749040"/>
            <a:ext cx="4114800" cy="0"/>
          </a:xfrm>
          <a:prstGeom prst="line">
            <a:avLst/>
          </a:prstGeom>
          <a:ln w="38160">
            <a:solidFill>
              <a:srgbClr val="3465a4"/>
            </a:solidFill>
            <a:round/>
          </a:ln>
        </p:spPr>
        <p:style>
          <a:lnRef idx="0"/>
          <a:fillRef idx="0"/>
          <a:effectRef idx="0"/>
          <a:fontRef idx="minor"/>
        </p:style>
      </p:sp>
      <p:sp>
        <p:nvSpPr>
          <p:cNvPr id="208" name="Line 6"/>
          <p:cNvSpPr/>
          <p:nvPr/>
        </p:nvSpPr>
        <p:spPr>
          <a:xfrm>
            <a:off x="1463040" y="5267520"/>
            <a:ext cx="4114800" cy="0"/>
          </a:xfrm>
          <a:prstGeom prst="line">
            <a:avLst/>
          </a:prstGeom>
          <a:ln w="38160">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301320"/>
            <a:ext cx="9069840" cy="1260360"/>
          </a:xfrm>
          <a:prstGeom prst="rect">
            <a:avLst/>
          </a:prstGeom>
          <a:noFill/>
          <a:ln>
            <a:noFill/>
          </a:ln>
        </p:spPr>
        <p:style>
          <a:lnRef idx="0"/>
          <a:fillRef idx="0"/>
          <a:effectRef idx="0"/>
          <a:fontRef idx="minor"/>
        </p:style>
      </p:sp>
      <p:sp>
        <p:nvSpPr>
          <p:cNvPr id="210" name="CustomShape 2"/>
          <p:cNvSpPr/>
          <p:nvPr/>
        </p:nvSpPr>
        <p:spPr>
          <a:xfrm>
            <a:off x="504000" y="1769040"/>
            <a:ext cx="9069840" cy="4382640"/>
          </a:xfrm>
          <a:prstGeom prst="rect">
            <a:avLst/>
          </a:prstGeom>
          <a:noFill/>
          <a:ln>
            <a:noFill/>
          </a:ln>
        </p:spPr>
        <p:style>
          <a:lnRef idx="0"/>
          <a:fillRef idx="0"/>
          <a:effectRef idx="0"/>
          <a:fontRef idx="minor"/>
        </p:style>
      </p:sp>
      <p:sp>
        <p:nvSpPr>
          <p:cNvPr id="211"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12" name="TextShape 4"/>
          <p:cNvSpPr txBox="1"/>
          <p:nvPr/>
        </p:nvSpPr>
        <p:spPr>
          <a:xfrm>
            <a:off x="640080" y="2011680"/>
            <a:ext cx="8229600" cy="346320"/>
          </a:xfrm>
          <a:prstGeom prst="rect">
            <a:avLst/>
          </a:prstGeom>
          <a:noFill/>
          <a:ln>
            <a:noFill/>
          </a:ln>
        </p:spPr>
        <p:txBody>
          <a:bodyPr lIns="90000" rIns="90000" tIns="45000" bIns="45000">
            <a:noAutofit/>
          </a:bodyPr>
          <a:p>
            <a:r>
              <a:rPr b="0" lang="en-US" sz="1800" spc="-1" strike="noStrike">
                <a:latin typeface="Arial"/>
              </a:rPr>
              <a:t>3. adım olarak mesajlaşmayı sağlayacak Client POJO sınıfını hazırlayalım.</a:t>
            </a:r>
            <a:endParaRPr b="0" lang="en-US" sz="1800" spc="-1" strike="noStrike">
              <a:latin typeface="Arial"/>
            </a:endParaRPr>
          </a:p>
        </p:txBody>
      </p:sp>
      <p:pic>
        <p:nvPicPr>
          <p:cNvPr id="213" name="" descr=""/>
          <p:cNvPicPr/>
          <p:nvPr/>
        </p:nvPicPr>
        <p:blipFill>
          <a:blip r:embed="rId1"/>
          <a:stretch/>
        </p:blipFill>
        <p:spPr>
          <a:xfrm>
            <a:off x="731520" y="2377440"/>
            <a:ext cx="5794920" cy="4754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69840" cy="1260360"/>
          </a:xfrm>
          <a:prstGeom prst="rect">
            <a:avLst/>
          </a:prstGeom>
          <a:noFill/>
          <a:ln>
            <a:noFill/>
          </a:ln>
        </p:spPr>
        <p:style>
          <a:lnRef idx="0"/>
          <a:fillRef idx="0"/>
          <a:effectRef idx="0"/>
          <a:fontRef idx="minor"/>
        </p:style>
      </p:sp>
      <p:sp>
        <p:nvSpPr>
          <p:cNvPr id="123" name="CustomShape 2"/>
          <p:cNvSpPr/>
          <p:nvPr/>
        </p:nvSpPr>
        <p:spPr>
          <a:xfrm>
            <a:off x="504000" y="1769040"/>
            <a:ext cx="9069840" cy="4382640"/>
          </a:xfrm>
          <a:prstGeom prst="rect">
            <a:avLst/>
          </a:prstGeom>
          <a:noFill/>
          <a:ln>
            <a:noFill/>
          </a:ln>
        </p:spPr>
        <p:style>
          <a:lnRef idx="0"/>
          <a:fillRef idx="0"/>
          <a:effectRef idx="0"/>
          <a:fontRef idx="minor"/>
        </p:style>
      </p:sp>
      <p:sp>
        <p:nvSpPr>
          <p:cNvPr id="124" name="CustomShape 3"/>
          <p:cNvSpPr/>
          <p:nvPr/>
        </p:nvSpPr>
        <p:spPr>
          <a:xfrm>
            <a:off x="822960" y="822960"/>
            <a:ext cx="42062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1 : WEBSOKET NEDİR?</a:t>
            </a:r>
            <a:endParaRPr b="0" lang="en-US" sz="1800" spc="-1" strike="noStrike">
              <a:latin typeface="Arial"/>
            </a:endParaRPr>
          </a:p>
        </p:txBody>
      </p:sp>
      <p:sp>
        <p:nvSpPr>
          <p:cNvPr id="125" name="CustomShape 4"/>
          <p:cNvSpPr/>
          <p:nvPr/>
        </p:nvSpPr>
        <p:spPr>
          <a:xfrm>
            <a:off x="274320" y="2468880"/>
            <a:ext cx="9508320" cy="33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u="sng">
                <a:solidFill>
                  <a:srgbClr val="000000"/>
                </a:solidFill>
                <a:uFillTx/>
                <a:latin typeface="Arial"/>
                <a:ea typeface="DejaVu Sans"/>
              </a:rPr>
              <a:t>BÖLÜM 1</a:t>
            </a:r>
            <a:endParaRPr b="0" lang="en-US" sz="3200" spc="-1" strike="noStrike">
              <a:latin typeface="Arial"/>
            </a:endParaRPr>
          </a:p>
          <a:p>
            <a:pPr algn="ctr">
              <a:lnSpc>
                <a:spcPct val="100000"/>
              </a:lnSpc>
            </a:pPr>
            <a:r>
              <a:rPr b="1" lang="en-US" sz="4400" spc="-1" strike="noStrike">
                <a:solidFill>
                  <a:srgbClr val="000000"/>
                </a:solidFill>
                <a:latin typeface="Arial"/>
                <a:ea typeface="DejaVu Sans"/>
              </a:rPr>
              <a:t>WEBSOKET NEDİR?</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4000" y="301320"/>
            <a:ext cx="9069840" cy="1260360"/>
          </a:xfrm>
          <a:prstGeom prst="rect">
            <a:avLst/>
          </a:prstGeom>
          <a:noFill/>
          <a:ln>
            <a:noFill/>
          </a:ln>
        </p:spPr>
        <p:style>
          <a:lnRef idx="0"/>
          <a:fillRef idx="0"/>
          <a:effectRef idx="0"/>
          <a:fontRef idx="minor"/>
        </p:style>
      </p:sp>
      <p:sp>
        <p:nvSpPr>
          <p:cNvPr id="215" name="CustomShape 2"/>
          <p:cNvSpPr/>
          <p:nvPr/>
        </p:nvSpPr>
        <p:spPr>
          <a:xfrm>
            <a:off x="504000" y="1769040"/>
            <a:ext cx="9069840" cy="4382640"/>
          </a:xfrm>
          <a:prstGeom prst="rect">
            <a:avLst/>
          </a:prstGeom>
          <a:noFill/>
          <a:ln>
            <a:noFill/>
          </a:ln>
        </p:spPr>
        <p:style>
          <a:lnRef idx="0"/>
          <a:fillRef idx="0"/>
          <a:effectRef idx="0"/>
          <a:fontRef idx="minor"/>
        </p:style>
      </p:sp>
      <p:sp>
        <p:nvSpPr>
          <p:cNvPr id="216"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17" name="TextShape 4"/>
          <p:cNvSpPr txBox="1"/>
          <p:nvPr/>
        </p:nvSpPr>
        <p:spPr>
          <a:xfrm>
            <a:off x="640080" y="2011680"/>
            <a:ext cx="8229600" cy="2394000"/>
          </a:xfrm>
          <a:prstGeom prst="rect">
            <a:avLst/>
          </a:prstGeom>
          <a:noFill/>
          <a:ln>
            <a:noFill/>
          </a:ln>
        </p:spPr>
        <p:txBody>
          <a:bodyPr lIns="90000" rIns="90000" tIns="45000" bIns="45000">
            <a:noAutofit/>
          </a:bodyPr>
          <a:p>
            <a:r>
              <a:rPr b="0" lang="en-US" sz="1800" spc="-1" strike="noStrike">
                <a:latin typeface="Arial"/>
              </a:rPr>
              <a:t>4. ve son adımda ise ilgili bağlantıları yapalım.</a:t>
            </a:r>
            <a:endParaRPr b="0" lang="en-US" sz="1800" spc="-1" strike="noStrike">
              <a:latin typeface="Arial"/>
            </a:endParaRPr>
          </a:p>
          <a:p>
            <a:endParaRPr b="0" lang="en-US" sz="1800" spc="-1" strike="noStrike">
              <a:latin typeface="Arial"/>
            </a:endParaRPr>
          </a:p>
          <a:p>
            <a:r>
              <a:rPr b="0" lang="en-US" sz="1800" spc="-1" strike="noStrike">
                <a:latin typeface="Arial"/>
              </a:rPr>
              <a:t>Neye ihtiyacımız var?</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 Sunucu soketinden gelecek emit operasyonlarını dinleyecek eventListenerlar</a:t>
            </a:r>
            <a:endParaRPr b="0" lang="en-US" sz="1800" spc="-1" strike="noStrike">
              <a:latin typeface="Arial"/>
            </a:endParaRPr>
          </a:p>
          <a:p>
            <a:r>
              <a:rPr b="0" lang="en-US" sz="1800" spc="-1" strike="noStrike">
                <a:latin typeface="Arial"/>
              </a:rPr>
              <a:t> </a:t>
            </a:r>
            <a:r>
              <a:rPr b="0" lang="en-US" sz="1800" spc="-1" strike="noStrike">
                <a:latin typeface="Arial"/>
              </a:rPr>
              <a:t>- Built-in (onConnect, onConnectError, onDisconnect) emit operasyonlarını dinleyecek eventListenerlar</a:t>
            </a:r>
            <a:endParaRPr b="0" lang="en-US" sz="1800" spc="-1" strike="noStrike">
              <a:latin typeface="Arial"/>
            </a:endParaRPr>
          </a:p>
          <a:p>
            <a:r>
              <a:rPr b="0" lang="en-US" sz="1800" spc="-1" strike="noStrike">
                <a:latin typeface="Arial"/>
              </a:rPr>
              <a:t> </a:t>
            </a:r>
            <a:r>
              <a:rPr b="0" lang="en-US" sz="1800" spc="-1" strike="noStrike">
                <a:latin typeface="Arial"/>
              </a:rPr>
              <a:t>- İlgili soket bağlantısının yapılması ve sonlandırılması</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301320"/>
            <a:ext cx="9069840" cy="1260360"/>
          </a:xfrm>
          <a:prstGeom prst="rect">
            <a:avLst/>
          </a:prstGeom>
          <a:noFill/>
          <a:ln>
            <a:noFill/>
          </a:ln>
        </p:spPr>
        <p:style>
          <a:lnRef idx="0"/>
          <a:fillRef idx="0"/>
          <a:effectRef idx="0"/>
          <a:fontRef idx="minor"/>
        </p:style>
      </p:sp>
      <p:sp>
        <p:nvSpPr>
          <p:cNvPr id="219" name="CustomShape 2"/>
          <p:cNvSpPr/>
          <p:nvPr/>
        </p:nvSpPr>
        <p:spPr>
          <a:xfrm>
            <a:off x="504000" y="1769040"/>
            <a:ext cx="9069840" cy="4382640"/>
          </a:xfrm>
          <a:prstGeom prst="rect">
            <a:avLst/>
          </a:prstGeom>
          <a:noFill/>
          <a:ln>
            <a:noFill/>
          </a:ln>
        </p:spPr>
        <p:style>
          <a:lnRef idx="0"/>
          <a:fillRef idx="0"/>
          <a:effectRef idx="0"/>
          <a:fontRef idx="minor"/>
        </p:style>
      </p:sp>
      <p:sp>
        <p:nvSpPr>
          <p:cNvPr id="220"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21" name="TextShape 4"/>
          <p:cNvSpPr txBox="1"/>
          <p:nvPr/>
        </p:nvSpPr>
        <p:spPr>
          <a:xfrm>
            <a:off x="504000" y="1371600"/>
            <a:ext cx="8229600" cy="1114200"/>
          </a:xfrm>
          <a:prstGeom prst="rect">
            <a:avLst/>
          </a:prstGeom>
          <a:noFill/>
          <a:ln>
            <a:noFill/>
          </a:ln>
        </p:spPr>
        <p:txBody>
          <a:bodyPr lIns="90000" rIns="90000" tIns="45000" bIns="45000">
            <a:noAutofit/>
          </a:bodyPr>
          <a:p>
            <a:r>
              <a:rPr b="0" lang="en-US" sz="1800" spc="-1" strike="noStrike">
                <a:latin typeface="Arial"/>
              </a:rPr>
              <a:t>Soket kanallarını dinleyen listenerların yapıları basittir. Override ettikleri call fonksiyonuna gelen args parametresinin 0. indisinde, sunucudan gelen ilgili mesaj verilerini taşımaktadır. Buradan sonra bu mesajla ne yapmak istediğiniz size kalmış...</a:t>
            </a:r>
            <a:endParaRPr b="0" lang="en-US" sz="1800" spc="-1" strike="noStrike">
              <a:latin typeface="Arial"/>
            </a:endParaRPr>
          </a:p>
        </p:txBody>
      </p:sp>
      <p:pic>
        <p:nvPicPr>
          <p:cNvPr id="222" name="" descr=""/>
          <p:cNvPicPr/>
          <p:nvPr/>
        </p:nvPicPr>
        <p:blipFill>
          <a:blip r:embed="rId1"/>
          <a:stretch/>
        </p:blipFill>
        <p:spPr>
          <a:xfrm>
            <a:off x="1356840" y="2560320"/>
            <a:ext cx="7329960" cy="45921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4000" y="301320"/>
            <a:ext cx="9069840" cy="1260360"/>
          </a:xfrm>
          <a:prstGeom prst="rect">
            <a:avLst/>
          </a:prstGeom>
          <a:noFill/>
          <a:ln>
            <a:noFill/>
          </a:ln>
        </p:spPr>
        <p:style>
          <a:lnRef idx="0"/>
          <a:fillRef idx="0"/>
          <a:effectRef idx="0"/>
          <a:fontRef idx="minor"/>
        </p:style>
      </p:sp>
      <p:sp>
        <p:nvSpPr>
          <p:cNvPr id="224" name="CustomShape 2"/>
          <p:cNvSpPr/>
          <p:nvPr/>
        </p:nvSpPr>
        <p:spPr>
          <a:xfrm>
            <a:off x="504000" y="1769040"/>
            <a:ext cx="9069840" cy="4382640"/>
          </a:xfrm>
          <a:prstGeom prst="rect">
            <a:avLst/>
          </a:prstGeom>
          <a:noFill/>
          <a:ln>
            <a:noFill/>
          </a:ln>
        </p:spPr>
        <p:style>
          <a:lnRef idx="0"/>
          <a:fillRef idx="0"/>
          <a:effectRef idx="0"/>
          <a:fontRef idx="minor"/>
        </p:style>
      </p:sp>
      <p:sp>
        <p:nvSpPr>
          <p:cNvPr id="225"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26" name="TextShape 4"/>
          <p:cNvSpPr txBox="1"/>
          <p:nvPr/>
        </p:nvSpPr>
        <p:spPr>
          <a:xfrm>
            <a:off x="548640" y="2488320"/>
            <a:ext cx="8229600" cy="346320"/>
          </a:xfrm>
          <a:prstGeom prst="rect">
            <a:avLst/>
          </a:prstGeom>
          <a:noFill/>
          <a:ln>
            <a:noFill/>
          </a:ln>
        </p:spPr>
        <p:txBody>
          <a:bodyPr lIns="90000" rIns="90000" tIns="45000" bIns="45000">
            <a:noAutofit/>
          </a:bodyPr>
          <a:p>
            <a:r>
              <a:rPr b="0" lang="en-US" sz="1800" spc="-1" strike="noStrike">
                <a:latin typeface="Arial"/>
              </a:rPr>
              <a:t>Soket bağlantısı ve kanalların dinlenmesi;</a:t>
            </a:r>
            <a:endParaRPr b="0" lang="en-US" sz="1800" spc="-1" strike="noStrike">
              <a:latin typeface="Arial"/>
            </a:endParaRPr>
          </a:p>
        </p:txBody>
      </p:sp>
      <p:pic>
        <p:nvPicPr>
          <p:cNvPr id="227" name="" descr=""/>
          <p:cNvPicPr/>
          <p:nvPr/>
        </p:nvPicPr>
        <p:blipFill>
          <a:blip r:embed="rId1"/>
          <a:stretch/>
        </p:blipFill>
        <p:spPr>
          <a:xfrm>
            <a:off x="640080" y="2986920"/>
            <a:ext cx="8751240" cy="35967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301320"/>
            <a:ext cx="9069840" cy="1260360"/>
          </a:xfrm>
          <a:prstGeom prst="rect">
            <a:avLst/>
          </a:prstGeom>
          <a:noFill/>
          <a:ln>
            <a:noFill/>
          </a:ln>
        </p:spPr>
        <p:style>
          <a:lnRef idx="0"/>
          <a:fillRef idx="0"/>
          <a:effectRef idx="0"/>
          <a:fontRef idx="minor"/>
        </p:style>
      </p:sp>
      <p:sp>
        <p:nvSpPr>
          <p:cNvPr id="229" name="CustomShape 2"/>
          <p:cNvSpPr/>
          <p:nvPr/>
        </p:nvSpPr>
        <p:spPr>
          <a:xfrm>
            <a:off x="504000" y="1769040"/>
            <a:ext cx="9069840" cy="4382640"/>
          </a:xfrm>
          <a:prstGeom prst="rect">
            <a:avLst/>
          </a:prstGeom>
          <a:noFill/>
          <a:ln>
            <a:noFill/>
          </a:ln>
        </p:spPr>
        <p:style>
          <a:lnRef idx="0"/>
          <a:fillRef idx="0"/>
          <a:effectRef idx="0"/>
          <a:fontRef idx="minor"/>
        </p:style>
      </p:sp>
      <p:sp>
        <p:nvSpPr>
          <p:cNvPr id="230"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31" name="TextShape 4"/>
          <p:cNvSpPr txBox="1"/>
          <p:nvPr/>
        </p:nvSpPr>
        <p:spPr>
          <a:xfrm>
            <a:off x="548640" y="2103120"/>
            <a:ext cx="8229600" cy="858240"/>
          </a:xfrm>
          <a:prstGeom prst="rect">
            <a:avLst/>
          </a:prstGeom>
          <a:noFill/>
          <a:ln>
            <a:noFill/>
          </a:ln>
        </p:spPr>
        <p:txBody>
          <a:bodyPr lIns="90000" rIns="90000" tIns="45000" bIns="45000">
            <a:noAutofit/>
          </a:bodyPr>
          <a:p>
            <a:r>
              <a:rPr b="0" lang="en-US" sz="1800" spc="-1" strike="noStrike">
                <a:latin typeface="Arial"/>
              </a:rPr>
              <a:t>Disconnect </a:t>
            </a:r>
            <a:r>
              <a:rPr b="0" lang="en-US" sz="1800" spc="-1" strike="noStrike">
                <a:latin typeface="Arial"/>
              </a:rPr>
              <a:t>operasyonun</a:t>
            </a:r>
            <a:r>
              <a:rPr b="0" lang="en-US" sz="1800" spc="-1" strike="noStrike">
                <a:latin typeface="Arial"/>
              </a:rPr>
              <a:t>da en önemli </a:t>
            </a:r>
            <a:r>
              <a:rPr b="0" lang="en-US" sz="1800" spc="-1" strike="noStrike">
                <a:latin typeface="Arial"/>
              </a:rPr>
              <a:t>olay ise, ilgili </a:t>
            </a:r>
            <a:r>
              <a:rPr b="0" lang="en-US" sz="1800" spc="-1" strike="noStrike">
                <a:latin typeface="Arial"/>
              </a:rPr>
              <a:t>eventListener</a:t>
            </a:r>
            <a:r>
              <a:rPr b="0" lang="en-US" sz="1800" spc="-1" strike="noStrike">
                <a:latin typeface="Arial"/>
              </a:rPr>
              <a:t>ların </a:t>
            </a:r>
            <a:r>
              <a:rPr b="0" lang="en-US" sz="1800" spc="-1" strike="noStrike">
                <a:latin typeface="Arial"/>
              </a:rPr>
              <a:t>dinlemeye </a:t>
            </a:r>
            <a:r>
              <a:rPr b="0" lang="en-US" sz="1800" spc="-1" strike="noStrike">
                <a:latin typeface="Arial"/>
              </a:rPr>
              <a:t>kapatılmasıdı</a:t>
            </a:r>
            <a:r>
              <a:rPr b="0" lang="en-US" sz="1800" spc="-1" strike="noStrike">
                <a:latin typeface="Arial"/>
              </a:rPr>
              <a:t>r. Bunu siz </a:t>
            </a:r>
            <a:r>
              <a:rPr b="0" lang="en-US" sz="1800" spc="-1" strike="noStrike">
                <a:latin typeface="Arial"/>
              </a:rPr>
              <a:t>yapmazsanız</a:t>
            </a:r>
            <a:r>
              <a:rPr b="0" lang="en-US" sz="1800" spc="-1" strike="noStrike">
                <a:latin typeface="Arial"/>
              </a:rPr>
              <a:t>, uygulama </a:t>
            </a:r>
            <a:r>
              <a:rPr b="0" lang="en-US" sz="1800" spc="-1" strike="noStrike">
                <a:latin typeface="Arial"/>
              </a:rPr>
              <a:t>çalıştığı </a:t>
            </a:r>
            <a:r>
              <a:rPr b="0" lang="en-US" sz="1800" spc="-1" strike="noStrike">
                <a:latin typeface="Arial"/>
              </a:rPr>
              <a:t>sürece soket </a:t>
            </a:r>
            <a:r>
              <a:rPr b="0" lang="en-US" sz="1800" spc="-1" strike="noStrike">
                <a:latin typeface="Arial"/>
              </a:rPr>
              <a:t>bağlantısı </a:t>
            </a:r>
            <a:r>
              <a:rPr b="0" lang="en-US" sz="1800" spc="-1" strike="noStrike">
                <a:latin typeface="Arial"/>
              </a:rPr>
              <a:t>tam olarak </a:t>
            </a:r>
            <a:r>
              <a:rPr b="0" lang="en-US" sz="1800" spc="-1" strike="noStrike">
                <a:latin typeface="Arial"/>
              </a:rPr>
              <a:t>kapanmayac</a:t>
            </a:r>
            <a:r>
              <a:rPr b="0" lang="en-US" sz="1800" spc="-1" strike="noStrike">
                <a:latin typeface="Arial"/>
              </a:rPr>
              <a:t>aktır.</a:t>
            </a:r>
            <a:endParaRPr b="0" lang="en-US" sz="1800" spc="-1" strike="noStrike">
              <a:latin typeface="Arial"/>
            </a:endParaRPr>
          </a:p>
        </p:txBody>
      </p:sp>
      <p:pic>
        <p:nvPicPr>
          <p:cNvPr id="232" name="" descr=""/>
          <p:cNvPicPr/>
          <p:nvPr/>
        </p:nvPicPr>
        <p:blipFill>
          <a:blip r:embed="rId1"/>
          <a:stretch/>
        </p:blipFill>
        <p:spPr>
          <a:xfrm>
            <a:off x="579600" y="2951280"/>
            <a:ext cx="6552720" cy="1895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301320"/>
            <a:ext cx="9069840" cy="1260360"/>
          </a:xfrm>
          <a:prstGeom prst="rect">
            <a:avLst/>
          </a:prstGeom>
          <a:noFill/>
          <a:ln>
            <a:noFill/>
          </a:ln>
        </p:spPr>
        <p:style>
          <a:lnRef idx="0"/>
          <a:fillRef idx="0"/>
          <a:effectRef idx="0"/>
          <a:fontRef idx="minor"/>
        </p:style>
      </p:sp>
      <p:sp>
        <p:nvSpPr>
          <p:cNvPr id="234" name="CustomShape 2"/>
          <p:cNvSpPr/>
          <p:nvPr/>
        </p:nvSpPr>
        <p:spPr>
          <a:xfrm>
            <a:off x="504000" y="1769040"/>
            <a:ext cx="9069840" cy="4382640"/>
          </a:xfrm>
          <a:prstGeom prst="rect">
            <a:avLst/>
          </a:prstGeom>
          <a:noFill/>
          <a:ln>
            <a:noFill/>
          </a:ln>
        </p:spPr>
        <p:style>
          <a:lnRef idx="0"/>
          <a:fillRef idx="0"/>
          <a:effectRef idx="0"/>
          <a:fontRef idx="minor"/>
        </p:style>
      </p:sp>
      <p:sp>
        <p:nvSpPr>
          <p:cNvPr id="235" name="CustomShape 3"/>
          <p:cNvSpPr/>
          <p:nvPr/>
        </p:nvSpPr>
        <p:spPr>
          <a:xfrm>
            <a:off x="822960" y="822960"/>
            <a:ext cx="384048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3 : MOBİL İSTEMCİ</a:t>
            </a:r>
            <a:endParaRPr b="0" lang="en-US" sz="1800" spc="-1" strike="noStrike">
              <a:latin typeface="Arial"/>
            </a:endParaRPr>
          </a:p>
        </p:txBody>
      </p:sp>
      <p:sp>
        <p:nvSpPr>
          <p:cNvPr id="236" name="TextShape 4"/>
          <p:cNvSpPr txBox="1"/>
          <p:nvPr/>
        </p:nvSpPr>
        <p:spPr>
          <a:xfrm>
            <a:off x="548640" y="2103120"/>
            <a:ext cx="8229600" cy="346320"/>
          </a:xfrm>
          <a:prstGeom prst="rect">
            <a:avLst/>
          </a:prstGeom>
          <a:noFill/>
          <a:ln>
            <a:noFill/>
          </a:ln>
        </p:spPr>
        <p:txBody>
          <a:bodyPr lIns="90000" rIns="90000" tIns="45000" bIns="45000">
            <a:noAutofit/>
          </a:bodyPr>
          <a:p>
            <a:r>
              <a:rPr b="0" lang="en-US" sz="1800" spc="-1" strike="noStrike">
                <a:latin typeface="Arial"/>
              </a:rPr>
              <a:t>Ve işin en heyecanlı kısmı, mesaj göndermek;</a:t>
            </a:r>
            <a:endParaRPr b="0" lang="en-US" sz="1800" spc="-1" strike="noStrike">
              <a:latin typeface="Arial"/>
            </a:endParaRPr>
          </a:p>
        </p:txBody>
      </p:sp>
      <p:pic>
        <p:nvPicPr>
          <p:cNvPr id="237" name="" descr=""/>
          <p:cNvPicPr/>
          <p:nvPr/>
        </p:nvPicPr>
        <p:blipFill>
          <a:blip r:embed="rId1"/>
          <a:stretch/>
        </p:blipFill>
        <p:spPr>
          <a:xfrm>
            <a:off x="548640" y="2560320"/>
            <a:ext cx="7132320" cy="43711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301320"/>
            <a:ext cx="9069840" cy="1260360"/>
          </a:xfrm>
          <a:prstGeom prst="rect">
            <a:avLst/>
          </a:prstGeom>
          <a:noFill/>
          <a:ln>
            <a:noFill/>
          </a:ln>
        </p:spPr>
        <p:style>
          <a:lnRef idx="0"/>
          <a:fillRef idx="0"/>
          <a:effectRef idx="0"/>
          <a:fontRef idx="minor"/>
        </p:style>
      </p:sp>
      <p:sp>
        <p:nvSpPr>
          <p:cNvPr id="239" name="CustomShape 2"/>
          <p:cNvSpPr/>
          <p:nvPr/>
        </p:nvSpPr>
        <p:spPr>
          <a:xfrm>
            <a:off x="504000" y="1769040"/>
            <a:ext cx="9069840" cy="4382640"/>
          </a:xfrm>
          <a:prstGeom prst="rect">
            <a:avLst/>
          </a:prstGeom>
          <a:noFill/>
          <a:ln>
            <a:noFill/>
          </a:ln>
        </p:spPr>
        <p:style>
          <a:lnRef idx="0"/>
          <a:fillRef idx="0"/>
          <a:effectRef idx="0"/>
          <a:fontRef idx="minor"/>
        </p:style>
      </p:sp>
      <p:sp>
        <p:nvSpPr>
          <p:cNvPr id="240" name="CustomShape 3"/>
          <p:cNvSpPr/>
          <p:nvPr/>
        </p:nvSpPr>
        <p:spPr>
          <a:xfrm>
            <a:off x="822960" y="822960"/>
            <a:ext cx="37490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4 : WEB İSTEMCİ</a:t>
            </a:r>
            <a:endParaRPr b="0" lang="en-US" sz="1800" spc="-1" strike="noStrike">
              <a:latin typeface="Arial"/>
            </a:endParaRPr>
          </a:p>
        </p:txBody>
      </p:sp>
      <p:sp>
        <p:nvSpPr>
          <p:cNvPr id="241" name="CustomShape 4"/>
          <p:cNvSpPr/>
          <p:nvPr/>
        </p:nvSpPr>
        <p:spPr>
          <a:xfrm>
            <a:off x="274320" y="2468880"/>
            <a:ext cx="9508320" cy="33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u="sng">
                <a:solidFill>
                  <a:srgbClr val="000000"/>
                </a:solidFill>
                <a:uFillTx/>
                <a:latin typeface="Arial"/>
                <a:ea typeface="DejaVu Sans"/>
              </a:rPr>
              <a:t>BÖLÜM 4</a:t>
            </a:r>
            <a:endParaRPr b="0" lang="en-US" sz="3200" spc="-1" strike="noStrike">
              <a:latin typeface="Arial"/>
            </a:endParaRPr>
          </a:p>
          <a:p>
            <a:pPr algn="ctr">
              <a:lnSpc>
                <a:spcPct val="100000"/>
              </a:lnSpc>
            </a:pPr>
            <a:r>
              <a:rPr b="1" lang="en-US" sz="4400" spc="-1" strike="noStrike">
                <a:solidFill>
                  <a:srgbClr val="000000"/>
                </a:solidFill>
                <a:latin typeface="Arial"/>
                <a:ea typeface="DejaVu Sans"/>
              </a:rPr>
              <a:t>HTML</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İLE</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WEBSOKET SUNUCUSUNA</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BAĞLANMA</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301320"/>
            <a:ext cx="9069840" cy="1260360"/>
          </a:xfrm>
          <a:prstGeom prst="rect">
            <a:avLst/>
          </a:prstGeom>
          <a:noFill/>
          <a:ln>
            <a:noFill/>
          </a:ln>
        </p:spPr>
        <p:style>
          <a:lnRef idx="0"/>
          <a:fillRef idx="0"/>
          <a:effectRef idx="0"/>
          <a:fontRef idx="minor"/>
        </p:style>
      </p:sp>
      <p:sp>
        <p:nvSpPr>
          <p:cNvPr id="243" name="CustomShape 2"/>
          <p:cNvSpPr/>
          <p:nvPr/>
        </p:nvSpPr>
        <p:spPr>
          <a:xfrm>
            <a:off x="504000" y="1769040"/>
            <a:ext cx="9069840" cy="4382640"/>
          </a:xfrm>
          <a:prstGeom prst="rect">
            <a:avLst/>
          </a:prstGeom>
          <a:noFill/>
          <a:ln>
            <a:noFill/>
          </a:ln>
        </p:spPr>
        <p:style>
          <a:lnRef idx="0"/>
          <a:fillRef idx="0"/>
          <a:effectRef idx="0"/>
          <a:fontRef idx="minor"/>
        </p:style>
      </p:sp>
      <p:sp>
        <p:nvSpPr>
          <p:cNvPr id="244" name="CustomShape 3"/>
          <p:cNvSpPr/>
          <p:nvPr/>
        </p:nvSpPr>
        <p:spPr>
          <a:xfrm>
            <a:off x="822960" y="822960"/>
            <a:ext cx="39319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4 : WEB İSTEMCİ</a:t>
            </a:r>
            <a:endParaRPr b="0" lang="en-US" sz="1800" spc="-1" strike="noStrike">
              <a:latin typeface="Arial"/>
            </a:endParaRPr>
          </a:p>
        </p:txBody>
      </p:sp>
      <p:sp>
        <p:nvSpPr>
          <p:cNvPr id="245" name="TextShape 4"/>
          <p:cNvSpPr txBox="1"/>
          <p:nvPr/>
        </p:nvSpPr>
        <p:spPr>
          <a:xfrm>
            <a:off x="640080" y="2323800"/>
            <a:ext cx="7772400" cy="1626120"/>
          </a:xfrm>
          <a:prstGeom prst="rect">
            <a:avLst/>
          </a:prstGeom>
          <a:noFill/>
          <a:ln>
            <a:noFill/>
          </a:ln>
        </p:spPr>
        <p:txBody>
          <a:bodyPr lIns="90000" rIns="90000" tIns="45000" bIns="45000">
            <a:noAutofit/>
          </a:bodyPr>
          <a:p>
            <a:r>
              <a:rPr b="0" lang="en-US" sz="1800" spc="-1" strike="noStrike">
                <a:latin typeface="Arial"/>
              </a:rPr>
              <a:t>SocketIO Sunucusuna bağlanmak için ilgili javascript kütüphanelerini ekleyelim;</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150" spc="-1" strike="noStrike">
                <a:solidFill>
                  <a:srgbClr val="a8afbe"/>
                </a:solidFill>
                <a:latin typeface="JetBrains Mono"/>
                <a:ea typeface="JetBrains Mono"/>
              </a:rPr>
              <a:t>&lt;</a:t>
            </a:r>
            <a:r>
              <a:rPr b="0" lang="en-US" sz="1150" spc="-1" strike="noStrike">
                <a:solidFill>
                  <a:srgbClr val="2ea9aa"/>
                </a:solidFill>
                <a:latin typeface="JetBrains Mono"/>
                <a:ea typeface="JetBrains Mono"/>
              </a:rPr>
              <a:t>script </a:t>
            </a:r>
            <a:r>
              <a:rPr b="0" lang="en-US" sz="1150" spc="-1" strike="noStrike">
                <a:solidFill>
                  <a:srgbClr val="518dc6"/>
                </a:solidFill>
                <a:latin typeface="JetBrains Mono"/>
                <a:ea typeface="JetBrains Mono"/>
              </a:rPr>
              <a:t>src</a:t>
            </a:r>
            <a:r>
              <a:rPr b="0" lang="en-US" sz="1150" spc="-1" strike="noStrike">
                <a:solidFill>
                  <a:srgbClr val="a6aa43"/>
                </a:solidFill>
                <a:latin typeface="JetBrains Mono"/>
                <a:ea typeface="JetBrains Mono"/>
              </a:rPr>
              <a:t>="https://cdnjs.cloudflare.com/ajax/libs/socket.io/2.4.0/socket.io.js" </a:t>
            </a:r>
            <a:r>
              <a:rPr b="0" lang="en-US" sz="1150" spc="-1" strike="noStrike">
                <a:solidFill>
                  <a:srgbClr val="518dc6"/>
                </a:solidFill>
                <a:latin typeface="JetBrains Mono"/>
                <a:ea typeface="JetBrains Mono"/>
              </a:rPr>
              <a:t>integrity</a:t>
            </a:r>
            <a:r>
              <a:rPr b="0" lang="en-US" sz="1150" spc="-1" strike="noStrike">
                <a:solidFill>
                  <a:srgbClr val="a6aa43"/>
                </a:solidFill>
                <a:latin typeface="JetBrains Mono"/>
                <a:ea typeface="JetBrains Mono"/>
              </a:rPr>
              <a:t>="sha512-Y8KodDCDqst1e8z0EGKiqEQq3T8NszmgW2HvsC6+tlNw7kxYxHTLl5Iw/gqZj/6qhZdBt+jYyOsybgSAiB9OOA==" </a:t>
            </a:r>
            <a:r>
              <a:rPr b="0" lang="en-US" sz="1150" spc="-1" strike="noStrike">
                <a:solidFill>
                  <a:srgbClr val="518dc6"/>
                </a:solidFill>
                <a:latin typeface="JetBrains Mono"/>
                <a:ea typeface="JetBrains Mono"/>
              </a:rPr>
              <a:t>crossorigin</a:t>
            </a:r>
            <a:r>
              <a:rPr b="0" lang="en-US" sz="1150" spc="-1" strike="noStrike">
                <a:solidFill>
                  <a:srgbClr val="a6aa43"/>
                </a:solidFill>
                <a:latin typeface="JetBrains Mono"/>
                <a:ea typeface="JetBrains Mono"/>
              </a:rPr>
              <a:t>="anonymous"</a:t>
            </a:r>
            <a:r>
              <a:rPr b="0" lang="en-US" sz="1150" spc="-1" strike="noStrike">
                <a:solidFill>
                  <a:srgbClr val="a8afbe"/>
                </a:solidFill>
                <a:latin typeface="JetBrains Mono"/>
                <a:ea typeface="JetBrains Mono"/>
              </a:rPr>
              <a:t>&gt;&lt;/</a:t>
            </a:r>
            <a:r>
              <a:rPr b="0" lang="en-US" sz="1150" spc="-1" strike="noStrike">
                <a:solidFill>
                  <a:srgbClr val="2ea9aa"/>
                </a:solidFill>
                <a:latin typeface="JetBrains Mono"/>
                <a:ea typeface="JetBrains Mono"/>
              </a:rPr>
              <a:t>script</a:t>
            </a:r>
            <a:r>
              <a:rPr b="0" lang="en-US" sz="1150" spc="-1" strike="noStrike">
                <a:solidFill>
                  <a:srgbClr val="a8afbe"/>
                </a:solidFill>
                <a:latin typeface="JetBrains Mono"/>
                <a:ea typeface="JetBrains Mono"/>
              </a:rPr>
              <a:t>&gt;</a:t>
            </a:r>
            <a:endParaRPr b="0" lang="en-US" sz="11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fillRef idx="0"/>
          <a:effectRef idx="0"/>
          <a:fontRef idx="minor"/>
        </p:style>
      </p:sp>
      <p:sp>
        <p:nvSpPr>
          <p:cNvPr id="247" name="CustomShape 2"/>
          <p:cNvSpPr/>
          <p:nvPr/>
        </p:nvSpPr>
        <p:spPr>
          <a:xfrm>
            <a:off x="504000" y="1769040"/>
            <a:ext cx="9069840" cy="4382640"/>
          </a:xfrm>
          <a:prstGeom prst="rect">
            <a:avLst/>
          </a:prstGeom>
          <a:noFill/>
          <a:ln>
            <a:noFill/>
          </a:ln>
        </p:spPr>
        <p:style>
          <a:lnRef idx="0"/>
          <a:fillRef idx="0"/>
          <a:effectRef idx="0"/>
          <a:fontRef idx="minor"/>
        </p:style>
      </p:sp>
      <p:sp>
        <p:nvSpPr>
          <p:cNvPr id="248" name="CustomShape 3"/>
          <p:cNvSpPr/>
          <p:nvPr/>
        </p:nvSpPr>
        <p:spPr>
          <a:xfrm>
            <a:off x="822960" y="822960"/>
            <a:ext cx="39319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4 : WEB İSTEMCİ</a:t>
            </a:r>
            <a:endParaRPr b="0" lang="en-US" sz="1800" spc="-1" strike="noStrike">
              <a:latin typeface="Arial"/>
            </a:endParaRPr>
          </a:p>
        </p:txBody>
      </p:sp>
      <p:sp>
        <p:nvSpPr>
          <p:cNvPr id="249" name="TextShape 4"/>
          <p:cNvSpPr txBox="1"/>
          <p:nvPr/>
        </p:nvSpPr>
        <p:spPr>
          <a:xfrm>
            <a:off x="914400" y="2377440"/>
            <a:ext cx="6217920" cy="3076560"/>
          </a:xfrm>
          <a:prstGeom prst="rect">
            <a:avLst/>
          </a:prstGeom>
          <a:noFill/>
          <a:ln>
            <a:noFill/>
          </a:ln>
        </p:spPr>
        <p:txBody>
          <a:bodyPr lIns="90000" rIns="90000" tIns="45000" bIns="45000">
            <a:noAutofit/>
          </a:bodyPr>
          <a:p>
            <a:r>
              <a:rPr b="0" lang="en-US" sz="1800" spc="-1" strike="noStrike">
                <a:latin typeface="Arial"/>
              </a:rPr>
              <a:t>Tıpkı android istemcide yaptığımız gibi gerekli dinleme işlemlerini javascript tarafında yapalım.</a:t>
            </a:r>
            <a:endParaRPr b="0" lang="en-US" sz="1800" spc="-1" strike="noStrike">
              <a:latin typeface="Arial"/>
            </a:endParaRPr>
          </a:p>
          <a:p>
            <a:endParaRPr b="0" lang="en-US" sz="1800" spc="-1" strike="noStrike">
              <a:latin typeface="Arial"/>
            </a:endParaRPr>
          </a:p>
          <a:p>
            <a:r>
              <a:rPr b="0" lang="en-US" sz="1150" spc="-1" strike="noStrike">
                <a:solidFill>
                  <a:srgbClr val="a8afbe"/>
                </a:solidFill>
                <a:latin typeface="JetBrains Mono"/>
                <a:ea typeface="JetBrains Mono"/>
              </a:rPr>
              <a:t>socket = io(</a:t>
            </a:r>
            <a:r>
              <a:rPr b="0" lang="en-US" sz="1150" spc="-1" strike="noStrike">
                <a:solidFill>
                  <a:srgbClr val="a6aa43"/>
                </a:solidFill>
                <a:latin typeface="JetBrains Mono"/>
                <a:ea typeface="JetBrains Mono"/>
              </a:rPr>
              <a:t>'http://192.168.1.37:9092'</a:t>
            </a:r>
            <a:r>
              <a:rPr b="0" lang="en-US" sz="1150" spc="-1" strike="noStrike">
                <a:solidFill>
                  <a:srgbClr val="a8afbe"/>
                </a:solidFill>
                <a:latin typeface="JetBrains Mono"/>
                <a:ea typeface="JetBrains Mono"/>
              </a:rPr>
              <a:t>);</a:t>
            </a:r>
            <a:br/>
            <a:br/>
            <a:r>
              <a:rPr b="0" lang="en-US" sz="1150" spc="-1" strike="noStrike">
                <a:solidFill>
                  <a:srgbClr val="a8afbe"/>
                </a:solidFill>
                <a:latin typeface="JetBrains Mono"/>
                <a:ea typeface="JetBrains Mono"/>
              </a:rPr>
              <a:t>socket.on(</a:t>
            </a:r>
            <a:r>
              <a:rPr b="0" lang="en-US" sz="1150" spc="-1" strike="noStrike">
                <a:solidFill>
                  <a:srgbClr val="a6aa43"/>
                </a:solidFill>
                <a:latin typeface="JetBrains Mono"/>
                <a:ea typeface="JetBrains Mono"/>
              </a:rPr>
              <a:t>'connect'</a:t>
            </a:r>
            <a:r>
              <a:rPr b="0" lang="en-US" sz="1150" spc="-1" strike="noStrike">
                <a:solidFill>
                  <a:srgbClr val="a8afbe"/>
                </a:solidFill>
                <a:latin typeface="JetBrains Mono"/>
                <a:ea typeface="JetBrains Mono"/>
              </a:rPr>
              <a:t>,</a:t>
            </a:r>
            <a:r>
              <a:rPr b="0" lang="en-US" sz="1150" spc="-1" strike="noStrike">
                <a:solidFill>
                  <a:srgbClr val="2ea9aa"/>
                </a:solidFill>
                <a:latin typeface="JetBrains Mono"/>
                <a:ea typeface="JetBrains Mono"/>
              </a:rPr>
              <a:t>function</a:t>
            </a:r>
            <a:r>
              <a:rPr b="0" lang="en-US" sz="1150" spc="-1" strike="noStrike">
                <a:solidFill>
                  <a:srgbClr val="a8afbe"/>
                </a:solidFill>
                <a:latin typeface="JetBrains Mono"/>
                <a:ea typeface="JetBrains Mono"/>
              </a:rPr>
              <a:t>(){</a:t>
            </a:r>
            <a:br/>
            <a:r>
              <a:rPr b="0" lang="en-US" sz="1150" spc="-1" strike="noStrike">
                <a:solidFill>
                  <a:srgbClr val="a8afbe"/>
                </a:solidFill>
                <a:latin typeface="JetBrains Mono"/>
                <a:ea typeface="JetBrains Mono"/>
              </a:rPr>
              <a:t>    console.log(</a:t>
            </a:r>
            <a:r>
              <a:rPr b="0" lang="en-US" sz="1150" spc="-1" strike="noStrike">
                <a:solidFill>
                  <a:srgbClr val="a6aa43"/>
                </a:solidFill>
                <a:latin typeface="JetBrains Mono"/>
                <a:ea typeface="JetBrains Mono"/>
              </a:rPr>
              <a:t>'connected'</a:t>
            </a:r>
            <a:r>
              <a:rPr b="0" lang="en-US" sz="1150" spc="-1" strike="noStrike">
                <a:solidFill>
                  <a:srgbClr val="a8afbe"/>
                </a:solidFill>
                <a:latin typeface="JetBrains Mono"/>
                <a:ea typeface="JetBrains Mono"/>
              </a:rPr>
              <a:t>);</a:t>
            </a:r>
            <a:br/>
            <a:r>
              <a:rPr b="0" lang="en-US" sz="1150" spc="-1" strike="noStrike">
                <a:solidFill>
                  <a:srgbClr val="a8afbe"/>
                </a:solidFill>
                <a:latin typeface="JetBrains Mono"/>
                <a:ea typeface="JetBrains Mono"/>
              </a:rPr>
              <a:t>});</a:t>
            </a:r>
            <a:br/>
            <a:br/>
            <a:r>
              <a:rPr b="0" lang="en-US" sz="1150" spc="-1" strike="noStrike">
                <a:solidFill>
                  <a:srgbClr val="a8afbe"/>
                </a:solidFill>
                <a:latin typeface="JetBrains Mono"/>
                <a:ea typeface="JetBrains Mono"/>
              </a:rPr>
              <a:t>socket.on(</a:t>
            </a:r>
            <a:r>
              <a:rPr b="0" lang="en-US" sz="1150" spc="-1" strike="noStrike">
                <a:solidFill>
                  <a:srgbClr val="a6aa43"/>
                </a:solidFill>
                <a:latin typeface="JetBrains Mono"/>
                <a:ea typeface="JetBrains Mono"/>
              </a:rPr>
              <a:t>'messageBroadcast'</a:t>
            </a:r>
            <a:r>
              <a:rPr b="0" lang="en-US" sz="1150" spc="-1" strike="noStrike">
                <a:solidFill>
                  <a:srgbClr val="a8afbe"/>
                </a:solidFill>
                <a:latin typeface="JetBrains Mono"/>
                <a:ea typeface="JetBrains Mono"/>
              </a:rPr>
              <a:t>,</a:t>
            </a:r>
            <a:r>
              <a:rPr b="0" lang="en-US" sz="1150" spc="-1" strike="noStrike">
                <a:solidFill>
                  <a:srgbClr val="2ea9aa"/>
                </a:solidFill>
                <a:latin typeface="JetBrains Mono"/>
                <a:ea typeface="JetBrains Mono"/>
              </a:rPr>
              <a:t>function</a:t>
            </a:r>
            <a:r>
              <a:rPr b="0" lang="en-US" sz="1150" spc="-1" strike="noStrike">
                <a:solidFill>
                  <a:srgbClr val="a8afbe"/>
                </a:solidFill>
                <a:latin typeface="JetBrains Mono"/>
                <a:ea typeface="JetBrains Mono"/>
              </a:rPr>
              <a:t>(data){</a:t>
            </a:r>
            <a:br/>
            <a:r>
              <a:rPr b="0" lang="en-US" sz="1150" spc="-1" strike="noStrike">
                <a:solidFill>
                  <a:srgbClr val="a8afbe"/>
                </a:solidFill>
                <a:latin typeface="JetBrains Mono"/>
                <a:ea typeface="JetBrains Mono"/>
              </a:rPr>
              <a:t>    console.log(data);</a:t>
            </a:r>
            <a:br/>
            <a:r>
              <a:rPr b="0" lang="en-US" sz="1150" spc="-1" strike="noStrike">
                <a:solidFill>
                  <a:srgbClr val="a8afbe"/>
                </a:solidFill>
                <a:latin typeface="JetBrains Mono"/>
                <a:ea typeface="JetBrains Mono"/>
              </a:rPr>
              <a:t>});</a:t>
            </a:r>
            <a:br/>
            <a:br/>
            <a:r>
              <a:rPr b="0" lang="en-US" sz="1150" spc="-1" strike="noStrike">
                <a:solidFill>
                  <a:srgbClr val="a8afbe"/>
                </a:solidFill>
                <a:latin typeface="JetBrains Mono"/>
                <a:ea typeface="JetBrains Mono"/>
              </a:rPr>
              <a:t>socket.on(</a:t>
            </a:r>
            <a:r>
              <a:rPr b="0" lang="en-US" sz="1150" spc="-1" strike="noStrike">
                <a:solidFill>
                  <a:srgbClr val="a6aa43"/>
                </a:solidFill>
                <a:latin typeface="JetBrains Mono"/>
                <a:ea typeface="JetBrains Mono"/>
              </a:rPr>
              <a:t>'disconnect'</a:t>
            </a:r>
            <a:r>
              <a:rPr b="0" lang="en-US" sz="1150" spc="-1" strike="noStrike">
                <a:solidFill>
                  <a:srgbClr val="a8afbe"/>
                </a:solidFill>
                <a:latin typeface="JetBrains Mono"/>
                <a:ea typeface="JetBrains Mono"/>
              </a:rPr>
              <a:t>,</a:t>
            </a:r>
            <a:r>
              <a:rPr b="0" lang="en-US" sz="1150" spc="-1" strike="noStrike">
                <a:solidFill>
                  <a:srgbClr val="2ea9aa"/>
                </a:solidFill>
                <a:latin typeface="JetBrains Mono"/>
                <a:ea typeface="JetBrains Mono"/>
              </a:rPr>
              <a:t>function</a:t>
            </a:r>
            <a:r>
              <a:rPr b="0" lang="en-US" sz="1150" spc="-1" strike="noStrike">
                <a:solidFill>
                  <a:srgbClr val="a8afbe"/>
                </a:solidFill>
                <a:latin typeface="JetBrains Mono"/>
                <a:ea typeface="JetBrains Mono"/>
              </a:rPr>
              <a:t>(){</a:t>
            </a:r>
            <a:br/>
            <a:r>
              <a:rPr b="0" lang="en-US" sz="1150" spc="-1" strike="noStrike">
                <a:solidFill>
                  <a:srgbClr val="a8afbe"/>
                </a:solidFill>
                <a:latin typeface="JetBrains Mono"/>
                <a:ea typeface="JetBrains Mono"/>
              </a:rPr>
              <a:t>    console.log(</a:t>
            </a:r>
            <a:r>
              <a:rPr b="0" lang="en-US" sz="1150" spc="-1" strike="noStrike">
                <a:solidFill>
                  <a:srgbClr val="a6aa43"/>
                </a:solidFill>
                <a:latin typeface="JetBrains Mono"/>
                <a:ea typeface="JetBrains Mono"/>
              </a:rPr>
              <a:t>'disconnected'</a:t>
            </a:r>
            <a:r>
              <a:rPr b="0" lang="en-US" sz="1150" spc="-1" strike="noStrike">
                <a:solidFill>
                  <a:srgbClr val="a8afbe"/>
                </a:solidFill>
                <a:latin typeface="JetBrains Mono"/>
                <a:ea typeface="JetBrains Mono"/>
              </a:rPr>
              <a:t>);</a:t>
            </a:r>
            <a:br/>
            <a:r>
              <a:rPr b="0" lang="en-US" sz="1150" spc="-1" strike="noStrike">
                <a:solidFill>
                  <a:srgbClr val="a8afbe"/>
                </a:solidFill>
                <a:latin typeface="JetBrains Mono"/>
                <a:ea typeface="JetBrains Mono"/>
              </a:rPr>
              <a:t>});</a:t>
            </a:r>
            <a:endParaRPr b="0" lang="en-US" sz="11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301320"/>
            <a:ext cx="9069840" cy="1260360"/>
          </a:xfrm>
          <a:prstGeom prst="rect">
            <a:avLst/>
          </a:prstGeom>
          <a:noFill/>
          <a:ln>
            <a:noFill/>
          </a:ln>
        </p:spPr>
        <p:style>
          <a:lnRef idx="0"/>
          <a:fillRef idx="0"/>
          <a:effectRef idx="0"/>
          <a:fontRef idx="minor"/>
        </p:style>
      </p:sp>
      <p:sp>
        <p:nvSpPr>
          <p:cNvPr id="251" name="CustomShape 2"/>
          <p:cNvSpPr/>
          <p:nvPr/>
        </p:nvSpPr>
        <p:spPr>
          <a:xfrm>
            <a:off x="504000" y="1769040"/>
            <a:ext cx="9069840" cy="4382640"/>
          </a:xfrm>
          <a:prstGeom prst="rect">
            <a:avLst/>
          </a:prstGeom>
          <a:noFill/>
          <a:ln>
            <a:noFill/>
          </a:ln>
        </p:spPr>
        <p:style>
          <a:lnRef idx="0"/>
          <a:fillRef idx="0"/>
          <a:effectRef idx="0"/>
          <a:fontRef idx="minor"/>
        </p:style>
      </p:sp>
      <p:sp>
        <p:nvSpPr>
          <p:cNvPr id="252" name="CustomShape 3"/>
          <p:cNvSpPr/>
          <p:nvPr/>
        </p:nvSpPr>
        <p:spPr>
          <a:xfrm>
            <a:off x="822960" y="822960"/>
            <a:ext cx="39319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Teşekkürler..</a:t>
            </a:r>
            <a:endParaRPr b="0" lang="en-US" sz="1800" spc="-1" strike="noStrike">
              <a:latin typeface="Arial"/>
            </a:endParaRPr>
          </a:p>
        </p:txBody>
      </p:sp>
      <p:sp>
        <p:nvSpPr>
          <p:cNvPr id="253" name="TextShape 4"/>
          <p:cNvSpPr txBox="1"/>
          <p:nvPr/>
        </p:nvSpPr>
        <p:spPr>
          <a:xfrm>
            <a:off x="914400" y="2377440"/>
            <a:ext cx="6217920" cy="3161880"/>
          </a:xfrm>
          <a:prstGeom prst="rect">
            <a:avLst/>
          </a:prstGeom>
          <a:noFill/>
          <a:ln>
            <a:noFill/>
          </a:ln>
        </p:spPr>
        <p:txBody>
          <a:bodyPr lIns="90000" rIns="90000" tIns="45000" bIns="45000">
            <a:noAutofit/>
          </a:bodyPr>
          <a:p>
            <a:r>
              <a:rPr b="0" lang="en-US" sz="1800" spc="-1" strike="noStrike">
                <a:latin typeface="Arial"/>
              </a:rPr>
              <a:t>İlgili projeye erişmek için;</a:t>
            </a:r>
            <a:endParaRPr b="0" lang="en-US" sz="1800" spc="-1" strike="noStrike">
              <a:latin typeface="Arial"/>
            </a:endParaRPr>
          </a:p>
          <a:p>
            <a:endParaRPr b="0" lang="en-US" sz="1800" spc="-1" strike="noStrike">
              <a:latin typeface="Arial"/>
            </a:endParaRPr>
          </a:p>
          <a:p>
            <a:r>
              <a:rPr b="0" lang="en-US" sz="1800" spc="-1" strike="noStrike">
                <a:latin typeface="Arial"/>
                <a:hlinkClick r:id="rId1"/>
              </a:rPr>
              <a:t>https://github.com/emrerenJs/NettySocketIO-Android-Web-JavaServer-Demo</a:t>
            </a:r>
            <a:endParaRPr b="0" lang="en-US" sz="1800" spc="-1" strike="noStrike">
              <a:latin typeface="Arial"/>
            </a:endParaRPr>
          </a:p>
          <a:p>
            <a:endParaRPr b="0" lang="en-US" sz="1800" spc="-1" strike="noStrike">
              <a:latin typeface="Arial"/>
            </a:endParaRPr>
          </a:p>
          <a:p>
            <a:r>
              <a:rPr b="0" lang="en-US" sz="1800" spc="-1" strike="noStrike">
                <a:latin typeface="Arial"/>
              </a:rPr>
              <a:t>NettySocketIO Java sunucusu kaynak koduna erişmek için;</a:t>
            </a:r>
            <a:endParaRPr b="0" lang="en-US" sz="1800" spc="-1" strike="noStrike">
              <a:latin typeface="Arial"/>
            </a:endParaRPr>
          </a:p>
          <a:p>
            <a:endParaRPr b="0" lang="en-US" sz="1800" spc="-1" strike="noStrike">
              <a:latin typeface="Arial"/>
            </a:endParaRPr>
          </a:p>
          <a:p>
            <a:r>
              <a:rPr b="0" lang="en-US" sz="1800" spc="-1" strike="noStrike">
                <a:latin typeface="Arial"/>
                <a:hlinkClick r:id="rId2"/>
              </a:rPr>
              <a:t>https://github.com/mrniko/netty-socketio</a:t>
            </a:r>
            <a:endParaRPr b="0" lang="en-US" sz="1800" spc="-1" strike="noStrike">
              <a:latin typeface="Arial"/>
            </a:endParaRPr>
          </a:p>
          <a:p>
            <a:endParaRPr b="0" lang="en-US" sz="1800" spc="-1" strike="noStrike">
              <a:latin typeface="Arial"/>
            </a:endParaRPr>
          </a:p>
          <a:p>
            <a:r>
              <a:rPr b="0" lang="en-US" sz="1800" spc="-1" strike="noStrike">
                <a:latin typeface="Arial"/>
              </a:rPr>
              <a:t>NettySocketIO demo uygulamasına erişmek için;</a:t>
            </a:r>
            <a:endParaRPr b="0" lang="en-US" sz="1800" spc="-1" strike="noStrike">
              <a:latin typeface="Arial"/>
            </a:endParaRPr>
          </a:p>
          <a:p>
            <a:endParaRPr b="0" lang="en-US" sz="1800" spc="-1" strike="noStrike">
              <a:latin typeface="Arial"/>
            </a:endParaRPr>
          </a:p>
          <a:p>
            <a:r>
              <a:rPr b="0" lang="en-US" sz="1800" spc="-1" strike="noStrike">
                <a:latin typeface="Arial"/>
                <a:hlinkClick r:id="rId3"/>
              </a:rPr>
              <a:t>https://github.com/mrniko/netty-socketio-demo</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301320"/>
            <a:ext cx="9069840" cy="1260360"/>
          </a:xfrm>
          <a:prstGeom prst="rect">
            <a:avLst/>
          </a:prstGeom>
          <a:noFill/>
          <a:ln>
            <a:noFill/>
          </a:ln>
        </p:spPr>
        <p:style>
          <a:lnRef idx="0"/>
          <a:fillRef idx="0"/>
          <a:effectRef idx="0"/>
          <a:fontRef idx="minor"/>
        </p:style>
      </p:sp>
      <p:sp>
        <p:nvSpPr>
          <p:cNvPr id="255" name="CustomShape 2"/>
          <p:cNvSpPr/>
          <p:nvPr/>
        </p:nvSpPr>
        <p:spPr>
          <a:xfrm>
            <a:off x="504000" y="1769040"/>
            <a:ext cx="9069840" cy="4382640"/>
          </a:xfrm>
          <a:prstGeom prst="rect">
            <a:avLst/>
          </a:prstGeom>
          <a:noFill/>
          <a:ln>
            <a:noFill/>
          </a:ln>
        </p:spPr>
        <p:style>
          <a:lnRef idx="0"/>
          <a:fillRef idx="0"/>
          <a:effectRef idx="0"/>
          <a:fontRef idx="minor"/>
        </p:style>
      </p:sp>
      <p:sp>
        <p:nvSpPr>
          <p:cNvPr id="256" name="CustomShape 3"/>
          <p:cNvSpPr/>
          <p:nvPr/>
        </p:nvSpPr>
        <p:spPr>
          <a:xfrm>
            <a:off x="640080" y="822960"/>
            <a:ext cx="15530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KAYNAKLAR</a:t>
            </a:r>
            <a:endParaRPr b="0" lang="en-US" sz="1800" spc="-1" strike="noStrike">
              <a:latin typeface="Arial"/>
            </a:endParaRPr>
          </a:p>
        </p:txBody>
      </p:sp>
      <p:sp>
        <p:nvSpPr>
          <p:cNvPr id="257" name="CustomShape 4"/>
          <p:cNvSpPr/>
          <p:nvPr/>
        </p:nvSpPr>
        <p:spPr>
          <a:xfrm>
            <a:off x="548640" y="2377440"/>
            <a:ext cx="9142560" cy="111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hlinkClick r:id="rId1"/>
              </a:rPr>
              <a:t>https://stackoverflow.com/questions/4973622/difference-between-socket-and-websocket#:~:text=WebSockets%20typically%20run%20from%20browsers,are%20more%20powerful%20and%20generic</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p:txBody>
      </p:sp>
      <p:sp>
        <p:nvSpPr>
          <p:cNvPr id="258" name="CustomShape 5"/>
          <p:cNvSpPr/>
          <p:nvPr/>
        </p:nvSpPr>
        <p:spPr>
          <a:xfrm>
            <a:off x="548640" y="3238200"/>
            <a:ext cx="923400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hlinkClick r:id="rId2"/>
              </a:rPr>
              <a:t>https://www.researchgate.net/figure/The-HTTP-Polling-technique_fig5_261051143</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69840" cy="1260360"/>
          </a:xfrm>
          <a:prstGeom prst="rect">
            <a:avLst/>
          </a:prstGeom>
          <a:noFill/>
          <a:ln>
            <a:noFill/>
          </a:ln>
        </p:spPr>
        <p:style>
          <a:lnRef idx="0"/>
          <a:fillRef idx="0"/>
          <a:effectRef idx="0"/>
          <a:fontRef idx="minor"/>
        </p:style>
      </p:sp>
      <p:sp>
        <p:nvSpPr>
          <p:cNvPr id="127" name="CustomShape 2"/>
          <p:cNvSpPr/>
          <p:nvPr/>
        </p:nvSpPr>
        <p:spPr>
          <a:xfrm>
            <a:off x="822960" y="822960"/>
            <a:ext cx="484632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1 : WEBSOKET NEDİR?</a:t>
            </a:r>
            <a:endParaRPr b="0" lang="en-US" sz="1800" spc="-1" strike="noStrike">
              <a:latin typeface="Arial"/>
            </a:endParaRPr>
          </a:p>
        </p:txBody>
      </p:sp>
      <p:sp>
        <p:nvSpPr>
          <p:cNvPr id="128" name="CustomShape 3"/>
          <p:cNvSpPr/>
          <p:nvPr/>
        </p:nvSpPr>
        <p:spPr>
          <a:xfrm>
            <a:off x="345600" y="1645920"/>
            <a:ext cx="9345600" cy="1461600"/>
          </a:xfrm>
          <a:prstGeom prst="rect">
            <a:avLst/>
          </a:prstGeom>
          <a:noFill/>
          <a:ln>
            <a:noFill/>
          </a:ln>
        </p:spPr>
        <p:style>
          <a:lnRef idx="0"/>
          <a:fillRef idx="0"/>
          <a:effectRef idx="0"/>
          <a:fontRef idx="minor"/>
        </p:style>
        <p:txBody>
          <a:bodyPr lIns="0" rIns="0" tIns="0" bIns="0">
            <a:normAutofit fontScale="81000"/>
          </a:bodyPr>
          <a:p>
            <a:pPr marL="432000" indent="-322560">
              <a:lnSpc>
                <a:spcPct val="100000"/>
              </a:lnSpc>
              <a:spcAft>
                <a:spcPts val="1412"/>
              </a:spcAft>
              <a:buClr>
                <a:srgbClr val="99cc66"/>
              </a:buClr>
              <a:buSzPct val="45000"/>
              <a:buFont typeface="Wingdings" charset="2"/>
              <a:buChar char=""/>
            </a:pPr>
            <a:r>
              <a:rPr b="0" lang="en-US" sz="2600" spc="-1" strike="noStrike">
                <a:solidFill>
                  <a:srgbClr val="000000"/>
                </a:solidFill>
                <a:latin typeface="Arial"/>
                <a:ea typeface="DejaVu Sans"/>
              </a:rPr>
              <a:t>WebSoket, TCP/IP protokolü üzerinden Web sunucu ve Web istemci arasında bir iletişim kanalı yaratmak için kullanılan bir soket tekniğidir. Ancak herhangi bir istemci veya sunucu arasında da iletişim sağlanabilir. (Android ile sunucu vb.)</a:t>
            </a:r>
            <a:endParaRPr b="0" lang="en-US" sz="2600" spc="-1" strike="noStrike">
              <a:latin typeface="Arial"/>
            </a:endParaRPr>
          </a:p>
          <a:p>
            <a:pPr>
              <a:lnSpc>
                <a:spcPct val="100000"/>
              </a:lnSpc>
              <a:spcAft>
                <a:spcPts val="1412"/>
              </a:spcAft>
            </a:pPr>
            <a:endParaRPr b="0" lang="en-US" sz="2600" spc="-1" strike="noStrike">
              <a:latin typeface="Arial"/>
            </a:endParaRPr>
          </a:p>
        </p:txBody>
      </p:sp>
      <p:pic>
        <p:nvPicPr>
          <p:cNvPr id="129" name="" descr=""/>
          <p:cNvPicPr/>
          <p:nvPr/>
        </p:nvPicPr>
        <p:blipFill>
          <a:blip r:embed="rId1"/>
          <a:stretch/>
        </p:blipFill>
        <p:spPr>
          <a:xfrm>
            <a:off x="2697120" y="3081240"/>
            <a:ext cx="4890960" cy="3958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01320"/>
            <a:ext cx="9069840" cy="1260360"/>
          </a:xfrm>
          <a:prstGeom prst="rect">
            <a:avLst/>
          </a:prstGeom>
          <a:noFill/>
          <a:ln>
            <a:noFill/>
          </a:ln>
        </p:spPr>
        <p:style>
          <a:lnRef idx="0"/>
          <a:fillRef idx="0"/>
          <a:effectRef idx="0"/>
          <a:fontRef idx="minor"/>
        </p:style>
      </p:sp>
      <p:sp>
        <p:nvSpPr>
          <p:cNvPr id="131" name="CustomShape 2"/>
          <p:cNvSpPr/>
          <p:nvPr/>
        </p:nvSpPr>
        <p:spPr>
          <a:xfrm>
            <a:off x="822960" y="822960"/>
            <a:ext cx="44805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1 : WEBSOKETTEN ÖNCESİ</a:t>
            </a:r>
            <a:endParaRPr b="0" lang="en-US" sz="1800" spc="-1" strike="noStrike">
              <a:latin typeface="Arial"/>
            </a:endParaRPr>
          </a:p>
        </p:txBody>
      </p:sp>
      <p:sp>
        <p:nvSpPr>
          <p:cNvPr id="132" name="CustomShape 3"/>
          <p:cNvSpPr/>
          <p:nvPr/>
        </p:nvSpPr>
        <p:spPr>
          <a:xfrm>
            <a:off x="504000" y="1737360"/>
            <a:ext cx="9071280" cy="14907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12"/>
              </a:spcAft>
              <a:buClr>
                <a:srgbClr val="99cc66"/>
              </a:buClr>
              <a:buSzPct val="45000"/>
              <a:buFont typeface="Wingdings" charset="2"/>
              <a:buChar char=""/>
            </a:pPr>
            <a:r>
              <a:rPr b="0" lang="en-US" sz="2600" spc="-1" strike="noStrike">
                <a:solidFill>
                  <a:srgbClr val="000000"/>
                </a:solidFill>
                <a:latin typeface="Arial"/>
                <a:ea typeface="DejaVu Sans"/>
              </a:rPr>
              <a:t>WebSoket programlamadan önce kullanılan tekniklerden biri Polling tekniğidir. Polling tekniği, ilgili sunucuya bir değişikliğin olup olmadığını (Mesaj var mı? Bildirim var mı?) sormak için istekte bulunur. Karşılığında ise sunucu </a:t>
            </a:r>
            <a:endParaRPr b="0" lang="en-US" sz="2600" spc="-1" strike="noStrike">
              <a:latin typeface="Arial"/>
            </a:endParaRPr>
          </a:p>
        </p:txBody>
      </p:sp>
      <p:pic>
        <p:nvPicPr>
          <p:cNvPr id="133" name="" descr=""/>
          <p:cNvPicPr/>
          <p:nvPr/>
        </p:nvPicPr>
        <p:blipFill>
          <a:blip r:embed="rId1"/>
          <a:stretch/>
        </p:blipFill>
        <p:spPr>
          <a:xfrm>
            <a:off x="3931920" y="3363840"/>
            <a:ext cx="5770440" cy="3722400"/>
          </a:xfrm>
          <a:prstGeom prst="rect">
            <a:avLst/>
          </a:prstGeom>
          <a:ln>
            <a:noFill/>
          </a:ln>
        </p:spPr>
      </p:pic>
      <p:sp>
        <p:nvSpPr>
          <p:cNvPr id="134" name="CustomShape 4"/>
          <p:cNvSpPr/>
          <p:nvPr/>
        </p:nvSpPr>
        <p:spPr>
          <a:xfrm>
            <a:off x="418320" y="3183840"/>
            <a:ext cx="3747600" cy="3839040"/>
          </a:xfrm>
          <a:prstGeom prst="rect">
            <a:avLst/>
          </a:prstGeom>
          <a:noFill/>
          <a:ln>
            <a:noFill/>
          </a:ln>
        </p:spPr>
        <p:style>
          <a:lnRef idx="0"/>
          <a:fillRef idx="0"/>
          <a:effectRef idx="0"/>
          <a:fontRef idx="minor"/>
        </p:style>
        <p:txBody>
          <a:bodyPr lIns="90000" rIns="90000" tIns="45000" bIns="45000">
            <a:noAutofit/>
          </a:bodyPr>
          <a:p>
            <a:pPr marL="432000" indent="-322560">
              <a:lnSpc>
                <a:spcPct val="100000"/>
              </a:lnSpc>
              <a:spcAft>
                <a:spcPts val="1412"/>
              </a:spcAft>
              <a:buClr>
                <a:srgbClr val="99cc66"/>
              </a:buClr>
              <a:buSzPct val="45000"/>
              <a:buFont typeface="Wingdings" charset="2"/>
              <a:buChar char=""/>
            </a:pPr>
            <a:r>
              <a:rPr b="0" lang="en-US" sz="2600" spc="-1" strike="noStrike">
                <a:solidFill>
                  <a:srgbClr val="000000"/>
                </a:solidFill>
                <a:latin typeface="Arial"/>
                <a:ea typeface="DejaVu Sans"/>
              </a:rPr>
              <a:t>bir cevap döndürürdü. Uygulama yaşam döngüsü boyunca istemci, sunucuya soru soracağından dolayı bu durum, sunucu üzerinde trafik sorunları yaratmaya başladı.</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69840" cy="1260360"/>
          </a:xfrm>
          <a:prstGeom prst="rect">
            <a:avLst/>
          </a:prstGeom>
          <a:noFill/>
          <a:ln>
            <a:noFill/>
          </a:ln>
        </p:spPr>
        <p:style>
          <a:lnRef idx="0"/>
          <a:fillRef idx="0"/>
          <a:effectRef idx="0"/>
          <a:fontRef idx="minor"/>
        </p:style>
      </p:sp>
      <p:sp>
        <p:nvSpPr>
          <p:cNvPr id="136" name="CustomShape 2"/>
          <p:cNvSpPr/>
          <p:nvPr/>
        </p:nvSpPr>
        <p:spPr>
          <a:xfrm>
            <a:off x="822960" y="822960"/>
            <a:ext cx="502920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1 : SOKET Mİ? WEB SOKET Mİ?</a:t>
            </a:r>
            <a:endParaRPr b="0" lang="en-US" sz="1800" spc="-1" strike="noStrike">
              <a:latin typeface="Arial"/>
            </a:endParaRPr>
          </a:p>
        </p:txBody>
      </p:sp>
      <p:sp>
        <p:nvSpPr>
          <p:cNvPr id="137" name="CustomShape 3"/>
          <p:cNvSpPr/>
          <p:nvPr/>
        </p:nvSpPr>
        <p:spPr>
          <a:xfrm>
            <a:off x="504000" y="1799640"/>
            <a:ext cx="9071280" cy="4382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WebSoketler HTTP uyumlu bir el sıkışmaya sahip soketlerdir. Bu yüzden normal soketlerden farklıdırlar. İki taraf karşılıklı olarak bir bağlantıyı kabul etmek için el sıkışma prosedüründen geçer ve ardından iletişimi gerçekleştirirler.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69840" cy="1260360"/>
          </a:xfrm>
          <a:prstGeom prst="rect">
            <a:avLst/>
          </a:prstGeom>
          <a:noFill/>
          <a:ln>
            <a:noFill/>
          </a:ln>
        </p:spPr>
        <p:style>
          <a:lnRef idx="0"/>
          <a:fillRef idx="0"/>
          <a:effectRef idx="0"/>
          <a:fontRef idx="minor"/>
        </p:style>
      </p:sp>
      <p:sp>
        <p:nvSpPr>
          <p:cNvPr id="139" name="CustomShape 2"/>
          <p:cNvSpPr/>
          <p:nvPr/>
        </p:nvSpPr>
        <p:spPr>
          <a:xfrm>
            <a:off x="822960" y="822960"/>
            <a:ext cx="63093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1 : WEBSOKET İLE NELER YAPILABİLİR?</a:t>
            </a:r>
            <a:endParaRPr b="0" lang="en-US" sz="1800" spc="-1" strike="noStrike">
              <a:latin typeface="Arial"/>
            </a:endParaRPr>
          </a:p>
        </p:txBody>
      </p:sp>
      <p:sp>
        <p:nvSpPr>
          <p:cNvPr id="140" name="CustomShape 3"/>
          <p:cNvSpPr/>
          <p:nvPr/>
        </p:nvSpPr>
        <p:spPr>
          <a:xfrm>
            <a:off x="504000" y="1799640"/>
            <a:ext cx="9071280" cy="4382640"/>
          </a:xfrm>
          <a:prstGeom prst="rect">
            <a:avLst/>
          </a:prstGeom>
          <a:noFill/>
          <a:ln>
            <a:noFill/>
          </a:ln>
        </p:spPr>
        <p:style>
          <a:lnRef idx="0"/>
          <a:fillRef idx="0"/>
          <a:effectRef idx="0"/>
          <a:fontRef idx="minor"/>
        </p:style>
        <p:txBody>
          <a:bodyPr lIns="0" rIns="0" tIns="0" bIns="0" anchor="ctr">
            <a:noAutofit/>
          </a:bodyPr>
          <a:p>
            <a:pPr marL="216000" indent="-214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Mesajlaşma (Instagram, Whatsapp vb.).</a:t>
            </a:r>
            <a:endParaRPr b="0" lang="en-US" sz="3200" spc="-1" strike="noStrike">
              <a:latin typeface="Arial"/>
            </a:endParaRPr>
          </a:p>
          <a:p>
            <a:pPr marL="216000" indent="-214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Co-op, Oda bazlı oyunlar (Agar.io, Slither.io, Gartic.io, Okey oyunu vb.).</a:t>
            </a:r>
            <a:endParaRPr b="0" lang="en-US" sz="3200" spc="-1" strike="noStrike">
              <a:latin typeface="Arial"/>
            </a:endParaRPr>
          </a:p>
          <a:p>
            <a:pPr marL="216000" indent="-214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Istemciden sunucuya canlı veri aktarımı vb.</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69840" cy="1260360"/>
          </a:xfrm>
          <a:prstGeom prst="rect">
            <a:avLst/>
          </a:prstGeom>
          <a:noFill/>
          <a:ln>
            <a:noFill/>
          </a:ln>
        </p:spPr>
        <p:style>
          <a:lnRef idx="0"/>
          <a:fillRef idx="0"/>
          <a:effectRef idx="0"/>
          <a:fontRef idx="minor"/>
        </p:style>
      </p:sp>
      <p:sp>
        <p:nvSpPr>
          <p:cNvPr id="142" name="CustomShape 2"/>
          <p:cNvSpPr/>
          <p:nvPr/>
        </p:nvSpPr>
        <p:spPr>
          <a:xfrm>
            <a:off x="504000" y="1769040"/>
            <a:ext cx="9069840" cy="4382640"/>
          </a:xfrm>
          <a:prstGeom prst="rect">
            <a:avLst/>
          </a:prstGeom>
          <a:noFill/>
          <a:ln>
            <a:noFill/>
          </a:ln>
        </p:spPr>
        <p:style>
          <a:lnRef idx="0"/>
          <a:fillRef idx="0"/>
          <a:effectRef idx="0"/>
          <a:fontRef idx="minor"/>
        </p:style>
      </p:sp>
      <p:sp>
        <p:nvSpPr>
          <p:cNvPr id="143"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JAVA WEBSOKET</a:t>
            </a:r>
            <a:endParaRPr b="0" lang="en-US" sz="1800" spc="-1" strike="noStrike">
              <a:latin typeface="Arial"/>
            </a:endParaRPr>
          </a:p>
        </p:txBody>
      </p:sp>
      <p:sp>
        <p:nvSpPr>
          <p:cNvPr id="144" name="CustomShape 4"/>
          <p:cNvSpPr/>
          <p:nvPr/>
        </p:nvSpPr>
        <p:spPr>
          <a:xfrm>
            <a:off x="274320" y="2468880"/>
            <a:ext cx="9508320" cy="33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u="sng">
                <a:solidFill>
                  <a:srgbClr val="000000"/>
                </a:solidFill>
                <a:uFillTx/>
                <a:latin typeface="Arial"/>
                <a:ea typeface="DejaVu Sans"/>
              </a:rPr>
              <a:t>BÖLÜM 2</a:t>
            </a:r>
            <a:endParaRPr b="0" lang="en-US" sz="3200" spc="-1" strike="noStrike">
              <a:latin typeface="Arial"/>
            </a:endParaRPr>
          </a:p>
          <a:p>
            <a:pPr algn="ctr">
              <a:lnSpc>
                <a:spcPct val="100000"/>
              </a:lnSpc>
            </a:pPr>
            <a:r>
              <a:rPr b="1" lang="en-US" sz="4400" spc="-1" strike="noStrike">
                <a:solidFill>
                  <a:srgbClr val="000000"/>
                </a:solidFill>
                <a:latin typeface="Arial"/>
                <a:ea typeface="DejaVu Sans"/>
              </a:rPr>
              <a:t>JAVA</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İLE</a:t>
            </a:r>
            <a:endParaRPr b="0" lang="en-US" sz="4400" spc="-1" strike="noStrike">
              <a:latin typeface="Arial"/>
            </a:endParaRPr>
          </a:p>
          <a:p>
            <a:pPr algn="ctr">
              <a:lnSpc>
                <a:spcPct val="100000"/>
              </a:lnSpc>
            </a:pPr>
            <a:r>
              <a:rPr b="1" lang="en-US" sz="4400" spc="-1" strike="noStrike">
                <a:solidFill>
                  <a:srgbClr val="000000"/>
                </a:solidFill>
                <a:latin typeface="Arial"/>
                <a:ea typeface="DejaVu Sans"/>
              </a:rPr>
              <a:t>WEBSOKET KULLANIMI</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69840" cy="1260360"/>
          </a:xfrm>
          <a:prstGeom prst="rect">
            <a:avLst/>
          </a:prstGeom>
          <a:noFill/>
          <a:ln>
            <a:noFill/>
          </a:ln>
        </p:spPr>
        <p:style>
          <a:lnRef idx="0"/>
          <a:fillRef idx="0"/>
          <a:effectRef idx="0"/>
          <a:fontRef idx="minor"/>
        </p:style>
      </p:sp>
      <p:sp>
        <p:nvSpPr>
          <p:cNvPr id="146" name="CustomShape 2"/>
          <p:cNvSpPr/>
          <p:nvPr/>
        </p:nvSpPr>
        <p:spPr>
          <a:xfrm>
            <a:off x="504000" y="1769040"/>
            <a:ext cx="9069840" cy="4382640"/>
          </a:xfrm>
          <a:prstGeom prst="rect">
            <a:avLst/>
          </a:prstGeom>
          <a:noFill/>
          <a:ln>
            <a:noFill/>
          </a:ln>
        </p:spPr>
        <p:style>
          <a:lnRef idx="0"/>
          <a:fillRef idx="0"/>
          <a:effectRef idx="0"/>
          <a:fontRef idx="minor"/>
        </p:style>
      </p:sp>
      <p:sp>
        <p:nvSpPr>
          <p:cNvPr id="147" name="CustomShape 3"/>
          <p:cNvSpPr/>
          <p:nvPr/>
        </p:nvSpPr>
        <p:spPr>
          <a:xfrm>
            <a:off x="822960" y="822960"/>
            <a:ext cx="383976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MAVEN PROJESİ</a:t>
            </a:r>
            <a:endParaRPr b="0" lang="en-US" sz="1800" spc="-1" strike="noStrike">
              <a:latin typeface="Arial"/>
            </a:endParaRPr>
          </a:p>
        </p:txBody>
      </p:sp>
      <p:sp>
        <p:nvSpPr>
          <p:cNvPr id="148" name="CustomShape 4"/>
          <p:cNvSpPr/>
          <p:nvPr/>
        </p:nvSpPr>
        <p:spPr>
          <a:xfrm>
            <a:off x="274320" y="2468880"/>
            <a:ext cx="9508320" cy="3337200"/>
          </a:xfrm>
          <a:prstGeom prst="rect">
            <a:avLst/>
          </a:prstGeom>
          <a:noFill/>
          <a:ln>
            <a:noFill/>
          </a:ln>
        </p:spPr>
        <p:style>
          <a:lnRef idx="0"/>
          <a:fillRef idx="0"/>
          <a:effectRef idx="0"/>
          <a:fontRef idx="minor"/>
        </p:style>
      </p:sp>
      <p:sp>
        <p:nvSpPr>
          <p:cNvPr id="149" name="CustomShape 5"/>
          <p:cNvSpPr/>
          <p:nvPr/>
        </p:nvSpPr>
        <p:spPr>
          <a:xfrm>
            <a:off x="731520" y="1562760"/>
            <a:ext cx="8228520" cy="3928680"/>
          </a:xfrm>
          <a:prstGeom prst="rect">
            <a:avLst/>
          </a:prstGeom>
          <a:noFill/>
          <a:ln>
            <a:noFill/>
          </a:ln>
        </p:spPr>
        <p:style>
          <a:lnRef idx="0"/>
          <a:fillRef idx="0"/>
          <a:effectRef idx="0"/>
          <a:fontRef idx="minor"/>
        </p:style>
      </p:sp>
      <p:sp>
        <p:nvSpPr>
          <p:cNvPr id="150" name="CustomShape 6"/>
          <p:cNvSpPr/>
          <p:nvPr/>
        </p:nvSpPr>
        <p:spPr>
          <a:xfrm>
            <a:off x="822960" y="2220480"/>
            <a:ext cx="7406280" cy="171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Bir maven projesi oluşturalım ve bağımlılığımızı ekleyelim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150" spc="-1" strike="noStrike">
                <a:solidFill>
                  <a:srgbClr val="a8afbe"/>
                </a:solidFill>
                <a:latin typeface="JetBrains Mono"/>
                <a:ea typeface="JetBrains Mono"/>
              </a:rPr>
              <a:t>&lt;</a:t>
            </a:r>
            <a:r>
              <a:rPr b="0" lang="en-US" sz="1150" spc="-1" strike="noStrike">
                <a:solidFill>
                  <a:srgbClr val="aa614f"/>
                </a:solidFill>
                <a:latin typeface="JetBrains Mono"/>
                <a:ea typeface="JetBrains Mono"/>
              </a:rPr>
              <a:t>dependency</a:t>
            </a:r>
            <a:r>
              <a:rPr b="0" lang="en-US" sz="1150" spc="-1" strike="noStrike">
                <a:solidFill>
                  <a:srgbClr val="a8afbe"/>
                </a:solidFill>
                <a:latin typeface="JetBrains Mono"/>
                <a:ea typeface="JetBrains Mono"/>
              </a:rPr>
              <a:t>&gt;</a:t>
            </a:r>
            <a:br/>
            <a:r>
              <a:rPr b="0" lang="en-US" sz="1150" spc="-1" strike="noStrike">
                <a:solidFill>
                  <a:srgbClr val="a8afbe"/>
                </a:solidFill>
                <a:latin typeface="JetBrains Mono"/>
                <a:ea typeface="JetBrains Mono"/>
              </a:rPr>
              <a:t>    &lt;</a:t>
            </a:r>
            <a:r>
              <a:rPr b="0" lang="en-US" sz="1150" spc="-1" strike="noStrike">
                <a:solidFill>
                  <a:srgbClr val="aa614f"/>
                </a:solidFill>
                <a:latin typeface="JetBrains Mono"/>
                <a:ea typeface="JetBrains Mono"/>
              </a:rPr>
              <a:t>groupId</a:t>
            </a:r>
            <a:r>
              <a:rPr b="0" lang="en-US" sz="1150" spc="-1" strike="noStrike">
                <a:solidFill>
                  <a:srgbClr val="a8afbe"/>
                </a:solidFill>
                <a:latin typeface="JetBrains Mono"/>
                <a:ea typeface="JetBrains Mono"/>
              </a:rPr>
              <a:t>&gt;com.corundumstudio.socketio&lt;/</a:t>
            </a:r>
            <a:r>
              <a:rPr b="0" lang="en-US" sz="1150" spc="-1" strike="noStrike">
                <a:solidFill>
                  <a:srgbClr val="aa614f"/>
                </a:solidFill>
                <a:latin typeface="JetBrains Mono"/>
                <a:ea typeface="JetBrains Mono"/>
              </a:rPr>
              <a:t>groupId</a:t>
            </a:r>
            <a:r>
              <a:rPr b="0" lang="en-US" sz="1150" spc="-1" strike="noStrike">
                <a:solidFill>
                  <a:srgbClr val="a8afbe"/>
                </a:solidFill>
                <a:latin typeface="JetBrains Mono"/>
                <a:ea typeface="JetBrains Mono"/>
              </a:rPr>
              <a:t>&gt;</a:t>
            </a:r>
            <a:br/>
            <a:r>
              <a:rPr b="0" lang="en-US" sz="1150" spc="-1" strike="noStrike">
                <a:solidFill>
                  <a:srgbClr val="a8afbe"/>
                </a:solidFill>
                <a:latin typeface="JetBrains Mono"/>
                <a:ea typeface="JetBrains Mono"/>
              </a:rPr>
              <a:t>    &lt;</a:t>
            </a:r>
            <a:r>
              <a:rPr b="0" lang="en-US" sz="1150" spc="-1" strike="noStrike">
                <a:solidFill>
                  <a:srgbClr val="aa614f"/>
                </a:solidFill>
                <a:latin typeface="JetBrains Mono"/>
                <a:ea typeface="JetBrains Mono"/>
              </a:rPr>
              <a:t>artifactId</a:t>
            </a:r>
            <a:r>
              <a:rPr b="0" lang="en-US" sz="1150" spc="-1" strike="noStrike">
                <a:solidFill>
                  <a:srgbClr val="a8afbe"/>
                </a:solidFill>
                <a:latin typeface="JetBrains Mono"/>
                <a:ea typeface="JetBrains Mono"/>
              </a:rPr>
              <a:t>&gt;netty-socketio&lt;/</a:t>
            </a:r>
            <a:r>
              <a:rPr b="0" lang="en-US" sz="1150" spc="-1" strike="noStrike">
                <a:solidFill>
                  <a:srgbClr val="aa614f"/>
                </a:solidFill>
                <a:latin typeface="JetBrains Mono"/>
                <a:ea typeface="JetBrains Mono"/>
              </a:rPr>
              <a:t>artifactId</a:t>
            </a:r>
            <a:r>
              <a:rPr b="0" lang="en-US" sz="1150" spc="-1" strike="noStrike">
                <a:solidFill>
                  <a:srgbClr val="a8afbe"/>
                </a:solidFill>
                <a:latin typeface="JetBrains Mono"/>
                <a:ea typeface="JetBrains Mono"/>
              </a:rPr>
              <a:t>&gt;</a:t>
            </a:r>
            <a:br/>
            <a:r>
              <a:rPr b="0" lang="en-US" sz="1150" spc="-1" strike="noStrike">
                <a:solidFill>
                  <a:srgbClr val="a8afbe"/>
                </a:solidFill>
                <a:latin typeface="JetBrains Mono"/>
                <a:ea typeface="JetBrains Mono"/>
              </a:rPr>
              <a:t>    &lt;</a:t>
            </a:r>
            <a:r>
              <a:rPr b="0" lang="en-US" sz="1150" spc="-1" strike="noStrike">
                <a:solidFill>
                  <a:srgbClr val="aa614f"/>
                </a:solidFill>
                <a:latin typeface="JetBrains Mono"/>
                <a:ea typeface="JetBrains Mono"/>
              </a:rPr>
              <a:t>version</a:t>
            </a:r>
            <a:r>
              <a:rPr b="0" lang="en-US" sz="1150" spc="-1" strike="noStrike">
                <a:solidFill>
                  <a:srgbClr val="a8afbe"/>
                </a:solidFill>
                <a:latin typeface="JetBrains Mono"/>
                <a:ea typeface="JetBrains Mono"/>
              </a:rPr>
              <a:t>&gt;1.7.18&lt;/</a:t>
            </a:r>
            <a:r>
              <a:rPr b="0" lang="en-US" sz="1150" spc="-1" strike="noStrike">
                <a:solidFill>
                  <a:srgbClr val="aa614f"/>
                </a:solidFill>
                <a:latin typeface="JetBrains Mono"/>
                <a:ea typeface="JetBrains Mono"/>
              </a:rPr>
              <a:t>version</a:t>
            </a:r>
            <a:r>
              <a:rPr b="0" lang="en-US" sz="1150" spc="-1" strike="noStrike">
                <a:solidFill>
                  <a:srgbClr val="a8afbe"/>
                </a:solidFill>
                <a:latin typeface="JetBrains Mono"/>
                <a:ea typeface="JetBrains Mono"/>
              </a:rPr>
              <a:t>&gt;</a:t>
            </a:r>
            <a:br/>
            <a:r>
              <a:rPr b="0" lang="en-US" sz="1150" spc="-1" strike="noStrike">
                <a:solidFill>
                  <a:srgbClr val="a8afbe"/>
                </a:solidFill>
                <a:latin typeface="JetBrains Mono"/>
                <a:ea typeface="JetBrains Mono"/>
              </a:rPr>
              <a:t>&lt;/</a:t>
            </a:r>
            <a:r>
              <a:rPr b="0" lang="en-US" sz="1150" spc="-1" strike="noStrike">
                <a:solidFill>
                  <a:srgbClr val="aa614f"/>
                </a:solidFill>
                <a:latin typeface="JetBrains Mono"/>
                <a:ea typeface="JetBrains Mono"/>
              </a:rPr>
              <a:t>dependency</a:t>
            </a:r>
            <a:r>
              <a:rPr b="0" lang="en-US" sz="1150" spc="-1" strike="noStrike">
                <a:solidFill>
                  <a:srgbClr val="a8afbe"/>
                </a:solidFill>
                <a:latin typeface="JetBrains Mono"/>
                <a:ea typeface="JetBrains Mono"/>
              </a:rPr>
              <a:t>&gt;</a:t>
            </a:r>
            <a:endParaRPr b="0" lang="en-US" sz="1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301320"/>
            <a:ext cx="9069840" cy="1260360"/>
          </a:xfrm>
          <a:prstGeom prst="rect">
            <a:avLst/>
          </a:prstGeom>
          <a:noFill/>
          <a:ln>
            <a:noFill/>
          </a:ln>
        </p:spPr>
        <p:style>
          <a:lnRef idx="0"/>
          <a:fillRef idx="0"/>
          <a:effectRef idx="0"/>
          <a:fontRef idx="minor"/>
        </p:style>
      </p:sp>
      <p:sp>
        <p:nvSpPr>
          <p:cNvPr id="152" name="CustomShape 2"/>
          <p:cNvSpPr/>
          <p:nvPr/>
        </p:nvSpPr>
        <p:spPr>
          <a:xfrm>
            <a:off x="504000" y="1769040"/>
            <a:ext cx="9069840" cy="4382640"/>
          </a:xfrm>
          <a:prstGeom prst="rect">
            <a:avLst/>
          </a:prstGeom>
          <a:noFill/>
          <a:ln>
            <a:noFill/>
          </a:ln>
        </p:spPr>
        <p:style>
          <a:lnRef idx="0"/>
          <a:fillRef idx="0"/>
          <a:effectRef idx="0"/>
          <a:fontRef idx="minor"/>
        </p:style>
      </p:sp>
      <p:sp>
        <p:nvSpPr>
          <p:cNvPr id="153" name="CustomShape 3"/>
          <p:cNvSpPr/>
          <p:nvPr/>
        </p:nvSpPr>
        <p:spPr>
          <a:xfrm>
            <a:off x="822960" y="822960"/>
            <a:ext cx="484560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BÖLÜM 2 : SOKET IMPLEMENTASYONU</a:t>
            </a:r>
            <a:endParaRPr b="0" lang="en-US" sz="1800" spc="-1" strike="noStrike">
              <a:latin typeface="Arial"/>
            </a:endParaRPr>
          </a:p>
        </p:txBody>
      </p:sp>
      <p:sp>
        <p:nvSpPr>
          <p:cNvPr id="154" name="CustomShape 4"/>
          <p:cNvSpPr/>
          <p:nvPr/>
        </p:nvSpPr>
        <p:spPr>
          <a:xfrm>
            <a:off x="274320" y="2468880"/>
            <a:ext cx="9508320" cy="3337200"/>
          </a:xfrm>
          <a:prstGeom prst="rect">
            <a:avLst/>
          </a:prstGeom>
          <a:noFill/>
          <a:ln>
            <a:noFill/>
          </a:ln>
        </p:spPr>
        <p:style>
          <a:lnRef idx="0"/>
          <a:fillRef idx="0"/>
          <a:effectRef idx="0"/>
          <a:fontRef idx="minor"/>
        </p:style>
      </p:sp>
      <p:sp>
        <p:nvSpPr>
          <p:cNvPr id="155" name="CustomShape 5"/>
          <p:cNvSpPr/>
          <p:nvPr/>
        </p:nvSpPr>
        <p:spPr>
          <a:xfrm>
            <a:off x="549000" y="1920240"/>
            <a:ext cx="886860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Soket implementasyonu için bize 2 sınıf gerekli. Biri soketi çalıştıracağımız bir main Thread, ötekisi ise sokete gelecek mesajları taşıyacak bir POJO. Soket implementasyonu;</a:t>
            </a:r>
            <a:endParaRPr b="0" lang="en-US" sz="1800" spc="-1" strike="noStrike">
              <a:latin typeface="Arial"/>
            </a:endParaRPr>
          </a:p>
        </p:txBody>
      </p:sp>
      <p:sp>
        <p:nvSpPr>
          <p:cNvPr id="156" name="CustomShape 6"/>
          <p:cNvSpPr/>
          <p:nvPr/>
        </p:nvSpPr>
        <p:spPr>
          <a:xfrm>
            <a:off x="640080" y="5577840"/>
            <a:ext cx="8777880" cy="162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Hostname olarak ip adresimizi veriyoruz. Bu sayede mobil cihazınızdan da erişebileceksiniz. Daha sonrasında port ayarlamamızı yapıyoruz. Yaptığımız bu konfigürasyonlarla birlikte SocketIOServer nesnesi oluşturuyoruz.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a:t>
            </a:r>
            <a:r>
              <a:rPr b="0" i="1" lang="en-US" sz="1800" spc="-1" strike="noStrike">
                <a:latin typeface="Arial"/>
              </a:rPr>
              <a:t>Configuration sınıfını corundumstudio.socketio.Configuration altından çektiğinize emin olun.</a:t>
            </a:r>
            <a:r>
              <a:rPr b="0" lang="en-US" sz="1800" spc="-1" strike="noStrike">
                <a:latin typeface="Arial"/>
              </a:rPr>
              <a:t>* </a:t>
            </a:r>
            <a:endParaRPr b="0" lang="en-US" sz="1800" spc="-1" strike="noStrike">
              <a:latin typeface="Arial"/>
            </a:endParaRPr>
          </a:p>
        </p:txBody>
      </p:sp>
      <p:pic>
        <p:nvPicPr>
          <p:cNvPr id="157" name="" descr=""/>
          <p:cNvPicPr/>
          <p:nvPr/>
        </p:nvPicPr>
        <p:blipFill>
          <a:blip r:embed="rId1"/>
          <a:stretch/>
        </p:blipFill>
        <p:spPr>
          <a:xfrm>
            <a:off x="587160" y="2966400"/>
            <a:ext cx="8739360" cy="2336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2017-06-21T15:23:56Z</dcterms:created>
  <dc:creator/>
  <dc:description/>
  <dc:language>en-GB</dc:language>
  <cp:lastModifiedBy/>
  <dcterms:modified xsi:type="dcterms:W3CDTF">2021-04-12T03:16:55Z</dcterms:modified>
  <cp:revision>107</cp:revision>
  <dc:subject/>
  <dc:title/>
</cp:coreProperties>
</file>